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3" r:id="rId4"/>
    <p:sldId id="264" r:id="rId5"/>
    <p:sldId id="265" r:id="rId6"/>
    <p:sldId id="259" r:id="rId7"/>
    <p:sldId id="267" r:id="rId8"/>
    <p:sldId id="268" r:id="rId9"/>
    <p:sldId id="269" r:id="rId10"/>
    <p:sldId id="260" r:id="rId11"/>
    <p:sldId id="273" r:id="rId12"/>
    <p:sldId id="274" r:id="rId13"/>
    <p:sldId id="307" r:id="rId14"/>
    <p:sldId id="308" r:id="rId15"/>
    <p:sldId id="309" r:id="rId16"/>
    <p:sldId id="310" r:id="rId17"/>
    <p:sldId id="311" r:id="rId18"/>
    <p:sldId id="275" r:id="rId19"/>
    <p:sldId id="270" r:id="rId20"/>
    <p:sldId id="261" r:id="rId21"/>
    <p:sldId id="291" r:id="rId22"/>
    <p:sldId id="285" r:id="rId23"/>
    <p:sldId id="287" r:id="rId24"/>
    <p:sldId id="292" r:id="rId25"/>
    <p:sldId id="276" r:id="rId26"/>
    <p:sldId id="277" r:id="rId27"/>
    <p:sldId id="279" r:id="rId28"/>
    <p:sldId id="293" r:id="rId29"/>
    <p:sldId id="280" r:id="rId30"/>
    <p:sldId id="281" r:id="rId31"/>
    <p:sldId id="278" r:id="rId32"/>
    <p:sldId id="294" r:id="rId33"/>
    <p:sldId id="282" r:id="rId34"/>
    <p:sldId id="283" r:id="rId35"/>
    <p:sldId id="284" r:id="rId36"/>
    <p:sldId id="262" r:id="rId37"/>
    <p:sldId id="299" r:id="rId38"/>
    <p:sldId id="295" r:id="rId39"/>
    <p:sldId id="296" r:id="rId40"/>
    <p:sldId id="297" r:id="rId41"/>
    <p:sldId id="300" r:id="rId42"/>
    <p:sldId id="298" r:id="rId43"/>
    <p:sldId id="301" r:id="rId44"/>
    <p:sldId id="303" r:id="rId45"/>
    <p:sldId id="302" r:id="rId46"/>
    <p:sldId id="305" r:id="rId47"/>
    <p:sldId id="306"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CAB1"/>
    <a:srgbClr val="CF9178"/>
    <a:srgbClr val="C586C0"/>
    <a:srgbClr val="DCDCAA"/>
    <a:srgbClr val="539DDA"/>
    <a:srgbClr val="6A9955"/>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28" autoAdjust="0"/>
    <p:restoredTop sz="94660"/>
  </p:normalViewPr>
  <p:slideViewPr>
    <p:cSldViewPr snapToGrid="0">
      <p:cViewPr varScale="1">
        <p:scale>
          <a:sx n="68" d="100"/>
          <a:sy n="68" d="100"/>
        </p:scale>
        <p:origin x="9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ujaX\OneDrive\Documentos\piaGrafica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lujaX\OneDrive\Documentos\piaGraficas.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lujaX\OneDrive\Documentos\piaGraficas.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ujaX\OneDrive\Documentos\piaGrafica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ujaX\OneDrive\Documentos\piaGrafica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ujaX\OneDrive\Documentos\piaGrafica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lujaX\OneDrive\Documentos\piaGrafica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lujaX\OneDrive\Documentos\piaGrafica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lujaX\OneDrive\Documentos\piaGrafica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lujaX\OneDrive\Documentos\piaGrafica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lujaX\OneDrive\Documentos\piaGrafica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MX"/>
              <a:t>Tiempo de computo al generar las instancias de los 3 tipos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plotArea>
      <c:layout/>
      <c:lineChart>
        <c:grouping val="standard"/>
        <c:varyColors val="0"/>
        <c:ser>
          <c:idx val="0"/>
          <c:order val="0"/>
          <c:tx>
            <c:v>Tipo 1</c:v>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Hoja1!$B$88:$B$92</c:f>
              <c:numCache>
                <c:formatCode>General</c:formatCode>
                <c:ptCount val="5"/>
                <c:pt idx="0">
                  <c:v>0.54051327705383301</c:v>
                </c:pt>
                <c:pt idx="1">
                  <c:v>2.1331014633178702</c:v>
                </c:pt>
                <c:pt idx="2">
                  <c:v>4.8871469497680602</c:v>
                </c:pt>
                <c:pt idx="3">
                  <c:v>9.0675938129424996</c:v>
                </c:pt>
                <c:pt idx="4">
                  <c:v>14.6456513404846</c:v>
                </c:pt>
              </c:numCache>
            </c:numRef>
          </c:val>
          <c:smooth val="0"/>
          <c:extLst>
            <c:ext xmlns:c16="http://schemas.microsoft.com/office/drawing/2014/chart" uri="{C3380CC4-5D6E-409C-BE32-E72D297353CC}">
              <c16:uniqueId val="{00000000-1A93-480F-91BF-0E7DA35818BC}"/>
            </c:ext>
          </c:extLst>
        </c:ser>
        <c:ser>
          <c:idx val="1"/>
          <c:order val="1"/>
          <c:tx>
            <c:v>Tipo 2 subtipo 1</c:v>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Hoja1!$D$88:$D$92</c:f>
              <c:numCache>
                <c:formatCode>General</c:formatCode>
                <c:ptCount val="5"/>
                <c:pt idx="0">
                  <c:v>0.18154788017272899</c:v>
                </c:pt>
                <c:pt idx="1">
                  <c:v>2.2096090316772399</c:v>
                </c:pt>
                <c:pt idx="2">
                  <c:v>11.238095998764001</c:v>
                </c:pt>
                <c:pt idx="3">
                  <c:v>38.687040090560899</c:v>
                </c:pt>
                <c:pt idx="4">
                  <c:v>103.9771630764</c:v>
                </c:pt>
              </c:numCache>
            </c:numRef>
          </c:val>
          <c:smooth val="0"/>
          <c:extLst>
            <c:ext xmlns:c16="http://schemas.microsoft.com/office/drawing/2014/chart" uri="{C3380CC4-5D6E-409C-BE32-E72D297353CC}">
              <c16:uniqueId val="{00000001-1A93-480F-91BF-0E7DA35818BC}"/>
            </c:ext>
          </c:extLst>
        </c:ser>
        <c:ser>
          <c:idx val="2"/>
          <c:order val="2"/>
          <c:tx>
            <c:v>Tipo 2 subtipo 2</c:v>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Hoja1!$F$88:$F$92</c:f>
              <c:numCache>
                <c:formatCode>General</c:formatCode>
                <c:ptCount val="5"/>
                <c:pt idx="0">
                  <c:v>3.5071749687194802</c:v>
                </c:pt>
                <c:pt idx="1">
                  <c:v>13.757827281951901</c:v>
                </c:pt>
                <c:pt idx="2">
                  <c:v>30.426645755767801</c:v>
                </c:pt>
                <c:pt idx="3">
                  <c:v>54.048489570617598</c:v>
                </c:pt>
                <c:pt idx="4">
                  <c:v>82.438266754150305</c:v>
                </c:pt>
              </c:numCache>
            </c:numRef>
          </c:val>
          <c:smooth val="0"/>
          <c:extLst>
            <c:ext xmlns:c16="http://schemas.microsoft.com/office/drawing/2014/chart" uri="{C3380CC4-5D6E-409C-BE32-E72D297353CC}">
              <c16:uniqueId val="{00000002-1A93-480F-91BF-0E7DA35818BC}"/>
            </c:ext>
          </c:extLst>
        </c:ser>
        <c:dLbls>
          <c:showLegendKey val="0"/>
          <c:showVal val="0"/>
          <c:showCatName val="0"/>
          <c:showSerName val="0"/>
          <c:showPercent val="0"/>
          <c:showBubbleSize val="0"/>
        </c:dLbls>
        <c:marker val="1"/>
        <c:smooth val="0"/>
        <c:axId val="868506416"/>
        <c:axId val="868506832"/>
      </c:lineChart>
      <c:catAx>
        <c:axId val="8685064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MX"/>
                  <a:t>Instancia</a:t>
                </a:r>
              </a:p>
            </c:rich>
          </c:tx>
          <c:layout>
            <c:manualLayout>
              <c:xMode val="edge"/>
              <c:yMode val="edge"/>
              <c:x val="0.47357286941582716"/>
              <c:y val="0.9538624233988655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MX"/>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868506832"/>
        <c:crosses val="autoZero"/>
        <c:auto val="1"/>
        <c:lblAlgn val="ctr"/>
        <c:lblOffset val="100"/>
        <c:noMultiLvlLbl val="0"/>
      </c:catAx>
      <c:valAx>
        <c:axId val="8685068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MX" dirty="0"/>
                  <a:t>Tiempo (en segundos)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MX"/>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86850641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s-MX"/>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MX"/>
              <a:t>Soluciones de RS entre las 3 tipos de instancias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plotArea>
      <c:layout/>
      <c:barChart>
        <c:barDir val="col"/>
        <c:grouping val="clustered"/>
        <c:varyColors val="0"/>
        <c:ser>
          <c:idx val="0"/>
          <c:order val="0"/>
          <c:tx>
            <c:v>Tipo1</c:v>
          </c:tx>
          <c:spPr>
            <a:solidFill>
              <a:schemeClr val="accent1"/>
            </a:solidFill>
            <a:ln>
              <a:noFill/>
            </a:ln>
            <a:effectLst/>
          </c:spPr>
          <c:invertIfNegative val="0"/>
          <c:dLbls>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Hoja1!$G$4:$G$8</c:f>
              <c:numCache>
                <c:formatCode>General</c:formatCode>
                <c:ptCount val="5"/>
                <c:pt idx="0">
                  <c:v>1</c:v>
                </c:pt>
                <c:pt idx="1">
                  <c:v>2</c:v>
                </c:pt>
                <c:pt idx="2">
                  <c:v>3</c:v>
                </c:pt>
                <c:pt idx="3">
                  <c:v>4</c:v>
                </c:pt>
                <c:pt idx="4">
                  <c:v>5</c:v>
                </c:pt>
              </c:numCache>
            </c:numRef>
          </c:cat>
          <c:val>
            <c:numRef>
              <c:f>Hoja1!$I$56:$I$60</c:f>
              <c:numCache>
                <c:formatCode>General</c:formatCode>
                <c:ptCount val="5"/>
                <c:pt idx="0">
                  <c:v>121.4</c:v>
                </c:pt>
                <c:pt idx="1">
                  <c:v>94.8</c:v>
                </c:pt>
                <c:pt idx="2">
                  <c:v>24.5</c:v>
                </c:pt>
                <c:pt idx="3">
                  <c:v>101.8</c:v>
                </c:pt>
                <c:pt idx="4">
                  <c:v>62.6</c:v>
                </c:pt>
              </c:numCache>
            </c:numRef>
          </c:val>
          <c:extLst>
            <c:ext xmlns:c16="http://schemas.microsoft.com/office/drawing/2014/chart" uri="{C3380CC4-5D6E-409C-BE32-E72D297353CC}">
              <c16:uniqueId val="{00000000-B7EF-48A6-86DB-F33D5C763FFB}"/>
            </c:ext>
          </c:extLst>
        </c:ser>
        <c:ser>
          <c:idx val="1"/>
          <c:order val="1"/>
          <c:tx>
            <c:v>Tipo2 subtipo 1</c:v>
          </c:tx>
          <c:spPr>
            <a:solidFill>
              <a:schemeClr val="accent2"/>
            </a:solidFill>
            <a:ln>
              <a:noFill/>
            </a:ln>
            <a:effectLst/>
          </c:spPr>
          <c:invertIfNegative val="0"/>
          <c:dLbls>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Hoja1!$G$4:$G$8</c:f>
              <c:numCache>
                <c:formatCode>General</c:formatCode>
                <c:ptCount val="5"/>
                <c:pt idx="0">
                  <c:v>1</c:v>
                </c:pt>
                <c:pt idx="1">
                  <c:v>2</c:v>
                </c:pt>
                <c:pt idx="2">
                  <c:v>3</c:v>
                </c:pt>
                <c:pt idx="3">
                  <c:v>4</c:v>
                </c:pt>
                <c:pt idx="4">
                  <c:v>5</c:v>
                </c:pt>
              </c:numCache>
            </c:numRef>
          </c:cat>
          <c:val>
            <c:numRef>
              <c:f>Hoja1!$K$56:$K$60</c:f>
              <c:numCache>
                <c:formatCode>General</c:formatCode>
                <c:ptCount val="5"/>
                <c:pt idx="0">
                  <c:v>75.8</c:v>
                </c:pt>
                <c:pt idx="1">
                  <c:v>83</c:v>
                </c:pt>
                <c:pt idx="2">
                  <c:v>102</c:v>
                </c:pt>
                <c:pt idx="3">
                  <c:v>154.4</c:v>
                </c:pt>
                <c:pt idx="4">
                  <c:v>239.2</c:v>
                </c:pt>
              </c:numCache>
            </c:numRef>
          </c:val>
          <c:extLst>
            <c:ext xmlns:c16="http://schemas.microsoft.com/office/drawing/2014/chart" uri="{C3380CC4-5D6E-409C-BE32-E72D297353CC}">
              <c16:uniqueId val="{00000001-B7EF-48A6-86DB-F33D5C763FFB}"/>
            </c:ext>
          </c:extLst>
        </c:ser>
        <c:ser>
          <c:idx val="2"/>
          <c:order val="2"/>
          <c:tx>
            <c:v>Tipo2 subtipo 2</c:v>
          </c:tx>
          <c:spPr>
            <a:solidFill>
              <a:schemeClr val="accent3"/>
            </a:solidFill>
            <a:ln>
              <a:noFill/>
            </a:ln>
            <a:effectLst/>
          </c:spPr>
          <c:invertIfNegative val="0"/>
          <c:dLbls>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Hoja1!$G$4:$G$8</c:f>
              <c:numCache>
                <c:formatCode>General</c:formatCode>
                <c:ptCount val="5"/>
                <c:pt idx="0">
                  <c:v>1</c:v>
                </c:pt>
                <c:pt idx="1">
                  <c:v>2</c:v>
                </c:pt>
                <c:pt idx="2">
                  <c:v>3</c:v>
                </c:pt>
                <c:pt idx="3">
                  <c:v>4</c:v>
                </c:pt>
                <c:pt idx="4">
                  <c:v>5</c:v>
                </c:pt>
              </c:numCache>
            </c:numRef>
          </c:cat>
          <c:val>
            <c:numRef>
              <c:f>Hoja1!$M$56:$M$60</c:f>
              <c:numCache>
                <c:formatCode>General</c:formatCode>
                <c:ptCount val="5"/>
                <c:pt idx="0">
                  <c:v>22.6</c:v>
                </c:pt>
                <c:pt idx="1">
                  <c:v>79.8</c:v>
                </c:pt>
                <c:pt idx="2">
                  <c:v>138.4</c:v>
                </c:pt>
                <c:pt idx="3">
                  <c:v>111.2</c:v>
                </c:pt>
                <c:pt idx="4">
                  <c:v>291</c:v>
                </c:pt>
              </c:numCache>
            </c:numRef>
          </c:val>
          <c:extLst>
            <c:ext xmlns:c16="http://schemas.microsoft.com/office/drawing/2014/chart" uri="{C3380CC4-5D6E-409C-BE32-E72D297353CC}">
              <c16:uniqueId val="{00000002-B7EF-48A6-86DB-F33D5C763FFB}"/>
            </c:ext>
          </c:extLst>
        </c:ser>
        <c:dLbls>
          <c:dLblPos val="outEnd"/>
          <c:showLegendKey val="0"/>
          <c:showVal val="1"/>
          <c:showCatName val="0"/>
          <c:showSerName val="0"/>
          <c:showPercent val="0"/>
          <c:showBubbleSize val="0"/>
        </c:dLbls>
        <c:gapWidth val="219"/>
        <c:overlap val="-27"/>
        <c:axId val="808664784"/>
        <c:axId val="808660624"/>
      </c:barChart>
      <c:catAx>
        <c:axId val="8086647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MX"/>
                  <a:t>Instancia</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808660624"/>
        <c:crosses val="autoZero"/>
        <c:auto val="1"/>
        <c:lblAlgn val="ctr"/>
        <c:lblOffset val="100"/>
        <c:noMultiLvlLbl val="0"/>
      </c:catAx>
      <c:valAx>
        <c:axId val="8086606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MX"/>
                  <a:t>SOLUCION PROMEDIO</a:t>
                </a:r>
              </a:p>
            </c:rich>
          </c:tx>
          <c:layout>
            <c:manualLayout>
              <c:xMode val="edge"/>
              <c:yMode val="edge"/>
              <c:x val="1.3293709698427438E-2"/>
              <c:y val="0.3925885271899065"/>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MX"/>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8086647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s-MX"/>
              <a:t>Nodos de RS entre las 3 tipos de instancias</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s-MX"/>
        </a:p>
      </c:txPr>
    </c:title>
    <c:autoTitleDeleted val="0"/>
    <c:plotArea>
      <c:layout/>
      <c:barChart>
        <c:barDir val="col"/>
        <c:grouping val="clustered"/>
        <c:varyColors val="0"/>
        <c:ser>
          <c:idx val="0"/>
          <c:order val="0"/>
          <c:tx>
            <c:v>Tipo1</c:v>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s-MX"/>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Hoja1!$G$4:$G$8</c:f>
              <c:numCache>
                <c:formatCode>General</c:formatCode>
                <c:ptCount val="5"/>
                <c:pt idx="0">
                  <c:v>1</c:v>
                </c:pt>
                <c:pt idx="1">
                  <c:v>2</c:v>
                </c:pt>
                <c:pt idx="2">
                  <c:v>3</c:v>
                </c:pt>
                <c:pt idx="3">
                  <c:v>4</c:v>
                </c:pt>
                <c:pt idx="4">
                  <c:v>5</c:v>
                </c:pt>
              </c:numCache>
            </c:numRef>
          </c:cat>
          <c:val>
            <c:numRef>
              <c:f>Hoja1!$P$56:$P$60</c:f>
              <c:numCache>
                <c:formatCode>General</c:formatCode>
                <c:ptCount val="5"/>
                <c:pt idx="0">
                  <c:v>10.199999999999999</c:v>
                </c:pt>
                <c:pt idx="1">
                  <c:v>7.2</c:v>
                </c:pt>
                <c:pt idx="2">
                  <c:v>2.25</c:v>
                </c:pt>
                <c:pt idx="3">
                  <c:v>6.4</c:v>
                </c:pt>
                <c:pt idx="4">
                  <c:v>6.2</c:v>
                </c:pt>
              </c:numCache>
            </c:numRef>
          </c:val>
          <c:extLst>
            <c:ext xmlns:c16="http://schemas.microsoft.com/office/drawing/2014/chart" uri="{C3380CC4-5D6E-409C-BE32-E72D297353CC}">
              <c16:uniqueId val="{00000000-875D-45D6-B6D6-A33B290F804D}"/>
            </c:ext>
          </c:extLst>
        </c:ser>
        <c:ser>
          <c:idx val="1"/>
          <c:order val="1"/>
          <c:tx>
            <c:v>Tipo2 subtipo 1</c:v>
          </c:tx>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s-MX"/>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Hoja1!$G$4:$G$8</c:f>
              <c:numCache>
                <c:formatCode>General</c:formatCode>
                <c:ptCount val="5"/>
                <c:pt idx="0">
                  <c:v>1</c:v>
                </c:pt>
                <c:pt idx="1">
                  <c:v>2</c:v>
                </c:pt>
                <c:pt idx="2">
                  <c:v>3</c:v>
                </c:pt>
                <c:pt idx="3">
                  <c:v>4</c:v>
                </c:pt>
                <c:pt idx="4">
                  <c:v>5</c:v>
                </c:pt>
              </c:numCache>
            </c:numRef>
          </c:cat>
          <c:val>
            <c:numRef>
              <c:f>Hoja1!$R$56:$R$60</c:f>
              <c:numCache>
                <c:formatCode>General</c:formatCode>
                <c:ptCount val="5"/>
                <c:pt idx="0">
                  <c:v>5.8</c:v>
                </c:pt>
                <c:pt idx="1">
                  <c:v>7</c:v>
                </c:pt>
                <c:pt idx="2">
                  <c:v>7.6</c:v>
                </c:pt>
                <c:pt idx="3">
                  <c:v>11.2</c:v>
                </c:pt>
                <c:pt idx="4">
                  <c:v>15.4</c:v>
                </c:pt>
              </c:numCache>
            </c:numRef>
          </c:val>
          <c:extLst>
            <c:ext xmlns:c16="http://schemas.microsoft.com/office/drawing/2014/chart" uri="{C3380CC4-5D6E-409C-BE32-E72D297353CC}">
              <c16:uniqueId val="{00000001-875D-45D6-B6D6-A33B290F804D}"/>
            </c:ext>
          </c:extLst>
        </c:ser>
        <c:ser>
          <c:idx val="2"/>
          <c:order val="2"/>
          <c:tx>
            <c:v>Tipo2 subtipo 2</c:v>
          </c:tx>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s-MX"/>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Hoja1!$G$4:$G$8</c:f>
              <c:numCache>
                <c:formatCode>General</c:formatCode>
                <c:ptCount val="5"/>
                <c:pt idx="0">
                  <c:v>1</c:v>
                </c:pt>
                <c:pt idx="1">
                  <c:v>2</c:v>
                </c:pt>
                <c:pt idx="2">
                  <c:v>3</c:v>
                </c:pt>
                <c:pt idx="3">
                  <c:v>4</c:v>
                </c:pt>
                <c:pt idx="4">
                  <c:v>5</c:v>
                </c:pt>
              </c:numCache>
            </c:numRef>
          </c:cat>
          <c:val>
            <c:numRef>
              <c:f>Hoja1!$T$56:$T$60</c:f>
              <c:numCache>
                <c:formatCode>General</c:formatCode>
                <c:ptCount val="5"/>
                <c:pt idx="0">
                  <c:v>2.8</c:v>
                </c:pt>
                <c:pt idx="1">
                  <c:v>6.6</c:v>
                </c:pt>
                <c:pt idx="2">
                  <c:v>8.6</c:v>
                </c:pt>
                <c:pt idx="3">
                  <c:v>7.2</c:v>
                </c:pt>
                <c:pt idx="4">
                  <c:v>18.399999999999999</c:v>
                </c:pt>
              </c:numCache>
            </c:numRef>
          </c:val>
          <c:extLst>
            <c:ext xmlns:c16="http://schemas.microsoft.com/office/drawing/2014/chart" uri="{C3380CC4-5D6E-409C-BE32-E72D297353CC}">
              <c16:uniqueId val="{00000002-875D-45D6-B6D6-A33B290F804D}"/>
            </c:ext>
          </c:extLst>
        </c:ser>
        <c:dLbls>
          <c:dLblPos val="inEnd"/>
          <c:showLegendKey val="0"/>
          <c:showVal val="1"/>
          <c:showCatName val="0"/>
          <c:showSerName val="0"/>
          <c:showPercent val="0"/>
          <c:showBubbleSize val="0"/>
        </c:dLbls>
        <c:gapWidth val="100"/>
        <c:overlap val="-24"/>
        <c:axId val="808664784"/>
        <c:axId val="808660624"/>
      </c:barChart>
      <c:catAx>
        <c:axId val="808664784"/>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r>
                  <a:rPr lang="es-MX"/>
                  <a:t>Instancia</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crossAx val="808660624"/>
        <c:crosses val="autoZero"/>
        <c:auto val="1"/>
        <c:lblAlgn val="ctr"/>
        <c:lblOffset val="100"/>
        <c:noMultiLvlLbl val="0"/>
      </c:catAx>
      <c:valAx>
        <c:axId val="8086606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r>
                  <a:rPr lang="es-MX"/>
                  <a:t>nodos promedio</a:t>
                </a:r>
              </a:p>
            </c:rich>
          </c:tx>
          <c:layout>
            <c:manualLayout>
              <c:xMode val="edge"/>
              <c:yMode val="edge"/>
              <c:x val="1.1117193442539475E-2"/>
              <c:y val="0.35245445746233073"/>
            </c:manualLayout>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es-MX"/>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crossAx val="8086647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MX"/>
              <a:t>Peso de los archivo al generar las instancias de los 3 tipos</a:t>
            </a:r>
          </a:p>
        </c:rich>
      </c:tx>
      <c:layout>
        <c:manualLayout>
          <c:xMode val="edge"/>
          <c:yMode val="edge"/>
          <c:x val="0.30730432622703302"/>
          <c:y val="1.480486055156730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plotArea>
      <c:layout/>
      <c:lineChart>
        <c:grouping val="standard"/>
        <c:varyColors val="0"/>
        <c:ser>
          <c:idx val="0"/>
          <c:order val="0"/>
          <c:tx>
            <c:v>Tipo 1</c:v>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Hoja1!$I$88:$I$92</c:f>
              <c:numCache>
                <c:formatCode>General</c:formatCode>
                <c:ptCount val="5"/>
                <c:pt idx="0">
                  <c:v>77</c:v>
                </c:pt>
                <c:pt idx="1">
                  <c:v>161</c:v>
                </c:pt>
                <c:pt idx="2">
                  <c:v>246</c:v>
                </c:pt>
                <c:pt idx="3">
                  <c:v>331</c:v>
                </c:pt>
                <c:pt idx="4">
                  <c:v>415</c:v>
                </c:pt>
              </c:numCache>
            </c:numRef>
          </c:val>
          <c:smooth val="0"/>
          <c:extLst>
            <c:ext xmlns:c16="http://schemas.microsoft.com/office/drawing/2014/chart" uri="{C3380CC4-5D6E-409C-BE32-E72D297353CC}">
              <c16:uniqueId val="{00000000-6BBF-4356-BC59-AC16A653EA40}"/>
            </c:ext>
          </c:extLst>
        </c:ser>
        <c:ser>
          <c:idx val="1"/>
          <c:order val="1"/>
          <c:tx>
            <c:v>Tipo 2 subtipo 1</c:v>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Hoja1!$K$88:$K$92</c:f>
              <c:numCache>
                <c:formatCode>General</c:formatCode>
                <c:ptCount val="5"/>
                <c:pt idx="0">
                  <c:v>40</c:v>
                </c:pt>
                <c:pt idx="1">
                  <c:v>161</c:v>
                </c:pt>
                <c:pt idx="2">
                  <c:v>365</c:v>
                </c:pt>
                <c:pt idx="3">
                  <c:v>650</c:v>
                </c:pt>
                <c:pt idx="4">
                  <c:v>1016</c:v>
                </c:pt>
              </c:numCache>
            </c:numRef>
          </c:val>
          <c:smooth val="0"/>
          <c:extLst>
            <c:ext xmlns:c16="http://schemas.microsoft.com/office/drawing/2014/chart" uri="{C3380CC4-5D6E-409C-BE32-E72D297353CC}">
              <c16:uniqueId val="{00000001-6BBF-4356-BC59-AC16A653EA40}"/>
            </c:ext>
          </c:extLst>
        </c:ser>
        <c:ser>
          <c:idx val="2"/>
          <c:order val="2"/>
          <c:tx>
            <c:v>Tipo 2 subtipo 2</c:v>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Hoja1!$M$88:$M$92</c:f>
              <c:numCache>
                <c:formatCode>General</c:formatCode>
                <c:ptCount val="5"/>
                <c:pt idx="0">
                  <c:v>204</c:v>
                </c:pt>
                <c:pt idx="1">
                  <c:v>397</c:v>
                </c:pt>
                <c:pt idx="2">
                  <c:v>581</c:v>
                </c:pt>
                <c:pt idx="3">
                  <c:v>757</c:v>
                </c:pt>
                <c:pt idx="4">
                  <c:v>925</c:v>
                </c:pt>
              </c:numCache>
            </c:numRef>
          </c:val>
          <c:smooth val="0"/>
          <c:extLst>
            <c:ext xmlns:c16="http://schemas.microsoft.com/office/drawing/2014/chart" uri="{C3380CC4-5D6E-409C-BE32-E72D297353CC}">
              <c16:uniqueId val="{00000002-6BBF-4356-BC59-AC16A653EA40}"/>
            </c:ext>
          </c:extLst>
        </c:ser>
        <c:dLbls>
          <c:showLegendKey val="0"/>
          <c:showVal val="0"/>
          <c:showCatName val="0"/>
          <c:showSerName val="0"/>
          <c:showPercent val="0"/>
          <c:showBubbleSize val="0"/>
        </c:dLbls>
        <c:marker val="1"/>
        <c:smooth val="0"/>
        <c:axId val="868506416"/>
        <c:axId val="868506832"/>
      </c:lineChart>
      <c:catAx>
        <c:axId val="8685064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MX"/>
                  <a:t>Instancia</a:t>
                </a:r>
              </a:p>
            </c:rich>
          </c:tx>
          <c:layout>
            <c:manualLayout>
              <c:xMode val="edge"/>
              <c:yMode val="edge"/>
              <c:x val="0.4716269816272966"/>
              <c:y val="0.9487415204125321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MX"/>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868506832"/>
        <c:crosses val="autoZero"/>
        <c:auto val="1"/>
        <c:lblAlgn val="ctr"/>
        <c:lblOffset val="100"/>
        <c:noMultiLvlLbl val="0"/>
      </c:catAx>
      <c:valAx>
        <c:axId val="8685068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MX" sz="1800" dirty="0"/>
                  <a:t>Peso (en</a:t>
                </a:r>
                <a:r>
                  <a:rPr lang="es-MX" sz="1800" baseline="0" dirty="0"/>
                  <a:t> KB</a:t>
                </a:r>
                <a:r>
                  <a:rPr lang="es-MX" sz="1800" dirty="0"/>
                  <a:t>)</a:t>
                </a:r>
                <a:endParaRPr lang="es-MX" sz="900" dirty="0"/>
              </a:p>
            </c:rich>
          </c:tx>
          <c:layout>
            <c:manualLayout>
              <c:xMode val="edge"/>
              <c:yMode val="edge"/>
              <c:x val="2.6113756871053766E-2"/>
              <c:y val="0.40043050047362644"/>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MX"/>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86850641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s-MX"/>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cap="none" spc="50" baseline="0">
                <a:solidFill>
                  <a:schemeClr val="tx1">
                    <a:lumMod val="65000"/>
                    <a:lumOff val="35000"/>
                  </a:schemeClr>
                </a:solidFill>
                <a:latin typeface="+mn-lt"/>
                <a:ea typeface="+mn-ea"/>
                <a:cs typeface="+mn-cs"/>
              </a:defRPr>
            </a:pPr>
            <a:r>
              <a:rPr lang="es-MX"/>
              <a:t>Tiempo de computo de BVPM entre las 3 tipos de instancias</a:t>
            </a:r>
          </a:p>
        </c:rich>
      </c:tx>
      <c:overlay val="0"/>
      <c:spPr>
        <a:noFill/>
        <a:ln>
          <a:noFill/>
        </a:ln>
        <a:effectLst/>
      </c:spPr>
      <c:txPr>
        <a:bodyPr rot="0" spcFirstLastPara="1" vertOverflow="ellipsis" vert="horz" wrap="square" anchor="ctr" anchorCtr="1"/>
        <a:lstStyle/>
        <a:p>
          <a:pPr>
            <a:defRPr sz="1800" b="0" i="0" u="none" strike="noStrike" kern="1200" cap="none" spc="50" baseline="0">
              <a:solidFill>
                <a:schemeClr val="tx1">
                  <a:lumMod val="65000"/>
                  <a:lumOff val="35000"/>
                </a:schemeClr>
              </a:solidFill>
              <a:latin typeface="+mn-lt"/>
              <a:ea typeface="+mn-ea"/>
              <a:cs typeface="+mn-cs"/>
            </a:defRPr>
          </a:pPr>
          <a:endParaRPr lang="es-MX"/>
        </a:p>
      </c:txPr>
    </c:title>
    <c:autoTitleDeleted val="0"/>
    <c:plotArea>
      <c:layout/>
      <c:barChart>
        <c:barDir val="col"/>
        <c:grouping val="clustered"/>
        <c:varyColors val="0"/>
        <c:ser>
          <c:idx val="0"/>
          <c:order val="0"/>
          <c:tx>
            <c:v>Tipo1</c:v>
          </c:tx>
          <c:spPr>
            <a:noFill/>
            <a:ln w="25400" cap="flat" cmpd="sng" algn="ctr">
              <a:solidFill>
                <a:schemeClr val="accent1"/>
              </a:solidFill>
              <a:miter lim="800000"/>
            </a:ln>
            <a:effectLst/>
          </c:spPr>
          <c:invertIfNegative val="0"/>
          <c:cat>
            <c:numRef>
              <c:f>Hoja1!$G$4:$G$8</c:f>
              <c:numCache>
                <c:formatCode>General</c:formatCode>
                <c:ptCount val="5"/>
                <c:pt idx="0">
                  <c:v>1</c:v>
                </c:pt>
                <c:pt idx="1">
                  <c:v>2</c:v>
                </c:pt>
                <c:pt idx="2">
                  <c:v>3</c:v>
                </c:pt>
                <c:pt idx="3">
                  <c:v>4</c:v>
                </c:pt>
                <c:pt idx="4">
                  <c:v>5</c:v>
                </c:pt>
              </c:numCache>
            </c:numRef>
          </c:cat>
          <c:val>
            <c:numRef>
              <c:f>Hoja1!$B$4:$B$8</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00-FF46-4341-9461-35E7C841AB07}"/>
            </c:ext>
          </c:extLst>
        </c:ser>
        <c:ser>
          <c:idx val="1"/>
          <c:order val="1"/>
          <c:tx>
            <c:v>Tipo2 subtipo 1</c:v>
          </c:tx>
          <c:spPr>
            <a:noFill/>
            <a:ln w="25400" cap="flat" cmpd="sng" algn="ctr">
              <a:solidFill>
                <a:schemeClr val="accent2"/>
              </a:solidFill>
              <a:miter lim="800000"/>
            </a:ln>
            <a:effectLst/>
          </c:spPr>
          <c:invertIfNegative val="0"/>
          <c:cat>
            <c:numRef>
              <c:f>Hoja1!$G$4:$G$8</c:f>
              <c:numCache>
                <c:formatCode>General</c:formatCode>
                <c:ptCount val="5"/>
                <c:pt idx="0">
                  <c:v>1</c:v>
                </c:pt>
                <c:pt idx="1">
                  <c:v>2</c:v>
                </c:pt>
                <c:pt idx="2">
                  <c:v>3</c:v>
                </c:pt>
                <c:pt idx="3">
                  <c:v>4</c:v>
                </c:pt>
                <c:pt idx="4">
                  <c:v>5</c:v>
                </c:pt>
              </c:numCache>
            </c:numRef>
          </c:cat>
          <c:val>
            <c:numRef>
              <c:f>Hoja1!$D$4:$D$8</c:f>
              <c:numCache>
                <c:formatCode>General</c:formatCode>
                <c:ptCount val="5"/>
                <c:pt idx="0">
                  <c:v>0</c:v>
                </c:pt>
                <c:pt idx="1">
                  <c:v>0</c:v>
                </c:pt>
                <c:pt idx="2">
                  <c:v>0</c:v>
                </c:pt>
                <c:pt idx="3">
                  <c:v>2.8862480000000001E-3</c:v>
                </c:pt>
                <c:pt idx="4">
                  <c:v>1.4438630000000001E-3</c:v>
                </c:pt>
              </c:numCache>
            </c:numRef>
          </c:val>
          <c:extLst>
            <c:ext xmlns:c16="http://schemas.microsoft.com/office/drawing/2014/chart" uri="{C3380CC4-5D6E-409C-BE32-E72D297353CC}">
              <c16:uniqueId val="{00000001-FF46-4341-9461-35E7C841AB07}"/>
            </c:ext>
          </c:extLst>
        </c:ser>
        <c:ser>
          <c:idx val="2"/>
          <c:order val="2"/>
          <c:tx>
            <c:v>Tipo2 subtipo 2</c:v>
          </c:tx>
          <c:spPr>
            <a:noFill/>
            <a:ln w="25400" cap="flat" cmpd="sng" algn="ctr">
              <a:solidFill>
                <a:schemeClr val="accent3"/>
              </a:solidFill>
              <a:miter lim="800000"/>
            </a:ln>
            <a:effectLst/>
          </c:spPr>
          <c:invertIfNegative val="0"/>
          <c:cat>
            <c:numRef>
              <c:f>Hoja1!$G$4:$G$8</c:f>
              <c:numCache>
                <c:formatCode>General</c:formatCode>
                <c:ptCount val="5"/>
                <c:pt idx="0">
                  <c:v>1</c:v>
                </c:pt>
                <c:pt idx="1">
                  <c:v>2</c:v>
                </c:pt>
                <c:pt idx="2">
                  <c:v>3</c:v>
                </c:pt>
                <c:pt idx="3">
                  <c:v>4</c:v>
                </c:pt>
                <c:pt idx="4">
                  <c:v>5</c:v>
                </c:pt>
              </c:numCache>
            </c:numRef>
          </c:cat>
          <c:val>
            <c:numRef>
              <c:f>Hoja1!$F$4:$F$8</c:f>
              <c:numCache>
                <c:formatCode>General</c:formatCode>
                <c:ptCount val="5"/>
                <c:pt idx="0">
                  <c:v>0</c:v>
                </c:pt>
                <c:pt idx="1">
                  <c:v>0</c:v>
                </c:pt>
                <c:pt idx="2">
                  <c:v>0</c:v>
                </c:pt>
                <c:pt idx="3">
                  <c:v>2.800369E-3</c:v>
                </c:pt>
                <c:pt idx="4">
                  <c:v>1.6699309999999999E-3</c:v>
                </c:pt>
              </c:numCache>
            </c:numRef>
          </c:val>
          <c:extLst>
            <c:ext xmlns:c16="http://schemas.microsoft.com/office/drawing/2014/chart" uri="{C3380CC4-5D6E-409C-BE32-E72D297353CC}">
              <c16:uniqueId val="{00000002-FF46-4341-9461-35E7C841AB07}"/>
            </c:ext>
          </c:extLst>
        </c:ser>
        <c:dLbls>
          <c:showLegendKey val="0"/>
          <c:showVal val="0"/>
          <c:showCatName val="0"/>
          <c:showSerName val="0"/>
          <c:showPercent val="0"/>
          <c:showBubbleSize val="0"/>
        </c:dLbls>
        <c:gapWidth val="164"/>
        <c:overlap val="-35"/>
        <c:axId val="808664784"/>
        <c:axId val="808660624"/>
      </c:barChart>
      <c:catAx>
        <c:axId val="808664784"/>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r>
                  <a:rPr lang="es-MX"/>
                  <a:t>Instancia</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crossAx val="808660624"/>
        <c:crosses val="autoZero"/>
        <c:auto val="1"/>
        <c:lblAlgn val="ctr"/>
        <c:lblOffset val="100"/>
        <c:noMultiLvlLbl val="0"/>
      </c:catAx>
      <c:valAx>
        <c:axId val="808660624"/>
        <c:scaling>
          <c:orientation val="minMax"/>
        </c:scaling>
        <c:delete val="0"/>
        <c:axPos val="l"/>
        <c:title>
          <c:tx>
            <c:rich>
              <a:bodyPr rot="-54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r>
                  <a:rPr lang="es-MX" dirty="0"/>
                  <a:t>Tiempo </a:t>
                </a:r>
                <a:r>
                  <a:rPr lang="es-MX" dirty="0" err="1"/>
                  <a:t>pormedio</a:t>
                </a:r>
                <a:r>
                  <a:rPr lang="es-MX" dirty="0"/>
                  <a:t> (en segundos)</a:t>
                </a:r>
              </a:p>
            </c:rich>
          </c:tx>
          <c:layout>
            <c:manualLayout>
              <c:xMode val="edge"/>
              <c:yMode val="edge"/>
              <c:x val="3.267917215366168E-2"/>
              <c:y val="0.35096052808837391"/>
            </c:manualLayout>
          </c:layout>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crossAx val="808664784"/>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900" b="0" i="0" u="none" strike="noStrike" kern="1200" baseline="0">
                <a:solidFill>
                  <a:schemeClr val="tx1">
                    <a:lumMod val="50000"/>
                    <a:lumOff val="50000"/>
                  </a:schemeClr>
                </a:solidFill>
                <a:latin typeface="+mn-lt"/>
                <a:ea typeface="+mn-ea"/>
                <a:cs typeface="+mn-cs"/>
              </a:defRPr>
            </a:pPr>
            <a:endParaRPr lang="es-MX"/>
          </a:p>
        </c:txPr>
      </c:dTable>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MX"/>
              <a:t>Soluciones de BVPM entre las 3 tipos de instancias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plotArea>
      <c:layout/>
      <c:barChart>
        <c:barDir val="col"/>
        <c:grouping val="clustered"/>
        <c:varyColors val="0"/>
        <c:ser>
          <c:idx val="0"/>
          <c:order val="0"/>
          <c:tx>
            <c:v>Tipo 1</c:v>
          </c:tx>
          <c:spPr>
            <a:solidFill>
              <a:schemeClr val="accent1"/>
            </a:solidFill>
            <a:ln>
              <a:noFill/>
            </a:ln>
            <a:effectLst/>
          </c:spPr>
          <c:invertIfNegative val="0"/>
          <c:dLbls>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Hoja1!$J$4:$J$8</c:f>
              <c:numCache>
                <c:formatCode>General</c:formatCode>
                <c:ptCount val="5"/>
                <c:pt idx="0">
                  <c:v>19</c:v>
                </c:pt>
                <c:pt idx="1">
                  <c:v>13</c:v>
                </c:pt>
                <c:pt idx="2">
                  <c:v>19</c:v>
                </c:pt>
                <c:pt idx="3">
                  <c:v>16</c:v>
                </c:pt>
                <c:pt idx="4">
                  <c:v>23</c:v>
                </c:pt>
              </c:numCache>
            </c:numRef>
          </c:val>
          <c:extLst>
            <c:ext xmlns:c16="http://schemas.microsoft.com/office/drawing/2014/chart" uri="{C3380CC4-5D6E-409C-BE32-E72D297353CC}">
              <c16:uniqueId val="{00000000-696D-4729-9F57-F8FB14FB27EE}"/>
            </c:ext>
          </c:extLst>
        </c:ser>
        <c:ser>
          <c:idx val="1"/>
          <c:order val="1"/>
          <c:tx>
            <c:v>Tipo2 subtipo 1</c:v>
          </c:tx>
          <c:spPr>
            <a:solidFill>
              <a:schemeClr val="accent2"/>
            </a:solidFill>
            <a:ln>
              <a:noFill/>
            </a:ln>
            <a:effectLst/>
          </c:spPr>
          <c:invertIfNegative val="0"/>
          <c:dLbls>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Hoja1!$L$4:$L$8</c:f>
              <c:numCache>
                <c:formatCode>General</c:formatCode>
                <c:ptCount val="5"/>
                <c:pt idx="0">
                  <c:v>26</c:v>
                </c:pt>
                <c:pt idx="1">
                  <c:v>35</c:v>
                </c:pt>
                <c:pt idx="2">
                  <c:v>26</c:v>
                </c:pt>
                <c:pt idx="3">
                  <c:v>82</c:v>
                </c:pt>
                <c:pt idx="4">
                  <c:v>47</c:v>
                </c:pt>
              </c:numCache>
            </c:numRef>
          </c:val>
          <c:extLst>
            <c:ext xmlns:c16="http://schemas.microsoft.com/office/drawing/2014/chart" uri="{C3380CC4-5D6E-409C-BE32-E72D297353CC}">
              <c16:uniqueId val="{00000001-696D-4729-9F57-F8FB14FB27EE}"/>
            </c:ext>
          </c:extLst>
        </c:ser>
        <c:ser>
          <c:idx val="2"/>
          <c:order val="2"/>
          <c:tx>
            <c:v>Tipo 2 subtipo 2</c:v>
          </c:tx>
          <c:spPr>
            <a:solidFill>
              <a:schemeClr val="accent3"/>
            </a:solidFill>
            <a:ln>
              <a:noFill/>
            </a:ln>
            <a:effectLst/>
          </c:spPr>
          <c:invertIfNegative val="0"/>
          <c:dLbls>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Hoja1!$N$4:$N$8</c:f>
              <c:numCache>
                <c:formatCode>General</c:formatCode>
                <c:ptCount val="5"/>
                <c:pt idx="0">
                  <c:v>27</c:v>
                </c:pt>
                <c:pt idx="1">
                  <c:v>16</c:v>
                </c:pt>
                <c:pt idx="2">
                  <c:v>36</c:v>
                </c:pt>
                <c:pt idx="3">
                  <c:v>149</c:v>
                </c:pt>
                <c:pt idx="4">
                  <c:v>71</c:v>
                </c:pt>
              </c:numCache>
            </c:numRef>
          </c:val>
          <c:extLst>
            <c:ext xmlns:c16="http://schemas.microsoft.com/office/drawing/2014/chart" uri="{C3380CC4-5D6E-409C-BE32-E72D297353CC}">
              <c16:uniqueId val="{00000002-696D-4729-9F57-F8FB14FB27EE}"/>
            </c:ext>
          </c:extLst>
        </c:ser>
        <c:dLbls>
          <c:dLblPos val="outEnd"/>
          <c:showLegendKey val="0"/>
          <c:showVal val="1"/>
          <c:showCatName val="0"/>
          <c:showSerName val="0"/>
          <c:showPercent val="0"/>
          <c:showBubbleSize val="0"/>
        </c:dLbls>
        <c:gapWidth val="219"/>
        <c:overlap val="-27"/>
        <c:axId val="568904448"/>
        <c:axId val="568901536"/>
      </c:barChart>
      <c:catAx>
        <c:axId val="56890444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MX"/>
                  <a:t>Instancia</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MX"/>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568901536"/>
        <c:crosses val="autoZero"/>
        <c:auto val="1"/>
        <c:lblAlgn val="ctr"/>
        <c:lblOffset val="100"/>
        <c:noMultiLvlLbl val="0"/>
      </c:catAx>
      <c:valAx>
        <c:axId val="5689015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MX"/>
                  <a:t>Solucion promdeio</a:t>
                </a:r>
              </a:p>
            </c:rich>
          </c:tx>
          <c:layout>
            <c:manualLayout>
              <c:xMode val="edge"/>
              <c:yMode val="edge"/>
              <c:x val="1.2941866578259964E-2"/>
              <c:y val="0.27759285692800328"/>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MX"/>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5689044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s-MX"/>
              <a:t>Cantidad de nodos de BVPM entre las 3 tipos de instancias</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s-MX"/>
        </a:p>
      </c:txPr>
    </c:title>
    <c:autoTitleDeleted val="0"/>
    <c:plotArea>
      <c:layout/>
      <c:barChart>
        <c:barDir val="col"/>
        <c:grouping val="clustered"/>
        <c:varyColors val="0"/>
        <c:ser>
          <c:idx val="0"/>
          <c:order val="0"/>
          <c:tx>
            <c:v>Tipo1</c:v>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s-MX"/>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Hoja1!$Q$4:$Q$8</c:f>
              <c:numCache>
                <c:formatCode>General</c:formatCode>
                <c:ptCount val="5"/>
                <c:pt idx="0">
                  <c:v>6</c:v>
                </c:pt>
                <c:pt idx="1">
                  <c:v>5</c:v>
                </c:pt>
                <c:pt idx="2">
                  <c:v>2</c:v>
                </c:pt>
                <c:pt idx="3">
                  <c:v>4</c:v>
                </c:pt>
                <c:pt idx="4">
                  <c:v>3</c:v>
                </c:pt>
              </c:numCache>
            </c:numRef>
          </c:val>
          <c:extLst>
            <c:ext xmlns:c16="http://schemas.microsoft.com/office/drawing/2014/chart" uri="{C3380CC4-5D6E-409C-BE32-E72D297353CC}">
              <c16:uniqueId val="{00000000-19A2-45A0-B798-8C7FF5213AC3}"/>
            </c:ext>
          </c:extLst>
        </c:ser>
        <c:ser>
          <c:idx val="1"/>
          <c:order val="1"/>
          <c:tx>
            <c:v>Tipo 2 subtipo 1</c:v>
          </c:tx>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s-MX"/>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Hoja1!$S$4:$S$8</c:f>
              <c:numCache>
                <c:formatCode>General</c:formatCode>
                <c:ptCount val="5"/>
                <c:pt idx="0">
                  <c:v>8</c:v>
                </c:pt>
                <c:pt idx="1">
                  <c:v>12</c:v>
                </c:pt>
                <c:pt idx="2">
                  <c:v>9</c:v>
                </c:pt>
                <c:pt idx="3">
                  <c:v>29</c:v>
                </c:pt>
                <c:pt idx="4">
                  <c:v>16</c:v>
                </c:pt>
              </c:numCache>
            </c:numRef>
          </c:val>
          <c:extLst>
            <c:ext xmlns:c16="http://schemas.microsoft.com/office/drawing/2014/chart" uri="{C3380CC4-5D6E-409C-BE32-E72D297353CC}">
              <c16:uniqueId val="{00000001-19A2-45A0-B798-8C7FF5213AC3}"/>
            </c:ext>
          </c:extLst>
        </c:ser>
        <c:ser>
          <c:idx val="2"/>
          <c:order val="2"/>
          <c:tx>
            <c:v>Tipo 2 subtipo 2</c:v>
          </c:tx>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s-MX"/>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Hoja1!$U$4:$U$8</c:f>
              <c:numCache>
                <c:formatCode>General</c:formatCode>
                <c:ptCount val="5"/>
                <c:pt idx="0">
                  <c:v>2</c:v>
                </c:pt>
                <c:pt idx="1">
                  <c:v>6</c:v>
                </c:pt>
                <c:pt idx="2">
                  <c:v>13</c:v>
                </c:pt>
                <c:pt idx="3">
                  <c:v>62</c:v>
                </c:pt>
                <c:pt idx="4">
                  <c:v>25</c:v>
                </c:pt>
              </c:numCache>
            </c:numRef>
          </c:val>
          <c:extLst>
            <c:ext xmlns:c16="http://schemas.microsoft.com/office/drawing/2014/chart" uri="{C3380CC4-5D6E-409C-BE32-E72D297353CC}">
              <c16:uniqueId val="{00000002-19A2-45A0-B798-8C7FF5213AC3}"/>
            </c:ext>
          </c:extLst>
        </c:ser>
        <c:dLbls>
          <c:dLblPos val="inEnd"/>
          <c:showLegendKey val="0"/>
          <c:showVal val="1"/>
          <c:showCatName val="0"/>
          <c:showSerName val="0"/>
          <c:showPercent val="0"/>
          <c:showBubbleSize val="0"/>
        </c:dLbls>
        <c:gapWidth val="100"/>
        <c:overlap val="-24"/>
        <c:axId val="724305376"/>
        <c:axId val="724305792"/>
      </c:barChart>
      <c:catAx>
        <c:axId val="724305376"/>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r>
                  <a:rPr lang="es-MX"/>
                  <a:t>Instancia</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crossAx val="724305792"/>
        <c:crosses val="autoZero"/>
        <c:auto val="1"/>
        <c:lblAlgn val="ctr"/>
        <c:lblOffset val="100"/>
        <c:noMultiLvlLbl val="0"/>
      </c:catAx>
      <c:valAx>
        <c:axId val="7243057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r>
                  <a:rPr lang="es-MX"/>
                  <a:t>Nodos promdeio</a:t>
                </a:r>
              </a:p>
            </c:rich>
          </c:tx>
          <c:layout>
            <c:manualLayout>
              <c:xMode val="edge"/>
              <c:yMode val="edge"/>
              <c:x val="1.2268941792319117E-2"/>
              <c:y val="0.37734534318006585"/>
            </c:manualLayout>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es-MX"/>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crossAx val="7243053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legend>
    <c:plotVisOnly val="1"/>
    <c:dispBlanksAs val="gap"/>
    <c:showDLblsOverMax val="0"/>
  </c:chart>
  <c:spPr>
    <a:noFill/>
    <a:ln>
      <a:noFill/>
    </a:ln>
    <a:effectLst/>
  </c:spPr>
  <c:txPr>
    <a:bodyPr/>
    <a:lstStyle/>
    <a:p>
      <a:pPr>
        <a:defRPr/>
      </a:pPr>
      <a:endParaRPr lang="es-MX"/>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cap="none" spc="50" baseline="0">
                <a:solidFill>
                  <a:schemeClr val="tx1">
                    <a:lumMod val="65000"/>
                    <a:lumOff val="35000"/>
                  </a:schemeClr>
                </a:solidFill>
                <a:latin typeface="+mn-lt"/>
                <a:ea typeface="+mn-ea"/>
                <a:cs typeface="+mn-cs"/>
              </a:defRPr>
            </a:pPr>
            <a:r>
              <a:rPr lang="es-MX"/>
              <a:t>Tiempo de computo de BPA entre las 3 tipos de instancias</a:t>
            </a:r>
          </a:p>
        </c:rich>
      </c:tx>
      <c:overlay val="0"/>
      <c:spPr>
        <a:noFill/>
        <a:ln>
          <a:noFill/>
        </a:ln>
        <a:effectLst/>
      </c:spPr>
      <c:txPr>
        <a:bodyPr rot="0" spcFirstLastPara="1" vertOverflow="ellipsis" vert="horz" wrap="square" anchor="ctr" anchorCtr="1"/>
        <a:lstStyle/>
        <a:p>
          <a:pPr>
            <a:defRPr sz="1800" b="0" i="0" u="none" strike="noStrike" kern="1200" cap="none" spc="50" baseline="0">
              <a:solidFill>
                <a:schemeClr val="tx1">
                  <a:lumMod val="65000"/>
                  <a:lumOff val="35000"/>
                </a:schemeClr>
              </a:solidFill>
              <a:latin typeface="+mn-lt"/>
              <a:ea typeface="+mn-ea"/>
              <a:cs typeface="+mn-cs"/>
            </a:defRPr>
          </a:pPr>
          <a:endParaRPr lang="es-MX"/>
        </a:p>
      </c:txPr>
    </c:title>
    <c:autoTitleDeleted val="0"/>
    <c:plotArea>
      <c:layout/>
      <c:barChart>
        <c:barDir val="col"/>
        <c:grouping val="clustered"/>
        <c:varyColors val="0"/>
        <c:ser>
          <c:idx val="0"/>
          <c:order val="0"/>
          <c:tx>
            <c:v>Tipo1</c:v>
          </c:tx>
          <c:spPr>
            <a:noFill/>
            <a:ln w="25400" cap="flat" cmpd="sng" algn="ctr">
              <a:solidFill>
                <a:schemeClr val="accent1"/>
              </a:solidFill>
              <a:miter lim="800000"/>
            </a:ln>
            <a:effectLst/>
          </c:spPr>
          <c:invertIfNegative val="0"/>
          <c:cat>
            <c:numRef>
              <c:f>Hoja1!$G$4:$G$8</c:f>
              <c:numCache>
                <c:formatCode>General</c:formatCode>
                <c:ptCount val="5"/>
                <c:pt idx="0">
                  <c:v>1</c:v>
                </c:pt>
                <c:pt idx="1">
                  <c:v>2</c:v>
                </c:pt>
                <c:pt idx="2">
                  <c:v>3</c:v>
                </c:pt>
                <c:pt idx="3">
                  <c:v>4</c:v>
                </c:pt>
                <c:pt idx="4">
                  <c:v>5</c:v>
                </c:pt>
              </c:numCache>
            </c:numRef>
          </c:cat>
          <c:val>
            <c:numRef>
              <c:f>Hoja1!$B$30:$B$34</c:f>
              <c:numCache>
                <c:formatCode>General</c:formatCode>
                <c:ptCount val="5"/>
                <c:pt idx="0">
                  <c:v>1.7902373999999999E-2</c:v>
                </c:pt>
                <c:pt idx="1">
                  <c:v>5.0786019999999998E-3</c:v>
                </c:pt>
                <c:pt idx="2">
                  <c:v>1.3998509999999999E-3</c:v>
                </c:pt>
                <c:pt idx="3">
                  <c:v>0.63834276199999995</c:v>
                </c:pt>
                <c:pt idx="4">
                  <c:v>2.6555729E-2</c:v>
                </c:pt>
              </c:numCache>
            </c:numRef>
          </c:val>
          <c:extLst>
            <c:ext xmlns:c16="http://schemas.microsoft.com/office/drawing/2014/chart" uri="{C3380CC4-5D6E-409C-BE32-E72D297353CC}">
              <c16:uniqueId val="{00000000-FA43-4366-98E7-BE505E858B99}"/>
            </c:ext>
          </c:extLst>
        </c:ser>
        <c:ser>
          <c:idx val="1"/>
          <c:order val="1"/>
          <c:tx>
            <c:v>Tipo2 subtipo 1</c:v>
          </c:tx>
          <c:spPr>
            <a:noFill/>
            <a:ln w="25400" cap="flat" cmpd="sng" algn="ctr">
              <a:solidFill>
                <a:schemeClr val="accent2"/>
              </a:solidFill>
              <a:miter lim="800000"/>
            </a:ln>
            <a:effectLst/>
          </c:spPr>
          <c:invertIfNegative val="0"/>
          <c:cat>
            <c:numRef>
              <c:f>Hoja1!$G$4:$G$8</c:f>
              <c:numCache>
                <c:formatCode>General</c:formatCode>
                <c:ptCount val="5"/>
                <c:pt idx="0">
                  <c:v>1</c:v>
                </c:pt>
                <c:pt idx="1">
                  <c:v>2</c:v>
                </c:pt>
                <c:pt idx="2">
                  <c:v>3</c:v>
                </c:pt>
                <c:pt idx="3">
                  <c:v>4</c:v>
                </c:pt>
                <c:pt idx="4">
                  <c:v>5</c:v>
                </c:pt>
              </c:numCache>
            </c:numRef>
          </c:cat>
          <c:val>
            <c:numRef>
              <c:f>Hoja1!$D$30:$D$34</c:f>
              <c:numCache>
                <c:formatCode>General</c:formatCode>
                <c:ptCount val="5"/>
                <c:pt idx="0">
                  <c:v>0</c:v>
                </c:pt>
                <c:pt idx="1">
                  <c:v>1.3749218000000001E-2</c:v>
                </c:pt>
                <c:pt idx="2">
                  <c:v>2.9402447000000002E-2</c:v>
                </c:pt>
                <c:pt idx="3">
                  <c:v>0.51590170899999999</c:v>
                </c:pt>
                <c:pt idx="4">
                  <c:v>3.4493494E-2</c:v>
                </c:pt>
              </c:numCache>
            </c:numRef>
          </c:val>
          <c:extLst>
            <c:ext xmlns:c16="http://schemas.microsoft.com/office/drawing/2014/chart" uri="{C3380CC4-5D6E-409C-BE32-E72D297353CC}">
              <c16:uniqueId val="{00000001-FA43-4366-98E7-BE505E858B99}"/>
            </c:ext>
          </c:extLst>
        </c:ser>
        <c:ser>
          <c:idx val="2"/>
          <c:order val="2"/>
          <c:tx>
            <c:v>Tipo2 subtipo 2</c:v>
          </c:tx>
          <c:spPr>
            <a:noFill/>
            <a:ln w="25400" cap="flat" cmpd="sng" algn="ctr">
              <a:solidFill>
                <a:schemeClr val="accent3"/>
              </a:solidFill>
              <a:miter lim="800000"/>
            </a:ln>
            <a:effectLst/>
          </c:spPr>
          <c:invertIfNegative val="0"/>
          <c:cat>
            <c:numRef>
              <c:f>Hoja1!$G$4:$G$8</c:f>
              <c:numCache>
                <c:formatCode>General</c:formatCode>
                <c:ptCount val="5"/>
                <c:pt idx="0">
                  <c:v>1</c:v>
                </c:pt>
                <c:pt idx="1">
                  <c:v>2</c:v>
                </c:pt>
                <c:pt idx="2">
                  <c:v>3</c:v>
                </c:pt>
                <c:pt idx="3">
                  <c:v>4</c:v>
                </c:pt>
                <c:pt idx="4">
                  <c:v>5</c:v>
                </c:pt>
              </c:numCache>
            </c:numRef>
          </c:cat>
          <c:val>
            <c:numRef>
              <c:f>Hoja1!$F$30:$F$34</c:f>
              <c:numCache>
                <c:formatCode>General</c:formatCode>
                <c:ptCount val="5"/>
                <c:pt idx="0">
                  <c:v>0</c:v>
                </c:pt>
                <c:pt idx="1">
                  <c:v>0.19650216100000001</c:v>
                </c:pt>
                <c:pt idx="2">
                  <c:v>4.2921972000000003E-2</c:v>
                </c:pt>
                <c:pt idx="3">
                  <c:v>4.5803880999999998E-2</c:v>
                </c:pt>
                <c:pt idx="4">
                  <c:v>1.2200641999999999E-2</c:v>
                </c:pt>
              </c:numCache>
            </c:numRef>
          </c:val>
          <c:extLst>
            <c:ext xmlns:c16="http://schemas.microsoft.com/office/drawing/2014/chart" uri="{C3380CC4-5D6E-409C-BE32-E72D297353CC}">
              <c16:uniqueId val="{00000002-FA43-4366-98E7-BE505E858B99}"/>
            </c:ext>
          </c:extLst>
        </c:ser>
        <c:dLbls>
          <c:showLegendKey val="0"/>
          <c:showVal val="0"/>
          <c:showCatName val="0"/>
          <c:showSerName val="0"/>
          <c:showPercent val="0"/>
          <c:showBubbleSize val="0"/>
        </c:dLbls>
        <c:gapWidth val="164"/>
        <c:overlap val="-35"/>
        <c:axId val="808664784"/>
        <c:axId val="808660624"/>
      </c:barChart>
      <c:catAx>
        <c:axId val="808664784"/>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r>
                  <a:rPr lang="es-MX"/>
                  <a:t>Instancia</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crossAx val="808660624"/>
        <c:crosses val="autoZero"/>
        <c:auto val="1"/>
        <c:lblAlgn val="ctr"/>
        <c:lblOffset val="100"/>
        <c:noMultiLvlLbl val="0"/>
      </c:catAx>
      <c:valAx>
        <c:axId val="808660624"/>
        <c:scaling>
          <c:orientation val="minMax"/>
        </c:scaling>
        <c:delete val="0"/>
        <c:axPos val="l"/>
        <c:title>
          <c:tx>
            <c:rich>
              <a:bodyPr rot="-54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r>
                  <a:rPr lang="es-MX" dirty="0"/>
                  <a:t>Tiempo promedio </a:t>
                </a:r>
                <a:r>
                  <a:rPr lang="es-MX" sz="900" b="0" i="0" u="none" strike="noStrike" baseline="0" dirty="0">
                    <a:effectLst/>
                  </a:rPr>
                  <a:t>(en segundos)</a:t>
                </a:r>
                <a:endParaRPr lang="es-MX" dirty="0"/>
              </a:p>
            </c:rich>
          </c:tx>
          <c:layout>
            <c:manualLayout>
              <c:xMode val="edge"/>
              <c:yMode val="edge"/>
              <c:x val="3.7144601966333846E-2"/>
              <c:y val="0.32743564697486144"/>
            </c:manualLayout>
          </c:layout>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crossAx val="808664784"/>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900" b="0" i="0" u="none" strike="noStrike" kern="1200" baseline="0">
                <a:solidFill>
                  <a:schemeClr val="tx1">
                    <a:lumMod val="50000"/>
                    <a:lumOff val="50000"/>
                  </a:schemeClr>
                </a:solidFill>
                <a:latin typeface="+mn-lt"/>
                <a:ea typeface="+mn-ea"/>
                <a:cs typeface="+mn-cs"/>
              </a:defRPr>
            </a:pPr>
            <a:endParaRPr lang="es-MX"/>
          </a:p>
        </c:txPr>
      </c:dTable>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s-MX"/>
              <a:t>Soluciones de BPA entre las 3 tipos de instancias</a:t>
            </a:r>
          </a:p>
        </c:rich>
      </c:tx>
      <c:layout>
        <c:manualLayout>
          <c:xMode val="edge"/>
          <c:yMode val="edge"/>
          <c:x val="0.24383487741628584"/>
          <c:y val="1.67577401461684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s-MX"/>
        </a:p>
      </c:txPr>
    </c:title>
    <c:autoTitleDeleted val="0"/>
    <c:plotArea>
      <c:layout/>
      <c:barChart>
        <c:barDir val="col"/>
        <c:grouping val="clustered"/>
        <c:varyColors val="0"/>
        <c:ser>
          <c:idx val="0"/>
          <c:order val="0"/>
          <c:tx>
            <c:v>Tipo1</c:v>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540000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Hoja1!$G$4:$G$8</c:f>
              <c:numCache>
                <c:formatCode>General</c:formatCode>
                <c:ptCount val="5"/>
                <c:pt idx="0">
                  <c:v>1</c:v>
                </c:pt>
                <c:pt idx="1">
                  <c:v>2</c:v>
                </c:pt>
                <c:pt idx="2">
                  <c:v>3</c:v>
                </c:pt>
                <c:pt idx="3">
                  <c:v>4</c:v>
                </c:pt>
                <c:pt idx="4">
                  <c:v>5</c:v>
                </c:pt>
              </c:numCache>
            </c:numRef>
          </c:cat>
          <c:val>
            <c:numRef>
              <c:f>Hoja1!$J$30:$J$34</c:f>
              <c:numCache>
                <c:formatCode>General</c:formatCode>
                <c:ptCount val="5"/>
                <c:pt idx="0">
                  <c:v>39</c:v>
                </c:pt>
                <c:pt idx="1">
                  <c:v>21</c:v>
                </c:pt>
                <c:pt idx="2">
                  <c:v>19</c:v>
                </c:pt>
                <c:pt idx="3">
                  <c:v>24</c:v>
                </c:pt>
                <c:pt idx="4">
                  <c:v>14</c:v>
                </c:pt>
              </c:numCache>
            </c:numRef>
          </c:val>
          <c:extLst>
            <c:ext xmlns:c16="http://schemas.microsoft.com/office/drawing/2014/chart" uri="{C3380CC4-5D6E-409C-BE32-E72D297353CC}">
              <c16:uniqueId val="{00000000-8D0F-45EE-B543-EAA39C5D2C6C}"/>
            </c:ext>
          </c:extLst>
        </c:ser>
        <c:ser>
          <c:idx val="1"/>
          <c:order val="1"/>
          <c:tx>
            <c:v>Tipo2 subtipo 1</c:v>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540000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Hoja1!$G$4:$G$8</c:f>
              <c:numCache>
                <c:formatCode>General</c:formatCode>
                <c:ptCount val="5"/>
                <c:pt idx="0">
                  <c:v>1</c:v>
                </c:pt>
                <c:pt idx="1">
                  <c:v>2</c:v>
                </c:pt>
                <c:pt idx="2">
                  <c:v>3</c:v>
                </c:pt>
                <c:pt idx="3">
                  <c:v>4</c:v>
                </c:pt>
                <c:pt idx="4">
                  <c:v>5</c:v>
                </c:pt>
              </c:numCache>
            </c:numRef>
          </c:cat>
          <c:val>
            <c:numRef>
              <c:f>Hoja1!$L$30:$L$34</c:f>
              <c:numCache>
                <c:formatCode>General</c:formatCode>
                <c:ptCount val="5"/>
                <c:pt idx="0">
                  <c:v>38</c:v>
                </c:pt>
                <c:pt idx="1">
                  <c:v>34</c:v>
                </c:pt>
                <c:pt idx="2">
                  <c:v>40</c:v>
                </c:pt>
                <c:pt idx="3">
                  <c:v>17</c:v>
                </c:pt>
                <c:pt idx="4">
                  <c:v>40</c:v>
                </c:pt>
              </c:numCache>
            </c:numRef>
          </c:val>
          <c:extLst>
            <c:ext xmlns:c16="http://schemas.microsoft.com/office/drawing/2014/chart" uri="{C3380CC4-5D6E-409C-BE32-E72D297353CC}">
              <c16:uniqueId val="{00000001-8D0F-45EE-B543-EAA39C5D2C6C}"/>
            </c:ext>
          </c:extLst>
        </c:ser>
        <c:ser>
          <c:idx val="2"/>
          <c:order val="2"/>
          <c:tx>
            <c:v>Tipo2 subtipo 2</c:v>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540000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Hoja1!$G$4:$G$8</c:f>
              <c:numCache>
                <c:formatCode>General</c:formatCode>
                <c:ptCount val="5"/>
                <c:pt idx="0">
                  <c:v>1</c:v>
                </c:pt>
                <c:pt idx="1">
                  <c:v>2</c:v>
                </c:pt>
                <c:pt idx="2">
                  <c:v>3</c:v>
                </c:pt>
                <c:pt idx="3">
                  <c:v>4</c:v>
                </c:pt>
                <c:pt idx="4">
                  <c:v>5</c:v>
                </c:pt>
              </c:numCache>
            </c:numRef>
          </c:cat>
          <c:val>
            <c:numRef>
              <c:f>Hoja1!$N$30:$N$34</c:f>
              <c:numCache>
                <c:formatCode>General</c:formatCode>
                <c:ptCount val="5"/>
                <c:pt idx="0">
                  <c:v>27</c:v>
                </c:pt>
                <c:pt idx="1">
                  <c:v>49</c:v>
                </c:pt>
                <c:pt idx="2">
                  <c:v>46</c:v>
                </c:pt>
                <c:pt idx="3">
                  <c:v>36</c:v>
                </c:pt>
                <c:pt idx="4">
                  <c:v>58</c:v>
                </c:pt>
              </c:numCache>
            </c:numRef>
          </c:val>
          <c:extLst>
            <c:ext xmlns:c16="http://schemas.microsoft.com/office/drawing/2014/chart" uri="{C3380CC4-5D6E-409C-BE32-E72D297353CC}">
              <c16:uniqueId val="{00000002-8D0F-45EE-B543-EAA39C5D2C6C}"/>
            </c:ext>
          </c:extLst>
        </c:ser>
        <c:dLbls>
          <c:dLblPos val="outEnd"/>
          <c:showLegendKey val="0"/>
          <c:showVal val="1"/>
          <c:showCatName val="0"/>
          <c:showSerName val="0"/>
          <c:showPercent val="0"/>
          <c:showBubbleSize val="0"/>
        </c:dLbls>
        <c:gapWidth val="100"/>
        <c:overlap val="-24"/>
        <c:axId val="808664784"/>
        <c:axId val="808660624"/>
      </c:barChart>
      <c:catAx>
        <c:axId val="808664784"/>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s-MX"/>
                  <a:t>Instancia</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MX"/>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MX"/>
          </a:p>
        </c:txPr>
        <c:crossAx val="808660624"/>
        <c:crosses val="autoZero"/>
        <c:auto val="1"/>
        <c:lblAlgn val="ctr"/>
        <c:lblOffset val="100"/>
        <c:noMultiLvlLbl val="0"/>
      </c:catAx>
      <c:valAx>
        <c:axId val="8086606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s-MX"/>
                  <a:t>Solucion promedio</a:t>
                </a:r>
              </a:p>
            </c:rich>
          </c:tx>
          <c:layout>
            <c:manualLayout>
              <c:xMode val="edge"/>
              <c:yMode val="edge"/>
              <c:x val="1.1106807335013718E-3"/>
              <c:y val="0.39654840900384541"/>
            </c:manualLayout>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MX"/>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MX"/>
          </a:p>
        </c:txPr>
        <c:crossAx val="8086647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s-MX"/>
              <a:t>Cantidad de nodos de BPA entre las 3 tipos de instancias</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s-MX"/>
        </a:p>
      </c:txPr>
    </c:title>
    <c:autoTitleDeleted val="0"/>
    <c:plotArea>
      <c:layout/>
      <c:barChart>
        <c:barDir val="col"/>
        <c:grouping val="clustered"/>
        <c:varyColors val="0"/>
        <c:ser>
          <c:idx val="0"/>
          <c:order val="0"/>
          <c:tx>
            <c:v>Tipo1</c:v>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s-MX"/>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Hoja1!$G$4:$G$8</c:f>
              <c:numCache>
                <c:formatCode>General</c:formatCode>
                <c:ptCount val="5"/>
                <c:pt idx="0">
                  <c:v>1</c:v>
                </c:pt>
                <c:pt idx="1">
                  <c:v>2</c:v>
                </c:pt>
                <c:pt idx="2">
                  <c:v>3</c:v>
                </c:pt>
                <c:pt idx="3">
                  <c:v>4</c:v>
                </c:pt>
                <c:pt idx="4">
                  <c:v>5</c:v>
                </c:pt>
              </c:numCache>
            </c:numRef>
          </c:cat>
          <c:val>
            <c:numRef>
              <c:f>Hoja1!$Q$30:$Q$34</c:f>
              <c:numCache>
                <c:formatCode>General</c:formatCode>
                <c:ptCount val="5"/>
                <c:pt idx="0">
                  <c:v>3</c:v>
                </c:pt>
                <c:pt idx="1">
                  <c:v>3</c:v>
                </c:pt>
                <c:pt idx="2">
                  <c:v>2</c:v>
                </c:pt>
                <c:pt idx="3">
                  <c:v>3</c:v>
                </c:pt>
                <c:pt idx="4">
                  <c:v>3</c:v>
                </c:pt>
              </c:numCache>
            </c:numRef>
          </c:val>
          <c:extLst>
            <c:ext xmlns:c16="http://schemas.microsoft.com/office/drawing/2014/chart" uri="{C3380CC4-5D6E-409C-BE32-E72D297353CC}">
              <c16:uniqueId val="{00000000-747D-4960-970F-C317A2C10490}"/>
            </c:ext>
          </c:extLst>
        </c:ser>
        <c:ser>
          <c:idx val="1"/>
          <c:order val="1"/>
          <c:tx>
            <c:v>Tipo2 subtipo 1</c:v>
          </c:tx>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s-MX"/>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Hoja1!$G$4:$G$8</c:f>
              <c:numCache>
                <c:formatCode>General</c:formatCode>
                <c:ptCount val="5"/>
                <c:pt idx="0">
                  <c:v>1</c:v>
                </c:pt>
                <c:pt idx="1">
                  <c:v>2</c:v>
                </c:pt>
                <c:pt idx="2">
                  <c:v>3</c:v>
                </c:pt>
                <c:pt idx="3">
                  <c:v>4</c:v>
                </c:pt>
                <c:pt idx="4">
                  <c:v>5</c:v>
                </c:pt>
              </c:numCache>
            </c:numRef>
          </c:cat>
          <c:val>
            <c:numRef>
              <c:f>Hoja1!$S$30:$S$34</c:f>
              <c:numCache>
                <c:formatCode>General</c:formatCode>
                <c:ptCount val="5"/>
                <c:pt idx="0">
                  <c:v>3</c:v>
                </c:pt>
                <c:pt idx="1">
                  <c:v>3</c:v>
                </c:pt>
                <c:pt idx="2">
                  <c:v>3</c:v>
                </c:pt>
                <c:pt idx="3">
                  <c:v>3</c:v>
                </c:pt>
                <c:pt idx="4">
                  <c:v>3</c:v>
                </c:pt>
              </c:numCache>
            </c:numRef>
          </c:val>
          <c:extLst>
            <c:ext xmlns:c16="http://schemas.microsoft.com/office/drawing/2014/chart" uri="{C3380CC4-5D6E-409C-BE32-E72D297353CC}">
              <c16:uniqueId val="{00000001-747D-4960-970F-C317A2C10490}"/>
            </c:ext>
          </c:extLst>
        </c:ser>
        <c:ser>
          <c:idx val="2"/>
          <c:order val="2"/>
          <c:tx>
            <c:v>Tipo2 subtipo 2</c:v>
          </c:tx>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s-MX"/>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Hoja1!$G$4:$G$8</c:f>
              <c:numCache>
                <c:formatCode>General</c:formatCode>
                <c:ptCount val="5"/>
                <c:pt idx="0">
                  <c:v>1</c:v>
                </c:pt>
                <c:pt idx="1">
                  <c:v>2</c:v>
                </c:pt>
                <c:pt idx="2">
                  <c:v>3</c:v>
                </c:pt>
                <c:pt idx="3">
                  <c:v>4</c:v>
                </c:pt>
                <c:pt idx="4">
                  <c:v>5</c:v>
                </c:pt>
              </c:numCache>
            </c:numRef>
          </c:cat>
          <c:val>
            <c:numRef>
              <c:f>Hoja1!$U$30:$U$34</c:f>
              <c:numCache>
                <c:formatCode>General</c:formatCode>
                <c:ptCount val="5"/>
                <c:pt idx="0">
                  <c:v>2</c:v>
                </c:pt>
                <c:pt idx="1">
                  <c:v>3</c:v>
                </c:pt>
                <c:pt idx="2">
                  <c:v>3</c:v>
                </c:pt>
                <c:pt idx="3">
                  <c:v>3</c:v>
                </c:pt>
                <c:pt idx="4">
                  <c:v>3</c:v>
                </c:pt>
              </c:numCache>
            </c:numRef>
          </c:val>
          <c:extLst>
            <c:ext xmlns:c16="http://schemas.microsoft.com/office/drawing/2014/chart" uri="{C3380CC4-5D6E-409C-BE32-E72D297353CC}">
              <c16:uniqueId val="{00000002-747D-4960-970F-C317A2C10490}"/>
            </c:ext>
          </c:extLst>
        </c:ser>
        <c:dLbls>
          <c:dLblPos val="inEnd"/>
          <c:showLegendKey val="0"/>
          <c:showVal val="1"/>
          <c:showCatName val="0"/>
          <c:showSerName val="0"/>
          <c:showPercent val="0"/>
          <c:showBubbleSize val="0"/>
        </c:dLbls>
        <c:gapWidth val="100"/>
        <c:overlap val="-24"/>
        <c:axId val="808664784"/>
        <c:axId val="808660624"/>
      </c:barChart>
      <c:catAx>
        <c:axId val="808664784"/>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r>
                  <a:rPr lang="es-MX"/>
                  <a:t>Instancia</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crossAx val="808660624"/>
        <c:crosses val="autoZero"/>
        <c:auto val="1"/>
        <c:lblAlgn val="ctr"/>
        <c:lblOffset val="100"/>
        <c:noMultiLvlLbl val="0"/>
      </c:catAx>
      <c:valAx>
        <c:axId val="8086606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r>
                  <a:rPr lang="es-MX"/>
                  <a:t>Nodos promedio</a:t>
                </a:r>
              </a:p>
            </c:rich>
          </c:tx>
          <c:layout>
            <c:manualLayout>
              <c:xMode val="edge"/>
              <c:yMode val="edge"/>
              <c:x val="1.1169350870862991E-2"/>
              <c:y val="0.35676179856152668"/>
            </c:manualLayout>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es-MX"/>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crossAx val="8086647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cap="none" spc="50" baseline="0">
                <a:solidFill>
                  <a:schemeClr val="tx1">
                    <a:lumMod val="65000"/>
                    <a:lumOff val="35000"/>
                  </a:schemeClr>
                </a:solidFill>
                <a:latin typeface="+mn-lt"/>
                <a:ea typeface="+mn-ea"/>
                <a:cs typeface="+mn-cs"/>
              </a:defRPr>
            </a:pPr>
            <a:r>
              <a:rPr lang="es-MX"/>
              <a:t>Tiempo de computo de RS entre las 3 tipos de instancias</a:t>
            </a:r>
          </a:p>
        </c:rich>
      </c:tx>
      <c:overlay val="0"/>
      <c:spPr>
        <a:noFill/>
        <a:ln>
          <a:noFill/>
        </a:ln>
        <a:effectLst/>
      </c:spPr>
      <c:txPr>
        <a:bodyPr rot="0" spcFirstLastPara="1" vertOverflow="ellipsis" vert="horz" wrap="square" anchor="ctr" anchorCtr="1"/>
        <a:lstStyle/>
        <a:p>
          <a:pPr>
            <a:defRPr sz="1800" b="0" i="0" u="none" strike="noStrike" kern="1200" cap="none" spc="50" baseline="0">
              <a:solidFill>
                <a:schemeClr val="tx1">
                  <a:lumMod val="65000"/>
                  <a:lumOff val="35000"/>
                </a:schemeClr>
              </a:solidFill>
              <a:latin typeface="+mn-lt"/>
              <a:ea typeface="+mn-ea"/>
              <a:cs typeface="+mn-cs"/>
            </a:defRPr>
          </a:pPr>
          <a:endParaRPr lang="es-MX"/>
        </a:p>
      </c:txPr>
    </c:title>
    <c:autoTitleDeleted val="0"/>
    <c:plotArea>
      <c:layout/>
      <c:barChart>
        <c:barDir val="col"/>
        <c:grouping val="clustered"/>
        <c:varyColors val="0"/>
        <c:ser>
          <c:idx val="0"/>
          <c:order val="0"/>
          <c:tx>
            <c:v>Tipo1</c:v>
          </c:tx>
          <c:spPr>
            <a:noFill/>
            <a:ln w="25400" cap="flat" cmpd="sng" algn="ctr">
              <a:solidFill>
                <a:schemeClr val="accent1"/>
              </a:solidFill>
              <a:miter lim="800000"/>
            </a:ln>
            <a:effectLst/>
          </c:spPr>
          <c:invertIfNegative val="0"/>
          <c:cat>
            <c:numRef>
              <c:f>Hoja1!$G$4:$G$8</c:f>
              <c:numCache>
                <c:formatCode>General</c:formatCode>
                <c:ptCount val="5"/>
                <c:pt idx="0">
                  <c:v>1</c:v>
                </c:pt>
                <c:pt idx="1">
                  <c:v>2</c:v>
                </c:pt>
                <c:pt idx="2">
                  <c:v>3</c:v>
                </c:pt>
                <c:pt idx="3">
                  <c:v>4</c:v>
                </c:pt>
                <c:pt idx="4">
                  <c:v>5</c:v>
                </c:pt>
              </c:numCache>
            </c:numRef>
          </c:cat>
          <c:val>
            <c:numRef>
              <c:f>Hoja1!$B$56:$B$60</c:f>
              <c:numCache>
                <c:formatCode>General</c:formatCode>
                <c:ptCount val="5"/>
                <c:pt idx="0">
                  <c:v>68.177258399999999</c:v>
                </c:pt>
                <c:pt idx="1">
                  <c:v>122.7770719</c:v>
                </c:pt>
                <c:pt idx="2">
                  <c:v>195.19000299999999</c:v>
                </c:pt>
                <c:pt idx="3">
                  <c:v>249.24899350000001</c:v>
                </c:pt>
                <c:pt idx="4">
                  <c:v>314.37522799999999</c:v>
                </c:pt>
              </c:numCache>
            </c:numRef>
          </c:val>
          <c:extLst>
            <c:ext xmlns:c16="http://schemas.microsoft.com/office/drawing/2014/chart" uri="{C3380CC4-5D6E-409C-BE32-E72D297353CC}">
              <c16:uniqueId val="{00000000-94DE-4B1A-A680-E72F1C0F21FD}"/>
            </c:ext>
          </c:extLst>
        </c:ser>
        <c:ser>
          <c:idx val="1"/>
          <c:order val="1"/>
          <c:tx>
            <c:v>Tipo2 subtipo 1</c:v>
          </c:tx>
          <c:spPr>
            <a:noFill/>
            <a:ln w="25400" cap="flat" cmpd="sng" algn="ctr">
              <a:solidFill>
                <a:schemeClr val="accent2"/>
              </a:solidFill>
              <a:miter lim="800000"/>
            </a:ln>
            <a:effectLst/>
          </c:spPr>
          <c:invertIfNegative val="0"/>
          <c:cat>
            <c:numRef>
              <c:f>Hoja1!$G$4:$G$8</c:f>
              <c:numCache>
                <c:formatCode>General</c:formatCode>
                <c:ptCount val="5"/>
                <c:pt idx="0">
                  <c:v>1</c:v>
                </c:pt>
                <c:pt idx="1">
                  <c:v>2</c:v>
                </c:pt>
                <c:pt idx="2">
                  <c:v>3</c:v>
                </c:pt>
                <c:pt idx="3">
                  <c:v>4</c:v>
                </c:pt>
                <c:pt idx="4">
                  <c:v>5</c:v>
                </c:pt>
              </c:numCache>
            </c:numRef>
          </c:cat>
          <c:val>
            <c:numRef>
              <c:f>Hoja1!$D$56:$D$60</c:f>
              <c:numCache>
                <c:formatCode>General</c:formatCode>
                <c:ptCount val="5"/>
                <c:pt idx="0">
                  <c:v>6.0829308989999999</c:v>
                </c:pt>
                <c:pt idx="1">
                  <c:v>46.917690319999998</c:v>
                </c:pt>
                <c:pt idx="2">
                  <c:v>132.7072847</c:v>
                </c:pt>
                <c:pt idx="3">
                  <c:v>345.28052730000002</c:v>
                </c:pt>
                <c:pt idx="4">
                  <c:v>690.74547610000002</c:v>
                </c:pt>
              </c:numCache>
            </c:numRef>
          </c:val>
          <c:extLst>
            <c:ext xmlns:c16="http://schemas.microsoft.com/office/drawing/2014/chart" uri="{C3380CC4-5D6E-409C-BE32-E72D297353CC}">
              <c16:uniqueId val="{00000001-94DE-4B1A-A680-E72F1C0F21FD}"/>
            </c:ext>
          </c:extLst>
        </c:ser>
        <c:ser>
          <c:idx val="2"/>
          <c:order val="2"/>
          <c:tx>
            <c:v>Tipo 2 subtipo 2</c:v>
          </c:tx>
          <c:spPr>
            <a:noFill/>
            <a:ln w="25400" cap="flat" cmpd="sng" algn="ctr">
              <a:solidFill>
                <a:schemeClr val="accent3"/>
              </a:solidFill>
              <a:miter lim="800000"/>
            </a:ln>
            <a:effectLst/>
          </c:spPr>
          <c:invertIfNegative val="0"/>
          <c:val>
            <c:numRef>
              <c:f>Hoja1!$F$56:$F$60</c:f>
              <c:numCache>
                <c:formatCode>General</c:formatCode>
                <c:ptCount val="5"/>
                <c:pt idx="0">
                  <c:v>8.8755723480000004</c:v>
                </c:pt>
                <c:pt idx="1">
                  <c:v>42.630152080000002</c:v>
                </c:pt>
                <c:pt idx="2">
                  <c:v>88.776380590000002</c:v>
                </c:pt>
                <c:pt idx="3">
                  <c:v>146.48293720000001</c:v>
                </c:pt>
                <c:pt idx="4">
                  <c:v>294.82939169999997</c:v>
                </c:pt>
              </c:numCache>
            </c:numRef>
          </c:val>
          <c:extLst>
            <c:ext xmlns:c16="http://schemas.microsoft.com/office/drawing/2014/chart" uri="{C3380CC4-5D6E-409C-BE32-E72D297353CC}">
              <c16:uniqueId val="{00000002-94DE-4B1A-A680-E72F1C0F21FD}"/>
            </c:ext>
          </c:extLst>
        </c:ser>
        <c:dLbls>
          <c:showLegendKey val="0"/>
          <c:showVal val="0"/>
          <c:showCatName val="0"/>
          <c:showSerName val="0"/>
          <c:showPercent val="0"/>
          <c:showBubbleSize val="0"/>
        </c:dLbls>
        <c:gapWidth val="164"/>
        <c:overlap val="-35"/>
        <c:axId val="808664784"/>
        <c:axId val="808660624"/>
      </c:barChart>
      <c:catAx>
        <c:axId val="808664784"/>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r>
                  <a:rPr lang="es-MX"/>
                  <a:t>Instancia</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crossAx val="808660624"/>
        <c:crosses val="autoZero"/>
        <c:auto val="1"/>
        <c:lblAlgn val="ctr"/>
        <c:lblOffset val="100"/>
        <c:noMultiLvlLbl val="0"/>
      </c:catAx>
      <c:valAx>
        <c:axId val="808660624"/>
        <c:scaling>
          <c:orientation val="minMax"/>
        </c:scaling>
        <c:delete val="0"/>
        <c:axPos val="l"/>
        <c:title>
          <c:tx>
            <c:rich>
              <a:bodyPr rot="-54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r>
                  <a:rPr lang="es-MX" dirty="0"/>
                  <a:t>Tiempo promedio </a:t>
                </a:r>
                <a:r>
                  <a:rPr lang="es-MX" sz="900" b="0" i="0" u="none" strike="noStrike" baseline="0" dirty="0">
                    <a:effectLst/>
                  </a:rPr>
                  <a:t>(en segundos)</a:t>
                </a:r>
                <a:endParaRPr lang="es-MX" dirty="0"/>
              </a:p>
            </c:rich>
          </c:tx>
          <c:layout>
            <c:manualLayout>
              <c:xMode val="edge"/>
              <c:yMode val="edge"/>
              <c:x val="2.824133041274042E-2"/>
              <c:y val="0.35909171276702501"/>
            </c:manualLayout>
          </c:layout>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crossAx val="808664784"/>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900" b="0" i="0" u="none" strike="noStrike" kern="1200" baseline="0">
                <a:solidFill>
                  <a:schemeClr val="tx1">
                    <a:lumMod val="50000"/>
                    <a:lumOff val="50000"/>
                  </a:schemeClr>
                </a:solidFill>
                <a:latin typeface="+mn-lt"/>
                <a:ea typeface="+mn-ea"/>
                <a:cs typeface="+mn-cs"/>
              </a:defRPr>
            </a:pPr>
            <a:endParaRPr lang="es-MX"/>
          </a:p>
        </c:txPr>
      </c:dTable>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50000"/>
        <a:lumOff val="50000"/>
      </a:schemeClr>
    </cs:fontRef>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bg1"/>
    </cs:fontRef>
    <cs:spPr>
      <a:solidFill>
        <a:schemeClr val="tx1">
          <a:lumMod val="35000"/>
          <a:lumOff val="65000"/>
        </a:schemeClr>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900"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50000"/>
        <a:lumOff val="50000"/>
      </a:schemeClr>
    </cs:fontRef>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bg1"/>
    </cs:fontRef>
    <cs:spPr>
      <a:solidFill>
        <a:schemeClr val="tx1">
          <a:lumMod val="35000"/>
          <a:lumOff val="65000"/>
        </a:schemeClr>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900"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50000"/>
        <a:lumOff val="50000"/>
      </a:schemeClr>
    </cs:fontRef>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bg1"/>
    </cs:fontRef>
    <cs:spPr>
      <a:solidFill>
        <a:schemeClr val="tx1">
          <a:lumMod val="35000"/>
          <a:lumOff val="65000"/>
        </a:schemeClr>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900"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840ED76-C218-42D5-9C15-0538AB2C44DC}" type="datetimeFigureOut">
              <a:rPr lang="es-MX" smtClean="0"/>
              <a:t>21/05/2022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D32F060-C597-4345-B379-3F1C706E9BF6}" type="slidenum">
              <a:rPr lang="es-MX" smtClean="0"/>
              <a:t>‹Nº›</a:t>
            </a:fld>
            <a:endParaRPr lang="es-MX"/>
          </a:p>
        </p:txBody>
      </p:sp>
    </p:spTree>
    <p:extLst>
      <p:ext uri="{BB962C8B-B14F-4D97-AF65-F5344CB8AC3E}">
        <p14:creationId xmlns:p14="http://schemas.microsoft.com/office/powerpoint/2010/main" val="1400937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840ED76-C218-42D5-9C15-0538AB2C44DC}" type="datetimeFigureOut">
              <a:rPr lang="es-MX" smtClean="0"/>
              <a:t>21/05/2022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D32F060-C597-4345-B379-3F1C706E9BF6}" type="slidenum">
              <a:rPr lang="es-MX" smtClean="0"/>
              <a:t>‹Nº›</a:t>
            </a:fld>
            <a:endParaRPr lang="es-MX"/>
          </a:p>
        </p:txBody>
      </p:sp>
    </p:spTree>
    <p:extLst>
      <p:ext uri="{BB962C8B-B14F-4D97-AF65-F5344CB8AC3E}">
        <p14:creationId xmlns:p14="http://schemas.microsoft.com/office/powerpoint/2010/main" val="1452692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840ED76-C218-42D5-9C15-0538AB2C44DC}" type="datetimeFigureOut">
              <a:rPr lang="es-MX" smtClean="0"/>
              <a:t>21/05/2022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D32F060-C597-4345-B379-3F1C706E9BF6}" type="slidenum">
              <a:rPr lang="es-MX" smtClean="0"/>
              <a:t>‹Nº›</a:t>
            </a:fld>
            <a:endParaRPr lang="es-MX"/>
          </a:p>
        </p:txBody>
      </p:sp>
    </p:spTree>
    <p:extLst>
      <p:ext uri="{BB962C8B-B14F-4D97-AF65-F5344CB8AC3E}">
        <p14:creationId xmlns:p14="http://schemas.microsoft.com/office/powerpoint/2010/main" val="2431577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840ED76-C218-42D5-9C15-0538AB2C44DC}" type="datetimeFigureOut">
              <a:rPr lang="es-MX" smtClean="0"/>
              <a:t>21/05/2022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D32F060-C597-4345-B379-3F1C706E9BF6}" type="slidenum">
              <a:rPr lang="es-MX" smtClean="0"/>
              <a:t>‹Nº›</a:t>
            </a:fld>
            <a:endParaRPr lang="es-MX"/>
          </a:p>
        </p:txBody>
      </p:sp>
    </p:spTree>
    <p:extLst>
      <p:ext uri="{BB962C8B-B14F-4D97-AF65-F5344CB8AC3E}">
        <p14:creationId xmlns:p14="http://schemas.microsoft.com/office/powerpoint/2010/main" val="2229959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840ED76-C218-42D5-9C15-0538AB2C44DC}" type="datetimeFigureOut">
              <a:rPr lang="es-MX" smtClean="0"/>
              <a:t>21/05/2022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D32F060-C597-4345-B379-3F1C706E9BF6}" type="slidenum">
              <a:rPr lang="es-MX" smtClean="0"/>
              <a:t>‹Nº›</a:t>
            </a:fld>
            <a:endParaRPr lang="es-MX"/>
          </a:p>
        </p:txBody>
      </p:sp>
    </p:spTree>
    <p:extLst>
      <p:ext uri="{BB962C8B-B14F-4D97-AF65-F5344CB8AC3E}">
        <p14:creationId xmlns:p14="http://schemas.microsoft.com/office/powerpoint/2010/main" val="3229240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840ED76-C218-42D5-9C15-0538AB2C44DC}" type="datetimeFigureOut">
              <a:rPr lang="es-MX" smtClean="0"/>
              <a:t>21/05/2022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D32F060-C597-4345-B379-3F1C706E9BF6}" type="slidenum">
              <a:rPr lang="es-MX" smtClean="0"/>
              <a:t>‹Nº›</a:t>
            </a:fld>
            <a:endParaRPr lang="es-MX"/>
          </a:p>
        </p:txBody>
      </p:sp>
    </p:spTree>
    <p:extLst>
      <p:ext uri="{BB962C8B-B14F-4D97-AF65-F5344CB8AC3E}">
        <p14:creationId xmlns:p14="http://schemas.microsoft.com/office/powerpoint/2010/main" val="2771028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840ED76-C218-42D5-9C15-0538AB2C44DC}" type="datetimeFigureOut">
              <a:rPr lang="es-MX" smtClean="0"/>
              <a:t>21/05/2022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6D32F060-C597-4345-B379-3F1C706E9BF6}" type="slidenum">
              <a:rPr lang="es-MX" smtClean="0"/>
              <a:t>‹Nº›</a:t>
            </a:fld>
            <a:endParaRPr lang="es-MX"/>
          </a:p>
        </p:txBody>
      </p:sp>
    </p:spTree>
    <p:extLst>
      <p:ext uri="{BB962C8B-B14F-4D97-AF65-F5344CB8AC3E}">
        <p14:creationId xmlns:p14="http://schemas.microsoft.com/office/powerpoint/2010/main" val="3977313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840ED76-C218-42D5-9C15-0538AB2C44DC}" type="datetimeFigureOut">
              <a:rPr lang="es-MX" smtClean="0"/>
              <a:t>21/05/2022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D32F060-C597-4345-B379-3F1C706E9BF6}" type="slidenum">
              <a:rPr lang="es-MX" smtClean="0"/>
              <a:t>‹Nº›</a:t>
            </a:fld>
            <a:endParaRPr lang="es-MX"/>
          </a:p>
        </p:txBody>
      </p:sp>
    </p:spTree>
    <p:extLst>
      <p:ext uri="{BB962C8B-B14F-4D97-AF65-F5344CB8AC3E}">
        <p14:creationId xmlns:p14="http://schemas.microsoft.com/office/powerpoint/2010/main" val="1422581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40ED76-C218-42D5-9C15-0538AB2C44DC}" type="datetimeFigureOut">
              <a:rPr lang="es-MX" smtClean="0"/>
              <a:t>21/05/2022</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6D32F060-C597-4345-B379-3F1C706E9BF6}" type="slidenum">
              <a:rPr lang="es-MX" smtClean="0"/>
              <a:t>‹Nº›</a:t>
            </a:fld>
            <a:endParaRPr lang="es-MX"/>
          </a:p>
        </p:txBody>
      </p:sp>
    </p:spTree>
    <p:extLst>
      <p:ext uri="{BB962C8B-B14F-4D97-AF65-F5344CB8AC3E}">
        <p14:creationId xmlns:p14="http://schemas.microsoft.com/office/powerpoint/2010/main" val="2121419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840ED76-C218-42D5-9C15-0538AB2C44DC}" type="datetimeFigureOut">
              <a:rPr lang="es-MX" smtClean="0"/>
              <a:t>21/05/2022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D32F060-C597-4345-B379-3F1C706E9BF6}" type="slidenum">
              <a:rPr lang="es-MX" smtClean="0"/>
              <a:t>‹Nº›</a:t>
            </a:fld>
            <a:endParaRPr lang="es-MX"/>
          </a:p>
        </p:txBody>
      </p:sp>
    </p:spTree>
    <p:extLst>
      <p:ext uri="{BB962C8B-B14F-4D97-AF65-F5344CB8AC3E}">
        <p14:creationId xmlns:p14="http://schemas.microsoft.com/office/powerpoint/2010/main" val="2267926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840ED76-C218-42D5-9C15-0538AB2C44DC}" type="datetimeFigureOut">
              <a:rPr lang="es-MX" smtClean="0"/>
              <a:t>21/05/2022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D32F060-C597-4345-B379-3F1C706E9BF6}" type="slidenum">
              <a:rPr lang="es-MX" smtClean="0"/>
              <a:t>‹Nº›</a:t>
            </a:fld>
            <a:endParaRPr lang="es-MX"/>
          </a:p>
        </p:txBody>
      </p:sp>
    </p:spTree>
    <p:extLst>
      <p:ext uri="{BB962C8B-B14F-4D97-AF65-F5344CB8AC3E}">
        <p14:creationId xmlns:p14="http://schemas.microsoft.com/office/powerpoint/2010/main" val="1142899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0ED76-C218-42D5-9C15-0538AB2C44DC}" type="datetimeFigureOut">
              <a:rPr lang="es-MX" smtClean="0"/>
              <a:t>21/05/2022</a:t>
            </a:fld>
            <a:endParaRPr lang="es-MX"/>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32F060-C597-4345-B379-3F1C706E9BF6}" type="slidenum">
              <a:rPr lang="es-MX" smtClean="0"/>
              <a:t>‹Nº›</a:t>
            </a:fld>
            <a:endParaRPr lang="es-MX"/>
          </a:p>
        </p:txBody>
      </p:sp>
    </p:spTree>
    <p:extLst>
      <p:ext uri="{BB962C8B-B14F-4D97-AF65-F5344CB8AC3E}">
        <p14:creationId xmlns:p14="http://schemas.microsoft.com/office/powerpoint/2010/main" val="22376084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DB33E62-E72B-421D-3E41-1CA8BAFEAC90}"/>
              </a:ext>
            </a:extLst>
          </p:cNvPr>
          <p:cNvPicPr>
            <a:picLocks noChangeAspect="1"/>
          </p:cNvPicPr>
          <p:nvPr/>
        </p:nvPicPr>
        <p:blipFill rotWithShape="1">
          <a:blip r:embed="rId2"/>
          <a:srcRect l="5215"/>
          <a:stretch/>
        </p:blipFill>
        <p:spPr>
          <a:xfrm>
            <a:off x="522514" y="45584"/>
            <a:ext cx="11484403" cy="6766832"/>
          </a:xfrm>
          <a:prstGeom prst="rect">
            <a:avLst/>
          </a:prstGeom>
        </p:spPr>
      </p:pic>
    </p:spTree>
    <p:extLst>
      <p:ext uri="{BB962C8B-B14F-4D97-AF65-F5344CB8AC3E}">
        <p14:creationId xmlns:p14="http://schemas.microsoft.com/office/powerpoint/2010/main" val="3865409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133AFF7-5D9E-5CD1-D94D-020C4A8E9938}"/>
              </a:ext>
            </a:extLst>
          </p:cNvPr>
          <p:cNvPicPr>
            <a:picLocks noChangeAspect="1"/>
          </p:cNvPicPr>
          <p:nvPr/>
        </p:nvPicPr>
        <p:blipFill rotWithShape="1">
          <a:blip r:embed="rId2"/>
          <a:srcRect l="4244"/>
          <a:stretch/>
        </p:blipFill>
        <p:spPr>
          <a:xfrm>
            <a:off x="829369" y="0"/>
            <a:ext cx="10533262" cy="6858001"/>
          </a:xfrm>
          <a:prstGeom prst="rect">
            <a:avLst/>
          </a:prstGeom>
        </p:spPr>
      </p:pic>
    </p:spTree>
    <p:extLst>
      <p:ext uri="{BB962C8B-B14F-4D97-AF65-F5344CB8AC3E}">
        <p14:creationId xmlns:p14="http://schemas.microsoft.com/office/powerpoint/2010/main" val="3020867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B2CF82F-72FA-0E40-6A1C-89663228DF9A}"/>
              </a:ext>
            </a:extLst>
          </p:cNvPr>
          <p:cNvSpPr txBox="1"/>
          <p:nvPr/>
        </p:nvSpPr>
        <p:spPr>
          <a:xfrm>
            <a:off x="3049138" y="225971"/>
            <a:ext cx="6093724" cy="375552"/>
          </a:xfrm>
          <a:prstGeom prst="rect">
            <a:avLst/>
          </a:prstGeom>
          <a:noFill/>
        </p:spPr>
        <p:txBody>
          <a:bodyPr wrap="square">
            <a:spAutoFit/>
          </a:bodyPr>
          <a:lstStyle/>
          <a:p>
            <a:pPr algn="ctr">
              <a:lnSpc>
                <a:spcPct val="107000"/>
              </a:lnSpc>
              <a:spcAft>
                <a:spcPts val="800"/>
              </a:spcAft>
            </a:pPr>
            <a:r>
              <a:rPr lang="es-MX" sz="1800" b="1" u="sng"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rPr>
              <a:t>DESCRIPCIÓN DE LAS INSTANCIAS</a:t>
            </a:r>
            <a:endParaRPr lang="es-MX" sz="1800"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10" name="CuadroTexto 9">
            <a:extLst>
              <a:ext uri="{FF2B5EF4-FFF2-40B4-BE49-F238E27FC236}">
                <a16:creationId xmlns:a16="http://schemas.microsoft.com/office/drawing/2014/main" id="{0C9925A2-25C8-55CA-6848-F3701A4AB196}"/>
              </a:ext>
            </a:extLst>
          </p:cNvPr>
          <p:cNvSpPr txBox="1"/>
          <p:nvPr/>
        </p:nvSpPr>
        <p:spPr>
          <a:xfrm>
            <a:off x="759725" y="783026"/>
            <a:ext cx="10454185" cy="2461508"/>
          </a:xfrm>
          <a:prstGeom prst="rect">
            <a:avLst/>
          </a:prstGeom>
          <a:noFill/>
        </p:spPr>
        <p:txBody>
          <a:bodyPr wrap="square">
            <a:spAutoFit/>
          </a:bodyPr>
          <a:lstStyle/>
          <a:p>
            <a:pPr>
              <a:lnSpc>
                <a:spcPct val="107000"/>
              </a:lnSpc>
              <a:spcAft>
                <a:spcPts val="800"/>
              </a:spcAft>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Habrá </a:t>
            </a:r>
            <a:r>
              <a:rPr lang="es-MX" sz="1800" dirty="0">
                <a:solidFill>
                  <a:srgbClr val="4ECAB1"/>
                </a:solidFill>
                <a:effectLst/>
                <a:latin typeface="Consolas" panose="020B0609020204030204" pitchFamily="49" charset="0"/>
                <a:ea typeface="Calibri" panose="020F0502020204030204" pitchFamily="34" charset="0"/>
                <a:cs typeface="Times New Roman" panose="02020603050405020304" pitchFamily="18" charset="0"/>
              </a:rPr>
              <a:t>2 tipos de instancias </a:t>
            </a: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diferentes, cada </a:t>
            </a:r>
            <a:r>
              <a:rPr lang="es-MX" sz="1800" dirty="0">
                <a:solidFill>
                  <a:srgbClr val="4ECAB1"/>
                </a:solidFill>
                <a:effectLst/>
                <a:latin typeface="Consolas" panose="020B0609020204030204" pitchFamily="49" charset="0"/>
                <a:ea typeface="Calibri" panose="020F0502020204030204" pitchFamily="34" charset="0"/>
                <a:cs typeface="Times New Roman" panose="02020603050405020304" pitchFamily="18" charset="0"/>
              </a:rPr>
              <a:t>tipo tendrá 5 instancias </a:t>
            </a: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distintas generadas por el código creador de grafos lo cual hace que cada instancia (sin importar el tipo) sea única.</a:t>
            </a:r>
          </a:p>
          <a:p>
            <a:pPr>
              <a:lnSpc>
                <a:spcPct val="107000"/>
              </a:lnSpc>
              <a:spcAft>
                <a:spcPts val="800"/>
              </a:spcAft>
            </a:pPr>
            <a:endParaRPr lang="es-MX" dirty="0">
              <a:solidFill>
                <a:srgbClr val="DCDCAA"/>
              </a:solidFill>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s-MX" dirty="0">
                <a:solidFill>
                  <a:srgbClr val="DCDCAA"/>
                </a:solidFill>
                <a:latin typeface="Consolas" panose="020B0609020204030204" pitchFamily="49" charset="0"/>
                <a:ea typeface="Calibri" panose="020F0502020204030204" pitchFamily="34" charset="0"/>
                <a:cs typeface="Times New Roman" panose="02020603050405020304" pitchFamily="18" charset="0"/>
              </a:rPr>
              <a:t>Cada instancias (de tipo1, tipo2 subtipo 1 y 2) se </a:t>
            </a:r>
            <a:r>
              <a:rPr lang="es-MX" dirty="0">
                <a:solidFill>
                  <a:srgbClr val="4ECAB1"/>
                </a:solidFill>
                <a:latin typeface="Consolas" panose="020B0609020204030204" pitchFamily="49" charset="0"/>
                <a:ea typeface="Calibri" panose="020F0502020204030204" pitchFamily="34" charset="0"/>
                <a:cs typeface="Times New Roman" panose="02020603050405020304" pitchFamily="18" charset="0"/>
              </a:rPr>
              <a:t>probara con los 3 algoritmos 5 veces</a:t>
            </a:r>
            <a:r>
              <a:rPr lang="es-MX" dirty="0">
                <a:solidFill>
                  <a:srgbClr val="DCDCAA"/>
                </a:solidFill>
                <a:latin typeface="Consolas" panose="020B0609020204030204" pitchFamily="49" charset="0"/>
                <a:ea typeface="Calibri" panose="020F0502020204030204" pitchFamily="34" charset="0"/>
                <a:cs typeface="Times New Roman" panose="02020603050405020304" pitchFamily="18" charset="0"/>
              </a:rPr>
              <a:t>. En total se realizaron 225 pruebas.</a:t>
            </a:r>
          </a:p>
          <a:p>
            <a:pPr>
              <a:lnSpc>
                <a:spcPct val="107000"/>
              </a:lnSpc>
              <a:spcAft>
                <a:spcPts val="800"/>
              </a:spcAft>
            </a:pP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a 4">
            <a:extLst>
              <a:ext uri="{FF2B5EF4-FFF2-40B4-BE49-F238E27FC236}">
                <a16:creationId xmlns:a16="http://schemas.microsoft.com/office/drawing/2014/main" id="{FC6C867F-F456-13A3-79D7-844F0D3A6312}"/>
              </a:ext>
            </a:extLst>
          </p:cNvPr>
          <p:cNvGraphicFramePr>
            <a:graphicFrameLocks noGrp="1"/>
          </p:cNvGraphicFramePr>
          <p:nvPr>
            <p:extLst>
              <p:ext uri="{D42A27DB-BD31-4B8C-83A1-F6EECF244321}">
                <p14:modId xmlns:p14="http://schemas.microsoft.com/office/powerpoint/2010/main" val="309950126"/>
              </p:ext>
            </p:extLst>
          </p:nvPr>
        </p:nvGraphicFramePr>
        <p:xfrm>
          <a:off x="623247" y="3426037"/>
          <a:ext cx="10590663" cy="2377440"/>
        </p:xfrm>
        <a:graphic>
          <a:graphicData uri="http://schemas.openxmlformats.org/drawingml/2006/table">
            <a:tbl>
              <a:tblPr firstRow="1" bandRow="1">
                <a:tableStyleId>{5940675A-B579-460E-94D1-54222C63F5DA}</a:tableStyleId>
              </a:tblPr>
              <a:tblGrid>
                <a:gridCol w="3530221">
                  <a:extLst>
                    <a:ext uri="{9D8B030D-6E8A-4147-A177-3AD203B41FA5}">
                      <a16:colId xmlns:a16="http://schemas.microsoft.com/office/drawing/2014/main" val="2258866499"/>
                    </a:ext>
                  </a:extLst>
                </a:gridCol>
                <a:gridCol w="3530221">
                  <a:extLst>
                    <a:ext uri="{9D8B030D-6E8A-4147-A177-3AD203B41FA5}">
                      <a16:colId xmlns:a16="http://schemas.microsoft.com/office/drawing/2014/main" val="3591655713"/>
                    </a:ext>
                  </a:extLst>
                </a:gridCol>
                <a:gridCol w="3530221">
                  <a:extLst>
                    <a:ext uri="{9D8B030D-6E8A-4147-A177-3AD203B41FA5}">
                      <a16:colId xmlns:a16="http://schemas.microsoft.com/office/drawing/2014/main" val="1806006657"/>
                    </a:ext>
                  </a:extLst>
                </a:gridCol>
              </a:tblGrid>
              <a:tr h="356956">
                <a:tc>
                  <a:txBody>
                    <a:bodyPr/>
                    <a:lstStyle/>
                    <a:p>
                      <a:pPr algn="ctr"/>
                      <a:r>
                        <a:rPr lang="es-MX" dirty="0">
                          <a:solidFill>
                            <a:srgbClr val="DCDCAA"/>
                          </a:solidFill>
                        </a:rPr>
                        <a:t>TIPO 1</a:t>
                      </a:r>
                      <a:endParaRPr lang="es-MX" dirty="0">
                        <a:solidFill>
                          <a:srgbClr val="DCDCAA"/>
                        </a:solidFill>
                        <a:latin typeface="Consolas" panose="020B0609020204030204" pitchFamily="49" charset="0"/>
                      </a:endParaRPr>
                    </a:p>
                  </a:txBody>
                  <a:tcPr>
                    <a:lnL w="12700" cap="flat" cmpd="sng" algn="ctr">
                      <a:solidFill>
                        <a:srgbClr val="1E1E1E"/>
                      </a:solidFill>
                      <a:prstDash val="solid"/>
                      <a:round/>
                      <a:headEnd type="none" w="med" len="med"/>
                      <a:tailEnd type="none" w="med" len="med"/>
                    </a:lnL>
                    <a:lnR w="12700" cap="flat" cmpd="sng" algn="ctr">
                      <a:solidFill>
                        <a:srgbClr val="1E1E1E"/>
                      </a:solidFill>
                      <a:prstDash val="solid"/>
                      <a:round/>
                      <a:headEnd type="none" w="med" len="med"/>
                      <a:tailEnd type="none" w="med" len="med"/>
                    </a:lnR>
                    <a:lnT w="12700" cap="flat" cmpd="sng" algn="ctr">
                      <a:solidFill>
                        <a:srgbClr val="1E1E1E"/>
                      </a:solidFill>
                      <a:prstDash val="solid"/>
                      <a:round/>
                      <a:headEnd type="none" w="med" len="med"/>
                      <a:tailEnd type="none" w="med" len="med"/>
                    </a:lnT>
                    <a:lnB w="12700" cap="flat" cmpd="sng" algn="ctr">
                      <a:solidFill>
                        <a:srgbClr val="1E1E1E"/>
                      </a:solidFill>
                      <a:prstDash val="solid"/>
                      <a:round/>
                      <a:headEnd type="none" w="med" len="med"/>
                      <a:tailEnd type="none" w="med" len="med"/>
                    </a:lnB>
                  </a:tcPr>
                </a:tc>
                <a:tc>
                  <a:txBody>
                    <a:bodyPr/>
                    <a:lstStyle/>
                    <a:p>
                      <a:pPr algn="ctr"/>
                      <a:r>
                        <a:rPr lang="es-MX" dirty="0">
                          <a:solidFill>
                            <a:srgbClr val="DCDCAA"/>
                          </a:solidFill>
                        </a:rPr>
                        <a:t>TIPO 2 SUBTIPO 1</a:t>
                      </a:r>
                      <a:endParaRPr lang="es-MX" dirty="0">
                        <a:solidFill>
                          <a:srgbClr val="DCDCAA"/>
                        </a:solidFill>
                        <a:latin typeface="Consolas" panose="020B0609020204030204" pitchFamily="49" charset="0"/>
                      </a:endParaRPr>
                    </a:p>
                  </a:txBody>
                  <a:tcPr>
                    <a:lnL w="12700" cap="flat" cmpd="sng" algn="ctr">
                      <a:solidFill>
                        <a:srgbClr val="1E1E1E"/>
                      </a:solidFill>
                      <a:prstDash val="solid"/>
                      <a:round/>
                      <a:headEnd type="none" w="med" len="med"/>
                      <a:tailEnd type="none" w="med" len="med"/>
                    </a:lnL>
                    <a:lnR w="12700" cap="flat" cmpd="sng" algn="ctr">
                      <a:solidFill>
                        <a:srgbClr val="1E1E1E"/>
                      </a:solidFill>
                      <a:prstDash val="solid"/>
                      <a:round/>
                      <a:headEnd type="none" w="med" len="med"/>
                      <a:tailEnd type="none" w="med" len="med"/>
                    </a:lnR>
                    <a:lnT w="12700" cap="flat" cmpd="sng" algn="ctr">
                      <a:solidFill>
                        <a:srgbClr val="1E1E1E"/>
                      </a:solidFill>
                      <a:prstDash val="solid"/>
                      <a:round/>
                      <a:headEnd type="none" w="med" len="med"/>
                      <a:tailEnd type="none" w="med" len="med"/>
                    </a:lnT>
                    <a:lnB w="12700" cap="flat" cmpd="sng" algn="ctr">
                      <a:solidFill>
                        <a:srgbClr val="1E1E1E"/>
                      </a:solidFill>
                      <a:prstDash val="solid"/>
                      <a:round/>
                      <a:headEnd type="none" w="med" len="med"/>
                      <a:tailEnd type="none" w="med" len="med"/>
                    </a:lnB>
                  </a:tcPr>
                </a:tc>
                <a:tc>
                  <a:txBody>
                    <a:bodyPr/>
                    <a:lstStyle/>
                    <a:p>
                      <a:pPr algn="ctr"/>
                      <a:r>
                        <a:rPr lang="es-MX" dirty="0">
                          <a:solidFill>
                            <a:srgbClr val="DCDCAA"/>
                          </a:solidFill>
                        </a:rPr>
                        <a:t>TIPO 2 SUBTIPO 2</a:t>
                      </a:r>
                      <a:endParaRPr lang="es-MX" dirty="0">
                        <a:solidFill>
                          <a:srgbClr val="DCDCAA"/>
                        </a:solidFill>
                        <a:latin typeface="Consolas" panose="020B0609020204030204" pitchFamily="49" charset="0"/>
                      </a:endParaRPr>
                    </a:p>
                  </a:txBody>
                  <a:tcPr>
                    <a:lnL w="12700" cap="flat" cmpd="sng" algn="ctr">
                      <a:solidFill>
                        <a:srgbClr val="1E1E1E"/>
                      </a:solidFill>
                      <a:prstDash val="solid"/>
                      <a:round/>
                      <a:headEnd type="none" w="med" len="med"/>
                      <a:tailEnd type="none" w="med" len="med"/>
                    </a:lnL>
                    <a:lnR w="12700" cap="flat" cmpd="sng" algn="ctr">
                      <a:solidFill>
                        <a:srgbClr val="1E1E1E"/>
                      </a:solidFill>
                      <a:prstDash val="solid"/>
                      <a:round/>
                      <a:headEnd type="none" w="med" len="med"/>
                      <a:tailEnd type="none" w="med" len="med"/>
                    </a:lnR>
                    <a:lnT w="12700" cap="flat" cmpd="sng" algn="ctr">
                      <a:solidFill>
                        <a:srgbClr val="1E1E1E"/>
                      </a:solidFill>
                      <a:prstDash val="solid"/>
                      <a:round/>
                      <a:headEnd type="none" w="med" len="med"/>
                      <a:tailEnd type="none" w="med" len="med"/>
                    </a:lnT>
                    <a:lnB w="12700" cap="flat" cmpd="sng" algn="ctr">
                      <a:solidFill>
                        <a:srgbClr val="1E1E1E"/>
                      </a:solidFill>
                      <a:prstDash val="solid"/>
                      <a:round/>
                      <a:headEnd type="none" w="med" len="med"/>
                      <a:tailEnd type="none" w="med" len="med"/>
                    </a:lnB>
                  </a:tcPr>
                </a:tc>
                <a:extLst>
                  <a:ext uri="{0D108BD9-81ED-4DB2-BD59-A6C34878D82A}">
                    <a16:rowId xmlns:a16="http://schemas.microsoft.com/office/drawing/2014/main" val="3272755777"/>
                  </a:ext>
                </a:extLst>
              </a:tr>
              <a:tr h="1936361">
                <a:tc>
                  <a:txBody>
                    <a:bodyPr/>
                    <a:lstStyle/>
                    <a:p>
                      <a:pPr marL="285750" indent="-285750">
                        <a:buFont typeface="Wingdings" panose="05000000000000000000" pitchFamily="2" charset="2"/>
                        <a:buChar char="§"/>
                      </a:pPr>
                      <a:r>
                        <a:rPr lang="es-MX" dirty="0">
                          <a:solidFill>
                            <a:srgbClr val="DCDCAA"/>
                          </a:solidFill>
                        </a:rPr>
                        <a:t>Numero de nodos del grafo </a:t>
                      </a:r>
                      <a:r>
                        <a:rPr lang="es-MX" dirty="0">
                          <a:solidFill>
                            <a:srgbClr val="4ECAB1"/>
                          </a:solidFill>
                        </a:rPr>
                        <a:t>constantes</a:t>
                      </a:r>
                      <a:r>
                        <a:rPr lang="es-MX" dirty="0">
                          <a:solidFill>
                            <a:srgbClr val="DCDCAA"/>
                          </a:solidFill>
                        </a:rPr>
                        <a:t>.</a:t>
                      </a:r>
                    </a:p>
                    <a:p>
                      <a:pPr marL="285750" indent="-285750">
                        <a:buFont typeface="Wingdings" panose="05000000000000000000" pitchFamily="2" charset="2"/>
                        <a:buChar char="§"/>
                      </a:pPr>
                      <a:endParaRPr lang="es-MX" dirty="0">
                        <a:solidFill>
                          <a:srgbClr val="DCDCAA"/>
                        </a:solidFill>
                      </a:endParaRPr>
                    </a:p>
                    <a:p>
                      <a:pPr marL="285750" indent="-285750">
                        <a:buFont typeface="Wingdings" panose="05000000000000000000" pitchFamily="2" charset="2"/>
                        <a:buChar char="§"/>
                      </a:pPr>
                      <a:r>
                        <a:rPr lang="es-MX" dirty="0">
                          <a:solidFill>
                            <a:srgbClr val="DCDCAA"/>
                          </a:solidFill>
                        </a:rPr>
                        <a:t>Numero de nodos adyacentes </a:t>
                      </a:r>
                      <a:r>
                        <a:rPr lang="es-MX" dirty="0">
                          <a:solidFill>
                            <a:srgbClr val="4ECAB1"/>
                          </a:solidFill>
                        </a:rPr>
                        <a:t>variables</a:t>
                      </a:r>
                      <a:r>
                        <a:rPr lang="es-MX" dirty="0">
                          <a:solidFill>
                            <a:srgbClr val="DCDCAA"/>
                          </a:solidFill>
                        </a:rPr>
                        <a:t>.</a:t>
                      </a:r>
                      <a:endParaRPr lang="es-MX" dirty="0">
                        <a:solidFill>
                          <a:srgbClr val="DCDCAA"/>
                        </a:solidFill>
                        <a:latin typeface="Consolas" panose="020B0609020204030204" pitchFamily="49" charset="0"/>
                      </a:endParaRPr>
                    </a:p>
                  </a:txBody>
                  <a:tcPr>
                    <a:lnL w="12700" cap="flat" cmpd="sng" algn="ctr">
                      <a:solidFill>
                        <a:srgbClr val="1E1E1E"/>
                      </a:solidFill>
                      <a:prstDash val="solid"/>
                      <a:round/>
                      <a:headEnd type="none" w="med" len="med"/>
                      <a:tailEnd type="none" w="med" len="med"/>
                    </a:lnL>
                    <a:lnR w="12700" cap="flat" cmpd="sng" algn="ctr">
                      <a:solidFill>
                        <a:srgbClr val="1E1E1E"/>
                      </a:solidFill>
                      <a:prstDash val="solid"/>
                      <a:round/>
                      <a:headEnd type="none" w="med" len="med"/>
                      <a:tailEnd type="none" w="med" len="med"/>
                    </a:lnR>
                    <a:lnT w="12700" cap="flat" cmpd="sng" algn="ctr">
                      <a:solidFill>
                        <a:srgbClr val="1E1E1E"/>
                      </a:solidFill>
                      <a:prstDash val="solid"/>
                      <a:round/>
                      <a:headEnd type="none" w="med" len="med"/>
                      <a:tailEnd type="none" w="med" len="med"/>
                    </a:lnT>
                    <a:lnB w="12700" cap="flat" cmpd="sng" algn="ctr">
                      <a:solidFill>
                        <a:srgbClr val="1E1E1E"/>
                      </a:solidFill>
                      <a:prstDash val="solid"/>
                      <a:round/>
                      <a:headEnd type="none" w="med" len="med"/>
                      <a:tailEnd type="none" w="med" len="med"/>
                    </a:lnB>
                  </a:tcPr>
                </a:tc>
                <a:tc>
                  <a:txBody>
                    <a:bodyPr/>
                    <a:lstStyle/>
                    <a:p>
                      <a:pPr marL="285750" indent="-285750">
                        <a:buFont typeface="Wingdings" panose="05000000000000000000" pitchFamily="2" charset="2"/>
                        <a:buChar char="§"/>
                      </a:pPr>
                      <a:r>
                        <a:rPr lang="es-MX" dirty="0">
                          <a:solidFill>
                            <a:srgbClr val="DCDCAA"/>
                          </a:solidFill>
                        </a:rPr>
                        <a:t>Numero de nodos del grafo </a:t>
                      </a:r>
                      <a:r>
                        <a:rPr lang="es-MX" dirty="0">
                          <a:solidFill>
                            <a:srgbClr val="4ECAB1"/>
                          </a:solidFill>
                        </a:rPr>
                        <a:t>variables</a:t>
                      </a:r>
                      <a:r>
                        <a:rPr lang="es-MX" dirty="0">
                          <a:solidFill>
                            <a:srgbClr val="DCDCAA"/>
                          </a:solidFill>
                        </a:rPr>
                        <a:t>.</a:t>
                      </a:r>
                    </a:p>
                    <a:p>
                      <a:pPr marL="285750" indent="-285750">
                        <a:buFont typeface="Wingdings" panose="05000000000000000000" pitchFamily="2" charset="2"/>
                        <a:buChar char="§"/>
                      </a:pPr>
                      <a:endParaRPr lang="es-MX" dirty="0">
                        <a:solidFill>
                          <a:srgbClr val="DCDCAA"/>
                        </a:solidFill>
                      </a:endParaRPr>
                    </a:p>
                    <a:p>
                      <a:pPr marL="285750" indent="-285750">
                        <a:buFont typeface="Wingdings" panose="05000000000000000000" pitchFamily="2" charset="2"/>
                        <a:buChar char="§"/>
                      </a:pPr>
                      <a:r>
                        <a:rPr lang="es-MX" dirty="0">
                          <a:solidFill>
                            <a:srgbClr val="DCDCAA"/>
                          </a:solidFill>
                        </a:rPr>
                        <a:t>Numero de nodos adyacentes iguales para todas las instancias de este tipo, </a:t>
                      </a:r>
                      <a:r>
                        <a:rPr lang="es-MX" dirty="0">
                          <a:solidFill>
                            <a:srgbClr val="4ECAB1"/>
                          </a:solidFill>
                        </a:rPr>
                        <a:t>5% de nodos adyacentes.</a:t>
                      </a:r>
                      <a:endParaRPr lang="es-MX" dirty="0">
                        <a:solidFill>
                          <a:srgbClr val="4ECAB1"/>
                        </a:solidFill>
                        <a:latin typeface="Consolas" panose="020B0609020204030204" pitchFamily="49" charset="0"/>
                      </a:endParaRPr>
                    </a:p>
                  </a:txBody>
                  <a:tcPr>
                    <a:lnL w="12700" cap="flat" cmpd="sng" algn="ctr">
                      <a:solidFill>
                        <a:srgbClr val="1E1E1E"/>
                      </a:solidFill>
                      <a:prstDash val="solid"/>
                      <a:round/>
                      <a:headEnd type="none" w="med" len="med"/>
                      <a:tailEnd type="none" w="med" len="med"/>
                    </a:lnL>
                    <a:lnR w="12700" cap="flat" cmpd="sng" algn="ctr">
                      <a:solidFill>
                        <a:srgbClr val="1E1E1E"/>
                      </a:solidFill>
                      <a:prstDash val="solid"/>
                      <a:round/>
                      <a:headEnd type="none" w="med" len="med"/>
                      <a:tailEnd type="none" w="med" len="med"/>
                    </a:lnR>
                    <a:lnT w="12700" cap="flat" cmpd="sng" algn="ctr">
                      <a:solidFill>
                        <a:srgbClr val="1E1E1E"/>
                      </a:solidFill>
                      <a:prstDash val="solid"/>
                      <a:round/>
                      <a:headEnd type="none" w="med" len="med"/>
                      <a:tailEnd type="none" w="med" len="med"/>
                    </a:lnT>
                    <a:lnB w="12700" cap="flat" cmpd="sng" algn="ctr">
                      <a:solidFill>
                        <a:srgbClr val="1E1E1E"/>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s-MX" dirty="0">
                          <a:solidFill>
                            <a:srgbClr val="DCDCAA"/>
                          </a:solidFill>
                        </a:rPr>
                        <a:t>Numero de nodos del grafo </a:t>
                      </a:r>
                      <a:r>
                        <a:rPr lang="es-MX" dirty="0">
                          <a:solidFill>
                            <a:srgbClr val="4ECAB1"/>
                          </a:solidFill>
                        </a:rPr>
                        <a:t>variables</a:t>
                      </a:r>
                      <a:r>
                        <a:rPr lang="es-MX" dirty="0">
                          <a:solidFill>
                            <a:srgbClr val="DCDCAA"/>
                          </a:solidFill>
                        </a:rPr>
                        <a: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s-MX" dirty="0">
                        <a:solidFill>
                          <a:srgbClr val="DCDCAA"/>
                        </a:solidFill>
                      </a:endParaRPr>
                    </a:p>
                    <a:p>
                      <a:pPr marL="285750" indent="-285750">
                        <a:buFont typeface="Wingdings" panose="05000000000000000000" pitchFamily="2" charset="2"/>
                        <a:buChar char="§"/>
                      </a:pPr>
                      <a:r>
                        <a:rPr lang="es-MX" dirty="0">
                          <a:solidFill>
                            <a:srgbClr val="DCDCAA"/>
                          </a:solidFill>
                        </a:rPr>
                        <a:t>Numero de nodos iguales para todos las instancias de este tipo,  </a:t>
                      </a:r>
                      <a:r>
                        <a:rPr lang="es-MX" dirty="0">
                          <a:solidFill>
                            <a:srgbClr val="4ECAB1"/>
                          </a:solidFill>
                        </a:rPr>
                        <a:t>20 nodos adyacentes</a:t>
                      </a:r>
                      <a:r>
                        <a:rPr lang="es-MX" dirty="0">
                          <a:solidFill>
                            <a:srgbClr val="DCDCAA"/>
                          </a:solidFill>
                        </a:rPr>
                        <a:t>.</a:t>
                      </a:r>
                      <a:endParaRPr lang="es-MX" dirty="0">
                        <a:solidFill>
                          <a:srgbClr val="DCDCAA"/>
                        </a:solidFill>
                        <a:latin typeface="Consolas" panose="020B0609020204030204" pitchFamily="49" charset="0"/>
                      </a:endParaRPr>
                    </a:p>
                  </a:txBody>
                  <a:tcPr>
                    <a:lnL w="12700" cap="flat" cmpd="sng" algn="ctr">
                      <a:solidFill>
                        <a:srgbClr val="1E1E1E"/>
                      </a:solidFill>
                      <a:prstDash val="solid"/>
                      <a:round/>
                      <a:headEnd type="none" w="med" len="med"/>
                      <a:tailEnd type="none" w="med" len="med"/>
                    </a:lnL>
                    <a:lnR w="12700" cap="flat" cmpd="sng" algn="ctr">
                      <a:solidFill>
                        <a:srgbClr val="1E1E1E"/>
                      </a:solidFill>
                      <a:prstDash val="solid"/>
                      <a:round/>
                      <a:headEnd type="none" w="med" len="med"/>
                      <a:tailEnd type="none" w="med" len="med"/>
                    </a:lnR>
                    <a:lnT w="12700" cap="flat" cmpd="sng" algn="ctr">
                      <a:solidFill>
                        <a:srgbClr val="1E1E1E"/>
                      </a:solidFill>
                      <a:prstDash val="solid"/>
                      <a:round/>
                      <a:headEnd type="none" w="med" len="med"/>
                      <a:tailEnd type="none" w="med" len="med"/>
                    </a:lnT>
                    <a:lnB w="12700" cap="flat" cmpd="sng" algn="ctr">
                      <a:solidFill>
                        <a:srgbClr val="1E1E1E"/>
                      </a:solidFill>
                      <a:prstDash val="solid"/>
                      <a:round/>
                      <a:headEnd type="none" w="med" len="med"/>
                      <a:tailEnd type="none" w="med" len="med"/>
                    </a:lnB>
                  </a:tcPr>
                </a:tc>
                <a:extLst>
                  <a:ext uri="{0D108BD9-81ED-4DB2-BD59-A6C34878D82A}">
                    <a16:rowId xmlns:a16="http://schemas.microsoft.com/office/drawing/2014/main" val="3383756989"/>
                  </a:ext>
                </a:extLst>
              </a:tr>
            </a:tbl>
          </a:graphicData>
        </a:graphic>
      </p:graphicFrame>
    </p:spTree>
    <p:extLst>
      <p:ext uri="{BB962C8B-B14F-4D97-AF65-F5344CB8AC3E}">
        <p14:creationId xmlns:p14="http://schemas.microsoft.com/office/powerpoint/2010/main" val="1612992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A3B4F64-70C4-DB9F-B681-02E3F8CA6372}"/>
              </a:ext>
            </a:extLst>
          </p:cNvPr>
          <p:cNvSpPr txBox="1"/>
          <p:nvPr/>
        </p:nvSpPr>
        <p:spPr>
          <a:xfrm>
            <a:off x="447459" y="392593"/>
            <a:ext cx="11297081" cy="2163606"/>
          </a:xfrm>
          <a:prstGeom prst="rect">
            <a:avLst/>
          </a:prstGeom>
          <a:noFill/>
        </p:spPr>
        <p:txBody>
          <a:bodyPr wrap="square">
            <a:spAutoFit/>
          </a:bodyPr>
          <a:lstStyle/>
          <a:p>
            <a:pPr algn="ctr">
              <a:lnSpc>
                <a:spcPct val="107000"/>
              </a:lnSpc>
              <a:spcAft>
                <a:spcPts val="800"/>
              </a:spcAft>
            </a:pPr>
            <a:r>
              <a:rPr lang="es-MX" sz="1800" b="1" u="sng"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rPr>
              <a:t>QUE SE ESPERA DEL EXPERIMENTO</a:t>
            </a:r>
            <a:endParaRPr lang="es-MX" sz="1800"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endParaRPr>
          </a:p>
          <a:p>
            <a:pPr algn="just">
              <a:lnSpc>
                <a:spcPct val="107000"/>
              </a:lnSpc>
              <a:spcAft>
                <a:spcPts val="800"/>
              </a:spcAft>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Lo que se espera observar en la experimentación es si afecta el tiempo de cómputo los siguientes parámetros del grafo:</a:t>
            </a:r>
          </a:p>
          <a:p>
            <a:pPr algn="just">
              <a:lnSpc>
                <a:spcPct val="107000"/>
              </a:lnSpc>
              <a:spcAft>
                <a:spcPts val="800"/>
              </a:spcAft>
            </a:pPr>
            <a:endPar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El numero de nodos que tiene el grafo </a:t>
            </a:r>
          </a:p>
          <a:p>
            <a:pPr marL="342900" lvl="0" indent="-342900" algn="just">
              <a:lnSpc>
                <a:spcPct val="107000"/>
              </a:lnSpc>
              <a:spcAft>
                <a:spcPts val="800"/>
              </a:spcAft>
              <a:buFont typeface="Wingdings" panose="05000000000000000000" pitchFamily="2" charset="2"/>
              <a:buChar char=""/>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El numero de nodos adyacentes por nodo </a:t>
            </a:r>
          </a:p>
        </p:txBody>
      </p:sp>
      <p:pic>
        <p:nvPicPr>
          <p:cNvPr id="4" name="Imagen 3">
            <a:extLst>
              <a:ext uri="{FF2B5EF4-FFF2-40B4-BE49-F238E27FC236}">
                <a16:creationId xmlns:a16="http://schemas.microsoft.com/office/drawing/2014/main" id="{982741B6-8180-8362-98CA-DB57997E2F8F}"/>
              </a:ext>
            </a:extLst>
          </p:cNvPr>
          <p:cNvPicPr>
            <a:picLocks noChangeAspect="1"/>
          </p:cNvPicPr>
          <p:nvPr/>
        </p:nvPicPr>
        <p:blipFill>
          <a:blip r:embed="rId2"/>
          <a:stretch>
            <a:fillRect/>
          </a:stretch>
        </p:blipFill>
        <p:spPr>
          <a:xfrm>
            <a:off x="188905" y="3165232"/>
            <a:ext cx="5711483" cy="2835338"/>
          </a:xfrm>
          <a:prstGeom prst="rect">
            <a:avLst/>
          </a:prstGeom>
        </p:spPr>
      </p:pic>
      <p:pic>
        <p:nvPicPr>
          <p:cNvPr id="8" name="Imagen 7">
            <a:extLst>
              <a:ext uri="{FF2B5EF4-FFF2-40B4-BE49-F238E27FC236}">
                <a16:creationId xmlns:a16="http://schemas.microsoft.com/office/drawing/2014/main" id="{065EF971-36C1-40B6-D337-EC03C45D2E61}"/>
              </a:ext>
            </a:extLst>
          </p:cNvPr>
          <p:cNvPicPr>
            <a:picLocks noChangeAspect="1"/>
          </p:cNvPicPr>
          <p:nvPr/>
        </p:nvPicPr>
        <p:blipFill>
          <a:blip r:embed="rId3"/>
          <a:stretch>
            <a:fillRect/>
          </a:stretch>
        </p:blipFill>
        <p:spPr>
          <a:xfrm>
            <a:off x="6291613" y="3165232"/>
            <a:ext cx="5768830" cy="2835338"/>
          </a:xfrm>
          <a:prstGeom prst="rect">
            <a:avLst/>
          </a:prstGeom>
        </p:spPr>
      </p:pic>
    </p:spTree>
    <p:extLst>
      <p:ext uri="{BB962C8B-B14F-4D97-AF65-F5344CB8AC3E}">
        <p14:creationId xmlns:p14="http://schemas.microsoft.com/office/powerpoint/2010/main" val="2413012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311A7A9-7C7B-67DA-6E32-168B55C2C834}"/>
              </a:ext>
            </a:extLst>
          </p:cNvPr>
          <p:cNvPicPr>
            <a:picLocks noChangeAspect="1"/>
          </p:cNvPicPr>
          <p:nvPr/>
        </p:nvPicPr>
        <p:blipFill>
          <a:blip r:embed="rId2"/>
          <a:stretch>
            <a:fillRect/>
          </a:stretch>
        </p:blipFill>
        <p:spPr>
          <a:xfrm>
            <a:off x="1932546" y="1485112"/>
            <a:ext cx="8326908" cy="3887776"/>
          </a:xfrm>
          <a:prstGeom prst="rect">
            <a:avLst/>
          </a:prstGeom>
        </p:spPr>
      </p:pic>
      <p:sp>
        <p:nvSpPr>
          <p:cNvPr id="5" name="CuadroTexto 4">
            <a:extLst>
              <a:ext uri="{FF2B5EF4-FFF2-40B4-BE49-F238E27FC236}">
                <a16:creationId xmlns:a16="http://schemas.microsoft.com/office/drawing/2014/main" id="{332BF84F-58CD-355C-7F5F-272F98AAC44E}"/>
              </a:ext>
            </a:extLst>
          </p:cNvPr>
          <p:cNvSpPr txBox="1"/>
          <p:nvPr/>
        </p:nvSpPr>
        <p:spPr>
          <a:xfrm>
            <a:off x="3046828" y="358799"/>
            <a:ext cx="6098344" cy="374013"/>
          </a:xfrm>
          <a:prstGeom prst="rect">
            <a:avLst/>
          </a:prstGeom>
          <a:noFill/>
        </p:spPr>
        <p:txBody>
          <a:bodyPr wrap="square">
            <a:spAutoFit/>
          </a:bodyPr>
          <a:lstStyle/>
          <a:p>
            <a:pPr algn="ctr">
              <a:lnSpc>
                <a:spcPct val="107000"/>
              </a:lnSpc>
              <a:spcAft>
                <a:spcPts val="800"/>
              </a:spcAft>
            </a:pPr>
            <a:r>
              <a:rPr lang="es-MX" b="1" u="sng" dirty="0">
                <a:solidFill>
                  <a:srgbClr val="539DDA"/>
                </a:solidFill>
                <a:latin typeface="Consolas" panose="020B0609020204030204" pitchFamily="49" charset="0"/>
                <a:ea typeface="Calibri" panose="020F0502020204030204" pitchFamily="34" charset="0"/>
                <a:cs typeface="Times New Roman" panose="02020603050405020304" pitchFamily="18" charset="0"/>
              </a:rPr>
              <a:t>COMO SE CONSTRUYE UNA INSTANCIA</a:t>
            </a:r>
            <a:endParaRPr lang="es-MX" sz="1800"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5126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B7D07DB-A5E6-A341-9656-FD7DFD4EF599}"/>
              </a:ext>
            </a:extLst>
          </p:cNvPr>
          <p:cNvPicPr>
            <a:picLocks noChangeAspect="1"/>
          </p:cNvPicPr>
          <p:nvPr/>
        </p:nvPicPr>
        <p:blipFill>
          <a:blip r:embed="rId2"/>
          <a:stretch>
            <a:fillRect/>
          </a:stretch>
        </p:blipFill>
        <p:spPr>
          <a:xfrm>
            <a:off x="1693672" y="1477079"/>
            <a:ext cx="8804655" cy="4290675"/>
          </a:xfrm>
          <a:prstGeom prst="rect">
            <a:avLst/>
          </a:prstGeom>
        </p:spPr>
      </p:pic>
      <p:sp>
        <p:nvSpPr>
          <p:cNvPr id="4" name="CuadroTexto 3">
            <a:extLst>
              <a:ext uri="{FF2B5EF4-FFF2-40B4-BE49-F238E27FC236}">
                <a16:creationId xmlns:a16="http://schemas.microsoft.com/office/drawing/2014/main" id="{CE825D29-9352-9781-69AF-C72E4210A188}"/>
              </a:ext>
            </a:extLst>
          </p:cNvPr>
          <p:cNvSpPr txBox="1"/>
          <p:nvPr/>
        </p:nvSpPr>
        <p:spPr>
          <a:xfrm>
            <a:off x="3046828" y="358799"/>
            <a:ext cx="6098344" cy="374013"/>
          </a:xfrm>
          <a:prstGeom prst="rect">
            <a:avLst/>
          </a:prstGeom>
          <a:noFill/>
        </p:spPr>
        <p:txBody>
          <a:bodyPr wrap="square">
            <a:spAutoFit/>
          </a:bodyPr>
          <a:lstStyle/>
          <a:p>
            <a:pPr algn="ctr">
              <a:lnSpc>
                <a:spcPct val="107000"/>
              </a:lnSpc>
              <a:spcAft>
                <a:spcPts val="800"/>
              </a:spcAft>
            </a:pPr>
            <a:r>
              <a:rPr lang="es-MX" b="1" u="sng" dirty="0">
                <a:solidFill>
                  <a:srgbClr val="539DDA"/>
                </a:solidFill>
                <a:latin typeface="Consolas" panose="020B0609020204030204" pitchFamily="49" charset="0"/>
                <a:ea typeface="Calibri" panose="020F0502020204030204" pitchFamily="34" charset="0"/>
                <a:cs typeface="Times New Roman" panose="02020603050405020304" pitchFamily="18" charset="0"/>
              </a:rPr>
              <a:t>COMO SE CONSTRUYE UNA INSTANCIA</a:t>
            </a:r>
            <a:endParaRPr lang="es-MX" sz="1800"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15184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FAB0AF2-D65D-6DD2-AF04-30E7391E5D29}"/>
              </a:ext>
            </a:extLst>
          </p:cNvPr>
          <p:cNvPicPr>
            <a:picLocks noChangeAspect="1"/>
          </p:cNvPicPr>
          <p:nvPr/>
        </p:nvPicPr>
        <p:blipFill>
          <a:blip r:embed="rId2"/>
          <a:stretch>
            <a:fillRect/>
          </a:stretch>
        </p:blipFill>
        <p:spPr>
          <a:xfrm>
            <a:off x="1159575" y="1030458"/>
            <a:ext cx="9664198" cy="4797083"/>
          </a:xfrm>
          <a:prstGeom prst="rect">
            <a:avLst/>
          </a:prstGeom>
        </p:spPr>
      </p:pic>
      <p:sp>
        <p:nvSpPr>
          <p:cNvPr id="4" name="CuadroTexto 3">
            <a:extLst>
              <a:ext uri="{FF2B5EF4-FFF2-40B4-BE49-F238E27FC236}">
                <a16:creationId xmlns:a16="http://schemas.microsoft.com/office/drawing/2014/main" id="{58DBCBDB-1DB2-D068-225B-942EEDB93293}"/>
              </a:ext>
            </a:extLst>
          </p:cNvPr>
          <p:cNvSpPr txBox="1"/>
          <p:nvPr/>
        </p:nvSpPr>
        <p:spPr>
          <a:xfrm>
            <a:off x="3046828" y="358799"/>
            <a:ext cx="6098344" cy="374013"/>
          </a:xfrm>
          <a:prstGeom prst="rect">
            <a:avLst/>
          </a:prstGeom>
          <a:noFill/>
        </p:spPr>
        <p:txBody>
          <a:bodyPr wrap="square">
            <a:spAutoFit/>
          </a:bodyPr>
          <a:lstStyle/>
          <a:p>
            <a:pPr algn="ctr">
              <a:lnSpc>
                <a:spcPct val="107000"/>
              </a:lnSpc>
              <a:spcAft>
                <a:spcPts val="800"/>
              </a:spcAft>
            </a:pPr>
            <a:r>
              <a:rPr lang="es-MX" b="1" u="sng" dirty="0">
                <a:solidFill>
                  <a:srgbClr val="539DDA"/>
                </a:solidFill>
                <a:latin typeface="Consolas" panose="020B0609020204030204" pitchFamily="49" charset="0"/>
                <a:ea typeface="Calibri" panose="020F0502020204030204" pitchFamily="34" charset="0"/>
                <a:cs typeface="Times New Roman" panose="02020603050405020304" pitchFamily="18" charset="0"/>
              </a:rPr>
              <a:t>COMO SE CONSTRUYE UNA INSTANCIA</a:t>
            </a:r>
            <a:endParaRPr lang="es-MX" sz="1800"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01927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A432428-4082-ED4D-C2D8-0CCFC7DEF072}"/>
              </a:ext>
            </a:extLst>
          </p:cNvPr>
          <p:cNvPicPr>
            <a:picLocks noChangeAspect="1"/>
          </p:cNvPicPr>
          <p:nvPr/>
        </p:nvPicPr>
        <p:blipFill>
          <a:blip r:embed="rId2"/>
          <a:stretch>
            <a:fillRect/>
          </a:stretch>
        </p:blipFill>
        <p:spPr>
          <a:xfrm>
            <a:off x="1426474" y="1093075"/>
            <a:ext cx="9291351" cy="4379257"/>
          </a:xfrm>
          <a:prstGeom prst="rect">
            <a:avLst/>
          </a:prstGeom>
        </p:spPr>
      </p:pic>
      <p:sp>
        <p:nvSpPr>
          <p:cNvPr id="4" name="CuadroTexto 3">
            <a:extLst>
              <a:ext uri="{FF2B5EF4-FFF2-40B4-BE49-F238E27FC236}">
                <a16:creationId xmlns:a16="http://schemas.microsoft.com/office/drawing/2014/main" id="{CD1D305C-67FC-7613-0A4C-5D46B16B1B0C}"/>
              </a:ext>
            </a:extLst>
          </p:cNvPr>
          <p:cNvSpPr txBox="1"/>
          <p:nvPr/>
        </p:nvSpPr>
        <p:spPr>
          <a:xfrm>
            <a:off x="3046828" y="358799"/>
            <a:ext cx="6098344" cy="374013"/>
          </a:xfrm>
          <a:prstGeom prst="rect">
            <a:avLst/>
          </a:prstGeom>
          <a:noFill/>
        </p:spPr>
        <p:txBody>
          <a:bodyPr wrap="square">
            <a:spAutoFit/>
          </a:bodyPr>
          <a:lstStyle/>
          <a:p>
            <a:pPr algn="ctr">
              <a:lnSpc>
                <a:spcPct val="107000"/>
              </a:lnSpc>
              <a:spcAft>
                <a:spcPts val="800"/>
              </a:spcAft>
            </a:pPr>
            <a:r>
              <a:rPr lang="es-MX" b="1" u="sng" dirty="0">
                <a:solidFill>
                  <a:srgbClr val="539DDA"/>
                </a:solidFill>
                <a:latin typeface="Consolas" panose="020B0609020204030204" pitchFamily="49" charset="0"/>
                <a:ea typeface="Calibri" panose="020F0502020204030204" pitchFamily="34" charset="0"/>
                <a:cs typeface="Times New Roman" panose="02020603050405020304" pitchFamily="18" charset="0"/>
              </a:rPr>
              <a:t>COMO SE CONSTRUYE UNA INSTANCIA</a:t>
            </a:r>
            <a:endParaRPr lang="es-MX" sz="1800"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44480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DE5FF9E-20D2-5FAE-A31C-044DD0E005FE}"/>
              </a:ext>
            </a:extLst>
          </p:cNvPr>
          <p:cNvPicPr>
            <a:picLocks noChangeAspect="1"/>
          </p:cNvPicPr>
          <p:nvPr/>
        </p:nvPicPr>
        <p:blipFill>
          <a:blip r:embed="rId2"/>
          <a:stretch>
            <a:fillRect/>
          </a:stretch>
        </p:blipFill>
        <p:spPr>
          <a:xfrm>
            <a:off x="1251567" y="1081774"/>
            <a:ext cx="10057913" cy="5037672"/>
          </a:xfrm>
          <a:prstGeom prst="rect">
            <a:avLst/>
          </a:prstGeom>
        </p:spPr>
      </p:pic>
      <p:sp>
        <p:nvSpPr>
          <p:cNvPr id="5" name="CuadroTexto 4">
            <a:extLst>
              <a:ext uri="{FF2B5EF4-FFF2-40B4-BE49-F238E27FC236}">
                <a16:creationId xmlns:a16="http://schemas.microsoft.com/office/drawing/2014/main" id="{A0C79F83-6BFE-9D47-EC8A-AC781D0A12A4}"/>
              </a:ext>
            </a:extLst>
          </p:cNvPr>
          <p:cNvSpPr txBox="1"/>
          <p:nvPr/>
        </p:nvSpPr>
        <p:spPr>
          <a:xfrm>
            <a:off x="3046828" y="358799"/>
            <a:ext cx="6098344" cy="374013"/>
          </a:xfrm>
          <a:prstGeom prst="rect">
            <a:avLst/>
          </a:prstGeom>
          <a:noFill/>
        </p:spPr>
        <p:txBody>
          <a:bodyPr wrap="square">
            <a:spAutoFit/>
          </a:bodyPr>
          <a:lstStyle/>
          <a:p>
            <a:pPr algn="ctr">
              <a:lnSpc>
                <a:spcPct val="107000"/>
              </a:lnSpc>
              <a:spcAft>
                <a:spcPts val="800"/>
              </a:spcAft>
            </a:pPr>
            <a:r>
              <a:rPr lang="es-MX" b="1" u="sng" dirty="0">
                <a:solidFill>
                  <a:srgbClr val="539DDA"/>
                </a:solidFill>
                <a:latin typeface="Consolas" panose="020B0609020204030204" pitchFamily="49" charset="0"/>
                <a:ea typeface="Calibri" panose="020F0502020204030204" pitchFamily="34" charset="0"/>
                <a:cs typeface="Times New Roman" panose="02020603050405020304" pitchFamily="18" charset="0"/>
              </a:rPr>
              <a:t>COMO SE CONSTRUYE UNA INSTANCIA</a:t>
            </a:r>
            <a:endParaRPr lang="es-MX" sz="1800"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48457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adroTexto 15">
            <a:extLst>
              <a:ext uri="{FF2B5EF4-FFF2-40B4-BE49-F238E27FC236}">
                <a16:creationId xmlns:a16="http://schemas.microsoft.com/office/drawing/2014/main" id="{9C0EA643-4868-7770-3797-96FE4B8F5822}"/>
              </a:ext>
            </a:extLst>
          </p:cNvPr>
          <p:cNvSpPr txBox="1"/>
          <p:nvPr/>
        </p:nvSpPr>
        <p:spPr>
          <a:xfrm>
            <a:off x="1169921" y="5682434"/>
            <a:ext cx="3432981" cy="375552"/>
          </a:xfrm>
          <a:prstGeom prst="rect">
            <a:avLst/>
          </a:prstGeom>
          <a:noFill/>
        </p:spPr>
        <p:txBody>
          <a:bodyPr wrap="square">
            <a:spAutoFit/>
          </a:bodyPr>
          <a:lstStyle/>
          <a:p>
            <a:pPr algn="ctr">
              <a:lnSpc>
                <a:spcPct val="107000"/>
              </a:lnSpc>
              <a:spcAft>
                <a:spcPts val="800"/>
              </a:spcAft>
            </a:pPr>
            <a:r>
              <a:rPr lang="es-MX" dirty="0">
                <a:latin typeface="Calibri" panose="020F0502020204030204" pitchFamily="34" charset="0"/>
                <a:ea typeface="Calibri" panose="020F0502020204030204" pitchFamily="34" charset="0"/>
                <a:cs typeface="Times New Roman" panose="02020603050405020304" pitchFamily="18" charset="0"/>
              </a:rPr>
              <a:t>TIPO 1</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a:extLst>
              <a:ext uri="{FF2B5EF4-FFF2-40B4-BE49-F238E27FC236}">
                <a16:creationId xmlns:a16="http://schemas.microsoft.com/office/drawing/2014/main" id="{C5E71A34-69B4-7E1B-CA07-466A22F49154}"/>
              </a:ext>
            </a:extLst>
          </p:cNvPr>
          <p:cNvPicPr>
            <a:picLocks noChangeAspect="1"/>
          </p:cNvPicPr>
          <p:nvPr/>
        </p:nvPicPr>
        <p:blipFill>
          <a:blip r:embed="rId2"/>
          <a:stretch>
            <a:fillRect/>
          </a:stretch>
        </p:blipFill>
        <p:spPr>
          <a:xfrm>
            <a:off x="1169921" y="800014"/>
            <a:ext cx="3302759" cy="4731867"/>
          </a:xfrm>
          <a:prstGeom prst="rect">
            <a:avLst/>
          </a:prstGeom>
        </p:spPr>
      </p:pic>
      <p:pic>
        <p:nvPicPr>
          <p:cNvPr id="5" name="Imagen 4">
            <a:extLst>
              <a:ext uri="{FF2B5EF4-FFF2-40B4-BE49-F238E27FC236}">
                <a16:creationId xmlns:a16="http://schemas.microsoft.com/office/drawing/2014/main" id="{C90D265C-4411-BCDA-B400-36F9699330A3}"/>
              </a:ext>
            </a:extLst>
          </p:cNvPr>
          <p:cNvPicPr>
            <a:picLocks noChangeAspect="1"/>
          </p:cNvPicPr>
          <p:nvPr/>
        </p:nvPicPr>
        <p:blipFill>
          <a:blip r:embed="rId3"/>
          <a:stretch>
            <a:fillRect/>
          </a:stretch>
        </p:blipFill>
        <p:spPr>
          <a:xfrm>
            <a:off x="4472680" y="800014"/>
            <a:ext cx="3561687" cy="4731867"/>
          </a:xfrm>
          <a:prstGeom prst="rect">
            <a:avLst/>
          </a:prstGeom>
        </p:spPr>
      </p:pic>
      <p:pic>
        <p:nvPicPr>
          <p:cNvPr id="7" name="Imagen 6">
            <a:extLst>
              <a:ext uri="{FF2B5EF4-FFF2-40B4-BE49-F238E27FC236}">
                <a16:creationId xmlns:a16="http://schemas.microsoft.com/office/drawing/2014/main" id="{31E17C9F-418E-B234-ED63-DEB93C4BD27F}"/>
              </a:ext>
            </a:extLst>
          </p:cNvPr>
          <p:cNvPicPr>
            <a:picLocks noChangeAspect="1"/>
          </p:cNvPicPr>
          <p:nvPr/>
        </p:nvPicPr>
        <p:blipFill>
          <a:blip r:embed="rId4"/>
          <a:stretch>
            <a:fillRect/>
          </a:stretch>
        </p:blipFill>
        <p:spPr>
          <a:xfrm>
            <a:off x="8034157" y="792607"/>
            <a:ext cx="3542993" cy="4731867"/>
          </a:xfrm>
          <a:prstGeom prst="rect">
            <a:avLst/>
          </a:prstGeom>
        </p:spPr>
      </p:pic>
      <p:sp>
        <p:nvSpPr>
          <p:cNvPr id="9" name="CuadroTexto 8">
            <a:extLst>
              <a:ext uri="{FF2B5EF4-FFF2-40B4-BE49-F238E27FC236}">
                <a16:creationId xmlns:a16="http://schemas.microsoft.com/office/drawing/2014/main" id="{2DA49BEC-A4EC-0748-40AB-BA2A90C2B3B3}"/>
              </a:ext>
            </a:extLst>
          </p:cNvPr>
          <p:cNvSpPr txBox="1"/>
          <p:nvPr/>
        </p:nvSpPr>
        <p:spPr>
          <a:xfrm>
            <a:off x="2124880" y="266770"/>
            <a:ext cx="8221639" cy="375552"/>
          </a:xfrm>
          <a:prstGeom prst="rect">
            <a:avLst/>
          </a:prstGeom>
          <a:noFill/>
        </p:spPr>
        <p:txBody>
          <a:bodyPr wrap="square">
            <a:spAutoFit/>
          </a:bodyPr>
          <a:lstStyle/>
          <a:p>
            <a:pPr algn="ctr">
              <a:lnSpc>
                <a:spcPct val="107000"/>
              </a:lnSpc>
              <a:spcAft>
                <a:spcPts val="800"/>
              </a:spcAft>
            </a:pPr>
            <a:r>
              <a:rPr lang="es-MX" sz="1800" b="1" u="sng"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rPr>
              <a:t>INSTANCIAS USADAS PARA ESTA EXPERIMENTACIÓN </a:t>
            </a:r>
            <a:endParaRPr lang="es-MX" sz="1800"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10" name="CuadroTexto 9">
            <a:extLst>
              <a:ext uri="{FF2B5EF4-FFF2-40B4-BE49-F238E27FC236}">
                <a16:creationId xmlns:a16="http://schemas.microsoft.com/office/drawing/2014/main" id="{8BDDF4D8-5E47-A81B-DD7D-39365C29F346}"/>
              </a:ext>
            </a:extLst>
          </p:cNvPr>
          <p:cNvSpPr txBox="1"/>
          <p:nvPr/>
        </p:nvSpPr>
        <p:spPr>
          <a:xfrm>
            <a:off x="4472680" y="5539288"/>
            <a:ext cx="3432981" cy="774507"/>
          </a:xfrm>
          <a:prstGeom prst="rect">
            <a:avLst/>
          </a:prstGeom>
          <a:noFill/>
        </p:spPr>
        <p:txBody>
          <a:bodyPr wrap="square">
            <a:spAutoFit/>
          </a:bodyPr>
          <a:lstStyle/>
          <a:p>
            <a:pPr algn="ctr">
              <a:lnSpc>
                <a:spcPct val="107000"/>
              </a:lnSpc>
              <a:spcAft>
                <a:spcPts val="800"/>
              </a:spcAft>
            </a:pPr>
            <a:r>
              <a:rPr lang="es-MX" dirty="0">
                <a:latin typeface="Calibri" panose="020F0502020204030204" pitchFamily="34" charset="0"/>
                <a:ea typeface="Calibri" panose="020F0502020204030204" pitchFamily="34" charset="0"/>
                <a:cs typeface="Times New Roman" panose="02020603050405020304" pitchFamily="18" charset="0"/>
              </a:rPr>
              <a:t>TIPO 2</a:t>
            </a:r>
          </a:p>
          <a:p>
            <a:pPr algn="ctr">
              <a:lnSpc>
                <a:spcPct val="107000"/>
              </a:lnSpc>
              <a:spcAft>
                <a:spcPts val="800"/>
              </a:spcAft>
            </a:pPr>
            <a:r>
              <a:rPr lang="es-MX" sz="1800" dirty="0">
                <a:effectLst/>
                <a:latin typeface="Calibri" panose="020F0502020204030204" pitchFamily="34" charset="0"/>
                <a:ea typeface="Calibri" panose="020F0502020204030204" pitchFamily="34" charset="0"/>
                <a:cs typeface="Times New Roman" panose="02020603050405020304" pitchFamily="18" charset="0"/>
              </a:rPr>
              <a:t>SUBTIPO1</a:t>
            </a:r>
          </a:p>
        </p:txBody>
      </p:sp>
      <p:sp>
        <p:nvSpPr>
          <p:cNvPr id="11" name="CuadroTexto 10">
            <a:extLst>
              <a:ext uri="{FF2B5EF4-FFF2-40B4-BE49-F238E27FC236}">
                <a16:creationId xmlns:a16="http://schemas.microsoft.com/office/drawing/2014/main" id="{0738298C-DE56-05AB-BCA7-0C3593D9C0DE}"/>
              </a:ext>
            </a:extLst>
          </p:cNvPr>
          <p:cNvSpPr txBox="1"/>
          <p:nvPr/>
        </p:nvSpPr>
        <p:spPr>
          <a:xfrm>
            <a:off x="8089162" y="5539529"/>
            <a:ext cx="3432981" cy="774507"/>
          </a:xfrm>
          <a:prstGeom prst="rect">
            <a:avLst/>
          </a:prstGeom>
          <a:noFill/>
        </p:spPr>
        <p:txBody>
          <a:bodyPr wrap="square">
            <a:spAutoFit/>
          </a:bodyPr>
          <a:lstStyle/>
          <a:p>
            <a:pPr algn="ctr">
              <a:lnSpc>
                <a:spcPct val="107000"/>
              </a:lnSpc>
              <a:spcAft>
                <a:spcPts val="800"/>
              </a:spcAft>
            </a:pPr>
            <a:r>
              <a:rPr lang="es-MX" dirty="0">
                <a:latin typeface="Calibri" panose="020F0502020204030204" pitchFamily="34" charset="0"/>
                <a:ea typeface="Calibri" panose="020F0502020204030204" pitchFamily="34" charset="0"/>
                <a:cs typeface="Times New Roman" panose="02020603050405020304" pitchFamily="18" charset="0"/>
              </a:rPr>
              <a:t>TIPO 2</a:t>
            </a:r>
          </a:p>
          <a:p>
            <a:pPr algn="ctr">
              <a:lnSpc>
                <a:spcPct val="107000"/>
              </a:lnSpc>
              <a:spcAft>
                <a:spcPts val="800"/>
              </a:spcAft>
            </a:pPr>
            <a:r>
              <a:rPr lang="es-MX" sz="1800" dirty="0">
                <a:effectLst/>
                <a:latin typeface="Calibri" panose="020F0502020204030204" pitchFamily="34" charset="0"/>
                <a:ea typeface="Calibri" panose="020F0502020204030204" pitchFamily="34" charset="0"/>
                <a:cs typeface="Times New Roman" panose="02020603050405020304" pitchFamily="18" charset="0"/>
              </a:rPr>
              <a:t>SUBTIPO</a:t>
            </a:r>
            <a:r>
              <a:rPr lang="es-MX" dirty="0">
                <a:latin typeface="Calibri" panose="020F0502020204030204" pitchFamily="34" charset="0"/>
                <a:ea typeface="Calibri" panose="020F0502020204030204" pitchFamily="34" charset="0"/>
                <a:cs typeface="Times New Roman" panose="02020603050405020304" pitchFamily="18" charset="0"/>
              </a:rPr>
              <a:t>2</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 name="Tabla 3">
            <a:extLst>
              <a:ext uri="{FF2B5EF4-FFF2-40B4-BE49-F238E27FC236}">
                <a16:creationId xmlns:a16="http://schemas.microsoft.com/office/drawing/2014/main" id="{70024C42-97C4-E0F0-E585-933EED965EDB}"/>
              </a:ext>
            </a:extLst>
          </p:cNvPr>
          <p:cNvGraphicFramePr>
            <a:graphicFrameLocks noGrp="1"/>
          </p:cNvGraphicFramePr>
          <p:nvPr>
            <p:extLst>
              <p:ext uri="{D42A27DB-BD31-4B8C-83A1-F6EECF244321}">
                <p14:modId xmlns:p14="http://schemas.microsoft.com/office/powerpoint/2010/main" val="4116816882"/>
              </p:ext>
            </p:extLst>
          </p:nvPr>
        </p:nvGraphicFramePr>
        <p:xfrm>
          <a:off x="408680" y="800014"/>
          <a:ext cx="761241" cy="4739275"/>
        </p:xfrm>
        <a:graphic>
          <a:graphicData uri="http://schemas.openxmlformats.org/drawingml/2006/table">
            <a:tbl>
              <a:tblPr firstRow="1" bandRow="1">
                <a:tableStyleId>{2D5ABB26-0587-4C30-8999-92F81FD0307C}</a:tableStyleId>
              </a:tblPr>
              <a:tblGrid>
                <a:gridCol w="761241">
                  <a:extLst>
                    <a:ext uri="{9D8B030D-6E8A-4147-A177-3AD203B41FA5}">
                      <a16:colId xmlns:a16="http://schemas.microsoft.com/office/drawing/2014/main" val="419405538"/>
                    </a:ext>
                  </a:extLst>
                </a:gridCol>
              </a:tblGrid>
              <a:tr h="947855">
                <a:tc>
                  <a:txBody>
                    <a:bodyPr/>
                    <a:lstStyle/>
                    <a:p>
                      <a:pPr algn="ctr"/>
                      <a:r>
                        <a:rPr lang="es-MX" sz="2800" dirty="0">
                          <a:latin typeface="Consolas" panose="020B0609020204030204" pitchFamily="49" charset="0"/>
                        </a:rPr>
                        <a:t>1</a:t>
                      </a:r>
                    </a:p>
                  </a:txBody>
                  <a:tcPr anchor="ctr"/>
                </a:tc>
                <a:extLst>
                  <a:ext uri="{0D108BD9-81ED-4DB2-BD59-A6C34878D82A}">
                    <a16:rowId xmlns:a16="http://schemas.microsoft.com/office/drawing/2014/main" val="342340701"/>
                  </a:ext>
                </a:extLst>
              </a:tr>
              <a:tr h="947855">
                <a:tc>
                  <a:txBody>
                    <a:bodyPr/>
                    <a:lstStyle/>
                    <a:p>
                      <a:pPr algn="ctr"/>
                      <a:r>
                        <a:rPr lang="es-MX" sz="2800" dirty="0">
                          <a:latin typeface="Consolas" panose="020B0609020204030204" pitchFamily="49" charset="0"/>
                        </a:rPr>
                        <a:t>2</a:t>
                      </a:r>
                    </a:p>
                  </a:txBody>
                  <a:tcPr anchor="ctr"/>
                </a:tc>
                <a:extLst>
                  <a:ext uri="{0D108BD9-81ED-4DB2-BD59-A6C34878D82A}">
                    <a16:rowId xmlns:a16="http://schemas.microsoft.com/office/drawing/2014/main" val="4279872446"/>
                  </a:ext>
                </a:extLst>
              </a:tr>
              <a:tr h="947855">
                <a:tc>
                  <a:txBody>
                    <a:bodyPr/>
                    <a:lstStyle/>
                    <a:p>
                      <a:pPr algn="ctr"/>
                      <a:r>
                        <a:rPr lang="es-MX" sz="2800" dirty="0">
                          <a:latin typeface="Consolas" panose="020B0609020204030204" pitchFamily="49" charset="0"/>
                        </a:rPr>
                        <a:t>3</a:t>
                      </a:r>
                    </a:p>
                  </a:txBody>
                  <a:tcPr anchor="ctr"/>
                </a:tc>
                <a:extLst>
                  <a:ext uri="{0D108BD9-81ED-4DB2-BD59-A6C34878D82A}">
                    <a16:rowId xmlns:a16="http://schemas.microsoft.com/office/drawing/2014/main" val="2008108846"/>
                  </a:ext>
                </a:extLst>
              </a:tr>
              <a:tr h="947855">
                <a:tc>
                  <a:txBody>
                    <a:bodyPr/>
                    <a:lstStyle/>
                    <a:p>
                      <a:pPr algn="ctr"/>
                      <a:r>
                        <a:rPr lang="es-MX" sz="2800" dirty="0">
                          <a:latin typeface="Consolas" panose="020B0609020204030204" pitchFamily="49" charset="0"/>
                        </a:rPr>
                        <a:t>4</a:t>
                      </a:r>
                    </a:p>
                  </a:txBody>
                  <a:tcPr anchor="ctr"/>
                </a:tc>
                <a:extLst>
                  <a:ext uri="{0D108BD9-81ED-4DB2-BD59-A6C34878D82A}">
                    <a16:rowId xmlns:a16="http://schemas.microsoft.com/office/drawing/2014/main" val="2250649400"/>
                  </a:ext>
                </a:extLst>
              </a:tr>
              <a:tr h="947855">
                <a:tc>
                  <a:txBody>
                    <a:bodyPr/>
                    <a:lstStyle/>
                    <a:p>
                      <a:pPr algn="ctr"/>
                      <a:r>
                        <a:rPr lang="es-MX" sz="2800" dirty="0">
                          <a:latin typeface="Consolas" panose="020B0609020204030204" pitchFamily="49" charset="0"/>
                        </a:rPr>
                        <a:t>5</a:t>
                      </a:r>
                    </a:p>
                  </a:txBody>
                  <a:tcPr anchor="ctr"/>
                </a:tc>
                <a:extLst>
                  <a:ext uri="{0D108BD9-81ED-4DB2-BD59-A6C34878D82A}">
                    <a16:rowId xmlns:a16="http://schemas.microsoft.com/office/drawing/2014/main" val="654146964"/>
                  </a:ext>
                </a:extLst>
              </a:tr>
            </a:tbl>
          </a:graphicData>
        </a:graphic>
      </p:graphicFrame>
    </p:spTree>
    <p:extLst>
      <p:ext uri="{BB962C8B-B14F-4D97-AF65-F5344CB8AC3E}">
        <p14:creationId xmlns:p14="http://schemas.microsoft.com/office/powerpoint/2010/main" val="3990052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adroTexto 15">
            <a:extLst>
              <a:ext uri="{FF2B5EF4-FFF2-40B4-BE49-F238E27FC236}">
                <a16:creationId xmlns:a16="http://schemas.microsoft.com/office/drawing/2014/main" id="{9C0EA643-4868-7770-3797-96FE4B8F5822}"/>
              </a:ext>
            </a:extLst>
          </p:cNvPr>
          <p:cNvSpPr txBox="1"/>
          <p:nvPr/>
        </p:nvSpPr>
        <p:spPr>
          <a:xfrm>
            <a:off x="823130" y="654490"/>
            <a:ext cx="10545739" cy="5549020"/>
          </a:xfrm>
          <a:prstGeom prst="rect">
            <a:avLst/>
          </a:prstGeom>
          <a:noFill/>
        </p:spPr>
        <p:txBody>
          <a:bodyPr wrap="square">
            <a:spAutoFit/>
          </a:bodyPr>
          <a:lstStyle/>
          <a:p>
            <a:pPr algn="ctr">
              <a:lnSpc>
                <a:spcPct val="107000"/>
              </a:lnSpc>
              <a:spcAft>
                <a:spcPts val="800"/>
              </a:spcAft>
            </a:pPr>
            <a:r>
              <a:rPr lang="es-MX" sz="1800" b="1" u="sng"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rPr>
              <a:t>INSTANCIAS USADAS PARA ESTA EXPERIMENTACIÓN </a:t>
            </a:r>
          </a:p>
          <a:p>
            <a:pPr algn="ctr">
              <a:lnSpc>
                <a:spcPct val="107000"/>
              </a:lnSpc>
              <a:spcAft>
                <a:spcPts val="800"/>
              </a:spcAft>
            </a:pPr>
            <a:endParaRPr lang="es-MX" sz="1800" b="1" u="sng"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Las instancias de tipo 1 tendrán </a:t>
            </a:r>
            <a:r>
              <a:rPr lang="es-MX" sz="1800" dirty="0">
                <a:solidFill>
                  <a:srgbClr val="4ECAB1"/>
                </a:solidFill>
                <a:effectLst/>
                <a:latin typeface="Consolas" panose="020B0609020204030204" pitchFamily="49" charset="0"/>
                <a:ea typeface="Calibri" panose="020F0502020204030204" pitchFamily="34" charset="0"/>
                <a:cs typeface="Times New Roman" panose="02020603050405020304" pitchFamily="18" charset="0"/>
              </a:rPr>
              <a:t>500 nodos </a:t>
            </a:r>
          </a:p>
          <a:p>
            <a:pPr>
              <a:lnSpc>
                <a:spcPct val="107000"/>
              </a:lnSpc>
              <a:spcAft>
                <a:spcPts val="800"/>
              </a:spcAft>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Ruta a buscar en las instancias de tipo 1 es: </a:t>
            </a:r>
          </a:p>
          <a:p>
            <a:pPr marL="342900" lvl="0" indent="-342900">
              <a:lnSpc>
                <a:spcPct val="107000"/>
              </a:lnSpc>
              <a:spcAft>
                <a:spcPts val="800"/>
              </a:spcAft>
              <a:buFont typeface="Wingdings" panose="05000000000000000000" pitchFamily="2" charset="2"/>
              <a:buChar char=""/>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ruta nodo 100 al nodo 400</a:t>
            </a:r>
          </a:p>
          <a:p>
            <a:pPr marL="342900" lvl="0" indent="-342900">
              <a:lnSpc>
                <a:spcPct val="107000"/>
              </a:lnSpc>
              <a:spcAft>
                <a:spcPts val="800"/>
              </a:spcAft>
              <a:buFont typeface="Wingdings" panose="05000000000000000000" pitchFamily="2" charset="2"/>
              <a:buChar char=""/>
            </a:pPr>
            <a:endPar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Las instancias de tipo 2, subtipo 1 y 2 tendrán </a:t>
            </a:r>
            <a:r>
              <a:rPr lang="es-MX" sz="1800" dirty="0">
                <a:solidFill>
                  <a:srgbClr val="4ECAB1"/>
                </a:solidFill>
                <a:effectLst/>
                <a:latin typeface="Consolas" panose="020B0609020204030204" pitchFamily="49" charset="0"/>
                <a:ea typeface="Calibri" panose="020F0502020204030204" pitchFamily="34" charset="0"/>
                <a:cs typeface="Times New Roman" panose="02020603050405020304" pitchFamily="18" charset="0"/>
              </a:rPr>
              <a:t>200,400,600,800 y 1000 nodos </a:t>
            </a:r>
          </a:p>
          <a:p>
            <a:pPr>
              <a:lnSpc>
                <a:spcPct val="107000"/>
              </a:lnSpc>
              <a:spcAft>
                <a:spcPts val="800"/>
              </a:spcAft>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Rutas a buscar en las instancias de tipo 2 son:</a:t>
            </a:r>
          </a:p>
          <a:p>
            <a:pPr marL="342900" lvl="0" indent="-342900">
              <a:lnSpc>
                <a:spcPct val="107000"/>
              </a:lnSpc>
              <a:buFont typeface="Wingdings" panose="05000000000000000000" pitchFamily="2" charset="2"/>
              <a:buChar char=""/>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Instancias 200n10a (5%) y 200n20a (f) se buscará la ruta del nodo </a:t>
            </a:r>
            <a:r>
              <a:rPr lang="es-MX" sz="1800" dirty="0">
                <a:solidFill>
                  <a:srgbClr val="4ECAB1"/>
                </a:solidFill>
                <a:effectLst/>
                <a:latin typeface="Consolas" panose="020B0609020204030204" pitchFamily="49" charset="0"/>
                <a:ea typeface="Calibri" panose="020F0502020204030204" pitchFamily="34" charset="0"/>
                <a:cs typeface="Times New Roman" panose="02020603050405020304" pitchFamily="18" charset="0"/>
              </a:rPr>
              <a:t>50 a 150</a:t>
            </a:r>
          </a:p>
          <a:p>
            <a:pPr marL="342900" lvl="0" indent="-342900">
              <a:lnSpc>
                <a:spcPct val="107000"/>
              </a:lnSpc>
              <a:buFont typeface="Wingdings" panose="05000000000000000000" pitchFamily="2" charset="2"/>
              <a:buChar char=""/>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Instancias 400n20a (5%) y 400n20a (f) se buscará ruta del nodo </a:t>
            </a:r>
            <a:r>
              <a:rPr lang="es-MX" sz="1800" dirty="0">
                <a:solidFill>
                  <a:srgbClr val="4ECAB1"/>
                </a:solidFill>
                <a:effectLst/>
                <a:latin typeface="Consolas" panose="020B0609020204030204" pitchFamily="49" charset="0"/>
                <a:ea typeface="Calibri" panose="020F0502020204030204" pitchFamily="34" charset="0"/>
                <a:cs typeface="Times New Roman" panose="02020603050405020304" pitchFamily="18" charset="0"/>
              </a:rPr>
              <a:t>50 a 350</a:t>
            </a:r>
          </a:p>
          <a:p>
            <a:pPr marL="342900" lvl="0" indent="-342900">
              <a:lnSpc>
                <a:spcPct val="107000"/>
              </a:lnSpc>
              <a:buFont typeface="Wingdings" panose="05000000000000000000" pitchFamily="2" charset="2"/>
              <a:buChar char=""/>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Instancias 600n30a (5%) y 600n20a (f) se buscará la ruta del </a:t>
            </a:r>
            <a:r>
              <a:rPr lang="es-MX" sz="1800" dirty="0">
                <a:solidFill>
                  <a:srgbClr val="4ECAB1"/>
                </a:solidFill>
                <a:effectLst/>
                <a:latin typeface="Consolas" panose="020B0609020204030204" pitchFamily="49" charset="0"/>
                <a:ea typeface="Calibri" panose="020F0502020204030204" pitchFamily="34" charset="0"/>
                <a:cs typeface="Times New Roman" panose="02020603050405020304" pitchFamily="18" charset="0"/>
              </a:rPr>
              <a:t>nodo 50 a 550</a:t>
            </a:r>
          </a:p>
          <a:p>
            <a:pPr marL="342900" lvl="0" indent="-342900">
              <a:lnSpc>
                <a:spcPct val="107000"/>
              </a:lnSpc>
              <a:buFont typeface="Wingdings" panose="05000000000000000000" pitchFamily="2" charset="2"/>
              <a:buChar char=""/>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Instancias 800n40a (5%) y 800n20a (f) se buscará la ruta del </a:t>
            </a:r>
            <a:r>
              <a:rPr lang="es-MX" sz="1800" dirty="0">
                <a:solidFill>
                  <a:srgbClr val="4ECAB1"/>
                </a:solidFill>
                <a:effectLst/>
                <a:latin typeface="Consolas" panose="020B0609020204030204" pitchFamily="49" charset="0"/>
                <a:ea typeface="Calibri" panose="020F0502020204030204" pitchFamily="34" charset="0"/>
                <a:cs typeface="Times New Roman" panose="02020603050405020304" pitchFamily="18" charset="0"/>
              </a:rPr>
              <a:t>nodo 50 a 750</a:t>
            </a:r>
          </a:p>
          <a:p>
            <a:pPr marL="342900" lvl="0" indent="-342900">
              <a:lnSpc>
                <a:spcPct val="107000"/>
              </a:lnSpc>
              <a:spcAft>
                <a:spcPts val="800"/>
              </a:spcAft>
              <a:buFont typeface="Wingdings" panose="05000000000000000000" pitchFamily="2" charset="2"/>
              <a:buChar char=""/>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Instancias 1000n50a (5%) y 1000n20a (f) se buscará la ruta del </a:t>
            </a:r>
            <a:r>
              <a:rPr lang="es-MX" sz="1800" dirty="0">
                <a:solidFill>
                  <a:srgbClr val="4ECAB1"/>
                </a:solidFill>
                <a:effectLst/>
                <a:latin typeface="Consolas" panose="020B0609020204030204" pitchFamily="49" charset="0"/>
                <a:ea typeface="Calibri" panose="020F0502020204030204" pitchFamily="34" charset="0"/>
                <a:cs typeface="Times New Roman" panose="02020603050405020304" pitchFamily="18" charset="0"/>
              </a:rPr>
              <a:t>nodo 50 a 950</a:t>
            </a:r>
          </a:p>
          <a:p>
            <a:pPr marL="342900" lvl="0" indent="-342900">
              <a:lnSpc>
                <a:spcPct val="107000"/>
              </a:lnSpc>
              <a:spcAft>
                <a:spcPts val="800"/>
              </a:spcAft>
              <a:buFont typeface="Wingdings" panose="05000000000000000000" pitchFamily="2" charset="2"/>
              <a:buChar char=""/>
            </a:pPr>
            <a:endParaRPr lang="es-MX" dirty="0">
              <a:solidFill>
                <a:srgbClr val="DCDCAA"/>
              </a:solidFill>
              <a:latin typeface="Consolas" panose="020B0609020204030204" pitchFamily="49"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endPar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3844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50E6B64-94DD-5621-3A95-9EEB828AC59D}"/>
              </a:ext>
            </a:extLst>
          </p:cNvPr>
          <p:cNvPicPr>
            <a:picLocks noChangeAspect="1"/>
          </p:cNvPicPr>
          <p:nvPr/>
        </p:nvPicPr>
        <p:blipFill rotWithShape="1">
          <a:blip r:embed="rId2"/>
          <a:srcRect l="4733"/>
          <a:stretch/>
        </p:blipFill>
        <p:spPr>
          <a:xfrm>
            <a:off x="803910" y="0"/>
            <a:ext cx="10584179" cy="6858000"/>
          </a:xfrm>
          <a:prstGeom prst="rect">
            <a:avLst/>
          </a:prstGeom>
        </p:spPr>
      </p:pic>
    </p:spTree>
    <p:extLst>
      <p:ext uri="{BB962C8B-B14F-4D97-AF65-F5344CB8AC3E}">
        <p14:creationId xmlns:p14="http://schemas.microsoft.com/office/powerpoint/2010/main" val="3140872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36F2A387-7B20-5A4D-4649-5E57B58B39D0}"/>
              </a:ext>
            </a:extLst>
          </p:cNvPr>
          <p:cNvPicPr>
            <a:picLocks noChangeAspect="1"/>
          </p:cNvPicPr>
          <p:nvPr/>
        </p:nvPicPr>
        <p:blipFill>
          <a:blip r:embed="rId2"/>
          <a:stretch>
            <a:fillRect/>
          </a:stretch>
        </p:blipFill>
        <p:spPr>
          <a:xfrm>
            <a:off x="1190943" y="0"/>
            <a:ext cx="9810114" cy="6532818"/>
          </a:xfrm>
          <a:prstGeom prst="rect">
            <a:avLst/>
          </a:prstGeom>
        </p:spPr>
      </p:pic>
    </p:spTree>
    <p:extLst>
      <p:ext uri="{BB962C8B-B14F-4D97-AF65-F5344CB8AC3E}">
        <p14:creationId xmlns:p14="http://schemas.microsoft.com/office/powerpoint/2010/main" val="227517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E4FE3E3-81D1-F6CC-24E5-0F56C1AC1037}"/>
              </a:ext>
            </a:extLst>
          </p:cNvPr>
          <p:cNvSpPr txBox="1"/>
          <p:nvPr/>
        </p:nvSpPr>
        <p:spPr>
          <a:xfrm>
            <a:off x="349250" y="2817679"/>
            <a:ext cx="11493500" cy="1222642"/>
          </a:xfrm>
          <a:prstGeom prst="rect">
            <a:avLst/>
          </a:prstGeom>
          <a:noFill/>
        </p:spPr>
        <p:txBody>
          <a:bodyPr wrap="square">
            <a:spAutoFit/>
          </a:bodyPr>
          <a:lstStyle/>
          <a:p>
            <a:pPr algn="ctr">
              <a:lnSpc>
                <a:spcPct val="107000"/>
              </a:lnSpc>
              <a:spcAft>
                <a:spcPts val="800"/>
              </a:spcAft>
            </a:pPr>
            <a:r>
              <a:rPr lang="es-MX" sz="3200" b="1"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rPr>
              <a:t>GRAFICAS </a:t>
            </a:r>
          </a:p>
          <a:p>
            <a:pPr algn="ctr">
              <a:lnSpc>
                <a:spcPct val="107000"/>
              </a:lnSpc>
              <a:spcAft>
                <a:spcPts val="800"/>
              </a:spcAft>
            </a:pPr>
            <a:r>
              <a:rPr lang="es-MX" sz="3200" b="1"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rPr>
              <a:t>DE LA CREACION DE LAS INSTANCIAS</a:t>
            </a:r>
          </a:p>
        </p:txBody>
      </p:sp>
    </p:spTree>
    <p:extLst>
      <p:ext uri="{BB962C8B-B14F-4D97-AF65-F5344CB8AC3E}">
        <p14:creationId xmlns:p14="http://schemas.microsoft.com/office/powerpoint/2010/main" val="526521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áfico 2">
            <a:extLst>
              <a:ext uri="{FF2B5EF4-FFF2-40B4-BE49-F238E27FC236}">
                <a16:creationId xmlns:a16="http://schemas.microsoft.com/office/drawing/2014/main" id="{9AB4C1F4-86F9-12F6-4615-574CB83291B7}"/>
              </a:ext>
            </a:extLst>
          </p:cNvPr>
          <p:cNvGraphicFramePr>
            <a:graphicFrameLocks/>
          </p:cNvGraphicFramePr>
          <p:nvPr>
            <p:extLst>
              <p:ext uri="{D42A27DB-BD31-4B8C-83A1-F6EECF244321}">
                <p14:modId xmlns:p14="http://schemas.microsoft.com/office/powerpoint/2010/main" val="1118256358"/>
              </p:ext>
            </p:extLst>
          </p:nvPr>
        </p:nvGraphicFramePr>
        <p:xfrm>
          <a:off x="861966" y="445607"/>
          <a:ext cx="10468068" cy="59667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28093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áfico 1">
            <a:extLst>
              <a:ext uri="{FF2B5EF4-FFF2-40B4-BE49-F238E27FC236}">
                <a16:creationId xmlns:a16="http://schemas.microsoft.com/office/drawing/2014/main" id="{8C0909BF-314E-4302-9A61-A28C5FE961CC}"/>
              </a:ext>
            </a:extLst>
          </p:cNvPr>
          <p:cNvGraphicFramePr>
            <a:graphicFrameLocks/>
          </p:cNvGraphicFramePr>
          <p:nvPr>
            <p:extLst>
              <p:ext uri="{D42A27DB-BD31-4B8C-83A1-F6EECF244321}">
                <p14:modId xmlns:p14="http://schemas.microsoft.com/office/powerpoint/2010/main" val="3258167842"/>
              </p:ext>
            </p:extLst>
          </p:nvPr>
        </p:nvGraphicFramePr>
        <p:xfrm>
          <a:off x="1333500" y="531674"/>
          <a:ext cx="9525000" cy="57946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92852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E4FE3E3-81D1-F6CC-24E5-0F56C1AC1037}"/>
              </a:ext>
            </a:extLst>
          </p:cNvPr>
          <p:cNvSpPr txBox="1"/>
          <p:nvPr/>
        </p:nvSpPr>
        <p:spPr>
          <a:xfrm>
            <a:off x="2301922" y="2817679"/>
            <a:ext cx="7588155" cy="1222642"/>
          </a:xfrm>
          <a:prstGeom prst="rect">
            <a:avLst/>
          </a:prstGeom>
          <a:noFill/>
        </p:spPr>
        <p:txBody>
          <a:bodyPr wrap="square">
            <a:spAutoFit/>
          </a:bodyPr>
          <a:lstStyle/>
          <a:p>
            <a:pPr algn="ctr">
              <a:lnSpc>
                <a:spcPct val="107000"/>
              </a:lnSpc>
              <a:spcAft>
                <a:spcPts val="800"/>
              </a:spcAft>
            </a:pPr>
            <a:r>
              <a:rPr lang="es-MX" sz="3200" b="1"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rPr>
              <a:t>GRAFICAS </a:t>
            </a:r>
          </a:p>
          <a:p>
            <a:pPr algn="ctr">
              <a:lnSpc>
                <a:spcPct val="107000"/>
              </a:lnSpc>
              <a:spcAft>
                <a:spcPts val="800"/>
              </a:spcAft>
            </a:pPr>
            <a:r>
              <a:rPr lang="es-MX" sz="3200" b="1"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rPr>
              <a:t>DEL ALGORTMO BVPM</a:t>
            </a:r>
          </a:p>
        </p:txBody>
      </p:sp>
    </p:spTree>
    <p:extLst>
      <p:ext uri="{BB962C8B-B14F-4D97-AF65-F5344CB8AC3E}">
        <p14:creationId xmlns:p14="http://schemas.microsoft.com/office/powerpoint/2010/main" val="2662141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áfico 2">
            <a:extLst>
              <a:ext uri="{FF2B5EF4-FFF2-40B4-BE49-F238E27FC236}">
                <a16:creationId xmlns:a16="http://schemas.microsoft.com/office/drawing/2014/main" id="{DE3EC215-A465-7699-74B0-C4ACDA937278}"/>
              </a:ext>
            </a:extLst>
          </p:cNvPr>
          <p:cNvGraphicFramePr>
            <a:graphicFrameLocks/>
          </p:cNvGraphicFramePr>
          <p:nvPr>
            <p:extLst>
              <p:ext uri="{D42A27DB-BD31-4B8C-83A1-F6EECF244321}">
                <p14:modId xmlns:p14="http://schemas.microsoft.com/office/powerpoint/2010/main" val="523618882"/>
              </p:ext>
            </p:extLst>
          </p:nvPr>
        </p:nvGraphicFramePr>
        <p:xfrm>
          <a:off x="1694597" y="424380"/>
          <a:ext cx="8802805" cy="600923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50619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Gráfico 7">
            <a:extLst>
              <a:ext uri="{FF2B5EF4-FFF2-40B4-BE49-F238E27FC236}">
                <a16:creationId xmlns:a16="http://schemas.microsoft.com/office/drawing/2014/main" id="{A59E128A-9C6F-148C-965B-9BFB4BF19424}"/>
              </a:ext>
            </a:extLst>
          </p:cNvPr>
          <p:cNvGraphicFramePr>
            <a:graphicFrameLocks/>
          </p:cNvGraphicFramePr>
          <p:nvPr>
            <p:extLst>
              <p:ext uri="{D42A27DB-BD31-4B8C-83A1-F6EECF244321}">
                <p14:modId xmlns:p14="http://schemas.microsoft.com/office/powerpoint/2010/main" val="3890111938"/>
              </p:ext>
            </p:extLst>
          </p:nvPr>
        </p:nvGraphicFramePr>
        <p:xfrm>
          <a:off x="1255595" y="395784"/>
          <a:ext cx="9583002" cy="58412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31036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áfico 2">
            <a:extLst>
              <a:ext uri="{FF2B5EF4-FFF2-40B4-BE49-F238E27FC236}">
                <a16:creationId xmlns:a16="http://schemas.microsoft.com/office/drawing/2014/main" id="{3334DAB6-EB51-7477-1953-7AB4309F7F3C}"/>
              </a:ext>
            </a:extLst>
          </p:cNvPr>
          <p:cNvGraphicFramePr>
            <a:graphicFrameLocks/>
          </p:cNvGraphicFramePr>
          <p:nvPr>
            <p:extLst>
              <p:ext uri="{D42A27DB-BD31-4B8C-83A1-F6EECF244321}">
                <p14:modId xmlns:p14="http://schemas.microsoft.com/office/powerpoint/2010/main" val="575577709"/>
              </p:ext>
            </p:extLst>
          </p:nvPr>
        </p:nvGraphicFramePr>
        <p:xfrm>
          <a:off x="752919" y="477699"/>
          <a:ext cx="10370006" cy="59026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47665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E4FE3E3-81D1-F6CC-24E5-0F56C1AC1037}"/>
              </a:ext>
            </a:extLst>
          </p:cNvPr>
          <p:cNvSpPr txBox="1"/>
          <p:nvPr/>
        </p:nvSpPr>
        <p:spPr>
          <a:xfrm>
            <a:off x="2424752" y="2817679"/>
            <a:ext cx="7588155" cy="1222642"/>
          </a:xfrm>
          <a:prstGeom prst="rect">
            <a:avLst/>
          </a:prstGeom>
          <a:noFill/>
        </p:spPr>
        <p:txBody>
          <a:bodyPr wrap="square">
            <a:spAutoFit/>
          </a:bodyPr>
          <a:lstStyle/>
          <a:p>
            <a:pPr algn="ctr">
              <a:lnSpc>
                <a:spcPct val="107000"/>
              </a:lnSpc>
              <a:spcAft>
                <a:spcPts val="800"/>
              </a:spcAft>
            </a:pPr>
            <a:r>
              <a:rPr lang="es-MX" sz="3200" b="1"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rPr>
              <a:t>GRAFICAS </a:t>
            </a:r>
          </a:p>
          <a:p>
            <a:pPr algn="ctr">
              <a:lnSpc>
                <a:spcPct val="107000"/>
              </a:lnSpc>
              <a:spcAft>
                <a:spcPts val="800"/>
              </a:spcAft>
            </a:pPr>
            <a:r>
              <a:rPr lang="es-MX" sz="3200" b="1"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rPr>
              <a:t>DEL ALGORTMO BPA</a:t>
            </a:r>
          </a:p>
        </p:txBody>
      </p:sp>
    </p:spTree>
    <p:extLst>
      <p:ext uri="{BB962C8B-B14F-4D97-AF65-F5344CB8AC3E}">
        <p14:creationId xmlns:p14="http://schemas.microsoft.com/office/powerpoint/2010/main" val="18469040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áfico 1">
            <a:extLst>
              <a:ext uri="{FF2B5EF4-FFF2-40B4-BE49-F238E27FC236}">
                <a16:creationId xmlns:a16="http://schemas.microsoft.com/office/drawing/2014/main" id="{E3F710F3-7E6B-4F11-875D-169AA55A93A8}"/>
              </a:ext>
            </a:extLst>
          </p:cNvPr>
          <p:cNvGraphicFramePr>
            <a:graphicFrameLocks/>
          </p:cNvGraphicFramePr>
          <p:nvPr>
            <p:extLst>
              <p:ext uri="{D42A27DB-BD31-4B8C-83A1-F6EECF244321}">
                <p14:modId xmlns:p14="http://schemas.microsoft.com/office/powerpoint/2010/main" val="480150112"/>
              </p:ext>
            </p:extLst>
          </p:nvPr>
        </p:nvGraphicFramePr>
        <p:xfrm>
          <a:off x="1109003" y="601394"/>
          <a:ext cx="9973993" cy="56552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3355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798FB19-06AB-24B5-80C4-8F007D9DCEF0}"/>
              </a:ext>
            </a:extLst>
          </p:cNvPr>
          <p:cNvSpPr txBox="1"/>
          <p:nvPr/>
        </p:nvSpPr>
        <p:spPr>
          <a:xfrm>
            <a:off x="2235200" y="274203"/>
            <a:ext cx="7217361" cy="772969"/>
          </a:xfrm>
          <a:prstGeom prst="rect">
            <a:avLst/>
          </a:prstGeom>
          <a:noFill/>
        </p:spPr>
        <p:txBody>
          <a:bodyPr wrap="square">
            <a:spAutoFit/>
          </a:bodyPr>
          <a:lstStyle/>
          <a:p>
            <a:pPr algn="ctr">
              <a:lnSpc>
                <a:spcPct val="107000"/>
              </a:lnSpc>
              <a:spcAft>
                <a:spcPts val="800"/>
              </a:spcAft>
            </a:pPr>
            <a:r>
              <a:rPr lang="es-MX" sz="1800" b="1" u="sng" dirty="0">
                <a:solidFill>
                  <a:srgbClr val="539DDA"/>
                </a:solidFill>
                <a:effectLst/>
                <a:latin typeface="Consolas" panose="020B0609020204030204" pitchFamily="49" charset="0"/>
                <a:ea typeface="Calibri" panose="020F0502020204030204" pitchFamily="34" charset="0"/>
                <a:cs typeface="Biome" panose="020B0502040204020203" pitchFamily="34" charset="0"/>
              </a:rPr>
              <a:t>DESCRIPCIÓN DEL PROBLEMA</a:t>
            </a:r>
            <a:endParaRPr lang="es-MX" sz="1800" b="1" dirty="0">
              <a:solidFill>
                <a:srgbClr val="539DDA"/>
              </a:solidFill>
              <a:effectLst/>
              <a:latin typeface="Consolas" panose="020B0609020204030204" pitchFamily="49" charset="0"/>
              <a:ea typeface="Calibri" panose="020F0502020204030204" pitchFamily="34" charset="0"/>
              <a:cs typeface="Biome" panose="020B0502040204020203" pitchFamily="34" charset="0"/>
            </a:endParaRPr>
          </a:p>
          <a:p>
            <a:pPr algn="ctr">
              <a:lnSpc>
                <a:spcPct val="107000"/>
              </a:lnSpc>
              <a:spcAft>
                <a:spcPts val="800"/>
              </a:spcAft>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El problema es encontrar la ruta más corta en un grafo.</a:t>
            </a:r>
          </a:p>
        </p:txBody>
      </p:sp>
      <p:sp>
        <p:nvSpPr>
          <p:cNvPr id="10" name="CuadroTexto 9">
            <a:extLst>
              <a:ext uri="{FF2B5EF4-FFF2-40B4-BE49-F238E27FC236}">
                <a16:creationId xmlns:a16="http://schemas.microsoft.com/office/drawing/2014/main" id="{C9A99088-01C6-F6DA-D15F-7A821FE14023}"/>
              </a:ext>
            </a:extLst>
          </p:cNvPr>
          <p:cNvSpPr txBox="1"/>
          <p:nvPr/>
        </p:nvSpPr>
        <p:spPr>
          <a:xfrm>
            <a:off x="440030" y="1310915"/>
            <a:ext cx="10807700" cy="1069332"/>
          </a:xfrm>
          <a:prstGeom prst="rect">
            <a:avLst/>
          </a:prstGeom>
          <a:noFill/>
        </p:spPr>
        <p:txBody>
          <a:bodyPr wrap="square">
            <a:spAutoFit/>
          </a:bodyPr>
          <a:lstStyle/>
          <a:p>
            <a:pPr algn="ctr">
              <a:lnSpc>
                <a:spcPct val="107000"/>
              </a:lnSpc>
              <a:spcAft>
                <a:spcPts val="800"/>
              </a:spcAft>
            </a:pPr>
            <a:r>
              <a:rPr lang="es-MX" sz="1800" b="1" u="sng"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rPr>
              <a:t>DESCRIPCIÓN DEL ESTADO INICIAL Y DEL ESTADO FINAL</a:t>
            </a:r>
            <a:endParaRPr lang="es-MX" sz="1800"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endParaRPr>
          </a:p>
          <a:p>
            <a:pPr algn="just">
              <a:lnSpc>
                <a:spcPct val="107000"/>
              </a:lnSpc>
              <a:spcAft>
                <a:spcPts val="800"/>
              </a:spcAft>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El estado inicial y final es representado por la imagen 1 y 2, el nodo inicial es el nodo 2 y el nodo final es el nodo 5.</a:t>
            </a:r>
          </a:p>
        </p:txBody>
      </p:sp>
      <p:pic>
        <p:nvPicPr>
          <p:cNvPr id="3" name="Imagen 2">
            <a:extLst>
              <a:ext uri="{FF2B5EF4-FFF2-40B4-BE49-F238E27FC236}">
                <a16:creationId xmlns:a16="http://schemas.microsoft.com/office/drawing/2014/main" id="{FF9F7BBB-CEE1-C321-DE62-E1E64F1CBC47}"/>
              </a:ext>
            </a:extLst>
          </p:cNvPr>
          <p:cNvPicPr>
            <a:picLocks noChangeAspect="1"/>
          </p:cNvPicPr>
          <p:nvPr/>
        </p:nvPicPr>
        <p:blipFill>
          <a:blip r:embed="rId2"/>
          <a:stretch>
            <a:fillRect/>
          </a:stretch>
        </p:blipFill>
        <p:spPr>
          <a:xfrm>
            <a:off x="2723679" y="2643990"/>
            <a:ext cx="6744641" cy="3439005"/>
          </a:xfrm>
          <a:prstGeom prst="rect">
            <a:avLst/>
          </a:prstGeom>
        </p:spPr>
      </p:pic>
    </p:spTree>
    <p:extLst>
      <p:ext uri="{BB962C8B-B14F-4D97-AF65-F5344CB8AC3E}">
        <p14:creationId xmlns:p14="http://schemas.microsoft.com/office/powerpoint/2010/main" val="2487890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áfico 2">
            <a:extLst>
              <a:ext uri="{FF2B5EF4-FFF2-40B4-BE49-F238E27FC236}">
                <a16:creationId xmlns:a16="http://schemas.microsoft.com/office/drawing/2014/main" id="{6D9DA9EE-18AB-4F9B-BF88-78A06F1F896B}"/>
              </a:ext>
            </a:extLst>
          </p:cNvPr>
          <p:cNvGraphicFramePr>
            <a:graphicFrameLocks/>
          </p:cNvGraphicFramePr>
          <p:nvPr>
            <p:extLst>
              <p:ext uri="{D42A27DB-BD31-4B8C-83A1-F6EECF244321}">
                <p14:modId xmlns:p14="http://schemas.microsoft.com/office/powerpoint/2010/main" val="2431813179"/>
              </p:ext>
            </p:extLst>
          </p:nvPr>
        </p:nvGraphicFramePr>
        <p:xfrm>
          <a:off x="1050971" y="272955"/>
          <a:ext cx="10440444" cy="61005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211006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áfico 1">
            <a:extLst>
              <a:ext uri="{FF2B5EF4-FFF2-40B4-BE49-F238E27FC236}">
                <a16:creationId xmlns:a16="http://schemas.microsoft.com/office/drawing/2014/main" id="{59532CD0-387A-4578-849C-21E8A2E31BDB}"/>
              </a:ext>
            </a:extLst>
          </p:cNvPr>
          <p:cNvGraphicFramePr>
            <a:graphicFrameLocks/>
          </p:cNvGraphicFramePr>
          <p:nvPr>
            <p:extLst>
              <p:ext uri="{D42A27DB-BD31-4B8C-83A1-F6EECF244321}">
                <p14:modId xmlns:p14="http://schemas.microsoft.com/office/powerpoint/2010/main" val="71406179"/>
              </p:ext>
            </p:extLst>
          </p:nvPr>
        </p:nvGraphicFramePr>
        <p:xfrm>
          <a:off x="1141862" y="651680"/>
          <a:ext cx="9908275" cy="555463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732478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E4FE3E3-81D1-F6CC-24E5-0F56C1AC1037}"/>
              </a:ext>
            </a:extLst>
          </p:cNvPr>
          <p:cNvSpPr txBox="1"/>
          <p:nvPr/>
        </p:nvSpPr>
        <p:spPr>
          <a:xfrm>
            <a:off x="2301922" y="2817679"/>
            <a:ext cx="7588155" cy="1222642"/>
          </a:xfrm>
          <a:prstGeom prst="rect">
            <a:avLst/>
          </a:prstGeom>
          <a:noFill/>
        </p:spPr>
        <p:txBody>
          <a:bodyPr wrap="square">
            <a:spAutoFit/>
          </a:bodyPr>
          <a:lstStyle/>
          <a:p>
            <a:pPr algn="ctr">
              <a:lnSpc>
                <a:spcPct val="107000"/>
              </a:lnSpc>
              <a:spcAft>
                <a:spcPts val="800"/>
              </a:spcAft>
            </a:pPr>
            <a:r>
              <a:rPr lang="es-MX" sz="3200" b="1"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rPr>
              <a:t>GRAFICAS </a:t>
            </a:r>
          </a:p>
          <a:p>
            <a:pPr algn="ctr">
              <a:lnSpc>
                <a:spcPct val="107000"/>
              </a:lnSpc>
              <a:spcAft>
                <a:spcPts val="800"/>
              </a:spcAft>
            </a:pPr>
            <a:r>
              <a:rPr lang="es-MX" sz="3200" b="1"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rPr>
              <a:t>DEL ALGORTMO RS</a:t>
            </a:r>
          </a:p>
        </p:txBody>
      </p:sp>
    </p:spTree>
    <p:extLst>
      <p:ext uri="{BB962C8B-B14F-4D97-AF65-F5344CB8AC3E}">
        <p14:creationId xmlns:p14="http://schemas.microsoft.com/office/powerpoint/2010/main" val="9363211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áfico 1">
            <a:extLst>
              <a:ext uri="{FF2B5EF4-FFF2-40B4-BE49-F238E27FC236}">
                <a16:creationId xmlns:a16="http://schemas.microsoft.com/office/drawing/2014/main" id="{EAB1778A-3BA1-46B9-A350-1F6D1EAD23CC}"/>
              </a:ext>
            </a:extLst>
          </p:cNvPr>
          <p:cNvGraphicFramePr>
            <a:graphicFrameLocks/>
          </p:cNvGraphicFramePr>
          <p:nvPr>
            <p:extLst>
              <p:ext uri="{D42A27DB-BD31-4B8C-83A1-F6EECF244321}">
                <p14:modId xmlns:p14="http://schemas.microsoft.com/office/powerpoint/2010/main" val="3903265155"/>
              </p:ext>
            </p:extLst>
          </p:nvPr>
        </p:nvGraphicFramePr>
        <p:xfrm>
          <a:off x="1107743" y="290015"/>
          <a:ext cx="9976513" cy="627797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24168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áfico 1">
            <a:extLst>
              <a:ext uri="{FF2B5EF4-FFF2-40B4-BE49-F238E27FC236}">
                <a16:creationId xmlns:a16="http://schemas.microsoft.com/office/drawing/2014/main" id="{3961723A-1DDD-4A67-B8B0-285AC360233C}"/>
              </a:ext>
            </a:extLst>
          </p:cNvPr>
          <p:cNvGraphicFramePr>
            <a:graphicFrameLocks/>
          </p:cNvGraphicFramePr>
          <p:nvPr>
            <p:extLst>
              <p:ext uri="{D42A27DB-BD31-4B8C-83A1-F6EECF244321}">
                <p14:modId xmlns:p14="http://schemas.microsoft.com/office/powerpoint/2010/main" val="3179546542"/>
              </p:ext>
            </p:extLst>
          </p:nvPr>
        </p:nvGraphicFramePr>
        <p:xfrm>
          <a:off x="1216925" y="617561"/>
          <a:ext cx="9758149" cy="562287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953794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áfico 1">
            <a:extLst>
              <a:ext uri="{FF2B5EF4-FFF2-40B4-BE49-F238E27FC236}">
                <a16:creationId xmlns:a16="http://schemas.microsoft.com/office/drawing/2014/main" id="{4CDACB09-0EFD-4C11-B5C7-D91B6A888045}"/>
              </a:ext>
            </a:extLst>
          </p:cNvPr>
          <p:cNvGraphicFramePr>
            <a:graphicFrameLocks/>
          </p:cNvGraphicFramePr>
          <p:nvPr>
            <p:extLst>
              <p:ext uri="{D42A27DB-BD31-4B8C-83A1-F6EECF244321}">
                <p14:modId xmlns:p14="http://schemas.microsoft.com/office/powerpoint/2010/main" val="2687239129"/>
              </p:ext>
            </p:extLst>
          </p:nvPr>
        </p:nvGraphicFramePr>
        <p:xfrm>
          <a:off x="941696" y="409433"/>
          <a:ext cx="10495128" cy="59094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835792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E370047-BF2D-87CE-541C-E8A2A6D48389}"/>
              </a:ext>
            </a:extLst>
          </p:cNvPr>
          <p:cNvPicPr>
            <a:picLocks noChangeAspect="1"/>
          </p:cNvPicPr>
          <p:nvPr/>
        </p:nvPicPr>
        <p:blipFill>
          <a:blip r:embed="rId2"/>
          <a:stretch>
            <a:fillRect/>
          </a:stretch>
        </p:blipFill>
        <p:spPr>
          <a:xfrm>
            <a:off x="1207786" y="0"/>
            <a:ext cx="9776428" cy="6463665"/>
          </a:xfrm>
          <a:prstGeom prst="rect">
            <a:avLst/>
          </a:prstGeom>
        </p:spPr>
      </p:pic>
    </p:spTree>
    <p:extLst>
      <p:ext uri="{BB962C8B-B14F-4D97-AF65-F5344CB8AC3E}">
        <p14:creationId xmlns:p14="http://schemas.microsoft.com/office/powerpoint/2010/main" val="42462372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E4FE3E3-81D1-F6CC-24E5-0F56C1AC1037}"/>
              </a:ext>
            </a:extLst>
          </p:cNvPr>
          <p:cNvSpPr txBox="1"/>
          <p:nvPr/>
        </p:nvSpPr>
        <p:spPr>
          <a:xfrm>
            <a:off x="2418037" y="2835889"/>
            <a:ext cx="7588155" cy="593111"/>
          </a:xfrm>
          <a:prstGeom prst="rect">
            <a:avLst/>
          </a:prstGeom>
          <a:noFill/>
        </p:spPr>
        <p:txBody>
          <a:bodyPr wrap="square">
            <a:spAutoFit/>
          </a:bodyPr>
          <a:lstStyle/>
          <a:p>
            <a:pPr algn="ctr">
              <a:lnSpc>
                <a:spcPct val="107000"/>
              </a:lnSpc>
              <a:spcAft>
                <a:spcPts val="800"/>
              </a:spcAft>
            </a:pPr>
            <a:r>
              <a:rPr lang="es-MX" sz="3200" b="1" dirty="0">
                <a:solidFill>
                  <a:srgbClr val="6A9955"/>
                </a:solidFill>
                <a:effectLst/>
                <a:latin typeface="Consolas" panose="020B0609020204030204" pitchFamily="49" charset="0"/>
                <a:ea typeface="Calibri" panose="020F0502020204030204" pitchFamily="34" charset="0"/>
                <a:cs typeface="Times New Roman" panose="02020603050405020304" pitchFamily="18" charset="0"/>
              </a:rPr>
              <a:t>RESULTADOS DE LAS INSTANCIAS</a:t>
            </a:r>
          </a:p>
        </p:txBody>
      </p:sp>
    </p:spTree>
    <p:extLst>
      <p:ext uri="{BB962C8B-B14F-4D97-AF65-F5344CB8AC3E}">
        <p14:creationId xmlns:p14="http://schemas.microsoft.com/office/powerpoint/2010/main" val="27159367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AD727A88-EFF7-79D5-3BA1-F2AD1104A861}"/>
              </a:ext>
            </a:extLst>
          </p:cNvPr>
          <p:cNvGraphicFramePr>
            <a:graphicFrameLocks noGrp="1"/>
          </p:cNvGraphicFramePr>
          <p:nvPr>
            <p:extLst>
              <p:ext uri="{D42A27DB-BD31-4B8C-83A1-F6EECF244321}">
                <p14:modId xmlns:p14="http://schemas.microsoft.com/office/powerpoint/2010/main" val="3448773234"/>
              </p:ext>
            </p:extLst>
          </p:nvPr>
        </p:nvGraphicFramePr>
        <p:xfrm>
          <a:off x="1294369" y="1203369"/>
          <a:ext cx="9794332" cy="3987240"/>
        </p:xfrm>
        <a:graphic>
          <a:graphicData uri="http://schemas.openxmlformats.org/drawingml/2006/table">
            <a:tbl>
              <a:tblPr firstRow="1" firstCol="1" bandRow="1">
                <a:tableStyleId>{2D5ABB26-0587-4C30-8999-92F81FD0307C}</a:tableStyleId>
              </a:tblPr>
              <a:tblGrid>
                <a:gridCol w="2448583">
                  <a:extLst>
                    <a:ext uri="{9D8B030D-6E8A-4147-A177-3AD203B41FA5}">
                      <a16:colId xmlns:a16="http://schemas.microsoft.com/office/drawing/2014/main" val="658320016"/>
                    </a:ext>
                  </a:extLst>
                </a:gridCol>
                <a:gridCol w="2448583">
                  <a:extLst>
                    <a:ext uri="{9D8B030D-6E8A-4147-A177-3AD203B41FA5}">
                      <a16:colId xmlns:a16="http://schemas.microsoft.com/office/drawing/2014/main" val="2962133117"/>
                    </a:ext>
                  </a:extLst>
                </a:gridCol>
                <a:gridCol w="2448583">
                  <a:extLst>
                    <a:ext uri="{9D8B030D-6E8A-4147-A177-3AD203B41FA5}">
                      <a16:colId xmlns:a16="http://schemas.microsoft.com/office/drawing/2014/main" val="4257245676"/>
                    </a:ext>
                  </a:extLst>
                </a:gridCol>
                <a:gridCol w="2448583">
                  <a:extLst>
                    <a:ext uri="{9D8B030D-6E8A-4147-A177-3AD203B41FA5}">
                      <a16:colId xmlns:a16="http://schemas.microsoft.com/office/drawing/2014/main" val="3989577539"/>
                    </a:ext>
                  </a:extLst>
                </a:gridCol>
              </a:tblGrid>
              <a:tr h="996810">
                <a:tc>
                  <a:txBody>
                    <a:bodyPr/>
                    <a:lstStyle/>
                    <a:p>
                      <a:pPr algn="ctr">
                        <a:lnSpc>
                          <a:spcPct val="107000"/>
                        </a:lnSpc>
                        <a:spcAft>
                          <a:spcPts val="800"/>
                        </a:spcAft>
                      </a:pPr>
                      <a:r>
                        <a:rPr lang="es-MX" sz="2400" dirty="0">
                          <a:effectLst/>
                          <a:latin typeface="Consolas" panose="020B0609020204030204" pitchFamily="49" charset="0"/>
                        </a:rPr>
                        <a:t> </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MX" sz="2400" dirty="0">
                          <a:effectLst/>
                          <a:latin typeface="Consolas" panose="020B0609020204030204" pitchFamily="49" charset="0"/>
                        </a:rPr>
                        <a:t>TIEMPO</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lnSpc>
                          <a:spcPct val="107000"/>
                        </a:lnSpc>
                        <a:spcAft>
                          <a:spcPts val="800"/>
                        </a:spcAft>
                      </a:pPr>
                      <a:r>
                        <a:rPr lang="es-MX" sz="2400" dirty="0">
                          <a:effectLst/>
                          <a:latin typeface="Consolas" panose="020B0609020204030204" pitchFamily="49" charset="0"/>
                        </a:rPr>
                        <a:t>SOLUCION</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lnSpc>
                          <a:spcPct val="107000"/>
                        </a:lnSpc>
                        <a:spcAft>
                          <a:spcPts val="800"/>
                        </a:spcAft>
                      </a:pPr>
                      <a:r>
                        <a:rPr lang="es-MX" sz="2400" dirty="0">
                          <a:effectLst/>
                          <a:latin typeface="Consolas" panose="020B0609020204030204" pitchFamily="49" charset="0"/>
                        </a:rPr>
                        <a:t>NODOS</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888463138"/>
                  </a:ext>
                </a:extLst>
              </a:tr>
              <a:tr h="996810">
                <a:tc>
                  <a:txBody>
                    <a:bodyPr/>
                    <a:lstStyle/>
                    <a:p>
                      <a:pPr algn="ctr">
                        <a:lnSpc>
                          <a:spcPct val="107000"/>
                        </a:lnSpc>
                        <a:spcAft>
                          <a:spcPts val="800"/>
                        </a:spcAft>
                      </a:pPr>
                      <a:r>
                        <a:rPr lang="es-MX" sz="2400" dirty="0">
                          <a:effectLst/>
                          <a:latin typeface="Consolas" panose="020B0609020204030204" pitchFamily="49" charset="0"/>
                        </a:rPr>
                        <a:t>TIPO 1</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lnSpc>
                          <a:spcPct val="107000"/>
                        </a:lnSpc>
                        <a:spcAft>
                          <a:spcPts val="800"/>
                        </a:spcAft>
                      </a:pPr>
                      <a:r>
                        <a:rPr lang="es-MX" sz="2400" dirty="0">
                          <a:effectLst/>
                          <a:latin typeface="Consolas" panose="020B0609020204030204" pitchFamily="49" charset="0"/>
                        </a:rPr>
                        <a:t>0.0</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lnSpc>
                          <a:spcPct val="107000"/>
                        </a:lnSpc>
                        <a:spcAft>
                          <a:spcPts val="800"/>
                        </a:spcAft>
                      </a:pPr>
                      <a:r>
                        <a:rPr lang="es-MX" sz="2400" dirty="0">
                          <a:effectLst/>
                          <a:latin typeface="Consolas" panose="020B0609020204030204" pitchFamily="49" charset="0"/>
                        </a:rPr>
                        <a:t>90</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lnSpc>
                          <a:spcPct val="107000"/>
                        </a:lnSpc>
                        <a:spcAft>
                          <a:spcPts val="800"/>
                        </a:spcAft>
                      </a:pPr>
                      <a:r>
                        <a:rPr lang="es-MX" sz="2400" dirty="0">
                          <a:effectLst/>
                          <a:latin typeface="Consolas" panose="020B0609020204030204" pitchFamily="49" charset="0"/>
                        </a:rPr>
                        <a:t>20</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86320009"/>
                  </a:ext>
                </a:extLst>
              </a:tr>
              <a:tr h="996810">
                <a:tc>
                  <a:txBody>
                    <a:bodyPr/>
                    <a:lstStyle/>
                    <a:p>
                      <a:pPr algn="ctr">
                        <a:lnSpc>
                          <a:spcPct val="107000"/>
                        </a:lnSpc>
                        <a:spcAft>
                          <a:spcPts val="800"/>
                        </a:spcAft>
                      </a:pPr>
                      <a:r>
                        <a:rPr lang="es-MX" sz="2400" dirty="0">
                          <a:effectLst/>
                          <a:latin typeface="Consolas" panose="020B0609020204030204" pitchFamily="49" charset="0"/>
                        </a:rPr>
                        <a:t>TIPO 2 SUBTIPO 1</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107000"/>
                        </a:lnSpc>
                        <a:spcAft>
                          <a:spcPts val="800"/>
                        </a:spcAft>
                      </a:pPr>
                      <a:r>
                        <a:rPr lang="es-MX" sz="2400" dirty="0">
                          <a:effectLst/>
                          <a:latin typeface="Consolas" panose="020B0609020204030204" pitchFamily="49" charset="0"/>
                        </a:rPr>
                        <a:t>0.004330111</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lnSpc>
                          <a:spcPct val="107000"/>
                        </a:lnSpc>
                        <a:spcAft>
                          <a:spcPts val="800"/>
                        </a:spcAft>
                      </a:pPr>
                      <a:r>
                        <a:rPr lang="es-MX" sz="2400" dirty="0">
                          <a:effectLst/>
                          <a:latin typeface="Consolas" panose="020B0609020204030204" pitchFamily="49" charset="0"/>
                        </a:rPr>
                        <a:t>216</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107000"/>
                        </a:lnSpc>
                        <a:spcAft>
                          <a:spcPts val="800"/>
                        </a:spcAft>
                      </a:pPr>
                      <a:r>
                        <a:rPr lang="es-MX" sz="2400" dirty="0">
                          <a:effectLst/>
                          <a:latin typeface="Consolas" panose="020B0609020204030204" pitchFamily="49" charset="0"/>
                        </a:rPr>
                        <a:t>74</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4219571411"/>
                  </a:ext>
                </a:extLst>
              </a:tr>
              <a:tr h="996810">
                <a:tc>
                  <a:txBody>
                    <a:bodyPr/>
                    <a:lstStyle/>
                    <a:p>
                      <a:pPr algn="ctr">
                        <a:lnSpc>
                          <a:spcPct val="107000"/>
                        </a:lnSpc>
                        <a:spcAft>
                          <a:spcPts val="800"/>
                        </a:spcAft>
                      </a:pPr>
                      <a:r>
                        <a:rPr lang="es-MX" sz="2400" dirty="0">
                          <a:effectLst/>
                          <a:latin typeface="Consolas" panose="020B0609020204030204" pitchFamily="49" charset="0"/>
                        </a:rPr>
                        <a:t>TIPO 2 SUBTIPO 2</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a:lnSpc>
                          <a:spcPct val="107000"/>
                        </a:lnSpc>
                        <a:spcAft>
                          <a:spcPts val="800"/>
                        </a:spcAft>
                      </a:pPr>
                      <a:r>
                        <a:rPr lang="es-MX" sz="2400" dirty="0">
                          <a:effectLst/>
                          <a:latin typeface="Consolas" panose="020B0609020204030204" pitchFamily="49" charset="0"/>
                        </a:rPr>
                        <a:t>0.0044703</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lnSpc>
                          <a:spcPct val="107000"/>
                        </a:lnSpc>
                        <a:spcAft>
                          <a:spcPts val="800"/>
                        </a:spcAft>
                      </a:pPr>
                      <a:r>
                        <a:rPr lang="es-MX" sz="2400" dirty="0">
                          <a:effectLst/>
                          <a:latin typeface="Consolas" panose="020B0609020204030204" pitchFamily="49" charset="0"/>
                        </a:rPr>
                        <a:t>299</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a:lnSpc>
                          <a:spcPct val="107000"/>
                        </a:lnSpc>
                        <a:spcAft>
                          <a:spcPts val="800"/>
                        </a:spcAft>
                      </a:pPr>
                      <a:r>
                        <a:rPr lang="es-MX" sz="2400" dirty="0">
                          <a:effectLst/>
                          <a:latin typeface="Consolas" panose="020B0609020204030204" pitchFamily="49" charset="0"/>
                        </a:rPr>
                        <a:t>108</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217521333"/>
                  </a:ext>
                </a:extLst>
              </a:tr>
            </a:tbl>
          </a:graphicData>
        </a:graphic>
      </p:graphicFrame>
      <p:sp>
        <p:nvSpPr>
          <p:cNvPr id="3" name="CuadroTexto 2">
            <a:extLst>
              <a:ext uri="{FF2B5EF4-FFF2-40B4-BE49-F238E27FC236}">
                <a16:creationId xmlns:a16="http://schemas.microsoft.com/office/drawing/2014/main" id="{22D013AE-D53B-572E-B814-4B8B240B66EB}"/>
              </a:ext>
            </a:extLst>
          </p:cNvPr>
          <p:cNvSpPr txBox="1"/>
          <p:nvPr/>
        </p:nvSpPr>
        <p:spPr>
          <a:xfrm>
            <a:off x="1397001" y="5318834"/>
            <a:ext cx="9540544" cy="343748"/>
          </a:xfrm>
          <a:prstGeom prst="rect">
            <a:avLst/>
          </a:prstGeom>
          <a:noFill/>
        </p:spPr>
        <p:txBody>
          <a:bodyPr wrap="square">
            <a:spAutoFit/>
          </a:bodyPr>
          <a:lstStyle/>
          <a:p>
            <a:pPr>
              <a:lnSpc>
                <a:spcPct val="107000"/>
              </a:lnSpc>
              <a:spcAft>
                <a:spcPts val="800"/>
              </a:spcAft>
            </a:pPr>
            <a:r>
              <a:rPr lang="es-MX" sz="1600" i="1" dirty="0">
                <a:solidFill>
                  <a:srgbClr val="DCDCAA"/>
                </a:solidFill>
                <a:latin typeface="Consolas" panose="020B0609020204030204" pitchFamily="49" charset="0"/>
                <a:ea typeface="Calibri" panose="020F0502020204030204" pitchFamily="34" charset="0"/>
                <a:cs typeface="Times New Roman" panose="02020603050405020304" pitchFamily="18" charset="0"/>
              </a:rPr>
              <a:t>S</a:t>
            </a:r>
            <a:r>
              <a:rPr lang="es-MX" sz="1600" i="1"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uma de promedios de cada parámetro en cada tipo de instancia para el algoritmo BVPM</a:t>
            </a:r>
            <a:endParaRPr lang="es-MX" sz="1600" dirty="0">
              <a:solidFill>
                <a:srgbClr val="DCDCA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CuadroTexto 6">
            <a:extLst>
              <a:ext uri="{FF2B5EF4-FFF2-40B4-BE49-F238E27FC236}">
                <a16:creationId xmlns:a16="http://schemas.microsoft.com/office/drawing/2014/main" id="{2EC13CE6-C1F0-D180-0E7C-8BA29D481FCA}"/>
              </a:ext>
            </a:extLst>
          </p:cNvPr>
          <p:cNvSpPr txBox="1"/>
          <p:nvPr/>
        </p:nvSpPr>
        <p:spPr>
          <a:xfrm>
            <a:off x="2080715" y="492020"/>
            <a:ext cx="8221639" cy="375552"/>
          </a:xfrm>
          <a:prstGeom prst="rect">
            <a:avLst/>
          </a:prstGeom>
          <a:noFill/>
        </p:spPr>
        <p:txBody>
          <a:bodyPr wrap="square">
            <a:spAutoFit/>
          </a:bodyPr>
          <a:lstStyle/>
          <a:p>
            <a:pPr algn="ctr">
              <a:lnSpc>
                <a:spcPct val="107000"/>
              </a:lnSpc>
              <a:spcAft>
                <a:spcPts val="800"/>
              </a:spcAft>
            </a:pPr>
            <a:r>
              <a:rPr lang="es-MX" sz="1800" b="1" u="sng" dirty="0">
                <a:solidFill>
                  <a:srgbClr val="C586C0"/>
                </a:solidFill>
                <a:effectLst/>
                <a:latin typeface="Consolas" panose="020B0609020204030204" pitchFamily="49" charset="0"/>
                <a:ea typeface="Calibri" panose="020F0502020204030204" pitchFamily="34" charset="0"/>
                <a:cs typeface="Times New Roman" panose="02020603050405020304" pitchFamily="18" charset="0"/>
              </a:rPr>
              <a:t>RESULTADOS BVPM</a:t>
            </a:r>
            <a:endParaRPr lang="es-MX" sz="1800" dirty="0">
              <a:solidFill>
                <a:srgbClr val="C586C0"/>
              </a:solidFill>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33045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2D013AE-D53B-572E-B814-4B8B240B66EB}"/>
              </a:ext>
            </a:extLst>
          </p:cNvPr>
          <p:cNvSpPr txBox="1"/>
          <p:nvPr/>
        </p:nvSpPr>
        <p:spPr>
          <a:xfrm>
            <a:off x="1471790" y="5348121"/>
            <a:ext cx="9617123" cy="343748"/>
          </a:xfrm>
          <a:prstGeom prst="rect">
            <a:avLst/>
          </a:prstGeom>
          <a:noFill/>
        </p:spPr>
        <p:txBody>
          <a:bodyPr wrap="square">
            <a:spAutoFit/>
          </a:bodyPr>
          <a:lstStyle/>
          <a:p>
            <a:pPr>
              <a:lnSpc>
                <a:spcPct val="107000"/>
              </a:lnSpc>
              <a:spcAft>
                <a:spcPts val="800"/>
              </a:spcAft>
            </a:pPr>
            <a:r>
              <a:rPr lang="es-MX" sz="1600" i="1" dirty="0">
                <a:solidFill>
                  <a:srgbClr val="DCDCAA"/>
                </a:solidFill>
                <a:latin typeface="Consolas" panose="020B0609020204030204" pitchFamily="49" charset="0"/>
                <a:ea typeface="Calibri" panose="020F0502020204030204" pitchFamily="34" charset="0"/>
                <a:cs typeface="Times New Roman" panose="02020603050405020304" pitchFamily="18" charset="0"/>
              </a:rPr>
              <a:t>S</a:t>
            </a:r>
            <a:r>
              <a:rPr lang="es-MX" sz="1600" i="1"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uma de promedios de cada parámetro en cada tipo de instancia para el algoritmo BPA</a:t>
            </a:r>
            <a:endParaRPr lang="es-MX" sz="1600" dirty="0">
              <a:solidFill>
                <a:srgbClr val="DCDCAA"/>
              </a:solidFill>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Tabla 5">
            <a:extLst>
              <a:ext uri="{FF2B5EF4-FFF2-40B4-BE49-F238E27FC236}">
                <a16:creationId xmlns:a16="http://schemas.microsoft.com/office/drawing/2014/main" id="{8E30F6CF-D21A-0DEB-C190-69E2B6AB52C1}"/>
              </a:ext>
            </a:extLst>
          </p:cNvPr>
          <p:cNvGraphicFramePr>
            <a:graphicFrameLocks noGrp="1"/>
          </p:cNvGraphicFramePr>
          <p:nvPr>
            <p:extLst>
              <p:ext uri="{D42A27DB-BD31-4B8C-83A1-F6EECF244321}">
                <p14:modId xmlns:p14="http://schemas.microsoft.com/office/powerpoint/2010/main" val="271258332"/>
              </p:ext>
            </p:extLst>
          </p:nvPr>
        </p:nvGraphicFramePr>
        <p:xfrm>
          <a:off x="1471790" y="1338005"/>
          <a:ext cx="9364532" cy="3889088"/>
        </p:xfrm>
        <a:graphic>
          <a:graphicData uri="http://schemas.openxmlformats.org/drawingml/2006/table">
            <a:tbl>
              <a:tblPr firstRow="1" firstCol="1" bandRow="1">
                <a:tableStyleId>{2D5ABB26-0587-4C30-8999-92F81FD0307C}</a:tableStyleId>
              </a:tblPr>
              <a:tblGrid>
                <a:gridCol w="2341133">
                  <a:extLst>
                    <a:ext uri="{9D8B030D-6E8A-4147-A177-3AD203B41FA5}">
                      <a16:colId xmlns:a16="http://schemas.microsoft.com/office/drawing/2014/main" val="527713572"/>
                    </a:ext>
                  </a:extLst>
                </a:gridCol>
                <a:gridCol w="2341133">
                  <a:extLst>
                    <a:ext uri="{9D8B030D-6E8A-4147-A177-3AD203B41FA5}">
                      <a16:colId xmlns:a16="http://schemas.microsoft.com/office/drawing/2014/main" val="3627525675"/>
                    </a:ext>
                  </a:extLst>
                </a:gridCol>
                <a:gridCol w="2341133">
                  <a:extLst>
                    <a:ext uri="{9D8B030D-6E8A-4147-A177-3AD203B41FA5}">
                      <a16:colId xmlns:a16="http://schemas.microsoft.com/office/drawing/2014/main" val="1060775886"/>
                    </a:ext>
                  </a:extLst>
                </a:gridCol>
                <a:gridCol w="2341133">
                  <a:extLst>
                    <a:ext uri="{9D8B030D-6E8A-4147-A177-3AD203B41FA5}">
                      <a16:colId xmlns:a16="http://schemas.microsoft.com/office/drawing/2014/main" val="3881728079"/>
                    </a:ext>
                  </a:extLst>
                </a:gridCol>
              </a:tblGrid>
              <a:tr h="972272">
                <a:tc>
                  <a:txBody>
                    <a:bodyPr/>
                    <a:lstStyle/>
                    <a:p>
                      <a:pPr algn="ctr">
                        <a:lnSpc>
                          <a:spcPct val="107000"/>
                        </a:lnSpc>
                        <a:spcAft>
                          <a:spcPts val="800"/>
                        </a:spcAft>
                      </a:pPr>
                      <a:r>
                        <a:rPr lang="es-MX" sz="2400">
                          <a:effectLst/>
                          <a:latin typeface="Consolas" panose="020B0609020204030204" pitchFamily="49" charset="0"/>
                        </a:rPr>
                        <a:t> </a:t>
                      </a:r>
                      <a:endParaRPr lang="es-MX" sz="24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tcPr>
                </a:tc>
                <a:tc>
                  <a:txBody>
                    <a:bodyPr/>
                    <a:lstStyle/>
                    <a:p>
                      <a:pPr algn="ctr">
                        <a:lnSpc>
                          <a:spcPct val="107000"/>
                        </a:lnSpc>
                        <a:spcAft>
                          <a:spcPts val="800"/>
                        </a:spcAft>
                      </a:pPr>
                      <a:r>
                        <a:rPr lang="es-MX" sz="2400" dirty="0">
                          <a:effectLst/>
                          <a:latin typeface="Consolas" panose="020B0609020204030204" pitchFamily="49" charset="0"/>
                        </a:rPr>
                        <a:t>TIEMPO</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0070C0"/>
                    </a:solidFill>
                  </a:tcPr>
                </a:tc>
                <a:tc>
                  <a:txBody>
                    <a:bodyPr/>
                    <a:lstStyle/>
                    <a:p>
                      <a:pPr algn="ctr">
                        <a:lnSpc>
                          <a:spcPct val="107000"/>
                        </a:lnSpc>
                        <a:spcAft>
                          <a:spcPts val="800"/>
                        </a:spcAft>
                      </a:pPr>
                      <a:r>
                        <a:rPr lang="es-MX" sz="2400" dirty="0">
                          <a:effectLst/>
                          <a:latin typeface="Consolas" panose="020B0609020204030204" pitchFamily="49" charset="0"/>
                        </a:rPr>
                        <a:t>SOLUCION</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0070C0"/>
                    </a:solidFill>
                  </a:tcPr>
                </a:tc>
                <a:tc>
                  <a:txBody>
                    <a:bodyPr/>
                    <a:lstStyle/>
                    <a:p>
                      <a:pPr algn="ctr">
                        <a:lnSpc>
                          <a:spcPct val="107000"/>
                        </a:lnSpc>
                        <a:spcAft>
                          <a:spcPts val="800"/>
                        </a:spcAft>
                      </a:pPr>
                      <a:r>
                        <a:rPr lang="es-MX" sz="2400">
                          <a:effectLst/>
                          <a:latin typeface="Consolas" panose="020B0609020204030204" pitchFamily="49" charset="0"/>
                        </a:rPr>
                        <a:t>NODOS</a:t>
                      </a:r>
                      <a:endParaRPr lang="es-MX" sz="24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00B050"/>
                    </a:solidFill>
                  </a:tcPr>
                </a:tc>
                <a:extLst>
                  <a:ext uri="{0D108BD9-81ED-4DB2-BD59-A6C34878D82A}">
                    <a16:rowId xmlns:a16="http://schemas.microsoft.com/office/drawing/2014/main" val="2843235639"/>
                  </a:ext>
                </a:extLst>
              </a:tr>
              <a:tr h="972272">
                <a:tc>
                  <a:txBody>
                    <a:bodyPr/>
                    <a:lstStyle/>
                    <a:p>
                      <a:pPr algn="ctr">
                        <a:lnSpc>
                          <a:spcPct val="107000"/>
                        </a:lnSpc>
                        <a:spcAft>
                          <a:spcPts val="800"/>
                        </a:spcAft>
                      </a:pPr>
                      <a:r>
                        <a:rPr lang="es-MX" sz="2400" dirty="0">
                          <a:effectLst/>
                          <a:latin typeface="Consolas" panose="020B0609020204030204" pitchFamily="49" charset="0"/>
                        </a:rPr>
                        <a:t>TIPO 1</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00B050"/>
                    </a:solidFill>
                  </a:tcPr>
                </a:tc>
                <a:tc>
                  <a:txBody>
                    <a:bodyPr/>
                    <a:lstStyle/>
                    <a:p>
                      <a:pPr algn="ctr">
                        <a:lnSpc>
                          <a:spcPct val="107000"/>
                        </a:lnSpc>
                        <a:spcAft>
                          <a:spcPts val="800"/>
                        </a:spcAft>
                      </a:pPr>
                      <a:r>
                        <a:rPr lang="es-MX" sz="2400" dirty="0">
                          <a:effectLst/>
                          <a:latin typeface="Consolas" panose="020B0609020204030204" pitchFamily="49" charset="0"/>
                        </a:rPr>
                        <a:t>0.689279318</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FFC000"/>
                    </a:solidFill>
                  </a:tcPr>
                </a:tc>
                <a:tc>
                  <a:txBody>
                    <a:bodyPr/>
                    <a:lstStyle/>
                    <a:p>
                      <a:pPr algn="ctr">
                        <a:lnSpc>
                          <a:spcPct val="107000"/>
                        </a:lnSpc>
                        <a:spcAft>
                          <a:spcPts val="800"/>
                        </a:spcAft>
                      </a:pPr>
                      <a:r>
                        <a:rPr lang="es-MX" sz="2400" dirty="0">
                          <a:effectLst/>
                          <a:latin typeface="Consolas" panose="020B0609020204030204" pitchFamily="49" charset="0"/>
                        </a:rPr>
                        <a:t>117</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00B050"/>
                    </a:solidFill>
                  </a:tcPr>
                </a:tc>
                <a:tc>
                  <a:txBody>
                    <a:bodyPr/>
                    <a:lstStyle/>
                    <a:p>
                      <a:pPr algn="ctr">
                        <a:lnSpc>
                          <a:spcPct val="107000"/>
                        </a:lnSpc>
                        <a:spcAft>
                          <a:spcPts val="800"/>
                        </a:spcAft>
                      </a:pPr>
                      <a:r>
                        <a:rPr lang="es-MX" sz="2400">
                          <a:effectLst/>
                          <a:latin typeface="Consolas" panose="020B0609020204030204" pitchFamily="49" charset="0"/>
                        </a:rPr>
                        <a:t>14</a:t>
                      </a:r>
                      <a:endParaRPr lang="es-MX" sz="24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00B050"/>
                    </a:solidFill>
                  </a:tcPr>
                </a:tc>
                <a:extLst>
                  <a:ext uri="{0D108BD9-81ED-4DB2-BD59-A6C34878D82A}">
                    <a16:rowId xmlns:a16="http://schemas.microsoft.com/office/drawing/2014/main" val="3583829241"/>
                  </a:ext>
                </a:extLst>
              </a:tr>
              <a:tr h="972272">
                <a:tc>
                  <a:txBody>
                    <a:bodyPr/>
                    <a:lstStyle/>
                    <a:p>
                      <a:pPr algn="ctr">
                        <a:lnSpc>
                          <a:spcPct val="107000"/>
                        </a:lnSpc>
                        <a:spcAft>
                          <a:spcPts val="800"/>
                        </a:spcAft>
                      </a:pPr>
                      <a:r>
                        <a:rPr lang="es-MX" sz="2400">
                          <a:effectLst/>
                          <a:latin typeface="Consolas" panose="020B0609020204030204" pitchFamily="49" charset="0"/>
                        </a:rPr>
                        <a:t>TIPO 2 SUBTIPO 1</a:t>
                      </a:r>
                      <a:endParaRPr lang="es-MX" sz="24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FFC000"/>
                    </a:solidFill>
                  </a:tcPr>
                </a:tc>
                <a:tc>
                  <a:txBody>
                    <a:bodyPr/>
                    <a:lstStyle/>
                    <a:p>
                      <a:pPr algn="ctr">
                        <a:lnSpc>
                          <a:spcPct val="107000"/>
                        </a:lnSpc>
                        <a:spcAft>
                          <a:spcPts val="800"/>
                        </a:spcAft>
                      </a:pPr>
                      <a:r>
                        <a:rPr lang="es-MX" sz="2400" dirty="0">
                          <a:effectLst/>
                          <a:latin typeface="Consolas" panose="020B0609020204030204" pitchFamily="49" charset="0"/>
                        </a:rPr>
                        <a:t>0.593546868</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FFC000"/>
                    </a:solidFill>
                  </a:tcPr>
                </a:tc>
                <a:tc>
                  <a:txBody>
                    <a:bodyPr/>
                    <a:lstStyle/>
                    <a:p>
                      <a:pPr algn="ctr">
                        <a:lnSpc>
                          <a:spcPct val="107000"/>
                        </a:lnSpc>
                        <a:spcAft>
                          <a:spcPts val="800"/>
                        </a:spcAft>
                      </a:pPr>
                      <a:r>
                        <a:rPr lang="es-MX" sz="2400" dirty="0">
                          <a:effectLst/>
                          <a:latin typeface="Consolas" panose="020B0609020204030204" pitchFamily="49" charset="0"/>
                        </a:rPr>
                        <a:t>169</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FFC000"/>
                    </a:solidFill>
                  </a:tcPr>
                </a:tc>
                <a:tc>
                  <a:txBody>
                    <a:bodyPr/>
                    <a:lstStyle/>
                    <a:p>
                      <a:pPr algn="ctr">
                        <a:lnSpc>
                          <a:spcPct val="107000"/>
                        </a:lnSpc>
                        <a:spcAft>
                          <a:spcPts val="800"/>
                        </a:spcAft>
                      </a:pPr>
                      <a:r>
                        <a:rPr lang="es-MX" sz="2400" dirty="0">
                          <a:effectLst/>
                          <a:latin typeface="Consolas" panose="020B0609020204030204" pitchFamily="49" charset="0"/>
                        </a:rPr>
                        <a:t>15</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FFC000"/>
                    </a:solidFill>
                  </a:tcPr>
                </a:tc>
                <a:extLst>
                  <a:ext uri="{0D108BD9-81ED-4DB2-BD59-A6C34878D82A}">
                    <a16:rowId xmlns:a16="http://schemas.microsoft.com/office/drawing/2014/main" val="2222685333"/>
                  </a:ext>
                </a:extLst>
              </a:tr>
              <a:tr h="972272">
                <a:tc>
                  <a:txBody>
                    <a:bodyPr/>
                    <a:lstStyle/>
                    <a:p>
                      <a:pPr algn="ctr">
                        <a:lnSpc>
                          <a:spcPct val="107000"/>
                        </a:lnSpc>
                        <a:spcAft>
                          <a:spcPts val="800"/>
                        </a:spcAft>
                      </a:pPr>
                      <a:r>
                        <a:rPr lang="es-MX" sz="2400" dirty="0">
                          <a:effectLst/>
                          <a:latin typeface="Consolas" panose="020B0609020204030204" pitchFamily="49" charset="0"/>
                        </a:rPr>
                        <a:t>TIPO 2 SUBTIPO 2</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C00000"/>
                    </a:solidFill>
                  </a:tcPr>
                </a:tc>
                <a:tc>
                  <a:txBody>
                    <a:bodyPr/>
                    <a:lstStyle/>
                    <a:p>
                      <a:pPr algn="ctr">
                        <a:lnSpc>
                          <a:spcPct val="107000"/>
                        </a:lnSpc>
                        <a:spcAft>
                          <a:spcPts val="800"/>
                        </a:spcAft>
                      </a:pPr>
                      <a:r>
                        <a:rPr lang="es-MX" sz="2400" dirty="0">
                          <a:effectLst/>
                          <a:latin typeface="Consolas" panose="020B0609020204030204" pitchFamily="49" charset="0"/>
                        </a:rPr>
                        <a:t>0.29742866</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00B050"/>
                    </a:solidFill>
                  </a:tcPr>
                </a:tc>
                <a:tc>
                  <a:txBody>
                    <a:bodyPr/>
                    <a:lstStyle/>
                    <a:p>
                      <a:pPr algn="ctr">
                        <a:lnSpc>
                          <a:spcPct val="107000"/>
                        </a:lnSpc>
                        <a:spcAft>
                          <a:spcPts val="800"/>
                        </a:spcAft>
                      </a:pPr>
                      <a:r>
                        <a:rPr lang="es-MX" sz="2400" dirty="0">
                          <a:effectLst/>
                          <a:latin typeface="Consolas" panose="020B0609020204030204" pitchFamily="49" charset="0"/>
                        </a:rPr>
                        <a:t>216</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C00000"/>
                    </a:solidFill>
                  </a:tcPr>
                </a:tc>
                <a:tc>
                  <a:txBody>
                    <a:bodyPr/>
                    <a:lstStyle/>
                    <a:p>
                      <a:pPr algn="ctr">
                        <a:lnSpc>
                          <a:spcPct val="107000"/>
                        </a:lnSpc>
                        <a:spcAft>
                          <a:spcPts val="800"/>
                        </a:spcAft>
                      </a:pPr>
                      <a:r>
                        <a:rPr lang="es-MX" sz="2400" dirty="0">
                          <a:effectLst/>
                          <a:latin typeface="Consolas" panose="020B0609020204030204" pitchFamily="49" charset="0"/>
                        </a:rPr>
                        <a:t>14</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00B050"/>
                    </a:solidFill>
                  </a:tcPr>
                </a:tc>
                <a:extLst>
                  <a:ext uri="{0D108BD9-81ED-4DB2-BD59-A6C34878D82A}">
                    <a16:rowId xmlns:a16="http://schemas.microsoft.com/office/drawing/2014/main" val="3356529003"/>
                  </a:ext>
                </a:extLst>
              </a:tr>
            </a:tbl>
          </a:graphicData>
        </a:graphic>
      </p:graphicFrame>
      <p:sp>
        <p:nvSpPr>
          <p:cNvPr id="7" name="CuadroTexto 6">
            <a:extLst>
              <a:ext uri="{FF2B5EF4-FFF2-40B4-BE49-F238E27FC236}">
                <a16:creationId xmlns:a16="http://schemas.microsoft.com/office/drawing/2014/main" id="{AFC458FF-A686-569A-E592-26F29E6714DE}"/>
              </a:ext>
            </a:extLst>
          </p:cNvPr>
          <p:cNvSpPr txBox="1"/>
          <p:nvPr/>
        </p:nvSpPr>
        <p:spPr>
          <a:xfrm>
            <a:off x="1985180" y="423781"/>
            <a:ext cx="8221639" cy="375552"/>
          </a:xfrm>
          <a:prstGeom prst="rect">
            <a:avLst/>
          </a:prstGeom>
          <a:noFill/>
        </p:spPr>
        <p:txBody>
          <a:bodyPr wrap="square">
            <a:spAutoFit/>
          </a:bodyPr>
          <a:lstStyle/>
          <a:p>
            <a:pPr algn="ctr">
              <a:lnSpc>
                <a:spcPct val="107000"/>
              </a:lnSpc>
              <a:spcAft>
                <a:spcPts val="800"/>
              </a:spcAft>
            </a:pPr>
            <a:r>
              <a:rPr lang="es-MX" sz="1800" b="1" u="sng" dirty="0">
                <a:solidFill>
                  <a:srgbClr val="C586C0"/>
                </a:solidFill>
                <a:effectLst/>
                <a:latin typeface="Consolas" panose="020B0609020204030204" pitchFamily="49" charset="0"/>
                <a:ea typeface="Calibri" panose="020F0502020204030204" pitchFamily="34" charset="0"/>
                <a:cs typeface="Times New Roman" panose="02020603050405020304" pitchFamily="18" charset="0"/>
              </a:rPr>
              <a:t>RESULTADOS BPA</a:t>
            </a:r>
            <a:endParaRPr lang="es-MX" sz="1800" dirty="0">
              <a:solidFill>
                <a:srgbClr val="C586C0"/>
              </a:solidFill>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9384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54AE4B89-B26E-CD1E-2E4F-2E53D78DDE39}"/>
              </a:ext>
            </a:extLst>
          </p:cNvPr>
          <p:cNvSpPr txBox="1"/>
          <p:nvPr/>
        </p:nvSpPr>
        <p:spPr>
          <a:xfrm>
            <a:off x="1498315" y="659767"/>
            <a:ext cx="9051308" cy="3155287"/>
          </a:xfrm>
          <a:prstGeom prst="rect">
            <a:avLst/>
          </a:prstGeom>
          <a:noFill/>
        </p:spPr>
        <p:txBody>
          <a:bodyPr wrap="square">
            <a:spAutoFit/>
          </a:bodyPr>
          <a:lstStyle/>
          <a:p>
            <a:pPr algn="ctr">
              <a:lnSpc>
                <a:spcPct val="107000"/>
              </a:lnSpc>
              <a:spcAft>
                <a:spcPts val="800"/>
              </a:spcAft>
            </a:pPr>
            <a:r>
              <a:rPr lang="es-MX" sz="1800" b="1" u="sng"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rPr>
              <a:t>POSIBLES ACCIONES QUE SE PUEDEN HACER PARA RESOLVER EL PROBLEMA</a:t>
            </a:r>
            <a:endParaRPr lang="es-MX" sz="1800" b="1" dirty="0">
              <a:effectLst/>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Permitidas</a:t>
            </a:r>
          </a:p>
          <a:p>
            <a:pPr marL="342900" lvl="0" indent="-342900">
              <a:lnSpc>
                <a:spcPct val="107000"/>
              </a:lnSpc>
              <a:spcAft>
                <a:spcPts val="800"/>
              </a:spcAft>
              <a:buFont typeface="Wingdings" panose="05000000000000000000" pitchFamily="2" charset="2"/>
              <a:buChar char=""/>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Poder moverte de nodo a un nodo adyacente.</a:t>
            </a:r>
          </a:p>
          <a:p>
            <a:pPr>
              <a:lnSpc>
                <a:spcPct val="107000"/>
              </a:lnSpc>
              <a:spcAft>
                <a:spcPts val="800"/>
              </a:spcAft>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Prohibidas</a:t>
            </a:r>
          </a:p>
          <a:p>
            <a:pPr marL="342900" lvl="0" indent="-342900">
              <a:lnSpc>
                <a:spcPct val="107000"/>
              </a:lnSpc>
              <a:buFont typeface="Wingdings" panose="05000000000000000000" pitchFamily="2" charset="2"/>
              <a:buChar char=""/>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Moverse a un nodo que no es adyacente al nodo actual (teletransportarse)</a:t>
            </a:r>
          </a:p>
          <a:p>
            <a:pPr marL="342900" lvl="0" indent="-342900">
              <a:lnSpc>
                <a:spcPct val="107000"/>
              </a:lnSpc>
              <a:buFont typeface="Wingdings" panose="05000000000000000000" pitchFamily="2" charset="2"/>
              <a:buChar char=""/>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Visitar un nodo ya recorrido</a:t>
            </a:r>
          </a:p>
          <a:p>
            <a:pPr marL="342900" lvl="0" indent="-342900">
              <a:lnSpc>
                <a:spcPct val="107000"/>
              </a:lnSpc>
              <a:buFont typeface="Wingdings" panose="05000000000000000000" pitchFamily="2" charset="2"/>
              <a:buChar char=""/>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Quedarse quieto</a:t>
            </a:r>
          </a:p>
          <a:p>
            <a:pPr marL="342900" lvl="0" indent="-342900">
              <a:lnSpc>
                <a:spcPct val="107000"/>
              </a:lnSpc>
              <a:buFont typeface="Wingdings" panose="05000000000000000000" pitchFamily="2" charset="2"/>
              <a:buChar char=""/>
            </a:pPr>
            <a:r>
              <a:rPr lang="es-MX" dirty="0">
                <a:solidFill>
                  <a:srgbClr val="DCDCAA"/>
                </a:solidFill>
                <a:latin typeface="Consolas" panose="020B0609020204030204" pitchFamily="49" charset="0"/>
                <a:ea typeface="Calibri" panose="020F0502020204030204" pitchFamily="34" charset="0"/>
                <a:cs typeface="Times New Roman" panose="02020603050405020304" pitchFamily="18" charset="0"/>
              </a:rPr>
              <a:t>Terminar antes de haber encontrado el nodo final</a:t>
            </a:r>
            <a:endPar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9" name="CuadroTexto 8">
            <a:extLst>
              <a:ext uri="{FF2B5EF4-FFF2-40B4-BE49-F238E27FC236}">
                <a16:creationId xmlns:a16="http://schemas.microsoft.com/office/drawing/2014/main" id="{C30CD791-78A1-AEE8-8911-BF92AE1924EF}"/>
              </a:ext>
            </a:extLst>
          </p:cNvPr>
          <p:cNvSpPr txBox="1"/>
          <p:nvPr/>
        </p:nvSpPr>
        <p:spPr>
          <a:xfrm>
            <a:off x="1498315" y="4120959"/>
            <a:ext cx="9195370" cy="1365695"/>
          </a:xfrm>
          <a:prstGeom prst="rect">
            <a:avLst/>
          </a:prstGeom>
          <a:noFill/>
        </p:spPr>
        <p:txBody>
          <a:bodyPr wrap="square">
            <a:spAutoFit/>
          </a:bodyPr>
          <a:lstStyle/>
          <a:p>
            <a:pPr>
              <a:lnSpc>
                <a:spcPct val="107000"/>
              </a:lnSpc>
              <a:spcAft>
                <a:spcPts val="800"/>
              </a:spcAft>
            </a:pPr>
            <a:r>
              <a:rPr lang="es-MX" sz="1800" b="1" u="sng"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rPr>
              <a:t>AMBIENTE DEL PROBLEMA</a:t>
            </a:r>
            <a:endParaRPr lang="es-MX" sz="1800" b="1"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endParaRPr>
          </a:p>
          <a:p>
            <a:pPr algn="just">
              <a:lnSpc>
                <a:spcPct val="107000"/>
              </a:lnSpc>
              <a:spcAft>
                <a:spcPts val="800"/>
              </a:spcAft>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El grafo es conexo, no dirigido y con distancias, la cantidad de nodos mínima es de 200 y la máxima es de 1000, la cantidad de nodos adyacentes es variable.</a:t>
            </a:r>
          </a:p>
        </p:txBody>
      </p:sp>
    </p:spTree>
    <p:extLst>
      <p:ext uri="{BB962C8B-B14F-4D97-AF65-F5344CB8AC3E}">
        <p14:creationId xmlns:p14="http://schemas.microsoft.com/office/powerpoint/2010/main" val="1582349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2D013AE-D53B-572E-B814-4B8B240B66EB}"/>
              </a:ext>
            </a:extLst>
          </p:cNvPr>
          <p:cNvSpPr txBox="1"/>
          <p:nvPr/>
        </p:nvSpPr>
        <p:spPr>
          <a:xfrm>
            <a:off x="1449741" y="5571279"/>
            <a:ext cx="9490457" cy="343748"/>
          </a:xfrm>
          <a:prstGeom prst="rect">
            <a:avLst/>
          </a:prstGeom>
          <a:noFill/>
        </p:spPr>
        <p:txBody>
          <a:bodyPr wrap="square">
            <a:spAutoFit/>
          </a:bodyPr>
          <a:lstStyle/>
          <a:p>
            <a:pPr>
              <a:lnSpc>
                <a:spcPct val="107000"/>
              </a:lnSpc>
              <a:spcAft>
                <a:spcPts val="800"/>
              </a:spcAft>
            </a:pPr>
            <a:r>
              <a:rPr lang="es-MX" sz="1600" i="1" dirty="0">
                <a:solidFill>
                  <a:srgbClr val="DCDCAA"/>
                </a:solidFill>
                <a:latin typeface="Consolas" panose="020B0609020204030204" pitchFamily="49" charset="0"/>
                <a:ea typeface="Calibri" panose="020F0502020204030204" pitchFamily="34" charset="0"/>
                <a:cs typeface="Times New Roman" panose="02020603050405020304" pitchFamily="18" charset="0"/>
              </a:rPr>
              <a:t>S</a:t>
            </a:r>
            <a:r>
              <a:rPr lang="es-MX" sz="1600" i="1"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uma de promedios de cada parámetro en cada tipo de instancia para el algoritmo RS</a:t>
            </a:r>
            <a:endParaRPr lang="es-MX" sz="1600" dirty="0">
              <a:solidFill>
                <a:srgbClr val="DCDCAA"/>
              </a:solidFill>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 name="Tabla 1">
            <a:extLst>
              <a:ext uri="{FF2B5EF4-FFF2-40B4-BE49-F238E27FC236}">
                <a16:creationId xmlns:a16="http://schemas.microsoft.com/office/drawing/2014/main" id="{60B36DE6-69AF-13D5-0DA3-84FBAE9A7007}"/>
              </a:ext>
            </a:extLst>
          </p:cNvPr>
          <p:cNvGraphicFramePr>
            <a:graphicFrameLocks noGrp="1"/>
          </p:cNvGraphicFramePr>
          <p:nvPr>
            <p:extLst>
              <p:ext uri="{D42A27DB-BD31-4B8C-83A1-F6EECF244321}">
                <p14:modId xmlns:p14="http://schemas.microsoft.com/office/powerpoint/2010/main" val="2860105647"/>
              </p:ext>
            </p:extLst>
          </p:nvPr>
        </p:nvGraphicFramePr>
        <p:xfrm>
          <a:off x="1294592" y="942973"/>
          <a:ext cx="9602816" cy="4378977"/>
        </p:xfrm>
        <a:graphic>
          <a:graphicData uri="http://schemas.openxmlformats.org/drawingml/2006/table">
            <a:tbl>
              <a:tblPr firstRow="1" firstCol="1" bandRow="1">
                <a:tableStyleId>{2D5ABB26-0587-4C30-8999-92F81FD0307C}</a:tableStyleId>
              </a:tblPr>
              <a:tblGrid>
                <a:gridCol w="2400704">
                  <a:extLst>
                    <a:ext uri="{9D8B030D-6E8A-4147-A177-3AD203B41FA5}">
                      <a16:colId xmlns:a16="http://schemas.microsoft.com/office/drawing/2014/main" val="2945923456"/>
                    </a:ext>
                  </a:extLst>
                </a:gridCol>
                <a:gridCol w="2400704">
                  <a:extLst>
                    <a:ext uri="{9D8B030D-6E8A-4147-A177-3AD203B41FA5}">
                      <a16:colId xmlns:a16="http://schemas.microsoft.com/office/drawing/2014/main" val="2256438824"/>
                    </a:ext>
                  </a:extLst>
                </a:gridCol>
                <a:gridCol w="2400704">
                  <a:extLst>
                    <a:ext uri="{9D8B030D-6E8A-4147-A177-3AD203B41FA5}">
                      <a16:colId xmlns:a16="http://schemas.microsoft.com/office/drawing/2014/main" val="1321725690"/>
                    </a:ext>
                  </a:extLst>
                </a:gridCol>
                <a:gridCol w="2400704">
                  <a:extLst>
                    <a:ext uri="{9D8B030D-6E8A-4147-A177-3AD203B41FA5}">
                      <a16:colId xmlns:a16="http://schemas.microsoft.com/office/drawing/2014/main" val="712316116"/>
                    </a:ext>
                  </a:extLst>
                </a:gridCol>
              </a:tblGrid>
              <a:tr h="1032273">
                <a:tc>
                  <a:txBody>
                    <a:bodyPr/>
                    <a:lstStyle/>
                    <a:p>
                      <a:pPr algn="ctr">
                        <a:lnSpc>
                          <a:spcPct val="107000"/>
                        </a:lnSpc>
                        <a:spcAft>
                          <a:spcPts val="800"/>
                        </a:spcAft>
                      </a:pPr>
                      <a:r>
                        <a:rPr lang="es-MX" sz="2400">
                          <a:effectLst/>
                          <a:latin typeface="Consolas" panose="020B0609020204030204" pitchFamily="49" charset="0"/>
                        </a:rPr>
                        <a:t> </a:t>
                      </a:r>
                      <a:endParaRPr lang="es-MX" sz="24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tcPr>
                </a:tc>
                <a:tc>
                  <a:txBody>
                    <a:bodyPr/>
                    <a:lstStyle/>
                    <a:p>
                      <a:pPr algn="ctr">
                        <a:lnSpc>
                          <a:spcPct val="107000"/>
                        </a:lnSpc>
                        <a:spcAft>
                          <a:spcPts val="800"/>
                        </a:spcAft>
                      </a:pPr>
                      <a:r>
                        <a:rPr lang="es-MX" sz="2400" dirty="0">
                          <a:effectLst/>
                          <a:latin typeface="Consolas" panose="020B0609020204030204" pitchFamily="49" charset="0"/>
                        </a:rPr>
                        <a:t>TIEMPO</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0070C0"/>
                    </a:solidFill>
                  </a:tcPr>
                </a:tc>
                <a:tc>
                  <a:txBody>
                    <a:bodyPr/>
                    <a:lstStyle/>
                    <a:p>
                      <a:pPr algn="ctr">
                        <a:lnSpc>
                          <a:spcPct val="107000"/>
                        </a:lnSpc>
                        <a:spcAft>
                          <a:spcPts val="800"/>
                        </a:spcAft>
                      </a:pPr>
                      <a:r>
                        <a:rPr lang="es-MX" sz="2400" dirty="0">
                          <a:effectLst/>
                          <a:latin typeface="Consolas" panose="020B0609020204030204" pitchFamily="49" charset="0"/>
                        </a:rPr>
                        <a:t>SOLUCION</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0070C0"/>
                    </a:solidFill>
                  </a:tcPr>
                </a:tc>
                <a:tc>
                  <a:txBody>
                    <a:bodyPr/>
                    <a:lstStyle/>
                    <a:p>
                      <a:pPr algn="ctr">
                        <a:lnSpc>
                          <a:spcPct val="107000"/>
                        </a:lnSpc>
                        <a:spcAft>
                          <a:spcPts val="800"/>
                        </a:spcAft>
                      </a:pPr>
                      <a:r>
                        <a:rPr lang="es-MX" sz="2400" dirty="0">
                          <a:effectLst/>
                          <a:latin typeface="Consolas" panose="020B0609020204030204" pitchFamily="49" charset="0"/>
                        </a:rPr>
                        <a:t>NODOS</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0070C0"/>
                    </a:solidFill>
                  </a:tcPr>
                </a:tc>
                <a:extLst>
                  <a:ext uri="{0D108BD9-81ED-4DB2-BD59-A6C34878D82A}">
                    <a16:rowId xmlns:a16="http://schemas.microsoft.com/office/drawing/2014/main" val="3375249405"/>
                  </a:ext>
                </a:extLst>
              </a:tr>
              <a:tr h="1115568">
                <a:tc>
                  <a:txBody>
                    <a:bodyPr/>
                    <a:lstStyle/>
                    <a:p>
                      <a:pPr algn="ctr">
                        <a:lnSpc>
                          <a:spcPct val="107000"/>
                        </a:lnSpc>
                        <a:spcAft>
                          <a:spcPts val="800"/>
                        </a:spcAft>
                      </a:pPr>
                      <a:r>
                        <a:rPr lang="es-MX" sz="2400" dirty="0">
                          <a:effectLst/>
                          <a:latin typeface="Consolas" panose="020B0609020204030204" pitchFamily="49" charset="0"/>
                        </a:rPr>
                        <a:t>TIPO 1</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00B050"/>
                    </a:solidFill>
                  </a:tcPr>
                </a:tc>
                <a:tc>
                  <a:txBody>
                    <a:bodyPr/>
                    <a:lstStyle/>
                    <a:p>
                      <a:pPr algn="ctr">
                        <a:lnSpc>
                          <a:spcPct val="107000"/>
                        </a:lnSpc>
                        <a:spcAft>
                          <a:spcPts val="800"/>
                        </a:spcAft>
                      </a:pPr>
                      <a:r>
                        <a:rPr lang="es-MX" sz="2400" dirty="0">
                          <a:effectLst/>
                          <a:latin typeface="Consolas" panose="020B0609020204030204" pitchFamily="49" charset="0"/>
                        </a:rPr>
                        <a:t>949.7685548</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FFC000"/>
                    </a:solidFill>
                  </a:tcPr>
                </a:tc>
                <a:tc>
                  <a:txBody>
                    <a:bodyPr/>
                    <a:lstStyle/>
                    <a:p>
                      <a:pPr algn="ctr">
                        <a:lnSpc>
                          <a:spcPct val="107000"/>
                        </a:lnSpc>
                        <a:spcAft>
                          <a:spcPts val="800"/>
                        </a:spcAft>
                      </a:pPr>
                      <a:r>
                        <a:rPr lang="es-MX" sz="2400" dirty="0">
                          <a:effectLst/>
                          <a:latin typeface="Consolas" panose="020B0609020204030204" pitchFamily="49" charset="0"/>
                        </a:rPr>
                        <a:t>405.1</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00B050"/>
                    </a:solidFill>
                  </a:tcPr>
                </a:tc>
                <a:tc>
                  <a:txBody>
                    <a:bodyPr/>
                    <a:lstStyle/>
                    <a:p>
                      <a:pPr algn="ctr">
                        <a:lnSpc>
                          <a:spcPct val="107000"/>
                        </a:lnSpc>
                        <a:spcAft>
                          <a:spcPts val="800"/>
                        </a:spcAft>
                      </a:pPr>
                      <a:r>
                        <a:rPr lang="es-MX" sz="2400" dirty="0">
                          <a:effectLst/>
                          <a:latin typeface="Consolas" panose="020B0609020204030204" pitchFamily="49" charset="0"/>
                        </a:rPr>
                        <a:t>32.25</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00B050"/>
                    </a:solidFill>
                  </a:tcPr>
                </a:tc>
                <a:extLst>
                  <a:ext uri="{0D108BD9-81ED-4DB2-BD59-A6C34878D82A}">
                    <a16:rowId xmlns:a16="http://schemas.microsoft.com/office/drawing/2014/main" val="1612359641"/>
                  </a:ext>
                </a:extLst>
              </a:tr>
              <a:tr h="1115568">
                <a:tc>
                  <a:txBody>
                    <a:bodyPr/>
                    <a:lstStyle/>
                    <a:p>
                      <a:pPr algn="ctr">
                        <a:lnSpc>
                          <a:spcPct val="107000"/>
                        </a:lnSpc>
                        <a:spcAft>
                          <a:spcPts val="800"/>
                        </a:spcAft>
                      </a:pPr>
                      <a:r>
                        <a:rPr lang="es-MX" sz="2400" dirty="0">
                          <a:effectLst/>
                          <a:latin typeface="Consolas" panose="020B0609020204030204" pitchFamily="49" charset="0"/>
                        </a:rPr>
                        <a:t>TIPO 2 SUBTIPO 1</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C00000"/>
                    </a:solidFill>
                  </a:tcPr>
                </a:tc>
                <a:tc>
                  <a:txBody>
                    <a:bodyPr/>
                    <a:lstStyle/>
                    <a:p>
                      <a:pPr algn="ctr">
                        <a:lnSpc>
                          <a:spcPct val="107000"/>
                        </a:lnSpc>
                        <a:spcAft>
                          <a:spcPts val="800"/>
                        </a:spcAft>
                      </a:pPr>
                      <a:r>
                        <a:rPr lang="es-MX" sz="2400" dirty="0">
                          <a:effectLst/>
                          <a:latin typeface="Consolas" panose="020B0609020204030204" pitchFamily="49" charset="0"/>
                        </a:rPr>
                        <a:t>1221.733909</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C00000"/>
                    </a:solidFill>
                  </a:tcPr>
                </a:tc>
                <a:tc>
                  <a:txBody>
                    <a:bodyPr/>
                    <a:lstStyle/>
                    <a:p>
                      <a:pPr algn="ctr">
                        <a:lnSpc>
                          <a:spcPct val="107000"/>
                        </a:lnSpc>
                        <a:spcAft>
                          <a:spcPts val="800"/>
                        </a:spcAft>
                      </a:pPr>
                      <a:r>
                        <a:rPr lang="es-MX" sz="2400" dirty="0">
                          <a:effectLst/>
                          <a:latin typeface="Consolas" panose="020B0609020204030204" pitchFamily="49" charset="0"/>
                        </a:rPr>
                        <a:t>654.4</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C00000"/>
                    </a:solidFill>
                  </a:tcPr>
                </a:tc>
                <a:tc>
                  <a:txBody>
                    <a:bodyPr/>
                    <a:lstStyle/>
                    <a:p>
                      <a:pPr algn="ctr">
                        <a:lnSpc>
                          <a:spcPct val="107000"/>
                        </a:lnSpc>
                        <a:spcAft>
                          <a:spcPts val="800"/>
                        </a:spcAft>
                      </a:pPr>
                      <a:r>
                        <a:rPr lang="es-MX" sz="2400" dirty="0">
                          <a:effectLst/>
                          <a:latin typeface="Consolas" panose="020B0609020204030204" pitchFamily="49" charset="0"/>
                        </a:rPr>
                        <a:t>47</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C00000"/>
                    </a:solidFill>
                  </a:tcPr>
                </a:tc>
                <a:extLst>
                  <a:ext uri="{0D108BD9-81ED-4DB2-BD59-A6C34878D82A}">
                    <a16:rowId xmlns:a16="http://schemas.microsoft.com/office/drawing/2014/main" val="2378737834"/>
                  </a:ext>
                </a:extLst>
              </a:tr>
              <a:tr h="1115568">
                <a:tc>
                  <a:txBody>
                    <a:bodyPr/>
                    <a:lstStyle/>
                    <a:p>
                      <a:pPr algn="ctr">
                        <a:lnSpc>
                          <a:spcPct val="107000"/>
                        </a:lnSpc>
                        <a:spcAft>
                          <a:spcPts val="800"/>
                        </a:spcAft>
                      </a:pPr>
                      <a:r>
                        <a:rPr lang="es-MX" sz="2400" dirty="0">
                          <a:effectLst/>
                          <a:latin typeface="Consolas" panose="020B0609020204030204" pitchFamily="49" charset="0"/>
                        </a:rPr>
                        <a:t>TIPO 2 SUBTIPO 2</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FFC000"/>
                    </a:solidFill>
                  </a:tcPr>
                </a:tc>
                <a:tc>
                  <a:txBody>
                    <a:bodyPr/>
                    <a:lstStyle/>
                    <a:p>
                      <a:pPr algn="ctr">
                        <a:lnSpc>
                          <a:spcPct val="107000"/>
                        </a:lnSpc>
                        <a:spcAft>
                          <a:spcPts val="800"/>
                        </a:spcAft>
                      </a:pPr>
                      <a:r>
                        <a:rPr lang="es-MX" sz="2400" dirty="0">
                          <a:effectLst/>
                          <a:latin typeface="Consolas" panose="020B0609020204030204" pitchFamily="49" charset="0"/>
                        </a:rPr>
                        <a:t>581.594434</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00B050"/>
                    </a:solidFill>
                  </a:tcPr>
                </a:tc>
                <a:tc>
                  <a:txBody>
                    <a:bodyPr/>
                    <a:lstStyle/>
                    <a:p>
                      <a:pPr algn="ctr">
                        <a:lnSpc>
                          <a:spcPct val="107000"/>
                        </a:lnSpc>
                        <a:spcAft>
                          <a:spcPts val="800"/>
                        </a:spcAft>
                      </a:pPr>
                      <a:r>
                        <a:rPr lang="es-MX" sz="2400">
                          <a:effectLst/>
                          <a:latin typeface="Consolas" panose="020B0609020204030204" pitchFamily="49" charset="0"/>
                        </a:rPr>
                        <a:t>643</a:t>
                      </a:r>
                      <a:endParaRPr lang="es-MX" sz="24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FFC000"/>
                    </a:solidFill>
                  </a:tcPr>
                </a:tc>
                <a:tc>
                  <a:txBody>
                    <a:bodyPr/>
                    <a:lstStyle/>
                    <a:p>
                      <a:pPr algn="ctr">
                        <a:lnSpc>
                          <a:spcPct val="107000"/>
                        </a:lnSpc>
                        <a:spcAft>
                          <a:spcPts val="800"/>
                        </a:spcAft>
                      </a:pPr>
                      <a:r>
                        <a:rPr lang="es-MX" sz="2400" dirty="0">
                          <a:effectLst/>
                          <a:latin typeface="Consolas" panose="020B0609020204030204" pitchFamily="49" charset="0"/>
                        </a:rPr>
                        <a:t>43.6</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FFC000"/>
                    </a:solidFill>
                  </a:tcPr>
                </a:tc>
                <a:extLst>
                  <a:ext uri="{0D108BD9-81ED-4DB2-BD59-A6C34878D82A}">
                    <a16:rowId xmlns:a16="http://schemas.microsoft.com/office/drawing/2014/main" val="1268876126"/>
                  </a:ext>
                </a:extLst>
              </a:tr>
            </a:tbl>
          </a:graphicData>
        </a:graphic>
      </p:graphicFrame>
      <p:sp>
        <p:nvSpPr>
          <p:cNvPr id="7" name="CuadroTexto 6">
            <a:extLst>
              <a:ext uri="{FF2B5EF4-FFF2-40B4-BE49-F238E27FC236}">
                <a16:creationId xmlns:a16="http://schemas.microsoft.com/office/drawing/2014/main" id="{0CD9BF99-C7D7-3F9C-18ED-9EBE491612FC}"/>
              </a:ext>
            </a:extLst>
          </p:cNvPr>
          <p:cNvSpPr txBox="1"/>
          <p:nvPr/>
        </p:nvSpPr>
        <p:spPr>
          <a:xfrm>
            <a:off x="1848278" y="419400"/>
            <a:ext cx="8221639" cy="375552"/>
          </a:xfrm>
          <a:prstGeom prst="rect">
            <a:avLst/>
          </a:prstGeom>
          <a:noFill/>
        </p:spPr>
        <p:txBody>
          <a:bodyPr wrap="square">
            <a:spAutoFit/>
          </a:bodyPr>
          <a:lstStyle/>
          <a:p>
            <a:pPr algn="ctr">
              <a:lnSpc>
                <a:spcPct val="107000"/>
              </a:lnSpc>
              <a:spcAft>
                <a:spcPts val="800"/>
              </a:spcAft>
            </a:pPr>
            <a:r>
              <a:rPr lang="es-MX" sz="1800" b="1" u="sng" dirty="0">
                <a:solidFill>
                  <a:srgbClr val="C586C0"/>
                </a:solidFill>
                <a:effectLst/>
                <a:latin typeface="Consolas" panose="020B0609020204030204" pitchFamily="49" charset="0"/>
                <a:ea typeface="Calibri" panose="020F0502020204030204" pitchFamily="34" charset="0"/>
                <a:cs typeface="Times New Roman" panose="02020603050405020304" pitchFamily="18" charset="0"/>
              </a:rPr>
              <a:t>RESULTADOS RS</a:t>
            </a:r>
            <a:endParaRPr lang="es-MX" sz="1800" dirty="0">
              <a:solidFill>
                <a:srgbClr val="C586C0"/>
              </a:solidFill>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92475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E4FE3E3-81D1-F6CC-24E5-0F56C1AC1037}"/>
              </a:ext>
            </a:extLst>
          </p:cNvPr>
          <p:cNvSpPr txBox="1"/>
          <p:nvPr/>
        </p:nvSpPr>
        <p:spPr>
          <a:xfrm>
            <a:off x="2301922" y="2817679"/>
            <a:ext cx="7588155" cy="593111"/>
          </a:xfrm>
          <a:prstGeom prst="rect">
            <a:avLst/>
          </a:prstGeom>
          <a:noFill/>
        </p:spPr>
        <p:txBody>
          <a:bodyPr wrap="square">
            <a:spAutoFit/>
          </a:bodyPr>
          <a:lstStyle/>
          <a:p>
            <a:pPr algn="ctr">
              <a:lnSpc>
                <a:spcPct val="107000"/>
              </a:lnSpc>
              <a:spcAft>
                <a:spcPts val="800"/>
              </a:spcAft>
            </a:pPr>
            <a:r>
              <a:rPr lang="es-MX" sz="3200" b="1" dirty="0">
                <a:solidFill>
                  <a:srgbClr val="6A9955"/>
                </a:solidFill>
                <a:effectLst/>
                <a:latin typeface="Consolas" panose="020B0609020204030204" pitchFamily="49" charset="0"/>
                <a:ea typeface="Calibri" panose="020F0502020204030204" pitchFamily="34" charset="0"/>
                <a:cs typeface="Times New Roman" panose="02020603050405020304" pitchFamily="18" charset="0"/>
              </a:rPr>
              <a:t>RESULTADOS DE LOS ALGORITMOS</a:t>
            </a:r>
          </a:p>
        </p:txBody>
      </p:sp>
    </p:spTree>
    <p:extLst>
      <p:ext uri="{BB962C8B-B14F-4D97-AF65-F5344CB8AC3E}">
        <p14:creationId xmlns:p14="http://schemas.microsoft.com/office/powerpoint/2010/main" val="16699122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a 4">
            <a:extLst>
              <a:ext uri="{FF2B5EF4-FFF2-40B4-BE49-F238E27FC236}">
                <a16:creationId xmlns:a16="http://schemas.microsoft.com/office/drawing/2014/main" id="{FFDF6727-E7E6-71D5-D821-2A07208561CA}"/>
              </a:ext>
            </a:extLst>
          </p:cNvPr>
          <p:cNvGraphicFramePr>
            <a:graphicFrameLocks noGrp="1"/>
          </p:cNvGraphicFramePr>
          <p:nvPr>
            <p:extLst>
              <p:ext uri="{D42A27DB-BD31-4B8C-83A1-F6EECF244321}">
                <p14:modId xmlns:p14="http://schemas.microsoft.com/office/powerpoint/2010/main" val="2817976295"/>
              </p:ext>
            </p:extLst>
          </p:nvPr>
        </p:nvGraphicFramePr>
        <p:xfrm>
          <a:off x="1260247" y="1092389"/>
          <a:ext cx="9671504" cy="4392504"/>
        </p:xfrm>
        <a:graphic>
          <a:graphicData uri="http://schemas.openxmlformats.org/drawingml/2006/table">
            <a:tbl>
              <a:tblPr firstRow="1" firstCol="1" bandRow="1">
                <a:tableStyleId>{2D5ABB26-0587-4C30-8999-92F81FD0307C}</a:tableStyleId>
              </a:tblPr>
              <a:tblGrid>
                <a:gridCol w="2041133">
                  <a:extLst>
                    <a:ext uri="{9D8B030D-6E8A-4147-A177-3AD203B41FA5}">
                      <a16:colId xmlns:a16="http://schemas.microsoft.com/office/drawing/2014/main" val="983150615"/>
                    </a:ext>
                  </a:extLst>
                </a:gridCol>
                <a:gridCol w="2360962">
                  <a:extLst>
                    <a:ext uri="{9D8B030D-6E8A-4147-A177-3AD203B41FA5}">
                      <a16:colId xmlns:a16="http://schemas.microsoft.com/office/drawing/2014/main" val="1586063226"/>
                    </a:ext>
                  </a:extLst>
                </a:gridCol>
                <a:gridCol w="2676349">
                  <a:extLst>
                    <a:ext uri="{9D8B030D-6E8A-4147-A177-3AD203B41FA5}">
                      <a16:colId xmlns:a16="http://schemas.microsoft.com/office/drawing/2014/main" val="3094829993"/>
                    </a:ext>
                  </a:extLst>
                </a:gridCol>
                <a:gridCol w="2593060">
                  <a:extLst>
                    <a:ext uri="{9D8B030D-6E8A-4147-A177-3AD203B41FA5}">
                      <a16:colId xmlns:a16="http://schemas.microsoft.com/office/drawing/2014/main" val="3128736377"/>
                    </a:ext>
                  </a:extLst>
                </a:gridCol>
              </a:tblGrid>
              <a:tr h="976113">
                <a:tc>
                  <a:txBody>
                    <a:bodyPr/>
                    <a:lstStyle/>
                    <a:p>
                      <a:pPr algn="ctr"/>
                      <a:endParaRPr lang="es-MX" sz="2400" dirty="0">
                        <a:effectLst/>
                        <a:latin typeface="Consolas" panose="020B0609020204030204" pitchFamily="49"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tcPr>
                </a:tc>
                <a:tc>
                  <a:txBody>
                    <a:bodyPr/>
                    <a:lstStyle/>
                    <a:p>
                      <a:pPr algn="ctr">
                        <a:lnSpc>
                          <a:spcPct val="107000"/>
                        </a:lnSpc>
                        <a:spcAft>
                          <a:spcPts val="800"/>
                        </a:spcAft>
                      </a:pPr>
                      <a:r>
                        <a:rPr lang="es-MX" sz="2400">
                          <a:effectLst/>
                          <a:latin typeface="Consolas" panose="020B0609020204030204" pitchFamily="49" charset="0"/>
                        </a:rPr>
                        <a:t>TIEMPO</a:t>
                      </a:r>
                      <a:endParaRPr lang="es-MX" sz="24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0070C0"/>
                    </a:solidFill>
                  </a:tcPr>
                </a:tc>
                <a:tc>
                  <a:txBody>
                    <a:bodyPr/>
                    <a:lstStyle/>
                    <a:p>
                      <a:pPr algn="ctr">
                        <a:lnSpc>
                          <a:spcPct val="107000"/>
                        </a:lnSpc>
                        <a:spcAft>
                          <a:spcPts val="800"/>
                        </a:spcAft>
                      </a:pPr>
                      <a:r>
                        <a:rPr lang="es-MX" sz="2400" dirty="0">
                          <a:effectLst/>
                          <a:latin typeface="Consolas" panose="020B0609020204030204" pitchFamily="49" charset="0"/>
                        </a:rPr>
                        <a:t>SOLUCION</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0070C0"/>
                    </a:solidFill>
                  </a:tcPr>
                </a:tc>
                <a:tc>
                  <a:txBody>
                    <a:bodyPr/>
                    <a:lstStyle/>
                    <a:p>
                      <a:pPr algn="ctr">
                        <a:lnSpc>
                          <a:spcPct val="107000"/>
                        </a:lnSpc>
                        <a:spcAft>
                          <a:spcPts val="800"/>
                        </a:spcAft>
                      </a:pPr>
                      <a:r>
                        <a:rPr lang="es-MX" sz="2400" dirty="0">
                          <a:effectLst/>
                          <a:latin typeface="Consolas" panose="020B0609020204030204" pitchFamily="49" charset="0"/>
                        </a:rPr>
                        <a:t>NODOS</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0070C0"/>
                    </a:solidFill>
                  </a:tcPr>
                </a:tc>
                <a:extLst>
                  <a:ext uri="{0D108BD9-81ED-4DB2-BD59-A6C34878D82A}">
                    <a16:rowId xmlns:a16="http://schemas.microsoft.com/office/drawing/2014/main" val="223936705"/>
                  </a:ext>
                </a:extLst>
              </a:tr>
              <a:tr h="1138797">
                <a:tc>
                  <a:txBody>
                    <a:bodyPr/>
                    <a:lstStyle/>
                    <a:p>
                      <a:pPr algn="ctr">
                        <a:lnSpc>
                          <a:spcPct val="107000"/>
                        </a:lnSpc>
                        <a:spcAft>
                          <a:spcPts val="800"/>
                        </a:spcAft>
                      </a:pPr>
                      <a:r>
                        <a:rPr lang="es-MX" sz="2400" dirty="0">
                          <a:effectLst/>
                          <a:latin typeface="Consolas" panose="020B0609020204030204" pitchFamily="49" charset="0"/>
                        </a:rPr>
                        <a:t>BVPM</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FFC000"/>
                    </a:solidFill>
                  </a:tcPr>
                </a:tc>
                <a:tc>
                  <a:txBody>
                    <a:bodyPr/>
                    <a:lstStyle/>
                    <a:p>
                      <a:pPr algn="ctr">
                        <a:lnSpc>
                          <a:spcPct val="107000"/>
                        </a:lnSpc>
                        <a:spcAft>
                          <a:spcPts val="800"/>
                        </a:spcAft>
                      </a:pPr>
                      <a:r>
                        <a:rPr lang="es-MX" sz="2400" dirty="0">
                          <a:effectLst/>
                          <a:latin typeface="Consolas" panose="020B0609020204030204" pitchFamily="49" charset="0"/>
                        </a:rPr>
                        <a:t>0.0001013</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00B050"/>
                    </a:solidFill>
                  </a:tcPr>
                </a:tc>
                <a:tc>
                  <a:txBody>
                    <a:bodyPr/>
                    <a:lstStyle/>
                    <a:p>
                      <a:pPr algn="ctr">
                        <a:lnSpc>
                          <a:spcPct val="107000"/>
                        </a:lnSpc>
                        <a:spcAft>
                          <a:spcPts val="800"/>
                        </a:spcAft>
                      </a:pPr>
                      <a:r>
                        <a:rPr lang="es-MX" sz="2400">
                          <a:effectLst/>
                          <a:latin typeface="Consolas" panose="020B0609020204030204" pitchFamily="49" charset="0"/>
                        </a:rPr>
                        <a:t>40.333</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FFC000"/>
                    </a:solidFill>
                  </a:tcPr>
                </a:tc>
                <a:tc>
                  <a:txBody>
                    <a:bodyPr/>
                    <a:lstStyle/>
                    <a:p>
                      <a:pPr algn="ctr">
                        <a:lnSpc>
                          <a:spcPct val="107000"/>
                        </a:lnSpc>
                        <a:spcAft>
                          <a:spcPts val="800"/>
                        </a:spcAft>
                      </a:pPr>
                      <a:r>
                        <a:rPr lang="es-MX" sz="2400" dirty="0">
                          <a:effectLst/>
                          <a:latin typeface="Consolas" panose="020B0609020204030204" pitchFamily="49" charset="0"/>
                        </a:rPr>
                        <a:t>13.46</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C00000"/>
                    </a:solidFill>
                  </a:tcPr>
                </a:tc>
                <a:extLst>
                  <a:ext uri="{0D108BD9-81ED-4DB2-BD59-A6C34878D82A}">
                    <a16:rowId xmlns:a16="http://schemas.microsoft.com/office/drawing/2014/main" val="2532073157"/>
                  </a:ext>
                </a:extLst>
              </a:tr>
              <a:tr h="1138797">
                <a:tc>
                  <a:txBody>
                    <a:bodyPr/>
                    <a:lstStyle/>
                    <a:p>
                      <a:pPr algn="ctr">
                        <a:lnSpc>
                          <a:spcPct val="107000"/>
                        </a:lnSpc>
                        <a:spcAft>
                          <a:spcPts val="800"/>
                        </a:spcAft>
                      </a:pPr>
                      <a:r>
                        <a:rPr lang="es-MX" sz="2400" dirty="0">
                          <a:effectLst/>
                          <a:latin typeface="Consolas" panose="020B0609020204030204" pitchFamily="49" charset="0"/>
                        </a:rPr>
                        <a:t>BPA</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00B050"/>
                    </a:solidFill>
                  </a:tcPr>
                </a:tc>
                <a:tc>
                  <a:txBody>
                    <a:bodyPr/>
                    <a:lstStyle/>
                    <a:p>
                      <a:pPr algn="ctr">
                        <a:lnSpc>
                          <a:spcPct val="107000"/>
                        </a:lnSpc>
                        <a:spcAft>
                          <a:spcPts val="800"/>
                        </a:spcAft>
                      </a:pPr>
                      <a:r>
                        <a:rPr lang="es-MX" sz="2400" dirty="0">
                          <a:effectLst/>
                          <a:latin typeface="Consolas" panose="020B0609020204030204" pitchFamily="49" charset="0"/>
                        </a:rPr>
                        <a:t>0.105350</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FFC000"/>
                    </a:solidFill>
                  </a:tcPr>
                </a:tc>
                <a:tc>
                  <a:txBody>
                    <a:bodyPr/>
                    <a:lstStyle/>
                    <a:p>
                      <a:pPr algn="ctr">
                        <a:lnSpc>
                          <a:spcPct val="107000"/>
                        </a:lnSpc>
                        <a:spcAft>
                          <a:spcPts val="800"/>
                        </a:spcAft>
                      </a:pPr>
                      <a:r>
                        <a:rPr lang="es-MX" sz="2400" dirty="0">
                          <a:effectLst/>
                          <a:latin typeface="Consolas" panose="020B0609020204030204" pitchFamily="49" charset="0"/>
                        </a:rPr>
                        <a:t>33.4666</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00B050"/>
                    </a:solidFill>
                  </a:tcPr>
                </a:tc>
                <a:tc>
                  <a:txBody>
                    <a:bodyPr/>
                    <a:lstStyle/>
                    <a:p>
                      <a:pPr algn="ctr">
                        <a:lnSpc>
                          <a:spcPct val="107000"/>
                        </a:lnSpc>
                        <a:spcAft>
                          <a:spcPts val="800"/>
                        </a:spcAft>
                      </a:pPr>
                      <a:r>
                        <a:rPr lang="es-MX" sz="2400" dirty="0">
                          <a:effectLst/>
                          <a:latin typeface="Consolas" panose="020B0609020204030204" pitchFamily="49" charset="0"/>
                        </a:rPr>
                        <a:t>2.86</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00B050"/>
                    </a:solidFill>
                  </a:tcPr>
                </a:tc>
                <a:extLst>
                  <a:ext uri="{0D108BD9-81ED-4DB2-BD59-A6C34878D82A}">
                    <a16:rowId xmlns:a16="http://schemas.microsoft.com/office/drawing/2014/main" val="498400029"/>
                  </a:ext>
                </a:extLst>
              </a:tr>
              <a:tr h="1138797">
                <a:tc>
                  <a:txBody>
                    <a:bodyPr/>
                    <a:lstStyle/>
                    <a:p>
                      <a:pPr algn="ctr">
                        <a:lnSpc>
                          <a:spcPct val="107000"/>
                        </a:lnSpc>
                        <a:spcAft>
                          <a:spcPts val="800"/>
                        </a:spcAft>
                      </a:pPr>
                      <a:r>
                        <a:rPr lang="es-MX" sz="2400" dirty="0">
                          <a:effectLst/>
                          <a:latin typeface="Consolas" panose="020B0609020204030204" pitchFamily="49" charset="0"/>
                        </a:rPr>
                        <a:t>RS</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C00000"/>
                    </a:solidFill>
                  </a:tcPr>
                </a:tc>
                <a:tc>
                  <a:txBody>
                    <a:bodyPr/>
                    <a:lstStyle/>
                    <a:p>
                      <a:pPr algn="ctr">
                        <a:lnSpc>
                          <a:spcPct val="107000"/>
                        </a:lnSpc>
                        <a:spcAft>
                          <a:spcPts val="800"/>
                        </a:spcAft>
                      </a:pPr>
                      <a:r>
                        <a:rPr lang="es-MX" sz="2400" dirty="0">
                          <a:effectLst/>
                          <a:latin typeface="Consolas" panose="020B0609020204030204" pitchFamily="49" charset="0"/>
                        </a:rPr>
                        <a:t>183.3627</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C00000"/>
                    </a:solidFill>
                  </a:tcPr>
                </a:tc>
                <a:tc>
                  <a:txBody>
                    <a:bodyPr/>
                    <a:lstStyle/>
                    <a:p>
                      <a:pPr algn="ctr">
                        <a:lnSpc>
                          <a:spcPct val="107000"/>
                        </a:lnSpc>
                        <a:spcAft>
                          <a:spcPts val="800"/>
                        </a:spcAft>
                      </a:pPr>
                      <a:r>
                        <a:rPr lang="es-MX" sz="2400" dirty="0">
                          <a:effectLst/>
                          <a:latin typeface="Consolas" panose="020B0609020204030204" pitchFamily="49" charset="0"/>
                        </a:rPr>
                        <a:t>113.17</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C00000"/>
                    </a:solidFill>
                  </a:tcPr>
                </a:tc>
                <a:tc>
                  <a:txBody>
                    <a:bodyPr/>
                    <a:lstStyle/>
                    <a:p>
                      <a:pPr algn="ctr">
                        <a:lnSpc>
                          <a:spcPct val="107000"/>
                        </a:lnSpc>
                        <a:spcAft>
                          <a:spcPts val="800"/>
                        </a:spcAft>
                      </a:pPr>
                      <a:r>
                        <a:rPr lang="es-MX" sz="2400" dirty="0">
                          <a:effectLst/>
                          <a:latin typeface="Consolas" panose="020B0609020204030204" pitchFamily="49" charset="0"/>
                        </a:rPr>
                        <a:t>8.16</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FFC000"/>
                    </a:solidFill>
                  </a:tcPr>
                </a:tc>
                <a:extLst>
                  <a:ext uri="{0D108BD9-81ED-4DB2-BD59-A6C34878D82A}">
                    <a16:rowId xmlns:a16="http://schemas.microsoft.com/office/drawing/2014/main" val="3054572323"/>
                  </a:ext>
                </a:extLst>
              </a:tr>
            </a:tbl>
          </a:graphicData>
        </a:graphic>
      </p:graphicFrame>
      <p:sp>
        <p:nvSpPr>
          <p:cNvPr id="9" name="CuadroTexto 8">
            <a:extLst>
              <a:ext uri="{FF2B5EF4-FFF2-40B4-BE49-F238E27FC236}">
                <a16:creationId xmlns:a16="http://schemas.microsoft.com/office/drawing/2014/main" id="{AB52CF64-D684-5FA4-C5E2-867F8436CB5A}"/>
              </a:ext>
            </a:extLst>
          </p:cNvPr>
          <p:cNvSpPr txBox="1"/>
          <p:nvPr/>
        </p:nvSpPr>
        <p:spPr>
          <a:xfrm>
            <a:off x="3522639" y="421166"/>
            <a:ext cx="6093724" cy="375231"/>
          </a:xfrm>
          <a:prstGeom prst="rect">
            <a:avLst/>
          </a:prstGeom>
          <a:noFill/>
        </p:spPr>
        <p:txBody>
          <a:bodyPr wrap="square">
            <a:spAutoFit/>
          </a:bodyPr>
          <a:lstStyle/>
          <a:p>
            <a:pPr>
              <a:lnSpc>
                <a:spcPct val="107000"/>
              </a:lnSpc>
              <a:spcAft>
                <a:spcPts val="800"/>
              </a:spcAft>
            </a:pPr>
            <a:r>
              <a:rPr lang="es-MX" sz="1800" b="1" u="sng" dirty="0">
                <a:solidFill>
                  <a:srgbClr val="C586C0"/>
                </a:solidFill>
                <a:effectLst/>
                <a:latin typeface="Consolas" panose="020B0609020204030204" pitchFamily="49" charset="0"/>
                <a:ea typeface="Calibri" panose="020F0502020204030204" pitchFamily="34" charset="0"/>
                <a:cs typeface="Times New Roman" panose="02020603050405020304" pitchFamily="18" charset="0"/>
              </a:rPr>
              <a:t>COMPARACIÓN RESULTADOS ENTRE ALGORITMOS </a:t>
            </a:r>
            <a:endParaRPr lang="es-MX" sz="1800" dirty="0">
              <a:solidFill>
                <a:srgbClr val="C586C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CuadroTexto 10">
            <a:extLst>
              <a:ext uri="{FF2B5EF4-FFF2-40B4-BE49-F238E27FC236}">
                <a16:creationId xmlns:a16="http://schemas.microsoft.com/office/drawing/2014/main" id="{9F251FCF-1156-D6DF-C324-813B6F28B410}"/>
              </a:ext>
            </a:extLst>
          </p:cNvPr>
          <p:cNvSpPr txBox="1"/>
          <p:nvPr/>
        </p:nvSpPr>
        <p:spPr>
          <a:xfrm>
            <a:off x="1260247" y="5577995"/>
            <a:ext cx="9671503" cy="375231"/>
          </a:xfrm>
          <a:prstGeom prst="rect">
            <a:avLst/>
          </a:prstGeom>
          <a:noFill/>
        </p:spPr>
        <p:txBody>
          <a:bodyPr wrap="square">
            <a:spAutoFit/>
          </a:bodyPr>
          <a:lstStyle/>
          <a:p>
            <a:pPr>
              <a:lnSpc>
                <a:spcPct val="107000"/>
              </a:lnSpc>
              <a:spcAft>
                <a:spcPts val="800"/>
              </a:spcAft>
            </a:pPr>
            <a:r>
              <a:rPr lang="es-MX" sz="1800" i="1" dirty="0">
                <a:effectLst/>
                <a:latin typeface="Consolas" panose="020B0609020204030204" pitchFamily="49" charset="0"/>
                <a:ea typeface="Calibri" panose="020F0502020204030204" pitchFamily="34" charset="0"/>
                <a:cs typeface="Times New Roman" panose="02020603050405020304" pitchFamily="18" charset="0"/>
              </a:rPr>
              <a:t>Tabla 20. promedio de cada parámetro en cada tipo de instancia</a:t>
            </a:r>
            <a:endParaRPr lang="es-MX"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087869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E4FE3E3-81D1-F6CC-24E5-0F56C1AC1037}"/>
              </a:ext>
            </a:extLst>
          </p:cNvPr>
          <p:cNvSpPr txBox="1"/>
          <p:nvPr/>
        </p:nvSpPr>
        <p:spPr>
          <a:xfrm>
            <a:off x="2301922" y="2817679"/>
            <a:ext cx="7588155" cy="593111"/>
          </a:xfrm>
          <a:prstGeom prst="rect">
            <a:avLst/>
          </a:prstGeom>
          <a:noFill/>
        </p:spPr>
        <p:txBody>
          <a:bodyPr wrap="square">
            <a:spAutoFit/>
          </a:bodyPr>
          <a:lstStyle/>
          <a:p>
            <a:pPr algn="ctr">
              <a:lnSpc>
                <a:spcPct val="107000"/>
              </a:lnSpc>
              <a:spcAft>
                <a:spcPts val="800"/>
              </a:spcAft>
            </a:pPr>
            <a:r>
              <a:rPr lang="es-MX" sz="3200" b="1" dirty="0">
                <a:solidFill>
                  <a:srgbClr val="6A9955"/>
                </a:solidFill>
                <a:effectLst/>
                <a:latin typeface="Consolas" panose="020B0609020204030204" pitchFamily="49" charset="0"/>
                <a:ea typeface="Calibri" panose="020F0502020204030204" pitchFamily="34" charset="0"/>
                <a:cs typeface="Times New Roman" panose="02020603050405020304" pitchFamily="18" charset="0"/>
              </a:rPr>
              <a:t>CONCLUSIONES SOBRE LAS INSTANCIAS</a:t>
            </a:r>
          </a:p>
        </p:txBody>
      </p:sp>
    </p:spTree>
    <p:extLst>
      <p:ext uri="{BB962C8B-B14F-4D97-AF65-F5344CB8AC3E}">
        <p14:creationId xmlns:p14="http://schemas.microsoft.com/office/powerpoint/2010/main" val="17342703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37F4AE80-D339-FFD2-B536-458A8B65B383}"/>
              </a:ext>
            </a:extLst>
          </p:cNvPr>
          <p:cNvSpPr txBox="1"/>
          <p:nvPr/>
        </p:nvSpPr>
        <p:spPr>
          <a:xfrm>
            <a:off x="709831" y="804562"/>
            <a:ext cx="4991669" cy="5025863"/>
          </a:xfrm>
          <a:prstGeom prst="rect">
            <a:avLst/>
          </a:prstGeom>
          <a:noFill/>
        </p:spPr>
        <p:txBody>
          <a:bodyPr wrap="square">
            <a:spAutoFit/>
          </a:bodyPr>
          <a:lstStyle/>
          <a:p>
            <a:pPr algn="just">
              <a:lnSpc>
                <a:spcPct val="107000"/>
              </a:lnSpc>
              <a:spcAft>
                <a:spcPts val="800"/>
              </a:spcAft>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La instancia de </a:t>
            </a:r>
            <a:r>
              <a:rPr lang="es-MX" sz="1800" dirty="0">
                <a:solidFill>
                  <a:srgbClr val="C586C0"/>
                </a:solidFill>
                <a:effectLst/>
                <a:latin typeface="Consolas" panose="020B0609020204030204" pitchFamily="49" charset="0"/>
                <a:ea typeface="Calibri" panose="020F0502020204030204" pitchFamily="34" charset="0"/>
                <a:cs typeface="Times New Roman" panose="02020603050405020304" pitchFamily="18" charset="0"/>
              </a:rPr>
              <a:t>tipo 1 fueron las que mejor pudieron resolver los 3 algoritmos</a:t>
            </a: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 por lo que variar el numero de nodos adyacentes y mantener constante la cantidad de nodos del grafo es lo que menos afecto a los algoritmos.</a:t>
            </a:r>
          </a:p>
          <a:p>
            <a:pPr algn="just">
              <a:lnSpc>
                <a:spcPct val="107000"/>
              </a:lnSpc>
              <a:spcAft>
                <a:spcPts val="800"/>
              </a:spcAft>
            </a:pPr>
            <a:endParaRPr lang="es-MX" sz="1800" dirty="0">
              <a:solidFill>
                <a:srgbClr val="DCDCAA"/>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Las instancias de </a:t>
            </a:r>
            <a:r>
              <a:rPr lang="es-MX" sz="1800" dirty="0">
                <a:solidFill>
                  <a:srgbClr val="C586C0"/>
                </a:solidFill>
                <a:effectLst/>
                <a:latin typeface="Consolas" panose="020B0609020204030204" pitchFamily="49" charset="0"/>
                <a:ea typeface="Calibri" panose="020F0502020204030204" pitchFamily="34" charset="0"/>
                <a:cs typeface="Times New Roman" panose="02020603050405020304" pitchFamily="18" charset="0"/>
              </a:rPr>
              <a:t>tipo 2 fueron las que más dificultad presentaron a los 3 algoritmos, específicamente las de subtipo 2</a:t>
            </a: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 por lo que aumentar la cantidad de nodos del grafo afecta a los algoritmos y mas aun si la cantidad de nodos adyacentes a un número fijo permanece constante.</a:t>
            </a:r>
            <a:endParaRPr lang="es-MX" sz="1800" dirty="0">
              <a:solidFill>
                <a:srgbClr val="DCDCA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ángulo 4">
            <a:extLst>
              <a:ext uri="{FF2B5EF4-FFF2-40B4-BE49-F238E27FC236}">
                <a16:creationId xmlns:a16="http://schemas.microsoft.com/office/drawing/2014/main" id="{7EC1586F-B5DC-6230-C721-D514BE6BD7B1}"/>
              </a:ext>
            </a:extLst>
          </p:cNvPr>
          <p:cNvSpPr/>
          <p:nvPr/>
        </p:nvSpPr>
        <p:spPr>
          <a:xfrm>
            <a:off x="8048576" y="2077032"/>
            <a:ext cx="1648004" cy="3438690"/>
          </a:xfrm>
          <a:prstGeom prst="rect">
            <a:avLst/>
          </a:prstGeom>
          <a:noFill/>
          <a:ln w="57150">
            <a:solidFill>
              <a:srgbClr val="DCD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DCDCAA"/>
              </a:solidFill>
            </a:endParaRPr>
          </a:p>
        </p:txBody>
      </p:sp>
      <p:sp>
        <p:nvSpPr>
          <p:cNvPr id="6" name="Rectángulo 5">
            <a:extLst>
              <a:ext uri="{FF2B5EF4-FFF2-40B4-BE49-F238E27FC236}">
                <a16:creationId xmlns:a16="http://schemas.microsoft.com/office/drawing/2014/main" id="{AFE6185F-647A-8E11-B545-BB8C21D2E56F}"/>
              </a:ext>
            </a:extLst>
          </p:cNvPr>
          <p:cNvSpPr/>
          <p:nvPr/>
        </p:nvSpPr>
        <p:spPr>
          <a:xfrm>
            <a:off x="6224079" y="3227663"/>
            <a:ext cx="1648004" cy="2288866"/>
          </a:xfrm>
          <a:prstGeom prst="rect">
            <a:avLst/>
          </a:prstGeom>
          <a:noFill/>
          <a:ln w="57150">
            <a:solidFill>
              <a:srgbClr val="DCD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DCDCAA"/>
              </a:solidFill>
            </a:endParaRPr>
          </a:p>
        </p:txBody>
      </p:sp>
      <p:sp>
        <p:nvSpPr>
          <p:cNvPr id="7" name="Rectángulo 6">
            <a:extLst>
              <a:ext uri="{FF2B5EF4-FFF2-40B4-BE49-F238E27FC236}">
                <a16:creationId xmlns:a16="http://schemas.microsoft.com/office/drawing/2014/main" id="{C21AAC1B-6A0F-CD49-EEC2-C522D4ACFF96}"/>
              </a:ext>
            </a:extLst>
          </p:cNvPr>
          <p:cNvSpPr/>
          <p:nvPr/>
        </p:nvSpPr>
        <p:spPr>
          <a:xfrm>
            <a:off x="9886473" y="3933128"/>
            <a:ext cx="1648004" cy="1582593"/>
          </a:xfrm>
          <a:prstGeom prst="rect">
            <a:avLst/>
          </a:prstGeom>
          <a:noFill/>
          <a:ln w="57150">
            <a:solidFill>
              <a:srgbClr val="DCD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DCDCAA"/>
              </a:solidFill>
            </a:endParaRPr>
          </a:p>
        </p:txBody>
      </p:sp>
      <p:sp>
        <p:nvSpPr>
          <p:cNvPr id="8" name="CuadroTexto 7">
            <a:extLst>
              <a:ext uri="{FF2B5EF4-FFF2-40B4-BE49-F238E27FC236}">
                <a16:creationId xmlns:a16="http://schemas.microsoft.com/office/drawing/2014/main" id="{AB063A0D-364C-9B05-18F3-3E11E663B266}"/>
              </a:ext>
            </a:extLst>
          </p:cNvPr>
          <p:cNvSpPr txBox="1"/>
          <p:nvPr/>
        </p:nvSpPr>
        <p:spPr>
          <a:xfrm>
            <a:off x="8292931" y="1463159"/>
            <a:ext cx="1159292" cy="461665"/>
          </a:xfrm>
          <a:prstGeom prst="rect">
            <a:avLst/>
          </a:prstGeom>
          <a:noFill/>
        </p:spPr>
        <p:txBody>
          <a:bodyPr wrap="none" rtlCol="0">
            <a:spAutoFit/>
          </a:bodyPr>
          <a:lstStyle/>
          <a:p>
            <a:r>
              <a:rPr lang="es-MX" sz="2400" b="1" dirty="0">
                <a:solidFill>
                  <a:srgbClr val="DCDCAA"/>
                </a:solidFill>
                <a:latin typeface="Biome" panose="020B0503030204020804" pitchFamily="34" charset="0"/>
                <a:cs typeface="Biome" panose="020B0503030204020804" pitchFamily="34" charset="0"/>
              </a:rPr>
              <a:t>TIPO 1</a:t>
            </a:r>
          </a:p>
        </p:txBody>
      </p:sp>
      <p:sp>
        <p:nvSpPr>
          <p:cNvPr id="9" name="CuadroTexto 8">
            <a:extLst>
              <a:ext uri="{FF2B5EF4-FFF2-40B4-BE49-F238E27FC236}">
                <a16:creationId xmlns:a16="http://schemas.microsoft.com/office/drawing/2014/main" id="{CC184F3C-1DAE-F2B2-DBB2-6034BE53BD79}"/>
              </a:ext>
            </a:extLst>
          </p:cNvPr>
          <p:cNvSpPr txBox="1"/>
          <p:nvPr/>
        </p:nvSpPr>
        <p:spPr>
          <a:xfrm>
            <a:off x="8498116" y="2077032"/>
            <a:ext cx="748923" cy="707886"/>
          </a:xfrm>
          <a:prstGeom prst="rect">
            <a:avLst/>
          </a:prstGeom>
          <a:noFill/>
        </p:spPr>
        <p:txBody>
          <a:bodyPr wrap="none" rtlCol="0">
            <a:spAutoFit/>
          </a:bodyPr>
          <a:lstStyle/>
          <a:p>
            <a:r>
              <a:rPr lang="es-MX" sz="4000" b="1" i="1" dirty="0">
                <a:solidFill>
                  <a:srgbClr val="DCDCAA"/>
                </a:solidFill>
                <a:latin typeface="Consolas" panose="020B0609020204030204" pitchFamily="49" charset="0"/>
              </a:rPr>
              <a:t>#1</a:t>
            </a:r>
          </a:p>
        </p:txBody>
      </p:sp>
      <p:sp>
        <p:nvSpPr>
          <p:cNvPr id="10" name="CuadroTexto 9">
            <a:extLst>
              <a:ext uri="{FF2B5EF4-FFF2-40B4-BE49-F238E27FC236}">
                <a16:creationId xmlns:a16="http://schemas.microsoft.com/office/drawing/2014/main" id="{3F5238CA-829F-965F-5D38-9783EE0914B6}"/>
              </a:ext>
            </a:extLst>
          </p:cNvPr>
          <p:cNvSpPr txBox="1"/>
          <p:nvPr/>
        </p:nvSpPr>
        <p:spPr>
          <a:xfrm>
            <a:off x="6685882" y="3225242"/>
            <a:ext cx="748923" cy="707886"/>
          </a:xfrm>
          <a:prstGeom prst="rect">
            <a:avLst/>
          </a:prstGeom>
          <a:noFill/>
        </p:spPr>
        <p:txBody>
          <a:bodyPr wrap="none" rtlCol="0">
            <a:spAutoFit/>
          </a:bodyPr>
          <a:lstStyle/>
          <a:p>
            <a:r>
              <a:rPr lang="es-MX" sz="4000" b="1" i="1" dirty="0">
                <a:solidFill>
                  <a:srgbClr val="DCDCAA"/>
                </a:solidFill>
                <a:latin typeface="Consolas" panose="020B0609020204030204" pitchFamily="49" charset="0"/>
              </a:rPr>
              <a:t>#2</a:t>
            </a:r>
          </a:p>
        </p:txBody>
      </p:sp>
      <p:sp>
        <p:nvSpPr>
          <p:cNvPr id="11" name="CuadroTexto 10">
            <a:extLst>
              <a:ext uri="{FF2B5EF4-FFF2-40B4-BE49-F238E27FC236}">
                <a16:creationId xmlns:a16="http://schemas.microsoft.com/office/drawing/2014/main" id="{AF4374BA-ABEC-3607-8452-98904C3636BE}"/>
              </a:ext>
            </a:extLst>
          </p:cNvPr>
          <p:cNvSpPr txBox="1"/>
          <p:nvPr/>
        </p:nvSpPr>
        <p:spPr>
          <a:xfrm>
            <a:off x="10336402" y="3941631"/>
            <a:ext cx="748923" cy="707886"/>
          </a:xfrm>
          <a:prstGeom prst="rect">
            <a:avLst/>
          </a:prstGeom>
          <a:noFill/>
        </p:spPr>
        <p:txBody>
          <a:bodyPr wrap="none" rtlCol="0">
            <a:spAutoFit/>
          </a:bodyPr>
          <a:lstStyle/>
          <a:p>
            <a:r>
              <a:rPr lang="es-MX" sz="4000" b="1" i="1" dirty="0">
                <a:solidFill>
                  <a:srgbClr val="DCDCAA"/>
                </a:solidFill>
                <a:latin typeface="Consolas" panose="020B0609020204030204" pitchFamily="49" charset="0"/>
              </a:rPr>
              <a:t>#3</a:t>
            </a:r>
          </a:p>
        </p:txBody>
      </p:sp>
      <p:sp>
        <p:nvSpPr>
          <p:cNvPr id="12" name="CuadroTexto 11">
            <a:extLst>
              <a:ext uri="{FF2B5EF4-FFF2-40B4-BE49-F238E27FC236}">
                <a16:creationId xmlns:a16="http://schemas.microsoft.com/office/drawing/2014/main" id="{F0D05719-B8B7-DA9C-B1AA-B8FE312632B9}"/>
              </a:ext>
            </a:extLst>
          </p:cNvPr>
          <p:cNvSpPr txBox="1"/>
          <p:nvPr/>
        </p:nvSpPr>
        <p:spPr>
          <a:xfrm>
            <a:off x="9815610" y="3102132"/>
            <a:ext cx="1794081" cy="830997"/>
          </a:xfrm>
          <a:prstGeom prst="rect">
            <a:avLst/>
          </a:prstGeom>
          <a:noFill/>
        </p:spPr>
        <p:txBody>
          <a:bodyPr wrap="none" rtlCol="0">
            <a:spAutoFit/>
          </a:bodyPr>
          <a:lstStyle/>
          <a:p>
            <a:pPr algn="ctr"/>
            <a:r>
              <a:rPr lang="es-MX" sz="2400" b="1" dirty="0">
                <a:solidFill>
                  <a:srgbClr val="DCDCAA"/>
                </a:solidFill>
                <a:latin typeface="Biome" panose="020B0503030204020804" pitchFamily="34" charset="0"/>
                <a:cs typeface="Biome" panose="020B0503030204020804" pitchFamily="34" charset="0"/>
              </a:rPr>
              <a:t>TIPO 2</a:t>
            </a:r>
          </a:p>
          <a:p>
            <a:pPr algn="ctr"/>
            <a:r>
              <a:rPr lang="es-MX" sz="2400" b="1" dirty="0">
                <a:solidFill>
                  <a:srgbClr val="DCDCAA"/>
                </a:solidFill>
                <a:latin typeface="Biome" panose="020B0503030204020804" pitchFamily="34" charset="0"/>
                <a:cs typeface="Biome" panose="020B0503030204020804" pitchFamily="34" charset="0"/>
              </a:rPr>
              <a:t>SUBTIPO 2</a:t>
            </a:r>
          </a:p>
        </p:txBody>
      </p:sp>
      <p:sp>
        <p:nvSpPr>
          <p:cNvPr id="13" name="CuadroTexto 12">
            <a:extLst>
              <a:ext uri="{FF2B5EF4-FFF2-40B4-BE49-F238E27FC236}">
                <a16:creationId xmlns:a16="http://schemas.microsoft.com/office/drawing/2014/main" id="{5AC710BA-50B4-C49C-B8AA-664C363FFC77}"/>
              </a:ext>
            </a:extLst>
          </p:cNvPr>
          <p:cNvSpPr txBox="1"/>
          <p:nvPr/>
        </p:nvSpPr>
        <p:spPr>
          <a:xfrm>
            <a:off x="6151041" y="2396666"/>
            <a:ext cx="1794081" cy="830997"/>
          </a:xfrm>
          <a:prstGeom prst="rect">
            <a:avLst/>
          </a:prstGeom>
          <a:noFill/>
        </p:spPr>
        <p:txBody>
          <a:bodyPr wrap="none" rtlCol="0">
            <a:spAutoFit/>
          </a:bodyPr>
          <a:lstStyle/>
          <a:p>
            <a:pPr algn="ctr"/>
            <a:r>
              <a:rPr lang="es-MX" sz="2400" b="1" dirty="0">
                <a:solidFill>
                  <a:srgbClr val="DCDCAA"/>
                </a:solidFill>
                <a:latin typeface="Biome" panose="020B0503030204020804" pitchFamily="34" charset="0"/>
                <a:cs typeface="Biome" panose="020B0503030204020804" pitchFamily="34" charset="0"/>
              </a:rPr>
              <a:t>TIPO 2</a:t>
            </a:r>
          </a:p>
          <a:p>
            <a:pPr algn="ctr"/>
            <a:r>
              <a:rPr lang="es-MX" sz="2400" b="1" dirty="0">
                <a:solidFill>
                  <a:srgbClr val="DCDCAA"/>
                </a:solidFill>
                <a:latin typeface="Biome" panose="020B0503030204020804" pitchFamily="34" charset="0"/>
                <a:cs typeface="Biome" panose="020B0503030204020804" pitchFamily="34" charset="0"/>
              </a:rPr>
              <a:t>SUBTIPO 1</a:t>
            </a:r>
          </a:p>
        </p:txBody>
      </p:sp>
      <p:sp>
        <p:nvSpPr>
          <p:cNvPr id="14" name="CuadroTexto 13">
            <a:extLst>
              <a:ext uri="{FF2B5EF4-FFF2-40B4-BE49-F238E27FC236}">
                <a16:creationId xmlns:a16="http://schemas.microsoft.com/office/drawing/2014/main" id="{8045C5D2-9A04-C9C9-3A29-E4FC0E93B2A7}"/>
              </a:ext>
            </a:extLst>
          </p:cNvPr>
          <p:cNvSpPr txBox="1"/>
          <p:nvPr/>
        </p:nvSpPr>
        <p:spPr>
          <a:xfrm>
            <a:off x="6956388" y="5658391"/>
            <a:ext cx="4991669" cy="344069"/>
          </a:xfrm>
          <a:prstGeom prst="rect">
            <a:avLst/>
          </a:prstGeom>
          <a:noFill/>
        </p:spPr>
        <p:txBody>
          <a:bodyPr wrap="square">
            <a:spAutoFit/>
          </a:bodyPr>
          <a:lstStyle/>
          <a:p>
            <a:pPr algn="just">
              <a:lnSpc>
                <a:spcPct val="107000"/>
              </a:lnSpc>
              <a:spcAft>
                <a:spcPts val="800"/>
              </a:spcAft>
            </a:pPr>
            <a:r>
              <a:rPr lang="es-MX" sz="1600" i="1" dirty="0">
                <a:solidFill>
                  <a:srgbClr val="DCDCAA"/>
                </a:solidFill>
              </a:rPr>
              <a:t>Primero el mas fácil y al ultimo el mas difícil</a:t>
            </a:r>
          </a:p>
        </p:txBody>
      </p:sp>
    </p:spTree>
    <p:extLst>
      <p:ext uri="{BB962C8B-B14F-4D97-AF65-F5344CB8AC3E}">
        <p14:creationId xmlns:p14="http://schemas.microsoft.com/office/powerpoint/2010/main" val="6889045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E4FE3E3-81D1-F6CC-24E5-0F56C1AC1037}"/>
              </a:ext>
            </a:extLst>
          </p:cNvPr>
          <p:cNvSpPr txBox="1"/>
          <p:nvPr/>
        </p:nvSpPr>
        <p:spPr>
          <a:xfrm>
            <a:off x="2301922" y="2817679"/>
            <a:ext cx="7588155" cy="593111"/>
          </a:xfrm>
          <a:prstGeom prst="rect">
            <a:avLst/>
          </a:prstGeom>
          <a:noFill/>
        </p:spPr>
        <p:txBody>
          <a:bodyPr wrap="square">
            <a:spAutoFit/>
          </a:bodyPr>
          <a:lstStyle/>
          <a:p>
            <a:pPr algn="ctr">
              <a:lnSpc>
                <a:spcPct val="107000"/>
              </a:lnSpc>
              <a:spcAft>
                <a:spcPts val="800"/>
              </a:spcAft>
            </a:pPr>
            <a:r>
              <a:rPr lang="es-MX" sz="3200" b="1" dirty="0">
                <a:solidFill>
                  <a:srgbClr val="6A9955"/>
                </a:solidFill>
                <a:effectLst/>
                <a:latin typeface="Consolas" panose="020B0609020204030204" pitchFamily="49" charset="0"/>
                <a:ea typeface="Calibri" panose="020F0502020204030204" pitchFamily="34" charset="0"/>
                <a:cs typeface="Times New Roman" panose="02020603050405020304" pitchFamily="18" charset="0"/>
              </a:rPr>
              <a:t>CONCLUSIONES SOBRE LOS ALGORITMOS</a:t>
            </a:r>
          </a:p>
        </p:txBody>
      </p:sp>
    </p:spTree>
    <p:extLst>
      <p:ext uri="{BB962C8B-B14F-4D97-AF65-F5344CB8AC3E}">
        <p14:creationId xmlns:p14="http://schemas.microsoft.com/office/powerpoint/2010/main" val="5318104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37F4AE80-D339-FFD2-B536-458A8B65B383}"/>
              </a:ext>
            </a:extLst>
          </p:cNvPr>
          <p:cNvSpPr txBox="1"/>
          <p:nvPr/>
        </p:nvSpPr>
        <p:spPr>
          <a:xfrm>
            <a:off x="6708777" y="944209"/>
            <a:ext cx="4991669" cy="4626908"/>
          </a:xfrm>
          <a:prstGeom prst="rect">
            <a:avLst/>
          </a:prstGeom>
          <a:noFill/>
        </p:spPr>
        <p:txBody>
          <a:bodyPr wrap="square">
            <a:spAutoFit/>
          </a:bodyPr>
          <a:lstStyle/>
          <a:p>
            <a:pPr algn="just">
              <a:lnSpc>
                <a:spcPct val="107000"/>
              </a:lnSpc>
              <a:spcAft>
                <a:spcPts val="800"/>
              </a:spcAft>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Después de analizar los </a:t>
            </a:r>
            <a:r>
              <a:rPr lang="es-MX" dirty="0">
                <a:solidFill>
                  <a:srgbClr val="DCDCAA"/>
                </a:solidFill>
                <a:latin typeface="Consolas" panose="020B0609020204030204" pitchFamily="49" charset="0"/>
                <a:ea typeface="Calibri" panose="020F0502020204030204" pitchFamily="34" charset="0"/>
                <a:cs typeface="Times New Roman" panose="02020603050405020304" pitchFamily="18" charset="0"/>
              </a:rPr>
              <a:t>resultados </a:t>
            </a: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llegaron a las siguientes conclusiones:</a:t>
            </a:r>
            <a:endParaRPr lang="es-MX" sz="1800" dirty="0">
              <a:solidFill>
                <a:srgbClr val="DCDCAA"/>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Wingdings" panose="05000000000000000000" pitchFamily="2" charset="2"/>
              <a:buChar char=""/>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En primer lugar, quedo el </a:t>
            </a:r>
            <a:r>
              <a:rPr lang="es-MX" sz="1800" dirty="0">
                <a:solidFill>
                  <a:srgbClr val="C586C0"/>
                </a:solidFill>
                <a:effectLst/>
                <a:latin typeface="Consolas" panose="020B0609020204030204" pitchFamily="49" charset="0"/>
                <a:ea typeface="Calibri" panose="020F0502020204030204" pitchFamily="34" charset="0"/>
                <a:cs typeface="Times New Roman" panose="02020603050405020304" pitchFamily="18" charset="0"/>
              </a:rPr>
              <a:t>algoritmo BPA</a:t>
            </a: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 dando </a:t>
            </a:r>
            <a:r>
              <a:rPr lang="es-MX" sz="1800"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rPr>
              <a:t>un tiempo bueno, con soluciones bajas y con muy pocos nodos</a:t>
            </a: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a:t>
            </a:r>
          </a:p>
          <a:p>
            <a:pPr marL="342900" lvl="0" indent="-342900">
              <a:lnSpc>
                <a:spcPct val="107000"/>
              </a:lnSpc>
              <a:buFont typeface="Wingdings" panose="05000000000000000000" pitchFamily="2" charset="2"/>
              <a:buChar char=""/>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En segundo lugar, el </a:t>
            </a:r>
            <a:r>
              <a:rPr lang="es-MX" sz="1800" dirty="0">
                <a:solidFill>
                  <a:srgbClr val="C586C0"/>
                </a:solidFill>
                <a:effectLst/>
                <a:latin typeface="Consolas" panose="020B0609020204030204" pitchFamily="49" charset="0"/>
                <a:ea typeface="Calibri" panose="020F0502020204030204" pitchFamily="34" charset="0"/>
                <a:cs typeface="Times New Roman" panose="02020603050405020304" pitchFamily="18" charset="0"/>
              </a:rPr>
              <a:t>algoritmo BVPM</a:t>
            </a: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 </a:t>
            </a:r>
            <a:r>
              <a:rPr lang="es-MX" sz="1800"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rPr>
              <a:t>dando el menor tiempo de cómputo, las menores aceptables, pero con una cantidad de nodos elevada</a:t>
            </a: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a:t>
            </a:r>
            <a:endParaRPr lang="es-MX" sz="1800" dirty="0">
              <a:solidFill>
                <a:srgbClr val="DCDCA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En tercer lugar, el </a:t>
            </a:r>
            <a:r>
              <a:rPr lang="es-MX" sz="1800" dirty="0">
                <a:solidFill>
                  <a:srgbClr val="C586C0"/>
                </a:solidFill>
                <a:effectLst/>
                <a:latin typeface="Consolas" panose="020B0609020204030204" pitchFamily="49" charset="0"/>
                <a:ea typeface="Calibri" panose="020F0502020204030204" pitchFamily="34" charset="0"/>
                <a:cs typeface="Times New Roman" panose="02020603050405020304" pitchFamily="18" charset="0"/>
              </a:rPr>
              <a:t>algoritmo RS</a:t>
            </a: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 fue el </a:t>
            </a:r>
            <a:r>
              <a:rPr lang="es-MX" sz="1800"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rPr>
              <a:t>peor con un tiempo, solución y nodos muy elevados</a:t>
            </a: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a:t>
            </a:r>
            <a:endParaRPr lang="es-MX" sz="1800" dirty="0">
              <a:solidFill>
                <a:srgbClr val="DCDCA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ángulo 4">
            <a:extLst>
              <a:ext uri="{FF2B5EF4-FFF2-40B4-BE49-F238E27FC236}">
                <a16:creationId xmlns:a16="http://schemas.microsoft.com/office/drawing/2014/main" id="{7EC1586F-B5DC-6230-C721-D514BE6BD7B1}"/>
              </a:ext>
            </a:extLst>
          </p:cNvPr>
          <p:cNvSpPr/>
          <p:nvPr/>
        </p:nvSpPr>
        <p:spPr>
          <a:xfrm>
            <a:off x="2604580" y="2022441"/>
            <a:ext cx="1648004" cy="3438690"/>
          </a:xfrm>
          <a:prstGeom prst="rect">
            <a:avLst/>
          </a:prstGeom>
          <a:solidFill>
            <a:srgbClr val="DCDCAA"/>
          </a:solidFill>
          <a:ln w="57150">
            <a:solidFill>
              <a:srgbClr val="1E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5">
            <a:extLst>
              <a:ext uri="{FF2B5EF4-FFF2-40B4-BE49-F238E27FC236}">
                <a16:creationId xmlns:a16="http://schemas.microsoft.com/office/drawing/2014/main" id="{AFE6185F-647A-8E11-B545-BB8C21D2E56F}"/>
              </a:ext>
            </a:extLst>
          </p:cNvPr>
          <p:cNvSpPr/>
          <p:nvPr/>
        </p:nvSpPr>
        <p:spPr>
          <a:xfrm>
            <a:off x="780083" y="3173072"/>
            <a:ext cx="1648004" cy="2288866"/>
          </a:xfrm>
          <a:prstGeom prst="rect">
            <a:avLst/>
          </a:prstGeom>
          <a:solidFill>
            <a:srgbClr val="DCDCAA"/>
          </a:solidFill>
          <a:ln w="57150">
            <a:solidFill>
              <a:srgbClr val="1E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a:extLst>
              <a:ext uri="{FF2B5EF4-FFF2-40B4-BE49-F238E27FC236}">
                <a16:creationId xmlns:a16="http://schemas.microsoft.com/office/drawing/2014/main" id="{C21AAC1B-6A0F-CD49-EEC2-C522D4ACFF96}"/>
              </a:ext>
            </a:extLst>
          </p:cNvPr>
          <p:cNvSpPr/>
          <p:nvPr/>
        </p:nvSpPr>
        <p:spPr>
          <a:xfrm>
            <a:off x="4442477" y="3878537"/>
            <a:ext cx="1648004" cy="1582593"/>
          </a:xfrm>
          <a:prstGeom prst="rect">
            <a:avLst/>
          </a:prstGeom>
          <a:solidFill>
            <a:srgbClr val="DCDCAA"/>
          </a:solidFill>
          <a:ln w="57150">
            <a:solidFill>
              <a:srgbClr val="1E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CuadroTexto 7">
            <a:extLst>
              <a:ext uri="{FF2B5EF4-FFF2-40B4-BE49-F238E27FC236}">
                <a16:creationId xmlns:a16="http://schemas.microsoft.com/office/drawing/2014/main" id="{AB063A0D-364C-9B05-18F3-3E11E663B266}"/>
              </a:ext>
            </a:extLst>
          </p:cNvPr>
          <p:cNvSpPr txBox="1"/>
          <p:nvPr/>
        </p:nvSpPr>
        <p:spPr>
          <a:xfrm>
            <a:off x="1101888" y="2637651"/>
            <a:ext cx="1117614" cy="461665"/>
          </a:xfrm>
          <a:prstGeom prst="rect">
            <a:avLst/>
          </a:prstGeom>
          <a:noFill/>
        </p:spPr>
        <p:txBody>
          <a:bodyPr wrap="none" rtlCol="0">
            <a:spAutoFit/>
          </a:bodyPr>
          <a:lstStyle/>
          <a:p>
            <a:r>
              <a:rPr lang="es-MX" sz="2400" b="1" dirty="0">
                <a:solidFill>
                  <a:srgbClr val="DCDCAA"/>
                </a:solidFill>
                <a:latin typeface="Biome" panose="020B0503030204020804" pitchFamily="34" charset="0"/>
                <a:cs typeface="Biome" panose="020B0503030204020804" pitchFamily="34" charset="0"/>
              </a:rPr>
              <a:t>BVPM</a:t>
            </a:r>
          </a:p>
        </p:txBody>
      </p:sp>
      <p:sp>
        <p:nvSpPr>
          <p:cNvPr id="9" name="CuadroTexto 8">
            <a:extLst>
              <a:ext uri="{FF2B5EF4-FFF2-40B4-BE49-F238E27FC236}">
                <a16:creationId xmlns:a16="http://schemas.microsoft.com/office/drawing/2014/main" id="{CC184F3C-1DAE-F2B2-DBB2-6034BE53BD79}"/>
              </a:ext>
            </a:extLst>
          </p:cNvPr>
          <p:cNvSpPr txBox="1"/>
          <p:nvPr/>
        </p:nvSpPr>
        <p:spPr>
          <a:xfrm>
            <a:off x="3054120" y="2022441"/>
            <a:ext cx="748923" cy="707886"/>
          </a:xfrm>
          <a:prstGeom prst="rect">
            <a:avLst/>
          </a:prstGeom>
          <a:noFill/>
        </p:spPr>
        <p:txBody>
          <a:bodyPr wrap="none" rtlCol="0">
            <a:spAutoFit/>
          </a:bodyPr>
          <a:lstStyle/>
          <a:p>
            <a:r>
              <a:rPr lang="es-MX" sz="4000" b="1" i="1" dirty="0">
                <a:solidFill>
                  <a:srgbClr val="1E1E1E"/>
                </a:solidFill>
                <a:latin typeface="Consolas" panose="020B0609020204030204" pitchFamily="49" charset="0"/>
              </a:rPr>
              <a:t>#1</a:t>
            </a:r>
          </a:p>
        </p:txBody>
      </p:sp>
      <p:sp>
        <p:nvSpPr>
          <p:cNvPr id="10" name="CuadroTexto 9">
            <a:extLst>
              <a:ext uri="{FF2B5EF4-FFF2-40B4-BE49-F238E27FC236}">
                <a16:creationId xmlns:a16="http://schemas.microsoft.com/office/drawing/2014/main" id="{3F5238CA-829F-965F-5D38-9783EE0914B6}"/>
              </a:ext>
            </a:extLst>
          </p:cNvPr>
          <p:cNvSpPr txBox="1"/>
          <p:nvPr/>
        </p:nvSpPr>
        <p:spPr>
          <a:xfrm>
            <a:off x="1241886" y="3170651"/>
            <a:ext cx="748923" cy="707886"/>
          </a:xfrm>
          <a:prstGeom prst="rect">
            <a:avLst/>
          </a:prstGeom>
          <a:noFill/>
        </p:spPr>
        <p:txBody>
          <a:bodyPr wrap="none" rtlCol="0">
            <a:spAutoFit/>
          </a:bodyPr>
          <a:lstStyle/>
          <a:p>
            <a:r>
              <a:rPr lang="es-MX" sz="4000" b="1" i="1" dirty="0">
                <a:solidFill>
                  <a:srgbClr val="1E1E1E"/>
                </a:solidFill>
                <a:latin typeface="Consolas" panose="020B0609020204030204" pitchFamily="49" charset="0"/>
              </a:rPr>
              <a:t>#2</a:t>
            </a:r>
          </a:p>
        </p:txBody>
      </p:sp>
      <p:sp>
        <p:nvSpPr>
          <p:cNvPr id="11" name="CuadroTexto 10">
            <a:extLst>
              <a:ext uri="{FF2B5EF4-FFF2-40B4-BE49-F238E27FC236}">
                <a16:creationId xmlns:a16="http://schemas.microsoft.com/office/drawing/2014/main" id="{AF4374BA-ABEC-3607-8452-98904C3636BE}"/>
              </a:ext>
            </a:extLst>
          </p:cNvPr>
          <p:cNvSpPr txBox="1"/>
          <p:nvPr/>
        </p:nvSpPr>
        <p:spPr>
          <a:xfrm>
            <a:off x="4892406" y="3887040"/>
            <a:ext cx="748923" cy="707886"/>
          </a:xfrm>
          <a:prstGeom prst="rect">
            <a:avLst/>
          </a:prstGeom>
          <a:noFill/>
        </p:spPr>
        <p:txBody>
          <a:bodyPr wrap="none" rtlCol="0">
            <a:spAutoFit/>
          </a:bodyPr>
          <a:lstStyle/>
          <a:p>
            <a:r>
              <a:rPr lang="es-MX" sz="4000" b="1" i="1" dirty="0">
                <a:solidFill>
                  <a:srgbClr val="1E1E1E"/>
                </a:solidFill>
                <a:latin typeface="Consolas" panose="020B0609020204030204" pitchFamily="49" charset="0"/>
              </a:rPr>
              <a:t>#3</a:t>
            </a:r>
          </a:p>
        </p:txBody>
      </p:sp>
      <p:sp>
        <p:nvSpPr>
          <p:cNvPr id="12" name="CuadroTexto 11">
            <a:extLst>
              <a:ext uri="{FF2B5EF4-FFF2-40B4-BE49-F238E27FC236}">
                <a16:creationId xmlns:a16="http://schemas.microsoft.com/office/drawing/2014/main" id="{F0D05719-B8B7-DA9C-B1AA-B8FE312632B9}"/>
              </a:ext>
            </a:extLst>
          </p:cNvPr>
          <p:cNvSpPr txBox="1"/>
          <p:nvPr/>
        </p:nvSpPr>
        <p:spPr>
          <a:xfrm>
            <a:off x="4935857" y="3413050"/>
            <a:ext cx="580608" cy="461665"/>
          </a:xfrm>
          <a:prstGeom prst="rect">
            <a:avLst/>
          </a:prstGeom>
          <a:noFill/>
        </p:spPr>
        <p:txBody>
          <a:bodyPr wrap="none" rtlCol="0">
            <a:spAutoFit/>
          </a:bodyPr>
          <a:lstStyle/>
          <a:p>
            <a:pPr algn="ctr"/>
            <a:r>
              <a:rPr lang="es-MX" sz="2400" b="1" dirty="0">
                <a:solidFill>
                  <a:srgbClr val="DCDCAA"/>
                </a:solidFill>
                <a:latin typeface="Biome" panose="020B0503030204020804" pitchFamily="34" charset="0"/>
                <a:cs typeface="Biome" panose="020B0503030204020804" pitchFamily="34" charset="0"/>
              </a:rPr>
              <a:t>RS</a:t>
            </a:r>
          </a:p>
        </p:txBody>
      </p:sp>
      <p:sp>
        <p:nvSpPr>
          <p:cNvPr id="13" name="CuadroTexto 12">
            <a:extLst>
              <a:ext uri="{FF2B5EF4-FFF2-40B4-BE49-F238E27FC236}">
                <a16:creationId xmlns:a16="http://schemas.microsoft.com/office/drawing/2014/main" id="{5AC710BA-50B4-C49C-B8AA-664C363FFC77}"/>
              </a:ext>
            </a:extLst>
          </p:cNvPr>
          <p:cNvSpPr txBox="1"/>
          <p:nvPr/>
        </p:nvSpPr>
        <p:spPr>
          <a:xfrm>
            <a:off x="2993206" y="1560776"/>
            <a:ext cx="809837" cy="461665"/>
          </a:xfrm>
          <a:prstGeom prst="rect">
            <a:avLst/>
          </a:prstGeom>
          <a:noFill/>
        </p:spPr>
        <p:txBody>
          <a:bodyPr wrap="none" rtlCol="0">
            <a:spAutoFit/>
          </a:bodyPr>
          <a:lstStyle/>
          <a:p>
            <a:pPr algn="ctr"/>
            <a:r>
              <a:rPr lang="es-MX" sz="2400" b="1" dirty="0">
                <a:solidFill>
                  <a:srgbClr val="DCDCAA"/>
                </a:solidFill>
                <a:latin typeface="Biome" panose="020B0503030204020804" pitchFamily="34" charset="0"/>
                <a:cs typeface="Biome" panose="020B0503030204020804" pitchFamily="34" charset="0"/>
              </a:rPr>
              <a:t>BPA</a:t>
            </a:r>
          </a:p>
        </p:txBody>
      </p:sp>
      <p:sp>
        <p:nvSpPr>
          <p:cNvPr id="14" name="CuadroTexto 13">
            <a:extLst>
              <a:ext uri="{FF2B5EF4-FFF2-40B4-BE49-F238E27FC236}">
                <a16:creationId xmlns:a16="http://schemas.microsoft.com/office/drawing/2014/main" id="{8045C5D2-9A04-C9C9-3A29-E4FC0E93B2A7}"/>
              </a:ext>
            </a:extLst>
          </p:cNvPr>
          <p:cNvSpPr txBox="1"/>
          <p:nvPr/>
        </p:nvSpPr>
        <p:spPr>
          <a:xfrm>
            <a:off x="1199167" y="5603800"/>
            <a:ext cx="4991669" cy="344069"/>
          </a:xfrm>
          <a:prstGeom prst="rect">
            <a:avLst/>
          </a:prstGeom>
          <a:noFill/>
        </p:spPr>
        <p:txBody>
          <a:bodyPr wrap="square">
            <a:spAutoFit/>
          </a:bodyPr>
          <a:lstStyle/>
          <a:p>
            <a:pPr algn="just">
              <a:lnSpc>
                <a:spcPct val="107000"/>
              </a:lnSpc>
              <a:spcAft>
                <a:spcPts val="800"/>
              </a:spcAft>
            </a:pPr>
            <a:r>
              <a:rPr lang="es-MX" sz="1600" i="1" dirty="0">
                <a:solidFill>
                  <a:srgbClr val="DCDCAA"/>
                </a:solidFill>
              </a:rPr>
              <a:t>Primero con el mejor desempeño y el ultimo con el peor</a:t>
            </a:r>
          </a:p>
        </p:txBody>
      </p:sp>
    </p:spTree>
    <p:extLst>
      <p:ext uri="{BB962C8B-B14F-4D97-AF65-F5344CB8AC3E}">
        <p14:creationId xmlns:p14="http://schemas.microsoft.com/office/powerpoint/2010/main" val="23358620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E4FE3E3-81D1-F6CC-24E5-0F56C1AC1037}"/>
              </a:ext>
            </a:extLst>
          </p:cNvPr>
          <p:cNvSpPr txBox="1"/>
          <p:nvPr/>
        </p:nvSpPr>
        <p:spPr>
          <a:xfrm>
            <a:off x="1724167" y="388377"/>
            <a:ext cx="8743665" cy="593111"/>
          </a:xfrm>
          <a:prstGeom prst="rect">
            <a:avLst/>
          </a:prstGeom>
          <a:noFill/>
        </p:spPr>
        <p:txBody>
          <a:bodyPr wrap="square">
            <a:spAutoFit/>
          </a:bodyPr>
          <a:lstStyle/>
          <a:p>
            <a:pPr algn="ctr">
              <a:lnSpc>
                <a:spcPct val="107000"/>
              </a:lnSpc>
              <a:spcAft>
                <a:spcPts val="800"/>
              </a:spcAft>
            </a:pPr>
            <a:r>
              <a:rPr lang="es-MX" sz="3200" b="1" dirty="0">
                <a:solidFill>
                  <a:srgbClr val="4ECAB1"/>
                </a:solidFill>
                <a:latin typeface="Consolas" panose="020B0609020204030204" pitchFamily="49" charset="0"/>
                <a:ea typeface="Calibri" panose="020F0502020204030204" pitchFamily="34" charset="0"/>
                <a:cs typeface="Times New Roman" panose="02020603050405020304" pitchFamily="18" charset="0"/>
              </a:rPr>
              <a:t>JUSTIFICACION RESULTADOS ALGORITMO RS</a:t>
            </a:r>
            <a:endParaRPr lang="es-MX" sz="3200" b="1" dirty="0">
              <a:solidFill>
                <a:srgbClr val="4ECAB1"/>
              </a:solidFill>
              <a:effectLst/>
              <a:latin typeface="Consolas" panose="020B0609020204030204" pitchFamily="49" charset="0"/>
              <a:ea typeface="Calibri" panose="020F0502020204030204" pitchFamily="34" charset="0"/>
              <a:cs typeface="Times New Roman" panose="02020603050405020304" pitchFamily="18" charset="0"/>
            </a:endParaRPr>
          </a:p>
        </p:txBody>
      </p:sp>
      <p:graphicFrame>
        <p:nvGraphicFramePr>
          <p:cNvPr id="3" name="Tabla 2">
            <a:extLst>
              <a:ext uri="{FF2B5EF4-FFF2-40B4-BE49-F238E27FC236}">
                <a16:creationId xmlns:a16="http://schemas.microsoft.com/office/drawing/2014/main" id="{FEDCD3DC-A70C-E055-AFE6-736D657600F4}"/>
              </a:ext>
            </a:extLst>
          </p:cNvPr>
          <p:cNvGraphicFramePr>
            <a:graphicFrameLocks noGrp="1"/>
          </p:cNvGraphicFramePr>
          <p:nvPr>
            <p:extLst>
              <p:ext uri="{D42A27DB-BD31-4B8C-83A1-F6EECF244321}">
                <p14:modId xmlns:p14="http://schemas.microsoft.com/office/powerpoint/2010/main" val="240265474"/>
              </p:ext>
            </p:extLst>
          </p:nvPr>
        </p:nvGraphicFramePr>
        <p:xfrm>
          <a:off x="1312886" y="2123316"/>
          <a:ext cx="4261242" cy="3391224"/>
        </p:xfrm>
        <a:graphic>
          <a:graphicData uri="http://schemas.openxmlformats.org/drawingml/2006/table">
            <a:tbl>
              <a:tblPr firstRow="1" firstCol="1" bandRow="1">
                <a:tableStyleId>{5940675A-B579-460E-94D1-54222C63F5DA}</a:tableStyleId>
              </a:tblPr>
              <a:tblGrid>
                <a:gridCol w="2130621">
                  <a:extLst>
                    <a:ext uri="{9D8B030D-6E8A-4147-A177-3AD203B41FA5}">
                      <a16:colId xmlns:a16="http://schemas.microsoft.com/office/drawing/2014/main" val="233752914"/>
                    </a:ext>
                  </a:extLst>
                </a:gridCol>
                <a:gridCol w="2130621">
                  <a:extLst>
                    <a:ext uri="{9D8B030D-6E8A-4147-A177-3AD203B41FA5}">
                      <a16:colId xmlns:a16="http://schemas.microsoft.com/office/drawing/2014/main" val="3823711141"/>
                    </a:ext>
                  </a:extLst>
                </a:gridCol>
              </a:tblGrid>
              <a:tr h="565204">
                <a:tc>
                  <a:txBody>
                    <a:bodyPr/>
                    <a:lstStyle/>
                    <a:p>
                      <a:pPr algn="ctr">
                        <a:lnSpc>
                          <a:spcPct val="107000"/>
                        </a:lnSpc>
                        <a:spcAft>
                          <a:spcPts val="800"/>
                        </a:spcAft>
                      </a:pPr>
                      <a:r>
                        <a:rPr lang="es-MX" sz="1400" dirty="0">
                          <a:solidFill>
                            <a:srgbClr val="DCDCAA"/>
                          </a:solidFill>
                          <a:effectLst/>
                          <a:latin typeface="Consolas" panose="020B0609020204030204" pitchFamily="49" charset="0"/>
                        </a:rPr>
                        <a:t>PARÁMETRO</a:t>
                      </a:r>
                      <a:endParaRPr lang="es-MX" sz="14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DCDCAA"/>
                      </a:solidFill>
                      <a:prstDash val="solid"/>
                      <a:round/>
                      <a:headEnd type="none" w="med" len="med"/>
                      <a:tailEnd type="none" w="med" len="med"/>
                    </a:lnL>
                    <a:lnR w="12700" cap="flat" cmpd="sng" algn="ctr">
                      <a:solidFill>
                        <a:srgbClr val="DCDCAA"/>
                      </a:solidFill>
                      <a:prstDash val="solid"/>
                      <a:round/>
                      <a:headEnd type="none" w="med" len="med"/>
                      <a:tailEnd type="none" w="med" len="med"/>
                    </a:lnR>
                    <a:lnT w="12700" cap="flat" cmpd="sng" algn="ctr">
                      <a:solidFill>
                        <a:srgbClr val="DCDCAA"/>
                      </a:solidFill>
                      <a:prstDash val="solid"/>
                      <a:round/>
                      <a:headEnd type="none" w="med" len="med"/>
                      <a:tailEnd type="none" w="med" len="med"/>
                    </a:lnT>
                    <a:lnB w="12700" cap="flat" cmpd="sng" algn="ctr">
                      <a:solidFill>
                        <a:srgbClr val="DCDCAA"/>
                      </a:solidFill>
                      <a:prstDash val="solid"/>
                      <a:round/>
                      <a:headEnd type="none" w="med" len="med"/>
                      <a:tailEnd type="none" w="med" len="med"/>
                    </a:lnB>
                  </a:tcPr>
                </a:tc>
                <a:tc>
                  <a:txBody>
                    <a:bodyPr/>
                    <a:lstStyle/>
                    <a:p>
                      <a:pPr algn="ctr">
                        <a:lnSpc>
                          <a:spcPct val="107000"/>
                        </a:lnSpc>
                        <a:spcAft>
                          <a:spcPts val="800"/>
                        </a:spcAft>
                      </a:pPr>
                      <a:r>
                        <a:rPr lang="es-MX" sz="1400" dirty="0">
                          <a:solidFill>
                            <a:srgbClr val="DCDCAA"/>
                          </a:solidFill>
                          <a:effectLst/>
                          <a:latin typeface="Consolas" panose="020B0609020204030204" pitchFamily="49" charset="0"/>
                        </a:rPr>
                        <a:t>VALOR</a:t>
                      </a:r>
                      <a:endParaRPr lang="es-MX" sz="14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DCDCAA"/>
                      </a:solidFill>
                      <a:prstDash val="solid"/>
                      <a:round/>
                      <a:headEnd type="none" w="med" len="med"/>
                      <a:tailEnd type="none" w="med" len="med"/>
                    </a:lnL>
                    <a:lnR w="12700" cap="flat" cmpd="sng" algn="ctr">
                      <a:solidFill>
                        <a:srgbClr val="DCDCAA"/>
                      </a:solidFill>
                      <a:prstDash val="solid"/>
                      <a:round/>
                      <a:headEnd type="none" w="med" len="med"/>
                      <a:tailEnd type="none" w="med" len="med"/>
                    </a:lnR>
                    <a:lnT w="12700" cap="flat" cmpd="sng" algn="ctr">
                      <a:solidFill>
                        <a:srgbClr val="DCDCAA"/>
                      </a:solidFill>
                      <a:prstDash val="solid"/>
                      <a:round/>
                      <a:headEnd type="none" w="med" len="med"/>
                      <a:tailEnd type="none" w="med" len="med"/>
                    </a:lnT>
                    <a:lnB w="12700" cap="flat" cmpd="sng" algn="ctr">
                      <a:solidFill>
                        <a:srgbClr val="DCDCAA"/>
                      </a:solidFill>
                      <a:prstDash val="solid"/>
                      <a:round/>
                      <a:headEnd type="none" w="med" len="med"/>
                      <a:tailEnd type="none" w="med" len="med"/>
                    </a:lnB>
                  </a:tcPr>
                </a:tc>
                <a:extLst>
                  <a:ext uri="{0D108BD9-81ED-4DB2-BD59-A6C34878D82A}">
                    <a16:rowId xmlns:a16="http://schemas.microsoft.com/office/drawing/2014/main" val="1542673360"/>
                  </a:ext>
                </a:extLst>
              </a:tr>
              <a:tr h="565204">
                <a:tc>
                  <a:txBody>
                    <a:bodyPr/>
                    <a:lstStyle/>
                    <a:p>
                      <a:pPr algn="ctr">
                        <a:lnSpc>
                          <a:spcPct val="107000"/>
                        </a:lnSpc>
                        <a:spcAft>
                          <a:spcPts val="800"/>
                        </a:spcAft>
                      </a:pPr>
                      <a:r>
                        <a:rPr lang="es-MX" sz="1400" dirty="0">
                          <a:solidFill>
                            <a:srgbClr val="DCDCAA"/>
                          </a:solidFill>
                          <a:effectLst/>
                          <a:latin typeface="Consolas" panose="020B0609020204030204" pitchFamily="49" charset="0"/>
                        </a:rPr>
                        <a:t>Temperatura inicial</a:t>
                      </a:r>
                      <a:endParaRPr lang="es-MX" sz="14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DCDCAA"/>
                      </a:solidFill>
                      <a:prstDash val="solid"/>
                      <a:round/>
                      <a:headEnd type="none" w="med" len="med"/>
                      <a:tailEnd type="none" w="med" len="med"/>
                    </a:lnL>
                    <a:lnR w="12700" cap="flat" cmpd="sng" algn="ctr">
                      <a:solidFill>
                        <a:srgbClr val="DCDCAA"/>
                      </a:solidFill>
                      <a:prstDash val="solid"/>
                      <a:round/>
                      <a:headEnd type="none" w="med" len="med"/>
                      <a:tailEnd type="none" w="med" len="med"/>
                    </a:lnR>
                    <a:lnT w="12700" cap="flat" cmpd="sng" algn="ctr">
                      <a:solidFill>
                        <a:srgbClr val="DCDCAA"/>
                      </a:solidFill>
                      <a:prstDash val="solid"/>
                      <a:round/>
                      <a:headEnd type="none" w="med" len="med"/>
                      <a:tailEnd type="none" w="med" len="med"/>
                    </a:lnT>
                    <a:lnB w="12700" cap="flat" cmpd="sng" algn="ctr">
                      <a:solidFill>
                        <a:srgbClr val="DCDCAA"/>
                      </a:solidFill>
                      <a:prstDash val="solid"/>
                      <a:round/>
                      <a:headEnd type="none" w="med" len="med"/>
                      <a:tailEnd type="none" w="med" len="med"/>
                    </a:lnB>
                  </a:tcPr>
                </a:tc>
                <a:tc>
                  <a:txBody>
                    <a:bodyPr/>
                    <a:lstStyle/>
                    <a:p>
                      <a:pPr algn="ctr">
                        <a:lnSpc>
                          <a:spcPct val="107000"/>
                        </a:lnSpc>
                        <a:spcAft>
                          <a:spcPts val="800"/>
                        </a:spcAft>
                      </a:pPr>
                      <a:r>
                        <a:rPr lang="es-MX" sz="1400" dirty="0">
                          <a:solidFill>
                            <a:srgbClr val="C586C0"/>
                          </a:solidFill>
                          <a:effectLst/>
                          <a:latin typeface="Consolas" panose="020B0609020204030204" pitchFamily="49" charset="0"/>
                        </a:rPr>
                        <a:t>50</a:t>
                      </a:r>
                      <a:endParaRPr lang="es-MX" sz="1400" dirty="0">
                        <a:solidFill>
                          <a:srgbClr val="C586C0"/>
                        </a:solidFill>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DCDCAA"/>
                      </a:solidFill>
                      <a:prstDash val="solid"/>
                      <a:round/>
                      <a:headEnd type="none" w="med" len="med"/>
                      <a:tailEnd type="none" w="med" len="med"/>
                    </a:lnL>
                    <a:lnR w="12700" cap="flat" cmpd="sng" algn="ctr">
                      <a:solidFill>
                        <a:srgbClr val="DCDCAA"/>
                      </a:solidFill>
                      <a:prstDash val="solid"/>
                      <a:round/>
                      <a:headEnd type="none" w="med" len="med"/>
                      <a:tailEnd type="none" w="med" len="med"/>
                    </a:lnR>
                    <a:lnT w="12700" cap="flat" cmpd="sng" algn="ctr">
                      <a:solidFill>
                        <a:srgbClr val="DCDCAA"/>
                      </a:solidFill>
                      <a:prstDash val="solid"/>
                      <a:round/>
                      <a:headEnd type="none" w="med" len="med"/>
                      <a:tailEnd type="none" w="med" len="med"/>
                    </a:lnT>
                    <a:lnB w="12700" cap="flat" cmpd="sng" algn="ctr">
                      <a:solidFill>
                        <a:srgbClr val="DCDCAA"/>
                      </a:solidFill>
                      <a:prstDash val="solid"/>
                      <a:round/>
                      <a:headEnd type="none" w="med" len="med"/>
                      <a:tailEnd type="none" w="med" len="med"/>
                    </a:lnB>
                  </a:tcPr>
                </a:tc>
                <a:extLst>
                  <a:ext uri="{0D108BD9-81ED-4DB2-BD59-A6C34878D82A}">
                    <a16:rowId xmlns:a16="http://schemas.microsoft.com/office/drawing/2014/main" val="410153508"/>
                  </a:ext>
                </a:extLst>
              </a:tr>
              <a:tr h="565204">
                <a:tc>
                  <a:txBody>
                    <a:bodyPr/>
                    <a:lstStyle/>
                    <a:p>
                      <a:pPr algn="ctr">
                        <a:lnSpc>
                          <a:spcPct val="107000"/>
                        </a:lnSpc>
                        <a:spcAft>
                          <a:spcPts val="800"/>
                        </a:spcAft>
                      </a:pPr>
                      <a:r>
                        <a:rPr lang="es-MX" sz="1400">
                          <a:solidFill>
                            <a:srgbClr val="DCDCAA"/>
                          </a:solidFill>
                          <a:effectLst/>
                          <a:latin typeface="Consolas" panose="020B0609020204030204" pitchFamily="49" charset="0"/>
                        </a:rPr>
                        <a:t>Temperatura final</a:t>
                      </a:r>
                      <a:endParaRPr lang="es-MX" sz="1400">
                        <a:solidFill>
                          <a:srgbClr val="DCDCAA"/>
                        </a:solidFill>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DCDCAA"/>
                      </a:solidFill>
                      <a:prstDash val="solid"/>
                      <a:round/>
                      <a:headEnd type="none" w="med" len="med"/>
                      <a:tailEnd type="none" w="med" len="med"/>
                    </a:lnL>
                    <a:lnR w="12700" cap="flat" cmpd="sng" algn="ctr">
                      <a:solidFill>
                        <a:srgbClr val="DCDCAA"/>
                      </a:solidFill>
                      <a:prstDash val="solid"/>
                      <a:round/>
                      <a:headEnd type="none" w="med" len="med"/>
                      <a:tailEnd type="none" w="med" len="med"/>
                    </a:lnR>
                    <a:lnT w="12700" cap="flat" cmpd="sng" algn="ctr">
                      <a:solidFill>
                        <a:srgbClr val="DCDCAA"/>
                      </a:solidFill>
                      <a:prstDash val="solid"/>
                      <a:round/>
                      <a:headEnd type="none" w="med" len="med"/>
                      <a:tailEnd type="none" w="med" len="med"/>
                    </a:lnT>
                    <a:lnB w="12700" cap="flat" cmpd="sng" algn="ctr">
                      <a:solidFill>
                        <a:srgbClr val="DCDCAA"/>
                      </a:solidFill>
                      <a:prstDash val="solid"/>
                      <a:round/>
                      <a:headEnd type="none" w="med" len="med"/>
                      <a:tailEnd type="none" w="med" len="med"/>
                    </a:lnB>
                  </a:tcPr>
                </a:tc>
                <a:tc>
                  <a:txBody>
                    <a:bodyPr/>
                    <a:lstStyle/>
                    <a:p>
                      <a:pPr algn="ctr">
                        <a:lnSpc>
                          <a:spcPct val="107000"/>
                        </a:lnSpc>
                        <a:spcAft>
                          <a:spcPts val="800"/>
                        </a:spcAft>
                      </a:pPr>
                      <a:r>
                        <a:rPr lang="es-MX" sz="1400" dirty="0">
                          <a:solidFill>
                            <a:srgbClr val="C586C0"/>
                          </a:solidFill>
                          <a:effectLst/>
                          <a:latin typeface="Consolas" panose="020B0609020204030204" pitchFamily="49" charset="0"/>
                        </a:rPr>
                        <a:t>30</a:t>
                      </a:r>
                      <a:endParaRPr lang="es-MX" sz="1400" dirty="0">
                        <a:solidFill>
                          <a:srgbClr val="C586C0"/>
                        </a:solidFill>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DCDCAA"/>
                      </a:solidFill>
                      <a:prstDash val="solid"/>
                      <a:round/>
                      <a:headEnd type="none" w="med" len="med"/>
                      <a:tailEnd type="none" w="med" len="med"/>
                    </a:lnL>
                    <a:lnR w="12700" cap="flat" cmpd="sng" algn="ctr">
                      <a:solidFill>
                        <a:srgbClr val="DCDCAA"/>
                      </a:solidFill>
                      <a:prstDash val="solid"/>
                      <a:round/>
                      <a:headEnd type="none" w="med" len="med"/>
                      <a:tailEnd type="none" w="med" len="med"/>
                    </a:lnR>
                    <a:lnT w="12700" cap="flat" cmpd="sng" algn="ctr">
                      <a:solidFill>
                        <a:srgbClr val="DCDCAA"/>
                      </a:solidFill>
                      <a:prstDash val="solid"/>
                      <a:round/>
                      <a:headEnd type="none" w="med" len="med"/>
                      <a:tailEnd type="none" w="med" len="med"/>
                    </a:lnT>
                    <a:lnB w="12700" cap="flat" cmpd="sng" algn="ctr">
                      <a:solidFill>
                        <a:srgbClr val="DCDCAA"/>
                      </a:solidFill>
                      <a:prstDash val="solid"/>
                      <a:round/>
                      <a:headEnd type="none" w="med" len="med"/>
                      <a:tailEnd type="none" w="med" len="med"/>
                    </a:lnB>
                  </a:tcPr>
                </a:tc>
                <a:extLst>
                  <a:ext uri="{0D108BD9-81ED-4DB2-BD59-A6C34878D82A}">
                    <a16:rowId xmlns:a16="http://schemas.microsoft.com/office/drawing/2014/main" val="2837581760"/>
                  </a:ext>
                </a:extLst>
              </a:tr>
              <a:tr h="565204">
                <a:tc>
                  <a:txBody>
                    <a:bodyPr/>
                    <a:lstStyle/>
                    <a:p>
                      <a:pPr algn="ctr">
                        <a:lnSpc>
                          <a:spcPct val="107000"/>
                        </a:lnSpc>
                        <a:spcAft>
                          <a:spcPts val="800"/>
                        </a:spcAft>
                      </a:pPr>
                      <a:r>
                        <a:rPr lang="es-MX" sz="1400" dirty="0">
                          <a:solidFill>
                            <a:srgbClr val="DCDCAA"/>
                          </a:solidFill>
                          <a:effectLst/>
                          <a:latin typeface="Consolas" panose="020B0609020204030204" pitchFamily="49" charset="0"/>
                        </a:rPr>
                        <a:t>Diferencia de temperatura</a:t>
                      </a:r>
                      <a:endParaRPr lang="es-MX" sz="14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DCDCAA"/>
                      </a:solidFill>
                      <a:prstDash val="solid"/>
                      <a:round/>
                      <a:headEnd type="none" w="med" len="med"/>
                      <a:tailEnd type="none" w="med" len="med"/>
                    </a:lnL>
                    <a:lnR w="12700" cap="flat" cmpd="sng" algn="ctr">
                      <a:solidFill>
                        <a:srgbClr val="DCDCAA"/>
                      </a:solidFill>
                      <a:prstDash val="solid"/>
                      <a:round/>
                      <a:headEnd type="none" w="med" len="med"/>
                      <a:tailEnd type="none" w="med" len="med"/>
                    </a:lnR>
                    <a:lnT w="12700" cap="flat" cmpd="sng" algn="ctr">
                      <a:solidFill>
                        <a:srgbClr val="DCDCAA"/>
                      </a:solidFill>
                      <a:prstDash val="solid"/>
                      <a:round/>
                      <a:headEnd type="none" w="med" len="med"/>
                      <a:tailEnd type="none" w="med" len="med"/>
                    </a:lnT>
                    <a:lnB w="12700" cap="flat" cmpd="sng" algn="ctr">
                      <a:solidFill>
                        <a:srgbClr val="DCDCAA"/>
                      </a:solidFill>
                      <a:prstDash val="solid"/>
                      <a:round/>
                      <a:headEnd type="none" w="med" len="med"/>
                      <a:tailEnd type="none" w="med" len="med"/>
                    </a:lnB>
                  </a:tcPr>
                </a:tc>
                <a:tc>
                  <a:txBody>
                    <a:bodyPr/>
                    <a:lstStyle/>
                    <a:p>
                      <a:pPr algn="ctr">
                        <a:lnSpc>
                          <a:spcPct val="107000"/>
                        </a:lnSpc>
                        <a:spcAft>
                          <a:spcPts val="800"/>
                        </a:spcAft>
                      </a:pPr>
                      <a:r>
                        <a:rPr lang="es-MX" sz="1400" dirty="0">
                          <a:solidFill>
                            <a:srgbClr val="C586C0"/>
                          </a:solidFill>
                          <a:effectLst/>
                          <a:latin typeface="Consolas" panose="020B0609020204030204" pitchFamily="49" charset="0"/>
                        </a:rPr>
                        <a:t>20</a:t>
                      </a:r>
                      <a:endParaRPr lang="es-MX" sz="1400" dirty="0">
                        <a:solidFill>
                          <a:srgbClr val="C586C0"/>
                        </a:solidFill>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DCDCAA"/>
                      </a:solidFill>
                      <a:prstDash val="solid"/>
                      <a:round/>
                      <a:headEnd type="none" w="med" len="med"/>
                      <a:tailEnd type="none" w="med" len="med"/>
                    </a:lnL>
                    <a:lnR w="12700" cap="flat" cmpd="sng" algn="ctr">
                      <a:solidFill>
                        <a:srgbClr val="DCDCAA"/>
                      </a:solidFill>
                      <a:prstDash val="solid"/>
                      <a:round/>
                      <a:headEnd type="none" w="med" len="med"/>
                      <a:tailEnd type="none" w="med" len="med"/>
                    </a:lnR>
                    <a:lnT w="12700" cap="flat" cmpd="sng" algn="ctr">
                      <a:solidFill>
                        <a:srgbClr val="DCDCAA"/>
                      </a:solidFill>
                      <a:prstDash val="solid"/>
                      <a:round/>
                      <a:headEnd type="none" w="med" len="med"/>
                      <a:tailEnd type="none" w="med" len="med"/>
                    </a:lnT>
                    <a:lnB w="12700" cap="flat" cmpd="sng" algn="ctr">
                      <a:solidFill>
                        <a:srgbClr val="DCDCAA"/>
                      </a:solidFill>
                      <a:prstDash val="solid"/>
                      <a:round/>
                      <a:headEnd type="none" w="med" len="med"/>
                      <a:tailEnd type="none" w="med" len="med"/>
                    </a:lnB>
                  </a:tcPr>
                </a:tc>
                <a:extLst>
                  <a:ext uri="{0D108BD9-81ED-4DB2-BD59-A6C34878D82A}">
                    <a16:rowId xmlns:a16="http://schemas.microsoft.com/office/drawing/2014/main" val="1630002660"/>
                  </a:ext>
                </a:extLst>
              </a:tr>
              <a:tr h="565204">
                <a:tc>
                  <a:txBody>
                    <a:bodyPr/>
                    <a:lstStyle/>
                    <a:p>
                      <a:pPr marL="69850" marR="88900" indent="-6350" algn="ctr">
                        <a:lnSpc>
                          <a:spcPct val="107000"/>
                        </a:lnSpc>
                        <a:spcAft>
                          <a:spcPts val="800"/>
                        </a:spcAft>
                      </a:pPr>
                      <a:r>
                        <a:rPr lang="es-MX" sz="1400" dirty="0">
                          <a:solidFill>
                            <a:srgbClr val="DCDCAA"/>
                          </a:solidFill>
                          <a:effectLst/>
                          <a:latin typeface="Consolas" panose="020B0609020204030204" pitchFamily="49" charset="0"/>
                        </a:rPr>
                        <a:t>Disminución de temperatura </a:t>
                      </a:r>
                      <a:endParaRPr lang="es-MX" sz="1400" dirty="0">
                        <a:solidFill>
                          <a:srgbClr val="DCDCAA"/>
                        </a:solidFill>
                        <a:effectLst/>
                        <a:latin typeface="Consolas" panose="020B0609020204030204" pitchFamily="49" charset="0"/>
                        <a:ea typeface="Consolas" panose="020B0609020204030204" pitchFamily="49" charset="0"/>
                        <a:cs typeface="Consolas" panose="020B0609020204030204" pitchFamily="49" charset="0"/>
                      </a:endParaRPr>
                    </a:p>
                  </a:txBody>
                  <a:tcPr marL="68580" marR="68580" marT="0" marB="0" anchor="ctr">
                    <a:lnL w="12700" cap="flat" cmpd="sng" algn="ctr">
                      <a:solidFill>
                        <a:srgbClr val="DCDCAA"/>
                      </a:solidFill>
                      <a:prstDash val="solid"/>
                      <a:round/>
                      <a:headEnd type="none" w="med" len="med"/>
                      <a:tailEnd type="none" w="med" len="med"/>
                    </a:lnL>
                    <a:lnR w="12700" cap="flat" cmpd="sng" algn="ctr">
                      <a:solidFill>
                        <a:srgbClr val="DCDCAA"/>
                      </a:solidFill>
                      <a:prstDash val="solid"/>
                      <a:round/>
                      <a:headEnd type="none" w="med" len="med"/>
                      <a:tailEnd type="none" w="med" len="med"/>
                    </a:lnR>
                    <a:lnT w="12700" cap="flat" cmpd="sng" algn="ctr">
                      <a:solidFill>
                        <a:srgbClr val="DCDCAA"/>
                      </a:solidFill>
                      <a:prstDash val="solid"/>
                      <a:round/>
                      <a:headEnd type="none" w="med" len="med"/>
                      <a:tailEnd type="none" w="med" len="med"/>
                    </a:lnT>
                    <a:lnB w="12700" cap="flat" cmpd="sng" algn="ctr">
                      <a:solidFill>
                        <a:srgbClr val="DCDCAA"/>
                      </a:solidFill>
                      <a:prstDash val="solid"/>
                      <a:round/>
                      <a:headEnd type="none" w="med" len="med"/>
                      <a:tailEnd type="none" w="med" len="med"/>
                    </a:lnB>
                  </a:tcPr>
                </a:tc>
                <a:tc>
                  <a:txBody>
                    <a:bodyPr/>
                    <a:lstStyle/>
                    <a:p>
                      <a:pPr algn="ctr">
                        <a:lnSpc>
                          <a:spcPct val="107000"/>
                        </a:lnSpc>
                        <a:spcAft>
                          <a:spcPts val="800"/>
                        </a:spcAft>
                      </a:pPr>
                      <a:r>
                        <a:rPr lang="es-MX" sz="1400" dirty="0">
                          <a:solidFill>
                            <a:srgbClr val="C586C0"/>
                          </a:solidFill>
                          <a:effectLst/>
                          <a:latin typeface="Consolas" panose="020B0609020204030204" pitchFamily="49" charset="0"/>
                        </a:rPr>
                        <a:t>1</a:t>
                      </a:r>
                      <a:endParaRPr lang="es-MX" sz="1400" dirty="0">
                        <a:solidFill>
                          <a:srgbClr val="C586C0"/>
                        </a:solidFill>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DCDCAA"/>
                      </a:solidFill>
                      <a:prstDash val="solid"/>
                      <a:round/>
                      <a:headEnd type="none" w="med" len="med"/>
                      <a:tailEnd type="none" w="med" len="med"/>
                    </a:lnL>
                    <a:lnR w="12700" cap="flat" cmpd="sng" algn="ctr">
                      <a:solidFill>
                        <a:srgbClr val="DCDCAA"/>
                      </a:solidFill>
                      <a:prstDash val="solid"/>
                      <a:round/>
                      <a:headEnd type="none" w="med" len="med"/>
                      <a:tailEnd type="none" w="med" len="med"/>
                    </a:lnR>
                    <a:lnT w="12700" cap="flat" cmpd="sng" algn="ctr">
                      <a:solidFill>
                        <a:srgbClr val="DCDCAA"/>
                      </a:solidFill>
                      <a:prstDash val="solid"/>
                      <a:round/>
                      <a:headEnd type="none" w="med" len="med"/>
                      <a:tailEnd type="none" w="med" len="med"/>
                    </a:lnT>
                    <a:lnB w="12700" cap="flat" cmpd="sng" algn="ctr">
                      <a:solidFill>
                        <a:srgbClr val="DCDCAA"/>
                      </a:solidFill>
                      <a:prstDash val="solid"/>
                      <a:round/>
                      <a:headEnd type="none" w="med" len="med"/>
                      <a:tailEnd type="none" w="med" len="med"/>
                    </a:lnB>
                  </a:tcPr>
                </a:tc>
                <a:extLst>
                  <a:ext uri="{0D108BD9-81ED-4DB2-BD59-A6C34878D82A}">
                    <a16:rowId xmlns:a16="http://schemas.microsoft.com/office/drawing/2014/main" val="1065611896"/>
                  </a:ext>
                </a:extLst>
              </a:tr>
              <a:tr h="565204">
                <a:tc>
                  <a:txBody>
                    <a:bodyPr/>
                    <a:lstStyle/>
                    <a:p>
                      <a:pPr algn="ctr">
                        <a:lnSpc>
                          <a:spcPct val="107000"/>
                        </a:lnSpc>
                        <a:spcAft>
                          <a:spcPts val="800"/>
                        </a:spcAft>
                      </a:pPr>
                      <a:r>
                        <a:rPr lang="es-MX" sz="1400" dirty="0">
                          <a:solidFill>
                            <a:srgbClr val="DCDCAA"/>
                          </a:solidFill>
                          <a:effectLst/>
                          <a:latin typeface="Consolas" panose="020B0609020204030204" pitchFamily="49" charset="0"/>
                        </a:rPr>
                        <a:t>Iteraciones máximas</a:t>
                      </a:r>
                      <a:endParaRPr lang="es-MX" sz="14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DCDCAA"/>
                      </a:solidFill>
                      <a:prstDash val="solid"/>
                      <a:round/>
                      <a:headEnd type="none" w="med" len="med"/>
                      <a:tailEnd type="none" w="med" len="med"/>
                    </a:lnL>
                    <a:lnR w="12700" cap="flat" cmpd="sng" algn="ctr">
                      <a:solidFill>
                        <a:srgbClr val="DCDCAA"/>
                      </a:solidFill>
                      <a:prstDash val="solid"/>
                      <a:round/>
                      <a:headEnd type="none" w="med" len="med"/>
                      <a:tailEnd type="none" w="med" len="med"/>
                    </a:lnR>
                    <a:lnT w="12700" cap="flat" cmpd="sng" algn="ctr">
                      <a:solidFill>
                        <a:srgbClr val="DCDCAA"/>
                      </a:solidFill>
                      <a:prstDash val="solid"/>
                      <a:round/>
                      <a:headEnd type="none" w="med" len="med"/>
                      <a:tailEnd type="none" w="med" len="med"/>
                    </a:lnT>
                    <a:lnB w="12700" cap="flat" cmpd="sng" algn="ctr">
                      <a:solidFill>
                        <a:srgbClr val="DCDCAA"/>
                      </a:solidFill>
                      <a:prstDash val="solid"/>
                      <a:round/>
                      <a:headEnd type="none" w="med" len="med"/>
                      <a:tailEnd type="none" w="med" len="med"/>
                    </a:lnB>
                  </a:tcPr>
                </a:tc>
                <a:tc>
                  <a:txBody>
                    <a:bodyPr/>
                    <a:lstStyle/>
                    <a:p>
                      <a:pPr algn="ctr">
                        <a:lnSpc>
                          <a:spcPct val="107000"/>
                        </a:lnSpc>
                        <a:spcAft>
                          <a:spcPts val="800"/>
                        </a:spcAft>
                      </a:pPr>
                      <a:r>
                        <a:rPr lang="es-MX" sz="1400" dirty="0">
                          <a:solidFill>
                            <a:srgbClr val="C586C0"/>
                          </a:solidFill>
                          <a:effectLst/>
                          <a:latin typeface="Consolas" panose="020B0609020204030204" pitchFamily="49" charset="0"/>
                        </a:rPr>
                        <a:t>100</a:t>
                      </a:r>
                      <a:endParaRPr lang="es-MX" sz="1400" dirty="0">
                        <a:solidFill>
                          <a:srgbClr val="C586C0"/>
                        </a:solidFill>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DCDCAA"/>
                      </a:solidFill>
                      <a:prstDash val="solid"/>
                      <a:round/>
                      <a:headEnd type="none" w="med" len="med"/>
                      <a:tailEnd type="none" w="med" len="med"/>
                    </a:lnL>
                    <a:lnR w="12700" cap="flat" cmpd="sng" algn="ctr">
                      <a:solidFill>
                        <a:srgbClr val="DCDCAA"/>
                      </a:solidFill>
                      <a:prstDash val="solid"/>
                      <a:round/>
                      <a:headEnd type="none" w="med" len="med"/>
                      <a:tailEnd type="none" w="med" len="med"/>
                    </a:lnR>
                    <a:lnT w="12700" cap="flat" cmpd="sng" algn="ctr">
                      <a:solidFill>
                        <a:srgbClr val="DCDCAA"/>
                      </a:solidFill>
                      <a:prstDash val="solid"/>
                      <a:round/>
                      <a:headEnd type="none" w="med" len="med"/>
                      <a:tailEnd type="none" w="med" len="med"/>
                    </a:lnT>
                    <a:lnB w="12700" cap="flat" cmpd="sng" algn="ctr">
                      <a:solidFill>
                        <a:srgbClr val="DCDCAA"/>
                      </a:solidFill>
                      <a:prstDash val="solid"/>
                      <a:round/>
                      <a:headEnd type="none" w="med" len="med"/>
                      <a:tailEnd type="none" w="med" len="med"/>
                    </a:lnB>
                  </a:tcPr>
                </a:tc>
                <a:extLst>
                  <a:ext uri="{0D108BD9-81ED-4DB2-BD59-A6C34878D82A}">
                    <a16:rowId xmlns:a16="http://schemas.microsoft.com/office/drawing/2014/main" val="2415400206"/>
                  </a:ext>
                </a:extLst>
              </a:tr>
            </a:tbl>
          </a:graphicData>
        </a:graphic>
      </p:graphicFrame>
      <p:graphicFrame>
        <p:nvGraphicFramePr>
          <p:cNvPr id="8" name="Tabla 7">
            <a:extLst>
              <a:ext uri="{FF2B5EF4-FFF2-40B4-BE49-F238E27FC236}">
                <a16:creationId xmlns:a16="http://schemas.microsoft.com/office/drawing/2014/main" id="{6C6DAD9A-177B-445C-7A0C-844E6AE1F85A}"/>
              </a:ext>
            </a:extLst>
          </p:cNvPr>
          <p:cNvGraphicFramePr>
            <a:graphicFrameLocks noGrp="1"/>
          </p:cNvGraphicFramePr>
          <p:nvPr>
            <p:extLst>
              <p:ext uri="{D42A27DB-BD31-4B8C-83A1-F6EECF244321}">
                <p14:modId xmlns:p14="http://schemas.microsoft.com/office/powerpoint/2010/main" val="2873811933"/>
              </p:ext>
            </p:extLst>
          </p:nvPr>
        </p:nvGraphicFramePr>
        <p:xfrm>
          <a:off x="6325774" y="2122494"/>
          <a:ext cx="4261240" cy="3392046"/>
        </p:xfrm>
        <a:graphic>
          <a:graphicData uri="http://schemas.openxmlformats.org/drawingml/2006/table">
            <a:tbl>
              <a:tblPr firstRow="1" firstCol="1" bandRow="1">
                <a:tableStyleId>{5940675A-B579-460E-94D1-54222C63F5DA}</a:tableStyleId>
              </a:tblPr>
              <a:tblGrid>
                <a:gridCol w="2209131">
                  <a:extLst>
                    <a:ext uri="{9D8B030D-6E8A-4147-A177-3AD203B41FA5}">
                      <a16:colId xmlns:a16="http://schemas.microsoft.com/office/drawing/2014/main" val="1119325623"/>
                    </a:ext>
                  </a:extLst>
                </a:gridCol>
                <a:gridCol w="2052109">
                  <a:extLst>
                    <a:ext uri="{9D8B030D-6E8A-4147-A177-3AD203B41FA5}">
                      <a16:colId xmlns:a16="http://schemas.microsoft.com/office/drawing/2014/main" val="1046842621"/>
                    </a:ext>
                  </a:extLst>
                </a:gridCol>
              </a:tblGrid>
              <a:tr h="565341">
                <a:tc>
                  <a:txBody>
                    <a:bodyPr/>
                    <a:lstStyle/>
                    <a:p>
                      <a:pPr marL="70485" marR="88900" indent="-6350" algn="ctr">
                        <a:lnSpc>
                          <a:spcPct val="107000"/>
                        </a:lnSpc>
                        <a:spcAft>
                          <a:spcPts val="800"/>
                        </a:spcAft>
                      </a:pPr>
                      <a:r>
                        <a:rPr lang="es-MX" sz="1400" dirty="0">
                          <a:solidFill>
                            <a:srgbClr val="DCDCAA"/>
                          </a:solidFill>
                          <a:effectLst/>
                          <a:latin typeface="Consolas" panose="020B0609020204030204" pitchFamily="49" charset="0"/>
                        </a:rPr>
                        <a:t>PARÁMETRO </a:t>
                      </a:r>
                      <a:endParaRPr lang="es-MX" sz="1400" dirty="0">
                        <a:solidFill>
                          <a:srgbClr val="DCDCAA"/>
                        </a:solidFill>
                        <a:effectLst/>
                        <a:latin typeface="Consolas" panose="020B0609020204030204" pitchFamily="49" charset="0"/>
                        <a:ea typeface="Consolas" panose="020B0609020204030204" pitchFamily="49" charset="0"/>
                        <a:cs typeface="Consolas" panose="020B0609020204030204" pitchFamily="49" charset="0"/>
                      </a:endParaRPr>
                    </a:p>
                  </a:txBody>
                  <a:tcPr marL="0" marR="73025" marT="26035" marB="0" anchor="ctr">
                    <a:lnL w="12700" cap="flat" cmpd="sng" algn="ctr">
                      <a:solidFill>
                        <a:srgbClr val="DCDCAA"/>
                      </a:solidFill>
                      <a:prstDash val="solid"/>
                      <a:round/>
                      <a:headEnd type="none" w="med" len="med"/>
                      <a:tailEnd type="none" w="med" len="med"/>
                    </a:lnL>
                    <a:lnR w="12700" cap="flat" cmpd="sng" algn="ctr">
                      <a:solidFill>
                        <a:srgbClr val="DCDCAA"/>
                      </a:solidFill>
                      <a:prstDash val="solid"/>
                      <a:round/>
                      <a:headEnd type="none" w="med" len="med"/>
                      <a:tailEnd type="none" w="med" len="med"/>
                    </a:lnR>
                    <a:lnT w="12700" cap="flat" cmpd="sng" algn="ctr">
                      <a:solidFill>
                        <a:srgbClr val="DCDCAA"/>
                      </a:solidFill>
                      <a:prstDash val="solid"/>
                      <a:round/>
                      <a:headEnd type="none" w="med" len="med"/>
                      <a:tailEnd type="none" w="med" len="med"/>
                    </a:lnT>
                    <a:lnB w="12700" cap="flat" cmpd="sng" algn="ctr">
                      <a:solidFill>
                        <a:srgbClr val="DCDCAA"/>
                      </a:solidFill>
                      <a:prstDash val="solid"/>
                      <a:round/>
                      <a:headEnd type="none" w="med" len="med"/>
                      <a:tailEnd type="none" w="med" len="med"/>
                    </a:lnB>
                  </a:tcPr>
                </a:tc>
                <a:tc>
                  <a:txBody>
                    <a:bodyPr/>
                    <a:lstStyle/>
                    <a:p>
                      <a:pPr marL="38100" marR="88900" indent="-6350" algn="ctr">
                        <a:lnSpc>
                          <a:spcPct val="107000"/>
                        </a:lnSpc>
                        <a:spcAft>
                          <a:spcPts val="800"/>
                        </a:spcAft>
                      </a:pPr>
                      <a:r>
                        <a:rPr lang="es-MX" sz="1400" dirty="0">
                          <a:solidFill>
                            <a:srgbClr val="DCDCAA"/>
                          </a:solidFill>
                          <a:effectLst/>
                          <a:latin typeface="Consolas" panose="020B0609020204030204" pitchFamily="49" charset="0"/>
                        </a:rPr>
                        <a:t>VALOR </a:t>
                      </a:r>
                      <a:endParaRPr lang="es-MX" sz="1400" dirty="0">
                        <a:solidFill>
                          <a:srgbClr val="DCDCAA"/>
                        </a:solidFill>
                        <a:effectLst/>
                        <a:latin typeface="Consolas" panose="020B0609020204030204" pitchFamily="49" charset="0"/>
                        <a:ea typeface="Consolas" panose="020B0609020204030204" pitchFamily="49" charset="0"/>
                        <a:cs typeface="Consolas" panose="020B0609020204030204" pitchFamily="49" charset="0"/>
                      </a:endParaRPr>
                    </a:p>
                  </a:txBody>
                  <a:tcPr marL="0" marR="73025" marT="26035" marB="0" anchor="ctr">
                    <a:lnL w="12700" cap="flat" cmpd="sng" algn="ctr">
                      <a:solidFill>
                        <a:srgbClr val="DCDCAA"/>
                      </a:solidFill>
                      <a:prstDash val="solid"/>
                      <a:round/>
                      <a:headEnd type="none" w="med" len="med"/>
                      <a:tailEnd type="none" w="med" len="med"/>
                    </a:lnL>
                    <a:lnR w="12700" cap="flat" cmpd="sng" algn="ctr">
                      <a:solidFill>
                        <a:srgbClr val="DCDCAA"/>
                      </a:solidFill>
                      <a:prstDash val="solid"/>
                      <a:round/>
                      <a:headEnd type="none" w="med" len="med"/>
                      <a:tailEnd type="none" w="med" len="med"/>
                    </a:lnR>
                    <a:lnT w="12700" cap="flat" cmpd="sng" algn="ctr">
                      <a:solidFill>
                        <a:srgbClr val="DCDCAA"/>
                      </a:solidFill>
                      <a:prstDash val="solid"/>
                      <a:round/>
                      <a:headEnd type="none" w="med" len="med"/>
                      <a:tailEnd type="none" w="med" len="med"/>
                    </a:lnT>
                    <a:lnB w="12700" cap="flat" cmpd="sng" algn="ctr">
                      <a:solidFill>
                        <a:srgbClr val="DCDCAA"/>
                      </a:solidFill>
                      <a:prstDash val="solid"/>
                      <a:round/>
                      <a:headEnd type="none" w="med" len="med"/>
                      <a:tailEnd type="none" w="med" len="med"/>
                    </a:lnB>
                  </a:tcPr>
                </a:tc>
                <a:extLst>
                  <a:ext uri="{0D108BD9-81ED-4DB2-BD59-A6C34878D82A}">
                    <a16:rowId xmlns:a16="http://schemas.microsoft.com/office/drawing/2014/main" val="3055430067"/>
                  </a:ext>
                </a:extLst>
              </a:tr>
              <a:tr h="565341">
                <a:tc>
                  <a:txBody>
                    <a:bodyPr/>
                    <a:lstStyle/>
                    <a:p>
                      <a:pPr marL="73025" marR="88900" indent="-6350" algn="ctr">
                        <a:lnSpc>
                          <a:spcPct val="107000"/>
                        </a:lnSpc>
                        <a:spcAft>
                          <a:spcPts val="800"/>
                        </a:spcAft>
                      </a:pPr>
                      <a:r>
                        <a:rPr lang="es-MX" sz="1400" dirty="0">
                          <a:solidFill>
                            <a:srgbClr val="DCDCAA"/>
                          </a:solidFill>
                          <a:effectLst/>
                          <a:latin typeface="Consolas" panose="020B0609020204030204" pitchFamily="49" charset="0"/>
                        </a:rPr>
                        <a:t>Temperatura máxima </a:t>
                      </a:r>
                      <a:endParaRPr lang="es-MX" sz="1400" dirty="0">
                        <a:solidFill>
                          <a:srgbClr val="DCDCAA"/>
                        </a:solidFill>
                        <a:effectLst/>
                        <a:latin typeface="Consolas" panose="020B0609020204030204" pitchFamily="49" charset="0"/>
                        <a:ea typeface="Consolas" panose="020B0609020204030204" pitchFamily="49" charset="0"/>
                        <a:cs typeface="Consolas" panose="020B0609020204030204" pitchFamily="49" charset="0"/>
                      </a:endParaRPr>
                    </a:p>
                  </a:txBody>
                  <a:tcPr marL="0" marR="73025" marT="26035" marB="0" anchor="ctr">
                    <a:lnL w="12700" cap="flat" cmpd="sng" algn="ctr">
                      <a:solidFill>
                        <a:srgbClr val="DCDCAA"/>
                      </a:solidFill>
                      <a:prstDash val="solid"/>
                      <a:round/>
                      <a:headEnd type="none" w="med" len="med"/>
                      <a:tailEnd type="none" w="med" len="med"/>
                    </a:lnL>
                    <a:lnR w="12700" cap="flat" cmpd="sng" algn="ctr">
                      <a:solidFill>
                        <a:srgbClr val="DCDCAA"/>
                      </a:solidFill>
                      <a:prstDash val="solid"/>
                      <a:round/>
                      <a:headEnd type="none" w="med" len="med"/>
                      <a:tailEnd type="none" w="med" len="med"/>
                    </a:lnR>
                    <a:lnT w="12700" cap="flat" cmpd="sng" algn="ctr">
                      <a:solidFill>
                        <a:srgbClr val="DCDCAA"/>
                      </a:solidFill>
                      <a:prstDash val="solid"/>
                      <a:round/>
                      <a:headEnd type="none" w="med" len="med"/>
                      <a:tailEnd type="none" w="med" len="med"/>
                    </a:lnT>
                    <a:lnB w="12700" cap="flat" cmpd="sng" algn="ctr">
                      <a:solidFill>
                        <a:srgbClr val="DCDCAA"/>
                      </a:solidFill>
                      <a:prstDash val="solid"/>
                      <a:round/>
                      <a:headEnd type="none" w="med" len="med"/>
                      <a:tailEnd type="none" w="med" len="med"/>
                    </a:lnB>
                  </a:tcPr>
                </a:tc>
                <a:tc>
                  <a:txBody>
                    <a:bodyPr/>
                    <a:lstStyle/>
                    <a:p>
                      <a:pPr marL="76200" marR="88900" indent="-6350" algn="ctr">
                        <a:lnSpc>
                          <a:spcPct val="107000"/>
                        </a:lnSpc>
                        <a:spcAft>
                          <a:spcPts val="800"/>
                        </a:spcAft>
                      </a:pPr>
                      <a:r>
                        <a:rPr lang="es-MX" sz="1400" dirty="0">
                          <a:solidFill>
                            <a:srgbClr val="CF9178"/>
                          </a:solidFill>
                          <a:effectLst/>
                          <a:latin typeface="Consolas" panose="020B0609020204030204" pitchFamily="49" charset="0"/>
                        </a:rPr>
                        <a:t>1001 </a:t>
                      </a:r>
                      <a:endParaRPr lang="es-MX" sz="1400" dirty="0">
                        <a:solidFill>
                          <a:srgbClr val="CF9178"/>
                        </a:solidFill>
                        <a:effectLst/>
                        <a:latin typeface="Consolas" panose="020B0609020204030204" pitchFamily="49" charset="0"/>
                        <a:ea typeface="Consolas" panose="020B0609020204030204" pitchFamily="49" charset="0"/>
                        <a:cs typeface="Consolas" panose="020B0609020204030204" pitchFamily="49" charset="0"/>
                      </a:endParaRPr>
                    </a:p>
                  </a:txBody>
                  <a:tcPr marL="0" marR="73025" marT="26035" marB="0" anchor="ctr">
                    <a:lnL w="12700" cap="flat" cmpd="sng" algn="ctr">
                      <a:solidFill>
                        <a:srgbClr val="DCDCAA"/>
                      </a:solidFill>
                      <a:prstDash val="solid"/>
                      <a:round/>
                      <a:headEnd type="none" w="med" len="med"/>
                      <a:tailEnd type="none" w="med" len="med"/>
                    </a:lnL>
                    <a:lnR w="12700" cap="flat" cmpd="sng" algn="ctr">
                      <a:solidFill>
                        <a:srgbClr val="DCDCAA"/>
                      </a:solidFill>
                      <a:prstDash val="solid"/>
                      <a:round/>
                      <a:headEnd type="none" w="med" len="med"/>
                      <a:tailEnd type="none" w="med" len="med"/>
                    </a:lnR>
                    <a:lnT w="12700" cap="flat" cmpd="sng" algn="ctr">
                      <a:solidFill>
                        <a:srgbClr val="DCDCAA"/>
                      </a:solidFill>
                      <a:prstDash val="solid"/>
                      <a:round/>
                      <a:headEnd type="none" w="med" len="med"/>
                      <a:tailEnd type="none" w="med" len="med"/>
                    </a:lnT>
                    <a:lnB w="12700" cap="flat" cmpd="sng" algn="ctr">
                      <a:solidFill>
                        <a:srgbClr val="DCDCAA"/>
                      </a:solidFill>
                      <a:prstDash val="solid"/>
                      <a:round/>
                      <a:headEnd type="none" w="med" len="med"/>
                      <a:tailEnd type="none" w="med" len="med"/>
                    </a:lnB>
                  </a:tcPr>
                </a:tc>
                <a:extLst>
                  <a:ext uri="{0D108BD9-81ED-4DB2-BD59-A6C34878D82A}">
                    <a16:rowId xmlns:a16="http://schemas.microsoft.com/office/drawing/2014/main" val="1171223333"/>
                  </a:ext>
                </a:extLst>
              </a:tr>
              <a:tr h="565341">
                <a:tc>
                  <a:txBody>
                    <a:bodyPr/>
                    <a:lstStyle/>
                    <a:p>
                      <a:pPr marL="73025" marR="88900" indent="-6350" algn="ctr">
                        <a:lnSpc>
                          <a:spcPct val="107000"/>
                        </a:lnSpc>
                        <a:spcAft>
                          <a:spcPts val="800"/>
                        </a:spcAft>
                      </a:pPr>
                      <a:r>
                        <a:rPr lang="es-MX" sz="1400">
                          <a:solidFill>
                            <a:srgbClr val="DCDCAA"/>
                          </a:solidFill>
                          <a:effectLst/>
                          <a:latin typeface="Consolas" panose="020B0609020204030204" pitchFamily="49" charset="0"/>
                        </a:rPr>
                        <a:t>Temperatura mínima </a:t>
                      </a:r>
                      <a:endParaRPr lang="es-MX" sz="1400">
                        <a:solidFill>
                          <a:srgbClr val="DCDCAA"/>
                        </a:solidFill>
                        <a:effectLst/>
                        <a:latin typeface="Consolas" panose="020B0609020204030204" pitchFamily="49" charset="0"/>
                        <a:ea typeface="Consolas" panose="020B0609020204030204" pitchFamily="49" charset="0"/>
                        <a:cs typeface="Consolas" panose="020B0609020204030204" pitchFamily="49" charset="0"/>
                      </a:endParaRPr>
                    </a:p>
                  </a:txBody>
                  <a:tcPr marL="0" marR="73025" marT="26035" marB="0" anchor="ctr">
                    <a:lnL w="12700" cap="flat" cmpd="sng" algn="ctr">
                      <a:solidFill>
                        <a:srgbClr val="DCDCAA"/>
                      </a:solidFill>
                      <a:prstDash val="solid"/>
                      <a:round/>
                      <a:headEnd type="none" w="med" len="med"/>
                      <a:tailEnd type="none" w="med" len="med"/>
                    </a:lnL>
                    <a:lnR w="12700" cap="flat" cmpd="sng" algn="ctr">
                      <a:solidFill>
                        <a:srgbClr val="DCDCAA"/>
                      </a:solidFill>
                      <a:prstDash val="solid"/>
                      <a:round/>
                      <a:headEnd type="none" w="med" len="med"/>
                      <a:tailEnd type="none" w="med" len="med"/>
                    </a:lnR>
                    <a:lnT w="12700" cap="flat" cmpd="sng" algn="ctr">
                      <a:solidFill>
                        <a:srgbClr val="DCDCAA"/>
                      </a:solidFill>
                      <a:prstDash val="solid"/>
                      <a:round/>
                      <a:headEnd type="none" w="med" len="med"/>
                      <a:tailEnd type="none" w="med" len="med"/>
                    </a:lnT>
                    <a:lnB w="12700" cap="flat" cmpd="sng" algn="ctr">
                      <a:solidFill>
                        <a:srgbClr val="DCDCAA"/>
                      </a:solidFill>
                      <a:prstDash val="solid"/>
                      <a:round/>
                      <a:headEnd type="none" w="med" len="med"/>
                      <a:tailEnd type="none" w="med" len="med"/>
                    </a:lnB>
                  </a:tcPr>
                </a:tc>
                <a:tc>
                  <a:txBody>
                    <a:bodyPr/>
                    <a:lstStyle/>
                    <a:p>
                      <a:pPr marL="191770" marR="88900" indent="-6350" algn="ctr">
                        <a:lnSpc>
                          <a:spcPct val="107000"/>
                        </a:lnSpc>
                        <a:spcAft>
                          <a:spcPts val="800"/>
                        </a:spcAft>
                      </a:pPr>
                      <a:r>
                        <a:rPr lang="es-MX" sz="1400" dirty="0">
                          <a:solidFill>
                            <a:srgbClr val="CF9178"/>
                          </a:solidFill>
                          <a:effectLst/>
                          <a:latin typeface="Consolas" panose="020B0609020204030204" pitchFamily="49" charset="0"/>
                        </a:rPr>
                        <a:t>1 </a:t>
                      </a:r>
                      <a:endParaRPr lang="es-MX" sz="1400" dirty="0">
                        <a:solidFill>
                          <a:srgbClr val="CF9178"/>
                        </a:solidFill>
                        <a:effectLst/>
                        <a:latin typeface="Consolas" panose="020B0609020204030204" pitchFamily="49" charset="0"/>
                        <a:ea typeface="Consolas" panose="020B0609020204030204" pitchFamily="49" charset="0"/>
                        <a:cs typeface="Consolas" panose="020B0609020204030204" pitchFamily="49" charset="0"/>
                      </a:endParaRPr>
                    </a:p>
                  </a:txBody>
                  <a:tcPr marL="0" marR="73025" marT="26035" marB="0" anchor="ctr">
                    <a:lnL w="12700" cap="flat" cmpd="sng" algn="ctr">
                      <a:solidFill>
                        <a:srgbClr val="DCDCAA"/>
                      </a:solidFill>
                      <a:prstDash val="solid"/>
                      <a:round/>
                      <a:headEnd type="none" w="med" len="med"/>
                      <a:tailEnd type="none" w="med" len="med"/>
                    </a:lnL>
                    <a:lnR w="12700" cap="flat" cmpd="sng" algn="ctr">
                      <a:solidFill>
                        <a:srgbClr val="DCDCAA"/>
                      </a:solidFill>
                      <a:prstDash val="solid"/>
                      <a:round/>
                      <a:headEnd type="none" w="med" len="med"/>
                      <a:tailEnd type="none" w="med" len="med"/>
                    </a:lnR>
                    <a:lnT w="12700" cap="flat" cmpd="sng" algn="ctr">
                      <a:solidFill>
                        <a:srgbClr val="DCDCAA"/>
                      </a:solidFill>
                      <a:prstDash val="solid"/>
                      <a:round/>
                      <a:headEnd type="none" w="med" len="med"/>
                      <a:tailEnd type="none" w="med" len="med"/>
                    </a:lnT>
                    <a:lnB w="12700" cap="flat" cmpd="sng" algn="ctr">
                      <a:solidFill>
                        <a:srgbClr val="DCDCAA"/>
                      </a:solidFill>
                      <a:prstDash val="solid"/>
                      <a:round/>
                      <a:headEnd type="none" w="med" len="med"/>
                      <a:tailEnd type="none" w="med" len="med"/>
                    </a:lnB>
                  </a:tcPr>
                </a:tc>
                <a:extLst>
                  <a:ext uri="{0D108BD9-81ED-4DB2-BD59-A6C34878D82A}">
                    <a16:rowId xmlns:a16="http://schemas.microsoft.com/office/drawing/2014/main" val="1612739879"/>
                  </a:ext>
                </a:extLst>
              </a:tr>
              <a:tr h="565341">
                <a:tc>
                  <a:txBody>
                    <a:bodyPr/>
                    <a:lstStyle/>
                    <a:p>
                      <a:pPr marL="70485" marR="88900" indent="-6350" algn="ctr">
                        <a:lnSpc>
                          <a:spcPct val="107000"/>
                        </a:lnSpc>
                        <a:spcAft>
                          <a:spcPts val="800"/>
                        </a:spcAft>
                      </a:pPr>
                      <a:r>
                        <a:rPr lang="es-MX" sz="1400" dirty="0">
                          <a:solidFill>
                            <a:srgbClr val="DCDCAA"/>
                          </a:solidFill>
                          <a:effectLst/>
                          <a:latin typeface="Consolas" panose="020B0609020204030204" pitchFamily="49" charset="0"/>
                        </a:rPr>
                        <a:t>Diferencia </a:t>
                      </a:r>
                      <a:endParaRPr lang="es-MX" sz="1400" dirty="0">
                        <a:solidFill>
                          <a:srgbClr val="DCDCAA"/>
                        </a:solidFill>
                        <a:effectLst/>
                        <a:latin typeface="Consolas" panose="020B0609020204030204" pitchFamily="49" charset="0"/>
                        <a:ea typeface="Consolas" panose="020B0609020204030204" pitchFamily="49" charset="0"/>
                        <a:cs typeface="Consolas" panose="020B0609020204030204" pitchFamily="49" charset="0"/>
                      </a:endParaRPr>
                    </a:p>
                  </a:txBody>
                  <a:tcPr marL="0" marR="73025" marT="26035" marB="0" anchor="ctr">
                    <a:lnL w="12700" cap="flat" cmpd="sng" algn="ctr">
                      <a:solidFill>
                        <a:srgbClr val="DCDCAA"/>
                      </a:solidFill>
                      <a:prstDash val="solid"/>
                      <a:round/>
                      <a:headEnd type="none" w="med" len="med"/>
                      <a:tailEnd type="none" w="med" len="med"/>
                    </a:lnL>
                    <a:lnR w="12700" cap="flat" cmpd="sng" algn="ctr">
                      <a:solidFill>
                        <a:srgbClr val="DCDCAA"/>
                      </a:solidFill>
                      <a:prstDash val="solid"/>
                      <a:round/>
                      <a:headEnd type="none" w="med" len="med"/>
                      <a:tailEnd type="none" w="med" len="med"/>
                    </a:lnR>
                    <a:lnT w="12700" cap="flat" cmpd="sng" algn="ctr">
                      <a:solidFill>
                        <a:srgbClr val="DCDCAA"/>
                      </a:solidFill>
                      <a:prstDash val="solid"/>
                      <a:round/>
                      <a:headEnd type="none" w="med" len="med"/>
                      <a:tailEnd type="none" w="med" len="med"/>
                    </a:lnT>
                    <a:lnB w="12700" cap="flat" cmpd="sng" algn="ctr">
                      <a:solidFill>
                        <a:srgbClr val="DCDCAA"/>
                      </a:solidFill>
                      <a:prstDash val="solid"/>
                      <a:round/>
                      <a:headEnd type="none" w="med" len="med"/>
                      <a:tailEnd type="none" w="med" len="med"/>
                    </a:lnB>
                  </a:tcPr>
                </a:tc>
                <a:tc>
                  <a:txBody>
                    <a:bodyPr/>
                    <a:lstStyle/>
                    <a:p>
                      <a:pPr marL="76200" marR="88900" indent="-6350" algn="ctr">
                        <a:lnSpc>
                          <a:spcPct val="107000"/>
                        </a:lnSpc>
                        <a:spcAft>
                          <a:spcPts val="800"/>
                        </a:spcAft>
                      </a:pPr>
                      <a:r>
                        <a:rPr lang="es-MX" sz="1400" dirty="0">
                          <a:solidFill>
                            <a:srgbClr val="CF9178"/>
                          </a:solidFill>
                          <a:effectLst/>
                          <a:latin typeface="Consolas" panose="020B0609020204030204" pitchFamily="49" charset="0"/>
                        </a:rPr>
                        <a:t>1000 </a:t>
                      </a:r>
                      <a:endParaRPr lang="es-MX" sz="1400" dirty="0">
                        <a:solidFill>
                          <a:srgbClr val="CF9178"/>
                        </a:solidFill>
                        <a:effectLst/>
                        <a:latin typeface="Consolas" panose="020B0609020204030204" pitchFamily="49" charset="0"/>
                        <a:ea typeface="Consolas" panose="020B0609020204030204" pitchFamily="49" charset="0"/>
                        <a:cs typeface="Consolas" panose="020B0609020204030204" pitchFamily="49" charset="0"/>
                      </a:endParaRPr>
                    </a:p>
                  </a:txBody>
                  <a:tcPr marL="0" marR="73025" marT="26035" marB="0" anchor="ctr">
                    <a:lnL w="12700" cap="flat" cmpd="sng" algn="ctr">
                      <a:solidFill>
                        <a:srgbClr val="DCDCAA"/>
                      </a:solidFill>
                      <a:prstDash val="solid"/>
                      <a:round/>
                      <a:headEnd type="none" w="med" len="med"/>
                      <a:tailEnd type="none" w="med" len="med"/>
                    </a:lnL>
                    <a:lnR w="12700" cap="flat" cmpd="sng" algn="ctr">
                      <a:solidFill>
                        <a:srgbClr val="DCDCAA"/>
                      </a:solidFill>
                      <a:prstDash val="solid"/>
                      <a:round/>
                      <a:headEnd type="none" w="med" len="med"/>
                      <a:tailEnd type="none" w="med" len="med"/>
                    </a:lnR>
                    <a:lnT w="12700" cap="flat" cmpd="sng" algn="ctr">
                      <a:solidFill>
                        <a:srgbClr val="DCDCAA"/>
                      </a:solidFill>
                      <a:prstDash val="solid"/>
                      <a:round/>
                      <a:headEnd type="none" w="med" len="med"/>
                      <a:tailEnd type="none" w="med" len="med"/>
                    </a:lnT>
                    <a:lnB w="12700" cap="flat" cmpd="sng" algn="ctr">
                      <a:solidFill>
                        <a:srgbClr val="DCDCAA"/>
                      </a:solidFill>
                      <a:prstDash val="solid"/>
                      <a:round/>
                      <a:headEnd type="none" w="med" len="med"/>
                      <a:tailEnd type="none" w="med" len="med"/>
                    </a:lnB>
                  </a:tcPr>
                </a:tc>
                <a:extLst>
                  <a:ext uri="{0D108BD9-81ED-4DB2-BD59-A6C34878D82A}">
                    <a16:rowId xmlns:a16="http://schemas.microsoft.com/office/drawing/2014/main" val="2764150547"/>
                  </a:ext>
                </a:extLst>
              </a:tr>
              <a:tr h="565341">
                <a:tc>
                  <a:txBody>
                    <a:bodyPr/>
                    <a:lstStyle/>
                    <a:p>
                      <a:pPr marL="69850" marR="88900" indent="-6350" algn="ctr">
                        <a:lnSpc>
                          <a:spcPct val="107000"/>
                        </a:lnSpc>
                        <a:spcAft>
                          <a:spcPts val="800"/>
                        </a:spcAft>
                      </a:pPr>
                      <a:r>
                        <a:rPr lang="es-MX" sz="1400" dirty="0">
                          <a:solidFill>
                            <a:srgbClr val="DCDCAA"/>
                          </a:solidFill>
                          <a:effectLst/>
                          <a:latin typeface="Consolas" panose="020B0609020204030204" pitchFamily="49" charset="0"/>
                        </a:rPr>
                        <a:t>Disminución de temperatura </a:t>
                      </a:r>
                      <a:endParaRPr lang="es-MX" sz="1400" dirty="0">
                        <a:solidFill>
                          <a:srgbClr val="DCDCAA"/>
                        </a:solidFill>
                        <a:effectLst/>
                        <a:latin typeface="Consolas" panose="020B0609020204030204" pitchFamily="49" charset="0"/>
                        <a:ea typeface="Consolas" panose="020B0609020204030204" pitchFamily="49" charset="0"/>
                        <a:cs typeface="Consolas" panose="020B0609020204030204" pitchFamily="49" charset="0"/>
                      </a:endParaRPr>
                    </a:p>
                  </a:txBody>
                  <a:tcPr marL="0" marR="73025" marT="26035" marB="0" anchor="ctr">
                    <a:lnL w="12700" cap="flat" cmpd="sng" algn="ctr">
                      <a:solidFill>
                        <a:srgbClr val="DCDCAA"/>
                      </a:solidFill>
                      <a:prstDash val="solid"/>
                      <a:round/>
                      <a:headEnd type="none" w="med" len="med"/>
                      <a:tailEnd type="none" w="med" len="med"/>
                    </a:lnL>
                    <a:lnR w="12700" cap="flat" cmpd="sng" algn="ctr">
                      <a:solidFill>
                        <a:srgbClr val="DCDCAA"/>
                      </a:solidFill>
                      <a:prstDash val="solid"/>
                      <a:round/>
                      <a:headEnd type="none" w="med" len="med"/>
                      <a:tailEnd type="none" w="med" len="med"/>
                    </a:lnR>
                    <a:lnT w="12700" cap="flat" cmpd="sng" algn="ctr">
                      <a:solidFill>
                        <a:srgbClr val="DCDCAA"/>
                      </a:solidFill>
                      <a:prstDash val="solid"/>
                      <a:round/>
                      <a:headEnd type="none" w="med" len="med"/>
                      <a:tailEnd type="none" w="med" len="med"/>
                    </a:lnT>
                    <a:lnB w="12700" cap="flat" cmpd="sng" algn="ctr">
                      <a:solidFill>
                        <a:srgbClr val="DCDCAA"/>
                      </a:solidFill>
                      <a:prstDash val="solid"/>
                      <a:round/>
                      <a:headEnd type="none" w="med" len="med"/>
                      <a:tailEnd type="none" w="med" len="med"/>
                    </a:lnB>
                  </a:tcPr>
                </a:tc>
                <a:tc>
                  <a:txBody>
                    <a:bodyPr/>
                    <a:lstStyle/>
                    <a:p>
                      <a:pPr marL="191770" marR="88900" indent="-6350" algn="ctr">
                        <a:lnSpc>
                          <a:spcPct val="107000"/>
                        </a:lnSpc>
                        <a:spcAft>
                          <a:spcPts val="800"/>
                        </a:spcAft>
                      </a:pPr>
                      <a:r>
                        <a:rPr lang="es-MX" sz="1400" dirty="0">
                          <a:solidFill>
                            <a:srgbClr val="CF9178"/>
                          </a:solidFill>
                          <a:effectLst/>
                          <a:latin typeface="Consolas" panose="020B0609020204030204" pitchFamily="49" charset="0"/>
                        </a:rPr>
                        <a:t>1 </a:t>
                      </a:r>
                      <a:endParaRPr lang="es-MX" sz="1400" dirty="0">
                        <a:solidFill>
                          <a:srgbClr val="CF9178"/>
                        </a:solidFill>
                        <a:effectLst/>
                        <a:latin typeface="Consolas" panose="020B0609020204030204" pitchFamily="49" charset="0"/>
                        <a:ea typeface="Consolas" panose="020B0609020204030204" pitchFamily="49" charset="0"/>
                        <a:cs typeface="Consolas" panose="020B0609020204030204" pitchFamily="49" charset="0"/>
                      </a:endParaRPr>
                    </a:p>
                  </a:txBody>
                  <a:tcPr marL="0" marR="73025" marT="26035" marB="0" anchor="ctr">
                    <a:lnL w="12700" cap="flat" cmpd="sng" algn="ctr">
                      <a:solidFill>
                        <a:srgbClr val="DCDCAA"/>
                      </a:solidFill>
                      <a:prstDash val="solid"/>
                      <a:round/>
                      <a:headEnd type="none" w="med" len="med"/>
                      <a:tailEnd type="none" w="med" len="med"/>
                    </a:lnL>
                    <a:lnR w="12700" cap="flat" cmpd="sng" algn="ctr">
                      <a:solidFill>
                        <a:srgbClr val="DCDCAA"/>
                      </a:solidFill>
                      <a:prstDash val="solid"/>
                      <a:round/>
                      <a:headEnd type="none" w="med" len="med"/>
                      <a:tailEnd type="none" w="med" len="med"/>
                    </a:lnR>
                    <a:lnT w="12700" cap="flat" cmpd="sng" algn="ctr">
                      <a:solidFill>
                        <a:srgbClr val="DCDCAA"/>
                      </a:solidFill>
                      <a:prstDash val="solid"/>
                      <a:round/>
                      <a:headEnd type="none" w="med" len="med"/>
                      <a:tailEnd type="none" w="med" len="med"/>
                    </a:lnT>
                    <a:lnB w="12700" cap="flat" cmpd="sng" algn="ctr">
                      <a:solidFill>
                        <a:srgbClr val="DCDCAA"/>
                      </a:solidFill>
                      <a:prstDash val="solid"/>
                      <a:round/>
                      <a:headEnd type="none" w="med" len="med"/>
                      <a:tailEnd type="none" w="med" len="med"/>
                    </a:lnB>
                  </a:tcPr>
                </a:tc>
                <a:extLst>
                  <a:ext uri="{0D108BD9-81ED-4DB2-BD59-A6C34878D82A}">
                    <a16:rowId xmlns:a16="http://schemas.microsoft.com/office/drawing/2014/main" val="3018114424"/>
                  </a:ext>
                </a:extLst>
              </a:tr>
              <a:tr h="565341">
                <a:tc>
                  <a:txBody>
                    <a:bodyPr/>
                    <a:lstStyle/>
                    <a:p>
                      <a:pPr marL="71120" marR="88900" indent="-6350" algn="ctr">
                        <a:lnSpc>
                          <a:spcPct val="107000"/>
                        </a:lnSpc>
                        <a:spcAft>
                          <a:spcPts val="800"/>
                        </a:spcAft>
                      </a:pPr>
                      <a:r>
                        <a:rPr lang="es-MX" sz="1400">
                          <a:solidFill>
                            <a:srgbClr val="DCDCAA"/>
                          </a:solidFill>
                          <a:effectLst/>
                          <a:latin typeface="Consolas" panose="020B0609020204030204" pitchFamily="49" charset="0"/>
                        </a:rPr>
                        <a:t>iteraciones máximas </a:t>
                      </a:r>
                      <a:endParaRPr lang="es-MX" sz="1400">
                        <a:solidFill>
                          <a:srgbClr val="DCDCAA"/>
                        </a:solidFill>
                        <a:effectLst/>
                        <a:latin typeface="Consolas" panose="020B0609020204030204" pitchFamily="49" charset="0"/>
                        <a:ea typeface="Consolas" panose="020B0609020204030204" pitchFamily="49" charset="0"/>
                        <a:cs typeface="Consolas" panose="020B0609020204030204" pitchFamily="49" charset="0"/>
                      </a:endParaRPr>
                    </a:p>
                  </a:txBody>
                  <a:tcPr marL="0" marR="73025" marT="26035" marB="0" anchor="ctr">
                    <a:lnL w="12700" cap="flat" cmpd="sng" algn="ctr">
                      <a:solidFill>
                        <a:srgbClr val="DCDCAA"/>
                      </a:solidFill>
                      <a:prstDash val="solid"/>
                      <a:round/>
                      <a:headEnd type="none" w="med" len="med"/>
                      <a:tailEnd type="none" w="med" len="med"/>
                    </a:lnL>
                    <a:lnR w="12700" cap="flat" cmpd="sng" algn="ctr">
                      <a:solidFill>
                        <a:srgbClr val="DCDCAA"/>
                      </a:solidFill>
                      <a:prstDash val="solid"/>
                      <a:round/>
                      <a:headEnd type="none" w="med" len="med"/>
                      <a:tailEnd type="none" w="med" len="med"/>
                    </a:lnR>
                    <a:lnT w="12700" cap="flat" cmpd="sng" algn="ctr">
                      <a:solidFill>
                        <a:srgbClr val="DCDCAA"/>
                      </a:solidFill>
                      <a:prstDash val="solid"/>
                      <a:round/>
                      <a:headEnd type="none" w="med" len="med"/>
                      <a:tailEnd type="none" w="med" len="med"/>
                    </a:lnT>
                    <a:lnB w="12700" cap="flat" cmpd="sng" algn="ctr">
                      <a:solidFill>
                        <a:srgbClr val="DCDCAA"/>
                      </a:solidFill>
                      <a:prstDash val="solid"/>
                      <a:round/>
                      <a:headEnd type="none" w="med" len="med"/>
                      <a:tailEnd type="none" w="med" len="med"/>
                    </a:lnB>
                  </a:tcPr>
                </a:tc>
                <a:tc>
                  <a:txBody>
                    <a:bodyPr/>
                    <a:lstStyle/>
                    <a:p>
                      <a:pPr marL="6350" marR="88900" indent="-6350" algn="ctr">
                        <a:lnSpc>
                          <a:spcPct val="107000"/>
                        </a:lnSpc>
                        <a:spcAft>
                          <a:spcPts val="800"/>
                        </a:spcAft>
                      </a:pPr>
                      <a:r>
                        <a:rPr lang="es-MX" sz="1400" dirty="0">
                          <a:solidFill>
                            <a:srgbClr val="CF9178"/>
                          </a:solidFill>
                          <a:effectLst/>
                          <a:latin typeface="Consolas" panose="020B0609020204030204" pitchFamily="49" charset="0"/>
                        </a:rPr>
                        <a:t>15,000 </a:t>
                      </a:r>
                      <a:endParaRPr lang="es-MX" sz="1400" dirty="0">
                        <a:solidFill>
                          <a:srgbClr val="CF9178"/>
                        </a:solidFill>
                        <a:effectLst/>
                        <a:latin typeface="Consolas" panose="020B0609020204030204" pitchFamily="49" charset="0"/>
                        <a:ea typeface="Consolas" panose="020B0609020204030204" pitchFamily="49" charset="0"/>
                        <a:cs typeface="Consolas" panose="020B0609020204030204" pitchFamily="49" charset="0"/>
                      </a:endParaRPr>
                    </a:p>
                  </a:txBody>
                  <a:tcPr marL="0" marR="73025" marT="26035" marB="0" anchor="ctr">
                    <a:lnL w="12700" cap="flat" cmpd="sng" algn="ctr">
                      <a:solidFill>
                        <a:srgbClr val="DCDCAA"/>
                      </a:solidFill>
                      <a:prstDash val="solid"/>
                      <a:round/>
                      <a:headEnd type="none" w="med" len="med"/>
                      <a:tailEnd type="none" w="med" len="med"/>
                    </a:lnL>
                    <a:lnR w="12700" cap="flat" cmpd="sng" algn="ctr">
                      <a:solidFill>
                        <a:srgbClr val="DCDCAA"/>
                      </a:solidFill>
                      <a:prstDash val="solid"/>
                      <a:round/>
                      <a:headEnd type="none" w="med" len="med"/>
                      <a:tailEnd type="none" w="med" len="med"/>
                    </a:lnR>
                    <a:lnT w="12700" cap="flat" cmpd="sng" algn="ctr">
                      <a:solidFill>
                        <a:srgbClr val="DCDCAA"/>
                      </a:solidFill>
                      <a:prstDash val="solid"/>
                      <a:round/>
                      <a:headEnd type="none" w="med" len="med"/>
                      <a:tailEnd type="none" w="med" len="med"/>
                    </a:lnT>
                    <a:lnB w="12700" cap="flat" cmpd="sng" algn="ctr">
                      <a:solidFill>
                        <a:srgbClr val="DCDCAA"/>
                      </a:solidFill>
                      <a:prstDash val="solid"/>
                      <a:round/>
                      <a:headEnd type="none" w="med" len="med"/>
                      <a:tailEnd type="none" w="med" len="med"/>
                    </a:lnB>
                  </a:tcPr>
                </a:tc>
                <a:extLst>
                  <a:ext uri="{0D108BD9-81ED-4DB2-BD59-A6C34878D82A}">
                    <a16:rowId xmlns:a16="http://schemas.microsoft.com/office/drawing/2014/main" val="1633586199"/>
                  </a:ext>
                </a:extLst>
              </a:tr>
            </a:tbl>
          </a:graphicData>
        </a:graphic>
      </p:graphicFrame>
      <p:sp>
        <p:nvSpPr>
          <p:cNvPr id="9" name="CuadroTexto 8">
            <a:extLst>
              <a:ext uri="{FF2B5EF4-FFF2-40B4-BE49-F238E27FC236}">
                <a16:creationId xmlns:a16="http://schemas.microsoft.com/office/drawing/2014/main" id="{2A2C49B6-12B7-34FA-02F0-E4261240C207}"/>
              </a:ext>
            </a:extLst>
          </p:cNvPr>
          <p:cNvSpPr txBox="1"/>
          <p:nvPr/>
        </p:nvSpPr>
        <p:spPr>
          <a:xfrm>
            <a:off x="2029045" y="1503009"/>
            <a:ext cx="2828923" cy="375231"/>
          </a:xfrm>
          <a:prstGeom prst="rect">
            <a:avLst/>
          </a:prstGeom>
          <a:noFill/>
        </p:spPr>
        <p:txBody>
          <a:bodyPr wrap="square">
            <a:spAutoFit/>
          </a:bodyPr>
          <a:lstStyle/>
          <a:p>
            <a:pPr algn="just">
              <a:lnSpc>
                <a:spcPct val="107000"/>
              </a:lnSpc>
              <a:spcAft>
                <a:spcPts val="800"/>
              </a:spcAft>
            </a:pPr>
            <a:r>
              <a:rPr lang="es-MX" dirty="0">
                <a:solidFill>
                  <a:srgbClr val="C586C0"/>
                </a:solidFill>
                <a:latin typeface="Consolas" panose="020B0609020204030204" pitchFamily="49" charset="0"/>
                <a:ea typeface="Calibri" panose="020F0502020204030204" pitchFamily="34" charset="0"/>
                <a:cs typeface="Times New Roman" panose="02020603050405020304" pitchFamily="18" charset="0"/>
              </a:rPr>
              <a:t>RS para este trabajo</a:t>
            </a:r>
            <a:endParaRPr lang="es-MX" sz="1800" dirty="0">
              <a:solidFill>
                <a:srgbClr val="C586C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CuadroTexto 9">
            <a:extLst>
              <a:ext uri="{FF2B5EF4-FFF2-40B4-BE49-F238E27FC236}">
                <a16:creationId xmlns:a16="http://schemas.microsoft.com/office/drawing/2014/main" id="{4F3BEED5-A871-0B9B-CC97-C6B629071198}"/>
              </a:ext>
            </a:extLst>
          </p:cNvPr>
          <p:cNvSpPr txBox="1"/>
          <p:nvPr/>
        </p:nvSpPr>
        <p:spPr>
          <a:xfrm>
            <a:off x="6668674" y="1491833"/>
            <a:ext cx="3643725" cy="375231"/>
          </a:xfrm>
          <a:prstGeom prst="rect">
            <a:avLst/>
          </a:prstGeom>
          <a:noFill/>
        </p:spPr>
        <p:txBody>
          <a:bodyPr wrap="square">
            <a:spAutoFit/>
          </a:bodyPr>
          <a:lstStyle/>
          <a:p>
            <a:pPr algn="just">
              <a:lnSpc>
                <a:spcPct val="107000"/>
              </a:lnSpc>
              <a:spcAft>
                <a:spcPts val="800"/>
              </a:spcAft>
            </a:pPr>
            <a:r>
              <a:rPr lang="es-MX" dirty="0">
                <a:solidFill>
                  <a:srgbClr val="DCDCAA"/>
                </a:solidFill>
                <a:latin typeface="Consolas" panose="020B0609020204030204" pitchFamily="49" charset="0"/>
                <a:ea typeface="Calibri" panose="020F0502020204030204" pitchFamily="34" charset="0"/>
                <a:cs typeface="Times New Roman" panose="02020603050405020304" pitchFamily="18" charset="0"/>
              </a:rPr>
              <a:t>RS para una tarea anterior</a:t>
            </a:r>
            <a:endParaRPr lang="es-MX" sz="1800" dirty="0">
              <a:solidFill>
                <a:srgbClr val="DCDCA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36565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89667F6-9B14-721D-BB94-A0DD58349C04}"/>
              </a:ext>
            </a:extLst>
          </p:cNvPr>
          <p:cNvSpPr txBox="1"/>
          <p:nvPr/>
        </p:nvSpPr>
        <p:spPr>
          <a:xfrm>
            <a:off x="1390434" y="588758"/>
            <a:ext cx="9602338" cy="2562561"/>
          </a:xfrm>
          <a:prstGeom prst="rect">
            <a:avLst/>
          </a:prstGeom>
          <a:noFill/>
        </p:spPr>
        <p:txBody>
          <a:bodyPr wrap="square">
            <a:spAutoFit/>
          </a:bodyPr>
          <a:lstStyle/>
          <a:p>
            <a:pPr algn="just">
              <a:lnSpc>
                <a:spcPct val="107000"/>
              </a:lnSpc>
              <a:spcAft>
                <a:spcPts val="800"/>
              </a:spcAft>
            </a:pPr>
            <a:r>
              <a:rPr lang="es-MX" sz="1800" b="1" u="sng"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rPr>
              <a:t>FUNCIÓN DE COSTO</a:t>
            </a:r>
            <a:endParaRPr lang="es-MX" sz="1800" b="1"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endParaRPr>
          </a:p>
          <a:p>
            <a:pPr algn="just">
              <a:lnSpc>
                <a:spcPct val="107000"/>
              </a:lnSpc>
              <a:spcAft>
                <a:spcPts val="800"/>
              </a:spcAft>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La función de costo esta dada por un rango aleatorio entre mínimo 2 y máximo 30.</a:t>
            </a:r>
          </a:p>
          <a:p>
            <a:pPr algn="just">
              <a:lnSpc>
                <a:spcPct val="107000"/>
              </a:lnSpc>
              <a:spcAft>
                <a:spcPts val="800"/>
              </a:spcAft>
            </a:pPr>
            <a:endPar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endParaRPr>
          </a:p>
          <a:p>
            <a:pPr algn="just">
              <a:lnSpc>
                <a:spcPct val="107000"/>
              </a:lnSpc>
              <a:spcAft>
                <a:spcPts val="800"/>
              </a:spcAft>
            </a:pPr>
            <a:r>
              <a:rPr lang="es-MX" sz="1800" b="1" u="sng"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rPr>
              <a:t>APLICACIÓN EN LA VIDA REAL</a:t>
            </a:r>
            <a:endParaRPr lang="es-MX" sz="1800" b="1"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endParaRPr>
          </a:p>
          <a:p>
            <a:pPr algn="just">
              <a:lnSpc>
                <a:spcPct val="107000"/>
              </a:lnSpc>
              <a:spcAft>
                <a:spcPts val="800"/>
              </a:spcAft>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Encontrar la ruta más corta en una ciudad es necesario para ahorrar tiempo y recursos como gasolina y electricidad, Esto se aplica en sistemas de GPS.</a:t>
            </a:r>
          </a:p>
        </p:txBody>
      </p:sp>
      <p:pic>
        <p:nvPicPr>
          <p:cNvPr id="4" name="Imagen 3">
            <a:extLst>
              <a:ext uri="{FF2B5EF4-FFF2-40B4-BE49-F238E27FC236}">
                <a16:creationId xmlns:a16="http://schemas.microsoft.com/office/drawing/2014/main" id="{01DA1244-D934-DD3D-9E61-365024A19624}"/>
              </a:ext>
            </a:extLst>
          </p:cNvPr>
          <p:cNvPicPr>
            <a:picLocks noChangeAspect="1"/>
          </p:cNvPicPr>
          <p:nvPr/>
        </p:nvPicPr>
        <p:blipFill>
          <a:blip r:embed="rId2"/>
          <a:stretch>
            <a:fillRect/>
          </a:stretch>
        </p:blipFill>
        <p:spPr>
          <a:xfrm>
            <a:off x="3214326" y="3316418"/>
            <a:ext cx="5954553" cy="2817681"/>
          </a:xfrm>
          <a:prstGeom prst="rect">
            <a:avLst/>
          </a:prstGeom>
        </p:spPr>
      </p:pic>
    </p:spTree>
    <p:extLst>
      <p:ext uri="{BB962C8B-B14F-4D97-AF65-F5344CB8AC3E}">
        <p14:creationId xmlns:p14="http://schemas.microsoft.com/office/powerpoint/2010/main" val="735298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0D3B4A0-ADB5-D486-9D9A-0284549FF642}"/>
              </a:ext>
            </a:extLst>
          </p:cNvPr>
          <p:cNvPicPr>
            <a:picLocks noChangeAspect="1"/>
          </p:cNvPicPr>
          <p:nvPr/>
        </p:nvPicPr>
        <p:blipFill rotWithShape="1">
          <a:blip r:embed="rId2"/>
          <a:srcRect l="4500"/>
          <a:stretch/>
        </p:blipFill>
        <p:spPr>
          <a:xfrm>
            <a:off x="803983" y="0"/>
            <a:ext cx="10584034" cy="6858000"/>
          </a:xfrm>
          <a:prstGeom prst="rect">
            <a:avLst/>
          </a:prstGeom>
        </p:spPr>
      </p:pic>
    </p:spTree>
    <p:extLst>
      <p:ext uri="{BB962C8B-B14F-4D97-AF65-F5344CB8AC3E}">
        <p14:creationId xmlns:p14="http://schemas.microsoft.com/office/powerpoint/2010/main" val="3927184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BD65857-7344-4746-2BB9-97CAFF22D184}"/>
              </a:ext>
            </a:extLst>
          </p:cNvPr>
          <p:cNvSpPr txBox="1"/>
          <p:nvPr/>
        </p:nvSpPr>
        <p:spPr>
          <a:xfrm>
            <a:off x="862462" y="2328487"/>
            <a:ext cx="3188837" cy="2650726"/>
          </a:xfrm>
          <a:prstGeom prst="rect">
            <a:avLst/>
          </a:prstGeom>
          <a:noFill/>
        </p:spPr>
        <p:txBody>
          <a:bodyPr wrap="square">
            <a:spAutoFit/>
          </a:bodyPr>
          <a:lstStyle/>
          <a:p>
            <a:pPr algn="ctr">
              <a:lnSpc>
                <a:spcPct val="107000"/>
              </a:lnSpc>
              <a:spcAft>
                <a:spcPts val="800"/>
              </a:spcAft>
            </a:pPr>
            <a:r>
              <a:rPr lang="es-MX" sz="1800" b="1" dirty="0">
                <a:solidFill>
                  <a:srgbClr val="4ECAB1"/>
                </a:solidFill>
                <a:effectLst/>
                <a:latin typeface="Consolas" panose="020B0609020204030204" pitchFamily="49" charset="0"/>
                <a:ea typeface="Calibri" panose="020F0502020204030204" pitchFamily="34" charset="0"/>
                <a:cs typeface="Times New Roman" panose="02020603050405020304" pitchFamily="18" charset="0"/>
              </a:rPr>
              <a:t>BUSQUEDA POR AMPLITUD</a:t>
            </a:r>
          </a:p>
          <a:p>
            <a:pPr algn="ctr">
              <a:lnSpc>
                <a:spcPct val="107000"/>
              </a:lnSpc>
              <a:spcAft>
                <a:spcPts val="800"/>
              </a:spcAft>
            </a:pPr>
            <a:r>
              <a:rPr lang="es-MX" sz="13800" b="1" dirty="0">
                <a:solidFill>
                  <a:srgbClr val="4ECAB1"/>
                </a:solidFill>
                <a:latin typeface="Consolas" panose="020B0609020204030204" pitchFamily="49" charset="0"/>
                <a:ea typeface="Calibri" panose="020F0502020204030204" pitchFamily="34" charset="0"/>
                <a:cs typeface="Times New Roman" panose="02020603050405020304" pitchFamily="18" charset="0"/>
              </a:rPr>
              <a:t>BPA</a:t>
            </a:r>
            <a:endParaRPr lang="es-MX" sz="13800" dirty="0">
              <a:solidFill>
                <a:srgbClr val="4ECAB1"/>
              </a:solidFill>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CuadroTexto 4">
            <a:extLst>
              <a:ext uri="{FF2B5EF4-FFF2-40B4-BE49-F238E27FC236}">
                <a16:creationId xmlns:a16="http://schemas.microsoft.com/office/drawing/2014/main" id="{AC74BA58-F5C1-88C6-66B5-B8257293AC65}"/>
              </a:ext>
            </a:extLst>
          </p:cNvPr>
          <p:cNvSpPr txBox="1"/>
          <p:nvPr/>
        </p:nvSpPr>
        <p:spPr>
          <a:xfrm>
            <a:off x="4812640" y="2323207"/>
            <a:ext cx="6656125" cy="2428165"/>
          </a:xfrm>
          <a:prstGeom prst="rect">
            <a:avLst/>
          </a:prstGeom>
          <a:noFill/>
        </p:spPr>
        <p:txBody>
          <a:bodyPr wrap="square">
            <a:spAutoFit/>
          </a:bodyPr>
          <a:lstStyle/>
          <a:p>
            <a:pPr algn="ctr">
              <a:lnSpc>
                <a:spcPct val="107000"/>
              </a:lnSpc>
              <a:spcAft>
                <a:spcPts val="800"/>
              </a:spcAft>
            </a:pPr>
            <a:r>
              <a:rPr lang="es-MX" sz="2800" dirty="0">
                <a:effectLst/>
                <a:latin typeface="Consolas" panose="020B0609020204030204" pitchFamily="49" charset="0"/>
                <a:ea typeface="Calibri" panose="020F0502020204030204" pitchFamily="34" charset="0"/>
                <a:cs typeface="Times New Roman" panose="02020603050405020304" pitchFamily="18" charset="0"/>
              </a:rPr>
              <a:t>PSEUDOCODIGO </a:t>
            </a:r>
          </a:p>
          <a:p>
            <a:pPr algn="just">
              <a:lnSpc>
                <a:spcPct val="107000"/>
              </a:lnSpc>
              <a:spcAft>
                <a:spcPts val="800"/>
              </a:spcAft>
            </a:pPr>
            <a:r>
              <a:rPr lang="es-MX" sz="1800" dirty="0">
                <a:effectLst/>
                <a:latin typeface="Consolas" panose="020B0609020204030204" pitchFamily="49" charset="0"/>
                <a:ea typeface="Calibri" panose="020F0502020204030204" pitchFamily="34" charset="0"/>
                <a:cs typeface="Times New Roman" panose="02020603050405020304" pitchFamily="18" charset="0"/>
              </a:rPr>
              <a:t>Mientras no encuentre al nodo final, visito los hijos del nodo inicial, al terminar visito los hijos del primer hijo del nodo inicial, al terminar visito los hijos del segundo hijo del nodo inicial, así sucesivamente hasta encontrar al nodo final.</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endParaRPr lang="es-MX" sz="12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25483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BD65857-7344-4746-2BB9-97CAFF22D184}"/>
              </a:ext>
            </a:extLst>
          </p:cNvPr>
          <p:cNvSpPr txBox="1"/>
          <p:nvPr/>
        </p:nvSpPr>
        <p:spPr>
          <a:xfrm>
            <a:off x="453218" y="2132344"/>
            <a:ext cx="4046941" cy="2947089"/>
          </a:xfrm>
          <a:prstGeom prst="rect">
            <a:avLst/>
          </a:prstGeom>
          <a:noFill/>
        </p:spPr>
        <p:txBody>
          <a:bodyPr wrap="square">
            <a:spAutoFit/>
          </a:bodyPr>
          <a:lstStyle/>
          <a:p>
            <a:pPr algn="ctr">
              <a:lnSpc>
                <a:spcPct val="107000"/>
              </a:lnSpc>
              <a:spcAft>
                <a:spcPts val="800"/>
              </a:spcAft>
            </a:pPr>
            <a:r>
              <a:rPr lang="es-MX" sz="1800" b="1" dirty="0">
                <a:solidFill>
                  <a:srgbClr val="4ECAB1"/>
                </a:solidFill>
                <a:effectLst/>
                <a:latin typeface="Consolas" panose="020B0609020204030204" pitchFamily="49" charset="0"/>
                <a:ea typeface="Calibri" panose="020F0502020204030204" pitchFamily="34" charset="0"/>
                <a:cs typeface="Times New Roman" panose="02020603050405020304" pitchFamily="18" charset="0"/>
              </a:rPr>
              <a:t>Búsqueda voraz primero el mejor</a:t>
            </a:r>
          </a:p>
          <a:p>
            <a:pPr algn="ctr">
              <a:lnSpc>
                <a:spcPct val="107000"/>
              </a:lnSpc>
              <a:spcAft>
                <a:spcPts val="800"/>
              </a:spcAft>
            </a:pPr>
            <a:r>
              <a:rPr lang="es-MX" sz="13800" b="1" dirty="0">
                <a:solidFill>
                  <a:srgbClr val="4ECAB1"/>
                </a:solidFill>
                <a:latin typeface="Consolas" panose="020B0609020204030204" pitchFamily="49" charset="0"/>
                <a:ea typeface="Calibri" panose="020F0502020204030204" pitchFamily="34" charset="0"/>
                <a:cs typeface="Times New Roman" panose="02020603050405020304" pitchFamily="18" charset="0"/>
              </a:rPr>
              <a:t>BVPM</a:t>
            </a:r>
            <a:endParaRPr lang="es-MX" sz="13800" dirty="0">
              <a:solidFill>
                <a:srgbClr val="4ECAB1"/>
              </a:solidFill>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CuadroTexto 4">
            <a:extLst>
              <a:ext uri="{FF2B5EF4-FFF2-40B4-BE49-F238E27FC236}">
                <a16:creationId xmlns:a16="http://schemas.microsoft.com/office/drawing/2014/main" id="{AC74BA58-F5C1-88C6-66B5-B8257293AC65}"/>
              </a:ext>
            </a:extLst>
          </p:cNvPr>
          <p:cNvSpPr txBox="1"/>
          <p:nvPr/>
        </p:nvSpPr>
        <p:spPr>
          <a:xfrm>
            <a:off x="5078675" y="2543738"/>
            <a:ext cx="6660107" cy="2124299"/>
          </a:xfrm>
          <a:prstGeom prst="rect">
            <a:avLst/>
          </a:prstGeom>
          <a:noFill/>
        </p:spPr>
        <p:txBody>
          <a:bodyPr wrap="square">
            <a:spAutoFit/>
          </a:bodyPr>
          <a:lstStyle/>
          <a:p>
            <a:pPr algn="ctr">
              <a:lnSpc>
                <a:spcPct val="107000"/>
              </a:lnSpc>
              <a:spcAft>
                <a:spcPts val="800"/>
              </a:spcAft>
            </a:pPr>
            <a:r>
              <a:rPr lang="es-MX" sz="2800" b="1" dirty="0">
                <a:effectLst/>
                <a:latin typeface="Consolas" panose="020B0609020204030204" pitchFamily="49" charset="0"/>
                <a:ea typeface="Calibri" panose="020F0502020204030204" pitchFamily="34" charset="0"/>
                <a:cs typeface="Times New Roman" panose="02020603050405020304" pitchFamily="18" charset="0"/>
              </a:rPr>
              <a:t>PSEUDOCODIGO</a:t>
            </a:r>
            <a:endParaRPr lang="es-MX" sz="2800" dirty="0">
              <a:effectLst/>
              <a:latin typeface="Consolas" panose="020B0609020204030204" pitchFamily="49" charset="0"/>
              <a:ea typeface="Calibri" panose="020F0502020204030204" pitchFamily="34" charset="0"/>
              <a:cs typeface="Times New Roman" panose="02020603050405020304" pitchFamily="18" charset="0"/>
            </a:endParaRPr>
          </a:p>
          <a:p>
            <a:pPr algn="just">
              <a:lnSpc>
                <a:spcPct val="107000"/>
              </a:lnSpc>
              <a:spcAft>
                <a:spcPts val="800"/>
              </a:spcAft>
            </a:pPr>
            <a:r>
              <a:rPr lang="es-MX" sz="1800" dirty="0">
                <a:effectLst/>
                <a:latin typeface="Consolas" panose="020B0609020204030204" pitchFamily="49" charset="0"/>
                <a:ea typeface="Calibri" panose="020F0502020204030204" pitchFamily="34" charset="0"/>
                <a:cs typeface="Times New Roman" panose="02020603050405020304" pitchFamily="18" charset="0"/>
              </a:rPr>
              <a:t>Mientras no encuentre al nodo final, visito los hijos del nodo inicial, el nodo actual será el que tenga una menor distancia, ahora visito los hijos del nodo actual, así hasta que encuentre el nodo final.</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23736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BD65857-7344-4746-2BB9-97CAFF22D184}"/>
              </a:ext>
            </a:extLst>
          </p:cNvPr>
          <p:cNvSpPr txBox="1"/>
          <p:nvPr/>
        </p:nvSpPr>
        <p:spPr>
          <a:xfrm>
            <a:off x="85299" y="2462544"/>
            <a:ext cx="3613245" cy="2650726"/>
          </a:xfrm>
          <a:prstGeom prst="rect">
            <a:avLst/>
          </a:prstGeom>
          <a:noFill/>
        </p:spPr>
        <p:txBody>
          <a:bodyPr wrap="square">
            <a:spAutoFit/>
          </a:bodyPr>
          <a:lstStyle/>
          <a:p>
            <a:pPr algn="ctr">
              <a:lnSpc>
                <a:spcPct val="107000"/>
              </a:lnSpc>
              <a:spcAft>
                <a:spcPts val="800"/>
              </a:spcAft>
            </a:pPr>
            <a:r>
              <a:rPr lang="es-MX" sz="1800" b="1" dirty="0">
                <a:solidFill>
                  <a:srgbClr val="4ECAB1"/>
                </a:solidFill>
                <a:effectLst/>
                <a:latin typeface="Consolas" panose="020B0609020204030204" pitchFamily="49" charset="0"/>
                <a:ea typeface="Calibri" panose="020F0502020204030204" pitchFamily="34" charset="0"/>
                <a:cs typeface="Biome" panose="020B0503030204020804" pitchFamily="34" charset="0"/>
              </a:rPr>
              <a:t>Recocido Simulado</a:t>
            </a:r>
          </a:p>
          <a:p>
            <a:pPr algn="ctr">
              <a:lnSpc>
                <a:spcPct val="107000"/>
              </a:lnSpc>
              <a:spcAft>
                <a:spcPts val="800"/>
              </a:spcAft>
            </a:pPr>
            <a:r>
              <a:rPr lang="es-MX" sz="13800" b="1" dirty="0">
                <a:solidFill>
                  <a:srgbClr val="4ECAB1"/>
                </a:solidFill>
                <a:latin typeface="Consolas" panose="020B0609020204030204" pitchFamily="49" charset="0"/>
                <a:ea typeface="Calibri" panose="020F0502020204030204" pitchFamily="34" charset="0"/>
                <a:cs typeface="Biome" panose="020B0503030204020804" pitchFamily="34" charset="0"/>
              </a:rPr>
              <a:t>RS</a:t>
            </a:r>
            <a:endParaRPr lang="es-MX" sz="13800" dirty="0">
              <a:solidFill>
                <a:srgbClr val="4ECAB1"/>
              </a:solidFill>
              <a:effectLst/>
              <a:latin typeface="Consolas" panose="020B0609020204030204" pitchFamily="49" charset="0"/>
              <a:ea typeface="Calibri" panose="020F0502020204030204" pitchFamily="34" charset="0"/>
              <a:cs typeface="Biome" panose="020B0503030204020804" pitchFamily="34" charset="0"/>
            </a:endParaRPr>
          </a:p>
        </p:txBody>
      </p:sp>
      <p:pic>
        <p:nvPicPr>
          <p:cNvPr id="4" name="Imagen 3" descr="Diagrama&#10;&#10;Descripción generada automáticamente">
            <a:extLst>
              <a:ext uri="{FF2B5EF4-FFF2-40B4-BE49-F238E27FC236}">
                <a16:creationId xmlns:a16="http://schemas.microsoft.com/office/drawing/2014/main" id="{1B39ABA9-D6F3-6F60-E09E-EF314854F654}"/>
              </a:ext>
            </a:extLst>
          </p:cNvPr>
          <p:cNvPicPr>
            <a:picLocks noChangeAspect="1"/>
          </p:cNvPicPr>
          <p:nvPr/>
        </p:nvPicPr>
        <p:blipFill>
          <a:blip r:embed="rId2"/>
          <a:stretch>
            <a:fillRect/>
          </a:stretch>
        </p:blipFill>
        <p:spPr>
          <a:xfrm>
            <a:off x="3698544" y="98563"/>
            <a:ext cx="8312454" cy="6660874"/>
          </a:xfrm>
          <a:prstGeom prst="rect">
            <a:avLst/>
          </a:prstGeom>
        </p:spPr>
      </p:pic>
    </p:spTree>
    <p:extLst>
      <p:ext uri="{BB962C8B-B14F-4D97-AF65-F5344CB8AC3E}">
        <p14:creationId xmlns:p14="http://schemas.microsoft.com/office/powerpoint/2010/main" val="3937234178"/>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962</TotalTime>
  <Words>1290</Words>
  <Application>Microsoft Office PowerPoint</Application>
  <PresentationFormat>Panorámica</PresentationFormat>
  <Paragraphs>245</Paragraphs>
  <Slides>47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47</vt:i4>
      </vt:variant>
    </vt:vector>
  </HeadingPairs>
  <TitlesOfParts>
    <vt:vector size="54" baseType="lpstr">
      <vt:lpstr>Arial</vt:lpstr>
      <vt:lpstr>Biome</vt:lpstr>
      <vt:lpstr>Calibri</vt:lpstr>
      <vt:lpstr>Calibri Light</vt:lpstr>
      <vt:lpstr>Consolas</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 JAVIER OLIVARES LARA</dc:creator>
  <cp:lastModifiedBy>LUIS JAVIER OLIVARES LARA</cp:lastModifiedBy>
  <cp:revision>25</cp:revision>
  <dcterms:created xsi:type="dcterms:W3CDTF">2022-05-10T15:54:43Z</dcterms:created>
  <dcterms:modified xsi:type="dcterms:W3CDTF">2022-05-21T13:00:53Z</dcterms:modified>
</cp:coreProperties>
</file>