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56" r:id="rId3"/>
    <p:sldId id="267" r:id="rId4"/>
    <p:sldId id="271" r:id="rId5"/>
    <p:sldId id="268" r:id="rId6"/>
    <p:sldId id="269" r:id="rId7"/>
    <p:sldId id="270"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[JIGAWA;TEMPLATE FOR 2023 FINANCIAL REPORT.xlsx]JIGAWA; 2023 PQE SALES!PivotTable1</c:name>
    <c:fmtId val="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JIGAWA 2023 PQE</a:t>
            </a:r>
            <a:r>
              <a:rPr lang="en-US" baseline="0"/>
              <a:t> SALES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NG"/>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024759405074365"/>
          <c:y val="0.27201188393117526"/>
          <c:w val="0.63301172674516604"/>
          <c:h val="0.51297794189320867"/>
        </c:manualLayout>
      </c:layout>
      <c:barChart>
        <c:barDir val="col"/>
        <c:grouping val="clustered"/>
        <c:varyColors val="0"/>
        <c:ser>
          <c:idx val="0"/>
          <c:order val="0"/>
          <c:tx>
            <c:strRef>
              <c:f>'JIGAWA; 2023 PQE SALES'!$B$3</c:f>
              <c:strCache>
                <c:ptCount val="1"/>
                <c:pt idx="0">
                  <c:v>Sum of QUANTITY</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'JIGAWA; 2023 PQE SALES'!$A$4:$A$10</c:f>
              <c:strCache>
                <c:ptCount val="6"/>
                <c:pt idx="0">
                  <c:v>A</c:v>
                </c:pt>
                <c:pt idx="1">
                  <c:v>B</c:v>
                </c:pt>
                <c:pt idx="2">
                  <c:v>C</c:v>
                </c:pt>
                <c:pt idx="3">
                  <c:v>D</c:v>
                </c:pt>
                <c:pt idx="4">
                  <c:v>G/TOTAL</c:v>
                </c:pt>
                <c:pt idx="5">
                  <c:v>ONLINE PQE</c:v>
                </c:pt>
              </c:strCache>
            </c:strRef>
          </c:cat>
          <c:val>
            <c:numRef>
              <c:f>'JIGAWA; 2023 PQE SALES'!$B$4:$B$10</c:f>
              <c:numCache>
                <c:formatCode>General</c:formatCode>
                <c:ptCount val="6"/>
                <c:pt idx="0">
                  <c:v>1</c:v>
                </c:pt>
                <c:pt idx="1">
                  <c:v>17</c:v>
                </c:pt>
                <c:pt idx="2">
                  <c:v>122</c:v>
                </c:pt>
                <c:pt idx="3">
                  <c:v>255</c:v>
                </c:pt>
              </c:numCache>
            </c:numRef>
          </c:val>
          <c:extLst>
            <c:ext xmlns:c16="http://schemas.microsoft.com/office/drawing/2014/chart" uri="{C3380CC4-5D6E-409C-BE32-E72D297353CC}">
              <c16:uniqueId val="{00000000-E2B9-41E4-8767-54A97BD6B55F}"/>
            </c:ext>
          </c:extLst>
        </c:ser>
        <c:ser>
          <c:idx val="1"/>
          <c:order val="1"/>
          <c:tx>
            <c:strRef>
              <c:f>'JIGAWA; 2023 PQE SALES'!$C$3</c:f>
              <c:strCache>
                <c:ptCount val="1"/>
                <c:pt idx="0">
                  <c:v>Sum of COST PER UNIT</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'JIGAWA; 2023 PQE SALES'!$A$4:$A$10</c:f>
              <c:strCache>
                <c:ptCount val="6"/>
                <c:pt idx="0">
                  <c:v>A</c:v>
                </c:pt>
                <c:pt idx="1">
                  <c:v>B</c:v>
                </c:pt>
                <c:pt idx="2">
                  <c:v>C</c:v>
                </c:pt>
                <c:pt idx="3">
                  <c:v>D</c:v>
                </c:pt>
                <c:pt idx="4">
                  <c:v>G/TOTAL</c:v>
                </c:pt>
                <c:pt idx="5">
                  <c:v>ONLINE PQE</c:v>
                </c:pt>
              </c:strCache>
            </c:strRef>
          </c:cat>
          <c:val>
            <c:numRef>
              <c:f>'JIGAWA; 2023 PQE SALES'!$C$4:$C$10</c:f>
              <c:numCache>
                <c:formatCode>General</c:formatCode>
                <c:ptCount val="6"/>
                <c:pt idx="0">
                  <c:v>5000</c:v>
                </c:pt>
                <c:pt idx="1">
                  <c:v>4000</c:v>
                </c:pt>
                <c:pt idx="2">
                  <c:v>3500</c:v>
                </c:pt>
                <c:pt idx="3">
                  <c:v>3000</c:v>
                </c:pt>
              </c:numCache>
            </c:numRef>
          </c:val>
          <c:extLst>
            <c:ext xmlns:c16="http://schemas.microsoft.com/office/drawing/2014/chart" uri="{C3380CC4-5D6E-409C-BE32-E72D297353CC}">
              <c16:uniqueId val="{00000001-E2B9-41E4-8767-54A97BD6B55F}"/>
            </c:ext>
          </c:extLst>
        </c:ser>
        <c:dLbls>
          <c:dLblPos val="inEnd"/>
          <c:showLegendKey val="0"/>
          <c:showVal val="1"/>
          <c:showCatName val="0"/>
          <c:showSerName val="0"/>
          <c:showPercent val="0"/>
          <c:showBubbleSize val="0"/>
        </c:dLbls>
        <c:gapWidth val="65"/>
        <c:axId val="1803850223"/>
        <c:axId val="1803851663"/>
      </c:barChart>
      <c:catAx>
        <c:axId val="1803850223"/>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NG"/>
          </a:p>
        </c:txPr>
        <c:crossAx val="1803851663"/>
        <c:crosses val="autoZero"/>
        <c:auto val="1"/>
        <c:lblAlgn val="ctr"/>
        <c:lblOffset val="100"/>
        <c:noMultiLvlLbl val="0"/>
      </c:catAx>
      <c:valAx>
        <c:axId val="1803851663"/>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NG"/>
          </a:p>
        </c:txPr>
        <c:crossAx val="1803850223"/>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[JIGAWA;TEMPLATE FOR 2023 FINANCIAL REPORT.xlsx]JIGAWA; 2023 PQEI SALES!PivotTable2</c:name>
    <c:fmtId val="14"/>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JIGAWA 2023 PQEI SALES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NG"/>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'JIGAWA; 2023 PQEI SALES'!$B$3</c:f>
              <c:strCache>
                <c:ptCount val="1"/>
                <c:pt idx="0">
                  <c:v>Sum of QUANTITY</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71C-4E5F-B2FF-C1A22BFF780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71C-4E5F-B2FF-C1A22BFF780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71C-4E5F-B2FF-C1A22BFF780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71C-4E5F-B2FF-C1A22BFF780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71C-4E5F-B2FF-C1A22BFF780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'JIGAWA; 2023 PQEI SALES'!$A$4:$A$9</c:f>
              <c:strCache>
                <c:ptCount val="5"/>
                <c:pt idx="0">
                  <c:v>A</c:v>
                </c:pt>
                <c:pt idx="1">
                  <c:v>B</c:v>
                </c:pt>
                <c:pt idx="2">
                  <c:v>C</c:v>
                </c:pt>
                <c:pt idx="3">
                  <c:v>D</c:v>
                </c:pt>
                <c:pt idx="4">
                  <c:v>G/TOTAL</c:v>
                </c:pt>
              </c:strCache>
            </c:strRef>
          </c:cat>
          <c:val>
            <c:numRef>
              <c:f>'JIGAWA; 2023 PQEI SALES'!$B$4:$B$9</c:f>
              <c:numCache>
                <c:formatCode>General</c:formatCode>
                <c:ptCount val="5"/>
                <c:pt idx="0">
                  <c:v>0</c:v>
                </c:pt>
                <c:pt idx="1">
                  <c:v>0</c:v>
                </c:pt>
                <c:pt idx="2">
                  <c:v>61</c:v>
                </c:pt>
                <c:pt idx="3">
                  <c:v>168</c:v>
                </c:pt>
              </c:numCache>
            </c:numRef>
          </c:val>
          <c:extLst>
            <c:ext xmlns:c16="http://schemas.microsoft.com/office/drawing/2014/chart" uri="{C3380CC4-5D6E-409C-BE32-E72D297353CC}">
              <c16:uniqueId val="{0000000A-371C-4E5F-B2FF-C1A22BFF7808}"/>
            </c:ext>
          </c:extLst>
        </c:ser>
        <c:ser>
          <c:idx val="1"/>
          <c:order val="1"/>
          <c:tx>
            <c:strRef>
              <c:f>'JIGAWA; 2023 PQEI SALES'!$C$3</c:f>
              <c:strCache>
                <c:ptCount val="1"/>
                <c:pt idx="0">
                  <c:v>Sum of COST PER UNIT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C-371C-4E5F-B2FF-C1A22BFF780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E-371C-4E5F-B2FF-C1A22BFF780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0-371C-4E5F-B2FF-C1A22BFF780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2-371C-4E5F-B2FF-C1A22BFF780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4-371C-4E5F-B2FF-C1A22BFF780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'JIGAWA; 2023 PQEI SALES'!$A$4:$A$9</c:f>
              <c:strCache>
                <c:ptCount val="5"/>
                <c:pt idx="0">
                  <c:v>A</c:v>
                </c:pt>
                <c:pt idx="1">
                  <c:v>B</c:v>
                </c:pt>
                <c:pt idx="2">
                  <c:v>C</c:v>
                </c:pt>
                <c:pt idx="3">
                  <c:v>D</c:v>
                </c:pt>
                <c:pt idx="4">
                  <c:v>G/TOTAL</c:v>
                </c:pt>
              </c:strCache>
            </c:strRef>
          </c:cat>
          <c:val>
            <c:numRef>
              <c:f>'JIGAWA; 2023 PQEI SALES'!$C$4:$C$9</c:f>
              <c:numCache>
                <c:formatCode>General</c:formatCode>
                <c:ptCount val="5"/>
                <c:pt idx="0">
                  <c:v>5000</c:v>
                </c:pt>
                <c:pt idx="1">
                  <c:v>4000</c:v>
                </c:pt>
                <c:pt idx="2">
                  <c:v>3500</c:v>
                </c:pt>
                <c:pt idx="3">
                  <c:v>3000</c:v>
                </c:pt>
              </c:numCache>
            </c:numRef>
          </c:val>
          <c:extLst>
            <c:ext xmlns:c16="http://schemas.microsoft.com/office/drawing/2014/chart" uri="{C3380CC4-5D6E-409C-BE32-E72D297353CC}">
              <c16:uniqueId val="{00000015-371C-4E5F-B2FF-C1A22BFF7808}"/>
            </c:ext>
          </c:extLst>
        </c:ser>
        <c:dLbls>
          <c:dLblPos val="inEnd"/>
          <c:showLegendKey val="0"/>
          <c:showVal val="0"/>
          <c:showCatName val="1"/>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[JIGAWA;TEMPLATE FOR 2023 FINANCIAL REPORT.xlsx]JIGAWA; 2023 REGISTRATION!PivotTable2</c:name>
    <c:fmtId val="15"/>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JIGAWA; 2023 REGISTRATION </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NG"/>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a:noFill/>
          </a:ln>
          <a:effectLst/>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a:noFill/>
          </a:ln>
          <a:effectLst/>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a:noFill/>
          </a:ln>
          <a:effectLst/>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pattFill prst="ltUpDiag">
            <a:fgClr>
              <a:schemeClr val="accent1"/>
            </a:fgClr>
            <a:bgClr>
              <a:schemeClr val="lt1"/>
            </a:bgClr>
          </a:pattFill>
          <a:ln>
            <a:noFill/>
          </a:ln>
          <a:effectLst/>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ltUpDiag">
            <a:fgClr>
              <a:schemeClr val="accent1"/>
            </a:fgClr>
            <a:bgClr>
              <a:schemeClr val="lt1"/>
            </a:bgClr>
          </a:pattFill>
          <a:ln>
            <a:noFill/>
          </a:ln>
          <a:effectLst/>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'JIGAWA; 2023 REGISTRATION'!$B$1</c:f>
              <c:strCache>
                <c:ptCount val="1"/>
                <c:pt idx="0">
                  <c:v>Total</c:v>
                </c:pt>
              </c:strCache>
            </c:strRef>
          </c:tx>
          <c:spPr>
            <a:pattFill prst="ltUpDiag">
              <a:fgClr>
                <a:schemeClr val="accent1"/>
              </a:fgClr>
              <a:bgClr>
                <a:schemeClr val="lt1"/>
              </a:bgClr>
            </a:pattFill>
            <a:ln>
              <a:noFill/>
            </a:ln>
            <a:effectLst/>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'JIGAWA; 2023 REGISTRATION'!$A$2:$A$7</c:f>
              <c:strCache>
                <c:ptCount val="5"/>
                <c:pt idx="0">
                  <c:v>A</c:v>
                </c:pt>
                <c:pt idx="1">
                  <c:v>B</c:v>
                </c:pt>
                <c:pt idx="2">
                  <c:v>C</c:v>
                </c:pt>
                <c:pt idx="3">
                  <c:v>D</c:v>
                </c:pt>
                <c:pt idx="4">
                  <c:v>G/TOTAL</c:v>
                </c:pt>
              </c:strCache>
            </c:strRef>
          </c:cat>
          <c:val>
            <c:numRef>
              <c:f>'JIGAWA; 2023 REGISTRATION'!$B$2:$B$7</c:f>
              <c:numCache>
                <c:formatCode>General</c:formatCode>
                <c:ptCount val="5"/>
                <c:pt idx="1">
                  <c:v>15</c:v>
                </c:pt>
                <c:pt idx="2">
                  <c:v>141</c:v>
                </c:pt>
                <c:pt idx="3">
                  <c:v>294</c:v>
                </c:pt>
              </c:numCache>
            </c:numRef>
          </c:val>
          <c:extLst>
            <c:ext xmlns:c16="http://schemas.microsoft.com/office/drawing/2014/chart" uri="{C3380CC4-5D6E-409C-BE32-E72D297353CC}">
              <c16:uniqueId val="{00000001-AF2A-40ED-B51F-57E31CB21E01}"/>
            </c:ext>
          </c:extLst>
        </c:ser>
        <c:dLbls>
          <c:dLblPos val="outEnd"/>
          <c:showLegendKey val="0"/>
          <c:showVal val="1"/>
          <c:showCatName val="0"/>
          <c:showSerName val="0"/>
          <c:showPercent val="0"/>
          <c:showBubbleSize val="0"/>
        </c:dLbls>
        <c:gapWidth val="269"/>
        <c:axId val="1152096767"/>
        <c:axId val="1152087167"/>
      </c:barChart>
      <c:catAx>
        <c:axId val="1152096767"/>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NG"/>
          </a:p>
        </c:txPr>
        <c:crossAx val="1152087167"/>
        <c:crosses val="autoZero"/>
        <c:auto val="1"/>
        <c:lblAlgn val="ctr"/>
        <c:lblOffset val="100"/>
        <c:noMultiLvlLbl val="0"/>
      </c:catAx>
      <c:valAx>
        <c:axId val="11520871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NG"/>
          </a:p>
        </c:txPr>
        <c:crossAx val="1152096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[JIGAWA;TEMPLATE FOR 2023 FINANCIAL REPORT.xlsx]JIGAWA; ANNUAL LICENSE!PivotTable3</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ANNUAL</a:t>
            </a:r>
            <a:r>
              <a:rPr lang="en-US" baseline="0"/>
              <a:t> LICENSE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'JIGAWA; ANNUAL LICENSE'!$B$1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'JIGAWA; ANNUAL LICENSE'!$A$2:$A$14</c:f>
              <c:multiLvlStrCache>
                <c:ptCount val="6"/>
                <c:lvl>
                  <c:pt idx="0">
                    <c:v>(blank)</c:v>
                  </c:pt>
                  <c:pt idx="1">
                    <c:v>(blank)</c:v>
                  </c:pt>
                  <c:pt idx="2">
                    <c:v>(blank)</c:v>
                  </c:pt>
                  <c:pt idx="3">
                    <c:v>(blank)</c:v>
                  </c:pt>
                  <c:pt idx="4">
                    <c:v>(blank)</c:v>
                  </c:pt>
                  <c:pt idx="5">
                    <c:v>(blank)</c:v>
                  </c:pt>
                </c:lvl>
                <c:lvl>
                  <c:pt idx="0">
                    <c:v>A</c:v>
                  </c:pt>
                  <c:pt idx="1">
                    <c:v>B</c:v>
                  </c:pt>
                  <c:pt idx="2">
                    <c:v>BULK ANNUAL DUE</c:v>
                  </c:pt>
                  <c:pt idx="3">
                    <c:v>C</c:v>
                  </c:pt>
                  <c:pt idx="4">
                    <c:v>D</c:v>
                  </c:pt>
                  <c:pt idx="5">
                    <c:v>G/TOTAL</c:v>
                  </c:pt>
                </c:lvl>
              </c:multiLvlStrCache>
            </c:multiLvlStrRef>
          </c:cat>
          <c:val>
            <c:numRef>
              <c:f>'JIGAWA; ANNUAL LICENSE'!$B$2:$B$14</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CEC3-4BCD-AD51-3996EF50DDC5}"/>
            </c:ext>
          </c:extLst>
        </c:ser>
        <c:dLbls>
          <c:showLegendKey val="0"/>
          <c:showVal val="1"/>
          <c:showCatName val="0"/>
          <c:showSerName val="0"/>
          <c:showPercent val="0"/>
          <c:showBubbleSize val="0"/>
        </c:dLbls>
        <c:smooth val="0"/>
        <c:axId val="1148514911"/>
        <c:axId val="1148512031"/>
      </c:lineChart>
      <c:catAx>
        <c:axId val="11485149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1148512031"/>
        <c:crosses val="autoZero"/>
        <c:auto val="1"/>
        <c:lblAlgn val="ctr"/>
        <c:lblOffset val="100"/>
        <c:noMultiLvlLbl val="0"/>
      </c:catAx>
      <c:valAx>
        <c:axId val="11485120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114851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[JIGAWA;TEMPLATE FOR 2023 FINANCIAL REPORT.xlsx]JIGAWA; 2023 UPGRADING!PivotTable5</c:name>
    <c:fmtId val="1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JIGAWA;</a:t>
            </a:r>
            <a:r>
              <a:rPr lang="en-US" baseline="0"/>
              <a:t> 2023 UPGRADING</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NG"/>
        </a:p>
      </c:txPr>
    </c:title>
    <c:autoTitleDeleted val="0"/>
    <c:pivotFmts>
      <c:pivotFmt>
        <c:idx val="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'JIGAWA; 2023 UPGRADING'!$B$1</c:f>
              <c:strCache>
                <c:ptCount val="1"/>
                <c:pt idx="0">
                  <c:v>Sum of QUANTITY</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'JIGAWA; 2023 UPGRADING'!$A$2:$A$6</c:f>
              <c:strCache>
                <c:ptCount val="4"/>
                <c:pt idx="0">
                  <c:v>D TO C </c:v>
                </c:pt>
                <c:pt idx="1">
                  <c:v>G/TOTAL</c:v>
                </c:pt>
                <c:pt idx="2">
                  <c:v>GR2 TO C</c:v>
                </c:pt>
                <c:pt idx="3">
                  <c:v>GR2 TO D</c:v>
                </c:pt>
              </c:strCache>
            </c:strRef>
          </c:cat>
          <c:val>
            <c:numRef>
              <c:f>'JIGAWA; 2023 UPGRADING'!$B$2:$B$6</c:f>
              <c:numCache>
                <c:formatCode>General</c:formatCode>
                <c:ptCount val="4"/>
                <c:pt idx="0">
                  <c:v>3</c:v>
                </c:pt>
                <c:pt idx="2">
                  <c:v>1</c:v>
                </c:pt>
                <c:pt idx="3">
                  <c:v>3</c:v>
                </c:pt>
              </c:numCache>
            </c:numRef>
          </c:val>
          <c:smooth val="0"/>
          <c:extLst>
            <c:ext xmlns:c16="http://schemas.microsoft.com/office/drawing/2014/chart" uri="{C3380CC4-5D6E-409C-BE32-E72D297353CC}">
              <c16:uniqueId val="{00000000-04E6-44A2-9333-7025C93A1F04}"/>
            </c:ext>
          </c:extLst>
        </c:ser>
        <c:ser>
          <c:idx val="1"/>
          <c:order val="1"/>
          <c:tx>
            <c:strRef>
              <c:f>'JIGAWA; 2023 UPGRADING'!$C$1</c:f>
              <c:strCache>
                <c:ptCount val="1"/>
                <c:pt idx="0">
                  <c:v>Sum of TOTAL COST</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'JIGAWA; 2023 UPGRADING'!$A$2:$A$6</c:f>
              <c:strCache>
                <c:ptCount val="4"/>
                <c:pt idx="0">
                  <c:v>D TO C </c:v>
                </c:pt>
                <c:pt idx="1">
                  <c:v>G/TOTAL</c:v>
                </c:pt>
                <c:pt idx="2">
                  <c:v>GR2 TO C</c:v>
                </c:pt>
                <c:pt idx="3">
                  <c:v>GR2 TO D</c:v>
                </c:pt>
              </c:strCache>
            </c:strRef>
          </c:cat>
          <c:val>
            <c:numRef>
              <c:f>'JIGAWA; 2023 UPGRADING'!$C$2:$C$6</c:f>
              <c:numCache>
                <c:formatCode>General</c:formatCode>
                <c:ptCount val="4"/>
                <c:pt idx="0">
                  <c:v>9000</c:v>
                </c:pt>
                <c:pt idx="1">
                  <c:v>20000</c:v>
                </c:pt>
                <c:pt idx="2">
                  <c:v>5000</c:v>
                </c:pt>
                <c:pt idx="3">
                  <c:v>6000</c:v>
                </c:pt>
              </c:numCache>
            </c:numRef>
          </c:val>
          <c:smooth val="0"/>
          <c:extLst>
            <c:ext xmlns:c16="http://schemas.microsoft.com/office/drawing/2014/chart" uri="{C3380CC4-5D6E-409C-BE32-E72D297353CC}">
              <c16:uniqueId val="{00000001-04E6-44A2-9333-7025C93A1F04}"/>
            </c:ext>
          </c:extLst>
        </c:ser>
        <c:dLbls>
          <c:dLblPos val="ctr"/>
          <c:showLegendKey val="0"/>
          <c:showVal val="1"/>
          <c:showCatName val="0"/>
          <c:showSerName val="0"/>
          <c:showPercent val="0"/>
          <c:showBubbleSize val="0"/>
        </c:dLbls>
        <c:marker val="1"/>
        <c:smooth val="0"/>
        <c:axId val="1140110031"/>
        <c:axId val="1140114351"/>
      </c:lineChart>
      <c:catAx>
        <c:axId val="11401100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NG"/>
          </a:p>
        </c:txPr>
        <c:crossAx val="1140114351"/>
        <c:crosses val="autoZero"/>
        <c:auto val="1"/>
        <c:lblAlgn val="ctr"/>
        <c:lblOffset val="100"/>
        <c:noMultiLvlLbl val="0"/>
      </c:catAx>
      <c:valAx>
        <c:axId val="114011435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4011003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[JIGAWA;TEMPLATE FOR 2023 FINANCIAL REPORT.xlsx]JIGAWA; 2023 OTHERS!PivotTable6</c:name>
    <c:fmtId val="1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OTHERS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6056342957130355E-2"/>
          <c:y val="0.26244141190536235"/>
          <c:w val="0.81988731408573923"/>
          <c:h val="0.33582948038968441"/>
        </c:manualLayout>
      </c:layout>
      <c:barChart>
        <c:barDir val="col"/>
        <c:grouping val="clustered"/>
        <c:varyColors val="0"/>
        <c:ser>
          <c:idx val="0"/>
          <c:order val="0"/>
          <c:tx>
            <c:strRef>
              <c:f>'JIGAWA; 2023 OTHERS'!$B$1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'JIGAWA; 2023 OTHERS'!$A$2:$A$14</c:f>
              <c:multiLvlStrCache>
                <c:ptCount val="4"/>
                <c:lvl>
                  <c:pt idx="0">
                    <c:v>(blank)</c:v>
                  </c:pt>
                  <c:pt idx="1">
                    <c:v>(blank)</c:v>
                  </c:pt>
                  <c:pt idx="2">
                    <c:v>(blank)</c:v>
                  </c:pt>
                  <c:pt idx="3">
                    <c:v>(blank)</c:v>
                  </c:pt>
                </c:lvl>
                <c:lvl>
                  <c:pt idx="0">
                    <c:v>(blank)</c:v>
                  </c:pt>
                  <c:pt idx="1">
                    <c:v>(blank)</c:v>
                  </c:pt>
                  <c:pt idx="2">
                    <c:v>(blank)</c:v>
                  </c:pt>
                  <c:pt idx="3">
                    <c:v>(blank)</c:v>
                  </c:pt>
                </c:lvl>
                <c:lvl>
                  <c:pt idx="0">
                    <c:v>ATTESTATION LETTER</c:v>
                  </c:pt>
                  <c:pt idx="1">
                    <c:v>G/TOTAL</c:v>
                  </c:pt>
                  <c:pt idx="2">
                    <c:v>PROFESSIONAL STANDING</c:v>
                  </c:pt>
                  <c:pt idx="3">
                    <c:v>TEACHERS HAND BOOK</c:v>
                  </c:pt>
                </c:lvl>
              </c:multiLvlStrCache>
            </c:multiLvlStrRef>
          </c:cat>
          <c:val>
            <c:numRef>
              <c:f>'JIGAWA; 2023 OTHERS'!$B$2:$B$14</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C0F0-4F32-8D59-63F2335954F4}"/>
            </c:ext>
          </c:extLst>
        </c:ser>
        <c:dLbls>
          <c:dLblPos val="outEnd"/>
          <c:showLegendKey val="0"/>
          <c:showVal val="1"/>
          <c:showCatName val="0"/>
          <c:showSerName val="0"/>
          <c:showPercent val="0"/>
          <c:showBubbleSize val="0"/>
        </c:dLbls>
        <c:gapWidth val="100"/>
        <c:axId val="1148521151"/>
        <c:axId val="1148512511"/>
      </c:barChart>
      <c:catAx>
        <c:axId val="11485211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1148512511"/>
        <c:crosses val="autoZero"/>
        <c:auto val="1"/>
        <c:lblAlgn val="ctr"/>
        <c:lblOffset val="100"/>
        <c:noMultiLvlLbl val="0"/>
      </c:catAx>
      <c:valAx>
        <c:axId val="114851251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1148521151"/>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NG"/>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2023 TRCN JIGAWA CUMMULATIVE SALES</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N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cat>
            <c:strLit>
              <c:ptCount val="7"/>
              <c:pt idx="0">
                <c:v>LICENSE</c:v>
              </c:pt>
              <c:pt idx="1">
                <c:v>OTHERS</c:v>
              </c:pt>
              <c:pt idx="2">
                <c:v>PQE</c:v>
              </c:pt>
              <c:pt idx="3">
                <c:v>PQEI</c:v>
              </c:pt>
              <c:pt idx="4">
                <c:v>REGISTRATION</c:v>
              </c:pt>
              <c:pt idx="5">
                <c:v>UPGRADING</c:v>
              </c:pt>
              <c:pt idx="6">
                <c:v>TOTAL </c:v>
              </c:pt>
            </c:strLit>
          </c:cat>
          <c:val>
            <c:numLit>
              <c:formatCode>General</c:formatCode>
              <c:ptCount val="7"/>
              <c:pt idx="0">
                <c:v>0</c:v>
              </c:pt>
              <c:pt idx="1">
                <c:v>0</c:v>
              </c:pt>
              <c:pt idx="2">
                <c:v>1201000</c:v>
              </c:pt>
              <c:pt idx="3">
                <c:v>717500</c:v>
              </c:pt>
              <c:pt idx="4">
                <c:v>1848000</c:v>
              </c:pt>
              <c:pt idx="5">
                <c:v>20000</c:v>
              </c:pt>
              <c:pt idx="6">
                <c:v>3786500</c:v>
              </c:pt>
            </c:numLit>
          </c:val>
          <c:extLst>
            <c:ext xmlns:c16="http://schemas.microsoft.com/office/drawing/2014/chart" uri="{C3380CC4-5D6E-409C-BE32-E72D297353CC}">
              <c16:uniqueId val="{00000001-B3D6-41F3-8E02-A039A7F2637F}"/>
            </c:ext>
          </c:extLst>
        </c:ser>
        <c:dLbls>
          <c:dLblPos val="outEnd"/>
          <c:showLegendKey val="0"/>
          <c:showVal val="1"/>
          <c:showCatName val="0"/>
          <c:showSerName val="0"/>
          <c:showPercent val="0"/>
          <c:showBubbleSize val="0"/>
        </c:dLbls>
        <c:gapWidth val="247"/>
        <c:axId val="751606400"/>
        <c:axId val="751604960"/>
      </c:barChart>
      <c:catAx>
        <c:axId val="7516064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NG"/>
          </a:p>
        </c:txPr>
        <c:crossAx val="751604960"/>
        <c:crosses val="autoZero"/>
        <c:auto val="1"/>
        <c:lblAlgn val="ctr"/>
        <c:lblOffset val="100"/>
        <c:noMultiLvlLbl val="0"/>
      </c:catAx>
      <c:valAx>
        <c:axId val="7516049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NG"/>
          </a:p>
        </c:txPr>
        <c:crossAx val="75160640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NG"/>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JIGAWA</a:t>
            </a:r>
            <a:r>
              <a:rPr lang="en-US" baseline="0"/>
              <a:t> REGISTERED TEACHERS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234387727396144E-2"/>
          <c:y val="8.2450976405489027E-2"/>
          <c:w val="0.7539017105620418"/>
          <c:h val="0.80384913393934365"/>
        </c:manualLayout>
      </c:layout>
      <c:barChart>
        <c:barDir val="col"/>
        <c:grouping val="clustered"/>
        <c:varyColors val="0"/>
        <c:ser>
          <c:idx val="0"/>
          <c:order val="0"/>
          <c:tx>
            <c:v>Sum of CAT D (P)</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10245</c:v>
              </c:pt>
            </c:numLit>
          </c:val>
          <c:extLst>
            <c:ext xmlns:c16="http://schemas.microsoft.com/office/drawing/2014/chart" uri="{C3380CC4-5D6E-409C-BE32-E72D297353CC}">
              <c16:uniqueId val="{00000000-6EA2-4C82-954D-4FAFCCD8627D}"/>
            </c:ext>
          </c:extLst>
        </c:ser>
        <c:ser>
          <c:idx val="1"/>
          <c:order val="1"/>
          <c:tx>
            <c:v>Sum of CAT C (S)</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1508</c:v>
              </c:pt>
            </c:numLit>
          </c:val>
          <c:extLst>
            <c:ext xmlns:c16="http://schemas.microsoft.com/office/drawing/2014/chart" uri="{C3380CC4-5D6E-409C-BE32-E72D297353CC}">
              <c16:uniqueId val="{00000001-6EA2-4C82-954D-4FAFCCD8627D}"/>
            </c:ext>
          </c:extLst>
        </c:ser>
        <c:ser>
          <c:idx val="2"/>
          <c:order val="2"/>
          <c:tx>
            <c:v>Sum of CAT B&amp;A (T)</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312</c:v>
              </c:pt>
            </c:numLit>
          </c:val>
          <c:extLst>
            <c:ext xmlns:c16="http://schemas.microsoft.com/office/drawing/2014/chart" uri="{C3380CC4-5D6E-409C-BE32-E72D297353CC}">
              <c16:uniqueId val="{00000002-6EA2-4C82-954D-4FAFCCD8627D}"/>
            </c:ext>
          </c:extLst>
        </c:ser>
        <c:ser>
          <c:idx val="3"/>
          <c:order val="3"/>
          <c:tx>
            <c:v>Sum of INSTITUTOINS (R)</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1039</c:v>
              </c:pt>
            </c:numLit>
          </c:val>
          <c:extLst>
            <c:ext xmlns:c16="http://schemas.microsoft.com/office/drawing/2014/chart" uri="{C3380CC4-5D6E-409C-BE32-E72D297353CC}">
              <c16:uniqueId val="{00000003-6EA2-4C82-954D-4FAFCCD8627D}"/>
            </c:ext>
          </c:extLst>
        </c:ser>
        <c:dLbls>
          <c:dLblPos val="outEnd"/>
          <c:showLegendKey val="0"/>
          <c:showVal val="1"/>
          <c:showCatName val="0"/>
          <c:showSerName val="0"/>
          <c:showPercent val="0"/>
          <c:showBubbleSize val="0"/>
        </c:dLbls>
        <c:gapWidth val="219"/>
        <c:overlap val="-27"/>
        <c:axId val="1657673967"/>
        <c:axId val="1751030175"/>
      </c:barChart>
      <c:catAx>
        <c:axId val="1657673967"/>
        <c:scaling>
          <c:orientation val="minMax"/>
        </c:scaling>
        <c:delete val="1"/>
        <c:axPos val="b"/>
        <c:numFmt formatCode="General" sourceLinked="1"/>
        <c:majorTickMark val="out"/>
        <c:minorTickMark val="none"/>
        <c:tickLblPos val="nextTo"/>
        <c:crossAx val="1751030175"/>
        <c:crosses val="autoZero"/>
        <c:auto val="1"/>
        <c:lblAlgn val="ctr"/>
        <c:lblOffset val="100"/>
        <c:noMultiLvlLbl val="0"/>
      </c:catAx>
      <c:valAx>
        <c:axId val="175103017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5767396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NG"/>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DDC00-3315-4E0C-B9A8-013211E70FE7}" type="datetimeFigureOut">
              <a:rPr lang="en-NG" smtClean="0"/>
              <a:t>23/03/2024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6E6C8-E431-4196-865D-84591C7AF6E9}" type="slidenum">
              <a:rPr lang="en-NG" smtClean="0"/>
              <a:t>‹#›</a:t>
            </a:fld>
            <a:endParaRPr lang="en-NG"/>
          </a:p>
        </p:txBody>
      </p:sp>
    </p:spTree>
    <p:extLst>
      <p:ext uri="{BB962C8B-B14F-4D97-AF65-F5344CB8AC3E}">
        <p14:creationId xmlns:p14="http://schemas.microsoft.com/office/powerpoint/2010/main" val="96453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5396E6C8-E431-4196-865D-84591C7AF6E9}" type="slidenum">
              <a:rPr lang="en-NG" smtClean="0"/>
              <a:t>2</a:t>
            </a:fld>
            <a:endParaRPr lang="en-NG"/>
          </a:p>
        </p:txBody>
      </p:sp>
    </p:spTree>
    <p:extLst>
      <p:ext uri="{BB962C8B-B14F-4D97-AF65-F5344CB8AC3E}">
        <p14:creationId xmlns:p14="http://schemas.microsoft.com/office/powerpoint/2010/main" val="212721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F906-11B5-F396-12D9-70AB8D322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323C546F-A169-9252-959C-E15B1D338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080DCEDA-B7F1-CD6C-9AF2-3A109ED569C3}"/>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5" name="Footer Placeholder 4">
            <a:extLst>
              <a:ext uri="{FF2B5EF4-FFF2-40B4-BE49-F238E27FC236}">
                <a16:creationId xmlns:a16="http://schemas.microsoft.com/office/drawing/2014/main" id="{79DA311A-4D3D-E30D-35BA-75C442CDE81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D3C962A-0FB2-8697-D3D6-90B0F4AEB9DD}"/>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66298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7807-089F-7C1A-94E8-183F5A260C2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834377D-E46B-6F6E-B024-60605988D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90CF1EE-8EC9-E31D-7154-9B872693E001}"/>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5" name="Footer Placeholder 4">
            <a:extLst>
              <a:ext uri="{FF2B5EF4-FFF2-40B4-BE49-F238E27FC236}">
                <a16:creationId xmlns:a16="http://schemas.microsoft.com/office/drawing/2014/main" id="{DDC3E388-5694-BA85-FD4F-2D5E3780DC8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8EEA601-CF95-AE7D-4027-6BFAD48FA80E}"/>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305612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55DB8-4860-542A-39E5-14B2CF00CF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20398D4-23E7-6702-D1FE-F44F11E7F9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8F6BC7E-2CAE-3E8B-DB56-E582A3056161}"/>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5" name="Footer Placeholder 4">
            <a:extLst>
              <a:ext uri="{FF2B5EF4-FFF2-40B4-BE49-F238E27FC236}">
                <a16:creationId xmlns:a16="http://schemas.microsoft.com/office/drawing/2014/main" id="{25A3FA39-1592-860D-70F8-94F52E71A11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6B29EE-F3E3-0C25-89C7-84C76D5610B5}"/>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110941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3F6C-3ED7-F10A-E343-F0FEDDC1C98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32CA7BC-B605-AADE-BAE3-1661D75149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06B9784-A3DE-D291-AA1F-3BB8112EFD54}"/>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5" name="Footer Placeholder 4">
            <a:extLst>
              <a:ext uri="{FF2B5EF4-FFF2-40B4-BE49-F238E27FC236}">
                <a16:creationId xmlns:a16="http://schemas.microsoft.com/office/drawing/2014/main" id="{2824A851-4EDE-45F1-514E-A5CACA2A21A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BE81076-3F53-81BB-0838-7402EDF4E683}"/>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357655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7107-A9EB-ACC7-570E-A5A61A12FD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1D2766D0-7C97-EABC-64DC-BEF2302B95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D1705-4BB4-8278-786D-B27D933A1F87}"/>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5" name="Footer Placeholder 4">
            <a:extLst>
              <a:ext uri="{FF2B5EF4-FFF2-40B4-BE49-F238E27FC236}">
                <a16:creationId xmlns:a16="http://schemas.microsoft.com/office/drawing/2014/main" id="{D03F0C28-66F3-5D84-5517-56BC3C66ABE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0BF7EB5-5DED-0F4A-823B-E13C1008CE80}"/>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240283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6B70-6DA4-4D53-3D67-67AD9AD8203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AEB4D6E-0E9B-7CF1-0C7E-84F06513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0E3DAC2-F9AF-5599-9F95-84C84217D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5E29B620-B1DA-6F73-B519-2868216D2122}"/>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6" name="Footer Placeholder 5">
            <a:extLst>
              <a:ext uri="{FF2B5EF4-FFF2-40B4-BE49-F238E27FC236}">
                <a16:creationId xmlns:a16="http://schemas.microsoft.com/office/drawing/2014/main" id="{6520E8D4-C5D8-5FEC-7E21-903C2987077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B05E0E6-E36A-F809-66BD-ADEEB30505B1}"/>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23458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A7D6-0879-55FA-CDFE-65C15C06784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5A302F8-5908-258E-71CE-CF68492F8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0D775-A1FB-D549-800C-C6C2E830F4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25D28F51-D1FD-6525-97BA-0ED707E33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B4ADB-4AEE-7179-7251-BF5DE3E45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F6FD71E3-13F1-F8AC-93A3-3FA4066C9A76}"/>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8" name="Footer Placeholder 7">
            <a:extLst>
              <a:ext uri="{FF2B5EF4-FFF2-40B4-BE49-F238E27FC236}">
                <a16:creationId xmlns:a16="http://schemas.microsoft.com/office/drawing/2014/main" id="{A97192AC-8943-D839-7A3F-22AB03A3CB6F}"/>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DB563151-60CB-FEBE-2F5A-BA5EE02EB16B}"/>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295499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70FD-C389-9AD5-81C4-830E77BFDA8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C468EA2-D0F7-5C4E-EA56-3D33F213B8C6}"/>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4" name="Footer Placeholder 3">
            <a:extLst>
              <a:ext uri="{FF2B5EF4-FFF2-40B4-BE49-F238E27FC236}">
                <a16:creationId xmlns:a16="http://schemas.microsoft.com/office/drawing/2014/main" id="{11C0AA99-0EC4-D441-C626-7D432FDB216B}"/>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7086007-7755-7F0C-972E-B1E82812CB96}"/>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332795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88DE1-8DAF-18BC-D63E-4D6E8A8698B1}"/>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3" name="Footer Placeholder 2">
            <a:extLst>
              <a:ext uri="{FF2B5EF4-FFF2-40B4-BE49-F238E27FC236}">
                <a16:creationId xmlns:a16="http://schemas.microsoft.com/office/drawing/2014/main" id="{A974C83C-456D-0DCF-3D8A-20837074B1F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8DF0797C-5F93-451C-F0BA-BC9F91762C6E}"/>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152754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E105-C2A2-273E-0915-173A2B9A9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46408061-7F0F-960E-C400-5071DDA60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5C44678-ADC5-1123-3534-4882A26A0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7A0FC-73A9-81AC-325E-178C816F34E5}"/>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6" name="Footer Placeholder 5">
            <a:extLst>
              <a:ext uri="{FF2B5EF4-FFF2-40B4-BE49-F238E27FC236}">
                <a16:creationId xmlns:a16="http://schemas.microsoft.com/office/drawing/2014/main" id="{4DAD4BEE-3C01-E98D-D4DE-E5D31AB6F75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3637ED8-E293-3032-0A7D-76AE864F4B0B}"/>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426710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3C58-8C61-CC8B-A884-D042F863D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867741B-EDBB-FA44-1A7E-417F86014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C230A0A-710D-BF80-9C2E-7B3C50DB8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8AEA7-36F9-9DD7-DBCB-9878E5854F88}"/>
              </a:ext>
            </a:extLst>
          </p:cNvPr>
          <p:cNvSpPr>
            <a:spLocks noGrp="1"/>
          </p:cNvSpPr>
          <p:nvPr>
            <p:ph type="dt" sz="half" idx="10"/>
          </p:nvPr>
        </p:nvSpPr>
        <p:spPr/>
        <p:txBody>
          <a:bodyPr/>
          <a:lstStyle/>
          <a:p>
            <a:fld id="{7CC79AAA-A089-4A1C-9135-B8231D001C43}" type="datetimeFigureOut">
              <a:rPr lang="en-NG" smtClean="0"/>
              <a:t>23/03/2024</a:t>
            </a:fld>
            <a:endParaRPr lang="en-NG"/>
          </a:p>
        </p:txBody>
      </p:sp>
      <p:sp>
        <p:nvSpPr>
          <p:cNvPr id="6" name="Footer Placeholder 5">
            <a:extLst>
              <a:ext uri="{FF2B5EF4-FFF2-40B4-BE49-F238E27FC236}">
                <a16:creationId xmlns:a16="http://schemas.microsoft.com/office/drawing/2014/main" id="{021FAB1E-6E80-B59B-5E21-172A9ACA46D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8AF1824-A827-32A2-F7A8-5FD0713AA9D4}"/>
              </a:ext>
            </a:extLst>
          </p:cNvPr>
          <p:cNvSpPr>
            <a:spLocks noGrp="1"/>
          </p:cNvSpPr>
          <p:nvPr>
            <p:ph type="sldNum" sz="quarter" idx="12"/>
          </p:nvPr>
        </p:nvSpPr>
        <p:spPr/>
        <p:txBody>
          <a:bodyPr/>
          <a:lstStyle/>
          <a:p>
            <a:fld id="{0723A204-ED3E-4692-90D0-5179EA0214C0}" type="slidenum">
              <a:rPr lang="en-NG" smtClean="0"/>
              <a:t>‹#›</a:t>
            </a:fld>
            <a:endParaRPr lang="en-NG"/>
          </a:p>
        </p:txBody>
      </p:sp>
    </p:spTree>
    <p:extLst>
      <p:ext uri="{BB962C8B-B14F-4D97-AF65-F5344CB8AC3E}">
        <p14:creationId xmlns:p14="http://schemas.microsoft.com/office/powerpoint/2010/main" val="270355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0A670-4AA2-C21C-7271-808AD150A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171CD36-9931-7ECE-1BE8-531CDE2C3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BEAF38B-05B9-A596-ED9D-5AB0B776A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79AAA-A089-4A1C-9135-B8231D001C43}" type="datetimeFigureOut">
              <a:rPr lang="en-NG" smtClean="0"/>
              <a:t>23/03/2024</a:t>
            </a:fld>
            <a:endParaRPr lang="en-NG"/>
          </a:p>
        </p:txBody>
      </p:sp>
      <p:sp>
        <p:nvSpPr>
          <p:cNvPr id="5" name="Footer Placeholder 4">
            <a:extLst>
              <a:ext uri="{FF2B5EF4-FFF2-40B4-BE49-F238E27FC236}">
                <a16:creationId xmlns:a16="http://schemas.microsoft.com/office/drawing/2014/main" id="{1C564F01-CDBB-DE3B-5C0A-B01C75145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6A4DB671-114B-EA98-96B7-3E72CCF25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3A204-ED3E-4692-90D0-5179EA0214C0}" type="slidenum">
              <a:rPr lang="en-NG" smtClean="0"/>
              <a:t>‹#›</a:t>
            </a:fld>
            <a:endParaRPr lang="en-NG"/>
          </a:p>
        </p:txBody>
      </p:sp>
    </p:spTree>
    <p:extLst>
      <p:ext uri="{BB962C8B-B14F-4D97-AF65-F5344CB8AC3E}">
        <p14:creationId xmlns:p14="http://schemas.microsoft.com/office/powerpoint/2010/main" val="210497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FA6C-0B8B-D35C-4647-FDB1D841E219}"/>
              </a:ext>
            </a:extLst>
          </p:cNvPr>
          <p:cNvSpPr>
            <a:spLocks noGrp="1"/>
          </p:cNvSpPr>
          <p:nvPr>
            <p:ph type="title"/>
          </p:nvPr>
        </p:nvSpPr>
        <p:spPr/>
        <p:txBody>
          <a:bodyPr>
            <a:normAutofit fontScale="90000"/>
          </a:bodyPr>
          <a:lstStyle/>
          <a:p>
            <a:pPr algn="ctr"/>
            <a:br>
              <a:rPr lang="en-US" sz="3600" b="1" kern="100" dirty="0">
                <a:solidFill>
                  <a:schemeClr val="accent5">
                    <a:lumMod val="75000"/>
                  </a:schemeClr>
                </a:solidFill>
                <a:effectLst/>
                <a:latin typeface="Bodoni Bk BT" panose="02070603070706020303" pitchFamily="18" charset="0"/>
                <a:ea typeface="Calibri" panose="020F0502020204030204" pitchFamily="34" charset="0"/>
                <a:cs typeface="Times New Roman" panose="02020603050405020304" pitchFamily="18" charset="0"/>
              </a:rPr>
            </a:br>
            <a:br>
              <a:rPr lang="en-US" sz="3600" b="1" kern="100" dirty="0">
                <a:solidFill>
                  <a:schemeClr val="accent5">
                    <a:lumMod val="75000"/>
                  </a:schemeClr>
                </a:solidFill>
                <a:effectLst/>
                <a:latin typeface="Bodoni Bk BT" panose="02070603070706020303" pitchFamily="18" charset="0"/>
                <a:ea typeface="Calibri" panose="020F0502020204030204" pitchFamily="34" charset="0"/>
                <a:cs typeface="Times New Roman" panose="02020603050405020304" pitchFamily="18" charset="0"/>
              </a:rPr>
            </a:br>
            <a:br>
              <a:rPr lang="en-US" sz="3600" b="1" kern="100" dirty="0">
                <a:solidFill>
                  <a:schemeClr val="accent5">
                    <a:lumMod val="75000"/>
                  </a:schemeClr>
                </a:solidFill>
                <a:effectLst/>
                <a:latin typeface="Bodoni Bk BT" panose="02070603070706020303" pitchFamily="18" charset="0"/>
                <a:ea typeface="Calibri" panose="020F0502020204030204" pitchFamily="34" charset="0"/>
                <a:cs typeface="Times New Roman" panose="02020603050405020304" pitchFamily="18" charset="0"/>
              </a:rPr>
            </a:br>
            <a:br>
              <a:rPr lang="en-US" sz="3600" b="1" kern="100" dirty="0">
                <a:solidFill>
                  <a:schemeClr val="accent5">
                    <a:lumMod val="75000"/>
                  </a:schemeClr>
                </a:solidFill>
                <a:effectLst/>
                <a:latin typeface="Bodoni Bk BT" panose="02070603070706020303" pitchFamily="18" charset="0"/>
                <a:ea typeface="Calibri" panose="020F0502020204030204" pitchFamily="34" charset="0"/>
                <a:cs typeface="Times New Roman" panose="02020603050405020304" pitchFamily="18" charset="0"/>
              </a:rPr>
            </a:br>
            <a:r>
              <a:rPr lang="en-NG" sz="3600" b="1" kern="100" dirty="0">
                <a:solidFill>
                  <a:schemeClr val="accent6">
                    <a:lumMod val="75000"/>
                  </a:schemeClr>
                </a:solidFill>
                <a:effectLst/>
                <a:latin typeface="Bodoni Bk BT" panose="02070603070706020303" pitchFamily="18" charset="0"/>
                <a:ea typeface="Calibri" panose="020F0502020204030204" pitchFamily="34" charset="0"/>
                <a:cs typeface="Times New Roman" panose="02020603050405020304" pitchFamily="18" charset="0"/>
              </a:rPr>
              <a:t>DATA ANALYSIS AND VISUALIZATION</a:t>
            </a:r>
            <a:br>
              <a:rPr lang="en-NG" sz="3600" b="1" kern="100" dirty="0">
                <a:solidFill>
                  <a:schemeClr val="accent6">
                    <a:lumMod val="75000"/>
                  </a:schemeClr>
                </a:solidFill>
                <a:effectLst/>
                <a:latin typeface="Bodoni Bk BT" panose="02070603070706020303" pitchFamily="18" charset="0"/>
                <a:ea typeface="Calibri" panose="020F0502020204030204" pitchFamily="34" charset="0"/>
                <a:cs typeface="Times New Roman" panose="02020603050405020304" pitchFamily="18" charset="0"/>
              </a:rPr>
            </a:br>
            <a:endParaRPr lang="en-NG" sz="3600" b="1" dirty="0">
              <a:solidFill>
                <a:schemeClr val="accent6">
                  <a:lumMod val="75000"/>
                </a:schemeClr>
              </a:solidFill>
              <a:latin typeface="Bodoni Bk BT" panose="02070603070706020303" pitchFamily="18" charset="0"/>
            </a:endParaRPr>
          </a:p>
        </p:txBody>
      </p:sp>
      <p:sp>
        <p:nvSpPr>
          <p:cNvPr id="3" name="Content Placeholder 2">
            <a:extLst>
              <a:ext uri="{FF2B5EF4-FFF2-40B4-BE49-F238E27FC236}">
                <a16:creationId xmlns:a16="http://schemas.microsoft.com/office/drawing/2014/main" id="{4E76C538-DDEA-E4EC-255E-511FDF48D19C}"/>
              </a:ext>
            </a:extLst>
          </p:cNvPr>
          <p:cNvSpPr>
            <a:spLocks noGrp="1"/>
          </p:cNvSpPr>
          <p:nvPr>
            <p:ph idx="1"/>
          </p:nvPr>
        </p:nvSpPr>
        <p:spPr>
          <a:xfrm>
            <a:off x="0" y="2055813"/>
            <a:ext cx="12192000" cy="4230687"/>
          </a:xfrm>
        </p:spPr>
        <p:txBody>
          <a:bodyPr>
            <a:normAutofit/>
          </a:bodyPr>
          <a:lstStyle/>
          <a:p>
            <a:pPr marL="0" indent="0">
              <a:lnSpc>
                <a:spcPct val="107000"/>
              </a:lnSpc>
              <a:spcAft>
                <a:spcPts val="800"/>
              </a:spcAft>
              <a:buNone/>
            </a:pPr>
            <a:endParaRPr lang="en-US" sz="3200" kern="100" dirty="0">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NG" sz="3200" b="1" kern="100" dirty="0">
                <a:effectLst/>
                <a:latin typeface="Bookman Old Style" panose="02050604050505020204" pitchFamily="18" charset="0"/>
                <a:ea typeface="Calibri" panose="020F0502020204030204" pitchFamily="34" charset="0"/>
                <a:cs typeface="Times New Roman" panose="02020603050405020304" pitchFamily="18" charset="0"/>
              </a:rPr>
              <a:t>Week 10: Data Storytelling and Problem Statements</a:t>
            </a:r>
          </a:p>
          <a:p>
            <a:pPr algn="just">
              <a:lnSpc>
                <a:spcPct val="107000"/>
              </a:lnSpc>
              <a:spcAft>
                <a:spcPts val="800"/>
              </a:spcAft>
            </a:pPr>
            <a:r>
              <a:rPr lang="en-NG" sz="3100" b="1" kern="100" dirty="0">
                <a:effectLst/>
                <a:latin typeface="Bookman Old Style" panose="02050604050505020204" pitchFamily="18" charset="0"/>
                <a:ea typeface="Calibri" panose="020F0502020204030204" pitchFamily="34" charset="0"/>
                <a:cs typeface="Times New Roman" panose="02020603050405020304" pitchFamily="18" charset="0"/>
              </a:rPr>
              <a:t>In-Class Activity:</a:t>
            </a:r>
            <a:r>
              <a:rPr lang="en-US" sz="3100" b="1"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NG" sz="3100" b="1" kern="100" dirty="0">
                <a:effectLst/>
                <a:latin typeface="Bookman Old Style" panose="02050604050505020204" pitchFamily="18" charset="0"/>
                <a:ea typeface="Calibri" panose="020F0502020204030204" pitchFamily="34" charset="0"/>
                <a:cs typeface="Times New Roman" panose="02020603050405020304" pitchFamily="18" charset="0"/>
              </a:rPr>
              <a:t>Understand the art of data storytelling and constructing effective problem statements.</a:t>
            </a:r>
          </a:p>
          <a:p>
            <a:pPr>
              <a:lnSpc>
                <a:spcPct val="107000"/>
              </a:lnSpc>
              <a:spcAft>
                <a:spcPts val="800"/>
              </a:spcAft>
            </a:pPr>
            <a:r>
              <a:rPr lang="en-NG" sz="3200" b="1" kern="100" dirty="0">
                <a:effectLst/>
                <a:latin typeface="Bookman Old Style" panose="02050604050505020204" pitchFamily="18" charset="0"/>
                <a:ea typeface="Calibri" panose="020F0502020204030204" pitchFamily="34" charset="0"/>
                <a:cs typeface="Times New Roman" panose="02020603050405020304" pitchFamily="18" charset="0"/>
              </a:rPr>
              <a:t>Assignment:</a:t>
            </a:r>
            <a:r>
              <a:rPr lang="en-US" sz="3200" b="1" kern="100" dirty="0">
                <a:latin typeface="Bookman Old Style" panose="02050604050505020204" pitchFamily="18" charset="0"/>
                <a:ea typeface="Calibri" panose="020F0502020204030204" pitchFamily="34" charset="0"/>
                <a:cs typeface="Times New Roman" panose="02020603050405020304" pitchFamily="18" charset="0"/>
              </a:rPr>
              <a:t> </a:t>
            </a:r>
            <a:r>
              <a:rPr lang="en-NG" sz="3200" b="1" dirty="0">
                <a:effectLst/>
                <a:latin typeface="Bookman Old Style" panose="02050604050505020204" pitchFamily="18" charset="0"/>
                <a:ea typeface="Calibri" panose="020F0502020204030204" pitchFamily="34" charset="0"/>
                <a:cs typeface="Times New Roman" panose="02020603050405020304" pitchFamily="18" charset="0"/>
              </a:rPr>
              <a:t>Craft a compelling data story and problem statement for a given dataset</a:t>
            </a:r>
            <a:endParaRPr lang="en-NG" sz="3200" b="1" dirty="0">
              <a:latin typeface="Bookman Old Style" panose="02050604050505020204" pitchFamily="18" charset="0"/>
            </a:endParaRPr>
          </a:p>
        </p:txBody>
      </p:sp>
      <p:pic>
        <p:nvPicPr>
          <p:cNvPr id="5" name="Picture 4">
            <a:extLst>
              <a:ext uri="{FF2B5EF4-FFF2-40B4-BE49-F238E27FC236}">
                <a16:creationId xmlns:a16="http://schemas.microsoft.com/office/drawing/2014/main" id="{A9F2813A-3BB2-BCE6-0D2B-F164E6C49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5" y="0"/>
            <a:ext cx="2228850" cy="1388634"/>
          </a:xfrm>
          <a:prstGeom prst="rect">
            <a:avLst/>
          </a:prstGeom>
        </p:spPr>
      </p:pic>
    </p:spTree>
    <p:extLst>
      <p:ext uri="{BB962C8B-B14F-4D97-AF65-F5344CB8AC3E}">
        <p14:creationId xmlns:p14="http://schemas.microsoft.com/office/powerpoint/2010/main" val="351733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D772-7CDD-5A37-25AD-7584B82E195B}"/>
              </a:ext>
            </a:extLst>
          </p:cNvPr>
          <p:cNvSpPr>
            <a:spLocks noGrp="1"/>
          </p:cNvSpPr>
          <p:nvPr>
            <p:ph type="title"/>
          </p:nvPr>
        </p:nvSpPr>
        <p:spPr/>
        <p:txBody>
          <a:bodyPr>
            <a:normAutofit/>
          </a:bodyPr>
          <a:lstStyle/>
          <a:p>
            <a:pPr algn="ctr"/>
            <a:r>
              <a:rPr lang="en-US" sz="3200" b="1" dirty="0"/>
              <a:t>RESGISTRATION 2023 SALES</a:t>
            </a:r>
            <a:endParaRPr lang="en-NG" sz="3200" dirty="0"/>
          </a:p>
        </p:txBody>
      </p:sp>
      <p:graphicFrame>
        <p:nvGraphicFramePr>
          <p:cNvPr id="4" name="Content Placeholder 3">
            <a:extLst>
              <a:ext uri="{FF2B5EF4-FFF2-40B4-BE49-F238E27FC236}">
                <a16:creationId xmlns:a16="http://schemas.microsoft.com/office/drawing/2014/main" id="{CE6F1434-BBE6-4917-96C0-12770944EF0A}"/>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661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0A1257-8A3A-EED7-A83C-5FAF9C2E5122}"/>
              </a:ext>
            </a:extLst>
          </p:cNvPr>
          <p:cNvSpPr>
            <a:spLocks noGrp="1"/>
          </p:cNvSpPr>
          <p:nvPr>
            <p:ph type="title"/>
          </p:nvPr>
        </p:nvSpPr>
        <p:spPr>
          <a:xfrm>
            <a:off x="0" y="457200"/>
            <a:ext cx="5183188" cy="1600200"/>
          </a:xfrm>
        </p:spPr>
        <p:txBody>
          <a:bodyPr/>
          <a:lstStyle/>
          <a:p>
            <a:r>
              <a:rPr lang="en-US" b="1" dirty="0"/>
              <a:t>ANNUAL LICENSE 2023 SALES</a:t>
            </a:r>
            <a:endParaRPr lang="en-NG" b="1" dirty="0"/>
          </a:p>
        </p:txBody>
      </p:sp>
      <p:graphicFrame>
        <p:nvGraphicFramePr>
          <p:cNvPr id="4" name="Content Placeholder 3">
            <a:extLst>
              <a:ext uri="{FF2B5EF4-FFF2-40B4-BE49-F238E27FC236}">
                <a16:creationId xmlns:a16="http://schemas.microsoft.com/office/drawing/2014/main" id="{C2969851-E10A-456F-BCD3-0277718FAB1E}"/>
              </a:ext>
            </a:extLst>
          </p:cNvPr>
          <p:cNvGraphicFramePr>
            <a:graphicFrameLocks noGrp="1"/>
          </p:cNvGraphicFramePr>
          <p:nvPr>
            <p:ph type="pic" idx="1"/>
            <p:extLst>
              <p:ext uri="{D42A27DB-BD31-4B8C-83A1-F6EECF244321}">
                <p14:modId xmlns:p14="http://schemas.microsoft.com/office/powerpoint/2010/main" val="675005368"/>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D754E304-DCFB-D109-5CA8-0ABAB39C0120}"/>
              </a:ext>
            </a:extLst>
          </p:cNvPr>
          <p:cNvSpPr>
            <a:spLocks noGrp="1"/>
          </p:cNvSpPr>
          <p:nvPr>
            <p:ph type="body" sz="half" idx="2"/>
          </p:nvPr>
        </p:nvSpPr>
        <p:spPr/>
        <p:txBody>
          <a:bodyPr>
            <a:normAutofit/>
          </a:bodyPr>
          <a:lstStyle/>
          <a:p>
            <a:r>
              <a:rPr lang="en-US" sz="2800" b="1" dirty="0"/>
              <a:t>The annual license is </a:t>
            </a:r>
            <a:r>
              <a:rPr lang="en-US" sz="2800" b="1" dirty="0">
                <a:solidFill>
                  <a:srgbClr val="FF0000"/>
                </a:solidFill>
              </a:rPr>
              <a:t>0.00%</a:t>
            </a:r>
            <a:r>
              <a:rPr lang="en-US" sz="2800" b="1" dirty="0"/>
              <a:t> sales in whole year 2023 in Jigawa.</a:t>
            </a:r>
            <a:endParaRPr lang="en-NG" sz="2800" b="1" dirty="0"/>
          </a:p>
        </p:txBody>
      </p:sp>
    </p:spTree>
    <p:extLst>
      <p:ext uri="{BB962C8B-B14F-4D97-AF65-F5344CB8AC3E}">
        <p14:creationId xmlns:p14="http://schemas.microsoft.com/office/powerpoint/2010/main" val="182972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F403-F414-CD34-057C-728927C4980A}"/>
              </a:ext>
            </a:extLst>
          </p:cNvPr>
          <p:cNvSpPr>
            <a:spLocks noGrp="1"/>
          </p:cNvSpPr>
          <p:nvPr>
            <p:ph type="title"/>
          </p:nvPr>
        </p:nvSpPr>
        <p:spPr/>
        <p:txBody>
          <a:bodyPr/>
          <a:lstStyle/>
          <a:p>
            <a:pPr algn="ctr"/>
            <a:r>
              <a:rPr lang="en-US" b="1" dirty="0">
                <a:solidFill>
                  <a:schemeClr val="accent1"/>
                </a:solidFill>
              </a:rPr>
              <a:t>2023 UPGRADING</a:t>
            </a:r>
            <a:endParaRPr lang="en-NG" b="1" dirty="0">
              <a:solidFill>
                <a:schemeClr val="accent1"/>
              </a:solidFill>
            </a:endParaRPr>
          </a:p>
        </p:txBody>
      </p:sp>
      <p:graphicFrame>
        <p:nvGraphicFramePr>
          <p:cNvPr id="4" name="Content Placeholder 3">
            <a:extLst>
              <a:ext uri="{FF2B5EF4-FFF2-40B4-BE49-F238E27FC236}">
                <a16:creationId xmlns:a16="http://schemas.microsoft.com/office/drawing/2014/main" id="{399BBF41-17B8-436A-A200-8153EC68961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970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C561C6-1BA8-A24C-E0D0-02F9921D4D93}"/>
              </a:ext>
            </a:extLst>
          </p:cNvPr>
          <p:cNvSpPr>
            <a:spLocks noGrp="1"/>
          </p:cNvSpPr>
          <p:nvPr>
            <p:ph type="title"/>
          </p:nvPr>
        </p:nvSpPr>
        <p:spPr/>
        <p:txBody>
          <a:bodyPr/>
          <a:lstStyle/>
          <a:p>
            <a:r>
              <a:rPr lang="en-US" b="1" dirty="0"/>
              <a:t>SALE OF OTHERS</a:t>
            </a:r>
            <a:endParaRPr lang="en-NG" b="1" dirty="0"/>
          </a:p>
        </p:txBody>
      </p:sp>
      <p:graphicFrame>
        <p:nvGraphicFramePr>
          <p:cNvPr id="4" name="Content Placeholder 3">
            <a:extLst>
              <a:ext uri="{FF2B5EF4-FFF2-40B4-BE49-F238E27FC236}">
                <a16:creationId xmlns:a16="http://schemas.microsoft.com/office/drawing/2014/main" id="{419A3520-F150-4B26-A391-36DC57A4E013}"/>
              </a:ext>
            </a:extLst>
          </p:cNvPr>
          <p:cNvGraphicFramePr>
            <a:graphicFrameLocks noGrp="1"/>
          </p:cNvGraphicFramePr>
          <p:nvPr>
            <p:ph type="pic" idx="1"/>
            <p:extLst>
              <p:ext uri="{D42A27DB-BD31-4B8C-83A1-F6EECF244321}">
                <p14:modId xmlns:p14="http://schemas.microsoft.com/office/powerpoint/2010/main" val="4279667984"/>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47F764C7-1103-8A9D-0560-075FC0C09A16}"/>
              </a:ext>
            </a:extLst>
          </p:cNvPr>
          <p:cNvSpPr>
            <a:spLocks noGrp="1"/>
          </p:cNvSpPr>
          <p:nvPr>
            <p:ph type="body" sz="half" idx="2"/>
          </p:nvPr>
        </p:nvSpPr>
        <p:spPr/>
        <p:txBody>
          <a:bodyPr>
            <a:normAutofit/>
          </a:bodyPr>
          <a:lstStyle/>
          <a:p>
            <a:pPr algn="just"/>
            <a:r>
              <a:rPr lang="en-US" sz="2800" b="1" dirty="0"/>
              <a:t>The sales of others is </a:t>
            </a:r>
            <a:r>
              <a:rPr lang="en-US" sz="2800" b="1" dirty="0">
                <a:solidFill>
                  <a:srgbClr val="FF0000"/>
                </a:solidFill>
              </a:rPr>
              <a:t>0.00%</a:t>
            </a:r>
            <a:r>
              <a:rPr lang="en-US" sz="2800" b="1" dirty="0"/>
              <a:t> sales in whole year 2023 in Jigawa.</a:t>
            </a:r>
            <a:endParaRPr lang="en-NG" sz="2800" b="1" dirty="0"/>
          </a:p>
          <a:p>
            <a:pPr algn="just"/>
            <a:endParaRPr lang="en-NG" sz="2800" dirty="0"/>
          </a:p>
        </p:txBody>
      </p:sp>
    </p:spTree>
    <p:extLst>
      <p:ext uri="{BB962C8B-B14F-4D97-AF65-F5344CB8AC3E}">
        <p14:creationId xmlns:p14="http://schemas.microsoft.com/office/powerpoint/2010/main" val="12346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D9EF-F48E-3A17-B3B7-552F9CD7C289}"/>
              </a:ext>
            </a:extLst>
          </p:cNvPr>
          <p:cNvSpPr>
            <a:spLocks noGrp="1"/>
          </p:cNvSpPr>
          <p:nvPr>
            <p:ph type="title"/>
          </p:nvPr>
        </p:nvSpPr>
        <p:spPr/>
        <p:txBody>
          <a:bodyPr/>
          <a:lstStyle/>
          <a:p>
            <a:r>
              <a:rPr lang="en-US" b="1" dirty="0">
                <a:solidFill>
                  <a:schemeClr val="accent1"/>
                </a:solidFill>
              </a:rPr>
              <a:t>CUMULATIVE SALE FOR THE YEAR 2023</a:t>
            </a:r>
            <a:endParaRPr lang="en-NG" b="1" dirty="0">
              <a:solidFill>
                <a:schemeClr val="accent1"/>
              </a:solidFill>
            </a:endParaRPr>
          </a:p>
        </p:txBody>
      </p:sp>
      <p:graphicFrame>
        <p:nvGraphicFramePr>
          <p:cNvPr id="4" name="Content Placeholder 3">
            <a:extLst>
              <a:ext uri="{FF2B5EF4-FFF2-40B4-BE49-F238E27FC236}">
                <a16:creationId xmlns:a16="http://schemas.microsoft.com/office/drawing/2014/main" id="{1B061735-E8C9-44CC-B71A-A64E968FFEE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436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9964-2778-EA5B-DDFC-17D14BB89DD1}"/>
              </a:ext>
            </a:extLst>
          </p:cNvPr>
          <p:cNvSpPr>
            <a:spLocks noGrp="1"/>
          </p:cNvSpPr>
          <p:nvPr>
            <p:ph type="title"/>
          </p:nvPr>
        </p:nvSpPr>
        <p:spPr>
          <a:xfrm>
            <a:off x="0" y="2"/>
            <a:ext cx="12192000" cy="2094270"/>
          </a:xfrm>
        </p:spPr>
        <p:txBody>
          <a:bodyPr/>
          <a:lstStyle/>
          <a:p>
            <a:pPr algn="ctr"/>
            <a:r>
              <a:rPr lang="en-US" b="1" dirty="0">
                <a:solidFill>
                  <a:srgbClr val="0070C0"/>
                </a:solidFill>
              </a:rPr>
              <a:t> REGISTERED TEACHERS IN JIGAWA STATE AS OF THE YEAR 2023 ON CATEGORIES (REGULAR AND PQEI)</a:t>
            </a:r>
            <a:endParaRPr lang="en-NG" b="1" dirty="0">
              <a:solidFill>
                <a:srgbClr val="0070C0"/>
              </a:solidFill>
            </a:endParaRPr>
          </a:p>
        </p:txBody>
      </p:sp>
      <p:graphicFrame>
        <p:nvGraphicFramePr>
          <p:cNvPr id="4" name="Content Placeholder 3">
            <a:extLst>
              <a:ext uri="{FF2B5EF4-FFF2-40B4-BE49-F238E27FC236}">
                <a16:creationId xmlns:a16="http://schemas.microsoft.com/office/drawing/2014/main" id="{F518A87B-D363-45CD-8DE6-C53CA26DE420}"/>
              </a:ext>
            </a:extLst>
          </p:cNvPr>
          <p:cNvGraphicFramePr>
            <a:graphicFrameLocks noGrp="1"/>
          </p:cNvGraphicFramePr>
          <p:nvPr>
            <p:ph idx="1"/>
            <p:extLst>
              <p:ext uri="{D42A27DB-BD31-4B8C-83A1-F6EECF244321}">
                <p14:modId xmlns:p14="http://schemas.microsoft.com/office/powerpoint/2010/main" val="878410185"/>
              </p:ext>
            </p:extLst>
          </p:nvPr>
        </p:nvGraphicFramePr>
        <p:xfrm>
          <a:off x="560439" y="1651819"/>
          <a:ext cx="11194026" cy="52061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52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F16A-4A61-5345-67B2-20CB59D8C863}"/>
              </a:ext>
            </a:extLst>
          </p:cNvPr>
          <p:cNvSpPr>
            <a:spLocks noGrp="1"/>
          </p:cNvSpPr>
          <p:nvPr>
            <p:ph type="title"/>
          </p:nvPr>
        </p:nvSpPr>
        <p:spPr>
          <a:xfrm>
            <a:off x="0" y="0"/>
            <a:ext cx="11353800" cy="1165124"/>
          </a:xfrm>
        </p:spPr>
        <p:txBody>
          <a:bodyPr>
            <a:normAutofit/>
          </a:bodyPr>
          <a:lstStyle/>
          <a:p>
            <a:r>
              <a:rPr lang="en-US" sz="4000" b="1" dirty="0">
                <a:solidFill>
                  <a:schemeClr val="tx1">
                    <a:lumMod val="85000"/>
                    <a:lumOff val="15000"/>
                  </a:schemeClr>
                </a:solidFill>
                <a:latin typeface="Agency FB" panose="020B0503020202020204" pitchFamily="34" charset="0"/>
              </a:rPr>
              <a:t>CONCLUTIONS:</a:t>
            </a:r>
            <a:endParaRPr lang="en-NG" sz="4000" b="1" dirty="0">
              <a:solidFill>
                <a:schemeClr val="tx1">
                  <a:lumMod val="85000"/>
                  <a:lumOff val="15000"/>
                </a:schemeClr>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B273F59E-6404-92EE-889B-554C2458D3B3}"/>
              </a:ext>
            </a:extLst>
          </p:cNvPr>
          <p:cNvSpPr>
            <a:spLocks noGrp="1"/>
          </p:cNvSpPr>
          <p:nvPr>
            <p:ph idx="1"/>
          </p:nvPr>
        </p:nvSpPr>
        <p:spPr>
          <a:xfrm>
            <a:off x="0" y="1165123"/>
            <a:ext cx="12192000" cy="6017341"/>
          </a:xfrm>
        </p:spPr>
        <p:txBody>
          <a:bodyPr/>
          <a:lstStyle/>
          <a:p>
            <a:pPr algn="just"/>
            <a:r>
              <a:rPr lang="en-US" b="1" dirty="0"/>
              <a:t>The story of Jigawa TRCN services 2023 sales transcends numbers, weaving a narrative of market dynamics, consumer behavior, and strategic imperatives. Through the lens of data visualization, stakeholders embark on a journey of discovery, unraveling insights that inform decisive action. As we navigate the intricacies of the market landscape, let us harness the power of visual storytelling to unlock the untold stories within the data.</a:t>
            </a:r>
          </a:p>
          <a:p>
            <a:pPr algn="just"/>
            <a:r>
              <a:rPr lang="en-US" b="1" dirty="0"/>
              <a:t>This report encapsulates the essence of PQE, PQEI, UPGRADING, ANNUAL LICENSE and Others 2023 sales, offering a holistic perspective that empowers stakeholders to navigate the complexities of the market landscape with clarity and confidence.</a:t>
            </a:r>
            <a:endParaRPr lang="en-NG" b="1" dirty="0"/>
          </a:p>
        </p:txBody>
      </p:sp>
    </p:spTree>
    <p:extLst>
      <p:ext uri="{BB962C8B-B14F-4D97-AF65-F5344CB8AC3E}">
        <p14:creationId xmlns:p14="http://schemas.microsoft.com/office/powerpoint/2010/main" val="145742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518C-A5C7-EB8B-1211-95AA788B22F9}"/>
              </a:ext>
            </a:extLst>
          </p:cNvPr>
          <p:cNvSpPr>
            <a:spLocks noGrp="1"/>
          </p:cNvSpPr>
          <p:nvPr>
            <p:ph type="ctrTitle"/>
          </p:nvPr>
        </p:nvSpPr>
        <p:spPr>
          <a:xfrm>
            <a:off x="0" y="1242425"/>
            <a:ext cx="12192000" cy="1168666"/>
          </a:xfrm>
        </p:spPr>
        <p:txBody>
          <a:bodyPr>
            <a:normAutofit/>
          </a:bodyPr>
          <a:lstStyle/>
          <a:p>
            <a:r>
              <a:rPr lang="en-US" sz="32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cs typeface="Arabic Typesetting" panose="03020402040406030203" pitchFamily="66" charset="-78"/>
              </a:rPr>
              <a:t>TEACHERS REGISTRATION COUNCIL OF NIGERIA</a:t>
            </a:r>
            <a:br>
              <a:rPr lang="en-US" sz="32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cs typeface="Arabic Typesetting" panose="03020402040406030203" pitchFamily="66" charset="-78"/>
              </a:rPr>
            </a:br>
            <a:endParaRPr lang="en-NG" sz="3200" dirty="0"/>
          </a:p>
        </p:txBody>
      </p:sp>
      <p:sp>
        <p:nvSpPr>
          <p:cNvPr id="3" name="Subtitle 2">
            <a:extLst>
              <a:ext uri="{FF2B5EF4-FFF2-40B4-BE49-F238E27FC236}">
                <a16:creationId xmlns:a16="http://schemas.microsoft.com/office/drawing/2014/main" id="{AA73635F-61D3-FDF3-97D3-F4893CC8BEE0}"/>
              </a:ext>
            </a:extLst>
          </p:cNvPr>
          <p:cNvSpPr>
            <a:spLocks noGrp="1"/>
          </p:cNvSpPr>
          <p:nvPr>
            <p:ph type="subTitle" idx="1"/>
          </p:nvPr>
        </p:nvSpPr>
        <p:spPr>
          <a:xfrm>
            <a:off x="-1" y="2411091"/>
            <a:ext cx="12191999" cy="4373151"/>
          </a:xfrm>
        </p:spPr>
        <p:txBody>
          <a:bodyPr>
            <a:normAutofit fontScale="70000" lnSpcReduction="20000"/>
          </a:bodyPr>
          <a:lstStyle/>
          <a:p>
            <a:pPr marL="0" indent="0" algn="ctr">
              <a:buNone/>
            </a:pPr>
            <a:endParaRPr lang="en-US" sz="28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endParaRPr>
          </a:p>
          <a:p>
            <a:pPr marL="0" indent="0" algn="ctr">
              <a:buNone/>
            </a:pPr>
            <a:r>
              <a:rPr lang="en-US" sz="3800" b="1" dirty="0">
                <a:solidFill>
                  <a:srgbClr val="FF0000"/>
                </a:solidFill>
                <a:effectLst>
                  <a:outerShdw blurRad="38100" dist="38100" dir="2700000" algn="tl">
                    <a:srgbClr val="000000">
                      <a:alpha val="43137"/>
                    </a:srgbClr>
                  </a:outerShdw>
                </a:effectLst>
                <a:latin typeface="Bookman Old Style" panose="02050604050505020204" pitchFamily="18" charset="0"/>
              </a:rPr>
              <a:t>Data storytelling of</a:t>
            </a:r>
          </a:p>
          <a:p>
            <a:pPr marL="0" indent="0" algn="ctr">
              <a:buNone/>
            </a:pPr>
            <a:r>
              <a:rPr lang="en-US" sz="3800" b="1" dirty="0">
                <a:solidFill>
                  <a:srgbClr val="FF0000"/>
                </a:solidFill>
                <a:effectLst>
                  <a:outerShdw blurRad="38100" dist="38100" dir="2700000" algn="tl">
                    <a:srgbClr val="000000">
                      <a:alpha val="43137"/>
                    </a:srgbClr>
                  </a:outerShdw>
                </a:effectLst>
                <a:latin typeface="Bookman Old Style" panose="02050604050505020204" pitchFamily="18" charset="0"/>
              </a:rPr>
              <a:t>Jigawa TRCN Office Financial report and number of registered Teachers of the year 20323 </a:t>
            </a:r>
          </a:p>
          <a:p>
            <a:pPr marL="0" indent="0" algn="ctr">
              <a:buNone/>
            </a:pPr>
            <a:endParaRPr lang="en-US" sz="3800" b="1" dirty="0">
              <a:solidFill>
                <a:srgbClr val="FF0000"/>
              </a:solidFill>
              <a:effectLst>
                <a:outerShdw blurRad="38100" dist="38100" dir="2700000" algn="tl">
                  <a:srgbClr val="000000">
                    <a:alpha val="43137"/>
                  </a:srgbClr>
                </a:outerShdw>
              </a:effectLst>
              <a:latin typeface="Comic Sans MS" panose="030F0702030302020204" pitchFamily="66" charset="0"/>
            </a:endParaRPr>
          </a:p>
          <a:p>
            <a:pPr marL="0" indent="0" algn="ctr">
              <a:buNone/>
            </a:pPr>
            <a:endParaRPr lang="en-US" sz="38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endParaRPr>
          </a:p>
          <a:p>
            <a:pPr marL="0" indent="0" algn="ctr">
              <a:buNone/>
            </a:pPr>
            <a:endParaRPr lang="en-US" sz="38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endParaRPr>
          </a:p>
          <a:p>
            <a:pPr marL="0" indent="0" algn="ctr">
              <a:buNone/>
            </a:pPr>
            <a:endParaRPr lang="en-US" sz="38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endParaRPr>
          </a:p>
          <a:p>
            <a:pPr marL="0" indent="0" algn="ctr">
              <a:buNone/>
            </a:pPr>
            <a:r>
              <a:rPr lang="en-US" sz="38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rPr>
              <a:t>Lukhman Dahiru</a:t>
            </a:r>
          </a:p>
          <a:p>
            <a:pPr marL="0" indent="0" algn="ctr">
              <a:buNone/>
            </a:pPr>
            <a:r>
              <a:rPr lang="en-US" sz="3800" b="1" dirty="0">
                <a:solidFill>
                  <a:srgbClr val="FF0000"/>
                </a:solidFill>
                <a:effectLst>
                  <a:outerShdw blurRad="38100" dist="38100" dir="2700000" algn="tl">
                    <a:srgbClr val="000000">
                      <a:alpha val="43137"/>
                    </a:srgbClr>
                  </a:outerShdw>
                </a:effectLst>
                <a:latin typeface="Comic Sans MS" panose="030F0702030302020204" pitchFamily="66" charset="0"/>
              </a:rPr>
              <a:t>(VOOSTECH LAB FELLOW)</a:t>
            </a:r>
          </a:p>
          <a:p>
            <a:pPr marL="0" indent="0" algn="ctr">
              <a:lnSpc>
                <a:spcPct val="100000"/>
              </a:lnSpc>
              <a:spcBef>
                <a:spcPts val="0"/>
              </a:spcBef>
              <a:buNone/>
            </a:pPr>
            <a:r>
              <a:rPr lang="en-US" sz="3800" b="1" dirty="0">
                <a:solidFill>
                  <a:schemeClr val="accent6">
                    <a:lumMod val="50000"/>
                  </a:schemeClr>
                </a:solidFill>
                <a:effectLst>
                  <a:outerShdw blurRad="38100" dist="38100" dir="2700000" algn="tl">
                    <a:srgbClr val="000000">
                      <a:alpha val="43137"/>
                    </a:srgbClr>
                  </a:outerShdw>
                </a:effectLst>
                <a:latin typeface="Comic Sans MS" panose="030F0702030302020204" pitchFamily="66" charset="0"/>
                <a:cs typeface="Arabic Typesetting" panose="03020402040406030203" pitchFamily="66" charset="-78"/>
              </a:rPr>
              <a:t>FE/23/52975217</a:t>
            </a:r>
          </a:p>
          <a:p>
            <a:endParaRPr lang="en-NG" dirty="0"/>
          </a:p>
        </p:txBody>
      </p:sp>
      <p:pic>
        <p:nvPicPr>
          <p:cNvPr id="4" name="Picture 3">
            <a:extLst>
              <a:ext uri="{FF2B5EF4-FFF2-40B4-BE49-F238E27FC236}">
                <a16:creationId xmlns:a16="http://schemas.microsoft.com/office/drawing/2014/main" id="{D22A66EE-CE09-4618-3974-C4DFD28AA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217"/>
            <a:ext cx="1143260" cy="1168666"/>
          </a:xfrm>
          <a:prstGeom prst="rect">
            <a:avLst/>
          </a:prstGeom>
        </p:spPr>
      </p:pic>
      <p:pic>
        <p:nvPicPr>
          <p:cNvPr id="5" name="Picture 4">
            <a:extLst>
              <a:ext uri="{FF2B5EF4-FFF2-40B4-BE49-F238E27FC236}">
                <a16:creationId xmlns:a16="http://schemas.microsoft.com/office/drawing/2014/main" id="{06EB6922-6DB3-672E-0AA7-17DB5D45D7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327" y="127158"/>
            <a:ext cx="1467673" cy="1061868"/>
          </a:xfrm>
          <a:prstGeom prst="rect">
            <a:avLst/>
          </a:prstGeom>
        </p:spPr>
      </p:pic>
    </p:spTree>
    <p:extLst>
      <p:ext uri="{BB962C8B-B14F-4D97-AF65-F5344CB8AC3E}">
        <p14:creationId xmlns:p14="http://schemas.microsoft.com/office/powerpoint/2010/main" val="305554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BF0C-9285-E2AA-2658-94E0A05E9D3D}"/>
              </a:ext>
            </a:extLst>
          </p:cNvPr>
          <p:cNvSpPr>
            <a:spLocks noGrp="1"/>
          </p:cNvSpPr>
          <p:nvPr>
            <p:ph type="title"/>
          </p:nvPr>
        </p:nvSpPr>
        <p:spPr>
          <a:xfrm>
            <a:off x="536728" y="457200"/>
            <a:ext cx="5559272" cy="1600200"/>
          </a:xfrm>
        </p:spPr>
        <p:txBody>
          <a:bodyPr>
            <a:normAutofit/>
          </a:bodyPr>
          <a:lstStyle/>
          <a:p>
            <a:r>
              <a:rPr lang="en-US" sz="4000" b="1" dirty="0">
                <a:solidFill>
                  <a:srgbClr val="FF0000"/>
                </a:solidFill>
                <a:effectLst>
                  <a:outerShdw blurRad="38100" dist="38100" dir="2700000" algn="tl">
                    <a:srgbClr val="000000">
                      <a:alpha val="43137"/>
                    </a:srgbClr>
                  </a:outerShdw>
                </a:effectLst>
                <a:latin typeface="Comic Sans MS" panose="030F0702030302020204" pitchFamily="66" charset="0"/>
                <a:cs typeface="Bookman Old Style"/>
              </a:rPr>
              <a:t>Table of the Content</a:t>
            </a:r>
            <a:br>
              <a:rPr lang="en-US" sz="4400" b="1" dirty="0">
                <a:solidFill>
                  <a:srgbClr val="FF0000"/>
                </a:solidFill>
                <a:effectLst>
                  <a:outerShdw blurRad="38100" dist="38100" dir="2700000" algn="tl">
                    <a:srgbClr val="000000">
                      <a:alpha val="43137"/>
                    </a:srgbClr>
                  </a:outerShdw>
                </a:effectLst>
                <a:latin typeface="Comic Sans MS" panose="030F0702030302020204" pitchFamily="66" charset="0"/>
                <a:cs typeface="Bookman Old Style"/>
              </a:rPr>
            </a:br>
            <a:endParaRPr lang="en-NG" dirty="0"/>
          </a:p>
        </p:txBody>
      </p:sp>
      <p:pic>
        <p:nvPicPr>
          <p:cNvPr id="6" name="Picture Placeholder 5">
            <a:extLst>
              <a:ext uri="{FF2B5EF4-FFF2-40B4-BE49-F238E27FC236}">
                <a16:creationId xmlns:a16="http://schemas.microsoft.com/office/drawing/2014/main" id="{732A2EF9-0139-13A5-E0E0-C0FDFFD8447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099" r="8099"/>
          <a:stretch>
            <a:fillRect/>
          </a:stretch>
        </p:blipFill>
        <p:spPr>
          <a:xfrm>
            <a:off x="6015908" y="855406"/>
            <a:ext cx="6176092" cy="6297561"/>
          </a:xfrm>
        </p:spPr>
      </p:pic>
      <p:sp>
        <p:nvSpPr>
          <p:cNvPr id="3" name="Content Placeholder 2">
            <a:extLst>
              <a:ext uri="{FF2B5EF4-FFF2-40B4-BE49-F238E27FC236}">
                <a16:creationId xmlns:a16="http://schemas.microsoft.com/office/drawing/2014/main" id="{E9488A9C-95B9-12A0-C373-0CD6782C2B44}"/>
              </a:ext>
            </a:extLst>
          </p:cNvPr>
          <p:cNvSpPr>
            <a:spLocks noGrp="1"/>
          </p:cNvSpPr>
          <p:nvPr>
            <p:ph type="body" sz="half" idx="2"/>
          </p:nvPr>
        </p:nvSpPr>
        <p:spPr>
          <a:xfrm>
            <a:off x="536728" y="2076269"/>
            <a:ext cx="5259388" cy="3773850"/>
          </a:xfrm>
        </p:spPr>
        <p:txBody>
          <a:bodyPr>
            <a:normAutofit lnSpcReduction="10000"/>
          </a:bodyPr>
          <a:lstStyle/>
          <a:p>
            <a:pPr>
              <a:buFont typeface="Wingdings" panose="05000000000000000000" pitchFamily="2" charset="2"/>
              <a:buChar char="Ø"/>
            </a:pPr>
            <a:r>
              <a:rPr lang="en-US" sz="4000" dirty="0">
                <a:solidFill>
                  <a:schemeClr val="accent6">
                    <a:lumMod val="50000"/>
                  </a:schemeClr>
                </a:solidFill>
                <a:latin typeface="Bahnschrift Condensed" panose="020B0502040204020203" pitchFamily="34" charset="0"/>
              </a:rPr>
              <a:t>Introduction</a:t>
            </a:r>
          </a:p>
          <a:p>
            <a:pPr>
              <a:buFont typeface="Wingdings" panose="05000000000000000000" pitchFamily="2" charset="2"/>
              <a:buChar char="Ø"/>
            </a:pPr>
            <a:r>
              <a:rPr lang="en-US" sz="4000" dirty="0">
                <a:solidFill>
                  <a:schemeClr val="accent6">
                    <a:lumMod val="50000"/>
                  </a:schemeClr>
                </a:solidFill>
                <a:latin typeface="Bahnschrift Condensed" panose="020B0502040204020203" pitchFamily="34" charset="0"/>
              </a:rPr>
              <a:t>Objective of the Analysis</a:t>
            </a:r>
          </a:p>
          <a:p>
            <a:pPr>
              <a:buFont typeface="Wingdings" panose="05000000000000000000" pitchFamily="2" charset="2"/>
              <a:buChar char="Ø"/>
            </a:pPr>
            <a:r>
              <a:rPr lang="en-US" sz="4000" dirty="0">
                <a:solidFill>
                  <a:schemeClr val="accent6">
                    <a:lumMod val="50000"/>
                  </a:schemeClr>
                </a:solidFill>
                <a:latin typeface="Bahnschrift Condensed" panose="020B0502040204020203" pitchFamily="34" charset="0"/>
              </a:rPr>
              <a:t>About the Data</a:t>
            </a:r>
          </a:p>
          <a:p>
            <a:pPr>
              <a:buFont typeface="Wingdings" panose="05000000000000000000" pitchFamily="2" charset="2"/>
              <a:buChar char="Ø"/>
            </a:pPr>
            <a:r>
              <a:rPr lang="en-US" sz="4000" dirty="0">
                <a:solidFill>
                  <a:schemeClr val="accent6">
                    <a:lumMod val="50000"/>
                  </a:schemeClr>
                </a:solidFill>
                <a:latin typeface="Bahnschrift Condensed" panose="020B0502040204020203" pitchFamily="34" charset="0"/>
              </a:rPr>
              <a:t>Methodology</a:t>
            </a:r>
          </a:p>
          <a:p>
            <a:pPr>
              <a:buFont typeface="Wingdings" panose="05000000000000000000" pitchFamily="2" charset="2"/>
              <a:buChar char="Ø"/>
            </a:pPr>
            <a:r>
              <a:rPr lang="en-US" sz="4000" dirty="0">
                <a:solidFill>
                  <a:schemeClr val="accent6">
                    <a:lumMod val="50000"/>
                  </a:schemeClr>
                </a:solidFill>
                <a:latin typeface="Bahnschrift Condensed" panose="020B0502040204020203" pitchFamily="34" charset="0"/>
              </a:rPr>
              <a:t>Result and insights</a:t>
            </a:r>
          </a:p>
          <a:p>
            <a:pPr>
              <a:buFont typeface="Wingdings" panose="05000000000000000000" pitchFamily="2" charset="2"/>
              <a:buChar char="Ø"/>
            </a:pPr>
            <a:r>
              <a:rPr lang="en-US" sz="4000" dirty="0">
                <a:solidFill>
                  <a:schemeClr val="accent6">
                    <a:lumMod val="50000"/>
                  </a:schemeClr>
                </a:solidFill>
                <a:latin typeface="Bahnschrift Condensed" panose="020B0502040204020203" pitchFamily="34" charset="0"/>
              </a:rPr>
              <a:t>Conclusions</a:t>
            </a:r>
            <a:endParaRPr lang="en-NG" sz="4000" dirty="0">
              <a:solidFill>
                <a:schemeClr val="accent6">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70088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337FD0-7DB6-3344-989B-AF976E89E18B}"/>
              </a:ext>
            </a:extLst>
          </p:cNvPr>
          <p:cNvSpPr>
            <a:spLocks noGrp="1"/>
          </p:cNvSpPr>
          <p:nvPr>
            <p:ph type="title"/>
          </p:nvPr>
        </p:nvSpPr>
        <p:spPr>
          <a:xfrm>
            <a:off x="0" y="1"/>
            <a:ext cx="11353800" cy="1690688"/>
          </a:xfrm>
        </p:spPr>
        <p:txBody>
          <a:bodyPr/>
          <a:lstStyle/>
          <a:p>
            <a:r>
              <a:rPr lang="en-US" b="1" dirty="0">
                <a:solidFill>
                  <a:srgbClr val="FF0000"/>
                </a:solidFill>
                <a:effectLst>
                  <a:outerShdw blurRad="38100" dist="38100" dir="2700000" algn="tl">
                    <a:srgbClr val="000000">
                      <a:alpha val="43137"/>
                    </a:srgbClr>
                  </a:outerShdw>
                </a:effectLst>
                <a:latin typeface="Comic Sans MS" panose="030F0702030302020204" pitchFamily="66" charset="0"/>
              </a:rPr>
              <a:t>Introduction:</a:t>
            </a:r>
            <a:endParaRPr lang="en-NG" dirty="0"/>
          </a:p>
        </p:txBody>
      </p:sp>
      <p:sp>
        <p:nvSpPr>
          <p:cNvPr id="6" name="Content Placeholder 5">
            <a:extLst>
              <a:ext uri="{FF2B5EF4-FFF2-40B4-BE49-F238E27FC236}">
                <a16:creationId xmlns:a16="http://schemas.microsoft.com/office/drawing/2014/main" id="{302BB5A1-5095-8F64-4077-F7DACF71D97A}"/>
              </a:ext>
            </a:extLst>
          </p:cNvPr>
          <p:cNvSpPr>
            <a:spLocks noGrp="1"/>
          </p:cNvSpPr>
          <p:nvPr>
            <p:ph idx="1"/>
          </p:nvPr>
        </p:nvSpPr>
        <p:spPr>
          <a:xfrm>
            <a:off x="0" y="1327356"/>
            <a:ext cx="12192000" cy="5530644"/>
          </a:xfrm>
        </p:spPr>
        <p:txBody>
          <a:bodyPr/>
          <a:lstStyle/>
          <a:p>
            <a:pPr marL="0" indent="0" algn="just">
              <a:buNone/>
            </a:pPr>
            <a:r>
              <a:rPr lang="en-US" b="1" dirty="0">
                <a:latin typeface="Bodoni MT" panose="02070603080606020203" pitchFamily="18" charset="0"/>
              </a:rPr>
              <a:t>In the realm of data analysis, the ability to communicate insights effectively is paramount. The Jigawa TRCN services 2023 sales data, segmented into categories A, B, C, and D, with amount serves as a canvas for unraveling patterns and trends. Through visual storytelling, we embark on a journey to uncover the narrative hidden within the numbers.</a:t>
            </a:r>
            <a:endParaRPr lang="en-NG" dirty="0"/>
          </a:p>
        </p:txBody>
      </p:sp>
    </p:spTree>
    <p:extLst>
      <p:ext uri="{BB962C8B-B14F-4D97-AF65-F5344CB8AC3E}">
        <p14:creationId xmlns:p14="http://schemas.microsoft.com/office/powerpoint/2010/main" val="162101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3C5678-CE53-5E81-8EC6-C4BAB641AD92}"/>
              </a:ext>
            </a:extLst>
          </p:cNvPr>
          <p:cNvSpPr>
            <a:spLocks noGrp="1"/>
          </p:cNvSpPr>
          <p:nvPr>
            <p:ph type="title"/>
          </p:nvPr>
        </p:nvSpPr>
        <p:spPr>
          <a:xfrm>
            <a:off x="0" y="365125"/>
            <a:ext cx="11353800" cy="1325563"/>
          </a:xfrm>
        </p:spPr>
        <p:txBody>
          <a:bodyPr/>
          <a:lstStyle/>
          <a:p>
            <a:r>
              <a:rPr lang="en-US" b="1" dirty="0">
                <a:solidFill>
                  <a:srgbClr val="FF0000"/>
                </a:solidFill>
                <a:effectLst>
                  <a:outerShdw blurRad="38100" dist="38100" dir="2700000" algn="tl">
                    <a:srgbClr val="000000">
                      <a:alpha val="43137"/>
                    </a:srgbClr>
                  </a:outerShdw>
                </a:effectLst>
                <a:latin typeface="Comic Sans MS" panose="030F0702030302020204" pitchFamily="66" charset="0"/>
              </a:rPr>
              <a:t>Objective of the Analysis</a:t>
            </a:r>
            <a:endParaRPr lang="en-NG" dirty="0"/>
          </a:p>
        </p:txBody>
      </p:sp>
      <p:sp>
        <p:nvSpPr>
          <p:cNvPr id="6" name="Content Placeholder 5">
            <a:extLst>
              <a:ext uri="{FF2B5EF4-FFF2-40B4-BE49-F238E27FC236}">
                <a16:creationId xmlns:a16="http://schemas.microsoft.com/office/drawing/2014/main" id="{B88BAB6B-AB40-A8BA-5F65-CD61091CCB9F}"/>
              </a:ext>
            </a:extLst>
          </p:cNvPr>
          <p:cNvSpPr>
            <a:spLocks noGrp="1"/>
          </p:cNvSpPr>
          <p:nvPr>
            <p:ph idx="1"/>
          </p:nvPr>
        </p:nvSpPr>
        <p:spPr>
          <a:xfrm>
            <a:off x="0" y="1825625"/>
            <a:ext cx="11353800" cy="4351338"/>
          </a:xfrm>
        </p:spPr>
        <p:txBody>
          <a:bodyPr/>
          <a:lstStyle/>
          <a:p>
            <a:pPr marL="0" indent="0" algn="just">
              <a:buNone/>
            </a:pPr>
            <a:r>
              <a:rPr lang="en-US" dirty="0"/>
              <a:t> </a:t>
            </a:r>
            <a:r>
              <a:rPr lang="en-US" sz="3600" b="1" dirty="0">
                <a:latin typeface="Bodoni MT" panose="02070603080606020203" pitchFamily="18" charset="0"/>
              </a:rPr>
              <a:t>To empower stakeholders with actionable intelligence derived from data visualization, enabling them to navigate the complexities of the market landscape and capitalize on emerging opportunities </a:t>
            </a:r>
            <a:r>
              <a:rPr lang="en-US" dirty="0"/>
              <a:t>effectively.</a:t>
            </a:r>
            <a:endParaRPr lang="en-NG" dirty="0"/>
          </a:p>
        </p:txBody>
      </p:sp>
    </p:spTree>
    <p:extLst>
      <p:ext uri="{BB962C8B-B14F-4D97-AF65-F5344CB8AC3E}">
        <p14:creationId xmlns:p14="http://schemas.microsoft.com/office/powerpoint/2010/main" val="260012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F6E6-D5B6-A94B-D2D8-B99FA106781D}"/>
              </a:ext>
            </a:extLst>
          </p:cNvPr>
          <p:cNvSpPr>
            <a:spLocks noGrp="1"/>
          </p:cNvSpPr>
          <p:nvPr>
            <p:ph type="title"/>
          </p:nvPr>
        </p:nvSpPr>
        <p:spPr>
          <a:xfrm>
            <a:off x="0" y="1"/>
            <a:ext cx="11353800" cy="2861186"/>
          </a:xfrm>
        </p:spPr>
        <p:txBody>
          <a:bodyPr>
            <a:normAutofit fontScale="90000"/>
          </a:bodyPr>
          <a:lstStyle/>
          <a:p>
            <a:r>
              <a:rPr lang="en-US" b="1" dirty="0">
                <a:solidFill>
                  <a:srgbClr val="FF0000"/>
                </a:solidFill>
                <a:effectLst>
                  <a:outerShdw blurRad="38100" dist="38100" dir="2700000" algn="tl">
                    <a:srgbClr val="000000">
                      <a:alpha val="43137"/>
                    </a:srgbClr>
                  </a:outerShdw>
                </a:effectLst>
                <a:latin typeface="Comic Sans MS" panose="030F0702030302020204" pitchFamily="66" charset="0"/>
              </a:rPr>
              <a:t>About the Data</a:t>
            </a:r>
            <a:br>
              <a:rPr lang="en-US" b="1" dirty="0">
                <a:solidFill>
                  <a:srgbClr val="FF0000"/>
                </a:solidFill>
                <a:effectLst>
                  <a:outerShdw blurRad="38100" dist="38100" dir="2700000" algn="tl">
                    <a:srgbClr val="000000">
                      <a:alpha val="43137"/>
                    </a:srgbClr>
                  </a:outerShdw>
                </a:effectLst>
                <a:latin typeface="Comic Sans MS" panose="030F0702030302020204" pitchFamily="66" charset="0"/>
              </a:rPr>
            </a:br>
            <a: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t>The data is the sales summary of the whole year 2023</a:t>
            </a:r>
            <a:b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br>
            <a: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t>The data comprises the sell of all TRCN services</a:t>
            </a:r>
            <a:b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br>
            <a: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t>The source of the is monthly sales report of Jigawa TRCN office </a:t>
            </a:r>
            <a:b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br>
            <a: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t>The dataset used contains the exact sells of the year 2023 </a:t>
            </a:r>
            <a:br>
              <a:rPr lang="en-US" b="1" dirty="0">
                <a:solidFill>
                  <a:srgbClr val="FF0000"/>
                </a:solidFill>
                <a:effectLst>
                  <a:outerShdw blurRad="38100" dist="38100" dir="2700000" algn="tl">
                    <a:srgbClr val="000000">
                      <a:alpha val="43137"/>
                    </a:srgbClr>
                  </a:outerShdw>
                </a:effectLst>
                <a:latin typeface="Comic Sans MS" panose="030F0702030302020204" pitchFamily="66" charset="0"/>
              </a:rPr>
            </a:br>
            <a:endParaRPr lang="en-NG" dirty="0"/>
          </a:p>
        </p:txBody>
      </p:sp>
      <p:pic>
        <p:nvPicPr>
          <p:cNvPr id="5" name="Content Placeholder 4">
            <a:extLst>
              <a:ext uri="{FF2B5EF4-FFF2-40B4-BE49-F238E27FC236}">
                <a16:creationId xmlns:a16="http://schemas.microsoft.com/office/drawing/2014/main" id="{0CBE1A3C-21D3-981E-7423-66D522BFC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426" y="2256503"/>
            <a:ext cx="11019503" cy="5102942"/>
          </a:xfrm>
        </p:spPr>
      </p:pic>
    </p:spTree>
    <p:extLst>
      <p:ext uri="{BB962C8B-B14F-4D97-AF65-F5344CB8AC3E}">
        <p14:creationId xmlns:p14="http://schemas.microsoft.com/office/powerpoint/2010/main" val="293055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1FF-8A68-F95A-E437-56CC5136BEA9}"/>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Comic Sans MS" panose="030F0702030302020204" pitchFamily="66" charset="0"/>
              </a:rPr>
              <a:t>Methodology:</a:t>
            </a:r>
            <a:endParaRPr lang="en-NG" dirty="0"/>
          </a:p>
        </p:txBody>
      </p:sp>
      <p:sp>
        <p:nvSpPr>
          <p:cNvPr id="3" name="Content Placeholder 2">
            <a:extLst>
              <a:ext uri="{FF2B5EF4-FFF2-40B4-BE49-F238E27FC236}">
                <a16:creationId xmlns:a16="http://schemas.microsoft.com/office/drawing/2014/main" id="{159BBC22-7F27-DCB7-38B2-913311BF1C41}"/>
              </a:ext>
            </a:extLst>
          </p:cNvPr>
          <p:cNvSpPr>
            <a:spLocks noGrp="1"/>
          </p:cNvSpPr>
          <p:nvPr>
            <p:ph idx="1"/>
          </p:nvPr>
        </p:nvSpPr>
        <p:spPr/>
        <p:txBody>
          <a:bodyPr>
            <a:normAutofit/>
          </a:bodyPr>
          <a:lstStyle/>
          <a:p>
            <a:pPr algn="just">
              <a:buFont typeface="Wingdings" panose="05000000000000000000" pitchFamily="2" charset="2"/>
              <a:buChar char="§"/>
            </a:pPr>
            <a:r>
              <a:rPr lang="en-US" sz="3600" b="1" dirty="0">
                <a:latin typeface="Bodoni MT" panose="02070603080606020203" pitchFamily="18" charset="0"/>
              </a:rPr>
              <a:t>The analysis were carried out using Microsoft excel</a:t>
            </a:r>
          </a:p>
          <a:p>
            <a:pPr algn="just">
              <a:buFont typeface="Wingdings" panose="05000000000000000000" pitchFamily="2" charset="2"/>
              <a:buChar char="§"/>
            </a:pPr>
            <a:r>
              <a:rPr lang="en-US" sz="3600" b="1" dirty="0">
                <a:latin typeface="Bodoni MT" panose="02070603080606020203" pitchFamily="18" charset="0"/>
              </a:rPr>
              <a:t>I used pivot table to perform calculations </a:t>
            </a:r>
          </a:p>
          <a:p>
            <a:pPr algn="just">
              <a:buFont typeface="Wingdings" panose="05000000000000000000" pitchFamily="2" charset="2"/>
              <a:buChar char="§"/>
            </a:pPr>
            <a:r>
              <a:rPr lang="en-US" sz="3600" b="1" dirty="0">
                <a:latin typeface="Bodoni MT" panose="02070603080606020203" pitchFamily="18" charset="0"/>
              </a:rPr>
              <a:t>And I used column bar chart, pie chart and line chart for the visualization</a:t>
            </a:r>
            <a:endParaRPr lang="en-NG" sz="3600" b="1" dirty="0">
              <a:latin typeface="Bodoni MT" panose="02070603080606020203" pitchFamily="18" charset="0"/>
            </a:endParaRPr>
          </a:p>
        </p:txBody>
      </p:sp>
    </p:spTree>
    <p:extLst>
      <p:ext uri="{BB962C8B-B14F-4D97-AF65-F5344CB8AC3E}">
        <p14:creationId xmlns:p14="http://schemas.microsoft.com/office/powerpoint/2010/main" val="349198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ECD08E-9D83-6157-28EC-6F725832561D}"/>
              </a:ext>
            </a:extLst>
          </p:cNvPr>
          <p:cNvSpPr>
            <a:spLocks noGrp="1"/>
          </p:cNvSpPr>
          <p:nvPr>
            <p:ph type="title"/>
          </p:nvPr>
        </p:nvSpPr>
        <p:spPr/>
        <p:txBody>
          <a:bodyPr>
            <a:normAutofit/>
          </a:bodyPr>
          <a:lstStyle/>
          <a:p>
            <a:r>
              <a:rPr lang="en-US" sz="2400" b="1" dirty="0"/>
              <a:t>CATEGORY DISTRIBUTION:</a:t>
            </a:r>
            <a:endParaRPr lang="en-NG" sz="2400" b="1" dirty="0"/>
          </a:p>
        </p:txBody>
      </p:sp>
      <p:graphicFrame>
        <p:nvGraphicFramePr>
          <p:cNvPr id="6" name="Content Placeholder 5">
            <a:extLst>
              <a:ext uri="{FF2B5EF4-FFF2-40B4-BE49-F238E27FC236}">
                <a16:creationId xmlns:a16="http://schemas.microsoft.com/office/drawing/2014/main" id="{FCE5326B-5B80-4384-8142-F3DD07018AE4}"/>
              </a:ext>
            </a:extLst>
          </p:cNvPr>
          <p:cNvGraphicFramePr>
            <a:graphicFrameLocks noGrp="1"/>
          </p:cNvGraphicFramePr>
          <p:nvPr>
            <p:ph type="pic" idx="1"/>
            <p:extLst>
              <p:ext uri="{D42A27DB-BD31-4B8C-83A1-F6EECF244321}">
                <p14:modId xmlns:p14="http://schemas.microsoft.com/office/powerpoint/2010/main" val="2879008015"/>
              </p:ext>
            </p:extLst>
          </p:nvPr>
        </p:nvGraphicFramePr>
        <p:xfrm>
          <a:off x="5410200" y="457201"/>
          <a:ext cx="6781800" cy="6400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B738EEE7-309F-A074-00FE-59A432ACD387}"/>
              </a:ext>
            </a:extLst>
          </p:cNvPr>
          <p:cNvSpPr>
            <a:spLocks noGrp="1"/>
          </p:cNvSpPr>
          <p:nvPr>
            <p:ph type="body" sz="half" idx="2"/>
          </p:nvPr>
        </p:nvSpPr>
        <p:spPr/>
        <p:txBody>
          <a:bodyPr>
            <a:normAutofit/>
          </a:bodyPr>
          <a:lstStyle/>
          <a:p>
            <a:pPr algn="ctr"/>
            <a:r>
              <a:rPr lang="en-US" sz="1800" b="1" dirty="0"/>
              <a:t>The distribution of sales across categories paints a vivid picture of the market landscape. Category A, representing 1 unit, signifies a niche segment commanding specialized attention. In contrast, the dominance of Category D with 255 units suggests a broader consumer base and potentially higher revenue streams. Categories B and C, with 17 and 122 units respectively, occupy intermediate positions, hinting at varying degrees of market penetration.</a:t>
            </a:r>
            <a:endParaRPr lang="en-NG" sz="1800" b="1" dirty="0"/>
          </a:p>
        </p:txBody>
      </p:sp>
    </p:spTree>
    <p:extLst>
      <p:ext uri="{BB962C8B-B14F-4D97-AF65-F5344CB8AC3E}">
        <p14:creationId xmlns:p14="http://schemas.microsoft.com/office/powerpoint/2010/main" val="272300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C8BF4A-0F1B-BBA9-9975-40D92BBC0163}"/>
              </a:ext>
            </a:extLst>
          </p:cNvPr>
          <p:cNvSpPr>
            <a:spLocks noGrp="1"/>
          </p:cNvSpPr>
          <p:nvPr>
            <p:ph type="title"/>
          </p:nvPr>
        </p:nvSpPr>
        <p:spPr/>
        <p:txBody>
          <a:bodyPr>
            <a:normAutofit/>
          </a:bodyPr>
          <a:lstStyle/>
          <a:p>
            <a:r>
              <a:rPr lang="en-US" sz="3600" b="1" dirty="0"/>
              <a:t>PQEI 2023 SALES</a:t>
            </a:r>
            <a:endParaRPr lang="en-NG" sz="3600" b="1" dirty="0"/>
          </a:p>
        </p:txBody>
      </p:sp>
      <p:graphicFrame>
        <p:nvGraphicFramePr>
          <p:cNvPr id="4" name="Content Placeholder 3">
            <a:extLst>
              <a:ext uri="{FF2B5EF4-FFF2-40B4-BE49-F238E27FC236}">
                <a16:creationId xmlns:a16="http://schemas.microsoft.com/office/drawing/2014/main" id="{F43DCC9F-0F26-46EB-ABCD-BDCF6F713AB2}"/>
              </a:ext>
            </a:extLst>
          </p:cNvPr>
          <p:cNvGraphicFramePr>
            <a:graphicFrameLocks noGrp="1"/>
          </p:cNvGraphicFramePr>
          <p:nvPr>
            <p:ph type="pic" idx="1"/>
            <p:extLst>
              <p:ext uri="{D42A27DB-BD31-4B8C-83A1-F6EECF244321}">
                <p14:modId xmlns:p14="http://schemas.microsoft.com/office/powerpoint/2010/main" val="3917307633"/>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C0BB7529-7B8C-02C6-99ED-E68E8EBB623A}"/>
              </a:ext>
            </a:extLst>
          </p:cNvPr>
          <p:cNvSpPr>
            <a:spLocks noGrp="1"/>
          </p:cNvSpPr>
          <p:nvPr>
            <p:ph type="body" sz="half" idx="2"/>
          </p:nvPr>
        </p:nvSpPr>
        <p:spPr>
          <a:xfrm>
            <a:off x="176982" y="2057400"/>
            <a:ext cx="4595044" cy="3803650"/>
          </a:xfrm>
        </p:spPr>
        <p:txBody>
          <a:bodyPr>
            <a:normAutofit/>
          </a:bodyPr>
          <a:lstStyle/>
          <a:p>
            <a:pPr algn="ctr"/>
            <a:r>
              <a:rPr lang="en-US" sz="2800" b="1" dirty="0"/>
              <a:t>The chart shows the category with high and more percentage for professional qualifying examination induction (PQEI) sales in Jigawa TRCN office for the year 2023.</a:t>
            </a:r>
            <a:endParaRPr lang="en-NG" sz="2800" b="1" dirty="0"/>
          </a:p>
        </p:txBody>
      </p:sp>
    </p:spTree>
    <p:extLst>
      <p:ext uri="{BB962C8B-B14F-4D97-AF65-F5344CB8AC3E}">
        <p14:creationId xmlns:p14="http://schemas.microsoft.com/office/powerpoint/2010/main" val="2966836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599</Words>
  <Application>Microsoft Office PowerPoint</Application>
  <PresentationFormat>Widescreen</PresentationFormat>
  <Paragraphs>56</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Agency FB</vt:lpstr>
      <vt:lpstr>Arial</vt:lpstr>
      <vt:lpstr>Bahnschrift Condensed</vt:lpstr>
      <vt:lpstr>Bodoni Bk BT</vt:lpstr>
      <vt:lpstr>Bodoni MT</vt:lpstr>
      <vt:lpstr>Bookman Old Style</vt:lpstr>
      <vt:lpstr>Calibri</vt:lpstr>
      <vt:lpstr>Calibri Light</vt:lpstr>
      <vt:lpstr>Comic Sans MS</vt:lpstr>
      <vt:lpstr>Wingdings</vt:lpstr>
      <vt:lpstr>Office Theme</vt:lpstr>
      <vt:lpstr>    DATA ANALYSIS AND VISUALIZATION </vt:lpstr>
      <vt:lpstr>TEACHERS REGISTRATION COUNCIL OF NIGERIA </vt:lpstr>
      <vt:lpstr>Table of the Content </vt:lpstr>
      <vt:lpstr>Introduction:</vt:lpstr>
      <vt:lpstr>Objective of the Analysis</vt:lpstr>
      <vt:lpstr>About the Data The data is the sales summary of the whole year 2023 The data comprises the sell of all TRCN services The source of the is monthly sales report of Jigawa TRCN office  The dataset used contains the exact sells of the year 2023  </vt:lpstr>
      <vt:lpstr>Methodology:</vt:lpstr>
      <vt:lpstr>CATEGORY DISTRIBUTION:</vt:lpstr>
      <vt:lpstr>PQEI 2023 SALES</vt:lpstr>
      <vt:lpstr>RESGISTRATION 2023 SALES</vt:lpstr>
      <vt:lpstr>ANNUAL LICENSE 2023 SALES</vt:lpstr>
      <vt:lpstr>2023 UPGRADING</vt:lpstr>
      <vt:lpstr>SALE OF OTHERS</vt:lpstr>
      <vt:lpstr>CUMULATIVE SALE FOR THE YEAR 2023</vt:lpstr>
      <vt:lpstr> REGISTERED TEACHERS IN JIGAWA STATE AS OF THE YEAR 2023 ON CATEGORIES (REGULAR AND PQEI)</vt:lpstr>
      <vt:lpstr>CONCLUTIONS: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LUKHMAN DAHIRU</dc:creator>
  <cp:lastModifiedBy>LUKHMAN DAHIRU</cp:lastModifiedBy>
  <cp:revision>36</cp:revision>
  <dcterms:created xsi:type="dcterms:W3CDTF">2024-03-22T14:57:38Z</dcterms:created>
  <dcterms:modified xsi:type="dcterms:W3CDTF">2024-03-23T11:43:45Z</dcterms:modified>
</cp:coreProperties>
</file>