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9773C5-FC64-440C-B4B5-8E4E211AFF4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412875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773C5-FC64-440C-B4B5-8E4E211AFF4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146185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773C5-FC64-440C-B4B5-8E4E211AFF4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324116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773C5-FC64-440C-B4B5-8E4E211AFF4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193110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773C5-FC64-440C-B4B5-8E4E211AFF44}"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98847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773C5-FC64-440C-B4B5-8E4E211AFF44}"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24671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9773C5-FC64-440C-B4B5-8E4E211AFF44}"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177938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773C5-FC64-440C-B4B5-8E4E211AFF44}"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405133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773C5-FC64-440C-B4B5-8E4E211AFF44}"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351113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773C5-FC64-440C-B4B5-8E4E211AFF44}"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198214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773C5-FC64-440C-B4B5-8E4E211AFF44}"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B9F78-6CF8-4964-A436-98ED0635602A}" type="slidenum">
              <a:rPr lang="en-US" smtClean="0"/>
              <a:t>‹#›</a:t>
            </a:fld>
            <a:endParaRPr lang="en-US"/>
          </a:p>
        </p:txBody>
      </p:sp>
    </p:spTree>
    <p:extLst>
      <p:ext uri="{BB962C8B-B14F-4D97-AF65-F5344CB8AC3E}">
        <p14:creationId xmlns:p14="http://schemas.microsoft.com/office/powerpoint/2010/main" val="300735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773C5-FC64-440C-B4B5-8E4E211AFF44}" type="datetimeFigureOut">
              <a:rPr lang="en-US" smtClean="0"/>
              <a:t>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B9F78-6CF8-4964-A436-98ED0635602A}" type="slidenum">
              <a:rPr lang="en-US" smtClean="0"/>
              <a:t>‹#›</a:t>
            </a:fld>
            <a:endParaRPr lang="en-US"/>
          </a:p>
        </p:txBody>
      </p:sp>
    </p:spTree>
    <p:extLst>
      <p:ext uri="{BB962C8B-B14F-4D97-AF65-F5344CB8AC3E}">
        <p14:creationId xmlns:p14="http://schemas.microsoft.com/office/powerpoint/2010/main" val="400968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search?sca_esv=1b487df0b959fb49&amp;rlz=1C1_____enNG1087NG1089&amp;sxsrf=ACQVn08QmNTZefaPjDU_Niea4daoonSQyg:1708029587037&amp;q=borrowing&amp;si=AKbGX_rLPMdHnrrwkrRo4VZlSHiJfDKd8YKx8FuWIqty2VR5j0wWvvlvpMO6uJypda2hs6DRsK8Ljp8SoDf7RSbFiXucKE6iMUz4dRQpbmbmCce7w19ScSc=&amp;expnd=1" TargetMode="External"/><Relationship Id="rId2" Type="http://schemas.openxmlformats.org/officeDocument/2006/relationships/hyperlink" Target="https://www.google.com/search?sca_esv=1b487df0b959fb49&amp;rlz=1C1_____enNG1087NG1089&amp;sxsrf=ACQVn08QmNTZefaPjDU_Niea4daoonSQyg:1708029587037&amp;q=periodicals&amp;si=AKbGX_okpkrXRdHQwZu4Fe0iRe3unXT3KJ5JOGvBqTw9qoYIKGM00VRw4goCkg7PS22uCRoPObDqgYx7dW4po8VYmRMeAaPHqEO-PSqIfh3ow3Ju0qd_p9s=&amp;expnd=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68" y="90152"/>
            <a:ext cx="12050332" cy="811369"/>
          </a:xfrm>
        </p:spPr>
        <p:txBody>
          <a:bodyPr>
            <a:normAutofit fontScale="90000"/>
          </a:bodyPr>
          <a:lstStyle/>
          <a:p>
            <a:r>
              <a:rPr lang="en-US" b="1" dirty="0" smtClean="0"/>
              <a:t>YUSUF MAITAMA SULE UNIVERSITY KANO</a:t>
            </a:r>
            <a:endParaRPr lang="en-US" dirty="0"/>
          </a:p>
        </p:txBody>
      </p:sp>
      <p:sp>
        <p:nvSpPr>
          <p:cNvPr id="3" name="Subtitle 2"/>
          <p:cNvSpPr>
            <a:spLocks noGrp="1"/>
          </p:cNvSpPr>
          <p:nvPr>
            <p:ph type="subTitle" idx="1"/>
          </p:nvPr>
        </p:nvSpPr>
        <p:spPr>
          <a:xfrm>
            <a:off x="0" y="901521"/>
            <a:ext cx="12192000" cy="5956479"/>
          </a:xfrm>
        </p:spPr>
        <p:txBody>
          <a:bodyPr>
            <a:normAutofit/>
          </a:bodyPr>
          <a:lstStyle/>
          <a:p>
            <a:r>
              <a:rPr lang="en-US" sz="3600" b="1" dirty="0" smtClean="0"/>
              <a:t>REPORT ON STUDENTS INDUSTRIAL TRAINING WORK EXPERIECE SCHEME</a:t>
            </a:r>
          </a:p>
          <a:p>
            <a:r>
              <a:rPr lang="en-US" sz="3600" b="1" dirty="0" smtClean="0"/>
              <a:t> (SIWES) </a:t>
            </a:r>
          </a:p>
          <a:p>
            <a:r>
              <a:rPr lang="en-US" sz="3600" b="1" dirty="0" smtClean="0"/>
              <a:t>ON</a:t>
            </a:r>
          </a:p>
          <a:p>
            <a:r>
              <a:rPr lang="en-US" sz="3600" b="1" dirty="0" smtClean="0"/>
              <a:t> SERIAL SECTION</a:t>
            </a:r>
          </a:p>
          <a:p>
            <a:r>
              <a:rPr lang="en-US" sz="3600" b="1" dirty="0" smtClean="0"/>
              <a:t>UNDRERTAKING AT</a:t>
            </a:r>
          </a:p>
          <a:p>
            <a:r>
              <a:rPr lang="en-US" altLang="zh-CN" sz="3600" b="1" dirty="0" smtClean="0"/>
              <a:t>F. C. E. BICHI, KANO</a:t>
            </a:r>
            <a:endParaRPr lang="zh-CN" altLang="en-US" sz="3600" dirty="0" smtClean="0"/>
          </a:p>
          <a:p>
            <a:r>
              <a:rPr lang="en-US" sz="3600" b="1" dirty="0" smtClean="0"/>
              <a:t>BY</a:t>
            </a:r>
          </a:p>
          <a:p>
            <a:r>
              <a:rPr lang="en-US" sz="3600" b="1" smtClean="0"/>
              <a:t>MARYAM </a:t>
            </a:r>
            <a:r>
              <a:rPr lang="en-US" sz="3600" b="1" smtClean="0"/>
              <a:t>IBRAHIM</a:t>
            </a:r>
            <a:r>
              <a:rPr lang="en-US" sz="3600" b="1" smtClean="0"/>
              <a:t> </a:t>
            </a:r>
            <a:r>
              <a:rPr lang="en-US" sz="3600" b="1" dirty="0" smtClean="0"/>
              <a:t>ABUBAKAR </a:t>
            </a:r>
          </a:p>
          <a:p>
            <a:endParaRPr lang="en-US" sz="3600" b="1" dirty="0" smtClean="0"/>
          </a:p>
          <a:p>
            <a:endParaRPr lang="en-US" sz="3600" dirty="0" smtClean="0"/>
          </a:p>
          <a:p>
            <a:endParaRPr lang="en-US" sz="3600" dirty="0"/>
          </a:p>
        </p:txBody>
      </p:sp>
    </p:spTree>
    <p:extLst>
      <p:ext uri="{BB962C8B-B14F-4D97-AF65-F5344CB8AC3E}">
        <p14:creationId xmlns:p14="http://schemas.microsoft.com/office/powerpoint/2010/main" val="1073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72731"/>
          </a:xfrm>
        </p:spPr>
        <p:txBody>
          <a:bodyPr/>
          <a:lstStyle/>
          <a:p>
            <a:r>
              <a:rPr lang="en-US" dirty="0" smtClean="0"/>
              <a:t>				INTRODUCTION</a:t>
            </a:r>
            <a:endParaRPr lang="en-US" dirty="0"/>
          </a:p>
        </p:txBody>
      </p:sp>
      <p:sp>
        <p:nvSpPr>
          <p:cNvPr id="3" name="Content Placeholder 2"/>
          <p:cNvSpPr>
            <a:spLocks noGrp="1"/>
          </p:cNvSpPr>
          <p:nvPr>
            <p:ph idx="1"/>
          </p:nvPr>
        </p:nvSpPr>
        <p:spPr>
          <a:xfrm>
            <a:off x="0" y="991674"/>
            <a:ext cx="12192000" cy="5185290"/>
          </a:xfrm>
        </p:spPr>
        <p:txBody>
          <a:bodyPr>
            <a:normAutofit/>
          </a:bodyPr>
          <a:lstStyle/>
          <a:p>
            <a:pPr marL="0" indent="0" algn="just">
              <a:buNone/>
            </a:pP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A </a:t>
            </a:r>
            <a:r>
              <a:rPr lang="en-US" sz="3200" smtClean="0">
                <a:latin typeface="Times New Roman" panose="02020603050405020304" pitchFamily="18" charset="0"/>
                <a:cs typeface="Times New Roman" panose="02020603050405020304" pitchFamily="18" charset="0"/>
              </a:rPr>
              <a:t>Library is a </a:t>
            </a:r>
            <a:r>
              <a:rPr lang="en-US" sz="3200" dirty="0" smtClean="0">
                <a:latin typeface="Times New Roman" panose="02020603050405020304" pitchFamily="18" charset="0"/>
                <a:cs typeface="Times New Roman" panose="02020603050405020304" pitchFamily="18" charset="0"/>
              </a:rPr>
              <a:t>building or room containing collections of books, </a:t>
            </a:r>
            <a:r>
              <a:rPr lang="en-US" sz="3200" dirty="0" smtClean="0">
                <a:latin typeface="Times New Roman" panose="02020603050405020304" pitchFamily="18" charset="0"/>
                <a:cs typeface="Times New Roman" panose="02020603050405020304" pitchFamily="18" charset="0"/>
                <a:hlinkClick r:id="rId2"/>
              </a:rPr>
              <a:t>periodicals</a:t>
            </a:r>
            <a:r>
              <a:rPr lang="en-US" sz="3200" dirty="0" smtClean="0">
                <a:latin typeface="Times New Roman" panose="02020603050405020304" pitchFamily="18" charset="0"/>
                <a:cs typeface="Times New Roman" panose="02020603050405020304" pitchFamily="18" charset="0"/>
              </a:rPr>
              <a:t>, and sometimes films and recorded music for use or </a:t>
            </a:r>
            <a:r>
              <a:rPr lang="en-US" sz="3200" dirty="0" smtClean="0">
                <a:latin typeface="Times New Roman" panose="02020603050405020304" pitchFamily="18" charset="0"/>
                <a:cs typeface="Times New Roman" panose="02020603050405020304" pitchFamily="18" charset="0"/>
                <a:hlinkClick r:id="rId3"/>
              </a:rPr>
              <a:t>borrowing</a:t>
            </a:r>
            <a:r>
              <a:rPr lang="en-US" sz="3200" dirty="0" smtClean="0">
                <a:latin typeface="Times New Roman" panose="02020603050405020304" pitchFamily="18" charset="0"/>
                <a:cs typeface="Times New Roman" panose="02020603050405020304" pitchFamily="18" charset="0"/>
              </a:rPr>
              <a:t> by the public or the members of an institution</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An academic library is a library that is attached to a higher education institution and serves two complementary purposes: to support the curriculum and the research of the university faculty and students. It is unknown how many academic libraries there are worldwide.</a:t>
            </a:r>
          </a:p>
        </p:txBody>
      </p:sp>
    </p:spTree>
    <p:extLst>
      <p:ext uri="{BB962C8B-B14F-4D97-AF65-F5344CB8AC3E}">
        <p14:creationId xmlns:p14="http://schemas.microsoft.com/office/powerpoint/2010/main" val="365871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8946"/>
          </a:xfrm>
        </p:spPr>
        <p:txBody>
          <a:bodyPr/>
          <a:lstStyle/>
          <a:p>
            <a:r>
              <a:rPr lang="en-US" dirty="0" smtClean="0"/>
              <a:t>				SERIAL UNITS </a:t>
            </a:r>
            <a:endParaRPr lang="en-US" dirty="0"/>
          </a:p>
        </p:txBody>
      </p:sp>
      <p:sp>
        <p:nvSpPr>
          <p:cNvPr id="3" name="Content Placeholder 2"/>
          <p:cNvSpPr>
            <a:spLocks noGrp="1"/>
          </p:cNvSpPr>
          <p:nvPr>
            <p:ph idx="1"/>
          </p:nvPr>
        </p:nvSpPr>
        <p:spPr>
          <a:xfrm>
            <a:off x="0" y="1159098"/>
            <a:ext cx="12192000" cy="5698901"/>
          </a:xfrm>
        </p:spPr>
        <p:txBody>
          <a:bodyPr>
            <a:normAutofit/>
          </a:bodyPr>
          <a:lstStyle/>
          <a:p>
            <a:pPr algn="just"/>
            <a:r>
              <a:rPr lang="en-US" sz="3200" dirty="0">
                <a:latin typeface="Times New Roman" panose="02020603050405020304" pitchFamily="18" charset="0"/>
                <a:cs typeface="Times New Roman" panose="02020603050405020304" pitchFamily="18" charset="0"/>
              </a:rPr>
              <a:t>What are periodicals and serials? Publications issued on a regular basis are periodicals. Weekly magazines, scholarly journals, and newspapers are all examples of periodicals. Serials are any periodicals, books, yearbooks, or indexes that are </a:t>
            </a:r>
            <a:r>
              <a:rPr lang="en-US" sz="3200" dirty="0" smtClean="0">
                <a:latin typeface="Times New Roman" panose="02020603050405020304" pitchFamily="18" charset="0"/>
                <a:cs typeface="Times New Roman" panose="02020603050405020304" pitchFamily="18" charset="0"/>
              </a:rPr>
              <a:t>issued </a:t>
            </a:r>
            <a:r>
              <a:rPr lang="en-US" sz="3200" dirty="0">
                <a:latin typeface="Times New Roman" panose="02020603050405020304" pitchFamily="18" charset="0"/>
                <a:cs typeface="Times New Roman" panose="02020603050405020304" pitchFamily="18" charset="0"/>
              </a:rPr>
              <a:t>in a series</a:t>
            </a:r>
            <a:r>
              <a:rPr lang="en-US" sz="3200" dirty="0" smtClean="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t>A "serial" is defined as any publication issued in successive parts which are intended to be continued indefinitely. These publications may be issued in print, non-print, and/or electronic format.</a:t>
            </a:r>
            <a:r>
              <a:rPr lang="en-US" sz="3200" dirty="0" smtClean="0"/>
              <a:t/>
            </a:r>
            <a:br>
              <a:rPr lang="en-US" sz="3200" dirty="0" smtClean="0"/>
            </a:br>
            <a:r>
              <a:rPr lang="en-US" sz="3200" dirty="0" smtClean="0"/>
              <a:t/>
            </a:r>
            <a:br>
              <a:rPr lang="en-US" sz="3200" dirty="0" smtClean="0"/>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53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1"/>
            <a:ext cx="12192000" cy="888641"/>
          </a:xfrm>
        </p:spPr>
        <p:txBody>
          <a:bodyPr/>
          <a:lstStyle/>
          <a:p>
            <a:r>
              <a:rPr lang="en-US" dirty="0" smtClean="0"/>
              <a:t>			FUNCTIONS OF SERIAL UNITS</a:t>
            </a:r>
            <a:endParaRPr lang="en-US" dirty="0"/>
          </a:p>
        </p:txBody>
      </p:sp>
      <p:sp>
        <p:nvSpPr>
          <p:cNvPr id="3" name="Content Placeholder 2"/>
          <p:cNvSpPr>
            <a:spLocks noGrp="1"/>
          </p:cNvSpPr>
          <p:nvPr>
            <p:ph idx="1"/>
          </p:nvPr>
        </p:nvSpPr>
        <p:spPr>
          <a:xfrm>
            <a:off x="0" y="798490"/>
            <a:ext cx="12192000" cy="6181859"/>
          </a:xfrm>
        </p:spPr>
        <p:txBody>
          <a:bodyPr>
            <a:normAutofit/>
          </a:bodyPr>
          <a:lstStyle/>
          <a:p>
            <a:pPr algn="just"/>
            <a:r>
              <a:rPr lang="en-US" sz="4400" dirty="0">
                <a:latin typeface="Times New Roman" panose="02020603050405020304" pitchFamily="18" charset="0"/>
                <a:cs typeface="Times New Roman" panose="02020603050405020304" pitchFamily="18" charset="0"/>
              </a:rPr>
              <a:t>The Serials Department is responsible for all functions related to obtaining and making serials available in the Library. These include: Ordering, preparing invoices for the Business Office, cataloging, check-in, claiming </a:t>
            </a:r>
            <a:r>
              <a:rPr lang="en-US" sz="4400" dirty="0" err="1">
                <a:latin typeface="Times New Roman" panose="02020603050405020304" pitchFamily="18" charset="0"/>
                <a:cs typeface="Times New Roman" panose="02020603050405020304" pitchFamily="18" charset="0"/>
              </a:rPr>
              <a:t>unreceived</a:t>
            </a:r>
            <a:r>
              <a:rPr lang="en-US" sz="4400" dirty="0">
                <a:latin typeface="Times New Roman" panose="02020603050405020304" pitchFamily="18" charset="0"/>
                <a:cs typeface="Times New Roman" panose="02020603050405020304" pitchFamily="18" charset="0"/>
              </a:rPr>
              <a:t> issues, binding and maintaining holdings records in the Library Catalog.</a:t>
            </a:r>
          </a:p>
        </p:txBody>
      </p:sp>
    </p:spTree>
    <p:extLst>
      <p:ext uri="{BB962C8B-B14F-4D97-AF65-F5344CB8AC3E}">
        <p14:creationId xmlns:p14="http://schemas.microsoft.com/office/powerpoint/2010/main" val="169771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278"/>
          </a:xfrm>
        </p:spPr>
        <p:txBody>
          <a:bodyPr/>
          <a:lstStyle/>
          <a:p>
            <a:r>
              <a:rPr lang="en-US" dirty="0" smtClean="0"/>
              <a:t>			TYPES OF SERIAL MATERIALS </a:t>
            </a:r>
            <a:endParaRPr lang="en-US" dirty="0"/>
          </a:p>
        </p:txBody>
      </p:sp>
      <p:sp>
        <p:nvSpPr>
          <p:cNvPr id="3" name="Content Placeholder 2"/>
          <p:cNvSpPr>
            <a:spLocks noGrp="1"/>
          </p:cNvSpPr>
          <p:nvPr>
            <p:ph idx="1"/>
          </p:nvPr>
        </p:nvSpPr>
        <p:spPr>
          <a:xfrm>
            <a:off x="0" y="927278"/>
            <a:ext cx="12192000" cy="5930721"/>
          </a:xfrm>
        </p:spPr>
        <p:txBody>
          <a:bodyPr>
            <a:noAutofit/>
          </a:bodyPr>
          <a:lstStyle/>
          <a:p>
            <a:pPr algn="just"/>
            <a:r>
              <a:rPr lang="en-US" sz="3200" dirty="0">
                <a:latin typeface="Times New Roman" panose="02020603050405020304" pitchFamily="18" charset="0"/>
                <a:cs typeface="Times New Roman" panose="02020603050405020304" pitchFamily="18" charset="0"/>
              </a:rPr>
              <a:t>Common types of serials </a:t>
            </a:r>
            <a:r>
              <a:rPr lang="en-US" sz="3200" dirty="0" err="1">
                <a:latin typeface="Times New Roman" panose="02020603050405020304" pitchFamily="18" charset="0"/>
                <a:cs typeface="Times New Roman" panose="02020603050405020304" pitchFamily="18" charset="0"/>
              </a:rPr>
              <a:t>include:abstracts</a:t>
            </a:r>
            <a:r>
              <a:rPr lang="en-US" sz="3200" dirty="0">
                <a:latin typeface="Times New Roman" panose="02020603050405020304" pitchFamily="18" charset="0"/>
                <a:cs typeface="Times New Roman" panose="02020603050405020304" pitchFamily="18" charset="0"/>
              </a:rPr>
              <a:t> and indexes</a:t>
            </a:r>
          </a:p>
          <a:p>
            <a:pPr algn="just"/>
            <a:r>
              <a:rPr lang="en-US" sz="3200" dirty="0">
                <a:latin typeface="Times New Roman" panose="02020603050405020304" pitchFamily="18" charset="0"/>
                <a:cs typeface="Times New Roman" panose="02020603050405020304" pitchFamily="18" charset="0"/>
              </a:rPr>
              <a:t>almanacs and yearbooks</a:t>
            </a:r>
          </a:p>
          <a:p>
            <a:pPr algn="just"/>
            <a:r>
              <a:rPr lang="en-US" sz="3200" dirty="0">
                <a:latin typeface="Times New Roman" panose="02020603050405020304" pitchFamily="18" charset="0"/>
                <a:cs typeface="Times New Roman" panose="02020603050405020304" pitchFamily="18" charset="0"/>
              </a:rPr>
              <a:t>annual reviews and proceedings</a:t>
            </a:r>
          </a:p>
          <a:p>
            <a:pPr algn="just"/>
            <a:r>
              <a:rPr lang="en-US" sz="3200" dirty="0">
                <a:latin typeface="Times New Roman" panose="02020603050405020304" pitchFamily="18" charset="0"/>
                <a:cs typeface="Times New Roman" panose="02020603050405020304" pitchFamily="18" charset="0"/>
              </a:rPr>
              <a:t>directories</a:t>
            </a:r>
          </a:p>
          <a:p>
            <a:pPr algn="just"/>
            <a:r>
              <a:rPr lang="en-US" sz="3200" dirty="0">
                <a:latin typeface="Times New Roman" panose="02020603050405020304" pitchFamily="18" charset="0"/>
                <a:cs typeface="Times New Roman" panose="02020603050405020304" pitchFamily="18" charset="0"/>
              </a:rPr>
              <a:t>electronic databases</a:t>
            </a:r>
          </a:p>
          <a:p>
            <a:pPr algn="just"/>
            <a:r>
              <a:rPr lang="en-US" sz="3200" dirty="0">
                <a:latin typeface="Times New Roman" panose="02020603050405020304" pitchFamily="18" charset="0"/>
                <a:cs typeface="Times New Roman" panose="02020603050405020304" pitchFamily="18" charset="0"/>
              </a:rPr>
              <a:t>newsletters</a:t>
            </a:r>
          </a:p>
          <a:p>
            <a:pPr algn="just"/>
            <a:r>
              <a:rPr lang="en-US" sz="3200" dirty="0">
                <a:latin typeface="Times New Roman" panose="02020603050405020304" pitchFamily="18" charset="0"/>
                <a:cs typeface="Times New Roman" panose="02020603050405020304" pitchFamily="18" charset="0"/>
              </a:rPr>
              <a:t>newspapers</a:t>
            </a:r>
          </a:p>
          <a:p>
            <a:pPr algn="just"/>
            <a:r>
              <a:rPr lang="en-US" sz="3200" dirty="0">
                <a:latin typeface="Times New Roman" panose="02020603050405020304" pitchFamily="18" charset="0"/>
                <a:cs typeface="Times New Roman" panose="02020603050405020304" pitchFamily="18" charset="0"/>
              </a:rPr>
              <a:t>popular magazines</a:t>
            </a:r>
          </a:p>
          <a:p>
            <a:pPr algn="just"/>
            <a:r>
              <a:rPr lang="en-US" sz="3200" dirty="0">
                <a:latin typeface="Times New Roman" panose="02020603050405020304" pitchFamily="18" charset="0"/>
                <a:cs typeface="Times New Roman" panose="02020603050405020304" pitchFamily="18" charset="0"/>
              </a:rPr>
              <a:t>research journals</a:t>
            </a:r>
          </a:p>
          <a:p>
            <a:pPr algn="just"/>
            <a:r>
              <a:rPr lang="en-US" sz="3200" dirty="0">
                <a:latin typeface="Times New Roman" panose="02020603050405020304" pitchFamily="18" charset="0"/>
                <a:cs typeface="Times New Roman" panose="02020603050405020304" pitchFamily="18" charset="0"/>
              </a:rPr>
              <a:t>trade publications</a:t>
            </a:r>
          </a:p>
          <a:p>
            <a:pPr algn="just"/>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62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80383" cy="927278"/>
          </a:xfrm>
        </p:spPr>
        <p:txBody>
          <a:bodyPr/>
          <a:lstStyle/>
          <a:p>
            <a:r>
              <a:rPr lang="en-US" dirty="0" smtClean="0"/>
              <a:t>					CONCLUSION</a:t>
            </a:r>
            <a:endParaRPr lang="en-US" dirty="0"/>
          </a:p>
        </p:txBody>
      </p:sp>
      <p:sp>
        <p:nvSpPr>
          <p:cNvPr id="3" name="Content Placeholder 2"/>
          <p:cNvSpPr>
            <a:spLocks noGrp="1"/>
          </p:cNvSpPr>
          <p:nvPr>
            <p:ph idx="1"/>
          </p:nvPr>
        </p:nvSpPr>
        <p:spPr>
          <a:xfrm>
            <a:off x="-1" y="669702"/>
            <a:ext cx="12312203" cy="6188298"/>
          </a:xfrm>
        </p:spPr>
        <p:txBody>
          <a:bodyPr>
            <a:normAutofit/>
          </a:bodyPr>
          <a:lstStyle/>
          <a:p>
            <a:pPr algn="just"/>
            <a:r>
              <a:rPr lang="en-US" sz="4000" dirty="0">
                <a:latin typeface="Times New Roman" panose="02020603050405020304" pitchFamily="18" charset="0"/>
                <a:cs typeface="Times New Roman" panose="02020603050405020304" pitchFamily="18" charset="0"/>
              </a:rPr>
              <a:t>The role of serials in dissemination of current information in academic libraries cannot be overemphasized. Serials are the backbone of any academic library or research library because of the currency of the information they carry.</a:t>
            </a:r>
          </a:p>
          <a:p>
            <a:pPr marL="0" indent="0" algn="just">
              <a:buNone/>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401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117</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宋体</vt:lpstr>
      <vt:lpstr>Arial</vt:lpstr>
      <vt:lpstr>Calibri</vt:lpstr>
      <vt:lpstr>Calibri Light</vt:lpstr>
      <vt:lpstr>Times New Roman</vt:lpstr>
      <vt:lpstr>Office Theme</vt:lpstr>
      <vt:lpstr>YUSUF MAITAMA SULE UNIVERSITY KANO</vt:lpstr>
      <vt:lpstr>    INTRODUCTION</vt:lpstr>
      <vt:lpstr>    SERIAL UNITS </vt:lpstr>
      <vt:lpstr>   FUNCTIONS OF SERIAL UNITS</vt:lpstr>
      <vt:lpstr>   TYPES OF SERIAL MATERIALS </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YUSUF MAITAMA SULE UNIVERSITY KANO</dc:title>
  <dc:creator>user</dc:creator>
  <cp:lastModifiedBy>user</cp:lastModifiedBy>
  <cp:revision>7</cp:revision>
  <dcterms:created xsi:type="dcterms:W3CDTF">2024-02-15T20:38:08Z</dcterms:created>
  <dcterms:modified xsi:type="dcterms:W3CDTF">2024-02-19T20:53:34Z</dcterms:modified>
</cp:coreProperties>
</file>