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Marco Roos"/>
  <p:cmAuthor clrIdx="1" id="1" initials="" lastIdx="1" name="Pedro Sernadela"/>
  <p:cmAuthor clrIdx="2" id="2" initials="" lastIdx="2" name="Roxana Meri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2" idx="2">
    <p:pos x="6000" y="0"/>
    <p:text>according to the data model for the sample catalogue, there are other IDs: Sample Collection ID, Study ID</p:text>
  </p:cm>
</p:cmLst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>
    <p:pos x="6000" y="0"/>
    <p:text>COEUS can simple store this model and respective data. If this will work as a centralised and aggregation database we don't need to map it with COEUS internal ontology.</p:text>
  </p:cm>
  <p:cm authorId="2" idx="1">
    <p:pos x="6000" y="100"/>
    <p:text>It depends on the central entity. If it is the specimen (sample), then Specimen (sample) is stored in a biobank.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Ronald Cornet: 
Do you really want just the value (B), or also the identification scheme (A)?
E.g., I could do:
- Ronald has_identifier X1
- Ronald has_identifier X2
- X1 has_type Passport
- X1 has_value Fake_passport_identifier53644
- X2 has_type SocialSecurityNumber
- X2 has_value Fake_nr_243153
Etc.
Basically, this is an extended form of your model A</p:text>
  </p:cm>
</p:cmLst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691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0B17mel6fHxDaRUx1c3NpUlNPdWs" TargetMode="External"/><Relationship Id="rId4" Type="http://schemas.openxmlformats.org/officeDocument/2006/relationships/hyperlink" Target="https://drive.google.com/open?id=0B17mel6fHxDaZHh0WHVtcFVIdzA" TargetMode="External"/><Relationship Id="rId5" Type="http://schemas.openxmlformats.org/officeDocument/2006/relationships/hyperlink" Target="https://drive.google.com/open?id=0B17mel6fHxDaZF9peUhWeC1hSEE" TargetMode="External"/><Relationship Id="rId6" Type="http://schemas.openxmlformats.org/officeDocument/2006/relationships/hyperlink" Target="https://drive.google.com/open?id=0B17mel6fHxDaWk56dlRWUERSZkE" TargetMode="External"/><Relationship Id="rId7" Type="http://schemas.openxmlformats.org/officeDocument/2006/relationships/hyperlink" Target="https://drive.google.com/open?id=0B17mel6fHxDaeE51WEpmcnFVQ0U" TargetMode="External"/><Relationship Id="rId8" Type="http://schemas.openxmlformats.org/officeDocument/2006/relationships/hyperlink" Target="https://drive.google.com/open?id=0B17mel6fHxDaV1NIMVJYb1l3Z1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.xml"/><Relationship Id="rId4" Type="http://schemas.openxmlformats.org/officeDocument/2006/relationships/hyperlink" Target="https://docs.google.com/spreadsheets/d/1VadtJsQhvpBorc_J3C-NDEj5aYkba-pXjYJbMoxLAmo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Semantic model overview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RD-Connect identifiers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Background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The RD-Connect platform aims to provide access to services and data sources relevant for rare diseases</a:t>
            </a:r>
            <a:br>
              <a:rPr lang="en-GB" sz="2400"/>
            </a:br>
            <a:r>
              <a:rPr lang="en-GB" sz="1800"/>
              <a:t>e.g. ID card, biobanks, registries, omics data such as from NeurOmics/Eurenomics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Starting point: key data sourcing tools and databases are unconnected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A list of key identifiers was provided that are in these sources, with the request to connect them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Files</a:t>
            </a:r>
          </a:p>
          <a:p>
            <a:pPr lvl="0">
              <a:spcBef>
                <a:spcPts val="0"/>
              </a:spcBef>
              <a:buNone/>
            </a:pPr>
            <a:r>
              <a:rPr b="0" lang="en-GB" sz="2400"/>
              <a:t>owl/rdf-xml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/>
              <a:t>Main model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rdc-core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core model with only the identifiers (RD-Connect namespace)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rdc-meta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the main semantic model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imports rdc-core, uses URIs from common ontologies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Additional models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rdc-example-instances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example instances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rdc-thesaurus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SKOS based mappings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treats classes from other ontologies as instances of SKOS concepts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rdc-mappings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ontological mappings and mapping to rdc-thesaurus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 u="sng">
                <a:solidFill>
                  <a:schemeClr val="hlink"/>
                </a:solidFill>
                <a:hlinkClick r:id="rId8"/>
              </a:rPr>
              <a:t>rdc-extended</a:t>
            </a:r>
            <a:r>
              <a:rPr lang="en-GB" sz="1800"/>
              <a:t> (incomplete)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provisional model to show all classes/properties that are implied by using the classes from the common ontologies (i.e. using the ‘copy’ function in Protege)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Initial identifier list (the task at hand)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BioBank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(Global) Patient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Donor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Experiment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Sample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EGA Sample 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Notes: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Also see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this working spreadsheet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We couple this task to the biobank-registry data linkage p.o.c. by linking sample data for the p.o.c. to the classes in this model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GB"/>
              <a:t>Elicit the semantic relations between the elements referenced by the identifiers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Provide the model for use in the RD-Connect platform (and RD systems in general)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</a:pPr>
            <a:r>
              <a:rPr lang="en-GB">
                <a:solidFill>
                  <a:srgbClr val="1C4587"/>
                </a:solidFill>
              </a:rPr>
              <a:t>Elixir pilot: align with development of interoperability backbone / FAIR data tools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Revised identifier list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BioBank 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Patient 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Donor 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Experiment ID subdivided in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Experiment ID (=aggregate)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Experimental process 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Sample ID = Specimen ID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subsumes EGA Sample 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Future additions for registry-biobank p.o.c. use case: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Phenotype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Disease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more properties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(Note: additional classes and properties feature in the p.o.c. work of Rajaram)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Ontologies used</a:t>
            </a:r>
          </a:p>
        </p:txBody>
      </p:sp>
      <p:sp>
        <p:nvSpPr>
          <p:cNvPr id="75" name="Shape 75"/>
          <p:cNvSpPr/>
          <p:nvPr/>
        </p:nvSpPr>
        <p:spPr>
          <a:xfrm>
            <a:off x="2795650" y="2131825"/>
            <a:ext cx="2963999" cy="1574999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OBIB/OBO Foundry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Human being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Patient/donor role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identifier</a:t>
            </a:r>
          </a:p>
          <a:p>
            <a:pPr indent="-228600" lvl="0" marL="457200">
              <a:spcBef>
                <a:spcPts val="0"/>
              </a:spcBef>
              <a:buClr>
                <a:srgbClr val="1C4587"/>
              </a:buClr>
              <a:buChar char="●"/>
            </a:pPr>
            <a:r>
              <a:rPr i="1" lang="en-GB">
                <a:solidFill>
                  <a:srgbClr val="1C4587"/>
                </a:solidFill>
              </a:rPr>
              <a:t>Object Properties</a:t>
            </a:r>
          </a:p>
        </p:txBody>
      </p:sp>
      <p:sp>
        <p:nvSpPr>
          <p:cNvPr id="76" name="Shape 76"/>
          <p:cNvSpPr/>
          <p:nvPr/>
        </p:nvSpPr>
        <p:spPr>
          <a:xfrm>
            <a:off x="3828550" y="3363175"/>
            <a:ext cx="2963999" cy="1574999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EDAM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Identifier</a:t>
            </a:r>
          </a:p>
        </p:txBody>
      </p:sp>
      <p:sp>
        <p:nvSpPr>
          <p:cNvPr id="77" name="Shape 77"/>
          <p:cNvSpPr/>
          <p:nvPr/>
        </p:nvSpPr>
        <p:spPr>
          <a:xfrm>
            <a:off x="1132250" y="3240325"/>
            <a:ext cx="2963999" cy="1574999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Aggregation</a:t>
            </a:r>
          </a:p>
          <a:p>
            <a:pPr indent="-228600" lvl="0" marL="457200" rtl="0">
              <a:spcBef>
                <a:spcPts val="0"/>
              </a:spcBef>
              <a:buClr>
                <a:srgbClr val="1C4587"/>
              </a:buClr>
              <a:buChar char="●"/>
            </a:pPr>
            <a:r>
              <a:rPr i="1" lang="en-GB">
                <a:solidFill>
                  <a:srgbClr val="1C4587"/>
                </a:solidFill>
              </a:rPr>
              <a:t>Aggregate properties</a:t>
            </a:r>
          </a:p>
        </p:txBody>
      </p:sp>
      <p:sp>
        <p:nvSpPr>
          <p:cNvPr id="78" name="Shape 78"/>
          <p:cNvSpPr/>
          <p:nvPr/>
        </p:nvSpPr>
        <p:spPr>
          <a:xfrm>
            <a:off x="2264350" y="4459225"/>
            <a:ext cx="2963999" cy="1574999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SKOS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Mappings</a:t>
            </a:r>
          </a:p>
        </p:txBody>
      </p:sp>
      <p:sp>
        <p:nvSpPr>
          <p:cNvPr id="79" name="Shape 79"/>
          <p:cNvSpPr/>
          <p:nvPr/>
        </p:nvSpPr>
        <p:spPr>
          <a:xfrm>
            <a:off x="6176000" y="3871825"/>
            <a:ext cx="2278500" cy="943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Dublin core</a:t>
            </a:r>
          </a:p>
          <a:p>
            <a:pPr indent="-228600" lvl="0" marL="457200" rtl="0">
              <a:spcBef>
                <a:spcPts val="0"/>
              </a:spcBef>
              <a:buClr>
                <a:srgbClr val="FFFF00"/>
              </a:buClr>
              <a:buChar char="●"/>
            </a:pPr>
            <a:r>
              <a:rPr lang="en-GB">
                <a:solidFill>
                  <a:srgbClr val="FFFF00"/>
                </a:solidFill>
              </a:rPr>
              <a:t>identifier property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overview ontology v0.01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37" y="1684625"/>
            <a:ext cx="2638425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189575" y="1776625"/>
            <a:ext cx="5667299" cy="645000"/>
          </a:xfrm>
          <a:prstGeom prst="wedgeRoundRectCallout">
            <a:avLst>
              <a:gd fmla="val -63458" name="adj1"/>
              <a:gd fmla="val 2114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Aggregate material referred to by ‘Experiment ID’ in RD-Connect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From ORE (extendable to accommodate research objects)</a:t>
            </a:r>
          </a:p>
        </p:txBody>
      </p:sp>
      <p:sp>
        <p:nvSpPr>
          <p:cNvPr id="87" name="Shape 87"/>
          <p:cNvSpPr/>
          <p:nvPr/>
        </p:nvSpPr>
        <p:spPr>
          <a:xfrm>
            <a:off x="3846675" y="2780300"/>
            <a:ext cx="4944600" cy="645000"/>
          </a:xfrm>
          <a:prstGeom prst="wedgeRoundRectCallout">
            <a:avLst>
              <a:gd fmla="val -68628" name="adj1"/>
              <a:gd fmla="val 1537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list of identifiers provided by the RD-Connect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RD-Connect classes subsumed under EDAM Identifier</a:t>
            </a:r>
          </a:p>
        </p:txBody>
      </p:sp>
      <p:sp>
        <p:nvSpPr>
          <p:cNvPr id="88" name="Shape 88"/>
          <p:cNvSpPr/>
          <p:nvPr/>
        </p:nvSpPr>
        <p:spPr>
          <a:xfrm>
            <a:off x="3846675" y="4693725"/>
            <a:ext cx="4944600" cy="521699"/>
          </a:xfrm>
          <a:prstGeom prst="wedgeRoundRectCallout">
            <a:avLst>
              <a:gd fmla="val -68628" name="adj1"/>
              <a:gd fmla="val 1537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list of identifiers provided by the RD-Connect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subsumed under OBIB identifier</a:t>
            </a:r>
          </a:p>
        </p:txBody>
      </p:sp>
      <p:sp>
        <p:nvSpPr>
          <p:cNvPr id="89" name="Shape 89"/>
          <p:cNvSpPr/>
          <p:nvPr/>
        </p:nvSpPr>
        <p:spPr>
          <a:xfrm>
            <a:off x="3846675" y="4009550"/>
            <a:ext cx="4944600" cy="521699"/>
          </a:xfrm>
          <a:prstGeom prst="wedgeRoundRectCallout">
            <a:avLst>
              <a:gd fmla="val -68628" name="adj1"/>
              <a:gd fmla="val 1537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Classes defined by ‘Person’ and Patient/Donor role (OBIB)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From OBO Foundry (OBIB)</a:t>
            </a:r>
          </a:p>
        </p:txBody>
      </p:sp>
      <p:sp>
        <p:nvSpPr>
          <p:cNvPr id="90" name="Shape 90"/>
          <p:cNvSpPr/>
          <p:nvPr/>
        </p:nvSpPr>
        <p:spPr>
          <a:xfrm>
            <a:off x="3836075" y="5272600"/>
            <a:ext cx="4944600" cy="482399"/>
          </a:xfrm>
          <a:prstGeom prst="wedgeRoundRectCallout">
            <a:avLst>
              <a:gd fmla="val -69421" name="adj1"/>
              <a:gd fmla="val 49601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actual Experiments as defined by a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From OBO Foundry (OBIB)</a:t>
            </a:r>
          </a:p>
        </p:txBody>
      </p:sp>
      <p:sp>
        <p:nvSpPr>
          <p:cNvPr id="91" name="Shape 91"/>
          <p:cNvSpPr/>
          <p:nvPr/>
        </p:nvSpPr>
        <p:spPr>
          <a:xfrm>
            <a:off x="3474625" y="5846900"/>
            <a:ext cx="4944600" cy="402899"/>
          </a:xfrm>
          <a:prstGeom prst="wedgeRoundRectCallout">
            <a:avLst>
              <a:gd fmla="val -69635" name="adj1"/>
              <a:gd fmla="val 4983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Roles from OBO Foundry (OBIB)</a:t>
            </a:r>
          </a:p>
        </p:txBody>
      </p:sp>
      <p:sp>
        <p:nvSpPr>
          <p:cNvPr id="92" name="Shape 92"/>
          <p:cNvSpPr/>
          <p:nvPr/>
        </p:nvSpPr>
        <p:spPr>
          <a:xfrm>
            <a:off x="3123775" y="6341700"/>
            <a:ext cx="5189099" cy="402899"/>
          </a:xfrm>
          <a:prstGeom prst="wedgeRoundRectCallout">
            <a:avLst>
              <a:gd fmla="val -72329" name="adj1"/>
              <a:gd fmla="val 28599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Specimen; nb often referred to by as ‘samples’ in RD-Connect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427041"/>
            <a:ext cx="8229600" cy="2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 instances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192" l="22867" r="30408" t="20871"/>
          <a:stretch/>
        </p:blipFill>
        <p:spPr>
          <a:xfrm>
            <a:off x="541550" y="769075"/>
            <a:ext cx="8060900" cy="59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320525" y="1664275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has role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146000" y="3490950"/>
            <a:ext cx="819899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is part of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082824" y="2736950"/>
            <a:ext cx="2081699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obtained from human donor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68850" y="327990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aggregates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11550" y="1603200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771450" y="1305000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has role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700274" y="1714325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48475" y="350190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aggregates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073200" y="420995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aggregates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280950" y="461985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aggregates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777075" y="3373125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957874" y="3994600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324050" y="6054700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12" name="Shape 112"/>
          <p:cNvSpPr/>
          <p:nvPr/>
        </p:nvSpPr>
        <p:spPr>
          <a:xfrm>
            <a:off x="5452500" y="1263375"/>
            <a:ext cx="1834200" cy="33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775300" y="1335125"/>
            <a:ext cx="1996200" cy="33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745025" y="4950450"/>
            <a:ext cx="1996200" cy="2981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74600" y="4292800"/>
            <a:ext cx="1873799" cy="33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330775" y="3671050"/>
            <a:ext cx="1996200" cy="33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494075" y="4680900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18" name="Shape 118"/>
          <p:cNvSpPr/>
          <p:nvPr/>
        </p:nvSpPr>
        <p:spPr>
          <a:xfrm>
            <a:off x="4515100" y="6374850"/>
            <a:ext cx="2081699" cy="33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>
            <a:stCxn id="118" idx="3"/>
            <a:endCxn id="120" idx="1"/>
          </p:cNvCxnSpPr>
          <p:nvPr/>
        </p:nvCxnSpPr>
        <p:spPr>
          <a:xfrm>
            <a:off x="6596799" y="6541500"/>
            <a:ext cx="8985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7495300" y="6392400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596200" y="622560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cxnSp>
        <p:nvCxnSpPr>
          <p:cNvPr id="122" name="Shape 122"/>
          <p:cNvCxnSpPr>
            <a:stCxn id="114" idx="3"/>
            <a:endCxn id="123" idx="1"/>
          </p:cNvCxnSpPr>
          <p:nvPr/>
        </p:nvCxnSpPr>
        <p:spPr>
          <a:xfrm>
            <a:off x="6741225" y="5099549"/>
            <a:ext cx="751200" cy="3207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7492550" y="527102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765012" y="5040712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cxnSp>
        <p:nvCxnSpPr>
          <p:cNvPr id="125" name="Shape 125"/>
          <p:cNvCxnSpPr>
            <a:stCxn id="112" idx="3"/>
            <a:endCxn id="126" idx="1"/>
          </p:cNvCxnSpPr>
          <p:nvPr/>
        </p:nvCxnSpPr>
        <p:spPr>
          <a:xfrm>
            <a:off x="7286700" y="1428675"/>
            <a:ext cx="267300" cy="5181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7554075" y="179772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164525" y="146770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cxnSp>
        <p:nvCxnSpPr>
          <p:cNvPr id="128" name="Shape 128"/>
          <p:cNvCxnSpPr>
            <a:stCxn id="113" idx="2"/>
            <a:endCxn id="129" idx="0"/>
          </p:cNvCxnSpPr>
          <p:nvPr/>
        </p:nvCxnSpPr>
        <p:spPr>
          <a:xfrm flipH="1">
            <a:off x="1148900" y="1665725"/>
            <a:ext cx="1624500" cy="2934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577625" y="195912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434800" y="1587125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cxnSp>
        <p:nvCxnSpPr>
          <p:cNvPr id="131" name="Shape 131"/>
          <p:cNvCxnSpPr>
            <a:stCxn id="116" idx="2"/>
            <a:endCxn id="132" idx="1"/>
          </p:cNvCxnSpPr>
          <p:nvPr/>
        </p:nvCxnSpPr>
        <p:spPr>
          <a:xfrm>
            <a:off x="7328875" y="4001650"/>
            <a:ext cx="242700" cy="3981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7571500" y="4250600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841225" y="3935450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cxnSp>
        <p:nvCxnSpPr>
          <p:cNvPr id="134" name="Shape 134"/>
          <p:cNvCxnSpPr>
            <a:stCxn id="115" idx="2"/>
            <a:endCxn id="135" idx="0"/>
          </p:cNvCxnSpPr>
          <p:nvPr/>
        </p:nvCxnSpPr>
        <p:spPr>
          <a:xfrm flipH="1">
            <a:off x="1148999" y="4623400"/>
            <a:ext cx="562500" cy="5562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577625" y="517962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93550" y="4721512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Specific issues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513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Need Identifier class? (see next slide)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EDAM:Identifier =? OBIB:identifier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advice on which to prefer is welcome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en-GB" sz="1400"/>
              <a:t>what is essential difference between EDAM:Identifier and OBIB:identifier?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Marco’s preference: all identifiers for the RD platform under one class in RD model; other ontology mappings in separate mapping model (and/or linksets).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Identifier </a:t>
            </a:r>
            <a:r>
              <a:rPr i="1" lang="en-GB" sz="2600"/>
              <a:t>‘denotes’ </a:t>
            </a:r>
            <a:r>
              <a:rPr lang="en-GB" sz="2600"/>
              <a:t>Person|Specimen|...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correct predicate?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Predicate to link Specimen and Person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temporary used my own predicate: </a:t>
            </a:r>
            <a:r>
              <a:rPr i="1" lang="en-GB" sz="1800"/>
              <a:t>’obtained from human donor’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Specimen ‘is part of’ Biobank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correct predicate?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For Pedro Sernadella: COEUS ontology to map to?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GB" sz="2600"/>
              <a:t>For Heimo and Robert: ID-card model to map to?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>
                <a:solidFill>
                  <a:srgbClr val="B7B7B7"/>
                </a:solidFill>
              </a:rPr>
              <a:t>SKOS vs Class mapping [SOLUTIONS PROVIDED]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977800" y="4596100"/>
            <a:ext cx="5986499" cy="17681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Issue: would B work as well as A?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or is there a solution ‘C’?</a:t>
            </a:r>
          </a:p>
        </p:txBody>
      </p:sp>
      <p:sp>
        <p:nvSpPr>
          <p:cNvPr id="149" name="Shape 149"/>
          <p:cNvSpPr/>
          <p:nvPr/>
        </p:nvSpPr>
        <p:spPr>
          <a:xfrm>
            <a:off x="1387250" y="2469725"/>
            <a:ext cx="727200" cy="578400"/>
          </a:xfrm>
          <a:prstGeom prst="diamond">
            <a:avLst/>
          </a:prstGeom>
          <a:solidFill>
            <a:srgbClr val="E6B8AF"/>
          </a:solidFill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415300" y="2469725"/>
            <a:ext cx="727200" cy="578400"/>
          </a:xfrm>
          <a:prstGeom prst="diamond">
            <a:avLst/>
          </a:prstGeom>
          <a:solidFill>
            <a:srgbClr val="E6B8AF"/>
          </a:solidFill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1" name="Shape 151"/>
          <p:cNvCxnSpPr>
            <a:stCxn id="150" idx="3"/>
            <a:endCxn id="152" idx="1"/>
          </p:cNvCxnSpPr>
          <p:nvPr/>
        </p:nvCxnSpPr>
        <p:spPr>
          <a:xfrm>
            <a:off x="4142500" y="2758925"/>
            <a:ext cx="1474500" cy="1152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5616925" y="272497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344037" y="2591212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52600" y="3151350"/>
            <a:ext cx="17145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instance </a:t>
            </a:r>
            <a:br>
              <a:rPr lang="en-GB"/>
            </a:br>
            <a:r>
              <a:rPr lang="en-GB" sz="1200"/>
              <a:t>(e.g. of Person class)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82475" y="3151350"/>
            <a:ext cx="1396499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Instance of Identifier class</a:t>
            </a:r>
          </a:p>
        </p:txBody>
      </p:sp>
      <p:cxnSp>
        <p:nvCxnSpPr>
          <p:cNvPr id="156" name="Shape 156"/>
          <p:cNvCxnSpPr>
            <a:stCxn id="150" idx="1"/>
            <a:endCxn id="149" idx="3"/>
          </p:cNvCxnSpPr>
          <p:nvPr/>
        </p:nvCxnSpPr>
        <p:spPr>
          <a:xfrm rot="10800000">
            <a:off x="2114500" y="2758925"/>
            <a:ext cx="130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2320174" y="2591225"/>
            <a:ext cx="762299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200">
                <a:solidFill>
                  <a:srgbClr val="0000FF"/>
                </a:solidFill>
                <a:highlight>
                  <a:srgbClr val="FFFFFF"/>
                </a:highlight>
              </a:rPr>
              <a:t>denotes</a:t>
            </a:r>
          </a:p>
        </p:txBody>
      </p:sp>
      <p:sp>
        <p:nvSpPr>
          <p:cNvPr id="158" name="Shape 158"/>
          <p:cNvSpPr/>
          <p:nvPr/>
        </p:nvSpPr>
        <p:spPr>
          <a:xfrm>
            <a:off x="1463450" y="4882975"/>
            <a:ext cx="727200" cy="578400"/>
          </a:xfrm>
          <a:prstGeom prst="diamond">
            <a:avLst/>
          </a:prstGeom>
          <a:solidFill>
            <a:srgbClr val="E6B8AF"/>
          </a:solidFill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>
            <a:stCxn id="158" idx="3"/>
            <a:endCxn id="160" idx="1"/>
          </p:cNvCxnSpPr>
          <p:nvPr/>
        </p:nvCxnSpPr>
        <p:spPr>
          <a:xfrm>
            <a:off x="2190650" y="5172175"/>
            <a:ext cx="3502500" cy="1152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5693125" y="5138225"/>
            <a:ext cx="1142699" cy="298199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“identifier value”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387412" y="5080662"/>
            <a:ext cx="975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38761D"/>
                </a:solidFill>
                <a:highlight>
                  <a:srgbClr val="FFFFFF"/>
                </a:highlight>
              </a:rPr>
              <a:t>dc:identifier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128800" y="5564600"/>
            <a:ext cx="163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Some instance </a:t>
            </a:r>
            <a:br>
              <a:rPr lang="en-GB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(e.g. of Person class)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056325" y="2130950"/>
            <a:ext cx="3908100" cy="17681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7058625" y="2130950"/>
            <a:ext cx="1880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= ‘Identifier’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/>
            </a:br>
            <a:r>
              <a:rPr lang="en-GB" sz="1200"/>
              <a:t>(subclass of EDAM:Identifier and/or OBIB:identifier)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058625" y="4525375"/>
            <a:ext cx="1880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= ‘Identifiable Thing’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(</a:t>
            </a:r>
            <a:r>
              <a:rPr b="1" lang="en-GB" sz="1200">
                <a:solidFill>
                  <a:schemeClr val="dk1"/>
                </a:solidFill>
              </a:rPr>
              <a:t>NOT</a:t>
            </a:r>
            <a:r>
              <a:rPr lang="en-GB" sz="1200">
                <a:solidFill>
                  <a:schemeClr val="dk1"/>
                </a:solidFill>
              </a:rPr>
              <a:t> subclass of EDAM:Identifier, and/or OBIB:identifier)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31350" y="2596425"/>
            <a:ext cx="471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/>
              <a:t>A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1350" y="5138225"/>
            <a:ext cx="471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/>
              <a:t>B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