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9" r:id="rId3"/>
    <p:sldId id="257" r:id="rId4"/>
    <p:sldId id="260" r:id="rId5"/>
    <p:sldId id="258" r:id="rId6"/>
    <p:sldId id="270" r:id="rId7"/>
    <p:sldId id="271" r:id="rId8"/>
    <p:sldId id="264" r:id="rId9"/>
    <p:sldId id="267" r:id="rId10"/>
    <p:sldId id="261" r:id="rId11"/>
    <p:sldId id="27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EB"/>
    <a:srgbClr val="583113"/>
    <a:srgbClr val="825E3A"/>
    <a:srgbClr val="C8B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47738-3F32-4A16-B2FE-A3724036B2B2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EB78-A40F-4553-AE71-90CA9BDC9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9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6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4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8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5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5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7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0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6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EB78-A40F-4553-AE71-90CA9BDC95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7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2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72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24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9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3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45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48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79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834051-509B-443E-94B1-C16BCAC88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8" y="1681"/>
            <a:ext cx="12188863" cy="68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590F06-BFD1-4CEA-B2EF-99A109E0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C8CF45-D84C-4661-B396-0FE9CBFB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2CA182-0C8C-4CA0-84E0-F728890F77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647" y="4880921"/>
            <a:ext cx="2937412" cy="19767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BD1358-EC09-4179-8F18-BDC8CABBB8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 flipH="1">
            <a:off x="9646" y="1"/>
            <a:ext cx="1670873" cy="6857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13391B-08BA-43D2-AE57-60DEB3411077}"/>
              </a:ext>
            </a:extLst>
          </p:cNvPr>
          <p:cNvSpPr txBox="1"/>
          <p:nvPr/>
        </p:nvSpPr>
        <p:spPr>
          <a:xfrm>
            <a:off x="3048000" y="1156454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yōng</a:t>
            </a:r>
            <a:r>
              <a:rPr lang="en-US" altLang="zh-CN" sz="6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6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jū</a:t>
            </a:r>
            <a:endParaRPr lang="en-US" altLang="zh-CN" sz="6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600" b="1" dirty="0">
                <a:latin typeface="宋体" panose="02010600030101010101" pitchFamily="2" charset="-122"/>
                <a:ea typeface="宋体" panose="02010600030101010101" pitchFamily="2" charset="-122"/>
              </a:rPr>
              <a:t>痈    疽</a:t>
            </a:r>
            <a:endParaRPr lang="en-US" altLang="zh-CN" sz="9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2CA182-0C8C-4CA0-84E0-F728890F77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647" y="4880921"/>
            <a:ext cx="2937412" cy="19767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BD1358-EC09-4179-8F18-BDC8CABBB8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 flipH="1">
            <a:off x="9646" y="1"/>
            <a:ext cx="1670873" cy="68577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0798F8-1D87-4F24-B059-CF977CB0884A}"/>
              </a:ext>
            </a:extLst>
          </p:cNvPr>
          <p:cNvSpPr txBox="1"/>
          <p:nvPr/>
        </p:nvSpPr>
        <p:spPr>
          <a:xfrm>
            <a:off x="845082" y="52251"/>
            <a:ext cx="106767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唐</a:t>
            </a:r>
            <a:r>
              <a:rPr lang="en-US" altLang="zh-CN" sz="3600" dirty="0"/>
              <a:t>·</a:t>
            </a:r>
            <a:r>
              <a:rPr lang="zh-CN" altLang="en-US" sz="3600" dirty="0"/>
              <a:t>岑参：少伯天才流丽，音唱疏远。</a:t>
            </a:r>
          </a:p>
          <a:p>
            <a:r>
              <a:rPr lang="zh-CN" altLang="en-US" sz="3600" dirty="0"/>
              <a:t>明</a:t>
            </a:r>
            <a:r>
              <a:rPr lang="en-US" altLang="zh-CN" sz="3600" dirty="0"/>
              <a:t>·</a:t>
            </a:r>
            <a:r>
              <a:rPr lang="zh-CN" altLang="en-US" sz="3600" dirty="0"/>
              <a:t>王世贞：七言绝句，少伯与太白争胜毫厘，俱是神品。</a:t>
            </a:r>
          </a:p>
          <a:p>
            <a:r>
              <a:rPr lang="zh-CN" altLang="en-US" sz="3600" dirty="0"/>
              <a:t>明</a:t>
            </a:r>
            <a:r>
              <a:rPr lang="en-US" altLang="zh-CN" sz="3600" dirty="0"/>
              <a:t>·</a:t>
            </a:r>
            <a:r>
              <a:rPr lang="zh-CN" altLang="en-US" sz="3600" dirty="0"/>
              <a:t>陆时雍：王昌龄多意而多用之，李太白寡意而寡用之。昌龄得之锤炼，太白出于自然，然而昌龄之意象深矣。（</a:t>
            </a:r>
            <a:r>
              <a:rPr lang="en-US" altLang="zh-CN" sz="3600" dirty="0"/>
              <a:t>《</a:t>
            </a:r>
            <a:r>
              <a:rPr lang="zh-CN" altLang="en-US" sz="3600" dirty="0"/>
              <a:t>诗镜总论</a:t>
            </a:r>
            <a:r>
              <a:rPr lang="en-US" altLang="zh-CN" sz="3600" dirty="0"/>
              <a:t>》</a:t>
            </a:r>
            <a:r>
              <a:rPr lang="zh-CN" altLang="en-US" sz="3600" dirty="0"/>
              <a:t>）</a:t>
            </a:r>
          </a:p>
          <a:p>
            <a:r>
              <a:rPr lang="zh-CN" altLang="en-US" sz="3600" dirty="0"/>
              <a:t>明</a:t>
            </a:r>
            <a:r>
              <a:rPr lang="en-US" altLang="zh-CN" sz="3600" dirty="0"/>
              <a:t>·</a:t>
            </a:r>
            <a:r>
              <a:rPr lang="zh-CN" altLang="en-US" sz="3600" dirty="0"/>
              <a:t>焦宏：龙标、陇西，真七绝当家，足称连壁。（</a:t>
            </a:r>
            <a:r>
              <a:rPr lang="en-US" altLang="zh-CN" sz="3600" dirty="0"/>
              <a:t>《</a:t>
            </a:r>
            <a:r>
              <a:rPr lang="zh-CN" altLang="en-US" sz="3600" dirty="0"/>
              <a:t>诗评</a:t>
            </a:r>
            <a:r>
              <a:rPr lang="en-US" altLang="zh-CN" sz="3600" dirty="0"/>
              <a:t>》</a:t>
            </a:r>
            <a:r>
              <a:rPr lang="zh-CN" altLang="en-US" sz="3600" dirty="0"/>
              <a:t>）</a:t>
            </a:r>
          </a:p>
          <a:p>
            <a:r>
              <a:rPr lang="zh-CN" altLang="en-US" sz="3600" dirty="0"/>
              <a:t>清</a:t>
            </a:r>
            <a:r>
              <a:rPr lang="en-US" altLang="zh-CN" sz="3600" dirty="0"/>
              <a:t>·</a:t>
            </a:r>
            <a:r>
              <a:rPr lang="zh-CN" altLang="en-US" sz="3600" dirty="0"/>
              <a:t>彭定求等</a:t>
            </a:r>
            <a:r>
              <a:rPr lang="en-US" altLang="zh-CN" sz="3600" dirty="0"/>
              <a:t>《</a:t>
            </a:r>
            <a:r>
              <a:rPr lang="zh-CN" altLang="en-US" sz="3600" dirty="0"/>
              <a:t>全唐诗</a:t>
            </a:r>
            <a:r>
              <a:rPr lang="en-US" altLang="zh-CN" sz="3600" dirty="0"/>
              <a:t>》</a:t>
            </a:r>
            <a:r>
              <a:rPr lang="zh-CN" altLang="en-US" sz="3600" dirty="0"/>
              <a:t>：绪密而思清。</a:t>
            </a:r>
            <a:endParaRPr lang="en-US" altLang="zh-CN" sz="3600" dirty="0"/>
          </a:p>
          <a:p>
            <a:r>
              <a:rPr lang="zh-CN" altLang="en-US" sz="3600" dirty="0"/>
              <a:t>近代</a:t>
            </a:r>
            <a:r>
              <a:rPr lang="en-US" altLang="zh-CN" sz="3600" dirty="0"/>
              <a:t>·</a:t>
            </a:r>
            <a:r>
              <a:rPr lang="zh-CN" altLang="en-US" sz="3600" dirty="0"/>
              <a:t>闻一多：王昌龄为盛唐诗坛“个性最为显著”的两个作家之一（另一个是孟浩然）。</a:t>
            </a:r>
          </a:p>
        </p:txBody>
      </p:sp>
    </p:spTree>
    <p:extLst>
      <p:ext uri="{BB962C8B-B14F-4D97-AF65-F5344CB8AC3E}">
        <p14:creationId xmlns:p14="http://schemas.microsoft.com/office/powerpoint/2010/main" val="28124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E4FB7F7-C360-4133-9EC1-3AACC823C7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7" y="3862142"/>
            <a:ext cx="12182353" cy="29958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0D8B62-0378-4A09-B7C9-2AD8B5B29A0E}"/>
              </a:ext>
            </a:extLst>
          </p:cNvPr>
          <p:cNvSpPr txBox="1"/>
          <p:nvPr/>
        </p:nvSpPr>
        <p:spPr>
          <a:xfrm>
            <a:off x="4124264" y="1895475"/>
            <a:ext cx="3933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latin typeface="隶书" panose="02010509060101010101" pitchFamily="49" charset="-122"/>
                <a:ea typeface="隶书" panose="02010509060101010101" pitchFamily="49" charset="-122"/>
              </a:rPr>
              <a:t>王昌龄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F23DD0-B54D-416E-A7AA-7D437D054FF7}"/>
              </a:ext>
            </a:extLst>
          </p:cNvPr>
          <p:cNvGrpSpPr/>
          <p:nvPr/>
        </p:nvGrpSpPr>
        <p:grpSpPr>
          <a:xfrm>
            <a:off x="256853" y="6343962"/>
            <a:ext cx="7452828" cy="310312"/>
            <a:chOff x="4152900" y="2409076"/>
            <a:chExt cx="7452828" cy="3103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5A4ABEE-C576-41BC-ACC1-235EF963D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900" y="2424112"/>
              <a:ext cx="838200" cy="2952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5624D2-451D-4854-A0A7-F02D239600B1}"/>
                </a:ext>
              </a:extLst>
            </p:cNvPr>
            <p:cNvSpPr txBox="1"/>
            <p:nvPr/>
          </p:nvSpPr>
          <p:spPr>
            <a:xfrm>
              <a:off x="5008539" y="2409076"/>
              <a:ext cx="65971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本作品采用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知识共享署名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-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非商业性使用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-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相同方式共享 </a:t>
              </a:r>
              <a:r>
                <a:rPr lang="en-US" altLang="zh-CN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4.0 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国际许可协议</a:t>
              </a:r>
              <a:r>
                <a:rPr lang="zh-CN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进行许可。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7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4C46618-F946-4D82-B87D-189A93F750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6542" y="3929449"/>
            <a:ext cx="4338521" cy="29282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87FC60-65EF-4113-9E0F-C4FFAEC552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"/>
          <a:stretch/>
        </p:blipFill>
        <p:spPr>
          <a:xfrm flipH="1">
            <a:off x="9647" y="2"/>
            <a:ext cx="2625455" cy="68579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93216D-5872-4F69-9B69-33BC8CA7FEB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/>
          <a:stretch/>
        </p:blipFill>
        <p:spPr>
          <a:xfrm>
            <a:off x="10602098" y="1"/>
            <a:ext cx="1580255" cy="68577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2B862C-646B-4DE2-8E76-5C97A6419E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325"/>
          <a:stretch/>
        </p:blipFill>
        <p:spPr>
          <a:xfrm>
            <a:off x="0" y="0"/>
            <a:ext cx="506754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F71A3B-4281-4CBE-A507-B5DC0FF5D1CC}"/>
              </a:ext>
            </a:extLst>
          </p:cNvPr>
          <p:cNvSpPr txBox="1"/>
          <p:nvPr/>
        </p:nvSpPr>
        <p:spPr>
          <a:xfrm>
            <a:off x="5175612" y="287383"/>
            <a:ext cx="6572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王昌龄 </a:t>
            </a:r>
            <a:r>
              <a:rPr lang="zh-CN" altLang="en-US" sz="3600" b="0" i="0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sz="3600" b="0" i="0" dirty="0">
                <a:effectLst/>
                <a:latin typeface="arial" panose="020B0604020202020204" pitchFamily="34" charset="0"/>
              </a:rPr>
              <a:t>698—757</a:t>
            </a:r>
            <a:r>
              <a:rPr lang="zh-CN" altLang="en-US" sz="3600" b="0" i="0" dirty="0">
                <a:effectLst/>
                <a:latin typeface="arial" panose="020B0604020202020204" pitchFamily="34" charset="0"/>
              </a:rPr>
              <a:t>），</a:t>
            </a:r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字少伯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sz="3600" b="0" i="0" u="none" strike="noStrike" dirty="0">
                <a:effectLst/>
                <a:latin typeface="arial" panose="020B0604020202020204" pitchFamily="34" charset="0"/>
              </a:rPr>
              <a:t>唐朝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时期大臣，著名</a:t>
            </a:r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边塞诗人</a:t>
            </a:r>
            <a:r>
              <a:rPr lang="zh-CN" altLang="en-US" sz="3600" b="0" i="0" dirty="0">
                <a:effectLst/>
                <a:latin typeface="arial" panose="020B0604020202020204" pitchFamily="34" charset="0"/>
              </a:rPr>
              <a:t>。王昌龄与李白、高适、王维、王之涣、岑参等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人交往深厚。</a:t>
            </a:r>
            <a:r>
              <a:rPr lang="zh-CN" altLang="en-US" sz="3600" b="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其诗以七绝见长，尤以边塞诗最为著名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，有</a:t>
            </a:r>
            <a:r>
              <a:rPr lang="zh-CN" alt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“诗家夫子”、“七绝圣手”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之称。作品风格语言精炼、意味浑厚。著有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王江宁集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六卷。其诗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出塞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被誉为唐代“七绝压卷之作”</a:t>
            </a:r>
            <a:endParaRPr lang="en-US" altLang="zh-CN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69FBCF-B0B3-4EBA-AC2B-1219A6BA74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"/>
          <a:stretch/>
        </p:blipFill>
        <p:spPr>
          <a:xfrm>
            <a:off x="9517783" y="1"/>
            <a:ext cx="2664571" cy="42630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EE2470-B153-41C5-A548-59AD49504B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7" y="2767916"/>
            <a:ext cx="3490723" cy="40898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9C17AD-EA4B-471B-96F2-8D432F1EC2C1}"/>
              </a:ext>
            </a:extLst>
          </p:cNvPr>
          <p:cNvSpPr txBox="1"/>
          <p:nvPr/>
        </p:nvSpPr>
        <p:spPr>
          <a:xfrm>
            <a:off x="690699" y="515714"/>
            <a:ext cx="989892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333333"/>
                </a:solidFill>
                <a:latin typeface="arial" panose="020B0604020202020204" pitchFamily="34" charset="0"/>
              </a:rPr>
              <a:t>别称</a:t>
            </a:r>
            <a:endParaRPr lang="en-US" altLang="zh-CN" sz="60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王少伯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字少伯</a:t>
            </a:r>
            <a:endParaRPr lang="en-US" altLang="zh-CN" sz="4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王龙标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离京赴江宁丞任</a:t>
            </a:r>
            <a:endParaRPr lang="en-US" altLang="zh-CN" sz="4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王江宁</a:t>
            </a:r>
            <a:r>
              <a:rPr lang="en-US" altLang="zh-CN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四十七岁，在江宁丞任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166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212C82-EA20-49BF-BF7A-C674B88CDB19}"/>
              </a:ext>
            </a:extLst>
          </p:cNvPr>
          <p:cNvSpPr txBox="1"/>
          <p:nvPr/>
        </p:nvSpPr>
        <p:spPr>
          <a:xfrm>
            <a:off x="269965" y="159775"/>
            <a:ext cx="11782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王昌龄存诗</a:t>
            </a:r>
            <a:r>
              <a:rPr lang="en-US" altLang="zh-CN" sz="3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181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首</a:t>
            </a:r>
            <a:r>
              <a:rPr lang="zh-CN" altLang="en-US" sz="3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，体裁以五古、七绝为主，题材则主要为离别、边塞、宫怨。</a:t>
            </a:r>
            <a:endParaRPr lang="zh-CN" altLang="en-US" sz="36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8408-6855-4D99-880A-D60A03E415B6}"/>
              </a:ext>
            </a:extLst>
          </p:cNvPr>
          <p:cNvSpPr txBox="1"/>
          <p:nvPr/>
        </p:nvSpPr>
        <p:spPr>
          <a:xfrm>
            <a:off x="836022" y="2131873"/>
            <a:ext cx="105199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闺怨</a:t>
            </a:r>
          </a:p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闺中少妇不知愁，春日凝妆上翠楼。</a:t>
            </a:r>
          </a:p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忽见陌头杨柳色，悔教夫婿觅封侯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212C82-EA20-49BF-BF7A-C674B88CDB19}"/>
              </a:ext>
            </a:extLst>
          </p:cNvPr>
          <p:cNvSpPr txBox="1"/>
          <p:nvPr/>
        </p:nvSpPr>
        <p:spPr>
          <a:xfrm>
            <a:off x="269965" y="159775"/>
            <a:ext cx="11747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王昌龄存诗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181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首</a:t>
            </a:r>
            <a:r>
              <a:rPr lang="zh-CN" altLang="en-US" sz="360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，体裁以五古、七绝为主，题材则主要为离别、边塞、宫怨。</a:t>
            </a:r>
            <a:endParaRPr lang="zh-CN" altLang="en-US" sz="3600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23785C-E06D-408D-B155-B24EE53876CC}"/>
              </a:ext>
            </a:extLst>
          </p:cNvPr>
          <p:cNvSpPr txBox="1"/>
          <p:nvPr/>
        </p:nvSpPr>
        <p:spPr>
          <a:xfrm>
            <a:off x="3219222" y="1511896"/>
            <a:ext cx="68653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采莲曲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荷叶罗裙一色裁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芙蓉向脸两边开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乱入池中看不见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闻歌始觉有人来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3FBD8E8-3093-4C8F-AAB6-9113E628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19" y="0"/>
            <a:ext cx="5663381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21E3AC-3289-4278-9949-756313F8332C}"/>
              </a:ext>
            </a:extLst>
          </p:cNvPr>
          <p:cNvSpPr txBox="1"/>
          <p:nvPr/>
        </p:nvSpPr>
        <p:spPr>
          <a:xfrm>
            <a:off x="426720" y="621885"/>
            <a:ext cx="118436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送柴侍御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沅水通波接武冈，</a:t>
            </a:r>
            <a:endParaRPr lang="en-US" altLang="zh-CN" sz="6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送君不觉有离伤。</a:t>
            </a: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青山一道同云雨，</a:t>
            </a:r>
            <a:endParaRPr lang="en-US" altLang="zh-CN" sz="6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明月何曾是两乡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09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581172C2-62EC-45C4-96EB-9A0BA0FD61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1392684" cy="22083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186414-B236-43E1-A47F-ADD460BF21B2}"/>
              </a:ext>
            </a:extLst>
          </p:cNvPr>
          <p:cNvSpPr txBox="1"/>
          <p:nvPr/>
        </p:nvSpPr>
        <p:spPr>
          <a:xfrm>
            <a:off x="313509" y="302359"/>
            <a:ext cx="1194816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唐武则天圣历元年（</a:t>
            </a:r>
            <a:r>
              <a:rPr lang="en-US" altLang="zh-CN" sz="2800" dirty="0"/>
              <a:t>698</a:t>
            </a:r>
            <a:r>
              <a:rPr lang="zh-CN" altLang="en-US" sz="2800" dirty="0"/>
              <a:t>年），王昌龄出生在山西太原。</a:t>
            </a:r>
          </a:p>
          <a:p>
            <a:r>
              <a:rPr lang="zh-CN" altLang="en-US" sz="2800" dirty="0"/>
              <a:t>唐玄宗开元八年庚申（</a:t>
            </a:r>
            <a:r>
              <a:rPr lang="en-US" altLang="zh-CN" sz="2800" dirty="0"/>
              <a:t>720</a:t>
            </a:r>
            <a:r>
              <a:rPr lang="zh-CN" altLang="en-US" sz="2800" dirty="0"/>
              <a:t>年），二十三岁，是年前后，曾居嵩山学道。</a:t>
            </a:r>
          </a:p>
          <a:p>
            <a:r>
              <a:rPr lang="zh-CN" altLang="en-US" sz="2800" dirty="0"/>
              <a:t>唐开元十一年癸亥（</a:t>
            </a:r>
            <a:r>
              <a:rPr lang="en-US" altLang="zh-CN" sz="2800" dirty="0"/>
              <a:t>723</a:t>
            </a:r>
            <a:r>
              <a:rPr lang="zh-CN" altLang="en-US" sz="2800" dirty="0"/>
              <a:t>年），二十六岁，约在是年前后，客河东并州、潞州。</a:t>
            </a:r>
          </a:p>
          <a:p>
            <a:r>
              <a:rPr lang="zh-CN" altLang="en-US" sz="2800" dirty="0"/>
              <a:t>开元十二年甲子（</a:t>
            </a:r>
            <a:r>
              <a:rPr lang="en-US" altLang="zh-CN" sz="2800" dirty="0"/>
              <a:t>724</a:t>
            </a:r>
            <a:r>
              <a:rPr lang="zh-CN" altLang="en-US" sz="2800" dirty="0"/>
              <a:t>年），二十七岁约在是年前后，赴河陇，出玉门。其著名之边塞诗，大约作于此时。</a:t>
            </a:r>
          </a:p>
          <a:p>
            <a:r>
              <a:rPr lang="zh-CN" altLang="en-US" sz="2800" dirty="0"/>
              <a:t>开元十四年丙寅（</a:t>
            </a:r>
            <a:r>
              <a:rPr lang="en-US" altLang="zh-CN" sz="2800" dirty="0"/>
              <a:t>726</a:t>
            </a:r>
            <a:r>
              <a:rPr lang="zh-CN" altLang="en-US" sz="2800" dirty="0"/>
              <a:t>年），二十九岁。隐居于京兆府蓝田县石门谷。是年有</a:t>
            </a:r>
            <a:r>
              <a:rPr lang="en-US" altLang="zh-CN" sz="2800" dirty="0"/>
              <a:t>《</a:t>
            </a:r>
            <a:r>
              <a:rPr lang="zh-CN" altLang="en-US" sz="2800" dirty="0"/>
              <a:t>同从弟销南斋玩月忆山阴崔少府</a:t>
            </a:r>
            <a:r>
              <a:rPr lang="en-US" altLang="zh-CN" sz="2800" dirty="0"/>
              <a:t>》</a:t>
            </a:r>
            <a:r>
              <a:rPr lang="zh-CN" altLang="en-US" sz="2800" dirty="0"/>
              <a:t>之作。“山阴崔少府”即崔国辅。</a:t>
            </a:r>
          </a:p>
          <a:p>
            <a:r>
              <a:rPr lang="zh-CN" altLang="en-US" sz="2800" dirty="0"/>
              <a:t>开元十五年（</a:t>
            </a:r>
            <a:r>
              <a:rPr lang="en-US" altLang="zh-CN" sz="2800" dirty="0"/>
              <a:t>727</a:t>
            </a:r>
            <a:r>
              <a:rPr lang="zh-CN" altLang="en-US" sz="2800" dirty="0"/>
              <a:t>年），进士及第，授秘书省校书郎（官汜水尉、校书郎）。</a:t>
            </a:r>
          </a:p>
          <a:p>
            <a:r>
              <a:rPr lang="zh-CN" altLang="en-US" sz="2800" dirty="0"/>
              <a:t>开元十九年辛末（</a:t>
            </a:r>
            <a:r>
              <a:rPr lang="en-US" altLang="zh-CN" sz="2800" dirty="0"/>
              <a:t>731</a:t>
            </a:r>
            <a:r>
              <a:rPr lang="zh-CN" altLang="en-US" sz="2800" dirty="0"/>
              <a:t>年），三十四岁。在长安，以博学宏词登科，再迁河南汜水县尉。</a:t>
            </a:r>
          </a:p>
          <a:p>
            <a:r>
              <a:rPr lang="zh-CN" altLang="en-US" sz="2800" dirty="0"/>
              <a:t>开元二十一年癸酉（</a:t>
            </a:r>
            <a:r>
              <a:rPr lang="en-US" altLang="zh-CN" sz="2800" dirty="0"/>
              <a:t>733</a:t>
            </a:r>
            <a:r>
              <a:rPr lang="zh-CN" altLang="en-US" sz="2800" dirty="0"/>
              <a:t>年），三十六岁，当年四月，在长安参加宴会，有</a:t>
            </a:r>
            <a:r>
              <a:rPr lang="en-US" altLang="zh-CN" sz="2800" dirty="0"/>
              <a:t>《</a:t>
            </a:r>
            <a:r>
              <a:rPr lang="zh-CN" altLang="en-US" sz="2800" dirty="0"/>
              <a:t>夏月花萼楼酺宴应制</a:t>
            </a:r>
            <a:r>
              <a:rPr lang="en-US" altLang="zh-CN" sz="2800" dirty="0"/>
              <a:t>》</a:t>
            </a:r>
            <a:r>
              <a:rPr lang="zh-CN" altLang="en-US" sz="2800" dirty="0"/>
              <a:t>诗。</a:t>
            </a:r>
          </a:p>
          <a:p>
            <a:r>
              <a:rPr lang="zh-CN" altLang="en-US" sz="2800" dirty="0"/>
              <a:t>开元二十二年（</a:t>
            </a:r>
            <a:r>
              <a:rPr lang="en-US" altLang="zh-CN" sz="2800" dirty="0"/>
              <a:t>734</a:t>
            </a:r>
            <a:r>
              <a:rPr lang="zh-CN" altLang="en-US" sz="2800" dirty="0"/>
              <a:t>年），王昌龄选博学宏词科，超绝群伦，于是改任汜水县尉，再迁为江宁丞。</a:t>
            </a:r>
          </a:p>
        </p:txBody>
      </p:sp>
    </p:spTree>
    <p:extLst>
      <p:ext uri="{BB962C8B-B14F-4D97-AF65-F5344CB8AC3E}">
        <p14:creationId xmlns:p14="http://schemas.microsoft.com/office/powerpoint/2010/main" val="21974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50ED7AE-DD91-4F3D-A276-D407C926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9317" y="0"/>
            <a:ext cx="1392684" cy="22083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84CE0A-2F8E-4F23-82A1-3C0D5C174241}"/>
              </a:ext>
            </a:extLst>
          </p:cNvPr>
          <p:cNvSpPr txBox="1"/>
          <p:nvPr/>
        </p:nvSpPr>
        <p:spPr>
          <a:xfrm>
            <a:off x="1105990" y="-64264"/>
            <a:ext cx="110860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开元二十六年戊寅（</a:t>
            </a:r>
            <a:r>
              <a:rPr lang="en-US" altLang="zh-CN" sz="3200" dirty="0"/>
              <a:t>738</a:t>
            </a:r>
            <a:r>
              <a:rPr lang="zh-CN" altLang="en-US" sz="3200" dirty="0"/>
              <a:t>年），四十一岁，因事获罪，谪赴岭南。</a:t>
            </a:r>
          </a:p>
          <a:p>
            <a:r>
              <a:rPr lang="zh-CN" altLang="en-US" sz="3200" dirty="0"/>
              <a:t>开元二十七年己卯（</a:t>
            </a:r>
            <a:r>
              <a:rPr lang="en-US" altLang="zh-CN" sz="3200" dirty="0"/>
              <a:t>739</a:t>
            </a:r>
            <a:r>
              <a:rPr lang="zh-CN" altLang="en-US" sz="3200" dirty="0"/>
              <a:t>年），四十二岁，遇赦北还。</a:t>
            </a:r>
            <a:endParaRPr lang="en-US" altLang="zh-CN" sz="3200" dirty="0"/>
          </a:p>
          <a:p>
            <a:r>
              <a:rPr lang="zh-CN" altLang="en-US" sz="3200" dirty="0"/>
              <a:t>开元二十八年（</a:t>
            </a:r>
            <a:r>
              <a:rPr lang="en-US" altLang="zh-CN" sz="3200" dirty="0"/>
              <a:t>740 </a:t>
            </a:r>
            <a:r>
              <a:rPr lang="zh-CN" altLang="en-US" sz="3200" dirty="0"/>
              <a:t>年），王昌龄北归，游襄阳，访著名诗人孟浩然。孟浩然患疽病，快痊愈了，两人见面后非常高兴，孟浩然由于吃了些许海鲜而痈疽复发，竟因此而死，在这时期，王昌龄又结识了李白。冬，王昌龄离京赴江宁丞任，</a:t>
            </a:r>
            <a:endParaRPr lang="en-US" altLang="zh-CN" sz="3200" dirty="0"/>
          </a:p>
          <a:p>
            <a:r>
              <a:rPr lang="zh-CN" altLang="en-US" sz="3200" dirty="0"/>
              <a:t>天宝三载甲申（</a:t>
            </a:r>
            <a:r>
              <a:rPr lang="en-US" altLang="zh-CN" sz="3200" dirty="0"/>
              <a:t>744</a:t>
            </a:r>
            <a:r>
              <a:rPr lang="zh-CN" altLang="en-US" sz="3200" dirty="0"/>
              <a:t>年），四十七岁，在江宁丞任。</a:t>
            </a:r>
            <a:endParaRPr lang="en-US" altLang="zh-CN" sz="3200" dirty="0"/>
          </a:p>
          <a:p>
            <a:r>
              <a:rPr lang="zh-CN" altLang="en-US" sz="3200" dirty="0"/>
              <a:t>天宝七载戊子五十一岁，至此年，官江宁丞前后共八载。同年，昌龄乃自江宁丞贬为龙标尉。</a:t>
            </a:r>
            <a:endParaRPr lang="en-US" altLang="zh-CN" sz="3200" dirty="0"/>
          </a:p>
          <a:p>
            <a:r>
              <a:rPr lang="zh-CN" altLang="en-US" sz="3200" dirty="0"/>
              <a:t>唐肃宗至德二载丁酉，六十岁。</a:t>
            </a:r>
            <a:r>
              <a:rPr lang="en-US" altLang="zh-CN" sz="3200" dirty="0"/>
              <a:t>756</a:t>
            </a:r>
            <a:r>
              <a:rPr lang="zh-CN" altLang="en-US" sz="3200" dirty="0"/>
              <a:t>年冬到</a:t>
            </a:r>
            <a:r>
              <a:rPr lang="en-US" altLang="zh-CN" sz="3200" dirty="0"/>
              <a:t>757</a:t>
            </a:r>
            <a:r>
              <a:rPr lang="zh-CN" altLang="en-US" sz="3200" dirty="0"/>
              <a:t>年十月之间，王昌龄路经亳州，为亳州刺史闾丘晓所杀害。</a:t>
            </a:r>
          </a:p>
        </p:txBody>
      </p:sp>
    </p:spTree>
    <p:extLst>
      <p:ext uri="{BB962C8B-B14F-4D97-AF65-F5344CB8AC3E}">
        <p14:creationId xmlns:p14="http://schemas.microsoft.com/office/powerpoint/2010/main" val="1084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dissolve/>
      </p:transition>
    </mc:Choice>
    <mc:Fallback xmlns="">
      <p:transition spd="slow">
        <p:dissolv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tiluovv">
      <a:majorFont>
        <a:latin typeface="Arial" panose="020F0302020204030204"/>
        <a:ea typeface="汉仪行楷简"/>
        <a:cs typeface=""/>
      </a:majorFont>
      <a:minorFont>
        <a:latin typeface="Arial" panose="020F0502020204030204"/>
        <a:ea typeface="汉仪行楷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850</Words>
  <Application>Microsoft Office PowerPoint</Application>
  <PresentationFormat>宽屏</PresentationFormat>
  <Paragraphs>55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隶书</vt:lpstr>
      <vt:lpstr>宋体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admin</cp:lastModifiedBy>
  <cp:revision>207</cp:revision>
  <dcterms:created xsi:type="dcterms:W3CDTF">2018-03-09T01:46:08Z</dcterms:created>
  <dcterms:modified xsi:type="dcterms:W3CDTF">2020-09-27T15:22:56Z</dcterms:modified>
</cp:coreProperties>
</file>