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43" Target="slides/slide21.xml" Type="http://schemas.openxmlformats.org/officeDocument/2006/relationships/slide"/><Relationship Id="rId44" Target="slides/slide2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43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48.pn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924194"/>
            <a:ext cx="14950738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PYTHON: THE START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Python Basics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92961" y="8777991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University of Iloilo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74507" y="8619917"/>
            <a:ext cx="899386" cy="1041181"/>
          </a:xfrm>
          <a:custGeom>
            <a:avLst/>
            <a:gdLst/>
            <a:ahLst/>
            <a:cxnLst/>
            <a:rect r="r" b="b" t="t" l="l"/>
            <a:pathLst>
              <a:path h="1041181" w="899386">
                <a:moveTo>
                  <a:pt x="0" y="0"/>
                </a:moveTo>
                <a:lnTo>
                  <a:pt x="899385" y="0"/>
                </a:lnTo>
                <a:lnTo>
                  <a:pt x="899385" y="1041181"/>
                </a:lnTo>
                <a:lnTo>
                  <a:pt x="0" y="10411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ASSIGNMENT OPERATORS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98624" y="4408480"/>
            <a:ext cx="14603008" cy="2747430"/>
          </a:xfrm>
          <a:custGeom>
            <a:avLst/>
            <a:gdLst/>
            <a:ahLst/>
            <a:cxnLst/>
            <a:rect r="r" b="b" t="t" l="l"/>
            <a:pathLst>
              <a:path h="2747430" w="14603008">
                <a:moveTo>
                  <a:pt x="0" y="0"/>
                </a:moveTo>
                <a:lnTo>
                  <a:pt x="14603008" y="0"/>
                </a:lnTo>
                <a:lnTo>
                  <a:pt x="14603008" y="2747430"/>
                </a:lnTo>
                <a:lnTo>
                  <a:pt x="0" y="27474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98624" y="2227883"/>
            <a:ext cx="15325372" cy="181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35"/>
              </a:lnSpc>
            </a:pPr>
            <a:r>
              <a:rPr lang="en-US" sz="5239">
                <a:solidFill>
                  <a:srgbClr val="000000"/>
                </a:solidFill>
                <a:latin typeface="Nunito Bold"/>
              </a:rPr>
              <a:t>Assignment operators are used to assign a value to our variables.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399038"/>
            <a:ext cx="9200557" cy="797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0"/>
              </a:lnSpc>
            </a:pPr>
            <a:r>
              <a:rPr lang="en-US" sz="4607">
                <a:solidFill>
                  <a:srgbClr val="000000"/>
                </a:solidFill>
                <a:latin typeface="Fredoka One Bold"/>
              </a:rPr>
              <a:t>COMPARISON OPERATORS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98624" y="4201462"/>
            <a:ext cx="12989663" cy="4349414"/>
          </a:xfrm>
          <a:custGeom>
            <a:avLst/>
            <a:gdLst/>
            <a:ahLst/>
            <a:cxnLst/>
            <a:rect r="r" b="b" t="t" l="l"/>
            <a:pathLst>
              <a:path h="4349414" w="12989663">
                <a:moveTo>
                  <a:pt x="0" y="0"/>
                </a:moveTo>
                <a:lnTo>
                  <a:pt x="12989663" y="0"/>
                </a:lnTo>
                <a:lnTo>
                  <a:pt x="12989663" y="4349414"/>
                </a:lnTo>
                <a:lnTo>
                  <a:pt x="0" y="43494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98624" y="2227883"/>
            <a:ext cx="15325372" cy="181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35"/>
              </a:lnSpc>
            </a:pPr>
            <a:r>
              <a:rPr lang="en-US" sz="5239">
                <a:solidFill>
                  <a:srgbClr val="000000"/>
                </a:solidFill>
                <a:latin typeface="Nunito Bold"/>
              </a:rPr>
              <a:t>Comparison operators are used to compare two values: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LOGICAL OPERATORS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98624" y="4163601"/>
            <a:ext cx="15116231" cy="2585881"/>
          </a:xfrm>
          <a:custGeom>
            <a:avLst/>
            <a:gdLst/>
            <a:ahLst/>
            <a:cxnLst/>
            <a:rect r="r" b="b" t="t" l="l"/>
            <a:pathLst>
              <a:path h="2585881" w="15116231">
                <a:moveTo>
                  <a:pt x="0" y="0"/>
                </a:moveTo>
                <a:lnTo>
                  <a:pt x="15116231" y="0"/>
                </a:lnTo>
                <a:lnTo>
                  <a:pt x="15116231" y="2585881"/>
                </a:lnTo>
                <a:lnTo>
                  <a:pt x="0" y="25858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98624" y="2227883"/>
            <a:ext cx="15325372" cy="181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35"/>
              </a:lnSpc>
            </a:pPr>
            <a:r>
              <a:rPr lang="en-US" sz="5239">
                <a:solidFill>
                  <a:srgbClr val="000000"/>
                </a:solidFill>
                <a:latin typeface="Nunito Bold"/>
              </a:rPr>
              <a:t>Logical operators are used to combine conditional statements: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LIST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23672" y="2187197"/>
            <a:ext cx="12447601" cy="993800"/>
          </a:xfrm>
          <a:custGeom>
            <a:avLst/>
            <a:gdLst/>
            <a:ahLst/>
            <a:cxnLst/>
            <a:rect r="r" b="b" t="t" l="l"/>
            <a:pathLst>
              <a:path h="993800" w="12447601">
                <a:moveTo>
                  <a:pt x="0" y="0"/>
                </a:moveTo>
                <a:lnTo>
                  <a:pt x="12447601" y="0"/>
                </a:lnTo>
                <a:lnTo>
                  <a:pt x="12447601" y="993800"/>
                </a:lnTo>
                <a:lnTo>
                  <a:pt x="0" y="9938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23672" y="4979936"/>
            <a:ext cx="12426339" cy="1424483"/>
          </a:xfrm>
          <a:custGeom>
            <a:avLst/>
            <a:gdLst/>
            <a:ahLst/>
            <a:cxnLst/>
            <a:rect r="r" b="b" t="t" l="l"/>
            <a:pathLst>
              <a:path h="1424483" w="12426339">
                <a:moveTo>
                  <a:pt x="0" y="0"/>
                </a:moveTo>
                <a:lnTo>
                  <a:pt x="12426340" y="0"/>
                </a:lnTo>
                <a:lnTo>
                  <a:pt x="12426340" y="1424483"/>
                </a:lnTo>
                <a:lnTo>
                  <a:pt x="0" y="14244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23672" y="7961482"/>
            <a:ext cx="11690595" cy="866435"/>
          </a:xfrm>
          <a:custGeom>
            <a:avLst/>
            <a:gdLst/>
            <a:ahLst/>
            <a:cxnLst/>
            <a:rect r="r" b="b" t="t" l="l"/>
            <a:pathLst>
              <a:path h="866435" w="11690595">
                <a:moveTo>
                  <a:pt x="0" y="0"/>
                </a:moveTo>
                <a:lnTo>
                  <a:pt x="11690595" y="0"/>
                </a:lnTo>
                <a:lnTo>
                  <a:pt x="11690595" y="866436"/>
                </a:lnTo>
                <a:lnTo>
                  <a:pt x="0" y="8664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23672" y="1589345"/>
            <a:ext cx="15675275" cy="53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List is a way for us to store multiple values to a single variable.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23672" y="3897282"/>
            <a:ext cx="15675275" cy="108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6"/>
              </a:lnSpc>
            </a:pPr>
            <a:r>
              <a:rPr lang="en-US" sz="3125">
                <a:solidFill>
                  <a:srgbClr val="000000"/>
                </a:solidFill>
                <a:latin typeface="Nunito Bold"/>
              </a:rPr>
              <a:t>Python list is declared by using square brackets [ ]. Inside this list, we have 3 elements. Let us print our list.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3672" y="7237896"/>
            <a:ext cx="15675275" cy="72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16"/>
              </a:lnSpc>
            </a:pPr>
            <a:r>
              <a:rPr lang="en-US" sz="4225">
                <a:solidFill>
                  <a:srgbClr val="000000"/>
                </a:solidFill>
                <a:latin typeface="Nunito Bold"/>
              </a:rPr>
              <a:t>OUTPUT: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ACCESS LIST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23672" y="2900493"/>
            <a:ext cx="12385378" cy="1257970"/>
          </a:xfrm>
          <a:custGeom>
            <a:avLst/>
            <a:gdLst/>
            <a:ahLst/>
            <a:cxnLst/>
            <a:rect r="r" b="b" t="t" l="l"/>
            <a:pathLst>
              <a:path h="1257970" w="12385378">
                <a:moveTo>
                  <a:pt x="0" y="0"/>
                </a:moveTo>
                <a:lnTo>
                  <a:pt x="12385378" y="0"/>
                </a:lnTo>
                <a:lnTo>
                  <a:pt x="12385378" y="1257970"/>
                </a:lnTo>
                <a:lnTo>
                  <a:pt x="0" y="12579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23672" y="6972913"/>
            <a:ext cx="12394063" cy="1244507"/>
          </a:xfrm>
          <a:custGeom>
            <a:avLst/>
            <a:gdLst/>
            <a:ahLst/>
            <a:cxnLst/>
            <a:rect r="r" b="b" t="t" l="l"/>
            <a:pathLst>
              <a:path h="1244507" w="12394063">
                <a:moveTo>
                  <a:pt x="0" y="0"/>
                </a:moveTo>
                <a:lnTo>
                  <a:pt x="12394063" y="0"/>
                </a:lnTo>
                <a:lnTo>
                  <a:pt x="12394063" y="1244506"/>
                </a:lnTo>
                <a:lnTo>
                  <a:pt x="0" y="12445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23672" y="1589345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The values of our list are called elements. Each element has its own corresponding indexes. "Jessa" for example has the index of 0.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3672" y="5784820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Putting a negative number will get the elements at reversed order. The code below will output: Charles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ELEMENTS: ADD, REMOVE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23672" y="2119443"/>
            <a:ext cx="12845039" cy="1880627"/>
          </a:xfrm>
          <a:custGeom>
            <a:avLst/>
            <a:gdLst/>
            <a:ahLst/>
            <a:cxnLst/>
            <a:rect r="r" b="b" t="t" l="l"/>
            <a:pathLst>
              <a:path h="1880627" w="12845039">
                <a:moveTo>
                  <a:pt x="0" y="0"/>
                </a:moveTo>
                <a:lnTo>
                  <a:pt x="12845039" y="0"/>
                </a:lnTo>
                <a:lnTo>
                  <a:pt x="12845039" y="1880628"/>
                </a:lnTo>
                <a:lnTo>
                  <a:pt x="0" y="18806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23672" y="5167348"/>
            <a:ext cx="12361322" cy="1874800"/>
          </a:xfrm>
          <a:custGeom>
            <a:avLst/>
            <a:gdLst/>
            <a:ahLst/>
            <a:cxnLst/>
            <a:rect r="r" b="b" t="t" l="l"/>
            <a:pathLst>
              <a:path h="1874800" w="12361322">
                <a:moveTo>
                  <a:pt x="0" y="0"/>
                </a:moveTo>
                <a:lnTo>
                  <a:pt x="12361322" y="0"/>
                </a:lnTo>
                <a:lnTo>
                  <a:pt x="12361322" y="1874801"/>
                </a:lnTo>
                <a:lnTo>
                  <a:pt x="0" y="18748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23672" y="8386599"/>
            <a:ext cx="12612390" cy="630142"/>
          </a:xfrm>
          <a:custGeom>
            <a:avLst/>
            <a:gdLst/>
            <a:ahLst/>
            <a:cxnLst/>
            <a:rect r="r" b="b" t="t" l="l"/>
            <a:pathLst>
              <a:path h="630142" w="12612390">
                <a:moveTo>
                  <a:pt x="0" y="0"/>
                </a:moveTo>
                <a:lnTo>
                  <a:pt x="12612390" y="0"/>
                </a:lnTo>
                <a:lnTo>
                  <a:pt x="12612390" y="630142"/>
                </a:lnTo>
                <a:lnTo>
                  <a:pt x="0" y="6301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23672" y="1589345"/>
            <a:ext cx="15675275" cy="53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We can also add or remove elements from our list.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23672" y="4613402"/>
            <a:ext cx="15675275" cy="53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To add an element to a specific index, we use the insert() method.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3672" y="7856500"/>
            <a:ext cx="15675275" cy="53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OUTPUT: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LIST METHODS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34136" y="2312660"/>
            <a:ext cx="12377158" cy="7210904"/>
          </a:xfrm>
          <a:custGeom>
            <a:avLst/>
            <a:gdLst/>
            <a:ahLst/>
            <a:cxnLst/>
            <a:rect r="r" b="b" t="t" l="l"/>
            <a:pathLst>
              <a:path h="7210904" w="12377158">
                <a:moveTo>
                  <a:pt x="0" y="0"/>
                </a:moveTo>
                <a:lnTo>
                  <a:pt x="12377158" y="0"/>
                </a:lnTo>
                <a:lnTo>
                  <a:pt x="12377158" y="7210904"/>
                </a:lnTo>
                <a:lnTo>
                  <a:pt x="0" y="72109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23672" y="1589345"/>
            <a:ext cx="15675275" cy="53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Here is the complete list of methods that you may use on your list.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IF, ELIF AND ELSE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23672" y="2750159"/>
            <a:ext cx="7422990" cy="4348822"/>
          </a:xfrm>
          <a:custGeom>
            <a:avLst/>
            <a:gdLst/>
            <a:ahLst/>
            <a:cxnLst/>
            <a:rect r="r" b="b" t="t" l="l"/>
            <a:pathLst>
              <a:path h="4348822" w="7422990">
                <a:moveTo>
                  <a:pt x="0" y="0"/>
                </a:moveTo>
                <a:lnTo>
                  <a:pt x="7422990" y="0"/>
                </a:lnTo>
                <a:lnTo>
                  <a:pt x="7422990" y="4348822"/>
                </a:lnTo>
                <a:lnTo>
                  <a:pt x="0" y="43488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23672" y="8432481"/>
            <a:ext cx="3812712" cy="481043"/>
          </a:xfrm>
          <a:custGeom>
            <a:avLst/>
            <a:gdLst/>
            <a:ahLst/>
            <a:cxnLst/>
            <a:rect r="r" b="b" t="t" l="l"/>
            <a:pathLst>
              <a:path h="481043" w="3812712">
                <a:moveTo>
                  <a:pt x="0" y="0"/>
                </a:moveTo>
                <a:lnTo>
                  <a:pt x="3812712" y="0"/>
                </a:lnTo>
                <a:lnTo>
                  <a:pt x="3812712" y="481044"/>
                </a:lnTo>
                <a:lnTo>
                  <a:pt x="0" y="4810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23672" y="1589345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Conditional statements are the heart of logical problem-solving. Here is an example of declaring an if...else statement wherein the answer varies upon the condition: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3672" y="7902383"/>
            <a:ext cx="2120272" cy="53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OUTPUT: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745262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WHILE LOOP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23672" y="3532702"/>
            <a:ext cx="7587093" cy="3221596"/>
          </a:xfrm>
          <a:custGeom>
            <a:avLst/>
            <a:gdLst/>
            <a:ahLst/>
            <a:cxnLst/>
            <a:rect r="r" b="b" t="t" l="l"/>
            <a:pathLst>
              <a:path h="3221596" w="7587093">
                <a:moveTo>
                  <a:pt x="0" y="0"/>
                </a:moveTo>
                <a:lnTo>
                  <a:pt x="7587093" y="0"/>
                </a:lnTo>
                <a:lnTo>
                  <a:pt x="7587093" y="3221596"/>
                </a:lnTo>
                <a:lnTo>
                  <a:pt x="0" y="32215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23672" y="2196083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While loop will keep on executing the statements on its block as long as the condition remains true.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32352" y="4461100"/>
            <a:ext cx="7655648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This will execute endlessly since the condition remains true endlessly.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801344" y="4157214"/>
            <a:ext cx="649864" cy="722072"/>
          </a:xfrm>
          <a:custGeom>
            <a:avLst/>
            <a:gdLst/>
            <a:ahLst/>
            <a:cxnLst/>
            <a:rect r="r" b="b" t="t" l="l"/>
            <a:pathLst>
              <a:path h="722072" w="649864">
                <a:moveTo>
                  <a:pt x="0" y="0"/>
                </a:moveTo>
                <a:lnTo>
                  <a:pt x="649865" y="0"/>
                </a:lnTo>
                <a:lnTo>
                  <a:pt x="649865" y="722071"/>
                </a:lnTo>
                <a:lnTo>
                  <a:pt x="0" y="7220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745262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FOR LOOP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23672" y="2753711"/>
            <a:ext cx="12404873" cy="1881067"/>
          </a:xfrm>
          <a:custGeom>
            <a:avLst/>
            <a:gdLst/>
            <a:ahLst/>
            <a:cxnLst/>
            <a:rect r="r" b="b" t="t" l="l"/>
            <a:pathLst>
              <a:path h="1881067" w="12404873">
                <a:moveTo>
                  <a:pt x="0" y="0"/>
                </a:moveTo>
                <a:lnTo>
                  <a:pt x="12404874" y="0"/>
                </a:lnTo>
                <a:lnTo>
                  <a:pt x="12404874" y="1881066"/>
                </a:lnTo>
                <a:lnTo>
                  <a:pt x="0" y="18810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23672" y="6788419"/>
            <a:ext cx="6297878" cy="1587790"/>
          </a:xfrm>
          <a:custGeom>
            <a:avLst/>
            <a:gdLst/>
            <a:ahLst/>
            <a:cxnLst/>
            <a:rect r="r" b="b" t="t" l="l"/>
            <a:pathLst>
              <a:path h="1587790" w="6297878">
                <a:moveTo>
                  <a:pt x="0" y="0"/>
                </a:moveTo>
                <a:lnTo>
                  <a:pt x="6297878" y="0"/>
                </a:lnTo>
                <a:lnTo>
                  <a:pt x="6297878" y="1587790"/>
                </a:lnTo>
                <a:lnTo>
                  <a:pt x="0" y="15877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23672" y="1671162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A for loop is used for iterating a sequence such as a list. In other words, it is used to loop through a sequence.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3672" y="5591620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Using the range() function, allows us to execute line of codes by number of specified times.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75341" y="7164532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Python is created by Guido Van Rossum. It is a high-level language sought for its easy-to-read syntax. 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Well supported and a huge community of users.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With the given ease of learning Python, those who tend to study the language enables learners to become productive quickly.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WHY PYTHON?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61218" y="84884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08563"/>
            <a:ext cx="9200557" cy="79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4707">
                <a:solidFill>
                  <a:srgbClr val="000000"/>
                </a:solidFill>
                <a:latin typeface="Fredoka One Bold"/>
              </a:rPr>
              <a:t>FUNCTIONS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23672" y="2753711"/>
            <a:ext cx="7952846" cy="1615724"/>
          </a:xfrm>
          <a:custGeom>
            <a:avLst/>
            <a:gdLst/>
            <a:ahLst/>
            <a:cxnLst/>
            <a:rect r="r" b="b" t="t" l="l"/>
            <a:pathLst>
              <a:path h="1615724" w="7952846">
                <a:moveTo>
                  <a:pt x="0" y="0"/>
                </a:moveTo>
                <a:lnTo>
                  <a:pt x="7952846" y="0"/>
                </a:lnTo>
                <a:lnTo>
                  <a:pt x="7952846" y="1615724"/>
                </a:lnTo>
                <a:lnTo>
                  <a:pt x="0" y="16157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23672" y="5773611"/>
            <a:ext cx="4374019" cy="820894"/>
          </a:xfrm>
          <a:custGeom>
            <a:avLst/>
            <a:gdLst/>
            <a:ahLst/>
            <a:cxnLst/>
            <a:rect r="r" b="b" t="t" l="l"/>
            <a:pathLst>
              <a:path h="820894" w="4374019">
                <a:moveTo>
                  <a:pt x="0" y="0"/>
                </a:moveTo>
                <a:lnTo>
                  <a:pt x="4374019" y="0"/>
                </a:lnTo>
                <a:lnTo>
                  <a:pt x="4374019" y="820894"/>
                </a:lnTo>
                <a:lnTo>
                  <a:pt x="0" y="8208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23672" y="1671162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A function is a block of code that runs only when called. To create a function, we use the keyword def().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3672" y="5086350"/>
            <a:ext cx="15675275" cy="53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To call a function, use the name of the function with parentheses.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23672" y="6694517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This will activate the function and execute whatever is inside the block of this function. Remember, a block of code in Python can be defined by indentation.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57078" y="981003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427613"/>
            <a:ext cx="9200557" cy="61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0"/>
              </a:lnSpc>
            </a:pPr>
            <a:r>
              <a:rPr lang="en-US" sz="3607">
                <a:solidFill>
                  <a:srgbClr val="000000"/>
                </a:solidFill>
                <a:latin typeface="Fredoka One Bold"/>
              </a:rPr>
              <a:t>PARAMETER AND ARGUMENTS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38881" y="2798380"/>
            <a:ext cx="7837637" cy="2345120"/>
          </a:xfrm>
          <a:custGeom>
            <a:avLst/>
            <a:gdLst/>
            <a:ahLst/>
            <a:cxnLst/>
            <a:rect r="r" b="b" t="t" l="l"/>
            <a:pathLst>
              <a:path h="2345120" w="7837637">
                <a:moveTo>
                  <a:pt x="0" y="0"/>
                </a:moveTo>
                <a:lnTo>
                  <a:pt x="7837637" y="0"/>
                </a:lnTo>
                <a:lnTo>
                  <a:pt x="7837637" y="2345120"/>
                </a:lnTo>
                <a:lnTo>
                  <a:pt x="0" y="23451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938881" y="5650441"/>
            <a:ext cx="4936030" cy="523282"/>
          </a:xfrm>
          <a:custGeom>
            <a:avLst/>
            <a:gdLst/>
            <a:ahLst/>
            <a:cxnLst/>
            <a:rect r="r" b="b" t="t" l="l"/>
            <a:pathLst>
              <a:path h="523282" w="4936030">
                <a:moveTo>
                  <a:pt x="0" y="0"/>
                </a:moveTo>
                <a:lnTo>
                  <a:pt x="4936030" y="0"/>
                </a:lnTo>
                <a:lnTo>
                  <a:pt x="4936030" y="523282"/>
                </a:lnTo>
                <a:lnTo>
                  <a:pt x="0" y="5232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938881" y="7561071"/>
            <a:ext cx="4593265" cy="568072"/>
          </a:xfrm>
          <a:custGeom>
            <a:avLst/>
            <a:gdLst/>
            <a:ahLst/>
            <a:cxnLst/>
            <a:rect r="r" b="b" t="t" l="l"/>
            <a:pathLst>
              <a:path h="568072" w="4593265">
                <a:moveTo>
                  <a:pt x="0" y="0"/>
                </a:moveTo>
                <a:lnTo>
                  <a:pt x="4593265" y="0"/>
                </a:lnTo>
                <a:lnTo>
                  <a:pt x="4593265" y="568072"/>
                </a:lnTo>
                <a:lnTo>
                  <a:pt x="0" y="568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38881" y="1671802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Data can be passed inside a function as well. You can pass an arguments to parameters.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38881" y="6164198"/>
            <a:ext cx="15675275" cy="108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The (name) is the parameter and this parameter is accessible only inside the function. The value of name is called the argument.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38881" y="8119618"/>
            <a:ext cx="15675275" cy="53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Nunito Bold"/>
              </a:rPr>
              <a:t>"James" is a value, it is an argument for the parameter -- name.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674507" y="8619917"/>
            <a:ext cx="899386" cy="1041181"/>
          </a:xfrm>
          <a:custGeom>
            <a:avLst/>
            <a:gdLst/>
            <a:ahLst/>
            <a:cxnLst/>
            <a:rect r="r" b="b" t="t" l="l"/>
            <a:pathLst>
              <a:path h="1041181" w="899386">
                <a:moveTo>
                  <a:pt x="0" y="0"/>
                </a:moveTo>
                <a:lnTo>
                  <a:pt x="899385" y="0"/>
                </a:lnTo>
                <a:lnTo>
                  <a:pt x="899385" y="1041181"/>
                </a:lnTo>
                <a:lnTo>
                  <a:pt x="0" y="10411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69473" y="3603515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76251" y="8854758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University of Iloilo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6784" y="8994141"/>
            <a:ext cx="8477087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Nunito Bold Italics"/>
              </a:rPr>
              <a:t>Attribution to W3Schools or some screenshots.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17646" y="1415952"/>
            <a:ext cx="9469696" cy="1964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2"/>
              </a:lnSpc>
            </a:pPr>
            <a:r>
              <a:rPr lang="en-US" sz="3716">
                <a:solidFill>
                  <a:srgbClr val="000000"/>
                </a:solidFill>
                <a:latin typeface="Nunito"/>
              </a:rPr>
              <a:t>Always remember, programming is a skill...</a:t>
            </a:r>
          </a:p>
          <a:p>
            <a:pPr>
              <a:lnSpc>
                <a:spcPts val="5202"/>
              </a:lnSpc>
            </a:pPr>
          </a:p>
          <a:p>
            <a:pPr>
              <a:lnSpc>
                <a:spcPts val="5202"/>
              </a:lnSpc>
            </a:pPr>
            <a:r>
              <a:rPr lang="en-US" sz="3716">
                <a:solidFill>
                  <a:srgbClr val="000000"/>
                </a:solidFill>
                <a:latin typeface="Nunito"/>
              </a:rPr>
              <a:t>And skills can be learned.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413762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71065" y="300428"/>
            <a:ext cx="7472935" cy="1113334"/>
            <a:chOff x="0" y="0"/>
            <a:chExt cx="1968180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180" cy="293224"/>
            </a:xfrm>
            <a:custGeom>
              <a:avLst/>
              <a:gdLst/>
              <a:ahLst/>
              <a:cxnLst/>
              <a:rect r="r" b="b" t="t" l="l"/>
              <a:pathLst>
                <a:path h="293224" w="1968180">
                  <a:moveTo>
                    <a:pt x="0" y="0"/>
                  </a:moveTo>
                  <a:lnTo>
                    <a:pt x="1968180" y="0"/>
                  </a:lnTo>
                  <a:lnTo>
                    <a:pt x="1968180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399038"/>
            <a:ext cx="9200557" cy="820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</a:pPr>
            <a:r>
              <a:rPr lang="en-US" sz="4807">
                <a:solidFill>
                  <a:srgbClr val="000000"/>
                </a:solidFill>
                <a:latin typeface="Fredoka One Bold"/>
              </a:rPr>
              <a:t>PYTHON INDENTATION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08973" y="8874510"/>
            <a:ext cx="8173193" cy="646495"/>
            <a:chOff x="0" y="0"/>
            <a:chExt cx="2152611" cy="1702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52611" cy="170270"/>
            </a:xfrm>
            <a:custGeom>
              <a:avLst/>
              <a:gdLst/>
              <a:ahLst/>
              <a:cxnLst/>
              <a:rect r="r" b="b" t="t" l="l"/>
              <a:pathLst>
                <a:path h="170270" w="2152611">
                  <a:moveTo>
                    <a:pt x="0" y="0"/>
                  </a:moveTo>
                  <a:lnTo>
                    <a:pt x="2152611" y="0"/>
                  </a:lnTo>
                  <a:lnTo>
                    <a:pt x="2152611" y="170270"/>
                  </a:lnTo>
                  <a:lnTo>
                    <a:pt x="0" y="170270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112659" y="3113078"/>
            <a:ext cx="12624079" cy="1531633"/>
          </a:xfrm>
          <a:custGeom>
            <a:avLst/>
            <a:gdLst/>
            <a:ahLst/>
            <a:cxnLst/>
            <a:rect r="r" b="b" t="t" l="l"/>
            <a:pathLst>
              <a:path h="1531633" w="12624079">
                <a:moveTo>
                  <a:pt x="0" y="0"/>
                </a:moveTo>
                <a:lnTo>
                  <a:pt x="12624079" y="0"/>
                </a:lnTo>
                <a:lnTo>
                  <a:pt x="12624079" y="1531633"/>
                </a:lnTo>
                <a:lnTo>
                  <a:pt x="0" y="15316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112659" y="6537888"/>
            <a:ext cx="12415632" cy="1712850"/>
          </a:xfrm>
          <a:custGeom>
            <a:avLst/>
            <a:gdLst/>
            <a:ahLst/>
            <a:cxnLst/>
            <a:rect r="r" b="b" t="t" l="l"/>
            <a:pathLst>
              <a:path h="1712850" w="12415632">
                <a:moveTo>
                  <a:pt x="0" y="0"/>
                </a:moveTo>
                <a:lnTo>
                  <a:pt x="12415632" y="0"/>
                </a:lnTo>
                <a:lnTo>
                  <a:pt x="12415632" y="1712850"/>
                </a:lnTo>
                <a:lnTo>
                  <a:pt x="0" y="1712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12659" y="1705393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Indentation in Python is very important, this is what signifies a block of code in Python.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1308" y="8988843"/>
            <a:ext cx="13795916" cy="37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Nunito Bold Italics"/>
              </a:rPr>
              <a:t>NOTE: In keyboards, pressing TAB will indent your text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12659" y="508635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The code above is going to be accepted whilst the code below will throw an error.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413762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71065" y="300428"/>
            <a:ext cx="7472935" cy="1113334"/>
            <a:chOff x="0" y="0"/>
            <a:chExt cx="1968180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180" cy="293224"/>
            </a:xfrm>
            <a:custGeom>
              <a:avLst/>
              <a:gdLst/>
              <a:ahLst/>
              <a:cxnLst/>
              <a:rect r="r" b="b" t="t" l="l"/>
              <a:pathLst>
                <a:path h="293224" w="1968180">
                  <a:moveTo>
                    <a:pt x="0" y="0"/>
                  </a:moveTo>
                  <a:lnTo>
                    <a:pt x="1968180" y="0"/>
                  </a:lnTo>
                  <a:lnTo>
                    <a:pt x="1968180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399038"/>
            <a:ext cx="9200557" cy="820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</a:pPr>
            <a:r>
              <a:rPr lang="en-US" sz="4807">
                <a:solidFill>
                  <a:srgbClr val="000000"/>
                </a:solidFill>
                <a:latin typeface="Fredoka One Bold"/>
              </a:rPr>
              <a:t>COMMENTS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8236" y="1567245"/>
            <a:ext cx="1694568" cy="1882853"/>
          </a:xfrm>
          <a:custGeom>
            <a:avLst/>
            <a:gdLst/>
            <a:ahLst/>
            <a:cxnLst/>
            <a:rect r="r" b="b" t="t" l="l"/>
            <a:pathLst>
              <a:path h="1882853" w="1694568">
                <a:moveTo>
                  <a:pt x="0" y="0"/>
                </a:moveTo>
                <a:lnTo>
                  <a:pt x="1694567" y="0"/>
                </a:lnTo>
                <a:lnTo>
                  <a:pt x="1694567" y="1882853"/>
                </a:lnTo>
                <a:lnTo>
                  <a:pt x="0" y="18828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968791" y="4288298"/>
            <a:ext cx="12923464" cy="3414561"/>
          </a:xfrm>
          <a:custGeom>
            <a:avLst/>
            <a:gdLst/>
            <a:ahLst/>
            <a:cxnLst/>
            <a:rect r="r" b="b" t="t" l="l"/>
            <a:pathLst>
              <a:path h="3414561" w="12923464">
                <a:moveTo>
                  <a:pt x="0" y="0"/>
                </a:moveTo>
                <a:lnTo>
                  <a:pt x="12923464" y="0"/>
                </a:lnTo>
                <a:lnTo>
                  <a:pt x="12923464" y="3414561"/>
                </a:lnTo>
                <a:lnTo>
                  <a:pt x="0" y="34145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79946" y="2185139"/>
            <a:ext cx="137959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unito Bold"/>
              </a:rPr>
              <a:t>This hashtag symbol on the start of a statement signifies a comment.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413762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71065" y="300428"/>
            <a:ext cx="7472935" cy="1113334"/>
            <a:chOff x="0" y="0"/>
            <a:chExt cx="1968180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180" cy="293224"/>
            </a:xfrm>
            <a:custGeom>
              <a:avLst/>
              <a:gdLst/>
              <a:ahLst/>
              <a:cxnLst/>
              <a:rect r="r" b="b" t="t" l="l"/>
              <a:pathLst>
                <a:path h="293224" w="1968180">
                  <a:moveTo>
                    <a:pt x="0" y="0"/>
                  </a:moveTo>
                  <a:lnTo>
                    <a:pt x="1968180" y="0"/>
                  </a:lnTo>
                  <a:lnTo>
                    <a:pt x="1968180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399038"/>
            <a:ext cx="9200557" cy="820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</a:pPr>
            <a:r>
              <a:rPr lang="en-US" sz="4807">
                <a:solidFill>
                  <a:srgbClr val="000000"/>
                </a:solidFill>
                <a:latin typeface="Fredoka One Bold"/>
              </a:rPr>
              <a:t>VARIABLES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32614" y="4830339"/>
            <a:ext cx="6736410" cy="4244080"/>
          </a:xfrm>
          <a:custGeom>
            <a:avLst/>
            <a:gdLst/>
            <a:ahLst/>
            <a:cxnLst/>
            <a:rect r="r" b="b" t="t" l="l"/>
            <a:pathLst>
              <a:path h="4244080" w="6736410">
                <a:moveTo>
                  <a:pt x="0" y="0"/>
                </a:moveTo>
                <a:lnTo>
                  <a:pt x="6736409" y="0"/>
                </a:lnTo>
                <a:lnTo>
                  <a:pt x="6736409" y="4244080"/>
                </a:lnTo>
                <a:lnTo>
                  <a:pt x="0" y="42440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84598" y="4830339"/>
            <a:ext cx="649864" cy="722072"/>
          </a:xfrm>
          <a:custGeom>
            <a:avLst/>
            <a:gdLst/>
            <a:ahLst/>
            <a:cxnLst/>
            <a:rect r="r" b="b" t="t" l="l"/>
            <a:pathLst>
              <a:path h="722072" w="649864">
                <a:moveTo>
                  <a:pt x="0" y="0"/>
                </a:moveTo>
                <a:lnTo>
                  <a:pt x="649864" y="0"/>
                </a:lnTo>
                <a:lnTo>
                  <a:pt x="649864" y="722072"/>
                </a:lnTo>
                <a:lnTo>
                  <a:pt x="0" y="7220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71065" y="1963981"/>
            <a:ext cx="1379591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unito Bold"/>
              </a:rPr>
              <a:t>Variables are temporary containers for storing data, Python's variable is dynamic in regards to its data type. A variable is created when you assign a value to it and whatever the value is, the data type of the variable will adjust accordingly.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34975" y="5067300"/>
            <a:ext cx="6824325" cy="3400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3878">
                <a:solidFill>
                  <a:srgbClr val="000000"/>
                </a:solidFill>
                <a:latin typeface="Nunito Bold"/>
              </a:rPr>
              <a:t>The variable age is given the value of a number 10, thus it becomes an integer. Python once again, has dynamic data typing.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930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71065" y="300428"/>
            <a:ext cx="7472935" cy="1113334"/>
            <a:chOff x="0" y="0"/>
            <a:chExt cx="1968180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180" cy="293224"/>
            </a:xfrm>
            <a:custGeom>
              <a:avLst/>
              <a:gdLst/>
              <a:ahLst/>
              <a:cxnLst/>
              <a:rect r="r" b="b" t="t" l="l"/>
              <a:pathLst>
                <a:path h="293224" w="1968180">
                  <a:moveTo>
                    <a:pt x="0" y="0"/>
                  </a:moveTo>
                  <a:lnTo>
                    <a:pt x="1968180" y="0"/>
                  </a:lnTo>
                  <a:lnTo>
                    <a:pt x="1968180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399038"/>
            <a:ext cx="9200557" cy="820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</a:pPr>
            <a:r>
              <a:rPr lang="en-US" sz="4807">
                <a:solidFill>
                  <a:srgbClr val="000000"/>
                </a:solidFill>
                <a:latin typeface="Fredoka One Bold"/>
              </a:rPr>
              <a:t>DATA TYPES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32614" y="3259858"/>
            <a:ext cx="5650339" cy="2337416"/>
          </a:xfrm>
          <a:custGeom>
            <a:avLst/>
            <a:gdLst/>
            <a:ahLst/>
            <a:cxnLst/>
            <a:rect r="r" b="b" t="t" l="l"/>
            <a:pathLst>
              <a:path h="2337416" w="5650339">
                <a:moveTo>
                  <a:pt x="0" y="0"/>
                </a:moveTo>
                <a:lnTo>
                  <a:pt x="5650338" y="0"/>
                </a:lnTo>
                <a:lnTo>
                  <a:pt x="5650338" y="2337416"/>
                </a:lnTo>
                <a:lnTo>
                  <a:pt x="0" y="233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890468" y="4428566"/>
            <a:ext cx="5554192" cy="4225198"/>
          </a:xfrm>
          <a:custGeom>
            <a:avLst/>
            <a:gdLst/>
            <a:ahLst/>
            <a:cxnLst/>
            <a:rect r="r" b="b" t="t" l="l"/>
            <a:pathLst>
              <a:path h="4225198" w="5554192">
                <a:moveTo>
                  <a:pt x="0" y="0"/>
                </a:moveTo>
                <a:lnTo>
                  <a:pt x="5554192" y="0"/>
                </a:lnTo>
                <a:lnTo>
                  <a:pt x="5554192" y="4225198"/>
                </a:lnTo>
                <a:lnTo>
                  <a:pt x="0" y="42251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32614" y="7745383"/>
            <a:ext cx="3702852" cy="1156131"/>
          </a:xfrm>
          <a:custGeom>
            <a:avLst/>
            <a:gdLst/>
            <a:ahLst/>
            <a:cxnLst/>
            <a:rect r="r" b="b" t="t" l="l"/>
            <a:pathLst>
              <a:path h="1156131" w="3702852">
                <a:moveTo>
                  <a:pt x="0" y="0"/>
                </a:moveTo>
                <a:lnTo>
                  <a:pt x="3702852" y="0"/>
                </a:lnTo>
                <a:lnTo>
                  <a:pt x="3702852" y="1156130"/>
                </a:lnTo>
                <a:lnTo>
                  <a:pt x="0" y="11561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32614" y="1811046"/>
            <a:ext cx="7711986" cy="1239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35"/>
              </a:lnSpc>
            </a:pPr>
            <a:r>
              <a:rPr lang="en-US" sz="2382">
                <a:solidFill>
                  <a:srgbClr val="000000"/>
                </a:solidFill>
                <a:latin typeface="Nunito Bold"/>
              </a:rPr>
              <a:t>Data types define what operations can you do to your values or data. Here are some of the most used built-in data types in Python: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86348" y="7147067"/>
            <a:ext cx="5542870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Nunito Bold"/>
              </a:rPr>
              <a:t>To get the data type: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42868" y="3949793"/>
            <a:ext cx="5542870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Nunito Bold"/>
              </a:rPr>
              <a:t>Complete list of built-in Data Types: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71065" y="300428"/>
            <a:ext cx="7472935" cy="1113334"/>
            <a:chOff x="0" y="0"/>
            <a:chExt cx="1968180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180" cy="293224"/>
            </a:xfrm>
            <a:custGeom>
              <a:avLst/>
              <a:gdLst/>
              <a:ahLst/>
              <a:cxnLst/>
              <a:rect r="r" b="b" t="t" l="l"/>
              <a:pathLst>
                <a:path h="293224" w="1968180">
                  <a:moveTo>
                    <a:pt x="0" y="0"/>
                  </a:moveTo>
                  <a:lnTo>
                    <a:pt x="1968180" y="0"/>
                  </a:lnTo>
                  <a:lnTo>
                    <a:pt x="1968180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399038"/>
            <a:ext cx="9200557" cy="820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</a:pPr>
            <a:r>
              <a:rPr lang="en-US" sz="4807">
                <a:solidFill>
                  <a:srgbClr val="000000"/>
                </a:solidFill>
                <a:latin typeface="Fredoka One Bold"/>
              </a:rPr>
              <a:t>CASTING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32614" y="2366747"/>
            <a:ext cx="12767906" cy="1718757"/>
          </a:xfrm>
          <a:custGeom>
            <a:avLst/>
            <a:gdLst/>
            <a:ahLst/>
            <a:cxnLst/>
            <a:rect r="r" b="b" t="t" l="l"/>
            <a:pathLst>
              <a:path h="1718757" w="12767906">
                <a:moveTo>
                  <a:pt x="0" y="0"/>
                </a:moveTo>
                <a:lnTo>
                  <a:pt x="12767905" y="0"/>
                </a:lnTo>
                <a:lnTo>
                  <a:pt x="12767905" y="1718757"/>
                </a:lnTo>
                <a:lnTo>
                  <a:pt x="0" y="17187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2614" y="5656383"/>
            <a:ext cx="6760812" cy="2469859"/>
          </a:xfrm>
          <a:custGeom>
            <a:avLst/>
            <a:gdLst/>
            <a:ahLst/>
            <a:cxnLst/>
            <a:rect r="r" b="b" t="t" l="l"/>
            <a:pathLst>
              <a:path h="2469859" w="6760812">
                <a:moveTo>
                  <a:pt x="0" y="0"/>
                </a:moveTo>
                <a:lnTo>
                  <a:pt x="6760812" y="0"/>
                </a:lnTo>
                <a:lnTo>
                  <a:pt x="6760812" y="2469859"/>
                </a:lnTo>
                <a:lnTo>
                  <a:pt x="0" y="24698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32614" y="1801521"/>
            <a:ext cx="15282241" cy="455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5"/>
              </a:lnSpc>
            </a:pPr>
            <a:r>
              <a:rPr lang="en-US" sz="2682">
                <a:solidFill>
                  <a:srgbClr val="000000"/>
                </a:solidFill>
                <a:latin typeface="Nunito Bold"/>
              </a:rPr>
              <a:t>Casting is done when you want to specify or change the data type of a particular value.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32614" y="5095875"/>
            <a:ext cx="15282241" cy="455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5"/>
              </a:lnSpc>
            </a:pPr>
            <a:r>
              <a:rPr lang="en-US" sz="2682">
                <a:solidFill>
                  <a:srgbClr val="000000"/>
                </a:solidFill>
                <a:latin typeface="Nunito Bold"/>
              </a:rPr>
              <a:t>Adding a string and an integer will result to an error, you have to change the data type first.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08973" y="8874510"/>
            <a:ext cx="12408090" cy="646495"/>
            <a:chOff x="0" y="0"/>
            <a:chExt cx="3267974" cy="17027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267974" cy="170270"/>
            </a:xfrm>
            <a:custGeom>
              <a:avLst/>
              <a:gdLst/>
              <a:ahLst/>
              <a:cxnLst/>
              <a:rect r="r" b="b" t="t" l="l"/>
              <a:pathLst>
                <a:path h="170270" w="3267974">
                  <a:moveTo>
                    <a:pt x="0" y="0"/>
                  </a:moveTo>
                  <a:lnTo>
                    <a:pt x="3267974" y="0"/>
                  </a:lnTo>
                  <a:lnTo>
                    <a:pt x="3267974" y="170270"/>
                  </a:lnTo>
                  <a:lnTo>
                    <a:pt x="0" y="170270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31308" y="8988843"/>
            <a:ext cx="13795916" cy="37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Nunito Bold Italics"/>
              </a:rPr>
              <a:t>NOTE: Strings are always enclosed in double quotations or quotations: "HelloWorld"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71065" y="300428"/>
            <a:ext cx="7472935" cy="1113334"/>
            <a:chOff x="0" y="0"/>
            <a:chExt cx="1968180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180" cy="293224"/>
            </a:xfrm>
            <a:custGeom>
              <a:avLst/>
              <a:gdLst/>
              <a:ahLst/>
              <a:cxnLst/>
              <a:rect r="r" b="b" t="t" l="l"/>
              <a:pathLst>
                <a:path h="293224" w="1968180">
                  <a:moveTo>
                    <a:pt x="0" y="0"/>
                  </a:moveTo>
                  <a:lnTo>
                    <a:pt x="1968180" y="0"/>
                  </a:lnTo>
                  <a:lnTo>
                    <a:pt x="1968180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399038"/>
            <a:ext cx="9200557" cy="820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</a:pPr>
            <a:r>
              <a:rPr lang="en-US" sz="4807">
                <a:solidFill>
                  <a:srgbClr val="000000"/>
                </a:solidFill>
                <a:latin typeface="Fredoka One Bold"/>
              </a:rPr>
              <a:t>OPERATORS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91670" y="4279853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12985" y="3990014"/>
            <a:ext cx="1647709" cy="1491925"/>
          </a:xfrm>
          <a:custGeom>
            <a:avLst/>
            <a:gdLst/>
            <a:ahLst/>
            <a:cxnLst/>
            <a:rect r="r" b="b" t="t" l="l"/>
            <a:pathLst>
              <a:path h="1491925" w="1647709">
                <a:moveTo>
                  <a:pt x="0" y="0"/>
                </a:moveTo>
                <a:lnTo>
                  <a:pt x="1647709" y="0"/>
                </a:lnTo>
                <a:lnTo>
                  <a:pt x="1647709" y="1491926"/>
                </a:lnTo>
                <a:lnTo>
                  <a:pt x="0" y="1491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0600536">
            <a:off x="15425275" y="5373858"/>
            <a:ext cx="1647709" cy="1491925"/>
          </a:xfrm>
          <a:custGeom>
            <a:avLst/>
            <a:gdLst/>
            <a:ahLst/>
            <a:cxnLst/>
            <a:rect r="r" b="b" t="t" l="l"/>
            <a:pathLst>
              <a:path h="1491925" w="1647709">
                <a:moveTo>
                  <a:pt x="0" y="0"/>
                </a:moveTo>
                <a:lnTo>
                  <a:pt x="1647709" y="0"/>
                </a:lnTo>
                <a:lnTo>
                  <a:pt x="1647709" y="1491926"/>
                </a:lnTo>
                <a:lnTo>
                  <a:pt x="0" y="1491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730193" y="6723010"/>
            <a:ext cx="1518936" cy="1374637"/>
          </a:xfrm>
          <a:custGeom>
            <a:avLst/>
            <a:gdLst/>
            <a:ahLst/>
            <a:cxnLst/>
            <a:rect r="r" b="b" t="t" l="l"/>
            <a:pathLst>
              <a:path h="1374637" w="1518936">
                <a:moveTo>
                  <a:pt x="0" y="0"/>
                </a:moveTo>
                <a:lnTo>
                  <a:pt x="1518936" y="0"/>
                </a:lnTo>
                <a:lnTo>
                  <a:pt x="1518936" y="1374637"/>
                </a:lnTo>
                <a:lnTo>
                  <a:pt x="0" y="137463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98624" y="2256458"/>
            <a:ext cx="15325372" cy="202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75"/>
              </a:lnSpc>
            </a:pPr>
            <a:r>
              <a:rPr lang="en-US" sz="3839">
                <a:solidFill>
                  <a:srgbClr val="000000"/>
                </a:solidFill>
                <a:latin typeface="Nunito Bold"/>
              </a:rPr>
              <a:t>Operators are the ones responsible for manipulating our data. Adding two numbers is not possible without operators. As for the operators, we will discuss: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55445" y="4814858"/>
            <a:ext cx="8200700" cy="328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08117" indent="-504059" lvl="1">
              <a:lnSpc>
                <a:spcPts val="6537"/>
              </a:lnSpc>
              <a:buFont typeface="Arial"/>
              <a:buChar char="•"/>
            </a:pPr>
            <a:r>
              <a:rPr lang="en-US" sz="4669">
                <a:solidFill>
                  <a:srgbClr val="000000"/>
                </a:solidFill>
                <a:latin typeface="Nunito Bold"/>
              </a:rPr>
              <a:t>Arithmetic Operators</a:t>
            </a:r>
          </a:p>
          <a:p>
            <a:pPr marL="1008117" indent="-504059" lvl="1">
              <a:lnSpc>
                <a:spcPts val="6537"/>
              </a:lnSpc>
              <a:buFont typeface="Arial"/>
              <a:buChar char="•"/>
            </a:pPr>
            <a:r>
              <a:rPr lang="en-US" sz="4669">
                <a:solidFill>
                  <a:srgbClr val="000000"/>
                </a:solidFill>
                <a:latin typeface="Nunito Bold"/>
              </a:rPr>
              <a:t>Assignment Operators</a:t>
            </a:r>
          </a:p>
          <a:p>
            <a:pPr marL="1008117" indent="-504059" lvl="1">
              <a:lnSpc>
                <a:spcPts val="6537"/>
              </a:lnSpc>
              <a:buFont typeface="Arial"/>
              <a:buChar char="•"/>
            </a:pPr>
            <a:r>
              <a:rPr lang="en-US" sz="4669">
                <a:solidFill>
                  <a:srgbClr val="000000"/>
                </a:solidFill>
                <a:latin typeface="Nunito Bold"/>
              </a:rPr>
              <a:t>Comparison Operators</a:t>
            </a:r>
          </a:p>
          <a:p>
            <a:pPr marL="1008117" indent="-504059" lvl="1">
              <a:lnSpc>
                <a:spcPts val="6537"/>
              </a:lnSpc>
              <a:buFont typeface="Arial"/>
              <a:buChar char="•"/>
            </a:pPr>
            <a:r>
              <a:rPr lang="en-US" sz="4669">
                <a:solidFill>
                  <a:srgbClr val="000000"/>
                </a:solidFill>
                <a:latin typeface="Nunito Bold"/>
              </a:rPr>
              <a:t>Logical Operators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6010" y="1028700"/>
            <a:ext cx="16230600" cy="8277297"/>
            <a:chOff x="0" y="0"/>
            <a:chExt cx="4274726" cy="218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80029"/>
            </a:xfrm>
            <a:custGeom>
              <a:avLst/>
              <a:gdLst/>
              <a:ahLst/>
              <a:cxnLst/>
              <a:rect r="r" b="b" t="t" l="l"/>
              <a:pathLst>
                <a:path h="218002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80029"/>
                  </a:lnTo>
                  <a:lnTo>
                    <a:pt x="0" y="218002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263" y="300428"/>
            <a:ext cx="8106502" cy="1113334"/>
            <a:chOff x="0" y="0"/>
            <a:chExt cx="2135046" cy="29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046" cy="293224"/>
            </a:xfrm>
            <a:custGeom>
              <a:avLst/>
              <a:gdLst/>
              <a:ahLst/>
              <a:cxnLst/>
              <a:rect r="r" b="b" t="t" l="l"/>
              <a:pathLst>
                <a:path h="293224" w="2135046">
                  <a:moveTo>
                    <a:pt x="0" y="0"/>
                  </a:moveTo>
                  <a:lnTo>
                    <a:pt x="2135046" y="0"/>
                  </a:lnTo>
                  <a:lnTo>
                    <a:pt x="2135046" y="293224"/>
                  </a:lnTo>
                  <a:lnTo>
                    <a:pt x="0" y="293224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8973" y="399038"/>
            <a:ext cx="9200557" cy="820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</a:pPr>
            <a:r>
              <a:rPr lang="en-US" sz="4807">
                <a:solidFill>
                  <a:srgbClr val="000000"/>
                </a:solidFill>
                <a:latin typeface="Fredoka One Bold"/>
              </a:rPr>
              <a:t>ARITHMETIC OPERATORS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396266" y="-97685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42032" y="8550876"/>
            <a:ext cx="1745646" cy="1736124"/>
          </a:xfrm>
          <a:custGeom>
            <a:avLst/>
            <a:gdLst/>
            <a:ahLst/>
            <a:cxnLst/>
            <a:rect r="r" b="b" t="t" l="l"/>
            <a:pathLst>
              <a:path h="1736124" w="1745646">
                <a:moveTo>
                  <a:pt x="0" y="0"/>
                </a:moveTo>
                <a:lnTo>
                  <a:pt x="1745646" y="0"/>
                </a:lnTo>
                <a:lnTo>
                  <a:pt x="1745646" y="1736124"/>
                </a:lnTo>
                <a:lnTo>
                  <a:pt x="0" y="1736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98624" y="3037029"/>
            <a:ext cx="13220021" cy="4811128"/>
          </a:xfrm>
          <a:custGeom>
            <a:avLst/>
            <a:gdLst/>
            <a:ahLst/>
            <a:cxnLst/>
            <a:rect r="r" b="b" t="t" l="l"/>
            <a:pathLst>
              <a:path h="4811128" w="13220021">
                <a:moveTo>
                  <a:pt x="0" y="0"/>
                </a:moveTo>
                <a:lnTo>
                  <a:pt x="13220021" y="0"/>
                </a:lnTo>
                <a:lnTo>
                  <a:pt x="13220021" y="4811129"/>
                </a:lnTo>
                <a:lnTo>
                  <a:pt x="0" y="48111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98624" y="2256458"/>
            <a:ext cx="15325372" cy="66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75"/>
              </a:lnSpc>
            </a:pPr>
            <a:r>
              <a:rPr lang="en-US" sz="3839">
                <a:solidFill>
                  <a:srgbClr val="000000"/>
                </a:solidFill>
                <a:latin typeface="Nunito Bold"/>
              </a:rPr>
              <a:t>Arithmetic operators are used for common mathematical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DAFo3ZCmaI0</dc:identifier>
  <dcterms:modified xsi:type="dcterms:W3CDTF">2011-08-01T06:04:30Z</dcterms:modified>
  <cp:revision>1</cp:revision>
  <dc:title>Gray white simple modern Thesis Defense Presentation </dc:title>
</cp:coreProperties>
</file>