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2" r:id="rId3"/>
    <p:sldId id="260" r:id="rId5"/>
    <p:sldId id="278" r:id="rId6"/>
    <p:sldId id="313" r:id="rId7"/>
    <p:sldId id="314" r:id="rId8"/>
    <p:sldId id="289" r:id="rId9"/>
    <p:sldId id="323" r:id="rId10"/>
    <p:sldId id="320" r:id="rId11"/>
    <p:sldId id="321" r:id="rId12"/>
    <p:sldId id="266" r:id="rId13"/>
  </p:sldIdLst>
  <p:sldSz cx="12192000" cy="6858000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261"/>
    <a:srgbClr val="ACB6C2"/>
    <a:srgbClr val="647996"/>
    <a:srgbClr val="7A95BA"/>
    <a:srgbClr val="F68A4F"/>
    <a:srgbClr val="E5E5E0"/>
    <a:srgbClr val="F4895B"/>
    <a:srgbClr val="E07D47"/>
    <a:srgbClr val="FF9933"/>
    <a:srgbClr val="FD8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944" autoAdjust="0"/>
  </p:normalViewPr>
  <p:slideViewPr>
    <p:cSldViewPr snapToGrid="0">
      <p:cViewPr varScale="1">
        <p:scale>
          <a:sx n="112" d="100"/>
          <a:sy n="112" d="100"/>
        </p:scale>
        <p:origin x="6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Comic PRC Medium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Comic PRC Medium" panose="00000500000000000000" pitchFamily="2" charset="-122"/>
              </a:defRPr>
            </a:lvl1pPr>
          </a:lstStyle>
          <a:p>
            <a:fld id="{9FD466CF-55C4-49A4-B953-8B9A9C99DAE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Comic PRC Medium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MComic PRC Medium" panose="00000500000000000000" pitchFamily="2" charset="-122"/>
              </a:defRPr>
            </a:lvl1pPr>
          </a:lstStyle>
          <a:p>
            <a:fld id="{32BC4255-67D1-48A7-BC35-B563C305CB1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MComic PRC Medium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MComic PRC Medium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MComic PRC Medium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MComic PRC Medium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MComic PRC Medium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4255-67D1-48A7-BC35-B563C305CB1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C4255-67D1-48A7-BC35-B563C305C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5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415" y="0"/>
            <a:ext cx="2270234" cy="208116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4DA-0509-4846-A473-4C3F55487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E0E-38AD-465F-AF20-5BF62952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Comic PRC Medium" panose="00000500000000000000" pitchFamily="2" charset="-122"/>
              </a:defRPr>
            </a:lvl1pPr>
          </a:lstStyle>
          <a:p>
            <a:fld id="{F04F84DA-0509-4846-A473-4C3F55487C1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Comic PRC Medium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Comic PRC Medium" panose="00000500000000000000" pitchFamily="2" charset="-122"/>
              </a:defRPr>
            </a:lvl1pPr>
          </a:lstStyle>
          <a:p>
            <a:fld id="{BAF7EE0E-38AD-465F-AF20-5BF62952190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Comic PRC Medium" panose="00000500000000000000" pitchFamily="2" charset="-122"/>
          <a:ea typeface="MComic PRC Medium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MComic PRC Medium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MComic PRC Medium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MComic PRC Medium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MComic PRC Medium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MComic PRC Medium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390"/>
            <a:ext cx="12192000" cy="4017196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540469" y="1457383"/>
            <a:ext cx="1311691" cy="2485576"/>
          </a:xfrm>
          <a:prstGeom prst="triangle">
            <a:avLst>
              <a:gd name="adj" fmla="val 99462"/>
            </a:avLst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104406" y="2430115"/>
            <a:ext cx="937522" cy="1512844"/>
          </a:xfrm>
          <a:prstGeom prst="triangle">
            <a:avLst>
              <a:gd name="adj" fmla="val 99462"/>
            </a:avLst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flipH="1">
            <a:off x="7027218" y="2430115"/>
            <a:ext cx="937524" cy="1512844"/>
          </a:xfrm>
          <a:prstGeom prst="triangle">
            <a:avLst>
              <a:gd name="adj" fmla="val 99462"/>
            </a:avLst>
          </a:prstGeom>
          <a:solidFill>
            <a:srgbClr val="DA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5831139" y="1457383"/>
            <a:ext cx="1311691" cy="2485576"/>
          </a:xfrm>
          <a:prstGeom prst="triangle">
            <a:avLst>
              <a:gd name="adj" fmla="val 99462"/>
            </a:avLst>
          </a:prstGeom>
          <a:solidFill>
            <a:srgbClr val="DA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9060836" y="1996301"/>
            <a:ext cx="1077312" cy="1946658"/>
          </a:xfrm>
          <a:prstGeom prst="triangle">
            <a:avLst>
              <a:gd name="adj" fmla="val 99462"/>
            </a:avLst>
          </a:pr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flipH="1">
            <a:off x="10127638" y="1996301"/>
            <a:ext cx="1077312" cy="1946658"/>
          </a:xfrm>
          <a:prstGeom prst="triangle">
            <a:avLst>
              <a:gd name="adj" fmla="val 99462"/>
            </a:avLst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1859939" y="1996301"/>
            <a:ext cx="1077312" cy="1946658"/>
          </a:xfrm>
          <a:prstGeom prst="triangle">
            <a:avLst>
              <a:gd name="adj" fmla="val 99462"/>
            </a:avLst>
          </a:pr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flipH="1">
            <a:off x="2926741" y="1996301"/>
            <a:ext cx="1077312" cy="1946658"/>
          </a:xfrm>
          <a:prstGeom prst="triangle">
            <a:avLst>
              <a:gd name="adj" fmla="val 99462"/>
            </a:avLst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341785" y="2616411"/>
            <a:ext cx="791094" cy="1329237"/>
          </a:xfrm>
          <a:prstGeom prst="triangle">
            <a:avLst>
              <a:gd name="adj" fmla="val 99462"/>
            </a:avLst>
          </a:pr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flipH="1">
            <a:off x="2125856" y="2613845"/>
            <a:ext cx="791094" cy="1329237"/>
          </a:xfrm>
          <a:prstGeom prst="triangle">
            <a:avLst>
              <a:gd name="adj" fmla="val 99462"/>
            </a:avLst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8552473" y="2615569"/>
            <a:ext cx="791094" cy="1329237"/>
          </a:xfrm>
          <a:prstGeom prst="triangle">
            <a:avLst>
              <a:gd name="adj" fmla="val 99462"/>
            </a:avLst>
          </a:pr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flipH="1">
            <a:off x="9336544" y="2611156"/>
            <a:ext cx="791094" cy="1329237"/>
          </a:xfrm>
          <a:prstGeom prst="triangle">
            <a:avLst>
              <a:gd name="adj" fmla="val 99462"/>
            </a:avLst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3792" y="4438782"/>
            <a:ext cx="91236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对代码发送进行优化的即时通讯软件</a:t>
            </a:r>
            <a:endParaRPr lang="zh-CN" altLang="en-US" sz="44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 flipV="1">
            <a:off x="5610458" y="6507480"/>
            <a:ext cx="971550" cy="377825"/>
          </a:xfrm>
          <a:prstGeom prst="triangl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84725" y="5458460"/>
            <a:ext cx="2621280" cy="0"/>
          </a:xfrm>
          <a:prstGeom prst="line">
            <a:avLst/>
          </a:prstGeom>
          <a:ln w="19050">
            <a:solidFill>
              <a:srgbClr val="8E9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29685" y="5700395"/>
            <a:ext cx="4532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组长：骆荟州</a:t>
            </a:r>
            <a:r>
              <a:rPr lang="en-US" altLang="zh-CN" sz="200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	</a:t>
            </a:r>
            <a:r>
              <a:rPr lang="zh-CN" altLang="en-US" sz="200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组员：范承祥 江诗烨</a:t>
            </a:r>
            <a:endParaRPr lang="zh-CN" altLang="en-US" sz="200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4555709" y="1458018"/>
            <a:ext cx="1311691" cy="2485576"/>
          </a:xfrm>
          <a:prstGeom prst="triangle">
            <a:avLst>
              <a:gd name="adj" fmla="val 99462"/>
            </a:avLst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H="1">
            <a:off x="7042458" y="2430750"/>
            <a:ext cx="937524" cy="1512844"/>
          </a:xfrm>
          <a:prstGeom prst="triangle">
            <a:avLst>
              <a:gd name="adj" fmla="val 99462"/>
            </a:avLst>
          </a:prstGeom>
          <a:solidFill>
            <a:srgbClr val="DA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flipH="1">
            <a:off x="5846379" y="1458018"/>
            <a:ext cx="1311691" cy="2485576"/>
          </a:xfrm>
          <a:prstGeom prst="triangle">
            <a:avLst>
              <a:gd name="adj" fmla="val 99462"/>
            </a:avLst>
          </a:prstGeom>
          <a:solidFill>
            <a:srgbClr val="DA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矩形 625"/>
          <p:cNvSpPr/>
          <p:nvPr/>
        </p:nvSpPr>
        <p:spPr>
          <a:xfrm>
            <a:off x="0" y="4764504"/>
            <a:ext cx="12192000" cy="21061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627" name="文本框 626"/>
          <p:cNvSpPr txBox="1"/>
          <p:nvPr/>
        </p:nvSpPr>
        <p:spPr>
          <a:xfrm>
            <a:off x="645795" y="3409195"/>
            <a:ext cx="65812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感谢聆听</a:t>
            </a:r>
            <a:endParaRPr lang="zh-CN" altLang="en-US" sz="54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81140" y="2976245"/>
            <a:ext cx="4852670" cy="1788795"/>
            <a:chOff x="7174" y="2410"/>
            <a:chExt cx="10471" cy="3915"/>
          </a:xfrm>
        </p:grpSpPr>
        <p:sp>
          <p:nvSpPr>
            <p:cNvPr id="6" name="等腰三角形 5"/>
            <p:cNvSpPr/>
            <p:nvPr/>
          </p:nvSpPr>
          <p:spPr>
            <a:xfrm>
              <a:off x="9613" y="3941"/>
              <a:ext cx="1476" cy="2382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4269" y="3258"/>
              <a:ext cx="1697" cy="3066"/>
            </a:xfrm>
            <a:prstGeom prst="triangle">
              <a:avLst>
                <a:gd name="adj" fmla="val 99462"/>
              </a:avLst>
            </a:pr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flipH="1">
              <a:off x="15949" y="3258"/>
              <a:ext cx="1697" cy="3066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13468" y="4233"/>
              <a:ext cx="1246" cy="2093"/>
            </a:xfrm>
            <a:prstGeom prst="triangle">
              <a:avLst>
                <a:gd name="adj" fmla="val 99462"/>
              </a:avLst>
            </a:pr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14703" y="4226"/>
              <a:ext cx="1246" cy="2093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7174" y="2410"/>
              <a:ext cx="2066" cy="3914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flipH="1">
              <a:off x="11090" y="3942"/>
              <a:ext cx="1476" cy="2382"/>
            </a:xfrm>
            <a:prstGeom prst="triangle">
              <a:avLst>
                <a:gd name="adj" fmla="val 99462"/>
              </a:avLst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flipH="1">
              <a:off x="9207" y="2410"/>
              <a:ext cx="2066" cy="3914"/>
            </a:xfrm>
            <a:prstGeom prst="triangle">
              <a:avLst>
                <a:gd name="adj" fmla="val 99462"/>
              </a:avLst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10800000">
            <a:off x="5610225" y="0"/>
            <a:ext cx="971550" cy="377825"/>
          </a:xfrm>
          <a:prstGeom prst="triangl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72893" y="649040"/>
            <a:ext cx="26469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目录</a:t>
            </a:r>
            <a:endParaRPr lang="zh-CN" altLang="en-US" sz="36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27880" y="2632710"/>
            <a:ext cx="621665" cy="486410"/>
            <a:chOff x="2113" y="3258"/>
            <a:chExt cx="4192" cy="3068"/>
          </a:xfrm>
        </p:grpSpPr>
        <p:sp>
          <p:nvSpPr>
            <p:cNvPr id="4" name="等腰三角形 3"/>
            <p:cNvSpPr/>
            <p:nvPr/>
          </p:nvSpPr>
          <p:spPr>
            <a:xfrm>
              <a:off x="2929" y="3258"/>
              <a:ext cx="1697" cy="3066"/>
            </a:xfrm>
            <a:prstGeom prst="triangle">
              <a:avLst>
                <a:gd name="adj" fmla="val 99462"/>
              </a:avLst>
            </a:pr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H="1">
              <a:off x="4609" y="3258"/>
              <a:ext cx="1697" cy="3066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2113" y="4234"/>
              <a:ext cx="1246" cy="2093"/>
            </a:xfrm>
            <a:prstGeom prst="triangle">
              <a:avLst>
                <a:gd name="adj" fmla="val 99462"/>
              </a:avLst>
            </a:pr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flipH="1">
              <a:off x="3348" y="4230"/>
              <a:ext cx="1246" cy="2093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162675" y="2691765"/>
            <a:ext cx="356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项目介绍</a:t>
            </a:r>
            <a:endParaRPr lang="zh-CN" altLang="en-US" sz="2800">
              <a:solidFill>
                <a:srgbClr val="647996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62675" y="3608070"/>
            <a:ext cx="3569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平台、框架及技术</a:t>
            </a:r>
            <a:endParaRPr lang="zh-CN" altLang="en-US" sz="2800">
              <a:solidFill>
                <a:srgbClr val="647996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63310" y="4511675"/>
            <a:ext cx="356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效果演示</a:t>
            </a:r>
            <a:endParaRPr lang="zh-CN" altLang="en-US" sz="2800">
              <a:solidFill>
                <a:srgbClr val="647996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32960" y="3548380"/>
            <a:ext cx="621665" cy="486410"/>
            <a:chOff x="2113" y="3258"/>
            <a:chExt cx="4192" cy="3068"/>
          </a:xfrm>
        </p:grpSpPr>
        <p:sp>
          <p:nvSpPr>
            <p:cNvPr id="22" name="等腰三角形 21"/>
            <p:cNvSpPr/>
            <p:nvPr/>
          </p:nvSpPr>
          <p:spPr>
            <a:xfrm>
              <a:off x="2929" y="3258"/>
              <a:ext cx="1697" cy="3066"/>
            </a:xfrm>
            <a:prstGeom prst="triangle">
              <a:avLst>
                <a:gd name="adj" fmla="val 99462"/>
              </a:avLst>
            </a:pr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flipH="1">
              <a:off x="4609" y="3258"/>
              <a:ext cx="1697" cy="3066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2113" y="4234"/>
              <a:ext cx="1246" cy="2093"/>
            </a:xfrm>
            <a:prstGeom prst="triangle">
              <a:avLst>
                <a:gd name="adj" fmla="val 99462"/>
              </a:avLst>
            </a:pr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flipH="1">
              <a:off x="3348" y="4230"/>
              <a:ext cx="1246" cy="2093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34865" y="4452620"/>
            <a:ext cx="621665" cy="486410"/>
            <a:chOff x="2113" y="3258"/>
            <a:chExt cx="4192" cy="3068"/>
          </a:xfrm>
        </p:grpSpPr>
        <p:sp>
          <p:nvSpPr>
            <p:cNvPr id="27" name="等腰三角形 26"/>
            <p:cNvSpPr/>
            <p:nvPr/>
          </p:nvSpPr>
          <p:spPr>
            <a:xfrm>
              <a:off x="2929" y="3258"/>
              <a:ext cx="1697" cy="3066"/>
            </a:xfrm>
            <a:prstGeom prst="triangle">
              <a:avLst>
                <a:gd name="adj" fmla="val 99462"/>
              </a:avLst>
            </a:pr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H="1">
              <a:off x="4609" y="3258"/>
              <a:ext cx="1697" cy="3066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113" y="4234"/>
              <a:ext cx="1246" cy="2093"/>
            </a:xfrm>
            <a:prstGeom prst="triangle">
              <a:avLst>
                <a:gd name="adj" fmla="val 99462"/>
              </a:avLst>
            </a:pr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H="1">
              <a:off x="3348" y="4230"/>
              <a:ext cx="1246" cy="2093"/>
            </a:xfrm>
            <a:prstGeom prst="triangle">
              <a:avLst>
                <a:gd name="adj" fmla="val 99462"/>
              </a:avLst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Comic PRC Medium" panose="00000500000000000000" pitchFamily="2" charset="-122"/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-117475" y="567690"/>
            <a:ext cx="654685" cy="441960"/>
          </a:xfrm>
          <a:prstGeom prst="triangle">
            <a:avLst>
              <a:gd name="adj" fmla="val 50032"/>
            </a:avLst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130" y="528320"/>
            <a:ext cx="356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项目介绍</a:t>
            </a:r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9210" y="1867535"/>
            <a:ext cx="921956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8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选题背景：</a:t>
            </a:r>
            <a:endParaRPr lang="zh-CN" altLang="en-US" sz="2800" dirty="0">
              <a:solidFill>
                <a:srgbClr val="647996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algn="just"/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indent="508000" algn="just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在学习编程语言或算法的过程中，我们常常会在编码中遇到各种各样的问题，需要与同学讨论，但现有聊天软件对发送代码的优化不足，若采用代码截图方式，虽然有高亮但不能运行代码，也不方便复制粘贴，不方便代码中问题的解决；若采用粘贴代码或发送源文件等方式，由于缺少代码高亮，均需使用编辑器或IDE才能进行代码查看及运行，需要一定的时间，给代码讨论带来不便。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indent="508000" algn="just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从技术的角度看：即时通讯软件是大众使用最为普遍的软件之一；包含多项技术：用户界面设计、网络通信、数据持久化、多媒体数据处理、甚至是信息加密……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-117475" y="567690"/>
            <a:ext cx="654685" cy="441960"/>
          </a:xfrm>
          <a:prstGeom prst="triangle">
            <a:avLst>
              <a:gd name="adj" fmla="val 50032"/>
            </a:avLst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130" y="528320"/>
            <a:ext cx="356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项目介绍</a:t>
            </a:r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9210" y="1867535"/>
            <a:ext cx="921956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8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产品预期：</a:t>
            </a:r>
            <a:endParaRPr lang="zh-CN" altLang="en-US" sz="2800" dirty="0">
              <a:solidFill>
                <a:srgbClr val="647996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algn="just"/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algn="just"/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342900" indent="-342900" algn="just" fontAlgn="auto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基本的即时通讯软件功能：添加或删除好友、聊天、发送文字、表情、图片、文件等。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342900" indent="-342900" algn="just" fontAlgn="auto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亮点：对代码发送进行优化，在聊天界面即可高亮显示</a:t>
            </a: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代码</a:t>
            </a: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，利用在线编译技术实现编译运行。在不离开聊天界面的情况下，可对代码进行编辑和运行。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-117475" y="567690"/>
            <a:ext cx="654685" cy="441960"/>
          </a:xfrm>
          <a:prstGeom prst="triangle">
            <a:avLst>
              <a:gd name="adj" fmla="val 50032"/>
            </a:avLst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130" y="528320"/>
            <a:ext cx="356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项目介绍</a:t>
            </a:r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150" y="2398395"/>
            <a:ext cx="92195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8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项目难点：</a:t>
            </a:r>
            <a:endParaRPr lang="zh-CN" altLang="en-US" sz="2800" dirty="0">
              <a:solidFill>
                <a:srgbClr val="647996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algn="just"/>
            <a:endParaRPr lang="zh-CN" altLang="en-US" sz="2800" dirty="0">
              <a:solidFill>
                <a:srgbClr val="647996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217170" indent="-241300" algn="just" fontAlgn="auto">
              <a:lnSpc>
                <a:spcPct val="12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即时通讯的实现，保证消息同步时不重复不缺失；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217170" indent="-241300" algn="just" fontAlgn="auto">
              <a:lnSpc>
                <a:spcPct val="12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代码的高亮展示，编辑器的设计；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217170" indent="-241300" algn="just" fontAlgn="auto">
              <a:lnSpc>
                <a:spcPct val="12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代码在线编译、同步编辑；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-117475" y="567690"/>
            <a:ext cx="654685" cy="441960"/>
          </a:xfrm>
          <a:prstGeom prst="triangle">
            <a:avLst>
              <a:gd name="adj" fmla="val 50032"/>
            </a:avLst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785" y="2136775"/>
            <a:ext cx="488696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服务器：</a:t>
            </a:r>
            <a:endParaRPr lang="zh-CN" altLang="en-US" sz="2000" b="1" dirty="0">
              <a:solidFill>
                <a:srgbClr val="7A95BA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tinode</a:t>
            </a: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，开源</a:t>
            </a: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IM</a:t>
            </a: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服务器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协议：</a:t>
            </a: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gRPC</a:t>
            </a:r>
            <a:endParaRPr lang="en-US" altLang="zh-CN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064" y="527685"/>
            <a:ext cx="49716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平台、框架及技术</a:t>
            </a:r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3170" y="2136775"/>
            <a:ext cx="48869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客户端：</a:t>
            </a:r>
            <a:endParaRPr lang="zh-CN" altLang="en-US" sz="2000" b="1" dirty="0">
              <a:solidFill>
                <a:srgbClr val="7A95BA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Windows</a:t>
            </a: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通用（</a:t>
            </a: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UWP</a:t>
            </a: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） </a:t>
            </a: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APP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目标平台：</a:t>
            </a: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Windows 10 x86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语言：主要为</a:t>
            </a: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C#</a:t>
            </a: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、</a:t>
            </a: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XAML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-117475" y="567690"/>
            <a:ext cx="654685" cy="441960"/>
          </a:xfrm>
          <a:prstGeom prst="triangle">
            <a:avLst>
              <a:gd name="adj" fmla="val 50032"/>
            </a:avLst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064" y="527685"/>
            <a:ext cx="49716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平台、框架及技术</a:t>
            </a:r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1270" y="2032635"/>
            <a:ext cx="48869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技术关键字：</a:t>
            </a:r>
            <a:endParaRPr lang="zh-CN" altLang="en-US" sz="2000" b="1" dirty="0">
              <a:solidFill>
                <a:srgbClr val="7A95BA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XAML </a:t>
            </a:r>
            <a:r>
              <a:rPr lang="zh-CN" altLang="en-US" sz="20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客户端界面编写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EF</a:t>
            </a: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框架 </a:t>
            </a:r>
            <a:r>
              <a:rPr lang="zh-CN" altLang="en-US" sz="20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客户端数据库操作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WebView &amp; js </a:t>
            </a:r>
            <a:r>
              <a:rPr lang="zh-CN" altLang="en-US" sz="20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客户端代码编辑器加载</a:t>
            </a:r>
            <a:r>
              <a:rPr lang="en-US" altLang="zh-CN" sz="20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 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Tomcat </a:t>
            </a:r>
            <a:r>
              <a:rPr lang="zh-CN" altLang="en-US" sz="20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编译服务器软件框架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Docker </a:t>
            </a:r>
            <a:r>
              <a:rPr lang="zh-CN" altLang="en-US" sz="20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编译服务器</a:t>
            </a:r>
            <a:r>
              <a:rPr lang="zh-CN" altLang="en-US" sz="2000" dirty="0">
                <a:solidFill>
                  <a:srgbClr val="647996"/>
                </a:solidFill>
                <a:latin typeface="微软雅黑" panose="020B0502040204020203" charset="-122"/>
                <a:ea typeface="微软雅黑" panose="020B0502040204020203" charset="-122"/>
              </a:rPr>
              <a:t>代码运行环境</a:t>
            </a:r>
            <a:endParaRPr lang="zh-CN" altLang="en-US" sz="2000" dirty="0">
              <a:solidFill>
                <a:srgbClr val="647996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-117475" y="567690"/>
            <a:ext cx="654685" cy="441960"/>
          </a:xfrm>
          <a:prstGeom prst="triangle">
            <a:avLst>
              <a:gd name="adj" fmla="val 50032"/>
            </a:avLst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064" y="527685"/>
            <a:ext cx="49716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运行效果</a:t>
            </a:r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pic>
        <p:nvPicPr>
          <p:cNvPr id="4" name="图片 3" descr="截屏2020-06-18 上午9.00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1116330"/>
            <a:ext cx="7249160" cy="4824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9105" y="6016625"/>
            <a:ext cx="365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主界面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-117475" y="567690"/>
            <a:ext cx="654685" cy="441960"/>
          </a:xfrm>
          <a:prstGeom prst="triangle">
            <a:avLst>
              <a:gd name="adj" fmla="val 50032"/>
            </a:avLst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Comic PRC Medium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064" y="527685"/>
            <a:ext cx="49716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运行效果</a:t>
            </a:r>
            <a:endParaRPr lang="zh-CN" altLang="en-US" sz="28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pic>
        <p:nvPicPr>
          <p:cNvPr id="4" name="图片 3" descr="/Users/luohuizhou/Pictures/截屏/截屏2020-06-18 上午9.11.54.png截屏2020-06-18 上午9.11.5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19250" y="1204595"/>
            <a:ext cx="8952230" cy="4878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9105" y="6139180"/>
            <a:ext cx="365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4F5261"/>
                </a:solidFill>
                <a:latin typeface="微软雅黑" panose="020B0502040204020203" charset="-122"/>
                <a:ea typeface="微软雅黑" panose="020B0502040204020203" charset="-122"/>
              </a:rPr>
              <a:t>打开代码编辑器后的主界面</a:t>
            </a:r>
            <a:endParaRPr lang="zh-CN" altLang="en-US" sz="2000" dirty="0">
              <a:solidFill>
                <a:srgbClr val="4F526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文字</Application>
  <PresentationFormat>宽屏</PresentationFormat>
  <Paragraphs>66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MComic PRC Medium</vt:lpstr>
      <vt:lpstr>苹方-简</vt:lpstr>
      <vt:lpstr>微软雅黑</vt:lpstr>
      <vt:lpstr>汉仪旗黑</vt:lpstr>
      <vt:lpstr>Wingdings</vt:lpstr>
      <vt:lpstr>Calibri</vt:lpstr>
      <vt:lpstr>Helvetica Neue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unique</dc:creator>
  <cp:lastModifiedBy>luohuizhou</cp:lastModifiedBy>
  <cp:revision>154</cp:revision>
  <dcterms:created xsi:type="dcterms:W3CDTF">2020-06-25T05:46:44Z</dcterms:created>
  <dcterms:modified xsi:type="dcterms:W3CDTF">2020-06-25T05:46:44Z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