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AA7-3DF0-4D3D-A9AE-8BE400E95706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9C01-A485-4144-B964-38F7C5CD0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9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AA7-3DF0-4D3D-A9AE-8BE400E95706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9C01-A485-4144-B964-38F7C5CD0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69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AA7-3DF0-4D3D-A9AE-8BE400E95706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9C01-A485-4144-B964-38F7C5CD0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1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AA7-3DF0-4D3D-A9AE-8BE400E95706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9C01-A485-4144-B964-38F7C5CD0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2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AA7-3DF0-4D3D-A9AE-8BE400E95706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9C01-A485-4144-B964-38F7C5CD0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AA7-3DF0-4D3D-A9AE-8BE400E95706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9C01-A485-4144-B964-38F7C5CD0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6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AA7-3DF0-4D3D-A9AE-8BE400E95706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9C01-A485-4144-B964-38F7C5CD0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6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AA7-3DF0-4D3D-A9AE-8BE400E95706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9C01-A485-4144-B964-38F7C5CD0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45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AA7-3DF0-4D3D-A9AE-8BE400E95706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9C01-A485-4144-B964-38F7C5CD0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2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AA7-3DF0-4D3D-A9AE-8BE400E95706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9C01-A485-4144-B964-38F7C5CD0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7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EAA7-3DF0-4D3D-A9AE-8BE400E95706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9C01-A485-4144-B964-38F7C5CD0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7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6EAA7-3DF0-4D3D-A9AE-8BE400E95706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9C01-A485-4144-B964-38F7C5CD0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Literature Review</a:t>
            </a:r>
            <a:endParaRPr lang="zh-CN" altLang="en-US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2711116" y="3730375"/>
            <a:ext cx="9144000" cy="1655762"/>
          </a:xfrm>
        </p:spPr>
        <p:txBody>
          <a:bodyPr/>
          <a:lstStyle/>
          <a:p>
            <a:r>
              <a:rPr lang="en-US" altLang="zh-CN" smtClean="0"/>
              <a:t>Chinese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37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19 </a:t>
            </a:r>
            <a:r>
              <a:rPr lang="en-US" altLang="zh-CN" sz="3000" dirty="0"/>
              <a:t>Fraud detection in financial statements using evolutionary computation based rule </a:t>
            </a:r>
            <a:r>
              <a:rPr lang="en-US" altLang="zh-CN" sz="3000" dirty="0" smtClean="0"/>
              <a:t>miners, 2014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101/101(sources and dates not mentioned)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Firefly</a:t>
            </a:r>
          </a:p>
          <a:p>
            <a:r>
              <a:rPr lang="en-US" altLang="zh-CN" dirty="0" smtClean="0"/>
              <a:t>Financial factors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41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32 </a:t>
            </a:r>
            <a:r>
              <a:rPr lang="en-US" altLang="zh-CN" sz="3000" dirty="0"/>
              <a:t>Detection of financial </a:t>
            </a:r>
            <a:r>
              <a:rPr lang="en-US" altLang="zh-CN" sz="3000" dirty="0" smtClean="0"/>
              <a:t>statement fraud </a:t>
            </a:r>
            <a:r>
              <a:rPr lang="en-US" altLang="zh-CN" sz="3000" dirty="0"/>
              <a:t>and feature selection </a:t>
            </a:r>
            <a:r>
              <a:rPr lang="en-US" altLang="zh-CN" sz="3000" dirty="0" smtClean="0"/>
              <a:t>using </a:t>
            </a:r>
            <a:r>
              <a:rPr lang="en-US" altLang="zh-CN" sz="3000" dirty="0"/>
              <a:t>data mining </a:t>
            </a:r>
            <a:r>
              <a:rPr lang="en-US" altLang="zh-CN" sz="3000" dirty="0" smtClean="0"/>
              <a:t>techniques, 2011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101/101(sources and dates not mentioned)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Developed by comparing:</a:t>
            </a:r>
          </a:p>
          <a:p>
            <a:r>
              <a:rPr lang="en-US" altLang="zh-CN" dirty="0" smtClean="0"/>
              <a:t>Probabilistic neural network</a:t>
            </a:r>
          </a:p>
          <a:p>
            <a:r>
              <a:rPr lang="en-US" altLang="zh-CN" dirty="0" smtClean="0"/>
              <a:t>Genetic programming</a:t>
            </a:r>
          </a:p>
          <a:p>
            <a:r>
              <a:rPr lang="en-US" altLang="zh-CN" dirty="0" smtClean="0"/>
              <a:t>Group method data handling</a:t>
            </a:r>
          </a:p>
          <a:p>
            <a:r>
              <a:rPr lang="en-US" altLang="zh-CN" dirty="0" smtClean="0"/>
              <a:t>Multilayer perceptron</a:t>
            </a:r>
          </a:p>
          <a:p>
            <a:r>
              <a:rPr lang="en-US" altLang="zh-CN" dirty="0" smtClean="0"/>
              <a:t>SVM</a:t>
            </a:r>
          </a:p>
          <a:p>
            <a:r>
              <a:rPr lang="en-US" altLang="zh-CN" dirty="0" smtClean="0"/>
              <a:t>Just choose financial ratio or 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92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dirty="0" smtClean="0"/>
              <a:t>46 </a:t>
            </a:r>
            <a:r>
              <a:rPr lang="en-US" altLang="zh-CN" sz="3000" dirty="0"/>
              <a:t>False financial statements: characteristics of </a:t>
            </a:r>
            <a:r>
              <a:rPr lang="en-US" altLang="zh-CN" sz="3000" dirty="0" smtClean="0"/>
              <a:t>china’s listed </a:t>
            </a:r>
            <a:r>
              <a:rPr lang="en-US" altLang="zh-CN" sz="3000" dirty="0"/>
              <a:t>companies and cart detecting </a:t>
            </a:r>
            <a:r>
              <a:rPr lang="en-US" altLang="zh-CN" sz="3000" dirty="0" smtClean="0"/>
              <a:t> approach, 2008 </a:t>
            </a:r>
            <a:br>
              <a:rPr lang="en-US" altLang="zh-CN" sz="3000" dirty="0" smtClean="0"/>
            </a:b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24/124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CART</a:t>
            </a:r>
          </a:p>
          <a:p>
            <a:r>
              <a:rPr lang="en-US" altLang="zh-CN" dirty="0" smtClean="0"/>
              <a:t>Logistic regression</a:t>
            </a:r>
          </a:p>
          <a:p>
            <a:endParaRPr lang="en-US" altLang="zh-CN" dirty="0"/>
          </a:p>
          <a:p>
            <a:r>
              <a:rPr lang="en-US" altLang="zh-CN" dirty="0" smtClean="0"/>
              <a:t>This paper is unavailable. Abstract is saved.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73 </a:t>
            </a:r>
            <a:r>
              <a:rPr lang="en-US" altLang="zh-CN" sz="3000" dirty="0"/>
              <a:t>Financial fraud detection </a:t>
            </a:r>
            <a:r>
              <a:rPr lang="en-US" altLang="zh-CN" sz="3000" dirty="0" smtClean="0"/>
              <a:t>model: based </a:t>
            </a:r>
            <a:r>
              <a:rPr lang="en-US" altLang="zh-CN" sz="3000" dirty="0"/>
              <a:t>on random forest, </a:t>
            </a:r>
            <a:r>
              <a:rPr lang="en-US" altLang="zh-CN" sz="3000" dirty="0" smtClean="0"/>
              <a:t>2015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138/160</a:t>
            </a:r>
          </a:p>
          <a:p>
            <a:r>
              <a:rPr lang="en-US" altLang="zh-CN" dirty="0" smtClean="0"/>
              <a:t>1998-2014, </a:t>
            </a:r>
            <a:r>
              <a:rPr lang="zh-CN" altLang="en-US" dirty="0" smtClean="0"/>
              <a:t>国泰安数据库</a:t>
            </a:r>
            <a:r>
              <a:rPr lang="en-US" altLang="zh-CN" dirty="0" smtClean="0"/>
              <a:t>, exclude ST, *ST, PT, manufacturing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Random forest</a:t>
            </a:r>
          </a:p>
          <a:p>
            <a:r>
              <a:rPr lang="en-US" altLang="zh-CN" dirty="0" smtClean="0"/>
              <a:t>SVM</a:t>
            </a:r>
          </a:p>
          <a:p>
            <a:r>
              <a:rPr lang="en-US" altLang="zh-CN" dirty="0" smtClean="0"/>
              <a:t>CART</a:t>
            </a:r>
          </a:p>
          <a:p>
            <a:r>
              <a:rPr lang="en-US" altLang="zh-CN" dirty="0" smtClean="0"/>
              <a:t>K-nearest </a:t>
            </a:r>
            <a:r>
              <a:rPr lang="en-US" altLang="zh-CN" dirty="0" err="1" smtClean="0"/>
              <a:t>nerighbors</a:t>
            </a:r>
            <a:endParaRPr lang="en-US" altLang="zh-CN" dirty="0" smtClean="0"/>
          </a:p>
          <a:p>
            <a:r>
              <a:rPr lang="en-US" altLang="zh-CN" dirty="0" smtClean="0"/>
              <a:t>Logistic regression</a:t>
            </a:r>
          </a:p>
          <a:p>
            <a:r>
              <a:rPr lang="en-US" altLang="zh-CN" dirty="0" smtClean="0"/>
              <a:t>Financial factors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0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dirty="0" smtClean="0"/>
              <a:t>88 </a:t>
            </a:r>
            <a:r>
              <a:rPr lang="en-US" altLang="zh-CN" sz="3000" dirty="0"/>
              <a:t>The detection of </a:t>
            </a:r>
            <a:r>
              <a:rPr lang="en-US" altLang="zh-CN" sz="3000" dirty="0" smtClean="0"/>
              <a:t>fraudulent financial </a:t>
            </a:r>
            <a:r>
              <a:rPr lang="en-US" altLang="zh-CN" sz="3000" dirty="0"/>
              <a:t>statements: an integrated language model </a:t>
            </a:r>
            <a:r>
              <a:rPr lang="en-US" altLang="zh-CN" sz="3000" dirty="0" smtClean="0"/>
              <a:t>approach, 2014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26/26</a:t>
            </a:r>
          </a:p>
          <a:p>
            <a:r>
              <a:rPr lang="en-US" altLang="zh-CN" dirty="0" smtClean="0"/>
              <a:t>2003.01-2014.04, </a:t>
            </a:r>
            <a:r>
              <a:rPr lang="zh-CN" altLang="en-US" dirty="0" smtClean="0"/>
              <a:t>中</a:t>
            </a:r>
            <a:r>
              <a:rPr lang="zh-CN" altLang="en-US" dirty="0"/>
              <a:t>概</a:t>
            </a:r>
            <a:r>
              <a:rPr lang="zh-CN" altLang="en-US" dirty="0" smtClean="0"/>
              <a:t>股</a:t>
            </a:r>
            <a:r>
              <a:rPr lang="en-US" altLang="zh-CN" dirty="0" smtClean="0"/>
              <a:t>, AAER+ 10b-5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Text mining</a:t>
            </a:r>
          </a:p>
          <a:p>
            <a:r>
              <a:rPr lang="en-US" altLang="zh-CN" dirty="0" smtClean="0"/>
              <a:t>Statistical language model</a:t>
            </a:r>
          </a:p>
          <a:p>
            <a:r>
              <a:rPr lang="en-US" altLang="zh-CN" dirty="0" smtClean="0"/>
              <a:t>Latent </a:t>
            </a:r>
            <a:r>
              <a:rPr lang="en-US" altLang="zh-CN" dirty="0" err="1" smtClean="0"/>
              <a:t>Secmantic</a:t>
            </a:r>
            <a:r>
              <a:rPr lang="en-US" altLang="zh-CN" dirty="0" smtClean="0"/>
              <a:t> Analysis with N-gram model</a:t>
            </a:r>
          </a:p>
          <a:p>
            <a:r>
              <a:rPr lang="en-US" altLang="zh-CN" dirty="0" smtClean="0"/>
              <a:t>Integrated model</a:t>
            </a:r>
          </a:p>
        </p:txBody>
      </p:sp>
    </p:spTree>
    <p:extLst>
      <p:ext uri="{BB962C8B-B14F-4D97-AF65-F5344CB8AC3E}">
        <p14:creationId xmlns:p14="http://schemas.microsoft.com/office/powerpoint/2010/main" val="428438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dirty="0" smtClean="0"/>
              <a:t>89 </a:t>
            </a:r>
            <a:r>
              <a:rPr lang="en-US" altLang="zh-CN" sz="3000" dirty="0"/>
              <a:t>Application of machine </a:t>
            </a:r>
            <a:r>
              <a:rPr lang="en-US" altLang="zh-CN" sz="3000" dirty="0" smtClean="0"/>
              <a:t>learning methods </a:t>
            </a:r>
            <a:r>
              <a:rPr lang="en-US" altLang="zh-CN" sz="3000" dirty="0"/>
              <a:t>to risk assessment of financial statement fraud: evidence from </a:t>
            </a:r>
            <a:r>
              <a:rPr lang="en-US" altLang="zh-CN" sz="3000" dirty="0" smtClean="0"/>
              <a:t>China, 2014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110/440</a:t>
            </a:r>
          </a:p>
          <a:p>
            <a:r>
              <a:rPr lang="en-US" altLang="zh-CN" dirty="0" smtClean="0"/>
              <a:t>2008-2012(from shanghai and Shenzhen stick exchanges)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Voting(a rating system based on SAS 99, see document)</a:t>
            </a:r>
          </a:p>
          <a:p>
            <a:r>
              <a:rPr lang="en-US" altLang="zh-CN" dirty="0" smtClean="0"/>
              <a:t>SVM</a:t>
            </a:r>
          </a:p>
          <a:p>
            <a:r>
              <a:rPr lang="en-US" altLang="zh-CN" dirty="0" smtClean="0"/>
              <a:t>Multilayer perceptron</a:t>
            </a:r>
          </a:p>
          <a:p>
            <a:r>
              <a:rPr lang="en-US" altLang="zh-CN" dirty="0" smtClean="0"/>
              <a:t>C5.0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94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217</Words>
  <Application>Microsoft Office PowerPoint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Literature Review</vt:lpstr>
      <vt:lpstr>19 Fraud detection in financial statements using evolutionary computation based rule miners, 2014</vt:lpstr>
      <vt:lpstr>32 Detection of financial statement fraud and feature selection using data mining techniques, 2011</vt:lpstr>
      <vt:lpstr>46 False financial statements: characteristics of china’s listed companies and cart detecting  approach, 2008  </vt:lpstr>
      <vt:lpstr>73 Financial fraud detection model: based on random forest, 2015</vt:lpstr>
      <vt:lpstr>88 The detection of fraudulent financial statements: an integrated language model approach, 2014</vt:lpstr>
      <vt:lpstr>89 Application of machine learning methods to risk assessment of financial statement fraud: evidence from China, 2014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Luofeng Zhou</dc:creator>
  <cp:lastModifiedBy>Luofeng Zhou</cp:lastModifiedBy>
  <cp:revision>10</cp:revision>
  <dcterms:created xsi:type="dcterms:W3CDTF">2018-04-01T04:35:26Z</dcterms:created>
  <dcterms:modified xsi:type="dcterms:W3CDTF">2018-04-01T12:12:45Z</dcterms:modified>
</cp:coreProperties>
</file>