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61" r:id="rId9"/>
    <p:sldId id="267" r:id="rId10"/>
    <p:sldId id="262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4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5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0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2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1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2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9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8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54225-937D-43F4-B480-7312972CF613}" type="datetimeFigureOut">
              <a:rPr lang="zh-CN" altLang="en-US" smtClean="0"/>
              <a:t>2018/4/1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576B-2975-4435-948C-63FDE69A2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Literature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1116" y="3730375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American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3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41 </a:t>
            </a:r>
            <a:r>
              <a:rPr lang="en-US" altLang="zh-CN" sz="3000" dirty="0"/>
              <a:t>Financial statement fraud detection: an analysis of statistical and machine learning algorithms,</a:t>
            </a:r>
            <a:r>
              <a:rPr lang="en-US" altLang="zh-CN" sz="3000" dirty="0" smtClean="0"/>
              <a:t> 2011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51/15934</a:t>
            </a:r>
          </a:p>
          <a:p>
            <a:r>
              <a:rPr lang="en-US" altLang="zh-CN" dirty="0" smtClean="0"/>
              <a:t>SVM</a:t>
            </a:r>
          </a:p>
          <a:p>
            <a:r>
              <a:rPr lang="en-US" altLang="zh-CN" dirty="0" smtClean="0"/>
              <a:t>Logistic regression</a:t>
            </a:r>
          </a:p>
          <a:p>
            <a:r>
              <a:rPr lang="en-US" altLang="zh-CN" dirty="0" smtClean="0"/>
              <a:t>C4.5</a:t>
            </a:r>
          </a:p>
          <a:p>
            <a:r>
              <a:rPr lang="en-US" altLang="zh-CN" dirty="0" smtClean="0"/>
              <a:t>Bagging</a:t>
            </a:r>
          </a:p>
          <a:p>
            <a:r>
              <a:rPr lang="en-US" altLang="zh-CN" dirty="0" smtClean="0"/>
              <a:t>Multilayer perceptron</a:t>
            </a:r>
          </a:p>
          <a:p>
            <a:endParaRPr lang="en-US" altLang="zh-CN" dirty="0"/>
          </a:p>
          <a:p>
            <a:r>
              <a:rPr lang="en-US" altLang="zh-CN" dirty="0" smtClean="0"/>
              <a:t>Full text is not available, abstract is saved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9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300" dirty="0" smtClean="0"/>
              <a:t>42 </a:t>
            </a:r>
            <a:r>
              <a:rPr lang="en-US" altLang="zh-CN" sz="3300" dirty="0"/>
              <a:t>Detecting financial misstatements with fraud </a:t>
            </a:r>
            <a:r>
              <a:rPr lang="en-US" altLang="zh-CN" sz="3300" dirty="0" smtClean="0"/>
              <a:t>intention using </a:t>
            </a:r>
            <a:r>
              <a:rPr lang="en-US" altLang="zh-CN" sz="3300" dirty="0"/>
              <a:t>multi-class cost-sensitive </a:t>
            </a:r>
            <a:r>
              <a:rPr lang="en-US" altLang="zh-CN" sz="3300" dirty="0" smtClean="0"/>
              <a:t>learning, 2016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788/2156</a:t>
            </a:r>
          </a:p>
          <a:p>
            <a:r>
              <a:rPr lang="en-US" altLang="zh-CN" dirty="0" smtClean="0"/>
              <a:t>Fraudulent date: 1992-2005(source not mentioned)</a:t>
            </a:r>
          </a:p>
          <a:p>
            <a:endParaRPr lang="en-US" altLang="zh-CN" dirty="0"/>
          </a:p>
          <a:p>
            <a:r>
              <a:rPr lang="en-US" altLang="zh-CN" dirty="0" smtClean="0"/>
              <a:t>Logistic regression, SVM, Bayesian belief network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Feature referred to previous literatures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37" y="3719266"/>
            <a:ext cx="7539790" cy="18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8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300" dirty="0" smtClean="0"/>
              <a:t>43 </a:t>
            </a:r>
            <a:r>
              <a:rPr lang="en-US" altLang="zh-CN" sz="3300" dirty="0"/>
              <a:t>How to protect investors? A GA-based DWD approach </a:t>
            </a:r>
            <a:r>
              <a:rPr lang="en-US" altLang="zh-CN" sz="3300" dirty="0" smtClean="0"/>
              <a:t>for financial </a:t>
            </a:r>
            <a:r>
              <a:rPr lang="en-US" altLang="zh-CN" sz="3300" dirty="0"/>
              <a:t>statement fraud detection, </a:t>
            </a:r>
            <a:r>
              <a:rPr lang="en-US" altLang="zh-CN" sz="3300" dirty="0" smtClean="0"/>
              <a:t>2014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12/45</a:t>
            </a:r>
          </a:p>
          <a:p>
            <a:r>
              <a:rPr lang="en-US" altLang="zh-CN" dirty="0" smtClean="0"/>
              <a:t>2007(AAER)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Distance weighted discrimination</a:t>
            </a:r>
          </a:p>
          <a:p>
            <a:r>
              <a:rPr lang="en-US" altLang="zh-CN" dirty="0" smtClean="0"/>
              <a:t>SVM</a:t>
            </a:r>
          </a:p>
          <a:p>
            <a:r>
              <a:rPr lang="en-US" altLang="zh-CN" dirty="0" smtClean="0"/>
              <a:t>C4.5</a:t>
            </a:r>
          </a:p>
          <a:p>
            <a:r>
              <a:rPr lang="en-US" altLang="zh-CN" dirty="0" smtClean="0"/>
              <a:t>Multilayer perceptron</a:t>
            </a:r>
          </a:p>
          <a:p>
            <a:r>
              <a:rPr lang="en-US" altLang="zh-CN" dirty="0" smtClean="0"/>
              <a:t>(Financial </a:t>
            </a:r>
            <a:r>
              <a:rPr lang="en-US" altLang="zh-CN" dirty="0" smtClean="0"/>
              <a:t>features/ textual </a:t>
            </a:r>
            <a:r>
              <a:rPr lang="en-US" altLang="zh-CN" dirty="0" smtClean="0"/>
              <a:t>features)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43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82 A </a:t>
            </a:r>
            <a:r>
              <a:rPr lang="en-US" altLang="zh-CN" sz="3000" dirty="0"/>
              <a:t>computational model for financial reporting fraud detection,</a:t>
            </a:r>
            <a:r>
              <a:rPr lang="en-US" altLang="zh-CN" sz="3000" dirty="0" smtClean="0"/>
              <a:t> 2011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100/0</a:t>
            </a:r>
          </a:p>
          <a:p>
            <a:r>
              <a:rPr lang="en-US" altLang="zh-CN" dirty="0" smtClean="0"/>
              <a:t>AAER(2006-2008</a:t>
            </a:r>
            <a:r>
              <a:rPr lang="en-US" altLang="zh-CN" dirty="0" smtClean="0"/>
              <a:t>, MD&amp;A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Text mining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0" y="1317751"/>
            <a:ext cx="6481010" cy="53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2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18 A genetic algorithm approach to detecting temporal patterns indicative of financial statement fraud, 2007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66684" cy="4351338"/>
          </a:xfrm>
        </p:spPr>
        <p:txBody>
          <a:bodyPr/>
          <a:lstStyle/>
          <a:p>
            <a:r>
              <a:rPr lang="en-US" altLang="zh-CN" dirty="0" smtClean="0"/>
              <a:t>51/339</a:t>
            </a:r>
          </a:p>
          <a:p>
            <a:r>
              <a:rPr lang="en-US" altLang="zh-CN" dirty="0" smtClean="0"/>
              <a:t>AAER(2002.3-2004.3, violate 10b-5, improper revenue recognition)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Genetic algorithm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46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300" dirty="0" smtClean="0"/>
              <a:t>20 </a:t>
            </a:r>
            <a:r>
              <a:rPr lang="en-US" altLang="zh-CN" sz="3300" dirty="0"/>
              <a:t>Making words work: using financial text as a predictor of financial </a:t>
            </a:r>
            <a:r>
              <a:rPr lang="en-US" altLang="zh-CN" sz="3300" dirty="0" smtClean="0"/>
              <a:t>events, 2010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61/61</a:t>
            </a:r>
          </a:p>
          <a:p>
            <a:r>
              <a:rPr lang="en-US" altLang="zh-CN" dirty="0" smtClean="0"/>
              <a:t>AAER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Text mining </a:t>
            </a:r>
            <a:r>
              <a:rPr lang="en-US" altLang="zh-CN" dirty="0" smtClean="0"/>
              <a:t>(+ SVM)</a:t>
            </a:r>
            <a:endParaRPr lang="en-US" altLang="zh-CN" dirty="0"/>
          </a:p>
          <a:p>
            <a:r>
              <a:rPr lang="en-US" altLang="zh-CN" dirty="0" smtClean="0"/>
              <a:t>WordNet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82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21 </a:t>
            </a:r>
            <a:r>
              <a:rPr lang="en-US" altLang="zh-CN" sz="3000" dirty="0"/>
              <a:t>Can linguistic predictors </a:t>
            </a:r>
            <a:r>
              <a:rPr lang="en-US" altLang="zh-CN" sz="3000" dirty="0" smtClean="0"/>
              <a:t>detect fraudulent </a:t>
            </a:r>
            <a:r>
              <a:rPr lang="en-US" altLang="zh-CN" sz="3000" dirty="0"/>
              <a:t>financial filings?</a:t>
            </a:r>
            <a:r>
              <a:rPr lang="en-US" altLang="zh-CN" sz="3000" dirty="0" smtClean="0"/>
              <a:t> , 2010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9189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126/622</a:t>
            </a:r>
          </a:p>
          <a:p>
            <a:r>
              <a:rPr lang="en-US" altLang="zh-CN" dirty="0" smtClean="0"/>
              <a:t>1993-2006(four sources, 10b-5), 10-Ks from EDGAR</a:t>
            </a:r>
          </a:p>
          <a:p>
            <a:r>
              <a:rPr lang="en-US" altLang="zh-CN" dirty="0" smtClean="0"/>
              <a:t>6 periods from -4 to +1, three types :pre, </a:t>
            </a:r>
            <a:r>
              <a:rPr lang="en-US" altLang="zh-CN" dirty="0" err="1" smtClean="0"/>
              <a:t>adv</a:t>
            </a:r>
            <a:r>
              <a:rPr lang="en-US" altLang="zh-CN" dirty="0" smtClean="0"/>
              <a:t>, post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Text mining</a:t>
            </a:r>
          </a:p>
          <a:p>
            <a:r>
              <a:rPr lang="en-US" altLang="zh-CN" dirty="0" smtClean="0"/>
              <a:t>Natural Language Processing tools</a:t>
            </a:r>
            <a:endParaRPr lang="en-US" altLang="zh-CN" dirty="0"/>
          </a:p>
          <a:p>
            <a:r>
              <a:rPr lang="en-US" altLang="zh-CN" dirty="0" smtClean="0"/>
              <a:t>Bag of words</a:t>
            </a:r>
          </a:p>
          <a:p>
            <a:r>
              <a:rPr lang="en-US" altLang="zh-CN" dirty="0" smtClean="0"/>
              <a:t>Naïve Bayes classifier</a:t>
            </a:r>
          </a:p>
          <a:p>
            <a:r>
              <a:rPr lang="en-US" altLang="zh-CN" dirty="0" smtClean="0"/>
              <a:t>SVM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13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300" dirty="0" smtClean="0"/>
              <a:t>22 </a:t>
            </a:r>
            <a:r>
              <a:rPr lang="en-US" altLang="zh-CN" sz="3300" dirty="0"/>
              <a:t>Accounting variables, deception, and a bag of </a:t>
            </a:r>
            <a:r>
              <a:rPr lang="en-US" altLang="zh-CN" sz="3300" dirty="0" smtClean="0"/>
              <a:t>words: assessing </a:t>
            </a:r>
            <a:r>
              <a:rPr lang="en-US" altLang="zh-CN" sz="3300" dirty="0"/>
              <a:t>the tools of fraud detection,</a:t>
            </a:r>
            <a:r>
              <a:rPr lang="en-US" altLang="zh-CN" sz="3300" dirty="0" smtClean="0"/>
              <a:t> 2015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1407/4708</a:t>
            </a:r>
          </a:p>
          <a:p>
            <a:r>
              <a:rPr lang="en-US" altLang="zh-CN" dirty="0" smtClean="0"/>
              <a:t>Source date: 1999.10~2009.3(AAER-1190~2762, key word searching, 10-Q&amp;10-K, MD&amp;A section)</a:t>
            </a:r>
          </a:p>
          <a:p>
            <a:r>
              <a:rPr lang="en-US" altLang="zh-CN" dirty="0" smtClean="0"/>
              <a:t>Fraudulent date: 1994-2006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Text mining</a:t>
            </a:r>
          </a:p>
          <a:p>
            <a:r>
              <a:rPr lang="en-US" altLang="zh-CN" dirty="0" smtClean="0"/>
              <a:t>Bags of words</a:t>
            </a:r>
          </a:p>
          <a:p>
            <a:r>
              <a:rPr lang="en-US" altLang="zh-CN" dirty="0" smtClean="0"/>
              <a:t>(Random forest, F-scores)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24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dirty="0" smtClean="0"/>
              <a:t>30 </a:t>
            </a:r>
            <a:r>
              <a:rPr lang="en-US" altLang="zh-CN" sz="3000" dirty="0"/>
              <a:t>Financial </a:t>
            </a:r>
            <a:r>
              <a:rPr lang="en-US" altLang="zh-CN" sz="3000" dirty="0" smtClean="0"/>
              <a:t>fraud detection </a:t>
            </a:r>
            <a:r>
              <a:rPr lang="en-US" altLang="zh-CN" sz="3000" dirty="0"/>
              <a:t>using vocal, linguistic and financial cues,</a:t>
            </a:r>
            <a:r>
              <a:rPr lang="en-US" altLang="zh-CN" sz="3000" dirty="0" smtClean="0"/>
              <a:t> 2010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41/1531</a:t>
            </a:r>
          </a:p>
          <a:p>
            <a:r>
              <a:rPr lang="en-US" altLang="zh-CN" dirty="0" smtClean="0"/>
              <a:t>Audio file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Audio + text mining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89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34 </a:t>
            </a:r>
            <a:r>
              <a:rPr lang="en-US" altLang="zh-CN" sz="3000" dirty="0"/>
              <a:t>Predicting material accounting </a:t>
            </a:r>
            <a:r>
              <a:rPr lang="en-US" altLang="zh-CN" sz="3000" dirty="0" smtClean="0"/>
              <a:t>misstatements, 2011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293/79358</a:t>
            </a:r>
          </a:p>
          <a:p>
            <a:r>
              <a:rPr lang="en-US" altLang="zh-CN" dirty="0" smtClean="0"/>
              <a:t>AAER-1~2261(GAAP), 10-Q&amp;10-K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Logistic regression</a:t>
            </a:r>
          </a:p>
          <a:p>
            <a:r>
              <a:rPr lang="en-US" altLang="zh-CN" dirty="0" smtClean="0"/>
              <a:t>F-score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36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300" dirty="0" smtClean="0"/>
              <a:t>35 Identification of </a:t>
            </a:r>
            <a:r>
              <a:rPr lang="en-US" altLang="zh-CN" sz="3300" dirty="0"/>
              <a:t>fraudulent financial </a:t>
            </a:r>
            <a:r>
              <a:rPr lang="en-US" altLang="zh-CN" sz="3300" dirty="0" smtClean="0"/>
              <a:t>statements using </a:t>
            </a:r>
            <a:r>
              <a:rPr lang="en-US" altLang="zh-CN" sz="3300" dirty="0"/>
              <a:t>linguistic credibility </a:t>
            </a:r>
            <a:r>
              <a:rPr lang="en-US" altLang="zh-CN" sz="3300" dirty="0" smtClean="0"/>
              <a:t>analysis, 2011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101/101</a:t>
            </a:r>
          </a:p>
          <a:p>
            <a:r>
              <a:rPr lang="en-US" altLang="zh-CN" dirty="0" smtClean="0"/>
              <a:t>AAER(MD&amp;A)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Text mining + C4.5</a:t>
            </a:r>
          </a:p>
          <a:p>
            <a:r>
              <a:rPr lang="en-US" altLang="zh-CN" dirty="0" smtClean="0"/>
              <a:t>Text mining + Naïve Bayes</a:t>
            </a:r>
          </a:p>
          <a:p>
            <a:r>
              <a:rPr lang="en-US" altLang="zh-CN" dirty="0" smtClean="0"/>
              <a:t>Text mining + SVM</a:t>
            </a:r>
          </a:p>
          <a:p>
            <a:r>
              <a:rPr lang="en-US" altLang="zh-CN" dirty="0" smtClean="0"/>
              <a:t>Affect, complexity, diversity, expressivity, </a:t>
            </a:r>
            <a:r>
              <a:rPr lang="en-US" altLang="zh-CN" dirty="0" err="1" smtClean="0"/>
              <a:t>nonimmediacy</a:t>
            </a:r>
            <a:r>
              <a:rPr lang="en-US" altLang="zh-CN" dirty="0" smtClean="0"/>
              <a:t>, quantity, specificity, uncertainty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467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36 </a:t>
            </a:r>
            <a:r>
              <a:rPr lang="en-US" altLang="zh-CN" sz="3000" dirty="0"/>
              <a:t>Do sentiments matter in fraud detection? Estimating semantic orientation of annual </a:t>
            </a:r>
            <a:r>
              <a:rPr lang="en-US" altLang="zh-CN" sz="3000" dirty="0" smtClean="0"/>
              <a:t>reports, 2016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180/180</a:t>
            </a:r>
          </a:p>
          <a:p>
            <a:r>
              <a:rPr lang="en-US" altLang="zh-CN" dirty="0" smtClean="0"/>
              <a:t>Several sources(MD&amp;A, 10b-5)</a:t>
            </a:r>
          </a:p>
          <a:p>
            <a:r>
              <a:rPr lang="en-US" altLang="zh-CN" dirty="0" smtClean="0"/>
              <a:t>Fraudulent date: 1994-2012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Text mining(sentiment features extracted by DICTION, LIWC)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43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387</Words>
  <Application>Microsoft Office PowerPoint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Literature Review</vt:lpstr>
      <vt:lpstr>18 A genetic algorithm approach to detecting temporal patterns indicative of financial statement fraud, 2007</vt:lpstr>
      <vt:lpstr>20 Making words work: using financial text as a predictor of financial events, 2010 </vt:lpstr>
      <vt:lpstr>21 Can linguistic predictors detect fraudulent financial filings? , 2010</vt:lpstr>
      <vt:lpstr>22 Accounting variables, deception, and a bag of words: assessing the tools of fraud detection, 2015 </vt:lpstr>
      <vt:lpstr>30 Financial fraud detection using vocal, linguistic and financial cues, 2010</vt:lpstr>
      <vt:lpstr>34 Predicting material accounting misstatements, 2011</vt:lpstr>
      <vt:lpstr>35 Identification of fraudulent financial statements using linguistic credibility analysis, 2011  </vt:lpstr>
      <vt:lpstr>36 Do sentiments matter in fraud detection? Estimating semantic orientation of annual reports, 2016</vt:lpstr>
      <vt:lpstr>41 Financial statement fraud detection: an analysis of statistical and machine learning algorithms, 2011</vt:lpstr>
      <vt:lpstr>42 Detecting financial misstatements with fraud intention using multi-class cost-sensitive learning, 2016 </vt:lpstr>
      <vt:lpstr>43 How to protect investors? A GA-based DWD approach for financial statement fraud detection, 2014 </vt:lpstr>
      <vt:lpstr>82 A computational model for financial reporting fraud detection, 2011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Luofeng Zhou</dc:creator>
  <cp:lastModifiedBy>Luofeng Zhou</cp:lastModifiedBy>
  <cp:revision>20</cp:revision>
  <dcterms:created xsi:type="dcterms:W3CDTF">2018-03-31T12:11:25Z</dcterms:created>
  <dcterms:modified xsi:type="dcterms:W3CDTF">2018-04-01T04:24:17Z</dcterms:modified>
</cp:coreProperties>
</file>