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47"/>
  </p:notesMasterIdLst>
  <p:handoutMasterIdLst>
    <p:handoutMasterId r:id="rId48"/>
  </p:handoutMasterIdLst>
  <p:sldIdLst>
    <p:sldId id="359" r:id="rId3"/>
    <p:sldId id="320" r:id="rId4"/>
    <p:sldId id="334" r:id="rId5"/>
    <p:sldId id="360" r:id="rId6"/>
    <p:sldId id="358" r:id="rId7"/>
    <p:sldId id="332" r:id="rId8"/>
    <p:sldId id="361" r:id="rId9"/>
    <p:sldId id="323" r:id="rId10"/>
    <p:sldId id="310" r:id="rId11"/>
    <p:sldId id="328" r:id="rId12"/>
    <p:sldId id="331" r:id="rId13"/>
    <p:sldId id="329"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5"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resentation" id="{474BC24D-6A9F-4DE5-B77B-0AAC1652A570}">
          <p14:sldIdLst>
            <p14:sldId id="359"/>
            <p14:sldId id="320"/>
            <p14:sldId id="334"/>
            <p14:sldId id="360"/>
            <p14:sldId id="358"/>
            <p14:sldId id="332"/>
            <p14:sldId id="361"/>
            <p14:sldId id="323"/>
            <p14:sldId id="310"/>
            <p14:sldId id="328"/>
            <p14:sldId id="331"/>
            <p14:sldId id="329"/>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JIE MA" initials="X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78" autoAdjust="0"/>
    <p:restoredTop sz="95897" autoAdjust="0"/>
  </p:normalViewPr>
  <p:slideViewPr>
    <p:cSldViewPr snapToGrid="0" snapToObjects="1">
      <p:cViewPr varScale="1">
        <p:scale>
          <a:sx n="63" d="100"/>
          <a:sy n="63" d="100"/>
        </p:scale>
        <p:origin x="90" y="1752"/>
      </p:cViewPr>
      <p:guideLst/>
    </p:cSldViewPr>
  </p:slideViewPr>
  <p:notesTextViewPr>
    <p:cViewPr>
      <p:scale>
        <a:sx n="1" d="1"/>
        <a:sy n="1" d="1"/>
      </p:scale>
      <p:origin x="0" y="0"/>
    </p:cViewPr>
  </p:notesTextViewPr>
  <p:notesViewPr>
    <p:cSldViewPr snapToGrid="0" snapToObjects="1">
      <p:cViewPr varScale="1">
        <p:scale>
          <a:sx n="71" d="100"/>
          <a:sy n="71" d="100"/>
        </p:scale>
        <p:origin x="34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4"/>
          </a:xfrm>
          <a:prstGeom prst="rect">
            <a:avLst/>
          </a:prstGeom>
        </p:spPr>
        <p:txBody>
          <a:bodyPr vert="horz" lIns="93174" tIns="46587" rIns="93174" bIns="46587"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4"/>
          </a:xfrm>
          <a:prstGeom prst="rect">
            <a:avLst/>
          </a:prstGeom>
        </p:spPr>
        <p:txBody>
          <a:bodyPr vert="horz" lIns="93174" tIns="46587" rIns="93174" bIns="46587" rtlCol="0"/>
          <a:lstStyle>
            <a:lvl1pPr algn="r">
              <a:defRPr sz="1200"/>
            </a:lvl1pPr>
          </a:lstStyle>
          <a:p>
            <a:fld id="{FD84AD36-C762-43D8-BBC3-DE5C39F75EF0}" type="datetimeFigureOut">
              <a:rPr lang="en-US" smtClean="0"/>
              <a:t>10/10/2018</a:t>
            </a:fld>
            <a:endParaRPr lang="en-US"/>
          </a:p>
        </p:txBody>
      </p:sp>
      <p:sp>
        <p:nvSpPr>
          <p:cNvPr id="4" name="Footer Placeholder 3"/>
          <p:cNvSpPr>
            <a:spLocks noGrp="1"/>
          </p:cNvSpPr>
          <p:nvPr>
            <p:ph type="ftr" sz="quarter" idx="2"/>
          </p:nvPr>
        </p:nvSpPr>
        <p:spPr>
          <a:xfrm>
            <a:off x="1" y="8829967"/>
            <a:ext cx="3037840" cy="466433"/>
          </a:xfrm>
          <a:prstGeom prst="rect">
            <a:avLst/>
          </a:prstGeom>
        </p:spPr>
        <p:txBody>
          <a:bodyPr vert="horz" lIns="93174" tIns="46587" rIns="93174" bIns="46587"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6433"/>
          </a:xfrm>
          <a:prstGeom prst="rect">
            <a:avLst/>
          </a:prstGeom>
        </p:spPr>
        <p:txBody>
          <a:bodyPr vert="horz" lIns="93174" tIns="46587" rIns="93174" bIns="46587" rtlCol="0" anchor="b"/>
          <a:lstStyle>
            <a:lvl1pPr algn="r">
              <a:defRPr sz="1200"/>
            </a:lvl1pPr>
          </a:lstStyle>
          <a:p>
            <a:fld id="{22B2923E-0655-4E50-A946-6ECFE8021AA0}" type="slidenum">
              <a:rPr lang="en-US" smtClean="0"/>
              <a:t>‹#›</a:t>
            </a:fld>
            <a:endParaRPr lang="en-US"/>
          </a:p>
        </p:txBody>
      </p:sp>
    </p:spTree>
    <p:extLst>
      <p:ext uri="{BB962C8B-B14F-4D97-AF65-F5344CB8AC3E}">
        <p14:creationId xmlns:p14="http://schemas.microsoft.com/office/powerpoint/2010/main" val="4251807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4"/>
          </a:xfrm>
          <a:prstGeom prst="rect">
            <a:avLst/>
          </a:prstGeom>
        </p:spPr>
        <p:txBody>
          <a:bodyPr vert="horz" lIns="93174" tIns="46587" rIns="93174" bIns="46587" rtlCol="0"/>
          <a:lstStyle>
            <a:lvl1pPr algn="l">
              <a:defRPr sz="1200"/>
            </a:lvl1pPr>
          </a:lstStyle>
          <a:p>
            <a:endParaRPr lang="en-US"/>
          </a:p>
        </p:txBody>
      </p:sp>
      <p:sp>
        <p:nvSpPr>
          <p:cNvPr id="3" name="Date Placeholder 2"/>
          <p:cNvSpPr>
            <a:spLocks noGrp="1"/>
          </p:cNvSpPr>
          <p:nvPr>
            <p:ph type="dt" idx="1"/>
          </p:nvPr>
        </p:nvSpPr>
        <p:spPr>
          <a:xfrm>
            <a:off x="3970939" y="0"/>
            <a:ext cx="3037840" cy="466434"/>
          </a:xfrm>
          <a:prstGeom prst="rect">
            <a:avLst/>
          </a:prstGeom>
        </p:spPr>
        <p:txBody>
          <a:bodyPr vert="horz" lIns="93174" tIns="46587" rIns="93174" bIns="46587" rtlCol="0"/>
          <a:lstStyle>
            <a:lvl1pPr algn="r">
              <a:defRPr sz="1200"/>
            </a:lvl1pPr>
          </a:lstStyle>
          <a:p>
            <a:fld id="{881842EE-9EC3-4D49-8811-A984F3ECD4C6}" type="datetimeFigureOut">
              <a:rPr lang="en-US" smtClean="0"/>
              <a:t>10/10/2018</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4" tIns="46587" rIns="93174" bIns="46587" rtlCol="0" anchor="ctr"/>
          <a:lstStyle/>
          <a:p>
            <a:endParaRPr lang="en-US"/>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74" tIns="46587" rIns="93174" bIns="4658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6433"/>
          </a:xfrm>
          <a:prstGeom prst="rect">
            <a:avLst/>
          </a:prstGeom>
        </p:spPr>
        <p:txBody>
          <a:bodyPr vert="horz" lIns="93174" tIns="46587" rIns="93174"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6433"/>
          </a:xfrm>
          <a:prstGeom prst="rect">
            <a:avLst/>
          </a:prstGeom>
        </p:spPr>
        <p:txBody>
          <a:bodyPr vert="horz" lIns="93174" tIns="46587" rIns="93174" bIns="46587" rtlCol="0" anchor="b"/>
          <a:lstStyle>
            <a:lvl1pPr algn="r">
              <a:defRPr sz="1200"/>
            </a:lvl1pPr>
          </a:lstStyle>
          <a:p>
            <a:fld id="{13A8D750-3D66-407E-91D5-7E37B25825F7}" type="slidenum">
              <a:rPr lang="en-US" smtClean="0"/>
              <a:t>‹#›</a:t>
            </a:fld>
            <a:endParaRPr lang="en-US"/>
          </a:p>
        </p:txBody>
      </p:sp>
    </p:spTree>
    <p:extLst>
      <p:ext uri="{BB962C8B-B14F-4D97-AF65-F5344CB8AC3E}">
        <p14:creationId xmlns:p14="http://schemas.microsoft.com/office/powerpoint/2010/main" val="32953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8D750-3D66-407E-91D5-7E37B25825F7}" type="slidenum">
              <a:rPr lang="en-US" smtClean="0"/>
              <a:t>1</a:t>
            </a:fld>
            <a:endParaRPr lang="en-US"/>
          </a:p>
        </p:txBody>
      </p:sp>
    </p:spTree>
    <p:extLst>
      <p:ext uri="{BB962C8B-B14F-4D97-AF65-F5344CB8AC3E}">
        <p14:creationId xmlns:p14="http://schemas.microsoft.com/office/powerpoint/2010/main" val="13610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1"/>
            <a:r>
              <a:rPr lang="en-US" sz="1600" dirty="0"/>
              <a:t>1. Why do they have different abilities then? Two things: barrier to imitation and barrier to substitution</a:t>
            </a:r>
          </a:p>
          <a:p>
            <a:pPr defTabSz="931741"/>
            <a:r>
              <a:rPr lang="en-US" sz="1600" dirty="0"/>
              <a:t>2. First, </a:t>
            </a:r>
            <a:r>
              <a:rPr lang="en-US" altLang="zh-CN" sz="1600" dirty="0"/>
              <a:t>Competitors’ informational disadvantages about</a:t>
            </a:r>
            <a:r>
              <a:rPr lang="en-US" sz="1600" dirty="0"/>
              <a:t> a focal firm’s resources and capabilities make it hard for them to imitate.</a:t>
            </a:r>
          </a:p>
          <a:p>
            <a:pPr lvl="0">
              <a:buFont typeface="Times New Roman" panose="02020603050405020304" pitchFamily="18" charset="0"/>
              <a:buNone/>
            </a:pPr>
            <a:r>
              <a:rPr lang="en-US" sz="1600" dirty="0"/>
              <a:t>Asymmetric information: </a:t>
            </a:r>
          </a:p>
          <a:p>
            <a:pPr lvl="0">
              <a:buFont typeface="Times New Roman" panose="02020603050405020304" pitchFamily="18" charset="0"/>
              <a:buNone/>
            </a:pPr>
            <a:r>
              <a:rPr lang="en-US" sz="1600" dirty="0"/>
              <a:t>Operational excellence: through modern technology bought from suppliers</a:t>
            </a:r>
          </a:p>
          <a:p>
            <a:pPr lvl="0">
              <a:buFont typeface="Times New Roman" panose="02020603050405020304" pitchFamily="18" charset="0"/>
              <a:buNone/>
            </a:pPr>
            <a:r>
              <a:rPr lang="en-US" sz="1600" dirty="0"/>
              <a:t>Customer intimacy: through publicly observable communications with customers</a:t>
            </a:r>
          </a:p>
          <a:p>
            <a:pPr lvl="0">
              <a:buFont typeface="Times New Roman" panose="02020603050405020304" pitchFamily="18" charset="0"/>
              <a:buNone/>
            </a:pPr>
            <a:r>
              <a:rPr lang="en-US" sz="1600" dirty="0"/>
              <a:t>Product leadership: through internal R&amp;D activities</a:t>
            </a:r>
          </a:p>
          <a:p>
            <a:pPr lvl="0">
              <a:buFont typeface="Times New Roman" panose="02020603050405020304" pitchFamily="18" charset="0"/>
              <a:buNone/>
            </a:pPr>
            <a:endParaRPr lang="en-US" sz="1600" dirty="0"/>
          </a:p>
          <a:p>
            <a:pPr defTabSz="931741"/>
            <a:r>
              <a:rPr lang="en-US" sz="1600" dirty="0"/>
              <a:t>3. Causal ambiguity: The basic ambiguity concerning the nature of the causal connections between actions and results. Even if competitors have full information, they may not be able to immediately and fully understand how an advantage arises. </a:t>
            </a:r>
          </a:p>
          <a:p>
            <a:pPr lvl="0">
              <a:buFont typeface="Times New Roman" panose="02020603050405020304" pitchFamily="18" charset="0"/>
              <a:buNone/>
            </a:pPr>
            <a:r>
              <a:rPr lang="en-US" sz="1600" dirty="0"/>
              <a:t>Operational excellence: stable and narrow process due to the emphasis on efficiency:</a:t>
            </a:r>
          </a:p>
          <a:p>
            <a:pPr lvl="0">
              <a:buFont typeface="Times New Roman" panose="02020603050405020304" pitchFamily="18" charset="0"/>
              <a:buNone/>
            </a:pPr>
            <a:r>
              <a:rPr lang="en-US" sz="1600" dirty="0"/>
              <a:t>Product leadership: The innovation process is complex. In addition, don’t have a long record of implementing unchanging police; hardly rely on historical precedents</a:t>
            </a:r>
          </a:p>
          <a:p>
            <a:pPr defTabSz="931741"/>
            <a:r>
              <a:rPr lang="en-US" sz="1600" dirty="0"/>
              <a:t>Customer intimacy stays in the middle: stable yet complex market knowledge</a:t>
            </a:r>
          </a:p>
          <a:p>
            <a:pPr lvl="0">
              <a:buFont typeface="Times New Roman" panose="02020603050405020304" pitchFamily="18" charset="0"/>
              <a:buNone/>
            </a:pPr>
            <a:endParaRPr lang="en-US" sz="1600" dirty="0"/>
          </a:p>
          <a:p>
            <a:pPr lvl="0">
              <a:buFont typeface="Times New Roman" panose="02020603050405020304" pitchFamily="18" charset="0"/>
              <a:buNone/>
            </a:pPr>
            <a:r>
              <a:rPr lang="en-US" sz="1600" dirty="0"/>
              <a:t>4. Even if imitation is not a credible threat, firms still may be subject to substitution from rivals. Firms pursuing operational excellence or customer intimacy are particularly vulnerable to this as they both rely on existing products or services and not necessarily quickly adapt to changes in the environment. Firms pursuing product leadership, on the contrary, act proactively and initiative new products continuously that can render existing products obsolete </a:t>
            </a:r>
          </a:p>
          <a:p>
            <a:pPr lvl="2">
              <a:buFont typeface="Times New Roman" panose="02020603050405020304" pitchFamily="18" charset="0"/>
              <a:buNone/>
            </a:pPr>
            <a:endParaRPr lang="en-US" sz="1600" dirty="0"/>
          </a:p>
          <a:p>
            <a:endParaRPr lang="en-US" altLang="zh-CN"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10</a:t>
            </a:fld>
            <a:endParaRPr lang="en-US"/>
          </a:p>
        </p:txBody>
      </p:sp>
    </p:spTree>
    <p:extLst>
      <p:ext uri="{BB962C8B-B14F-4D97-AF65-F5344CB8AC3E}">
        <p14:creationId xmlns:p14="http://schemas.microsoft.com/office/powerpoint/2010/main" val="51897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35" indent="-232935">
              <a:buAutoNum type="arabicPeriod"/>
            </a:pPr>
            <a:r>
              <a:rPr lang="en-US" sz="1600" dirty="0"/>
              <a:t>To sum up, product-leadership firms clearly have high barrier to imitation and substitution.</a:t>
            </a:r>
          </a:p>
          <a:p>
            <a:pPr marL="232935" indent="-232935">
              <a:buAutoNum type="arabicPeriod"/>
            </a:pPr>
            <a:r>
              <a:rPr lang="en-US" sz="1600" dirty="0"/>
              <a:t>Operational excellence clearly have low barrier to imitation and substitution. </a:t>
            </a:r>
          </a:p>
          <a:p>
            <a:pPr marL="232935" indent="-232935" defTabSz="931741">
              <a:buFontTx/>
              <a:buAutoNum type="arabicPeriod"/>
            </a:pPr>
            <a:r>
              <a:rPr lang="en-US" sz="1600" dirty="0"/>
              <a:t>Customer-intimacy firms stay in the middle and lean toward the lower bound. The comparison between operational excellence and customer intimacy is an empirical question. Because, ex ante, we don’t know whether the gap in the causal ambiguity will make a difference when we look at annual earnings persistence. </a:t>
            </a:r>
          </a:p>
        </p:txBody>
      </p:sp>
      <p:sp>
        <p:nvSpPr>
          <p:cNvPr id="4" name="Slide Number Placeholder 3"/>
          <p:cNvSpPr>
            <a:spLocks noGrp="1"/>
          </p:cNvSpPr>
          <p:nvPr>
            <p:ph type="sldNum" sz="quarter" idx="10"/>
          </p:nvPr>
        </p:nvSpPr>
        <p:spPr/>
        <p:txBody>
          <a:bodyPr/>
          <a:lstStyle/>
          <a:p>
            <a:fld id="{13A8D750-3D66-407E-91D5-7E37B25825F7}" type="slidenum">
              <a:rPr lang="en-US" smtClean="0"/>
              <a:t>11</a:t>
            </a:fld>
            <a:endParaRPr lang="en-US"/>
          </a:p>
        </p:txBody>
      </p:sp>
    </p:spTree>
    <p:extLst>
      <p:ext uri="{BB962C8B-B14F-4D97-AF65-F5344CB8AC3E}">
        <p14:creationId xmlns:p14="http://schemas.microsoft.com/office/powerpoint/2010/main" val="15331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Now, we move on to earnings volatility</a:t>
            </a:r>
          </a:p>
          <a:p>
            <a:r>
              <a:rPr lang="en-US" sz="1600" dirty="0"/>
              <a:t>2. First, product-leadership firms have the highest level of outcome uncertainty because they focus on exploratory innovative activities while operational-excellence firms have the lowest because they improve efficiency mainly through internal-oriented learning from past experience. Expectedly, customer-intimacy firms stay in the middle since their activities to build a loyal customer base, though also exploratory in nature, is less risky. Once you know your customers, you know how to treat them. For example, prior literature documents that benefits from advertising are about as uncertain as those from tangible investments. 3. Another more mechanical reason is the accounting treatments. Because firms with different strategies have different investment activities. Investments on machines will be capitalized while investments on marketing or R&amp;D will be expensed. This different treatment for intangible assets will result in the difference in the matching between concurrent revenue and expenses. The unmatched part of the expenses will act as an extra layer to the earnings volatility. </a:t>
            </a:r>
          </a:p>
        </p:txBody>
      </p:sp>
      <p:sp>
        <p:nvSpPr>
          <p:cNvPr id="4" name="Slide Number Placeholder 3"/>
          <p:cNvSpPr>
            <a:spLocks noGrp="1"/>
          </p:cNvSpPr>
          <p:nvPr>
            <p:ph type="sldNum" sz="quarter" idx="10"/>
          </p:nvPr>
        </p:nvSpPr>
        <p:spPr/>
        <p:txBody>
          <a:bodyPr/>
          <a:lstStyle/>
          <a:p>
            <a:fld id="{13A8D750-3D66-407E-91D5-7E37B25825F7}" type="slidenum">
              <a:rPr lang="en-US" smtClean="0"/>
              <a:t>12</a:t>
            </a:fld>
            <a:endParaRPr lang="en-US"/>
          </a:p>
        </p:txBody>
      </p:sp>
    </p:spTree>
    <p:extLst>
      <p:ext uri="{BB962C8B-B14F-4D97-AF65-F5344CB8AC3E}">
        <p14:creationId xmlns:p14="http://schemas.microsoft.com/office/powerpoint/2010/main" val="35609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8D750-3D66-407E-91D5-7E37B25825F7}" type="slidenum">
              <a:rPr lang="en-US" smtClean="0"/>
              <a:t>14</a:t>
            </a:fld>
            <a:endParaRPr lang="en-US"/>
          </a:p>
        </p:txBody>
      </p:sp>
    </p:spTree>
    <p:extLst>
      <p:ext uri="{BB962C8B-B14F-4D97-AF65-F5344CB8AC3E}">
        <p14:creationId xmlns:p14="http://schemas.microsoft.com/office/powerpoint/2010/main" val="340928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8D750-3D66-407E-91D5-7E37B25825F7}" type="slidenum">
              <a:rPr lang="en-US" smtClean="0"/>
              <a:t>15</a:t>
            </a:fld>
            <a:endParaRPr lang="en-US"/>
          </a:p>
        </p:txBody>
      </p:sp>
    </p:spTree>
    <p:extLst>
      <p:ext uri="{BB962C8B-B14F-4D97-AF65-F5344CB8AC3E}">
        <p14:creationId xmlns:p14="http://schemas.microsoft.com/office/powerpoint/2010/main" val="2125342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8D750-3D66-407E-91D5-7E37B25825F7}" type="slidenum">
              <a:rPr lang="en-US" smtClean="0"/>
              <a:t>16</a:t>
            </a:fld>
            <a:endParaRPr lang="en-US"/>
          </a:p>
        </p:txBody>
      </p:sp>
    </p:spTree>
    <p:extLst>
      <p:ext uri="{BB962C8B-B14F-4D97-AF65-F5344CB8AC3E}">
        <p14:creationId xmlns:p14="http://schemas.microsoft.com/office/powerpoint/2010/main" val="66287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8D750-3D66-407E-91D5-7E37B25825F7}" type="slidenum">
              <a:rPr lang="en-US" smtClean="0"/>
              <a:t>17</a:t>
            </a:fld>
            <a:endParaRPr lang="en-US"/>
          </a:p>
        </p:txBody>
      </p:sp>
    </p:spTree>
    <p:extLst>
      <p:ext uri="{BB962C8B-B14F-4D97-AF65-F5344CB8AC3E}">
        <p14:creationId xmlns:p14="http://schemas.microsoft.com/office/powerpoint/2010/main" val="419909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anose="02020603050405020304" pitchFamily="18" charset="0"/>
                <a:cs typeface="Times New Roman" panose="02020603050405020304" pitchFamily="18" charset="0"/>
              </a:rPr>
              <a:t>(</a:t>
            </a:r>
            <a:r>
              <a:rPr lang="en-US" dirty="0" err="1" smtClean="0">
                <a:solidFill>
                  <a:schemeClr val="tx1"/>
                </a:solidFill>
                <a:latin typeface="Times New Roman" panose="02020603050405020304" pitchFamily="18" charset="0"/>
                <a:cs typeface="Times New Roman" panose="02020603050405020304" pitchFamily="18" charset="0"/>
              </a:rPr>
              <a:t>Mintzberg</a:t>
            </a:r>
            <a:r>
              <a:rPr lang="en-US" dirty="0" smtClean="0">
                <a:solidFill>
                  <a:schemeClr val="tx1"/>
                </a:solidFill>
                <a:latin typeface="Times New Roman" panose="02020603050405020304" pitchFamily="18" charset="0"/>
                <a:cs typeface="Times New Roman" panose="02020603050405020304" pitchFamily="18" charset="0"/>
              </a:rPr>
              <a:t> CMR </a:t>
            </a:r>
            <a:r>
              <a:rPr lang="en-US" dirty="0" smtClean="0">
                <a:latin typeface="Times New Roman" panose="02020603050405020304" pitchFamily="18" charset="0"/>
                <a:cs typeface="Times New Roman" panose="02020603050405020304" pitchFamily="18" charset="0"/>
              </a:rPr>
              <a:t>1987</a:t>
            </a:r>
            <a:r>
              <a:rPr lang="en-US" dirty="0" smtClean="0">
                <a:solidFill>
                  <a:schemeClr val="tx1"/>
                </a:solidFill>
                <a:latin typeface="Times New Roman" panose="02020603050405020304" pitchFamily="18" charset="0"/>
                <a:cs typeface="Times New Roman" panose="02020603050405020304" pitchFamily="18" charset="0"/>
              </a:rPr>
              <a:t>): California management 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panose="02020603050405020304" pitchFamily="18" charset="0"/>
                <a:cs typeface="Times New Roman" panose="02020603050405020304" pitchFamily="18" charset="0"/>
              </a:rPr>
              <a:t>(</a:t>
            </a:r>
            <a:r>
              <a:rPr lang="en-US" dirty="0" err="1" smtClean="0">
                <a:solidFill>
                  <a:schemeClr val="tx1"/>
                </a:solidFill>
                <a:latin typeface="Times New Roman" panose="02020603050405020304" pitchFamily="18" charset="0"/>
                <a:cs typeface="Times New Roman" panose="02020603050405020304" pitchFamily="18" charset="0"/>
              </a:rPr>
              <a:t>Shadish</a:t>
            </a:r>
            <a:r>
              <a:rPr lang="en-US" dirty="0" smtClean="0"/>
              <a:t> et al. 2002</a:t>
            </a:r>
            <a:r>
              <a:rPr lang="en-US" dirty="0" smtClean="0">
                <a:solidFill>
                  <a:schemeClr val="tx1"/>
                </a:solidFill>
                <a:latin typeface="Times New Roman" panose="02020603050405020304" pitchFamily="18" charset="0"/>
                <a:cs typeface="Times New Roman" panose="02020603050405020304" pitchFamily="18" charset="0"/>
              </a:rPr>
              <a:t>): a book</a:t>
            </a:r>
          </a:p>
          <a:p>
            <a:endParaRPr lang="en-US" dirty="0"/>
          </a:p>
        </p:txBody>
      </p:sp>
      <p:sp>
        <p:nvSpPr>
          <p:cNvPr id="4" name="Slide Number Placeholder 3"/>
          <p:cNvSpPr>
            <a:spLocks noGrp="1"/>
          </p:cNvSpPr>
          <p:nvPr>
            <p:ph type="sldNum" sz="quarter" idx="10"/>
          </p:nvPr>
        </p:nvSpPr>
        <p:spPr/>
        <p:txBody>
          <a:bodyPr/>
          <a:lstStyle/>
          <a:p>
            <a:fld id="{13A8D750-3D66-407E-91D5-7E37B25825F7}" type="slidenum">
              <a:rPr lang="en-US" smtClean="0"/>
              <a:t>18</a:t>
            </a:fld>
            <a:endParaRPr lang="en-US"/>
          </a:p>
        </p:txBody>
      </p:sp>
    </p:spTree>
    <p:extLst>
      <p:ext uri="{BB962C8B-B14F-4D97-AF65-F5344CB8AC3E}">
        <p14:creationId xmlns:p14="http://schemas.microsoft.com/office/powerpoint/2010/main" val="3908288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25</a:t>
            </a:fld>
            <a:endParaRPr lang="en-US"/>
          </a:p>
        </p:txBody>
      </p:sp>
    </p:spTree>
    <p:extLst>
      <p:ext uri="{BB962C8B-B14F-4D97-AF65-F5344CB8AC3E}">
        <p14:creationId xmlns:p14="http://schemas.microsoft.com/office/powerpoint/2010/main" val="239641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dirty="0"/>
          </a:p>
        </p:txBody>
      </p:sp>
      <p:sp>
        <p:nvSpPr>
          <p:cNvPr id="4" name="Slide Number Placeholder 3"/>
          <p:cNvSpPr>
            <a:spLocks noGrp="1"/>
          </p:cNvSpPr>
          <p:nvPr>
            <p:ph type="sldNum" sz="quarter" idx="10"/>
          </p:nvPr>
        </p:nvSpPr>
        <p:spPr/>
        <p:txBody>
          <a:bodyPr/>
          <a:lstStyle/>
          <a:p>
            <a:fld id="{82E67934-825F-4CBA-BE4B-5DAFFC7A092F}" type="slidenum">
              <a:rPr lang="en-US" smtClean="0"/>
              <a:t>26</a:t>
            </a:fld>
            <a:endParaRPr lang="en-US"/>
          </a:p>
        </p:txBody>
      </p:sp>
    </p:spTree>
    <p:extLst>
      <p:ext uri="{BB962C8B-B14F-4D97-AF65-F5344CB8AC3E}">
        <p14:creationId xmlns:p14="http://schemas.microsoft.com/office/powerpoint/2010/main" val="165530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35" indent="-232935">
              <a:buAutoNum type="arabicPeriod"/>
            </a:pPr>
            <a:r>
              <a:rPr lang="en-US" sz="1600" dirty="0"/>
              <a:t>Why do we look at time-series earnings: it is important because many researchers have studied its consequences. Especially, using time-series properties as a measure of earnings quality, such as in this textual analysis paper Li 2008. He documents managers’ obfuscation using earnings persistence as a measure for earnings quality.</a:t>
            </a:r>
          </a:p>
          <a:p>
            <a:pPr marL="232935" indent="-232935">
              <a:buAutoNum type="arabicPeriod"/>
            </a:pPr>
            <a:r>
              <a:rPr lang="en-US" sz="1600" dirty="0"/>
              <a:t>However, as this review paper on earnings quality point out that these earnings properties are joint determined by many variables. It reflects dividend policy, the nature of the firm’s operations, and the accounting system. </a:t>
            </a:r>
          </a:p>
        </p:txBody>
      </p:sp>
      <p:sp>
        <p:nvSpPr>
          <p:cNvPr id="4" name="Slide Number Placeholder 3"/>
          <p:cNvSpPr>
            <a:spLocks noGrp="1"/>
          </p:cNvSpPr>
          <p:nvPr>
            <p:ph type="sldNum" sz="quarter" idx="10"/>
          </p:nvPr>
        </p:nvSpPr>
        <p:spPr/>
        <p:txBody>
          <a:bodyPr/>
          <a:lstStyle/>
          <a:p>
            <a:fld id="{13A8D750-3D66-407E-91D5-7E37B25825F7}" type="slidenum">
              <a:rPr lang="en-US" smtClean="0"/>
              <a:t>2</a:t>
            </a:fld>
            <a:endParaRPr lang="en-US"/>
          </a:p>
        </p:txBody>
      </p:sp>
    </p:spTree>
    <p:extLst>
      <p:ext uri="{BB962C8B-B14F-4D97-AF65-F5344CB8AC3E}">
        <p14:creationId xmlns:p14="http://schemas.microsoft.com/office/powerpoint/2010/main" val="3163490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28</a:t>
            </a:fld>
            <a:endParaRPr lang="en-US"/>
          </a:p>
        </p:txBody>
      </p:sp>
    </p:spTree>
    <p:extLst>
      <p:ext uri="{BB962C8B-B14F-4D97-AF65-F5344CB8AC3E}">
        <p14:creationId xmlns:p14="http://schemas.microsoft.com/office/powerpoint/2010/main" val="3516726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1"/>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29</a:t>
            </a:fld>
            <a:endParaRPr lang="en-US"/>
          </a:p>
        </p:txBody>
      </p:sp>
    </p:spTree>
    <p:extLst>
      <p:ext uri="{BB962C8B-B14F-4D97-AF65-F5344CB8AC3E}">
        <p14:creationId xmlns:p14="http://schemas.microsoft.com/office/powerpoint/2010/main" val="1656852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8D750-3D66-407E-91D5-7E37B25825F7}" type="slidenum">
              <a:rPr lang="en-US" smtClean="0"/>
              <a:t>30</a:t>
            </a:fld>
            <a:endParaRPr lang="en-US"/>
          </a:p>
        </p:txBody>
      </p:sp>
    </p:spTree>
    <p:extLst>
      <p:ext uri="{BB962C8B-B14F-4D97-AF65-F5344CB8AC3E}">
        <p14:creationId xmlns:p14="http://schemas.microsoft.com/office/powerpoint/2010/main" val="261474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1. With the factors, let me briefly talk about the empirical model. </a:t>
            </a:r>
          </a:p>
          <a:p>
            <a:r>
              <a:rPr lang="en-US" sz="1600" dirty="0"/>
              <a:t>2. We use AR1 model to test the earnings persistence and assume that the AR1 coefficient is influenced by strategy and other controls. So here is the model with all the interaction terms. For robustness, we also estimate the model with the interaction terms and the main effects. And we test whether betas are different. </a:t>
            </a:r>
          </a:p>
        </p:txBody>
      </p:sp>
      <p:sp>
        <p:nvSpPr>
          <p:cNvPr id="4" name="Slide Number Placeholder 3"/>
          <p:cNvSpPr>
            <a:spLocks noGrp="1"/>
          </p:cNvSpPr>
          <p:nvPr>
            <p:ph type="sldNum" sz="quarter" idx="10"/>
          </p:nvPr>
        </p:nvSpPr>
        <p:spPr/>
        <p:txBody>
          <a:bodyPr/>
          <a:lstStyle/>
          <a:p>
            <a:fld id="{13A8D750-3D66-407E-91D5-7E37B25825F7}" type="slidenum">
              <a:rPr lang="en-US" smtClean="0"/>
              <a:t>31</a:t>
            </a:fld>
            <a:endParaRPr lang="en-US"/>
          </a:p>
        </p:txBody>
      </p:sp>
    </p:spTree>
    <p:extLst>
      <p:ext uri="{BB962C8B-B14F-4D97-AF65-F5344CB8AC3E}">
        <p14:creationId xmlns:p14="http://schemas.microsoft.com/office/powerpoint/2010/main" val="525375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32</a:t>
            </a:fld>
            <a:endParaRPr lang="en-US"/>
          </a:p>
        </p:txBody>
      </p:sp>
    </p:spTree>
    <p:extLst>
      <p:ext uri="{BB962C8B-B14F-4D97-AF65-F5344CB8AC3E}">
        <p14:creationId xmlns:p14="http://schemas.microsoft.com/office/powerpoint/2010/main" val="389481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 </a:t>
            </a:r>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33</a:t>
            </a:fld>
            <a:endParaRPr lang="en-US"/>
          </a:p>
        </p:txBody>
      </p:sp>
    </p:spTree>
    <p:extLst>
      <p:ext uri="{BB962C8B-B14F-4D97-AF65-F5344CB8AC3E}">
        <p14:creationId xmlns:p14="http://schemas.microsoft.com/office/powerpoint/2010/main" val="2492441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34</a:t>
            </a:fld>
            <a:endParaRPr lang="en-US"/>
          </a:p>
        </p:txBody>
      </p:sp>
    </p:spTree>
    <p:extLst>
      <p:ext uri="{BB962C8B-B14F-4D97-AF65-F5344CB8AC3E}">
        <p14:creationId xmlns:p14="http://schemas.microsoft.com/office/powerpoint/2010/main" val="4005892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35</a:t>
            </a:fld>
            <a:endParaRPr lang="en-US"/>
          </a:p>
        </p:txBody>
      </p:sp>
    </p:spTree>
    <p:extLst>
      <p:ext uri="{BB962C8B-B14F-4D97-AF65-F5344CB8AC3E}">
        <p14:creationId xmlns:p14="http://schemas.microsoft.com/office/powerpoint/2010/main" val="2130401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43</a:t>
            </a:fld>
            <a:endParaRPr lang="en-US"/>
          </a:p>
        </p:txBody>
      </p:sp>
    </p:spTree>
    <p:extLst>
      <p:ext uri="{BB962C8B-B14F-4D97-AF65-F5344CB8AC3E}">
        <p14:creationId xmlns:p14="http://schemas.microsoft.com/office/powerpoint/2010/main" val="400264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8D750-3D66-407E-91D5-7E37B25825F7}" type="slidenum">
              <a:rPr lang="en-US" smtClean="0"/>
              <a:t>3</a:t>
            </a:fld>
            <a:endParaRPr lang="en-US"/>
          </a:p>
        </p:txBody>
      </p:sp>
    </p:spTree>
    <p:extLst>
      <p:ext uri="{BB962C8B-B14F-4D97-AF65-F5344CB8AC3E}">
        <p14:creationId xmlns:p14="http://schemas.microsoft.com/office/powerpoint/2010/main" val="194942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4</a:t>
            </a:fld>
            <a:endParaRPr lang="en-US"/>
          </a:p>
        </p:txBody>
      </p:sp>
    </p:spTree>
    <p:extLst>
      <p:ext uri="{BB962C8B-B14F-4D97-AF65-F5344CB8AC3E}">
        <p14:creationId xmlns:p14="http://schemas.microsoft.com/office/powerpoint/2010/main" val="351571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8D750-3D66-407E-91D5-7E37B25825F7}" type="slidenum">
              <a:rPr lang="en-US" smtClean="0"/>
              <a:t>5</a:t>
            </a:fld>
            <a:endParaRPr lang="en-US"/>
          </a:p>
        </p:txBody>
      </p:sp>
    </p:spTree>
    <p:extLst>
      <p:ext uri="{BB962C8B-B14F-4D97-AF65-F5344CB8AC3E}">
        <p14:creationId xmlns:p14="http://schemas.microsoft.com/office/powerpoint/2010/main" val="419275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35" indent="-232935">
              <a:buAutoNum type="arabicPeriod"/>
            </a:pPr>
            <a:r>
              <a:rPr lang="en-US" sz="1600" dirty="0"/>
              <a:t>Specifically, we ask two questions: does generic strategy affect earnings persistence and does it affect earnings volatility?</a:t>
            </a:r>
          </a:p>
          <a:p>
            <a:pPr marL="232935" indent="-232935">
              <a:buAutoNum type="arabicPeriod"/>
            </a:pPr>
            <a:r>
              <a:rPr lang="en-US" sz="1600" dirty="0"/>
              <a:t>We find Yes and Yes. </a:t>
            </a:r>
          </a:p>
          <a:p>
            <a:pPr marL="232935" indent="-232935">
              <a:buAutoNum type="arabicPeriod"/>
            </a:pPr>
            <a:r>
              <a:rPr lang="en-US" sz="1600" dirty="0"/>
              <a:t>Firms with product leadership will have more persistent earnings than customer-intimacy and operational-excellence firms because they have different levels of ability to sustain the competitive advantage</a:t>
            </a:r>
          </a:p>
          <a:p>
            <a:pPr marL="232935" indent="-232935">
              <a:buAutoNum type="arabicPeriod"/>
            </a:pPr>
            <a:r>
              <a:rPr lang="en-US" sz="1600" dirty="0"/>
              <a:t>Also firms with product leadership will have more volatile earnings than the other two because of the differences in outcome uncertainty and accounting treatment</a:t>
            </a:r>
          </a:p>
        </p:txBody>
      </p:sp>
      <p:sp>
        <p:nvSpPr>
          <p:cNvPr id="4" name="Slide Number Placeholder 3"/>
          <p:cNvSpPr>
            <a:spLocks noGrp="1"/>
          </p:cNvSpPr>
          <p:nvPr>
            <p:ph type="sldNum" sz="quarter" idx="10"/>
          </p:nvPr>
        </p:nvSpPr>
        <p:spPr/>
        <p:txBody>
          <a:bodyPr/>
          <a:lstStyle/>
          <a:p>
            <a:fld id="{13A8D750-3D66-407E-91D5-7E37B25825F7}" type="slidenum">
              <a:rPr lang="en-US" smtClean="0"/>
              <a:t>6</a:t>
            </a:fld>
            <a:endParaRPr lang="en-US"/>
          </a:p>
        </p:txBody>
      </p:sp>
    </p:spTree>
    <p:extLst>
      <p:ext uri="{BB962C8B-B14F-4D97-AF65-F5344CB8AC3E}">
        <p14:creationId xmlns:p14="http://schemas.microsoft.com/office/powerpoint/2010/main" val="191378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35" indent="-232935">
              <a:buAutoNum type="arabicPeriod"/>
            </a:pPr>
            <a:endParaRPr lang="en-US" sz="1600" dirty="0"/>
          </a:p>
        </p:txBody>
      </p:sp>
      <p:sp>
        <p:nvSpPr>
          <p:cNvPr id="4" name="Slide Number Placeholder 3"/>
          <p:cNvSpPr>
            <a:spLocks noGrp="1"/>
          </p:cNvSpPr>
          <p:nvPr>
            <p:ph type="sldNum" sz="quarter" idx="10"/>
          </p:nvPr>
        </p:nvSpPr>
        <p:spPr/>
        <p:txBody>
          <a:bodyPr/>
          <a:lstStyle/>
          <a:p>
            <a:fld id="{13A8D750-3D66-407E-91D5-7E37B25825F7}" type="slidenum">
              <a:rPr lang="en-US" smtClean="0"/>
              <a:t>7</a:t>
            </a:fld>
            <a:endParaRPr lang="en-US"/>
          </a:p>
        </p:txBody>
      </p:sp>
    </p:spTree>
    <p:extLst>
      <p:ext uri="{BB962C8B-B14F-4D97-AF65-F5344CB8AC3E}">
        <p14:creationId xmlns:p14="http://schemas.microsoft.com/office/powerpoint/2010/main" val="34128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1. To sum up, these generic strategies outline some main options of how firms can strategically position themselves in the industry. </a:t>
            </a:r>
          </a:p>
          <a:p>
            <a:r>
              <a:rPr lang="en-US" sz="1600" dirty="0"/>
              <a:t>2. the chosen strategic positioning guide firms in further decision-making processes concerning the focus and investments. Operational-excellence firms will try to operate in a lean and efficient fashion. To do that, they can invest in new machines and equipment to leverage modern technology. Customer-intimacy firms try to understand target market, meet customers’ needs, and cultivate loyalty. Therefore, they spend more on marketing. And finally, product-leadership firms operate more proactively. They try to constantly launch new products to render existing products obsolete. Therefore, they value flexibility in the operations, change constantly, and spend more on R&amp;D. </a:t>
            </a:r>
          </a:p>
          <a:p>
            <a:r>
              <a:rPr lang="en-US" sz="1600" dirty="0"/>
              <a:t>3. If firms develop a congruent strategy and implement it consistently, then we can observe diverging patterns in financial outcomes. For example, customer-intimacy and product leadership firms will have a higher profit margin because they can deliver greater customer value. On the other hand, operational-excellence firms operate efficiently. Customer-intimacy firms can also operate efficiently because their target customers tend to be homogenous and they can leverage the economies of scale.  </a:t>
            </a:r>
          </a:p>
        </p:txBody>
      </p:sp>
      <p:sp>
        <p:nvSpPr>
          <p:cNvPr id="4" name="Slide Number Placeholder 3"/>
          <p:cNvSpPr>
            <a:spLocks noGrp="1"/>
          </p:cNvSpPr>
          <p:nvPr>
            <p:ph type="sldNum" sz="quarter" idx="10"/>
          </p:nvPr>
        </p:nvSpPr>
        <p:spPr/>
        <p:txBody>
          <a:bodyPr/>
          <a:lstStyle/>
          <a:p>
            <a:fld id="{13A8D750-3D66-407E-91D5-7E37B25825F7}" type="slidenum">
              <a:rPr lang="en-US" smtClean="0"/>
              <a:t>8</a:t>
            </a:fld>
            <a:endParaRPr lang="en-US"/>
          </a:p>
        </p:txBody>
      </p:sp>
    </p:spTree>
    <p:extLst>
      <p:ext uri="{BB962C8B-B14F-4D97-AF65-F5344CB8AC3E}">
        <p14:creationId xmlns:p14="http://schemas.microsoft.com/office/powerpoint/2010/main" val="360423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35" indent="-232935">
              <a:buAutoNum type="arabicPeriod"/>
            </a:pPr>
            <a:r>
              <a:rPr lang="en-US" sz="1600" dirty="0"/>
              <a:t>How does it affect earnings persistence?</a:t>
            </a:r>
          </a:p>
          <a:p>
            <a:pPr marL="232935" indent="-232935">
              <a:buAutoNum type="arabicPeriod"/>
            </a:pPr>
            <a:r>
              <a:rPr lang="en-US" sz="1600" dirty="0"/>
              <a:t>Although firms who obtain the competitive advantages will earn above-average profits, it does not last forever.</a:t>
            </a:r>
          </a:p>
          <a:p>
            <a:pPr marL="232935" indent="-232935">
              <a:buAutoNum type="arabicPeriod"/>
            </a:pPr>
            <a:r>
              <a:rPr lang="en-US" sz="1600" dirty="0"/>
              <a:t>We argue that firms with different generic strategies have different levels of ability to sustain their competitive advantage. </a:t>
            </a:r>
          </a:p>
          <a:p>
            <a:pPr marL="232935" indent="-232935">
              <a:buAutoNum type="arabicPeriod"/>
            </a:pPr>
            <a:r>
              <a:rPr lang="en-US" sz="1600" dirty="0"/>
              <a:t>Only those who are able to sustain their advantage have persistent earnings. </a:t>
            </a:r>
          </a:p>
        </p:txBody>
      </p:sp>
      <p:sp>
        <p:nvSpPr>
          <p:cNvPr id="4" name="Slide Number Placeholder 3"/>
          <p:cNvSpPr>
            <a:spLocks noGrp="1"/>
          </p:cNvSpPr>
          <p:nvPr>
            <p:ph type="sldNum" sz="quarter" idx="10"/>
          </p:nvPr>
        </p:nvSpPr>
        <p:spPr/>
        <p:txBody>
          <a:bodyPr/>
          <a:lstStyle/>
          <a:p>
            <a:fld id="{13A8D750-3D66-407E-91D5-7E37B25825F7}" type="slidenum">
              <a:rPr lang="en-US" smtClean="0"/>
              <a:t>9</a:t>
            </a:fld>
            <a:endParaRPr lang="en-US"/>
          </a:p>
        </p:txBody>
      </p:sp>
    </p:spTree>
    <p:extLst>
      <p:ext uri="{BB962C8B-B14F-4D97-AF65-F5344CB8AC3E}">
        <p14:creationId xmlns:p14="http://schemas.microsoft.com/office/powerpoint/2010/main" val="351198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F2F970-87A9-4FE3-A965-8A44F1AEB0C6}"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74369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F7BE8C-2954-4C38-84AB-AACB4C2B6D85}"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0250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BC68E-E171-4425-9A64-A8C79753D83E}"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4965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F2F970-87A9-4FE3-A965-8A44F1AEB0C6}"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735870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5F193-854F-4B7F-954D-C9BE92C1B991}"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cxnSp>
        <p:nvCxnSpPr>
          <p:cNvPr id="7" name="Straight Connector 6"/>
          <p:cNvCxnSpPr/>
          <p:nvPr userDrawn="1"/>
        </p:nvCxnSpPr>
        <p:spPr>
          <a:xfrm>
            <a:off x="838200" y="1411253"/>
            <a:ext cx="9607522" cy="0"/>
          </a:xfrm>
          <a:prstGeom prst="line">
            <a:avLst/>
          </a:prstGeom>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2664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35CE18-EB32-4987-BF88-DF37A2E22B9C}"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37225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7EB0C2-705C-4B71-8711-3AD1E545C8A2}"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2217618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558340-6E1B-4926-B69F-0FAD51A7DF6E}" type="datetime1">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2763449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B32149-FF62-4064-83AB-41D529EDA00E}" type="datetime1">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3742717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42207-CCB2-4355-B25B-0E269EA1E900}" type="datetime1">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593447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6571-9232-463E-B4B1-C38FE0A1372C}"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25454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25F193-854F-4B7F-954D-C9BE92C1B991}"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cxnSp>
        <p:nvCxnSpPr>
          <p:cNvPr id="8" name="Straight Connector 7"/>
          <p:cNvCxnSpPr/>
          <p:nvPr userDrawn="1"/>
        </p:nvCxnSpPr>
        <p:spPr>
          <a:xfrm>
            <a:off x="838200" y="1411253"/>
            <a:ext cx="9607522" cy="0"/>
          </a:xfrm>
          <a:prstGeom prst="line">
            <a:avLst/>
          </a:prstGeom>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18695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4E7D61-F7C2-4386-B7F6-E8B3F4FCE844}"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359064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7BE8C-2954-4C38-84AB-AACB4C2B6D85}"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3144822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BC68E-E171-4425-9A64-A8C79753D83E}"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14689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5CE18-EB32-4987-BF88-DF37A2E22B9C}" type="datetime1">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66493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7EB0C2-705C-4B71-8711-3AD1E545C8A2}"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2213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558340-6E1B-4926-B69F-0FAD51A7DF6E}" type="datetime1">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47165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B32149-FF62-4064-83AB-41D529EDA00E}" type="datetime1">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68656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42207-CCB2-4355-B25B-0E269EA1E900}" type="datetime1">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73613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56571-9232-463E-B4B1-C38FE0A1372C}"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58301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E7D61-F7C2-4386-B7F6-E8B3F4FCE844}" type="datetime1">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68129-8861-C24D-BC6A-BC5FB64D6F5D}" type="slidenum">
              <a:rPr lang="en-US" smtClean="0"/>
              <a:t>‹#›</a:t>
            </a:fld>
            <a:endParaRPr lang="en-US"/>
          </a:p>
        </p:txBody>
      </p:sp>
    </p:spTree>
    <p:extLst>
      <p:ext uri="{BB962C8B-B14F-4D97-AF65-F5344CB8AC3E}">
        <p14:creationId xmlns:p14="http://schemas.microsoft.com/office/powerpoint/2010/main" val="193339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5B7B9-6023-4F3D-A397-3BC97329BFA7}" type="datetime1">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68129-8861-C24D-BC6A-BC5FB64D6F5D}" type="slidenum">
              <a:rPr lang="en-US" smtClean="0"/>
              <a:t>‹#›</a:t>
            </a:fld>
            <a:endParaRPr lang="en-US"/>
          </a:p>
        </p:txBody>
      </p:sp>
    </p:spTree>
    <p:extLst>
      <p:ext uri="{BB962C8B-B14F-4D97-AF65-F5344CB8AC3E}">
        <p14:creationId xmlns:p14="http://schemas.microsoft.com/office/powerpoint/2010/main" val="89650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5B7B9-6023-4F3D-A397-3BC97329BFA7}" type="datetime1">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68129-8861-C24D-BC6A-BC5FB64D6F5D}" type="slidenum">
              <a:rPr lang="en-US" smtClean="0"/>
              <a:t>‹#›</a:t>
            </a:fld>
            <a:endParaRPr lang="en-US"/>
          </a:p>
        </p:txBody>
      </p:sp>
    </p:spTree>
    <p:extLst>
      <p:ext uri="{BB962C8B-B14F-4D97-AF65-F5344CB8AC3E}">
        <p14:creationId xmlns:p14="http://schemas.microsoft.com/office/powerpoint/2010/main" val="2453088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7124" y="612064"/>
            <a:ext cx="9057177" cy="2243770"/>
          </a:xfrm>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Business </a:t>
            </a:r>
            <a:r>
              <a:rPr lang="en-US" b="1" dirty="0">
                <a:solidFill>
                  <a:srgbClr val="C00000"/>
                </a:solidFill>
                <a:latin typeface="Times New Roman" panose="02020603050405020304" pitchFamily="18" charset="0"/>
                <a:cs typeface="Times New Roman" panose="02020603050405020304" pitchFamily="18" charset="0"/>
              </a:rPr>
              <a:t>Strategy and Accounting </a:t>
            </a:r>
            <a:r>
              <a:rPr lang="en-US" b="1" dirty="0" smtClean="0">
                <a:solidFill>
                  <a:srgbClr val="C00000"/>
                </a:solidFill>
                <a:latin typeface="Times New Roman" panose="02020603050405020304" pitchFamily="18" charset="0"/>
                <a:cs typeface="Times New Roman" panose="02020603050405020304" pitchFamily="18" charset="0"/>
              </a:rPr>
              <a:t>Research: </a:t>
            </a:r>
            <a:br>
              <a:rPr lang="en-US" b="1" dirty="0" smtClean="0">
                <a:solidFill>
                  <a:srgbClr val="C00000"/>
                </a:solidFill>
                <a:latin typeface="Times New Roman" panose="02020603050405020304" pitchFamily="18" charset="0"/>
                <a:cs typeface="Times New Roman" panose="02020603050405020304" pitchFamily="18" charset="0"/>
              </a:rPr>
            </a:br>
            <a:r>
              <a:rPr lang="en-US" sz="5300" b="1" dirty="0" smtClean="0">
                <a:solidFill>
                  <a:srgbClr val="C00000"/>
                </a:solidFill>
                <a:latin typeface="Times New Roman" panose="02020603050405020304" pitchFamily="18" charset="0"/>
                <a:cs typeface="Times New Roman" panose="02020603050405020304" pitchFamily="18" charset="0"/>
              </a:rPr>
              <a:t>A Text-Analysis </a:t>
            </a:r>
            <a:r>
              <a:rPr lang="en-US" sz="5300" b="1" dirty="0">
                <a:solidFill>
                  <a:srgbClr val="C00000"/>
                </a:solidFill>
                <a:latin typeface="Times New Roman" panose="02020603050405020304" pitchFamily="18" charset="0"/>
                <a:cs typeface="Times New Roman" panose="02020603050405020304" pitchFamily="18" charset="0"/>
              </a:rPr>
              <a:t>A</a:t>
            </a:r>
            <a:r>
              <a:rPr lang="en-US" sz="5300" b="1" dirty="0" smtClean="0">
                <a:solidFill>
                  <a:srgbClr val="C00000"/>
                </a:solidFill>
                <a:latin typeface="Times New Roman" panose="02020603050405020304" pitchFamily="18" charset="0"/>
                <a:cs typeface="Times New Roman" panose="02020603050405020304" pitchFamily="18" charset="0"/>
              </a:rPr>
              <a:t>pproach</a:t>
            </a:r>
            <a:endParaRPr lang="en-US" sz="53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79631" y="2855834"/>
            <a:ext cx="9144000" cy="2117445"/>
          </a:xfrm>
        </p:spPr>
        <p:txBody>
          <a:bodyPr>
            <a:noAutofit/>
          </a:bodyPr>
          <a:lstStyle/>
          <a:p>
            <a:r>
              <a:rPr lang="en-US" sz="2800" b="1" dirty="0" smtClean="0">
                <a:latin typeface="Times New Roman" panose="02020603050405020304" pitchFamily="18" charset="0"/>
                <a:cs typeface="Times New Roman" panose="02020603050405020304" pitchFamily="18" charset="0"/>
              </a:rPr>
              <a:t>Rajiv </a:t>
            </a:r>
            <a:r>
              <a:rPr lang="en-US" sz="2800" b="1" dirty="0">
                <a:latin typeface="Times New Roman" panose="02020603050405020304" pitchFamily="18" charset="0"/>
                <a:cs typeface="Times New Roman" panose="02020603050405020304" pitchFamily="18" charset="0"/>
              </a:rPr>
              <a:t>Banker </a:t>
            </a:r>
          </a:p>
          <a:p>
            <a:r>
              <a:rPr lang="en-US" sz="2800" b="1" dirty="0">
                <a:latin typeface="Times New Roman" panose="02020603050405020304" pitchFamily="18" charset="0"/>
                <a:cs typeface="Times New Roman" panose="02020603050405020304" pitchFamily="18" charset="0"/>
              </a:rPr>
              <a:t>with </a:t>
            </a:r>
            <a:r>
              <a:rPr lang="en-US" sz="2800" b="1" dirty="0" smtClean="0">
                <a:latin typeface="Times New Roman" panose="02020603050405020304" pitchFamily="18" charset="0"/>
                <a:cs typeface="Times New Roman" panose="02020603050405020304" pitchFamily="18" charset="0"/>
              </a:rPr>
              <a:t>Xinjie </a:t>
            </a:r>
            <a:r>
              <a:rPr lang="en-US" sz="2800" b="1" dirty="0">
                <a:latin typeface="Times New Roman" panose="02020603050405020304" pitchFamily="18" charset="0"/>
                <a:cs typeface="Times New Roman" panose="02020603050405020304" pitchFamily="18" charset="0"/>
              </a:rPr>
              <a:t>Ma </a:t>
            </a:r>
            <a:endParaRPr lang="en-US" sz="2800" b="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October 2018</a:t>
            </a:r>
          </a:p>
          <a:p>
            <a:endParaRPr lang="en-US" sz="2800" dirty="0" smtClean="0">
              <a:latin typeface="Times New Roman" panose="02020603050405020304" pitchFamily="18" charset="0"/>
              <a:cs typeface="Times New Roman" panose="02020603050405020304" pitchFamily="18" charset="0"/>
            </a:endParaRPr>
          </a:p>
          <a:p>
            <a:r>
              <a:rPr lang="en-US" b="1" dirty="0" smtClean="0">
                <a:solidFill>
                  <a:schemeClr val="accent5"/>
                </a:solidFill>
                <a:latin typeface="Times New Roman" panose="02020603050405020304" pitchFamily="18" charset="0"/>
                <a:cs typeface="Times New Roman" panose="02020603050405020304" pitchFamily="18" charset="0"/>
              </a:rPr>
              <a:t>Convergence of Financial and Managerial Accounting</a:t>
            </a:r>
            <a:endParaRPr lang="en-US" b="1" dirty="0">
              <a:solidFill>
                <a:schemeClr val="accent5"/>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4593" t="28614" r="2614" b="27154"/>
          <a:stretch/>
        </p:blipFill>
        <p:spPr>
          <a:xfrm>
            <a:off x="164647" y="6285145"/>
            <a:ext cx="3204954" cy="507534"/>
          </a:xfrm>
          <a:prstGeom prst="rect">
            <a:avLst/>
          </a:prstGeom>
        </p:spPr>
      </p:pic>
    </p:spTree>
    <p:extLst>
      <p:ext uri="{BB962C8B-B14F-4D97-AF65-F5344CB8AC3E}">
        <p14:creationId xmlns:p14="http://schemas.microsoft.com/office/powerpoint/2010/main" val="2269665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Sustainability of competitive advantage</a:t>
            </a:r>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10</a:t>
            </a:fld>
            <a:endParaRPr lang="en-US" dirty="0"/>
          </a:p>
        </p:txBody>
      </p:sp>
      <p:sp>
        <p:nvSpPr>
          <p:cNvPr id="6" name="Content Placeholder 2"/>
          <p:cNvSpPr txBox="1">
            <a:spLocks/>
          </p:cNvSpPr>
          <p:nvPr/>
        </p:nvSpPr>
        <p:spPr>
          <a:xfrm>
            <a:off x="838200" y="1685438"/>
            <a:ext cx="11223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Barriers to imitation</a:t>
            </a:r>
          </a:p>
          <a:p>
            <a:pPr lvl="1"/>
            <a:r>
              <a:rPr lang="en-US" sz="2800" dirty="0" smtClean="0"/>
              <a:t>Information or resource-based advantage over </a:t>
            </a:r>
            <a:r>
              <a:rPr lang="en-US" sz="2800" dirty="0" smtClean="0"/>
              <a:t>competitors </a:t>
            </a:r>
            <a:r>
              <a:rPr lang="en-US" sz="2000" dirty="0" smtClean="0"/>
              <a:t>(Barney </a:t>
            </a:r>
            <a:r>
              <a:rPr lang="en-US" sz="2000" dirty="0" err="1" smtClean="0"/>
              <a:t>JMgt</a:t>
            </a:r>
            <a:r>
              <a:rPr lang="en-US" sz="2000" dirty="0" smtClean="0"/>
              <a:t> 1991; Porter HBR 2001</a:t>
            </a:r>
            <a:r>
              <a:rPr lang="en-US" sz="2000" dirty="0" smtClean="0"/>
              <a:t>) :</a:t>
            </a:r>
            <a:endParaRPr lang="en-US" sz="2000" dirty="0" smtClean="0"/>
          </a:p>
          <a:p>
            <a:pPr lvl="2">
              <a:buFont typeface="Times New Roman" panose="02020603050405020304" pitchFamily="18" charset="0"/>
              <a:buChar char="–"/>
            </a:pPr>
            <a:r>
              <a:rPr lang="en-US" sz="2400" i="1" dirty="0" smtClean="0"/>
              <a:t>Don’t know</a:t>
            </a:r>
          </a:p>
          <a:p>
            <a:pPr lvl="2">
              <a:buFont typeface="Times New Roman" panose="02020603050405020304" pitchFamily="18" charset="0"/>
              <a:buChar char="–"/>
            </a:pPr>
            <a:r>
              <a:rPr lang="en-US" sz="2400" dirty="0" smtClean="0"/>
              <a:t>Open market vs. internal generation </a:t>
            </a:r>
          </a:p>
          <a:p>
            <a:pPr lvl="1">
              <a:buFont typeface="Arial" panose="020B0604020202020204" pitchFamily="34" charset="0"/>
              <a:buChar char="•"/>
            </a:pPr>
            <a:r>
              <a:rPr lang="en-US" sz="2800" dirty="0" smtClean="0"/>
              <a:t>Causal </a:t>
            </a:r>
            <a:r>
              <a:rPr lang="en-US" sz="2800" dirty="0" smtClean="0"/>
              <a:t>ambiguity</a:t>
            </a:r>
            <a:r>
              <a:rPr lang="en-US" sz="2800" dirty="0"/>
              <a:t> </a:t>
            </a:r>
            <a:r>
              <a:rPr lang="en-US" sz="2000" dirty="0" smtClean="0"/>
              <a:t>(</a:t>
            </a:r>
            <a:r>
              <a:rPr lang="en-US" sz="2000" dirty="0" err="1" smtClean="0"/>
              <a:t>Krasnikov</a:t>
            </a:r>
            <a:r>
              <a:rPr lang="en-US" sz="2000" dirty="0" smtClean="0"/>
              <a:t> </a:t>
            </a:r>
            <a:r>
              <a:rPr lang="en-US" sz="2000" dirty="0"/>
              <a:t>and </a:t>
            </a:r>
            <a:r>
              <a:rPr lang="en-US" sz="2000" dirty="0" err="1"/>
              <a:t>Jayachandran</a:t>
            </a:r>
            <a:r>
              <a:rPr lang="en-US" sz="2000" dirty="0"/>
              <a:t> </a:t>
            </a:r>
            <a:r>
              <a:rPr lang="en-US" sz="2000" dirty="0" err="1" smtClean="0"/>
              <a:t>JMkt</a:t>
            </a:r>
            <a:r>
              <a:rPr lang="en-US" sz="2000" dirty="0" smtClean="0"/>
              <a:t> 2008</a:t>
            </a:r>
            <a:r>
              <a:rPr lang="en-US" sz="2000" dirty="0"/>
              <a:t>; Reed and </a:t>
            </a:r>
            <a:r>
              <a:rPr lang="en-US" sz="2000" dirty="0" err="1"/>
              <a:t>Defillippi</a:t>
            </a:r>
            <a:r>
              <a:rPr lang="en-US" sz="2000" dirty="0"/>
              <a:t> </a:t>
            </a:r>
            <a:r>
              <a:rPr lang="en-US" sz="2000" dirty="0" smtClean="0"/>
              <a:t>AMR 1990</a:t>
            </a:r>
            <a:r>
              <a:rPr lang="en-US" sz="2000" dirty="0" smtClean="0"/>
              <a:t>) </a:t>
            </a:r>
            <a:r>
              <a:rPr lang="en-US" sz="2000" dirty="0" smtClean="0"/>
              <a:t>:</a:t>
            </a:r>
            <a:endParaRPr lang="en-US" sz="2000" dirty="0" smtClean="0"/>
          </a:p>
          <a:p>
            <a:pPr lvl="2">
              <a:buFont typeface="Times New Roman" panose="02020603050405020304" pitchFamily="18" charset="0"/>
              <a:buChar char="–"/>
            </a:pPr>
            <a:r>
              <a:rPr lang="en-US" sz="2400" i="1" dirty="0" smtClean="0"/>
              <a:t>Don’t understand</a:t>
            </a:r>
          </a:p>
          <a:p>
            <a:pPr lvl="2">
              <a:buFont typeface="Times New Roman" panose="02020603050405020304" pitchFamily="18" charset="0"/>
              <a:buChar char="–"/>
            </a:pPr>
            <a:r>
              <a:rPr lang="en-US" sz="2400" dirty="0" smtClean="0"/>
              <a:t>Stable and narrow vs. flexible and complex </a:t>
            </a:r>
          </a:p>
          <a:p>
            <a:pPr>
              <a:buFont typeface="Wingdings" panose="05000000000000000000" pitchFamily="2" charset="2"/>
              <a:buChar char="Ø"/>
            </a:pPr>
            <a:r>
              <a:rPr lang="en-US" dirty="0" smtClean="0"/>
              <a:t>Barriers </a:t>
            </a:r>
            <a:r>
              <a:rPr lang="en-US" dirty="0"/>
              <a:t>to </a:t>
            </a:r>
            <a:r>
              <a:rPr lang="en-US" dirty="0" smtClean="0"/>
              <a:t>substitution </a:t>
            </a:r>
            <a:r>
              <a:rPr lang="en-US" sz="2100" dirty="0" smtClean="0"/>
              <a:t>(</a:t>
            </a:r>
            <a:r>
              <a:rPr lang="en-US" sz="2100" dirty="0" err="1" smtClean="0"/>
              <a:t>Treacy</a:t>
            </a:r>
            <a:r>
              <a:rPr lang="en-US" sz="2100" dirty="0" smtClean="0"/>
              <a:t> and </a:t>
            </a:r>
            <a:r>
              <a:rPr lang="en-US" sz="2100" dirty="0" err="1" smtClean="0"/>
              <a:t>Wiersema</a:t>
            </a:r>
            <a:r>
              <a:rPr lang="en-US" sz="2100" dirty="0" smtClean="0"/>
              <a:t> HBR 1993)</a:t>
            </a:r>
          </a:p>
          <a:p>
            <a:pPr lvl="1">
              <a:buFont typeface="Arial" panose="020B0604020202020204" pitchFamily="34" charset="0"/>
              <a:buChar char="•"/>
            </a:pPr>
            <a:r>
              <a:rPr lang="en-US" sz="2800" dirty="0" smtClean="0"/>
              <a:t>Render the existing products obsolete</a:t>
            </a:r>
          </a:p>
        </p:txBody>
      </p:sp>
    </p:spTree>
    <p:extLst>
      <p:ext uri="{BB962C8B-B14F-4D97-AF65-F5344CB8AC3E}">
        <p14:creationId xmlns:p14="http://schemas.microsoft.com/office/powerpoint/2010/main" val="1324743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on earnings persistence</a:t>
            </a:r>
            <a:endParaRPr lang="en-US" dirty="0"/>
          </a:p>
        </p:txBody>
      </p:sp>
      <p:sp>
        <p:nvSpPr>
          <p:cNvPr id="3" name="Content Placeholder 2"/>
          <p:cNvSpPr>
            <a:spLocks noGrp="1"/>
          </p:cNvSpPr>
          <p:nvPr>
            <p:ph idx="1"/>
          </p:nvPr>
        </p:nvSpPr>
        <p:spPr>
          <a:xfrm>
            <a:off x="743437" y="4743114"/>
            <a:ext cx="10610361" cy="1204681"/>
          </a:xfrm>
        </p:spPr>
        <p:txBody>
          <a:bodyPr>
            <a:noAutofit/>
          </a:bodyPr>
          <a:lstStyle/>
          <a:p>
            <a:pPr marL="0" indent="0">
              <a:buNone/>
            </a:pPr>
            <a:r>
              <a:rPr lang="en-US" sz="2400" b="1" dirty="0" smtClean="0"/>
              <a:t>H1: Product-leadership </a:t>
            </a:r>
            <a:r>
              <a:rPr lang="en-US" sz="2400" b="1" dirty="0"/>
              <a:t>firms have more persistent earnings </a:t>
            </a:r>
            <a:r>
              <a:rPr lang="en-US" sz="2400" b="1" dirty="0" smtClean="0"/>
              <a:t>than </a:t>
            </a:r>
            <a:r>
              <a:rPr lang="en-US" sz="2400" b="1" dirty="0"/>
              <a:t>operational-excellence </a:t>
            </a:r>
            <a:r>
              <a:rPr lang="en-US" sz="2400" b="1" dirty="0" smtClean="0"/>
              <a:t>and customer-intimacy </a:t>
            </a:r>
            <a:r>
              <a:rPr lang="en-US" sz="2400" b="1" dirty="0"/>
              <a:t>firms</a:t>
            </a:r>
            <a:r>
              <a:rPr lang="en-US" sz="2400" b="1" dirty="0" smtClean="0"/>
              <a:t>.</a:t>
            </a:r>
          </a:p>
          <a:p>
            <a:pPr marL="0" indent="0">
              <a:buNone/>
            </a:pPr>
            <a:endParaRPr lang="en-US" dirty="0" smtClean="0"/>
          </a:p>
        </p:txBody>
      </p:sp>
      <p:sp>
        <p:nvSpPr>
          <p:cNvPr id="4" name="Slide Number Placeholder 3"/>
          <p:cNvSpPr>
            <a:spLocks noGrp="1"/>
          </p:cNvSpPr>
          <p:nvPr>
            <p:ph type="sldNum" sz="quarter" idx="12"/>
          </p:nvPr>
        </p:nvSpPr>
        <p:spPr/>
        <p:txBody>
          <a:bodyPr/>
          <a:lstStyle/>
          <a:p>
            <a:fld id="{03368129-8861-C24D-BC6A-BC5FB64D6F5D}" type="slidenum">
              <a:rPr lang="en-US" smtClean="0"/>
              <a:t>11</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1508091586"/>
              </p:ext>
            </p:extLst>
          </p:nvPr>
        </p:nvGraphicFramePr>
        <p:xfrm>
          <a:off x="648676" y="1488633"/>
          <a:ext cx="10705123" cy="3108960"/>
        </p:xfrm>
        <a:graphic>
          <a:graphicData uri="http://schemas.openxmlformats.org/drawingml/2006/table">
            <a:tbl>
              <a:tblPr firstRow="1" bandRow="1">
                <a:tableStyleId>{7E9639D4-E3E2-4D34-9284-5A2195B3D0D7}</a:tableStyleId>
              </a:tblPr>
              <a:tblGrid>
                <a:gridCol w="3713599">
                  <a:extLst>
                    <a:ext uri="{9D8B030D-6E8A-4147-A177-3AD203B41FA5}">
                      <a16:colId xmlns:a16="http://schemas.microsoft.com/office/drawing/2014/main" val="688886709"/>
                    </a:ext>
                  </a:extLst>
                </a:gridCol>
                <a:gridCol w="2330508">
                  <a:extLst>
                    <a:ext uri="{9D8B030D-6E8A-4147-A177-3AD203B41FA5}">
                      <a16:colId xmlns:a16="http://schemas.microsoft.com/office/drawing/2014/main" val="2635058677"/>
                    </a:ext>
                  </a:extLst>
                </a:gridCol>
                <a:gridCol w="2330508">
                  <a:extLst>
                    <a:ext uri="{9D8B030D-6E8A-4147-A177-3AD203B41FA5}">
                      <a16:colId xmlns:a16="http://schemas.microsoft.com/office/drawing/2014/main" val="1574801253"/>
                    </a:ext>
                  </a:extLst>
                </a:gridCol>
                <a:gridCol w="2330508">
                  <a:extLst>
                    <a:ext uri="{9D8B030D-6E8A-4147-A177-3AD203B41FA5}">
                      <a16:colId xmlns:a16="http://schemas.microsoft.com/office/drawing/2014/main" val="545684976"/>
                    </a:ext>
                  </a:extLst>
                </a:gridCol>
              </a:tblGrid>
              <a:tr h="370840">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Operational</a:t>
                      </a:r>
                      <a:r>
                        <a:rPr lang="en-US" sz="2400" baseline="0" dirty="0" smtClean="0">
                          <a:latin typeface="Times New Roman" panose="02020603050405020304" pitchFamily="18" charset="0"/>
                          <a:cs typeface="Times New Roman" panose="02020603050405020304" pitchFamily="18" charset="0"/>
                        </a:rPr>
                        <a:t> excellence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Customer</a:t>
                      </a:r>
                      <a:r>
                        <a:rPr lang="en-US" sz="2400" baseline="0" dirty="0" smtClean="0">
                          <a:latin typeface="Times New Roman" panose="02020603050405020304" pitchFamily="18" charset="0"/>
                          <a:cs typeface="Times New Roman" panose="02020603050405020304" pitchFamily="18" charset="0"/>
                        </a:rPr>
                        <a:t> intimacy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Product</a:t>
                      </a:r>
                      <a:r>
                        <a:rPr lang="en-US" sz="2400" baseline="0" dirty="0" smtClean="0">
                          <a:latin typeface="Times New Roman" panose="02020603050405020304" pitchFamily="18" charset="0"/>
                          <a:cs typeface="Times New Roman" panose="02020603050405020304" pitchFamily="18" charset="0"/>
                        </a:rPr>
                        <a:t> leadership</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8673897"/>
                  </a:ext>
                </a:extLst>
              </a:tr>
              <a:tr h="370840">
                <a:tc>
                  <a:txBody>
                    <a:bodyPr/>
                    <a:lstStyle/>
                    <a:p>
                      <a:r>
                        <a:rPr lang="en-US" sz="2400" b="1" dirty="0" smtClean="0">
                          <a:latin typeface="Times New Roman" panose="02020603050405020304" pitchFamily="18" charset="0"/>
                          <a:cs typeface="Times New Roman" panose="02020603050405020304" pitchFamily="18" charset="0"/>
                        </a:rPr>
                        <a:t>Barriers to imitation</a:t>
                      </a:r>
                      <a:endParaRPr lang="en-US" sz="2400" b="1"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7584736"/>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Information</a:t>
                      </a:r>
                      <a:r>
                        <a:rPr lang="en-US" sz="2400" baseline="0" dirty="0" smtClean="0">
                          <a:latin typeface="Times New Roman" panose="02020603050405020304" pitchFamily="18" charset="0"/>
                          <a:cs typeface="Times New Roman" panose="02020603050405020304" pitchFamily="18" charset="0"/>
                        </a:rPr>
                        <a:t> advantage</a:t>
                      </a:r>
                      <a:endParaRPr lang="en-US" sz="2400" dirty="0" smtClean="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1752112"/>
                  </a:ext>
                </a:extLst>
              </a:tr>
              <a:tr h="370840">
                <a:tc>
                  <a:txBody>
                    <a:bodyPr/>
                    <a:lstStyle/>
                    <a:p>
                      <a:pPr lvl="1"/>
                      <a:r>
                        <a:rPr lang="en-US" sz="2400" dirty="0" smtClean="0">
                          <a:latin typeface="Times New Roman" panose="02020603050405020304" pitchFamily="18" charset="0"/>
                          <a:cs typeface="Times New Roman" panose="02020603050405020304" pitchFamily="18" charset="0"/>
                        </a:rPr>
                        <a:t>Causal ambiguity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Middle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9496620"/>
                  </a:ext>
                </a:extLst>
              </a:tr>
              <a:tr h="370840">
                <a:tc>
                  <a:txBody>
                    <a:bodyPr/>
                    <a:lstStyle/>
                    <a:p>
                      <a:r>
                        <a:rPr lang="en-US" sz="2400" b="1" dirty="0" smtClean="0">
                          <a:latin typeface="Times New Roman" panose="02020603050405020304" pitchFamily="18" charset="0"/>
                          <a:cs typeface="Times New Roman" panose="02020603050405020304" pitchFamily="18" charset="0"/>
                        </a:rPr>
                        <a:t>Barriers to substitution</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8001964"/>
                  </a:ext>
                </a:extLst>
              </a:tr>
              <a:tr h="370840">
                <a:tc>
                  <a:txBody>
                    <a:bodyPr/>
                    <a:lstStyle/>
                    <a:p>
                      <a:r>
                        <a:rPr lang="en-US" sz="2400" b="1" dirty="0" smtClean="0">
                          <a:latin typeface="Times New Roman" panose="02020603050405020304" pitchFamily="18" charset="0"/>
                          <a:cs typeface="Times New Roman" panose="02020603050405020304" pitchFamily="18" charset="0"/>
                        </a:rPr>
                        <a:t>Overall</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Middle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9432832"/>
                  </a:ext>
                </a:extLst>
              </a:tr>
            </a:tbl>
          </a:graphicData>
        </a:graphic>
      </p:graphicFrame>
    </p:spTree>
    <p:extLst>
      <p:ext uri="{BB962C8B-B14F-4D97-AF65-F5344CB8AC3E}">
        <p14:creationId xmlns:p14="http://schemas.microsoft.com/office/powerpoint/2010/main" val="1658936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and earnings volatility</a:t>
            </a:r>
            <a:endParaRPr lang="en-US" dirty="0"/>
          </a:p>
        </p:txBody>
      </p:sp>
      <p:sp>
        <p:nvSpPr>
          <p:cNvPr id="3" name="Content Placeholder 2"/>
          <p:cNvSpPr>
            <a:spLocks noGrp="1"/>
          </p:cNvSpPr>
          <p:nvPr>
            <p:ph idx="1"/>
          </p:nvPr>
        </p:nvSpPr>
        <p:spPr>
          <a:xfrm>
            <a:off x="838200" y="1825625"/>
            <a:ext cx="11283462" cy="4351338"/>
          </a:xfrm>
        </p:spPr>
        <p:txBody>
          <a:bodyPr/>
          <a:lstStyle/>
          <a:p>
            <a:pPr>
              <a:buFont typeface="Wingdings" panose="05000000000000000000" pitchFamily="2" charset="2"/>
              <a:buChar char="Ø"/>
            </a:pPr>
            <a:r>
              <a:rPr lang="en-US" dirty="0" smtClean="0"/>
              <a:t>Outcome uncertainty: </a:t>
            </a:r>
            <a:r>
              <a:rPr lang="en-US" sz="2000" dirty="0" smtClean="0"/>
              <a:t>(</a:t>
            </a:r>
            <a:r>
              <a:rPr lang="en-US" sz="2000" dirty="0" err="1" smtClean="0"/>
              <a:t>Govindarajan</a:t>
            </a:r>
            <a:r>
              <a:rPr lang="en-US" sz="2000" dirty="0" smtClean="0"/>
              <a:t> </a:t>
            </a:r>
            <a:r>
              <a:rPr lang="en-US" sz="2000" dirty="0"/>
              <a:t>and </a:t>
            </a:r>
            <a:r>
              <a:rPr lang="en-US" sz="2000" dirty="0" smtClean="0"/>
              <a:t>Gupta AOS 1985</a:t>
            </a:r>
            <a:r>
              <a:rPr lang="en-US" sz="2000" dirty="0"/>
              <a:t>; Higgins et al. </a:t>
            </a:r>
            <a:r>
              <a:rPr lang="en-US" sz="2000" dirty="0" smtClean="0"/>
              <a:t>CAR 2015)</a:t>
            </a:r>
          </a:p>
          <a:p>
            <a:pPr lvl="1">
              <a:buFont typeface="Arial" panose="020B0604020202020204" pitchFamily="34" charset="0"/>
              <a:buChar char="•"/>
            </a:pPr>
            <a:r>
              <a:rPr lang="en-US" dirty="0" smtClean="0"/>
              <a:t>Product </a:t>
            </a:r>
            <a:r>
              <a:rPr lang="en-US" dirty="0"/>
              <a:t>leadership: </a:t>
            </a:r>
            <a:r>
              <a:rPr lang="en-US" dirty="0" smtClean="0"/>
              <a:t>Through </a:t>
            </a:r>
            <a:r>
              <a:rPr lang="en-US" dirty="0"/>
              <a:t>exploratory organizational learning</a:t>
            </a:r>
          </a:p>
          <a:p>
            <a:pPr lvl="1">
              <a:buFont typeface="Arial" panose="020B0604020202020204" pitchFamily="34" charset="0"/>
              <a:buChar char="•"/>
            </a:pPr>
            <a:r>
              <a:rPr lang="en-US" dirty="0" smtClean="0"/>
              <a:t>Customer </a:t>
            </a:r>
            <a:r>
              <a:rPr lang="en-US" dirty="0"/>
              <a:t>intimacy: T</a:t>
            </a:r>
            <a:r>
              <a:rPr lang="en-US" dirty="0" smtClean="0"/>
              <a:t>hrough exploratory yet less risky learning </a:t>
            </a:r>
          </a:p>
          <a:p>
            <a:pPr lvl="1">
              <a:buFont typeface="Arial" panose="020B0604020202020204" pitchFamily="34" charset="0"/>
              <a:buChar char="•"/>
            </a:pPr>
            <a:r>
              <a:rPr lang="en-US" dirty="0" smtClean="0"/>
              <a:t>Operational </a:t>
            </a:r>
            <a:r>
              <a:rPr lang="en-US" dirty="0"/>
              <a:t>excellence: </a:t>
            </a:r>
            <a:r>
              <a:rPr lang="en-US" dirty="0" smtClean="0"/>
              <a:t>Through </a:t>
            </a:r>
            <a:r>
              <a:rPr lang="en-US" dirty="0"/>
              <a:t>exploitative organizational learning</a:t>
            </a:r>
          </a:p>
          <a:p>
            <a:pPr lvl="1">
              <a:buFont typeface="Arial" panose="020B0604020202020204" pitchFamily="34" charset="0"/>
              <a:buChar char="•"/>
            </a:pPr>
            <a:endParaRPr lang="en-US" dirty="0" smtClean="0"/>
          </a:p>
          <a:p>
            <a:pPr marL="0" indent="0">
              <a:buNone/>
            </a:pPr>
            <a:r>
              <a:rPr lang="en-US" b="1" dirty="0" smtClean="0"/>
              <a:t>H2: </a:t>
            </a:r>
            <a:r>
              <a:rPr lang="en-US" b="1" dirty="0"/>
              <a:t>Product-leadership firms have more volatile earnings than operational-excellence and customer-intimacy firms.</a:t>
            </a:r>
          </a:p>
          <a:p>
            <a:pPr lvl="1">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p:txBody>
          <a:bodyPr/>
          <a:lstStyle/>
          <a:p>
            <a:fld id="{03368129-8861-C24D-BC6A-BC5FB64D6F5D}" type="slidenum">
              <a:rPr lang="en-US" smtClean="0"/>
              <a:t>12</a:t>
            </a:fld>
            <a:endParaRPr lang="en-US"/>
          </a:p>
        </p:txBody>
      </p:sp>
    </p:spTree>
    <p:extLst>
      <p:ext uri="{BB962C8B-B14F-4D97-AF65-F5344CB8AC3E}">
        <p14:creationId xmlns:p14="http://schemas.microsoft.com/office/powerpoint/2010/main" val="13131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Strategy and conservatism</a:t>
            </a:r>
            <a:endParaRPr lang="en-US"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smtClean="0"/>
              <a:t>Product-leadership </a:t>
            </a:r>
            <a:r>
              <a:rPr lang="en-US" dirty="0"/>
              <a:t>firms invest heavily in innovation activities that </a:t>
            </a:r>
            <a:r>
              <a:rPr lang="en-US" dirty="0" smtClean="0"/>
              <a:t>accumulate </a:t>
            </a:r>
            <a:r>
              <a:rPr lang="en-US" dirty="0"/>
              <a:t>intangible assets </a:t>
            </a:r>
            <a:r>
              <a:rPr lang="en-US" dirty="0" smtClean="0"/>
              <a:t>and enhance growth potential</a:t>
            </a:r>
            <a:endParaRPr lang="en-US" dirty="0"/>
          </a:p>
          <a:p>
            <a:pPr>
              <a:buFont typeface="Wingdings" panose="05000000000000000000" pitchFamily="2" charset="2"/>
              <a:buChar char="Ø"/>
            </a:pPr>
            <a:r>
              <a:rPr lang="en-US" dirty="0" smtClean="0"/>
              <a:t>Most intangible assets are not recognized on the balance sheet due to lower verifiability</a:t>
            </a:r>
            <a:endParaRPr lang="en-US" dirty="0"/>
          </a:p>
          <a:p>
            <a:pPr>
              <a:buFont typeface="Wingdings" panose="05000000000000000000" pitchFamily="2" charset="2"/>
              <a:buChar char="Ø"/>
            </a:pPr>
            <a:r>
              <a:rPr lang="en-US" dirty="0"/>
              <a:t>B</a:t>
            </a:r>
            <a:r>
              <a:rPr lang="en-US" dirty="0" smtClean="0"/>
              <a:t>ad </a:t>
            </a:r>
            <a:r>
              <a:rPr lang="en-US" dirty="0"/>
              <a:t>news </a:t>
            </a:r>
            <a:r>
              <a:rPr lang="en-US" dirty="0" smtClean="0"/>
              <a:t>related to </a:t>
            </a:r>
            <a:r>
              <a:rPr lang="en-US" dirty="0"/>
              <a:t>unrecognized intangible assets </a:t>
            </a:r>
            <a:r>
              <a:rPr lang="en-US" dirty="0" smtClean="0"/>
              <a:t>do </a:t>
            </a:r>
            <a:r>
              <a:rPr lang="en-US" dirty="0"/>
              <a:t>not trigger </a:t>
            </a:r>
            <a:r>
              <a:rPr lang="en-US" dirty="0" smtClean="0"/>
              <a:t>asset write-downs, and thus there is less observable income-statement evidence on asymmetry for unrecognized assets </a:t>
            </a:r>
            <a:r>
              <a:rPr lang="en-US" sz="2400" dirty="0"/>
              <a:t>(</a:t>
            </a:r>
            <a:r>
              <a:rPr lang="en-US" sz="2400" dirty="0" err="1"/>
              <a:t>Lafond</a:t>
            </a:r>
            <a:r>
              <a:rPr lang="en-US" sz="2400" dirty="0"/>
              <a:t> and </a:t>
            </a:r>
            <a:r>
              <a:rPr lang="en-US" sz="2400" dirty="0" err="1"/>
              <a:t>Roychowdhury</a:t>
            </a:r>
            <a:r>
              <a:rPr lang="en-US" sz="2400" dirty="0"/>
              <a:t> </a:t>
            </a:r>
            <a:r>
              <a:rPr lang="en-US" sz="2400" dirty="0" smtClean="0"/>
              <a:t>JAR 2008</a:t>
            </a:r>
            <a:r>
              <a:rPr lang="en-US" sz="2400" dirty="0"/>
              <a:t>; </a:t>
            </a:r>
            <a:r>
              <a:rPr lang="en-US" sz="2400" dirty="0" err="1"/>
              <a:t>Roychowdhury</a:t>
            </a:r>
            <a:r>
              <a:rPr lang="en-US" sz="2400" dirty="0"/>
              <a:t> and Watts </a:t>
            </a:r>
            <a:r>
              <a:rPr lang="en-US" sz="2400" dirty="0" smtClean="0"/>
              <a:t>JAE 2007)</a:t>
            </a:r>
          </a:p>
          <a:p>
            <a:pPr marL="0" indent="0">
              <a:buNone/>
            </a:pPr>
            <a:r>
              <a:rPr lang="en-US" b="1" dirty="0" smtClean="0"/>
              <a:t>RQ1: Is generic strategy associated with (a) balance-sheet conservatism and (b) income-statement conservatism as measured using traditional models?</a:t>
            </a:r>
            <a:endParaRPr lang="en-US" b="1" dirty="0"/>
          </a:p>
          <a:p>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13</a:t>
            </a:fld>
            <a:endParaRPr lang="en-US"/>
          </a:p>
        </p:txBody>
      </p:sp>
    </p:spTree>
    <p:extLst>
      <p:ext uri="{BB962C8B-B14F-4D97-AF65-F5344CB8AC3E}">
        <p14:creationId xmlns:p14="http://schemas.microsoft.com/office/powerpoint/2010/main" val="2954237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Strategy and revenue-expense matching</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Product-leadership firms are more likely to have </a:t>
            </a:r>
          </a:p>
          <a:p>
            <a:pPr lvl="1">
              <a:buFont typeface="Arial" panose="020B0604020202020204" pitchFamily="34" charset="0"/>
              <a:buChar char="•"/>
            </a:pPr>
            <a:r>
              <a:rPr lang="en-US" dirty="0"/>
              <a:t>l</a:t>
            </a:r>
            <a:r>
              <a:rPr lang="en-US" dirty="0" smtClean="0"/>
              <a:t>ess expenses (e.g., COGS) that are recognized with revenue realization</a:t>
            </a:r>
          </a:p>
          <a:p>
            <a:pPr lvl="1">
              <a:buFont typeface="Arial" panose="020B0604020202020204" pitchFamily="34" charset="0"/>
              <a:buChar char="•"/>
            </a:pPr>
            <a:r>
              <a:rPr lang="en-US" dirty="0" smtClean="0"/>
              <a:t>more expenses (e.g., R&amp;D, intangibles) that are recognized before revenue realization</a:t>
            </a:r>
          </a:p>
          <a:p>
            <a:pPr lvl="1">
              <a:buFont typeface="Arial" panose="020B0604020202020204" pitchFamily="34" charset="0"/>
              <a:buChar char="•"/>
            </a:pPr>
            <a:r>
              <a:rPr lang="en-US" dirty="0" smtClean="0"/>
              <a:t>less expenses (e.g., depreciation of tangible assets) that are recognized systematically through useful life</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0" indent="0">
              <a:buNone/>
            </a:pPr>
            <a:r>
              <a:rPr lang="en-US" b="1" dirty="0" smtClean="0"/>
              <a:t>RQ2: Is generic strategy associated with revenue-expense matching?</a:t>
            </a:r>
            <a:endParaRPr lang="en-US" b="1" dirty="0"/>
          </a:p>
          <a:p>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14</a:t>
            </a:fld>
            <a:endParaRPr lang="en-US"/>
          </a:p>
        </p:txBody>
      </p:sp>
    </p:spTree>
    <p:extLst>
      <p:ext uri="{BB962C8B-B14F-4D97-AF65-F5344CB8AC3E}">
        <p14:creationId xmlns:p14="http://schemas.microsoft.com/office/powerpoint/2010/main" val="942559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Strategy and abnormal accruals</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Business strategy drives business operations</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Diverging business operations may lead to differences in accruals-generating processes under the null hypothesis of no earnings management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0" indent="0">
              <a:buNone/>
            </a:pPr>
            <a:r>
              <a:rPr lang="en-US" b="1" dirty="0" smtClean="0"/>
              <a:t>RQ3: Is generic strategy associated with abnormal accruals?</a:t>
            </a:r>
            <a:endParaRPr lang="en-US" b="1" dirty="0"/>
          </a:p>
          <a:p>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15</a:t>
            </a:fld>
            <a:endParaRPr lang="en-US"/>
          </a:p>
        </p:txBody>
      </p:sp>
    </p:spTree>
    <p:extLst>
      <p:ext uri="{BB962C8B-B14F-4D97-AF65-F5344CB8AC3E}">
        <p14:creationId xmlns:p14="http://schemas.microsoft.com/office/powerpoint/2010/main" val="324326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Prior </a:t>
            </a:r>
            <a:r>
              <a:rPr lang="en-US" b="1" dirty="0" smtClean="0">
                <a:latin typeface="Times New Roman" panose="02020603050405020304" pitchFamily="18" charset="0"/>
                <a:cs typeface="Times New Roman" panose="02020603050405020304" pitchFamily="18" charset="0"/>
              </a:rPr>
              <a:t>research on strategy </a:t>
            </a:r>
            <a:r>
              <a:rPr lang="en-US" b="1" dirty="0">
                <a:latin typeface="Times New Roman" panose="02020603050405020304" pitchFamily="18" charset="0"/>
                <a:cs typeface="Times New Roman" panose="02020603050405020304" pitchFamily="18" charset="0"/>
              </a:rPr>
              <a:t>measures</a:t>
            </a:r>
          </a:p>
        </p:txBody>
      </p:sp>
      <p:sp>
        <p:nvSpPr>
          <p:cNvPr id="3" name="Content Placeholder 2"/>
          <p:cNvSpPr>
            <a:spLocks noGrp="1"/>
          </p:cNvSpPr>
          <p:nvPr>
            <p:ph idx="1"/>
          </p:nvPr>
        </p:nvSpPr>
        <p:spPr>
          <a:xfrm>
            <a:off x="838200" y="1456019"/>
            <a:ext cx="10515600" cy="4351338"/>
          </a:xfrm>
        </p:spPr>
        <p:txBody>
          <a:bodyPr>
            <a:noAutofit/>
          </a:bodyPr>
          <a:lstStyle/>
          <a:p>
            <a:r>
              <a:rPr lang="en-US" dirty="0" smtClean="0">
                <a:latin typeface="Times New Roman" panose="02020603050405020304" pitchFamily="18" charset="0"/>
                <a:cs typeface="Times New Roman" panose="02020603050405020304" pitchFamily="18" charset="0"/>
              </a:rPr>
              <a:t>Self typing</a:t>
            </a:r>
            <a:endParaRPr lang="en-US"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Executive </a:t>
            </a:r>
            <a:r>
              <a:rPr lang="en-US" sz="2000" dirty="0" smtClean="0">
                <a:latin typeface="Times New Roman" panose="02020603050405020304" pitchFamily="18" charset="0"/>
                <a:cs typeface="Times New Roman" panose="02020603050405020304" pitchFamily="18" charset="0"/>
              </a:rPr>
              <a:t>responses </a:t>
            </a:r>
            <a:r>
              <a:rPr lang="en-US" sz="2000" dirty="0" smtClean="0"/>
              <a:t>to</a:t>
            </a:r>
            <a:r>
              <a:rPr lang="en-US" sz="2000" dirty="0" smtClean="0">
                <a:latin typeface="Times New Roman" panose="02020603050405020304" pitchFamily="18" charset="0"/>
                <a:cs typeface="Times New Roman" panose="02020603050405020304" pitchFamily="18" charset="0"/>
              </a:rPr>
              <a:t> surveys or proprietary databases</a:t>
            </a:r>
            <a:endParaRPr lang="en-US" sz="2000"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Private </a:t>
            </a:r>
            <a:r>
              <a:rPr lang="en-US" sz="2000" dirty="0" smtClean="0">
                <a:latin typeface="Times New Roman" panose="02020603050405020304" pitchFamily="18" charset="0"/>
                <a:cs typeface="Times New Roman" panose="02020603050405020304" pitchFamily="18" charset="0"/>
              </a:rPr>
              <a:t>databases hinder </a:t>
            </a:r>
            <a:r>
              <a:rPr lang="en-US" sz="2000" dirty="0">
                <a:latin typeface="Times New Roman" panose="02020603050405020304" pitchFamily="18" charset="0"/>
                <a:cs typeface="Times New Roman" panose="02020603050405020304" pitchFamily="18" charset="0"/>
              </a:rPr>
              <a:t>subsequent </a:t>
            </a:r>
            <a:r>
              <a:rPr lang="en-US" sz="2000" dirty="0" smtClean="0">
                <a:latin typeface="Times New Roman" panose="02020603050405020304" pitchFamily="18" charset="0"/>
                <a:cs typeface="Times New Roman" panose="02020603050405020304" pitchFamily="18" charset="0"/>
              </a:rPr>
              <a:t>replications or extensions </a:t>
            </a:r>
            <a:endParaRPr lang="en-US" sz="2000"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Dess and Davis </a:t>
            </a:r>
            <a:r>
              <a:rPr lang="en-US" sz="2000" dirty="0" smtClean="0">
                <a:latin typeface="Times New Roman" panose="02020603050405020304" pitchFamily="18" charset="0"/>
                <a:cs typeface="Times New Roman" panose="02020603050405020304" pitchFamily="18" charset="0"/>
              </a:rPr>
              <a:t>(AMJ 1984</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Shinkle</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Kriauciunas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Hundley </a:t>
            </a:r>
            <a:r>
              <a:rPr lang="en-US" sz="2000" dirty="0" smtClean="0">
                <a:latin typeface="Times New Roman" panose="02020603050405020304" pitchFamily="18" charset="0"/>
                <a:cs typeface="Times New Roman" panose="02020603050405020304" pitchFamily="18" charset="0"/>
              </a:rPr>
              <a:t>(SMJ 2013</a:t>
            </a:r>
            <a:r>
              <a:rPr lang="en-US" sz="2000"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External </a:t>
            </a:r>
            <a:r>
              <a:rPr lang="en-US" dirty="0">
                <a:latin typeface="Times New Roman" panose="02020603050405020304" pitchFamily="18" charset="0"/>
                <a:cs typeface="Times New Roman" panose="02020603050405020304" pitchFamily="18" charset="0"/>
              </a:rPr>
              <a:t>assessment</a:t>
            </a: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Outside </a:t>
            </a:r>
            <a:r>
              <a:rPr lang="en-US" sz="2000" dirty="0" smtClean="0">
                <a:latin typeface="Times New Roman" panose="02020603050405020304" pitchFamily="18" charset="0"/>
                <a:cs typeface="Times New Roman" panose="02020603050405020304" pitchFamily="18" charset="0"/>
              </a:rPr>
              <a:t>experts as raters </a:t>
            </a:r>
            <a:endParaRPr lang="en-US" sz="2000"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Private data and subjective standards </a:t>
            </a:r>
            <a:r>
              <a:rPr lang="en-US" sz="2000" dirty="0" smtClean="0">
                <a:latin typeface="Times New Roman" panose="02020603050405020304" pitchFamily="18" charset="0"/>
                <a:cs typeface="Times New Roman" panose="02020603050405020304" pitchFamily="18" charset="0"/>
              </a:rPr>
              <a:t>limit </a:t>
            </a:r>
            <a:r>
              <a:rPr lang="en-US" sz="2000" dirty="0">
                <a:latin typeface="Times New Roman" panose="02020603050405020304" pitchFamily="18" charset="0"/>
                <a:cs typeface="Times New Roman" panose="02020603050405020304" pitchFamily="18" charset="0"/>
              </a:rPr>
              <a:t>comparability across research studies</a:t>
            </a: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E.g. </a:t>
            </a:r>
            <a:r>
              <a:rPr lang="en-US" sz="2000" dirty="0" err="1">
                <a:latin typeface="Times New Roman" panose="02020603050405020304" pitchFamily="18" charset="0"/>
                <a:cs typeface="Times New Roman" panose="02020603050405020304" pitchFamily="18" charset="0"/>
              </a:rPr>
              <a:t>Zott</a:t>
            </a:r>
            <a:r>
              <a:rPr lang="en-US" sz="2000" dirty="0">
                <a:latin typeface="Times New Roman" panose="02020603050405020304" pitchFamily="18" charset="0"/>
                <a:cs typeface="Times New Roman" panose="02020603050405020304" pitchFamily="18" charset="0"/>
              </a:rPr>
              <a:t> and Amit </a:t>
            </a:r>
            <a:r>
              <a:rPr lang="en-US" sz="2000" dirty="0" smtClean="0">
                <a:latin typeface="Times New Roman" panose="02020603050405020304" pitchFamily="18" charset="0"/>
                <a:cs typeface="Times New Roman" panose="02020603050405020304" pitchFamily="18" charset="0"/>
              </a:rPr>
              <a:t>(SMJ 2008</a:t>
            </a:r>
            <a:r>
              <a:rPr lang="en-US" sz="2000"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Financial outcomes</a:t>
            </a:r>
            <a:endParaRPr lang="en-US"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Publicly available financial data such as </a:t>
            </a:r>
            <a:r>
              <a:rPr lang="en-US" sz="2000" dirty="0" smtClean="0">
                <a:latin typeface="Times New Roman" panose="02020603050405020304" pitchFamily="18" charset="0"/>
                <a:cs typeface="Times New Roman" panose="02020603050405020304" pitchFamily="18" charset="0"/>
              </a:rPr>
              <a:t>R&amp;D/Sales</a:t>
            </a:r>
            <a:endParaRPr lang="en-US" sz="2000"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More suited for </a:t>
            </a:r>
            <a:r>
              <a:rPr lang="en-US" sz="2000" dirty="0" smtClean="0">
                <a:latin typeface="Times New Roman" panose="02020603050405020304" pitchFamily="18" charset="0"/>
                <a:cs typeface="Times New Roman" panose="02020603050405020304" pitchFamily="18" charset="0"/>
              </a:rPr>
              <a:t>measuring realized strategy: </a:t>
            </a:r>
            <a:r>
              <a:rPr lang="en-US" sz="2000" i="1" dirty="0" smtClean="0">
                <a:latin typeface="Times New Roman" panose="02020603050405020304" pitchFamily="18" charset="0"/>
                <a:cs typeface="Times New Roman" panose="02020603050405020304" pitchFamily="18" charset="0"/>
              </a:rPr>
              <a:t>ex post </a:t>
            </a:r>
            <a:r>
              <a:rPr lang="en-US" sz="2000" dirty="0" smtClean="0">
                <a:latin typeface="Times New Roman" panose="02020603050405020304" pitchFamily="18" charset="0"/>
                <a:cs typeface="Times New Roman" panose="02020603050405020304" pitchFamily="18" charset="0"/>
              </a:rPr>
              <a:t>in nature</a:t>
            </a:r>
            <a:endParaRPr lang="en-US" sz="2000" dirty="0">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E.g. </a:t>
            </a:r>
            <a:r>
              <a:rPr lang="en-US" sz="2000" dirty="0" err="1">
                <a:latin typeface="Times New Roman" panose="02020603050405020304" pitchFamily="18" charset="0"/>
                <a:cs typeface="Times New Roman" panose="02020603050405020304" pitchFamily="18" charset="0"/>
              </a:rPr>
              <a:t>Ittner</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Larcker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Rajan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(TAR 1997</a:t>
            </a:r>
            <a:r>
              <a:rPr lang="en-US" sz="2000" dirty="0">
                <a:latin typeface="Times New Roman" panose="02020603050405020304" pitchFamily="18" charset="0"/>
                <a:cs typeface="Times New Roman" panose="02020603050405020304" pitchFamily="18" charset="0"/>
              </a:rPr>
              <a:t>); Bentley, </a:t>
            </a:r>
            <a:r>
              <a:rPr lang="en-US" sz="2000" dirty="0" smtClean="0">
                <a:latin typeface="Times New Roman" panose="02020603050405020304" pitchFamily="18" charset="0"/>
                <a:cs typeface="Times New Roman" panose="02020603050405020304" pitchFamily="18" charset="0"/>
              </a:rPr>
              <a:t>Omer </a:t>
            </a:r>
            <a:r>
              <a:rPr lang="en-US" sz="2000" dirty="0">
                <a:latin typeface="Times New Roman" panose="02020603050405020304" pitchFamily="18" charset="0"/>
                <a:cs typeface="Times New Roman" panose="02020603050405020304" pitchFamily="18" charset="0"/>
              </a:rPr>
              <a:t>and Sharp </a:t>
            </a:r>
            <a:r>
              <a:rPr lang="en-US" sz="2000" dirty="0" smtClean="0">
                <a:latin typeface="Times New Roman" panose="02020603050405020304" pitchFamily="18" charset="0"/>
                <a:cs typeface="Times New Roman" panose="02020603050405020304" pitchFamily="18" charset="0"/>
              </a:rPr>
              <a:t>(CAR 2013); Banker, Hu and </a:t>
            </a:r>
            <a:r>
              <a:rPr lang="en-US" sz="2000" dirty="0" err="1" smtClean="0">
                <a:latin typeface="Times New Roman" panose="02020603050405020304" pitchFamily="18" charset="0"/>
                <a:cs typeface="Times New Roman" panose="02020603050405020304" pitchFamily="18" charset="0"/>
              </a:rPr>
              <a:t>Pavlou</a:t>
            </a:r>
            <a:r>
              <a:rPr lang="en-US" sz="2000" dirty="0" smtClean="0">
                <a:latin typeface="Times New Roman" panose="02020603050405020304" pitchFamily="18" charset="0"/>
                <a:cs typeface="Times New Roman" panose="02020603050405020304" pitchFamily="18" charset="0"/>
              </a:rPr>
              <a:t> (MISQ 2011)</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3368129-8861-C24D-BC6A-BC5FB64D6F5D}" type="slidenum">
              <a:rPr lang="en-US" smtClean="0"/>
              <a:t>16</a:t>
            </a:fld>
            <a:endParaRPr lang="en-US"/>
          </a:p>
        </p:txBody>
      </p:sp>
      <p:sp>
        <p:nvSpPr>
          <p:cNvPr id="6" name="Rectangle 5"/>
          <p:cNvSpPr/>
          <p:nvPr/>
        </p:nvSpPr>
        <p:spPr>
          <a:xfrm>
            <a:off x="4189047" y="6356350"/>
            <a:ext cx="7768492"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smtClean="0">
                <a:latin typeface="Times New Roman" panose="02020603050405020304" pitchFamily="18" charset="0"/>
                <a:cs typeface="Times New Roman" panose="02020603050405020304" pitchFamily="18" charset="0"/>
              </a:rPr>
              <a:t>Source: Snow and </a:t>
            </a:r>
            <a:r>
              <a:rPr lang="en-US" sz="1600" dirty="0" err="1" smtClean="0">
                <a:latin typeface="Times New Roman" panose="02020603050405020304" pitchFamily="18" charset="0"/>
                <a:cs typeface="Times New Roman" panose="02020603050405020304" pitchFamily="18" charset="0"/>
              </a:rPr>
              <a:t>Hambrick</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1980. Measuring organizational strategies : Some theoretical and methodological </a:t>
            </a:r>
            <a:r>
              <a:rPr lang="en-US" sz="1600" dirty="0" smtClean="0">
                <a:latin typeface="Times New Roman" panose="02020603050405020304" pitchFamily="18" charset="0"/>
                <a:cs typeface="Times New Roman" panose="02020603050405020304" pitchFamily="18" charset="0"/>
              </a:rPr>
              <a:t>problems. </a:t>
            </a:r>
            <a:r>
              <a:rPr lang="en-US" sz="1600" i="1" dirty="0">
                <a:latin typeface="Times New Roman" panose="02020603050405020304" pitchFamily="18" charset="0"/>
                <a:cs typeface="Times New Roman" panose="02020603050405020304" pitchFamily="18" charset="0"/>
              </a:rPr>
              <a:t>Academy of Management Review</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(4): 527–538</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65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59225" cy="1325563"/>
          </a:xfrm>
        </p:spPr>
        <p:txBody>
          <a:bodyPr/>
          <a:lstStyle/>
          <a:p>
            <a:r>
              <a:rPr lang="en-US" b="1" dirty="0"/>
              <a:t>Strategy </a:t>
            </a:r>
            <a:r>
              <a:rPr lang="en-US" b="1" dirty="0" smtClean="0"/>
              <a:t>measures using </a:t>
            </a:r>
            <a:r>
              <a:rPr lang="en-US" b="1" dirty="0"/>
              <a:t>financial </a:t>
            </a:r>
            <a:r>
              <a:rPr lang="en-US" b="1" dirty="0" smtClean="0"/>
              <a:t>outcomes</a:t>
            </a:r>
            <a:endParaRPr lang="en-US" b="1"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nvPr>
            </p:nvGraphicFramePr>
            <p:xfrm>
              <a:off x="1446517" y="1596943"/>
              <a:ext cx="9542588" cy="4450080"/>
            </p:xfrm>
            <a:graphic>
              <a:graphicData uri="http://schemas.openxmlformats.org/drawingml/2006/table">
                <a:tbl>
                  <a:tblPr firstRow="1" bandRow="1">
                    <a:tableStyleId>{7E9639D4-E3E2-4D34-9284-5A2195B3D0D7}</a:tableStyleId>
                  </a:tblPr>
                  <a:tblGrid>
                    <a:gridCol w="2385647">
                      <a:extLst>
                        <a:ext uri="{9D8B030D-6E8A-4147-A177-3AD203B41FA5}">
                          <a16:colId xmlns:a16="http://schemas.microsoft.com/office/drawing/2014/main" val="1167959368"/>
                        </a:ext>
                      </a:extLst>
                    </a:gridCol>
                    <a:gridCol w="2385647">
                      <a:extLst>
                        <a:ext uri="{9D8B030D-6E8A-4147-A177-3AD203B41FA5}">
                          <a16:colId xmlns:a16="http://schemas.microsoft.com/office/drawing/2014/main" val="69013256"/>
                        </a:ext>
                      </a:extLst>
                    </a:gridCol>
                    <a:gridCol w="2385647">
                      <a:extLst>
                        <a:ext uri="{9D8B030D-6E8A-4147-A177-3AD203B41FA5}">
                          <a16:colId xmlns:a16="http://schemas.microsoft.com/office/drawing/2014/main" val="333224256"/>
                        </a:ext>
                      </a:extLst>
                    </a:gridCol>
                    <a:gridCol w="2385647">
                      <a:extLst>
                        <a:ext uri="{9D8B030D-6E8A-4147-A177-3AD203B41FA5}">
                          <a16:colId xmlns:a16="http://schemas.microsoft.com/office/drawing/2014/main" val="2681809168"/>
                        </a:ext>
                      </a:extLst>
                    </a:gridCol>
                  </a:tblGrid>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Ittner</a:t>
                          </a:r>
                          <a:r>
                            <a:rPr lang="en-US" sz="1600" baseline="0" dirty="0" smtClean="0">
                              <a:latin typeface="Times New Roman" panose="02020603050405020304" pitchFamily="18" charset="0"/>
                              <a:cs typeface="Times New Roman" panose="02020603050405020304" pitchFamily="18" charset="0"/>
                            </a:rPr>
                            <a:t> et al. </a:t>
                          </a:r>
                          <a:r>
                            <a:rPr lang="en-US" sz="1600" dirty="0" smtClean="0">
                              <a:latin typeface="Times New Roman" panose="02020603050405020304" pitchFamily="18" charset="0"/>
                              <a:cs typeface="Times New Roman" panose="02020603050405020304" pitchFamily="18" charset="0"/>
                            </a:rPr>
                            <a:t>1997</a:t>
                          </a:r>
                          <a:r>
                            <a:rPr lang="en-US" sz="1600" dirty="0">
                              <a:latin typeface="Times New Roman" panose="02020603050405020304" pitchFamily="18" charset="0"/>
                              <a:cs typeface="Times New Roman" panose="02020603050405020304" pitchFamily="18" charset="0"/>
                            </a:rPr>
                            <a:t>. TAR</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Bentley</a:t>
                          </a:r>
                          <a:r>
                            <a:rPr lang="en-US" sz="1600" baseline="0" dirty="0" smtClean="0">
                              <a:latin typeface="Times New Roman" panose="02020603050405020304" pitchFamily="18" charset="0"/>
                              <a:cs typeface="Times New Roman" panose="02020603050405020304" pitchFamily="18" charset="0"/>
                            </a:rPr>
                            <a:t> et al. </a:t>
                          </a:r>
                          <a:r>
                            <a:rPr lang="en-US" sz="1600" dirty="0" smtClean="0">
                              <a:latin typeface="Times New Roman" panose="02020603050405020304" pitchFamily="18" charset="0"/>
                              <a:cs typeface="Times New Roman" panose="02020603050405020304" pitchFamily="18" charset="0"/>
                            </a:rPr>
                            <a:t>2013</a:t>
                          </a:r>
                          <a:r>
                            <a:rPr lang="en-US" sz="1600" dirty="0">
                              <a:latin typeface="Times New Roman" panose="02020603050405020304" pitchFamily="18" charset="0"/>
                              <a:cs typeface="Times New Roman" panose="02020603050405020304" pitchFamily="18" charset="0"/>
                            </a:rPr>
                            <a:t>. CAR</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Banker</a:t>
                          </a:r>
                          <a:r>
                            <a:rPr lang="en-US" sz="1600" baseline="0" dirty="0" smtClean="0">
                              <a:latin typeface="Times New Roman" panose="02020603050405020304" pitchFamily="18" charset="0"/>
                              <a:cs typeface="Times New Roman" panose="02020603050405020304" pitchFamily="18" charset="0"/>
                            </a:rPr>
                            <a:t> et al. </a:t>
                          </a:r>
                          <a:r>
                            <a:rPr lang="en-US" sz="1600" u="none" strike="noStrike" kern="1200" baseline="0" dirty="0" smtClean="0">
                              <a:latin typeface="Times New Roman" panose="02020603050405020304" pitchFamily="18" charset="0"/>
                              <a:cs typeface="Times New Roman" panose="02020603050405020304" pitchFamily="18" charset="0"/>
                            </a:rPr>
                            <a:t>2011</a:t>
                          </a:r>
                          <a:r>
                            <a:rPr lang="en-US" sz="1600" u="none" strike="noStrike" kern="1200" baseline="0" dirty="0">
                              <a:latin typeface="Times New Roman" panose="02020603050405020304" pitchFamily="18" charset="0"/>
                              <a:cs typeface="Times New Roman" panose="02020603050405020304" pitchFamily="18" charset="0"/>
                            </a:rPr>
                            <a:t>. MISQ</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605937"/>
                      </a:ext>
                    </a:extLst>
                  </a:tr>
                  <a:tr h="370840">
                    <a:tc>
                      <a:txBody>
                        <a:bodyPr/>
                        <a:lstStyle/>
                        <a:p>
                          <a:r>
                            <a:rPr lang="en-US" sz="1800" dirty="0">
                              <a:latin typeface="Times New Roman" panose="02020603050405020304" pitchFamily="18" charset="0"/>
                              <a:cs typeface="Times New Roman" panose="02020603050405020304" pitchFamily="18" charset="0"/>
                            </a:rPr>
                            <a:t>Profit margin</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3448259"/>
                      </a:ext>
                    </a:extLst>
                  </a:tr>
                  <a:tr h="370840">
                    <a:tc>
                      <a:txBody>
                        <a:bodyPr/>
                        <a:lstStyle/>
                        <a:p>
                          <a:r>
                            <a:rPr lang="en-US" sz="1800" dirty="0">
                              <a:latin typeface="Times New Roman" panose="02020603050405020304" pitchFamily="18" charset="0"/>
                              <a:cs typeface="Times New Roman" panose="02020603050405020304" pitchFamily="18" charset="0"/>
                            </a:rPr>
                            <a:t>Asset turnover</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9319034"/>
                      </a:ext>
                    </a:extLst>
                  </a:tr>
                  <a:tr h="370840">
                    <a:tc>
                      <a:txBody>
                        <a:bodyPr/>
                        <a:lstStyle/>
                        <a:p>
                          <a:r>
                            <a:rPr lang="en-US" sz="1800" dirty="0" smtClean="0">
                              <a:latin typeface="Times New Roman" panose="02020603050405020304" pitchFamily="18" charset="0"/>
                              <a:cs typeface="Times New Roman" panose="02020603050405020304" pitchFamily="18" charset="0"/>
                            </a:rPr>
                            <a:t>R&amp;D/Sales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3626201"/>
                      </a:ext>
                    </a:extLst>
                  </a:tr>
                  <a:tr h="370840">
                    <a:tc>
                      <a:txBody>
                        <a:bodyPr/>
                        <a:lstStyle/>
                        <a:p>
                          <a:r>
                            <a:rPr lang="en-US" sz="1800" dirty="0" smtClean="0">
                              <a:latin typeface="Times New Roman" panose="02020603050405020304" pitchFamily="18" charset="0"/>
                              <a:cs typeface="Times New Roman" panose="02020603050405020304" pitchFamily="18" charset="0"/>
                            </a:rPr>
                            <a:t>SG&amp;A/Sales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3149526"/>
                      </a:ext>
                    </a:extLst>
                  </a:tr>
                  <a:tr h="370840">
                    <a:tc>
                      <a:txBody>
                        <a:bodyPr/>
                        <a:lstStyle/>
                        <a:p>
                          <a:r>
                            <a:rPr lang="en-US" sz="1800" dirty="0" smtClean="0">
                              <a:latin typeface="Times New Roman" panose="02020603050405020304" pitchFamily="18" charset="0"/>
                              <a:cs typeface="Times New Roman" panose="02020603050405020304" pitchFamily="18" charset="0"/>
                            </a:rPr>
                            <a:t>Book-to-Market</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260000"/>
                      </a:ext>
                    </a:extLst>
                  </a:tr>
                  <a:tr h="370840">
                    <a:tc>
                      <a:txBody>
                        <a:bodyPr/>
                        <a:lstStyle/>
                        <a:p>
                          <a:r>
                            <a:rPr lang="en-US" sz="1800" dirty="0" smtClean="0">
                              <a:latin typeface="Times New Roman" panose="02020603050405020304" pitchFamily="18" charset="0"/>
                              <a:cs typeface="Times New Roman" panose="02020603050405020304" pitchFamily="18" charset="0"/>
                            </a:rPr>
                            <a:t>∆Sales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6287664"/>
                      </a:ext>
                    </a:extLst>
                  </a:tr>
                  <a:tr h="370840">
                    <a:tc>
                      <a:txBody>
                        <a:bodyPr/>
                        <a:lstStyle/>
                        <a:p>
                          <a:r>
                            <a:rPr lang="en-US" sz="1800" dirty="0" smtClean="0">
                              <a:latin typeface="Times New Roman" panose="02020603050405020304" pitchFamily="18" charset="0"/>
                              <a:cs typeface="Times New Roman" panose="02020603050405020304" pitchFamily="18" charset="0"/>
                            </a:rPr>
                            <a:t>Employees/Sales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8104560"/>
                      </a:ext>
                    </a:extLst>
                  </a:tr>
                  <a:tr h="370840">
                    <a:tc>
                      <a:txBody>
                        <a:bodyPr/>
                        <a:lstStyle/>
                        <a:p>
                          <a:r>
                            <a:rPr lang="el-GR" sz="1800" dirty="0">
                              <a:latin typeface="Times New Roman" panose="02020603050405020304" pitchFamily="18" charset="0"/>
                              <a:cs typeface="Times New Roman" panose="02020603050405020304" pitchFamily="18" charset="0"/>
                            </a:rPr>
                            <a:t>σ</a:t>
                          </a:r>
                          <a:r>
                            <a:rPr lang="en-US" sz="1800" dirty="0" smtClean="0">
                              <a:latin typeface="Times New Roman" panose="02020603050405020304" pitchFamily="18" charset="0"/>
                              <a:cs typeface="Times New Roman" panose="02020603050405020304" pitchFamily="18" charset="0"/>
                            </a:rPr>
                            <a:t>(Employees)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1604870"/>
                      </a:ext>
                    </a:extLst>
                  </a:tr>
                  <a:tr h="370840">
                    <a:tc>
                      <a:txBody>
                        <a:bodyPr/>
                        <a:lstStyle/>
                        <a:p>
                          <a:r>
                            <a:rPr lang="en-US" sz="1800" dirty="0" smtClean="0">
                              <a:latin typeface="Times New Roman" panose="02020603050405020304" pitchFamily="18" charset="0"/>
                              <a:cs typeface="Times New Roman" panose="02020603050405020304" pitchFamily="18" charset="0"/>
                            </a:rPr>
                            <a:t>PPE/Sales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1865305"/>
                      </a:ext>
                    </a:extLst>
                  </a:tr>
                  <a:tr h="370840">
                    <a:tc>
                      <a:txBody>
                        <a:bodyPr/>
                        <a:lstStyle/>
                        <a:p>
                          <a:r>
                            <a:rPr lang="en-US" sz="1800" dirty="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ew </a:t>
                          </a:r>
                          <a:r>
                            <a:rPr lang="en-US" sz="1800" dirty="0">
                              <a:latin typeface="Times New Roman" panose="02020603050405020304" pitchFamily="18" charset="0"/>
                              <a:cs typeface="Times New Roman" panose="02020603050405020304" pitchFamily="18" charset="0"/>
                            </a:rPr>
                            <a:t>products </a:t>
                          </a:r>
                          <a:r>
                            <a:rPr lang="en-US" sz="1800" dirty="0" smtClean="0">
                              <a:latin typeface="Times New Roman" panose="02020603050405020304" pitchFamily="18" charset="0"/>
                              <a:cs typeface="Times New Roman" panose="02020603050405020304" pitchFamily="18" charset="0"/>
                            </a:rPr>
                            <a:t>/Sales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6517642"/>
                      </a:ext>
                    </a:extLst>
                  </a:tr>
                  <a:tr h="370840">
                    <a:tc>
                      <a:txBody>
                        <a:bodyPr/>
                        <a:lstStyle/>
                        <a:p>
                          <a:r>
                            <a:rPr lang="en-US" sz="1800" dirty="0">
                              <a:latin typeface="Times New Roman" panose="02020603050405020304" pitchFamily="18" charset="0"/>
                              <a:cs typeface="Times New Roman" panose="02020603050405020304" pitchFamily="18" charset="0"/>
                            </a:rPr>
                            <a:t>Sales/COGS</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480057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470299705"/>
                  </p:ext>
                </p:extLst>
              </p:nvPr>
            </p:nvGraphicFramePr>
            <p:xfrm>
              <a:off x="1446517" y="1596943"/>
              <a:ext cx="9542588" cy="4450080"/>
            </p:xfrm>
            <a:graphic>
              <a:graphicData uri="http://schemas.openxmlformats.org/drawingml/2006/table">
                <a:tbl>
                  <a:tblPr firstRow="1" bandRow="1">
                    <a:tableStyleId>{7E9639D4-E3E2-4D34-9284-5A2195B3D0D7}</a:tableStyleId>
                  </a:tblPr>
                  <a:tblGrid>
                    <a:gridCol w="2385647">
                      <a:extLst>
                        <a:ext uri="{9D8B030D-6E8A-4147-A177-3AD203B41FA5}">
                          <a16:colId xmlns:a16="http://schemas.microsoft.com/office/drawing/2014/main" xmlns:a14="http://schemas.microsoft.com/office/drawing/2010/main" xmlns="" val="1167959368"/>
                        </a:ext>
                      </a:extLst>
                    </a:gridCol>
                    <a:gridCol w="2385647">
                      <a:extLst>
                        <a:ext uri="{9D8B030D-6E8A-4147-A177-3AD203B41FA5}">
                          <a16:colId xmlns:a16="http://schemas.microsoft.com/office/drawing/2014/main" xmlns:a14="http://schemas.microsoft.com/office/drawing/2010/main" xmlns="" val="69013256"/>
                        </a:ext>
                      </a:extLst>
                    </a:gridCol>
                    <a:gridCol w="2385647">
                      <a:extLst>
                        <a:ext uri="{9D8B030D-6E8A-4147-A177-3AD203B41FA5}">
                          <a16:colId xmlns:a16="http://schemas.microsoft.com/office/drawing/2014/main" xmlns:a14="http://schemas.microsoft.com/office/drawing/2010/main" xmlns="" val="333224256"/>
                        </a:ext>
                      </a:extLst>
                    </a:gridCol>
                    <a:gridCol w="2385647">
                      <a:extLst>
                        <a:ext uri="{9D8B030D-6E8A-4147-A177-3AD203B41FA5}">
                          <a16:colId xmlns:a16="http://schemas.microsoft.com/office/drawing/2014/main" xmlns:a14="http://schemas.microsoft.com/office/drawing/2010/main" xmlns="" val="2681809168"/>
                        </a:ext>
                      </a:extLst>
                    </a:gridCol>
                  </a:tblGrid>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Ittner</a:t>
                          </a:r>
                          <a:r>
                            <a:rPr lang="en-US" sz="1600" baseline="0" dirty="0" smtClean="0">
                              <a:latin typeface="Times New Roman" panose="02020603050405020304" pitchFamily="18" charset="0"/>
                              <a:cs typeface="Times New Roman" panose="02020603050405020304" pitchFamily="18" charset="0"/>
                            </a:rPr>
                            <a:t> et al. </a:t>
                          </a:r>
                          <a:r>
                            <a:rPr lang="en-US" sz="1600" dirty="0" smtClean="0">
                              <a:latin typeface="Times New Roman" panose="02020603050405020304" pitchFamily="18" charset="0"/>
                              <a:cs typeface="Times New Roman" panose="02020603050405020304" pitchFamily="18" charset="0"/>
                            </a:rPr>
                            <a:t>1997</a:t>
                          </a:r>
                          <a:r>
                            <a:rPr lang="en-US" sz="1600" dirty="0">
                              <a:latin typeface="Times New Roman" panose="02020603050405020304" pitchFamily="18" charset="0"/>
                              <a:cs typeface="Times New Roman" panose="02020603050405020304" pitchFamily="18" charset="0"/>
                            </a:rPr>
                            <a:t>. TAR</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Bentley</a:t>
                          </a:r>
                          <a:r>
                            <a:rPr lang="en-US" sz="1600" baseline="0" dirty="0" smtClean="0">
                              <a:latin typeface="Times New Roman" panose="02020603050405020304" pitchFamily="18" charset="0"/>
                              <a:cs typeface="Times New Roman" panose="02020603050405020304" pitchFamily="18" charset="0"/>
                            </a:rPr>
                            <a:t> et al. </a:t>
                          </a:r>
                          <a:r>
                            <a:rPr lang="en-US" sz="1600" dirty="0" smtClean="0">
                              <a:latin typeface="Times New Roman" panose="02020603050405020304" pitchFamily="18" charset="0"/>
                              <a:cs typeface="Times New Roman" panose="02020603050405020304" pitchFamily="18" charset="0"/>
                            </a:rPr>
                            <a:t>2013</a:t>
                          </a:r>
                          <a:r>
                            <a:rPr lang="en-US" sz="1600" dirty="0">
                              <a:latin typeface="Times New Roman" panose="02020603050405020304" pitchFamily="18" charset="0"/>
                              <a:cs typeface="Times New Roman" panose="02020603050405020304" pitchFamily="18" charset="0"/>
                            </a:rPr>
                            <a:t>. CAR</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Banker</a:t>
                          </a:r>
                          <a:r>
                            <a:rPr lang="en-US" sz="1600" baseline="0" dirty="0" smtClean="0">
                              <a:latin typeface="Times New Roman" panose="02020603050405020304" pitchFamily="18" charset="0"/>
                              <a:cs typeface="Times New Roman" panose="02020603050405020304" pitchFamily="18" charset="0"/>
                            </a:rPr>
                            <a:t> et al. </a:t>
                          </a:r>
                          <a:r>
                            <a:rPr lang="en-US" sz="1600" u="none" strike="noStrike" kern="1200" baseline="0" dirty="0" smtClean="0">
                              <a:latin typeface="Times New Roman" panose="02020603050405020304" pitchFamily="18" charset="0"/>
                              <a:cs typeface="Times New Roman" panose="02020603050405020304" pitchFamily="18" charset="0"/>
                            </a:rPr>
                            <a:t>2011</a:t>
                          </a:r>
                          <a:r>
                            <a:rPr lang="en-US" sz="1600" u="none" strike="noStrike" kern="1200" baseline="0" dirty="0">
                              <a:latin typeface="Times New Roman" panose="02020603050405020304" pitchFamily="18" charset="0"/>
                              <a:cs typeface="Times New Roman" panose="02020603050405020304" pitchFamily="18" charset="0"/>
                            </a:rPr>
                            <a:t>. MISQ</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107605937"/>
                      </a:ext>
                    </a:extLst>
                  </a:tr>
                  <a:tr h="370840">
                    <a:tc>
                      <a:txBody>
                        <a:bodyPr/>
                        <a:lstStyle/>
                        <a:p>
                          <a:r>
                            <a:rPr lang="en-US" sz="1800" dirty="0">
                              <a:latin typeface="Times New Roman" panose="02020603050405020304" pitchFamily="18" charset="0"/>
                              <a:cs typeface="Times New Roman" panose="02020603050405020304" pitchFamily="18" charset="0"/>
                            </a:rPr>
                            <a:t>Profit margin</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300767" t="-103279" r="-256" b="-1022951"/>
                          </a:stretch>
                        </a:blipFill>
                      </a:tcPr>
                    </a:tc>
                    <a:extLst>
                      <a:ext uri="{0D108BD9-81ED-4DB2-BD59-A6C34878D82A}">
                        <a16:rowId xmlns:a16="http://schemas.microsoft.com/office/drawing/2014/main" xmlns:a14="http://schemas.microsoft.com/office/drawing/2010/main" xmlns="" val="943448259"/>
                      </a:ext>
                    </a:extLst>
                  </a:tr>
                  <a:tr h="370840">
                    <a:tc>
                      <a:txBody>
                        <a:bodyPr/>
                        <a:lstStyle/>
                        <a:p>
                          <a:r>
                            <a:rPr lang="en-US" sz="1800" dirty="0">
                              <a:latin typeface="Times New Roman" panose="02020603050405020304" pitchFamily="18" charset="0"/>
                              <a:cs typeface="Times New Roman" panose="02020603050405020304" pitchFamily="18" charset="0"/>
                            </a:rPr>
                            <a:t>Asset turnover</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300767" t="-203279" r="-256" b="-922951"/>
                          </a:stretch>
                        </a:blipFill>
                      </a:tcPr>
                    </a:tc>
                    <a:extLst>
                      <a:ext uri="{0D108BD9-81ED-4DB2-BD59-A6C34878D82A}">
                        <a16:rowId xmlns:a16="http://schemas.microsoft.com/office/drawing/2014/main" xmlns:a14="http://schemas.microsoft.com/office/drawing/2010/main" xmlns="" val="2859319034"/>
                      </a:ext>
                    </a:extLst>
                  </a:tr>
                  <a:tr h="370840">
                    <a:tc>
                      <a:txBody>
                        <a:bodyPr/>
                        <a:lstStyle/>
                        <a:p>
                          <a:r>
                            <a:rPr lang="en-US" sz="1800" dirty="0" smtClean="0">
                              <a:latin typeface="Times New Roman" panose="02020603050405020304" pitchFamily="18" charset="0"/>
                              <a:cs typeface="Times New Roman" panose="02020603050405020304" pitchFamily="18" charset="0"/>
                            </a:rPr>
                            <a:t>R&amp;D/Sales</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100512" t="-303279" r="-200512" b="-822951"/>
                          </a:stretch>
                        </a:blipFill>
                      </a:tcPr>
                    </a:tc>
                    <a:tc>
                      <a:txBody>
                        <a:bodyPr/>
                        <a:lstStyle/>
                        <a:p>
                          <a:endParaRPr lang="en-US"/>
                        </a:p>
                      </a:txBody>
                      <a:tcPr>
                        <a:blipFill rotWithShape="0">
                          <a:blip r:embed="rId3"/>
                          <a:stretch>
                            <a:fillRect l="-200000" t="-303279" r="-100000" b="-822951"/>
                          </a:stretch>
                        </a:blip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1113626201"/>
                      </a:ext>
                    </a:extLst>
                  </a:tr>
                  <a:tr h="370840">
                    <a:tc>
                      <a:txBody>
                        <a:bodyPr/>
                        <a:lstStyle/>
                        <a:p>
                          <a:r>
                            <a:rPr lang="en-US" sz="1800" dirty="0" smtClean="0">
                              <a:latin typeface="Times New Roman" panose="02020603050405020304" pitchFamily="18" charset="0"/>
                              <a:cs typeface="Times New Roman" panose="02020603050405020304" pitchFamily="18" charset="0"/>
                            </a:rPr>
                            <a:t>SG&amp;A/Sales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200000" t="-403279" r="-100000" b="-7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773149526"/>
                      </a:ext>
                    </a:extLst>
                  </a:tr>
                  <a:tr h="370840">
                    <a:tc>
                      <a:txBody>
                        <a:bodyPr/>
                        <a:lstStyle/>
                        <a:p>
                          <a:r>
                            <a:rPr lang="en-US" sz="1800" dirty="0" smtClean="0">
                              <a:latin typeface="Times New Roman" panose="02020603050405020304" pitchFamily="18" charset="0"/>
                              <a:cs typeface="Times New Roman" panose="02020603050405020304" pitchFamily="18" charset="0"/>
                            </a:rPr>
                            <a:t>Book-to-Market</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100512" t="-503279" r="-200512" b="-622951"/>
                          </a:stretch>
                        </a:blip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560260000"/>
                      </a:ext>
                    </a:extLst>
                  </a:tr>
                  <a:tr h="370840">
                    <a:tc>
                      <a:txBody>
                        <a:bodyPr/>
                        <a:lstStyle/>
                        <a:p>
                          <a:r>
                            <a:rPr lang="en-US" sz="1800" dirty="0" smtClean="0">
                              <a:latin typeface="Times New Roman" panose="02020603050405020304" pitchFamily="18" charset="0"/>
                              <a:cs typeface="Times New Roman" panose="02020603050405020304" pitchFamily="18" charset="0"/>
                            </a:rPr>
                            <a:t>∆Sales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200000" t="-613333" r="-100000" b="-53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1086287664"/>
                      </a:ext>
                    </a:extLst>
                  </a:tr>
                  <a:tr h="370840">
                    <a:tc>
                      <a:txBody>
                        <a:bodyPr/>
                        <a:lstStyle/>
                        <a:p>
                          <a:r>
                            <a:rPr lang="en-US" sz="1800" dirty="0" smtClean="0">
                              <a:latin typeface="Times New Roman" panose="02020603050405020304" pitchFamily="18" charset="0"/>
                              <a:cs typeface="Times New Roman" panose="02020603050405020304" pitchFamily="18" charset="0"/>
                            </a:rPr>
                            <a:t>Employees/Sales</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100512" t="-701639" r="-200512" b="-424590"/>
                          </a:stretch>
                        </a:blipFill>
                      </a:tcPr>
                    </a:tc>
                    <a:tc>
                      <a:txBody>
                        <a:bodyPr/>
                        <a:lstStyle/>
                        <a:p>
                          <a:endParaRPr lang="en-US"/>
                        </a:p>
                      </a:txBody>
                      <a:tcPr>
                        <a:blipFill rotWithShape="0">
                          <a:blip r:embed="rId3"/>
                          <a:stretch>
                            <a:fillRect l="-200000" t="-701639" r="-100000" b="-424590"/>
                          </a:stretch>
                        </a:blip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1178104560"/>
                      </a:ext>
                    </a:extLst>
                  </a:tr>
                  <a:tr h="370840">
                    <a:tc>
                      <a:txBody>
                        <a:bodyPr/>
                        <a:lstStyle/>
                        <a:p>
                          <a:r>
                            <a:rPr lang="el-GR" sz="1800" dirty="0">
                              <a:latin typeface="Times New Roman" panose="02020603050405020304" pitchFamily="18" charset="0"/>
                              <a:cs typeface="Times New Roman" panose="02020603050405020304" pitchFamily="18" charset="0"/>
                            </a:rPr>
                            <a:t>σ</a:t>
                          </a:r>
                          <a:r>
                            <a:rPr lang="en-US" sz="1800" dirty="0" smtClean="0">
                              <a:latin typeface="Times New Roman" panose="02020603050405020304" pitchFamily="18" charset="0"/>
                              <a:cs typeface="Times New Roman" panose="02020603050405020304" pitchFamily="18" charset="0"/>
                            </a:rPr>
                            <a:t>(Employees)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200000" t="-801639" r="-100000" b="-3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491604870"/>
                      </a:ext>
                    </a:extLst>
                  </a:tr>
                  <a:tr h="370840">
                    <a:tc>
                      <a:txBody>
                        <a:bodyPr/>
                        <a:lstStyle/>
                        <a:p>
                          <a:r>
                            <a:rPr lang="en-US" sz="1800" dirty="0" smtClean="0">
                              <a:latin typeface="Times New Roman" panose="02020603050405020304" pitchFamily="18" charset="0"/>
                              <a:cs typeface="Times New Roman" panose="02020603050405020304" pitchFamily="18" charset="0"/>
                            </a:rPr>
                            <a:t>PPE/Sales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200000" t="-901639" r="-100000" b="-2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331865305"/>
                      </a:ext>
                    </a:extLst>
                  </a:tr>
                  <a:tr h="370840">
                    <a:tc>
                      <a:txBody>
                        <a:bodyPr/>
                        <a:lstStyle/>
                        <a:p>
                          <a:r>
                            <a:rPr lang="en-US" sz="1800" dirty="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ew </a:t>
                          </a:r>
                          <a:r>
                            <a:rPr lang="en-US" sz="1800" dirty="0">
                              <a:latin typeface="Times New Roman" panose="02020603050405020304" pitchFamily="18" charset="0"/>
                              <a:cs typeface="Times New Roman" panose="02020603050405020304" pitchFamily="18" charset="0"/>
                            </a:rPr>
                            <a:t>products </a:t>
                          </a:r>
                          <a:r>
                            <a:rPr lang="en-US" sz="1800" dirty="0" smtClean="0">
                              <a:latin typeface="Times New Roman" panose="02020603050405020304" pitchFamily="18" charset="0"/>
                              <a:cs typeface="Times New Roman" panose="02020603050405020304" pitchFamily="18" charset="0"/>
                            </a:rPr>
                            <a:t>/Sales</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3"/>
                          <a:stretch>
                            <a:fillRect l="-100512" t="-1001639" r="-200512" b="-124590"/>
                          </a:stretch>
                        </a:blip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1576517642"/>
                      </a:ext>
                    </a:extLst>
                  </a:tr>
                  <a:tr h="370840">
                    <a:tc>
                      <a:txBody>
                        <a:bodyPr/>
                        <a:lstStyle/>
                        <a:p>
                          <a:r>
                            <a:rPr lang="en-US" sz="1800" dirty="0">
                              <a:latin typeface="Times New Roman" panose="02020603050405020304" pitchFamily="18" charset="0"/>
                              <a:cs typeface="Times New Roman" panose="02020603050405020304" pitchFamily="18" charset="0"/>
                            </a:rPr>
                            <a:t>Sales/COGS</a:t>
                          </a: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944800572"/>
                      </a:ext>
                    </a:extLst>
                  </a:tr>
                </a:tbl>
              </a:graphicData>
            </a:graphic>
          </p:graphicFrame>
        </mc:Fallback>
      </mc:AlternateContent>
    </p:spTree>
    <p:extLst>
      <p:ext uri="{BB962C8B-B14F-4D97-AF65-F5344CB8AC3E}">
        <p14:creationId xmlns:p14="http://schemas.microsoft.com/office/powerpoint/2010/main" val="212063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research design</a:t>
            </a:r>
            <a:endParaRPr lang="en-US" b="1" dirty="0"/>
          </a:p>
        </p:txBody>
      </p:sp>
      <p:sp>
        <p:nvSpPr>
          <p:cNvPr id="3" name="Content Placeholder 2"/>
          <p:cNvSpPr>
            <a:spLocks noGrp="1"/>
          </p:cNvSpPr>
          <p:nvPr>
            <p:ph idx="1"/>
          </p:nvPr>
        </p:nvSpPr>
        <p:spPr>
          <a:xfrm>
            <a:off x="609599" y="1690688"/>
            <a:ext cx="11136923" cy="4925265"/>
          </a:xfrm>
        </p:spPr>
        <p:txBody>
          <a:bodyPr>
            <a:noAutofit/>
          </a:bodyPr>
          <a:lstStyle/>
          <a:p>
            <a:pPr>
              <a:buFont typeface="Wingdings" panose="05000000000000000000" pitchFamily="2" charset="2"/>
              <a:buChar char="q"/>
            </a:pPr>
            <a:r>
              <a:rPr lang="en-US" dirty="0" smtClean="0"/>
              <a:t>Textual </a:t>
            </a:r>
            <a:r>
              <a:rPr lang="en-US" dirty="0"/>
              <a:t>measure of </a:t>
            </a:r>
            <a:r>
              <a:rPr lang="en-US" dirty="0" smtClean="0"/>
              <a:t>strategy</a:t>
            </a:r>
          </a:p>
          <a:p>
            <a:pPr lvl="1"/>
            <a:r>
              <a:rPr lang="en-US" dirty="0" smtClean="0">
                <a:solidFill>
                  <a:schemeClr val="tx1"/>
                </a:solidFill>
                <a:latin typeface="Times New Roman" panose="02020603050405020304" pitchFamily="18" charset="0"/>
                <a:cs typeface="Times New Roman" panose="02020603050405020304" pitchFamily="18" charset="0"/>
              </a:rPr>
              <a:t>Leverage </a:t>
            </a:r>
            <a:r>
              <a:rPr lang="en-US" b="1" i="1" dirty="0">
                <a:solidFill>
                  <a:schemeClr val="tx1"/>
                </a:solidFill>
                <a:latin typeface="Times New Roman" panose="02020603050405020304" pitchFamily="18" charset="0"/>
                <a:cs typeface="Times New Roman" panose="02020603050405020304" pitchFamily="18" charset="0"/>
              </a:rPr>
              <a:t>public</a:t>
            </a:r>
            <a:r>
              <a:rPr lang="en-US" dirty="0">
                <a:solidFill>
                  <a:schemeClr val="tx1"/>
                </a:solidFill>
                <a:latin typeface="Times New Roman" panose="02020603050405020304" pitchFamily="18" charset="0"/>
                <a:cs typeface="Times New Roman" panose="02020603050405020304" pitchFamily="18" charset="0"/>
              </a:rPr>
              <a:t> data</a:t>
            </a:r>
            <a:endParaRPr lang="en-US" b="1" i="1" dirty="0">
              <a:solidFill>
                <a:schemeClr val="tx1"/>
              </a:solidFill>
              <a:latin typeface="Times New Roman" panose="02020603050405020304" pitchFamily="18" charset="0"/>
              <a:cs typeface="Times New Roman" panose="02020603050405020304" pitchFamily="18" charset="0"/>
            </a:endParaRPr>
          </a:p>
          <a:p>
            <a:pPr lvl="2">
              <a:buFont typeface="Georgia" panose="02040502050405020303" pitchFamily="18" charset="0"/>
              <a:buChar char="−"/>
            </a:pPr>
            <a:r>
              <a:rPr lang="en-US" dirty="0">
                <a:solidFill>
                  <a:schemeClr val="tx1"/>
                </a:solidFill>
                <a:latin typeface="Times New Roman" panose="02020603050405020304" pitchFamily="18" charset="0"/>
                <a:cs typeface="Times New Roman" panose="02020603050405020304" pitchFamily="18" charset="0"/>
              </a:rPr>
              <a:t>Analyze 10-K filings released on Edgar </a:t>
            </a:r>
            <a:r>
              <a:rPr lang="en-US" dirty="0" smtClean="0">
                <a:solidFill>
                  <a:schemeClr val="tx1"/>
                </a:solidFill>
                <a:latin typeface="Times New Roman" panose="02020603050405020304" pitchFamily="18" charset="0"/>
                <a:cs typeface="Times New Roman" panose="02020603050405020304" pitchFamily="18" charset="0"/>
              </a:rPr>
              <a:t>database</a:t>
            </a:r>
          </a:p>
          <a:p>
            <a:pPr marL="914400" lvl="2"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lvl="1"/>
            <a:r>
              <a:rPr lang="en-US" dirty="0" smtClean="0">
                <a:solidFill>
                  <a:schemeClr val="tx1"/>
                </a:solidFill>
                <a:latin typeface="Times New Roman" panose="02020603050405020304" pitchFamily="18" charset="0"/>
                <a:cs typeface="Times New Roman" panose="02020603050405020304" pitchFamily="18" charset="0"/>
              </a:rPr>
              <a:t>Measure </a:t>
            </a:r>
            <a:r>
              <a:rPr lang="en-US" b="1" i="1" dirty="0">
                <a:solidFill>
                  <a:schemeClr val="tx1"/>
                </a:solidFill>
                <a:latin typeface="Times New Roman" panose="02020603050405020304" pitchFamily="18" charset="0"/>
                <a:cs typeface="Times New Roman" panose="02020603050405020304" pitchFamily="18" charset="0"/>
              </a:rPr>
              <a:t>intended</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strategy (</a:t>
            </a:r>
            <a:r>
              <a:rPr lang="en-US" dirty="0" err="1" smtClean="0">
                <a:solidFill>
                  <a:schemeClr val="tx1"/>
                </a:solidFill>
                <a:latin typeface="Times New Roman" panose="02020603050405020304" pitchFamily="18" charset="0"/>
                <a:cs typeface="Times New Roman" panose="02020603050405020304" pitchFamily="18" charset="0"/>
              </a:rPr>
              <a:t>Mintzberg</a:t>
            </a:r>
            <a:r>
              <a:rPr lang="en-US" dirty="0" smtClean="0">
                <a:solidFill>
                  <a:schemeClr val="tx1"/>
                </a:solidFill>
                <a:latin typeface="Times New Roman" panose="02020603050405020304" pitchFamily="18" charset="0"/>
                <a:cs typeface="Times New Roman" panose="02020603050405020304" pitchFamily="18" charset="0"/>
              </a:rPr>
              <a:t> </a:t>
            </a:r>
            <a:r>
              <a:rPr lang="en-US" i="1" dirty="0" err="1" smtClean="0">
                <a:solidFill>
                  <a:schemeClr val="tx1"/>
                </a:solidFill>
                <a:latin typeface="Times New Roman" panose="02020603050405020304" pitchFamily="18" charset="0"/>
                <a:cs typeface="Times New Roman" panose="02020603050405020304" pitchFamily="18" charset="0"/>
              </a:rPr>
              <a:t>CalMgtRev</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1987</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lvl="2">
              <a:buFont typeface="Georgia" panose="02040502050405020303" pitchFamily="18" charset="0"/>
              <a:buChar char="−"/>
            </a:pPr>
            <a:r>
              <a:rPr lang="en-US" dirty="0" smtClean="0">
                <a:solidFill>
                  <a:schemeClr val="tx1"/>
                </a:solidFill>
                <a:latin typeface="Times New Roman" panose="02020603050405020304" pitchFamily="18" charset="0"/>
                <a:cs typeface="Times New Roman" panose="02020603050405020304" pitchFamily="18" charset="0"/>
              </a:rPr>
              <a:t>Use managerial disclosure of business strategy</a:t>
            </a:r>
            <a:endParaRPr lang="en-US" dirty="0">
              <a:solidFill>
                <a:schemeClr val="tx1"/>
              </a:solidFill>
              <a:latin typeface="Times New Roman" panose="02020603050405020304" pitchFamily="18" charset="0"/>
              <a:cs typeface="Times New Roman" panose="02020603050405020304" pitchFamily="18" charset="0"/>
            </a:endParaRPr>
          </a:p>
          <a:p>
            <a:pPr lvl="2"/>
            <a:endParaRPr lang="en-US" dirty="0">
              <a:solidFill>
                <a:schemeClr val="tx1"/>
              </a:solidFill>
              <a:latin typeface="Times New Roman" panose="02020603050405020304" pitchFamily="18"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Measure </a:t>
            </a:r>
            <a:r>
              <a:rPr lang="en-US" b="1" i="1" dirty="0">
                <a:solidFill>
                  <a:schemeClr val="tx1"/>
                </a:solidFill>
                <a:latin typeface="Times New Roman" panose="02020603050405020304" pitchFamily="18" charset="0"/>
                <a:cs typeface="Times New Roman" panose="02020603050405020304" pitchFamily="18" charset="0"/>
              </a:rPr>
              <a:t>reliably</a:t>
            </a:r>
            <a:r>
              <a:rPr lang="en-US" dirty="0">
                <a:solidFill>
                  <a:schemeClr val="tx1"/>
                </a:solidFill>
                <a:latin typeface="Times New Roman" panose="02020603050405020304" pitchFamily="18" charset="0"/>
                <a:cs typeface="Times New Roman" panose="02020603050405020304" pitchFamily="18" charset="0"/>
              </a:rPr>
              <a:t> for a large </a:t>
            </a:r>
            <a:r>
              <a:rPr lang="en-US" dirty="0" smtClean="0">
                <a:solidFill>
                  <a:schemeClr val="tx1"/>
                </a:solidFill>
                <a:latin typeface="Times New Roman" panose="02020603050405020304" pitchFamily="18" charset="0"/>
                <a:cs typeface="Times New Roman" panose="02020603050405020304" pitchFamily="18" charset="0"/>
              </a:rPr>
              <a:t>sample, cross-sectional and over time</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Shadish</a:t>
            </a:r>
            <a:r>
              <a:rPr lang="en-US" dirty="0"/>
              <a:t> </a:t>
            </a:r>
            <a:r>
              <a:rPr lang="en-US" dirty="0" smtClean="0"/>
              <a:t>et al. 2002</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lvl="2">
              <a:buFont typeface="Georgia" panose="02040502050405020303" pitchFamily="18" charset="0"/>
              <a:buChar char="−"/>
            </a:pPr>
            <a:r>
              <a:rPr lang="en-US" dirty="0">
                <a:solidFill>
                  <a:schemeClr val="tx1"/>
                </a:solidFill>
                <a:latin typeface="Times New Roman" panose="02020603050405020304" pitchFamily="18" charset="0"/>
                <a:cs typeface="Times New Roman" panose="02020603050405020304" pitchFamily="18" charset="0"/>
              </a:rPr>
              <a:t>Conduct a battery of validity </a:t>
            </a:r>
            <a:r>
              <a:rPr lang="en-US" dirty="0" smtClean="0">
                <a:solidFill>
                  <a:schemeClr val="tx1"/>
                </a:solidFill>
                <a:latin typeface="Times New Roman" panose="02020603050405020304" pitchFamily="18" charset="0"/>
                <a:cs typeface="Times New Roman" panose="02020603050405020304" pitchFamily="18" charset="0"/>
              </a:rPr>
              <a:t>checks</a:t>
            </a:r>
          </a:p>
          <a:p>
            <a:pPr lvl="2">
              <a:buFont typeface="Georgia" panose="02040502050405020303" pitchFamily="18"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Earnings properties variables from </a:t>
            </a:r>
            <a:r>
              <a:rPr lang="en-US" dirty="0" err="1" smtClean="0">
                <a:solidFill>
                  <a:schemeClr val="tx1"/>
                </a:solidFill>
                <a:latin typeface="Times New Roman" panose="02020603050405020304" pitchFamily="18" charset="0"/>
                <a:cs typeface="Times New Roman" panose="02020603050405020304" pitchFamily="18" charset="0"/>
              </a:rPr>
              <a:t>Compustat</a:t>
            </a:r>
            <a:endParaRPr lang="en-US"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t>Control variables from </a:t>
            </a:r>
            <a:r>
              <a:rPr lang="en-US" dirty="0" err="1" smtClean="0"/>
              <a:t>Compustat</a:t>
            </a:r>
            <a:r>
              <a:rPr lang="en-US" dirty="0" smtClean="0"/>
              <a:t>: </a:t>
            </a:r>
            <a:r>
              <a:rPr lang="en-US" i="1" dirty="0" smtClean="0"/>
              <a:t>Size, Lev, Loss, MTB, Big4, cash flow</a:t>
            </a:r>
            <a:endParaRPr lang="en-US" i="1" dirty="0">
              <a:solidFill>
                <a:schemeClr val="tx1"/>
              </a:solidFill>
            </a:endParaRPr>
          </a:p>
        </p:txBody>
      </p:sp>
      <p:sp>
        <p:nvSpPr>
          <p:cNvPr id="4" name="Slide Number Placeholder 3"/>
          <p:cNvSpPr>
            <a:spLocks noGrp="1"/>
          </p:cNvSpPr>
          <p:nvPr>
            <p:ph type="sldNum" sz="quarter" idx="12"/>
          </p:nvPr>
        </p:nvSpPr>
        <p:spPr/>
        <p:txBody>
          <a:bodyPr/>
          <a:lstStyle/>
          <a:p>
            <a:fld id="{03368129-8861-C24D-BC6A-BC5FB64D6F5D}" type="slidenum">
              <a:rPr lang="en-US" smtClean="0"/>
              <a:t>18</a:t>
            </a:fld>
            <a:endParaRPr lang="en-US"/>
          </a:p>
        </p:txBody>
      </p:sp>
    </p:spTree>
    <p:extLst>
      <p:ext uri="{BB962C8B-B14F-4D97-AF65-F5344CB8AC3E}">
        <p14:creationId xmlns:p14="http://schemas.microsoft.com/office/powerpoint/2010/main" val="2832084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 Identify the source of textual data</a:t>
            </a:r>
            <a:endParaRPr lang="en-US" b="1" dirty="0"/>
          </a:p>
        </p:txBody>
      </p:sp>
      <p:sp>
        <p:nvSpPr>
          <p:cNvPr id="3" name="Content Placeholder 2"/>
          <p:cNvSpPr>
            <a:spLocks noGrp="1"/>
          </p:cNvSpPr>
          <p:nvPr>
            <p:ph idx="1"/>
          </p:nvPr>
        </p:nvSpPr>
        <p:spPr/>
        <p:txBody>
          <a:bodyPr/>
          <a:lstStyle/>
          <a:p>
            <a:pPr>
              <a:buClrTx/>
            </a:pPr>
            <a:r>
              <a:rPr lang="en-US" dirty="0">
                <a:solidFill>
                  <a:schemeClr val="tx1"/>
                </a:solidFill>
                <a:latin typeface="Times New Roman" panose="02020603050405020304" pitchFamily="18" charset="0"/>
                <a:cs typeface="Times New Roman" panose="02020603050405020304" pitchFamily="18" charset="0"/>
              </a:rPr>
              <a:t>A measure based on 10-K filings Item 1 “Business”</a:t>
            </a:r>
          </a:p>
          <a:p>
            <a:pPr marL="457200" lvl="1" indent="0" algn="just">
              <a:lnSpc>
                <a:spcPct val="100000"/>
              </a:lnSpc>
              <a:buNone/>
            </a:pPr>
            <a:r>
              <a:rPr lang="en-US" i="0" dirty="0">
                <a:solidFill>
                  <a:srgbClr val="000000"/>
                </a:solidFill>
                <a:effectLst/>
                <a:latin typeface="Times New Roman" panose="02020603050405020304" pitchFamily="18" charset="0"/>
                <a:cs typeface="Times New Roman" panose="02020603050405020304" pitchFamily="18" charset="0"/>
              </a:rPr>
              <a:t>“</a:t>
            </a:r>
            <a:r>
              <a:rPr lang="en-US" b="1" i="0" dirty="0">
                <a:solidFill>
                  <a:srgbClr val="000000"/>
                </a:solidFill>
                <a:effectLst/>
                <a:latin typeface="Times New Roman" panose="02020603050405020304" pitchFamily="18" charset="0"/>
                <a:cs typeface="Times New Roman" panose="02020603050405020304" pitchFamily="18" charset="0"/>
              </a:rPr>
              <a:t>Item 1</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“Business”</a:t>
            </a:r>
            <a:r>
              <a:rPr lang="en-US" b="0" i="0" dirty="0">
                <a:solidFill>
                  <a:srgbClr val="000000"/>
                </a:solidFill>
                <a:effectLst/>
                <a:latin typeface="Times New Roman" panose="02020603050405020304" pitchFamily="18" charset="0"/>
                <a:cs typeface="Times New Roman" panose="02020603050405020304" pitchFamily="18" charset="0"/>
              </a:rPr>
              <a:t> requires a description of the company’s business, including its main </a:t>
            </a:r>
            <a:r>
              <a:rPr lang="en-US" b="0" i="1" dirty="0">
                <a:solidFill>
                  <a:srgbClr val="C00000"/>
                </a:solidFill>
                <a:effectLst/>
                <a:latin typeface="Times New Roman" panose="02020603050405020304" pitchFamily="18" charset="0"/>
                <a:cs typeface="Times New Roman" panose="02020603050405020304" pitchFamily="18" charset="0"/>
              </a:rPr>
              <a:t>products and services</a:t>
            </a:r>
            <a:r>
              <a:rPr lang="en-US" b="0" i="0" dirty="0">
                <a:solidFill>
                  <a:srgbClr val="000000"/>
                </a:solidFill>
                <a:effectLst/>
                <a:latin typeface="Times New Roman" panose="02020603050405020304" pitchFamily="18" charset="0"/>
                <a:cs typeface="Times New Roman" panose="02020603050405020304" pitchFamily="18" charset="0"/>
              </a:rPr>
              <a:t>, what subsidiaries it owns, and what </a:t>
            </a:r>
            <a:r>
              <a:rPr lang="en-US" b="0" i="1" dirty="0">
                <a:solidFill>
                  <a:srgbClr val="C00000"/>
                </a:solidFill>
                <a:effectLst/>
                <a:latin typeface="Times New Roman" panose="02020603050405020304" pitchFamily="18" charset="0"/>
                <a:cs typeface="Times New Roman" panose="02020603050405020304" pitchFamily="18" charset="0"/>
              </a:rPr>
              <a:t>markets it operates in</a:t>
            </a:r>
            <a:r>
              <a:rPr lang="en-US" b="0" i="0" dirty="0">
                <a:solidFill>
                  <a:srgbClr val="000000"/>
                </a:solidFill>
                <a:effectLst/>
                <a:latin typeface="Times New Roman" panose="02020603050405020304" pitchFamily="18" charset="0"/>
                <a:cs typeface="Times New Roman" panose="02020603050405020304" pitchFamily="18" charset="0"/>
              </a:rPr>
              <a:t>. This section may also include information about recent events, </a:t>
            </a:r>
            <a:r>
              <a:rPr lang="en-US" b="0" dirty="0">
                <a:effectLst/>
                <a:latin typeface="Times New Roman" panose="02020603050405020304" pitchFamily="18" charset="0"/>
                <a:cs typeface="Times New Roman" panose="02020603050405020304" pitchFamily="18" charset="0"/>
              </a:rPr>
              <a:t>competition the company faces</a:t>
            </a:r>
            <a:r>
              <a:rPr lang="en-US" b="0" i="0" dirty="0">
                <a:solidFill>
                  <a:srgbClr val="000000"/>
                </a:solidFill>
                <a:effectLst/>
                <a:latin typeface="Times New Roman" panose="02020603050405020304" pitchFamily="18" charset="0"/>
                <a:cs typeface="Times New Roman" panose="02020603050405020304" pitchFamily="18" charset="0"/>
              </a:rPr>
              <a:t>, regulations that apply to it, labor issues, special operating costs, or seasonal factors. </a:t>
            </a:r>
            <a:r>
              <a:rPr lang="en-US" b="1" i="0" dirty="0">
                <a:solidFill>
                  <a:srgbClr val="000000"/>
                </a:solidFill>
                <a:effectLst/>
                <a:latin typeface="Times New Roman" panose="02020603050405020304" pitchFamily="18" charset="0"/>
                <a:cs typeface="Times New Roman" panose="02020603050405020304" pitchFamily="18" charset="0"/>
              </a:rPr>
              <a:t>This is a good place to start to understand </a:t>
            </a:r>
            <a:r>
              <a:rPr lang="en-US" b="1" i="1" dirty="0">
                <a:solidFill>
                  <a:srgbClr val="C00000"/>
                </a:solidFill>
                <a:effectLst/>
                <a:latin typeface="Times New Roman" panose="02020603050405020304" pitchFamily="18" charset="0"/>
                <a:cs typeface="Times New Roman" panose="02020603050405020304" pitchFamily="18" charset="0"/>
              </a:rPr>
              <a:t>how the company operates</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a:t>
            </a:r>
          </a:p>
          <a:p>
            <a:pPr marL="3657600" lvl="8" indent="0" algn="r">
              <a:lnSpc>
                <a:spcPct val="100000"/>
              </a:lnSpc>
              <a:buNone/>
            </a:pPr>
            <a:r>
              <a:rPr lang="en-US"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U.S. Securities and Exchange Commission</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3368129-8861-C24D-BC6A-BC5FB64D6F5D}" type="slidenum">
              <a:rPr lang="en-US" smtClean="0"/>
              <a:t>19</a:t>
            </a:fld>
            <a:endParaRPr lang="en-US"/>
          </a:p>
        </p:txBody>
      </p:sp>
    </p:spTree>
    <p:extLst>
      <p:ext uri="{BB962C8B-B14F-4D97-AF65-F5344CB8AC3E}">
        <p14:creationId xmlns:p14="http://schemas.microsoft.com/office/powerpoint/2010/main" val="47934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2</a:t>
            </a:fld>
            <a:endParaRPr lang="en-US"/>
          </a:p>
        </p:txBody>
      </p:sp>
      <p:sp>
        <p:nvSpPr>
          <p:cNvPr id="5" name="Content Placeholder 2"/>
          <p:cNvSpPr txBox="1">
            <a:spLocks/>
          </p:cNvSpPr>
          <p:nvPr/>
        </p:nvSpPr>
        <p:spPr>
          <a:xfrm>
            <a:off x="838200" y="1690687"/>
            <a:ext cx="9166412" cy="503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a:t>
            </a:r>
            <a:r>
              <a:rPr lang="en-US" dirty="0" smtClean="0"/>
              <a:t>any </a:t>
            </a:r>
            <a:r>
              <a:rPr lang="en-US" dirty="0"/>
              <a:t>prior studies present evidence </a:t>
            </a:r>
            <a:r>
              <a:rPr lang="en-US" dirty="0" smtClean="0"/>
              <a:t>in support of </a:t>
            </a:r>
            <a:r>
              <a:rPr lang="en-US" dirty="0"/>
              <a:t>earnings management based on earnings properties and invoke agency costs theory </a:t>
            </a:r>
            <a:r>
              <a:rPr lang="en-US" dirty="0" smtClean="0"/>
              <a:t>as the explanation; but few studies directly examine how firm fundamentals affect earnings properties under the null hypothesis of no earnings management			</a:t>
            </a:r>
            <a:r>
              <a:rPr lang="en-US" dirty="0"/>
              <a:t>	</a:t>
            </a:r>
            <a:r>
              <a:rPr lang="en-US" dirty="0" smtClean="0"/>
              <a:t>                                 </a:t>
            </a:r>
            <a:r>
              <a:rPr lang="en-US" sz="2400" dirty="0" smtClean="0"/>
              <a:t>-Ball (AH 2013)</a:t>
            </a:r>
            <a:endParaRPr lang="en-US" dirty="0"/>
          </a:p>
          <a:p>
            <a:pPr>
              <a:lnSpc>
                <a:spcPct val="100000"/>
              </a:lnSpc>
              <a:buFont typeface="Arial" panose="020B0604020202020204" pitchFamily="34" charset="0"/>
              <a:buChar char="•"/>
            </a:pPr>
            <a:r>
              <a:rPr lang="en-US" dirty="0"/>
              <a:t>Earnings properties are jointly determined by the nature of the business and accounting choices	</a:t>
            </a:r>
            <a:r>
              <a:rPr lang="en-US" dirty="0" smtClean="0"/>
              <a:t>  </a:t>
            </a:r>
            <a:r>
              <a:rPr lang="en-US" sz="2400" dirty="0" smtClean="0"/>
              <a:t>-</a:t>
            </a:r>
            <a:r>
              <a:rPr lang="en-US" sz="2400" dirty="0" err="1"/>
              <a:t>Dechow</a:t>
            </a:r>
            <a:r>
              <a:rPr lang="en-US" sz="2400" dirty="0"/>
              <a:t> et al. (JAE 2010</a:t>
            </a:r>
            <a:r>
              <a:rPr lang="en-US" sz="2400" dirty="0" smtClean="0"/>
              <a:t>)</a:t>
            </a:r>
          </a:p>
          <a:p>
            <a:pPr>
              <a:lnSpc>
                <a:spcPct val="100000"/>
              </a:lnSpc>
              <a:buFont typeface="Arial" panose="020B0604020202020204" pitchFamily="34" charset="0"/>
              <a:buChar char="•"/>
            </a:pPr>
            <a:endParaRPr lang="en-US" sz="2400" dirty="0" smtClean="0"/>
          </a:p>
          <a:p>
            <a:pPr>
              <a:lnSpc>
                <a:spcPct val="100000"/>
              </a:lnSpc>
              <a:buFont typeface="Arial" panose="020B0604020202020204" pitchFamily="34" charset="0"/>
              <a:buChar char="•"/>
            </a:pPr>
            <a:r>
              <a:rPr lang="en-US" dirty="0" smtClean="0">
                <a:solidFill>
                  <a:srgbClr val="C00000"/>
                </a:solidFill>
              </a:rPr>
              <a:t>The nature of business operations matters!</a:t>
            </a:r>
          </a:p>
          <a:p>
            <a:pPr>
              <a:lnSpc>
                <a:spcPct val="100000"/>
              </a:lnSpc>
              <a:buFont typeface="Arial" panose="020B0604020202020204" pitchFamily="34" charset="0"/>
              <a:buChar char="•"/>
            </a:pPr>
            <a:r>
              <a:rPr lang="en-US" dirty="0" smtClean="0">
                <a:solidFill>
                  <a:srgbClr val="C00000"/>
                </a:solidFill>
              </a:rPr>
              <a:t>Strategy is </a:t>
            </a:r>
            <a:r>
              <a:rPr lang="en-US" altLang="zh-CN" dirty="0" smtClean="0">
                <a:solidFill>
                  <a:srgbClr val="C00000"/>
                </a:solidFill>
              </a:rPr>
              <a:t>an</a:t>
            </a:r>
            <a:r>
              <a:rPr lang="en-US" dirty="0" smtClean="0">
                <a:solidFill>
                  <a:srgbClr val="C00000"/>
                </a:solidFill>
              </a:rPr>
              <a:t> essential descriptor of business!</a:t>
            </a:r>
            <a:endParaRPr lang="en-US" dirty="0">
              <a:solidFill>
                <a:srgbClr val="C00000"/>
              </a:solidFill>
            </a:endParaRPr>
          </a:p>
          <a:p>
            <a:pPr marL="0" indent="0">
              <a:lnSpc>
                <a:spcPct val="100000"/>
              </a:lnSpc>
              <a:buNone/>
            </a:pPr>
            <a:endParaRPr lang="en-US" dirty="0" smtClean="0"/>
          </a:p>
          <a:p>
            <a:pPr lvl="1"/>
            <a:endParaRPr lang="en-US" dirty="0" smtClean="0"/>
          </a:p>
          <a:p>
            <a:endParaRPr lang="en-US" dirty="0" smtClean="0"/>
          </a:p>
          <a:p>
            <a:endParaRPr lang="en-US" dirty="0" smtClean="0"/>
          </a:p>
        </p:txBody>
      </p:sp>
      <p:pic>
        <p:nvPicPr>
          <p:cNvPr id="6" name="Picture 5" descr="r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552" y="1610472"/>
            <a:ext cx="1198248" cy="1667665"/>
          </a:xfrm>
          <a:prstGeom prst="rect">
            <a:avLst/>
          </a:prstGeom>
        </p:spPr>
      </p:pic>
      <p:sp>
        <p:nvSpPr>
          <p:cNvPr id="7" name="TextBox 6"/>
          <p:cNvSpPr txBox="1"/>
          <p:nvPr/>
        </p:nvSpPr>
        <p:spPr>
          <a:xfrm>
            <a:off x="9966886" y="5727179"/>
            <a:ext cx="1735363" cy="369332"/>
          </a:xfrm>
          <a:prstGeom prst="rect">
            <a:avLst/>
          </a:prstGeom>
          <a:noFill/>
        </p:spPr>
        <p:txBody>
          <a:bodyPr wrap="square" rtlCol="0">
            <a:spAutoFit/>
          </a:bodyPr>
          <a:lstStyle/>
          <a:p>
            <a:pPr algn="ctr"/>
            <a:r>
              <a:rPr lang="en-US" dirty="0">
                <a:latin typeface="Times"/>
                <a:cs typeface="Times"/>
              </a:rPr>
              <a:t>Patricia </a:t>
            </a:r>
            <a:r>
              <a:rPr lang="en-US" dirty="0" err="1">
                <a:latin typeface="Times"/>
                <a:cs typeface="Times"/>
              </a:rPr>
              <a:t>Dechow</a:t>
            </a:r>
            <a:endParaRPr lang="en-US" dirty="0">
              <a:latin typeface="Times"/>
              <a:cs typeface="Times"/>
            </a:endParaRPr>
          </a:p>
        </p:txBody>
      </p:sp>
      <p:pic>
        <p:nvPicPr>
          <p:cNvPr id="1026" name="Picture 2" descr="Image result for Patricia Dech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4920" y="4044630"/>
            <a:ext cx="1198880" cy="16618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928675" y="3283907"/>
            <a:ext cx="1735363" cy="369332"/>
          </a:xfrm>
          <a:prstGeom prst="rect">
            <a:avLst/>
          </a:prstGeom>
          <a:noFill/>
        </p:spPr>
        <p:txBody>
          <a:bodyPr wrap="square" rtlCol="0">
            <a:spAutoFit/>
          </a:bodyPr>
          <a:lstStyle/>
          <a:p>
            <a:pPr algn="ctr"/>
            <a:r>
              <a:rPr lang="en-US" dirty="0" smtClean="0">
                <a:latin typeface="Times"/>
                <a:cs typeface="Times"/>
              </a:rPr>
              <a:t>Ray Ball</a:t>
            </a:r>
            <a:endParaRPr lang="en-US" dirty="0">
              <a:latin typeface="Times"/>
              <a:cs typeface="Times"/>
            </a:endParaRPr>
          </a:p>
        </p:txBody>
      </p:sp>
    </p:spTree>
    <p:extLst>
      <p:ext uri="{BB962C8B-B14F-4D97-AF65-F5344CB8AC3E}">
        <p14:creationId xmlns:p14="http://schemas.microsoft.com/office/powerpoint/2010/main" val="2111007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 of Item 1</a:t>
            </a:r>
          </a:p>
        </p:txBody>
      </p:sp>
      <p:sp>
        <p:nvSpPr>
          <p:cNvPr id="3" name="Content Placeholder 2"/>
          <p:cNvSpPr>
            <a:spLocks noGrp="1"/>
          </p:cNvSpPr>
          <p:nvPr>
            <p:ph idx="1"/>
          </p:nvPr>
        </p:nvSpPr>
        <p:spPr>
          <a:xfrm>
            <a:off x="650310" y="1847850"/>
            <a:ext cx="10515600" cy="4351338"/>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Company is committed to bringing the </a:t>
            </a:r>
            <a:r>
              <a:rPr lang="en-US" i="1" dirty="0">
                <a:solidFill>
                  <a:srgbClr val="C00000"/>
                </a:solidFill>
                <a:latin typeface="Times New Roman" panose="02020603050405020304" pitchFamily="18" charset="0"/>
                <a:cs typeface="Times New Roman" panose="02020603050405020304" pitchFamily="18" charset="0"/>
              </a:rPr>
              <a:t>best user experience </a:t>
            </a:r>
            <a:r>
              <a:rPr lang="en-US" dirty="0">
                <a:solidFill>
                  <a:schemeClr val="tx1"/>
                </a:solidFill>
                <a:latin typeface="Times New Roman" panose="02020603050405020304" pitchFamily="18" charset="0"/>
                <a:cs typeface="Times New Roman" panose="02020603050405020304" pitchFamily="18" charset="0"/>
              </a:rPr>
              <a:t>to its customers through its </a:t>
            </a:r>
            <a:r>
              <a:rPr lang="en-US" i="1" dirty="0">
                <a:solidFill>
                  <a:srgbClr val="C00000"/>
                </a:solidFill>
                <a:latin typeface="Times New Roman" panose="02020603050405020304" pitchFamily="18" charset="0"/>
                <a:cs typeface="Times New Roman" panose="02020603050405020304" pitchFamily="18" charset="0"/>
              </a:rPr>
              <a:t>innovative</a:t>
            </a:r>
            <a:r>
              <a:rPr lang="en-US" dirty="0">
                <a:solidFill>
                  <a:schemeClr val="tx1"/>
                </a:solidFill>
                <a:latin typeface="Times New Roman" panose="02020603050405020304" pitchFamily="18" charset="0"/>
                <a:cs typeface="Times New Roman" panose="02020603050405020304" pitchFamily="18" charset="0"/>
              </a:rPr>
              <a:t> hardware, software and services.” </a:t>
            </a:r>
          </a:p>
          <a:p>
            <a:r>
              <a:rPr lang="en-US" dirty="0">
                <a:solidFill>
                  <a:schemeClr val="tx1"/>
                </a:solidFill>
                <a:latin typeface="Times New Roman" panose="02020603050405020304" pitchFamily="18" charset="0"/>
                <a:cs typeface="Times New Roman" panose="02020603050405020304" pitchFamily="18" charset="0"/>
              </a:rPr>
              <a:t>“…its </a:t>
            </a:r>
            <a:r>
              <a:rPr lang="en-US" i="1" dirty="0">
                <a:solidFill>
                  <a:srgbClr val="C00000"/>
                </a:solidFill>
                <a:latin typeface="Times New Roman" panose="02020603050405020304" pitchFamily="18" charset="0"/>
                <a:cs typeface="Times New Roman" panose="02020603050405020304" pitchFamily="18" charset="0"/>
              </a:rPr>
              <a:t>unique</a:t>
            </a:r>
            <a:r>
              <a:rPr lang="en-US" dirty="0">
                <a:solidFill>
                  <a:schemeClr val="tx1"/>
                </a:solidFill>
                <a:latin typeface="Times New Roman" panose="02020603050405020304" pitchFamily="18" charset="0"/>
                <a:cs typeface="Times New Roman" panose="02020603050405020304" pitchFamily="18" charset="0"/>
              </a:rPr>
              <a:t> ability to design and develop its own operating systems, hardware, application software and services to provide its customers products and solutions with </a:t>
            </a:r>
            <a:r>
              <a:rPr lang="en-US" i="1" dirty="0">
                <a:solidFill>
                  <a:srgbClr val="C00000"/>
                </a:solidFill>
                <a:latin typeface="Times New Roman" panose="02020603050405020304" pitchFamily="18" charset="0"/>
                <a:cs typeface="Times New Roman" panose="02020603050405020304" pitchFamily="18" charset="0"/>
              </a:rPr>
              <a:t>innovative</a:t>
            </a:r>
            <a:r>
              <a:rPr lang="en-US" dirty="0">
                <a:solidFill>
                  <a:schemeClr val="tx1"/>
                </a:solidFill>
                <a:latin typeface="Times New Roman" panose="02020603050405020304" pitchFamily="18" charset="0"/>
                <a:cs typeface="Times New Roman" panose="02020603050405020304" pitchFamily="18" charset="0"/>
              </a:rPr>
              <a:t> design, </a:t>
            </a:r>
            <a:r>
              <a:rPr lang="en-US" i="1" dirty="0">
                <a:solidFill>
                  <a:srgbClr val="C00000"/>
                </a:solidFill>
                <a:latin typeface="Times New Roman" panose="02020603050405020304" pitchFamily="18" charset="0"/>
                <a:cs typeface="Times New Roman" panose="02020603050405020304" pitchFamily="18" charset="0"/>
              </a:rPr>
              <a:t>superior</a:t>
            </a:r>
            <a:r>
              <a:rPr lang="en-US" dirty="0">
                <a:solidFill>
                  <a:schemeClr val="tx1"/>
                </a:solidFill>
                <a:latin typeface="Times New Roman" panose="02020603050405020304" pitchFamily="18" charset="0"/>
                <a:cs typeface="Times New Roman" panose="02020603050405020304" pitchFamily="18" charset="0"/>
              </a:rPr>
              <a:t> ease-of-use and seamless integration.” </a:t>
            </a:r>
          </a:p>
          <a:p>
            <a:r>
              <a:rPr lang="en-US" dirty="0">
                <a:solidFill>
                  <a:schemeClr val="tx1"/>
                </a:solidFill>
                <a:latin typeface="Times New Roman" panose="02020603050405020304" pitchFamily="18" charset="0"/>
                <a:cs typeface="Times New Roman" panose="02020603050405020304" pitchFamily="18" charset="0"/>
              </a:rPr>
              <a:t>“The Company believes a </a:t>
            </a:r>
            <a:r>
              <a:rPr lang="en-US" i="1" dirty="0">
                <a:solidFill>
                  <a:srgbClr val="C00000"/>
                </a:solidFill>
                <a:latin typeface="Times New Roman" panose="02020603050405020304" pitchFamily="18" charset="0"/>
                <a:cs typeface="Times New Roman" panose="02020603050405020304" pitchFamily="18" charset="0"/>
              </a:rPr>
              <a:t>high-quality</a:t>
            </a:r>
            <a:r>
              <a:rPr lang="en-US" dirty="0">
                <a:solidFill>
                  <a:schemeClr val="tx1"/>
                </a:solidFill>
                <a:latin typeface="Times New Roman" panose="02020603050405020304" pitchFamily="18" charset="0"/>
                <a:cs typeface="Times New Roman" panose="02020603050405020304" pitchFamily="18" charset="0"/>
              </a:rPr>
              <a:t> buying experience with </a:t>
            </a:r>
            <a:r>
              <a:rPr lang="en-US" i="1" dirty="0">
                <a:solidFill>
                  <a:srgbClr val="C00000"/>
                </a:solidFill>
                <a:latin typeface="Times New Roman" panose="02020603050405020304" pitchFamily="18" charset="0"/>
                <a:cs typeface="Times New Roman" panose="02020603050405020304" pitchFamily="18" charset="0"/>
              </a:rPr>
              <a:t>knowledgeable</a:t>
            </a:r>
            <a:r>
              <a:rPr lang="en-US" dirty="0">
                <a:solidFill>
                  <a:schemeClr val="tx1"/>
                </a:solidFill>
                <a:latin typeface="Times New Roman" panose="02020603050405020304" pitchFamily="18" charset="0"/>
                <a:cs typeface="Times New Roman" panose="02020603050405020304" pitchFamily="18" charset="0"/>
              </a:rPr>
              <a:t> salespersons who can convey the value of the Company’s products and services greatly enhances its ability to attract and retain customers.” </a:t>
            </a:r>
          </a:p>
          <a:p>
            <a:pPr marL="3200400" lvl="7" indent="0">
              <a:buNone/>
            </a:pPr>
            <a:r>
              <a:rPr lang="en-US" dirty="0">
                <a:solidFill>
                  <a:schemeClr val="tx1"/>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Apple Inc. 2016 10-K form</a:t>
            </a:r>
          </a:p>
        </p:txBody>
      </p:sp>
      <p:sp>
        <p:nvSpPr>
          <p:cNvPr id="4" name="Slide Number Placeholder 3"/>
          <p:cNvSpPr>
            <a:spLocks noGrp="1"/>
          </p:cNvSpPr>
          <p:nvPr>
            <p:ph type="sldNum" sz="quarter" idx="12"/>
          </p:nvPr>
        </p:nvSpPr>
        <p:spPr/>
        <p:txBody>
          <a:bodyPr/>
          <a:lstStyle/>
          <a:p>
            <a:fld id="{03368129-8861-C24D-BC6A-BC5FB64D6F5D}" type="slidenum">
              <a:rPr lang="en-US" smtClean="0"/>
              <a:t>20</a:t>
            </a:fld>
            <a:endParaRPr lang="en-US" dirty="0"/>
          </a:p>
        </p:txBody>
      </p:sp>
    </p:spTree>
    <p:extLst>
      <p:ext uri="{BB962C8B-B14F-4D97-AF65-F5344CB8AC3E}">
        <p14:creationId xmlns:p14="http://schemas.microsoft.com/office/powerpoint/2010/main" val="3152931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layer.slideplayer.com/34/8359511/data/images/img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806" y="1839181"/>
            <a:ext cx="7284672" cy="39965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2708" y="6150629"/>
            <a:ext cx="10791092" cy="814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Source: Porter. </a:t>
            </a:r>
            <a:r>
              <a:rPr lang="en-US" sz="1600" dirty="0">
                <a:latin typeface="Times New Roman" panose="02020603050405020304" pitchFamily="18" charset="0"/>
                <a:cs typeface="Times New Roman" panose="02020603050405020304" pitchFamily="18" charset="0"/>
              </a:rPr>
              <a:t>1985. </a:t>
            </a:r>
            <a:r>
              <a:rPr lang="en-US" sz="1600" i="1" dirty="0">
                <a:latin typeface="Times New Roman" panose="02020603050405020304" pitchFamily="18" charset="0"/>
                <a:cs typeface="Times New Roman" panose="02020603050405020304" pitchFamily="18" charset="0"/>
              </a:rPr>
              <a:t>Competitive Advantage: Creating and Sustaining Superior Performance</a:t>
            </a:r>
            <a:r>
              <a:rPr lang="en-US" sz="1600" dirty="0">
                <a:latin typeface="Times New Roman" panose="02020603050405020304" pitchFamily="18" charset="0"/>
                <a:cs typeface="Times New Roman" panose="02020603050405020304" pitchFamily="18" charset="0"/>
              </a:rPr>
              <a:t>. Free Press: New York, NY.</a:t>
            </a:r>
          </a:p>
          <a:p>
            <a:pPr algn="ct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Step 2: Develop keyword list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8692" y="1396023"/>
            <a:ext cx="11353800" cy="589329"/>
          </a:xfrm>
        </p:spPr>
        <p:txBody>
          <a:bodyPr>
            <a:normAutofit/>
          </a:bodyPr>
          <a:lstStyle/>
          <a:p>
            <a:pPr marL="0" indent="0">
              <a:buNone/>
            </a:pPr>
            <a:r>
              <a:rPr lang="en-US" altLang="zh-CN" dirty="0" smtClean="0"/>
              <a:t>To capture both </a:t>
            </a:r>
            <a:r>
              <a:rPr lang="en-US" altLang="zh-CN" i="1" dirty="0" smtClean="0"/>
              <a:t>overall</a:t>
            </a:r>
            <a:r>
              <a:rPr lang="en-US" altLang="zh-CN" dirty="0" smtClean="0"/>
              <a:t> strategic position and </a:t>
            </a:r>
            <a:r>
              <a:rPr lang="en-US" altLang="zh-CN" i="1" dirty="0" smtClean="0"/>
              <a:t>detailed</a:t>
            </a:r>
            <a:r>
              <a:rPr lang="en-US" altLang="zh-CN" dirty="0" smtClean="0"/>
              <a:t> functional activities </a:t>
            </a:r>
            <a:endParaRPr lang="en-US" sz="2400" dirty="0"/>
          </a:p>
        </p:txBody>
      </p:sp>
      <p:sp>
        <p:nvSpPr>
          <p:cNvPr id="5" name="Slide Number Placeholder 4"/>
          <p:cNvSpPr>
            <a:spLocks noGrp="1"/>
          </p:cNvSpPr>
          <p:nvPr>
            <p:ph type="sldNum" sz="quarter" idx="12"/>
          </p:nvPr>
        </p:nvSpPr>
        <p:spPr/>
        <p:txBody>
          <a:bodyPr/>
          <a:lstStyle/>
          <a:p>
            <a:fld id="{03368129-8861-C24D-BC6A-BC5FB64D6F5D}" type="slidenum">
              <a:rPr lang="en-US" smtClean="0"/>
              <a:t>21</a:t>
            </a:fld>
            <a:endParaRPr lang="en-US" dirty="0"/>
          </a:p>
        </p:txBody>
      </p:sp>
    </p:spTree>
    <p:extLst>
      <p:ext uri="{BB962C8B-B14F-4D97-AF65-F5344CB8AC3E}">
        <p14:creationId xmlns:p14="http://schemas.microsoft.com/office/powerpoint/2010/main" val="277391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keywords</a:t>
            </a:r>
            <a:endParaRPr lang="en-US" b="1" dirty="0"/>
          </a:p>
        </p:txBody>
      </p:sp>
      <p:sp>
        <p:nvSpPr>
          <p:cNvPr id="3" name="Content Placeholder 2"/>
          <p:cNvSpPr>
            <a:spLocks noGrp="1"/>
          </p:cNvSpPr>
          <p:nvPr>
            <p:ph idx="1"/>
          </p:nvPr>
        </p:nvSpPr>
        <p:spPr>
          <a:xfrm>
            <a:off x="838200" y="1690688"/>
            <a:ext cx="10759831" cy="4351338"/>
          </a:xfrm>
        </p:spPr>
        <p:txBody>
          <a:bodyPr>
            <a:noAutofit/>
          </a:bodyPr>
          <a:lstStyle/>
          <a:p>
            <a:pPr lvl="0"/>
            <a:r>
              <a:rPr lang="en-US" sz="2000" b="1" dirty="0"/>
              <a:t>Strategic positioning</a:t>
            </a:r>
            <a:r>
              <a:rPr lang="en-US" sz="2000" dirty="0"/>
              <a:t>: </a:t>
            </a:r>
            <a:r>
              <a:rPr lang="en-US" sz="2000" i="1" dirty="0" err="1"/>
              <a:t>differenti</a:t>
            </a:r>
            <a:r>
              <a:rPr lang="en-US" sz="2000" i="1" dirty="0"/>
              <a:t>*, unique*, </a:t>
            </a:r>
            <a:r>
              <a:rPr lang="en-US" sz="2000" i="1" dirty="0" smtClean="0"/>
              <a:t>superior, </a:t>
            </a:r>
            <a:r>
              <a:rPr lang="en-US" sz="2000" i="1" dirty="0"/>
              <a:t>high* </a:t>
            </a:r>
            <a:r>
              <a:rPr lang="en-US" sz="2000" i="1" dirty="0" smtClean="0"/>
              <a:t>end*, </a:t>
            </a:r>
            <a:r>
              <a:rPr lang="en-US" sz="2000" i="1" dirty="0"/>
              <a:t>cost</a:t>
            </a:r>
            <a:r>
              <a:rPr lang="en-US" sz="2000" dirty="0"/>
              <a:t> </a:t>
            </a:r>
            <a:r>
              <a:rPr lang="en-US" sz="2000" i="1" dirty="0"/>
              <a:t>leader</a:t>
            </a:r>
            <a:r>
              <a:rPr lang="en-US" sz="2000" dirty="0"/>
              <a:t>*, </a:t>
            </a:r>
            <a:r>
              <a:rPr lang="en-US" sz="2000" i="1" dirty="0"/>
              <a:t>low</a:t>
            </a:r>
            <a:r>
              <a:rPr lang="en-US" sz="2000" dirty="0"/>
              <a:t>* </a:t>
            </a:r>
            <a:r>
              <a:rPr lang="en-US" sz="2000" i="1" dirty="0" err="1"/>
              <a:t>pric</a:t>
            </a:r>
            <a:r>
              <a:rPr lang="en-US" sz="2000" dirty="0"/>
              <a:t>*, </a:t>
            </a:r>
            <a:r>
              <a:rPr lang="en-US" sz="2000" i="1" dirty="0"/>
              <a:t>low</a:t>
            </a:r>
            <a:r>
              <a:rPr lang="en-US" sz="2000" dirty="0"/>
              <a:t>* </a:t>
            </a:r>
            <a:r>
              <a:rPr lang="en-US" sz="2000" i="1" dirty="0"/>
              <a:t>cost</a:t>
            </a:r>
            <a:r>
              <a:rPr lang="en-US" sz="2000" dirty="0"/>
              <a:t>*, </a:t>
            </a:r>
            <a:r>
              <a:rPr lang="en-US" sz="2000" i="1" dirty="0" smtClean="0"/>
              <a:t>etc.</a:t>
            </a:r>
            <a:endParaRPr lang="en-US" sz="2000" dirty="0"/>
          </a:p>
          <a:p>
            <a:pPr lvl="0"/>
            <a:r>
              <a:rPr lang="en-US" sz="2000" b="1" dirty="0"/>
              <a:t>Operations</a:t>
            </a:r>
            <a:r>
              <a:rPr lang="en-US" sz="2000" dirty="0"/>
              <a:t>: </a:t>
            </a:r>
            <a:r>
              <a:rPr lang="en-US" sz="2000" i="1" dirty="0" err="1"/>
              <a:t>efficien</a:t>
            </a:r>
            <a:r>
              <a:rPr lang="en-US" sz="2000" dirty="0"/>
              <a:t>*, </a:t>
            </a:r>
            <a:r>
              <a:rPr lang="en-US" sz="2000" i="1" dirty="0" smtClean="0"/>
              <a:t>asset</a:t>
            </a:r>
            <a:r>
              <a:rPr lang="en-US" sz="2000" dirty="0"/>
              <a:t>* </a:t>
            </a:r>
            <a:r>
              <a:rPr lang="en-US" sz="2000" i="1" dirty="0"/>
              <a:t>utilization</a:t>
            </a:r>
            <a:r>
              <a:rPr lang="en-US" sz="2000" dirty="0"/>
              <a:t>*, </a:t>
            </a:r>
            <a:r>
              <a:rPr lang="en-US" sz="2000" i="1" dirty="0" smtClean="0"/>
              <a:t>scale</a:t>
            </a:r>
            <a:r>
              <a:rPr lang="en-US" sz="2000" dirty="0"/>
              <a:t>*, </a:t>
            </a:r>
            <a:r>
              <a:rPr lang="en-US" sz="2000" i="1" dirty="0" smtClean="0"/>
              <a:t>large</a:t>
            </a:r>
            <a:r>
              <a:rPr lang="en-US" sz="2000" dirty="0"/>
              <a:t>* </a:t>
            </a:r>
            <a:r>
              <a:rPr lang="en-US" sz="2000" i="1" dirty="0"/>
              <a:t>volume</a:t>
            </a:r>
            <a:r>
              <a:rPr lang="en-US" sz="2000" dirty="0"/>
              <a:t>*, </a:t>
            </a:r>
            <a:r>
              <a:rPr lang="en-US" sz="2000" i="1" dirty="0"/>
              <a:t>economy</a:t>
            </a:r>
            <a:r>
              <a:rPr lang="en-US" sz="2000" dirty="0"/>
              <a:t>* </a:t>
            </a:r>
            <a:r>
              <a:rPr lang="en-US" sz="2000" i="1" dirty="0"/>
              <a:t>of scale</a:t>
            </a:r>
            <a:r>
              <a:rPr lang="en-US" sz="2000" dirty="0"/>
              <a:t>,</a:t>
            </a:r>
            <a:r>
              <a:rPr lang="en-US" sz="2000" i="1" dirty="0"/>
              <a:t> </a:t>
            </a:r>
            <a:r>
              <a:rPr lang="en-US" sz="2000" i="1" dirty="0" smtClean="0"/>
              <a:t>quality</a:t>
            </a:r>
            <a:r>
              <a:rPr lang="en-US" sz="2000" i="1" dirty="0"/>
              <a:t>*, </a:t>
            </a:r>
            <a:r>
              <a:rPr lang="en-US" sz="2000" i="1" dirty="0" err="1"/>
              <a:t>reliab</a:t>
            </a:r>
            <a:r>
              <a:rPr lang="en-US" sz="2000" i="1" dirty="0"/>
              <a:t>*, </a:t>
            </a:r>
            <a:r>
              <a:rPr lang="en-US" sz="2000" i="1" dirty="0" smtClean="0"/>
              <a:t>durable*, new</a:t>
            </a:r>
            <a:r>
              <a:rPr lang="en-US" sz="2000" i="1" dirty="0"/>
              <a:t>* product*, </a:t>
            </a:r>
            <a:r>
              <a:rPr lang="en-US" sz="2000" i="1" dirty="0" smtClean="0"/>
              <a:t>etc.</a:t>
            </a:r>
            <a:endParaRPr lang="en-US" sz="2000" dirty="0"/>
          </a:p>
          <a:p>
            <a:pPr lvl="0"/>
            <a:r>
              <a:rPr lang="en-US" sz="2000" b="1" dirty="0"/>
              <a:t>Marketing</a:t>
            </a:r>
            <a:r>
              <a:rPr lang="en-US" sz="2000" dirty="0"/>
              <a:t>: </a:t>
            </a:r>
            <a:r>
              <a:rPr lang="en-US" sz="2000" i="1" dirty="0"/>
              <a:t>marketing*, </a:t>
            </a:r>
            <a:r>
              <a:rPr lang="en-US" sz="2000" i="1" dirty="0" err="1"/>
              <a:t>advertis</a:t>
            </a:r>
            <a:r>
              <a:rPr lang="en-US" sz="2000" i="1" dirty="0"/>
              <a:t>*, brand*, reputation*, trademark</a:t>
            </a:r>
            <a:r>
              <a:rPr lang="en-US" sz="2000" i="1" dirty="0" smtClean="0"/>
              <a:t>*, etc.</a:t>
            </a:r>
            <a:endParaRPr lang="en-US" sz="2000" dirty="0"/>
          </a:p>
          <a:p>
            <a:pPr lvl="0"/>
            <a:r>
              <a:rPr lang="en-US" sz="2000" b="1" dirty="0"/>
              <a:t>Service</a:t>
            </a:r>
            <a:r>
              <a:rPr lang="en-US" sz="2000" dirty="0"/>
              <a:t>: </a:t>
            </a:r>
            <a:r>
              <a:rPr lang="en-US" sz="2000" i="1" dirty="0"/>
              <a:t>customer* </a:t>
            </a:r>
            <a:r>
              <a:rPr lang="en-US" sz="2000" i="1" dirty="0" smtClean="0"/>
              <a:t>service*, </a:t>
            </a:r>
            <a:r>
              <a:rPr lang="en-US" sz="2000" i="1" dirty="0"/>
              <a:t>customer* </a:t>
            </a:r>
            <a:r>
              <a:rPr lang="en-US" sz="2000" i="1" dirty="0" smtClean="0"/>
              <a:t>need*, </a:t>
            </a:r>
            <a:r>
              <a:rPr lang="en-US" sz="2000" i="1" dirty="0"/>
              <a:t>customer* preference</a:t>
            </a:r>
            <a:r>
              <a:rPr lang="en-US" sz="2000" i="1" dirty="0" smtClean="0"/>
              <a:t>*, </a:t>
            </a:r>
            <a:r>
              <a:rPr lang="en-US" sz="2000" i="1" dirty="0" err="1"/>
              <a:t>customiz</a:t>
            </a:r>
            <a:r>
              <a:rPr lang="en-US" sz="2000" i="1" dirty="0"/>
              <a:t>*, tailor*, </a:t>
            </a:r>
            <a:r>
              <a:rPr lang="en-US" sz="2000" i="1" dirty="0" smtClean="0"/>
              <a:t>responsive</a:t>
            </a:r>
            <a:r>
              <a:rPr lang="en-US" sz="2000" i="1" dirty="0"/>
              <a:t>*, </a:t>
            </a:r>
            <a:r>
              <a:rPr lang="en-US" sz="2000" i="1" dirty="0" smtClean="0"/>
              <a:t>etc.</a:t>
            </a:r>
            <a:endParaRPr lang="en-US" sz="2000" dirty="0"/>
          </a:p>
          <a:p>
            <a:pPr lvl="0"/>
            <a:r>
              <a:rPr lang="en-US" sz="2000" b="1" dirty="0" smtClean="0"/>
              <a:t>Infrastructure</a:t>
            </a:r>
            <a:r>
              <a:rPr lang="en-US" sz="2000" dirty="0"/>
              <a:t>: </a:t>
            </a:r>
            <a:r>
              <a:rPr lang="en-US" sz="2000" i="1" dirty="0"/>
              <a:t>control</a:t>
            </a:r>
            <a:r>
              <a:rPr lang="en-US" sz="2000" dirty="0"/>
              <a:t>* </a:t>
            </a:r>
            <a:r>
              <a:rPr lang="en-US" sz="2000" i="1" dirty="0"/>
              <a:t>cost</a:t>
            </a:r>
            <a:r>
              <a:rPr lang="en-US" sz="2000" dirty="0"/>
              <a:t>*, </a:t>
            </a:r>
            <a:r>
              <a:rPr lang="en-US" sz="2000" i="1" dirty="0" err="1" smtClean="0"/>
              <a:t>minimiz</a:t>
            </a:r>
            <a:r>
              <a:rPr lang="en-US" sz="2000" dirty="0"/>
              <a:t>* </a:t>
            </a:r>
            <a:r>
              <a:rPr lang="en-US" sz="2000" i="1" dirty="0"/>
              <a:t>cost</a:t>
            </a:r>
            <a:r>
              <a:rPr lang="en-US" sz="2000" dirty="0"/>
              <a:t>*, </a:t>
            </a:r>
            <a:r>
              <a:rPr lang="en-US" sz="2000" i="1" dirty="0" smtClean="0"/>
              <a:t>reduce</a:t>
            </a:r>
            <a:r>
              <a:rPr lang="en-US" sz="2000" dirty="0"/>
              <a:t>* </a:t>
            </a:r>
            <a:r>
              <a:rPr lang="en-US" sz="2000" i="1" dirty="0"/>
              <a:t>cost</a:t>
            </a:r>
            <a:r>
              <a:rPr lang="en-US" sz="2000" dirty="0"/>
              <a:t>*, </a:t>
            </a:r>
            <a:r>
              <a:rPr lang="en-US" sz="2000" i="1" dirty="0" smtClean="0"/>
              <a:t>cut</a:t>
            </a:r>
            <a:r>
              <a:rPr lang="en-US" sz="2000" dirty="0"/>
              <a:t>* </a:t>
            </a:r>
            <a:r>
              <a:rPr lang="en-US" sz="2000" i="1" dirty="0"/>
              <a:t>cost</a:t>
            </a:r>
            <a:r>
              <a:rPr lang="en-US" sz="2000" dirty="0"/>
              <a:t>*, </a:t>
            </a:r>
            <a:r>
              <a:rPr lang="en-US" sz="2000" i="1" dirty="0" err="1" smtClean="0"/>
              <a:t>decreas</a:t>
            </a:r>
            <a:r>
              <a:rPr lang="en-US" sz="2000" dirty="0"/>
              <a:t>* </a:t>
            </a:r>
            <a:r>
              <a:rPr lang="en-US" sz="2000" i="1" dirty="0"/>
              <a:t>cost</a:t>
            </a:r>
            <a:r>
              <a:rPr lang="en-US" sz="2000" dirty="0"/>
              <a:t>*, </a:t>
            </a:r>
            <a:r>
              <a:rPr lang="en-US" sz="2000" i="1" dirty="0" err="1" smtClean="0"/>
              <a:t>sav</a:t>
            </a:r>
            <a:r>
              <a:rPr lang="en-US" sz="2000" dirty="0"/>
              <a:t>* </a:t>
            </a:r>
            <a:r>
              <a:rPr lang="en-US" sz="2000" i="1" dirty="0"/>
              <a:t>cost</a:t>
            </a:r>
            <a:r>
              <a:rPr lang="en-US" sz="2000" dirty="0"/>
              <a:t>*, </a:t>
            </a:r>
            <a:r>
              <a:rPr lang="en-US" sz="2000" i="1" dirty="0" smtClean="0"/>
              <a:t>cost</a:t>
            </a:r>
            <a:r>
              <a:rPr lang="en-US" sz="2000" dirty="0"/>
              <a:t>* </a:t>
            </a:r>
            <a:r>
              <a:rPr lang="en-US" sz="2000" i="1" dirty="0"/>
              <a:t>control</a:t>
            </a:r>
            <a:r>
              <a:rPr lang="en-US" sz="2000" dirty="0"/>
              <a:t>*, </a:t>
            </a:r>
            <a:r>
              <a:rPr lang="en-US" sz="2000" i="1" dirty="0"/>
              <a:t>cost</a:t>
            </a:r>
            <a:r>
              <a:rPr lang="en-US" sz="2000" dirty="0"/>
              <a:t>* </a:t>
            </a:r>
            <a:r>
              <a:rPr lang="en-US" sz="2000" i="1" dirty="0"/>
              <a:t>minimization</a:t>
            </a:r>
            <a:r>
              <a:rPr lang="en-US" sz="2000" dirty="0"/>
              <a:t>*, </a:t>
            </a:r>
            <a:r>
              <a:rPr lang="en-US" sz="2000" i="1" dirty="0"/>
              <a:t>cost</a:t>
            </a:r>
            <a:r>
              <a:rPr lang="en-US" sz="2000" dirty="0"/>
              <a:t>* </a:t>
            </a:r>
            <a:r>
              <a:rPr lang="en-US" sz="2000" i="1" dirty="0"/>
              <a:t>reduction</a:t>
            </a:r>
            <a:r>
              <a:rPr lang="en-US" sz="2000" dirty="0"/>
              <a:t>*, </a:t>
            </a:r>
            <a:r>
              <a:rPr lang="en-US" sz="2000" i="1" dirty="0"/>
              <a:t>cost</a:t>
            </a:r>
            <a:r>
              <a:rPr lang="en-US" sz="2000" dirty="0"/>
              <a:t>* </a:t>
            </a:r>
            <a:r>
              <a:rPr lang="en-US" sz="2000" i="1" dirty="0"/>
              <a:t>saving</a:t>
            </a:r>
            <a:r>
              <a:rPr lang="en-US" sz="2000" dirty="0" smtClean="0"/>
              <a:t>*, </a:t>
            </a:r>
            <a:r>
              <a:rPr lang="en-US" sz="2000" i="1" dirty="0" smtClean="0"/>
              <a:t>etc.</a:t>
            </a:r>
            <a:endParaRPr lang="en-US" sz="2000" dirty="0"/>
          </a:p>
          <a:p>
            <a:r>
              <a:rPr lang="en-US" sz="2000" b="1" dirty="0"/>
              <a:t>Human resources management</a:t>
            </a:r>
            <a:r>
              <a:rPr lang="en-US" sz="2000" dirty="0"/>
              <a:t>: </a:t>
            </a:r>
            <a:r>
              <a:rPr lang="en-US" sz="2000" i="1" dirty="0"/>
              <a:t>talent*, train*, skill*, </a:t>
            </a:r>
            <a:r>
              <a:rPr lang="en-US" sz="2000" i="1" dirty="0" smtClean="0"/>
              <a:t>human capital*, etc.</a:t>
            </a:r>
          </a:p>
          <a:p>
            <a:r>
              <a:rPr lang="en-US" sz="2000" b="1" dirty="0" smtClean="0"/>
              <a:t>Technology</a:t>
            </a:r>
            <a:r>
              <a:rPr lang="en-US" sz="2000" dirty="0"/>
              <a:t>: </a:t>
            </a:r>
            <a:r>
              <a:rPr lang="en-US" sz="2000" i="1" dirty="0"/>
              <a:t>innovate*, </a:t>
            </a:r>
            <a:r>
              <a:rPr lang="en-US" sz="2000" i="1" dirty="0" err="1"/>
              <a:t>creativ</a:t>
            </a:r>
            <a:r>
              <a:rPr lang="en-US" sz="2000" i="1" dirty="0"/>
              <a:t>*, research and development, R&amp;D, </a:t>
            </a:r>
            <a:r>
              <a:rPr lang="en-US" sz="2000" i="1" dirty="0" err="1"/>
              <a:t>techni</a:t>
            </a:r>
            <a:r>
              <a:rPr lang="en-US" sz="2000" i="1" dirty="0"/>
              <a:t>*, </a:t>
            </a:r>
            <a:r>
              <a:rPr lang="en-US" sz="2000" i="1" dirty="0" err="1"/>
              <a:t>technolog</a:t>
            </a:r>
            <a:r>
              <a:rPr lang="en-US" sz="2000" i="1" dirty="0"/>
              <a:t>*, patent*, </a:t>
            </a:r>
            <a:r>
              <a:rPr lang="en-US" sz="2000" i="1" dirty="0" err="1"/>
              <a:t>proprietar</a:t>
            </a:r>
            <a:r>
              <a:rPr lang="en-US" sz="2000" i="1" dirty="0"/>
              <a:t>*</a:t>
            </a:r>
            <a:endParaRPr lang="en-US" sz="2000" dirty="0"/>
          </a:p>
          <a:p>
            <a:pPr lvl="0"/>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22</a:t>
            </a:fld>
            <a:endParaRPr lang="en-US"/>
          </a:p>
        </p:txBody>
      </p:sp>
    </p:spTree>
    <p:extLst>
      <p:ext uri="{BB962C8B-B14F-4D97-AF65-F5344CB8AC3E}">
        <p14:creationId xmlns:p14="http://schemas.microsoft.com/office/powerpoint/2010/main" val="4070922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Step 3: Count keyword frequency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Count with flexibility</a:t>
            </a:r>
          </a:p>
          <a:p>
            <a:pPr lvl="1"/>
            <a:r>
              <a:rPr lang="en-US" sz="2800" dirty="0" smtClean="0">
                <a:latin typeface="Times New Roman" panose="02020603050405020304" pitchFamily="18" charset="0"/>
                <a:cs typeface="Times New Roman" panose="02020603050405020304" pitchFamily="18" charset="0"/>
              </a:rPr>
              <a:t>Use </a:t>
            </a:r>
            <a:r>
              <a:rPr lang="en-US" sz="2800" dirty="0">
                <a:latin typeface="Times New Roman" panose="02020603050405020304" pitchFamily="18" charset="0"/>
                <a:cs typeface="Times New Roman" panose="02020603050405020304" pitchFamily="18" charset="0"/>
              </a:rPr>
              <a:t>stemmer</a:t>
            </a: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E.g. “low* cost*”</a:t>
            </a:r>
          </a:p>
          <a:p>
            <a:pPr lvl="2"/>
            <a:endParaRPr lang="en-US" sz="2400" dirty="0"/>
          </a:p>
          <a:p>
            <a:pPr lvl="1"/>
            <a:r>
              <a:rPr lang="en-US" sz="2800" dirty="0">
                <a:latin typeface="Times New Roman" panose="02020603050405020304" pitchFamily="18" charset="0"/>
                <a:cs typeface="Times New Roman" panose="02020603050405020304" pitchFamily="18" charset="0"/>
              </a:rPr>
              <a:t>Two-word terms</a:t>
            </a:r>
          </a:p>
          <a:p>
            <a:pPr lvl="2">
              <a:buFont typeface="Times New Roman" panose="02020603050405020304" pitchFamily="18" charset="0"/>
              <a:buChar char="–"/>
            </a:pPr>
            <a:r>
              <a:rPr lang="en-US" sz="2400" dirty="0"/>
              <a:t>E.g. “high end” or “high-end”</a:t>
            </a:r>
          </a:p>
          <a:p>
            <a:pPr lvl="2">
              <a:buFont typeface="Times New Roman" panose="02020603050405020304" pitchFamily="18" charset="0"/>
              <a:buChar char="–"/>
            </a:pPr>
            <a:endParaRPr 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t>Phrases with a verb form and its object</a:t>
            </a:r>
          </a:p>
          <a:p>
            <a:pPr lvl="2">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E.g. “minimize cost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200" dirty="0" smtClean="0"/>
              <a:t>77</a:t>
            </a:r>
            <a:r>
              <a:rPr lang="en-US" sz="3200" dirty="0" smtClean="0">
                <a:latin typeface="Times New Roman" panose="02020603050405020304" pitchFamily="18" charset="0"/>
                <a:cs typeface="Times New Roman" panose="02020603050405020304" pitchFamily="18" charset="0"/>
              </a:rPr>
              <a:t> variables in total</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3368129-8861-C24D-BC6A-BC5FB64D6F5D}" type="slidenum">
              <a:rPr lang="en-US" smtClean="0"/>
              <a:t>23</a:t>
            </a:fld>
            <a:endParaRPr lang="en-US"/>
          </a:p>
        </p:txBody>
      </p:sp>
    </p:spTree>
    <p:extLst>
      <p:ext uri="{BB962C8B-B14F-4D97-AF65-F5344CB8AC3E}">
        <p14:creationId xmlns:p14="http://schemas.microsoft.com/office/powerpoint/2010/main" val="4266196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4: </a:t>
            </a:r>
            <a:r>
              <a:rPr lang="en-US" b="1" dirty="0"/>
              <a:t>F</a:t>
            </a:r>
            <a:r>
              <a:rPr lang="en-US" b="1" dirty="0" smtClean="0"/>
              <a:t>actor analysis</a:t>
            </a:r>
            <a:endParaRPr lang="en-US" b="1" dirty="0"/>
          </a:p>
        </p:txBody>
      </p:sp>
      <p:sp>
        <p:nvSpPr>
          <p:cNvPr id="3" name="Content Placeholder 2"/>
          <p:cNvSpPr>
            <a:spLocks noGrp="1"/>
          </p:cNvSpPr>
          <p:nvPr>
            <p:ph idx="1"/>
          </p:nvPr>
        </p:nvSpPr>
        <p:spPr>
          <a:xfrm>
            <a:off x="838200" y="1825625"/>
            <a:ext cx="10345615" cy="4351338"/>
          </a:xfrm>
        </p:spPr>
        <p:txBody>
          <a:bodyPr/>
          <a:lstStyle/>
          <a:p>
            <a:r>
              <a:rPr lang="en-US" dirty="0" smtClean="0"/>
              <a:t>Advantages:</a:t>
            </a:r>
          </a:p>
          <a:p>
            <a:pPr lvl="1">
              <a:buFont typeface="Times New Roman" panose="02020603050405020304" pitchFamily="18" charset="0"/>
              <a:buChar char="–"/>
            </a:pPr>
            <a:r>
              <a:rPr lang="en-US" dirty="0" smtClean="0"/>
              <a:t>Identify latent factors based on data correlation </a:t>
            </a:r>
            <a:r>
              <a:rPr lang="en-US" dirty="0"/>
              <a:t>structure </a:t>
            </a:r>
            <a:r>
              <a:rPr lang="en-US" dirty="0" smtClean="0"/>
              <a:t>rather than human judgment or intervention</a:t>
            </a:r>
          </a:p>
          <a:p>
            <a:pPr lvl="1">
              <a:buFont typeface="Times New Roman" panose="02020603050405020304" pitchFamily="18" charset="0"/>
              <a:buChar char="–"/>
            </a:pPr>
            <a:r>
              <a:rPr lang="en-US" dirty="0" smtClean="0"/>
              <a:t>Weigh factors based on factor loading rather than simply equal weighting</a:t>
            </a:r>
          </a:p>
          <a:p>
            <a:pPr lvl="1">
              <a:buFont typeface="Times New Roman" panose="02020603050405020304" pitchFamily="18" charset="0"/>
              <a:buChar char="–"/>
            </a:pPr>
            <a:endParaRPr lang="en-US" dirty="0" smtClean="0"/>
          </a:p>
          <a:p>
            <a:r>
              <a:rPr lang="en-US" dirty="0" smtClean="0">
                <a:latin typeface="Times New Roman" panose="02020603050405020304" pitchFamily="18" charset="0"/>
                <a:cs typeface="Times New Roman" panose="02020603050405020304" pitchFamily="18" charset="0"/>
              </a:rPr>
              <a:t>Interpret and label the factors using factor loading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3368129-8861-C24D-BC6A-BC5FB64D6F5D}" type="slidenum">
              <a:rPr lang="en-US" smtClean="0"/>
              <a:t>24</a:t>
            </a:fld>
            <a:endParaRPr lang="en-US"/>
          </a:p>
        </p:txBody>
      </p:sp>
    </p:spTree>
    <p:extLst>
      <p:ext uri="{BB962C8B-B14F-4D97-AF65-F5344CB8AC3E}">
        <p14:creationId xmlns:p14="http://schemas.microsoft.com/office/powerpoint/2010/main" val="1154443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b="1" dirty="0" smtClean="0"/>
              <a:t>hree dimensions of strategy measures</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25</a:t>
            </a:fld>
            <a:endParaRPr lang="en-US"/>
          </a:p>
        </p:txBody>
      </p:sp>
      <p:graphicFrame>
        <p:nvGraphicFramePr>
          <p:cNvPr id="6" name="Content Placeholder 4"/>
          <p:cNvGraphicFramePr>
            <a:graphicFrameLocks noGrp="1"/>
          </p:cNvGraphicFramePr>
          <p:nvPr>
            <p:ph idx="1"/>
            <p:extLst/>
          </p:nvPr>
        </p:nvGraphicFramePr>
        <p:xfrm>
          <a:off x="2073010" y="1690688"/>
          <a:ext cx="7753110" cy="4542666"/>
        </p:xfrm>
        <a:graphic>
          <a:graphicData uri="http://schemas.openxmlformats.org/drawingml/2006/table">
            <a:tbl>
              <a:tblPr firstRow="1" bandRow="1">
                <a:tableStyleId>{7E9639D4-E3E2-4D34-9284-5A2195B3D0D7}</a:tableStyleId>
              </a:tblPr>
              <a:tblGrid>
                <a:gridCol w="2598882">
                  <a:extLst>
                    <a:ext uri="{9D8B030D-6E8A-4147-A177-3AD203B41FA5}">
                      <a16:colId xmlns:a16="http://schemas.microsoft.com/office/drawing/2014/main" val="2635058677"/>
                    </a:ext>
                  </a:extLst>
                </a:gridCol>
                <a:gridCol w="2569858">
                  <a:extLst>
                    <a:ext uri="{9D8B030D-6E8A-4147-A177-3AD203B41FA5}">
                      <a16:colId xmlns:a16="http://schemas.microsoft.com/office/drawing/2014/main" val="1574801253"/>
                    </a:ext>
                  </a:extLst>
                </a:gridCol>
                <a:gridCol w="2584370">
                  <a:extLst>
                    <a:ext uri="{9D8B030D-6E8A-4147-A177-3AD203B41FA5}">
                      <a16:colId xmlns:a16="http://schemas.microsoft.com/office/drawing/2014/main" val="545684976"/>
                    </a:ext>
                  </a:extLst>
                </a:gridCol>
              </a:tblGrid>
              <a:tr h="378876">
                <a:tc>
                  <a:txBody>
                    <a:bodyPr/>
                    <a:lstStyle/>
                    <a:p>
                      <a:pPr algn="ctr"/>
                      <a:r>
                        <a:rPr lang="en-US" sz="2400" dirty="0" smtClean="0">
                          <a:latin typeface="Times New Roman" panose="02020603050405020304" pitchFamily="18" charset="0"/>
                          <a:cs typeface="Times New Roman" panose="02020603050405020304" pitchFamily="18" charset="0"/>
                        </a:rPr>
                        <a:t>Product</a:t>
                      </a:r>
                      <a:r>
                        <a:rPr lang="en-US" sz="2400" baseline="0" dirty="0" smtClean="0">
                          <a:latin typeface="Times New Roman" panose="02020603050405020304" pitchFamily="18" charset="0"/>
                          <a:cs typeface="Times New Roman" panose="02020603050405020304" pitchFamily="18" charset="0"/>
                        </a:rPr>
                        <a:t> leadership</a:t>
                      </a:r>
                      <a:endParaRPr lang="en-US" sz="2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Times New Roman" panose="02020603050405020304" pitchFamily="18" charset="0"/>
                          <a:cs typeface="Times New Roman" panose="02020603050405020304" pitchFamily="18" charset="0"/>
                        </a:rPr>
                        <a:t>Customer</a:t>
                      </a:r>
                      <a:r>
                        <a:rPr lang="en-US" sz="2400" baseline="0" dirty="0" smtClean="0">
                          <a:latin typeface="Times New Roman" panose="02020603050405020304" pitchFamily="18" charset="0"/>
                          <a:cs typeface="Times New Roman" panose="02020603050405020304" pitchFamily="18" charset="0"/>
                        </a:rPr>
                        <a:t> intimacy</a:t>
                      </a:r>
                      <a:endParaRPr lang="en-US" sz="2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Times New Roman" panose="02020603050405020304" pitchFamily="18" charset="0"/>
                          <a:cs typeface="Times New Roman" panose="02020603050405020304" pitchFamily="18" charset="0"/>
                        </a:rPr>
                        <a:t>Operational</a:t>
                      </a:r>
                      <a:r>
                        <a:rPr lang="en-US" sz="2400" baseline="0" dirty="0" smtClean="0">
                          <a:latin typeface="Times New Roman" panose="02020603050405020304" pitchFamily="18" charset="0"/>
                          <a:cs typeface="Times New Roman" panose="02020603050405020304" pitchFamily="18" charset="0"/>
                        </a:rPr>
                        <a:t> excellence</a:t>
                      </a:r>
                      <a:endParaRPr lang="en-US" sz="2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8673897"/>
                  </a:ext>
                </a:extLst>
              </a:tr>
              <a:tr h="378876">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technolog</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brand</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reduc</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cost</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7584736"/>
                  </a:ext>
                </a:extLst>
              </a:tr>
              <a:tr h="378876">
                <a:tc>
                  <a:txBody>
                    <a:bodyPr/>
                    <a:lstStyle/>
                    <a:p>
                      <a:pPr marL="0" marR="0" algn="ctr">
                        <a:lnSpc>
                          <a:spcPct val="107000"/>
                        </a:lnSpc>
                        <a:spcBef>
                          <a:spcPts val="0"/>
                        </a:spcBef>
                        <a:spcAft>
                          <a:spcPts val="0"/>
                        </a:spcAft>
                      </a:pP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proprietary</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kern="12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quality</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efficien</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1752112"/>
                  </a:ext>
                </a:extLst>
              </a:tr>
              <a:tr h="378876">
                <a:tc>
                  <a:txBody>
                    <a:bodyPr/>
                    <a:lstStyle/>
                    <a:p>
                      <a:pPr marL="0" marR="0" algn="ctr">
                        <a:lnSpc>
                          <a:spcPct val="107000"/>
                        </a:lnSpc>
                        <a:spcBef>
                          <a:spcPts val="0"/>
                        </a:spcBef>
                        <a:spcAft>
                          <a:spcPts val="0"/>
                        </a:spcAft>
                      </a:pP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R&amp;D</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kern="12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marketing</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a:effectLst/>
                          <a:latin typeface="Times New Roman" panose="02020603050405020304" pitchFamily="18" charset="0"/>
                          <a:ea typeface="DengXian" panose="02010600030101010101" pitchFamily="2" charset="-122"/>
                          <a:cs typeface="Times New Roman" panose="02020603050405020304" pitchFamily="18" charset="0"/>
                        </a:rPr>
                        <a:t>low cost</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9496620"/>
                  </a:ext>
                </a:extLst>
              </a:tr>
              <a:tr h="378876">
                <a:tc>
                  <a:txBody>
                    <a:bodyPr/>
                    <a:lstStyle/>
                    <a:p>
                      <a:pPr marL="0" marR="0" algn="ctr">
                        <a:lnSpc>
                          <a:spcPct val="107000"/>
                        </a:lnSpc>
                        <a:spcBef>
                          <a:spcPts val="0"/>
                        </a:spcBef>
                        <a:spcAft>
                          <a:spcPts val="0"/>
                        </a:spcAft>
                      </a:pP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intellect* </a:t>
                      </a: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propert</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kern="12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customer service</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improv</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cost</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8001964"/>
                  </a:ext>
                </a:extLst>
              </a:tr>
              <a:tr h="378876">
                <a:tc>
                  <a:txBody>
                    <a:bodyPr/>
                    <a:lstStyle/>
                    <a:p>
                      <a:pPr marL="0" marR="0" algn="ctr">
                        <a:lnSpc>
                          <a:spcPct val="107000"/>
                        </a:lnSpc>
                        <a:spcBef>
                          <a:spcPts val="0"/>
                        </a:spcBef>
                        <a:spcAft>
                          <a:spcPts val="0"/>
                        </a:spcAft>
                      </a:pPr>
                      <a:r>
                        <a:rPr lang="en-US" sz="2400" i="1">
                          <a:effectLst/>
                          <a:latin typeface="Times New Roman" panose="02020603050405020304" pitchFamily="18" charset="0"/>
                          <a:ea typeface="DengXian" panose="02010600030101010101" pitchFamily="2" charset="-122"/>
                          <a:cs typeface="Times New Roman" panose="02020603050405020304" pitchFamily="18" charset="0"/>
                        </a:rPr>
                        <a:t>patent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kern="1200" dirty="0" err="1" smtClean="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innovat</a:t>
                      </a:r>
                      <a:r>
                        <a:rPr lang="en-US" sz="2400" i="1" kern="1200" dirty="0" smtClean="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290930"/>
                  </a:ext>
                </a:extLst>
              </a:tr>
              <a:tr h="378876">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techni</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i="1" kern="12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trademark</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3505988"/>
                  </a:ext>
                </a:extLst>
              </a:tr>
              <a:tr h="378876">
                <a:tc>
                  <a:txBody>
                    <a:bodyPr/>
                    <a:lstStyle/>
                    <a:p>
                      <a:pPr marL="0" marR="0" algn="ctr">
                        <a:lnSpc>
                          <a:spcPct val="107000"/>
                        </a:lnSpc>
                        <a:spcBef>
                          <a:spcPts val="0"/>
                        </a:spcBef>
                        <a:spcAft>
                          <a:spcPts val="0"/>
                        </a:spcAft>
                      </a:pPr>
                      <a:r>
                        <a:rPr lang="en-US" sz="2400" i="1" dirty="0" err="1" smtClean="0">
                          <a:effectLst/>
                          <a:latin typeface="Times New Roman" panose="02020603050405020304" pitchFamily="18" charset="0"/>
                          <a:ea typeface="DengXian" panose="02010600030101010101" pitchFamily="2" charset="-122"/>
                          <a:cs typeface="Times New Roman" panose="02020603050405020304" pitchFamily="18" charset="0"/>
                        </a:rPr>
                        <a:t>reliab</a:t>
                      </a:r>
                      <a:r>
                        <a:rPr lang="en-US" sz="2400" i="1" dirty="0" smtClean="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endParaRPr lang="en-US" sz="1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sz="24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1143374"/>
                  </a:ext>
                </a:extLst>
              </a:tr>
              <a:tr h="378876">
                <a:tc>
                  <a:txBody>
                    <a:bodyPr/>
                    <a:lstStyle/>
                    <a:p>
                      <a:pPr marL="0" marR="0" algn="ctr">
                        <a:lnSpc>
                          <a:spcPct val="107000"/>
                        </a:lnSpc>
                        <a:spcBef>
                          <a:spcPts val="0"/>
                        </a:spcBef>
                        <a:spcAft>
                          <a:spcPts val="0"/>
                        </a:spcAft>
                      </a:pPr>
                      <a:r>
                        <a:rPr lang="en-US" sz="2400" i="1" dirty="0">
                          <a:effectLst/>
                          <a:latin typeface="Times New Roman" panose="02020603050405020304" pitchFamily="18" charset="0"/>
                          <a:ea typeface="DengXian" panose="02010600030101010101" pitchFamily="2" charset="-122"/>
                          <a:cs typeface="Times New Roman" panose="02020603050405020304" pitchFamily="18" charset="0"/>
                        </a:rPr>
                        <a:t>new product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endParaRPr lang="en-US" sz="1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tc>
                  <a:txBody>
                    <a:bodyPr/>
                    <a:lstStyle/>
                    <a:p>
                      <a:pPr algn="ctr"/>
                      <a:endParaRPr lang="en-US" sz="24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8950172"/>
                  </a:ext>
                </a:extLst>
              </a:tr>
              <a:tr h="37887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9835731"/>
                  </a:ext>
                </a:extLst>
              </a:tr>
            </a:tbl>
          </a:graphicData>
        </a:graphic>
      </p:graphicFrame>
    </p:spTree>
    <p:extLst>
      <p:ext uri="{BB962C8B-B14F-4D97-AF65-F5344CB8AC3E}">
        <p14:creationId xmlns:p14="http://schemas.microsoft.com/office/powerpoint/2010/main" val="1535473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90125" y="1557827"/>
            <a:ext cx="3727939" cy="4546606"/>
          </a:xfrm>
          <a:prstGeom prst="rect">
            <a:avLst/>
          </a:prstGeom>
          <a:solidFill>
            <a:schemeClr val="bg1"/>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Reliability</a:t>
            </a: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400" dirty="0" smtClean="0">
                <a:solidFill>
                  <a:schemeClr val="tx1"/>
                </a:solidFill>
                <a:latin typeface="Times New Roman" panose="02020603050405020304" pitchFamily="18" charset="0"/>
                <a:cs typeface="Times New Roman" panose="02020603050405020304" pitchFamily="18" charset="0"/>
              </a:rPr>
              <a:t>T</a:t>
            </a:r>
            <a:r>
              <a:rPr lang="en-US" altLang="zh-CN" sz="2400" dirty="0" smtClean="0">
                <a:solidFill>
                  <a:schemeClr val="tx1"/>
                </a:solidFill>
                <a:latin typeface="Times New Roman" panose="02020603050405020304" pitchFamily="18" charset="0"/>
                <a:cs typeface="Times New Roman" panose="02020603050405020304" pitchFamily="18" charset="0"/>
              </a:rPr>
              <a:t>est-retest reliability?</a:t>
            </a:r>
          </a:p>
          <a:p>
            <a:pPr algn="ctr"/>
            <a:endParaRPr lang="en-US" sz="2400" b="1" dirty="0" smtClean="0">
              <a:solidFill>
                <a:srgbClr val="7030A0"/>
              </a:solidFill>
              <a:latin typeface="Times New Roman" panose="02020603050405020304" pitchFamily="18" charset="0"/>
              <a:cs typeface="Times New Roman" panose="02020603050405020304" pitchFamily="18" charset="0"/>
            </a:endParaRPr>
          </a:p>
          <a:p>
            <a:pPr algn="ctr"/>
            <a:endParaRPr lang="en-US" sz="2400" b="1" dirty="0" smtClean="0">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Intra-class </a:t>
            </a:r>
            <a:r>
              <a:rPr lang="en-US" sz="2400" dirty="0">
                <a:solidFill>
                  <a:schemeClr val="tx1"/>
                </a:solidFill>
                <a:latin typeface="Times New Roman" panose="02020603050405020304" pitchFamily="18" charset="0"/>
                <a:cs typeface="Times New Roman" panose="02020603050405020304" pitchFamily="18" charset="0"/>
              </a:rPr>
              <a:t>Correlation Coefficient</a:t>
            </a:r>
            <a:r>
              <a:rPr lang="en-US" dirty="0"/>
              <a:t> </a:t>
            </a:r>
            <a:r>
              <a:rPr lang="en-US" sz="2400" dirty="0" smtClean="0">
                <a:solidFill>
                  <a:schemeClr val="tx1"/>
                </a:solidFill>
                <a:latin typeface="Times New Roman" panose="02020603050405020304" pitchFamily="18" charset="0"/>
                <a:cs typeface="Times New Roman" panose="02020603050405020304" pitchFamily="18" charset="0"/>
              </a:rPr>
              <a:t>(0&lt;ICC&lt;1</a:t>
            </a:r>
            <a:r>
              <a:rPr lang="en-US" sz="2400" dirty="0">
                <a:solidFill>
                  <a:schemeClr val="tx1"/>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0.99</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0.98</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0.97</a:t>
            </a:r>
            <a:endParaRPr lang="en-US" sz="2000" b="1" dirty="0">
              <a:latin typeface="Times New Roman" panose="02020603050405020304" pitchFamily="18" charset="0"/>
              <a:cs typeface="Times New Roman" panose="02020603050405020304" pitchFamily="18" charset="0"/>
            </a:endParaRPr>
          </a:p>
          <a:p>
            <a:pPr algn="ct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51250" y="1557827"/>
            <a:ext cx="3709794" cy="4546607"/>
          </a:xfrm>
          <a:prstGeom prst="rect">
            <a:avLst/>
          </a:prstGeom>
          <a:solidFill>
            <a:schemeClr val="bg1"/>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Content validity</a:t>
            </a: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R</a:t>
            </a:r>
            <a:r>
              <a:rPr lang="en-US" sz="2400" dirty="0" smtClean="0">
                <a:solidFill>
                  <a:schemeClr val="tx1"/>
                </a:solidFill>
                <a:latin typeface="Times New Roman" panose="02020603050405020304" pitchFamily="18" charset="0"/>
                <a:cs typeface="Times New Roman" panose="02020603050405020304" pitchFamily="18" charset="0"/>
              </a:rPr>
              <a:t>epresents </a:t>
            </a:r>
            <a:r>
              <a:rPr lang="en-US" sz="2400" dirty="0">
                <a:solidFill>
                  <a:schemeClr val="tx1"/>
                </a:solidFill>
                <a:latin typeface="Times New Roman" panose="02020603050405020304" pitchFamily="18" charset="0"/>
                <a:cs typeface="Times New Roman" panose="02020603050405020304" pitchFamily="18" charset="0"/>
              </a:rPr>
              <a:t>all facets of a given </a:t>
            </a:r>
            <a:r>
              <a:rPr lang="en-US" sz="2400" dirty="0" smtClean="0">
                <a:solidFill>
                  <a:schemeClr val="tx1"/>
                </a:solidFill>
                <a:latin typeface="Times New Roman" panose="02020603050405020304" pitchFamily="18" charset="0"/>
                <a:cs typeface="Times New Roman" panose="02020603050405020304" pitchFamily="18" charset="0"/>
              </a:rPr>
              <a:t>construct?</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Validation of textual measures</a:t>
            </a:r>
            <a:endParaRPr lang="en-US"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3368129-8861-C24D-BC6A-BC5FB64D6F5D}" type="slidenum">
              <a:rPr lang="en-US" smtClean="0"/>
              <a:t>26</a:t>
            </a:fld>
            <a:endParaRPr lang="en-US"/>
          </a:p>
        </p:txBody>
      </p:sp>
      <p:sp>
        <p:nvSpPr>
          <p:cNvPr id="4" name="TextBox 3"/>
          <p:cNvSpPr txBox="1"/>
          <p:nvPr/>
        </p:nvSpPr>
        <p:spPr>
          <a:xfrm>
            <a:off x="3792645" y="6246524"/>
            <a:ext cx="7296269"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Source: </a:t>
            </a:r>
            <a:r>
              <a:rPr lang="en-US" sz="1600" dirty="0" err="1" smtClean="0">
                <a:latin typeface="Times New Roman" panose="02020603050405020304" pitchFamily="18" charset="0"/>
                <a:cs typeface="Times New Roman" panose="02020603050405020304" pitchFamily="18" charset="0"/>
              </a:rPr>
              <a:t>Shadish</a:t>
            </a:r>
            <a:r>
              <a:rPr lang="en-US" sz="1600" dirty="0" smtClean="0">
                <a:latin typeface="Times New Roman" panose="02020603050405020304" pitchFamily="18" charset="0"/>
                <a:cs typeface="Times New Roman" panose="02020603050405020304" pitchFamily="18" charset="0"/>
              </a:rPr>
              <a:t>, Cook, Campbell. </a:t>
            </a:r>
            <a:r>
              <a:rPr lang="en-US" sz="1600" dirty="0">
                <a:latin typeface="Times New Roman" panose="02020603050405020304" pitchFamily="18" charset="0"/>
                <a:cs typeface="Times New Roman" panose="02020603050405020304" pitchFamily="18" charset="0"/>
              </a:rPr>
              <a:t>2002. </a:t>
            </a:r>
            <a:r>
              <a:rPr lang="en-US" sz="1600" i="1" dirty="0">
                <a:latin typeface="Times New Roman" panose="02020603050405020304" pitchFamily="18" charset="0"/>
                <a:cs typeface="Times New Roman" panose="02020603050405020304" pitchFamily="18" charset="0"/>
              </a:rPr>
              <a:t>Experimental and Quasi-Experimental Designs for Generalized Causal Inference</a:t>
            </a:r>
            <a:r>
              <a:rPr lang="en-US" sz="1600" dirty="0">
                <a:latin typeface="Times New Roman" panose="02020603050405020304" pitchFamily="18" charset="0"/>
                <a:cs typeface="Times New Roman" panose="02020603050405020304" pitchFamily="18" charset="0"/>
              </a:rPr>
              <a:t>. Wadsworth Cengage learning: Boston, MA.</a:t>
            </a:r>
          </a:p>
          <a:p>
            <a:r>
              <a:rPr lang="en-US" sz="1600" dirty="0">
                <a:solidFill>
                  <a:srgbClr val="7030A0"/>
                </a:solidFill>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rotWithShape="1">
          <a:blip r:embed="rId3"/>
          <a:srcRect l="5378" t="15673" r="7555" b="14815"/>
          <a:stretch/>
        </p:blipFill>
        <p:spPr>
          <a:xfrm>
            <a:off x="709729" y="4142255"/>
            <a:ext cx="1012674" cy="808493"/>
          </a:xfrm>
          <a:prstGeom prst="rect">
            <a:avLst/>
          </a:prstGeom>
        </p:spPr>
      </p:pic>
      <p:pic>
        <p:nvPicPr>
          <p:cNvPr id="13" name="Picture 12" descr="Image result for marriott"/>
          <p:cNvPicPr>
            <a:picLocks noChangeAspect="1" noChangeArrowheads="1"/>
          </p:cNvPicPr>
          <p:nvPr/>
        </p:nvPicPr>
        <p:blipFill>
          <a:blip r:embed="rId4">
            <a:extLst>
              <a:ext uri="{28A0092B-C50C-407E-A947-70E740481C1C}">
                <a14:useLocalDpi xmlns:a14="http://schemas.microsoft.com/office/drawing/2010/main" val="0"/>
              </a:ext>
            </a:extLst>
          </a:blip>
          <a:srcRect t="28307"/>
          <a:stretch>
            <a:fillRect/>
          </a:stretch>
        </p:blipFill>
        <p:spPr bwMode="auto">
          <a:xfrm>
            <a:off x="2309806" y="4142254"/>
            <a:ext cx="1371770" cy="98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445" y="3290407"/>
            <a:ext cx="936958" cy="62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05" y="5268814"/>
            <a:ext cx="1593033" cy="44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Image result for costco"/>
          <p:cNvPicPr>
            <a:picLocks noChangeAspect="1" noChangeArrowheads="1"/>
          </p:cNvPicPr>
          <p:nvPr/>
        </p:nvPicPr>
        <p:blipFill rotWithShape="1">
          <a:blip r:embed="rId7">
            <a:extLst>
              <a:ext uri="{28A0092B-C50C-407E-A947-70E740481C1C}">
                <a14:useLocalDpi xmlns:a14="http://schemas.microsoft.com/office/drawing/2010/main" val="0"/>
              </a:ext>
            </a:extLst>
          </a:blip>
          <a:srcRect t="26770" b="31039"/>
          <a:stretch/>
        </p:blipFill>
        <p:spPr bwMode="auto">
          <a:xfrm>
            <a:off x="460375" y="5076533"/>
            <a:ext cx="1673080" cy="70589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8247146" y="1557827"/>
            <a:ext cx="3727939" cy="4546605"/>
          </a:xfrm>
          <a:prstGeom prst="rect">
            <a:avLst/>
          </a:prstGeom>
          <a:solidFill>
            <a:schemeClr val="bg1"/>
          </a:solidFill>
          <a:ln>
            <a:solidFill>
              <a:srgbClr val="C0000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Construct validity</a:t>
            </a:r>
          </a:p>
          <a:p>
            <a:pPr algn="ctr"/>
            <a:r>
              <a:rPr lang="en-US" sz="2400" dirty="0">
                <a:solidFill>
                  <a:schemeClr val="tx1"/>
                </a:solidFill>
                <a:latin typeface="Times New Roman" panose="02020603050405020304" pitchFamily="18" charset="0"/>
                <a:cs typeface="Times New Roman" panose="02020603050405020304" pitchFamily="18" charset="0"/>
              </a:rPr>
              <a:t>M</a:t>
            </a:r>
            <a:r>
              <a:rPr lang="en-US" sz="2400" dirty="0" smtClean="0">
                <a:solidFill>
                  <a:schemeClr val="tx1"/>
                </a:solidFill>
                <a:latin typeface="Times New Roman" panose="02020603050405020304" pitchFamily="18" charset="0"/>
                <a:cs typeface="Times New Roman" panose="02020603050405020304" pitchFamily="18" charset="0"/>
              </a:rPr>
              <a:t>easures </a:t>
            </a:r>
            <a:r>
              <a:rPr lang="en-US" sz="2400" dirty="0">
                <a:solidFill>
                  <a:schemeClr val="tx1"/>
                </a:solidFill>
                <a:latin typeface="Times New Roman" panose="02020603050405020304" pitchFamily="18" charset="0"/>
                <a:cs typeface="Times New Roman" panose="02020603050405020304" pitchFamily="18" charset="0"/>
              </a:rPr>
              <a:t>the intended </a:t>
            </a:r>
            <a:r>
              <a:rPr lang="en-US" sz="2400" dirty="0" smtClean="0">
                <a:solidFill>
                  <a:schemeClr val="tx1"/>
                </a:solidFill>
                <a:latin typeface="Times New Roman" panose="02020603050405020304" pitchFamily="18" charset="0"/>
                <a:cs typeface="Times New Roman" panose="02020603050405020304" pitchFamily="18" charset="0"/>
              </a:rPr>
              <a:t>construct?</a:t>
            </a:r>
            <a:endParaRPr lang="en-US" sz="2000" b="1" dirty="0" smtClean="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Regression tests</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Investment activities</a:t>
            </a:r>
          </a:p>
          <a:p>
            <a:pPr marL="342900" indent="-34290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Financial ratios</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4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pic>
        <p:nvPicPr>
          <p:cNvPr id="23" name="Picture 2"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6610" y="3288647"/>
            <a:ext cx="1374966" cy="52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50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trends for balanced panel of firms</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27</a:t>
            </a:fld>
            <a:endParaRPr lang="en-US"/>
          </a:p>
        </p:txBody>
      </p:sp>
      <p:pic>
        <p:nvPicPr>
          <p:cNvPr id="5" name="Picture 4"/>
          <p:cNvPicPr>
            <a:picLocks noChangeAspect="1"/>
          </p:cNvPicPr>
          <p:nvPr/>
        </p:nvPicPr>
        <p:blipFill rotWithShape="1">
          <a:blip r:embed="rId2"/>
          <a:srcRect t="3627"/>
          <a:stretch/>
        </p:blipFill>
        <p:spPr>
          <a:xfrm>
            <a:off x="2186430" y="1513498"/>
            <a:ext cx="7625082" cy="5344502"/>
          </a:xfrm>
          <a:prstGeom prst="rect">
            <a:avLst/>
          </a:prstGeom>
        </p:spPr>
      </p:pic>
    </p:spTree>
    <p:extLst>
      <p:ext uri="{BB962C8B-B14F-4D97-AF65-F5344CB8AC3E}">
        <p14:creationId xmlns:p14="http://schemas.microsoft.com/office/powerpoint/2010/main" val="1013707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Construct validity – </a:t>
            </a:r>
            <a:r>
              <a:rPr lang="en-US" b="1" dirty="0" smtClean="0">
                <a:latin typeface="Times New Roman" panose="02020603050405020304" pitchFamily="18" charset="0"/>
                <a:cs typeface="Times New Roman" panose="02020603050405020304" pitchFamily="18" charset="0"/>
              </a:rPr>
              <a:t>Investment activities </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0" y="1385697"/>
          <a:ext cx="12192001" cy="5334000"/>
        </p:xfrm>
        <a:graphic>
          <a:graphicData uri="http://schemas.openxmlformats.org/drawingml/2006/table">
            <a:tbl>
              <a:tblPr firstRow="1" bandRow="1">
                <a:tableStyleId>{9D7B26C5-4107-4FEC-AEDC-1716B250A1EF}</a:tableStyleId>
              </a:tblPr>
              <a:tblGrid>
                <a:gridCol w="2613727">
                  <a:extLst>
                    <a:ext uri="{9D8B030D-6E8A-4147-A177-3AD203B41FA5}">
                      <a16:colId xmlns:a16="http://schemas.microsoft.com/office/drawing/2014/main" val="2589552648"/>
                    </a:ext>
                  </a:extLst>
                </a:gridCol>
                <a:gridCol w="1596379">
                  <a:extLst>
                    <a:ext uri="{9D8B030D-6E8A-4147-A177-3AD203B41FA5}">
                      <a16:colId xmlns:a16="http://schemas.microsoft.com/office/drawing/2014/main" val="233686507"/>
                    </a:ext>
                  </a:extLst>
                </a:gridCol>
                <a:gridCol w="1596379">
                  <a:extLst>
                    <a:ext uri="{9D8B030D-6E8A-4147-A177-3AD203B41FA5}">
                      <a16:colId xmlns:a16="http://schemas.microsoft.com/office/drawing/2014/main" val="2122216044"/>
                    </a:ext>
                  </a:extLst>
                </a:gridCol>
                <a:gridCol w="1596379">
                  <a:extLst>
                    <a:ext uri="{9D8B030D-6E8A-4147-A177-3AD203B41FA5}">
                      <a16:colId xmlns:a16="http://schemas.microsoft.com/office/drawing/2014/main" val="2381959628"/>
                    </a:ext>
                  </a:extLst>
                </a:gridCol>
                <a:gridCol w="1596379">
                  <a:extLst>
                    <a:ext uri="{9D8B030D-6E8A-4147-A177-3AD203B41FA5}">
                      <a16:colId xmlns:a16="http://schemas.microsoft.com/office/drawing/2014/main" val="3236766862"/>
                    </a:ext>
                  </a:extLst>
                </a:gridCol>
                <a:gridCol w="1596379">
                  <a:extLst>
                    <a:ext uri="{9D8B030D-6E8A-4147-A177-3AD203B41FA5}">
                      <a16:colId xmlns:a16="http://schemas.microsoft.com/office/drawing/2014/main" val="384202624"/>
                    </a:ext>
                  </a:extLst>
                </a:gridCol>
                <a:gridCol w="1596379">
                  <a:extLst>
                    <a:ext uri="{9D8B030D-6E8A-4147-A177-3AD203B41FA5}">
                      <a16:colId xmlns:a16="http://schemas.microsoft.com/office/drawing/2014/main" val="4252323628"/>
                    </a:ext>
                  </a:extLst>
                </a:gridCol>
              </a:tblGrid>
              <a:tr h="167973">
                <a:tc>
                  <a:txBody>
                    <a:bodyPr/>
                    <a:lstStyle/>
                    <a:p>
                      <a:pPr algn="l"/>
                      <a:endParaRPr lang="en-US" sz="2000"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err="1">
                          <a:solidFill>
                            <a:schemeClr val="bg1"/>
                          </a:solidFill>
                          <a:latin typeface="Times New Roman" panose="02020603050405020304" pitchFamily="18" charset="0"/>
                          <a:cs typeface="Times New Roman" panose="02020603050405020304" pitchFamily="18" charset="0"/>
                        </a:rPr>
                        <a:t>R&amp;D</a:t>
                      </a:r>
                      <a:r>
                        <a:rPr lang="en-US" sz="2000" i="1" kern="1200" baseline="-25000" dirty="0" err="1">
                          <a:solidFill>
                            <a:schemeClr val="bg1"/>
                          </a:solidFill>
                          <a:effectLst/>
                          <a:latin typeface="Times New Roman" panose="02020603050405020304" pitchFamily="18" charset="0"/>
                          <a:cs typeface="Times New Roman" panose="02020603050405020304" pitchFamily="18" charset="0"/>
                        </a:rPr>
                        <a:t>t</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a:solidFill>
                            <a:schemeClr val="bg1"/>
                          </a:solidFill>
                          <a:latin typeface="Times New Roman" panose="02020603050405020304" pitchFamily="18" charset="0"/>
                          <a:cs typeface="Times New Roman" panose="02020603050405020304" pitchFamily="18" charset="0"/>
                        </a:rPr>
                        <a:t>R&amp;D</a:t>
                      </a:r>
                      <a:r>
                        <a:rPr lang="en-US" sz="2000" i="1" kern="1200" baseline="-25000" dirty="0">
                          <a:solidFill>
                            <a:schemeClr val="bg1"/>
                          </a:solidFill>
                          <a:effectLst/>
                          <a:latin typeface="Times New Roman" panose="02020603050405020304" pitchFamily="18" charset="0"/>
                          <a:cs typeface="Times New Roman" panose="02020603050405020304" pitchFamily="18" charset="0"/>
                        </a:rPr>
                        <a:t>t+1</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err="1">
                          <a:solidFill>
                            <a:schemeClr val="bg1"/>
                          </a:solidFill>
                          <a:latin typeface="Times New Roman" panose="02020603050405020304" pitchFamily="18" charset="0"/>
                          <a:cs typeface="Times New Roman" panose="02020603050405020304" pitchFamily="18" charset="0"/>
                        </a:rPr>
                        <a:t>Adv</a:t>
                      </a:r>
                      <a:r>
                        <a:rPr lang="en-US" sz="2000" i="1" kern="1200" baseline="-25000" dirty="0" err="1">
                          <a:solidFill>
                            <a:schemeClr val="bg1"/>
                          </a:solidFill>
                          <a:effectLst/>
                          <a:latin typeface="Times New Roman" panose="02020603050405020304" pitchFamily="18" charset="0"/>
                          <a:cs typeface="Times New Roman" panose="02020603050405020304" pitchFamily="18" charset="0"/>
                        </a:rPr>
                        <a:t>t</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a:solidFill>
                            <a:schemeClr val="bg1"/>
                          </a:solidFill>
                          <a:latin typeface="Times New Roman" panose="02020603050405020304" pitchFamily="18" charset="0"/>
                          <a:cs typeface="Times New Roman" panose="02020603050405020304" pitchFamily="18" charset="0"/>
                        </a:rPr>
                        <a:t>Adv</a:t>
                      </a:r>
                      <a:r>
                        <a:rPr lang="en-US" sz="2000" i="1" kern="1200" baseline="-25000" dirty="0">
                          <a:solidFill>
                            <a:schemeClr val="bg1"/>
                          </a:solidFill>
                          <a:effectLst/>
                          <a:latin typeface="Times New Roman" panose="02020603050405020304" pitchFamily="18" charset="0"/>
                          <a:cs typeface="Times New Roman" panose="02020603050405020304" pitchFamily="18" charset="0"/>
                        </a:rPr>
                        <a:t>t+1</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err="1" smtClean="0">
                          <a:solidFill>
                            <a:schemeClr val="bg1"/>
                          </a:solidFill>
                          <a:latin typeface="Times New Roman" panose="02020603050405020304" pitchFamily="18" charset="0"/>
                          <a:cs typeface="Times New Roman" panose="02020603050405020304" pitchFamily="18" charset="0"/>
                        </a:rPr>
                        <a:t>CAPEX</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smtClean="0">
                          <a:solidFill>
                            <a:schemeClr val="bg1"/>
                          </a:solidFill>
                          <a:latin typeface="Times New Roman" panose="02020603050405020304" pitchFamily="18" charset="0"/>
                          <a:cs typeface="Times New Roman" panose="02020603050405020304" pitchFamily="18" charset="0"/>
                        </a:rPr>
                        <a:t>CAPEX</a:t>
                      </a:r>
                      <a:r>
                        <a:rPr lang="en-US" sz="2000" i="1" kern="1200" baseline="-25000" dirty="0" smtClean="0">
                          <a:solidFill>
                            <a:schemeClr val="bg1"/>
                          </a:solidFill>
                          <a:effectLst/>
                          <a:latin typeface="Times New Roman" panose="02020603050405020304" pitchFamily="18" charset="0"/>
                          <a:cs typeface="Times New Roman" panose="02020603050405020304" pitchFamily="18" charset="0"/>
                        </a:rPr>
                        <a:t>t+1</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extLst>
                  <a:ext uri="{0D108BD9-81ED-4DB2-BD59-A6C34878D82A}">
                    <a16:rowId xmlns:a16="http://schemas.microsoft.com/office/drawing/2014/main" val="3682902686"/>
                  </a:ext>
                </a:extLst>
              </a:tr>
              <a:tr h="304567">
                <a:tc>
                  <a:txBody>
                    <a:bodyPr/>
                    <a:lstStyle/>
                    <a:p>
                      <a:pPr algn="l"/>
                      <a:r>
                        <a:rPr lang="en-US" sz="2000" b="0" i="1" kern="1200" dirty="0" smtClean="0">
                          <a:effectLst/>
                          <a:latin typeface="Times New Roman" panose="02020603050405020304" pitchFamily="18" charset="0"/>
                          <a:cs typeface="Times New Roman" panose="02020603050405020304" pitchFamily="18" charset="0"/>
                        </a:rPr>
                        <a:t>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209550" algn="dec"/>
                        </a:tabLst>
                      </a:pPr>
                      <a:r>
                        <a:rPr lang="en-US" sz="2400" b="1" dirty="0" smtClean="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0.034</a:t>
                      </a:r>
                      <a:r>
                        <a:rPr lang="en-US" sz="2400" b="1"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tc>
                  <a:txBody>
                    <a:bodyPr/>
                    <a:lstStyle/>
                    <a:p>
                      <a:pPr marL="0" marR="0" algn="l">
                        <a:lnSpc>
                          <a:spcPct val="100000"/>
                        </a:lnSpc>
                        <a:spcBef>
                          <a:spcPts val="0"/>
                        </a:spcBef>
                        <a:spcAft>
                          <a:spcPts val="0"/>
                        </a:spcAft>
                        <a:tabLst>
                          <a:tab pos="233045" algn="dec"/>
                        </a:tabLst>
                      </a:pPr>
                      <a:r>
                        <a:rPr lang="en-US" sz="2400" b="1" dirty="0" smtClean="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0.003</a:t>
                      </a:r>
                      <a:r>
                        <a:rPr lang="en-US" sz="2400" b="1"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tc>
                  <a:txBody>
                    <a:bodyPr/>
                    <a:lstStyle/>
                    <a:p>
                      <a:pPr marL="0" marR="0" algn="l">
                        <a:lnSpc>
                          <a:spcPct val="100000"/>
                        </a:lnSpc>
                        <a:spcBef>
                          <a:spcPts val="0"/>
                        </a:spcBef>
                        <a:spcAft>
                          <a:spcPts val="0"/>
                        </a:spcAft>
                        <a:tabLst>
                          <a:tab pos="257175"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-0.002***</a:t>
                      </a:r>
                    </a:p>
                  </a:txBody>
                  <a:tcPr marL="47625" marR="47625" marT="0" marB="0" anchor="ctr">
                    <a:noFill/>
                  </a:tcPr>
                </a:tc>
                <a:tc>
                  <a:txBody>
                    <a:bodyPr/>
                    <a:lstStyle/>
                    <a:p>
                      <a:pPr marL="0" marR="0" algn="l">
                        <a:lnSpc>
                          <a:spcPct val="100000"/>
                        </a:lnSpc>
                        <a:spcBef>
                          <a:spcPts val="0"/>
                        </a:spcBef>
                        <a:spcAft>
                          <a:spcPts val="0"/>
                        </a:spcAft>
                        <a:tabLst>
                          <a:tab pos="22860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-0.000</a:t>
                      </a:r>
                    </a:p>
                  </a:txBody>
                  <a:tcPr marL="47625" marR="47625" marT="0" marB="0" anchor="ctr">
                    <a:noFill/>
                  </a:tcPr>
                </a:tc>
                <a:tc>
                  <a:txBody>
                    <a:bodyPr/>
                    <a:lstStyle/>
                    <a:p>
                      <a:pPr marL="0" marR="0" algn="l">
                        <a:lnSpc>
                          <a:spcPct val="100000"/>
                        </a:lnSpc>
                        <a:spcBef>
                          <a:spcPts val="0"/>
                        </a:spcBef>
                        <a:spcAft>
                          <a:spcPts val="0"/>
                        </a:spcAft>
                        <a:tabLst>
                          <a:tab pos="247650"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-0.002**</a:t>
                      </a:r>
                    </a:p>
                  </a:txBody>
                  <a:tcPr marL="47625" marR="47625" marT="0" marB="0" anchor="ctr">
                    <a:noFill/>
                  </a:tcPr>
                </a:tc>
                <a:tc>
                  <a:txBody>
                    <a:bodyPr/>
                    <a:lstStyle/>
                    <a:p>
                      <a:pPr marL="0" marR="0" algn="l">
                        <a:lnSpc>
                          <a:spcPct val="100000"/>
                        </a:lnSpc>
                        <a:spcBef>
                          <a:spcPts val="0"/>
                        </a:spcBef>
                        <a:spcAft>
                          <a:spcPts val="0"/>
                        </a:spcAft>
                        <a:tabLst>
                          <a:tab pos="27114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-0.002***</a:t>
                      </a:r>
                    </a:p>
                  </a:txBody>
                  <a:tcPr marL="47625" marR="47625" marT="0" marB="0" anchor="ctr">
                    <a:noFill/>
                  </a:tcPr>
                </a:tc>
                <a:extLst>
                  <a:ext uri="{0D108BD9-81ED-4DB2-BD59-A6C34878D82A}">
                    <a16:rowId xmlns:a16="http://schemas.microsoft.com/office/drawing/2014/main" val="2476868271"/>
                  </a:ext>
                </a:extLst>
              </a:tr>
              <a:tr h="304567">
                <a:tc>
                  <a:txBody>
                    <a:bodyPr/>
                    <a:lstStyle/>
                    <a:p>
                      <a:pPr algn="l"/>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20955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-0.013***</a:t>
                      </a:r>
                    </a:p>
                  </a:txBody>
                  <a:tcPr marL="47625" marR="47625" marT="0" marB="0" anchor="ctr">
                    <a:noFill/>
                  </a:tcPr>
                </a:tc>
                <a:tc>
                  <a:txBody>
                    <a:bodyPr/>
                    <a:lstStyle/>
                    <a:p>
                      <a:pPr marL="0" marR="0" algn="l">
                        <a:lnSpc>
                          <a:spcPct val="100000"/>
                        </a:lnSpc>
                        <a:spcBef>
                          <a:spcPts val="0"/>
                        </a:spcBef>
                        <a:spcAft>
                          <a:spcPts val="0"/>
                        </a:spcAft>
                        <a:tabLst>
                          <a:tab pos="23304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-0.001***</a:t>
                      </a:r>
                    </a:p>
                  </a:txBody>
                  <a:tcPr marL="47625" marR="47625" marT="0" marB="0" anchor="ctr">
                    <a:noFill/>
                  </a:tcPr>
                </a:tc>
                <a:tc>
                  <a:txBody>
                    <a:bodyPr/>
                    <a:lstStyle/>
                    <a:p>
                      <a:pPr marL="0" marR="0" algn="l">
                        <a:lnSpc>
                          <a:spcPct val="100000"/>
                        </a:lnSpc>
                        <a:spcBef>
                          <a:spcPts val="0"/>
                        </a:spcBef>
                        <a:spcAft>
                          <a:spcPts val="0"/>
                        </a:spcAft>
                        <a:tabLst>
                          <a:tab pos="257175"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0.009</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tc>
                  <a:txBody>
                    <a:bodyPr/>
                    <a:lstStyle/>
                    <a:p>
                      <a:pPr marL="0" marR="0" algn="l">
                        <a:lnSpc>
                          <a:spcPct val="100000"/>
                        </a:lnSpc>
                        <a:spcBef>
                          <a:spcPts val="0"/>
                        </a:spcBef>
                        <a:spcAft>
                          <a:spcPts val="0"/>
                        </a:spcAft>
                        <a:tabLst>
                          <a:tab pos="228600"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0.001</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tc>
                  <a:txBody>
                    <a:bodyPr/>
                    <a:lstStyle/>
                    <a:p>
                      <a:pPr marL="0" marR="0" algn="l">
                        <a:lnSpc>
                          <a:spcPct val="100000"/>
                        </a:lnSpc>
                        <a:spcBef>
                          <a:spcPts val="0"/>
                        </a:spcBef>
                        <a:spcAft>
                          <a:spcPts val="0"/>
                        </a:spcAft>
                        <a:tabLst>
                          <a:tab pos="247650"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-0.002*</a:t>
                      </a:r>
                    </a:p>
                  </a:txBody>
                  <a:tcPr marL="47625" marR="47625" marT="0" marB="0" anchor="ctr">
                    <a:noFill/>
                  </a:tcPr>
                </a:tc>
                <a:tc>
                  <a:txBody>
                    <a:bodyPr/>
                    <a:lstStyle/>
                    <a:p>
                      <a:pPr marL="0" marR="0" algn="l">
                        <a:lnSpc>
                          <a:spcPct val="100000"/>
                        </a:lnSpc>
                        <a:spcBef>
                          <a:spcPts val="0"/>
                        </a:spcBef>
                        <a:spcAft>
                          <a:spcPts val="0"/>
                        </a:spcAft>
                        <a:tabLst>
                          <a:tab pos="27114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-0.000</a:t>
                      </a:r>
                    </a:p>
                  </a:txBody>
                  <a:tcPr marL="47625" marR="47625" marT="0" marB="0" anchor="ctr">
                    <a:noFill/>
                  </a:tcPr>
                </a:tc>
                <a:extLst>
                  <a:ext uri="{0D108BD9-81ED-4DB2-BD59-A6C34878D82A}">
                    <a16:rowId xmlns:a16="http://schemas.microsoft.com/office/drawing/2014/main" val="2875194398"/>
                  </a:ext>
                </a:extLst>
              </a:tr>
              <a:tr h="304567">
                <a:tc>
                  <a:txBody>
                    <a:bodyPr/>
                    <a:lstStyle/>
                    <a:p>
                      <a:pPr algn="l"/>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20955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-0.010***</a:t>
                      </a:r>
                    </a:p>
                  </a:txBody>
                  <a:tcPr marL="47625" marR="47625" marT="0" marB="0" anchor="ctr">
                    <a:noFill/>
                  </a:tcPr>
                </a:tc>
                <a:tc>
                  <a:txBody>
                    <a:bodyPr/>
                    <a:lstStyle/>
                    <a:p>
                      <a:pPr marL="0" marR="0" algn="l">
                        <a:lnSpc>
                          <a:spcPct val="100000"/>
                        </a:lnSpc>
                        <a:spcBef>
                          <a:spcPts val="0"/>
                        </a:spcBef>
                        <a:spcAft>
                          <a:spcPts val="0"/>
                        </a:spcAft>
                        <a:tabLst>
                          <a:tab pos="233045"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-0.001***</a:t>
                      </a:r>
                    </a:p>
                  </a:txBody>
                  <a:tcPr marL="47625" marR="47625" marT="0" marB="0" anchor="ctr">
                    <a:noFill/>
                  </a:tcPr>
                </a:tc>
                <a:tc>
                  <a:txBody>
                    <a:bodyPr/>
                    <a:lstStyle/>
                    <a:p>
                      <a:pPr marL="0" marR="0" algn="l">
                        <a:lnSpc>
                          <a:spcPct val="100000"/>
                        </a:lnSpc>
                        <a:spcBef>
                          <a:spcPts val="0"/>
                        </a:spcBef>
                        <a:spcAft>
                          <a:spcPts val="0"/>
                        </a:spcAft>
                        <a:tabLst>
                          <a:tab pos="25717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-0.005***</a:t>
                      </a:r>
                    </a:p>
                  </a:txBody>
                  <a:tcPr marL="47625" marR="47625" marT="0" marB="0" anchor="ctr">
                    <a:noFill/>
                  </a:tcPr>
                </a:tc>
                <a:tc>
                  <a:txBody>
                    <a:bodyPr/>
                    <a:lstStyle/>
                    <a:p>
                      <a:pPr marL="0" marR="0" algn="l">
                        <a:lnSpc>
                          <a:spcPct val="100000"/>
                        </a:lnSpc>
                        <a:spcBef>
                          <a:spcPts val="0"/>
                        </a:spcBef>
                        <a:spcAft>
                          <a:spcPts val="0"/>
                        </a:spcAft>
                        <a:tabLst>
                          <a:tab pos="22860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-0.000***</a:t>
                      </a:r>
                    </a:p>
                  </a:txBody>
                  <a:tcPr marL="47625" marR="47625" marT="0" marB="0" anchor="ctr">
                    <a:noFill/>
                  </a:tcPr>
                </a:tc>
                <a:tc>
                  <a:txBody>
                    <a:bodyPr/>
                    <a:lstStyle/>
                    <a:p>
                      <a:pPr marL="0" marR="0" algn="l">
                        <a:lnSpc>
                          <a:spcPct val="100000"/>
                        </a:lnSpc>
                        <a:spcBef>
                          <a:spcPts val="0"/>
                        </a:spcBef>
                        <a:spcAft>
                          <a:spcPts val="0"/>
                        </a:spcAft>
                        <a:tabLst>
                          <a:tab pos="247650"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0.004</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tc>
                  <a:txBody>
                    <a:bodyPr/>
                    <a:lstStyle/>
                    <a:p>
                      <a:pPr marL="0" marR="0" algn="l">
                        <a:lnSpc>
                          <a:spcPct val="100000"/>
                        </a:lnSpc>
                        <a:spcBef>
                          <a:spcPts val="0"/>
                        </a:spcBef>
                        <a:spcAft>
                          <a:spcPts val="0"/>
                        </a:spcAft>
                        <a:tabLst>
                          <a:tab pos="271145"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0.001</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noFill/>
                  </a:tcPr>
                </a:tc>
                <a:extLst>
                  <a:ext uri="{0D108BD9-81ED-4DB2-BD59-A6C34878D82A}">
                    <a16:rowId xmlns:a16="http://schemas.microsoft.com/office/drawing/2014/main" val="1592475010"/>
                  </a:ext>
                </a:extLst>
              </a:tr>
              <a:tr h="272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solidFill>
                            <a:schemeClr val="tx1"/>
                          </a:solidFill>
                          <a:latin typeface="Times New Roman" panose="02020603050405020304" pitchFamily="18" charset="0"/>
                          <a:cs typeface="Times New Roman" panose="02020603050405020304" pitchFamily="18" charset="0"/>
                        </a:rPr>
                        <a:t>R&amp;D</a:t>
                      </a:r>
                      <a:r>
                        <a:rPr lang="en-US" sz="2000" i="1" kern="1200" baseline="-25000" dirty="0" err="1" smtClean="0">
                          <a:solidFill>
                            <a:schemeClr val="tx1"/>
                          </a:solidFill>
                          <a:effectLst/>
                          <a:latin typeface="Times New Roman" panose="02020603050405020304" pitchFamily="18" charset="0"/>
                          <a:cs typeface="Times New Roman" panose="02020603050405020304" pitchFamily="18" charset="0"/>
                        </a:rPr>
                        <a:t>t</a:t>
                      </a:r>
                      <a:endParaRPr lang="en-US" sz="2000" i="1" dirty="0" smtClean="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233045"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0.886***</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2312694358"/>
                  </a:ext>
                </a:extLst>
              </a:tr>
              <a:tr h="272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solidFill>
                            <a:schemeClr val="tx1"/>
                          </a:solidFill>
                          <a:latin typeface="Times New Roman" panose="02020603050405020304" pitchFamily="18" charset="0"/>
                          <a:cs typeface="Times New Roman" panose="02020603050405020304" pitchFamily="18" charset="0"/>
                        </a:rPr>
                        <a:t>Adv</a:t>
                      </a:r>
                      <a:r>
                        <a:rPr lang="en-US" sz="2000" i="1" kern="1200" baseline="-25000" dirty="0" err="1" smtClean="0">
                          <a:solidFill>
                            <a:schemeClr val="tx1"/>
                          </a:solidFill>
                          <a:effectLst/>
                          <a:latin typeface="Times New Roman" panose="02020603050405020304" pitchFamily="18" charset="0"/>
                          <a:cs typeface="Times New Roman" panose="02020603050405020304" pitchFamily="18" charset="0"/>
                        </a:rPr>
                        <a:t>t</a:t>
                      </a:r>
                      <a:endParaRPr lang="en-US" sz="2000" i="1" dirty="0" smtClean="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r>
                        <a:rPr lang="en-US" sz="2400" kern="1200" dirty="0" smtClean="0">
                          <a:solidFill>
                            <a:schemeClr val="tx1"/>
                          </a:solidFill>
                          <a:effectLst/>
                          <a:latin typeface="Times New Roman" panose="02020603050405020304" pitchFamily="18" charset="0"/>
                          <a:ea typeface="+mn-ea"/>
                          <a:cs typeface="Times New Roman" panose="02020603050405020304" pitchFamily="18" charset="0"/>
                        </a:rPr>
                        <a:t> 0.923***</a:t>
                      </a: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503439366"/>
                  </a:ext>
                </a:extLst>
              </a:tr>
              <a:tr h="272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solidFill>
                            <a:schemeClr val="tx1"/>
                          </a:solidFill>
                          <a:latin typeface="Times New Roman" panose="02020603050405020304" pitchFamily="18" charset="0"/>
                          <a:cs typeface="Times New Roman" panose="02020603050405020304" pitchFamily="18" charset="0"/>
                        </a:rPr>
                        <a:t>CAPEX</a:t>
                      </a:r>
                      <a:r>
                        <a:rPr lang="en-US" sz="2000" i="1" kern="1200" baseline="-25000" dirty="0" err="1" smtClean="0">
                          <a:solidFill>
                            <a:schemeClr val="tx1"/>
                          </a:solidFill>
                          <a:effectLst/>
                          <a:latin typeface="Times New Roman" panose="02020603050405020304" pitchFamily="18" charset="0"/>
                          <a:cs typeface="Times New Roman" panose="02020603050405020304" pitchFamily="18" charset="0"/>
                        </a:rPr>
                        <a:t>t</a:t>
                      </a:r>
                      <a:endParaRPr lang="en-US" sz="2000" i="1" dirty="0" smtClean="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271145"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0.665***</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nchor="ctr">
                    <a:noFill/>
                  </a:tcPr>
                </a:tc>
                <a:extLst>
                  <a:ext uri="{0D108BD9-81ED-4DB2-BD59-A6C34878D82A}">
                    <a16:rowId xmlns:a16="http://schemas.microsoft.com/office/drawing/2014/main" val="769348181"/>
                  </a:ext>
                </a:extLst>
              </a:tr>
              <a:tr h="304567">
                <a:tc>
                  <a:txBody>
                    <a:bodyPr/>
                    <a:lstStyle/>
                    <a:p>
                      <a:r>
                        <a:rPr lang="en-US" sz="2000" dirty="0" smtClean="0">
                          <a:latin typeface="Times New Roman" panose="02020603050405020304" pitchFamily="18" charset="0"/>
                          <a:cs typeface="Times New Roman" panose="02020603050405020304" pitchFamily="18" charset="0"/>
                        </a:rPr>
                        <a:t>Controls</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62315614"/>
                  </a:ext>
                </a:extLst>
              </a:tr>
              <a:tr h="304567">
                <a:tc>
                  <a:txBody>
                    <a:bodyPr/>
                    <a:lstStyle/>
                    <a:p>
                      <a:r>
                        <a:rPr lang="en-US" sz="2000" dirty="0" err="1" smtClean="0">
                          <a:latin typeface="Times New Roman" panose="02020603050405020304" pitchFamily="18" charset="0"/>
                          <a:cs typeface="Times New Roman" panose="02020603050405020304" pitchFamily="18" charset="0"/>
                        </a:rPr>
                        <a:t>Ind</a:t>
                      </a:r>
                      <a:r>
                        <a:rPr lang="en-US" sz="2000" dirty="0" smtClean="0">
                          <a:latin typeface="Times New Roman" panose="02020603050405020304" pitchFamily="18" charset="0"/>
                          <a:cs typeface="Times New Roman" panose="02020603050405020304" pitchFamily="18" charset="0"/>
                        </a:rPr>
                        <a:t> &amp; Year FE</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3563468305"/>
                  </a:ext>
                </a:extLst>
              </a:tr>
              <a:tr h="304567">
                <a:tc>
                  <a:txBody>
                    <a:bodyPr/>
                    <a:lstStyle/>
                    <a:p>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algn="ctr">
                        <a:lnSpc>
                          <a:spcPct val="200000"/>
                        </a:lnSpc>
                        <a:spcBef>
                          <a:spcPts val="0"/>
                        </a:spcBef>
                        <a:spcAft>
                          <a:spcPts val="0"/>
                        </a:spcAft>
                        <a:tabLst>
                          <a:tab pos="20955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0.444</a:t>
                      </a:r>
                    </a:p>
                  </a:txBody>
                  <a:tcPr marL="47625" marR="47625" marT="0" marB="0">
                    <a:noFill/>
                  </a:tcPr>
                </a:tc>
                <a:tc>
                  <a:txBody>
                    <a:bodyPr/>
                    <a:lstStyle/>
                    <a:p>
                      <a:pPr marL="0" marR="0" algn="ctr">
                        <a:lnSpc>
                          <a:spcPct val="200000"/>
                        </a:lnSpc>
                        <a:spcBef>
                          <a:spcPts val="0"/>
                        </a:spcBef>
                        <a:spcAft>
                          <a:spcPts val="0"/>
                        </a:spcAft>
                        <a:tabLst>
                          <a:tab pos="23304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0.882</a:t>
                      </a:r>
                    </a:p>
                  </a:txBody>
                  <a:tcPr marL="47625" marR="47625" marT="0" marB="0">
                    <a:noFill/>
                  </a:tcPr>
                </a:tc>
                <a:tc>
                  <a:txBody>
                    <a:bodyPr/>
                    <a:lstStyle/>
                    <a:p>
                      <a:pPr marL="0" marR="0" algn="ctr">
                        <a:lnSpc>
                          <a:spcPct val="200000"/>
                        </a:lnSpc>
                        <a:spcBef>
                          <a:spcPts val="0"/>
                        </a:spcBef>
                        <a:spcAft>
                          <a:spcPts val="0"/>
                        </a:spcAft>
                        <a:tabLst>
                          <a:tab pos="257175"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0.238</a:t>
                      </a:r>
                    </a:p>
                  </a:txBody>
                  <a:tcPr marL="47625" marR="47625" marT="0" marB="0">
                    <a:noFill/>
                  </a:tcPr>
                </a:tc>
                <a:tc>
                  <a:txBody>
                    <a:bodyPr/>
                    <a:lstStyle/>
                    <a:p>
                      <a:pPr marL="0" marR="0" algn="ctr">
                        <a:lnSpc>
                          <a:spcPct val="200000"/>
                        </a:lnSpc>
                        <a:spcBef>
                          <a:spcPts val="0"/>
                        </a:spcBef>
                        <a:spcAft>
                          <a:spcPts val="0"/>
                        </a:spcAft>
                        <a:tabLst>
                          <a:tab pos="22860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0.906</a:t>
                      </a:r>
                    </a:p>
                  </a:txBody>
                  <a:tcPr marL="47625" marR="47625" marT="0" marB="0">
                    <a:noFill/>
                  </a:tcPr>
                </a:tc>
                <a:tc>
                  <a:txBody>
                    <a:bodyPr/>
                    <a:lstStyle/>
                    <a:p>
                      <a:pPr marL="0" marR="0" algn="ctr">
                        <a:lnSpc>
                          <a:spcPct val="200000"/>
                        </a:lnSpc>
                        <a:spcBef>
                          <a:spcPts val="0"/>
                        </a:spcBef>
                        <a:spcAft>
                          <a:spcPts val="0"/>
                        </a:spcAft>
                        <a:tabLst>
                          <a:tab pos="24765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0.284</a:t>
                      </a:r>
                    </a:p>
                  </a:txBody>
                  <a:tcPr marL="47625" marR="47625" marT="0" marB="0">
                    <a:noFill/>
                  </a:tcPr>
                </a:tc>
                <a:tc>
                  <a:txBody>
                    <a:bodyPr/>
                    <a:lstStyle/>
                    <a:p>
                      <a:pPr marL="0" marR="0" algn="ctr">
                        <a:lnSpc>
                          <a:spcPct val="200000"/>
                        </a:lnSpc>
                        <a:spcBef>
                          <a:spcPts val="0"/>
                        </a:spcBef>
                        <a:spcAft>
                          <a:spcPts val="0"/>
                        </a:spcAft>
                        <a:tabLst>
                          <a:tab pos="27114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0.629</a:t>
                      </a:r>
                    </a:p>
                  </a:txBody>
                  <a:tcPr marL="47625" marR="47625" marT="0" marB="0">
                    <a:noFill/>
                  </a:tcPr>
                </a:tc>
                <a:extLst>
                  <a:ext uri="{0D108BD9-81ED-4DB2-BD59-A6C34878D82A}">
                    <a16:rowId xmlns:a16="http://schemas.microsoft.com/office/drawing/2014/main" val="1833522940"/>
                  </a:ext>
                </a:extLst>
              </a:tr>
              <a:tr h="304567">
                <a:tc>
                  <a:txBody>
                    <a:bodyPr/>
                    <a:lstStyle/>
                    <a:p>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noFill/>
                  </a:tcPr>
                </a:tc>
                <a:tc>
                  <a:txBody>
                    <a:bodyPr/>
                    <a:lstStyle/>
                    <a:p>
                      <a:pPr marL="0" marR="0" algn="ctr">
                        <a:lnSpc>
                          <a:spcPct val="200000"/>
                        </a:lnSpc>
                        <a:spcBef>
                          <a:spcPts val="0"/>
                        </a:spcBef>
                        <a:spcAft>
                          <a:spcPts val="0"/>
                        </a:spcAft>
                        <a:tabLst>
                          <a:tab pos="187960"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47,908</a:t>
                      </a:r>
                    </a:p>
                  </a:txBody>
                  <a:tcPr marL="47625" marR="47625" marT="0" marB="0">
                    <a:noFill/>
                  </a:tcPr>
                </a:tc>
                <a:tc>
                  <a:txBody>
                    <a:bodyPr/>
                    <a:lstStyle/>
                    <a:p>
                      <a:pPr marL="0" marR="0" algn="ctr">
                        <a:lnSpc>
                          <a:spcPct val="2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39,590</a:t>
                      </a:r>
                    </a:p>
                  </a:txBody>
                  <a:tcPr marL="47625" marR="47625" marT="0" marB="0">
                    <a:noFill/>
                  </a:tcPr>
                </a:tc>
                <a:tc>
                  <a:txBody>
                    <a:bodyPr/>
                    <a:lstStyle/>
                    <a:p>
                      <a:pPr marL="0" marR="0" algn="ctr">
                        <a:lnSpc>
                          <a:spcPct val="200000"/>
                        </a:lnSpc>
                        <a:spcBef>
                          <a:spcPts val="0"/>
                        </a:spcBef>
                        <a:spcAft>
                          <a:spcPts val="0"/>
                        </a:spcAft>
                        <a:tabLst>
                          <a:tab pos="22860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47,908</a:t>
                      </a:r>
                    </a:p>
                  </a:txBody>
                  <a:tcPr marL="47625" marR="47625" marT="0" marB="0">
                    <a:noFill/>
                  </a:tcPr>
                </a:tc>
                <a:tc>
                  <a:txBody>
                    <a:bodyPr/>
                    <a:lstStyle/>
                    <a:p>
                      <a:pPr marL="0" marR="0" algn="ctr">
                        <a:lnSpc>
                          <a:spcPct val="200000"/>
                        </a:lnSpc>
                        <a:spcBef>
                          <a:spcPts val="0"/>
                        </a:spcBef>
                        <a:spcAft>
                          <a:spcPts val="0"/>
                        </a:spcAft>
                        <a:tabLst>
                          <a:tab pos="22860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39,590</a:t>
                      </a:r>
                    </a:p>
                  </a:txBody>
                  <a:tcPr marL="47625" marR="47625" marT="0" marB="0">
                    <a:noFill/>
                  </a:tcPr>
                </a:tc>
                <a:tc>
                  <a:txBody>
                    <a:bodyPr/>
                    <a:lstStyle/>
                    <a:p>
                      <a:pPr marL="0" marR="0" algn="ctr">
                        <a:lnSpc>
                          <a:spcPct val="2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47,908</a:t>
                      </a:r>
                    </a:p>
                  </a:txBody>
                  <a:tcPr marL="47625" marR="47625" marT="0" marB="0">
                    <a:noFill/>
                  </a:tcPr>
                </a:tc>
                <a:tc>
                  <a:txBody>
                    <a:bodyPr/>
                    <a:lstStyle/>
                    <a:p>
                      <a:pPr marL="0" marR="0" algn="ctr">
                        <a:lnSpc>
                          <a:spcPct val="2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39,590</a:t>
                      </a:r>
                    </a:p>
                  </a:txBody>
                  <a:tcPr marL="47625" marR="47625" marT="0" marB="0">
                    <a:noFill/>
                  </a:tcPr>
                </a:tc>
                <a:extLst>
                  <a:ext uri="{0D108BD9-81ED-4DB2-BD59-A6C34878D82A}">
                    <a16:rowId xmlns:a16="http://schemas.microsoft.com/office/drawing/2014/main" val="2335520965"/>
                  </a:ext>
                </a:extLst>
              </a:tr>
            </a:tbl>
          </a:graphicData>
        </a:graphic>
      </p:graphicFrame>
      <p:sp>
        <p:nvSpPr>
          <p:cNvPr id="3" name="Slide Number Placeholder 2"/>
          <p:cNvSpPr>
            <a:spLocks noGrp="1"/>
          </p:cNvSpPr>
          <p:nvPr>
            <p:ph type="sldNum" sz="quarter" idx="12"/>
          </p:nvPr>
        </p:nvSpPr>
        <p:spPr/>
        <p:txBody>
          <a:bodyPr/>
          <a:lstStyle/>
          <a:p>
            <a:fld id="{03368129-8861-C24D-BC6A-BC5FB64D6F5D}" type="slidenum">
              <a:rPr lang="en-US" smtClean="0"/>
              <a:t>28</a:t>
            </a:fld>
            <a:endParaRPr lang="en-US"/>
          </a:p>
        </p:txBody>
      </p:sp>
    </p:spTree>
    <p:extLst>
      <p:ext uri="{BB962C8B-B14F-4D97-AF65-F5344CB8AC3E}">
        <p14:creationId xmlns:p14="http://schemas.microsoft.com/office/powerpoint/2010/main" val="2332794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Construct validity – </a:t>
            </a:r>
            <a:r>
              <a:rPr lang="en-US" b="1" dirty="0" smtClean="0">
                <a:latin typeface="Times New Roman" panose="02020603050405020304" pitchFamily="18" charset="0"/>
                <a:cs typeface="Times New Roman" panose="02020603050405020304" pitchFamily="18" charset="0"/>
              </a:rPr>
              <a:t>Financial ratios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0" y="1391830"/>
          <a:ext cx="12192000" cy="4663440"/>
        </p:xfrm>
        <a:graphic>
          <a:graphicData uri="http://schemas.openxmlformats.org/drawingml/2006/table">
            <a:tbl>
              <a:tblPr firstRow="1" bandRow="1">
                <a:tableStyleId>{9D7B26C5-4107-4FEC-AEDC-1716B250A1EF}</a:tableStyleId>
              </a:tblPr>
              <a:tblGrid>
                <a:gridCol w="2790940">
                  <a:extLst>
                    <a:ext uri="{9D8B030D-6E8A-4147-A177-3AD203B41FA5}">
                      <a16:colId xmlns:a16="http://schemas.microsoft.com/office/drawing/2014/main" val="2589552648"/>
                    </a:ext>
                  </a:extLst>
                </a:gridCol>
                <a:gridCol w="2333407">
                  <a:extLst>
                    <a:ext uri="{9D8B030D-6E8A-4147-A177-3AD203B41FA5}">
                      <a16:colId xmlns:a16="http://schemas.microsoft.com/office/drawing/2014/main" val="2381959628"/>
                    </a:ext>
                  </a:extLst>
                </a:gridCol>
                <a:gridCol w="2484977">
                  <a:extLst>
                    <a:ext uri="{9D8B030D-6E8A-4147-A177-3AD203B41FA5}">
                      <a16:colId xmlns:a16="http://schemas.microsoft.com/office/drawing/2014/main" val="3236766862"/>
                    </a:ext>
                  </a:extLst>
                </a:gridCol>
                <a:gridCol w="2291338">
                  <a:extLst>
                    <a:ext uri="{9D8B030D-6E8A-4147-A177-3AD203B41FA5}">
                      <a16:colId xmlns:a16="http://schemas.microsoft.com/office/drawing/2014/main" val="384202624"/>
                    </a:ext>
                  </a:extLst>
                </a:gridCol>
                <a:gridCol w="2291338">
                  <a:extLst>
                    <a:ext uri="{9D8B030D-6E8A-4147-A177-3AD203B41FA5}">
                      <a16:colId xmlns:a16="http://schemas.microsoft.com/office/drawing/2014/main" val="4252323628"/>
                    </a:ext>
                  </a:extLst>
                </a:gridCol>
              </a:tblGrid>
              <a:tr h="299977">
                <a:tc>
                  <a:txBody>
                    <a:bodyPr/>
                    <a:lstStyle/>
                    <a:p>
                      <a:pPr algn="l"/>
                      <a:endParaRPr lang="en-US" sz="2000"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a:solidFill>
                            <a:schemeClr val="bg1"/>
                          </a:solidFill>
                          <a:latin typeface="Times New Roman" panose="02020603050405020304" pitchFamily="18" charset="0"/>
                          <a:cs typeface="Times New Roman" panose="02020603050405020304" pitchFamily="18" charset="0"/>
                        </a:rPr>
                        <a:t>Gross </a:t>
                      </a:r>
                      <a:r>
                        <a:rPr lang="en-US" sz="2000" i="1" dirty="0" err="1">
                          <a:solidFill>
                            <a:schemeClr val="bg1"/>
                          </a:solidFill>
                          <a:latin typeface="Times New Roman" panose="02020603050405020304" pitchFamily="18" charset="0"/>
                          <a:cs typeface="Times New Roman" panose="02020603050405020304" pitchFamily="18" charset="0"/>
                        </a:rPr>
                        <a:t>m</a:t>
                      </a:r>
                      <a:r>
                        <a:rPr lang="en-US" sz="2000" i="1" dirty="0" err="1" smtClean="0">
                          <a:solidFill>
                            <a:schemeClr val="bg1"/>
                          </a:solidFill>
                          <a:latin typeface="Times New Roman" panose="02020603050405020304" pitchFamily="18" charset="0"/>
                          <a:cs typeface="Times New Roman" panose="02020603050405020304" pitchFamily="18" charset="0"/>
                        </a:rPr>
                        <a:t>argin</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a:solidFill>
                            <a:schemeClr val="bg1"/>
                          </a:solidFill>
                          <a:latin typeface="Times New Roman" panose="02020603050405020304" pitchFamily="18" charset="0"/>
                          <a:cs typeface="Times New Roman" panose="02020603050405020304" pitchFamily="18" charset="0"/>
                        </a:rPr>
                        <a:t>Gross </a:t>
                      </a:r>
                      <a:r>
                        <a:rPr lang="en-US" sz="2000" i="1" dirty="0" smtClean="0">
                          <a:solidFill>
                            <a:schemeClr val="bg1"/>
                          </a:solidFill>
                          <a:latin typeface="Times New Roman" panose="02020603050405020304" pitchFamily="18" charset="0"/>
                          <a:cs typeface="Times New Roman" panose="02020603050405020304" pitchFamily="18" charset="0"/>
                        </a:rPr>
                        <a:t>margin</a:t>
                      </a:r>
                      <a:r>
                        <a:rPr lang="en-US" sz="2000" i="1" kern="1200" baseline="-25000" dirty="0" smtClean="0">
                          <a:solidFill>
                            <a:schemeClr val="bg1"/>
                          </a:solidFill>
                          <a:effectLst/>
                          <a:latin typeface="Times New Roman" panose="02020603050405020304" pitchFamily="18" charset="0"/>
                          <a:cs typeface="Times New Roman" panose="02020603050405020304" pitchFamily="18" charset="0"/>
                        </a:rPr>
                        <a:t>t+1</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err="1">
                          <a:solidFill>
                            <a:schemeClr val="bg1"/>
                          </a:solidFill>
                          <a:latin typeface="Times New Roman" panose="02020603050405020304" pitchFamily="18" charset="0"/>
                          <a:cs typeface="Times New Roman" panose="02020603050405020304" pitchFamily="18" charset="0"/>
                        </a:rPr>
                        <a:t>ATO</a:t>
                      </a:r>
                      <a:r>
                        <a:rPr lang="en-US" sz="2000" i="1" kern="1200" baseline="-25000" dirty="0" err="1">
                          <a:solidFill>
                            <a:schemeClr val="bg1"/>
                          </a:solidFill>
                          <a:effectLst/>
                          <a:latin typeface="Times New Roman" panose="02020603050405020304" pitchFamily="18" charset="0"/>
                          <a:cs typeface="Times New Roman" panose="02020603050405020304" pitchFamily="18" charset="0"/>
                        </a:rPr>
                        <a:t>t</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tc>
                  <a:txBody>
                    <a:bodyPr/>
                    <a:lstStyle/>
                    <a:p>
                      <a:pPr algn="ctr"/>
                      <a:r>
                        <a:rPr lang="en-US" sz="2000" i="1" dirty="0">
                          <a:solidFill>
                            <a:schemeClr val="bg1"/>
                          </a:solidFill>
                          <a:latin typeface="Times New Roman" panose="02020603050405020304" pitchFamily="18" charset="0"/>
                          <a:cs typeface="Times New Roman" panose="02020603050405020304" pitchFamily="18" charset="0"/>
                        </a:rPr>
                        <a:t>ATO</a:t>
                      </a:r>
                      <a:r>
                        <a:rPr lang="en-US" sz="2000" i="1" kern="1200" baseline="-25000" dirty="0">
                          <a:solidFill>
                            <a:schemeClr val="bg1"/>
                          </a:solidFill>
                          <a:effectLst/>
                          <a:latin typeface="Times New Roman" panose="02020603050405020304" pitchFamily="18" charset="0"/>
                          <a:cs typeface="Times New Roman" panose="02020603050405020304" pitchFamily="18" charset="0"/>
                        </a:rPr>
                        <a:t>t+1</a:t>
                      </a:r>
                      <a:endParaRPr lang="en-US" sz="2000" i="1" dirty="0">
                        <a:solidFill>
                          <a:schemeClr val="bg1"/>
                        </a:solidFill>
                        <a:latin typeface="Times New Roman" panose="02020603050405020304" pitchFamily="18" charset="0"/>
                        <a:cs typeface="Times New Roman" panose="02020603050405020304" pitchFamily="18" charset="0"/>
                      </a:endParaRPr>
                    </a:p>
                  </a:txBody>
                  <a:tcPr anchor="b">
                    <a:solidFill>
                      <a:schemeClr val="tx1"/>
                    </a:solidFill>
                  </a:tcPr>
                </a:tc>
                <a:extLst>
                  <a:ext uri="{0D108BD9-81ED-4DB2-BD59-A6C34878D82A}">
                    <a16:rowId xmlns:a16="http://schemas.microsoft.com/office/drawing/2014/main" val="3682902686"/>
                  </a:ext>
                </a:extLst>
              </a:tr>
              <a:tr h="289491">
                <a:tc>
                  <a:txBody>
                    <a:bodyPr/>
                    <a:lstStyle/>
                    <a:p>
                      <a:pPr algn="l"/>
                      <a:r>
                        <a:rPr lang="en-US" sz="2000" b="0" i="1" kern="1200" dirty="0" smtClean="0">
                          <a:effectLst/>
                          <a:latin typeface="Times New Roman" panose="02020603050405020304" pitchFamily="18" charset="0"/>
                          <a:cs typeface="Times New Roman" panose="02020603050405020304" pitchFamily="18" charset="0"/>
                        </a:rPr>
                        <a:t>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337820"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0.012</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noFill/>
                  </a:tcPr>
                </a:tc>
                <a:tc>
                  <a:txBody>
                    <a:bodyPr/>
                    <a:lstStyle/>
                    <a:p>
                      <a:pPr marL="0" marR="0" algn="l">
                        <a:lnSpc>
                          <a:spcPct val="100000"/>
                        </a:lnSpc>
                        <a:spcBef>
                          <a:spcPts val="0"/>
                        </a:spcBef>
                        <a:spcAft>
                          <a:spcPts val="0"/>
                        </a:spcAft>
                        <a:tabLst>
                          <a:tab pos="352425"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0.004</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noFill/>
                  </a:tcPr>
                </a:tc>
                <a:tc>
                  <a:txBody>
                    <a:bodyPr/>
                    <a:lstStyle/>
                    <a:p>
                      <a:pPr marL="0" marR="0" algn="l">
                        <a:lnSpc>
                          <a:spcPct val="100000"/>
                        </a:lnSpc>
                        <a:spcBef>
                          <a:spcPts val="0"/>
                        </a:spcBef>
                        <a:spcAft>
                          <a:spcPts val="0"/>
                        </a:spcAft>
                        <a:tabLst>
                          <a:tab pos="371475"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-0.153***</a:t>
                      </a:r>
                    </a:p>
                  </a:txBody>
                  <a:tcPr marL="47625" marR="47625" marT="0" marB="0">
                    <a:noFill/>
                  </a:tcPr>
                </a:tc>
                <a:tc>
                  <a:txBody>
                    <a:bodyPr/>
                    <a:lstStyle/>
                    <a:p>
                      <a:pPr marL="0" marR="0" algn="l">
                        <a:lnSpc>
                          <a:spcPct val="100000"/>
                        </a:lnSpc>
                        <a:spcBef>
                          <a:spcPts val="0"/>
                        </a:spcBef>
                        <a:spcAft>
                          <a:spcPts val="0"/>
                        </a:spcAft>
                        <a:tabLst>
                          <a:tab pos="32829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-0.008***</a:t>
                      </a:r>
                    </a:p>
                  </a:txBody>
                  <a:tcPr marL="47625" marR="47625" marT="0" marB="0">
                    <a:noFill/>
                  </a:tcPr>
                </a:tc>
                <a:extLst>
                  <a:ext uri="{0D108BD9-81ED-4DB2-BD59-A6C34878D82A}">
                    <a16:rowId xmlns:a16="http://schemas.microsoft.com/office/drawing/2014/main" val="2476868271"/>
                  </a:ext>
                </a:extLst>
              </a:tr>
              <a:tr h="289491">
                <a:tc>
                  <a:txBody>
                    <a:bodyPr/>
                    <a:lstStyle/>
                    <a:p>
                      <a:pPr algn="l"/>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337820"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0.088</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tc>
                  <a:txBody>
                    <a:bodyPr/>
                    <a:lstStyle/>
                    <a:p>
                      <a:pPr marL="0" marR="0" algn="l">
                        <a:lnSpc>
                          <a:spcPct val="100000"/>
                        </a:lnSpc>
                        <a:spcBef>
                          <a:spcPts val="0"/>
                        </a:spcBef>
                        <a:spcAft>
                          <a:spcPts val="0"/>
                        </a:spcAft>
                        <a:tabLst>
                          <a:tab pos="352425"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0.007</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tc>
                  <a:txBody>
                    <a:bodyPr/>
                    <a:lstStyle/>
                    <a:p>
                      <a:pPr marL="0" marR="0" algn="l">
                        <a:lnSpc>
                          <a:spcPct val="100000"/>
                        </a:lnSpc>
                        <a:spcBef>
                          <a:spcPts val="0"/>
                        </a:spcBef>
                        <a:spcAft>
                          <a:spcPts val="0"/>
                        </a:spcAft>
                        <a:tabLst>
                          <a:tab pos="371475"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0.119</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tc>
                  <a:txBody>
                    <a:bodyPr/>
                    <a:lstStyle/>
                    <a:p>
                      <a:pPr marL="0" marR="0" algn="l">
                        <a:lnSpc>
                          <a:spcPct val="100000"/>
                        </a:lnSpc>
                        <a:spcBef>
                          <a:spcPts val="0"/>
                        </a:spcBef>
                        <a:spcAft>
                          <a:spcPts val="0"/>
                        </a:spcAft>
                        <a:tabLst>
                          <a:tab pos="328295" algn="dec"/>
                        </a:tabLs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0.006</a:t>
                      </a: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extLst>
                  <a:ext uri="{0D108BD9-81ED-4DB2-BD59-A6C34878D82A}">
                    <a16:rowId xmlns:a16="http://schemas.microsoft.com/office/drawing/2014/main" val="2875194398"/>
                  </a:ext>
                </a:extLst>
              </a:tr>
              <a:tr h="289491">
                <a:tc>
                  <a:txBody>
                    <a:bodyPr/>
                    <a:lstStyle/>
                    <a:p>
                      <a:pPr algn="l"/>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l">
                        <a:lnSpc>
                          <a:spcPct val="100000"/>
                        </a:lnSpc>
                        <a:spcBef>
                          <a:spcPts val="0"/>
                        </a:spcBef>
                        <a:spcAft>
                          <a:spcPts val="0"/>
                        </a:spcAft>
                        <a:tabLst>
                          <a:tab pos="33782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-0.016**</a:t>
                      </a:r>
                    </a:p>
                  </a:txBody>
                  <a:tcPr marL="47625" marR="47625" marT="0" marB="0">
                    <a:noFill/>
                  </a:tcPr>
                </a:tc>
                <a:tc>
                  <a:txBody>
                    <a:bodyPr/>
                    <a:lstStyle/>
                    <a:p>
                      <a:pPr marL="0" marR="0" algn="l">
                        <a:lnSpc>
                          <a:spcPct val="100000"/>
                        </a:lnSpc>
                        <a:spcBef>
                          <a:spcPts val="0"/>
                        </a:spcBef>
                        <a:spcAft>
                          <a:spcPts val="0"/>
                        </a:spcAft>
                        <a:tabLst>
                          <a:tab pos="35242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-0.003*</a:t>
                      </a:r>
                    </a:p>
                  </a:txBody>
                  <a:tcPr marL="47625" marR="47625" marT="0" marB="0">
                    <a:noFill/>
                  </a:tcPr>
                </a:tc>
                <a:tc>
                  <a:txBody>
                    <a:bodyPr/>
                    <a:lstStyle/>
                    <a:p>
                      <a:pPr marL="0" marR="0" algn="l">
                        <a:lnSpc>
                          <a:spcPct val="100000"/>
                        </a:lnSpc>
                        <a:spcBef>
                          <a:spcPts val="0"/>
                        </a:spcBef>
                        <a:spcAft>
                          <a:spcPts val="0"/>
                        </a:spcAft>
                        <a:tabLst>
                          <a:tab pos="371475"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0.140</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tc>
                  <a:txBody>
                    <a:bodyPr/>
                    <a:lstStyle/>
                    <a:p>
                      <a:pPr marL="0" marR="0" algn="l">
                        <a:lnSpc>
                          <a:spcPct val="100000"/>
                        </a:lnSpc>
                        <a:spcBef>
                          <a:spcPts val="0"/>
                        </a:spcBef>
                        <a:spcAft>
                          <a:spcPts val="0"/>
                        </a:spcAft>
                        <a:tabLst>
                          <a:tab pos="328295" algn="dec"/>
                        </a:tabLs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0.011</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extLst>
                  <a:ext uri="{0D108BD9-81ED-4DB2-BD59-A6C34878D82A}">
                    <a16:rowId xmlns:a16="http://schemas.microsoft.com/office/drawing/2014/main" val="523781645"/>
                  </a:ext>
                </a:extLst>
              </a:tr>
              <a:tr h="307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tx1"/>
                          </a:solidFill>
                          <a:latin typeface="Times New Roman" panose="02020603050405020304" pitchFamily="18" charset="0"/>
                          <a:cs typeface="Times New Roman" panose="02020603050405020304" pitchFamily="18" charset="0"/>
                        </a:rPr>
                        <a:t>Gross </a:t>
                      </a:r>
                      <a:r>
                        <a:rPr lang="en-US" sz="2000" i="1" dirty="0" err="1" smtClean="0">
                          <a:solidFill>
                            <a:schemeClr val="tx1"/>
                          </a:solidFill>
                          <a:latin typeface="Times New Roman" panose="02020603050405020304" pitchFamily="18" charset="0"/>
                          <a:cs typeface="Times New Roman" panose="02020603050405020304" pitchFamily="18" charset="0"/>
                        </a:rPr>
                        <a:t>margin</a:t>
                      </a:r>
                      <a:r>
                        <a:rPr lang="en-US" sz="2000" i="1" kern="1200" baseline="-25000" dirty="0" err="1" smtClean="0">
                          <a:solidFill>
                            <a:schemeClr val="tx1"/>
                          </a:solidFill>
                          <a:effectLst/>
                          <a:latin typeface="Times New Roman" panose="02020603050405020304" pitchFamily="18" charset="0"/>
                          <a:cs typeface="Times New Roman" panose="02020603050405020304" pitchFamily="18" charset="0"/>
                        </a:rPr>
                        <a:t>t</a:t>
                      </a:r>
                      <a:endParaRPr lang="en-US" sz="2000" i="1" dirty="0" smtClean="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r>
                        <a:rPr lang="en-US" sz="2400" kern="1200" dirty="0" smtClean="0">
                          <a:solidFill>
                            <a:schemeClr val="tx1"/>
                          </a:solidFill>
                          <a:effectLst/>
                          <a:latin typeface="Times New Roman" panose="02020603050405020304" pitchFamily="18" charset="0"/>
                          <a:ea typeface="+mn-ea"/>
                          <a:cs typeface="Times New Roman" panose="02020603050405020304" pitchFamily="18" charset="0"/>
                        </a:rPr>
                        <a:t> 0.912***</a:t>
                      </a: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2888065486"/>
                  </a:ext>
                </a:extLst>
              </a:tr>
              <a:tr h="307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solidFill>
                            <a:schemeClr val="tx1"/>
                          </a:solidFill>
                          <a:latin typeface="Times New Roman" panose="02020603050405020304" pitchFamily="18" charset="0"/>
                          <a:cs typeface="Times New Roman" panose="02020603050405020304" pitchFamily="18" charset="0"/>
                        </a:rPr>
                        <a:t>ATO</a:t>
                      </a:r>
                      <a:r>
                        <a:rPr lang="en-US" sz="2000" i="1" kern="1200" baseline="-25000" dirty="0" err="1" smtClean="0">
                          <a:solidFill>
                            <a:schemeClr val="tx1"/>
                          </a:solidFill>
                          <a:effectLst/>
                          <a:latin typeface="Times New Roman" panose="02020603050405020304" pitchFamily="18" charset="0"/>
                          <a:cs typeface="Times New Roman" panose="02020603050405020304" pitchFamily="18" charset="0"/>
                        </a:rPr>
                        <a:t>t</a:t>
                      </a:r>
                      <a:endParaRPr lang="en-US" sz="2000" i="1" dirty="0" smtClean="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noFill/>
                  </a:tcPr>
                </a:tc>
                <a:tc>
                  <a:txBody>
                    <a:bodyPr/>
                    <a:lstStyle/>
                    <a:p>
                      <a:pPr algn="l">
                        <a:lnSpc>
                          <a:spcPct val="100000"/>
                        </a:lnSpc>
                      </a:pPr>
                      <a:r>
                        <a:rPr lang="en-US" sz="2400" kern="1200" dirty="0" smtClean="0">
                          <a:solidFill>
                            <a:schemeClr val="tx1"/>
                          </a:solidFill>
                          <a:effectLst/>
                          <a:latin typeface="Times New Roman" panose="02020603050405020304" pitchFamily="18" charset="0"/>
                          <a:ea typeface="+mn-ea"/>
                          <a:cs typeface="Times New Roman" panose="02020603050405020304" pitchFamily="18" charset="0"/>
                        </a:rPr>
                        <a:t> 0.930***</a:t>
                      </a:r>
                      <a:endParaRPr lang="en-US" sz="2400"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2920131117"/>
                  </a:ext>
                </a:extLst>
              </a:tr>
              <a:tr h="289491">
                <a:tc>
                  <a:txBody>
                    <a:bodyPr/>
                    <a:lstStyle/>
                    <a:p>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1069941069"/>
                  </a:ext>
                </a:extLst>
              </a:tr>
              <a:tr h="289491">
                <a:tc>
                  <a:txBody>
                    <a:bodyPr/>
                    <a:lstStyle/>
                    <a:p>
                      <a:r>
                        <a:rPr lang="en-US" sz="2000" dirty="0">
                          <a:latin typeface="Times New Roman" panose="02020603050405020304" pitchFamily="18" charset="0"/>
                          <a:cs typeface="Times New Roman" panose="02020603050405020304" pitchFamily="18" charset="0"/>
                        </a:rPr>
                        <a:t>Controls </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62315614"/>
                  </a:ext>
                </a:extLst>
              </a:tr>
              <a:tr h="289491">
                <a:tc>
                  <a:txBody>
                    <a:bodyPr/>
                    <a:lstStyle/>
                    <a:p>
                      <a:r>
                        <a:rPr lang="en-US" sz="2000" dirty="0" err="1" smtClean="0">
                          <a:latin typeface="Times New Roman" panose="02020603050405020304" pitchFamily="18" charset="0"/>
                          <a:cs typeface="Times New Roman" panose="02020603050405020304" pitchFamily="18" charset="0"/>
                        </a:rPr>
                        <a:t>Ind</a:t>
                      </a:r>
                      <a:r>
                        <a:rPr lang="en-US" sz="2000" dirty="0" smtClean="0">
                          <a:latin typeface="Times New Roman" panose="02020603050405020304" pitchFamily="18" charset="0"/>
                          <a:cs typeface="Times New Roman" panose="02020603050405020304" pitchFamily="18" charset="0"/>
                        </a:rPr>
                        <a:t> &amp; Year FE</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3133928979"/>
                  </a:ext>
                </a:extLst>
              </a:tr>
              <a:tr h="289491">
                <a:tc>
                  <a:txBody>
                    <a:bodyPr/>
                    <a:lstStyle/>
                    <a:p>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algn="ctr">
                        <a:lnSpc>
                          <a:spcPct val="100000"/>
                        </a:lnSpc>
                        <a:spcBef>
                          <a:spcPts val="0"/>
                        </a:spcBef>
                        <a:spcAft>
                          <a:spcPts val="0"/>
                        </a:spcAft>
                        <a:tabLst>
                          <a:tab pos="337820"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0.152</a:t>
                      </a:r>
                    </a:p>
                  </a:txBody>
                  <a:tcPr marL="47625" marR="47625" marT="0" marB="0">
                    <a:noFill/>
                  </a:tcPr>
                </a:tc>
                <a:tc>
                  <a:txBody>
                    <a:bodyPr/>
                    <a:lstStyle/>
                    <a:p>
                      <a:pPr marL="0" marR="0" algn="ctr">
                        <a:lnSpc>
                          <a:spcPct val="100000"/>
                        </a:lnSpc>
                        <a:spcBef>
                          <a:spcPts val="0"/>
                        </a:spcBef>
                        <a:spcAft>
                          <a:spcPts val="0"/>
                        </a:spcAft>
                        <a:tabLst>
                          <a:tab pos="35242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0.806</a:t>
                      </a:r>
                    </a:p>
                  </a:txBody>
                  <a:tcPr marL="47625" marR="47625" marT="0" marB="0">
                    <a:noFill/>
                  </a:tcPr>
                </a:tc>
                <a:tc>
                  <a:txBody>
                    <a:bodyPr/>
                    <a:lstStyle/>
                    <a:p>
                      <a:pPr marL="0" marR="0" algn="ctr">
                        <a:lnSpc>
                          <a:spcPct val="100000"/>
                        </a:lnSpc>
                        <a:spcBef>
                          <a:spcPts val="0"/>
                        </a:spcBef>
                        <a:spcAft>
                          <a:spcPts val="0"/>
                        </a:spcAft>
                        <a:tabLst>
                          <a:tab pos="37147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0.374</a:t>
                      </a:r>
                    </a:p>
                  </a:txBody>
                  <a:tcPr marL="47625" marR="47625" marT="0" marB="0">
                    <a:noFill/>
                  </a:tcPr>
                </a:tc>
                <a:tc>
                  <a:txBody>
                    <a:bodyPr/>
                    <a:lstStyle/>
                    <a:p>
                      <a:pPr marL="0" marR="0" algn="ctr">
                        <a:lnSpc>
                          <a:spcPct val="100000"/>
                        </a:lnSpc>
                        <a:spcBef>
                          <a:spcPts val="0"/>
                        </a:spcBef>
                        <a:spcAft>
                          <a:spcPts val="0"/>
                        </a:spcAft>
                        <a:tabLst>
                          <a:tab pos="328295" algn="dec"/>
                        </a:tabLs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0.936</a:t>
                      </a:r>
                    </a:p>
                  </a:txBody>
                  <a:tcPr marL="47625" marR="47625" marT="0" marB="0">
                    <a:noFill/>
                  </a:tcPr>
                </a:tc>
                <a:extLst>
                  <a:ext uri="{0D108BD9-81ED-4DB2-BD59-A6C34878D82A}">
                    <a16:rowId xmlns:a16="http://schemas.microsoft.com/office/drawing/2014/main" val="1833522940"/>
                  </a:ext>
                </a:extLst>
              </a:tr>
              <a:tr h="289491">
                <a:tc>
                  <a:txBody>
                    <a:bodyPr/>
                    <a:lstStyle/>
                    <a:p>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noFill/>
                  </a:tcPr>
                </a:tc>
                <a:tc>
                  <a:txBody>
                    <a:bodyPr/>
                    <a:lstStyle/>
                    <a:p>
                      <a:pPr marL="0" marR="0" algn="ctr">
                        <a:lnSpc>
                          <a:spcPct val="100000"/>
                        </a:lnSpc>
                        <a:spcBef>
                          <a:spcPts val="0"/>
                        </a:spcBef>
                        <a:spcAft>
                          <a:spcPts val="0"/>
                        </a:spcAft>
                        <a:tabLst>
                          <a:tab pos="252095" algn="dec"/>
                        </a:tabLs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47,908</a:t>
                      </a:r>
                    </a:p>
                  </a:txBody>
                  <a:tcPr marL="47625" marR="47625" marT="0" marB="0">
                    <a:no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39,590</a:t>
                      </a:r>
                    </a:p>
                  </a:txBody>
                  <a:tcPr marL="47625" marR="47625" marT="0" marB="0">
                    <a:no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47,908</a:t>
                      </a:r>
                    </a:p>
                  </a:txBody>
                  <a:tcPr marL="47625" marR="47625" marT="0" marB="0">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39,590</a:t>
                      </a:r>
                    </a:p>
                  </a:txBody>
                  <a:tcPr marL="47625" marR="47625" marT="0" marB="0">
                    <a:noFill/>
                  </a:tcPr>
                </a:tc>
                <a:extLst>
                  <a:ext uri="{0D108BD9-81ED-4DB2-BD59-A6C34878D82A}">
                    <a16:rowId xmlns:a16="http://schemas.microsoft.com/office/drawing/2014/main" val="2335520965"/>
                  </a:ext>
                </a:extLst>
              </a:tr>
            </a:tbl>
          </a:graphicData>
        </a:graphic>
      </p:graphicFrame>
      <p:sp>
        <p:nvSpPr>
          <p:cNvPr id="3" name="Slide Number Placeholder 2"/>
          <p:cNvSpPr>
            <a:spLocks noGrp="1"/>
          </p:cNvSpPr>
          <p:nvPr>
            <p:ph type="sldNum" sz="quarter" idx="12"/>
          </p:nvPr>
        </p:nvSpPr>
        <p:spPr/>
        <p:txBody>
          <a:bodyPr/>
          <a:lstStyle/>
          <a:p>
            <a:fld id="{03368129-8861-C24D-BC6A-BC5FB64D6F5D}" type="slidenum">
              <a:rPr lang="en-US" smtClean="0"/>
              <a:t>29</a:t>
            </a:fld>
            <a:endParaRPr lang="en-US"/>
          </a:p>
        </p:txBody>
      </p:sp>
      <p:sp>
        <p:nvSpPr>
          <p:cNvPr id="6" name="Rectangle 5"/>
          <p:cNvSpPr/>
          <p:nvPr/>
        </p:nvSpPr>
        <p:spPr>
          <a:xfrm>
            <a:off x="0" y="5851867"/>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Controls: </a:t>
            </a:r>
            <a:r>
              <a:rPr lang="en-US" sz="2000" i="1" dirty="0" smtClean="0">
                <a:latin typeface="Times New Roman" panose="02020603050405020304" pitchFamily="18" charset="0"/>
                <a:cs typeface="Times New Roman" panose="02020603050405020304" pitchFamily="18" charset="0"/>
              </a:rPr>
              <a:t>Age &amp; Size</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279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199" y="1579440"/>
            <a:ext cx="11236569" cy="4351338"/>
          </a:xfrm>
        </p:spPr>
        <p:txBody>
          <a:bodyPr>
            <a:noAutofit/>
          </a:bodyPr>
          <a:lstStyle/>
          <a:p>
            <a:pPr lvl="1">
              <a:buFont typeface="Arial" panose="020B0604020202020204" pitchFamily="34" charset="0"/>
              <a:buChar char="•"/>
            </a:pPr>
            <a:r>
              <a:rPr lang="en-US" sz="2800" dirty="0" smtClean="0"/>
              <a:t>Develop and validate text-based measures of strategy</a:t>
            </a:r>
          </a:p>
          <a:p>
            <a:pPr lvl="2">
              <a:buFont typeface="Times New Roman" panose="02020603050405020304" pitchFamily="18" charset="0"/>
              <a:buChar char="–"/>
            </a:pPr>
            <a:r>
              <a:rPr lang="en-US" sz="2400" dirty="0"/>
              <a:t>Generic </a:t>
            </a:r>
            <a:r>
              <a:rPr lang="en-US" sz="2400" dirty="0" smtClean="0"/>
              <a:t>strategies (Porter HBR 1980)</a:t>
            </a:r>
            <a:endParaRPr lang="en-US" sz="2400" dirty="0"/>
          </a:p>
          <a:p>
            <a:pPr lvl="2">
              <a:buFont typeface="Times New Roman" panose="02020603050405020304" pitchFamily="18" charset="0"/>
              <a:buChar char="–"/>
            </a:pPr>
            <a:r>
              <a:rPr lang="en-US" sz="2400" dirty="0"/>
              <a:t>Value propositions </a:t>
            </a:r>
            <a:r>
              <a:rPr lang="en-US" sz="2400" dirty="0" smtClean="0"/>
              <a:t>(</a:t>
            </a:r>
            <a:r>
              <a:rPr lang="en-US" sz="2400" dirty="0" err="1" smtClean="0"/>
              <a:t>Treacy</a:t>
            </a:r>
            <a:r>
              <a:rPr lang="en-US" sz="2400" dirty="0" smtClean="0"/>
              <a:t> and </a:t>
            </a:r>
            <a:r>
              <a:rPr lang="en-US" sz="2400" dirty="0" err="1" smtClean="0"/>
              <a:t>Wiersema</a:t>
            </a:r>
            <a:r>
              <a:rPr lang="en-US" sz="2400" dirty="0" smtClean="0"/>
              <a:t> HBR 1993)</a:t>
            </a:r>
            <a:endParaRPr lang="en-US" sz="2400" dirty="0"/>
          </a:p>
          <a:p>
            <a:pPr lvl="1">
              <a:buFont typeface="Arial" panose="020B0604020202020204" pitchFamily="34" charset="0"/>
              <a:buChar char="•"/>
            </a:pPr>
            <a:r>
              <a:rPr lang="en-US" sz="2800" dirty="0" smtClean="0"/>
              <a:t>Document relation between strategy and earnings properties</a:t>
            </a:r>
          </a:p>
          <a:p>
            <a:pPr lvl="2">
              <a:buFont typeface="Times New Roman" panose="02020603050405020304" pitchFamily="18" charset="0"/>
              <a:buChar char="–"/>
            </a:pPr>
            <a:r>
              <a:rPr lang="en-US" sz="2400" dirty="0"/>
              <a:t>Earnings persistence</a:t>
            </a:r>
          </a:p>
          <a:p>
            <a:pPr lvl="2">
              <a:buFont typeface="Times New Roman" panose="02020603050405020304" pitchFamily="18" charset="0"/>
              <a:buChar char="–"/>
            </a:pPr>
            <a:r>
              <a:rPr lang="en-US" sz="2400" dirty="0"/>
              <a:t>Earnings volatility</a:t>
            </a:r>
          </a:p>
          <a:p>
            <a:pPr lvl="1">
              <a:buFont typeface="Arial" panose="020B0604020202020204" pitchFamily="34" charset="0"/>
              <a:buChar char="•"/>
            </a:pPr>
            <a:r>
              <a:rPr lang="en-US" sz="2800" dirty="0" smtClean="0"/>
              <a:t>Document relation between strategy and financial accounting policies</a:t>
            </a:r>
          </a:p>
          <a:p>
            <a:pPr lvl="2">
              <a:buFont typeface="Times New Roman" panose="02020603050405020304" pitchFamily="18" charset="0"/>
              <a:buChar char="–"/>
            </a:pPr>
            <a:r>
              <a:rPr lang="en-US" sz="2400" dirty="0" smtClean="0"/>
              <a:t>Income-statement conservatism</a:t>
            </a:r>
          </a:p>
          <a:p>
            <a:pPr lvl="2">
              <a:buFont typeface="Times New Roman" panose="02020603050405020304" pitchFamily="18" charset="0"/>
              <a:buChar char="–"/>
            </a:pPr>
            <a:r>
              <a:rPr lang="en-US" sz="2400" dirty="0" smtClean="0"/>
              <a:t>Matching </a:t>
            </a:r>
            <a:r>
              <a:rPr lang="en-US" sz="2400" dirty="0"/>
              <a:t>of revenue and </a:t>
            </a:r>
            <a:r>
              <a:rPr lang="en-US" sz="2400" dirty="0" smtClean="0"/>
              <a:t>expenses</a:t>
            </a:r>
          </a:p>
          <a:p>
            <a:pPr lvl="2">
              <a:buFont typeface="Times New Roman" panose="02020603050405020304" pitchFamily="18" charset="0"/>
              <a:buChar char="–"/>
            </a:pPr>
            <a:r>
              <a:rPr lang="en-US" sz="2400" dirty="0" smtClean="0"/>
              <a:t>Abnormal accruals</a:t>
            </a:r>
          </a:p>
          <a:p>
            <a:pPr lvl="1">
              <a:buFont typeface="Arial" panose="020B0604020202020204" pitchFamily="34" charset="0"/>
              <a:buChar char="•"/>
            </a:pPr>
            <a:r>
              <a:rPr lang="en-US" sz="2800" dirty="0" smtClean="0"/>
              <a:t>Explore relation between strategy and research in management accounting, auditing and tax accounting</a:t>
            </a:r>
          </a:p>
        </p:txBody>
      </p:sp>
      <p:sp>
        <p:nvSpPr>
          <p:cNvPr id="4" name="Slide Number Placeholder 3"/>
          <p:cNvSpPr>
            <a:spLocks noGrp="1"/>
          </p:cNvSpPr>
          <p:nvPr>
            <p:ph type="sldNum" sz="quarter" idx="12"/>
          </p:nvPr>
        </p:nvSpPr>
        <p:spPr/>
        <p:txBody>
          <a:bodyPr/>
          <a:lstStyle/>
          <a:p>
            <a:fld id="{03368129-8861-C24D-BC6A-BC5FB64D6F5D}" type="slidenum">
              <a:rPr lang="en-US" smtClean="0"/>
              <a:t>3</a:t>
            </a:fld>
            <a:endParaRPr lang="en-US"/>
          </a:p>
        </p:txBody>
      </p:sp>
    </p:spTree>
    <p:extLst>
      <p:ext uri="{BB962C8B-B14F-4D97-AF65-F5344CB8AC3E}">
        <p14:creationId xmlns:p14="http://schemas.microsoft.com/office/powerpoint/2010/main" val="53273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89" y="365126"/>
            <a:ext cx="11215663" cy="1096352"/>
          </a:xfrm>
        </p:spPr>
        <p:txBody>
          <a:bodyPr>
            <a:noAutofit/>
          </a:bodyPr>
          <a:lstStyle/>
          <a:p>
            <a:r>
              <a:rPr lang="en-US" sz="4000" b="1" dirty="0" smtClean="0"/>
              <a:t>Correlation between alternative strategy measures </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0331914"/>
              </p:ext>
            </p:extLst>
          </p:nvPr>
        </p:nvGraphicFramePr>
        <p:xfrm>
          <a:off x="838200" y="1636839"/>
          <a:ext cx="9864969" cy="3795774"/>
        </p:xfrm>
        <a:graphic>
          <a:graphicData uri="http://schemas.openxmlformats.org/drawingml/2006/table">
            <a:tbl>
              <a:tblPr>
                <a:tableStyleId>{2D5ABB26-0587-4C30-8999-92F81FD0307C}</a:tableStyleId>
              </a:tblPr>
              <a:tblGrid>
                <a:gridCol w="2736986">
                  <a:extLst>
                    <a:ext uri="{9D8B030D-6E8A-4147-A177-3AD203B41FA5}">
                      <a16:colId xmlns:a16="http://schemas.microsoft.com/office/drawing/2014/main" val="3592871659"/>
                    </a:ext>
                  </a:extLst>
                </a:gridCol>
                <a:gridCol w="1299313">
                  <a:extLst>
                    <a:ext uri="{9D8B030D-6E8A-4147-A177-3AD203B41FA5}">
                      <a16:colId xmlns:a16="http://schemas.microsoft.com/office/drawing/2014/main" val="488436253"/>
                    </a:ext>
                  </a:extLst>
                </a:gridCol>
                <a:gridCol w="1427353">
                  <a:extLst>
                    <a:ext uri="{9D8B030D-6E8A-4147-A177-3AD203B41FA5}">
                      <a16:colId xmlns:a16="http://schemas.microsoft.com/office/drawing/2014/main" val="4234674032"/>
                    </a:ext>
                  </a:extLst>
                </a:gridCol>
                <a:gridCol w="1427353">
                  <a:extLst>
                    <a:ext uri="{9D8B030D-6E8A-4147-A177-3AD203B41FA5}">
                      <a16:colId xmlns:a16="http://schemas.microsoft.com/office/drawing/2014/main" val="1873741251"/>
                    </a:ext>
                  </a:extLst>
                </a:gridCol>
                <a:gridCol w="1522153">
                  <a:extLst>
                    <a:ext uri="{9D8B030D-6E8A-4147-A177-3AD203B41FA5}">
                      <a16:colId xmlns:a16="http://schemas.microsoft.com/office/drawing/2014/main" val="1846498226"/>
                    </a:ext>
                  </a:extLst>
                </a:gridCol>
                <a:gridCol w="1451811">
                  <a:extLst>
                    <a:ext uri="{9D8B030D-6E8A-4147-A177-3AD203B41FA5}">
                      <a16:colId xmlns:a16="http://schemas.microsoft.com/office/drawing/2014/main" val="1013896359"/>
                    </a:ext>
                  </a:extLst>
                </a:gridCol>
              </a:tblGrid>
              <a:tr h="904660">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effectLst/>
                          <a:latin typeface="Times New Roman" panose="02020603050405020304" pitchFamily="18" charset="0"/>
                          <a:cs typeface="Times New Roman" panose="02020603050405020304" pitchFamily="18" charset="0"/>
                        </a:rPr>
                        <a:t>Product leadership</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effectLst/>
                          <a:latin typeface="Times New Roman" panose="02020603050405020304" pitchFamily="18" charset="0"/>
                          <a:cs typeface="Times New Roman" panose="02020603050405020304" pitchFamily="18" charset="0"/>
                        </a:rPr>
                        <a:t>Customer intimacy</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effectLst/>
                          <a:latin typeface="Times New Roman" panose="02020603050405020304" pitchFamily="18" charset="0"/>
                          <a:cs typeface="Times New Roman" panose="02020603050405020304" pitchFamily="18" charset="0"/>
                        </a:rPr>
                        <a:t>Operational</a:t>
                      </a:r>
                      <a:r>
                        <a:rPr lang="en-US" sz="2000" b="1" i="1" u="none" strike="noStrike" baseline="0" dirty="0" smtClean="0">
                          <a:effectLst/>
                          <a:latin typeface="Times New Roman" panose="02020603050405020304" pitchFamily="18" charset="0"/>
                          <a:cs typeface="Times New Roman" panose="02020603050405020304" pitchFamily="18" charset="0"/>
                        </a:rPr>
                        <a:t> excellence</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fontAlgn="b"/>
                      <a:r>
                        <a:rPr lang="en-US" sz="2000" b="1" i="1" u="none" strike="noStrike" dirty="0" err="1" smtClean="0">
                          <a:effectLst/>
                          <a:latin typeface="Times New Roman" panose="02020603050405020304" pitchFamily="18" charset="0"/>
                          <a:cs typeface="Times New Roman" panose="02020603050405020304" pitchFamily="18" charset="0"/>
                        </a:rPr>
                        <a:t>BOSmeasure</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fontAlgn="b"/>
                      <a:r>
                        <a:rPr lang="en-US" sz="2000" b="1" i="1" u="none" strike="noStrike" dirty="0" err="1" smtClean="0">
                          <a:solidFill>
                            <a:srgbClr val="000000"/>
                          </a:solidFill>
                          <a:effectLst/>
                          <a:latin typeface="Times New Roman" panose="02020603050405020304" pitchFamily="18" charset="0"/>
                          <a:cs typeface="Times New Roman" panose="02020603050405020304" pitchFamily="18" charset="0"/>
                        </a:rPr>
                        <a:t>HPmeasure</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45127"/>
                  </a:ext>
                </a:extLst>
              </a:tr>
              <a:tr h="550284">
                <a:tc>
                  <a:txBody>
                    <a:bodyPr/>
                    <a:lstStyle/>
                    <a:p>
                      <a:pPr lvl="0" algn="l"/>
                      <a:r>
                        <a:rPr lang="en-US" sz="2000" b="1" i="1" kern="1200" dirty="0" smtClean="0">
                          <a:effectLst/>
                          <a:latin typeface="Times New Roman" panose="02020603050405020304" pitchFamily="18" charset="0"/>
                          <a:cs typeface="Times New Roman" panose="02020603050405020304" pitchFamily="18" charset="0"/>
                        </a:rPr>
                        <a:t>Product</a:t>
                      </a:r>
                      <a:r>
                        <a:rPr lang="en-US" sz="2000" b="1" i="1" kern="1200" baseline="0" dirty="0" smtClean="0">
                          <a:effectLst/>
                          <a:latin typeface="Times New Roman" panose="02020603050405020304" pitchFamily="18" charset="0"/>
                          <a:cs typeface="Times New Roman" panose="02020603050405020304" pitchFamily="18" charset="0"/>
                        </a:rPr>
                        <a:t> leadership</a:t>
                      </a:r>
                      <a:endParaRPr lang="en-US" sz="2000" b="1"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4037411897"/>
                  </a:ext>
                </a:extLst>
              </a:tr>
              <a:tr h="550284">
                <a:tc>
                  <a:txBody>
                    <a:bodyPr/>
                    <a:lstStyle/>
                    <a:p>
                      <a:pPr lvl="0" algn="l"/>
                      <a:r>
                        <a:rPr lang="en-US" sz="2000" b="1" i="1" dirty="0" smtClean="0">
                          <a:latin typeface="Times New Roman" panose="02020603050405020304" pitchFamily="18" charset="0"/>
                          <a:cs typeface="Times New Roman" panose="02020603050405020304" pitchFamily="18" charset="0"/>
                        </a:rPr>
                        <a:t>Customer intimacy</a:t>
                      </a:r>
                      <a:endParaRPr lang="en-US" sz="2000" b="1"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518290988"/>
                  </a:ext>
                </a:extLst>
              </a:tr>
              <a:tr h="689978">
                <a:tc>
                  <a:txBody>
                    <a:bodyPr/>
                    <a:lstStyle/>
                    <a:p>
                      <a:pPr lvl="0" algn="l"/>
                      <a:r>
                        <a:rPr lang="en-US" sz="2000" b="1" i="1" dirty="0" smtClean="0">
                          <a:latin typeface="Times New Roman" panose="02020603050405020304" pitchFamily="18" charset="0"/>
                          <a:cs typeface="Times New Roman" panose="02020603050405020304" pitchFamily="18" charset="0"/>
                        </a:rPr>
                        <a:t>Operational excellence</a:t>
                      </a:r>
                      <a:endParaRPr lang="en-US" sz="2000" b="1"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0.06</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0.05</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487"/>
                  </a:ext>
                </a:extLst>
              </a:tr>
              <a:tr h="550284">
                <a:tc>
                  <a:txBody>
                    <a:bodyPr/>
                    <a:lstStyle/>
                    <a:p>
                      <a:pPr lvl="0" algn="l" fontAlgn="b"/>
                      <a:r>
                        <a:rPr lang="en-US" sz="2000" b="1" i="1" u="none" strike="noStrike" baseline="0" dirty="0" smtClean="0">
                          <a:effectLst/>
                          <a:latin typeface="Times New Roman" panose="02020603050405020304" pitchFamily="18" charset="0"/>
                          <a:cs typeface="Times New Roman" panose="02020603050405020304" pitchFamily="18" charset="0"/>
                        </a:rPr>
                        <a:t> </a:t>
                      </a:r>
                      <a:r>
                        <a:rPr lang="en-US" sz="2000" b="1" i="1" u="none" strike="noStrike" dirty="0" err="1" smtClean="0">
                          <a:effectLst/>
                          <a:latin typeface="Times New Roman" panose="02020603050405020304" pitchFamily="18" charset="0"/>
                          <a:cs typeface="Times New Roman" panose="02020603050405020304" pitchFamily="18" charset="0"/>
                        </a:rPr>
                        <a:t>BOSmeasure</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0.25</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-0.07</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388068"/>
                  </a:ext>
                </a:extLst>
              </a:tr>
              <a:tr h="550284">
                <a:tc>
                  <a:txBody>
                    <a:bodyPr/>
                    <a:lstStyle/>
                    <a:p>
                      <a:pPr lvl="0" algn="l" fontAlgn="b"/>
                      <a:r>
                        <a:rPr lang="en-US" sz="2000" b="1" i="1"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2000" b="1" i="1" u="none" strike="noStrike" dirty="0" err="1" smtClean="0">
                          <a:solidFill>
                            <a:srgbClr val="000000"/>
                          </a:solidFill>
                          <a:effectLst/>
                          <a:latin typeface="Times New Roman" panose="02020603050405020304" pitchFamily="18" charset="0"/>
                          <a:cs typeface="Times New Roman" panose="02020603050405020304" pitchFamily="18" charset="0"/>
                        </a:rPr>
                        <a:t>HPmeasure</a:t>
                      </a:r>
                      <a:endParaRPr lang="en-US" sz="20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a:noFill/>
                    </a:lnT>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0.09</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-0.21</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-0.18</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0.12</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8306778"/>
                  </a:ext>
                </a:extLst>
              </a:tr>
            </a:tbl>
          </a:graphicData>
        </a:graphic>
      </p:graphicFrame>
      <p:sp>
        <p:nvSpPr>
          <p:cNvPr id="4" name="Slide Number Placeholder 3"/>
          <p:cNvSpPr>
            <a:spLocks noGrp="1"/>
          </p:cNvSpPr>
          <p:nvPr>
            <p:ph type="sldNum" sz="quarter" idx="12"/>
          </p:nvPr>
        </p:nvSpPr>
        <p:spPr/>
        <p:txBody>
          <a:bodyPr/>
          <a:lstStyle/>
          <a:p>
            <a:fld id="{03368129-8861-C24D-BC6A-BC5FB64D6F5D}" type="slidenum">
              <a:rPr lang="en-US" smtClean="0"/>
              <a:t>30</a:t>
            </a:fld>
            <a:endParaRPr lang="en-US"/>
          </a:p>
        </p:txBody>
      </p:sp>
      <p:sp>
        <p:nvSpPr>
          <p:cNvPr id="3" name="Rectangle 2"/>
          <p:cNvSpPr/>
          <p:nvPr/>
        </p:nvSpPr>
        <p:spPr>
          <a:xfrm>
            <a:off x="598189" y="5894685"/>
            <a:ext cx="11215663" cy="646331"/>
          </a:xfrm>
          <a:prstGeom prst="rect">
            <a:avLst/>
          </a:prstGeom>
        </p:spPr>
        <p:txBody>
          <a:bodyPr wrap="square">
            <a:spAutoFit/>
          </a:bodyPr>
          <a:lstStyle/>
          <a:p>
            <a:r>
              <a:rPr lang="en-US" i="1" dirty="0" err="1" smtClean="0">
                <a:latin typeface="Times New Roman" panose="02020603050405020304" pitchFamily="18" charset="0"/>
                <a:cs typeface="Times New Roman" panose="02020603050405020304" pitchFamily="18" charset="0"/>
              </a:rPr>
              <a:t>BOSmeasure</a:t>
            </a:r>
            <a:r>
              <a:rPr lang="en-US" i="1"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one-dimensional strategy score based on financial outcomes used in Bentley et al. (CAR 2013);</a:t>
            </a:r>
          </a:p>
          <a:p>
            <a:r>
              <a:rPr lang="en-US" i="1" dirty="0" err="1" smtClean="0">
                <a:latin typeface="Times New Roman" panose="02020603050405020304" pitchFamily="18" charset="0"/>
                <a:cs typeface="Times New Roman" panose="02020603050405020304" pitchFamily="18" charset="0"/>
              </a:rPr>
              <a:t>HPmeasure</a:t>
            </a:r>
            <a:r>
              <a:rPr lang="en-US" i="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total similarity score based on text analysis developed in </a:t>
            </a:r>
            <a:r>
              <a:rPr lang="en-US" dirty="0" err="1" smtClean="0">
                <a:latin typeface="Times New Roman" panose="02020603050405020304" pitchFamily="18" charset="0"/>
                <a:cs typeface="Times New Roman" panose="02020603050405020304" pitchFamily="18" charset="0"/>
              </a:rPr>
              <a:t>Hoberg</a:t>
            </a:r>
            <a:r>
              <a:rPr lang="en-US" dirty="0" smtClean="0">
                <a:latin typeface="Times New Roman" panose="02020603050405020304" pitchFamily="18" charset="0"/>
                <a:cs typeface="Times New Roman" panose="02020603050405020304" pitchFamily="18" charset="0"/>
              </a:rPr>
              <a:t> and Phillips (JPE 2016)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75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Empirical model: Earnings persistence</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31</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838200" y="1690688"/>
                <a:ext cx="11825229"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𝐸𝑎𝑟𝑛𝑖𝑛𝑔</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8200" y="1690688"/>
                <a:ext cx="11825229"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583733" y="2885426"/>
                <a:ext cx="8253046" cy="180594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 </m:t>
                          </m:r>
                          <m:r>
                            <a:rPr lang="en-US" sz="2800" b="1" i="1">
                              <a:latin typeface="Cambria Math" panose="02040503050406030204" pitchFamily="18" charset="0"/>
                              <a:ea typeface="Cambria Math" panose="02040503050406030204" pitchFamily="18" charset="0"/>
                            </a:rPr>
                            <m:t>𝜷</m:t>
                          </m:r>
                        </m:e>
                        <m:sub>
                          <m:r>
                            <a:rPr lang="en-US" sz="2800" b="1" i="1">
                              <a:latin typeface="Cambria Math" panose="02040503050406030204" pitchFamily="18" charset="0"/>
                              <a:ea typeface="Cambria Math" panose="02040503050406030204" pitchFamily="18" charset="0"/>
                            </a:rPr>
                            <m:t>𝟒</m:t>
                          </m:r>
                        </m:sub>
                      </m:sSub>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𝑂𝑝𝑒𝑟𝑎𝑡𝑖𝑜𝑛𝑎𝑙</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𝑒𝑥𝑐𝑒𝑙𝑙𝑒𝑛𝑐</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𝑒</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𝜑</m:t>
                      </m:r>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𝑍</m:t>
                      </m:r>
                    </m:oMath>
                  </m:oMathPara>
                </a14:m>
                <a:endParaRPr lang="en-US" sz="280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Ind</m:t>
                      </m:r>
                      <m:r>
                        <a:rPr lang="en-US" sz="280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FE</m:t>
                      </m:r>
                    </m:oMath>
                  </m:oMathPara>
                </a14:m>
                <a:endParaRPr lang="en-US" sz="2800" dirty="0" smtClean="0">
                  <a:latin typeface="Cambria Math" panose="02040503050406030204" pitchFamily="18" charset="0"/>
                  <a:ea typeface="Cambria Math" panose="02040503050406030204" pitchFamily="18" charset="0"/>
                </a:endParaRPr>
              </a:p>
              <a:p>
                <a14:m>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Year</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b="0" i="0" smtClean="0">
                        <a:latin typeface="Cambria Math" panose="02040503050406030204" pitchFamily="18" charset="0"/>
                        <a:ea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τ</m:t>
                    </m:r>
                  </m:oMath>
                </a14:m>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3583733" y="2885426"/>
                <a:ext cx="8253046" cy="18059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583733" y="2063276"/>
                <a:ext cx="6549293" cy="523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 </m:t>
                          </m:r>
                          <m:r>
                            <a:rPr lang="en-US" sz="2800" b="1" i="1">
                              <a:latin typeface="Cambria Math" panose="02040503050406030204" pitchFamily="18" charset="0"/>
                              <a:ea typeface="Cambria Math" panose="02040503050406030204" pitchFamily="18" charset="0"/>
                            </a:rPr>
                            <m:t>𝜷</m:t>
                          </m:r>
                        </m:e>
                        <m:sub>
                          <m:r>
                            <a:rPr lang="en-US" sz="2800" b="1" i="1">
                              <a:latin typeface="Cambria Math" panose="02040503050406030204" pitchFamily="18" charset="0"/>
                              <a:ea typeface="Cambria Math" panose="02040503050406030204" pitchFamily="18" charset="0"/>
                            </a:rPr>
                            <m:t>𝟐</m:t>
                          </m:r>
                        </m:sub>
                      </m:sSub>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𝑃𝑟𝑜𝑑𝑢𝑐𝑡</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𝑙𝑒𝑎𝑑𝑒𝑟𝑠h𝑖</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3583733" y="2063276"/>
                <a:ext cx="654929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583733" y="2488313"/>
                <a:ext cx="6240426"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 </m:t>
                          </m:r>
                          <m:r>
                            <a:rPr lang="en-US" sz="2800" b="1" i="1">
                              <a:latin typeface="Cambria Math" panose="02040503050406030204" pitchFamily="18" charset="0"/>
                              <a:ea typeface="Cambria Math" panose="02040503050406030204" pitchFamily="18" charset="0"/>
                            </a:rPr>
                            <m:t>𝜷</m:t>
                          </m:r>
                        </m:e>
                        <m:sub>
                          <m:r>
                            <a:rPr lang="en-US" sz="2800" b="1" i="1">
                              <a:latin typeface="Cambria Math" panose="02040503050406030204" pitchFamily="18" charset="0"/>
                              <a:ea typeface="Cambria Math" panose="02040503050406030204" pitchFamily="18" charset="0"/>
                            </a:rPr>
                            <m:t>𝟑</m:t>
                          </m:r>
                        </m:sub>
                      </m:sSub>
                      <m:r>
                        <a:rPr lang="en-US" sz="2800" i="1">
                          <a:latin typeface="Cambria Math" panose="02040503050406030204" pitchFamily="18" charset="0"/>
                          <a:ea typeface="Cambria Math" panose="02040503050406030204" pitchFamily="18" charset="0"/>
                        </a:rPr>
                        <m:t>𝐸𝑎𝑟𝑛𝑖𝑛𝑔</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𝐶𝑢𝑠𝑡𝑜𝑚𝑒𝑟</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𝑖𝑛𝑡𝑖𝑚𝑎𝑐</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3583733" y="2488313"/>
                <a:ext cx="624042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50276" y="5254374"/>
                <a:ext cx="10603523" cy="461665"/>
              </a:xfrm>
              <a:prstGeom prst="rect">
                <a:avLst/>
              </a:prstGeom>
            </p:spPr>
            <p:txBody>
              <a:bodyPr wrap="square">
                <a:spAutoFit/>
              </a:bodyPr>
              <a:lstStyle/>
              <a:p>
                <a14:m>
                  <m:oMath xmlns:m="http://schemas.openxmlformats.org/officeDocument/2006/math">
                    <m:r>
                      <a:rPr lang="en-US" sz="2400" i="1">
                        <a:latin typeface="Cambria Math" panose="02040503050406030204" pitchFamily="18" charset="0"/>
                      </a:rPr>
                      <m:t>𝐸𝑎𝑟𝑛𝑖𝑛𝑔</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oMath>
                </a14:m>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income before extraordinary items scaled by average total assets</a:t>
                </a:r>
                <a:endParaRPr lang="en-US" sz="2400" i="1" dirty="0">
                  <a:latin typeface="Times New Roman" panose="02020603050405020304" pitchFamily="18"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750276" y="5254374"/>
                <a:ext cx="10603523" cy="461665"/>
              </a:xfrm>
              <a:prstGeom prst="rect">
                <a:avLst/>
              </a:prstGeom>
              <a:blipFill>
                <a:blip r:embed="rId7"/>
                <a:stretch>
                  <a:fillRect l="-460" t="-10526" b="-28947"/>
                </a:stretch>
              </a:blipFill>
            </p:spPr>
            <p:txBody>
              <a:bodyPr/>
              <a:lstStyle/>
              <a:p>
                <a:r>
                  <a:rPr lang="en-US">
                    <a:noFill/>
                  </a:rPr>
                  <a:t> </a:t>
                </a:r>
              </a:p>
            </p:txBody>
          </p:sp>
        </mc:Fallback>
      </mc:AlternateContent>
      <p:sp>
        <p:nvSpPr>
          <p:cNvPr id="9" name="Rectangle 8"/>
          <p:cNvSpPr/>
          <p:nvPr/>
        </p:nvSpPr>
        <p:spPr>
          <a:xfrm>
            <a:off x="750275" y="5716632"/>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 MTB,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64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for H1: Earnings persistence</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32</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25776788"/>
              </p:ext>
            </p:extLst>
          </p:nvPr>
        </p:nvGraphicFramePr>
        <p:xfrm>
          <a:off x="1989431" y="1500531"/>
          <a:ext cx="8213139" cy="4663440"/>
        </p:xfrm>
        <a:graphic>
          <a:graphicData uri="http://schemas.openxmlformats.org/drawingml/2006/table">
            <a:tbl>
              <a:tblPr firstRow="1" bandRow="1">
                <a:tableStyleId>{9D7B26C5-4107-4FEC-AEDC-1716B250A1EF}</a:tableStyleId>
              </a:tblPr>
              <a:tblGrid>
                <a:gridCol w="3842445">
                  <a:extLst>
                    <a:ext uri="{9D8B030D-6E8A-4147-A177-3AD203B41FA5}">
                      <a16:colId xmlns:a16="http://schemas.microsoft.com/office/drawing/2014/main" val="2589552648"/>
                    </a:ext>
                  </a:extLst>
                </a:gridCol>
                <a:gridCol w="2185347">
                  <a:extLst>
                    <a:ext uri="{9D8B030D-6E8A-4147-A177-3AD203B41FA5}">
                      <a16:colId xmlns:a16="http://schemas.microsoft.com/office/drawing/2014/main" val="4169577821"/>
                    </a:ext>
                  </a:extLst>
                </a:gridCol>
                <a:gridCol w="2185347">
                  <a:extLst>
                    <a:ext uri="{9D8B030D-6E8A-4147-A177-3AD203B41FA5}">
                      <a16:colId xmlns:a16="http://schemas.microsoft.com/office/drawing/2014/main" val="2122216044"/>
                    </a:ext>
                  </a:extLst>
                </a:gridCol>
              </a:tblGrid>
              <a:tr h="185981">
                <a:tc>
                  <a:txBody>
                    <a:bodyPr/>
                    <a:lstStyle/>
                    <a:p>
                      <a:pPr algn="l"/>
                      <a:endParaRPr lang="en-US" sz="2000" dirty="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bg1"/>
                          </a:solidFill>
                          <a:latin typeface="Times New Roman" panose="02020603050405020304" pitchFamily="18" charset="0"/>
                          <a:cs typeface="Times New Roman" panose="02020603050405020304" pitchFamily="18" charset="0"/>
                        </a:rPr>
                        <a:t>Earnings</a:t>
                      </a:r>
                      <a:r>
                        <a:rPr lang="en-US" sz="2000" i="1" kern="1200" baseline="-25000" dirty="0" smtClean="0">
                          <a:solidFill>
                            <a:schemeClr val="bg1"/>
                          </a:solidFill>
                          <a:effectLst/>
                          <a:latin typeface="Times New Roman" panose="02020603050405020304" pitchFamily="18" charset="0"/>
                          <a:cs typeface="Times New Roman" panose="02020603050405020304" pitchFamily="18" charset="0"/>
                        </a:rPr>
                        <a:t>t+1</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bg1"/>
                          </a:solidFill>
                          <a:latin typeface="Times New Roman" panose="02020603050405020304" pitchFamily="18" charset="0"/>
                          <a:cs typeface="Times New Roman" panose="02020603050405020304" pitchFamily="18" charset="0"/>
                        </a:rPr>
                        <a:t>Earnings</a:t>
                      </a:r>
                      <a:r>
                        <a:rPr lang="en-US" sz="2000" i="1" kern="1200" baseline="-25000" dirty="0" smtClean="0">
                          <a:solidFill>
                            <a:schemeClr val="bg1"/>
                          </a:solidFill>
                          <a:effectLst/>
                          <a:latin typeface="Times New Roman" panose="02020603050405020304" pitchFamily="18" charset="0"/>
                          <a:cs typeface="Times New Roman" panose="02020603050405020304" pitchFamily="18" charset="0"/>
                        </a:rPr>
                        <a:t>t+1</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3682902686"/>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latin typeface="Times New Roman" panose="02020603050405020304" pitchFamily="18" charset="0"/>
                          <a:cs typeface="Times New Roman" panose="02020603050405020304" pitchFamily="18" charset="0"/>
                        </a:rPr>
                        <a:t>Earnings</a:t>
                      </a:r>
                      <a:r>
                        <a:rPr lang="en-US" sz="2000" i="1" kern="1200" baseline="-25000" dirty="0" err="1" smtClean="0">
                          <a:effectLst/>
                          <a:latin typeface="Times New Roman" panose="02020603050405020304" pitchFamily="18" charset="0"/>
                          <a:cs typeface="Times New Roman" panose="02020603050405020304" pitchFamily="18" charset="0"/>
                        </a:rPr>
                        <a:t>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  0.034</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0.043**</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686827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err="1" smtClean="0">
                          <a:latin typeface="Times New Roman" panose="02020603050405020304" pitchFamily="18" charset="0"/>
                          <a:cs typeface="Times New Roman" panose="02020603050405020304" pitchFamily="18" charset="0"/>
                        </a:rPr>
                        <a:t>Earnings</a:t>
                      </a:r>
                      <a:r>
                        <a:rPr lang="en-US" sz="2000" i="1" kern="1200" baseline="-25000" dirty="0" err="1" smtClean="0">
                          <a:effectLst/>
                          <a:latin typeface="Times New Roman" panose="02020603050405020304" pitchFamily="18" charset="0"/>
                          <a:cs typeface="Times New Roman" panose="02020603050405020304" pitchFamily="18" charset="0"/>
                        </a:rPr>
                        <a:t>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smtClean="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-0.033**</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-0.043***</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5194398"/>
                  </a:ext>
                </a:extLst>
              </a:tr>
              <a:tr h="185981">
                <a:tc>
                  <a:txBody>
                    <a:bodyPr/>
                    <a:lstStyle/>
                    <a:p>
                      <a:pPr algn="l"/>
                      <a:r>
                        <a:rPr lang="en-US" sz="2000" i="1" dirty="0" err="1" smtClean="0">
                          <a:latin typeface="Times New Roman" panose="02020603050405020304" pitchFamily="18" charset="0"/>
                          <a:cs typeface="Times New Roman" panose="02020603050405020304" pitchFamily="18" charset="0"/>
                        </a:rPr>
                        <a:t>Earnings</a:t>
                      </a:r>
                      <a:r>
                        <a:rPr lang="en-US" sz="2000" i="1" kern="1200" baseline="-25000" dirty="0" err="1" smtClean="0">
                          <a:effectLst/>
                          <a:latin typeface="Times New Roman" panose="02020603050405020304" pitchFamily="18" charset="0"/>
                          <a:cs typeface="Times New Roman" panose="02020603050405020304" pitchFamily="18" charset="0"/>
                        </a:rPr>
                        <a:t>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-0.039***</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-0.049***</a:t>
                      </a:r>
                    </a:p>
                  </a:txBody>
                  <a:tcPr marL="47625" marR="476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2475010"/>
                  </a:ext>
                </a:extLst>
              </a:tr>
              <a:tr h="185981">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endParaRPr lang="en-US" sz="2400"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endParaRPr lang="en-US" sz="2400"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906763"/>
                  </a:ext>
                </a:extLst>
              </a:tr>
              <a:tr h="185981">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Stand-alone terms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4732025"/>
                  </a:ext>
                </a:extLst>
              </a:tr>
              <a:tr h="185981">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Earnings*Controls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2657083"/>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Earnings*Industry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780779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Earnings*</a:t>
                      </a:r>
                      <a:r>
                        <a:rPr lang="en-US" altLang="zh-CN" sz="2000" dirty="0" smtClean="0">
                          <a:solidFill>
                            <a:schemeClr val="tx1"/>
                          </a:solidFill>
                          <a:latin typeface="Times New Roman" panose="02020603050405020304" pitchFamily="18" charset="0"/>
                          <a:cs typeface="Times New Roman" panose="02020603050405020304" pitchFamily="18" charset="0"/>
                        </a:rPr>
                        <a:t>Year</a:t>
                      </a:r>
                      <a:r>
                        <a:rPr lang="en-US" sz="2000" dirty="0" smtClean="0">
                          <a:solidFill>
                            <a:schemeClr val="tx1"/>
                          </a:solidFill>
                          <a:latin typeface="Times New Roman" panose="02020603050405020304" pitchFamily="18" charset="0"/>
                          <a:cs typeface="Times New Roman" panose="02020603050405020304" pitchFamily="18" charset="0"/>
                        </a:rPr>
                        <a:t>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4482929"/>
                  </a:ext>
                </a:extLst>
              </a:tr>
              <a:tr h="185981">
                <a:tc>
                  <a:txBody>
                    <a:bodyPr/>
                    <a:lstStyle/>
                    <a:p>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0.523</a:t>
                      </a:r>
                    </a:p>
                  </a:txBody>
                  <a:tcPr marL="47625" marR="476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0.533</a:t>
                      </a:r>
                    </a:p>
                  </a:txBody>
                  <a:tcPr marL="47625" marR="476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390694"/>
                  </a:ext>
                </a:extLst>
              </a:tr>
              <a:tr h="185981">
                <a:tc>
                  <a:txBody>
                    <a:bodyPr/>
                    <a:lstStyle/>
                    <a:p>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36,159</a:t>
                      </a:r>
                    </a:p>
                  </a:txBody>
                  <a:tcPr marL="47625" marR="47625"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36,159</a:t>
                      </a:r>
                    </a:p>
                  </a:txBody>
                  <a:tcPr marL="47625" marR="47625"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1714653"/>
                  </a:ext>
                </a:extLst>
              </a:tr>
            </a:tbl>
          </a:graphicData>
        </a:graphic>
      </p:graphicFrame>
    </p:spTree>
    <p:extLst>
      <p:ext uri="{BB962C8B-B14F-4D97-AF65-F5344CB8AC3E}">
        <p14:creationId xmlns:p14="http://schemas.microsoft.com/office/powerpoint/2010/main" val="3380784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Empirical </a:t>
            </a:r>
            <a:r>
              <a:rPr lang="en-US" b="1" dirty="0"/>
              <a:t>m</a:t>
            </a:r>
            <a:r>
              <a:rPr lang="en-US" b="1" dirty="0" smtClean="0"/>
              <a:t>odel: Earnings volatility</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33</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858315" y="2078749"/>
                <a:ext cx="11141107"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𝑉𝑜𝑙</m:t>
                      </m:r>
                      <m:d>
                        <m:dPr>
                          <m:ctrlPr>
                            <a:rPr lang="en-US" sz="2800" b="0" i="1" smtClean="0">
                              <a:latin typeface="Cambria Math" panose="02040503050406030204" pitchFamily="18" charset="0"/>
                            </a:rPr>
                          </m:ctrlPr>
                        </m:dPr>
                        <m:e>
                          <m:r>
                            <a:rPr lang="en-US" sz="2800" i="1" smtClean="0">
                              <a:latin typeface="Cambria Math" panose="02040503050406030204" pitchFamily="18" charset="0"/>
                            </a:rPr>
                            <m:t>𝐸𝑎𝑟𝑛𝑖𝑛𝑔</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DengXian" panose="02010600030101010101" pitchFamily="2" charset="-122"/>
                              <a:cs typeface="Times New Roman" panose="020206030504050203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𝟏</m:t>
                          </m:r>
                        </m:sub>
                      </m:sSub>
                      <m:r>
                        <a:rPr lang="en-US" sz="2800" b="0" i="1" smtClean="0">
                          <a:latin typeface="Cambria Math" panose="02040503050406030204" pitchFamily="18" charset="0"/>
                          <a:ea typeface="Cambria Math" panose="02040503050406030204" pitchFamily="18" charset="0"/>
                        </a:rPr>
                        <m:t>𝑃𝑟𝑜𝑑𝑢𝑐𝑡</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𝑙𝑒𝑎𝑑𝑒𝑟𝑠h𝑖</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8315" y="2078749"/>
                <a:ext cx="1114110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a:spLocks noGrp="1"/>
              </p:cNvSpPr>
              <p:nvPr>
                <p:ph idx="1"/>
              </p:nvPr>
            </p:nvSpPr>
            <p:spPr>
              <a:xfrm>
                <a:off x="838200" y="4695505"/>
                <a:ext cx="10515600" cy="917333"/>
              </a:xfrm>
            </p:spPr>
            <p:txBody>
              <a:bodyPr>
                <a:noAutofit/>
              </a:bodyPr>
              <a:lstStyle/>
              <a:p>
                <a:pPr marL="0" indent="0">
                  <a:buNone/>
                </a:pPr>
                <a14:m>
                  <m:oMath xmlns:m="http://schemas.openxmlformats.org/officeDocument/2006/math">
                    <m:r>
                      <a:rPr lang="en-US" sz="2400" i="1">
                        <a:latin typeface="Cambria Math" panose="02040503050406030204" pitchFamily="18" charset="0"/>
                      </a:rPr>
                      <m:t>𝑉𝑜𝑙</m:t>
                    </m:r>
                    <m:r>
                      <a:rPr lang="en-US" sz="2400" i="1">
                        <a:latin typeface="Cambria Math" panose="02040503050406030204" pitchFamily="18" charset="0"/>
                      </a:rPr>
                      <m:t>(</m:t>
                    </m:r>
                    <m:r>
                      <a:rPr lang="en-US" sz="2400" i="1">
                        <a:latin typeface="Cambria Math" panose="02040503050406030204" pitchFamily="18" charset="0"/>
                      </a:rPr>
                      <m:t>𝐸𝑎𝑟𝑛𝑖𝑛𝑔</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r>
                      <a:rPr lang="en-US" sz="2400" i="1">
                        <a:latin typeface="Cambria Math" panose="02040503050406030204" pitchFamily="18" charset="0"/>
                      </a:rPr>
                      <m:t>)</m:t>
                    </m:r>
                  </m:oMath>
                </a14:m>
                <a:r>
                  <a:rPr lang="en-US" sz="2400" dirty="0" smtClean="0"/>
                  <a:t> = five-year rolling standard deviation of </a:t>
                </a:r>
                <a14:m>
                  <m:oMath xmlns:m="http://schemas.openxmlformats.org/officeDocument/2006/math">
                    <m:r>
                      <a:rPr lang="en-US" sz="2400" i="1">
                        <a:latin typeface="Cambria Math" panose="02040503050406030204" pitchFamily="18" charset="0"/>
                      </a:rPr>
                      <m:t>𝐸𝑎𝑟𝑛𝑖𝑛𝑔</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oMath>
                </a14:m>
                <a:r>
                  <a:rPr lang="en-US" sz="2400" dirty="0" smtClean="0"/>
                  <a:t> 				        in periods </a:t>
                </a:r>
                <a:r>
                  <a:rPr lang="en-US" sz="2400" i="1" dirty="0" smtClean="0"/>
                  <a:t>t-4</a:t>
                </a:r>
                <a:r>
                  <a:rPr lang="en-US" sz="2400" dirty="0" smtClean="0"/>
                  <a:t> through year </a:t>
                </a:r>
                <a:r>
                  <a:rPr lang="en-US" sz="2400" i="1" dirty="0" smtClean="0"/>
                  <a:t>t</a:t>
                </a:r>
              </a:p>
            </p:txBody>
          </p:sp>
        </mc:Choice>
        <mc:Fallback xmlns="">
          <p:sp>
            <p:nvSpPr>
              <p:cNvPr id="14" name="Content Placeholder 2"/>
              <p:cNvSpPr>
                <a:spLocks noGrp="1" noRot="1" noChangeAspect="1" noMove="1" noResize="1" noEditPoints="1" noAdjustHandles="1" noChangeArrowheads="1" noChangeShapeType="1" noTextEdit="1"/>
              </p:cNvSpPr>
              <p:nvPr>
                <p:ph idx="1"/>
              </p:nvPr>
            </p:nvSpPr>
            <p:spPr>
              <a:xfrm>
                <a:off x="838200" y="4695505"/>
                <a:ext cx="10515600" cy="917333"/>
              </a:xfrm>
              <a:blipFill>
                <a:blip r:embed="rId4"/>
                <a:stretch>
                  <a:fillRect l="-174" t="-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124242" y="2423666"/>
                <a:ext cx="6096000" cy="1384995"/>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𝟐</m:t>
                          </m:r>
                        </m:sub>
                      </m:sSub>
                      <m:r>
                        <a:rPr lang="en-US" sz="2800" i="1">
                          <a:latin typeface="Cambria Math" panose="02040503050406030204" pitchFamily="18" charset="0"/>
                          <a:ea typeface="Cambria Math" panose="02040503050406030204" pitchFamily="18" charset="0"/>
                        </a:rPr>
                        <m:t>𝐶𝑢𝑠𝑡𝑜𝑚𝑒𝑟</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𝑖𝑛𝑡𝑖𝑚𝑎𝑐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𝟑</m:t>
                          </m:r>
                        </m:sub>
                      </m:sSub>
                      <m:r>
                        <a:rPr lang="en-US" sz="2800" i="1">
                          <a:latin typeface="Cambria Math" panose="02040503050406030204" pitchFamily="18" charset="0"/>
                          <a:ea typeface="Cambria Math" panose="02040503050406030204" pitchFamily="18" charset="0"/>
                        </a:rPr>
                        <m:t>𝑂𝑝𝑒𝑟𝑎𝑡𝑖𝑜𝑛𝑎𝑙</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𝑒𝑥𝑐𝑒𝑙𝑙𝑒𝑛𝑐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𝑒</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r>
                      <a:rPr lang="en-US" sz="2800" b="0" i="1" smtClean="0">
                        <a:latin typeface="Cambria Math" panose="02040503050406030204" pitchFamily="18" charset="0"/>
                        <a:ea typeface="Cambria Math" panose="02040503050406030204" pitchFamily="18" charset="0"/>
                      </a:rPr>
                      <m:t>𝑍</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Ind</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Year</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oMath>
                </a14:m>
                <a:r>
                  <a:rPr lang="el-GR" sz="2800" dirty="0">
                    <a:ea typeface="Cambria Math" panose="02040503050406030204" pitchFamily="18" charset="0"/>
                  </a:rPr>
                  <a:t>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τ</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124242" y="2423666"/>
                <a:ext cx="6096000" cy="1384995"/>
              </a:xfrm>
              <a:prstGeom prst="rect">
                <a:avLst/>
              </a:prstGeom>
              <a:blipFill>
                <a:blip r:embed="rId5"/>
                <a:stretch>
                  <a:fillRect/>
                </a:stretch>
              </a:blipFill>
            </p:spPr>
            <p:txBody>
              <a:bodyPr/>
              <a:lstStyle/>
              <a:p>
                <a:r>
                  <a:rPr lang="en-US">
                    <a:noFill/>
                  </a:rPr>
                  <a:t> </a:t>
                </a:r>
              </a:p>
            </p:txBody>
          </p:sp>
        </mc:Fallback>
      </mc:AlternateContent>
      <p:sp>
        <p:nvSpPr>
          <p:cNvPr id="9" name="Rectangle 8"/>
          <p:cNvSpPr/>
          <p:nvPr/>
        </p:nvSpPr>
        <p:spPr>
          <a:xfrm>
            <a:off x="750275" y="5716632"/>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a:t>
            </a:r>
            <a:r>
              <a:rPr lang="en-US" altLang="zh-CN" sz="2000" i="1"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MTB,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3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for H2: Earnings volatility</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34</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22216024"/>
              </p:ext>
            </p:extLst>
          </p:nvPr>
        </p:nvGraphicFramePr>
        <p:xfrm>
          <a:off x="2500970" y="1611400"/>
          <a:ext cx="7190061" cy="3749040"/>
        </p:xfrm>
        <a:graphic>
          <a:graphicData uri="http://schemas.openxmlformats.org/drawingml/2006/table">
            <a:tbl>
              <a:tblPr firstRow="1" bandRow="1">
                <a:tableStyleId>{9D7B26C5-4107-4FEC-AEDC-1716B250A1EF}</a:tableStyleId>
              </a:tblPr>
              <a:tblGrid>
                <a:gridCol w="4020826">
                  <a:extLst>
                    <a:ext uri="{9D8B030D-6E8A-4147-A177-3AD203B41FA5}">
                      <a16:colId xmlns:a16="http://schemas.microsoft.com/office/drawing/2014/main" val="2589552648"/>
                    </a:ext>
                  </a:extLst>
                </a:gridCol>
                <a:gridCol w="3169235">
                  <a:extLst>
                    <a:ext uri="{9D8B030D-6E8A-4147-A177-3AD203B41FA5}">
                      <a16:colId xmlns:a16="http://schemas.microsoft.com/office/drawing/2014/main" val="2122216044"/>
                    </a:ext>
                  </a:extLst>
                </a:gridCol>
              </a:tblGrid>
              <a:tr h="290545">
                <a:tc>
                  <a:txBody>
                    <a:bodyPr/>
                    <a:lstStyle/>
                    <a:p>
                      <a:pPr algn="l">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bg1"/>
                          </a:solidFill>
                          <a:latin typeface="Times New Roman" panose="02020603050405020304" pitchFamily="18" charset="0"/>
                          <a:cs typeface="Times New Roman" panose="02020603050405020304" pitchFamily="18" charset="0"/>
                        </a:rPr>
                        <a:t>Vol(Earnings)</a:t>
                      </a:r>
                      <a:r>
                        <a:rPr lang="en-US" sz="2000" i="1" kern="1200" baseline="-25000" dirty="0" smtClean="0">
                          <a:solidFill>
                            <a:schemeClr val="bg1"/>
                          </a:solidFill>
                          <a:effectLst/>
                          <a:latin typeface="Times New Roman" panose="02020603050405020304" pitchFamily="18" charset="0"/>
                          <a:cs typeface="Times New Roman" panose="02020603050405020304" pitchFamily="18" charset="0"/>
                        </a:rPr>
                        <a:t>t</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extLst>
                  <a:ext uri="{0D108BD9-81ED-4DB2-BD59-A6C34878D82A}">
                    <a16:rowId xmlns:a16="http://schemas.microsoft.com/office/drawing/2014/main" val="3682902686"/>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1" kern="1200" dirty="0" smtClean="0">
                          <a:effectLst/>
                          <a:latin typeface="Times New Roman" panose="02020603050405020304" pitchFamily="18" charset="0"/>
                          <a:cs typeface="Times New Roman" panose="02020603050405020304" pitchFamily="18" charset="0"/>
                        </a:rPr>
                        <a:t>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ctr">
                        <a:lnSpc>
                          <a:spcPct val="100000"/>
                        </a:lnSpc>
                        <a:spcBef>
                          <a:spcPts val="0"/>
                        </a:spcBef>
                        <a:spcAft>
                          <a:spcPts val="0"/>
                        </a:spcAf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a:t>
                      </a:r>
                      <a:r>
                        <a:rPr lang="en-US" sz="2400" b="1" dirty="0" smtClean="0">
                          <a:effectLst/>
                          <a:latin typeface="Times New Roman" panose="02020603050405020304" pitchFamily="18" charset="0"/>
                          <a:ea typeface="DengXian" panose="02010600030101010101" pitchFamily="2" charset="-122"/>
                          <a:cs typeface="Times New Roman" panose="02020603050405020304" pitchFamily="18" charset="0"/>
                        </a:rPr>
                        <a:t>0.011</a:t>
                      </a: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noFill/>
                  </a:tcPr>
                </a:tc>
                <a:extLst>
                  <a:ext uri="{0D108BD9-81ED-4DB2-BD59-A6C34878D82A}">
                    <a16:rowId xmlns:a16="http://schemas.microsoft.com/office/drawing/2014/main" val="2476868271"/>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-0.004***</a:t>
                      </a:r>
                    </a:p>
                  </a:txBody>
                  <a:tcPr marL="47625" marR="47625" marT="0" marB="0">
                    <a:noFill/>
                  </a:tcPr>
                </a:tc>
                <a:extLst>
                  <a:ext uri="{0D108BD9-81ED-4DB2-BD59-A6C34878D82A}">
                    <a16:rowId xmlns:a16="http://schemas.microsoft.com/office/drawing/2014/main" val="2875194398"/>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-0.005***</a:t>
                      </a:r>
                    </a:p>
                  </a:txBody>
                  <a:tcPr marL="47625" marR="47625" marT="0" marB="0">
                    <a:noFill/>
                  </a:tcPr>
                </a:tc>
                <a:extLst>
                  <a:ext uri="{0D108BD9-81ED-4DB2-BD59-A6C34878D82A}">
                    <a16:rowId xmlns:a16="http://schemas.microsoft.com/office/drawing/2014/main" val="1592475010"/>
                  </a:ext>
                </a:extLst>
              </a:tr>
              <a:tr h="290545">
                <a:tc>
                  <a:txBody>
                    <a:bodyPr/>
                    <a:lstStyle/>
                    <a:p>
                      <a:pPr>
                        <a:lnSpc>
                          <a:spcPct val="100000"/>
                        </a:lnSpc>
                      </a:pPr>
                      <a:endParaRPr lang="en-US" sz="2000" i="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4288042594"/>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Controls </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62315614"/>
                  </a:ext>
                </a:extLst>
              </a:tr>
              <a:tr h="290545">
                <a:tc>
                  <a:txBody>
                    <a:bodyPr/>
                    <a:lstStyle/>
                    <a:p>
                      <a:pPr>
                        <a:lnSpc>
                          <a:spcPct val="100000"/>
                        </a:lnSpc>
                      </a:pPr>
                      <a:r>
                        <a:rPr lang="en-US" sz="2000" dirty="0" smtClean="0">
                          <a:latin typeface="Times New Roman" panose="02020603050405020304" pitchFamily="18" charset="0"/>
                          <a:cs typeface="Times New Roman" panose="02020603050405020304" pitchFamily="18" charset="0"/>
                        </a:rPr>
                        <a:t>Industry &amp; Year FE</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1475317662"/>
                  </a:ext>
                </a:extLst>
              </a:tr>
              <a:tr h="290545">
                <a:tc>
                  <a:txBody>
                    <a:bodyPr/>
                    <a:lstStyle/>
                    <a:p>
                      <a:pPr>
                        <a:lnSpc>
                          <a:spcPct val="100000"/>
                        </a:lnSpc>
                      </a:pPr>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0.295</a:t>
                      </a:r>
                    </a:p>
                  </a:txBody>
                  <a:tcPr marL="47625" marR="47625" marT="0" marB="0">
                    <a:noFill/>
                  </a:tcPr>
                </a:tc>
                <a:extLst>
                  <a:ext uri="{0D108BD9-81ED-4DB2-BD59-A6C34878D82A}">
                    <a16:rowId xmlns:a16="http://schemas.microsoft.com/office/drawing/2014/main" val="1833522940"/>
                  </a:ext>
                </a:extLst>
              </a:tr>
              <a:tr h="290545">
                <a:tc>
                  <a:txBody>
                    <a:bodyPr/>
                    <a:lstStyle/>
                    <a:p>
                      <a:pPr>
                        <a:lnSpc>
                          <a:spcPct val="100000"/>
                        </a:lnSpc>
                      </a:pPr>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5520965"/>
                  </a:ext>
                </a:extLst>
              </a:tr>
            </a:tbl>
          </a:graphicData>
        </a:graphic>
      </p:graphicFrame>
    </p:spTree>
    <p:extLst>
      <p:ext uri="{BB962C8B-B14F-4D97-AF65-F5344CB8AC3E}">
        <p14:creationId xmlns:p14="http://schemas.microsoft.com/office/powerpoint/2010/main" val="3349340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Empirical model: Balance-sheet conservatism</a:t>
            </a:r>
            <a:endParaRPr lang="en-US" sz="4000"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35</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858315" y="2078749"/>
                <a:ext cx="11141107"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𝐵𝑇</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𝑀</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DengXian" panose="02010600030101010101" pitchFamily="2" charset="-122"/>
                              <a:cs typeface="Times New Roman" panose="020206030504050203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𝟏</m:t>
                          </m:r>
                        </m:sub>
                      </m:sSub>
                      <m:r>
                        <a:rPr lang="en-US" sz="2800" b="0" i="1" smtClean="0">
                          <a:latin typeface="Cambria Math" panose="02040503050406030204" pitchFamily="18" charset="0"/>
                          <a:ea typeface="Cambria Math" panose="02040503050406030204" pitchFamily="18" charset="0"/>
                        </a:rPr>
                        <m:t>𝑃𝑟𝑜𝑑𝑢𝑐𝑡</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𝑙𝑒𝑎𝑑𝑒𝑟𝑠h𝑖</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8315" y="2078749"/>
                <a:ext cx="1114110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a:spLocks noGrp="1"/>
              </p:cNvSpPr>
              <p:nvPr>
                <p:ph idx="1"/>
              </p:nvPr>
            </p:nvSpPr>
            <p:spPr>
              <a:xfrm>
                <a:off x="838200" y="4695505"/>
                <a:ext cx="10515600" cy="917333"/>
              </a:xfrm>
            </p:spPr>
            <p:txBody>
              <a:bodyPr>
                <a:noAutofit/>
              </a:bodyPr>
              <a:lstStyle/>
              <a:p>
                <a:pPr marL="0" indent="0">
                  <a:buNone/>
                </a:pPr>
                <a14:m>
                  <m:oMath xmlns:m="http://schemas.openxmlformats.org/officeDocument/2006/math">
                    <m:r>
                      <a:rPr lang="en-US" sz="2400" b="0" i="1" smtClean="0">
                        <a:latin typeface="Cambria Math" panose="02040503050406030204" pitchFamily="18" charset="0"/>
                      </a:rPr>
                      <m:t>𝐵𝑇</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r>
                  <a:rPr lang="en-US" sz="2400" dirty="0" smtClean="0"/>
                  <a:t>= Book-to-market ratio of equity valuation</a:t>
                </a:r>
                <a:endParaRPr lang="en-US" sz="2400" i="1" dirty="0" smtClean="0"/>
              </a:p>
            </p:txBody>
          </p:sp>
        </mc:Choice>
        <mc:Fallback xmlns="">
          <p:sp>
            <p:nvSpPr>
              <p:cNvPr id="14" name="Content Placeholder 2"/>
              <p:cNvSpPr>
                <a:spLocks noGrp="1" noRot="1" noChangeAspect="1" noMove="1" noResize="1" noEditPoints="1" noAdjustHandles="1" noChangeArrowheads="1" noChangeShapeType="1" noTextEdit="1"/>
              </p:cNvSpPr>
              <p:nvPr>
                <p:ph idx="1"/>
              </p:nvPr>
            </p:nvSpPr>
            <p:spPr>
              <a:xfrm>
                <a:off x="838200" y="4695505"/>
                <a:ext cx="10515600" cy="917333"/>
              </a:xfrm>
              <a:blipFill rotWithShape="0">
                <a:blip r:embed="rId4"/>
                <a:stretch>
                  <a:fillRect l="-116" t="-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588050" y="2468780"/>
                <a:ext cx="6096000" cy="1384995"/>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𝟐</m:t>
                          </m:r>
                        </m:sub>
                      </m:sSub>
                      <m:r>
                        <a:rPr lang="en-US" sz="2800" i="1">
                          <a:latin typeface="Cambria Math" panose="02040503050406030204" pitchFamily="18" charset="0"/>
                          <a:ea typeface="Cambria Math" panose="02040503050406030204" pitchFamily="18" charset="0"/>
                        </a:rPr>
                        <m:t>𝐶𝑢𝑠𝑡𝑜𝑚𝑒𝑟</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𝑖𝑛𝑡𝑖𝑚𝑎𝑐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𝟑</m:t>
                          </m:r>
                        </m:sub>
                      </m:sSub>
                      <m:r>
                        <a:rPr lang="en-US" sz="2800" i="1">
                          <a:latin typeface="Cambria Math" panose="02040503050406030204" pitchFamily="18" charset="0"/>
                          <a:ea typeface="Cambria Math" panose="02040503050406030204" pitchFamily="18" charset="0"/>
                        </a:rPr>
                        <m:t>𝑂𝑝𝑒𝑟𝑎𝑡𝑖𝑜𝑛𝑎𝑙</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𝑒𝑥𝑐𝑒𝑙𝑙𝑒𝑛𝑐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𝑒</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r>
                      <a:rPr lang="en-US" sz="2800" b="0" i="1" smtClean="0">
                        <a:latin typeface="Cambria Math" panose="02040503050406030204" pitchFamily="18" charset="0"/>
                        <a:ea typeface="Cambria Math" panose="02040503050406030204" pitchFamily="18" charset="0"/>
                      </a:rPr>
                      <m:t>𝑍</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Ind</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Year</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oMath>
                </a14:m>
                <a:r>
                  <a:rPr lang="el-GR" sz="2800" dirty="0">
                    <a:ea typeface="Cambria Math" panose="02040503050406030204" pitchFamily="18" charset="0"/>
                  </a:rPr>
                  <a:t>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τ</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588050" y="2468780"/>
                <a:ext cx="6096000" cy="1384995"/>
              </a:xfrm>
              <a:prstGeom prst="rect">
                <a:avLst/>
              </a:prstGeom>
              <a:blipFill>
                <a:blip r:embed="rId5"/>
                <a:stretch>
                  <a:fillRect/>
                </a:stretch>
              </a:blipFill>
            </p:spPr>
            <p:txBody>
              <a:bodyPr/>
              <a:lstStyle/>
              <a:p>
                <a:r>
                  <a:rPr lang="en-US">
                    <a:noFill/>
                  </a:rPr>
                  <a:t> </a:t>
                </a:r>
              </a:p>
            </p:txBody>
          </p:sp>
        </mc:Fallback>
      </mc:AlternateContent>
      <p:sp>
        <p:nvSpPr>
          <p:cNvPr id="9" name="Rectangle 8"/>
          <p:cNvSpPr/>
          <p:nvPr/>
        </p:nvSpPr>
        <p:spPr>
          <a:xfrm>
            <a:off x="750275" y="5716632"/>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460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9020" cy="1325563"/>
          </a:xfrm>
        </p:spPr>
        <p:txBody>
          <a:bodyPr/>
          <a:lstStyle/>
          <a:p>
            <a:r>
              <a:rPr lang="en-US" b="1" dirty="0" smtClean="0"/>
              <a:t>Results for RQ1a: Balance-sheet conservatism</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36</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913090636"/>
              </p:ext>
            </p:extLst>
          </p:nvPr>
        </p:nvGraphicFramePr>
        <p:xfrm>
          <a:off x="2500970" y="1611400"/>
          <a:ext cx="7190061" cy="3749040"/>
        </p:xfrm>
        <a:graphic>
          <a:graphicData uri="http://schemas.openxmlformats.org/drawingml/2006/table">
            <a:tbl>
              <a:tblPr firstRow="1" bandRow="1">
                <a:tableStyleId>{9D7B26C5-4107-4FEC-AEDC-1716B250A1EF}</a:tableStyleId>
              </a:tblPr>
              <a:tblGrid>
                <a:gridCol w="4020826">
                  <a:extLst>
                    <a:ext uri="{9D8B030D-6E8A-4147-A177-3AD203B41FA5}">
                      <a16:colId xmlns:a16="http://schemas.microsoft.com/office/drawing/2014/main" val="2589552648"/>
                    </a:ext>
                  </a:extLst>
                </a:gridCol>
                <a:gridCol w="3169235">
                  <a:extLst>
                    <a:ext uri="{9D8B030D-6E8A-4147-A177-3AD203B41FA5}">
                      <a16:colId xmlns:a16="http://schemas.microsoft.com/office/drawing/2014/main" val="2122216044"/>
                    </a:ext>
                  </a:extLst>
                </a:gridCol>
              </a:tblGrid>
              <a:tr h="290545">
                <a:tc>
                  <a:txBody>
                    <a:bodyPr/>
                    <a:lstStyle/>
                    <a:p>
                      <a:pPr algn="l">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BTM</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extLst>
                  <a:ext uri="{0D108BD9-81ED-4DB2-BD59-A6C34878D82A}">
                    <a16:rowId xmlns:a16="http://schemas.microsoft.com/office/drawing/2014/main" val="3682902686"/>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1" kern="1200" dirty="0" smtClean="0">
                          <a:effectLst/>
                          <a:latin typeface="Times New Roman" panose="02020603050405020304" pitchFamily="18" charset="0"/>
                          <a:cs typeface="Times New Roman" panose="02020603050405020304" pitchFamily="18" charset="0"/>
                        </a:rPr>
                        <a:t>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-0.095***</a:t>
                      </a:r>
                      <a:endParaRPr kumimoji="0" lang="en-US" sz="2400" b="1"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7625" marR="47625" marT="0" marB="0">
                    <a:noFill/>
                  </a:tcPr>
                </a:tc>
                <a:extLst>
                  <a:ext uri="{0D108BD9-81ED-4DB2-BD59-A6C34878D82A}">
                    <a16:rowId xmlns:a16="http://schemas.microsoft.com/office/drawing/2014/main" val="2476868271"/>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0.002</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7625" marR="47625" marT="0" marB="0">
                    <a:noFill/>
                  </a:tcPr>
                </a:tc>
                <a:extLst>
                  <a:ext uri="{0D108BD9-81ED-4DB2-BD59-A6C34878D82A}">
                    <a16:rowId xmlns:a16="http://schemas.microsoft.com/office/drawing/2014/main" val="2875194398"/>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0.049***</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7625" marR="47625" marT="0" marB="0">
                    <a:noFill/>
                  </a:tcPr>
                </a:tc>
                <a:extLst>
                  <a:ext uri="{0D108BD9-81ED-4DB2-BD59-A6C34878D82A}">
                    <a16:rowId xmlns:a16="http://schemas.microsoft.com/office/drawing/2014/main" val="1592475010"/>
                  </a:ext>
                </a:extLst>
              </a:tr>
              <a:tr h="290545">
                <a:tc>
                  <a:txBody>
                    <a:bodyPr/>
                    <a:lstStyle/>
                    <a:p>
                      <a:pPr>
                        <a:lnSpc>
                          <a:spcPct val="100000"/>
                        </a:lnSpc>
                      </a:pPr>
                      <a:endParaRPr lang="en-US" sz="2000" i="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4288042594"/>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Controls </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62315614"/>
                  </a:ext>
                </a:extLst>
              </a:tr>
              <a:tr h="290545">
                <a:tc>
                  <a:txBody>
                    <a:bodyPr/>
                    <a:lstStyle/>
                    <a:p>
                      <a:pPr>
                        <a:lnSpc>
                          <a:spcPct val="100000"/>
                        </a:lnSpc>
                      </a:pPr>
                      <a:r>
                        <a:rPr lang="en-US" sz="2000" dirty="0" smtClean="0">
                          <a:latin typeface="Times New Roman" panose="02020603050405020304" pitchFamily="18" charset="0"/>
                          <a:cs typeface="Times New Roman" panose="02020603050405020304" pitchFamily="18" charset="0"/>
                        </a:rPr>
                        <a:t>Industry &amp; Year FE</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1475317662"/>
                  </a:ext>
                </a:extLst>
              </a:tr>
              <a:tr h="290545">
                <a:tc>
                  <a:txBody>
                    <a:bodyPr/>
                    <a:lstStyle/>
                    <a:p>
                      <a:pPr>
                        <a:lnSpc>
                          <a:spcPct val="100000"/>
                        </a:lnSpc>
                      </a:pPr>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0.155</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7625" marR="47625" marT="0" marB="0">
                    <a:noFill/>
                  </a:tcPr>
                </a:tc>
                <a:extLst>
                  <a:ext uri="{0D108BD9-81ED-4DB2-BD59-A6C34878D82A}">
                    <a16:rowId xmlns:a16="http://schemas.microsoft.com/office/drawing/2014/main" val="1833522940"/>
                  </a:ext>
                </a:extLst>
              </a:tr>
              <a:tr h="290545">
                <a:tc>
                  <a:txBody>
                    <a:bodyPr/>
                    <a:lstStyle/>
                    <a:p>
                      <a:pPr>
                        <a:lnSpc>
                          <a:spcPct val="100000"/>
                        </a:lnSpc>
                      </a:pPr>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5520965"/>
                  </a:ext>
                </a:extLst>
              </a:tr>
            </a:tbl>
          </a:graphicData>
        </a:graphic>
      </p:graphicFrame>
    </p:spTree>
    <p:extLst>
      <p:ext uri="{BB962C8B-B14F-4D97-AF65-F5344CB8AC3E}">
        <p14:creationId xmlns:p14="http://schemas.microsoft.com/office/powerpoint/2010/main" val="172252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417834" cy="1325563"/>
          </a:xfrm>
        </p:spPr>
        <p:txBody>
          <a:bodyPr>
            <a:normAutofit/>
          </a:bodyPr>
          <a:lstStyle/>
          <a:p>
            <a:r>
              <a:rPr lang="en-US" sz="4000" b="1" dirty="0" smtClean="0"/>
              <a:t>Empirical model: Income-statement conservatism</a:t>
            </a:r>
            <a:endParaRPr lang="en-US" sz="4000"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37</a:t>
            </a:fld>
            <a:endParaRPr lang="en-US"/>
          </a:p>
        </p:txBody>
      </p:sp>
      <mc:AlternateContent xmlns:mc="http://schemas.openxmlformats.org/markup-compatibility/2006" xmlns:a14="http://schemas.microsoft.com/office/drawing/2010/main">
        <mc:Choice Requires="a14">
          <p:sp>
            <p:nvSpPr>
              <p:cNvPr id="6" name="Rectangle 5"/>
              <p:cNvSpPr/>
              <p:nvPr/>
            </p:nvSpPr>
            <p:spPr>
              <a:xfrm>
                <a:off x="838199" y="1970716"/>
                <a:ext cx="10286185" cy="461665"/>
              </a:xfrm>
              <a:prstGeom prst="rect">
                <a:avLst/>
              </a:prstGeom>
            </p:spPr>
            <p:txBody>
              <a:bodyPr wrap="square">
                <a:spAutoFit/>
              </a:bodyPr>
              <a:lstStyle/>
              <a:p>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𝐸</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𝑃</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oMath>
                </a14:m>
                <a:r>
                  <a:rPr lang="en-US" sz="2400" dirty="0">
                    <a:latin typeface="Times New Roman" panose="02020603050405020304" pitchFamily="18" charset="0"/>
                    <a:ea typeface="DengXian" panose="02010600030101010101" pitchFamily="2" charset="-122"/>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𝛽</m:t>
                        </m:r>
                      </m:e>
                      <m:sub>
                        <m:r>
                          <a:rPr lang="en-US" sz="2400" i="1">
                            <a:latin typeface="Cambria Math" panose="02040503050406030204" pitchFamily="18" charset="0"/>
                            <a:ea typeface="DengXian" panose="02010600030101010101" pitchFamily="2" charset="-122"/>
                            <a:cs typeface="Times New Roman" panose="02020603050405020304" pitchFamily="18" charset="0"/>
                          </a:rPr>
                          <m:t>0</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𝛽</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r>
                      <a:rPr lang="en-US" sz="240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𝑅</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𝛽</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r>
                      <a:rPr lang="en-US" sz="240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𝑇</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DengXian" panose="02010600030101010101" pitchFamily="2" charset="-122"/>
                            <a:cs typeface="Times New Roman" panose="02020603050405020304" pitchFamily="18" charset="0"/>
                          </a:rPr>
                          <m:t>𝛽</m:t>
                        </m:r>
                      </m:e>
                      <m:sub>
                        <m:r>
                          <a:rPr lang="en-US" sz="2400" b="0" i="1">
                            <a:latin typeface="Cambria Math" panose="02040503050406030204" pitchFamily="18" charset="0"/>
                            <a:ea typeface="DengXian" panose="02010600030101010101" pitchFamily="2" charset="-122"/>
                            <a:cs typeface="Times New Roman" panose="02020603050405020304" pitchFamily="18" charset="0"/>
                          </a:rPr>
                          <m:t>3</m:t>
                        </m:r>
                      </m:sub>
                    </m:sSub>
                    <m:r>
                      <a:rPr lang="en-US" sz="2400" b="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40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DengXian" panose="02010600030101010101" pitchFamily="2" charset="-122"/>
                            <a:cs typeface="Times New Roman" panose="02020603050405020304" pitchFamily="18" charset="0"/>
                          </a:rPr>
                          <m:t>𝑅</m:t>
                        </m:r>
                      </m:e>
                      <m:sub>
                        <m:r>
                          <a:rPr lang="en-US" sz="2400" b="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b="0" i="1">
                        <a:latin typeface="Cambria Math" panose="02040503050406030204" pitchFamily="18" charset="0"/>
                        <a:ea typeface="DengXian" panose="02010600030101010101" pitchFamily="2" charset="-122"/>
                        <a:cs typeface="Times New Roman" panose="02020603050405020304" pitchFamily="18" charset="0"/>
                      </a:rPr>
                      <m:t>∗</m:t>
                    </m:r>
                    <m:r>
                      <a:rPr lang="en-US" sz="2400" b="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40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DengXian" panose="02010600030101010101" pitchFamily="2" charset="-122"/>
                            <a:cs typeface="Times New Roman" panose="02020603050405020304" pitchFamily="18" charset="0"/>
                          </a:rPr>
                          <m:t>𝑇</m:t>
                        </m:r>
                      </m:e>
                      <m:sub>
                        <m:r>
                          <a:rPr lang="en-US" sz="2400" b="0" i="1">
                            <a:latin typeface="Cambria Math" panose="02040503050406030204" pitchFamily="18" charset="0"/>
                            <a:ea typeface="DengXian" panose="02010600030101010101" pitchFamily="2" charset="-122"/>
                            <a:cs typeface="Times New Roman" panose="02020603050405020304" pitchFamily="18" charset="0"/>
                          </a:rPr>
                          <m:t>𝑡</m:t>
                        </m:r>
                      </m:sub>
                    </m:sSub>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838199" y="1970716"/>
                <a:ext cx="10286185" cy="461665"/>
              </a:xfrm>
              <a:prstGeom prst="rect">
                <a:avLst/>
              </a:prstGeom>
              <a:blipFill>
                <a:blip r:embed="rId2"/>
                <a:stretch>
                  <a:fillRect l="-118" t="-11842" b="-27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38199" y="4794413"/>
                <a:ext cx="8856463" cy="400110"/>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𝑃</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oMath>
                </a14:m>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earnings per share scaled by stock price at the beginning of the fiscal </a:t>
                </a:r>
                <a:r>
                  <a:rPr lang="en-US" sz="2000" dirty="0" smtClean="0">
                    <a:latin typeface="Times New Roman" panose="02020603050405020304" pitchFamily="18" charset="0"/>
                    <a:cs typeface="Times New Roman" panose="02020603050405020304" pitchFamily="18" charset="0"/>
                  </a:rPr>
                  <a:t>year</a:t>
                </a:r>
              </a:p>
            </p:txBody>
          </p:sp>
        </mc:Choice>
        <mc:Fallback xmlns="">
          <p:sp>
            <p:nvSpPr>
              <p:cNvPr id="7" name="Rectangle 6"/>
              <p:cNvSpPr>
                <a:spLocks noRot="1" noChangeAspect="1" noMove="1" noResize="1" noEditPoints="1" noAdjustHandles="1" noChangeArrowheads="1" noChangeShapeType="1" noTextEdit="1"/>
              </p:cNvSpPr>
              <p:nvPr/>
            </p:nvSpPr>
            <p:spPr>
              <a:xfrm>
                <a:off x="838199" y="4794413"/>
                <a:ext cx="8856463" cy="400110"/>
              </a:xfrm>
              <a:prstGeom prst="rect">
                <a:avLst/>
              </a:prstGeom>
              <a:blipFill>
                <a:blip r:embed="rId3"/>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994155" y="2308575"/>
                <a:ext cx="6096000" cy="154407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cs typeface="Times New Roman" panose="02020603050405020304" pitchFamily="18" charset="0"/>
                        </a:rPr>
                        <m:t>+ </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𝟒</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𝑫</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𝑹</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𝑹𝑬</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𝑻</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𝑷𝒓𝒐𝒅𝒖𝒄𝒕</m:t>
                      </m:r>
                      <m:r>
                        <a:rPr lang="en-US" sz="2400" b="1" i="1">
                          <a:latin typeface="Cambria Math" panose="02040503050406030204" pitchFamily="18" charset="0"/>
                          <a:ea typeface="DengXian" panose="02010600030101010101" pitchFamily="2" charset="-122"/>
                          <a:cs typeface="Times New Roman" panose="02020603050405020304" pitchFamily="18" charset="0"/>
                        </a:rPr>
                        <m:t> </m:t>
                      </m:r>
                      <m:r>
                        <a:rPr lang="en-US" sz="2400" b="1" i="1">
                          <a:latin typeface="Cambria Math" panose="02040503050406030204" pitchFamily="18" charset="0"/>
                          <a:ea typeface="DengXian" panose="02010600030101010101" pitchFamily="2" charset="-122"/>
                          <a:cs typeface="Times New Roman" panose="02020603050405020304" pitchFamily="18" charset="0"/>
                        </a:rPr>
                        <m:t>𝒍𝒆𝒂𝒅𝒆𝒓𝒔𝒉𝒊𝒑</m:t>
                      </m:r>
                      <m:r>
                        <a:rPr lang="en-US" sz="2400" b="1"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𝟓</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𝑫</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𝑹</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𝑹𝑬</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𝑻</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𝑪𝒖𝒔𝒕𝒐𝒎𝒆𝒓</m:t>
                      </m:r>
                      <m:r>
                        <a:rPr lang="en-US" sz="2400" b="1" i="1">
                          <a:latin typeface="Cambria Math" panose="02040503050406030204" pitchFamily="18" charset="0"/>
                          <a:ea typeface="DengXian" panose="02010600030101010101" pitchFamily="2" charset="-122"/>
                          <a:cs typeface="Times New Roman" panose="02020603050405020304" pitchFamily="18" charset="0"/>
                        </a:rPr>
                        <m:t> </m:t>
                      </m:r>
                      <m:r>
                        <a:rPr lang="en-US" sz="2400" b="1" i="1">
                          <a:latin typeface="Cambria Math" panose="02040503050406030204" pitchFamily="18" charset="0"/>
                          <a:ea typeface="DengXian" panose="02010600030101010101" pitchFamily="2" charset="-122"/>
                          <a:cs typeface="Times New Roman" panose="02020603050405020304" pitchFamily="18" charset="0"/>
                        </a:rPr>
                        <m:t>𝒊𝒏𝒕𝒆𝒓𝒎𝒂𝒄𝒚</m:t>
                      </m:r>
                      <m:r>
                        <a:rPr lang="en-US" sz="2400" b="1"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𝟔</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𝑫</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𝑹</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𝑹𝑬</m:t>
                      </m:r>
                      <m:sSub>
                        <m:sSubPr>
                          <m:ctrlPr>
                            <a:rPr lang="en-US" sz="2400" b="1" i="1">
                              <a:latin typeface="Cambria Math" panose="02040503050406030204" pitchFamily="18" charset="0"/>
                              <a:cs typeface="Times New Roman" panose="02020603050405020304" pitchFamily="18" charset="0"/>
                            </a:rPr>
                          </m:ctrlPr>
                        </m:sSubPr>
                        <m:e>
                          <m:r>
                            <a:rPr lang="en-US" sz="2400" b="1" i="1">
                              <a:latin typeface="Cambria Math" panose="02040503050406030204" pitchFamily="18" charset="0"/>
                              <a:ea typeface="DengXian" panose="02010600030101010101" pitchFamily="2" charset="-122"/>
                              <a:cs typeface="Times New Roman" panose="02020603050405020304" pitchFamily="18" charset="0"/>
                            </a:rPr>
                            <m:t>𝑻</m:t>
                          </m:r>
                        </m:e>
                        <m:sub>
                          <m:r>
                            <a:rPr lang="en-US" sz="24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400" b="1" i="1">
                          <a:latin typeface="Cambria Math" panose="02040503050406030204" pitchFamily="18" charset="0"/>
                          <a:ea typeface="DengXian" panose="02010600030101010101" pitchFamily="2" charset="-122"/>
                          <a:cs typeface="Times New Roman" panose="02020603050405020304" pitchFamily="18" charset="0"/>
                        </a:rPr>
                        <m:t>∗</m:t>
                      </m:r>
                      <m:r>
                        <a:rPr lang="en-US" sz="2400" b="1" i="1">
                          <a:latin typeface="Cambria Math" panose="02040503050406030204" pitchFamily="18" charset="0"/>
                          <a:ea typeface="DengXian" panose="02010600030101010101" pitchFamily="2" charset="-122"/>
                          <a:cs typeface="Times New Roman" panose="02020603050405020304" pitchFamily="18" charset="0"/>
                        </a:rPr>
                        <m:t>𝑶𝒑𝒆𝒓𝒂𝒕𝒊𝒐𝒏𝒂𝒍</m:t>
                      </m:r>
                      <m:r>
                        <a:rPr lang="en-US" sz="2400" b="1" i="1">
                          <a:latin typeface="Cambria Math" panose="02040503050406030204" pitchFamily="18" charset="0"/>
                          <a:ea typeface="DengXian" panose="02010600030101010101" pitchFamily="2" charset="-122"/>
                          <a:cs typeface="Times New Roman" panose="02020603050405020304" pitchFamily="18" charset="0"/>
                        </a:rPr>
                        <m:t> </m:t>
                      </m:r>
                      <m:r>
                        <a:rPr lang="en-US" sz="2400" b="1" i="1">
                          <a:latin typeface="Cambria Math" panose="02040503050406030204" pitchFamily="18" charset="0"/>
                          <a:ea typeface="DengXian" panose="02010600030101010101" pitchFamily="2" charset="-122"/>
                          <a:cs typeface="Times New Roman" panose="02020603050405020304" pitchFamily="18" charset="0"/>
                        </a:rPr>
                        <m:t>𝒆𝒙𝒆𝒍𝒍𝒆𝒏𝒄𝒆</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𝜑</m:t>
                      </m:r>
                      <m:r>
                        <a:rPr lang="en-US" sz="240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𝑅</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𝑇</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𝑍</m:t>
                      </m:r>
                    </m:oMath>
                  </m:oMathPara>
                </a14:m>
                <a:endParaRPr lang="en-US" sz="2400" i="1" dirty="0" smtClean="0">
                  <a:latin typeface="Cambria Math" panose="02040503050406030204" pitchFamily="18" charset="0"/>
                  <a:ea typeface="DengXian" panose="0201060003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994155" y="2308575"/>
                <a:ext cx="6096000" cy="1544077"/>
              </a:xfrm>
              <a:prstGeom prst="rect">
                <a:avLst/>
              </a:prstGeom>
              <a:blipFill>
                <a:blip r:embed="rId4"/>
                <a:stretch>
                  <a:fillRect b="-4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977182" y="3735574"/>
                <a:ext cx="7278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𝑅</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𝑇</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𝐼𝑛𝑑</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𝐹𝐸</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𝑅</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𝑇</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𝑌𝑒𝑎𝑟</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𝐹𝐸</m:t>
                      </m:r>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𝜏</m:t>
                          </m:r>
                        </m:e>
                        <m:sub>
                          <m:r>
                            <a:rPr lang="en-US" sz="24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400" i="1">
                          <a:latin typeface="Cambria Math" panose="02040503050406030204" pitchFamily="18" charset="0"/>
                          <a:ea typeface="DengXian" panose="02010600030101010101" pitchFamily="2" charset="-122"/>
                          <a:cs typeface="Times New Roman" panose="02020603050405020304" pitchFamily="18" charset="0"/>
                        </a:rPr>
                        <m:t> </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4977182" y="3735574"/>
                <a:ext cx="727885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82208" y="5201284"/>
                <a:ext cx="3231654" cy="400110"/>
              </a:xfrm>
              <a:prstGeom prst="rect">
                <a:avLst/>
              </a:prstGeom>
            </p:spPr>
            <p:txBody>
              <a:bodyPr wrap="none">
                <a:spAutoFit/>
              </a:bodyPr>
              <a:lstStyle/>
              <a:p>
                <a14:m>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𝑅𝐸</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𝑇</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annual stock return</a:t>
                </a:r>
                <a:endParaRPr lang="en-US" sz="2000"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82208" y="5201284"/>
                <a:ext cx="3231654" cy="400110"/>
              </a:xfrm>
              <a:prstGeom prst="rect">
                <a:avLst/>
              </a:prstGeom>
              <a:blipFill>
                <a:blip r:embed="rId6"/>
                <a:stretch>
                  <a:fillRect t="-7576" r="-150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82208" y="5590770"/>
                <a:ext cx="5349093" cy="400110"/>
              </a:xfrm>
              <a:prstGeom prst="rect">
                <a:avLst/>
              </a:prstGeom>
            </p:spPr>
            <p:txBody>
              <a:bodyPr wrap="none">
                <a:spAutoFit/>
              </a:bodyPr>
              <a:lstStyle/>
              <a:p>
                <a14:m>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𝐷</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𝑅</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sz="2000" dirty="0" smtClean="0">
                    <a:latin typeface="Times New Roman" panose="02020603050405020304" pitchFamily="18" charset="0"/>
                    <a:cs typeface="Times New Roman" panose="02020603050405020304" pitchFamily="18" charset="0"/>
                  </a:rPr>
                  <a:t>      </a:t>
                </a:r>
                <a:r>
                  <a:rPr lang="en-US" sz="2000" dirty="0" smtClean="0"/>
                  <a:t> </a:t>
                </a:r>
                <a:r>
                  <a:rPr lang="en-US" sz="2000" dirty="0" smtClean="0">
                    <a:latin typeface="Times New Roman" panose="02020603050405020304" pitchFamily="18" charset="0"/>
                    <a:cs typeface="Times New Roman" panose="02020603050405020304" pitchFamily="18" charset="0"/>
                  </a:rPr>
                  <a:t>= an indicator variable for negative return</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882208" y="5590770"/>
                <a:ext cx="5349093" cy="400110"/>
              </a:xfrm>
              <a:prstGeom prst="rect">
                <a:avLst/>
              </a:prstGeom>
              <a:blipFill>
                <a:blip r:embed="rId7"/>
                <a:stretch>
                  <a:fillRect t="-9091" r="-570" b="-24242"/>
                </a:stretch>
              </a:blipFill>
            </p:spPr>
            <p:txBody>
              <a:bodyPr/>
              <a:lstStyle/>
              <a:p>
                <a:r>
                  <a:rPr lang="en-US">
                    <a:noFill/>
                  </a:rPr>
                  <a:t> </a:t>
                </a:r>
              </a:p>
            </p:txBody>
          </p:sp>
        </mc:Fallback>
      </mc:AlternateContent>
      <p:sp>
        <p:nvSpPr>
          <p:cNvPr id="13" name="Rectangle 12"/>
          <p:cNvSpPr/>
          <p:nvPr/>
        </p:nvSpPr>
        <p:spPr>
          <a:xfrm>
            <a:off x="882208" y="5672480"/>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 MTB,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94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9020" cy="1325563"/>
          </a:xfrm>
        </p:spPr>
        <p:txBody>
          <a:bodyPr>
            <a:normAutofit/>
          </a:bodyPr>
          <a:lstStyle/>
          <a:p>
            <a:r>
              <a:rPr lang="en-US" sz="4000" b="1" dirty="0" smtClean="0"/>
              <a:t>Results for RQ1b: Income-statement conservatism</a:t>
            </a:r>
            <a:endParaRPr lang="en-US" sz="4000"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3368129-8861-C24D-BC6A-BC5FB64D6F5D}" type="slidenum">
              <a:rPr lang="en-US" smtClean="0"/>
              <a:t>38</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227858371"/>
              </p:ext>
            </p:extLst>
          </p:nvPr>
        </p:nvGraphicFramePr>
        <p:xfrm>
          <a:off x="1817950" y="1620835"/>
          <a:ext cx="8556101" cy="4663440"/>
        </p:xfrm>
        <a:graphic>
          <a:graphicData uri="http://schemas.openxmlformats.org/drawingml/2006/table">
            <a:tbl>
              <a:tblPr firstRow="1" bandRow="1">
                <a:tableStyleId>{9D7B26C5-4107-4FEC-AEDC-1716B250A1EF}</a:tableStyleId>
              </a:tblPr>
              <a:tblGrid>
                <a:gridCol w="3925901">
                  <a:extLst>
                    <a:ext uri="{9D8B030D-6E8A-4147-A177-3AD203B41FA5}">
                      <a16:colId xmlns:a16="http://schemas.microsoft.com/office/drawing/2014/main" val="2589552648"/>
                    </a:ext>
                  </a:extLst>
                </a:gridCol>
                <a:gridCol w="2315100">
                  <a:extLst>
                    <a:ext uri="{9D8B030D-6E8A-4147-A177-3AD203B41FA5}">
                      <a16:colId xmlns:a16="http://schemas.microsoft.com/office/drawing/2014/main" val="691798816"/>
                    </a:ext>
                  </a:extLst>
                </a:gridCol>
                <a:gridCol w="2315100">
                  <a:extLst>
                    <a:ext uri="{9D8B030D-6E8A-4147-A177-3AD203B41FA5}">
                      <a16:colId xmlns:a16="http://schemas.microsoft.com/office/drawing/2014/main" val="2122216044"/>
                    </a:ext>
                  </a:extLst>
                </a:gridCol>
              </a:tblGrid>
              <a:tr h="185981">
                <a:tc>
                  <a:txBody>
                    <a:bodyPr/>
                    <a:lstStyle/>
                    <a:p>
                      <a:pPr algn="l"/>
                      <a:endParaRPr lang="en-US" sz="2000" dirty="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bg1"/>
                          </a:solidFill>
                          <a:latin typeface="Times New Roman" panose="02020603050405020304" pitchFamily="18" charset="0"/>
                          <a:cs typeface="Times New Roman" panose="02020603050405020304" pitchFamily="18" charset="0"/>
                        </a:rPr>
                        <a:t>E/P</a:t>
                      </a: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solidFill>
                            <a:schemeClr val="bg1"/>
                          </a:solidFill>
                          <a:latin typeface="Times New Roman" panose="02020603050405020304" pitchFamily="18" charset="0"/>
                          <a:cs typeface="Times New Roman" panose="02020603050405020304" pitchFamily="18" charset="0"/>
                        </a:rPr>
                        <a:t>E/P</a:t>
                      </a:r>
                    </a:p>
                  </a:txBody>
                  <a:tcPr anchor="ct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3682902686"/>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Product</a:t>
                      </a:r>
                      <a:r>
                        <a:rPr lang="en-US" sz="2000" b="0" i="1" kern="1200" baseline="0" dirty="0" smtClean="0">
                          <a:effectLst/>
                          <a:latin typeface="Times New Roman" panose="02020603050405020304" pitchFamily="18" charset="0"/>
                          <a:cs typeface="Times New Roman" panose="02020603050405020304" pitchFamily="18" charset="0"/>
                        </a:rPr>
                        <a:t> leadership</a:t>
                      </a:r>
                      <a:endParaRPr lang="en-US" sz="20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-0.025***</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b="1" dirty="0">
                          <a:effectLst/>
                          <a:latin typeface="Times New Roman" panose="02020603050405020304" pitchFamily="18" charset="0"/>
                          <a:ea typeface="DengXian" panose="02010600030101010101" pitchFamily="2" charset="-122"/>
                          <a:cs typeface="Times New Roman" panose="02020603050405020304" pitchFamily="18" charset="0"/>
                        </a:rPr>
                        <a:t>-0.033***</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7686827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b="0" i="1" dirty="0" smtClean="0">
                          <a:latin typeface="Times New Roman" panose="02020603050405020304" pitchFamily="18" charset="0"/>
                          <a:cs typeface="Times New Roman" panose="02020603050405020304" pitchFamily="18" charset="0"/>
                        </a:rPr>
                        <a:t>Customer intimacy</a:t>
                      </a: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-0.002</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-0.006</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75194398"/>
                  </a:ext>
                </a:extLst>
              </a:tr>
              <a:tr h="185981">
                <a:tc>
                  <a:txBody>
                    <a:bodyPr/>
                    <a:lstStyle/>
                    <a:p>
                      <a:pPr algn="l"/>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b="0" i="1" dirty="0" smtClean="0">
                          <a:latin typeface="Times New Roman" panose="02020603050405020304" pitchFamily="18" charset="0"/>
                          <a:cs typeface="Times New Roman" panose="02020603050405020304" pitchFamily="18" charset="0"/>
                        </a:rPr>
                        <a:t>Operational excellence</a:t>
                      </a:r>
                      <a:endParaRPr lang="en-US" sz="20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0.009</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2400" dirty="0" smtClean="0">
                          <a:effectLst/>
                          <a:latin typeface="Times New Roman" panose="02020603050405020304" pitchFamily="18" charset="0"/>
                          <a:ea typeface="DengXian" panose="02010600030101010101" pitchFamily="2" charset="-122"/>
                          <a:cs typeface="Times New Roman" panose="02020603050405020304" pitchFamily="18" charset="0"/>
                        </a:rPr>
                        <a:t> 0.006</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92475010"/>
                  </a:ext>
                </a:extLst>
              </a:tr>
              <a:tr h="185981">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sz="2400" dirty="0">
                        <a:latin typeface="Times New Roman" panose="02020603050405020304" pitchFamily="18" charset="0"/>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2906763"/>
                  </a:ext>
                </a:extLst>
              </a:tr>
              <a:tr h="185981">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Stand-alone</a:t>
                      </a:r>
                      <a:r>
                        <a:rPr lang="en-US" sz="2000" baseline="0" dirty="0" smtClean="0">
                          <a:solidFill>
                            <a:schemeClr val="tx1"/>
                          </a:solidFill>
                          <a:latin typeface="Times New Roman" panose="02020603050405020304" pitchFamily="18" charset="0"/>
                          <a:cs typeface="Times New Roman" panose="02020603050405020304" pitchFamily="18" charset="0"/>
                        </a:rPr>
                        <a:t> terms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4732025"/>
                  </a:ext>
                </a:extLst>
              </a:tr>
              <a:tr h="185981">
                <a:tc>
                  <a:txBody>
                    <a:bodyPr/>
                    <a:lstStyle/>
                    <a:p>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Controls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2657083"/>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Industry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780779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DR * RET</a:t>
                      </a:r>
                      <a:r>
                        <a:rPr lang="en-US" sz="2000" i="1" kern="1200" baseline="-25000" dirty="0" smtClean="0">
                          <a:effectLst/>
                          <a:latin typeface="Times New Roman" panose="02020603050405020304" pitchFamily="18" charset="0"/>
                          <a:cs typeface="Times New Roman" panose="02020603050405020304" pitchFamily="18" charset="0"/>
                        </a:rPr>
                        <a:t>  </a:t>
                      </a:r>
                      <a:r>
                        <a:rPr lang="en-US" sz="2000" b="0" i="1" kern="1200" dirty="0" smtClean="0">
                          <a:effectLst/>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Year</a:t>
                      </a:r>
                      <a:r>
                        <a:rPr lang="en-US" sz="2000" dirty="0" smtClean="0">
                          <a:solidFill>
                            <a:schemeClr val="tx1"/>
                          </a:solidFill>
                          <a:latin typeface="Times New Roman" panose="02020603050405020304" pitchFamily="18" charset="0"/>
                          <a:cs typeface="Times New Roman" panose="02020603050405020304" pitchFamily="18" charset="0"/>
                        </a:rPr>
                        <a:t>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7330203"/>
                  </a:ext>
                </a:extLst>
              </a:tr>
              <a:tr h="185981">
                <a:tc>
                  <a:txBody>
                    <a:bodyPr/>
                    <a:lstStyle/>
                    <a:p>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0.190</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0.487</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390694"/>
                  </a:ext>
                </a:extLst>
              </a:tr>
              <a:tr h="185981">
                <a:tc>
                  <a:txBody>
                    <a:bodyPr/>
                    <a:lstStyle/>
                    <a:p>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240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1714653"/>
                  </a:ext>
                </a:extLst>
              </a:tr>
            </a:tbl>
          </a:graphicData>
        </a:graphic>
      </p:graphicFrame>
    </p:spTree>
    <p:extLst>
      <p:ext uri="{BB962C8B-B14F-4D97-AF65-F5344CB8AC3E}">
        <p14:creationId xmlns:p14="http://schemas.microsoft.com/office/powerpoint/2010/main" val="4109399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417834" cy="1325563"/>
          </a:xfrm>
        </p:spPr>
        <p:txBody>
          <a:bodyPr/>
          <a:lstStyle/>
          <a:p>
            <a:r>
              <a:rPr lang="en-US" b="1" dirty="0" smtClean="0"/>
              <a:t>Empirical model: R</a:t>
            </a:r>
            <a:r>
              <a:rPr lang="en-US" altLang="zh-CN" b="1" dirty="0" smtClean="0"/>
              <a:t>evenue-Expense </a:t>
            </a:r>
            <a:r>
              <a:rPr lang="en-US" altLang="zh-CN" b="1" dirty="0"/>
              <a:t>matching</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39</a:t>
            </a:fld>
            <a:endParaRPr lang="en-US"/>
          </a:p>
        </p:txBody>
      </p:sp>
      <mc:AlternateContent xmlns:mc="http://schemas.openxmlformats.org/markup-compatibility/2006" xmlns:a14="http://schemas.microsoft.com/office/drawing/2010/main">
        <mc:Choice Requires="a14">
          <p:sp>
            <p:nvSpPr>
              <p:cNvPr id="6" name="Rectangle 5"/>
              <p:cNvSpPr/>
              <p:nvPr/>
            </p:nvSpPr>
            <p:spPr>
              <a:xfrm>
                <a:off x="803564" y="1622018"/>
                <a:ext cx="9621574"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𝑅𝑒𝑣𝑒𝑛𝑢𝑒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0</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2</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3</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oMath>
                  </m:oMathPara>
                </a14:m>
                <a:endParaRPr lang="en-US" sz="2000" i="1" dirty="0" smtClean="0">
                  <a:latin typeface="Cambria Math" panose="02040503050406030204" pitchFamily="18" charset="0"/>
                  <a:ea typeface="DengXian" panose="02010600030101010101" pitchFamily="2" charset="-122"/>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803564" y="1622018"/>
                <a:ext cx="9621574" cy="400110"/>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059844" y="1930737"/>
                <a:ext cx="9548635" cy="2833853"/>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4</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𝑃𝑟𝑜𝑑𝑢𝑐𝑡</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𝑙𝑒𝑎𝑑𝑒𝑟𝑠h𝑖𝑝</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5</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𝐶𝑢𝑠𝑡𝑜𝑚𝑒𝑟</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𝑖𝑛𝑡𝑖𝑚𝑎𝑐𝑦</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6</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𝑂𝑝𝑒𝑟𝑎𝑡𝑖𝑜𝑛𝑎𝑙</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𝑒𝑥𝑐𝑒𝑙𝑙𝑒𝑛𝑐𝑒</m:t>
                      </m:r>
                    </m:oMath>
                  </m:oMathPara>
                </a14:m>
                <a:endParaRPr lang="en-US" sz="2000" i="1" dirty="0" smtClean="0">
                  <a:latin typeface="Cambria Math" panose="02040503050406030204" pitchFamily="18" charset="0"/>
                  <a:ea typeface="DengXian" panose="02010600030101010101" pitchFamily="2" charset="-122"/>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𝟕</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𝑬𝒙𝒑𝒆𝒏𝒔</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𝒆</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m:t>
                      </m:r>
                      <m:r>
                        <a:rPr lang="en-US" sz="2000" b="1" i="1">
                          <a:latin typeface="Cambria Math" panose="02040503050406030204" pitchFamily="18" charset="0"/>
                          <a:ea typeface="DengXian" panose="02010600030101010101" pitchFamily="2" charset="-122"/>
                          <a:cs typeface="Times New Roman" panose="02020603050405020304" pitchFamily="18" charset="0"/>
                        </a:rPr>
                        <m:t>𝑷𝒓𝒐𝒅𝒖𝒄𝒕</m:t>
                      </m:r>
                      <m:r>
                        <a:rPr lang="en-US" sz="2000" b="1" i="1">
                          <a:latin typeface="Cambria Math" panose="02040503050406030204" pitchFamily="18" charset="0"/>
                          <a:ea typeface="DengXian" panose="02010600030101010101" pitchFamily="2" charset="-122"/>
                          <a:cs typeface="Times New Roman" panose="02020603050405020304" pitchFamily="18" charset="0"/>
                        </a:rPr>
                        <m:t> </m:t>
                      </m:r>
                      <m:r>
                        <a:rPr lang="en-US" sz="2000" b="1" i="1">
                          <a:latin typeface="Cambria Math" panose="02040503050406030204" pitchFamily="18" charset="0"/>
                          <a:ea typeface="DengXian" panose="02010600030101010101" pitchFamily="2" charset="-122"/>
                          <a:cs typeface="Times New Roman" panose="02020603050405020304" pitchFamily="18" charset="0"/>
                        </a:rPr>
                        <m:t>𝒍𝒆𝒂𝒅𝒆𝒓𝒔𝒉𝒊𝒑</m:t>
                      </m:r>
                      <m:r>
                        <a:rPr lang="en-US" sz="2000" b="1"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𝟖</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𝑬𝒙𝒑𝒆𝒏𝒔</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𝒆</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m:t>
                      </m:r>
                      <m:r>
                        <a:rPr lang="en-US" sz="2000" b="1" i="1">
                          <a:latin typeface="Cambria Math" panose="02040503050406030204" pitchFamily="18" charset="0"/>
                          <a:ea typeface="DengXian" panose="02010600030101010101" pitchFamily="2" charset="-122"/>
                          <a:cs typeface="Times New Roman" panose="02020603050405020304" pitchFamily="18" charset="0"/>
                        </a:rPr>
                        <m:t>𝑪𝒖𝒔𝒕𝒐𝒎𝒆𝒓</m:t>
                      </m:r>
                      <m:r>
                        <a:rPr lang="en-US" sz="2000" b="1" i="1">
                          <a:latin typeface="Cambria Math" panose="02040503050406030204" pitchFamily="18" charset="0"/>
                          <a:ea typeface="DengXian" panose="02010600030101010101" pitchFamily="2" charset="-122"/>
                          <a:cs typeface="Times New Roman" panose="02020603050405020304" pitchFamily="18" charset="0"/>
                        </a:rPr>
                        <m:t> </m:t>
                      </m:r>
                      <m:r>
                        <a:rPr lang="en-US" sz="2000" b="1" i="1">
                          <a:latin typeface="Cambria Math" panose="02040503050406030204" pitchFamily="18" charset="0"/>
                          <a:ea typeface="DengXian" panose="02010600030101010101" pitchFamily="2" charset="-122"/>
                          <a:cs typeface="Times New Roman" panose="02020603050405020304" pitchFamily="18" charset="0"/>
                        </a:rPr>
                        <m:t>𝒊𝒏𝒕𝒊𝒎𝒂𝒄𝒚</m:t>
                      </m:r>
                      <m:r>
                        <a:rPr lang="en-US" sz="2000" b="1"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𝟗</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𝑬𝒙𝒑𝒆𝒏𝒔</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DengXian" panose="02010600030101010101" pitchFamily="2" charset="-122"/>
                              <a:cs typeface="Times New Roman" panose="02020603050405020304" pitchFamily="18" charset="0"/>
                            </a:rPr>
                            <m:t>𝒆</m:t>
                          </m:r>
                        </m:e>
                        <m:sub>
                          <m:r>
                            <a:rPr lang="en-US" sz="2000" b="1" i="1">
                              <a:latin typeface="Cambria Math" panose="02040503050406030204" pitchFamily="18" charset="0"/>
                              <a:ea typeface="DengXian" panose="02010600030101010101" pitchFamily="2" charset="-122"/>
                              <a:cs typeface="Times New Roman" panose="02020603050405020304" pitchFamily="18" charset="0"/>
                            </a:rPr>
                            <m:t>𝒕</m:t>
                          </m:r>
                        </m:sub>
                      </m:sSub>
                      <m:r>
                        <a:rPr lang="en-US" sz="2000" b="1" i="1">
                          <a:latin typeface="Cambria Math" panose="02040503050406030204" pitchFamily="18" charset="0"/>
                          <a:ea typeface="DengXian" panose="02010600030101010101" pitchFamily="2" charset="-122"/>
                          <a:cs typeface="Times New Roman" panose="02020603050405020304" pitchFamily="18" charset="0"/>
                        </a:rPr>
                        <m:t>∗</m:t>
                      </m:r>
                      <m:r>
                        <a:rPr lang="en-US" sz="2000" b="1" i="1">
                          <a:latin typeface="Cambria Math" panose="02040503050406030204" pitchFamily="18" charset="0"/>
                          <a:ea typeface="DengXian" panose="02010600030101010101" pitchFamily="2" charset="-122"/>
                          <a:cs typeface="Times New Roman" panose="02020603050405020304" pitchFamily="18" charset="0"/>
                        </a:rPr>
                        <m:t>𝑶𝒑𝒆𝒓𝒂𝒕𝒊𝒐𝒏𝒂𝒍</m:t>
                      </m:r>
                      <m:r>
                        <a:rPr lang="en-US" sz="2000" b="1" i="1">
                          <a:latin typeface="Cambria Math" panose="02040503050406030204" pitchFamily="18" charset="0"/>
                          <a:ea typeface="DengXian" panose="02010600030101010101" pitchFamily="2" charset="-122"/>
                          <a:cs typeface="Times New Roman" panose="02020603050405020304" pitchFamily="18" charset="0"/>
                        </a:rPr>
                        <m:t> </m:t>
                      </m:r>
                      <m:r>
                        <a:rPr lang="en-US" sz="2000" b="1" i="1">
                          <a:latin typeface="Cambria Math" panose="02040503050406030204" pitchFamily="18" charset="0"/>
                          <a:ea typeface="DengXian" panose="02010600030101010101" pitchFamily="2" charset="-122"/>
                          <a:cs typeface="Times New Roman" panose="02020603050405020304" pitchFamily="18" charset="0"/>
                        </a:rPr>
                        <m:t>𝒆𝒙𝒄𝒆𝒍𝒍𝒆𝒏𝒄𝒆</m:t>
                      </m:r>
                    </m:oMath>
                  </m:oMathPara>
                </a14:m>
                <a:endParaRPr lang="en-US" sz="2000" b="1" i="1" dirty="0" smtClean="0">
                  <a:latin typeface="Cambria Math" panose="02040503050406030204" pitchFamily="18" charset="0"/>
                  <a:ea typeface="DengXian" panose="02010600030101010101" pitchFamily="2" charset="-122"/>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10</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𝑃𝑟𝑜𝑑𝑢𝑐𝑡</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𝑙𝑒𝑎𝑑𝑒𝑟𝑠h𝑖𝑝</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11</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𝐶𝑢𝑠𝑡𝑜𝑚𝑒𝑟</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𝑖𝑛𝑡𝑖𝑚𝑎𝑐𝑦</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𝛽</m:t>
                          </m:r>
                        </m:e>
                        <m:sub>
                          <m:r>
                            <a:rPr lang="en-US" sz="2000" i="1">
                              <a:latin typeface="Cambria Math" panose="02040503050406030204" pitchFamily="18" charset="0"/>
                              <a:ea typeface="DengXian" panose="02010600030101010101" pitchFamily="2" charset="-122"/>
                              <a:cs typeface="Times New Roman" panose="02020603050405020304" pitchFamily="18" charset="0"/>
                            </a:rPr>
                            <m:t>12</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𝑂𝑝𝑒𝑟𝑎𝑡𝑖𝑜𝑛𝑎𝑙</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𝑒𝑥𝑐𝑒𝑙𝑙𝑒𝑛𝑐𝑒</m:t>
                      </m:r>
                    </m:oMath>
                  </m:oMathPara>
                </a14:m>
                <a:endParaRPr lang="en-US" sz="2000" i="1" dirty="0" smtClean="0">
                  <a:latin typeface="Cambria Math" panose="02040503050406030204" pitchFamily="18" charset="0"/>
                  <a:ea typeface="DengXian" panose="02010600030101010101" pitchFamily="2" charset="-122"/>
                  <a:cs typeface="Times New Roman" panose="02020603050405020304" pitchFamily="18" charset="0"/>
                </a:endParaRPr>
              </a:p>
              <a:p>
                <a:pPr lvl="1"/>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𝜑</m:t>
                          </m:r>
                        </m:e>
                        <m:sub>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𝑍</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𝜑</m:t>
                          </m:r>
                        </m:e>
                        <m:sub>
                          <m:r>
                            <a:rPr lang="en-US" sz="2000" i="1">
                              <a:latin typeface="Cambria Math" panose="02040503050406030204" pitchFamily="18" charset="0"/>
                              <a:ea typeface="DengXian" panose="02010600030101010101" pitchFamily="2" charset="-122"/>
                              <a:cs typeface="Times New Roman" panose="02020603050405020304" pitchFamily="18" charset="0"/>
                            </a:rPr>
                            <m:t>2</m:t>
                          </m:r>
                        </m:sub>
                      </m:sSub>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𝑍</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𝜑</m:t>
                          </m:r>
                        </m:e>
                        <m:sub>
                          <m:r>
                            <a:rPr lang="en-US" sz="2000" i="1">
                              <a:latin typeface="Cambria Math" panose="02040503050406030204" pitchFamily="18" charset="0"/>
                              <a:ea typeface="DengXian" panose="02010600030101010101" pitchFamily="2" charset="-122"/>
                              <a:cs typeface="Times New Roman" panose="02020603050405020304" pitchFamily="18" charset="0"/>
                            </a:rPr>
                            <m:t>3</m:t>
                          </m:r>
                        </m:sub>
                      </m:sSub>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𝑍</m:t>
                      </m:r>
                    </m:oMath>
                  </m:oMathPara>
                </a14:m>
                <a:endParaRPr lang="en-US" sz="2000" i="1" dirty="0" smtClean="0">
                  <a:latin typeface="Cambria Math" panose="02040503050406030204" pitchFamily="18" charset="0"/>
                  <a:ea typeface="DengXian" panose="02010600030101010101" pitchFamily="2" charset="-122"/>
                  <a:cs typeface="Times New Roman" panose="02020603050405020304" pitchFamily="18" charset="0"/>
                </a:endParaRPr>
              </a:p>
              <a:p>
                <a:pPr lvl="1"/>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𝐼𝑛𝑑</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𝑌𝑒𝑎𝑟</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𝐼𝑛𝑑</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oMath>
                  </m:oMathPara>
                </a14:m>
                <a:endParaRPr lang="en-US" sz="2000" i="1" dirty="0" smtClean="0">
                  <a:latin typeface="Cambria Math" panose="02040503050406030204" pitchFamily="18" charset="0"/>
                  <a:ea typeface="DengXian" panose="02010600030101010101" pitchFamily="2" charset="-122"/>
                  <a:cs typeface="Times New Roman" panose="02020603050405020304" pitchFamily="18" charset="0"/>
                </a:endParaRPr>
              </a:p>
              <a:p>
                <a:pPr lvl="1"/>
                <a14:m>
                  <m:oMath xmlns:m="http://schemas.openxmlformats.org/officeDocument/2006/math">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𝑌𝑒𝑎𝑟</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𝐼𝑛𝑑</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𝐸𝑥𝑝𝑒𝑛𝑠𝑒</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r>
                          <a:rPr lang="en-US" sz="2000" i="1">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a:latin typeface="Cambria Math" panose="02040503050406030204" pitchFamily="18" charset="0"/>
                        <a:ea typeface="DengXian" panose="02010600030101010101" pitchFamily="2" charset="-122"/>
                        <a:cs typeface="Times New Roman" panose="02020603050405020304" pitchFamily="18" charset="0"/>
                      </a:rPr>
                      <m:t>∗</m:t>
                    </m:r>
                    <m:r>
                      <a:rPr lang="en-US" sz="2000" i="1">
                        <a:latin typeface="Cambria Math" panose="02040503050406030204" pitchFamily="18" charset="0"/>
                        <a:ea typeface="DengXian" panose="02010600030101010101" pitchFamily="2" charset="-122"/>
                        <a:cs typeface="Times New Roman" panose="02020603050405020304" pitchFamily="18" charset="0"/>
                      </a:rPr>
                      <m:t>𝑌𝑒𝑎𝑟</m:t>
                    </m:r>
                    <m:r>
                      <a:rPr lang="en-US" sz="2000" i="1">
                        <a:latin typeface="Cambria Math" panose="02040503050406030204" pitchFamily="18" charset="0"/>
                        <a:ea typeface="DengXian" panose="02010600030101010101" pitchFamily="2" charset="-122"/>
                        <a:cs typeface="Times New Roman" panose="02020603050405020304" pitchFamily="18" charset="0"/>
                      </a:rPr>
                      <m:t> </m:t>
                    </m:r>
                    <m:r>
                      <a:rPr lang="en-US" sz="2000" i="1">
                        <a:latin typeface="Cambria Math" panose="02040503050406030204" pitchFamily="18" charset="0"/>
                        <a:ea typeface="DengXian" panose="02010600030101010101" pitchFamily="2" charset="-122"/>
                        <a:cs typeface="Times New Roman" panose="02020603050405020304" pitchFamily="18" charset="0"/>
                      </a:rPr>
                      <m:t>𝐹𝐸</m:t>
                    </m:r>
                    <m:r>
                      <a:rPr lang="en-US" sz="20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DengXian" panose="02010600030101010101" pitchFamily="2" charset="-122"/>
                            <a:cs typeface="Times New Roman" panose="02020603050405020304" pitchFamily="18" charset="0"/>
                          </a:rPr>
                          <m:t>𝜏</m:t>
                        </m:r>
                      </m:e>
                      <m:sub>
                        <m:r>
                          <a:rPr lang="en-US" sz="2000" i="1">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sz="2000" i="1" dirty="0">
                    <a:latin typeface="Cambria Math" panose="02040503050406030204" pitchFamily="18" charset="0"/>
                    <a:ea typeface="DengXian" panose="02010600030101010101" pitchFamily="2" charset="-122"/>
                    <a:cs typeface="Times New Roman" panose="02020603050405020304" pitchFamily="18" charset="0"/>
                  </a:rPr>
                  <a:t> </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2059844" y="1930737"/>
                <a:ext cx="9548635" cy="2833853"/>
              </a:xfrm>
              <a:prstGeom prst="rect">
                <a:avLst/>
              </a:prstGeom>
              <a:blipFill>
                <a:blip r:embed="rId3"/>
                <a:stretch>
                  <a:fillRect b="-1290"/>
                </a:stretch>
              </a:blipFill>
            </p:spPr>
            <p:txBody>
              <a:bodyPr/>
              <a:lstStyle/>
              <a:p>
                <a:r>
                  <a:rPr lang="en-US">
                    <a:noFill/>
                  </a:rPr>
                  <a:t> </a:t>
                </a:r>
              </a:p>
            </p:txBody>
          </p:sp>
        </mc:Fallback>
      </mc:AlternateContent>
      <p:sp>
        <p:nvSpPr>
          <p:cNvPr id="9" name="Rectangle 8"/>
          <p:cNvSpPr/>
          <p:nvPr/>
        </p:nvSpPr>
        <p:spPr>
          <a:xfrm>
            <a:off x="838200" y="5482171"/>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 MTB,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30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b="1" dirty="0" smtClean="0"/>
              <a:t>Generic strategies and value propositions</a:t>
            </a:r>
            <a:endParaRPr lang="en-US" b="1" dirty="0"/>
          </a:p>
        </p:txBody>
      </p:sp>
      <p:sp>
        <p:nvSpPr>
          <p:cNvPr id="4" name="Rectangle 3"/>
          <p:cNvSpPr/>
          <p:nvPr/>
        </p:nvSpPr>
        <p:spPr>
          <a:xfrm>
            <a:off x="270340" y="2177200"/>
            <a:ext cx="2470724" cy="4537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rgbClr val="C00000"/>
                </a:solidFill>
                <a:latin typeface="Times New Roman" panose="02020603050405020304" pitchFamily="18" charset="0"/>
                <a:cs typeface="Times New Roman" panose="02020603050405020304" pitchFamily="18" charset="0"/>
              </a:rPr>
              <a:t>Porter </a:t>
            </a:r>
          </a:p>
          <a:p>
            <a:pPr algn="ctr"/>
            <a:r>
              <a:rPr lang="en-US" sz="2400" b="1" dirty="0" smtClean="0">
                <a:solidFill>
                  <a:srgbClr val="C00000"/>
                </a:solidFill>
                <a:latin typeface="Times New Roman" panose="02020603050405020304" pitchFamily="18" charset="0"/>
                <a:cs typeface="Times New Roman" panose="02020603050405020304" pitchFamily="18" charset="0"/>
              </a:rPr>
              <a:t>(1980)</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a:xfrm>
            <a:off x="8610600" y="6356350"/>
            <a:ext cx="2743200" cy="365125"/>
          </a:xfrm>
        </p:spPr>
        <p:txBody>
          <a:bodyPr/>
          <a:lstStyle/>
          <a:p>
            <a:fld id="{03368129-8861-C24D-BC6A-BC5FB64D6F5D}" type="slidenum">
              <a:rPr lang="en-US" smtClean="0"/>
              <a:t>4</a:t>
            </a:fld>
            <a:endParaRPr lang="en-US"/>
          </a:p>
        </p:txBody>
      </p:sp>
      <p:sp>
        <p:nvSpPr>
          <p:cNvPr id="5" name="Rectangle 4"/>
          <p:cNvSpPr/>
          <p:nvPr/>
        </p:nvSpPr>
        <p:spPr>
          <a:xfrm>
            <a:off x="7760675" y="1900059"/>
            <a:ext cx="1992923" cy="1136218"/>
          </a:xfrm>
          <a:prstGeom prst="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Differentiation</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3401644" y="1900059"/>
            <a:ext cx="1992923" cy="1136218"/>
          </a:xfrm>
          <a:prstGeom prst="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Cost leadership</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073660" y="3874542"/>
            <a:ext cx="1992923" cy="113621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Product leadership</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6495217" y="3874542"/>
            <a:ext cx="1992923" cy="113621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Customer intimacy</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3401643" y="3874542"/>
            <a:ext cx="1992923" cy="113621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Operational excellence</a:t>
            </a:r>
            <a:endParaRPr lang="en-US"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5170" y="4206588"/>
            <a:ext cx="2834675" cy="4537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solidFill>
                  <a:schemeClr val="accent5"/>
                </a:solidFill>
                <a:latin typeface="Times New Roman" panose="02020603050405020304" pitchFamily="18" charset="0"/>
                <a:cs typeface="Times New Roman" panose="02020603050405020304" pitchFamily="18" charset="0"/>
              </a:rPr>
              <a:t>Treacy</a:t>
            </a:r>
            <a:r>
              <a:rPr lang="en-US" sz="2400" b="1" dirty="0" smtClean="0">
                <a:solidFill>
                  <a:schemeClr val="accent5"/>
                </a:solidFill>
                <a:latin typeface="Times New Roman" panose="02020603050405020304" pitchFamily="18" charset="0"/>
                <a:cs typeface="Times New Roman" panose="02020603050405020304" pitchFamily="18" charset="0"/>
              </a:rPr>
              <a:t> and </a:t>
            </a:r>
            <a:r>
              <a:rPr lang="en-US" sz="2400" b="1" dirty="0" err="1" smtClean="0">
                <a:solidFill>
                  <a:schemeClr val="accent5"/>
                </a:solidFill>
                <a:latin typeface="Times New Roman" panose="02020603050405020304" pitchFamily="18" charset="0"/>
                <a:cs typeface="Times New Roman" panose="02020603050405020304" pitchFamily="18" charset="0"/>
              </a:rPr>
              <a:t>Wiersema</a:t>
            </a:r>
            <a:r>
              <a:rPr lang="en-US" sz="2400" b="1" dirty="0" smtClean="0">
                <a:solidFill>
                  <a:schemeClr val="accent5"/>
                </a:solidFill>
                <a:latin typeface="Times New Roman" panose="02020603050405020304" pitchFamily="18" charset="0"/>
                <a:cs typeface="Times New Roman" panose="02020603050405020304" pitchFamily="18" charset="0"/>
              </a:rPr>
              <a:t> (1993) </a:t>
            </a:r>
          </a:p>
          <a:p>
            <a:pPr algn="ctr"/>
            <a:r>
              <a:rPr lang="en-US" sz="2400" b="1" dirty="0" smtClean="0">
                <a:solidFill>
                  <a:schemeClr val="accent1"/>
                </a:solidFill>
                <a:latin typeface="Times New Roman" panose="02020603050405020304" pitchFamily="18" charset="0"/>
                <a:cs typeface="Times New Roman" panose="02020603050405020304" pitchFamily="18" charset="0"/>
              </a:rPr>
              <a:t>Kaplan and Norton</a:t>
            </a:r>
          </a:p>
          <a:p>
            <a:pPr algn="ctr"/>
            <a:r>
              <a:rPr lang="en-US" sz="2400" b="1" dirty="0" smtClean="0">
                <a:solidFill>
                  <a:schemeClr val="accent1"/>
                </a:solidFill>
                <a:latin typeface="Times New Roman" panose="02020603050405020304" pitchFamily="18" charset="0"/>
                <a:cs typeface="Times New Roman" panose="02020603050405020304" pitchFamily="18" charset="0"/>
              </a:rPr>
              <a:t>(2000)</a:t>
            </a:r>
            <a:endParaRPr lang="en-US" sz="2400" b="1" dirty="0">
              <a:solidFill>
                <a:schemeClr val="accent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7602945" y="3158425"/>
            <a:ext cx="758092" cy="593969"/>
          </a:xfrm>
          <a:prstGeom prst="straightConnector1">
            <a:avLst/>
          </a:prstGeom>
          <a:ln w="38100">
            <a:solidFill>
              <a:srgbClr val="002060"/>
            </a:solidFill>
            <a:prstDash val="solid"/>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9073660" y="3158425"/>
            <a:ext cx="758092" cy="593969"/>
          </a:xfrm>
          <a:prstGeom prst="straightConnector1">
            <a:avLst/>
          </a:prstGeom>
          <a:ln w="38100">
            <a:solidFill>
              <a:srgbClr val="002060"/>
            </a:solidFill>
            <a:prstDash val="solid"/>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4398104" y="3158424"/>
            <a:ext cx="976" cy="593970"/>
          </a:xfrm>
          <a:prstGeom prst="straightConnector1">
            <a:avLst/>
          </a:prstGeom>
          <a:ln w="38100">
            <a:solidFill>
              <a:srgbClr val="002060"/>
            </a:solidFill>
            <a:prstDash val="solid"/>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992459" y="5820937"/>
            <a:ext cx="1007412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Generic strategies are examined at a high level to compare common structural features across firms rather than to examine details of individual operating strategies as they are executed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27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8156" cy="1325563"/>
          </a:xfrm>
        </p:spPr>
        <p:txBody>
          <a:bodyPr/>
          <a:lstStyle/>
          <a:p>
            <a:r>
              <a:rPr lang="en-US" b="1" dirty="0" smtClean="0"/>
              <a:t>Results for RQ2: R</a:t>
            </a:r>
            <a:r>
              <a:rPr lang="en-US" altLang="zh-CN" b="1" dirty="0" smtClean="0"/>
              <a:t>evenue-Expense matching</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40</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904801670"/>
              </p:ext>
            </p:extLst>
          </p:nvPr>
        </p:nvGraphicFramePr>
        <p:xfrm>
          <a:off x="2199709" y="1472184"/>
          <a:ext cx="7792583" cy="5303520"/>
        </p:xfrm>
        <a:graphic>
          <a:graphicData uri="http://schemas.openxmlformats.org/drawingml/2006/table">
            <a:tbl>
              <a:tblPr firstRow="1" bandRow="1">
                <a:tableStyleId>{9D7B26C5-4107-4FEC-AEDC-1716B250A1EF}</a:tableStyleId>
              </a:tblPr>
              <a:tblGrid>
                <a:gridCol w="3421889">
                  <a:extLst>
                    <a:ext uri="{9D8B030D-6E8A-4147-A177-3AD203B41FA5}">
                      <a16:colId xmlns:a16="http://schemas.microsoft.com/office/drawing/2014/main" val="2589552648"/>
                    </a:ext>
                  </a:extLst>
                </a:gridCol>
                <a:gridCol w="2185347">
                  <a:extLst>
                    <a:ext uri="{9D8B030D-6E8A-4147-A177-3AD203B41FA5}">
                      <a16:colId xmlns:a16="http://schemas.microsoft.com/office/drawing/2014/main" val="2122216044"/>
                    </a:ext>
                  </a:extLst>
                </a:gridCol>
                <a:gridCol w="2185347">
                  <a:extLst>
                    <a:ext uri="{9D8B030D-6E8A-4147-A177-3AD203B41FA5}">
                      <a16:colId xmlns:a16="http://schemas.microsoft.com/office/drawing/2014/main" val="2696287932"/>
                    </a:ext>
                  </a:extLst>
                </a:gridCol>
              </a:tblGrid>
              <a:tr h="185981">
                <a:tc>
                  <a:txBody>
                    <a:bodyPr/>
                    <a:lstStyle/>
                    <a:p>
                      <a:pPr algn="l"/>
                      <a:endParaRPr lang="en-US" sz="1600" dirty="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bg1"/>
                          </a:solidFill>
                          <a:latin typeface="Times New Roman" panose="02020603050405020304" pitchFamily="18" charset="0"/>
                          <a:cs typeface="Times New Roman" panose="02020603050405020304" pitchFamily="18" charset="0"/>
                        </a:rPr>
                        <a:t>Revenue</a:t>
                      </a:r>
                      <a:r>
                        <a:rPr lang="en-US" sz="16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1600" i="1" dirty="0" smtClean="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chemeClr val="bg1"/>
                          </a:solidFill>
                          <a:latin typeface="Times New Roman" panose="02020603050405020304" pitchFamily="18" charset="0"/>
                          <a:cs typeface="Times New Roman" panose="02020603050405020304" pitchFamily="18" charset="0"/>
                        </a:rPr>
                        <a:t>Revenue</a:t>
                      </a:r>
                      <a:r>
                        <a:rPr lang="en-US" sz="16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1600" i="1" dirty="0" smtClean="0">
                        <a:solidFill>
                          <a:schemeClr val="bg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3682902686"/>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Product</a:t>
                      </a:r>
                      <a:r>
                        <a:rPr lang="en-US" sz="1600" b="0" i="1" kern="1200" baseline="0" dirty="0" smtClean="0">
                          <a:effectLst/>
                          <a:latin typeface="Times New Roman" panose="02020603050405020304" pitchFamily="18" charset="0"/>
                          <a:cs typeface="Times New Roman" panose="02020603050405020304" pitchFamily="18" charset="0"/>
                        </a:rPr>
                        <a:t> </a:t>
                      </a:r>
                      <a:r>
                        <a:rPr lang="en-US" sz="1600" b="0" i="1" kern="1200" baseline="0" dirty="0" err="1" smtClean="0">
                          <a:effectLst/>
                          <a:latin typeface="Times New Roman" panose="02020603050405020304" pitchFamily="18" charset="0"/>
                          <a:cs typeface="Times New Roman" panose="02020603050405020304" pitchFamily="18" charset="0"/>
                        </a:rPr>
                        <a:t>leadership</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0.058</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0.050</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686827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Customer </a:t>
                      </a:r>
                      <a:r>
                        <a:rPr lang="en-US" sz="1600" b="0" i="1" dirty="0" err="1" smtClean="0">
                          <a:latin typeface="Times New Roman" panose="02020603050405020304" pitchFamily="18" charset="0"/>
                          <a:cs typeface="Times New Roman" panose="02020603050405020304" pitchFamily="18" charset="0"/>
                        </a:rPr>
                        <a:t>intimacy</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smtClean="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-0.008</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-0.005</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5194398"/>
                  </a:ext>
                </a:extLst>
              </a:tr>
              <a:tr h="185981">
                <a:tc>
                  <a:txBody>
                    <a:bodyPr/>
                    <a:lstStyle/>
                    <a:p>
                      <a:pPr algn="l"/>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Operational </a:t>
                      </a:r>
                      <a:r>
                        <a:rPr lang="en-US" sz="1600" b="0" i="1" dirty="0" err="1" smtClean="0">
                          <a:latin typeface="Times New Roman" panose="02020603050405020304" pitchFamily="18" charset="0"/>
                          <a:cs typeface="Times New Roman" panose="02020603050405020304" pitchFamily="18" charset="0"/>
                        </a:rPr>
                        <a:t>excellence</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-0.033**</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-0.028**</a:t>
                      </a:r>
                    </a:p>
                  </a:txBody>
                  <a:tcPr marL="47625" marR="47625" marT="0" marB="0">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2475010"/>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Expense</a:t>
                      </a:r>
                      <a:r>
                        <a:rPr lang="en-US" sz="1600" i="1" kern="1200" baseline="-25000" dirty="0" err="1" smtClean="0">
                          <a:effectLst/>
                          <a:latin typeface="Times New Roman" panose="02020603050405020304" pitchFamily="18" charset="0"/>
                          <a:cs typeface="Times New Roman" panose="02020603050405020304" pitchFamily="18" charset="0"/>
                        </a:rPr>
                        <a:t>t</a:t>
                      </a:r>
                      <a:r>
                        <a:rPr lang="en-US" sz="1600" i="1" kern="1200" baseline="-25000" dirty="0" smtClean="0">
                          <a:effectLst/>
                          <a:latin typeface="Times New Roman" panose="02020603050405020304" pitchFamily="18" charset="0"/>
                          <a:cs typeface="Times New Roman" panose="02020603050405020304" pitchFamily="18" charset="0"/>
                        </a:rPr>
                        <a:t> </a:t>
                      </a:r>
                      <a:r>
                        <a:rPr lang="en-US" sz="1600" b="0" i="1" kern="1200" dirty="0" smtClean="0">
                          <a:effectLst/>
                          <a:latin typeface="Times New Roman" panose="02020603050405020304" pitchFamily="18" charset="0"/>
                          <a:cs typeface="Times New Roman" panose="02020603050405020304" pitchFamily="18" charset="0"/>
                        </a:rPr>
                        <a:t>* Product</a:t>
                      </a:r>
                      <a:r>
                        <a:rPr lang="en-US" sz="1600" b="0" i="1" kern="1200" baseline="0" dirty="0" smtClean="0">
                          <a:effectLst/>
                          <a:latin typeface="Times New Roman" panose="02020603050405020304" pitchFamily="18" charset="0"/>
                          <a:cs typeface="Times New Roman" panose="02020603050405020304" pitchFamily="18" charset="0"/>
                        </a:rPr>
                        <a:t> </a:t>
                      </a:r>
                      <a:r>
                        <a:rPr lang="en-US" sz="1600" b="0" i="1" kern="1200" baseline="0" dirty="0" err="1" smtClean="0">
                          <a:effectLst/>
                          <a:latin typeface="Times New Roman" panose="02020603050405020304" pitchFamily="18" charset="0"/>
                          <a:cs typeface="Times New Roman" panose="02020603050405020304" pitchFamily="18" charset="0"/>
                        </a:rPr>
                        <a:t>leadership</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-0.087***</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-0.085***</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12906763"/>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latin typeface="Times New Roman" panose="02020603050405020304" pitchFamily="18" charset="0"/>
                          <a:cs typeface="Times New Roman" panose="02020603050405020304" pitchFamily="18" charset="0"/>
                        </a:rPr>
                        <a:t>Expense</a:t>
                      </a:r>
                      <a:r>
                        <a:rPr lang="en-US" sz="1600" i="1" kern="1200" baseline="-25000" dirty="0" err="1" smtClean="0">
                          <a:effectLst/>
                          <a:latin typeface="Times New Roman" panose="02020603050405020304" pitchFamily="18" charset="0"/>
                          <a:cs typeface="Times New Roman" panose="02020603050405020304" pitchFamily="18" charset="0"/>
                        </a:rPr>
                        <a:t>t</a:t>
                      </a:r>
                      <a:r>
                        <a:rPr lang="en-US" sz="1600" i="1" kern="1200" baseline="-25000" dirty="0" smtClean="0">
                          <a:effectLst/>
                          <a:latin typeface="Times New Roman" panose="02020603050405020304" pitchFamily="18" charset="0"/>
                          <a:cs typeface="Times New Roman" panose="02020603050405020304" pitchFamily="18" charset="0"/>
                        </a:rPr>
                        <a:t>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Customer </a:t>
                      </a:r>
                      <a:r>
                        <a:rPr lang="en-US" sz="1600" b="0" i="1" dirty="0" err="1" smtClean="0">
                          <a:latin typeface="Times New Roman" panose="02020603050405020304" pitchFamily="18" charset="0"/>
                          <a:cs typeface="Times New Roman" panose="02020603050405020304" pitchFamily="18" charset="0"/>
                        </a:rPr>
                        <a:t>intimacy</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smtClean="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dirty="0" smtClean="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0.044</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dirty="0" smtClean="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0.044*</a:t>
                      </a: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77707407"/>
                  </a:ext>
                </a:extLst>
              </a:tr>
              <a:tr h="185981">
                <a:tc>
                  <a:txBody>
                    <a:bodyPr/>
                    <a:lstStyle/>
                    <a:p>
                      <a:pPr algn="l"/>
                      <a:r>
                        <a:rPr lang="en-US" sz="1600" i="1" dirty="0" err="1" smtClean="0">
                          <a:latin typeface="Times New Roman" panose="02020603050405020304" pitchFamily="18" charset="0"/>
                          <a:cs typeface="Times New Roman" panose="02020603050405020304" pitchFamily="18" charset="0"/>
                        </a:rPr>
                        <a:t>Expense</a:t>
                      </a:r>
                      <a:r>
                        <a:rPr lang="en-US" sz="1600" i="1" kern="1200" baseline="-25000" dirty="0" err="1" smtClean="0">
                          <a:effectLst/>
                          <a:latin typeface="Times New Roman" panose="02020603050405020304" pitchFamily="18" charset="0"/>
                          <a:cs typeface="Times New Roman" panose="02020603050405020304" pitchFamily="18" charset="0"/>
                        </a:rPr>
                        <a:t>t</a:t>
                      </a:r>
                      <a:r>
                        <a:rPr lang="en-US" sz="1600" i="1" kern="1200" baseline="-25000" dirty="0" smtClean="0">
                          <a:effectLst/>
                          <a:latin typeface="Times New Roman" panose="02020603050405020304" pitchFamily="18" charset="0"/>
                          <a:cs typeface="Times New Roman" panose="02020603050405020304" pitchFamily="18" charset="0"/>
                        </a:rPr>
                        <a:t>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Operational </a:t>
                      </a:r>
                      <a:r>
                        <a:rPr lang="en-US" sz="1600" b="0" i="1" dirty="0" err="1" smtClean="0">
                          <a:latin typeface="Times New Roman" panose="02020603050405020304" pitchFamily="18" charset="0"/>
                          <a:cs typeface="Times New Roman" panose="02020603050405020304" pitchFamily="18" charset="0"/>
                        </a:rPr>
                        <a:t>excellence</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0.041</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0.040</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22133330"/>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Product</a:t>
                      </a:r>
                      <a:r>
                        <a:rPr lang="en-US" sz="1600" b="0" i="1" kern="1200" baseline="0" dirty="0" smtClean="0">
                          <a:effectLst/>
                          <a:latin typeface="Times New Roman" panose="02020603050405020304" pitchFamily="18" charset="0"/>
                          <a:cs typeface="Times New Roman" panose="02020603050405020304" pitchFamily="18" charset="0"/>
                        </a:rPr>
                        <a:t> </a:t>
                      </a:r>
                      <a:r>
                        <a:rPr lang="en-US" sz="1600" b="0" i="1" kern="1200" baseline="0" dirty="0" err="1" smtClean="0">
                          <a:effectLst/>
                          <a:latin typeface="Times New Roman" panose="02020603050405020304" pitchFamily="18" charset="0"/>
                          <a:cs typeface="Times New Roman" panose="02020603050405020304" pitchFamily="18" charset="0"/>
                        </a:rPr>
                        <a:t>leadership</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0.018</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smtClean="0">
                          <a:effectLst/>
                          <a:latin typeface="Times New Roman" panose="02020603050405020304" pitchFamily="18" charset="0"/>
                          <a:ea typeface="DengXian" panose="02010600030101010101" pitchFamily="2" charset="-122"/>
                          <a:cs typeface="Times New Roman" panose="02020603050405020304" pitchFamily="18" charset="0"/>
                        </a:rPr>
                        <a:t> 0.020</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6726886"/>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Customer </a:t>
                      </a:r>
                      <a:r>
                        <a:rPr lang="en-US" sz="1600" b="0" i="1" dirty="0" err="1" smtClean="0">
                          <a:latin typeface="Times New Roman" panose="02020603050405020304" pitchFamily="18" charset="0"/>
                          <a:cs typeface="Times New Roman" panose="02020603050405020304" pitchFamily="18" charset="0"/>
                        </a:rPr>
                        <a:t>intimacy</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smtClean="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-0.024*</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-0.026**</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7419508"/>
                  </a:ext>
                </a:extLst>
              </a:tr>
              <a:tr h="185981">
                <a:tc>
                  <a:txBody>
                    <a:bodyPr/>
                    <a:lstStyle/>
                    <a:p>
                      <a:pPr algn="l"/>
                      <a:r>
                        <a:rPr lang="en-US" sz="1600" i="1" dirty="0" smtClean="0">
                          <a:latin typeface="Times New Roman" panose="02020603050405020304" pitchFamily="18" charset="0"/>
                          <a:cs typeface="Times New Roman" panose="02020603050405020304" pitchFamily="18" charset="0"/>
                        </a:rPr>
                        <a:t>Expense</a:t>
                      </a:r>
                      <a:r>
                        <a:rPr lang="en-US" sz="1600" i="1" kern="1200" baseline="-25000" dirty="0" smtClean="0">
                          <a:effectLst/>
                          <a:latin typeface="Times New Roman" panose="02020603050405020304" pitchFamily="18" charset="0"/>
                          <a:cs typeface="Times New Roman" panose="02020603050405020304" pitchFamily="18" charset="0"/>
                        </a:rPr>
                        <a:t>t+1 </a:t>
                      </a:r>
                      <a:r>
                        <a:rPr lang="en-US" sz="1600" b="0" i="1" kern="1200" dirty="0" smtClean="0">
                          <a:effectLst/>
                          <a:latin typeface="Times New Roman" panose="02020603050405020304" pitchFamily="18" charset="0"/>
                          <a:cs typeface="Times New Roman" panose="02020603050405020304" pitchFamily="18" charset="0"/>
                        </a:rPr>
                        <a:t>* </a:t>
                      </a:r>
                      <a:r>
                        <a:rPr lang="en-US" sz="1600" b="0" i="1" dirty="0" smtClean="0">
                          <a:latin typeface="Times New Roman" panose="02020603050405020304" pitchFamily="18" charset="0"/>
                          <a:cs typeface="Times New Roman" panose="02020603050405020304" pitchFamily="18" charset="0"/>
                        </a:rPr>
                        <a:t>Operational </a:t>
                      </a:r>
                      <a:r>
                        <a:rPr lang="en-US" sz="1600" b="0" i="1" dirty="0" err="1" smtClean="0">
                          <a:latin typeface="Times New Roman" panose="02020603050405020304" pitchFamily="18" charset="0"/>
                          <a:cs typeface="Times New Roman" panose="02020603050405020304" pitchFamily="18" charset="0"/>
                        </a:rPr>
                        <a:t>excellence</a:t>
                      </a:r>
                      <a:r>
                        <a:rPr lang="en-US" sz="1600" i="1" kern="1200" baseline="-25000" dirty="0" err="1" smtClean="0">
                          <a:effectLst/>
                          <a:latin typeface="Times New Roman" panose="02020603050405020304" pitchFamily="18" charset="0"/>
                          <a:cs typeface="Times New Roman" panose="02020603050405020304" pitchFamily="18" charset="0"/>
                        </a:rPr>
                        <a:t>t</a:t>
                      </a:r>
                      <a:endParaRPr lang="en-US" sz="1600" b="0" i="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a:effectLst/>
                          <a:latin typeface="Times New Roman" panose="02020603050405020304" pitchFamily="18" charset="0"/>
                          <a:ea typeface="DengXian" panose="02010600030101010101" pitchFamily="2" charset="-122"/>
                          <a:cs typeface="Times New Roman" panose="02020603050405020304" pitchFamily="18" charset="0"/>
                        </a:rPr>
                        <a:t>-0.016</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-0.017</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0933198"/>
                  </a:ext>
                </a:extLst>
              </a:tr>
              <a:tr h="185981">
                <a:tc>
                  <a:txBody>
                    <a:bodyPr/>
                    <a:lstStyle/>
                    <a:p>
                      <a:r>
                        <a:rPr lang="en-US" sz="1400" dirty="0" smtClean="0">
                          <a:solidFill>
                            <a:schemeClr val="tx1"/>
                          </a:solidFill>
                          <a:latin typeface="Times New Roman" panose="02020603050405020304" pitchFamily="18" charset="0"/>
                          <a:cs typeface="Times New Roman" panose="02020603050405020304" pitchFamily="18" charset="0"/>
                        </a:rPr>
                        <a:t>Stand-alone</a:t>
                      </a:r>
                      <a:r>
                        <a:rPr lang="en-US" sz="1400" baseline="0" dirty="0" smtClean="0">
                          <a:solidFill>
                            <a:schemeClr val="tx1"/>
                          </a:solidFill>
                          <a:latin typeface="Times New Roman" panose="02020603050405020304" pitchFamily="18" charset="0"/>
                          <a:cs typeface="Times New Roman" panose="02020603050405020304" pitchFamily="18" charset="0"/>
                        </a:rPr>
                        <a:t> terms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4732025"/>
                  </a:ext>
                </a:extLst>
              </a:tr>
              <a:tr h="185981">
                <a:tc>
                  <a:txBody>
                    <a:bodyPr/>
                    <a:lstStyle/>
                    <a:p>
                      <a:r>
                        <a:rPr lang="en-US" sz="1400" i="1" dirty="0" smtClean="0">
                          <a:latin typeface="Times New Roman" panose="02020603050405020304" pitchFamily="18" charset="0"/>
                          <a:cs typeface="Times New Roman" panose="02020603050405020304" pitchFamily="18" charset="0"/>
                        </a:rPr>
                        <a:t>Expense</a:t>
                      </a:r>
                      <a:r>
                        <a:rPr lang="en-US" sz="1400" i="1" kern="1200" baseline="-25000" dirty="0" smtClean="0">
                          <a:effectLst/>
                          <a:latin typeface="Times New Roman" panose="02020603050405020304" pitchFamily="18" charset="0"/>
                          <a:cs typeface="Times New Roman" panose="02020603050405020304" pitchFamily="18" charset="0"/>
                        </a:rPr>
                        <a:t> </a:t>
                      </a:r>
                      <a:r>
                        <a:rPr lang="en-US" sz="1400" b="0" i="1" kern="1200" dirty="0" smtClean="0">
                          <a:effectLst/>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Controls</a:t>
                      </a: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2657083"/>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Expense</a:t>
                      </a:r>
                      <a:r>
                        <a:rPr lang="en-US" sz="1400" i="1" kern="1200" baseline="-25000" dirty="0" smtClean="0">
                          <a:effectLst/>
                          <a:latin typeface="Times New Roman" panose="02020603050405020304" pitchFamily="18" charset="0"/>
                          <a:cs typeface="Times New Roman" panose="02020603050405020304" pitchFamily="18" charset="0"/>
                        </a:rPr>
                        <a:t> </a:t>
                      </a:r>
                      <a:r>
                        <a:rPr lang="en-US" sz="1400" b="0" i="1" kern="1200" dirty="0" smtClean="0">
                          <a:effectLst/>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Industry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smtClean="0">
                          <a:effectLst/>
                          <a:latin typeface="Times New Roman" panose="02020603050405020304" pitchFamily="18" charset="0"/>
                          <a:cs typeface="Times New Roman" panose="02020603050405020304" pitchFamily="18" charset="0"/>
                        </a:rPr>
                        <a:t>Yes</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7807791"/>
                  </a:ext>
                </a:extLst>
              </a:tr>
              <a:tr h="185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Expense</a:t>
                      </a:r>
                      <a:r>
                        <a:rPr lang="en-US" sz="1400" i="1" kern="1200" baseline="-25000" dirty="0" smtClean="0">
                          <a:effectLst/>
                          <a:latin typeface="Times New Roman" panose="02020603050405020304" pitchFamily="18" charset="0"/>
                          <a:cs typeface="Times New Roman" panose="02020603050405020304" pitchFamily="18" charset="0"/>
                        </a:rPr>
                        <a:t> </a:t>
                      </a:r>
                      <a:r>
                        <a:rPr lang="en-US" sz="1400" b="0" i="1" kern="1200" dirty="0" smtClean="0">
                          <a:effectLst/>
                          <a:latin typeface="Times New Roman" panose="02020603050405020304" pitchFamily="18" charset="0"/>
                          <a:cs typeface="Times New Roman" panose="02020603050405020304" pitchFamily="18" charset="0"/>
                        </a:rPr>
                        <a:t>* </a:t>
                      </a:r>
                      <a:r>
                        <a:rPr lang="en-US" altLang="zh-CN" sz="1400" dirty="0" smtClean="0">
                          <a:solidFill>
                            <a:schemeClr val="tx1"/>
                          </a:solidFill>
                          <a:latin typeface="Times New Roman" panose="02020603050405020304" pitchFamily="18" charset="0"/>
                          <a:cs typeface="Times New Roman" panose="02020603050405020304" pitchFamily="18" charset="0"/>
                        </a:rPr>
                        <a:t>Year</a:t>
                      </a:r>
                      <a:r>
                        <a:rPr lang="en-US" sz="1400" dirty="0" smtClean="0">
                          <a:solidFill>
                            <a:schemeClr val="tx1"/>
                          </a:solidFill>
                          <a:latin typeface="Times New Roman" panose="02020603050405020304" pitchFamily="18" charset="0"/>
                          <a:cs typeface="Times New Roman" panose="02020603050405020304" pitchFamily="18" charset="0"/>
                        </a:rPr>
                        <a:t> FE</a:t>
                      </a: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Yes</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3675712"/>
                  </a:ext>
                </a:extLst>
              </a:tr>
              <a:tr h="185981">
                <a:tc>
                  <a:txBody>
                    <a:bodyPr/>
                    <a:lstStyle/>
                    <a:p>
                      <a:r>
                        <a:rPr lang="en-US" sz="1400" dirty="0" err="1">
                          <a:latin typeface="Times New Roman" panose="02020603050405020304" pitchFamily="18" charset="0"/>
                          <a:cs typeface="Times New Roman" panose="02020603050405020304" pitchFamily="18" charset="0"/>
                        </a:rPr>
                        <a:t>A</a:t>
                      </a:r>
                      <a:r>
                        <a:rPr lang="en-US" altLang="zh-CN" sz="1400" dirty="0" err="1">
                          <a:latin typeface="Times New Roman" panose="02020603050405020304" pitchFamily="18" charset="0"/>
                          <a:cs typeface="Times New Roman" panose="02020603050405020304" pitchFamily="18" charset="0"/>
                        </a:rPr>
                        <a:t>dj</a:t>
                      </a:r>
                      <a:r>
                        <a:rPr lang="en-US" altLang="zh-CN" sz="1400" dirty="0">
                          <a:latin typeface="Times New Roman" panose="02020603050405020304" pitchFamily="18" charset="0"/>
                          <a:cs typeface="Times New Roman" panose="02020603050405020304" pitchFamily="18" charset="0"/>
                        </a:rPr>
                        <a:t> R-squared</a:t>
                      </a:r>
                      <a:endParaRPr lang="en-US" sz="1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0.988</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0.990</a:t>
                      </a:r>
                    </a:p>
                  </a:txBody>
                  <a:tcPr marL="47625" marR="47625"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390694"/>
                  </a:ext>
                </a:extLst>
              </a:tr>
              <a:tr h="185981">
                <a:tc>
                  <a:txBody>
                    <a:bodyPr/>
                    <a:lstStyle/>
                    <a:p>
                      <a:r>
                        <a:rPr lang="en-US" sz="1400" kern="1200" dirty="0">
                          <a:effectLst/>
                          <a:latin typeface="Times New Roman" panose="02020603050405020304" pitchFamily="18" charset="0"/>
                          <a:cs typeface="Times New Roman" panose="02020603050405020304" pitchFamily="18" charset="0"/>
                        </a:rPr>
                        <a:t>#</a:t>
                      </a:r>
                      <a:r>
                        <a:rPr lang="en-US" sz="1400" kern="1200" dirty="0" err="1">
                          <a:effectLst/>
                          <a:latin typeface="Times New Roman" panose="02020603050405020304" pitchFamily="18" charset="0"/>
                          <a:cs typeface="Times New Roman" panose="02020603050405020304" pitchFamily="18" charset="0"/>
                        </a:rPr>
                        <a:t>Obs</a:t>
                      </a:r>
                      <a:endParaRPr lang="en-US" sz="14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60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0000"/>
                        </a:lnSpc>
                        <a:spcBef>
                          <a:spcPts val="0"/>
                        </a:spcBef>
                        <a:spcAft>
                          <a:spcPts val="0"/>
                        </a:spcAft>
                      </a:pP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43,610</a:t>
                      </a:r>
                    </a:p>
                  </a:txBody>
                  <a:tcPr marL="47625" marR="47625" marT="0" marB="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1714653"/>
                  </a:ext>
                </a:extLst>
              </a:tr>
            </a:tbl>
          </a:graphicData>
        </a:graphic>
      </p:graphicFrame>
    </p:spTree>
    <p:extLst>
      <p:ext uri="{BB962C8B-B14F-4D97-AF65-F5344CB8AC3E}">
        <p14:creationId xmlns:p14="http://schemas.microsoft.com/office/powerpoint/2010/main" val="1723012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Empirical model: Abnormal accruals</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41</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858315" y="2078749"/>
                <a:ext cx="11141107"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𝐴𝑏𝑛𝐴𝑐𝑐</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DengXian" panose="02010600030101010101" pitchFamily="2" charset="-122"/>
                              <a:cs typeface="Times New Roman" panose="020206030504050203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𝟏</m:t>
                          </m:r>
                        </m:sub>
                      </m:sSub>
                      <m:r>
                        <a:rPr lang="en-US" sz="2800" b="0" i="1" smtClean="0">
                          <a:latin typeface="Cambria Math" panose="02040503050406030204" pitchFamily="18" charset="0"/>
                          <a:ea typeface="Cambria Math" panose="02040503050406030204" pitchFamily="18" charset="0"/>
                        </a:rPr>
                        <m:t>𝑃𝑟𝑜𝑑𝑢𝑐𝑡</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𝑙𝑒𝑎𝑑𝑒𝑟𝑠h𝑖</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58315" y="2078749"/>
                <a:ext cx="11141107" cy="430887"/>
              </a:xfrm>
              <a:prstGeom prst="rect">
                <a:avLst/>
              </a:prstGeom>
              <a:blipFill>
                <a:blip r:embed="rId2"/>
                <a:stretch>
                  <a:fillRect l="-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838200" y="4695505"/>
                <a:ext cx="10515600" cy="917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2400" i="1">
                        <a:latin typeface="Cambria Math" panose="02040503050406030204" pitchFamily="18" charset="0"/>
                      </a:rPr>
                      <m:t>𝐴𝑏𝑛𝐴𝑐𝑐</m:t>
                    </m:r>
                  </m:oMath>
                </a14:m>
                <a:r>
                  <a:rPr lang="en-US" sz="2400" dirty="0" smtClean="0"/>
                  <a:t>= </a:t>
                </a:r>
                <a:r>
                  <a:rPr lang="en-US" sz="2400" dirty="0"/>
                  <a:t>abnormal </a:t>
                </a:r>
                <a:r>
                  <a:rPr lang="en-US" sz="2400" dirty="0" smtClean="0"/>
                  <a:t>accruals estimated </a:t>
                </a:r>
                <a:r>
                  <a:rPr lang="en-US" sz="2400" dirty="0"/>
                  <a:t>using </a:t>
                </a:r>
                <a:r>
                  <a:rPr lang="en-US" sz="2400" dirty="0" smtClean="0"/>
                  <a:t>the Jones model, </a:t>
                </a:r>
                <a:r>
                  <a:rPr lang="en-US" sz="2400" dirty="0"/>
                  <a:t>modified Jones </a:t>
                </a:r>
                <a:r>
                  <a:rPr lang="en-US" sz="2400" dirty="0" smtClean="0"/>
                  <a:t>model, modified Jones model with ROA, and performance-matched model</a:t>
                </a:r>
                <a:endParaRPr lang="en-US" sz="2400" i="1" dirty="0" smtClean="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4695505"/>
                <a:ext cx="10515600" cy="917333"/>
              </a:xfrm>
              <a:prstGeom prst="rect">
                <a:avLst/>
              </a:prstGeom>
              <a:blipFill>
                <a:blip r:embed="rId3"/>
                <a:stretch>
                  <a:fillRect l="-928" t="-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864714" y="2487073"/>
                <a:ext cx="6096000" cy="1384995"/>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𝟐</m:t>
                          </m:r>
                        </m:sub>
                      </m:sSub>
                      <m:r>
                        <a:rPr lang="en-US" sz="2800" i="1">
                          <a:latin typeface="Cambria Math" panose="02040503050406030204" pitchFamily="18" charset="0"/>
                          <a:ea typeface="Cambria Math" panose="02040503050406030204" pitchFamily="18" charset="0"/>
                        </a:rPr>
                        <m:t>𝐶𝑢𝑠𝑡𝑜𝑚𝑒𝑟</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𝑖𝑛𝑡𝑖𝑚𝑎𝑐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DengXian" panose="02010600030101010101" pitchFamily="2" charset="-122"/>
                              <a:cs typeface="Times New Roman" panose="02020603050405020304" pitchFamily="18" charset="0"/>
                            </a:rPr>
                            <m:t>𝜷</m:t>
                          </m:r>
                        </m:e>
                        <m:sub>
                          <m:r>
                            <a:rPr lang="en-US" sz="2800" b="1" i="1">
                              <a:latin typeface="Cambria Math" panose="02040503050406030204" pitchFamily="18" charset="0"/>
                              <a:ea typeface="Cambria Math" panose="02040503050406030204" pitchFamily="18" charset="0"/>
                            </a:rPr>
                            <m:t>𝟑</m:t>
                          </m:r>
                        </m:sub>
                      </m:sSub>
                      <m:r>
                        <a:rPr lang="en-US" sz="2800" i="1">
                          <a:latin typeface="Cambria Math" panose="02040503050406030204" pitchFamily="18" charset="0"/>
                          <a:ea typeface="Cambria Math" panose="02040503050406030204" pitchFamily="18" charset="0"/>
                        </a:rPr>
                        <m:t>𝑂𝑝𝑒𝑟𝑎𝑡𝑖𝑜𝑛𝑎𝑙</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𝑒𝑥𝑐𝑒𝑙𝑙𝑒𝑛𝑐</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𝑒</m:t>
                          </m:r>
                        </m:e>
                        <m:sub>
                          <m:r>
                            <a:rPr lang="en-US" sz="2800" i="1">
                              <a:latin typeface="Cambria Math" panose="02040503050406030204" pitchFamily="18" charset="0"/>
                              <a:ea typeface="Cambria Math" panose="02040503050406030204" pitchFamily="18" charset="0"/>
                            </a:rPr>
                            <m:t>𝑡</m:t>
                          </m:r>
                        </m:sub>
                      </m:sSub>
                    </m:oMath>
                  </m:oMathPara>
                </a14:m>
                <a:endParaRPr lang="en-US" sz="2800" i="1" dirty="0" smtClean="0">
                  <a:latin typeface="Cambria Math" panose="02040503050406030204" pitchFamily="18" charset="0"/>
                  <a:ea typeface="Cambria Math" panose="02040503050406030204" pitchFamily="18" charset="0"/>
                </a:endParaRPr>
              </a:p>
              <a:p>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r>
                      <a:rPr lang="en-US" sz="2800" b="0" i="1" smtClean="0">
                        <a:latin typeface="Cambria Math" panose="02040503050406030204" pitchFamily="18" charset="0"/>
                        <a:ea typeface="Cambria Math" panose="02040503050406030204" pitchFamily="18" charset="0"/>
                      </a:rPr>
                      <m:t>𝑍</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Ind</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Year</m:t>
                    </m:r>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FE</m:t>
                    </m:r>
                    <m:r>
                      <a:rPr lang="en-US" sz="2800">
                        <a:latin typeface="Cambria Math" panose="02040503050406030204" pitchFamily="18" charset="0"/>
                        <a:ea typeface="Cambria Math" panose="02040503050406030204" pitchFamily="18" charset="0"/>
                      </a:rPr>
                      <m:t>+</m:t>
                    </m:r>
                  </m:oMath>
                </a14:m>
                <a:r>
                  <a:rPr lang="el-GR" sz="2800" dirty="0">
                    <a:ea typeface="Cambria Math" panose="02040503050406030204" pitchFamily="18" charset="0"/>
                  </a:rPr>
                  <a:t>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τ</m:t>
                    </m:r>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864714" y="2487073"/>
                <a:ext cx="6096000" cy="1384995"/>
              </a:xfrm>
              <a:prstGeom prst="rect">
                <a:avLst/>
              </a:prstGeom>
              <a:blipFill>
                <a:blip r:embed="rId4"/>
                <a:stretch>
                  <a:fillRect/>
                </a:stretch>
              </a:blipFill>
            </p:spPr>
            <p:txBody>
              <a:bodyPr/>
              <a:lstStyle/>
              <a:p>
                <a:r>
                  <a:rPr lang="en-US">
                    <a:noFill/>
                  </a:rPr>
                  <a:t> </a:t>
                </a:r>
              </a:p>
            </p:txBody>
          </p:sp>
        </mc:Fallback>
      </mc:AlternateContent>
      <p:sp>
        <p:nvSpPr>
          <p:cNvPr id="8" name="Rectangle 7"/>
          <p:cNvSpPr/>
          <p:nvPr/>
        </p:nvSpPr>
        <p:spPr>
          <a:xfrm>
            <a:off x="858315" y="5362689"/>
            <a:ext cx="10603523" cy="707886"/>
          </a:xfrm>
          <a:prstGeom prst="rect">
            <a:avLst/>
          </a:prstGeom>
        </p:spPr>
        <p:txBody>
          <a:bodyPr wrap="square">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Z: controls of </a:t>
            </a:r>
            <a:r>
              <a:rPr lang="en-US" sz="2000" i="1" dirty="0" smtClean="0">
                <a:latin typeface="Times New Roman" panose="02020603050405020304" pitchFamily="18" charset="0"/>
                <a:cs typeface="Times New Roman" panose="02020603050405020304" pitchFamily="18" charset="0"/>
              </a:rPr>
              <a:t>Size, Lev, Loss, MTB, Big4, and CF</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698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for RQ3: Abnormal accruals</a:t>
            </a:r>
            <a:endParaRPr lang="en-US" b="1" dirty="0"/>
          </a:p>
        </p:txBody>
      </p:sp>
      <p:sp>
        <p:nvSpPr>
          <p:cNvPr id="4" name="Slide Number Placeholder 3"/>
          <p:cNvSpPr>
            <a:spLocks noGrp="1"/>
          </p:cNvSpPr>
          <p:nvPr>
            <p:ph type="sldNum" sz="quarter" idx="12"/>
          </p:nvPr>
        </p:nvSpPr>
        <p:spPr/>
        <p:txBody>
          <a:bodyPr/>
          <a:lstStyle/>
          <a:p>
            <a:fld id="{03368129-8861-C24D-BC6A-BC5FB64D6F5D}" type="slidenum">
              <a:rPr lang="en-US" smtClean="0"/>
              <a:t>42</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842629150"/>
              </p:ext>
            </p:extLst>
          </p:nvPr>
        </p:nvGraphicFramePr>
        <p:xfrm>
          <a:off x="1097280" y="1611400"/>
          <a:ext cx="10515600" cy="4053840"/>
        </p:xfrm>
        <a:graphic>
          <a:graphicData uri="http://schemas.openxmlformats.org/drawingml/2006/table">
            <a:tbl>
              <a:tblPr firstRow="1" bandRow="1">
                <a:tableStyleId>{9D7B26C5-4107-4FEC-AEDC-1716B250A1EF}</a:tableStyleId>
              </a:tblPr>
              <a:tblGrid>
                <a:gridCol w="2789828">
                  <a:extLst>
                    <a:ext uri="{9D8B030D-6E8A-4147-A177-3AD203B41FA5}">
                      <a16:colId xmlns:a16="http://schemas.microsoft.com/office/drawing/2014/main" val="2589552648"/>
                    </a:ext>
                  </a:extLst>
                </a:gridCol>
                <a:gridCol w="1931443">
                  <a:extLst>
                    <a:ext uri="{9D8B030D-6E8A-4147-A177-3AD203B41FA5}">
                      <a16:colId xmlns:a16="http://schemas.microsoft.com/office/drawing/2014/main" val="2122216044"/>
                    </a:ext>
                  </a:extLst>
                </a:gridCol>
                <a:gridCol w="1931443">
                  <a:extLst>
                    <a:ext uri="{9D8B030D-6E8A-4147-A177-3AD203B41FA5}">
                      <a16:colId xmlns:a16="http://schemas.microsoft.com/office/drawing/2014/main" val="1863892865"/>
                    </a:ext>
                  </a:extLst>
                </a:gridCol>
                <a:gridCol w="1931443">
                  <a:extLst>
                    <a:ext uri="{9D8B030D-6E8A-4147-A177-3AD203B41FA5}">
                      <a16:colId xmlns:a16="http://schemas.microsoft.com/office/drawing/2014/main" val="3786561063"/>
                    </a:ext>
                  </a:extLst>
                </a:gridCol>
                <a:gridCol w="1931443">
                  <a:extLst>
                    <a:ext uri="{9D8B030D-6E8A-4147-A177-3AD203B41FA5}">
                      <a16:colId xmlns:a16="http://schemas.microsoft.com/office/drawing/2014/main" val="2857942146"/>
                    </a:ext>
                  </a:extLst>
                </a:gridCol>
              </a:tblGrid>
              <a:tr h="290545">
                <a:tc>
                  <a:txBody>
                    <a:bodyPr/>
                    <a:lstStyle/>
                    <a:p>
                      <a:pPr algn="l">
                        <a:lnSpc>
                          <a:spcPct val="100000"/>
                        </a:lnSpc>
                      </a:pPr>
                      <a:endParaRPr lang="en-US" sz="2000" dirty="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kern="1200" baseline="0" dirty="0" smtClean="0">
                          <a:solidFill>
                            <a:schemeClr val="bg1"/>
                          </a:solidFill>
                          <a:effectLst/>
                          <a:latin typeface="Times New Roman" panose="02020603050405020304" pitchFamily="18" charset="0"/>
                          <a:cs typeface="Times New Roman" panose="02020603050405020304" pitchFamily="18" charset="0"/>
                        </a:rPr>
                        <a:t>Jones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AbnAcc</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algn="l">
                        <a:lnSpc>
                          <a:spcPct val="100000"/>
                        </a:lnSpc>
                      </a:pP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Modif</a:t>
                      </a:r>
                      <a:r>
                        <a:rPr lang="en-US" sz="2000" i="1" kern="1200" baseline="0" dirty="0" smtClean="0">
                          <a:solidFill>
                            <a:schemeClr val="bg1"/>
                          </a:solidFill>
                          <a:effectLst/>
                          <a:latin typeface="Times New Roman" panose="02020603050405020304" pitchFamily="18" charset="0"/>
                          <a:cs typeface="Times New Roman" panose="02020603050405020304" pitchFamily="18" charset="0"/>
                        </a:rPr>
                        <a:t> Jones </a:t>
                      </a: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AbnAcc</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dirty="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kern="1200" baseline="0" dirty="0" smtClean="0">
                          <a:solidFill>
                            <a:schemeClr val="bg1"/>
                          </a:solidFill>
                          <a:effectLst/>
                          <a:latin typeface="Times New Roman" panose="02020603050405020304" pitchFamily="18" charset="0"/>
                          <a:cs typeface="Times New Roman" panose="02020603050405020304" pitchFamily="18" charset="0"/>
                        </a:rPr>
                        <a:t>With ROA </a:t>
                      </a: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AbnAcc</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Perf</a:t>
                      </a:r>
                      <a:r>
                        <a:rPr lang="en-US" sz="2000" i="1" kern="1200" baseline="0" dirty="0" smtClean="0">
                          <a:solidFill>
                            <a:schemeClr val="bg1"/>
                          </a:solidFill>
                          <a:effectLst/>
                          <a:latin typeface="Times New Roman" panose="02020603050405020304" pitchFamily="18" charset="0"/>
                          <a:cs typeface="Times New Roman" panose="02020603050405020304" pitchFamily="18" charset="0"/>
                        </a:rPr>
                        <a:t> Matched </a:t>
                      </a:r>
                      <a:r>
                        <a:rPr lang="en-US" sz="2000" i="1" kern="1200" baseline="0" dirty="0" err="1" smtClean="0">
                          <a:solidFill>
                            <a:schemeClr val="bg1"/>
                          </a:solidFill>
                          <a:effectLst/>
                          <a:latin typeface="Times New Roman" panose="02020603050405020304" pitchFamily="18" charset="0"/>
                          <a:cs typeface="Times New Roman" panose="02020603050405020304" pitchFamily="18" charset="0"/>
                        </a:rPr>
                        <a:t>AbnAcc</a:t>
                      </a:r>
                      <a:r>
                        <a:rPr lang="en-US" sz="2000" i="1" kern="1200" baseline="-25000" dirty="0" err="1" smtClean="0">
                          <a:solidFill>
                            <a:schemeClr val="bg1"/>
                          </a:solidFill>
                          <a:effectLst/>
                          <a:latin typeface="Times New Roman" panose="02020603050405020304" pitchFamily="18" charset="0"/>
                          <a:cs typeface="Times New Roman" panose="02020603050405020304" pitchFamily="18" charset="0"/>
                        </a:rPr>
                        <a:t>t</a:t>
                      </a:r>
                      <a:endParaRPr lang="en-US" sz="2000" i="1" dirty="0" smtClean="0">
                        <a:solidFill>
                          <a:schemeClr val="bg1"/>
                        </a:solidFill>
                        <a:latin typeface="Times New Roman" panose="02020603050405020304" pitchFamily="18" charset="0"/>
                        <a:cs typeface="Times New Roman" panose="02020603050405020304" pitchFamily="18" charset="0"/>
                      </a:endParaRPr>
                    </a:p>
                  </a:txBody>
                  <a:tcPr anchor="ctr">
                    <a:solidFill>
                      <a:schemeClr val="tx1"/>
                    </a:solidFill>
                  </a:tcPr>
                </a:tc>
                <a:extLst>
                  <a:ext uri="{0D108BD9-81ED-4DB2-BD59-A6C34878D82A}">
                    <a16:rowId xmlns:a16="http://schemas.microsoft.com/office/drawing/2014/main" val="3682902686"/>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1" kern="1200" dirty="0" smtClean="0">
                          <a:effectLst/>
                          <a:latin typeface="Times New Roman" panose="02020603050405020304" pitchFamily="18" charset="0"/>
                          <a:cs typeface="Times New Roman" panose="02020603050405020304" pitchFamily="18" charset="0"/>
                        </a:rPr>
                        <a:t>Product</a:t>
                      </a:r>
                      <a:r>
                        <a:rPr lang="en-US" sz="2000" b="0" i="1" kern="1200" baseline="0" dirty="0" smtClean="0">
                          <a:effectLst/>
                          <a:latin typeface="Times New Roman" panose="02020603050405020304" pitchFamily="18" charset="0"/>
                          <a:cs typeface="Times New Roman" panose="02020603050405020304" pitchFamily="18" charset="0"/>
                        </a:rPr>
                        <a:t> </a:t>
                      </a:r>
                      <a:r>
                        <a:rPr lang="en-US" sz="2000" b="0" i="1" kern="1200" baseline="0" dirty="0" err="1" smtClean="0">
                          <a:effectLst/>
                          <a:latin typeface="Times New Roman" panose="02020603050405020304" pitchFamily="18" charset="0"/>
                          <a:cs typeface="Times New Roman" panose="02020603050405020304" pitchFamily="18" charset="0"/>
                        </a:rPr>
                        <a:t>leadership</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-0.002**</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a:ln>
                            <a:noFill/>
                          </a:ln>
                          <a:solidFill>
                            <a:prstClr val="black"/>
                          </a:solidFill>
                          <a:effectLst/>
                          <a:uLnTx/>
                          <a:uFillTx/>
                          <a:latin typeface="Times New Roman" panose="02020603050405020304" pitchFamily="18" charset="0"/>
                          <a:ea typeface="+mn-ea"/>
                          <a:cs typeface="Times New Roman" panose="02020603050405020304" pitchFamily="18" charset="0"/>
                        </a:rPr>
                        <a:t>-0.002**</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a:ln>
                            <a:noFill/>
                          </a:ln>
                          <a:solidFill>
                            <a:prstClr val="black"/>
                          </a:solidFill>
                          <a:effectLst/>
                          <a:uLnTx/>
                          <a:uFillTx/>
                          <a:latin typeface="Times New Roman" panose="02020603050405020304" pitchFamily="18" charset="0"/>
                          <a:ea typeface="+mn-ea"/>
                          <a:cs typeface="Times New Roman" panose="02020603050405020304" pitchFamily="18" charset="0"/>
                        </a:rPr>
                        <a:t>-0.002**</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-0.004***</a:t>
                      </a:r>
                    </a:p>
                  </a:txBody>
                  <a:tcPr marL="6350" marR="6350" marT="6350" marB="0" anchor="b">
                    <a:noFill/>
                  </a:tcPr>
                </a:tc>
                <a:extLst>
                  <a:ext uri="{0D108BD9-81ED-4DB2-BD59-A6C34878D82A}">
                    <a16:rowId xmlns:a16="http://schemas.microsoft.com/office/drawing/2014/main" val="2476868271"/>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Customer </a:t>
                      </a:r>
                      <a:r>
                        <a:rPr lang="en-US" sz="2000" b="0" i="1" dirty="0" err="1" smtClean="0">
                          <a:latin typeface="Times New Roman" panose="02020603050405020304" pitchFamily="18" charset="0"/>
                          <a:cs typeface="Times New Roman" panose="02020603050405020304" pitchFamily="18" charset="0"/>
                        </a:rPr>
                        <a:t>intimacy</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0.002</a:t>
                      </a: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0.002</a:t>
                      </a: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0.002</a:t>
                      </a: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0.003</a:t>
                      </a: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marL="6350" marR="6350" marT="6350" marB="0" anchor="b">
                    <a:noFill/>
                  </a:tcPr>
                </a:tc>
                <a:extLst>
                  <a:ext uri="{0D108BD9-81ED-4DB2-BD59-A6C34878D82A}">
                    <a16:rowId xmlns:a16="http://schemas.microsoft.com/office/drawing/2014/main" val="2875194398"/>
                  </a:ext>
                </a:extLst>
              </a:tr>
              <a:tr h="290545">
                <a:tc>
                  <a:txBody>
                    <a:bodyPr/>
                    <a:lstStyle/>
                    <a:p>
                      <a:pPr algn="l">
                        <a:lnSpc>
                          <a:spcPct val="100000"/>
                        </a:lnSpc>
                      </a:pPr>
                      <a:r>
                        <a:rPr lang="en-US" sz="2000" b="0" i="1" dirty="0" smtClean="0">
                          <a:latin typeface="Times New Roman" panose="02020603050405020304" pitchFamily="18" charset="0"/>
                          <a:cs typeface="Times New Roman" panose="02020603050405020304" pitchFamily="18" charset="0"/>
                        </a:rPr>
                        <a:t>Operational </a:t>
                      </a:r>
                      <a:r>
                        <a:rPr lang="en-US" sz="2000" b="0" i="1" dirty="0" err="1" smtClean="0">
                          <a:latin typeface="Times New Roman" panose="02020603050405020304" pitchFamily="18" charset="0"/>
                          <a:cs typeface="Times New Roman" panose="02020603050405020304" pitchFamily="18" charset="0"/>
                        </a:rPr>
                        <a:t>excellence</a:t>
                      </a:r>
                      <a:r>
                        <a:rPr lang="en-US" sz="2000" b="0" i="1" kern="1200" baseline="-25000" dirty="0" err="1" smtClean="0">
                          <a:effectLst/>
                          <a:latin typeface="Times New Roman" panose="02020603050405020304" pitchFamily="18" charset="0"/>
                          <a:cs typeface="Times New Roman" panose="02020603050405020304" pitchFamily="18" charset="0"/>
                        </a:rPr>
                        <a:t>t</a:t>
                      </a:r>
                      <a:endParaRPr lang="en-US" sz="2000" b="0" i="1" dirty="0">
                        <a:latin typeface="Times New Roman" panose="02020603050405020304" pitchFamily="18" charset="0"/>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0.000</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0.000</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0.000</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0.000</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extLst>
                  <a:ext uri="{0D108BD9-81ED-4DB2-BD59-A6C34878D82A}">
                    <a16:rowId xmlns:a16="http://schemas.microsoft.com/office/drawing/2014/main" val="1592475010"/>
                  </a:ext>
                </a:extLst>
              </a:tr>
              <a:tr h="290545">
                <a:tc>
                  <a:txBody>
                    <a:bodyPr/>
                    <a:lstStyle/>
                    <a:p>
                      <a:pPr>
                        <a:lnSpc>
                          <a:spcPct val="100000"/>
                        </a:lnSpc>
                      </a:pPr>
                      <a:endParaRPr lang="en-US" sz="2000" i="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4288042594"/>
                  </a:ext>
                </a:extLst>
              </a:tr>
              <a:tr h="29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Controls </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62315614"/>
                  </a:ext>
                </a:extLst>
              </a:tr>
              <a:tr h="290545">
                <a:tc>
                  <a:txBody>
                    <a:bodyPr/>
                    <a:lstStyle/>
                    <a:p>
                      <a:pPr>
                        <a:lnSpc>
                          <a:spcPct val="100000"/>
                        </a:lnSpc>
                      </a:pPr>
                      <a:r>
                        <a:rPr lang="en-US" sz="2000" dirty="0" smtClean="0">
                          <a:latin typeface="Times New Roman" panose="02020603050405020304" pitchFamily="18" charset="0"/>
                          <a:cs typeface="Times New Roman" panose="02020603050405020304" pitchFamily="18" charset="0"/>
                        </a:rPr>
                        <a:t>Industry &amp; Year FE</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Yes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noFill/>
                  </a:tcPr>
                </a:tc>
                <a:extLst>
                  <a:ext uri="{0D108BD9-81ED-4DB2-BD59-A6C34878D82A}">
                    <a16:rowId xmlns:a16="http://schemas.microsoft.com/office/drawing/2014/main" val="1475317662"/>
                  </a:ext>
                </a:extLst>
              </a:tr>
              <a:tr h="290545">
                <a:tc>
                  <a:txBody>
                    <a:bodyPr/>
                    <a:lstStyle/>
                    <a:p>
                      <a:pPr>
                        <a:lnSpc>
                          <a:spcPct val="100000"/>
                        </a:lnSpc>
                      </a:pPr>
                      <a:r>
                        <a:rPr lang="en-US" sz="2000" dirty="0" err="1">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dj</a:t>
                      </a:r>
                      <a:r>
                        <a:rPr lang="en-US" altLang="zh-CN" sz="2000" dirty="0">
                          <a:latin typeface="Times New Roman" panose="02020603050405020304" pitchFamily="18" charset="0"/>
                          <a:cs typeface="Times New Roman" panose="02020603050405020304" pitchFamily="18" charset="0"/>
                        </a:rPr>
                        <a:t> R-squared</a:t>
                      </a:r>
                      <a:endParaRPr lang="en-US" sz="200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0.117</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0.121</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0.131</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0.053</a:t>
                      </a:r>
                      <a:endPar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350" marR="6350" marT="6350" marB="0" anchor="b">
                    <a:noFill/>
                  </a:tcPr>
                </a:tc>
                <a:extLst>
                  <a:ext uri="{0D108BD9-81ED-4DB2-BD59-A6C34878D82A}">
                    <a16:rowId xmlns:a16="http://schemas.microsoft.com/office/drawing/2014/main" val="1833522940"/>
                  </a:ext>
                </a:extLst>
              </a:tr>
              <a:tr h="290545">
                <a:tc>
                  <a:txBody>
                    <a:bodyPr/>
                    <a:lstStyle/>
                    <a:p>
                      <a:pPr>
                        <a:lnSpc>
                          <a:spcPct val="100000"/>
                        </a:lnSpc>
                      </a:pPr>
                      <a:r>
                        <a:rPr lang="en-US" sz="2000" kern="1200" dirty="0">
                          <a:effectLst/>
                          <a:latin typeface="Times New Roman" panose="02020603050405020304" pitchFamily="18" charset="0"/>
                          <a:cs typeface="Times New Roman" panose="02020603050405020304" pitchFamily="18" charset="0"/>
                        </a:rPr>
                        <a:t>#</a:t>
                      </a:r>
                      <a:r>
                        <a:rPr lang="en-US" sz="2000" kern="1200" dirty="0" err="1">
                          <a:effectLst/>
                          <a:latin typeface="Times New Roman" panose="02020603050405020304" pitchFamily="18" charset="0"/>
                          <a:cs typeface="Times New Roman" panose="02020603050405020304" pitchFamily="18" charset="0"/>
                        </a:rPr>
                        <a:t>Obs</a:t>
                      </a:r>
                      <a:endParaRPr 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43,610</a:t>
                      </a:r>
                    </a:p>
                  </a:txBody>
                  <a:tcPr marL="47625" marR="47625"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5520965"/>
                  </a:ext>
                </a:extLst>
              </a:tr>
            </a:tbl>
          </a:graphicData>
        </a:graphic>
      </p:graphicFrame>
    </p:spTree>
    <p:extLst>
      <p:ext uri="{BB962C8B-B14F-4D97-AF65-F5344CB8AC3E}">
        <p14:creationId xmlns:p14="http://schemas.microsoft.com/office/powerpoint/2010/main" val="3596394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a:t>
            </a:r>
            <a:r>
              <a:rPr lang="en-US" b="1" dirty="0" smtClean="0"/>
              <a:t>mplications of strategy</a:t>
            </a:r>
            <a:endParaRPr lang="en-US" b="1" dirty="0"/>
          </a:p>
        </p:txBody>
      </p:sp>
      <p:sp>
        <p:nvSpPr>
          <p:cNvPr id="3" name="Content Placeholder 2"/>
          <p:cNvSpPr>
            <a:spLocks noGrp="1"/>
          </p:cNvSpPr>
          <p:nvPr>
            <p:ph idx="1"/>
          </p:nvPr>
        </p:nvSpPr>
        <p:spPr>
          <a:xfrm>
            <a:off x="838199" y="1690688"/>
            <a:ext cx="10755923" cy="4351338"/>
          </a:xfrm>
        </p:spPr>
        <p:txBody>
          <a:bodyPr>
            <a:noAutofit/>
          </a:bodyPr>
          <a:lstStyle/>
          <a:p>
            <a:r>
              <a:rPr lang="en-US" dirty="0" smtClean="0"/>
              <a:t>Management accounting</a:t>
            </a:r>
          </a:p>
          <a:p>
            <a:pPr lvl="1">
              <a:buFont typeface="Times New Roman" panose="02020603050405020304" pitchFamily="18" charset="0"/>
              <a:buChar char="–"/>
            </a:pPr>
            <a:r>
              <a:rPr lang="en-US" dirty="0" smtClean="0"/>
              <a:t>Strategy determines performance measures in CEO compensation contracts</a:t>
            </a:r>
          </a:p>
          <a:p>
            <a:pPr lvl="1">
              <a:buFont typeface="Times New Roman" panose="02020603050405020304" pitchFamily="18" charset="0"/>
              <a:buChar char="–"/>
            </a:pPr>
            <a:r>
              <a:rPr lang="en-US" dirty="0" smtClean="0"/>
              <a:t>Strategy determines reliance on equity pay in CEO </a:t>
            </a:r>
            <a:r>
              <a:rPr lang="en-US" dirty="0"/>
              <a:t>compensation </a:t>
            </a:r>
            <a:r>
              <a:rPr lang="en-US" dirty="0" smtClean="0"/>
              <a:t> contracts</a:t>
            </a:r>
          </a:p>
          <a:p>
            <a:pPr lvl="1">
              <a:buFont typeface="Times New Roman" panose="02020603050405020304" pitchFamily="18" charset="0"/>
              <a:buChar char="–"/>
            </a:pPr>
            <a:r>
              <a:rPr lang="en-US" dirty="0" smtClean="0"/>
              <a:t>Strategy influences pay-performance-sensitivity in CEO compensation contracts </a:t>
            </a:r>
          </a:p>
          <a:p>
            <a:pPr lvl="1">
              <a:buFont typeface="Times New Roman" panose="02020603050405020304" pitchFamily="18" charset="0"/>
              <a:buChar char="–"/>
            </a:pPr>
            <a:r>
              <a:rPr lang="en-US" dirty="0" smtClean="0"/>
              <a:t>Strategy influences cost stickiness</a:t>
            </a:r>
          </a:p>
          <a:p>
            <a:r>
              <a:rPr lang="en-US" dirty="0" smtClean="0"/>
              <a:t>Auditing</a:t>
            </a:r>
          </a:p>
          <a:p>
            <a:pPr lvl="1">
              <a:buFont typeface="Times New Roman" panose="02020603050405020304" pitchFamily="18" charset="0"/>
              <a:buChar char="–"/>
            </a:pPr>
            <a:r>
              <a:rPr lang="en-US" dirty="0" smtClean="0"/>
              <a:t>Strategy affects propensity for restatements</a:t>
            </a:r>
          </a:p>
          <a:p>
            <a:r>
              <a:rPr lang="en-US" dirty="0" smtClean="0"/>
              <a:t>Tax accounting</a:t>
            </a:r>
          </a:p>
          <a:p>
            <a:pPr lvl="1">
              <a:buFont typeface="Times New Roman" panose="02020603050405020304" pitchFamily="18" charset="0"/>
              <a:buChar char="–"/>
            </a:pPr>
            <a:r>
              <a:rPr lang="en-US" dirty="0" smtClean="0"/>
              <a:t>Strategy moderates implications of book-tax differences</a:t>
            </a:r>
          </a:p>
          <a:p>
            <a:pPr>
              <a:buFont typeface="Arial" panose="020B0604020202020204" pitchFamily="34" charset="0"/>
              <a:buChar char="•"/>
            </a:pPr>
            <a:r>
              <a:rPr lang="en-US" dirty="0" smtClean="0"/>
              <a:t>Mergers and acquisitions</a:t>
            </a:r>
          </a:p>
          <a:p>
            <a:pPr lvl="1">
              <a:buFont typeface="Times New Roman" panose="02020603050405020304" pitchFamily="18" charset="0"/>
              <a:buChar char="‒"/>
            </a:pPr>
            <a:r>
              <a:rPr lang="en-US" dirty="0" smtClean="0"/>
              <a:t>Strategy synergy</a:t>
            </a:r>
          </a:p>
        </p:txBody>
      </p:sp>
      <p:sp>
        <p:nvSpPr>
          <p:cNvPr id="4" name="Slide Number Placeholder 3"/>
          <p:cNvSpPr>
            <a:spLocks noGrp="1"/>
          </p:cNvSpPr>
          <p:nvPr>
            <p:ph type="sldNum" sz="quarter" idx="12"/>
          </p:nvPr>
        </p:nvSpPr>
        <p:spPr/>
        <p:txBody>
          <a:bodyPr/>
          <a:lstStyle/>
          <a:p>
            <a:fld id="{03368129-8861-C24D-BC6A-BC5FB64D6F5D}" type="slidenum">
              <a:rPr lang="en-US" smtClean="0"/>
              <a:t>43</a:t>
            </a:fld>
            <a:endParaRPr lang="en-US"/>
          </a:p>
        </p:txBody>
      </p:sp>
    </p:spTree>
    <p:extLst>
      <p:ext uri="{BB962C8B-B14F-4D97-AF65-F5344CB8AC3E}">
        <p14:creationId xmlns:p14="http://schemas.microsoft.com/office/powerpoint/2010/main" val="77246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fireworks">
            <a:extLst>
              <a:ext uri="{FF2B5EF4-FFF2-40B4-BE49-F238E27FC236}">
                <a16:creationId xmlns:a16="http://schemas.microsoft.com/office/drawing/2014/main" id="{0F5B166A-9217-4019-8A7E-2200E10BCD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66" b="6934"/>
          <a:stretch/>
        </p:blipFill>
        <p:spPr bwMode="auto">
          <a:xfrm>
            <a:off x="0" y="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C34D44-BFB7-4613-9AA8-F3B5EEEE6A82}"/>
              </a:ext>
            </a:extLst>
          </p:cNvPr>
          <p:cNvSpPr>
            <a:spLocks noGrp="1"/>
          </p:cNvSpPr>
          <p:nvPr>
            <p:ph type="ctrTitle"/>
          </p:nvPr>
        </p:nvSpPr>
        <p:spPr>
          <a:xfrm>
            <a:off x="117230" y="4895556"/>
            <a:ext cx="5451231" cy="1436931"/>
          </a:xfrm>
        </p:spPr>
        <p:txBody>
          <a:bodyPr anchor="ctr">
            <a:normAutofit fontScale="90000"/>
          </a:bodyPr>
          <a:lstStyle/>
          <a:p>
            <a:pPr algn="r"/>
            <a:r>
              <a:rPr lang="en-US" b="1" dirty="0" smtClean="0">
                <a:latin typeface="Times New Roman" panose="02020603050405020304" pitchFamily="18" charset="0"/>
                <a:cs typeface="Times New Roman" panose="02020603050405020304" pitchFamily="18" charset="0"/>
              </a:rPr>
              <a:t>Strategy matters!</a:t>
            </a:r>
            <a:endParaRPr lang="en-US" dirty="0"/>
          </a:p>
        </p:txBody>
      </p:sp>
      <p:sp>
        <p:nvSpPr>
          <p:cNvPr id="6" name="Rectangle 5"/>
          <p:cNvSpPr/>
          <p:nvPr/>
        </p:nvSpPr>
        <p:spPr>
          <a:xfrm>
            <a:off x="2637693" y="6101655"/>
            <a:ext cx="9554307"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Accounting research must consider,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control for business strategy</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663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4" y="365126"/>
            <a:ext cx="11271738" cy="1096352"/>
          </a:xfrm>
        </p:spPr>
        <p:txBody>
          <a:bodyPr>
            <a:normAutofit fontScale="90000"/>
          </a:bodyPr>
          <a:lstStyle/>
          <a:p>
            <a:r>
              <a:rPr lang="en-US" dirty="0" smtClean="0"/>
              <a:t>Correlation between alternative strategy measures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8466970"/>
              </p:ext>
            </p:extLst>
          </p:nvPr>
        </p:nvGraphicFramePr>
        <p:xfrm>
          <a:off x="474784" y="1670192"/>
          <a:ext cx="11271736" cy="4835756"/>
        </p:xfrm>
        <a:graphic>
          <a:graphicData uri="http://schemas.openxmlformats.org/drawingml/2006/table">
            <a:tbl>
              <a:tblPr>
                <a:tableStyleId>{2D5ABB26-0587-4C30-8999-92F81FD0307C}</a:tableStyleId>
              </a:tblPr>
              <a:tblGrid>
                <a:gridCol w="2667001">
                  <a:extLst>
                    <a:ext uri="{9D8B030D-6E8A-4147-A177-3AD203B41FA5}">
                      <a16:colId xmlns:a16="http://schemas.microsoft.com/office/drawing/2014/main" val="3592871659"/>
                    </a:ext>
                  </a:extLst>
                </a:gridCol>
                <a:gridCol w="1720947">
                  <a:extLst>
                    <a:ext uri="{9D8B030D-6E8A-4147-A177-3AD203B41FA5}">
                      <a16:colId xmlns:a16="http://schemas.microsoft.com/office/drawing/2014/main" val="488436253"/>
                    </a:ext>
                  </a:extLst>
                </a:gridCol>
                <a:gridCol w="1720947">
                  <a:extLst>
                    <a:ext uri="{9D8B030D-6E8A-4147-A177-3AD203B41FA5}">
                      <a16:colId xmlns:a16="http://schemas.microsoft.com/office/drawing/2014/main" val="4234674032"/>
                    </a:ext>
                  </a:extLst>
                </a:gridCol>
                <a:gridCol w="1720947">
                  <a:extLst>
                    <a:ext uri="{9D8B030D-6E8A-4147-A177-3AD203B41FA5}">
                      <a16:colId xmlns:a16="http://schemas.microsoft.com/office/drawing/2014/main" val="1873741251"/>
                    </a:ext>
                  </a:extLst>
                </a:gridCol>
                <a:gridCol w="1720947">
                  <a:extLst>
                    <a:ext uri="{9D8B030D-6E8A-4147-A177-3AD203B41FA5}">
                      <a16:colId xmlns:a16="http://schemas.microsoft.com/office/drawing/2014/main" val="1846498226"/>
                    </a:ext>
                  </a:extLst>
                </a:gridCol>
                <a:gridCol w="1720947">
                  <a:extLst>
                    <a:ext uri="{9D8B030D-6E8A-4147-A177-3AD203B41FA5}">
                      <a16:colId xmlns:a16="http://schemas.microsoft.com/office/drawing/2014/main" val="1013896359"/>
                    </a:ext>
                  </a:extLst>
                </a:gridCol>
              </a:tblGrid>
              <a:tr h="1149174">
                <a:tc>
                  <a:txBody>
                    <a:bodyPr/>
                    <a:lstStyle/>
                    <a:p>
                      <a:pPr algn="l" fontAlgn="b"/>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solidFill>
                            <a:schemeClr val="tx1"/>
                          </a:solidFill>
                          <a:effectLst/>
                          <a:latin typeface="Times New Roman" panose="02020603050405020304" pitchFamily="18" charset="0"/>
                          <a:cs typeface="Times New Roman" panose="02020603050405020304" pitchFamily="18" charset="0"/>
                        </a:rPr>
                        <a:t>Product leadership</a:t>
                      </a:r>
                      <a:endParaRPr lang="en-US" sz="2000" b="1" i="1" u="none" strike="noStrike" dirty="0">
                        <a:solidFill>
                          <a:schemeClr val="tx1"/>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solidFill>
                            <a:schemeClr val="tx1"/>
                          </a:solidFill>
                          <a:effectLst/>
                          <a:latin typeface="Times New Roman" panose="02020603050405020304" pitchFamily="18" charset="0"/>
                          <a:cs typeface="Times New Roman" panose="02020603050405020304" pitchFamily="18" charset="0"/>
                        </a:rPr>
                        <a:t>Customer intimacy</a:t>
                      </a:r>
                      <a:endParaRPr lang="en-US" sz="2000" b="1" i="1" u="none" strike="noStrike" dirty="0">
                        <a:solidFill>
                          <a:schemeClr val="tx1"/>
                        </a:solidFill>
                        <a:effectLst/>
                        <a:latin typeface="Times New Roman" panose="02020603050405020304" pitchFamily="18" charset="0"/>
                        <a:cs typeface="Times New Roman" panose="02020603050405020304" pitchFamily="18" charset="0"/>
                      </a:endParaRPr>
                    </a:p>
                  </a:txBody>
                  <a:tcPr marL="4763" marR="4763" marT="4763"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1" u="none" strike="noStrike" dirty="0" smtClean="0">
                          <a:solidFill>
                            <a:schemeClr val="tx1"/>
                          </a:solidFill>
                          <a:effectLst/>
                          <a:latin typeface="Times New Roman" panose="02020603050405020304" pitchFamily="18" charset="0"/>
                          <a:cs typeface="Times New Roman" panose="02020603050405020304" pitchFamily="18" charset="0"/>
                        </a:rPr>
                        <a:t>Operational</a:t>
                      </a:r>
                      <a:r>
                        <a:rPr lang="en-US" sz="2000" b="1" i="1" u="none" strike="noStrike" baseline="0" dirty="0" smtClean="0">
                          <a:solidFill>
                            <a:schemeClr val="tx1"/>
                          </a:solidFill>
                          <a:effectLst/>
                          <a:latin typeface="Times New Roman" panose="02020603050405020304" pitchFamily="18" charset="0"/>
                          <a:cs typeface="Times New Roman" panose="02020603050405020304" pitchFamily="18" charset="0"/>
                        </a:rPr>
                        <a:t> excellence</a:t>
                      </a:r>
                      <a:endParaRPr lang="en-US" sz="2000" b="1" i="1" u="none" strike="noStrike" dirty="0">
                        <a:solidFill>
                          <a:schemeClr val="tx1"/>
                        </a:solidFill>
                        <a:effectLst/>
                        <a:latin typeface="Times New Roman" panose="02020603050405020304" pitchFamily="18" charset="0"/>
                        <a:cs typeface="Times New Roman" panose="02020603050405020304" pitchFamily="18" charset="0"/>
                      </a:endParaRPr>
                    </a:p>
                  </a:txBody>
                  <a:tcPr marL="4763" marR="4763" marT="476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fontAlgn="b"/>
                      <a:r>
                        <a:rPr lang="en-US" sz="2000" b="1" i="1" u="none" strike="noStrike" dirty="0" smtClean="0">
                          <a:solidFill>
                            <a:srgbClr val="C00000"/>
                          </a:solidFill>
                          <a:effectLst/>
                          <a:latin typeface="Times New Roman" panose="02020603050405020304" pitchFamily="18" charset="0"/>
                          <a:cs typeface="Times New Roman" panose="02020603050405020304" pitchFamily="18" charset="0"/>
                        </a:rPr>
                        <a:t>Differentiation</a:t>
                      </a:r>
                      <a:endParaRPr lang="en-US" sz="2000" b="1" i="1" u="none" strike="noStrike" dirty="0">
                        <a:solidFill>
                          <a:srgbClr val="C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1" u="none" strike="noStrike" dirty="0" smtClean="0">
                          <a:solidFill>
                            <a:srgbClr val="C00000"/>
                          </a:solidFill>
                          <a:effectLst/>
                          <a:latin typeface="Times New Roman" panose="02020603050405020304" pitchFamily="18" charset="0"/>
                          <a:cs typeface="Times New Roman" panose="02020603050405020304" pitchFamily="18" charset="0"/>
                        </a:rPr>
                        <a:t>Cost leadership</a:t>
                      </a:r>
                    </a:p>
                  </a:txBody>
                  <a:tcPr marL="4763" marR="4763" marT="476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45127"/>
                  </a:ext>
                </a:extLst>
              </a:tr>
              <a:tr h="699016">
                <a:tc>
                  <a:txBody>
                    <a:bodyPr/>
                    <a:lstStyle/>
                    <a:p>
                      <a:pPr lvl="0" algn="l"/>
                      <a:r>
                        <a:rPr lang="en-US" sz="2000" b="1" i="1" kern="1200" dirty="0" smtClean="0">
                          <a:solidFill>
                            <a:schemeClr val="tx1"/>
                          </a:solidFill>
                          <a:effectLst/>
                          <a:latin typeface="Times New Roman" panose="02020603050405020304" pitchFamily="18" charset="0"/>
                          <a:cs typeface="Times New Roman" panose="02020603050405020304" pitchFamily="18" charset="0"/>
                        </a:rPr>
                        <a:t>Product</a:t>
                      </a:r>
                      <a:r>
                        <a:rPr lang="en-US" sz="2000" b="1" i="1" kern="1200" baseline="0" dirty="0" smtClean="0">
                          <a:solidFill>
                            <a:schemeClr val="tx1"/>
                          </a:solidFill>
                          <a:effectLst/>
                          <a:latin typeface="Times New Roman" panose="02020603050405020304" pitchFamily="18" charset="0"/>
                          <a:cs typeface="Times New Roman" panose="02020603050405020304" pitchFamily="18" charset="0"/>
                        </a:rPr>
                        <a:t> leadership</a:t>
                      </a:r>
                      <a:endParaRPr lang="en-US" sz="2000" b="1" i="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a:effectLst/>
                        <a:latin typeface="Times New Roman" panose="02020603050405020304" pitchFamily="18" charset="0"/>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4037411897"/>
                  </a:ext>
                </a:extLst>
              </a:tr>
              <a:tr h="699016">
                <a:tc>
                  <a:txBody>
                    <a:bodyPr/>
                    <a:lstStyle/>
                    <a:p>
                      <a:pPr lvl="0" algn="l"/>
                      <a:r>
                        <a:rPr lang="en-US" sz="2000" b="1" i="1" dirty="0" smtClean="0">
                          <a:solidFill>
                            <a:schemeClr val="tx1"/>
                          </a:solidFill>
                          <a:latin typeface="Times New Roman" panose="02020603050405020304" pitchFamily="18" charset="0"/>
                          <a:cs typeface="Times New Roman" panose="02020603050405020304" pitchFamily="18" charset="0"/>
                        </a:rPr>
                        <a:t>Customer intimacy</a:t>
                      </a:r>
                      <a:endParaRPr lang="en-US" sz="2000" b="1" i="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smtClean="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518290988"/>
                  </a:ext>
                </a:extLst>
              </a:tr>
              <a:tr h="890518">
                <a:tc>
                  <a:txBody>
                    <a:bodyPr/>
                    <a:lstStyle/>
                    <a:p>
                      <a:pPr lvl="0" algn="l"/>
                      <a:r>
                        <a:rPr lang="en-US" sz="2000" b="1" i="1" dirty="0" smtClean="0">
                          <a:solidFill>
                            <a:schemeClr val="tx1"/>
                          </a:solidFill>
                          <a:latin typeface="Times New Roman" panose="02020603050405020304" pitchFamily="18" charset="0"/>
                          <a:cs typeface="Times New Roman" panose="02020603050405020304" pitchFamily="18" charset="0"/>
                        </a:rPr>
                        <a:t>Operational excellence</a:t>
                      </a:r>
                      <a:endParaRPr lang="en-US" sz="2000" b="1" i="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0.06</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0.05</a:t>
                      </a:r>
                      <a:endParaRPr lang="en-US" sz="240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24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a:t>
                      </a: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US" sz="2400" dirty="0">
                        <a:effectLst/>
                        <a:latin typeface="Times New Roman" panose="02020603050405020304" pitchFamily="18" charset="0"/>
                        <a:cs typeface="Times New Roman" panose="02020603050405020304" pitchFamily="18"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487"/>
                  </a:ext>
                </a:extLst>
              </a:tr>
              <a:tr h="699016">
                <a:tc>
                  <a:txBody>
                    <a:bodyPr/>
                    <a:lstStyle/>
                    <a:p>
                      <a:pPr lvl="0" algn="l" fontAlgn="b"/>
                      <a:r>
                        <a:rPr lang="en-US" sz="2000" b="1" i="1" u="none" strike="noStrike" dirty="0" smtClean="0">
                          <a:solidFill>
                            <a:srgbClr val="C00000"/>
                          </a:solidFill>
                          <a:effectLst/>
                          <a:latin typeface="Times New Roman" panose="02020603050405020304" pitchFamily="18" charset="0"/>
                          <a:cs typeface="Times New Roman" panose="02020603050405020304" pitchFamily="18" charset="0"/>
                        </a:rPr>
                        <a:t> Differentiation</a:t>
                      </a:r>
                      <a:endParaRPr lang="en-US" sz="2000" b="1" i="1" u="none" strike="noStrike" dirty="0">
                        <a:solidFill>
                          <a:srgbClr val="C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0.65</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0.61</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0.04</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lnSpc>
                          <a:spcPct val="107000"/>
                        </a:lnSpc>
                      </a:pPr>
                      <a:endParaRPr lang="en-US" sz="2400" dirty="0">
                        <a:solidFill>
                          <a:srgbClr val="C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616388068"/>
                  </a:ext>
                </a:extLst>
              </a:tr>
              <a:tr h="6990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i="1" u="none" strike="noStrike" dirty="0" smtClean="0">
                          <a:solidFill>
                            <a:srgbClr val="C00000"/>
                          </a:solidFill>
                          <a:effectLst/>
                          <a:latin typeface="Times New Roman" panose="02020603050405020304" pitchFamily="18" charset="0"/>
                          <a:cs typeface="Times New Roman" panose="02020603050405020304" pitchFamily="18" charset="0"/>
                        </a:rPr>
                        <a:t>Cost leadership</a:t>
                      </a:r>
                    </a:p>
                  </a:txBody>
                  <a:tcPr marL="4763" marR="4763" marT="4763" marB="0" anchor="b">
                    <a:lnR w="12700" cap="flat" cmpd="sng" algn="ctr">
                      <a:solidFill>
                        <a:schemeClr val="tx1"/>
                      </a:solidFill>
                      <a:prstDash val="solid"/>
                      <a:round/>
                      <a:headEnd type="none" w="med" len="med"/>
                      <a:tailEnd type="none" w="med" len="med"/>
                    </a:lnR>
                    <a:lnT>
                      <a:noFill/>
                    </a:lnT>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0.03</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0.26</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0.69</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smtClean="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0.17</a:t>
                      </a:r>
                      <a:endPar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8306778"/>
                  </a:ext>
                </a:extLst>
              </a:tr>
            </a:tbl>
          </a:graphicData>
        </a:graphic>
      </p:graphicFrame>
      <p:sp>
        <p:nvSpPr>
          <p:cNvPr id="4" name="Slide Number Placeholder 3"/>
          <p:cNvSpPr>
            <a:spLocks noGrp="1"/>
          </p:cNvSpPr>
          <p:nvPr>
            <p:ph type="sldNum" sz="quarter" idx="12"/>
          </p:nvPr>
        </p:nvSpPr>
        <p:spPr/>
        <p:txBody>
          <a:bodyPr/>
          <a:lstStyle/>
          <a:p>
            <a:fld id="{03368129-8861-C24D-BC6A-BC5FB64D6F5D}" type="slidenum">
              <a:rPr lang="en-US" smtClean="0"/>
              <a:t>5</a:t>
            </a:fld>
            <a:endParaRPr lang="en-US"/>
          </a:p>
        </p:txBody>
      </p:sp>
    </p:spTree>
    <p:extLst>
      <p:ext uri="{BB962C8B-B14F-4D97-AF65-F5344CB8AC3E}">
        <p14:creationId xmlns:p14="http://schemas.microsoft.com/office/powerpoint/2010/main" val="122326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Overview of empirical results on earnings properties</a:t>
            </a:r>
            <a:endParaRPr lang="en-US" sz="3600" dirty="0"/>
          </a:p>
        </p:txBody>
      </p:sp>
      <p:sp>
        <p:nvSpPr>
          <p:cNvPr id="3" name="Content Placeholder 2"/>
          <p:cNvSpPr>
            <a:spLocks noGrp="1"/>
          </p:cNvSpPr>
          <p:nvPr>
            <p:ph idx="1"/>
          </p:nvPr>
        </p:nvSpPr>
        <p:spPr>
          <a:xfrm>
            <a:off x="838199" y="1825625"/>
            <a:ext cx="9731929" cy="4351338"/>
          </a:xfrm>
        </p:spPr>
        <p:txBody>
          <a:bodyPr>
            <a:noAutofit/>
          </a:bodyPr>
          <a:lstStyle/>
          <a:p>
            <a:r>
              <a:rPr lang="en-US" dirty="0" smtClean="0"/>
              <a:t>Does generic strategy affect earnings persistence?</a:t>
            </a:r>
          </a:p>
          <a:p>
            <a:pPr lvl="1">
              <a:buFont typeface="Times New Roman" panose="02020603050405020304" pitchFamily="18" charset="0"/>
              <a:buChar char="–"/>
            </a:pPr>
            <a:r>
              <a:rPr lang="en-US" dirty="0" smtClean="0"/>
              <a:t>Yes: </a:t>
            </a:r>
            <a:r>
              <a:rPr lang="en-US" b="1" i="1" dirty="0" smtClean="0"/>
              <a:t>product-leadership</a:t>
            </a:r>
            <a:r>
              <a:rPr lang="en-US" dirty="0" smtClean="0"/>
              <a:t> firms have </a:t>
            </a:r>
            <a:r>
              <a:rPr lang="en-US" b="1" i="1" dirty="0" smtClean="0"/>
              <a:t>more persistent earnings </a:t>
            </a:r>
            <a:r>
              <a:rPr lang="en-US" dirty="0" smtClean="0"/>
              <a:t>than </a:t>
            </a:r>
            <a:r>
              <a:rPr lang="en-US" i="1" dirty="0" smtClean="0"/>
              <a:t>customer-intimacy</a:t>
            </a:r>
            <a:r>
              <a:rPr lang="en-US" dirty="0" smtClean="0"/>
              <a:t> and </a:t>
            </a:r>
            <a:r>
              <a:rPr lang="en-US" i="1" dirty="0" smtClean="0"/>
              <a:t>operational-excellence</a:t>
            </a:r>
            <a:r>
              <a:rPr lang="en-US" dirty="0" smtClean="0"/>
              <a:t> firms</a:t>
            </a:r>
          </a:p>
          <a:p>
            <a:pPr lvl="2">
              <a:buFont typeface="Wingdings" panose="05000000000000000000" pitchFamily="2" charset="2"/>
              <a:buChar char="q"/>
            </a:pPr>
            <a:r>
              <a:rPr lang="en-US" dirty="0"/>
              <a:t>S</a:t>
            </a:r>
            <a:r>
              <a:rPr lang="en-US" dirty="0" smtClean="0"/>
              <a:t>ustainability of competitive advantage</a:t>
            </a:r>
            <a:endParaRPr lang="en-US" dirty="0"/>
          </a:p>
          <a:p>
            <a:pPr lvl="1"/>
            <a:endParaRPr lang="en-US" dirty="0"/>
          </a:p>
          <a:p>
            <a:r>
              <a:rPr lang="en-US" dirty="0" smtClean="0"/>
              <a:t>Does generic strategy affect earnings volatility?</a:t>
            </a:r>
          </a:p>
          <a:p>
            <a:pPr lvl="1">
              <a:buFont typeface="Times New Roman" panose="02020603050405020304" pitchFamily="18" charset="0"/>
              <a:buChar char="–"/>
            </a:pPr>
            <a:r>
              <a:rPr lang="en-US" dirty="0" smtClean="0"/>
              <a:t>Yes: </a:t>
            </a:r>
            <a:r>
              <a:rPr lang="en-US" b="1" i="1" dirty="0" smtClean="0"/>
              <a:t>product-leadership</a:t>
            </a:r>
            <a:r>
              <a:rPr lang="en-US" dirty="0" smtClean="0"/>
              <a:t> firms have </a:t>
            </a:r>
            <a:r>
              <a:rPr lang="en-US" b="1" i="1" dirty="0" smtClean="0"/>
              <a:t>more volatile earnings </a:t>
            </a:r>
            <a:r>
              <a:rPr lang="en-US" dirty="0" smtClean="0"/>
              <a:t>than </a:t>
            </a:r>
            <a:r>
              <a:rPr lang="en-US" i="1" dirty="0" smtClean="0"/>
              <a:t>customer-intimacy</a:t>
            </a:r>
            <a:r>
              <a:rPr lang="en-US" dirty="0" smtClean="0"/>
              <a:t> and </a:t>
            </a:r>
            <a:r>
              <a:rPr lang="en-US" i="1" dirty="0" smtClean="0"/>
              <a:t>operational-excellence</a:t>
            </a:r>
            <a:r>
              <a:rPr lang="en-US" dirty="0" smtClean="0"/>
              <a:t> firms</a:t>
            </a:r>
          </a:p>
          <a:p>
            <a:pPr lvl="2">
              <a:buFont typeface="Wingdings" panose="05000000000000000000" pitchFamily="2" charset="2"/>
              <a:buChar char="q"/>
            </a:pPr>
            <a:r>
              <a:rPr lang="en-US" dirty="0" smtClean="0"/>
              <a:t>Differences in outcome uncertainty  </a:t>
            </a:r>
          </a:p>
          <a:p>
            <a:pPr lvl="2">
              <a:buFont typeface="Wingdings" panose="05000000000000000000" pitchFamily="2" charset="2"/>
              <a:buChar char="q"/>
            </a:pPr>
            <a:endParaRPr lang="en-US" dirty="0" smtClean="0"/>
          </a:p>
          <a:p>
            <a:r>
              <a:rPr lang="en-US" sz="2000" dirty="0" smtClean="0"/>
              <a:t>Observe the difference between our results and the influential results in </a:t>
            </a:r>
            <a:r>
              <a:rPr lang="en-US" sz="2000" dirty="0" err="1" smtClean="0"/>
              <a:t>Dichev</a:t>
            </a:r>
            <a:r>
              <a:rPr lang="en-US" sz="2000" dirty="0" smtClean="0"/>
              <a:t> and Tang (JAE 2009) and Frankel and </a:t>
            </a:r>
            <a:r>
              <a:rPr lang="en-US" sz="2000" dirty="0" err="1" smtClean="0"/>
              <a:t>Litov</a:t>
            </a:r>
            <a:r>
              <a:rPr lang="en-US" sz="2000" dirty="0" smtClean="0"/>
              <a:t> (JAE 2009)</a:t>
            </a:r>
          </a:p>
        </p:txBody>
      </p:sp>
      <p:sp>
        <p:nvSpPr>
          <p:cNvPr id="4" name="Slide Number Placeholder 3"/>
          <p:cNvSpPr>
            <a:spLocks noGrp="1"/>
          </p:cNvSpPr>
          <p:nvPr>
            <p:ph type="sldNum" sz="quarter" idx="12"/>
          </p:nvPr>
        </p:nvSpPr>
        <p:spPr/>
        <p:txBody>
          <a:bodyPr/>
          <a:lstStyle/>
          <a:p>
            <a:fld id="{03368129-8861-C24D-BC6A-BC5FB64D6F5D}" type="slidenum">
              <a:rPr lang="en-US" smtClean="0"/>
              <a:t>6</a:t>
            </a:fld>
            <a:endParaRPr lang="en-US" dirty="0"/>
          </a:p>
        </p:txBody>
      </p:sp>
    </p:spTree>
    <p:extLst>
      <p:ext uri="{BB962C8B-B14F-4D97-AF65-F5344CB8AC3E}">
        <p14:creationId xmlns:p14="http://schemas.microsoft.com/office/powerpoint/2010/main" val="184695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Overview of empirical results on accounting policies</a:t>
            </a:r>
            <a:endParaRPr lang="en-US" sz="3600" b="1" dirty="0"/>
          </a:p>
        </p:txBody>
      </p:sp>
      <p:sp>
        <p:nvSpPr>
          <p:cNvPr id="3" name="Content Placeholder 2"/>
          <p:cNvSpPr>
            <a:spLocks noGrp="1"/>
          </p:cNvSpPr>
          <p:nvPr>
            <p:ph idx="1"/>
          </p:nvPr>
        </p:nvSpPr>
        <p:spPr>
          <a:xfrm>
            <a:off x="838200" y="1516189"/>
            <a:ext cx="9731929" cy="4351338"/>
          </a:xfrm>
        </p:spPr>
        <p:txBody>
          <a:bodyPr>
            <a:noAutofit/>
          </a:bodyPr>
          <a:lstStyle/>
          <a:p>
            <a:r>
              <a:rPr lang="en-US" sz="2400" dirty="0" smtClean="0"/>
              <a:t>Is generic strategy associated with conservatism?</a:t>
            </a:r>
          </a:p>
          <a:p>
            <a:pPr lvl="1">
              <a:buFont typeface="Times New Roman" panose="02020603050405020304" pitchFamily="18" charset="0"/>
              <a:buChar char="–"/>
            </a:pPr>
            <a:r>
              <a:rPr lang="en-US" sz="2000" dirty="0" smtClean="0"/>
              <a:t>Yes; </a:t>
            </a:r>
            <a:r>
              <a:rPr lang="en-US" sz="2000" b="1" i="1" dirty="0" smtClean="0"/>
              <a:t>product-leadership</a:t>
            </a:r>
            <a:r>
              <a:rPr lang="en-US" sz="2000" dirty="0" smtClean="0"/>
              <a:t> firms appear to have</a:t>
            </a:r>
            <a:r>
              <a:rPr lang="en-US" sz="2000" b="1" i="1" dirty="0" smtClean="0"/>
              <a:t> more balance-sheet and  less income-statement conservatism</a:t>
            </a:r>
            <a:r>
              <a:rPr lang="en-US" sz="2000" dirty="0" smtClean="0"/>
              <a:t> than </a:t>
            </a:r>
            <a:r>
              <a:rPr lang="en-US" sz="2000" i="1" dirty="0" smtClean="0"/>
              <a:t>customer-intimacy</a:t>
            </a:r>
            <a:r>
              <a:rPr lang="en-US" sz="2000" dirty="0" smtClean="0"/>
              <a:t> and </a:t>
            </a:r>
            <a:r>
              <a:rPr lang="en-US" sz="2000" i="1" dirty="0" smtClean="0"/>
              <a:t>operational-excellence</a:t>
            </a:r>
            <a:r>
              <a:rPr lang="en-US" sz="2000" dirty="0" smtClean="0"/>
              <a:t> firms when we use traditional approaches to measure them</a:t>
            </a:r>
          </a:p>
          <a:p>
            <a:pPr lvl="2">
              <a:buFont typeface="Wingdings" panose="05000000000000000000" pitchFamily="2" charset="2"/>
              <a:buChar char="q"/>
            </a:pPr>
            <a:r>
              <a:rPr lang="en-US" sz="1800" dirty="0" smtClean="0"/>
              <a:t> Unrecognized intangible assets and growth potential</a:t>
            </a:r>
          </a:p>
          <a:p>
            <a:pPr lvl="2">
              <a:buFont typeface="Wingdings" panose="05000000000000000000" pitchFamily="2" charset="2"/>
              <a:buChar char="q"/>
            </a:pPr>
            <a:endParaRPr lang="en-US" sz="1800" dirty="0"/>
          </a:p>
          <a:p>
            <a:r>
              <a:rPr lang="en-US" sz="2400" dirty="0" smtClean="0"/>
              <a:t>Is generic strategy associated with revenue-expense matching?</a:t>
            </a:r>
          </a:p>
          <a:p>
            <a:pPr lvl="1">
              <a:buFont typeface="Times New Roman" panose="02020603050405020304" pitchFamily="18" charset="0"/>
              <a:buChar char="–"/>
            </a:pPr>
            <a:r>
              <a:rPr lang="en-US" sz="2000" dirty="0" smtClean="0"/>
              <a:t>Yes; </a:t>
            </a:r>
            <a:r>
              <a:rPr lang="en-US" sz="2000" b="1" i="1" dirty="0" smtClean="0"/>
              <a:t>product-leadership</a:t>
            </a:r>
            <a:r>
              <a:rPr lang="en-US" sz="2000" dirty="0" smtClean="0"/>
              <a:t> firms appear to have </a:t>
            </a:r>
            <a:r>
              <a:rPr lang="en-US" sz="2000" b="1" i="1" dirty="0" smtClean="0"/>
              <a:t>weaker contemporaneous revenue-expense matching</a:t>
            </a:r>
            <a:r>
              <a:rPr lang="en-US" sz="2000" dirty="0" smtClean="0"/>
              <a:t> than </a:t>
            </a:r>
            <a:r>
              <a:rPr lang="en-US" sz="2000" i="1" dirty="0" smtClean="0"/>
              <a:t>customer-intimacy</a:t>
            </a:r>
            <a:r>
              <a:rPr lang="en-US" sz="2000" dirty="0" smtClean="0"/>
              <a:t> and </a:t>
            </a:r>
            <a:r>
              <a:rPr lang="en-US" sz="2000" i="1" dirty="0" smtClean="0"/>
              <a:t>operational-excellence</a:t>
            </a:r>
            <a:r>
              <a:rPr lang="en-US" sz="2000" dirty="0" smtClean="0"/>
              <a:t> firms</a:t>
            </a:r>
          </a:p>
          <a:p>
            <a:pPr lvl="2">
              <a:buFont typeface="Wingdings" panose="05000000000000000000" pitchFamily="2" charset="2"/>
              <a:buChar char="q"/>
            </a:pPr>
            <a:r>
              <a:rPr lang="en-US" sz="1800" dirty="0" smtClean="0"/>
              <a:t> More expenses recognized before revenue realization</a:t>
            </a:r>
          </a:p>
          <a:p>
            <a:pPr lvl="2">
              <a:buFont typeface="Wingdings" panose="05000000000000000000" pitchFamily="2" charset="2"/>
              <a:buChar char="q"/>
            </a:pPr>
            <a:endParaRPr lang="en-US" sz="1800" dirty="0" smtClean="0"/>
          </a:p>
          <a:p>
            <a:pPr>
              <a:buFont typeface="Arial" panose="020B0604020202020204" pitchFamily="34" charset="0"/>
              <a:buChar char="•"/>
            </a:pPr>
            <a:r>
              <a:rPr lang="en-US" sz="2400" dirty="0" smtClean="0"/>
              <a:t>Is generic strategy associated with abnormal accruals?</a:t>
            </a:r>
          </a:p>
          <a:p>
            <a:pPr lvl="1">
              <a:buFont typeface="Times New Roman" panose="02020603050405020304" pitchFamily="18" charset="0"/>
              <a:buChar char="–"/>
            </a:pPr>
            <a:r>
              <a:rPr lang="en-US" sz="2000" dirty="0" smtClean="0"/>
              <a:t>Yes; </a:t>
            </a:r>
            <a:r>
              <a:rPr lang="en-US" sz="2000" b="1" i="1" dirty="0" smtClean="0"/>
              <a:t>product-leadership</a:t>
            </a:r>
            <a:r>
              <a:rPr lang="en-US" sz="2000" dirty="0" smtClean="0"/>
              <a:t> firms appear to have </a:t>
            </a:r>
            <a:r>
              <a:rPr lang="en-US" sz="2000" b="1" i="1" dirty="0" smtClean="0"/>
              <a:t>less abnormal accruals </a:t>
            </a:r>
            <a:r>
              <a:rPr lang="en-US" sz="2000" dirty="0" smtClean="0"/>
              <a:t>measured using traditional models than </a:t>
            </a:r>
            <a:r>
              <a:rPr lang="en-US" sz="2000" i="1" dirty="0" smtClean="0"/>
              <a:t>customer-intimacy </a:t>
            </a:r>
            <a:r>
              <a:rPr lang="en-US" sz="2000" dirty="0" smtClean="0"/>
              <a:t>and </a:t>
            </a:r>
            <a:r>
              <a:rPr lang="en-US" sz="2000" i="1" dirty="0" smtClean="0"/>
              <a:t>operational-excellence</a:t>
            </a:r>
            <a:r>
              <a:rPr lang="en-US" sz="2000" dirty="0" smtClean="0"/>
              <a:t> firms</a:t>
            </a:r>
          </a:p>
          <a:p>
            <a:pPr lvl="2">
              <a:buFont typeface="Wingdings" panose="05000000000000000000" pitchFamily="2" charset="2"/>
              <a:buChar char="q"/>
            </a:pPr>
            <a:r>
              <a:rPr lang="en-US" sz="1800" dirty="0" smtClean="0"/>
              <a:t> Different business operations</a:t>
            </a:r>
          </a:p>
        </p:txBody>
      </p:sp>
      <p:sp>
        <p:nvSpPr>
          <p:cNvPr id="4" name="Slide Number Placeholder 3"/>
          <p:cNvSpPr>
            <a:spLocks noGrp="1"/>
          </p:cNvSpPr>
          <p:nvPr>
            <p:ph type="sldNum" sz="quarter" idx="12"/>
          </p:nvPr>
        </p:nvSpPr>
        <p:spPr/>
        <p:txBody>
          <a:bodyPr/>
          <a:lstStyle/>
          <a:p>
            <a:fld id="{03368129-8861-C24D-BC6A-BC5FB64D6F5D}" type="slidenum">
              <a:rPr lang="en-US" smtClean="0"/>
              <a:t>7</a:t>
            </a:fld>
            <a:endParaRPr lang="en-US"/>
          </a:p>
        </p:txBody>
      </p:sp>
    </p:spTree>
    <p:extLst>
      <p:ext uri="{BB962C8B-B14F-4D97-AF65-F5344CB8AC3E}">
        <p14:creationId xmlns:p14="http://schemas.microsoft.com/office/powerpoint/2010/main" val="1298291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853335302"/>
              </p:ext>
            </p:extLst>
          </p:nvPr>
        </p:nvGraphicFramePr>
        <p:xfrm>
          <a:off x="201140" y="2713511"/>
          <a:ext cx="11785601" cy="2773680"/>
        </p:xfrm>
        <a:graphic>
          <a:graphicData uri="http://schemas.openxmlformats.org/drawingml/2006/table">
            <a:tbl>
              <a:tblPr firstRow="1" bandRow="1">
                <a:tableStyleId>{7E9639D4-E3E2-4D34-9284-5A2195B3D0D7}</a:tableStyleId>
              </a:tblPr>
              <a:tblGrid>
                <a:gridCol w="2289173">
                  <a:extLst>
                    <a:ext uri="{9D8B030D-6E8A-4147-A177-3AD203B41FA5}">
                      <a16:colId xmlns:a16="http://schemas.microsoft.com/office/drawing/2014/main" val="2505520131"/>
                    </a:ext>
                  </a:extLst>
                </a:gridCol>
                <a:gridCol w="3165476">
                  <a:extLst>
                    <a:ext uri="{9D8B030D-6E8A-4147-A177-3AD203B41FA5}">
                      <a16:colId xmlns:a16="http://schemas.microsoft.com/office/drawing/2014/main" val="2194996002"/>
                    </a:ext>
                  </a:extLst>
                </a:gridCol>
                <a:gridCol w="3165476">
                  <a:extLst>
                    <a:ext uri="{9D8B030D-6E8A-4147-A177-3AD203B41FA5}">
                      <a16:colId xmlns:a16="http://schemas.microsoft.com/office/drawing/2014/main" val="985284320"/>
                    </a:ext>
                  </a:extLst>
                </a:gridCol>
                <a:gridCol w="3165476">
                  <a:extLst>
                    <a:ext uri="{9D8B030D-6E8A-4147-A177-3AD203B41FA5}">
                      <a16:colId xmlns:a16="http://schemas.microsoft.com/office/drawing/2014/main" val="265060331"/>
                    </a:ext>
                  </a:extLst>
                </a:gridCol>
              </a:tblGrid>
              <a:tr h="726271">
                <a:tc>
                  <a:txBody>
                    <a:bodyPr/>
                    <a:lstStyle/>
                    <a:p>
                      <a:pPr>
                        <a:spcAft>
                          <a:spcPts val="1200"/>
                        </a:spcAft>
                      </a:pPr>
                      <a:r>
                        <a:rPr lang="en-US" sz="2400" b="1" dirty="0" smtClean="0">
                          <a:solidFill>
                            <a:schemeClr val="tx1"/>
                          </a:solidFill>
                          <a:latin typeface="Times New Roman" panose="02020603050405020304" pitchFamily="18" charset="0"/>
                          <a:cs typeface="Times New Roman" panose="02020603050405020304" pitchFamily="18" charset="0"/>
                        </a:rPr>
                        <a:t>Focus</a:t>
                      </a:r>
                      <a:endParaRPr lang="en-US" sz="2400" b="1"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0" dirty="0" smtClean="0">
                          <a:solidFill>
                            <a:schemeClr val="tx1"/>
                          </a:solidFill>
                          <a:latin typeface="Times New Roman" panose="02020603050405020304" pitchFamily="18" charset="0"/>
                          <a:cs typeface="Times New Roman" panose="02020603050405020304" pitchFamily="18" charset="0"/>
                        </a:rPr>
                        <a:t>Lean</a:t>
                      </a:r>
                      <a:r>
                        <a:rPr lang="en-US" sz="2400" b="0" baseline="0" dirty="0" smtClean="0">
                          <a:solidFill>
                            <a:schemeClr val="tx1"/>
                          </a:solidFill>
                          <a:latin typeface="Times New Roman" panose="02020603050405020304" pitchFamily="18" charset="0"/>
                          <a:cs typeface="Times New Roman" panose="02020603050405020304" pitchFamily="18" charset="0"/>
                        </a:rPr>
                        <a:t> and efficient operations</a:t>
                      </a:r>
                      <a:endParaRPr lang="en-US" sz="2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2400" b="0" dirty="0" smtClean="0">
                          <a:solidFill>
                            <a:schemeClr val="tx1"/>
                          </a:solidFill>
                          <a:latin typeface="Times New Roman" panose="02020603050405020304" pitchFamily="18" charset="0"/>
                          <a:cs typeface="Times New Roman" panose="02020603050405020304" pitchFamily="18" charset="0"/>
                        </a:rPr>
                        <a:t>Meet</a:t>
                      </a:r>
                      <a:r>
                        <a:rPr lang="en-US" sz="2400" b="0" baseline="0" dirty="0" smtClean="0">
                          <a:solidFill>
                            <a:schemeClr val="tx1"/>
                          </a:solidFill>
                          <a:latin typeface="Times New Roman" panose="02020603050405020304" pitchFamily="18" charset="0"/>
                          <a:cs typeface="Times New Roman" panose="02020603050405020304" pitchFamily="18" charset="0"/>
                        </a:rPr>
                        <a:t> customer needs</a:t>
                      </a:r>
                      <a:endParaRPr lang="en-US" sz="24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0" baseline="0" dirty="0" smtClean="0">
                          <a:solidFill>
                            <a:schemeClr val="tx1"/>
                          </a:solidFill>
                          <a:latin typeface="Times New Roman" panose="02020603050405020304" pitchFamily="18" charset="0"/>
                          <a:cs typeface="Times New Roman" panose="02020603050405020304" pitchFamily="18" charset="0"/>
                        </a:rPr>
                        <a:t>Constantly launch new products</a:t>
                      </a:r>
                      <a:endParaRPr lang="en-US" sz="2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152284317"/>
                  </a:ext>
                </a:extLst>
              </a:tr>
              <a:tr h="444904">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2400" b="1" baseline="0" dirty="0" smtClean="0">
                          <a:solidFill>
                            <a:schemeClr val="tx1"/>
                          </a:solidFill>
                          <a:latin typeface="Times New Roman" panose="02020603050405020304" pitchFamily="18" charset="0"/>
                          <a:cs typeface="Times New Roman" panose="02020603050405020304" pitchFamily="18" charset="0"/>
                        </a:rPr>
                        <a:t>Investment</a:t>
                      </a:r>
                      <a:endParaRPr lang="en-US" sz="2400" b="1" dirty="0" smtClean="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Capital expenditure</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Marketing</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R&amp;D</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666575085"/>
                  </a:ext>
                </a:extLst>
              </a:tr>
              <a:tr h="444904">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2400" b="1" dirty="0" smtClean="0">
                          <a:solidFill>
                            <a:schemeClr val="tx1"/>
                          </a:solidFill>
                          <a:latin typeface="Times New Roman" panose="02020603050405020304" pitchFamily="18" charset="0"/>
                          <a:cs typeface="Times New Roman" panose="02020603050405020304" pitchFamily="18" charset="0"/>
                        </a:rPr>
                        <a:t>Examples</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endParaRPr lang="en-US" sz="2400" dirty="0" smtClean="0">
                        <a:latin typeface="Times New Roman" panose="02020603050405020304" pitchFamily="18" charset="0"/>
                        <a:cs typeface="Times New Roman" panose="02020603050405020304" pitchFamily="18" charset="0"/>
                      </a:endParaRPr>
                    </a:p>
                    <a:p>
                      <a:pPr algn="ctr">
                        <a:spcAft>
                          <a:spcPts val="1200"/>
                        </a:spcAft>
                      </a:pPr>
                      <a:endParaRPr lang="en-US" sz="2400" dirty="0" smtClean="0">
                        <a:latin typeface="Times New Roman" panose="02020603050405020304" pitchFamily="18" charset="0"/>
                        <a:cs typeface="Times New Roman" panose="02020603050405020304" pitchFamily="18" charset="0"/>
                      </a:endParaRPr>
                    </a:p>
                    <a:p>
                      <a:pPr algn="ctr">
                        <a:spcAft>
                          <a:spcPts val="1200"/>
                        </a:spcAft>
                      </a:pPr>
                      <a:endParaRPr lang="en-US" sz="24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673860148"/>
                  </a:ext>
                </a:extLst>
              </a:tr>
            </a:tbl>
          </a:graphicData>
        </a:graphic>
      </p:graphicFrame>
      <p:graphicFrame>
        <p:nvGraphicFramePr>
          <p:cNvPr id="5" name="Content Placeholder 4"/>
          <p:cNvGraphicFramePr>
            <a:graphicFrameLocks/>
          </p:cNvGraphicFramePr>
          <p:nvPr>
            <p:extLst>
              <p:ext uri="{D42A27DB-BD31-4B8C-83A1-F6EECF244321}">
                <p14:modId xmlns:p14="http://schemas.microsoft.com/office/powerpoint/2010/main" val="1747695936"/>
              </p:ext>
            </p:extLst>
          </p:nvPr>
        </p:nvGraphicFramePr>
        <p:xfrm>
          <a:off x="203199" y="5476710"/>
          <a:ext cx="11785601" cy="1280160"/>
        </p:xfrm>
        <a:graphic>
          <a:graphicData uri="http://schemas.openxmlformats.org/drawingml/2006/table">
            <a:tbl>
              <a:tblPr firstRow="1" bandRow="1">
                <a:tableStyleId>{7E9639D4-E3E2-4D34-9284-5A2195B3D0D7}</a:tableStyleId>
              </a:tblPr>
              <a:tblGrid>
                <a:gridCol w="2289173">
                  <a:extLst>
                    <a:ext uri="{9D8B030D-6E8A-4147-A177-3AD203B41FA5}">
                      <a16:colId xmlns:a16="http://schemas.microsoft.com/office/drawing/2014/main" val="688886709"/>
                    </a:ext>
                  </a:extLst>
                </a:gridCol>
                <a:gridCol w="3165476">
                  <a:extLst>
                    <a:ext uri="{9D8B030D-6E8A-4147-A177-3AD203B41FA5}">
                      <a16:colId xmlns:a16="http://schemas.microsoft.com/office/drawing/2014/main" val="2635058677"/>
                    </a:ext>
                  </a:extLst>
                </a:gridCol>
                <a:gridCol w="3165476">
                  <a:extLst>
                    <a:ext uri="{9D8B030D-6E8A-4147-A177-3AD203B41FA5}">
                      <a16:colId xmlns:a16="http://schemas.microsoft.com/office/drawing/2014/main" val="1574801253"/>
                    </a:ext>
                  </a:extLst>
                </a:gridCol>
                <a:gridCol w="3165476">
                  <a:extLst>
                    <a:ext uri="{9D8B030D-6E8A-4147-A177-3AD203B41FA5}">
                      <a16:colId xmlns:a16="http://schemas.microsoft.com/office/drawing/2014/main" val="545684976"/>
                    </a:ext>
                  </a:extLst>
                </a:gridCol>
              </a:tblGrid>
              <a:tr h="444904">
                <a:tc>
                  <a:txBody>
                    <a:bodyPr/>
                    <a:lstStyle/>
                    <a:p>
                      <a:pPr>
                        <a:spcAft>
                          <a:spcPts val="1200"/>
                        </a:spcAft>
                      </a:pPr>
                      <a:r>
                        <a:rPr lang="en-US" sz="2400" b="1" dirty="0" smtClean="0">
                          <a:solidFill>
                            <a:schemeClr val="tx1"/>
                          </a:solidFill>
                          <a:latin typeface="Times New Roman" panose="02020603050405020304" pitchFamily="18" charset="0"/>
                          <a:cs typeface="Times New Roman" panose="02020603050405020304" pitchFamily="18" charset="0"/>
                        </a:rPr>
                        <a:t>Profit</a:t>
                      </a:r>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Margin</a:t>
                      </a:r>
                      <a:endParaRPr lang="en-US" sz="2400" b="1"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0" dirty="0" smtClean="0">
                          <a:solidFill>
                            <a:schemeClr val="tx1"/>
                          </a:solidFill>
                          <a:latin typeface="Times New Roman" panose="02020603050405020304" pitchFamily="18" charset="0"/>
                          <a:cs typeface="Times New Roman" panose="02020603050405020304" pitchFamily="18" charset="0"/>
                        </a:rPr>
                        <a:t>Low</a:t>
                      </a:r>
                      <a:endParaRPr lang="en-US" sz="2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0" dirty="0" smtClean="0">
                          <a:solidFill>
                            <a:schemeClr val="tx1"/>
                          </a:solidFill>
                          <a:latin typeface="Times New Roman" panose="02020603050405020304" pitchFamily="18" charset="0"/>
                          <a:cs typeface="Times New Roman" panose="02020603050405020304" pitchFamily="18" charset="0"/>
                        </a:rPr>
                        <a:t>High</a:t>
                      </a:r>
                      <a:endParaRPr lang="en-US" sz="2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0" dirty="0" smtClean="0">
                          <a:solidFill>
                            <a:schemeClr val="tx1"/>
                          </a:solidFill>
                          <a:latin typeface="Times New Roman" panose="02020603050405020304" pitchFamily="18" charset="0"/>
                          <a:cs typeface="Times New Roman" panose="02020603050405020304" pitchFamily="18" charset="0"/>
                        </a:rPr>
                        <a:t>High</a:t>
                      </a:r>
                      <a:endParaRPr lang="en-US" sz="2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541834315"/>
                  </a:ext>
                </a:extLst>
              </a:tr>
              <a:tr h="726271">
                <a:tc>
                  <a:txBody>
                    <a:bodyPr/>
                    <a:lstStyle/>
                    <a:p>
                      <a:pPr lvl="0">
                        <a:spcAft>
                          <a:spcPts val="1200"/>
                        </a:spcAft>
                      </a:pPr>
                      <a:r>
                        <a:rPr lang="en-US" sz="2400" b="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perational </a:t>
                      </a:r>
                      <a:r>
                        <a:rPr lang="en-US" sz="2400" b="1" dirty="0" smtClean="0">
                          <a:latin typeface="Times New Roman" panose="02020603050405020304" pitchFamily="18" charset="0"/>
                          <a:cs typeface="Times New Roman" panose="02020603050405020304" pitchFamily="18" charset="0"/>
                        </a:rPr>
                        <a:t>Efficiency</a:t>
                      </a:r>
                      <a:endParaRPr lang="en-US" sz="2400" b="1"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High</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Low</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619496620"/>
                  </a:ext>
                </a:extLst>
              </a:tr>
            </a:tbl>
          </a:graphicData>
        </a:graphic>
      </p:graphicFrame>
      <p:sp>
        <p:nvSpPr>
          <p:cNvPr id="2" name="Title 1"/>
          <p:cNvSpPr>
            <a:spLocks noGrp="1"/>
          </p:cNvSpPr>
          <p:nvPr>
            <p:ph type="title"/>
          </p:nvPr>
        </p:nvSpPr>
        <p:spPr>
          <a:xfrm>
            <a:off x="107967" y="175694"/>
            <a:ext cx="11971946" cy="1325563"/>
          </a:xfrm>
        </p:spPr>
        <p:txBody>
          <a:bodyPr>
            <a:normAutofit/>
          </a:bodyPr>
          <a:lstStyle/>
          <a:p>
            <a:r>
              <a:rPr lang="en-US" sz="4000" dirty="0" smtClean="0"/>
              <a:t>Generic strategies and nature of business operations</a:t>
            </a:r>
            <a:endParaRPr lang="en-US" sz="4000" dirty="0"/>
          </a:p>
        </p:txBody>
      </p:sp>
      <p:sp>
        <p:nvSpPr>
          <p:cNvPr id="4" name="Slide Number Placeholder 3"/>
          <p:cNvSpPr>
            <a:spLocks noGrp="1"/>
          </p:cNvSpPr>
          <p:nvPr>
            <p:ph type="sldNum" sz="quarter" idx="12"/>
          </p:nvPr>
        </p:nvSpPr>
        <p:spPr/>
        <p:txBody>
          <a:bodyPr/>
          <a:lstStyle/>
          <a:p>
            <a:fld id="{03368129-8861-C24D-BC6A-BC5FB64D6F5D}" type="slidenum">
              <a:rPr lang="en-US" smtClean="0"/>
              <a:t>8</a:t>
            </a:fld>
            <a:endParaRPr lang="en-US"/>
          </a:p>
        </p:txBody>
      </p:sp>
      <p:graphicFrame>
        <p:nvGraphicFramePr>
          <p:cNvPr id="15" name="Content Placeholder 4"/>
          <p:cNvGraphicFramePr>
            <a:graphicFrameLocks noGrp="1"/>
          </p:cNvGraphicFramePr>
          <p:nvPr>
            <p:ph idx="1"/>
            <p:extLst>
              <p:ext uri="{D42A27DB-BD31-4B8C-83A1-F6EECF244321}">
                <p14:modId xmlns:p14="http://schemas.microsoft.com/office/powerpoint/2010/main" val="670470058"/>
              </p:ext>
            </p:extLst>
          </p:nvPr>
        </p:nvGraphicFramePr>
        <p:xfrm>
          <a:off x="203199" y="1536652"/>
          <a:ext cx="11785601" cy="1183471"/>
        </p:xfrm>
        <a:graphic>
          <a:graphicData uri="http://schemas.openxmlformats.org/drawingml/2006/table">
            <a:tbl>
              <a:tblPr firstRow="1" bandRow="1">
                <a:tableStyleId>{7E9639D4-E3E2-4D34-9284-5A2195B3D0D7}</a:tableStyleId>
              </a:tblPr>
              <a:tblGrid>
                <a:gridCol w="2289173">
                  <a:extLst>
                    <a:ext uri="{9D8B030D-6E8A-4147-A177-3AD203B41FA5}">
                      <a16:colId xmlns:a16="http://schemas.microsoft.com/office/drawing/2014/main" val="3444216763"/>
                    </a:ext>
                  </a:extLst>
                </a:gridCol>
                <a:gridCol w="3165476">
                  <a:extLst>
                    <a:ext uri="{9D8B030D-6E8A-4147-A177-3AD203B41FA5}">
                      <a16:colId xmlns:a16="http://schemas.microsoft.com/office/drawing/2014/main" val="2184362987"/>
                    </a:ext>
                  </a:extLst>
                </a:gridCol>
                <a:gridCol w="3165476">
                  <a:extLst>
                    <a:ext uri="{9D8B030D-6E8A-4147-A177-3AD203B41FA5}">
                      <a16:colId xmlns:a16="http://schemas.microsoft.com/office/drawing/2014/main" val="4079427453"/>
                    </a:ext>
                  </a:extLst>
                </a:gridCol>
                <a:gridCol w="3165476">
                  <a:extLst>
                    <a:ext uri="{9D8B030D-6E8A-4147-A177-3AD203B41FA5}">
                      <a16:colId xmlns:a16="http://schemas.microsoft.com/office/drawing/2014/main" val="926379660"/>
                    </a:ext>
                  </a:extLst>
                </a:gridCol>
              </a:tblGrid>
              <a:tr h="403484">
                <a:tc>
                  <a:txBody>
                    <a:bodyPr/>
                    <a:lstStyle/>
                    <a:p>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2400" dirty="0" smtClean="0">
                          <a:latin typeface="Times New Roman" panose="02020603050405020304" pitchFamily="18" charset="0"/>
                          <a:cs typeface="Times New Roman" panose="02020603050405020304" pitchFamily="18" charset="0"/>
                        </a:rPr>
                        <a:t>Operational</a:t>
                      </a:r>
                      <a:r>
                        <a:rPr lang="en-US" sz="2400" baseline="0" dirty="0" smtClean="0">
                          <a:latin typeface="Times New Roman" panose="02020603050405020304" pitchFamily="18" charset="0"/>
                          <a:cs typeface="Times New Roman" panose="02020603050405020304" pitchFamily="18" charset="0"/>
                        </a:rPr>
                        <a:t> excellence</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2400" dirty="0" smtClean="0">
                          <a:latin typeface="Times New Roman" panose="02020603050405020304" pitchFamily="18" charset="0"/>
                          <a:cs typeface="Times New Roman" panose="02020603050405020304" pitchFamily="18" charset="0"/>
                        </a:rPr>
                        <a:t>Customer</a:t>
                      </a:r>
                      <a:r>
                        <a:rPr lang="en-US" sz="2400" baseline="0" dirty="0" smtClean="0">
                          <a:latin typeface="Times New Roman" panose="02020603050405020304" pitchFamily="18" charset="0"/>
                          <a:cs typeface="Times New Roman" panose="02020603050405020304" pitchFamily="18" charset="0"/>
                        </a:rPr>
                        <a:t> intimacy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Product</a:t>
                      </a:r>
                      <a:r>
                        <a:rPr lang="en-US" sz="2400" baseline="0" dirty="0" smtClean="0">
                          <a:latin typeface="Times New Roman" panose="02020603050405020304" pitchFamily="18" charset="0"/>
                          <a:cs typeface="Times New Roman" panose="02020603050405020304" pitchFamily="18" charset="0"/>
                        </a:rPr>
                        <a:t> leadership</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6490289"/>
                  </a:ext>
                </a:extLst>
              </a:tr>
              <a:tr h="726271">
                <a:tc>
                  <a:txBody>
                    <a:bodyPr/>
                    <a:lstStyle/>
                    <a:p>
                      <a:pPr>
                        <a:spcAft>
                          <a:spcPts val="1200"/>
                        </a:spcAft>
                      </a:pPr>
                      <a:r>
                        <a:rPr lang="en-US" sz="2400" b="1" dirty="0" smtClean="0">
                          <a:latin typeface="Times New Roman" panose="02020603050405020304" pitchFamily="18" charset="0"/>
                          <a:cs typeface="Times New Roman" panose="02020603050405020304" pitchFamily="18" charset="0"/>
                        </a:rPr>
                        <a:t>Positioning</a:t>
                      </a:r>
                      <a:endParaRPr lang="en-US" sz="2400" b="1"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aseline="0" dirty="0" smtClean="0">
                          <a:latin typeface="Times New Roman" panose="02020603050405020304" pitchFamily="18" charset="0"/>
                          <a:cs typeface="Times New Roman" panose="02020603050405020304" pitchFamily="18" charset="0"/>
                        </a:rPr>
                        <a:t>Low-cost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baseline="0" dirty="0" smtClean="0">
                          <a:latin typeface="Times New Roman" panose="02020603050405020304" pitchFamily="18" charset="0"/>
                          <a:cs typeface="Times New Roman" panose="02020603050405020304" pitchFamily="18" charset="0"/>
                        </a:rPr>
                        <a:t>Greater customer value</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spcAft>
                          <a:spcPts val="1200"/>
                        </a:spcAft>
                      </a:pPr>
                      <a:r>
                        <a:rPr lang="en-US" sz="2400" dirty="0" smtClean="0">
                          <a:latin typeface="Times New Roman" panose="02020603050405020304" pitchFamily="18" charset="0"/>
                          <a:cs typeface="Times New Roman" panose="02020603050405020304" pitchFamily="18" charset="0"/>
                        </a:rPr>
                        <a:t>Greater customer value</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305686629"/>
                  </a:ext>
                </a:extLst>
              </a:tr>
            </a:tbl>
          </a:graphicData>
        </a:graphic>
      </p:graphicFrame>
      <p:pic>
        <p:nvPicPr>
          <p:cNvPr id="12" name="Picture 11" descr="Image result for marriott"/>
          <p:cNvPicPr>
            <a:picLocks noChangeAspect="1" noChangeArrowheads="1"/>
          </p:cNvPicPr>
          <p:nvPr/>
        </p:nvPicPr>
        <p:blipFill rotWithShape="1">
          <a:blip r:embed="rId3">
            <a:extLst>
              <a:ext uri="{28A0092B-C50C-407E-A947-70E740481C1C}">
                <a14:useLocalDpi xmlns:a14="http://schemas.microsoft.com/office/drawing/2010/main" val="0"/>
              </a:ext>
            </a:extLst>
          </a:blip>
          <a:srcRect t="28307" b="26252"/>
          <a:stretch/>
        </p:blipFill>
        <p:spPr bwMode="auto">
          <a:xfrm>
            <a:off x="7176883" y="4711600"/>
            <a:ext cx="1354520" cy="61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5352" y="4167276"/>
            <a:ext cx="1152665" cy="7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0642" y="4679333"/>
            <a:ext cx="1528174" cy="5883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6"/>
          <a:srcRect l="5378" t="15673" r="7555" b="14815"/>
          <a:stretch/>
        </p:blipFill>
        <p:spPr>
          <a:xfrm>
            <a:off x="5769280" y="4128827"/>
            <a:ext cx="1146424" cy="915275"/>
          </a:xfrm>
          <a:prstGeom prst="rect">
            <a:avLst/>
          </a:prstGeom>
        </p:spPr>
      </p:pic>
      <p:pic>
        <p:nvPicPr>
          <p:cNvPr id="13" name="Picture 1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0037" y="4907189"/>
            <a:ext cx="1565595" cy="43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Image result for costco"/>
          <p:cNvPicPr>
            <a:picLocks noChangeAspect="1" noChangeArrowheads="1"/>
          </p:cNvPicPr>
          <p:nvPr/>
        </p:nvPicPr>
        <p:blipFill rotWithShape="1">
          <a:blip r:embed="rId8">
            <a:extLst>
              <a:ext uri="{28A0092B-C50C-407E-A947-70E740481C1C}">
                <a14:useLocalDpi xmlns:a14="http://schemas.microsoft.com/office/drawing/2010/main" val="0"/>
              </a:ext>
            </a:extLst>
          </a:blip>
          <a:srcRect t="26770" b="31039"/>
          <a:stretch/>
        </p:blipFill>
        <p:spPr bwMode="auto">
          <a:xfrm>
            <a:off x="2573972" y="4128827"/>
            <a:ext cx="1673080" cy="70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28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and earnings persistence</a:t>
            </a:r>
            <a:endParaRPr lang="en-US" dirty="0"/>
          </a:p>
        </p:txBody>
      </p:sp>
      <p:sp>
        <p:nvSpPr>
          <p:cNvPr id="4" name="Slide Number Placeholder 3"/>
          <p:cNvSpPr>
            <a:spLocks noGrp="1"/>
          </p:cNvSpPr>
          <p:nvPr>
            <p:ph type="sldNum" sz="quarter" idx="12"/>
          </p:nvPr>
        </p:nvSpPr>
        <p:spPr/>
        <p:txBody>
          <a:bodyPr/>
          <a:lstStyle/>
          <a:p>
            <a:fld id="{03368129-8861-C24D-BC6A-BC5FB64D6F5D}" type="slidenum">
              <a:rPr lang="en-US" smtClean="0"/>
              <a:t>9</a:t>
            </a:fld>
            <a:endParaRPr lang="en-US"/>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Sustained competitive advantage leads to persistent earnings</a:t>
            </a:r>
          </a:p>
        </p:txBody>
      </p:sp>
      <p:sp>
        <p:nvSpPr>
          <p:cNvPr id="8" name="Rectangle 7"/>
          <p:cNvSpPr/>
          <p:nvPr/>
        </p:nvSpPr>
        <p:spPr>
          <a:xfrm>
            <a:off x="838200" y="2909932"/>
            <a:ext cx="1684214" cy="164025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Product leadership strategy</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3558433" y="2758589"/>
            <a:ext cx="5185733" cy="193266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dirty="0" smtClean="0">
                <a:latin typeface="Times New Roman" panose="02020603050405020304" pitchFamily="18" charset="0"/>
                <a:cs typeface="Times New Roman" panose="02020603050405020304" pitchFamily="18" charset="0"/>
              </a:rPr>
              <a:t>Sustainability of competitive advantage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Barriers to entry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Barriers to imitation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Barriers to substitution</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9849209" y="2943433"/>
            <a:ext cx="1684214" cy="164025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Earnings persistence</a:t>
            </a:r>
            <a:endParaRPr lang="en-US" sz="24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773319" y="3724924"/>
            <a:ext cx="6252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23789" y="3720471"/>
            <a:ext cx="6252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45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19886</TotalTime>
  <Words>3669</Words>
  <Application>Microsoft Office PowerPoint</Application>
  <PresentationFormat>Widescreen</PresentationFormat>
  <Paragraphs>819</Paragraphs>
  <Slides>44</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DengXian</vt:lpstr>
      <vt:lpstr>DengXian</vt:lpstr>
      <vt:lpstr>DengXian Light</vt:lpstr>
      <vt:lpstr>Arial</vt:lpstr>
      <vt:lpstr>Calibri</vt:lpstr>
      <vt:lpstr>Calibri Light</vt:lpstr>
      <vt:lpstr>Cambria Math</vt:lpstr>
      <vt:lpstr>Georgia</vt:lpstr>
      <vt:lpstr>Times</vt:lpstr>
      <vt:lpstr>Times New Roman</vt:lpstr>
      <vt:lpstr>Wingdings</vt:lpstr>
      <vt:lpstr>Office Theme</vt:lpstr>
      <vt:lpstr>1_Office Theme</vt:lpstr>
      <vt:lpstr>Business Strategy and Accounting Research:  A Text-Analysis Approach</vt:lpstr>
      <vt:lpstr>Motivation</vt:lpstr>
      <vt:lpstr>Objectives</vt:lpstr>
      <vt:lpstr>Generic strategies and value propositions</vt:lpstr>
      <vt:lpstr>Correlation between alternative strategy measures </vt:lpstr>
      <vt:lpstr>Overview of empirical results on earnings properties</vt:lpstr>
      <vt:lpstr>Overview of empirical results on accounting policies</vt:lpstr>
      <vt:lpstr>Generic strategies and nature of business operations</vt:lpstr>
      <vt:lpstr>Strategy and earnings persistence</vt:lpstr>
      <vt:lpstr>Sustainability of competitive advantage</vt:lpstr>
      <vt:lpstr>Predictions on earnings persistence</vt:lpstr>
      <vt:lpstr>Strategy and earnings volatility</vt:lpstr>
      <vt:lpstr>Strategy and conservatism</vt:lpstr>
      <vt:lpstr>Strategy and revenue-expense matching</vt:lpstr>
      <vt:lpstr>Strategy and abnormal accruals</vt:lpstr>
      <vt:lpstr>Prior research on strategy measures</vt:lpstr>
      <vt:lpstr>Strategy measures using financial outcomes</vt:lpstr>
      <vt:lpstr>Our research design</vt:lpstr>
      <vt:lpstr>Step 1: Identify the source of textual data</vt:lpstr>
      <vt:lpstr>Example of Item 1</vt:lpstr>
      <vt:lpstr>Step 2: Develop keyword list</vt:lpstr>
      <vt:lpstr>Examples of keywords</vt:lpstr>
      <vt:lpstr>Step 3: Count keyword frequency</vt:lpstr>
      <vt:lpstr>Step 4: Factor analysis</vt:lpstr>
      <vt:lpstr>Three dimensions of strategy measures</vt:lpstr>
      <vt:lpstr>Validation of textual measures</vt:lpstr>
      <vt:lpstr>Time trends for balanced panel of firms</vt:lpstr>
      <vt:lpstr>Construct validity – Investment activities </vt:lpstr>
      <vt:lpstr>Construct validity – Financial ratios</vt:lpstr>
      <vt:lpstr>Correlation between alternative strategy measures </vt:lpstr>
      <vt:lpstr>Empirical model: Earnings persistence</vt:lpstr>
      <vt:lpstr>Results for H1: Earnings persistence</vt:lpstr>
      <vt:lpstr>Empirical model: Earnings volatility</vt:lpstr>
      <vt:lpstr>Results for H2: Earnings volatility</vt:lpstr>
      <vt:lpstr>Empirical model: Balance-sheet conservatism</vt:lpstr>
      <vt:lpstr>Results for RQ1a: Balance-sheet conservatism</vt:lpstr>
      <vt:lpstr>Empirical model: Income-statement conservatism</vt:lpstr>
      <vt:lpstr>Results for RQ1b: Income-statement conservatism</vt:lpstr>
      <vt:lpstr>Empirical model: Revenue-Expense matching</vt:lpstr>
      <vt:lpstr>Results for RQ2: Revenue-Expense matching</vt:lpstr>
      <vt:lpstr>Empirical model: Abnormal accruals</vt:lpstr>
      <vt:lpstr>Results for RQ3: Abnormal accruals</vt:lpstr>
      <vt:lpstr>Other implications of strategy</vt:lpstr>
      <vt:lpstr>Strategy matters!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textual measure of business strategy</dc:title>
  <dc:creator>Xinjie Ma</dc:creator>
  <cp:lastModifiedBy>XINJIE MA</cp:lastModifiedBy>
  <cp:revision>1640</cp:revision>
  <cp:lastPrinted>2018-08-31T21:57:37Z</cp:lastPrinted>
  <dcterms:created xsi:type="dcterms:W3CDTF">2017-04-11T19:52:41Z</dcterms:created>
  <dcterms:modified xsi:type="dcterms:W3CDTF">2018-10-11T00:06:41Z</dcterms:modified>
</cp:coreProperties>
</file>