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4" r:id="rId3"/>
    <p:sldId id="291" r:id="rId4"/>
    <p:sldId id="296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6E6E6"/>
    <a:srgbClr val="E67C22"/>
    <a:srgbClr val="27AE60"/>
    <a:srgbClr val="A7A7A7"/>
    <a:srgbClr val="F2F2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56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69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BE38-83E5-4AE5-84B6-1F96031D1A04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1774-CD57-457B-BB36-72794F34A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70630" y="25905"/>
            <a:ext cx="1784898" cy="920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sref/met-node-clonenode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jsref/met-node-appendchild.html" TargetMode="External"/><Relationship Id="rId2" Type="http://schemas.openxmlformats.org/officeDocument/2006/relationships/hyperlink" Target="https://www.runoob.com/jsref/met-node-cloneno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.com.cn/jsref/met_doc_getelementbyid.asp" TargetMode="External"/><Relationship Id="rId4" Type="http://schemas.openxmlformats.org/officeDocument/2006/relationships/hyperlink" Target="https://www.runoob.com/jsref/met-node-insertbefore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jsref/prop-text-value.html" TargetMode="External"/><Relationship Id="rId3" Type="http://schemas.openxmlformats.org/officeDocument/2006/relationships/hyperlink" Target="https://www.runoob.com/jsref/prop-anchor-target.html" TargetMode="External"/><Relationship Id="rId7" Type="http://schemas.openxmlformats.org/officeDocument/2006/relationships/hyperlink" Target="https://www.runoob.com/jsref/prop-img-height.html" TargetMode="External"/><Relationship Id="rId2" Type="http://schemas.openxmlformats.org/officeDocument/2006/relationships/hyperlink" Target="https://www.runoob.com/jsref/prop-anchor-hre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jsref/prop-img-width.html" TargetMode="External"/><Relationship Id="rId11" Type="http://schemas.openxmlformats.org/officeDocument/2006/relationships/hyperlink" Target="http://www.w3school.com.cn/jsref/met_doc_getelementbyid.asp" TargetMode="External"/><Relationship Id="rId5" Type="http://schemas.openxmlformats.org/officeDocument/2006/relationships/hyperlink" Target="https://www.runoob.com/jsref/prop-img-alt.html" TargetMode="External"/><Relationship Id="rId10" Type="http://schemas.openxmlformats.org/officeDocument/2006/relationships/hyperlink" Target="https://www.runoob.com/jsref/prop-checkbox-value.html" TargetMode="External"/><Relationship Id="rId4" Type="http://schemas.openxmlformats.org/officeDocument/2006/relationships/hyperlink" Target="https://www.runoob.com/jsref/prop-img-src.html" TargetMode="External"/><Relationship Id="rId9" Type="http://schemas.openxmlformats.org/officeDocument/2006/relationships/hyperlink" Target="https://www.runoob.com/jsref/prop-checkbox-checked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ref/met_doc_getelementbyid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ref/met_doc_getelementbyid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ref/met_doc_getelementbyid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ref/met_doc_getelementbyid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140" y="2908300"/>
            <a:ext cx="59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  <a:latin typeface="微软雅黑" charset="0"/>
                <a:ea typeface="微软雅黑" charset="0"/>
              </a:rPr>
              <a:t>讲师：李超</a:t>
            </a:r>
            <a:endParaRPr lang="zh-CN" altLang="en-US" sz="2000" dirty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53815" y="1528981"/>
            <a:ext cx="2435003" cy="168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896815" y="3095943"/>
            <a:ext cx="2446913" cy="15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734767" y="4141294"/>
            <a:ext cx="2428892" cy="216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215484" y="1550020"/>
            <a:ext cx="597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高级程序设计</a:t>
            </a:r>
            <a:endParaRPr lang="zh-CN" altLang="en-US" sz="4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>
                <a:solidFill>
                  <a:srgbClr val="E67C22"/>
                </a:solidFill>
                <a:latin typeface="微软雅黑" charset="0"/>
                <a:ea typeface="微软雅黑" charset="0"/>
              </a:rPr>
              <a:t>目录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76910" y="1174750"/>
            <a:ext cx="10915650" cy="542925"/>
            <a:chOff x="1001" y="2060"/>
            <a:chExt cx="17190" cy="855"/>
          </a:xfrm>
        </p:grpSpPr>
        <p:sp>
          <p:nvSpPr>
            <p:cNvPr id="6" name="椭圆 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01" y="2067"/>
              <a:ext cx="3219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/>
              <a:r>
                <a:rPr lang="zh-CN" altLang="en-US" b="1" dirty="0" smtClean="0"/>
                <a:t>对象的拷贝与剪切</a:t>
              </a:r>
              <a:endParaRPr lang="en-US" altLang="zh-CN" b="1" dirty="0" smtClean="0">
                <a:hlinkClick r:id="rId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76910" y="1894205"/>
            <a:ext cx="10915650" cy="542925"/>
            <a:chOff x="1001" y="2060"/>
            <a:chExt cx="17190" cy="855"/>
          </a:xfrm>
        </p:grpSpPr>
        <p:sp>
          <p:nvSpPr>
            <p:cNvPr id="16" name="椭圆 1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01" y="2067"/>
              <a:ext cx="1740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对象</a:t>
              </a:r>
              <a:endParaRPr lang="zh-CN" altLang="en-US" dirty="0" smtClean="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717853" y="2586364"/>
            <a:ext cx="10915650" cy="542925"/>
            <a:chOff x="1001" y="2060"/>
            <a:chExt cx="17190" cy="855"/>
          </a:xfrm>
        </p:grpSpPr>
        <p:sp>
          <p:nvSpPr>
            <p:cNvPr id="27" name="椭圆 2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01" y="2067"/>
              <a:ext cx="1038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 smtClean="0"/>
                <a:t>BOM</a:t>
              </a:r>
              <a:endParaRPr lang="zh-CN" altLang="en-US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6910" y="3333115"/>
            <a:ext cx="10915650" cy="542925"/>
            <a:chOff x="1001" y="2060"/>
            <a:chExt cx="17190" cy="855"/>
          </a:xfrm>
        </p:grpSpPr>
        <p:sp>
          <p:nvSpPr>
            <p:cNvPr id="32" name="椭圆 31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01" y="2067"/>
              <a:ext cx="1715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 smtClean="0"/>
                <a:t>WEB</a:t>
              </a:r>
              <a:r>
                <a:rPr lang="zh-CN" altLang="en-US" dirty="0" smtClean="0"/>
                <a:t>存储</a:t>
              </a:r>
              <a:endParaRPr lang="zh-CN" altLang="en-US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692830" y="4072379"/>
            <a:ext cx="10915650" cy="542925"/>
            <a:chOff x="1001" y="2060"/>
            <a:chExt cx="17190" cy="855"/>
          </a:xfrm>
        </p:grpSpPr>
        <p:sp>
          <p:nvSpPr>
            <p:cNvPr id="37" name="椭圆 3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2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9" name="文本框 33"/>
            <p:cNvSpPr txBox="1"/>
            <p:nvPr/>
          </p:nvSpPr>
          <p:spPr>
            <a:xfrm>
              <a:off x="1701" y="2067"/>
              <a:ext cx="2776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 smtClean="0"/>
                <a:t>Web</a:t>
              </a:r>
              <a:r>
                <a:rPr lang="zh-CN" altLang="en-US" dirty="0" smtClean="0"/>
                <a:t>存储</a:t>
              </a:r>
              <a:r>
                <a:rPr lang="en-US" altLang="zh-CN" dirty="0" smtClean="0"/>
                <a:t>-cookie</a:t>
              </a:r>
              <a:endParaRPr lang="zh-CN" altLang="en-US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HTML</a:t>
            </a:r>
            <a:r>
              <a:rPr lang="zh-CN" altLang="en-US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对象</a:t>
            </a:r>
            <a:endParaRPr lang="zh-CN" altLang="zh-CN" sz="2000" dirty="0">
              <a:solidFill>
                <a:srgbClr val="E67C2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2261" y="1056678"/>
            <a:ext cx="11081984" cy="541845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739" y="1487606"/>
            <a:ext cx="10235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b="1" dirty="0" smtClean="0"/>
              <a:t>对象的拷贝与剪切</a:t>
            </a:r>
            <a:endParaRPr lang="en-US" altLang="zh-CN" b="1" dirty="0" smtClean="0">
              <a:hlinkClick r:id="rId2"/>
            </a:endParaRPr>
          </a:p>
          <a:p>
            <a:pPr marL="342900" indent="-342900"/>
            <a:endParaRPr lang="en-US" b="1" dirty="0" smtClean="0">
              <a:hlinkClick r:id="rId2"/>
            </a:endParaRPr>
          </a:p>
          <a:p>
            <a:pPr marL="342900" indent="-342900"/>
            <a:endParaRPr lang="en-US" b="1" dirty="0" smtClean="0">
              <a:hlinkClick r:id="rId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i="1" u="sng" dirty="0" err="1" smtClean="0">
                <a:hlinkClick r:id="rId2"/>
              </a:rPr>
              <a:t>element</a:t>
            </a:r>
            <a:r>
              <a:rPr lang="en-US" u="sng" dirty="0" err="1" smtClean="0">
                <a:hlinkClick r:id="rId2"/>
              </a:rPr>
              <a:t>.cloneNode</a:t>
            </a:r>
            <a:r>
              <a:rPr lang="en-US" u="sng" dirty="0" smtClean="0">
                <a:hlinkClick r:id="rId2"/>
              </a:rPr>
              <a:t>()</a:t>
            </a:r>
            <a:r>
              <a:rPr lang="zh-CN" altLang="en-US" dirty="0" smtClean="0"/>
              <a:t>克隆某个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i="1" u="sng" dirty="0" err="1" smtClean="0">
                <a:hlinkClick r:id="rId3"/>
              </a:rPr>
              <a:t>element</a:t>
            </a:r>
            <a:r>
              <a:rPr lang="en-US" u="sng" dirty="0" err="1" smtClean="0">
                <a:hlinkClick r:id="rId3"/>
              </a:rPr>
              <a:t>.appendChild</a:t>
            </a:r>
            <a:r>
              <a:rPr lang="en-US" u="sng" dirty="0" smtClean="0">
                <a:hlinkClick r:id="rId3"/>
              </a:rPr>
              <a:t>()</a:t>
            </a:r>
            <a:r>
              <a:rPr lang="zh-CN" altLang="en-US" dirty="0" smtClean="0"/>
              <a:t>为元素添加一个新的子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i="1" u="sng" dirty="0" err="1" smtClean="0">
                <a:hlinkClick r:id="rId4"/>
              </a:rPr>
              <a:t>element</a:t>
            </a:r>
            <a:r>
              <a:rPr lang="en-US" u="sng" dirty="0" err="1" smtClean="0">
                <a:hlinkClick r:id="rId4"/>
              </a:rPr>
              <a:t>.insertBefore</a:t>
            </a:r>
            <a:r>
              <a:rPr lang="en-US" u="sng" dirty="0" smtClean="0">
                <a:hlinkClick r:id="rId4"/>
              </a:rPr>
              <a:t>()</a:t>
            </a:r>
            <a:r>
              <a:rPr lang="zh-CN" altLang="en-US" dirty="0" smtClean="0"/>
              <a:t>现有的子元素之前插入一个新的子元素</a:t>
            </a:r>
            <a:endParaRPr lang="en-US" altLang="zh-CN" dirty="0" smtClean="0"/>
          </a:p>
          <a:p>
            <a:pPr marL="342900" indent="-342900"/>
            <a:endParaRPr lang="zh-CN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>
              <a:hlinkClick r:id="rId5"/>
            </a:endParaRPr>
          </a:p>
          <a:p>
            <a:pPr marL="342900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HTML</a:t>
            </a:r>
            <a:r>
              <a:rPr lang="zh-CN" altLang="en-US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对象</a:t>
            </a:r>
            <a:endParaRPr lang="zh-CN" altLang="zh-CN" sz="2000" dirty="0">
              <a:solidFill>
                <a:srgbClr val="E67C2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2261" y="1056678"/>
            <a:ext cx="11081984" cy="541845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2387" y="1446663"/>
            <a:ext cx="102358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Html</a:t>
            </a:r>
            <a:r>
              <a:rPr lang="zh-CN" altLang="en-US" dirty="0" smtClean="0"/>
              <a:t>常用对象操作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a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u="sng" dirty="0" err="1" smtClean="0">
                <a:hlinkClick r:id="rId2"/>
              </a:rPr>
              <a:t>href</a:t>
            </a:r>
            <a:r>
              <a:rPr lang="zh-CN" altLang="en-US" dirty="0" smtClean="0"/>
              <a:t>设置或返回被链接资源的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u="sng" dirty="0" smtClean="0">
                <a:hlinkClick r:id="rId3"/>
              </a:rPr>
              <a:t>target</a:t>
            </a:r>
            <a:r>
              <a:rPr lang="zh-CN" altLang="en-US" dirty="0" smtClean="0"/>
              <a:t>设置或返回在何处打开链接。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Img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u="sng" dirty="0" err="1" smtClean="0">
                <a:hlinkClick r:id="rId4"/>
              </a:rPr>
              <a:t>src</a:t>
            </a:r>
            <a:r>
              <a:rPr lang="zh-CN" altLang="en-US" dirty="0" smtClean="0"/>
              <a:t>设置或返回图像的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u="sng" dirty="0" smtClean="0">
                <a:hlinkClick r:id="rId5"/>
              </a:rPr>
              <a:t>alt</a:t>
            </a:r>
            <a:r>
              <a:rPr lang="zh-CN" altLang="en-US" dirty="0" smtClean="0"/>
              <a:t>设置或返回无法显示图像时的替代文本。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u="sng" dirty="0" smtClean="0">
                <a:hlinkClick r:id="rId6"/>
              </a:rPr>
              <a:t>width</a:t>
            </a:r>
            <a:r>
              <a:rPr lang="zh-CN" altLang="en-US" dirty="0" smtClean="0"/>
              <a:t>设置或返回图像的宽度。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 smtClean="0">
                <a:hlinkClick r:id="rId7"/>
              </a:rPr>
              <a:t>height</a:t>
            </a:r>
            <a:r>
              <a:rPr lang="zh-CN" altLang="en-US" dirty="0" smtClean="0"/>
              <a:t>设置或返回图像的高度。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Imput</a:t>
            </a:r>
            <a:r>
              <a:rPr lang="en-US" dirty="0" smtClean="0"/>
              <a:t>[text]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 smtClean="0">
                <a:hlinkClick r:id="rId8"/>
              </a:rPr>
              <a:t>value</a:t>
            </a:r>
            <a:r>
              <a:rPr lang="zh-CN" altLang="en-US" dirty="0" smtClean="0"/>
              <a:t>设置或返回文本域的 </a:t>
            </a:r>
            <a:r>
              <a:rPr lang="en-US" dirty="0" smtClean="0"/>
              <a:t>value 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Input[checkbox]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 smtClean="0">
                <a:hlinkClick r:id="rId9"/>
              </a:rPr>
              <a:t>checked</a:t>
            </a:r>
            <a:r>
              <a:rPr lang="zh-CN" altLang="en-US" dirty="0" smtClean="0"/>
              <a:t>设置或返回 </a:t>
            </a:r>
            <a:r>
              <a:rPr lang="en-US" dirty="0" smtClean="0"/>
              <a:t>checkbox </a:t>
            </a:r>
            <a:r>
              <a:rPr lang="zh-CN" altLang="en-US" dirty="0" smtClean="0"/>
              <a:t>是否应被选中。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 smtClean="0">
                <a:hlinkClick r:id="rId10"/>
              </a:rPr>
              <a:t>value</a:t>
            </a:r>
            <a:r>
              <a:rPr lang="zh-CN" altLang="en-US" dirty="0" smtClean="0"/>
              <a:t>设置或返回 </a:t>
            </a:r>
            <a:r>
              <a:rPr lang="en-US" dirty="0" smtClean="0"/>
              <a:t>checkbox </a:t>
            </a:r>
            <a:r>
              <a:rPr lang="zh-CN" altLang="en-US" dirty="0" smtClean="0"/>
              <a:t>的 </a:t>
            </a:r>
            <a:r>
              <a:rPr lang="en-US" dirty="0" smtClean="0"/>
              <a:t>value </a:t>
            </a:r>
            <a:r>
              <a:rPr lang="zh-CN" altLang="en-US" dirty="0" smtClean="0"/>
              <a:t>属性的值</a:t>
            </a:r>
            <a:endParaRPr lang="en-US" dirty="0" smtClean="0"/>
          </a:p>
          <a:p>
            <a:pPr marL="342900" indent="-342900"/>
            <a:endParaRPr lang="zh-CN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>
              <a:hlinkClick r:id="rId11"/>
            </a:endParaRPr>
          </a:p>
          <a:p>
            <a:pPr marL="342900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浏览器对象模型 </a:t>
            </a:r>
            <a:r>
              <a:rPr lang="en-US" altLang="zh-CN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(BOM</a:t>
            </a:r>
            <a:r>
              <a:rPr lang="en-US" altLang="en-US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2261" y="1056678"/>
            <a:ext cx="11081984" cy="541845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2387" y="1446663"/>
            <a:ext cx="10235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浏览器对象模型（</a:t>
            </a:r>
            <a:r>
              <a:rPr lang="en-US" b="1" dirty="0" smtClean="0"/>
              <a:t>B</a:t>
            </a:r>
            <a:r>
              <a:rPr lang="en-US" dirty="0" smtClean="0"/>
              <a:t>rowser </a:t>
            </a:r>
            <a:r>
              <a:rPr lang="en-US" b="1" dirty="0" smtClean="0"/>
              <a:t>O</a:t>
            </a:r>
            <a:r>
              <a:rPr lang="en-US" dirty="0" smtClean="0"/>
              <a:t>bject </a:t>
            </a:r>
            <a:r>
              <a:rPr lang="en-US" b="1" dirty="0" smtClean="0"/>
              <a:t>M</a:t>
            </a:r>
            <a:r>
              <a:rPr lang="en-US" dirty="0" smtClean="0"/>
              <a:t>odel (BOM</a:t>
            </a:r>
            <a:r>
              <a:rPr lang="en-US" dirty="0" smtClean="0"/>
              <a:t>)）</a:t>
            </a:r>
            <a:r>
              <a:rPr lang="zh-CN" altLang="en-US" dirty="0" smtClean="0"/>
              <a:t>  使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有能力与浏览器</a:t>
            </a:r>
            <a:r>
              <a:rPr lang="en-US" altLang="zh-CN" dirty="0" smtClean="0"/>
              <a:t>"</a:t>
            </a:r>
            <a:r>
              <a:rPr lang="zh-CN" altLang="en-US" dirty="0" smtClean="0"/>
              <a:t>对话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    现代</a:t>
            </a:r>
            <a:r>
              <a:rPr lang="zh-CN" altLang="en-US" dirty="0" smtClean="0"/>
              <a:t>的浏览器已经（几乎）实现了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交互相同的方法和属性，因此它经常作为 </a:t>
            </a:r>
            <a:r>
              <a:rPr lang="en-US" altLang="zh-CN" dirty="0" smtClean="0"/>
              <a:t>BOM </a:t>
            </a:r>
            <a:r>
              <a:rPr lang="zh-CN" altLang="en-US" dirty="0" smtClean="0"/>
              <a:t>的方法和属性被提到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   BOM</a:t>
            </a:r>
            <a:r>
              <a:rPr lang="zh-CN" altLang="en-US" dirty="0" smtClean="0"/>
              <a:t>没有官方标准，它最初是</a:t>
            </a:r>
            <a:r>
              <a:rPr lang="en-US" altLang="zh-CN" dirty="0" smtClean="0"/>
              <a:t>Netscape</a:t>
            </a:r>
            <a:r>
              <a:rPr lang="zh-CN" altLang="en-US" dirty="0" smtClean="0"/>
              <a:t>浏览器标准的一部分，也就是说，对于现代浏览器，每个浏览器都有自己的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实现方法，所以直接使用</a:t>
            </a:r>
            <a:r>
              <a:rPr lang="en-US" altLang="zh-CN" dirty="0" smtClean="0"/>
              <a:t>BOM</a:t>
            </a:r>
            <a:r>
              <a:rPr lang="zh-CN" altLang="en-US" dirty="0" smtClean="0"/>
              <a:t>会有</a:t>
            </a:r>
            <a:r>
              <a:rPr lang="zh-CN" altLang="en-US" b="1" dirty="0" smtClean="0"/>
              <a:t>兼容性问题</a:t>
            </a:r>
            <a:r>
              <a:rPr lang="zh-CN" altLang="en-US" dirty="0" smtClean="0"/>
              <a:t>。</a:t>
            </a:r>
            <a:endParaRPr lang="zh-CN" altLang="en-US" dirty="0" smtClean="0">
              <a:hlinkClick r:id="rId2"/>
            </a:endParaRPr>
          </a:p>
          <a:p>
            <a:pPr marL="342900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浏览器对象模型 </a:t>
            </a:r>
            <a:r>
              <a:rPr lang="en-US" altLang="zh-CN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(BOM</a:t>
            </a:r>
            <a:r>
              <a:rPr lang="en-US" altLang="en-US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2261" y="1056678"/>
            <a:ext cx="11081984" cy="541845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2387" y="1446663"/>
            <a:ext cx="102358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accent5"/>
                </a:solidFill>
              </a:rPr>
              <a:t>Window</a:t>
            </a:r>
            <a:r>
              <a:rPr lang="en-US" dirty="0" smtClean="0"/>
              <a:t> </a:t>
            </a:r>
            <a:r>
              <a:rPr lang="en-US" altLang="zh-CN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dirty="0" smtClean="0"/>
              <a:t>window</a:t>
            </a:r>
            <a:r>
              <a:rPr lang="zh-CN" altLang="en-US" dirty="0" smtClean="0"/>
              <a:t> 对象。它代表浏览器的窗口。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所有全局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对象，函数和变量自动成为 </a:t>
            </a:r>
            <a:r>
              <a:rPr lang="en-US" altLang="zh-CN" dirty="0" smtClean="0"/>
              <a:t>window </a:t>
            </a:r>
            <a:r>
              <a:rPr lang="zh-CN" altLang="en-US" dirty="0" smtClean="0"/>
              <a:t>对象的成员。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全局变量是 </a:t>
            </a:r>
            <a:r>
              <a:rPr lang="en-US" altLang="zh-CN" dirty="0" smtClean="0"/>
              <a:t>window </a:t>
            </a:r>
            <a:r>
              <a:rPr lang="zh-CN" altLang="en-US" dirty="0" smtClean="0"/>
              <a:t>对象的属性。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全局函数是 </a:t>
            </a:r>
            <a:r>
              <a:rPr lang="en-US" altLang="zh-CN" dirty="0" smtClean="0"/>
              <a:t>window </a:t>
            </a:r>
            <a:r>
              <a:rPr lang="zh-CN" altLang="en-US" dirty="0" smtClean="0"/>
              <a:t>对象的方法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Navigator</a:t>
            </a:r>
          </a:p>
          <a:p>
            <a:pPr marL="800100" lvl="1" indent="-342900" latinLnBrk="1">
              <a:buFont typeface="Arial" pitchFamily="34" charset="0"/>
              <a:buChar char="•"/>
            </a:pPr>
            <a:r>
              <a:rPr lang="en-US" altLang="zh-CN" dirty="0" smtClean="0"/>
              <a:t>Navigator </a:t>
            </a:r>
            <a:r>
              <a:rPr lang="zh-CN" altLang="en-US" dirty="0" smtClean="0"/>
              <a:t>对象包含有关浏览器的信息。</a:t>
            </a:r>
          </a:p>
          <a:p>
            <a:pPr marL="800100" lvl="1" indent="-342900" latinLnBrk="1"/>
            <a:endParaRPr lang="en-US" altLang="zh-CN" dirty="0" smtClean="0"/>
          </a:p>
          <a:p>
            <a:pPr marL="342900" indent="-342900" latinLnBrk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Screen</a:t>
            </a:r>
          </a:p>
          <a:p>
            <a:pPr marL="800100" lvl="1" indent="-342900" latinLnBrk="1">
              <a:buFont typeface="Arial" pitchFamily="34" charset="0"/>
              <a:buChar char="•"/>
            </a:pPr>
            <a:r>
              <a:rPr lang="en-US" altLang="zh-CN" dirty="0" smtClean="0"/>
              <a:t>Screen </a:t>
            </a:r>
            <a:r>
              <a:rPr lang="zh-CN" altLang="en-US" dirty="0" smtClean="0"/>
              <a:t>对象包含有关客户端显示屏幕的信息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latinLnBrk="1">
              <a:buFont typeface="+mj-lt"/>
              <a:buAutoNum type="arabicPeriod"/>
            </a:pPr>
            <a:endParaRPr lang="en-US" dirty="0" smtClean="0"/>
          </a:p>
          <a:p>
            <a:pPr marL="342900" indent="-342900" latinLnBrk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History</a:t>
            </a:r>
          </a:p>
          <a:p>
            <a:pPr marL="800100" lvl="1" indent="-342900" latinLnBrk="1">
              <a:buFont typeface="Arial" pitchFamily="34" charset="0"/>
              <a:buChar char="•"/>
            </a:pPr>
            <a:r>
              <a:rPr lang="en-US" altLang="zh-CN" dirty="0" smtClean="0"/>
              <a:t>History </a:t>
            </a:r>
            <a:r>
              <a:rPr lang="zh-CN" altLang="en-US" dirty="0" smtClean="0"/>
              <a:t>对象包含用户（在浏览器窗口中）访问过的 </a:t>
            </a:r>
            <a:r>
              <a:rPr lang="en-US" altLang="zh-CN" dirty="0" smtClean="0"/>
              <a:t>URL</a:t>
            </a:r>
          </a:p>
          <a:p>
            <a:pPr marL="800100" lvl="1" indent="-342900" latinLnBrk="1">
              <a:buFont typeface="Arial" pitchFamily="34" charset="0"/>
              <a:buChar char="•"/>
            </a:pPr>
            <a:endParaRPr lang="en-US" b="1" dirty="0" smtClean="0"/>
          </a:p>
          <a:p>
            <a:pPr marL="342900" indent="-342900" latinLnBrk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Location</a:t>
            </a:r>
            <a:r>
              <a:rPr lang="en-US" b="1" dirty="0" smtClean="0"/>
              <a:t> </a:t>
            </a:r>
            <a:endParaRPr lang="en-US" b="1" dirty="0" smtClean="0"/>
          </a:p>
          <a:p>
            <a:pPr marL="800100" lvl="1" indent="-342900" latinLnBrk="1">
              <a:buFont typeface="Arial" pitchFamily="34" charset="0"/>
              <a:buChar char="•"/>
            </a:pPr>
            <a:r>
              <a:rPr lang="en-US" dirty="0" smtClean="0"/>
              <a:t>Location </a:t>
            </a:r>
            <a:r>
              <a:rPr lang="zh-CN" altLang="en-US" dirty="0" smtClean="0"/>
              <a:t>对象包含有关当前 </a:t>
            </a:r>
            <a:r>
              <a:rPr lang="en-US" dirty="0" smtClean="0"/>
              <a:t>URL </a:t>
            </a:r>
            <a:r>
              <a:rPr lang="zh-CN" altLang="en-US" dirty="0" smtClean="0"/>
              <a:t>的信息。</a:t>
            </a:r>
            <a:endParaRPr lang="en-US" b="1" dirty="0" smtClean="0"/>
          </a:p>
          <a:p>
            <a:pPr marL="342900" indent="-342900" latinLnBrk="1">
              <a:buFont typeface="+mj-lt"/>
              <a:buAutoNum type="arabicPeriod"/>
            </a:pPr>
            <a:endParaRPr lang="en-US" dirty="0" smtClean="0"/>
          </a:p>
          <a:p>
            <a:pPr marL="342900" indent="-342900" latinLnBrk="1"/>
            <a:endParaRPr lang="zh-CN" altLang="en-US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/>
            <a:endParaRPr lang="zh-CN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>
              <a:hlinkClick r:id="rId2"/>
            </a:endParaRPr>
          </a:p>
          <a:p>
            <a:pPr marL="342900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1261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Web</a:t>
            </a:r>
            <a:r>
              <a:rPr lang="zh-CN" altLang="en-US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存储</a:t>
            </a:r>
            <a:endParaRPr lang="en-US" altLang="en-US" sz="2000" dirty="0" smtClean="0">
              <a:solidFill>
                <a:srgbClr val="E67C2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2261" y="1056678"/>
            <a:ext cx="11081984" cy="541845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2387" y="1446663"/>
            <a:ext cx="102358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/>
            <a:r>
              <a:rPr lang="en-US" altLang="zh-CN" dirty="0" smtClean="0"/>
              <a:t>Web </a:t>
            </a:r>
            <a:r>
              <a:rPr lang="zh-CN" altLang="en-US" dirty="0" smtClean="0"/>
              <a:t>存储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（会话存储） 和 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（本地存储）两个存储对象来对网页的数据进行添加、删除、修改、查询操作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latinLnBrk="1"/>
            <a:endParaRPr lang="en-US" altLang="zh-CN" dirty="0" smtClean="0"/>
          </a:p>
          <a:p>
            <a:pPr latinLnBrk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5"/>
                </a:solidFill>
              </a:rPr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accent5"/>
                </a:solidFill>
              </a:rPr>
              <a:t>window.localStorage</a:t>
            </a:r>
            <a:r>
              <a:rPr lang="en-US" altLang="zh-CN" dirty="0" smtClean="0">
                <a:solidFill>
                  <a:schemeClr val="accent5"/>
                </a:solidFill>
              </a:rPr>
              <a:t> </a:t>
            </a:r>
            <a:r>
              <a:rPr lang="zh-CN" altLang="en-US" dirty="0" smtClean="0"/>
              <a:t>用于长久保存整个网站的数据，保存的数据没有过期时间，直到手动去除。</a:t>
            </a:r>
          </a:p>
          <a:p>
            <a:pPr latinLnBrk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5"/>
                </a:solidFill>
              </a:rPr>
              <a:t>     </a:t>
            </a:r>
            <a:r>
              <a:rPr lang="en-US" altLang="zh-CN" dirty="0" err="1" smtClean="0">
                <a:solidFill>
                  <a:schemeClr val="accent5"/>
                </a:solidFill>
              </a:rPr>
              <a:t>window.</a:t>
            </a:r>
            <a:r>
              <a:rPr lang="en-US" altLang="zh-CN" dirty="0" err="1" smtClean="0">
                <a:solidFill>
                  <a:schemeClr val="accent5"/>
                </a:solidFill>
              </a:rPr>
              <a:t>sessionStorage</a:t>
            </a:r>
            <a:r>
              <a:rPr lang="en-US" altLang="zh-CN" dirty="0" smtClean="0">
                <a:solidFill>
                  <a:schemeClr val="accent5"/>
                </a:solidFill>
              </a:rPr>
              <a:t> </a:t>
            </a:r>
            <a:r>
              <a:rPr lang="zh-CN" altLang="en-US" dirty="0" smtClean="0"/>
              <a:t>用于临时保存同一窗口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或标签页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的数据，在关闭窗口或标签页之后将会删除这些数据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>
              <a:buFont typeface="Wingdings" pitchFamily="2" charset="2"/>
              <a:buChar char="Ø"/>
            </a:pPr>
            <a:endParaRPr lang="en-US" altLang="zh-CN" dirty="0" smtClean="0"/>
          </a:p>
          <a:p>
            <a:pPr lvl="1" latinLnBrk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    key(</a:t>
            </a:r>
            <a:r>
              <a:rPr lang="en-US" i="1" dirty="0" smtClean="0">
                <a:solidFill>
                  <a:schemeClr val="accent5"/>
                </a:solidFill>
              </a:rPr>
              <a:t>n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r>
              <a:rPr lang="en-US" dirty="0" smtClean="0"/>
              <a:t> </a:t>
            </a:r>
            <a:r>
              <a:rPr lang="zh-CN" altLang="en-US" dirty="0" smtClean="0"/>
              <a:t>返回</a:t>
            </a:r>
            <a:r>
              <a:rPr lang="zh-CN" altLang="en-US" dirty="0" smtClean="0"/>
              <a:t>存储对象中第 </a:t>
            </a:r>
            <a:r>
              <a:rPr lang="en-US" i="1" dirty="0" smtClean="0"/>
              <a:t>n</a:t>
            </a:r>
            <a:r>
              <a:rPr lang="en-US" dirty="0" smtClean="0"/>
              <a:t> </a:t>
            </a:r>
            <a:r>
              <a:rPr lang="zh-CN" altLang="en-US" dirty="0" smtClean="0"/>
              <a:t>个键的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1" latinLnBrk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  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getItem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i="1" dirty="0" err="1" smtClean="0">
                <a:solidFill>
                  <a:schemeClr val="accent5"/>
                </a:solidFill>
              </a:rPr>
              <a:t>keyname</a:t>
            </a:r>
            <a:r>
              <a:rPr lang="en-US" dirty="0" smtClean="0"/>
              <a:t>)</a:t>
            </a:r>
            <a:r>
              <a:rPr lang="zh-CN" altLang="en-US" dirty="0" smtClean="0"/>
              <a:t>返回指定键的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 latinLnBrk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 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5"/>
                </a:solidFill>
              </a:rPr>
              <a:t>setItem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i="1" dirty="0" err="1" smtClean="0">
                <a:solidFill>
                  <a:schemeClr val="accent5"/>
                </a:solidFill>
              </a:rPr>
              <a:t>keyname</a:t>
            </a:r>
            <a:r>
              <a:rPr lang="en-US" dirty="0" smtClean="0">
                <a:solidFill>
                  <a:schemeClr val="accent5"/>
                </a:solidFill>
              </a:rPr>
              <a:t>, </a:t>
            </a:r>
            <a:r>
              <a:rPr lang="en-US" i="1" dirty="0" smtClean="0">
                <a:solidFill>
                  <a:schemeClr val="accent5"/>
                </a:solidFill>
              </a:rPr>
              <a:t>value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r>
              <a:rPr lang="zh-CN" altLang="en-US" dirty="0" smtClean="0"/>
              <a:t>添加键和值，如果对应的值存在，则更新该键对应的值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    </a:t>
            </a:r>
            <a:r>
              <a:rPr lang="en-US" dirty="0" err="1" smtClean="0">
                <a:solidFill>
                  <a:schemeClr val="accent5"/>
                </a:solidFill>
              </a:rPr>
              <a:t>removeItem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i="1" dirty="0" err="1" smtClean="0">
                <a:solidFill>
                  <a:schemeClr val="accent5"/>
                </a:solidFill>
              </a:rPr>
              <a:t>keyname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r>
              <a:rPr lang="zh-CN" altLang="en-US" dirty="0" smtClean="0"/>
              <a:t>移除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 latinLnBrk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clear</a:t>
            </a:r>
            <a:r>
              <a:rPr lang="en-US" dirty="0" smtClean="0">
                <a:solidFill>
                  <a:schemeClr val="accent5"/>
                </a:solidFill>
              </a:rPr>
              <a:t>()</a:t>
            </a:r>
            <a:r>
              <a:rPr lang="zh-CN" altLang="en-US" dirty="0" smtClean="0"/>
              <a:t>清除存储对象中所有的键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marL="342900" indent="-342900" latinLnBrk="1"/>
            <a:endParaRPr lang="zh-CN" altLang="en-US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/>
            <a:endParaRPr lang="zh-CN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>
              <a:hlinkClick r:id="rId2"/>
            </a:endParaRPr>
          </a:p>
          <a:p>
            <a:pPr marL="342900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2146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Web</a:t>
            </a:r>
            <a:r>
              <a:rPr lang="zh-CN" altLang="en-US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存储 </a:t>
            </a:r>
            <a:r>
              <a:rPr lang="en-US" altLang="zh-CN" sz="2000" dirty="0" smtClean="0">
                <a:solidFill>
                  <a:srgbClr val="E67C22"/>
                </a:solidFill>
                <a:latin typeface="微软雅黑" charset="0"/>
                <a:ea typeface="微软雅黑" charset="0"/>
              </a:rPr>
              <a:t>cookie</a:t>
            </a:r>
            <a:endParaRPr lang="en-US" altLang="en-US" sz="2000" dirty="0" smtClean="0">
              <a:solidFill>
                <a:srgbClr val="E67C2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2261" y="1056678"/>
            <a:ext cx="11081984" cy="541845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2387" y="1446663"/>
            <a:ext cx="102358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/>
            <a:r>
              <a:rPr lang="en-US" altLang="zh-CN" dirty="0" smtClean="0"/>
              <a:t>Cookie </a:t>
            </a:r>
            <a:r>
              <a:rPr lang="zh-CN" altLang="en-US" dirty="0" smtClean="0"/>
              <a:t>是由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服务器保存在用户浏览器（客户端）上的小文本文件，它可以包含有关用户的信息。无论何时用户链接到服务器，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站点都可以访问 </a:t>
            </a:r>
            <a:r>
              <a:rPr lang="en-US" altLang="zh-CN" dirty="0" smtClean="0"/>
              <a:t>Cookie 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342900" indent="-342900" latinLnBrk="1"/>
            <a:endParaRPr lang="en-US" altLang="zh-CN" dirty="0" smtClean="0"/>
          </a:p>
          <a:p>
            <a:pPr latinLnBrk="1">
              <a:buFont typeface="Arial" pitchFamily="34" charset="0"/>
              <a:buChar char="•"/>
            </a:pPr>
            <a:r>
              <a:rPr lang="zh-CN" altLang="en-US" dirty="0" smtClean="0"/>
              <a:t>      当</a:t>
            </a:r>
            <a:r>
              <a:rPr lang="zh-CN" altLang="en-US" dirty="0" smtClean="0"/>
              <a:t>用户访问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页面时</a:t>
            </a:r>
            <a:r>
              <a:rPr lang="zh-CN" altLang="en-US" dirty="0" smtClean="0"/>
              <a:t>，用户可以保存数据在 </a:t>
            </a:r>
            <a:r>
              <a:rPr lang="en-US" altLang="zh-CN" dirty="0" smtClean="0"/>
              <a:t>cookie </a:t>
            </a:r>
            <a:r>
              <a:rPr lang="zh-CN" altLang="en-US" dirty="0" smtClean="0"/>
              <a:t>中。</a:t>
            </a:r>
          </a:p>
          <a:p>
            <a:pPr latinLnBrk="1">
              <a:buFont typeface="Arial" pitchFamily="34" charset="0"/>
              <a:buChar char="•"/>
            </a:pPr>
            <a:r>
              <a:rPr lang="zh-CN" altLang="en-US" dirty="0" smtClean="0"/>
              <a:t>      在</a:t>
            </a:r>
            <a:r>
              <a:rPr lang="zh-CN" altLang="en-US" dirty="0" smtClean="0"/>
              <a:t>用户下一次访问该页面时，可以在 </a:t>
            </a:r>
            <a:r>
              <a:rPr lang="en-US" altLang="zh-CN" dirty="0" smtClean="0"/>
              <a:t>cookie </a:t>
            </a:r>
            <a:r>
              <a:rPr lang="zh-CN" altLang="en-US" dirty="0" smtClean="0"/>
              <a:t>中读取用户访问记录。</a:t>
            </a:r>
          </a:p>
          <a:p>
            <a:pPr latinLnBrk="1"/>
            <a:endParaRPr lang="zh-CN" altLang="en-US" dirty="0" smtClean="0"/>
          </a:p>
          <a:p>
            <a:pPr marL="342900" indent="-342900" latinLnBrk="1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5"/>
                </a:solidFill>
              </a:rPr>
              <a:t>document.cookie</a:t>
            </a:r>
            <a:r>
              <a:rPr lang="zh-CN" altLang="en-US" dirty="0" smtClean="0"/>
              <a:t>设置或返回与当前文档有关的所有 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latinLnBrk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e</a:t>
            </a:r>
            <a:r>
              <a:rPr lang="en-US" dirty="0" smtClean="0">
                <a:solidFill>
                  <a:schemeClr val="accent5"/>
                </a:solidFill>
              </a:rPr>
              <a:t>xpires</a:t>
            </a:r>
            <a:r>
              <a:rPr lang="en-US" dirty="0" smtClean="0"/>
              <a:t> </a:t>
            </a:r>
            <a:r>
              <a:rPr lang="zh-CN" altLang="en-US" dirty="0" smtClean="0"/>
              <a:t>设置可以设置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的过期</a:t>
            </a:r>
            <a:r>
              <a:rPr lang="zh-CN" altLang="en-US" dirty="0" smtClean="0"/>
              <a:t>时间</a:t>
            </a:r>
            <a:endParaRPr lang="en-US" dirty="0" smtClean="0"/>
          </a:p>
          <a:p>
            <a:pPr marL="342900" indent="-342900" latinLnBrk="1">
              <a:buFont typeface="Arial" pitchFamily="34" charset="0"/>
              <a:buChar char="•"/>
            </a:pPr>
            <a:endParaRPr lang="zh-CN" altLang="en-US" dirty="0" smtClean="0">
              <a:solidFill>
                <a:schemeClr val="accent5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/>
            <a:endParaRPr lang="zh-CN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>
              <a:hlinkClick r:id="rId2"/>
            </a:endParaRPr>
          </a:p>
          <a:p>
            <a:pPr marL="342900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14923</TotalTime>
  <Words>370</Words>
  <Application>WPS 演示</Application>
  <PresentationFormat>自定义</PresentationFormat>
  <Paragraphs>108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304</cp:revision>
  <dcterms:created xsi:type="dcterms:W3CDTF">2017-03-19T05:58:00Z</dcterms:created>
  <dcterms:modified xsi:type="dcterms:W3CDTF">2019-07-26T01:53:35Z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