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5"/>
    <p:sldMasterId id="214748369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Optimistic Text"/>
      <p:regular r:id="rId24"/>
      <p:bold r:id="rId25"/>
    </p:embeddedFont>
    <p:embeddedFont>
      <p:font typeface="Optimistic Text Light"/>
      <p:regular r:id="rId26"/>
      <p:bold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Optimistic Display"/>
      <p:bold r:id="rId32"/>
    </p:embeddedFont>
    <p:embeddedFont>
      <p:font typeface="Optimistic Display Medium"/>
      <p:regular r:id="rId33"/>
      <p:bold r:id="rId34"/>
    </p:embeddedFont>
    <p:embeddedFont>
      <p:font typeface="Raleway SemiBold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Montserrat Medium"/>
      <p:regular r:id="rId47"/>
      <p:bold r:id="rId48"/>
      <p:italic r:id="rId49"/>
      <p:boldItalic r:id="rId50"/>
    </p:embeddedFont>
    <p:embeddedFont>
      <p:font typeface="Optimistic Display Light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36">
          <p15:clr>
            <a:schemeClr val="accent4"/>
          </p15:clr>
        </p15:guide>
        <p15:guide id="2" pos="23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683AF1-1500-40DD-A12B-EA8E45BCF7EA}">
  <a:tblStyle styleId="{CE683AF1-1500-40DD-A12B-EA8E45BCF7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6" orient="horz"/>
        <p:guide pos="23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MontserratMedium-bold.fntdata"/><Relationship Id="rId47" Type="http://schemas.openxmlformats.org/officeDocument/2006/relationships/font" Target="fonts/MontserratMedium-regular.fntdata"/><Relationship Id="rId49" Type="http://schemas.openxmlformats.org/officeDocument/2006/relationships/font" Target="fonts/MontserratMedium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33" Type="http://schemas.openxmlformats.org/officeDocument/2006/relationships/font" Target="fonts/OptimisticDisplayMedium-regular.fntdata"/><Relationship Id="rId32" Type="http://schemas.openxmlformats.org/officeDocument/2006/relationships/font" Target="fonts/OptimisticDisplay-bold.fntdata"/><Relationship Id="rId35" Type="http://schemas.openxmlformats.org/officeDocument/2006/relationships/font" Target="fonts/RalewaySemiBold-regular.fntdata"/><Relationship Id="rId34" Type="http://schemas.openxmlformats.org/officeDocument/2006/relationships/font" Target="fonts/OptimisticDisplayMedium-bold.fntdata"/><Relationship Id="rId37" Type="http://schemas.openxmlformats.org/officeDocument/2006/relationships/font" Target="fonts/RalewaySemiBold-italic.fntdata"/><Relationship Id="rId36" Type="http://schemas.openxmlformats.org/officeDocument/2006/relationships/font" Target="fonts/RalewaySemiBold-bold.fntdata"/><Relationship Id="rId39" Type="http://schemas.openxmlformats.org/officeDocument/2006/relationships/font" Target="fonts/Roboto-regular.fntdata"/><Relationship Id="rId38" Type="http://schemas.openxmlformats.org/officeDocument/2006/relationships/font" Target="fonts/RalewaySemiBold-boldItalic.fntdata"/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OptimisticText-regular.fntdata"/><Relationship Id="rId23" Type="http://schemas.openxmlformats.org/officeDocument/2006/relationships/font" Target="fonts/ProximaNova-boldItalic.fntdata"/><Relationship Id="rId26" Type="http://schemas.openxmlformats.org/officeDocument/2006/relationships/font" Target="fonts/OptimisticTextLight-regular.fntdata"/><Relationship Id="rId25" Type="http://schemas.openxmlformats.org/officeDocument/2006/relationships/font" Target="fonts/OptimisticText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OptimisticTextLight-bold.fntdata"/><Relationship Id="rId29" Type="http://schemas.openxmlformats.org/officeDocument/2006/relationships/font" Target="fonts/HelveticaNeue-bold.fntdata"/><Relationship Id="rId51" Type="http://schemas.openxmlformats.org/officeDocument/2006/relationships/font" Target="fonts/OptimisticDisplayLight-regular.fntdata"/><Relationship Id="rId50" Type="http://schemas.openxmlformats.org/officeDocument/2006/relationships/font" Target="fonts/MontserratMedium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f2494eb3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f2494eb3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Mike to present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78e4b666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78e4b66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Mike to present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78e4b66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78e4b66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Matt to present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Classification Models (Buy/Sell) vs Regression Models (Predict Future Prices)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Tested 20+ models with varying parameters/inputs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Historical data from 1-10 years, Short-term windows, long-term windows, shifts from 1-10 days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Worked on understanding the types of indicators and which indicators possibly pair with others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78e4b66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78e4b66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Matt to present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2e7ecf3e1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2e7ecf3e1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Michelle to present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14e6aff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14e6aff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to present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14e6aff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14e6aff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olumns (Two)">
  <p:cSld name="TITLE_AND_BODY_2_2_2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701800" y="1325875"/>
            <a:ext cx="3168600" cy="12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701800" y="2921512"/>
            <a:ext cx="31686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  <a:defRPr sz="1000">
                <a:solidFill>
                  <a:schemeClr val="accent4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○"/>
              <a:defRPr sz="1000">
                <a:solidFill>
                  <a:schemeClr val="accent4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 sz="1000">
                <a:solidFill>
                  <a:schemeClr val="accent4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  <a:defRPr sz="1000">
                <a:solidFill>
                  <a:schemeClr val="accent4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○"/>
              <a:defRPr sz="1000">
                <a:solidFill>
                  <a:schemeClr val="accent4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 sz="1000">
                <a:solidFill>
                  <a:schemeClr val="accent4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  <a:defRPr sz="1000">
                <a:solidFill>
                  <a:schemeClr val="accent4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○"/>
              <a:defRPr sz="1000">
                <a:solidFill>
                  <a:schemeClr val="accent4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2pPr>
            <a:lvl3pPr lvl="2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3pPr>
            <a:lvl4pPr lvl="3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4pPr>
            <a:lvl5pPr lvl="4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5pPr>
            <a:lvl6pPr lvl="5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6pPr>
            <a:lvl7pPr lvl="6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7pPr>
            <a:lvl8pPr lvl="7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8pPr>
            <a:lvl9pPr lvl="8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  <a:defRPr sz="9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title"/>
          </p:nvPr>
        </p:nvSpPr>
        <p:spPr>
          <a:xfrm>
            <a:off x="5278375" y="1325875"/>
            <a:ext cx="3168600" cy="12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5278375" y="2921512"/>
            <a:ext cx="31686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  <a:defRPr sz="1000">
                <a:solidFill>
                  <a:schemeClr val="accent4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○"/>
              <a:defRPr sz="1000">
                <a:solidFill>
                  <a:schemeClr val="accent4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 sz="1000">
                <a:solidFill>
                  <a:schemeClr val="accent4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  <a:defRPr sz="1000">
                <a:solidFill>
                  <a:schemeClr val="accent4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○"/>
              <a:defRPr sz="1000">
                <a:solidFill>
                  <a:schemeClr val="accent4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 sz="1000">
                <a:solidFill>
                  <a:schemeClr val="accent4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  <a:defRPr sz="1000">
                <a:solidFill>
                  <a:schemeClr val="accent4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○"/>
              <a:defRPr sz="1000">
                <a:solidFill>
                  <a:schemeClr val="accent4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■"/>
              <a:defRPr sz="10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5_Stats (Three)">
  <p:cSld name="TITLE_1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701800" y="1975238"/>
            <a:ext cx="21123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2" type="subTitle"/>
          </p:nvPr>
        </p:nvSpPr>
        <p:spPr>
          <a:xfrm>
            <a:off x="701850" y="2729488"/>
            <a:ext cx="21123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2pPr>
            <a:lvl3pPr lvl="2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3pPr>
            <a:lvl4pPr lvl="3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4pPr>
            <a:lvl5pPr lvl="4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5pPr>
            <a:lvl6pPr lvl="5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6pPr>
            <a:lvl7pPr lvl="6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7pPr>
            <a:lvl8pPr lvl="7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8pPr>
            <a:lvl9pPr lvl="8" rtl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  <a:defRPr b="0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3" type="subTitle"/>
          </p:nvPr>
        </p:nvSpPr>
        <p:spPr>
          <a:xfrm>
            <a:off x="349763" y="4585713"/>
            <a:ext cx="3520500" cy="21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b="0" sz="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ctrTitle"/>
          </p:nvPr>
        </p:nvSpPr>
        <p:spPr>
          <a:xfrm>
            <a:off x="3515825" y="1975348"/>
            <a:ext cx="21123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5" type="subTitle"/>
          </p:nvPr>
        </p:nvSpPr>
        <p:spPr>
          <a:xfrm>
            <a:off x="3515875" y="2729488"/>
            <a:ext cx="21123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2pPr>
            <a:lvl3pPr lvl="2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3pPr>
            <a:lvl4pPr lvl="3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4pPr>
            <a:lvl5pPr lvl="4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5pPr>
            <a:lvl6pPr lvl="5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6pPr>
            <a:lvl7pPr lvl="6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7pPr>
            <a:lvl8pPr lvl="7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8pPr>
            <a:lvl9pPr lvl="8" rtl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  <a:defRPr b="0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6" type="ctrTitle"/>
          </p:nvPr>
        </p:nvSpPr>
        <p:spPr>
          <a:xfrm>
            <a:off x="6329850" y="1975348"/>
            <a:ext cx="21123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7" type="subTitle"/>
          </p:nvPr>
        </p:nvSpPr>
        <p:spPr>
          <a:xfrm>
            <a:off x="6329900" y="2729488"/>
            <a:ext cx="21123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2pPr>
            <a:lvl3pPr lvl="2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3pPr>
            <a:lvl4pPr lvl="3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4pPr>
            <a:lvl5pPr lvl="4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5pPr>
            <a:lvl6pPr lvl="5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6pPr>
            <a:lvl7pPr lvl="6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7pPr>
            <a:lvl8pPr lvl="7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8pPr>
            <a:lvl9pPr lvl="8" rtl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  <a:defRPr b="0"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ext">
  <p:cSld name="TITLE_AND_BOD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49750" y="1325875"/>
            <a:ext cx="7392900" cy="42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A2D37"/>
              </a:buClr>
              <a:buSzPts val="2800"/>
              <a:buNone/>
              <a:defRPr>
                <a:solidFill>
                  <a:srgbClr val="0A2D3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49750" y="2052824"/>
            <a:ext cx="7392900" cy="230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•"/>
              <a:defRPr sz="1000"/>
            </a:lvl1pPr>
            <a:lvl2pPr indent="-292100" lvl="1" marL="9144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3pPr>
            <a:lvl4pPr indent="-292100" lvl="3" marL="18288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4pPr>
            <a:lvl5pPr indent="-292100" lvl="4" marL="22860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5pPr>
            <a:lvl6pPr indent="-292100" lvl="5" marL="27432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6pPr>
            <a:lvl7pPr indent="-292100" lvl="6" marL="32004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7pPr>
            <a:lvl8pPr indent="-292100" lvl="7" marL="36576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8pPr>
            <a:lvl9pPr indent="-292100" lvl="8" marL="4114800" rtl="0">
              <a:spcBef>
                <a:spcPts val="500"/>
              </a:spcBef>
              <a:spcAft>
                <a:spcPts val="500"/>
              </a:spcAft>
              <a:buSzPts val="1000"/>
              <a:buChar char="﹘"/>
              <a:defRPr sz="1000"/>
            </a:lvl9pPr>
          </a:lstStyle>
          <a:p/>
        </p:txBody>
      </p:sp>
      <p:sp>
        <p:nvSpPr>
          <p:cNvPr id="76" name="Google Shape;76;p16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Agenda">
  <p:cSld name="SECTION_HEADER_2_2_2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926325" y="1371600"/>
            <a:ext cx="2464500" cy="346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F2B2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lphaLcPeriod"/>
              <a:defRPr sz="1400">
                <a:solidFill>
                  <a:schemeClr val="accent4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romanLcPeriod"/>
              <a:defRPr sz="1400">
                <a:solidFill>
                  <a:schemeClr val="accent4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400">
                <a:solidFill>
                  <a:schemeClr val="accent4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lphaLcPeriod"/>
              <a:defRPr sz="1400">
                <a:solidFill>
                  <a:schemeClr val="accent4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romanLcPeriod"/>
              <a:defRPr sz="1400">
                <a:solidFill>
                  <a:schemeClr val="accent4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400">
                <a:solidFill>
                  <a:schemeClr val="accent4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lphaLcPeriod"/>
              <a:defRPr sz="1400">
                <a:solidFill>
                  <a:schemeClr val="accent4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accent4"/>
              </a:buClr>
              <a:buSzPts val="1400"/>
              <a:buAutoNum type="romanLcPeriod"/>
              <a:defRPr sz="1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701800" y="1325875"/>
            <a:ext cx="21123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Mission">
  <p:cSld name="SECTION_HEADER_2_1_2_1_1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01800" y="1783080"/>
            <a:ext cx="6688800" cy="20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701800" y="1371600"/>
            <a:ext cx="66888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Quote">
  <p:cSld name="SECTION_HEADER_2_1_2_2_1">
    <p:bg>
      <p:bgPr>
        <a:gradFill>
          <a:gsLst>
            <a:gs pos="0">
              <a:srgbClr val="005A8C"/>
            </a:gs>
            <a:gs pos="100000">
              <a:srgbClr val="007E59"/>
            </a:gs>
          </a:gsLst>
          <a:lin ang="2700006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701800" y="1348740"/>
            <a:ext cx="6688800" cy="20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701800" y="3653031"/>
            <a:ext cx="66888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FF2B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ext">
  <p:cSld name="TITLE_AND_BODY_1_2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49750" y="1325875"/>
            <a:ext cx="7392900" cy="42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349750" y="2052825"/>
            <a:ext cx="7392900" cy="274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1pPr>
            <a:lvl2pPr indent="-292100" lvl="1" marL="914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3pPr>
            <a:lvl4pPr indent="-292100" lvl="3" marL="18288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4pPr>
            <a:lvl5pPr indent="-292100" lvl="4" marL="22860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5pPr>
            <a:lvl6pPr indent="-292100" lvl="5" marL="27432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6pPr>
            <a:lvl7pPr indent="-292100" lvl="6" marL="3200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7pPr>
            <a:lvl8pPr indent="-292100" lvl="7" marL="3657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8pPr>
            <a:lvl9pPr indent="-292100" lvl="8" marL="4114800" rtl="0"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Text (Half) Dark">
  <p:cSld name="TITLE_AND_BODY_2_4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349763" y="891844"/>
            <a:ext cx="3872700" cy="85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349763" y="2050844"/>
            <a:ext cx="3872700" cy="230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1pPr>
            <a:lvl2pPr indent="-292100" lvl="1" marL="914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3pPr>
            <a:lvl4pPr indent="-292100" lvl="3" marL="18288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4pPr>
            <a:lvl5pPr indent="-292100" lvl="4" marL="22860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5pPr>
            <a:lvl6pPr indent="-292100" lvl="5" marL="27432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6pPr>
            <a:lvl7pPr indent="-292100" lvl="6" marL="3200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7pPr>
            <a:lvl8pPr indent="-292100" lvl="7" marL="3657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8pPr>
            <a:lvl9pPr indent="-292100" lvl="8" marL="4114800" rtl="0"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Text (Half) Light">
  <p:cSld name="TITLE_AND_BODY_2_4_1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349763" y="891540"/>
            <a:ext cx="3872700" cy="85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A2D37"/>
              </a:buClr>
              <a:buSzPts val="2800"/>
              <a:buNone/>
              <a:defRPr>
                <a:solidFill>
                  <a:srgbClr val="0A2D3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49763" y="2050540"/>
            <a:ext cx="3872700" cy="230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•"/>
              <a:defRPr sz="1000"/>
            </a:lvl1pPr>
            <a:lvl2pPr indent="-292100" lvl="1" marL="9144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3pPr>
            <a:lvl4pPr indent="-292100" lvl="3" marL="18288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4pPr>
            <a:lvl5pPr indent="-292100" lvl="4" marL="22860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5pPr>
            <a:lvl6pPr indent="-292100" lvl="5" marL="27432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6pPr>
            <a:lvl7pPr indent="-292100" lvl="6" marL="32004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7pPr>
            <a:lvl8pPr indent="-292100" lvl="7" marL="36576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8pPr>
            <a:lvl9pPr indent="-292100" lvl="8" marL="4114800" rtl="0">
              <a:spcBef>
                <a:spcPts val="500"/>
              </a:spcBef>
              <a:spcAft>
                <a:spcPts val="500"/>
              </a:spcAft>
              <a:buSzPts val="1000"/>
              <a:buChar char="﹘"/>
              <a:defRPr sz="1000"/>
            </a:lvl9pPr>
          </a:lstStyle>
          <a:p/>
        </p:txBody>
      </p:sp>
      <p:sp>
        <p:nvSpPr>
          <p:cNvPr id="97" name="Google Shape;97;p22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olumns (Two)">
  <p:cSld name="TITLE_AND_BODY_2_2_2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701800" y="1325875"/>
            <a:ext cx="3168600" cy="128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701800" y="2921512"/>
            <a:ext cx="3168600" cy="187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1pPr>
            <a:lvl2pPr indent="-292100" lvl="1" marL="914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3pPr>
            <a:lvl4pPr indent="-292100" lvl="3" marL="18288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4pPr>
            <a:lvl5pPr indent="-292100" lvl="4" marL="22860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5pPr>
            <a:lvl6pPr indent="-292100" lvl="5" marL="27432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6pPr>
            <a:lvl7pPr indent="-292100" lvl="6" marL="3200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7pPr>
            <a:lvl8pPr indent="-292100" lvl="7" marL="3657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8pPr>
            <a:lvl9pPr indent="-292100" lvl="8" marL="4114800" rtl="0"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3" type="title"/>
          </p:nvPr>
        </p:nvSpPr>
        <p:spPr>
          <a:xfrm>
            <a:off x="5278375" y="1325875"/>
            <a:ext cx="3168600" cy="128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4" type="body"/>
          </p:nvPr>
        </p:nvSpPr>
        <p:spPr>
          <a:xfrm>
            <a:off x="5278375" y="2921512"/>
            <a:ext cx="3168600" cy="187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1pPr>
            <a:lvl2pPr indent="-292100" lvl="1" marL="914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3pPr>
            <a:lvl4pPr indent="-292100" lvl="3" marL="18288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4pPr>
            <a:lvl5pPr indent="-292100" lvl="4" marL="22860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5pPr>
            <a:lvl6pPr indent="-292100" lvl="5" marL="27432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6pPr>
            <a:lvl7pPr indent="-292100" lvl="6" marL="3200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7pPr>
            <a:lvl8pPr indent="-292100" lvl="7" marL="3657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8pPr>
            <a:lvl9pPr indent="-292100" lvl="8" marL="4114800" rtl="0"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Columns (Three)">
  <p:cSld name="TITLE_AND_BODY_2_2_1_3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701788" y="1353312"/>
            <a:ext cx="2112300" cy="94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701788" y="2577087"/>
            <a:ext cx="2112300" cy="22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1pPr>
            <a:lvl2pPr indent="-292100" lvl="1" marL="914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3pPr>
            <a:lvl4pPr indent="-292100" lvl="3" marL="18288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4pPr>
            <a:lvl5pPr indent="-292100" lvl="4" marL="22860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5pPr>
            <a:lvl6pPr indent="-292100" lvl="5" marL="27432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6pPr>
            <a:lvl7pPr indent="-292100" lvl="6" marL="3200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7pPr>
            <a:lvl8pPr indent="-292100" lvl="7" marL="3657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8pPr>
            <a:lvl9pPr indent="-292100" lvl="8" marL="4114800" rtl="0"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3" type="title"/>
          </p:nvPr>
        </p:nvSpPr>
        <p:spPr>
          <a:xfrm>
            <a:off x="3518150" y="1353312"/>
            <a:ext cx="2112300" cy="94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4" type="body"/>
          </p:nvPr>
        </p:nvSpPr>
        <p:spPr>
          <a:xfrm>
            <a:off x="3518150" y="2577087"/>
            <a:ext cx="2112300" cy="22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1pPr>
            <a:lvl2pPr indent="-292100" lvl="1" marL="914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3pPr>
            <a:lvl4pPr indent="-292100" lvl="3" marL="18288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4pPr>
            <a:lvl5pPr indent="-292100" lvl="4" marL="22860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5pPr>
            <a:lvl6pPr indent="-292100" lvl="5" marL="27432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6pPr>
            <a:lvl7pPr indent="-292100" lvl="6" marL="3200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7pPr>
            <a:lvl8pPr indent="-292100" lvl="7" marL="3657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8pPr>
            <a:lvl9pPr indent="-292100" lvl="8" marL="4114800" rtl="0"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5" type="title"/>
          </p:nvPr>
        </p:nvSpPr>
        <p:spPr>
          <a:xfrm>
            <a:off x="6334513" y="1353312"/>
            <a:ext cx="2112300" cy="94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6" type="body"/>
          </p:nvPr>
        </p:nvSpPr>
        <p:spPr>
          <a:xfrm>
            <a:off x="6334513" y="2577087"/>
            <a:ext cx="2112300" cy="22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•"/>
              <a:defRPr sz="1000">
                <a:solidFill>
                  <a:schemeClr val="accent4"/>
                </a:solidFill>
              </a:defRPr>
            </a:lvl1pPr>
            <a:lvl2pPr indent="-292100" lvl="1" marL="914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3pPr>
            <a:lvl4pPr indent="-292100" lvl="3" marL="18288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4pPr>
            <a:lvl5pPr indent="-292100" lvl="4" marL="22860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5pPr>
            <a:lvl6pPr indent="-292100" lvl="5" marL="27432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6pPr>
            <a:lvl7pPr indent="-292100" lvl="6" marL="3200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7pPr>
            <a:lvl8pPr indent="-292100" lvl="7" marL="3657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8pPr>
            <a:lvl9pPr indent="-292100" lvl="8" marL="4114800" rtl="0"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1000"/>
              <a:buChar char="﹘"/>
              <a:defRPr sz="10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Columns (Four)">
  <p:cSld name="TITLE_AND_BODY_2_2_1_1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701788" y="1353312"/>
            <a:ext cx="1408200" cy="94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701788" y="2500888"/>
            <a:ext cx="1408200" cy="22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Char char="•"/>
              <a:defRPr>
                <a:solidFill>
                  <a:schemeClr val="accent4"/>
                </a:solidFill>
              </a:defRPr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3" type="title"/>
          </p:nvPr>
        </p:nvSpPr>
        <p:spPr>
          <a:xfrm>
            <a:off x="2814050" y="1353312"/>
            <a:ext cx="1408200" cy="94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4" type="body"/>
          </p:nvPr>
        </p:nvSpPr>
        <p:spPr>
          <a:xfrm>
            <a:off x="2814050" y="2500888"/>
            <a:ext cx="1408200" cy="22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Char char="•"/>
              <a:defRPr>
                <a:solidFill>
                  <a:schemeClr val="accent4"/>
                </a:solidFill>
              </a:defRPr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5" type="title"/>
          </p:nvPr>
        </p:nvSpPr>
        <p:spPr>
          <a:xfrm>
            <a:off x="4926313" y="1353312"/>
            <a:ext cx="1408200" cy="94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6" type="body"/>
          </p:nvPr>
        </p:nvSpPr>
        <p:spPr>
          <a:xfrm>
            <a:off x="4926313" y="2500888"/>
            <a:ext cx="1408200" cy="22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Char char="•"/>
              <a:defRPr>
                <a:solidFill>
                  <a:schemeClr val="accent4"/>
                </a:solidFill>
              </a:defRPr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7" type="title"/>
          </p:nvPr>
        </p:nvSpPr>
        <p:spPr>
          <a:xfrm>
            <a:off x="7038588" y="1353312"/>
            <a:ext cx="1408200" cy="94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8" type="body"/>
          </p:nvPr>
        </p:nvSpPr>
        <p:spPr>
          <a:xfrm>
            <a:off x="7038588" y="2500888"/>
            <a:ext cx="1408200" cy="22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Char char="•"/>
              <a:defRPr>
                <a:solidFill>
                  <a:schemeClr val="accent4"/>
                </a:solidFill>
              </a:defRPr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900"/>
              <a:buChar char="﹘"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6_Stats (Three)">
  <p:cSld name="TITLE_1_1_1_1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1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type="ctrTitle"/>
          </p:nvPr>
        </p:nvSpPr>
        <p:spPr>
          <a:xfrm>
            <a:off x="701800" y="1975238"/>
            <a:ext cx="2112300" cy="73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idx="2" type="subTitle"/>
          </p:nvPr>
        </p:nvSpPr>
        <p:spPr>
          <a:xfrm>
            <a:off x="701850" y="2729488"/>
            <a:ext cx="21123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3" type="subTitle"/>
          </p:nvPr>
        </p:nvSpPr>
        <p:spPr>
          <a:xfrm>
            <a:off x="349763" y="4585713"/>
            <a:ext cx="3520500" cy="21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4" type="ctrTitle"/>
          </p:nvPr>
        </p:nvSpPr>
        <p:spPr>
          <a:xfrm>
            <a:off x="3515825" y="1975348"/>
            <a:ext cx="2112300" cy="73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5" type="subTitle"/>
          </p:nvPr>
        </p:nvSpPr>
        <p:spPr>
          <a:xfrm>
            <a:off x="3515875" y="2729488"/>
            <a:ext cx="21123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6" type="ctrTitle"/>
          </p:nvPr>
        </p:nvSpPr>
        <p:spPr>
          <a:xfrm>
            <a:off x="6329850" y="1975348"/>
            <a:ext cx="2112300" cy="73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Optimistic Display"/>
              <a:buNone/>
              <a:defRPr b="1" sz="48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7" type="subTitle"/>
          </p:nvPr>
        </p:nvSpPr>
        <p:spPr>
          <a:xfrm>
            <a:off x="6329900" y="2729488"/>
            <a:ext cx="21123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Points (Four)">
  <p:cSld name="TITLE_AND_BODY_2_2_1_2_1_3">
    <p:bg>
      <p:bgPr>
        <a:solidFill>
          <a:schemeClr val="accent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0" y="-125"/>
            <a:ext cx="9144000" cy="2384100"/>
          </a:xfrm>
          <a:prstGeom prst="rect">
            <a:avLst/>
          </a:prstGeom>
          <a:gradFill>
            <a:gsLst>
              <a:gs pos="0">
                <a:srgbClr val="005A8C"/>
              </a:gs>
              <a:gs pos="100000">
                <a:srgbClr val="007E59"/>
              </a:gs>
            </a:gsLst>
            <a:lin ang="2700006" scaled="0"/>
          </a:gra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7"/>
          <p:cNvSpPr txBox="1"/>
          <p:nvPr>
            <p:ph type="title"/>
          </p:nvPr>
        </p:nvSpPr>
        <p:spPr>
          <a:xfrm>
            <a:off x="523475" y="3040375"/>
            <a:ext cx="1760400" cy="47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523475" y="3634735"/>
            <a:ext cx="1760400" cy="11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﹘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3" type="title"/>
          </p:nvPr>
        </p:nvSpPr>
        <p:spPr>
          <a:xfrm>
            <a:off x="2635738" y="3040375"/>
            <a:ext cx="1760400" cy="47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4" type="body"/>
          </p:nvPr>
        </p:nvSpPr>
        <p:spPr>
          <a:xfrm>
            <a:off x="2635738" y="3634734"/>
            <a:ext cx="1760400" cy="11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﹘"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5" type="title"/>
          </p:nvPr>
        </p:nvSpPr>
        <p:spPr>
          <a:xfrm>
            <a:off x="4748000" y="3040375"/>
            <a:ext cx="1760400" cy="47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6" type="body"/>
          </p:nvPr>
        </p:nvSpPr>
        <p:spPr>
          <a:xfrm>
            <a:off x="4748000" y="3634735"/>
            <a:ext cx="1760400" cy="11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﹘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7" type="title"/>
          </p:nvPr>
        </p:nvSpPr>
        <p:spPr>
          <a:xfrm>
            <a:off x="6860275" y="3040375"/>
            <a:ext cx="1760400" cy="47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8" type="body"/>
          </p:nvPr>
        </p:nvSpPr>
        <p:spPr>
          <a:xfrm>
            <a:off x="6860275" y="3634735"/>
            <a:ext cx="1760400" cy="11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﹘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3_White">
  <p:cSld name="SECTION_HEADER_2_1_2_3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dient background">
  <p:cSld name="SECTION_HEADER_2_1_1">
    <p:bg>
      <p:bgPr>
        <a:gradFill>
          <a:gsLst>
            <a:gs pos="0">
              <a:srgbClr val="005A8C"/>
            </a:gs>
            <a:gs pos="100000">
              <a:srgbClr val="007E59"/>
            </a:gs>
          </a:gsLst>
          <a:lin ang="2700006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1">
  <p:cSld name="SECTION_HEADER_2_1_1_2">
    <p:bg>
      <p:bgPr>
        <a:gradFill>
          <a:gsLst>
            <a:gs pos="0">
              <a:srgbClr val="005A8C"/>
            </a:gs>
            <a:gs pos="100000">
              <a:srgbClr val="007E59"/>
            </a:gs>
          </a:gsLst>
          <a:lin ang="2698631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30"/>
          <p:cNvCxnSpPr/>
          <p:nvPr/>
        </p:nvCxnSpPr>
        <p:spPr>
          <a:xfrm>
            <a:off x="716589" y="2591669"/>
            <a:ext cx="38616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30"/>
          <p:cNvSpPr txBox="1"/>
          <p:nvPr>
            <p:ph type="title"/>
          </p:nvPr>
        </p:nvSpPr>
        <p:spPr>
          <a:xfrm>
            <a:off x="716588" y="2716788"/>
            <a:ext cx="38616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FF2B2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F5F0"/>
              </a:buClr>
              <a:buSzPts val="2800"/>
              <a:buNone/>
              <a:defRPr>
                <a:solidFill>
                  <a:srgbClr val="E6F5F0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F5F0"/>
              </a:buClr>
              <a:buSzPts val="2800"/>
              <a:buNone/>
              <a:defRPr>
                <a:solidFill>
                  <a:srgbClr val="E6F5F0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F5F0"/>
              </a:buClr>
              <a:buSzPts val="2800"/>
              <a:buNone/>
              <a:defRPr>
                <a:solidFill>
                  <a:srgbClr val="E6F5F0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F5F0"/>
              </a:buClr>
              <a:buSzPts val="2800"/>
              <a:buNone/>
              <a:defRPr>
                <a:solidFill>
                  <a:srgbClr val="E6F5F0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F5F0"/>
              </a:buClr>
              <a:buSzPts val="2800"/>
              <a:buNone/>
              <a:defRPr>
                <a:solidFill>
                  <a:srgbClr val="E6F5F0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F5F0"/>
              </a:buClr>
              <a:buSzPts val="2800"/>
              <a:buNone/>
              <a:defRPr>
                <a:solidFill>
                  <a:srgbClr val="E6F5F0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F5F0"/>
              </a:buClr>
              <a:buSzPts val="2800"/>
              <a:buNone/>
              <a:defRPr>
                <a:solidFill>
                  <a:srgbClr val="E6F5F0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F5F0"/>
              </a:buClr>
              <a:buSzPts val="2800"/>
              <a:buNone/>
              <a:defRPr>
                <a:solidFill>
                  <a:srgbClr val="E6F5F0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2" type="title"/>
          </p:nvPr>
        </p:nvSpPr>
        <p:spPr>
          <a:xfrm>
            <a:off x="701800" y="644926"/>
            <a:ext cx="3876600" cy="186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2">
  <p:cSld name="SECTION_HEADER_2_1_1_2_2">
    <p:bg>
      <p:bgPr>
        <a:gradFill>
          <a:gsLst>
            <a:gs pos="0">
              <a:srgbClr val="005A8C"/>
            </a:gs>
            <a:gs pos="100000">
              <a:srgbClr val="007E59"/>
            </a:gs>
          </a:gsLst>
          <a:lin ang="2698631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701800" y="1638151"/>
            <a:ext cx="3876600" cy="186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1">
  <p:cSld name="SECTION_HEADER_2_1_1_2_1">
    <p:bg>
      <p:bgPr>
        <a:gradFill>
          <a:gsLst>
            <a:gs pos="0">
              <a:srgbClr val="005A8C"/>
            </a:gs>
            <a:gs pos="100000">
              <a:srgbClr val="007E59"/>
            </a:gs>
          </a:gsLst>
          <a:lin ang="2700006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/>
        </p:nvSpPr>
        <p:spPr>
          <a:xfrm>
            <a:off x="837150" y="2205525"/>
            <a:ext cx="48717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Q&amp;A</a:t>
            </a:r>
            <a:endParaRPr sz="4800">
              <a:solidFill>
                <a:srgbClr val="FFFFFF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_Dark">
  <p:cSld name="SECTION_HEADER_2_1_1_1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3_Stats (Two)">
  <p:cSld name="TITLE_1_1_2"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idx="1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5" name="Google Shape;155;p34"/>
          <p:cNvSpPr txBox="1"/>
          <p:nvPr>
            <p:ph type="ctrTitle"/>
          </p:nvPr>
        </p:nvSpPr>
        <p:spPr>
          <a:xfrm>
            <a:off x="701800" y="1691638"/>
            <a:ext cx="3168600" cy="110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2" type="subTitle"/>
          </p:nvPr>
        </p:nvSpPr>
        <p:spPr>
          <a:xfrm>
            <a:off x="701850" y="2729488"/>
            <a:ext cx="31686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7" name="Google Shape;157;p34"/>
          <p:cNvSpPr txBox="1"/>
          <p:nvPr>
            <p:ph idx="3" type="subTitle"/>
          </p:nvPr>
        </p:nvSpPr>
        <p:spPr>
          <a:xfrm>
            <a:off x="349763" y="4585713"/>
            <a:ext cx="3520500" cy="21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idx="4" type="ctrTitle"/>
          </p:nvPr>
        </p:nvSpPr>
        <p:spPr>
          <a:xfrm>
            <a:off x="5278375" y="1691638"/>
            <a:ext cx="3168600" cy="110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00"/>
              <a:buFont typeface="Optimistic Display"/>
              <a:buNone/>
              <a:defRPr b="1" sz="7300">
                <a:solidFill>
                  <a:schemeClr val="accent4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9pPr>
          </a:lstStyle>
          <a:p/>
        </p:txBody>
      </p:sp>
      <p:sp>
        <p:nvSpPr>
          <p:cNvPr id="159" name="Google Shape;159;p34"/>
          <p:cNvSpPr txBox="1"/>
          <p:nvPr>
            <p:ph idx="5" type="subTitle"/>
          </p:nvPr>
        </p:nvSpPr>
        <p:spPr>
          <a:xfrm>
            <a:off x="5278425" y="2729488"/>
            <a:ext cx="31686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_Points (Three)">
  <p:cSld name="TITLE_AND_BODY_2_2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523463" y="3040825"/>
            <a:ext cx="2464500" cy="47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2" name="Google Shape;162;p35"/>
          <p:cNvSpPr txBox="1"/>
          <p:nvPr>
            <p:ph idx="1" type="body"/>
          </p:nvPr>
        </p:nvSpPr>
        <p:spPr>
          <a:xfrm>
            <a:off x="523463" y="3635900"/>
            <a:ext cx="2464500" cy="115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﹘"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35"/>
          <p:cNvSpPr txBox="1"/>
          <p:nvPr>
            <p:ph idx="3" type="title"/>
          </p:nvPr>
        </p:nvSpPr>
        <p:spPr>
          <a:xfrm>
            <a:off x="3339825" y="3040825"/>
            <a:ext cx="2464500" cy="47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5" name="Google Shape;165;p35"/>
          <p:cNvSpPr txBox="1"/>
          <p:nvPr>
            <p:ph idx="4" type="body"/>
          </p:nvPr>
        </p:nvSpPr>
        <p:spPr>
          <a:xfrm>
            <a:off x="3339825" y="3635899"/>
            <a:ext cx="2464500" cy="115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﹘"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5" type="title"/>
          </p:nvPr>
        </p:nvSpPr>
        <p:spPr>
          <a:xfrm>
            <a:off x="6156188" y="3040825"/>
            <a:ext cx="2464500" cy="47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35"/>
          <p:cNvSpPr txBox="1"/>
          <p:nvPr>
            <p:ph idx="6" type="body"/>
          </p:nvPr>
        </p:nvSpPr>
        <p:spPr>
          <a:xfrm>
            <a:off x="6156188" y="3635900"/>
            <a:ext cx="2464500" cy="115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﹘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Points (Four)">
  <p:cSld name="TITLE_AND_BODY_2_2_1_2_1_4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523475" y="3040375"/>
            <a:ext cx="1760400" cy="47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523475" y="3634735"/>
            <a:ext cx="1760400" cy="11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﹘"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36"/>
          <p:cNvSpPr txBox="1"/>
          <p:nvPr>
            <p:ph idx="3" type="title"/>
          </p:nvPr>
        </p:nvSpPr>
        <p:spPr>
          <a:xfrm>
            <a:off x="2635738" y="3040375"/>
            <a:ext cx="1760400" cy="47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3" name="Google Shape;173;p36"/>
          <p:cNvSpPr txBox="1"/>
          <p:nvPr>
            <p:ph idx="4" type="body"/>
          </p:nvPr>
        </p:nvSpPr>
        <p:spPr>
          <a:xfrm>
            <a:off x="2635738" y="3634734"/>
            <a:ext cx="1760400" cy="11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﹘"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5" type="title"/>
          </p:nvPr>
        </p:nvSpPr>
        <p:spPr>
          <a:xfrm>
            <a:off x="4748000" y="3040375"/>
            <a:ext cx="1760400" cy="47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5" name="Google Shape;175;p36"/>
          <p:cNvSpPr txBox="1"/>
          <p:nvPr>
            <p:ph idx="6" type="body"/>
          </p:nvPr>
        </p:nvSpPr>
        <p:spPr>
          <a:xfrm>
            <a:off x="4748000" y="3634735"/>
            <a:ext cx="1760400" cy="11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﹘"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7" type="title"/>
          </p:nvPr>
        </p:nvSpPr>
        <p:spPr>
          <a:xfrm>
            <a:off x="6860275" y="3040375"/>
            <a:ext cx="1760400" cy="47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7" name="Google Shape;177;p36"/>
          <p:cNvSpPr txBox="1"/>
          <p:nvPr>
            <p:ph idx="8" type="body"/>
          </p:nvPr>
        </p:nvSpPr>
        <p:spPr>
          <a:xfrm>
            <a:off x="6860275" y="3634735"/>
            <a:ext cx="1760400" cy="11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﹘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5_Stats (Three)">
  <p:cSld name="TITLE_1_1_1_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idx="1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type="ctrTitle"/>
          </p:nvPr>
        </p:nvSpPr>
        <p:spPr>
          <a:xfrm>
            <a:off x="701800" y="1975238"/>
            <a:ext cx="2112300" cy="73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9pPr>
          </a:lstStyle>
          <a:p/>
        </p:txBody>
      </p:sp>
      <p:sp>
        <p:nvSpPr>
          <p:cNvPr id="181" name="Google Shape;181;p37"/>
          <p:cNvSpPr txBox="1"/>
          <p:nvPr>
            <p:ph idx="2" type="subTitle"/>
          </p:nvPr>
        </p:nvSpPr>
        <p:spPr>
          <a:xfrm>
            <a:off x="701850" y="2729488"/>
            <a:ext cx="21123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3" type="subTitle"/>
          </p:nvPr>
        </p:nvSpPr>
        <p:spPr>
          <a:xfrm>
            <a:off x="349763" y="4585713"/>
            <a:ext cx="3520500" cy="21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37"/>
          <p:cNvSpPr txBox="1"/>
          <p:nvPr>
            <p:ph idx="4" type="ctrTitle"/>
          </p:nvPr>
        </p:nvSpPr>
        <p:spPr>
          <a:xfrm>
            <a:off x="3515825" y="1975348"/>
            <a:ext cx="2112300" cy="73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9pPr>
          </a:lstStyle>
          <a:p/>
        </p:txBody>
      </p:sp>
      <p:sp>
        <p:nvSpPr>
          <p:cNvPr id="184" name="Google Shape;184;p37"/>
          <p:cNvSpPr txBox="1"/>
          <p:nvPr>
            <p:ph idx="5" type="subTitle"/>
          </p:nvPr>
        </p:nvSpPr>
        <p:spPr>
          <a:xfrm>
            <a:off x="3515875" y="2729488"/>
            <a:ext cx="21123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7"/>
          <p:cNvSpPr txBox="1"/>
          <p:nvPr>
            <p:ph idx="6" type="ctrTitle"/>
          </p:nvPr>
        </p:nvSpPr>
        <p:spPr>
          <a:xfrm>
            <a:off x="6329850" y="1975348"/>
            <a:ext cx="2112300" cy="73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Optimistic Display"/>
              <a:buNone/>
              <a:defRPr b="1" sz="4800">
                <a:solidFill>
                  <a:schemeClr val="lt2"/>
                </a:solidFill>
                <a:latin typeface="Optimistic Display"/>
                <a:ea typeface="Optimistic Display"/>
                <a:cs typeface="Optimistic Display"/>
                <a:sym typeface="Optimistic Display"/>
              </a:defRPr>
            </a:lvl9pPr>
          </a:lstStyle>
          <a:p/>
        </p:txBody>
      </p:sp>
      <p:sp>
        <p:nvSpPr>
          <p:cNvPr id="186" name="Google Shape;186;p37"/>
          <p:cNvSpPr txBox="1"/>
          <p:nvPr>
            <p:ph idx="7" type="subTitle"/>
          </p:nvPr>
        </p:nvSpPr>
        <p:spPr>
          <a:xfrm>
            <a:off x="6329900" y="2729488"/>
            <a:ext cx="21123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Columns (Three)">
  <p:cSld name="TITLE_AND_BODY_2_2_1_4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701788" y="1353312"/>
            <a:ext cx="2112300" cy="94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701788" y="2577087"/>
            <a:ext cx="2112300" cy="22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•"/>
              <a:defRPr sz="1000"/>
            </a:lvl1pPr>
            <a:lvl2pPr indent="-292100" lvl="1" marL="9144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3pPr>
            <a:lvl4pPr indent="-292100" lvl="3" marL="18288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4pPr>
            <a:lvl5pPr indent="-292100" lvl="4" marL="22860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5pPr>
            <a:lvl6pPr indent="-292100" lvl="5" marL="27432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6pPr>
            <a:lvl7pPr indent="-292100" lvl="6" marL="32004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7pPr>
            <a:lvl8pPr indent="-292100" lvl="7" marL="36576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8pPr>
            <a:lvl9pPr indent="-292100" lvl="8" marL="4114800" rtl="0">
              <a:spcBef>
                <a:spcPts val="500"/>
              </a:spcBef>
              <a:spcAft>
                <a:spcPts val="500"/>
              </a:spcAft>
              <a:buSzPts val="1000"/>
              <a:buChar char="﹘"/>
              <a:defRPr sz="1000"/>
            </a:lvl9pPr>
          </a:lstStyle>
          <a:p/>
        </p:txBody>
      </p:sp>
      <p:sp>
        <p:nvSpPr>
          <p:cNvPr id="190" name="Google Shape;190;p38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38"/>
          <p:cNvSpPr txBox="1"/>
          <p:nvPr>
            <p:ph idx="3" type="title"/>
          </p:nvPr>
        </p:nvSpPr>
        <p:spPr>
          <a:xfrm>
            <a:off x="3518150" y="1353312"/>
            <a:ext cx="2112300" cy="94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2" name="Google Shape;192;p38"/>
          <p:cNvSpPr txBox="1"/>
          <p:nvPr>
            <p:ph idx="4" type="body"/>
          </p:nvPr>
        </p:nvSpPr>
        <p:spPr>
          <a:xfrm>
            <a:off x="3518150" y="2577087"/>
            <a:ext cx="2112300" cy="22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•"/>
              <a:defRPr sz="1000"/>
            </a:lvl1pPr>
            <a:lvl2pPr indent="-292100" lvl="1" marL="9144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3pPr>
            <a:lvl4pPr indent="-292100" lvl="3" marL="18288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4pPr>
            <a:lvl5pPr indent="-292100" lvl="4" marL="22860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5pPr>
            <a:lvl6pPr indent="-292100" lvl="5" marL="27432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6pPr>
            <a:lvl7pPr indent="-292100" lvl="6" marL="32004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7pPr>
            <a:lvl8pPr indent="-292100" lvl="7" marL="36576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8pPr>
            <a:lvl9pPr indent="-292100" lvl="8" marL="4114800" rtl="0">
              <a:spcBef>
                <a:spcPts val="500"/>
              </a:spcBef>
              <a:spcAft>
                <a:spcPts val="500"/>
              </a:spcAft>
              <a:buSzPts val="1000"/>
              <a:buChar char="﹘"/>
              <a:defRPr sz="1000"/>
            </a:lvl9pPr>
          </a:lstStyle>
          <a:p/>
        </p:txBody>
      </p:sp>
      <p:sp>
        <p:nvSpPr>
          <p:cNvPr id="193" name="Google Shape;193;p38"/>
          <p:cNvSpPr txBox="1"/>
          <p:nvPr>
            <p:ph idx="5" type="title"/>
          </p:nvPr>
        </p:nvSpPr>
        <p:spPr>
          <a:xfrm>
            <a:off x="6334513" y="1353312"/>
            <a:ext cx="2112300" cy="94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4" name="Google Shape;194;p38"/>
          <p:cNvSpPr txBox="1"/>
          <p:nvPr>
            <p:ph idx="6" type="body"/>
          </p:nvPr>
        </p:nvSpPr>
        <p:spPr>
          <a:xfrm>
            <a:off x="6334513" y="2577087"/>
            <a:ext cx="2112300" cy="22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•"/>
              <a:defRPr sz="1000"/>
            </a:lvl1pPr>
            <a:lvl2pPr indent="-292100" lvl="1" marL="9144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2pPr>
            <a:lvl3pPr indent="-292100" lvl="2" marL="13716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3pPr>
            <a:lvl4pPr indent="-292100" lvl="3" marL="18288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4pPr>
            <a:lvl5pPr indent="-292100" lvl="4" marL="22860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5pPr>
            <a:lvl6pPr indent="-292100" lvl="5" marL="27432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6pPr>
            <a:lvl7pPr indent="-292100" lvl="6" marL="32004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7pPr>
            <a:lvl8pPr indent="-292100" lvl="7" marL="3657600" rtl="0">
              <a:spcBef>
                <a:spcPts val="500"/>
              </a:spcBef>
              <a:spcAft>
                <a:spcPts val="0"/>
              </a:spcAft>
              <a:buSzPts val="1000"/>
              <a:buChar char="﹘"/>
              <a:defRPr sz="1000"/>
            </a:lvl8pPr>
            <a:lvl9pPr indent="-292100" lvl="8" marL="4114800" rtl="0">
              <a:spcBef>
                <a:spcPts val="500"/>
              </a:spcBef>
              <a:spcAft>
                <a:spcPts val="500"/>
              </a:spcAft>
              <a:buSzPts val="1000"/>
              <a:buChar char="﹘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Subtitle" showMasterSp="0">
  <p:cSld name="Bullet Subtitle"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571500" y="1809750"/>
            <a:ext cx="8001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7" name="Google Shape;197;p39"/>
          <p:cNvSpPr txBox="1"/>
          <p:nvPr>
            <p:ph type="title"/>
          </p:nvPr>
        </p:nvSpPr>
        <p:spPr>
          <a:xfrm>
            <a:off x="571500" y="390525"/>
            <a:ext cx="8001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3800" u="none" cap="none" strike="noStrike">
                <a:solidFill>
                  <a:srgbClr val="4267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43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8" name="Google Shape;198;p39"/>
          <p:cNvSpPr txBox="1"/>
          <p:nvPr>
            <p:ph idx="2" type="body"/>
          </p:nvPr>
        </p:nvSpPr>
        <p:spPr>
          <a:xfrm>
            <a:off x="571500" y="1018413"/>
            <a:ext cx="8001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2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23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23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23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23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2pPr>
            <a:lvl3pPr indent="-285750" lvl="2" marL="1371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3pPr>
            <a:lvl4pPr indent="-285750" lvl="3" marL="18288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4pPr>
            <a:lvl5pPr indent="-285750" lvl="4" marL="22860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﹘"/>
              <a:defRPr/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5" name="Google Shape;205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" name="Google Shape;20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tatement 1">
  <p:cSld name="TITLE_ONLY_1">
    <p:bg>
      <p:bgPr>
        <a:solidFill>
          <a:schemeClr val="dk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>
            <a:lvl1pPr lvl="0" rtl="0">
              <a:buNone/>
              <a:defRPr sz="700"/>
            </a:lvl1pPr>
            <a:lvl2pPr lvl="1" rtl="0">
              <a:buNone/>
              <a:defRPr sz="700"/>
            </a:lvl2pPr>
            <a:lvl3pPr lvl="2" rtl="0">
              <a:buNone/>
              <a:defRPr sz="700"/>
            </a:lvl3pPr>
            <a:lvl4pPr lvl="3" rtl="0">
              <a:buNone/>
              <a:defRPr sz="700"/>
            </a:lvl4pPr>
            <a:lvl5pPr lvl="4" rtl="0">
              <a:buNone/>
              <a:defRPr sz="700"/>
            </a:lvl5pPr>
            <a:lvl6pPr lvl="5" rtl="0">
              <a:buNone/>
              <a:defRPr sz="700"/>
            </a:lvl6pPr>
            <a:lvl7pPr lvl="6" rtl="0">
              <a:buNone/>
              <a:defRPr sz="700"/>
            </a:lvl7pPr>
            <a:lvl8pPr lvl="7" rtl="0">
              <a:buNone/>
              <a:defRPr sz="700"/>
            </a:lvl8pPr>
            <a:lvl9pPr lvl="8" rtl="0">
              <a:buNone/>
              <a:defRPr sz="7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2"/>
          <p:cNvSpPr txBox="1"/>
          <p:nvPr>
            <p:ph type="title"/>
          </p:nvPr>
        </p:nvSpPr>
        <p:spPr>
          <a:xfrm>
            <a:off x="914400" y="914400"/>
            <a:ext cx="7315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Raleway"/>
              <a:buNone/>
              <a:defRPr b="1" sz="36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 SemiBold"/>
              <a:buNone/>
              <a:defRPr sz="36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 SemiBold"/>
              <a:buNone/>
              <a:defRPr sz="36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 SemiBold"/>
              <a:buNone/>
              <a:defRPr sz="36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 SemiBold"/>
              <a:buNone/>
              <a:defRPr sz="36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 SemiBold"/>
              <a:buNone/>
              <a:defRPr sz="36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 SemiBold"/>
              <a:buNone/>
              <a:defRPr sz="36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 SemiBold"/>
              <a:buNone/>
              <a:defRPr sz="36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 SemiBold"/>
              <a:buNone/>
              <a:defRPr sz="36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210" name="Google Shape;210;p42"/>
          <p:cNvSpPr txBox="1"/>
          <p:nvPr>
            <p:ph idx="1" type="subTitle"/>
          </p:nvPr>
        </p:nvSpPr>
        <p:spPr>
          <a:xfrm>
            <a:off x="914400" y="2225700"/>
            <a:ext cx="7315200" cy="69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76">
          <p15:clr>
            <a:srgbClr val="FA7B17"/>
          </p15:clr>
        </p15:guide>
        <p15:guide id="2" pos="576">
          <p15:clr>
            <a:srgbClr val="FA7B17"/>
          </p15:clr>
        </p15:guide>
        <p15:guide id="3" pos="5184">
          <p15:clr>
            <a:srgbClr val="FA7B17"/>
          </p15:clr>
        </p15:guide>
        <p15:guide id="4" orient="horz" pos="288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py">
  <p:cSld name="Large Copy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/>
        </p:nvSpPr>
        <p:spPr>
          <a:xfrm>
            <a:off x="216704" y="4903931"/>
            <a:ext cx="1687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 Platforms | Project Monarch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3"/>
          <p:cNvSpPr txBox="1"/>
          <p:nvPr>
            <p:ph idx="12" type="sldNum"/>
          </p:nvPr>
        </p:nvSpPr>
        <p:spPr>
          <a:xfrm>
            <a:off x="8515350" y="4767263"/>
            <a:ext cx="4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P Title Slide">
  <p:cSld name="SECTION_HEADER_2_1_1_1_2"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/>
          <p:nvPr/>
        </p:nvSpPr>
        <p:spPr>
          <a:xfrm>
            <a:off x="352050" y="349762"/>
            <a:ext cx="810413" cy="248888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4"/>
          <p:cNvSpPr txBox="1"/>
          <p:nvPr>
            <p:ph type="title"/>
          </p:nvPr>
        </p:nvSpPr>
        <p:spPr>
          <a:xfrm>
            <a:off x="352050" y="4611750"/>
            <a:ext cx="3861600" cy="18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timistic Text"/>
                <a:ea typeface="Optimistic Text"/>
                <a:cs typeface="Optimistic Text"/>
                <a:sym typeface="Optimistic Text"/>
              </a:defRPr>
            </a:lvl9pPr>
          </a:lstStyle>
          <a:p/>
        </p:txBody>
      </p:sp>
      <p:sp>
        <p:nvSpPr>
          <p:cNvPr id="217" name="Google Shape;217;p44"/>
          <p:cNvSpPr txBox="1"/>
          <p:nvPr>
            <p:ph idx="2" type="ctrTitle"/>
          </p:nvPr>
        </p:nvSpPr>
        <p:spPr>
          <a:xfrm>
            <a:off x="352050" y="1186350"/>
            <a:ext cx="5982600" cy="181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18" name="Google Shape;218;p44"/>
          <p:cNvSpPr/>
          <p:nvPr/>
        </p:nvSpPr>
        <p:spPr>
          <a:xfrm>
            <a:off x="-7365" y="0"/>
            <a:ext cx="9115042" cy="514350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889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/>
          <p:nvPr>
            <p:ph type="title"/>
          </p:nvPr>
        </p:nvSpPr>
        <p:spPr>
          <a:xfrm>
            <a:off x="2491130" y="673610"/>
            <a:ext cx="41616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45"/>
          <p:cNvSpPr txBox="1"/>
          <p:nvPr>
            <p:ph idx="1" type="body"/>
          </p:nvPr>
        </p:nvSpPr>
        <p:spPr>
          <a:xfrm>
            <a:off x="325512" y="1148537"/>
            <a:ext cx="84981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rtl="0" algn="l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rtl="0" algn="l">
              <a:spcBef>
                <a:spcPts val="500"/>
              </a:spcBef>
              <a:spcAft>
                <a:spcPts val="500"/>
              </a:spcAft>
              <a:buSzPts val="900"/>
              <a:buNone/>
              <a:defRPr/>
            </a:lvl9pPr>
          </a:lstStyle>
          <a:p/>
        </p:txBody>
      </p:sp>
      <p:sp>
        <p:nvSpPr>
          <p:cNvPr id="222" name="Google Shape;222;p4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3" name="Google Shape;223;p4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6583680" y="4783455"/>
            <a:ext cx="2103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>
            <a:lvl1pPr lvl="0" rtl="0">
              <a:buNone/>
              <a:defRPr sz="700"/>
            </a:lvl1pPr>
            <a:lvl2pPr lvl="1" rtl="0">
              <a:buNone/>
              <a:defRPr sz="700"/>
            </a:lvl2pPr>
            <a:lvl3pPr lvl="2" rtl="0">
              <a:buNone/>
              <a:defRPr sz="700"/>
            </a:lvl3pPr>
            <a:lvl4pPr lvl="3" rtl="0">
              <a:buNone/>
              <a:defRPr sz="700"/>
            </a:lvl4pPr>
            <a:lvl5pPr lvl="4" rtl="0">
              <a:buNone/>
              <a:defRPr sz="700"/>
            </a:lvl5pPr>
            <a:lvl6pPr lvl="5" rtl="0">
              <a:buNone/>
              <a:defRPr sz="700"/>
            </a:lvl6pPr>
            <a:lvl7pPr lvl="6" rtl="0">
              <a:buNone/>
              <a:defRPr sz="700"/>
            </a:lvl7pPr>
            <a:lvl8pPr lvl="7" rtl="0">
              <a:buNone/>
              <a:defRPr sz="700"/>
            </a:lvl8pPr>
            <a:lvl9pPr lvl="8" rtl="0">
              <a:buNone/>
              <a:defRPr sz="7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">
  <p:cSld name="1_White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attern  Description automatically generated" id="228" name="Google Shape;228;p47"/>
          <p:cNvSpPr/>
          <p:nvPr/>
        </p:nvSpPr>
        <p:spPr>
          <a:xfrm>
            <a:off x="0" y="0"/>
            <a:ext cx="9143998" cy="5143502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47"/>
          <p:cNvSpPr/>
          <p:nvPr/>
        </p:nvSpPr>
        <p:spPr>
          <a:xfrm>
            <a:off x="0" y="-5640"/>
            <a:ext cx="9144000" cy="514846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1">
  <p:cSld name="74_White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ext 1">
  <p:cSld name="TITLE_AND_BODY_1_4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/>
          <p:nvPr>
            <p:ph type="title"/>
          </p:nvPr>
        </p:nvSpPr>
        <p:spPr>
          <a:xfrm>
            <a:off x="102525" y="73675"/>
            <a:ext cx="7392900" cy="4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3" name="Google Shape;233;p49"/>
          <p:cNvSpPr txBox="1"/>
          <p:nvPr/>
        </p:nvSpPr>
        <p:spPr>
          <a:xfrm>
            <a:off x="3408750" y="4974425"/>
            <a:ext cx="2326500" cy="1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Optimistic Text"/>
                <a:ea typeface="Optimistic Text"/>
                <a:cs typeface="Optimistic Text"/>
                <a:sym typeface="Optimistic Text"/>
              </a:rPr>
              <a:t>Confidential materials - do not distribute</a:t>
            </a:r>
            <a:endParaRPr sz="500"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sp>
        <p:nvSpPr>
          <p:cNvPr id="234" name="Google Shape;23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/>
            </a:lvl1pPr>
            <a:lvl2pPr lvl="1" rtl="0">
              <a:buNone/>
              <a:defRPr sz="1000"/>
            </a:lvl2pPr>
            <a:lvl3pPr lvl="2" rtl="0">
              <a:buNone/>
              <a:defRPr sz="1000"/>
            </a:lvl3pPr>
            <a:lvl4pPr lvl="3" rtl="0">
              <a:buNone/>
              <a:defRPr sz="1000"/>
            </a:lvl4pPr>
            <a:lvl5pPr lvl="4" rtl="0">
              <a:buNone/>
              <a:defRPr sz="1000"/>
            </a:lvl5pPr>
            <a:lvl6pPr lvl="5" rtl="0">
              <a:buNone/>
              <a:defRPr sz="1000"/>
            </a:lvl6pPr>
            <a:lvl7pPr lvl="6" rtl="0">
              <a:buNone/>
              <a:defRPr sz="1000"/>
            </a:lvl7pPr>
            <a:lvl8pPr lvl="7" rtl="0">
              <a:buNone/>
              <a:defRPr sz="1000"/>
            </a:lvl8pPr>
            <a:lvl9pPr lvl="8" rtl="0">
              <a:buNone/>
              <a:defRPr sz="10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9"/>
          <p:cNvSpPr/>
          <p:nvPr/>
        </p:nvSpPr>
        <p:spPr>
          <a:xfrm>
            <a:off x="-9144" y="555825"/>
            <a:ext cx="9171300" cy="17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4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- v1.1">
  <p:cSld name="Title Blue - v1.1">
    <p:bg>
      <p:bgPr>
        <a:solidFill>
          <a:srgbClr val="DDE8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0"/>
          <p:cNvSpPr txBox="1"/>
          <p:nvPr>
            <p:ph idx="1" type="body"/>
          </p:nvPr>
        </p:nvSpPr>
        <p:spPr>
          <a:xfrm>
            <a:off x="353823" y="674714"/>
            <a:ext cx="3606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ext 2">
  <p:cSld name="TITLE_AND_BODY_1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"/>
          <p:cNvSpPr txBox="1"/>
          <p:nvPr>
            <p:ph type="title"/>
          </p:nvPr>
        </p:nvSpPr>
        <p:spPr>
          <a:xfrm>
            <a:off x="349750" y="1325875"/>
            <a:ext cx="7392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51"/>
          <p:cNvSpPr txBox="1"/>
          <p:nvPr>
            <p:ph idx="1" type="body"/>
          </p:nvPr>
        </p:nvSpPr>
        <p:spPr>
          <a:xfrm>
            <a:off x="349750" y="2052824"/>
            <a:ext cx="7392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/>
            </a:lvl1pPr>
            <a:lvl2pPr indent="-285750" lvl="1" marL="9144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2pPr>
            <a:lvl3pPr indent="-285750" lvl="2" marL="13716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3pPr>
            <a:lvl4pPr indent="-285750" lvl="3" marL="18288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4pPr>
            <a:lvl5pPr indent="-285750" lvl="4" marL="2286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5pPr>
            <a:lvl6pPr indent="-285750" lvl="5" marL="2743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6pPr>
            <a:lvl7pPr indent="-285750" lvl="6" marL="32004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7pPr>
            <a:lvl8pPr indent="-285750" lvl="7" marL="36576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900"/>
              <a:buChar char="﹘"/>
              <a:defRPr/>
            </a:lvl8pPr>
            <a:lvl9pPr indent="-285750" lvl="8" marL="4114800" rtl="0" algn="l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SzPts val="900"/>
              <a:buChar char="﹘"/>
              <a:defRPr/>
            </a:lvl9pPr>
          </a:lstStyle>
          <a:p/>
        </p:txBody>
      </p:sp>
      <p:sp>
        <p:nvSpPr>
          <p:cNvPr id="241" name="Google Shape;241;p51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24.xml"/><Relationship Id="rId3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26.xml"/><Relationship Id="rId35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28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36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49763" y="349763"/>
            <a:ext cx="38622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timistic Display Medium"/>
              <a:buNone/>
              <a:defRPr sz="2800">
                <a:solidFill>
                  <a:schemeClr val="lt2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timistic Display Medium"/>
              <a:buNone/>
              <a:defRPr sz="2800">
                <a:solidFill>
                  <a:schemeClr val="lt2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timistic Display Medium"/>
              <a:buNone/>
              <a:defRPr sz="2800">
                <a:solidFill>
                  <a:schemeClr val="lt2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timistic Display Medium"/>
              <a:buNone/>
              <a:defRPr sz="2800">
                <a:solidFill>
                  <a:schemeClr val="lt2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timistic Display Medium"/>
              <a:buNone/>
              <a:defRPr sz="2800">
                <a:solidFill>
                  <a:schemeClr val="lt2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timistic Display Medium"/>
              <a:buNone/>
              <a:defRPr sz="2800">
                <a:solidFill>
                  <a:schemeClr val="lt2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timistic Display Medium"/>
              <a:buNone/>
              <a:defRPr sz="2800">
                <a:solidFill>
                  <a:schemeClr val="lt2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timistic Display Medium"/>
              <a:buNone/>
              <a:defRPr sz="2800">
                <a:solidFill>
                  <a:schemeClr val="lt2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ptimistic Display Medium"/>
              <a:buNone/>
              <a:defRPr sz="2800">
                <a:solidFill>
                  <a:schemeClr val="lt2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49763" y="1938525"/>
            <a:ext cx="38622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timistic Text"/>
              <a:buChar char="•"/>
              <a:defRPr sz="900">
                <a:solidFill>
                  <a:schemeClr val="dk1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1pPr>
            <a:lvl2pPr indent="-285750" lvl="1" marL="914400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timistic Text"/>
              <a:buChar char="﹘"/>
              <a:defRPr sz="900">
                <a:solidFill>
                  <a:schemeClr val="dk1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2pPr>
            <a:lvl3pPr indent="-285750" lvl="2" marL="1371600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timistic Text"/>
              <a:buChar char="﹘"/>
              <a:defRPr sz="900">
                <a:solidFill>
                  <a:schemeClr val="dk1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3pPr>
            <a:lvl4pPr indent="-285750" lvl="3" marL="1828800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timistic Text"/>
              <a:buChar char="﹘"/>
              <a:defRPr sz="900">
                <a:solidFill>
                  <a:schemeClr val="dk1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4pPr>
            <a:lvl5pPr indent="-285750" lvl="4" marL="2286000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timistic Text"/>
              <a:buChar char="﹘"/>
              <a:defRPr sz="900">
                <a:solidFill>
                  <a:schemeClr val="dk1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5pPr>
            <a:lvl6pPr indent="-285750" lvl="5" marL="2743200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timistic Text"/>
              <a:buChar char="﹘"/>
              <a:defRPr sz="900">
                <a:solidFill>
                  <a:schemeClr val="dk1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6pPr>
            <a:lvl7pPr indent="-285750" lvl="6" marL="3200400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timistic Text"/>
              <a:buChar char="﹘"/>
              <a:defRPr sz="900">
                <a:solidFill>
                  <a:schemeClr val="dk1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7pPr>
            <a:lvl8pPr indent="-285750" lvl="7" marL="3657600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timistic Text"/>
              <a:buChar char="﹘"/>
              <a:defRPr sz="900">
                <a:solidFill>
                  <a:schemeClr val="dk1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8pPr>
            <a:lvl9pPr indent="-285750" lvl="8" marL="4114800" rtl="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900"/>
              <a:buFont typeface="Optimistic Text"/>
              <a:buChar char="﹘"/>
              <a:defRPr sz="900">
                <a:solidFill>
                  <a:schemeClr val="dk1"/>
                </a:solidFill>
                <a:latin typeface="Optimistic Text"/>
                <a:ea typeface="Optimistic Text"/>
                <a:cs typeface="Optimistic Text"/>
                <a:sym typeface="Optimistic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20">
          <p15:clr>
            <a:srgbClr val="EA4335"/>
          </p15:clr>
        </p15:guide>
        <p15:guide id="4" orient="horz" pos="220">
          <p15:clr>
            <a:srgbClr val="EA4335"/>
          </p15:clr>
        </p15:guide>
        <p15:guide id="5" pos="5540">
          <p15:clr>
            <a:srgbClr val="EA4335"/>
          </p15:clr>
        </p15:guide>
        <p15:guide id="6" orient="horz" pos="3020">
          <p15:clr>
            <a:srgbClr val="EA4335"/>
          </p15:clr>
        </p15:guide>
        <p15:guide id="7" pos="664">
          <p15:clr>
            <a:srgbClr val="EA4335"/>
          </p15:clr>
        </p15:guide>
        <p15:guide id="8" pos="1107">
          <p15:clr>
            <a:srgbClr val="EA4335"/>
          </p15:clr>
        </p15:guide>
        <p15:guide id="9" pos="1551">
          <p15:clr>
            <a:srgbClr val="EA4335"/>
          </p15:clr>
        </p15:guide>
        <p15:guide id="10" pos="1994">
          <p15:clr>
            <a:srgbClr val="EA4335"/>
          </p15:clr>
        </p15:guide>
        <p15:guide id="11" pos="2438">
          <p15:clr>
            <a:srgbClr val="EA4335"/>
          </p15:clr>
        </p15:guide>
        <p15:guide id="12" pos="3325">
          <p15:clr>
            <a:srgbClr val="EA4335"/>
          </p15:clr>
        </p15:guide>
        <p15:guide id="13" pos="3768">
          <p15:clr>
            <a:srgbClr val="EA4335"/>
          </p15:clr>
        </p15:guide>
        <p15:guide id="14" pos="4212">
          <p15:clr>
            <a:srgbClr val="EA4335"/>
          </p15:clr>
        </p15:guide>
        <p15:guide id="15" pos="4656">
          <p15:clr>
            <a:srgbClr val="EA4335"/>
          </p15:clr>
        </p15:guide>
        <p15:guide id="16" pos="5099">
          <p15:clr>
            <a:srgbClr val="EA4335"/>
          </p15:clr>
        </p15:guide>
        <p15:guide id="17" pos="442">
          <p15:clr>
            <a:srgbClr val="EA4335"/>
          </p15:clr>
        </p15:guide>
        <p15:guide id="18" pos="886">
          <p15:clr>
            <a:srgbClr val="EA4335"/>
          </p15:clr>
        </p15:guide>
        <p15:guide id="19" pos="1329">
          <p15:clr>
            <a:srgbClr val="EA4335"/>
          </p15:clr>
        </p15:guide>
        <p15:guide id="20" pos="1773">
          <p15:clr>
            <a:srgbClr val="EA4335"/>
          </p15:clr>
        </p15:guide>
        <p15:guide id="21" pos="2216">
          <p15:clr>
            <a:srgbClr val="EA4335"/>
          </p15:clr>
        </p15:guide>
        <p15:guide id="22" pos="2660">
          <p15:clr>
            <a:srgbClr val="EA4335"/>
          </p15:clr>
        </p15:guide>
        <p15:guide id="23" pos="3103">
          <p15:clr>
            <a:srgbClr val="EA4335"/>
          </p15:clr>
        </p15:guide>
        <p15:guide id="24" pos="3547">
          <p15:clr>
            <a:srgbClr val="EA4335"/>
          </p15:clr>
        </p15:guide>
        <p15:guide id="25" pos="3990">
          <p15:clr>
            <a:srgbClr val="EA4335"/>
          </p15:clr>
        </p15:guide>
        <p15:guide id="26" pos="4434">
          <p15:clr>
            <a:srgbClr val="EA4335"/>
          </p15:clr>
        </p15:guide>
        <p15:guide id="27" pos="4877">
          <p15:clr>
            <a:srgbClr val="EA4335"/>
          </p15:clr>
        </p15:guide>
        <p15:guide id="28" pos="532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LUTOV001/P2_ML_AlgoTrade/blob/main/6_luistorres/AbC-3Y-7030.ipynb" TargetMode="External"/><Relationship Id="rId4" Type="http://schemas.openxmlformats.org/officeDocument/2006/relationships/hyperlink" Target="https://scikit-learn.org/stable/modules/generated/sklearn.ensemble.AdaBoostClassifier.html" TargetMode="External"/><Relationship Id="rId5" Type="http://schemas.openxmlformats.org/officeDocument/2006/relationships/hyperlink" Target="https://scikit-learn.org/stable/modules/generated/sklearn.ensemble.AdaBoostClassifier.html" TargetMode="External"/><Relationship Id="rId6" Type="http://schemas.openxmlformats.org/officeDocument/2006/relationships/hyperlink" Target="https://scikit-learn.org/stable/modules/generated/sklearn.ensemble.AdaBoostClassifier.html" TargetMode="External"/><Relationship Id="rId7" Type="http://schemas.openxmlformats.org/officeDocument/2006/relationships/hyperlink" Target="https://github.com/LUTOV001/P2_ML_AlgoTrade/blob/main/6_luistorres/AbC-3Y-8020.ipynb" TargetMode="External"/><Relationship Id="rId8" Type="http://schemas.openxmlformats.org/officeDocument/2006/relationships/hyperlink" Target="https://github.com/LUTOV001/P2_ML_AlgoTrade/blob/main/6_luistorres/AbC-3Y-8020.ipyn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UTOV001/P2_ML_AlgoTrade/blob/main/6_luistorres/LogReg-3Y7030.ipynb" TargetMode="External"/><Relationship Id="rId4" Type="http://schemas.openxmlformats.org/officeDocument/2006/relationships/hyperlink" Target="https://scikit-learn.org/stable/modules/generated/sklearn.linear_model.LogisticRegression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LUTOV001/P2_ML_AlgoTrade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2"/>
          <p:cNvSpPr txBox="1"/>
          <p:nvPr>
            <p:ph type="ctrTitle"/>
          </p:nvPr>
        </p:nvSpPr>
        <p:spPr>
          <a:xfrm>
            <a:off x="586650" y="1305850"/>
            <a:ext cx="83652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120">
                <a:latin typeface="Optimistic Display"/>
                <a:ea typeface="Optimistic Display"/>
                <a:cs typeface="Optimistic Display"/>
                <a:sym typeface="Optimistic Display"/>
              </a:rPr>
              <a:t>ML Algorithmic Trading </a:t>
            </a:r>
            <a:endParaRPr b="1" sz="4120"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47" name="Google Shape;247;p52"/>
          <p:cNvSpPr txBox="1"/>
          <p:nvPr>
            <p:ph idx="1" type="subTitle"/>
          </p:nvPr>
        </p:nvSpPr>
        <p:spPr>
          <a:xfrm>
            <a:off x="510450" y="3182343"/>
            <a:ext cx="81231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00">
                <a:latin typeface="Optimistic Text"/>
                <a:ea typeface="Optimistic Text"/>
                <a:cs typeface="Optimistic Text"/>
                <a:sym typeface="Optimistic Text"/>
              </a:rPr>
              <a:t>FinTech Butlers</a:t>
            </a:r>
            <a:endParaRPr sz="130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00">
                <a:latin typeface="Optimistic Text"/>
                <a:ea typeface="Optimistic Text"/>
                <a:cs typeface="Optimistic Text"/>
                <a:sym typeface="Optimistic Text"/>
              </a:rPr>
              <a:t> 									   	            				</a:t>
            </a:r>
            <a:endParaRPr sz="130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Optimistic Text"/>
                <a:ea typeface="Optimistic Text"/>
                <a:cs typeface="Optimistic Text"/>
                <a:sym typeface="Optimistic Text"/>
              </a:rPr>
              <a:t>Michelle Silver</a:t>
            </a:r>
            <a:endParaRPr sz="120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Optimistic Text"/>
                <a:ea typeface="Optimistic Text"/>
                <a:cs typeface="Optimistic Text"/>
                <a:sym typeface="Optimistic Text"/>
              </a:rPr>
              <a:t>Malika Ajmera</a:t>
            </a:r>
            <a:endParaRPr sz="120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Optimistic Text"/>
                <a:ea typeface="Optimistic Text"/>
                <a:cs typeface="Optimistic Text"/>
                <a:sym typeface="Optimistic Text"/>
              </a:rPr>
              <a:t>Matt Glasgow</a:t>
            </a:r>
            <a:endParaRPr sz="120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Optimistic Text"/>
                <a:ea typeface="Optimistic Text"/>
                <a:cs typeface="Optimistic Text"/>
                <a:sym typeface="Optimistic Text"/>
              </a:rPr>
              <a:t>Joseph Knight</a:t>
            </a:r>
            <a:endParaRPr sz="120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Optimistic Text"/>
                <a:ea typeface="Optimistic Text"/>
                <a:cs typeface="Optimistic Text"/>
                <a:sym typeface="Optimistic Text"/>
              </a:rPr>
              <a:t>Mike Nguyen</a:t>
            </a:r>
            <a:endParaRPr sz="1200"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Optimistic Text"/>
                <a:ea typeface="Optimistic Text"/>
                <a:cs typeface="Optimistic Text"/>
                <a:sym typeface="Optimistic Text"/>
              </a:rPr>
              <a:t>Luis Torres</a:t>
            </a:r>
            <a:endParaRPr sz="1200"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sp>
        <p:nvSpPr>
          <p:cNvPr id="248" name="Google Shape;248;p52"/>
          <p:cNvSpPr txBox="1"/>
          <p:nvPr/>
        </p:nvSpPr>
        <p:spPr>
          <a:xfrm>
            <a:off x="510450" y="4512175"/>
            <a:ext cx="406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University of California Berkeley FinTech Bootcamp :  Project 2</a:t>
            </a:r>
            <a:endParaRPr sz="11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52"/>
          <p:cNvSpPr txBox="1"/>
          <p:nvPr/>
        </p:nvSpPr>
        <p:spPr>
          <a:xfrm>
            <a:off x="4767525" y="4512175"/>
            <a:ext cx="406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July 2023</a:t>
            </a:r>
            <a:endParaRPr sz="11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"/>
          <p:cNvSpPr txBox="1"/>
          <p:nvPr/>
        </p:nvSpPr>
        <p:spPr>
          <a:xfrm>
            <a:off x="534500" y="792550"/>
            <a:ext cx="5822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ML Algorithmic Trading Projec</a:t>
            </a:r>
            <a:r>
              <a:rPr lang="en" sz="2800">
                <a:solidFill>
                  <a:schemeClr val="dk1"/>
                </a:solidFill>
                <a:latin typeface="Optimistic Display Medium"/>
                <a:ea typeface="Optimistic Display Medium"/>
                <a:cs typeface="Optimistic Display Medium"/>
                <a:sym typeface="Optimistic Display Medium"/>
              </a:rPr>
              <a:t>t</a:t>
            </a:r>
            <a:endParaRPr sz="2800">
              <a:solidFill>
                <a:schemeClr val="dk1"/>
              </a:solidFill>
              <a:latin typeface="Optimistic Display Medium"/>
              <a:ea typeface="Optimistic Display Medium"/>
              <a:cs typeface="Optimistic Display Medium"/>
              <a:sym typeface="Optimistic Display Medium"/>
            </a:endParaRPr>
          </a:p>
        </p:txBody>
      </p:sp>
      <p:sp>
        <p:nvSpPr>
          <p:cNvPr id="255" name="Google Shape;255;p53"/>
          <p:cNvSpPr txBox="1"/>
          <p:nvPr/>
        </p:nvSpPr>
        <p:spPr>
          <a:xfrm>
            <a:off x="349763" y="349763"/>
            <a:ext cx="38727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EXECUTIVE SUMMAR</a:t>
            </a:r>
            <a:r>
              <a:rPr b="1" lang="en" sz="1200">
                <a:solidFill>
                  <a:schemeClr val="dk2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Y</a:t>
            </a:r>
            <a:endParaRPr b="1" sz="1200">
              <a:solidFill>
                <a:schemeClr val="dk2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sp>
        <p:nvSpPr>
          <p:cNvPr id="256" name="Google Shape;256;p53"/>
          <p:cNvSpPr txBox="1"/>
          <p:nvPr/>
        </p:nvSpPr>
        <p:spPr>
          <a:xfrm>
            <a:off x="4914900" y="1679350"/>
            <a:ext cx="4082400" cy="26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timistic Text Light"/>
              <a:buChar char="●"/>
            </a:pPr>
            <a:r>
              <a:rPr b="1" lang="en" sz="1300">
                <a:solidFill>
                  <a:schemeClr val="dk1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Why?</a:t>
            </a:r>
            <a:r>
              <a:rPr lang="en" sz="13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 </a:t>
            </a:r>
            <a:endParaRPr sz="13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timistic Text Light"/>
              <a:buChar char="○"/>
            </a:pPr>
            <a:r>
              <a:rPr lang="en" sz="13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Help develop </a:t>
            </a:r>
            <a:r>
              <a:rPr lang="en" sz="13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profitable trading strategies based on machine learning model results</a:t>
            </a:r>
            <a:endParaRPr sz="13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timistic Text Light"/>
              <a:buChar char="●"/>
            </a:pPr>
            <a:r>
              <a:rPr b="1" lang="en" sz="1300">
                <a:solidFill>
                  <a:schemeClr val="dk1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How?</a:t>
            </a:r>
            <a:r>
              <a:rPr lang="en" sz="13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 </a:t>
            </a:r>
            <a:endParaRPr sz="13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timistic Text Light"/>
              <a:buChar char="○"/>
            </a:pPr>
            <a:r>
              <a:rPr lang="en" sz="13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Leveraging historical stock </a:t>
            </a:r>
            <a:r>
              <a:rPr lang="en" sz="13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data</a:t>
            </a:r>
            <a:r>
              <a:rPr lang="en" sz="13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 from yfinance, TA-lib technical analysis library, &amp; various machine learning models</a:t>
            </a:r>
            <a:endParaRPr sz="13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</p:txBody>
      </p:sp>
      <p:cxnSp>
        <p:nvCxnSpPr>
          <p:cNvPr id="257" name="Google Shape;257;p53"/>
          <p:cNvCxnSpPr/>
          <p:nvPr/>
        </p:nvCxnSpPr>
        <p:spPr>
          <a:xfrm>
            <a:off x="349250" y="693700"/>
            <a:ext cx="83670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50" y="2013950"/>
            <a:ext cx="4108849" cy="23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3"/>
          <p:cNvSpPr txBox="1"/>
          <p:nvPr/>
        </p:nvSpPr>
        <p:spPr>
          <a:xfrm>
            <a:off x="729850" y="1298350"/>
            <a:ext cx="51999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Optimistic Display"/>
                <a:ea typeface="Optimistic Display"/>
                <a:cs typeface="Optimistic Display"/>
                <a:sym typeface="Optimistic Display"/>
              </a:rPr>
              <a:t>Objective: Build predictive models using machine learning algorithms for buy-sell decision making </a:t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Optimistic Display"/>
              <a:ea typeface="Optimistic Display"/>
              <a:cs typeface="Optimistic Display"/>
              <a:sym typeface="Optimistic Display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4"/>
          <p:cNvSpPr txBox="1"/>
          <p:nvPr/>
        </p:nvSpPr>
        <p:spPr>
          <a:xfrm>
            <a:off x="349763" y="349763"/>
            <a:ext cx="38727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MACHINE LEARNING: APPROACH</a:t>
            </a:r>
            <a:endParaRPr b="1" sz="1200">
              <a:solidFill>
                <a:schemeClr val="dk2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cxnSp>
        <p:nvCxnSpPr>
          <p:cNvPr id="265" name="Google Shape;265;p54"/>
          <p:cNvCxnSpPr/>
          <p:nvPr/>
        </p:nvCxnSpPr>
        <p:spPr>
          <a:xfrm>
            <a:off x="349250" y="693700"/>
            <a:ext cx="83670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54"/>
          <p:cNvSpPr/>
          <p:nvPr/>
        </p:nvSpPr>
        <p:spPr>
          <a:xfrm>
            <a:off x="344100" y="1765125"/>
            <a:ext cx="1381200" cy="112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Collect Historical Data </a:t>
            </a:r>
            <a:endParaRPr sz="10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from yfinance</a:t>
            </a:r>
            <a:endParaRPr sz="10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</p:txBody>
      </p:sp>
      <p:sp>
        <p:nvSpPr>
          <p:cNvPr id="267" name="Google Shape;267;p54"/>
          <p:cNvSpPr/>
          <p:nvPr/>
        </p:nvSpPr>
        <p:spPr>
          <a:xfrm>
            <a:off x="3155362" y="1765125"/>
            <a:ext cx="1381200" cy="112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Technical Indicators </a:t>
            </a:r>
            <a:r>
              <a:rPr lang="en" sz="9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(e.g. from TA-lib, </a:t>
            </a:r>
            <a:endParaRPr sz="9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Technical Analysis Library) </a:t>
            </a:r>
            <a:endParaRPr sz="7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</p:txBody>
      </p:sp>
      <p:sp>
        <p:nvSpPr>
          <p:cNvPr id="268" name="Google Shape;268;p54"/>
          <p:cNvSpPr/>
          <p:nvPr/>
        </p:nvSpPr>
        <p:spPr>
          <a:xfrm>
            <a:off x="4578249" y="1765128"/>
            <a:ext cx="1450500" cy="112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Buy / Sell Trading Signals </a:t>
            </a:r>
            <a:endParaRPr sz="10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(based on trading strategies)</a:t>
            </a:r>
            <a:endParaRPr sz="8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</p:txBody>
      </p:sp>
      <p:sp>
        <p:nvSpPr>
          <p:cNvPr id="269" name="Google Shape;269;p54"/>
          <p:cNvSpPr/>
          <p:nvPr/>
        </p:nvSpPr>
        <p:spPr>
          <a:xfrm>
            <a:off x="1749731" y="1765125"/>
            <a:ext cx="1381200" cy="112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Clean &amp; Preprocess Data </a:t>
            </a:r>
            <a:endParaRPr sz="10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(e.g. scale / normalize, dropna)</a:t>
            </a:r>
            <a:endParaRPr sz="8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</p:txBody>
      </p:sp>
      <p:sp>
        <p:nvSpPr>
          <p:cNvPr id="270" name="Google Shape;270;p54"/>
          <p:cNvSpPr/>
          <p:nvPr/>
        </p:nvSpPr>
        <p:spPr>
          <a:xfrm>
            <a:off x="3069275" y="3817477"/>
            <a:ext cx="1335900" cy="112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Based on problem </a:t>
            </a:r>
            <a:r>
              <a:rPr lang="en" sz="8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(i.e. classification or regression)</a:t>
            </a:r>
            <a:endParaRPr sz="8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</p:txBody>
      </p:sp>
      <p:sp>
        <p:nvSpPr>
          <p:cNvPr id="271" name="Google Shape;271;p54"/>
          <p:cNvSpPr/>
          <p:nvPr/>
        </p:nvSpPr>
        <p:spPr>
          <a:xfrm>
            <a:off x="288600" y="874225"/>
            <a:ext cx="1775700" cy="8157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Data Collection</a:t>
            </a:r>
            <a:endParaRPr b="1" sz="9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72" name="Google Shape;272;p54"/>
          <p:cNvSpPr/>
          <p:nvPr/>
        </p:nvSpPr>
        <p:spPr>
          <a:xfrm>
            <a:off x="1691897" y="874225"/>
            <a:ext cx="1807500" cy="815700"/>
          </a:xfrm>
          <a:prstGeom prst="chevron">
            <a:avLst>
              <a:gd fmla="val 50000" name="adj"/>
            </a:avLst>
          </a:prstGeom>
          <a:solidFill>
            <a:srgbClr val="76A5A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Data Preprocessing</a:t>
            </a:r>
            <a:endParaRPr b="1" sz="9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73" name="Google Shape;273;p54"/>
          <p:cNvSpPr/>
          <p:nvPr/>
        </p:nvSpPr>
        <p:spPr>
          <a:xfrm>
            <a:off x="3127000" y="874225"/>
            <a:ext cx="1775700" cy="815700"/>
          </a:xfrm>
          <a:prstGeom prst="chevron">
            <a:avLst>
              <a:gd fmla="val 50000" name="adj"/>
            </a:avLst>
          </a:prstGeom>
          <a:solidFill>
            <a:srgbClr val="45818E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Feature Engineering</a:t>
            </a:r>
            <a:endParaRPr b="1" sz="9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74" name="Google Shape;274;p54"/>
          <p:cNvSpPr/>
          <p:nvPr/>
        </p:nvSpPr>
        <p:spPr>
          <a:xfrm>
            <a:off x="4530300" y="874225"/>
            <a:ext cx="1775700" cy="815700"/>
          </a:xfrm>
          <a:prstGeom prst="chevron">
            <a:avLst>
              <a:gd fmla="val 50000" name="adj"/>
            </a:avLst>
          </a:prstGeom>
          <a:solidFill>
            <a:srgbClr val="134F5C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Label Generation</a:t>
            </a:r>
            <a:endParaRPr b="1" sz="9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75" name="Google Shape;275;p54"/>
          <p:cNvSpPr/>
          <p:nvPr/>
        </p:nvSpPr>
        <p:spPr>
          <a:xfrm>
            <a:off x="2973175" y="2933000"/>
            <a:ext cx="1748100" cy="810600"/>
          </a:xfrm>
          <a:prstGeom prst="chevron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Model Selection</a:t>
            </a:r>
            <a:endParaRPr b="1" sz="9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cxnSp>
        <p:nvCxnSpPr>
          <p:cNvPr id="276" name="Google Shape;276;p54"/>
          <p:cNvCxnSpPr/>
          <p:nvPr/>
        </p:nvCxnSpPr>
        <p:spPr>
          <a:xfrm rot="10800000">
            <a:off x="1147823" y="1495759"/>
            <a:ext cx="6600" cy="273600"/>
          </a:xfrm>
          <a:prstGeom prst="straightConnector1">
            <a:avLst/>
          </a:prstGeom>
          <a:noFill/>
          <a:ln cap="flat" cmpd="sng" w="38100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54"/>
          <p:cNvCxnSpPr/>
          <p:nvPr/>
        </p:nvCxnSpPr>
        <p:spPr>
          <a:xfrm rot="10800000">
            <a:off x="2604615" y="1430634"/>
            <a:ext cx="5100" cy="334500"/>
          </a:xfrm>
          <a:prstGeom prst="straightConnector1">
            <a:avLst/>
          </a:prstGeom>
          <a:noFill/>
          <a:ln cap="flat" cmpd="sng" w="3810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54"/>
          <p:cNvCxnSpPr/>
          <p:nvPr/>
        </p:nvCxnSpPr>
        <p:spPr>
          <a:xfrm rot="10800000">
            <a:off x="3952386" y="1465122"/>
            <a:ext cx="5400" cy="31320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54"/>
          <p:cNvCxnSpPr/>
          <p:nvPr/>
        </p:nvCxnSpPr>
        <p:spPr>
          <a:xfrm rot="10800000">
            <a:off x="5314171" y="1470702"/>
            <a:ext cx="2100" cy="302100"/>
          </a:xfrm>
          <a:prstGeom prst="straightConnector1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54"/>
          <p:cNvSpPr/>
          <p:nvPr/>
        </p:nvSpPr>
        <p:spPr>
          <a:xfrm>
            <a:off x="4428778" y="3817477"/>
            <a:ext cx="1335900" cy="112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Train based on input features (x) and generated labels (y)</a:t>
            </a:r>
            <a:endParaRPr sz="10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</p:txBody>
      </p:sp>
      <p:sp>
        <p:nvSpPr>
          <p:cNvPr id="281" name="Google Shape;281;p54"/>
          <p:cNvSpPr/>
          <p:nvPr/>
        </p:nvSpPr>
        <p:spPr>
          <a:xfrm>
            <a:off x="7214571" y="3817477"/>
            <a:ext cx="1335900" cy="112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Deploy model once satisfied with performance </a:t>
            </a:r>
            <a:endParaRPr sz="10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(after refinements &amp; iterations)</a:t>
            </a:r>
            <a:endParaRPr sz="8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</p:txBody>
      </p:sp>
      <p:sp>
        <p:nvSpPr>
          <p:cNvPr id="282" name="Google Shape;282;p54"/>
          <p:cNvSpPr/>
          <p:nvPr/>
        </p:nvSpPr>
        <p:spPr>
          <a:xfrm>
            <a:off x="5821674" y="3817477"/>
            <a:ext cx="1335900" cy="112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Evaluate models based on metrics </a:t>
            </a:r>
            <a:r>
              <a:rPr lang="en" sz="800">
                <a:latin typeface="Optimistic Display Light"/>
                <a:ea typeface="Optimistic Display Light"/>
                <a:cs typeface="Optimistic Display Light"/>
                <a:sym typeface="Optimistic Display Light"/>
              </a:rPr>
              <a:t>(Classification: Accuracy, F1-score, etc.)</a:t>
            </a:r>
            <a:endParaRPr sz="800">
              <a:latin typeface="Optimistic Display Light"/>
              <a:ea typeface="Optimistic Display Light"/>
              <a:cs typeface="Optimistic Display Light"/>
              <a:sym typeface="Optimistic Display Light"/>
            </a:endParaRPr>
          </a:p>
        </p:txBody>
      </p:sp>
      <p:sp>
        <p:nvSpPr>
          <p:cNvPr id="283" name="Google Shape;283;p54"/>
          <p:cNvSpPr/>
          <p:nvPr/>
        </p:nvSpPr>
        <p:spPr>
          <a:xfrm>
            <a:off x="4349595" y="2933000"/>
            <a:ext cx="1748100" cy="810600"/>
          </a:xfrm>
          <a:prstGeom prst="chevron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Model Training</a:t>
            </a:r>
            <a:endParaRPr b="1" sz="9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5737850" y="2933000"/>
            <a:ext cx="1717200" cy="8106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Model Evaluation</a:t>
            </a:r>
            <a:endParaRPr b="1" sz="9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cxnSp>
        <p:nvCxnSpPr>
          <p:cNvPr id="285" name="Google Shape;285;p54"/>
          <p:cNvCxnSpPr/>
          <p:nvPr/>
        </p:nvCxnSpPr>
        <p:spPr>
          <a:xfrm rot="10800000">
            <a:off x="6430283" y="3525105"/>
            <a:ext cx="1800" cy="3000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54"/>
          <p:cNvSpPr/>
          <p:nvPr/>
        </p:nvSpPr>
        <p:spPr>
          <a:xfrm>
            <a:off x="7094950" y="2933000"/>
            <a:ext cx="1717200" cy="810600"/>
          </a:xfrm>
          <a:prstGeom prst="chevron">
            <a:avLst>
              <a:gd fmla="val 50000" name="adj"/>
            </a:avLst>
          </a:prstGeom>
          <a:solidFill>
            <a:srgbClr val="46862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Model  Deployment</a:t>
            </a:r>
            <a:endParaRPr b="1" sz="9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cxnSp>
        <p:nvCxnSpPr>
          <p:cNvPr id="287" name="Google Shape;287;p54"/>
          <p:cNvCxnSpPr/>
          <p:nvPr/>
        </p:nvCxnSpPr>
        <p:spPr>
          <a:xfrm rot="10800000">
            <a:off x="7839369" y="3535812"/>
            <a:ext cx="1800" cy="300000"/>
          </a:xfrm>
          <a:prstGeom prst="straightConnector1">
            <a:avLst/>
          </a:prstGeom>
          <a:noFill/>
          <a:ln cap="flat" cmpd="sng" w="38100">
            <a:solidFill>
              <a:srgbClr val="46862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54"/>
          <p:cNvCxnSpPr/>
          <p:nvPr/>
        </p:nvCxnSpPr>
        <p:spPr>
          <a:xfrm rot="10800000">
            <a:off x="5114914" y="3525105"/>
            <a:ext cx="1800" cy="3000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54"/>
          <p:cNvCxnSpPr/>
          <p:nvPr/>
        </p:nvCxnSpPr>
        <p:spPr>
          <a:xfrm rot="10800000">
            <a:off x="3799541" y="3525105"/>
            <a:ext cx="1800" cy="300000"/>
          </a:xfrm>
          <a:prstGeom prst="straightConnector1">
            <a:avLst/>
          </a:prstGeom>
          <a:noFill/>
          <a:ln cap="flat" cmpd="sng" w="38100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54"/>
          <p:cNvSpPr/>
          <p:nvPr/>
        </p:nvSpPr>
        <p:spPr>
          <a:xfrm>
            <a:off x="381500" y="1794250"/>
            <a:ext cx="299400" cy="27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1</a:t>
            </a:r>
            <a:endParaRPr sz="10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91" name="Google Shape;291;p54"/>
          <p:cNvSpPr/>
          <p:nvPr/>
        </p:nvSpPr>
        <p:spPr>
          <a:xfrm>
            <a:off x="1768425" y="1794250"/>
            <a:ext cx="299400" cy="27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2</a:t>
            </a:r>
            <a:endParaRPr sz="10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3173325" y="1794250"/>
            <a:ext cx="299400" cy="27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3</a:t>
            </a:r>
            <a:endParaRPr sz="10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93" name="Google Shape;293;p54"/>
          <p:cNvSpPr/>
          <p:nvPr/>
        </p:nvSpPr>
        <p:spPr>
          <a:xfrm>
            <a:off x="4611650" y="1794250"/>
            <a:ext cx="299400" cy="27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4</a:t>
            </a:r>
            <a:endParaRPr sz="10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94" name="Google Shape;294;p54"/>
          <p:cNvSpPr/>
          <p:nvPr/>
        </p:nvSpPr>
        <p:spPr>
          <a:xfrm>
            <a:off x="3103575" y="3835800"/>
            <a:ext cx="299400" cy="27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5</a:t>
            </a:r>
            <a:endParaRPr sz="10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95" name="Google Shape;295;p54"/>
          <p:cNvSpPr/>
          <p:nvPr/>
        </p:nvSpPr>
        <p:spPr>
          <a:xfrm>
            <a:off x="4440200" y="3835800"/>
            <a:ext cx="299400" cy="27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6</a:t>
            </a:r>
            <a:endParaRPr sz="10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96" name="Google Shape;296;p54"/>
          <p:cNvSpPr/>
          <p:nvPr/>
        </p:nvSpPr>
        <p:spPr>
          <a:xfrm>
            <a:off x="5844875" y="3835800"/>
            <a:ext cx="299400" cy="27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7</a:t>
            </a:r>
            <a:endParaRPr sz="10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297" name="Google Shape;297;p54"/>
          <p:cNvSpPr/>
          <p:nvPr/>
        </p:nvSpPr>
        <p:spPr>
          <a:xfrm>
            <a:off x="7249550" y="3835800"/>
            <a:ext cx="299400" cy="273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8</a:t>
            </a:r>
            <a:endParaRPr sz="1000">
              <a:solidFill>
                <a:schemeClr val="lt1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/>
          <p:nvPr/>
        </p:nvSpPr>
        <p:spPr>
          <a:xfrm>
            <a:off x="349763" y="349763"/>
            <a:ext cx="38727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MACHINE LEARNING MODEL</a:t>
            </a:r>
            <a:r>
              <a:rPr b="1" lang="en" sz="1200">
                <a:solidFill>
                  <a:schemeClr val="dk2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S</a:t>
            </a:r>
            <a:endParaRPr b="1" sz="1200">
              <a:solidFill>
                <a:schemeClr val="dk2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cxnSp>
        <p:nvCxnSpPr>
          <p:cNvPr id="303" name="Google Shape;303;p55"/>
          <p:cNvCxnSpPr/>
          <p:nvPr/>
        </p:nvCxnSpPr>
        <p:spPr>
          <a:xfrm>
            <a:off x="349250" y="693700"/>
            <a:ext cx="83670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04" name="Google Shape;304;p55"/>
          <p:cNvGraphicFramePr/>
          <p:nvPr/>
        </p:nvGraphicFramePr>
        <p:xfrm>
          <a:off x="349250" y="6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{CE683AF1-1500-40DD-A12B-EA8E45BCF7EA}</a:tableStyleId>
              </a:tblPr>
              <a:tblGrid>
                <a:gridCol w="1394500"/>
                <a:gridCol w="1394500"/>
                <a:gridCol w="1394500"/>
                <a:gridCol w="1394500"/>
                <a:gridCol w="1394500"/>
                <a:gridCol w="1394500"/>
              </a:tblGrid>
              <a:tr h="3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timistic Text"/>
                          <a:ea typeface="Optimistic Text"/>
                          <a:cs typeface="Optimistic Text"/>
                          <a:sym typeface="Optimistic Text"/>
                        </a:rPr>
                        <a:t>Model</a:t>
                      </a:r>
                      <a:endParaRPr sz="1200">
                        <a:solidFill>
                          <a:schemeClr val="dk2"/>
                        </a:solidFill>
                        <a:latin typeface="Optimistic Text"/>
                        <a:ea typeface="Optimistic Text"/>
                        <a:cs typeface="Optimistic Text"/>
                        <a:sym typeface="Optimistic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timistic Text"/>
                          <a:ea typeface="Optimistic Text"/>
                          <a:cs typeface="Optimistic Text"/>
                          <a:sym typeface="Optimistic Text"/>
                        </a:rPr>
                        <a:t>Description</a:t>
                      </a:r>
                      <a:endParaRPr sz="1200">
                        <a:solidFill>
                          <a:schemeClr val="dk2"/>
                        </a:solidFill>
                        <a:latin typeface="Optimistic Text"/>
                        <a:ea typeface="Optimistic Text"/>
                        <a:cs typeface="Optimistic Text"/>
                        <a:sym typeface="Optimistic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timistic Text"/>
                          <a:ea typeface="Optimistic Text"/>
                          <a:cs typeface="Optimistic Text"/>
                          <a:sym typeface="Optimistic Text"/>
                        </a:rPr>
                        <a:t>Variables</a:t>
                      </a:r>
                      <a:endParaRPr sz="1200">
                        <a:solidFill>
                          <a:schemeClr val="dk2"/>
                        </a:solidFill>
                        <a:latin typeface="Optimistic Text"/>
                        <a:ea typeface="Optimistic Text"/>
                        <a:cs typeface="Optimistic Text"/>
                        <a:sym typeface="Optimistic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timistic Text"/>
                          <a:ea typeface="Optimistic Text"/>
                          <a:cs typeface="Optimistic Text"/>
                          <a:sym typeface="Optimistic Text"/>
                        </a:rPr>
                        <a:t>Challenges</a:t>
                      </a:r>
                      <a:endParaRPr sz="1200">
                        <a:solidFill>
                          <a:schemeClr val="dk2"/>
                        </a:solidFill>
                        <a:latin typeface="Optimistic Text"/>
                        <a:ea typeface="Optimistic Text"/>
                        <a:cs typeface="Optimistic Text"/>
                        <a:sym typeface="Optimistic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timistic Text"/>
                          <a:ea typeface="Optimistic Text"/>
                          <a:cs typeface="Optimistic Text"/>
                          <a:sym typeface="Optimistic Text"/>
                        </a:rPr>
                        <a:t>Results</a:t>
                      </a:r>
                      <a:endParaRPr sz="1200">
                        <a:solidFill>
                          <a:schemeClr val="dk2"/>
                        </a:solidFill>
                        <a:latin typeface="Optimistic Text"/>
                        <a:ea typeface="Optimistic Text"/>
                        <a:cs typeface="Optimistic Text"/>
                        <a:sym typeface="Optimistic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timistic Text"/>
                          <a:ea typeface="Optimistic Text"/>
                          <a:cs typeface="Optimistic Text"/>
                          <a:sym typeface="Optimistic Text"/>
                        </a:rPr>
                        <a:t>Conclusion</a:t>
                      </a:r>
                      <a:endParaRPr sz="1200">
                        <a:solidFill>
                          <a:schemeClr val="dk2"/>
                        </a:solidFill>
                        <a:latin typeface="Optimistic Text"/>
                        <a:ea typeface="Optimistic Text"/>
                        <a:cs typeface="Optimistic Text"/>
                        <a:sym typeface="Optimistic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34343"/>
                    </a:solidFill>
                  </a:tcPr>
                </a:tc>
              </a:tr>
              <a:tr h="7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SVC Classifier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Good for high dimensional spaces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Signal - 10d stock price change, SMAs, RSI, MACD, P/E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Deciding variables and indicator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 Score: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.72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Promising Evaluation Metrics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Decision Tree Classifier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 that builds flowchart-like tree structure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Signal - 10d stock price change, SMAs, RSI, MACD, P/E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Deciding variables and indicator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 Score: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.85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Promising Evaluation Metrics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90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Random Forest Classifier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Predict Buy / Sell Trading Signals (Classification Model)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18415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Relative Strength Index (RSI)</a:t>
                      </a:r>
                      <a:endParaRPr sz="1100"/>
                    </a:p>
                    <a:p>
                      <a:pPr indent="-18415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Close Price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Multiple </a:t>
                      </a:r>
                      <a:r>
                        <a:rPr lang="en" sz="1100"/>
                        <a:t>iterations required to improve performance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(e.g. adjust data </a:t>
                      </a:r>
                      <a:r>
                        <a:rPr lang="en" sz="800"/>
                        <a:t>time frame, overbought / oversold thresholds)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 Score: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.98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Promising Evaluation Metrics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AdaBoostClassifier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dk2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(AbC-3Y-7030)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Fits a base or weak learner to the training data. Assigns equal weights to each training example </a:t>
                      </a:r>
                      <a:r>
                        <a:rPr lang="en" sz="9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iteratively</a:t>
                      </a:r>
                      <a:r>
                        <a:rPr lang="en" sz="9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training multiple weak learners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1778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3Y </a:t>
                      </a:r>
                      <a:r>
                        <a:rPr lang="en" sz="1000"/>
                        <a:t>SPY closing prices</a:t>
                      </a:r>
                      <a:endParaRPr sz="1000"/>
                    </a:p>
                    <a:p>
                      <a:pPr indent="-1778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Short window = 4 days</a:t>
                      </a:r>
                      <a:endParaRPr sz="1000"/>
                    </a:p>
                    <a:p>
                      <a:pPr indent="-1778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Long Window = 100 days</a:t>
                      </a:r>
                      <a:endParaRPr sz="1000"/>
                    </a:p>
                    <a:p>
                      <a:pPr indent="-1778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70/30 training split</a:t>
                      </a:r>
                      <a:endParaRPr sz="1000"/>
                    </a:p>
                  </a:txBody>
                  <a:tcPr marT="91425" marB="91425" marR="91425" marL="1143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Training/Testing split using trading days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Accuracy:</a:t>
                      </a:r>
                      <a:endParaRPr sz="1000"/>
                    </a:p>
                    <a:p>
                      <a:pPr indent="-177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Training : 70%</a:t>
                      </a:r>
                      <a:endParaRPr sz="1000"/>
                    </a:p>
                    <a:p>
                      <a:pPr indent="-1778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Test: 50%</a:t>
                      </a:r>
                      <a:endParaRPr sz="1000"/>
                    </a:p>
                  </a:txBody>
                  <a:tcPr marT="91425" marB="91425" marR="91425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Useful when features don’t provide enough info to the model</a:t>
                      </a:r>
                      <a:endParaRPr sz="1000"/>
                    </a:p>
                    <a:p>
                      <a:pPr indent="-1778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Increase training split </a:t>
                      </a:r>
                      <a:r>
                        <a:rPr lang="en" sz="9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(e.g. 80/20) to improve performance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/>
        </p:nvSpPr>
        <p:spPr>
          <a:xfrm>
            <a:off x="349763" y="349763"/>
            <a:ext cx="38727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MACHINE LEARNING MODEL</a:t>
            </a:r>
            <a:r>
              <a:rPr b="1" lang="en" sz="1200">
                <a:solidFill>
                  <a:schemeClr val="dk2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S</a:t>
            </a:r>
            <a:endParaRPr b="1" sz="1200">
              <a:solidFill>
                <a:schemeClr val="dk2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cxnSp>
        <p:nvCxnSpPr>
          <p:cNvPr id="310" name="Google Shape;310;p56"/>
          <p:cNvCxnSpPr/>
          <p:nvPr/>
        </p:nvCxnSpPr>
        <p:spPr>
          <a:xfrm>
            <a:off x="349250" y="693700"/>
            <a:ext cx="83670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11" name="Google Shape;311;p56"/>
          <p:cNvGraphicFramePr/>
          <p:nvPr/>
        </p:nvGraphicFramePr>
        <p:xfrm>
          <a:off x="357525" y="7920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{CE683AF1-1500-40DD-A12B-EA8E45BCF7EA}</a:tableStyleId>
              </a:tblPr>
              <a:tblGrid>
                <a:gridCol w="1394500"/>
                <a:gridCol w="1394500"/>
                <a:gridCol w="1394500"/>
                <a:gridCol w="1394500"/>
                <a:gridCol w="1394500"/>
                <a:gridCol w="13945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timistic Text"/>
                          <a:ea typeface="Optimistic Text"/>
                          <a:cs typeface="Optimistic Text"/>
                          <a:sym typeface="Optimistic Text"/>
                        </a:rPr>
                        <a:t>Model</a:t>
                      </a:r>
                      <a:endParaRPr sz="1200">
                        <a:solidFill>
                          <a:schemeClr val="dk2"/>
                        </a:solidFill>
                        <a:latin typeface="Optimistic Text"/>
                        <a:ea typeface="Optimistic Text"/>
                        <a:cs typeface="Optimistic Text"/>
                        <a:sym typeface="Optimistic Tex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timistic Text"/>
                          <a:ea typeface="Optimistic Text"/>
                          <a:cs typeface="Optimistic Text"/>
                          <a:sym typeface="Optimistic Text"/>
                        </a:rPr>
                        <a:t>Description</a:t>
                      </a:r>
                      <a:endParaRPr sz="1200">
                        <a:solidFill>
                          <a:schemeClr val="dk2"/>
                        </a:solidFill>
                        <a:latin typeface="Optimistic Text"/>
                        <a:ea typeface="Optimistic Text"/>
                        <a:cs typeface="Optimistic Text"/>
                        <a:sym typeface="Optimistic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timistic Text"/>
                          <a:ea typeface="Optimistic Text"/>
                          <a:cs typeface="Optimistic Text"/>
                          <a:sym typeface="Optimistic Text"/>
                        </a:rPr>
                        <a:t>Variables</a:t>
                      </a:r>
                      <a:endParaRPr sz="1200">
                        <a:solidFill>
                          <a:schemeClr val="dk2"/>
                        </a:solidFill>
                        <a:latin typeface="Optimistic Text"/>
                        <a:ea typeface="Optimistic Text"/>
                        <a:cs typeface="Optimistic Text"/>
                        <a:sym typeface="Optimistic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timistic Text"/>
                          <a:ea typeface="Optimistic Text"/>
                          <a:cs typeface="Optimistic Text"/>
                          <a:sym typeface="Optimistic Text"/>
                        </a:rPr>
                        <a:t>Challenges</a:t>
                      </a:r>
                      <a:endParaRPr sz="1200">
                        <a:solidFill>
                          <a:schemeClr val="dk2"/>
                        </a:solidFill>
                        <a:latin typeface="Optimistic Text"/>
                        <a:ea typeface="Optimistic Text"/>
                        <a:cs typeface="Optimistic Text"/>
                        <a:sym typeface="Optimistic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timistic Text"/>
                          <a:ea typeface="Optimistic Text"/>
                          <a:cs typeface="Optimistic Text"/>
                          <a:sym typeface="Optimistic Text"/>
                        </a:rPr>
                        <a:t>Results</a:t>
                      </a:r>
                      <a:endParaRPr sz="1200">
                        <a:solidFill>
                          <a:schemeClr val="dk2"/>
                        </a:solidFill>
                        <a:latin typeface="Optimistic Text"/>
                        <a:ea typeface="Optimistic Text"/>
                        <a:cs typeface="Optimistic Text"/>
                        <a:sym typeface="Optimistic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timistic Text"/>
                          <a:ea typeface="Optimistic Text"/>
                          <a:cs typeface="Optimistic Text"/>
                          <a:sym typeface="Optimistic Text"/>
                        </a:rPr>
                        <a:t>Conclusion</a:t>
                      </a:r>
                      <a:endParaRPr sz="1200">
                        <a:solidFill>
                          <a:schemeClr val="dk2"/>
                        </a:solidFill>
                        <a:latin typeface="Optimistic Text"/>
                        <a:ea typeface="Optimistic Text"/>
                        <a:cs typeface="Optimistic Text"/>
                        <a:sym typeface="Optimistic Tex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34343"/>
                    </a:solidFill>
                  </a:tcPr>
                </a:tc>
              </a:tr>
              <a:tr h="130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Long Short-Term Memory (LTSM) </a:t>
                      </a:r>
                      <a:r>
                        <a:rPr lang="en" sz="1100"/>
                        <a:t>Neural Network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Predict Price of Stock &amp; Returns (Regression Model)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841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SPY data (3Y)</a:t>
                      </a:r>
                      <a:endParaRPr sz="1100"/>
                    </a:p>
                    <a:p>
                      <a:pPr indent="-1841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Closing price</a:t>
                      </a:r>
                      <a:endParaRPr sz="1100"/>
                    </a:p>
                    <a:p>
                      <a:pPr indent="-1841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80/20 Split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Understanding the LSTM model itself and what parameters to choose 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Train</a:t>
                      </a:r>
                      <a:r>
                        <a:rPr lang="en" sz="1100"/>
                        <a:t> Loss: 0.0014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Loss: 0.00061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MSE - loss: 0.0019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Works best for </a:t>
                      </a:r>
                      <a:r>
                        <a:rPr lang="en" sz="1100"/>
                        <a:t>time series</a:t>
                      </a:r>
                      <a:r>
                        <a:rPr lang="en" sz="1100"/>
                        <a:t> analysis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27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Logistic Regression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dk2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(LogReg-3Y7030)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Models the relationship between the features and the probability of the target variable belonging to a specific class. It is a classification, not a regression algorithm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3Y SPY closing prices</a:t>
                      </a:r>
                      <a:endParaRPr sz="1000"/>
                    </a:p>
                    <a:p>
                      <a:pPr indent="-1778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Short window = 4 days</a:t>
                      </a:r>
                      <a:endParaRPr sz="1000"/>
                    </a:p>
                    <a:p>
                      <a:pPr indent="-1778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Long Window = 100 days</a:t>
                      </a:r>
                      <a:endParaRPr sz="1000"/>
                    </a:p>
                    <a:p>
                      <a:pPr indent="-1778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70/30 training split</a:t>
                      </a:r>
                      <a:endParaRPr sz="1000"/>
                    </a:p>
                  </a:txBody>
                  <a:tcPr marT="91425" marB="91425" marR="91425" marL="1143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Training/Testing split using trading days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841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Training : 56%</a:t>
                      </a:r>
                      <a:endParaRPr sz="1100"/>
                    </a:p>
                    <a:p>
                      <a:pPr indent="-1841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Test: 24%</a:t>
                      </a:r>
                      <a:endParaRPr sz="1100"/>
                    </a:p>
                    <a:p>
                      <a:pPr indent="-18415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Poor recall on sell signal </a:t>
                      </a:r>
                      <a:endParaRPr sz="1100"/>
                    </a:p>
                  </a:txBody>
                  <a:tcPr marT="91425" marB="91425" marR="91425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841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Do not use</a:t>
                      </a:r>
                      <a:endParaRPr sz="1100"/>
                    </a:p>
                    <a:p>
                      <a:pPr indent="-1841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Try a different Model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</a:rPr>
                        <a:t>( see  AdaBoostClassifier)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SVC Classifier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Predict Buy / Sell Trading Signals based (Classification Model)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8415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Force</a:t>
                      </a:r>
                      <a:r>
                        <a:rPr lang="en" sz="1100"/>
                        <a:t> Index</a:t>
                      </a:r>
                      <a:endParaRPr sz="1100"/>
                    </a:p>
                    <a:p>
                      <a:pPr indent="-18415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Close</a:t>
                      </a:r>
                      <a:r>
                        <a:rPr lang="en" sz="1100"/>
                        <a:t>.diff *</a:t>
                      </a:r>
                      <a:endParaRPr sz="1100"/>
                    </a:p>
                    <a:p>
                      <a:pPr indent="-184150" lvl="0" marL="114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Volume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sudden spikes in the direction of the price moment can help confirm the breakout.  Inverse the signal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 Score: 0.49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Confirmation indicator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7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A173"/>
                </a:solidFill>
              </a:rPr>
              <a:t>RESULTS &amp; CONCLUSIO</a:t>
            </a:r>
            <a:r>
              <a:rPr lang="en" sz="1200">
                <a:solidFill>
                  <a:srgbClr val="4BA173"/>
                </a:solidFill>
              </a:rPr>
              <a:t>N</a:t>
            </a:r>
            <a:endParaRPr sz="1200">
              <a:solidFill>
                <a:srgbClr val="4BA173"/>
              </a:solidFill>
            </a:endParaRPr>
          </a:p>
        </p:txBody>
      </p:sp>
      <p:cxnSp>
        <p:nvCxnSpPr>
          <p:cNvPr id="317" name="Google Shape;317;p57"/>
          <p:cNvCxnSpPr/>
          <p:nvPr/>
        </p:nvCxnSpPr>
        <p:spPr>
          <a:xfrm>
            <a:off x="349250" y="693700"/>
            <a:ext cx="83670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8" name="Google Shape;318;p57"/>
          <p:cNvGrpSpPr/>
          <p:nvPr/>
        </p:nvGrpSpPr>
        <p:grpSpPr>
          <a:xfrm>
            <a:off x="666125" y="958975"/>
            <a:ext cx="8050125" cy="3214415"/>
            <a:chOff x="666125" y="958975"/>
            <a:chExt cx="8050125" cy="3214415"/>
          </a:xfrm>
        </p:grpSpPr>
        <p:pic>
          <p:nvPicPr>
            <p:cNvPr id="319" name="Google Shape;319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51525" y="958975"/>
              <a:ext cx="4064725" cy="3214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125" y="1086876"/>
              <a:ext cx="3759274" cy="3027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1" name="Google Shape;32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7575" y="4173400"/>
            <a:ext cx="2477950" cy="767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1313" y="4269188"/>
            <a:ext cx="2668900" cy="5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A173"/>
                </a:solidFill>
              </a:rPr>
              <a:t>NEXT STEP</a:t>
            </a:r>
            <a:r>
              <a:rPr lang="en" sz="1200">
                <a:solidFill>
                  <a:srgbClr val="4BA173"/>
                </a:solidFill>
              </a:rPr>
              <a:t>S</a:t>
            </a:r>
            <a:r>
              <a:rPr lang="en" sz="1200">
                <a:solidFill>
                  <a:srgbClr val="4BA173"/>
                </a:solidFill>
              </a:rPr>
              <a:t> </a:t>
            </a:r>
            <a:endParaRPr sz="1200">
              <a:solidFill>
                <a:srgbClr val="4BA173"/>
              </a:solidFill>
            </a:endParaRPr>
          </a:p>
        </p:txBody>
      </p:sp>
      <p:sp>
        <p:nvSpPr>
          <p:cNvPr id="328" name="Google Shape;328;p58"/>
          <p:cNvSpPr txBox="1"/>
          <p:nvPr/>
        </p:nvSpPr>
        <p:spPr>
          <a:xfrm>
            <a:off x="322150" y="1756000"/>
            <a:ext cx="27639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timistic Text Light"/>
              <a:buChar char="●"/>
            </a:pP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Are there other pairs of indicators that will produce better results?</a:t>
            </a:r>
            <a:endParaRPr sz="17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timistic Text Light"/>
              <a:buChar char="●"/>
            </a:pP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What accuracy score is sufficient?</a:t>
            </a:r>
            <a:endParaRPr sz="17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timistic Text Light"/>
              <a:buChar char="●"/>
            </a:pP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What model loss is </a:t>
            </a: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acceptable</a:t>
            </a: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?</a:t>
            </a:r>
            <a:endParaRPr sz="17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</p:txBody>
      </p:sp>
      <p:sp>
        <p:nvSpPr>
          <p:cNvPr id="329" name="Google Shape;329;p58"/>
          <p:cNvSpPr/>
          <p:nvPr/>
        </p:nvSpPr>
        <p:spPr>
          <a:xfrm>
            <a:off x="506925" y="863925"/>
            <a:ext cx="2686800" cy="655800"/>
          </a:xfrm>
          <a:prstGeom prst="chevron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8"/>
          <p:cNvSpPr/>
          <p:nvPr/>
        </p:nvSpPr>
        <p:spPr>
          <a:xfrm>
            <a:off x="3314975" y="880450"/>
            <a:ext cx="2686800" cy="655800"/>
          </a:xfrm>
          <a:prstGeom prst="chevron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8"/>
          <p:cNvSpPr/>
          <p:nvPr/>
        </p:nvSpPr>
        <p:spPr>
          <a:xfrm>
            <a:off x="6176175" y="900550"/>
            <a:ext cx="2763900" cy="655800"/>
          </a:xfrm>
          <a:prstGeom prst="chevron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8"/>
          <p:cNvSpPr txBox="1"/>
          <p:nvPr/>
        </p:nvSpPr>
        <p:spPr>
          <a:xfrm>
            <a:off x="3166125" y="1756000"/>
            <a:ext cx="26868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timistic Text Light"/>
              <a:buChar char="●"/>
            </a:pP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Explore other machine learning models</a:t>
            </a:r>
            <a:endParaRPr sz="17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timistic Text Light"/>
              <a:buChar char="●"/>
            </a:pP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Runtime/ Resource efficiency</a:t>
            </a:r>
            <a:endParaRPr sz="17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timistic Text Light"/>
              <a:buChar char="●"/>
            </a:pP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Test on other asset classes, stocks and sectors</a:t>
            </a:r>
            <a:endParaRPr sz="17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timistic Text Light"/>
              <a:buChar char="●"/>
            </a:pP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Test on ‘paper trading’ mode</a:t>
            </a:r>
            <a:endParaRPr sz="17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</p:txBody>
      </p:sp>
      <p:sp>
        <p:nvSpPr>
          <p:cNvPr id="333" name="Google Shape;333;p58"/>
          <p:cNvSpPr txBox="1"/>
          <p:nvPr/>
        </p:nvSpPr>
        <p:spPr>
          <a:xfrm>
            <a:off x="5852925" y="1759600"/>
            <a:ext cx="29538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timistic Text Light"/>
              <a:buChar char="●"/>
            </a:pP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Add </a:t>
            </a: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UI/UX</a:t>
            </a:r>
            <a:endParaRPr sz="17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timistic Text Light"/>
              <a:buChar char="●"/>
            </a:pP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API integration</a:t>
            </a:r>
            <a:endParaRPr sz="17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timistic Text Light"/>
              <a:buChar char="●"/>
            </a:pP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Deploy to the cloud</a:t>
            </a:r>
            <a:endParaRPr sz="17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timistic Text Light"/>
              <a:buChar char="●"/>
            </a:pPr>
            <a:r>
              <a:rPr lang="en" sz="1700">
                <a:solidFill>
                  <a:schemeClr val="dk1"/>
                </a:solidFill>
                <a:latin typeface="Optimistic Text Light"/>
                <a:ea typeface="Optimistic Text Light"/>
                <a:cs typeface="Optimistic Text Light"/>
                <a:sym typeface="Optimistic Text Light"/>
              </a:rPr>
              <a:t>Blockchain record keeping</a:t>
            </a:r>
            <a:endParaRPr sz="1700">
              <a:solidFill>
                <a:schemeClr val="dk1"/>
              </a:solidFill>
              <a:latin typeface="Optimistic Text Light"/>
              <a:ea typeface="Optimistic Text Light"/>
              <a:cs typeface="Optimistic Text Light"/>
              <a:sym typeface="Optimistic Text Light"/>
            </a:endParaRPr>
          </a:p>
        </p:txBody>
      </p:sp>
      <p:sp>
        <p:nvSpPr>
          <p:cNvPr id="334" name="Google Shape;334;p58"/>
          <p:cNvSpPr txBox="1"/>
          <p:nvPr/>
        </p:nvSpPr>
        <p:spPr>
          <a:xfrm>
            <a:off x="1061025" y="991713"/>
            <a:ext cx="13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BA173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Questions</a:t>
            </a:r>
            <a:endParaRPr b="1">
              <a:solidFill>
                <a:srgbClr val="4BA173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sp>
        <p:nvSpPr>
          <p:cNvPr id="335" name="Google Shape;335;p58"/>
          <p:cNvSpPr txBox="1"/>
          <p:nvPr/>
        </p:nvSpPr>
        <p:spPr>
          <a:xfrm>
            <a:off x="3771003" y="917050"/>
            <a:ext cx="1741200" cy="615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BA173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Future Research</a:t>
            </a:r>
            <a:endParaRPr b="1">
              <a:solidFill>
                <a:srgbClr val="4BA173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sp>
        <p:nvSpPr>
          <p:cNvPr id="336" name="Google Shape;336;p58"/>
          <p:cNvSpPr txBox="1"/>
          <p:nvPr/>
        </p:nvSpPr>
        <p:spPr>
          <a:xfrm>
            <a:off x="6632925" y="920650"/>
            <a:ext cx="1884900" cy="615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BA173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Future </a:t>
            </a:r>
            <a:r>
              <a:rPr b="1" lang="en">
                <a:solidFill>
                  <a:srgbClr val="4BA173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Releases</a:t>
            </a:r>
            <a:endParaRPr b="1">
              <a:solidFill>
                <a:srgbClr val="4BA173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</p:txBody>
      </p:sp>
      <p:cxnSp>
        <p:nvCxnSpPr>
          <p:cNvPr id="337" name="Google Shape;337;p58"/>
          <p:cNvCxnSpPr/>
          <p:nvPr/>
        </p:nvCxnSpPr>
        <p:spPr>
          <a:xfrm>
            <a:off x="349250" y="693700"/>
            <a:ext cx="83670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9"/>
          <p:cNvSpPr txBox="1"/>
          <p:nvPr>
            <p:ph idx="2" type="subTitle"/>
          </p:nvPr>
        </p:nvSpPr>
        <p:spPr>
          <a:xfrm>
            <a:off x="349763" y="349763"/>
            <a:ext cx="38727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A173"/>
                </a:solidFill>
              </a:rPr>
              <a:t>LINK</a:t>
            </a:r>
            <a:r>
              <a:rPr lang="en" sz="1200">
                <a:solidFill>
                  <a:srgbClr val="4BA173"/>
                </a:solidFill>
              </a:rPr>
              <a:t>S</a:t>
            </a:r>
            <a:endParaRPr sz="1200">
              <a:solidFill>
                <a:srgbClr val="4BA173"/>
              </a:solidFill>
            </a:endParaRPr>
          </a:p>
        </p:txBody>
      </p:sp>
      <p:sp>
        <p:nvSpPr>
          <p:cNvPr id="343" name="Google Shape;343;p59"/>
          <p:cNvSpPr txBox="1"/>
          <p:nvPr/>
        </p:nvSpPr>
        <p:spPr>
          <a:xfrm>
            <a:off x="349250" y="1292825"/>
            <a:ext cx="7322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timistic Text"/>
              <a:buChar char="●"/>
            </a:pPr>
            <a:r>
              <a:rPr b="1" lang="en" sz="2000">
                <a:solidFill>
                  <a:srgbClr val="4BA173"/>
                </a:solidFill>
                <a:highlight>
                  <a:srgbClr val="434343"/>
                </a:highlight>
                <a:latin typeface="Optimistic Text"/>
                <a:ea typeface="Optimistic Text"/>
                <a:cs typeface="Optimistic Text"/>
                <a:sym typeface="Optimistic Text"/>
              </a:rPr>
              <a:t>GitHub repo: </a:t>
            </a:r>
            <a:r>
              <a:rPr b="1" i="1" lang="en" sz="2000" u="sng">
                <a:solidFill>
                  <a:srgbClr val="4BA173"/>
                </a:solidFill>
                <a:highlight>
                  <a:srgbClr val="434343"/>
                </a:highlight>
                <a:latin typeface="Optimistic Text"/>
                <a:ea typeface="Optimistic Text"/>
                <a:cs typeface="Optimistic Text"/>
                <a:sym typeface="Optimistic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P2_ML_AlgoTrade</a:t>
            </a:r>
            <a:r>
              <a:rPr b="1" lang="en" sz="2000">
                <a:solidFill>
                  <a:srgbClr val="4BA173"/>
                </a:solidFill>
                <a:latin typeface="Optimistic Text"/>
                <a:ea typeface="Optimistic Text"/>
                <a:cs typeface="Optimistic Text"/>
                <a:sym typeface="Optimistic Text"/>
              </a:rPr>
              <a:t>  </a:t>
            </a:r>
            <a:endParaRPr b="1" sz="2000">
              <a:solidFill>
                <a:srgbClr val="4BA173"/>
              </a:solidFill>
              <a:latin typeface="Optimistic Text"/>
              <a:ea typeface="Optimistic Text"/>
              <a:cs typeface="Optimistic Text"/>
              <a:sym typeface="Optimistic Tex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A173"/>
              </a:buClr>
              <a:buSzPts val="2000"/>
              <a:buFont typeface="Optimistic Text Light"/>
              <a:buChar char="○"/>
            </a:pPr>
            <a:r>
              <a:rPr lang="en" sz="2000">
                <a:solidFill>
                  <a:srgbClr val="4BA173"/>
                </a:solidFill>
                <a:highlight>
                  <a:srgbClr val="434343"/>
                </a:highlight>
                <a:latin typeface="Optimistic Text Light"/>
                <a:ea typeface="Optimistic Text Light"/>
                <a:cs typeface="Optimistic Text Light"/>
                <a:sym typeface="Optimistic Text Light"/>
              </a:rPr>
              <a:t>Presented Models in &lt;main branch&gt;</a:t>
            </a:r>
            <a:endParaRPr sz="2000">
              <a:solidFill>
                <a:srgbClr val="4BA173"/>
              </a:solidFill>
              <a:highlight>
                <a:srgbClr val="434343"/>
              </a:highlight>
              <a:latin typeface="Optimistic Text Light"/>
              <a:ea typeface="Optimistic Text Light"/>
              <a:cs typeface="Optimistic Text Light"/>
              <a:sym typeface="Optimistic Text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A173"/>
              </a:buClr>
              <a:buSzPts val="2000"/>
              <a:buFont typeface="Optimistic Text Light"/>
              <a:buChar char="○"/>
            </a:pPr>
            <a:r>
              <a:rPr lang="en" sz="2000">
                <a:solidFill>
                  <a:srgbClr val="4BA173"/>
                </a:solidFill>
                <a:highlight>
                  <a:srgbClr val="434343"/>
                </a:highlight>
                <a:latin typeface="Optimistic Text Light"/>
                <a:ea typeface="Optimistic Text Light"/>
                <a:cs typeface="Optimistic Text Light"/>
                <a:sym typeface="Optimistic Text Light"/>
              </a:rPr>
              <a:t>All other models in dev branches (5)</a:t>
            </a:r>
            <a:endParaRPr sz="2000">
              <a:solidFill>
                <a:srgbClr val="4BA173"/>
              </a:solidFill>
              <a:highlight>
                <a:srgbClr val="434343"/>
              </a:highlight>
              <a:latin typeface="Optimistic Text Light"/>
              <a:ea typeface="Optimistic Text Light"/>
              <a:cs typeface="Optimistic Text Light"/>
              <a:sym typeface="Optimistic Text Light"/>
            </a:endParaRPr>
          </a:p>
        </p:txBody>
      </p:sp>
      <p:cxnSp>
        <p:nvCxnSpPr>
          <p:cNvPr id="344" name="Google Shape;344;p59"/>
          <p:cNvCxnSpPr/>
          <p:nvPr/>
        </p:nvCxnSpPr>
        <p:spPr>
          <a:xfrm>
            <a:off x="349250" y="693700"/>
            <a:ext cx="8367000" cy="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5" name="Google Shape;34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250" y="1671475"/>
            <a:ext cx="462250" cy="740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P Master Template">
  <a:themeElements>
    <a:clrScheme name="Simple Light">
      <a:dk1>
        <a:srgbClr val="1C2B33"/>
      </a:dk1>
      <a:lt1>
        <a:srgbClr val="344854"/>
      </a:lt1>
      <a:dk2>
        <a:srgbClr val="465A69"/>
      </a:dk2>
      <a:lt2>
        <a:srgbClr val="20252D"/>
      </a:lt2>
      <a:accent1>
        <a:srgbClr val="CBD2D9"/>
      </a:accent1>
      <a:accent2>
        <a:srgbClr val="DEE3E9"/>
      </a:accent2>
      <a:accent3>
        <a:srgbClr val="F1F4F7"/>
      </a:accent3>
      <a:accent4>
        <a:srgbClr val="FFFFFF"/>
      </a:accent4>
      <a:accent5>
        <a:srgbClr val="000000"/>
      </a:accent5>
      <a:accent6>
        <a:srgbClr val="0061A0"/>
      </a:accent6>
      <a:hlink>
        <a:srgbClr val="0061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