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13"/>
  </p:notesMasterIdLst>
  <p:sldIdLst>
    <p:sldId id="257" r:id="rId5"/>
    <p:sldId id="259" r:id="rId6"/>
    <p:sldId id="284" r:id="rId7"/>
    <p:sldId id="323" r:id="rId8"/>
    <p:sldId id="317" r:id="rId9"/>
    <p:sldId id="324" r:id="rId10"/>
    <p:sldId id="325" r:id="rId11"/>
    <p:sldId id="32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4934CE-CEBD-47B3-A0CF-4BF846860477}" type="datetimeFigureOut">
              <a:rPr lang="en-GB" smtClean="0"/>
              <a:pPr/>
              <a:t>20/04/2025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FCE9DD-27EB-4058-A29A-B591E9D7777D}" type="slidenum">
              <a:rPr lang="en-GB" smtClean="0"/>
              <a:pPr/>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6"/>
          <p:cNvSpPr>
            <a:spLocks noGrp="1" noChangeArrowheads="1"/>
          </p:cNvSpPr>
          <p:nvPr>
            <p:ph type="ftr" sz="quarter" idx="4"/>
          </p:nvPr>
        </p:nvSpPr>
        <p:spPr>
          <a:noFill/>
        </p:spPr>
        <p:txBody>
          <a:bodyPr/>
          <a:lstStyle>
            <a:lvl1pPr defTabSz="967105">
              <a:defRPr sz="2000">
                <a:solidFill>
                  <a:schemeClr val="tx1"/>
                </a:solidFill>
                <a:latin typeface="Arial" panose="020B0604020202020204" pitchFamily="34" charset="0"/>
              </a:defRPr>
            </a:lvl1pPr>
            <a:lvl2pPr marL="742950" indent="-285750" defTabSz="967105">
              <a:defRPr sz="2000">
                <a:solidFill>
                  <a:schemeClr val="tx1"/>
                </a:solidFill>
                <a:latin typeface="Arial" panose="020B0604020202020204" pitchFamily="34" charset="0"/>
              </a:defRPr>
            </a:lvl2pPr>
            <a:lvl3pPr marL="1143000" indent="-228600" defTabSz="967105">
              <a:defRPr sz="2000">
                <a:solidFill>
                  <a:schemeClr val="tx1"/>
                </a:solidFill>
                <a:latin typeface="Arial" panose="020B0604020202020204" pitchFamily="34" charset="0"/>
              </a:defRPr>
            </a:lvl3pPr>
            <a:lvl4pPr marL="1600200" indent="-228600" defTabSz="967105">
              <a:defRPr sz="2000">
                <a:solidFill>
                  <a:schemeClr val="tx1"/>
                </a:solidFill>
                <a:latin typeface="Arial" panose="020B0604020202020204" pitchFamily="34" charset="0"/>
              </a:defRPr>
            </a:lvl4pPr>
            <a:lvl5pPr marL="2057400" indent="-228600" defTabSz="967105">
              <a:defRPr sz="2000">
                <a:solidFill>
                  <a:schemeClr val="tx1"/>
                </a:solidFill>
                <a:latin typeface="Arial" panose="020B0604020202020204" pitchFamily="34" charset="0"/>
              </a:defRPr>
            </a:lvl5pPr>
            <a:lvl6pPr marL="2514600" indent="-228600" defTabSz="967105" eaLnBrk="0" fontAlgn="base" hangingPunct="0">
              <a:spcBef>
                <a:spcPct val="0"/>
              </a:spcBef>
              <a:spcAft>
                <a:spcPct val="0"/>
              </a:spcAft>
              <a:defRPr sz="2000">
                <a:solidFill>
                  <a:schemeClr val="tx1"/>
                </a:solidFill>
                <a:latin typeface="Arial" panose="020B0604020202020204" pitchFamily="34" charset="0"/>
              </a:defRPr>
            </a:lvl6pPr>
            <a:lvl7pPr marL="2971800" indent="-228600" defTabSz="967105" eaLnBrk="0" fontAlgn="base" hangingPunct="0">
              <a:spcBef>
                <a:spcPct val="0"/>
              </a:spcBef>
              <a:spcAft>
                <a:spcPct val="0"/>
              </a:spcAft>
              <a:defRPr sz="2000">
                <a:solidFill>
                  <a:schemeClr val="tx1"/>
                </a:solidFill>
                <a:latin typeface="Arial" panose="020B0604020202020204" pitchFamily="34" charset="0"/>
              </a:defRPr>
            </a:lvl7pPr>
            <a:lvl8pPr marL="3429000" indent="-228600" defTabSz="967105" eaLnBrk="0" fontAlgn="base" hangingPunct="0">
              <a:spcBef>
                <a:spcPct val="0"/>
              </a:spcBef>
              <a:spcAft>
                <a:spcPct val="0"/>
              </a:spcAft>
              <a:defRPr sz="2000">
                <a:solidFill>
                  <a:schemeClr val="tx1"/>
                </a:solidFill>
                <a:latin typeface="Arial" panose="020B0604020202020204" pitchFamily="34" charset="0"/>
              </a:defRPr>
            </a:lvl8pPr>
            <a:lvl9pPr marL="3886200" indent="-228600" defTabSz="967105" eaLnBrk="0" fontAlgn="base" hangingPunct="0">
              <a:spcBef>
                <a:spcPct val="0"/>
              </a:spcBef>
              <a:spcAft>
                <a:spcPct val="0"/>
              </a:spcAft>
              <a:defRPr sz="2000">
                <a:solidFill>
                  <a:schemeClr val="tx1"/>
                </a:solidFill>
                <a:latin typeface="Arial" panose="020B0604020202020204" pitchFamily="34" charset="0"/>
              </a:defRPr>
            </a:lvl9pPr>
          </a:lstStyle>
          <a:p>
            <a:r>
              <a:rPr lang="nl-NL" altLang="en-US" sz="1300">
                <a:solidFill>
                  <a:srgbClr val="000066"/>
                </a:solidFill>
              </a:rPr>
              <a:t>© SE, Architecture, Hans van Vliet</a:t>
            </a:r>
          </a:p>
        </p:txBody>
      </p:sp>
      <p:sp>
        <p:nvSpPr>
          <p:cNvPr id="6147" name="Rectangle 7"/>
          <p:cNvSpPr>
            <a:spLocks noGrp="1" noChangeArrowheads="1"/>
          </p:cNvSpPr>
          <p:nvPr>
            <p:ph type="sldNum" sz="quarter" idx="5"/>
          </p:nvPr>
        </p:nvSpPr>
        <p:spPr>
          <a:noFill/>
        </p:spPr>
        <p:txBody>
          <a:bodyPr/>
          <a:lstStyle>
            <a:lvl1pPr defTabSz="967105">
              <a:defRPr sz="2000">
                <a:solidFill>
                  <a:schemeClr val="tx1"/>
                </a:solidFill>
                <a:latin typeface="Arial" panose="020B0604020202020204" pitchFamily="34" charset="0"/>
              </a:defRPr>
            </a:lvl1pPr>
            <a:lvl2pPr marL="742950" indent="-285750" defTabSz="967105">
              <a:defRPr sz="2000">
                <a:solidFill>
                  <a:schemeClr val="tx1"/>
                </a:solidFill>
                <a:latin typeface="Arial" panose="020B0604020202020204" pitchFamily="34" charset="0"/>
              </a:defRPr>
            </a:lvl2pPr>
            <a:lvl3pPr marL="1143000" indent="-228600" defTabSz="967105">
              <a:defRPr sz="2000">
                <a:solidFill>
                  <a:schemeClr val="tx1"/>
                </a:solidFill>
                <a:latin typeface="Arial" panose="020B0604020202020204" pitchFamily="34" charset="0"/>
              </a:defRPr>
            </a:lvl3pPr>
            <a:lvl4pPr marL="1600200" indent="-228600" defTabSz="967105">
              <a:defRPr sz="2000">
                <a:solidFill>
                  <a:schemeClr val="tx1"/>
                </a:solidFill>
                <a:latin typeface="Arial" panose="020B0604020202020204" pitchFamily="34" charset="0"/>
              </a:defRPr>
            </a:lvl4pPr>
            <a:lvl5pPr marL="2057400" indent="-228600" defTabSz="967105">
              <a:defRPr sz="2000">
                <a:solidFill>
                  <a:schemeClr val="tx1"/>
                </a:solidFill>
                <a:latin typeface="Arial" panose="020B0604020202020204" pitchFamily="34" charset="0"/>
              </a:defRPr>
            </a:lvl5pPr>
            <a:lvl6pPr marL="2514600" indent="-228600" defTabSz="967105" eaLnBrk="0" fontAlgn="base" hangingPunct="0">
              <a:spcBef>
                <a:spcPct val="0"/>
              </a:spcBef>
              <a:spcAft>
                <a:spcPct val="0"/>
              </a:spcAft>
              <a:defRPr sz="2000">
                <a:solidFill>
                  <a:schemeClr val="tx1"/>
                </a:solidFill>
                <a:latin typeface="Arial" panose="020B0604020202020204" pitchFamily="34" charset="0"/>
              </a:defRPr>
            </a:lvl6pPr>
            <a:lvl7pPr marL="2971800" indent="-228600" defTabSz="967105" eaLnBrk="0" fontAlgn="base" hangingPunct="0">
              <a:spcBef>
                <a:spcPct val="0"/>
              </a:spcBef>
              <a:spcAft>
                <a:spcPct val="0"/>
              </a:spcAft>
              <a:defRPr sz="2000">
                <a:solidFill>
                  <a:schemeClr val="tx1"/>
                </a:solidFill>
                <a:latin typeface="Arial" panose="020B0604020202020204" pitchFamily="34" charset="0"/>
              </a:defRPr>
            </a:lvl7pPr>
            <a:lvl8pPr marL="3429000" indent="-228600" defTabSz="967105" eaLnBrk="0" fontAlgn="base" hangingPunct="0">
              <a:spcBef>
                <a:spcPct val="0"/>
              </a:spcBef>
              <a:spcAft>
                <a:spcPct val="0"/>
              </a:spcAft>
              <a:defRPr sz="2000">
                <a:solidFill>
                  <a:schemeClr val="tx1"/>
                </a:solidFill>
                <a:latin typeface="Arial" panose="020B0604020202020204" pitchFamily="34" charset="0"/>
              </a:defRPr>
            </a:lvl8pPr>
            <a:lvl9pPr marL="3886200" indent="-228600" defTabSz="967105" eaLnBrk="0" fontAlgn="base" hangingPunct="0">
              <a:spcBef>
                <a:spcPct val="0"/>
              </a:spcBef>
              <a:spcAft>
                <a:spcPct val="0"/>
              </a:spcAft>
              <a:defRPr sz="2000">
                <a:solidFill>
                  <a:schemeClr val="tx1"/>
                </a:solidFill>
                <a:latin typeface="Arial" panose="020B0604020202020204" pitchFamily="34" charset="0"/>
              </a:defRPr>
            </a:lvl9pPr>
          </a:lstStyle>
          <a:p>
            <a:fld id="{6B49B0E2-7EC6-4C24-B58E-8B1FA219A218}" type="slidenum">
              <a:rPr lang="nl-NL" altLang="en-US" sz="1300" smtClean="0">
                <a:solidFill>
                  <a:srgbClr val="000066"/>
                </a:solidFill>
              </a:rPr>
              <a:pPr/>
              <a:t>1</a:t>
            </a:fld>
            <a:endParaRPr lang="nl-NL" altLang="en-US" sz="1300">
              <a:solidFill>
                <a:srgbClr val="000066"/>
              </a:solidFill>
            </a:endParaRPr>
          </a:p>
        </p:txBody>
      </p:sp>
      <p:sp>
        <p:nvSpPr>
          <p:cNvPr id="6148" name="Rectangle 2"/>
          <p:cNvSpPr>
            <a:spLocks noGrp="1" noRot="1" noChangeAspect="1" noChangeArrowheads="1" noTextEdit="1"/>
          </p:cNvSpPr>
          <p:nvPr>
            <p:ph type="sldImg"/>
          </p:nvPr>
        </p:nvSpPr>
        <p:spPr>
          <a:xfrm>
            <a:off x="458788" y="719138"/>
            <a:ext cx="6400800" cy="3600450"/>
          </a:xfrm>
        </p:spPr>
      </p:sp>
      <p:sp>
        <p:nvSpPr>
          <p:cNvPr id="6149" name="Rectangle 3"/>
          <p:cNvSpPr>
            <a:spLocks noGrp="1" noChangeArrowheads="1"/>
          </p:cNvSpPr>
          <p:nvPr>
            <p:ph type="body" idx="1"/>
          </p:nvPr>
        </p:nvSpPr>
        <p:spPr>
          <a:xfrm>
            <a:off x="976313" y="4560888"/>
            <a:ext cx="5362575" cy="4321175"/>
          </a:xfrm>
          <a:noFill/>
        </p:spPr>
        <p:txBody>
          <a:bodyPr/>
          <a:lstStyle/>
          <a:p>
            <a:pPr eaLnBrk="1" hangingPunct="1"/>
            <a:r>
              <a:rPr lang="en-US" altLang="en-US" sz="1600">
                <a:latin typeface="Arial" panose="020B0604020202020204" pitchFamily="34" charset="0"/>
              </a:rPr>
              <a:t>Is the notion of software architecture really important?</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19050"/>
            <a:ext cx="12206817" cy="6867525"/>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solidFill>
                  <a:schemeClr val="bg1"/>
                </a:solidFill>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B6C8C1CE-BDDD-4C7B-ACF8-85C637A96D22}" type="datetimeFigureOut">
              <a:rPr lang="en-GB" smtClean="0"/>
              <a:pPr/>
              <a:t>20/04/2025</a:t>
            </a:fld>
            <a:endParaRPr lang="en-GB"/>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GB"/>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4F732B2C-521F-4C34-BD1A-9C57A11E4B84}" type="slidenum">
              <a:rPr lang="en-GB" smtClean="0"/>
              <a:pPr/>
              <a:t>‹#›</a:t>
            </a:fld>
            <a:endParaRPr lang="en-GB"/>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C8C1CE-BDDD-4C7B-ACF8-85C637A96D22}" type="datetimeFigureOut">
              <a:rPr lang="en-GB" smtClean="0"/>
              <a:pPr/>
              <a:t>20/04/2025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F732B2C-521F-4C34-BD1A-9C57A11E4B84}" type="slidenum">
              <a:rPr lang="en-GB" smtClean="0"/>
              <a:pPr/>
              <a:t>‹#›</a:t>
            </a:fld>
            <a:endParaRPr lang="en-GB"/>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C8C1CE-BDDD-4C7B-ACF8-85C637A96D22}" type="datetimeFigureOut">
              <a:rPr lang="en-GB" smtClean="0"/>
              <a:pPr/>
              <a:t>20/04/2025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F732B2C-521F-4C34-BD1A-9C57A11E4B84}" type="slidenum">
              <a:rPr lang="en-GB" smtClean="0"/>
              <a:pPr/>
              <a:t>‹#›</a:t>
            </a:fld>
            <a:endParaRPr lang="en-GB"/>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C8C1CE-BDDD-4C7B-ACF8-85C637A96D22}" type="datetimeFigureOut">
              <a:rPr lang="en-GB" smtClean="0"/>
              <a:pPr/>
              <a:t>20/04/2025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F732B2C-521F-4C34-BD1A-9C57A11E4B84}" type="slidenum">
              <a:rPr lang="en-GB" smtClean="0"/>
              <a:pPr/>
              <a:t>‹#›</a:t>
            </a:fld>
            <a:endParaRPr lang="en-GB"/>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B6C8C1CE-BDDD-4C7B-ACF8-85C637A96D22}" type="datetimeFigureOut">
              <a:rPr lang="en-GB" smtClean="0"/>
              <a:pPr/>
              <a:t>20/04/2025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F732B2C-521F-4C34-BD1A-9C57A11E4B84}" type="slidenum">
              <a:rPr lang="en-GB" smtClean="0"/>
              <a:pPr/>
              <a:t>‹#›</a:t>
            </a:fld>
            <a:endParaRPr lang="en-GB"/>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C8C1CE-BDDD-4C7B-ACF8-85C637A96D22}" type="datetimeFigureOut">
              <a:rPr lang="en-GB" smtClean="0"/>
              <a:pPr/>
              <a:t>20/04/2025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F732B2C-521F-4C34-BD1A-9C57A11E4B84}" type="slidenum">
              <a:rPr lang="en-GB" smtClean="0"/>
              <a:pPr/>
              <a:t>‹#›</a:t>
            </a:fld>
            <a:endParaRPr lang="en-GB"/>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C8C1CE-BDDD-4C7B-ACF8-85C637A96D22}" type="datetimeFigureOut">
              <a:rPr lang="en-GB" smtClean="0"/>
              <a:pPr/>
              <a:t>20/04/2025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F732B2C-521F-4C34-BD1A-9C57A11E4B84}" type="slidenum">
              <a:rPr lang="en-GB" smtClean="0"/>
              <a:pPr/>
              <a:t>‹#›</a:t>
            </a:fld>
            <a:endParaRPr lang="en-GB"/>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C8C1CE-BDDD-4C7B-ACF8-85C637A96D22}" type="datetimeFigureOut">
              <a:rPr lang="en-GB" smtClean="0"/>
              <a:pPr/>
              <a:t>20/04/2025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F732B2C-521F-4C34-BD1A-9C57A11E4B84}" type="slidenum">
              <a:rPr lang="en-GB" smtClean="0"/>
              <a:pPr/>
              <a:t>‹#›</a:t>
            </a:fld>
            <a:endParaRPr lang="en-GB"/>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C8C1CE-BDDD-4C7B-ACF8-85C637A96D22}" type="datetimeFigureOut">
              <a:rPr lang="en-GB" smtClean="0"/>
              <a:pPr/>
              <a:t>20/04/2025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F732B2C-521F-4C34-BD1A-9C57A11E4B84}" type="slidenum">
              <a:rPr lang="en-GB" smtClean="0"/>
              <a:pPr/>
              <a:t>‹#›</a:t>
            </a:fld>
            <a:endParaRPr lang="en-GB"/>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C8C1CE-BDDD-4C7B-ACF8-85C637A96D22}" type="datetimeFigureOut">
              <a:rPr lang="en-GB" smtClean="0"/>
              <a:pPr/>
              <a:t>20/04/2025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F732B2C-521F-4C34-BD1A-9C57A11E4B84}" type="slidenum">
              <a:rPr lang="en-GB" smtClean="0"/>
              <a:pPr/>
              <a:t>‹#›</a:t>
            </a:fld>
            <a:endParaRPr lang="en-GB"/>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C8C1CE-BDDD-4C7B-ACF8-85C637A96D22}" type="datetimeFigureOut">
              <a:rPr lang="en-GB" smtClean="0"/>
              <a:pPr/>
              <a:t>20/04/2025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F732B2C-521F-4C34-BD1A-9C57A11E4B84}" type="slidenum">
              <a:rPr lang="en-GB" smtClean="0"/>
              <a:pPr/>
              <a:t>‹#›</a:t>
            </a:fld>
            <a:endParaRPr lang="en-GB"/>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8"/>
          <p:cNvPicPr>
            <a:picLocks noChangeAspect="1"/>
          </p:cNvPicPr>
          <p:nvPr/>
        </p:nvPicPr>
        <p:blipFill>
          <a:blip r:embed="rId13"/>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B6C8C1CE-BDDD-4C7B-ACF8-85C637A96D22}" type="datetimeFigureOut">
              <a:rPr lang="en-GB" smtClean="0"/>
              <a:pPr/>
              <a:t>20/04/2025</a:t>
            </a:fld>
            <a:endParaRPr lang="en-GB"/>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GB"/>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4F732B2C-521F-4C34-BD1A-9C57A11E4B84}"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rtl="0" fontAlgn="base">
        <a:spcBef>
          <a:spcPct val="0"/>
        </a:spcBef>
        <a:spcAft>
          <a:spcPct val="0"/>
        </a:spcAft>
        <a:defRPr sz="3600" kern="1200">
          <a:solidFill>
            <a:schemeClr val="bg1"/>
          </a:solidFill>
          <a:latin typeface="+mj-lt"/>
          <a:ea typeface="+mj-ea"/>
          <a:cs typeface="+mj-cs"/>
        </a:defRPr>
      </a:lvl1pPr>
      <a:lvl2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jpeg"/></Relationships>
</file>

<file path=ppt/slides/_rels/slide2.xml.rels><?xml version="1.0" encoding="UTF-8" standalone="yes"?>
<Relationships xmlns="http://schemas.openxmlformats.org/package/2006/relationships"><Relationship Id="rId2" Type="http://schemas.openxmlformats.org/officeDocument/2006/relationships/hyperlink" Target="https://en.wikipedia.org/wiki/Software_architectur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774265" y="2764764"/>
            <a:ext cx="9480549" cy="889000"/>
          </a:xfrm>
        </p:spPr>
        <p:txBody>
          <a:bodyPr/>
          <a:lstStyle/>
          <a:p>
            <a:br>
              <a:rPr lang="en-US" altLang="en-US" dirty="0"/>
            </a:br>
            <a:r>
              <a:rPr lang="en-US" altLang="en-US" dirty="0"/>
              <a:t>Title - Glucose Monitoring System using IOT</a:t>
            </a:r>
          </a:p>
        </p:txBody>
      </p:sp>
      <p:pic>
        <p:nvPicPr>
          <p:cNvPr id="2" name="Picture 1" descr="final log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a:xfrm>
            <a:off x="71755" y="0"/>
            <a:ext cx="2511425" cy="1947545"/>
          </a:xfrm>
          <a:prstGeom prst="rect">
            <a:avLst/>
          </a:prstGeom>
          <a:noFill/>
          <a:ln>
            <a:noFill/>
          </a:ln>
        </p:spPr>
      </p:pic>
      <p:pic>
        <p:nvPicPr>
          <p:cNvPr id="3" name="Picture 2"/>
          <p:cNvPicPr/>
          <p:nvPr/>
        </p:nvPicPr>
        <p:blipFill>
          <a:blip r:embed="rId4"/>
        </p:blipFill>
        <p:spPr>
          <a:xfrm>
            <a:off x="9973310" y="-635"/>
            <a:ext cx="2218055" cy="1720215"/>
          </a:xfrm>
          <a:prstGeom prst="rect">
            <a:avLst/>
          </a:prstGeom>
        </p:spPr>
      </p:pic>
      <p:sp>
        <p:nvSpPr>
          <p:cNvPr id="4" name="Text Box 3"/>
          <p:cNvSpPr txBox="1"/>
          <p:nvPr/>
        </p:nvSpPr>
        <p:spPr>
          <a:xfrm>
            <a:off x="7566991" y="4916395"/>
            <a:ext cx="3687823" cy="1077218"/>
          </a:xfrm>
          <a:prstGeom prst="rect">
            <a:avLst/>
          </a:prstGeom>
          <a:noFill/>
        </p:spPr>
        <p:txBody>
          <a:bodyPr wrap="square" rtlCol="0" anchor="t">
            <a:spAutoFit/>
          </a:bodyPr>
          <a:lstStyle/>
          <a:p>
            <a:pPr algn="l" eaLnBrk="1" hangingPunct="1"/>
            <a:r>
              <a:rPr lang="en-US" altLang="en-US" sz="1600" dirty="0">
                <a:latin typeface="Times New Roman" panose="02020603050405020304" charset="0"/>
                <a:cs typeface="Times New Roman" panose="02020603050405020304" charset="0"/>
                <a:sym typeface="+mn-ea"/>
              </a:rPr>
              <a:t>PRESENTED BY</a:t>
            </a:r>
            <a:endParaRPr lang="en-US" altLang="en-US" sz="1600" dirty="0">
              <a:solidFill>
                <a:schemeClr val="tx1"/>
              </a:solidFill>
              <a:latin typeface="Times New Roman" panose="02020603050405020304" charset="0"/>
              <a:cs typeface="Times New Roman" panose="02020603050405020304" charset="0"/>
            </a:endParaRPr>
          </a:p>
          <a:p>
            <a:pPr algn="l" eaLnBrk="1" hangingPunct="1"/>
            <a:endParaRPr lang="en-US" altLang="en-US" sz="1600" dirty="0">
              <a:solidFill>
                <a:schemeClr val="tx1"/>
              </a:solidFill>
              <a:latin typeface="Times New Roman" panose="02020603050405020304" charset="0"/>
              <a:cs typeface="Times New Roman" panose="02020603050405020304" charset="0"/>
            </a:endParaRPr>
          </a:p>
          <a:p>
            <a:pPr algn="l" eaLnBrk="1" hangingPunct="1"/>
            <a:r>
              <a:rPr lang="en-US" altLang="en-US" sz="1600" dirty="0">
                <a:latin typeface="Times New Roman" panose="02020603050405020304" charset="0"/>
                <a:cs typeface="Times New Roman" panose="02020603050405020304" charset="0"/>
                <a:sym typeface="+mn-ea"/>
              </a:rPr>
              <a:t>LUWINA   P   (1CD23SCS05) </a:t>
            </a:r>
          </a:p>
          <a:p>
            <a:pPr eaLnBrk="1" hangingPunct="1"/>
            <a:r>
              <a:rPr lang="en-US" altLang="en-US" sz="1600" dirty="0">
                <a:latin typeface="Times New Roman" panose="02020603050405020304" charset="0"/>
                <a:cs typeface="Times New Roman" panose="02020603050405020304" charset="0"/>
                <a:sym typeface="+mn-ea"/>
              </a:rPr>
              <a:t>SHIRINITHYA R 	(1CD23SCS14)</a:t>
            </a:r>
          </a:p>
        </p:txBody>
      </p:sp>
      <p:sp>
        <p:nvSpPr>
          <p:cNvPr id="5" name="TextBox 4">
            <a:extLst>
              <a:ext uri="{FF2B5EF4-FFF2-40B4-BE49-F238E27FC236}">
                <a16:creationId xmlns:a16="http://schemas.microsoft.com/office/drawing/2014/main" id="{03FC9E3E-2A00-40A7-BF9A-2B95C780636C}"/>
              </a:ext>
            </a:extLst>
          </p:cNvPr>
          <p:cNvSpPr txBox="1"/>
          <p:nvPr/>
        </p:nvSpPr>
        <p:spPr>
          <a:xfrm>
            <a:off x="118275" y="4353865"/>
            <a:ext cx="6362038" cy="2169825"/>
          </a:xfrm>
          <a:prstGeom prst="rect">
            <a:avLst/>
          </a:prstGeom>
          <a:noFill/>
        </p:spPr>
        <p:txBody>
          <a:bodyPr wrap="square" rtlCol="0">
            <a:spAutoFit/>
          </a:bodyPr>
          <a:lstStyle/>
          <a:p>
            <a:pPr>
              <a:spcBef>
                <a:spcPct val="20000"/>
              </a:spcBef>
            </a:pPr>
            <a:r>
              <a:rPr lang="en-US" altLang="en-US" dirty="0">
                <a:solidFill>
                  <a:srgbClr val="006600"/>
                </a:solidFill>
                <a:latin typeface="Times New Roman" panose="02020603050405020304" charset="0"/>
                <a:cs typeface="Times New Roman" panose="02020603050405020304" charset="0"/>
                <a:sym typeface="+mn-ea"/>
              </a:rPr>
              <a:t>Under the Guidance of,</a:t>
            </a:r>
            <a:endParaRPr lang="en-US" altLang="en-US" b="1" dirty="0">
              <a:solidFill>
                <a:srgbClr val="006600"/>
              </a:solidFill>
              <a:latin typeface="Times New Roman" panose="02020603050405020304" charset="0"/>
              <a:cs typeface="Times New Roman" panose="02020603050405020304" charset="0"/>
            </a:endParaRPr>
          </a:p>
          <a:p>
            <a:pPr>
              <a:spcBef>
                <a:spcPct val="20000"/>
              </a:spcBef>
            </a:pPr>
            <a:endParaRPr lang="en-US" altLang="en-US" sz="1050" b="1" dirty="0">
              <a:solidFill>
                <a:schemeClr val="bg1"/>
              </a:solidFill>
              <a:latin typeface="Times New Roman" panose="02020603050405020304" charset="0"/>
              <a:cs typeface="Times New Roman" panose="02020603050405020304" charset="0"/>
            </a:endParaRPr>
          </a:p>
          <a:p>
            <a:pPr>
              <a:spcBef>
                <a:spcPct val="20000"/>
              </a:spcBef>
            </a:pPr>
            <a:r>
              <a:rPr lang="en-US" altLang="en-US" dirty="0">
                <a:solidFill>
                  <a:srgbClr val="898989"/>
                </a:solidFill>
                <a:latin typeface="Times New Roman" panose="02020603050405020304" charset="0"/>
                <a:cs typeface="Times New Roman" panose="02020603050405020304" charset="0"/>
                <a:sym typeface="+mn-ea"/>
              </a:rPr>
              <a:t>Dr. </a:t>
            </a:r>
            <a:r>
              <a:rPr lang="en-US" altLang="en-US" dirty="0" err="1">
                <a:solidFill>
                  <a:srgbClr val="898989"/>
                </a:solidFill>
                <a:latin typeface="Times New Roman" panose="02020603050405020304" charset="0"/>
                <a:cs typeface="Times New Roman" panose="02020603050405020304" charset="0"/>
                <a:sym typeface="+mn-ea"/>
              </a:rPr>
              <a:t>Yashashwini</a:t>
            </a:r>
            <a:endParaRPr lang="en-US" altLang="en-US" dirty="0">
              <a:solidFill>
                <a:srgbClr val="898989"/>
              </a:solidFill>
              <a:latin typeface="Times New Roman" panose="02020603050405020304" charset="0"/>
              <a:cs typeface="Times New Roman" panose="02020603050405020304" charset="0"/>
              <a:sym typeface="+mn-ea"/>
            </a:endParaRPr>
          </a:p>
          <a:p>
            <a:pPr>
              <a:spcBef>
                <a:spcPct val="20000"/>
              </a:spcBef>
            </a:pPr>
            <a:r>
              <a:rPr lang="en-US" altLang="en-US" dirty="0">
                <a:solidFill>
                  <a:srgbClr val="898989"/>
                </a:solidFill>
                <a:latin typeface="Times New Roman" panose="02020603050405020304" charset="0"/>
                <a:cs typeface="Times New Roman" panose="02020603050405020304" charset="0"/>
                <a:sym typeface="+mn-ea"/>
              </a:rPr>
              <a:t>Associate Professor</a:t>
            </a:r>
          </a:p>
          <a:p>
            <a:pPr>
              <a:spcBef>
                <a:spcPct val="20000"/>
              </a:spcBef>
            </a:pPr>
            <a:r>
              <a:rPr lang="en-US" altLang="en-US" dirty="0">
                <a:solidFill>
                  <a:srgbClr val="898989"/>
                </a:solidFill>
                <a:latin typeface="Times New Roman" panose="02020603050405020304" charset="0"/>
                <a:cs typeface="Times New Roman" panose="02020603050405020304" charset="0"/>
                <a:sym typeface="+mn-ea"/>
              </a:rPr>
              <a:t>Department of Computer Science &amp; Engineering,</a:t>
            </a:r>
            <a:endParaRPr lang="en-US" altLang="en-US" dirty="0">
              <a:solidFill>
                <a:srgbClr val="898989"/>
              </a:solidFill>
              <a:latin typeface="Times New Roman" panose="02020603050405020304" charset="0"/>
              <a:cs typeface="Times New Roman" panose="02020603050405020304" charset="0"/>
            </a:endParaRPr>
          </a:p>
          <a:p>
            <a:pPr>
              <a:spcBef>
                <a:spcPct val="20000"/>
              </a:spcBef>
            </a:pPr>
            <a:r>
              <a:rPr lang="en-US" altLang="en-US" dirty="0">
                <a:solidFill>
                  <a:srgbClr val="898989"/>
                </a:solidFill>
                <a:latin typeface="Times New Roman" panose="02020603050405020304" charset="0"/>
                <a:cs typeface="Times New Roman" panose="02020603050405020304" charset="0"/>
                <a:sym typeface="+mn-ea"/>
              </a:rPr>
              <a:t>Cambridge Institute of Technology.</a:t>
            </a:r>
            <a:r>
              <a:rPr lang="en-US" dirty="0"/>
              <a:t> </a:t>
            </a:r>
          </a:p>
          <a:p>
            <a:endParaRPr lang="en-IN" dirty="0"/>
          </a:p>
        </p:txBody>
      </p:sp>
      <p:sp>
        <p:nvSpPr>
          <p:cNvPr id="6" name="TextBox 5">
            <a:extLst>
              <a:ext uri="{FF2B5EF4-FFF2-40B4-BE49-F238E27FC236}">
                <a16:creationId xmlns:a16="http://schemas.microsoft.com/office/drawing/2014/main" id="{9C4C5641-9B7A-4AA1-944B-C802C960E236}"/>
              </a:ext>
            </a:extLst>
          </p:cNvPr>
          <p:cNvSpPr txBox="1"/>
          <p:nvPr/>
        </p:nvSpPr>
        <p:spPr>
          <a:xfrm>
            <a:off x="2063751" y="1745794"/>
            <a:ext cx="8428382" cy="769441"/>
          </a:xfrm>
          <a:prstGeom prst="rect">
            <a:avLst/>
          </a:prstGeom>
          <a:noFill/>
        </p:spPr>
        <p:txBody>
          <a:bodyPr wrap="square" rtlCol="0">
            <a:spAutoFit/>
          </a:bodyPr>
          <a:lstStyle/>
          <a:p>
            <a:r>
              <a:rPr lang="en-US" sz="4400" dirty="0">
                <a:solidFill>
                  <a:schemeClr val="bg1"/>
                </a:solidFill>
              </a:rPr>
              <a:t>Software Engineering In Practice </a:t>
            </a:r>
            <a:endParaRPr lang="en-IN" sz="4400"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90500"/>
            <a:ext cx="10972800" cy="582613"/>
          </a:xfrm>
        </p:spPr>
        <p:txBody>
          <a:bodyPr/>
          <a:lstStyle/>
          <a:p>
            <a:r>
              <a:rPr lang="en-US" b="1" dirty="0">
                <a:latin typeface="Times New Roman" panose="02020603050405020304" charset="0"/>
                <a:cs typeface="Times New Roman" panose="02020603050405020304" charset="0"/>
              </a:rPr>
              <a:t>Introduction</a:t>
            </a:r>
          </a:p>
        </p:txBody>
      </p:sp>
      <p:sp>
        <p:nvSpPr>
          <p:cNvPr id="3" name="Content Placeholder 2"/>
          <p:cNvSpPr>
            <a:spLocks noGrp="1"/>
          </p:cNvSpPr>
          <p:nvPr>
            <p:ph idx="1"/>
          </p:nvPr>
        </p:nvSpPr>
        <p:spPr>
          <a:xfrm>
            <a:off x="498566" y="1332412"/>
            <a:ext cx="10893334" cy="4859382"/>
          </a:xfrm>
        </p:spPr>
        <p:txBody>
          <a:bodyPr/>
          <a:lstStyle/>
          <a:p>
            <a:pPr>
              <a:buNone/>
            </a:pPr>
            <a:endParaRPr lang="tr-TR" dirty="0">
              <a:hlinkClick r:id="rId2"/>
            </a:endParaRPr>
          </a:p>
          <a:p>
            <a:pPr marL="0" indent="0">
              <a:buNone/>
            </a:pPr>
            <a:br>
              <a:rPr lang="en-GB" dirty="0"/>
            </a:br>
            <a:endParaRPr lang="en-GB" dirty="0"/>
          </a:p>
        </p:txBody>
      </p:sp>
      <p:sp>
        <p:nvSpPr>
          <p:cNvPr id="5" name="Slide Number Placeholder 4"/>
          <p:cNvSpPr>
            <a:spLocks noGrp="1"/>
          </p:cNvSpPr>
          <p:nvPr>
            <p:ph type="sldNum" sz="quarter" idx="12"/>
          </p:nvPr>
        </p:nvSpPr>
        <p:spPr/>
        <p:txBody>
          <a:bodyPr/>
          <a:lstStyle/>
          <a:p>
            <a:pPr>
              <a:defRPr/>
            </a:pPr>
            <a:fld id="{63496F12-6791-4C1A-B3F8-1D97CEE780C5}" type="slidenum">
              <a:rPr lang="nl-NL" altLang="en-US" smtClean="0"/>
              <a:pPr>
                <a:defRPr/>
              </a:pPr>
              <a:t>2</a:t>
            </a:fld>
            <a:endParaRPr lang="nl-NL" altLang="en-US"/>
          </a:p>
        </p:txBody>
      </p:sp>
      <p:sp>
        <p:nvSpPr>
          <p:cNvPr id="6" name="TextBox 5"/>
          <p:cNvSpPr txBox="1"/>
          <p:nvPr/>
        </p:nvSpPr>
        <p:spPr>
          <a:xfrm>
            <a:off x="482600" y="1422400"/>
            <a:ext cx="10883900" cy="4462760"/>
          </a:xfrm>
          <a:prstGeom prst="rect">
            <a:avLst/>
          </a:prstGeom>
          <a:noFill/>
        </p:spPr>
        <p:txBody>
          <a:bodyPr wrap="square" rtlCol="0">
            <a:spAutoFit/>
          </a:bodyPr>
          <a:lstStyle/>
          <a:p>
            <a:r>
              <a:rPr lang="en-US" sz="2800" dirty="0"/>
              <a:t>Glucose is a simple sugar molecule. The sugar molecule is chemically symbolized as C6H12O6. This means that glucose molecule contains 6 Carbon (C) atoms, 12 Hydrogen (H) atoms, and 6 Oxygen (O) atoms. In human’s blood, glucose molecule circulates as blood sugar. Normally after eating food or drinking, our body breaks down sugars from food and uses them for energy in our cells. To perform this, our pancreas produces a hormone called insulin. Insulin pulls sugar from the blood and puts it in the cells for use. </a:t>
            </a:r>
          </a:p>
          <a:p>
            <a:endParaRPr lang="en-US" sz="3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charset="0"/>
                <a:cs typeface="Times New Roman" panose="02020603050405020304" charset="0"/>
              </a:rPr>
              <a:t>Components Used </a:t>
            </a:r>
          </a:p>
        </p:txBody>
      </p:sp>
      <p:sp>
        <p:nvSpPr>
          <p:cNvPr id="4" name="TextBox 3"/>
          <p:cNvSpPr txBox="1"/>
          <p:nvPr/>
        </p:nvSpPr>
        <p:spPr>
          <a:xfrm>
            <a:off x="261256" y="1306286"/>
            <a:ext cx="11498943" cy="4801314"/>
          </a:xfrm>
          <a:prstGeom prst="rect">
            <a:avLst/>
          </a:prstGeom>
          <a:noFill/>
        </p:spPr>
        <p:txBody>
          <a:bodyPr wrap="square" rtlCol="0">
            <a:spAutoFit/>
          </a:bodyPr>
          <a:lstStyle/>
          <a:p>
            <a:pPr marL="285750" indent="-285750">
              <a:buFont typeface="Arial" panose="020B0604020202020204" pitchFamily="34" charset="0"/>
              <a:buChar char="•"/>
            </a:pPr>
            <a:r>
              <a:rPr lang="en-IN" b="1" dirty="0"/>
              <a:t>Microcontroller ESP32 - </a:t>
            </a:r>
            <a:r>
              <a:rPr lang="en-US" dirty="0"/>
              <a:t>The ESP32 is a powerful microcontroller with built-in Wi-Fi and Bluetooth, ideal for IoT applications.</a:t>
            </a:r>
            <a:br>
              <a:rPr lang="en-US" dirty="0"/>
            </a:br>
            <a:r>
              <a:rPr lang="en-US" dirty="0"/>
              <a:t>It features dual-core processing and multiple analog/digital I/O pins for sensor integration.</a:t>
            </a:r>
            <a:br>
              <a:rPr lang="en-US" dirty="0"/>
            </a:br>
            <a:r>
              <a:rPr lang="en-US" dirty="0"/>
              <a:t>It collects data from sensors (like a pulse oximeter) and transmits it wirelessly to cloud platforms or mobile apps.</a:t>
            </a:r>
            <a:endParaRPr lang="en-IN" dirty="0"/>
          </a:p>
          <a:p>
            <a:pPr marL="285750" indent="-285750">
              <a:buFont typeface="Arial" panose="020B0604020202020204" pitchFamily="34" charset="0"/>
              <a:buChar char="•"/>
            </a:pPr>
            <a:r>
              <a:rPr lang="en-IN" b="1" dirty="0"/>
              <a:t>Pulse Oximeter Sensor - </a:t>
            </a:r>
            <a:r>
              <a:rPr lang="en-US" dirty="0"/>
              <a:t>This sensor measures blood oxygen saturation (</a:t>
            </a:r>
            <a:r>
              <a:rPr lang="en-US" dirty="0" err="1"/>
              <a:t>SpO</a:t>
            </a:r>
            <a:r>
              <a:rPr lang="en-US" dirty="0"/>
              <a:t>₂) and heart rate using light-based technology.</a:t>
            </a:r>
            <a:br>
              <a:rPr lang="en-US" dirty="0"/>
            </a:br>
            <a:r>
              <a:rPr lang="en-US" dirty="0"/>
              <a:t>It uses infrared and red LEDs along with a photodetector to detect oxygen levels in the blood.</a:t>
            </a:r>
            <a:br>
              <a:rPr lang="en-US" dirty="0"/>
            </a:br>
            <a:r>
              <a:rPr lang="en-US" dirty="0"/>
              <a:t>The sensor sends real-time biometric data to the microcontroller for monitoring and alerts.</a:t>
            </a:r>
            <a:endParaRPr lang="en-IN" b="1" dirty="0"/>
          </a:p>
          <a:p>
            <a:pPr marL="285750" indent="-285750">
              <a:buFont typeface="Arial" panose="020B0604020202020204" pitchFamily="34" charset="0"/>
              <a:buChar char="•"/>
            </a:pPr>
            <a:r>
              <a:rPr lang="en-US" b="1" dirty="0"/>
              <a:t>L</a:t>
            </a:r>
            <a:r>
              <a:rPr lang="en-IN" b="1" dirty="0"/>
              <a:t>CD 16x 2 display – </a:t>
            </a:r>
            <a:r>
              <a:rPr lang="en-US" dirty="0"/>
              <a:t>The 16x2 LCD can display two lines of text with 16 characters per line.</a:t>
            </a:r>
            <a:br>
              <a:rPr lang="en-US" dirty="0"/>
            </a:br>
            <a:r>
              <a:rPr lang="en-US" dirty="0"/>
              <a:t>It is used to show live readings such as heart rate and </a:t>
            </a:r>
            <a:r>
              <a:rPr lang="en-US" dirty="0" err="1"/>
              <a:t>SpO</a:t>
            </a:r>
            <a:r>
              <a:rPr lang="en-US" dirty="0"/>
              <a:t>₂ directly on the device.</a:t>
            </a:r>
            <a:br>
              <a:rPr lang="en-US" dirty="0"/>
            </a:br>
            <a:r>
              <a:rPr lang="en-US" dirty="0"/>
              <a:t>It connects to the ESP32 via parallel pins or through an I2C adapter to save GPIO pins.</a:t>
            </a:r>
            <a:endParaRPr lang="en-IN" b="1" dirty="0"/>
          </a:p>
          <a:p>
            <a:pPr marL="285750" indent="-285750">
              <a:buFont typeface="Arial" panose="020B0604020202020204" pitchFamily="34" charset="0"/>
              <a:buChar char="•"/>
            </a:pPr>
            <a:r>
              <a:rPr lang="en-US" b="1" dirty="0"/>
              <a:t>P</a:t>
            </a:r>
            <a:r>
              <a:rPr lang="en-IN" b="1" dirty="0" err="1"/>
              <a:t>ower</a:t>
            </a:r>
            <a:r>
              <a:rPr lang="en-IN" b="1" dirty="0"/>
              <a:t> Supply -  </a:t>
            </a:r>
            <a:r>
              <a:rPr lang="en-US" dirty="0"/>
              <a:t>The power supply provides the necessary voltage (typically 5V) to run the ESP32 and connected components.</a:t>
            </a:r>
            <a:br>
              <a:rPr lang="en-US" dirty="0"/>
            </a:br>
            <a:r>
              <a:rPr lang="en-US" dirty="0"/>
              <a:t>It can be a rechargeable Li-ion battery, USB power bank, or regulated adapter.</a:t>
            </a:r>
            <a:br>
              <a:rPr lang="en-US" dirty="0"/>
            </a:br>
            <a:r>
              <a:rPr lang="en-US" dirty="0"/>
              <a:t>Reliable power ensures uninterrupted data collection and wireless transmission in portable applications.</a:t>
            </a:r>
            <a:endParaRPr lang="en-US" b="1"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Flow chart  </a:t>
            </a:r>
          </a:p>
        </p:txBody>
      </p:sp>
      <p:sp>
        <p:nvSpPr>
          <p:cNvPr id="3" name="Content Placeholder 2"/>
          <p:cNvSpPr>
            <a:spLocks noGrp="1"/>
          </p:cNvSpPr>
          <p:nvPr>
            <p:ph idx="1"/>
          </p:nvPr>
        </p:nvSpPr>
        <p:spPr>
          <a:xfrm>
            <a:off x="609599" y="1174750"/>
            <a:ext cx="3750365" cy="4953000"/>
          </a:xfrm>
        </p:spPr>
        <p:txBody>
          <a:bodyPr/>
          <a:lstStyle/>
          <a:p>
            <a:pPr>
              <a:buNone/>
            </a:pPr>
            <a:r>
              <a:rPr lang="en-US" sz="2400" dirty="0"/>
              <a:t>[ Glucose Sensor ]</a:t>
            </a:r>
          </a:p>
          <a:p>
            <a:pPr>
              <a:buNone/>
            </a:pPr>
            <a:r>
              <a:rPr lang="en-US" sz="2400" dirty="0"/>
              <a:t>       │</a:t>
            </a:r>
          </a:p>
          <a:p>
            <a:pPr>
              <a:buNone/>
            </a:pPr>
            <a:r>
              <a:rPr lang="en-US" sz="2400" dirty="0"/>
              <a:t>   (Analog Signal)</a:t>
            </a:r>
          </a:p>
          <a:p>
            <a:pPr>
              <a:buNone/>
            </a:pPr>
            <a:r>
              <a:rPr lang="en-US" sz="2400" dirty="0"/>
              <a:t>       ↓</a:t>
            </a:r>
          </a:p>
          <a:p>
            <a:pPr>
              <a:buNone/>
            </a:pPr>
            <a:r>
              <a:rPr lang="en-US" sz="2400" dirty="0"/>
              <a:t>[ ESP32 Microcontroller ]</a:t>
            </a:r>
          </a:p>
          <a:p>
            <a:pPr>
              <a:buNone/>
            </a:pPr>
            <a:r>
              <a:rPr lang="en-US" sz="2400" dirty="0"/>
              <a:t>       │</a:t>
            </a:r>
          </a:p>
          <a:p>
            <a:pPr>
              <a:buNone/>
            </a:pPr>
            <a:r>
              <a:rPr lang="en-US" sz="2400" dirty="0"/>
              <a:t> (Processes &amp; Sends Data)</a:t>
            </a:r>
          </a:p>
          <a:p>
            <a:pPr>
              <a:buNone/>
            </a:pPr>
            <a:r>
              <a:rPr lang="en-US" sz="2400" dirty="0"/>
              <a:t>       ↓</a:t>
            </a:r>
          </a:p>
          <a:p>
            <a:pPr>
              <a:buNone/>
            </a:pPr>
            <a:r>
              <a:rPr lang="en-US" sz="2400" dirty="0"/>
              <a:t>[ LCD display ]</a:t>
            </a:r>
            <a:endParaRPr lang="en-US" sz="4000" dirty="0"/>
          </a:p>
          <a:p>
            <a:pPr>
              <a:buNone/>
            </a:pPr>
            <a:endParaRPr lang="en-US" dirty="0"/>
          </a:p>
        </p:txBody>
      </p:sp>
      <p:pic>
        <p:nvPicPr>
          <p:cNvPr id="5" name="Picture 4">
            <a:extLst>
              <a:ext uri="{FF2B5EF4-FFF2-40B4-BE49-F238E27FC236}">
                <a16:creationId xmlns:a16="http://schemas.microsoft.com/office/drawing/2014/main" id="{49A43303-35AB-4290-B4DF-B12B81A6B9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5753840" y="275893"/>
            <a:ext cx="4505743" cy="671039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charset="0"/>
                <a:cs typeface="Times New Roman" panose="02020603050405020304" charset="0"/>
              </a:rPr>
              <a:t>Work Flow </a:t>
            </a:r>
          </a:p>
        </p:txBody>
      </p:sp>
      <p:sp>
        <p:nvSpPr>
          <p:cNvPr id="5" name="Rectangle 4"/>
          <p:cNvSpPr/>
          <p:nvPr/>
        </p:nvSpPr>
        <p:spPr>
          <a:xfrm>
            <a:off x="368300" y="1361638"/>
            <a:ext cx="11303000" cy="5693866"/>
          </a:xfrm>
          <a:prstGeom prst="rect">
            <a:avLst/>
          </a:prstGeom>
        </p:spPr>
        <p:txBody>
          <a:bodyPr wrap="square">
            <a:spAutoFit/>
          </a:bodyPr>
          <a:lstStyle/>
          <a:p>
            <a:pPr marL="285750" indent="-285750">
              <a:buFont typeface="Arial" panose="020B0604020202020204" pitchFamily="34" charset="0"/>
              <a:buChar char="•"/>
            </a:pPr>
            <a:r>
              <a:rPr lang="en-US" sz="2400" dirty="0"/>
              <a:t>In this project the blood glucose meter that can provide glucose measurements painlessly, without a blood sample or finger pricks, within a few seconds. </a:t>
            </a:r>
          </a:p>
          <a:p>
            <a:pPr marL="285750" indent="-285750">
              <a:buFont typeface="Arial" panose="020B0604020202020204" pitchFamily="34" charset="0"/>
              <a:buChar char="•"/>
            </a:pPr>
            <a:r>
              <a:rPr lang="en-US" sz="2400" dirty="0"/>
              <a:t>The device checks the heartbeat and it is displayed on the </a:t>
            </a:r>
            <a:r>
              <a:rPr lang="en-US" sz="2400" dirty="0" err="1"/>
              <a:t>lcd</a:t>
            </a:r>
            <a:r>
              <a:rPr lang="en-US" sz="2400" dirty="0"/>
              <a:t>. The primary task is to identify the hardware components which are suitable for this project. </a:t>
            </a:r>
          </a:p>
          <a:p>
            <a:pPr marL="285750" indent="-285750">
              <a:buFont typeface="Arial" panose="020B0604020202020204" pitchFamily="34" charset="0"/>
              <a:buChar char="•"/>
            </a:pPr>
            <a:r>
              <a:rPr lang="en-US" sz="2400" dirty="0"/>
              <a:t>Block diagram consist of hardware components which are interconnected with each other to perform specific task. When a light ray passes through biological tissues, it is both absorbed and scattered by the tissues. Light scattering occurs in biological tissues due to the mismatch between the refraction index of extracellular fluid and the membranes of the cells. </a:t>
            </a:r>
          </a:p>
          <a:p>
            <a:pPr marL="285750" indent="-285750">
              <a:buFont typeface="Arial" panose="020B0604020202020204" pitchFamily="34" charset="0"/>
              <a:buChar char="•"/>
            </a:pPr>
            <a:r>
              <a:rPr lang="en-US" sz="2400" dirty="0"/>
              <a:t>Variation in glucose level in blood affects the intensity of light scattered from the tissue. </a:t>
            </a:r>
          </a:p>
          <a:p>
            <a:pPr marL="285750" indent="-285750">
              <a:buFont typeface="Arial" panose="020B0604020202020204" pitchFamily="34" charset="0"/>
              <a:buChar char="•"/>
            </a:pPr>
            <a:r>
              <a:rPr lang="en-US" sz="2400" dirty="0"/>
              <a:t>Beer- Lambert Law plays a major role in absorbance measurement which states that absorbance of light through any solution is in proportion with the concentration of the solution and the length path travelled by the light ray.</a:t>
            </a:r>
            <a:endParaRPr lang="en-IN" sz="2400" dirty="0"/>
          </a:p>
          <a:p>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snippet </a:t>
            </a:r>
          </a:p>
        </p:txBody>
      </p:sp>
      <p:pic>
        <p:nvPicPr>
          <p:cNvPr id="6" name="Picture 5">
            <a:extLst>
              <a:ext uri="{FF2B5EF4-FFF2-40B4-BE49-F238E27FC236}">
                <a16:creationId xmlns:a16="http://schemas.microsoft.com/office/drawing/2014/main" id="{52CCDF4A-D559-4657-ACBB-C2CE77B55597}"/>
              </a:ext>
            </a:extLst>
          </p:cNvPr>
          <p:cNvPicPr>
            <a:picLocks noChangeAspect="1"/>
          </p:cNvPicPr>
          <p:nvPr/>
        </p:nvPicPr>
        <p:blipFill rotWithShape="1">
          <a:blip r:embed="rId2"/>
          <a:srcRect r="44218"/>
          <a:stretch/>
        </p:blipFill>
        <p:spPr>
          <a:xfrm>
            <a:off x="6096001" y="1113183"/>
            <a:ext cx="5857460" cy="5554317"/>
          </a:xfrm>
          <a:prstGeom prst="rect">
            <a:avLst/>
          </a:prstGeom>
        </p:spPr>
      </p:pic>
      <p:pic>
        <p:nvPicPr>
          <p:cNvPr id="7" name="Picture 6">
            <a:extLst>
              <a:ext uri="{FF2B5EF4-FFF2-40B4-BE49-F238E27FC236}">
                <a16:creationId xmlns:a16="http://schemas.microsoft.com/office/drawing/2014/main" id="{E6BA7B93-B433-46BD-85C5-C1877D8D9B8B}"/>
              </a:ext>
            </a:extLst>
          </p:cNvPr>
          <p:cNvPicPr>
            <a:picLocks noChangeAspect="1"/>
          </p:cNvPicPr>
          <p:nvPr/>
        </p:nvPicPr>
        <p:blipFill rotWithShape="1">
          <a:blip r:embed="rId3"/>
          <a:srcRect r="54131"/>
          <a:stretch/>
        </p:blipFill>
        <p:spPr>
          <a:xfrm>
            <a:off x="357807" y="980661"/>
            <a:ext cx="5645425" cy="568683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6B93F-2EB6-44B7-8B76-23C69688C089}"/>
              </a:ext>
            </a:extLst>
          </p:cNvPr>
          <p:cNvSpPr>
            <a:spLocks noGrp="1"/>
          </p:cNvSpPr>
          <p:nvPr>
            <p:ph type="title"/>
          </p:nvPr>
        </p:nvSpPr>
        <p:spPr/>
        <p:txBody>
          <a:bodyPr/>
          <a:lstStyle/>
          <a:p>
            <a:r>
              <a:rPr lang="en-US" dirty="0"/>
              <a:t>Result </a:t>
            </a:r>
            <a:endParaRPr lang="en-IN" dirty="0"/>
          </a:p>
        </p:txBody>
      </p:sp>
      <p:pic>
        <p:nvPicPr>
          <p:cNvPr id="5" name="Content Placeholder 4">
            <a:extLst>
              <a:ext uri="{FF2B5EF4-FFF2-40B4-BE49-F238E27FC236}">
                <a16:creationId xmlns:a16="http://schemas.microsoft.com/office/drawing/2014/main" id="{47167195-3950-457A-8BF5-68DA5399C2D3}"/>
              </a:ext>
            </a:extLst>
          </p:cNvPr>
          <p:cNvPicPr>
            <a:picLocks noGrp="1" noChangeAspect="1"/>
          </p:cNvPicPr>
          <p:nvPr>
            <p:ph idx="1"/>
          </p:nvPr>
        </p:nvPicPr>
        <p:blipFill rotWithShape="1">
          <a:blip r:embed="rId2">
            <a:extLst>
              <a:ext uri="{BEBA8EAE-BF5A-486C-A8C5-ECC9F3942E4B}">
                <a14:imgProps xmlns:a14="http://schemas.microsoft.com/office/drawing/2010/main">
                  <a14:imgLayer r:embed="rId3">
                    <a14:imgEffect>
                      <a14:colorTemperature colorTemp="7200"/>
                    </a14:imgEffect>
                    <a14:imgEffect>
                      <a14:brightnessContrast contrast="-20000"/>
                    </a14:imgEffect>
                  </a14:imgLayer>
                </a14:imgProps>
              </a:ext>
              <a:ext uri="{28A0092B-C50C-407E-A947-70E740481C1C}">
                <a14:useLocalDpi xmlns:a14="http://schemas.microsoft.com/office/drawing/2010/main" val="0"/>
              </a:ext>
            </a:extLst>
          </a:blip>
          <a:srcRect t="9385" r="2380" b="9756"/>
          <a:stretch/>
        </p:blipFill>
        <p:spPr>
          <a:xfrm rot="16200000">
            <a:off x="3220280" y="-1563757"/>
            <a:ext cx="5340625" cy="10800521"/>
          </a:xfrm>
        </p:spPr>
      </p:pic>
    </p:spTree>
    <p:extLst>
      <p:ext uri="{BB962C8B-B14F-4D97-AF65-F5344CB8AC3E}">
        <p14:creationId xmlns:p14="http://schemas.microsoft.com/office/powerpoint/2010/main" val="1824698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r>
              <a:rPr lang="en-US" dirty="0"/>
              <a:t>                                     </a:t>
            </a:r>
            <a:r>
              <a:rPr lang="en-US" sz="7200" dirty="0">
                <a:gradFill>
                  <a:gsLst>
                    <a:gs pos="0">
                      <a:srgbClr val="7B32B2"/>
                    </a:gs>
                    <a:gs pos="100000">
                      <a:srgbClr val="401A5D"/>
                    </a:gs>
                  </a:gsLst>
                  <a:lin scaled="0"/>
                </a:gradFill>
                <a:latin typeface="Times New Roman" panose="02020603050405020304" charset="0"/>
                <a:cs typeface="Times New Roman" panose="02020603050405020304" charset="0"/>
              </a:rPr>
              <a:t>Thank You </a:t>
            </a:r>
            <a:r>
              <a:rPr lang="en-US" sz="7200" dirty="0">
                <a:gradFill>
                  <a:gsLst>
                    <a:gs pos="0">
                      <a:srgbClr val="7B32B2"/>
                    </a:gs>
                    <a:gs pos="100000">
                      <a:srgbClr val="401A5D"/>
                    </a:gs>
                  </a:gsLst>
                  <a:lin scaled="0"/>
                </a:gradFill>
                <a:latin typeface="Times New Roman" panose="02020603050405020304" charset="0"/>
                <a:cs typeface="Times New Roman" panose="02020603050405020304" charset="0"/>
                <a:sym typeface="Wingdings" pitchFamily="2" charset="2"/>
              </a:rPr>
              <a:t></a:t>
            </a:r>
            <a:endParaRPr lang="en-US" sz="4800" dirty="0">
              <a:gradFill>
                <a:gsLst>
                  <a:gs pos="0">
                    <a:srgbClr val="7B32B2"/>
                  </a:gs>
                  <a:gs pos="100000">
                    <a:srgbClr val="401A5D"/>
                  </a:gs>
                </a:gsLst>
                <a:lin scaled="0"/>
              </a:gradFill>
              <a:latin typeface="Times New Roman" panose="02020603050405020304" charset="0"/>
              <a:cs typeface="Times New Roman" panose="02020603050405020304" charset="0"/>
            </a:endParaRPr>
          </a:p>
        </p:txBody>
      </p:sp>
    </p:spTree>
  </p:cSld>
  <p:clrMapOvr>
    <a:masterClrMapping/>
  </p:clrMapOvr>
</p:sld>
</file>

<file path=ppt/theme/theme1.xml><?xml version="1.0" encoding="utf-8"?>
<a:theme xmlns:a="http://schemas.openxmlformats.org/drawingml/2006/main" name="Communications and Dialogues">
  <a:themeElements>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Communications and Dialogu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Communications and Dialogu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mmunications and Dialogu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mmunications and Dialogu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mmunications and Dialogu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mmunications and Dialogu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mmunications and Dialogu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mmunications and Dialogu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mmunications and Dialogu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mmunications and Dialogu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mmunications and Dialogu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mmunications and Dialogu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mmunications and Dialogu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047D8722E564145A91C9E1137B22BD3" ma:contentTypeVersion="" ma:contentTypeDescription="Create a new document." ma:contentTypeScope="" ma:versionID="9efd273f6991ce74a1900a83dfc40893">
  <xsd:schema xmlns:xsd="http://www.w3.org/2001/XMLSchema" xmlns:xs="http://www.w3.org/2001/XMLSchema" xmlns:p="http://schemas.microsoft.com/office/2006/metadata/properties" xmlns:ns1="http://schemas.microsoft.com/sharepoint/v3" targetNamespace="http://schemas.microsoft.com/office/2006/metadata/properties" ma:root="true" ma:fieldsID="53aad9280c7bc17f35f657eabd183f16"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Scheduling Start Date is a site column created by the Publishing feature. It is used to specify the date and time on which this page will first appear to site visitors." ma:hidden="true" ma:internalName="PublishingStartDate">
      <xsd:simpleType>
        <xsd:restriction base="dms:Unknown"/>
      </xsd:simpleType>
    </xsd:element>
    <xsd:element name="PublishingExpirationDate" ma:index="9" nillable="true" ma:displayName="Scheduling End Date" ma:description="Scheduling End Date is a site column created by the Publishing feature. It is used to specify the date and time on which this page will no longer appear to site visitors."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F949168-CEDE-4E31-9403-2EA27749FC8B}">
  <ds:schemaRefs>
    <ds:schemaRef ds:uri="http://purl.org/dc/dcmitype/"/>
    <ds:schemaRef ds:uri="http://purl.org/dc/elements/1.1/"/>
    <ds:schemaRef ds:uri="http://schemas.microsoft.com/office/2006/metadata/properties"/>
    <ds:schemaRef ds:uri="http://schemas.microsoft.com/office/2006/documentManagement/types"/>
    <ds:schemaRef ds:uri="http://schemas.microsoft.com/sharepoint/v3"/>
    <ds:schemaRef ds:uri="http://www.w3.org/XML/1998/namespace"/>
    <ds:schemaRef ds:uri="http://purl.org/dc/terms/"/>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12F88EB6-366E-437C-ABF4-4F37232126E9}">
  <ds:schemaRefs/>
</ds:datastoreItem>
</file>

<file path=customXml/itemProps3.xml><?xml version="1.0" encoding="utf-8"?>
<ds:datastoreItem xmlns:ds="http://schemas.openxmlformats.org/officeDocument/2006/customXml" ds:itemID="{57DC9F3A-D6B4-4E72-BCE0-BC7A4DC8313E}">
  <ds:schemaRefs/>
</ds:datastoreItem>
</file>

<file path=docProps/app.xml><?xml version="1.0" encoding="utf-8"?>
<Properties xmlns="http://schemas.openxmlformats.org/officeDocument/2006/extended-properties" xmlns:vt="http://schemas.openxmlformats.org/officeDocument/2006/docPropsVTypes">
  <TotalTime>2644</TotalTime>
  <Words>395</Words>
  <Application>Microsoft Office PowerPoint</Application>
  <PresentationFormat>Widescreen</PresentationFormat>
  <Paragraphs>47</Paragraphs>
  <Slides>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SimSun</vt:lpstr>
      <vt:lpstr>Arial</vt:lpstr>
      <vt:lpstr>Calibri</vt:lpstr>
      <vt:lpstr>Times New Roman</vt:lpstr>
      <vt:lpstr>Wingdings</vt:lpstr>
      <vt:lpstr>Communications and Dialogues</vt:lpstr>
      <vt:lpstr> Title - Glucose Monitoring System using IOT</vt:lpstr>
      <vt:lpstr>Introduction</vt:lpstr>
      <vt:lpstr>Components Used </vt:lpstr>
      <vt:lpstr>Flow chart  </vt:lpstr>
      <vt:lpstr>Work Flow </vt:lpstr>
      <vt:lpstr>Code snippet </vt:lpstr>
      <vt:lpstr>Result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Nazife DIMILILER</dc:creator>
  <cp:lastModifiedBy>Luwina Pandurangan</cp:lastModifiedBy>
  <cp:revision>214</cp:revision>
  <dcterms:created xsi:type="dcterms:W3CDTF">2017-12-20T19:18:00Z</dcterms:created>
  <dcterms:modified xsi:type="dcterms:W3CDTF">2025-04-20T15:46:49Z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0x010100D047D8722E564145A91C9E1137B22BD3</vt:lpwstr>
  </property>
  <property fmtid="{D5CDD505-2E9C-101B-9397-08002B2CF9AE}" pid="3" name="ICV">
    <vt:lpwstr>DCBF231BC62E41AE8230688B1CB7FD4B_13</vt:lpwstr>
  </property>
  <property fmtid="{D5CDD505-2E9C-101B-9397-08002B2CF9AE}" pid="4" name="KSOProductBuildVer">
    <vt:lpwstr>1033-12.2.0.17562</vt:lpwstr>
  </property>
</Properties>
</file>