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sldIdLst>
    <p:sldId id="281" r:id="rId2"/>
    <p:sldId id="352" r:id="rId3"/>
    <p:sldId id="353" r:id="rId4"/>
    <p:sldId id="354" r:id="rId5"/>
    <p:sldId id="355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5506" autoAdjust="0"/>
  </p:normalViewPr>
  <p:slideViewPr>
    <p:cSldViewPr snapToGrid="0">
      <p:cViewPr varScale="1">
        <p:scale>
          <a:sx n="154" d="100"/>
          <a:sy n="154" d="100"/>
        </p:scale>
        <p:origin x="932" y="88"/>
      </p:cViewPr>
      <p:guideLst>
        <p:guide orient="horz" pos="429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Zhao" userId="a4240c5aec3b883a" providerId="LiveId" clId="{62674099-E8B8-6548-8BED-6F0AED246363}"/>
    <pc:docChg chg="custSel addSld modSld modMainMaster">
      <pc:chgData name="Li Zhao" userId="a4240c5aec3b883a" providerId="LiveId" clId="{62674099-E8B8-6548-8BED-6F0AED246363}" dt="2024-03-14T01:22:49.641" v="136"/>
      <pc:docMkLst>
        <pc:docMk/>
      </pc:docMkLst>
      <pc:sldChg chg="modTransition">
        <pc:chgData name="Li Zhao" userId="a4240c5aec3b883a" providerId="LiveId" clId="{62674099-E8B8-6548-8BED-6F0AED246363}" dt="2024-03-14T01:22:49.641" v="136"/>
        <pc:sldMkLst>
          <pc:docMk/>
          <pc:sldMk cId="0" sldId="281"/>
        </pc:sldMkLst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2102262189" sldId="282"/>
        </pc:sldMkLst>
      </pc:sldChg>
      <pc:sldChg chg="modSp mod modTransition">
        <pc:chgData name="Li Zhao" userId="a4240c5aec3b883a" providerId="LiveId" clId="{62674099-E8B8-6548-8BED-6F0AED246363}" dt="2024-03-14T01:22:49.641" v="136"/>
        <pc:sldMkLst>
          <pc:docMk/>
          <pc:sldMk cId="1423439410" sldId="283"/>
        </pc:sldMkLst>
        <pc:spChg chg="mod">
          <ac:chgData name="Li Zhao" userId="a4240c5aec3b883a" providerId="LiveId" clId="{62674099-E8B8-6548-8BED-6F0AED246363}" dt="2024-03-07T11:38:32.695" v="126" actId="21"/>
          <ac:spMkLst>
            <pc:docMk/>
            <pc:sldMk cId="1423439410" sldId="283"/>
            <ac:spMk id="3" creationId="{68536628-D6A4-1A22-35F9-FC14F6566217}"/>
          </ac:spMkLst>
        </pc:spChg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2651436441" sldId="284"/>
        </pc:sldMkLst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1475515605" sldId="285"/>
        </pc:sldMkLst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3535800596" sldId="348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3535800596" sldId="348"/>
            <ac:picMk id="4" creationId="{FECE9EAF-02A0-824C-3E42-826CDC20EC0B}"/>
          </ac:picMkLst>
        </pc:pic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4245854307" sldId="349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4245854307" sldId="349"/>
            <ac:picMk id="6" creationId="{20DED705-711D-34FC-1996-6A668B6649E9}"/>
          </ac:picMkLst>
        </pc:pic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2856553623" sldId="350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2856553623" sldId="350"/>
            <ac:picMk id="6" creationId="{2093EF45-3016-1388-4F14-989537277ED8}"/>
          </ac:picMkLst>
        </pc:pic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3329726156" sldId="351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3329726156" sldId="351"/>
            <ac:picMk id="7" creationId="{9FBD7C4D-EE9F-3D1F-DF15-3C2570366C48}"/>
          </ac:picMkLst>
        </pc:picChg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3007992848" sldId="352"/>
        </pc:sldMkLst>
      </pc:sldChg>
      <pc:sldChg chg="modSp new mod modTransition">
        <pc:chgData name="Li Zhao" userId="a4240c5aec3b883a" providerId="LiveId" clId="{62674099-E8B8-6548-8BED-6F0AED246363}" dt="2024-03-14T01:22:49.641" v="136"/>
        <pc:sldMkLst>
          <pc:docMk/>
          <pc:sldMk cId="1677057870" sldId="353"/>
        </pc:sldMkLst>
        <pc:spChg chg="mod">
          <ac:chgData name="Li Zhao" userId="a4240c5aec3b883a" providerId="LiveId" clId="{62674099-E8B8-6548-8BED-6F0AED246363}" dt="2024-03-07T11:36:07.168" v="44" actId="20577"/>
          <ac:spMkLst>
            <pc:docMk/>
            <pc:sldMk cId="1677057870" sldId="353"/>
            <ac:spMk id="2" creationId="{E7A12F4A-48B3-A5CF-D7B4-BF78E1FB8432}"/>
          </ac:spMkLst>
        </pc:spChg>
        <pc:spChg chg="mod">
          <ac:chgData name="Li Zhao" userId="a4240c5aec3b883a" providerId="LiveId" clId="{62674099-E8B8-6548-8BED-6F0AED246363}" dt="2024-03-07T11:36:52.154" v="65" actId="20577"/>
          <ac:spMkLst>
            <pc:docMk/>
            <pc:sldMk cId="1677057870" sldId="353"/>
            <ac:spMk id="3" creationId="{653009C2-4A14-BDA1-735E-9BC65E8EF346}"/>
          </ac:spMkLst>
        </pc:sp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1036101036" sldId="354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1036101036" sldId="354"/>
            <ac:picMk id="6" creationId="{852BBA02-3817-19C8-B8A1-FAF163230A3B}"/>
          </ac:picMkLst>
        </pc:picChg>
      </pc:sldChg>
      <pc:sldMasterChg chg="modSp mod">
        <pc:chgData name="Li Zhao" userId="a4240c5aec3b883a" providerId="LiveId" clId="{62674099-E8B8-6548-8BED-6F0AED246363}" dt="2024-03-14T00:33:21.846" v="135" actId="20577"/>
        <pc:sldMasterMkLst>
          <pc:docMk/>
          <pc:sldMasterMk cId="0" sldId="2147483650"/>
        </pc:sldMasterMkLst>
        <pc:spChg chg="mod">
          <ac:chgData name="Li Zhao" userId="a4240c5aec3b883a" providerId="LiveId" clId="{62674099-E8B8-6548-8BED-6F0AED246363}" dt="2024-03-14T00:33:21.846" v="135" actId="20577"/>
          <ac:spMkLst>
            <pc:docMk/>
            <pc:sldMasterMk cId="0" sldId="2147483650"/>
            <ac:spMk id="1027" creationId="{46E5620F-478F-45CC-89C6-2D88B132D24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2432D8-6310-40E4-9689-1294CC2511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F383599-A2F8-4E1F-BB26-8715EB0F34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650A7EE-C83E-94DF-1B8D-53BA1A533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402BF12-75A7-408F-89D6-09E8FBC718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34BFED21-C4B4-444F-8444-5E39BE5751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BFD0366-0BEE-4C59-9DEF-4CD2D7AC2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3EE5025C-D339-CA44-A36B-8E73313542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267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74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2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3741"/>
            <a:ext cx="10972800" cy="717178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4232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74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1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63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7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47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0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4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4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>
            <a:extLst>
              <a:ext uri="{FF2B5EF4-FFF2-40B4-BE49-F238E27FC236}">
                <a16:creationId xmlns:a16="http://schemas.microsoft.com/office/drawing/2014/main" id="{46E5620F-478F-45CC-89C6-2D88B132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55563"/>
            <a:ext cx="3530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Biomedical Image Processing</a:t>
            </a:r>
            <a:endParaRPr lang="en-US" altLang="zh-CN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Line 6">
            <a:extLst>
              <a:ext uri="{FF2B5EF4-FFF2-40B4-BE49-F238E27FC236}">
                <a16:creationId xmlns:a16="http://schemas.microsoft.com/office/drawing/2014/main" id="{A5EC652B-F000-0EA2-251F-415C856D49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-258763" y="6858000"/>
            <a:ext cx="12450763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1028" name="Line 9">
            <a:extLst>
              <a:ext uri="{FF2B5EF4-FFF2-40B4-BE49-F238E27FC236}">
                <a16:creationId xmlns:a16="http://schemas.microsoft.com/office/drawing/2014/main" id="{D148B700-4942-888C-0D11-7D4AE6C87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63" y="549275"/>
            <a:ext cx="8321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pic>
        <p:nvPicPr>
          <p:cNvPr id="1029" name="图片 8">
            <a:extLst>
              <a:ext uri="{FF2B5EF4-FFF2-40B4-BE49-F238E27FC236}">
                <a16:creationId xmlns:a16="http://schemas.microsoft.com/office/drawing/2014/main" id="{1636003B-FE6C-0624-0D82-777DE0CF29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23813"/>
            <a:ext cx="36845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027">
            <a:extLst>
              <a:ext uri="{FF2B5EF4-FFF2-40B4-BE49-F238E27FC236}">
                <a16:creationId xmlns:a16="http://schemas.microsoft.com/office/drawing/2014/main" id="{7756A92C-A21B-F2FD-D0E8-1F5E1586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487738"/>
            <a:ext cx="5562600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02CCD-DBAB-B799-AAE1-90810CC91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Lab 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B062-5418-3EA9-5FBF-489B1A498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 Zhao</a:t>
            </a:r>
            <a:endParaRPr lang="zh-CN" altLang="en-US" dirty="0"/>
          </a:p>
          <a:p>
            <a:r>
              <a:rPr lang="en-US" dirty="0" err="1"/>
              <a:t>lizhaomri@zju.edu.cn</a:t>
            </a:r>
            <a:endParaRPr lang="en-US" dirty="0"/>
          </a:p>
          <a:p>
            <a:endParaRPr lang="en-US" dirty="0"/>
          </a:p>
          <a:p>
            <a:endParaRPr lang="en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F1B4-FF18-0988-35BD-E09EDEC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Pre Lab</a:t>
            </a:r>
            <a:endParaRPr lang="en-C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977A-8730-0D74-A19E-C374F7C4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CN" altLang="zh-CN" dirty="0"/>
              <a:t>oad data lab2</a:t>
            </a:r>
            <a:r>
              <a:rPr lang="en-US" altLang="zh-CN" dirty="0"/>
              <a:t>_CT/MRI</a:t>
            </a:r>
            <a:r>
              <a:rPr lang="en-CN" altLang="zh-CN" dirty="0"/>
              <a:t> into arrays</a:t>
            </a:r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en-CN" altLang="zh-CN" dirty="0"/>
              <a:t>isplace the image with a proper view window</a:t>
            </a:r>
          </a:p>
          <a:p>
            <a:endParaRPr lang="en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9D66C9-D1FB-D139-9E19-D670DB88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57" y="3727284"/>
            <a:ext cx="2666124" cy="2246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FF1EE5-4A79-88A9-B98E-D2D70570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75153"/>
            <a:ext cx="2428385" cy="23989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CE6629A-E8FC-E9A8-A1D9-CD586C33E9D2}"/>
              </a:ext>
            </a:extLst>
          </p:cNvPr>
          <p:cNvSpPr txBox="1"/>
          <p:nvPr/>
        </p:nvSpPr>
        <p:spPr>
          <a:xfrm>
            <a:off x="3797243" y="6053426"/>
            <a:ext cx="1490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Lab2_CT</a:t>
            </a:r>
            <a:endParaRPr lang="zh-CN" altLang="en-US" sz="1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2FB1C-90B2-E693-DA84-BDFBA959CD99}"/>
              </a:ext>
            </a:extLst>
          </p:cNvPr>
          <p:cNvSpPr txBox="1"/>
          <p:nvPr/>
        </p:nvSpPr>
        <p:spPr>
          <a:xfrm>
            <a:off x="6564915" y="6053425"/>
            <a:ext cx="167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Lab2_MRI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079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533E-C762-2909-8568-C4E5BAAB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3079-001B-8FDF-0C71-2E42557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en-CN" altLang="zh-CN" dirty="0"/>
              <a:t> Spatial Transform</a:t>
            </a:r>
            <a:endParaRPr lang="en-CN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9B369-0461-C967-C09B-17CD68B1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42328"/>
          </a:xfrm>
        </p:spPr>
        <p:txBody>
          <a:bodyPr/>
          <a:lstStyle/>
          <a:p>
            <a:r>
              <a:rPr lang="en-US" altLang="zh-CN" sz="2400" dirty="0"/>
              <a:t>Affine transformation:lab2_MRI.mat/</a:t>
            </a:r>
            <a:r>
              <a:rPr lang="en-US" altLang="zh-CN" sz="2400" dirty="0" err="1"/>
              <a:t>npy</a:t>
            </a:r>
            <a:endParaRPr lang="en-US" altLang="zh-CN" sz="2400" dirty="0"/>
          </a:p>
          <a:p>
            <a:r>
              <a:rPr lang="en-US" altLang="zh-CN" sz="2400" dirty="0"/>
              <a:t>Use the provided data of brain MRI</a:t>
            </a:r>
          </a:p>
          <a:p>
            <a:pPr lvl="1"/>
            <a:r>
              <a:rPr lang="en-US" altLang="zh-CN" sz="2400" dirty="0"/>
              <a:t>Design and implement the following transforms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Translation</a:t>
            </a:r>
            <a:r>
              <a:rPr lang="en-US" altLang="zh-CN" sz="2400" dirty="0">
                <a:solidFill>
                  <a:srgbClr val="222222"/>
                </a:solidFill>
              </a:rPr>
              <a:t> along vertical direction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Rescale</a:t>
            </a:r>
            <a:r>
              <a:rPr lang="en-US" altLang="zh-CN" sz="2400" dirty="0">
                <a:solidFill>
                  <a:srgbClr val="222222"/>
                </a:solidFill>
              </a:rPr>
              <a:t> to size M/2,N/2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Flip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222222"/>
                </a:solidFill>
              </a:rPr>
              <a:t> along x axis or y axis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Rotation</a:t>
            </a:r>
            <a:r>
              <a:rPr lang="en-US" altLang="zh-CN" sz="2400" dirty="0">
                <a:solidFill>
                  <a:srgbClr val="222222"/>
                </a:solidFill>
              </a:rPr>
              <a:t>:</a:t>
            </a:r>
            <a:r>
              <a:rPr lang="zh-CN" altLang="en-US" sz="2400" dirty="0">
                <a:solidFill>
                  <a:srgbClr val="222222"/>
                </a:solidFill>
              </a:rPr>
              <a:t> </a:t>
            </a:r>
            <a:r>
              <a:rPr lang="en-US" altLang="zh-CN" sz="2400" dirty="0">
                <a:solidFill>
                  <a:srgbClr val="222222"/>
                </a:solidFill>
              </a:rPr>
              <a:t>Rotate around the origin (pi/4)</a:t>
            </a:r>
            <a:endParaRPr lang="en-US" altLang="zh-CN" sz="2400" dirty="0"/>
          </a:p>
          <a:p>
            <a:pPr lvl="1"/>
            <a:r>
              <a:rPr lang="en-US" altLang="zh-CN" sz="2400" dirty="0"/>
              <a:t>Design composite transformations above</a:t>
            </a:r>
            <a:endParaRPr lang="en-CN" dirty="0"/>
          </a:p>
          <a:p>
            <a:endParaRPr lang="en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ACD839-1EE9-434D-9262-D7D0C03F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5" y="1679802"/>
            <a:ext cx="2428385" cy="23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3D335-A853-A845-6FE7-BCD07ABF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8CC9-FD91-C5B2-BE91-8C64F0A0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CN" altLang="zh-CN" dirty="0"/>
              <a:t>: Intensity Transform</a:t>
            </a:r>
            <a:endParaRPr lang="en-CN" dirty="0">
              <a:solidFill>
                <a:srgbClr val="00B05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F1F82D-E7FD-7873-5412-BABAE4F9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42328"/>
          </a:xfrm>
        </p:spPr>
        <p:txBody>
          <a:bodyPr/>
          <a:lstStyle/>
          <a:p>
            <a:r>
              <a:rPr lang="en" altLang="zh-CN" sz="2400" dirty="0"/>
              <a:t>Intensity transform</a:t>
            </a:r>
            <a:r>
              <a:rPr lang="en-US" altLang="zh-CN" sz="2400" dirty="0"/>
              <a:t>: lab2_CT .mat/</a:t>
            </a:r>
            <a:r>
              <a:rPr lang="en-US" altLang="zh-CN" sz="2400" dirty="0" err="1"/>
              <a:t>npy</a:t>
            </a:r>
            <a:endParaRPr lang="en" altLang="zh-CN" sz="2400" dirty="0"/>
          </a:p>
          <a:p>
            <a:r>
              <a:rPr lang="en-US" altLang="zh-CN" sz="2400" dirty="0"/>
              <a:t>Write your code for: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L</a:t>
            </a:r>
            <a:r>
              <a:rPr lang="en-CN" altLang="zh-CN" sz="2400" dirty="0">
                <a:solidFill>
                  <a:srgbClr val="0070C0"/>
                </a:solidFill>
              </a:rPr>
              <a:t>og transform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CN" altLang="zh-CN" sz="2400" dirty="0">
                <a:solidFill>
                  <a:srgbClr val="0070C0"/>
                </a:solidFill>
              </a:rPr>
              <a:t>ower transform</a:t>
            </a:r>
          </a:p>
          <a:p>
            <a:pPr lvl="1"/>
            <a:r>
              <a:rPr lang="en-US" altLang="zh-CN" sz="2400" dirty="0"/>
              <a:t>A</a:t>
            </a:r>
            <a:r>
              <a:rPr lang="en-CN" altLang="zh-CN" sz="2400" dirty="0"/>
              <a:t>djust the parameters to show the best visual effect</a:t>
            </a:r>
          </a:p>
          <a:p>
            <a:pPr lvl="1"/>
            <a:r>
              <a:rPr lang="en-US" altLang="zh-CN" sz="2400" dirty="0"/>
              <a:t>E</a:t>
            </a:r>
            <a:r>
              <a:rPr lang="en-CN" altLang="zh-CN" sz="2400" dirty="0"/>
              <a:t>xplain the major differences between the methods</a:t>
            </a:r>
          </a:p>
          <a:p>
            <a:pPr lvl="1"/>
            <a:r>
              <a:rPr lang="en-CN" altLang="zh-CN" sz="2400" dirty="0"/>
              <a:t>Expalin how the parameters were selected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939BD1-73E8-5D3E-9194-D6DC8A2E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3930649"/>
            <a:ext cx="3149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3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EF8F2-721F-EAD7-2EDF-2E3B8E2B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3E5D-4D37-4E93-064D-E808B365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en-CN" altLang="zh-CN" dirty="0"/>
              <a:t>: </a:t>
            </a:r>
            <a:r>
              <a:rPr lang="en-US" altLang="zh-CN" dirty="0"/>
              <a:t>Histogram Equalization</a:t>
            </a:r>
            <a:endParaRPr lang="en-CN" dirty="0">
              <a:solidFill>
                <a:srgbClr val="00B05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73E2C8-6425-3B58-6F58-E92063544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42328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Write your code for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(lab2_CT.mat/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omputer and show the histogram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Histogram equalization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the histogram of the enhanced images in Project 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Explain the enhancement regarding the histogram</a:t>
            </a:r>
            <a:endParaRPr kumimoji="0" lang="en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897BB-2EAE-CCC0-8DEE-14DC2A61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4083738"/>
            <a:ext cx="31496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41557"/>
      </p:ext>
    </p:extLst>
  </p:cSld>
  <p:clrMapOvr>
    <a:masterClrMapping/>
  </p:clrMapOvr>
</p:sld>
</file>

<file path=ppt/theme/theme1.xml><?xml version="1.0" encoding="utf-8"?>
<a:theme xmlns:a="http://schemas.openxmlformats.org/drawingml/2006/main" name="DIP-2E-book-presentations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B2B2B2"/>
      </a:folHlink>
    </a:clrScheme>
    <a:fontScheme name="DIP-2E-book-presentations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DIP-2E-book-presentation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P-2E-book-presentation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Office\Templates\DIP-2E-book-presentations-template.pot</Template>
  <TotalTime>3852</TotalTime>
  <Words>195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Times New Roman</vt:lpstr>
      <vt:lpstr>Verdana</vt:lpstr>
      <vt:lpstr>DIP-2E-book-presentations-template</vt:lpstr>
      <vt:lpstr>Lab 2</vt:lpstr>
      <vt:lpstr>Pre Lab</vt:lpstr>
      <vt:lpstr>Project 1 Spatial Transform</vt:lpstr>
      <vt:lpstr>Project 2: Intensity Transform</vt:lpstr>
      <vt:lpstr>Project 3: Histogram Equalization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dhl</dc:creator>
  <cp:lastModifiedBy>Jiaxin Zheng</cp:lastModifiedBy>
  <cp:revision>143</cp:revision>
  <dcterms:created xsi:type="dcterms:W3CDTF">2001-12-06T17:51:11Z</dcterms:created>
  <dcterms:modified xsi:type="dcterms:W3CDTF">2025-03-12T15:32:00Z</dcterms:modified>
</cp:coreProperties>
</file>