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3" r:id="rId3"/>
    <p:sldId id="274" r:id="rId4"/>
    <p:sldId id="256" r:id="rId5"/>
    <p:sldId id="257" r:id="rId6"/>
    <p:sldId id="275" r:id="rId7"/>
    <p:sldId id="258" r:id="rId8"/>
    <p:sldId id="259" r:id="rId9"/>
    <p:sldId id="260" r:id="rId10"/>
    <p:sldId id="261" r:id="rId11"/>
    <p:sldId id="262" r:id="rId12"/>
    <p:sldId id="263" r:id="rId13"/>
    <p:sldId id="264" r:id="rId14"/>
    <p:sldId id="271" r:id="rId15"/>
    <p:sldId id="265" r:id="rId16"/>
    <p:sldId id="266" r:id="rId17"/>
    <p:sldId id="276" r:id="rId18"/>
    <p:sldId id="267" r:id="rId19"/>
    <p:sldId id="268" r:id="rId20"/>
    <p:sldId id="277" r:id="rId21"/>
    <p:sldId id="269"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DEDFF2-FE3F-410D-8553-1EFFFDF0461A}" v="5" dt="2025-04-28T12:56:01.7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Mishra" userId="S::shivam.mishra@luxshtech.com::258a2185-d69a-4ea8-8afe-c520057b2aa3" providerId="AD" clId="Web-{F6DEDFF2-FE3F-410D-8553-1EFFFDF0461A}"/>
    <pc:docChg chg="modSld">
      <pc:chgData name="Shivam Mishra" userId="S::shivam.mishra@luxshtech.com::258a2185-d69a-4ea8-8afe-c520057b2aa3" providerId="AD" clId="Web-{F6DEDFF2-FE3F-410D-8553-1EFFFDF0461A}" dt="2025-04-28T12:56:01.707" v="4" actId="20577"/>
      <pc:docMkLst>
        <pc:docMk/>
      </pc:docMkLst>
      <pc:sldChg chg="modSp">
        <pc:chgData name="Shivam Mishra" userId="S::shivam.mishra@luxshtech.com::258a2185-d69a-4ea8-8afe-c520057b2aa3" providerId="AD" clId="Web-{F6DEDFF2-FE3F-410D-8553-1EFFFDF0461A}" dt="2025-04-28T12:56:01.707" v="4" actId="20577"/>
        <pc:sldMkLst>
          <pc:docMk/>
          <pc:sldMk cId="1155356089" sldId="266"/>
        </pc:sldMkLst>
        <pc:spChg chg="mod">
          <ac:chgData name="Shivam Mishra" userId="S::shivam.mishra@luxshtech.com::258a2185-d69a-4ea8-8afe-c520057b2aa3" providerId="AD" clId="Web-{F6DEDFF2-FE3F-410D-8553-1EFFFDF0461A}" dt="2025-04-28T12:56:01.707" v="4" actId="20577"/>
          <ac:spMkLst>
            <pc:docMk/>
            <pc:sldMk cId="1155356089" sldId="266"/>
            <ac:spMk id="3" creationId="{64BF0345-6BC6-F1D0-9466-B0B3A682E66B}"/>
          </ac:spMkLst>
        </pc:spChg>
      </pc:sldChg>
      <pc:sldChg chg="modSp">
        <pc:chgData name="Shivam Mishra" userId="S::shivam.mishra@luxshtech.com::258a2185-d69a-4ea8-8afe-c520057b2aa3" providerId="AD" clId="Web-{F6DEDFF2-FE3F-410D-8553-1EFFFDF0461A}" dt="2025-04-28T12:28:23.283" v="2" actId="20577"/>
        <pc:sldMkLst>
          <pc:docMk/>
          <pc:sldMk cId="1233807500" sldId="273"/>
        </pc:sldMkLst>
        <pc:spChg chg="mod">
          <ac:chgData name="Shivam Mishra" userId="S::shivam.mishra@luxshtech.com::258a2185-d69a-4ea8-8afe-c520057b2aa3" providerId="AD" clId="Web-{F6DEDFF2-FE3F-410D-8553-1EFFFDF0461A}" dt="2025-04-28T12:28:23.283" v="2" actId="20577"/>
          <ac:spMkLst>
            <pc:docMk/>
            <pc:sldMk cId="1233807500" sldId="273"/>
            <ac:spMk id="3" creationId="{53F43EB0-FD5A-B9A7-85E9-F1B25322336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DD0D-51B0-20A2-3E25-C66489496C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CD9090D-BACF-9463-A880-8039B85D5D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681CF90-A80C-0977-5A2D-85810DB982CB}"/>
              </a:ext>
            </a:extLst>
          </p:cNvPr>
          <p:cNvSpPr>
            <a:spLocks noGrp="1"/>
          </p:cNvSpPr>
          <p:nvPr>
            <p:ph type="dt" sz="half" idx="10"/>
          </p:nvPr>
        </p:nvSpPr>
        <p:spPr/>
        <p:txBody>
          <a:bodyPr/>
          <a:lstStyle/>
          <a:p>
            <a:fld id="{3C89E8AF-8ACF-4E7C-8E18-2968BDD1C255}" type="datetimeFigureOut">
              <a:rPr lang="en-GB" smtClean="0"/>
              <a:t>28/04/2025</a:t>
            </a:fld>
            <a:endParaRPr lang="en-GB"/>
          </a:p>
        </p:txBody>
      </p:sp>
      <p:sp>
        <p:nvSpPr>
          <p:cNvPr id="5" name="Footer Placeholder 4">
            <a:extLst>
              <a:ext uri="{FF2B5EF4-FFF2-40B4-BE49-F238E27FC236}">
                <a16:creationId xmlns:a16="http://schemas.microsoft.com/office/drawing/2014/main" id="{8588A3C9-7A12-3BE6-E851-513AA4D36A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C44331-0E53-60E2-73C8-D56701D46DD2}"/>
              </a:ext>
            </a:extLst>
          </p:cNvPr>
          <p:cNvSpPr>
            <a:spLocks noGrp="1"/>
          </p:cNvSpPr>
          <p:nvPr>
            <p:ph type="sldNum" sz="quarter" idx="12"/>
          </p:nvPr>
        </p:nvSpPr>
        <p:spPr/>
        <p:txBody>
          <a:bodyPr/>
          <a:lstStyle/>
          <a:p>
            <a:fld id="{BDD72A9E-D35B-4372-964E-736381B6A9A6}" type="slidenum">
              <a:rPr lang="en-GB" smtClean="0"/>
              <a:t>‹#›</a:t>
            </a:fld>
            <a:endParaRPr lang="en-GB"/>
          </a:p>
        </p:txBody>
      </p:sp>
    </p:spTree>
    <p:extLst>
      <p:ext uri="{BB962C8B-B14F-4D97-AF65-F5344CB8AC3E}">
        <p14:creationId xmlns:p14="http://schemas.microsoft.com/office/powerpoint/2010/main" val="525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BCFE8-AA75-204C-B500-FF3CDF644ED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A37625-A3E3-914C-E515-03DEE2E3DB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ECABCE-EB79-10C1-B0F2-7E1E4B4017C2}"/>
              </a:ext>
            </a:extLst>
          </p:cNvPr>
          <p:cNvSpPr>
            <a:spLocks noGrp="1"/>
          </p:cNvSpPr>
          <p:nvPr>
            <p:ph type="dt" sz="half" idx="10"/>
          </p:nvPr>
        </p:nvSpPr>
        <p:spPr/>
        <p:txBody>
          <a:bodyPr/>
          <a:lstStyle/>
          <a:p>
            <a:fld id="{3C89E8AF-8ACF-4E7C-8E18-2968BDD1C255}" type="datetimeFigureOut">
              <a:rPr lang="en-GB" smtClean="0"/>
              <a:t>28/04/2025</a:t>
            </a:fld>
            <a:endParaRPr lang="en-GB"/>
          </a:p>
        </p:txBody>
      </p:sp>
      <p:sp>
        <p:nvSpPr>
          <p:cNvPr id="5" name="Footer Placeholder 4">
            <a:extLst>
              <a:ext uri="{FF2B5EF4-FFF2-40B4-BE49-F238E27FC236}">
                <a16:creationId xmlns:a16="http://schemas.microsoft.com/office/drawing/2014/main" id="{0DB3FE11-39B7-33DE-0DCD-7BA832FAD80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B5C6BD-F2CD-42C8-90B5-9973DC4F73F6}"/>
              </a:ext>
            </a:extLst>
          </p:cNvPr>
          <p:cNvSpPr>
            <a:spLocks noGrp="1"/>
          </p:cNvSpPr>
          <p:nvPr>
            <p:ph type="sldNum" sz="quarter" idx="12"/>
          </p:nvPr>
        </p:nvSpPr>
        <p:spPr/>
        <p:txBody>
          <a:bodyPr/>
          <a:lstStyle/>
          <a:p>
            <a:fld id="{BDD72A9E-D35B-4372-964E-736381B6A9A6}" type="slidenum">
              <a:rPr lang="en-GB" smtClean="0"/>
              <a:t>‹#›</a:t>
            </a:fld>
            <a:endParaRPr lang="en-GB"/>
          </a:p>
        </p:txBody>
      </p:sp>
    </p:spTree>
    <p:extLst>
      <p:ext uri="{BB962C8B-B14F-4D97-AF65-F5344CB8AC3E}">
        <p14:creationId xmlns:p14="http://schemas.microsoft.com/office/powerpoint/2010/main" val="1074393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439565-80F0-9A78-96B5-A36638BC6D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67A899-2878-00CE-FD52-D3161ADA26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23CF861-722D-0115-8C20-19CE606C828F}"/>
              </a:ext>
            </a:extLst>
          </p:cNvPr>
          <p:cNvSpPr>
            <a:spLocks noGrp="1"/>
          </p:cNvSpPr>
          <p:nvPr>
            <p:ph type="dt" sz="half" idx="10"/>
          </p:nvPr>
        </p:nvSpPr>
        <p:spPr/>
        <p:txBody>
          <a:bodyPr/>
          <a:lstStyle/>
          <a:p>
            <a:fld id="{3C89E8AF-8ACF-4E7C-8E18-2968BDD1C255}" type="datetimeFigureOut">
              <a:rPr lang="en-GB" smtClean="0"/>
              <a:t>28/04/2025</a:t>
            </a:fld>
            <a:endParaRPr lang="en-GB"/>
          </a:p>
        </p:txBody>
      </p:sp>
      <p:sp>
        <p:nvSpPr>
          <p:cNvPr id="5" name="Footer Placeholder 4">
            <a:extLst>
              <a:ext uri="{FF2B5EF4-FFF2-40B4-BE49-F238E27FC236}">
                <a16:creationId xmlns:a16="http://schemas.microsoft.com/office/drawing/2014/main" id="{E2A4348E-1202-2166-CFAD-AEA47A10DD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DB98A8D-7434-A08B-D653-CEABDF194E57}"/>
              </a:ext>
            </a:extLst>
          </p:cNvPr>
          <p:cNvSpPr>
            <a:spLocks noGrp="1"/>
          </p:cNvSpPr>
          <p:nvPr>
            <p:ph type="sldNum" sz="quarter" idx="12"/>
          </p:nvPr>
        </p:nvSpPr>
        <p:spPr/>
        <p:txBody>
          <a:bodyPr/>
          <a:lstStyle/>
          <a:p>
            <a:fld id="{BDD72A9E-D35B-4372-964E-736381B6A9A6}" type="slidenum">
              <a:rPr lang="en-GB" smtClean="0"/>
              <a:t>‹#›</a:t>
            </a:fld>
            <a:endParaRPr lang="en-GB"/>
          </a:p>
        </p:txBody>
      </p:sp>
    </p:spTree>
    <p:extLst>
      <p:ext uri="{BB962C8B-B14F-4D97-AF65-F5344CB8AC3E}">
        <p14:creationId xmlns:p14="http://schemas.microsoft.com/office/powerpoint/2010/main" val="3515935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8CFD3-79D1-A875-B3F8-EEBD6D0ABE4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2C2FE60-50D2-49CA-28A1-791ACE710D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ECE743-5D31-A3B3-B2CF-06DAF35C784B}"/>
              </a:ext>
            </a:extLst>
          </p:cNvPr>
          <p:cNvSpPr>
            <a:spLocks noGrp="1"/>
          </p:cNvSpPr>
          <p:nvPr>
            <p:ph type="dt" sz="half" idx="10"/>
          </p:nvPr>
        </p:nvSpPr>
        <p:spPr/>
        <p:txBody>
          <a:bodyPr/>
          <a:lstStyle/>
          <a:p>
            <a:fld id="{3C89E8AF-8ACF-4E7C-8E18-2968BDD1C255}" type="datetimeFigureOut">
              <a:rPr lang="en-GB" smtClean="0"/>
              <a:t>28/04/2025</a:t>
            </a:fld>
            <a:endParaRPr lang="en-GB"/>
          </a:p>
        </p:txBody>
      </p:sp>
      <p:sp>
        <p:nvSpPr>
          <p:cNvPr id="5" name="Footer Placeholder 4">
            <a:extLst>
              <a:ext uri="{FF2B5EF4-FFF2-40B4-BE49-F238E27FC236}">
                <a16:creationId xmlns:a16="http://schemas.microsoft.com/office/drawing/2014/main" id="{7AAF3DD5-123C-DDD0-68C0-323D85E645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92FC944-C03C-CC07-4C65-8937F4C4B3F2}"/>
              </a:ext>
            </a:extLst>
          </p:cNvPr>
          <p:cNvSpPr>
            <a:spLocks noGrp="1"/>
          </p:cNvSpPr>
          <p:nvPr>
            <p:ph type="sldNum" sz="quarter" idx="12"/>
          </p:nvPr>
        </p:nvSpPr>
        <p:spPr/>
        <p:txBody>
          <a:bodyPr/>
          <a:lstStyle/>
          <a:p>
            <a:fld id="{BDD72A9E-D35B-4372-964E-736381B6A9A6}" type="slidenum">
              <a:rPr lang="en-GB" smtClean="0"/>
              <a:t>‹#›</a:t>
            </a:fld>
            <a:endParaRPr lang="en-GB"/>
          </a:p>
        </p:txBody>
      </p:sp>
    </p:spTree>
    <p:extLst>
      <p:ext uri="{BB962C8B-B14F-4D97-AF65-F5344CB8AC3E}">
        <p14:creationId xmlns:p14="http://schemas.microsoft.com/office/powerpoint/2010/main" val="1196243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3E8C9-F0BD-8DE2-9F02-CB87BC7DAB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6B78B0-CDF9-A872-AB1A-A7F590E33F4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6A41F47-31F8-3181-8F08-2DEDCACA61C0}"/>
              </a:ext>
            </a:extLst>
          </p:cNvPr>
          <p:cNvSpPr>
            <a:spLocks noGrp="1"/>
          </p:cNvSpPr>
          <p:nvPr>
            <p:ph type="dt" sz="half" idx="10"/>
          </p:nvPr>
        </p:nvSpPr>
        <p:spPr/>
        <p:txBody>
          <a:bodyPr/>
          <a:lstStyle/>
          <a:p>
            <a:fld id="{3C89E8AF-8ACF-4E7C-8E18-2968BDD1C255}" type="datetimeFigureOut">
              <a:rPr lang="en-GB" smtClean="0"/>
              <a:t>28/04/2025</a:t>
            </a:fld>
            <a:endParaRPr lang="en-GB"/>
          </a:p>
        </p:txBody>
      </p:sp>
      <p:sp>
        <p:nvSpPr>
          <p:cNvPr id="5" name="Footer Placeholder 4">
            <a:extLst>
              <a:ext uri="{FF2B5EF4-FFF2-40B4-BE49-F238E27FC236}">
                <a16:creationId xmlns:a16="http://schemas.microsoft.com/office/drawing/2014/main" id="{96C5D0AF-2452-2295-ED12-403142D7F8D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60E5DE-A0AD-0DA5-454F-E762FAD28186}"/>
              </a:ext>
            </a:extLst>
          </p:cNvPr>
          <p:cNvSpPr>
            <a:spLocks noGrp="1"/>
          </p:cNvSpPr>
          <p:nvPr>
            <p:ph type="sldNum" sz="quarter" idx="12"/>
          </p:nvPr>
        </p:nvSpPr>
        <p:spPr/>
        <p:txBody>
          <a:bodyPr/>
          <a:lstStyle/>
          <a:p>
            <a:fld id="{BDD72A9E-D35B-4372-964E-736381B6A9A6}" type="slidenum">
              <a:rPr lang="en-GB" smtClean="0"/>
              <a:t>‹#›</a:t>
            </a:fld>
            <a:endParaRPr lang="en-GB"/>
          </a:p>
        </p:txBody>
      </p:sp>
    </p:spTree>
    <p:extLst>
      <p:ext uri="{BB962C8B-B14F-4D97-AF65-F5344CB8AC3E}">
        <p14:creationId xmlns:p14="http://schemas.microsoft.com/office/powerpoint/2010/main" val="188299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8C743-D422-A866-6887-F331B4C7339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75DC970-92BF-D87F-CA0D-852A4ACB6C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9FED91-FBA9-B0A5-F740-984F9B165C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A17DCA9-CAD9-E6FC-82F4-C6D915A78B35}"/>
              </a:ext>
            </a:extLst>
          </p:cNvPr>
          <p:cNvSpPr>
            <a:spLocks noGrp="1"/>
          </p:cNvSpPr>
          <p:nvPr>
            <p:ph type="dt" sz="half" idx="10"/>
          </p:nvPr>
        </p:nvSpPr>
        <p:spPr/>
        <p:txBody>
          <a:bodyPr/>
          <a:lstStyle/>
          <a:p>
            <a:fld id="{3C89E8AF-8ACF-4E7C-8E18-2968BDD1C255}" type="datetimeFigureOut">
              <a:rPr lang="en-GB" smtClean="0"/>
              <a:t>28/04/2025</a:t>
            </a:fld>
            <a:endParaRPr lang="en-GB"/>
          </a:p>
        </p:txBody>
      </p:sp>
      <p:sp>
        <p:nvSpPr>
          <p:cNvPr id="6" name="Footer Placeholder 5">
            <a:extLst>
              <a:ext uri="{FF2B5EF4-FFF2-40B4-BE49-F238E27FC236}">
                <a16:creationId xmlns:a16="http://schemas.microsoft.com/office/drawing/2014/main" id="{46A27528-8012-9759-AC51-890C6A239F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AB993C7-A595-6146-B55C-E356E1C0520E}"/>
              </a:ext>
            </a:extLst>
          </p:cNvPr>
          <p:cNvSpPr>
            <a:spLocks noGrp="1"/>
          </p:cNvSpPr>
          <p:nvPr>
            <p:ph type="sldNum" sz="quarter" idx="12"/>
          </p:nvPr>
        </p:nvSpPr>
        <p:spPr/>
        <p:txBody>
          <a:bodyPr/>
          <a:lstStyle/>
          <a:p>
            <a:fld id="{BDD72A9E-D35B-4372-964E-736381B6A9A6}" type="slidenum">
              <a:rPr lang="en-GB" smtClean="0"/>
              <a:t>‹#›</a:t>
            </a:fld>
            <a:endParaRPr lang="en-GB"/>
          </a:p>
        </p:txBody>
      </p:sp>
    </p:spTree>
    <p:extLst>
      <p:ext uri="{BB962C8B-B14F-4D97-AF65-F5344CB8AC3E}">
        <p14:creationId xmlns:p14="http://schemas.microsoft.com/office/powerpoint/2010/main" val="38906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8BA503-8F39-52B4-F095-943F9EBBCCB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4098D72-5BBB-6EDB-2A45-09F4ED2C0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CAFECF-1293-C31F-296B-B84CE3A769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39BDF78E-923F-6E3D-ECFB-F6966A09EF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A48D74-53A8-E370-9D82-C2ABA20AEC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0DBBD25-6983-7946-C3E8-0B30E2EE4FE5}"/>
              </a:ext>
            </a:extLst>
          </p:cNvPr>
          <p:cNvSpPr>
            <a:spLocks noGrp="1"/>
          </p:cNvSpPr>
          <p:nvPr>
            <p:ph type="dt" sz="half" idx="10"/>
          </p:nvPr>
        </p:nvSpPr>
        <p:spPr/>
        <p:txBody>
          <a:bodyPr/>
          <a:lstStyle/>
          <a:p>
            <a:fld id="{3C89E8AF-8ACF-4E7C-8E18-2968BDD1C255}" type="datetimeFigureOut">
              <a:rPr lang="en-GB" smtClean="0"/>
              <a:t>28/04/2025</a:t>
            </a:fld>
            <a:endParaRPr lang="en-GB"/>
          </a:p>
        </p:txBody>
      </p:sp>
      <p:sp>
        <p:nvSpPr>
          <p:cNvPr id="8" name="Footer Placeholder 7">
            <a:extLst>
              <a:ext uri="{FF2B5EF4-FFF2-40B4-BE49-F238E27FC236}">
                <a16:creationId xmlns:a16="http://schemas.microsoft.com/office/drawing/2014/main" id="{2E3679B9-CD8B-DA86-1571-673C7389F9C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C1264FB-29C3-D899-C4D2-793FFC95E15A}"/>
              </a:ext>
            </a:extLst>
          </p:cNvPr>
          <p:cNvSpPr>
            <a:spLocks noGrp="1"/>
          </p:cNvSpPr>
          <p:nvPr>
            <p:ph type="sldNum" sz="quarter" idx="12"/>
          </p:nvPr>
        </p:nvSpPr>
        <p:spPr/>
        <p:txBody>
          <a:bodyPr/>
          <a:lstStyle/>
          <a:p>
            <a:fld id="{BDD72A9E-D35B-4372-964E-736381B6A9A6}" type="slidenum">
              <a:rPr lang="en-GB" smtClean="0"/>
              <a:t>‹#›</a:t>
            </a:fld>
            <a:endParaRPr lang="en-GB"/>
          </a:p>
        </p:txBody>
      </p:sp>
    </p:spTree>
    <p:extLst>
      <p:ext uri="{BB962C8B-B14F-4D97-AF65-F5344CB8AC3E}">
        <p14:creationId xmlns:p14="http://schemas.microsoft.com/office/powerpoint/2010/main" val="2879977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829AD-D097-A402-F39E-2799F3200CE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5D48618-AEC6-9B5C-8C8F-8CC6D09FB154}"/>
              </a:ext>
            </a:extLst>
          </p:cNvPr>
          <p:cNvSpPr>
            <a:spLocks noGrp="1"/>
          </p:cNvSpPr>
          <p:nvPr>
            <p:ph type="dt" sz="half" idx="10"/>
          </p:nvPr>
        </p:nvSpPr>
        <p:spPr/>
        <p:txBody>
          <a:bodyPr/>
          <a:lstStyle/>
          <a:p>
            <a:fld id="{3C89E8AF-8ACF-4E7C-8E18-2968BDD1C255}" type="datetimeFigureOut">
              <a:rPr lang="en-GB" smtClean="0"/>
              <a:t>28/04/2025</a:t>
            </a:fld>
            <a:endParaRPr lang="en-GB"/>
          </a:p>
        </p:txBody>
      </p:sp>
      <p:sp>
        <p:nvSpPr>
          <p:cNvPr id="4" name="Footer Placeholder 3">
            <a:extLst>
              <a:ext uri="{FF2B5EF4-FFF2-40B4-BE49-F238E27FC236}">
                <a16:creationId xmlns:a16="http://schemas.microsoft.com/office/drawing/2014/main" id="{D592F077-6733-A080-E5A5-70356B45E12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F373136-AF81-B2C3-8949-783E943A4A1B}"/>
              </a:ext>
            </a:extLst>
          </p:cNvPr>
          <p:cNvSpPr>
            <a:spLocks noGrp="1"/>
          </p:cNvSpPr>
          <p:nvPr>
            <p:ph type="sldNum" sz="quarter" idx="12"/>
          </p:nvPr>
        </p:nvSpPr>
        <p:spPr/>
        <p:txBody>
          <a:bodyPr/>
          <a:lstStyle/>
          <a:p>
            <a:fld id="{BDD72A9E-D35B-4372-964E-736381B6A9A6}" type="slidenum">
              <a:rPr lang="en-GB" smtClean="0"/>
              <a:t>‹#›</a:t>
            </a:fld>
            <a:endParaRPr lang="en-GB"/>
          </a:p>
        </p:txBody>
      </p:sp>
    </p:spTree>
    <p:extLst>
      <p:ext uri="{BB962C8B-B14F-4D97-AF65-F5344CB8AC3E}">
        <p14:creationId xmlns:p14="http://schemas.microsoft.com/office/powerpoint/2010/main" val="36583755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A35D27-A6D1-4BB5-CC6C-568483D2DA2A}"/>
              </a:ext>
            </a:extLst>
          </p:cNvPr>
          <p:cNvSpPr>
            <a:spLocks noGrp="1"/>
          </p:cNvSpPr>
          <p:nvPr>
            <p:ph type="dt" sz="half" idx="10"/>
          </p:nvPr>
        </p:nvSpPr>
        <p:spPr/>
        <p:txBody>
          <a:bodyPr/>
          <a:lstStyle/>
          <a:p>
            <a:fld id="{3C89E8AF-8ACF-4E7C-8E18-2968BDD1C255}" type="datetimeFigureOut">
              <a:rPr lang="en-GB" smtClean="0"/>
              <a:t>28/04/2025</a:t>
            </a:fld>
            <a:endParaRPr lang="en-GB"/>
          </a:p>
        </p:txBody>
      </p:sp>
      <p:sp>
        <p:nvSpPr>
          <p:cNvPr id="3" name="Footer Placeholder 2">
            <a:extLst>
              <a:ext uri="{FF2B5EF4-FFF2-40B4-BE49-F238E27FC236}">
                <a16:creationId xmlns:a16="http://schemas.microsoft.com/office/drawing/2014/main" id="{24986F32-E7F8-EC2D-F929-0098176B524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D25156D-C97E-5975-669D-E9F51A89A225}"/>
              </a:ext>
            </a:extLst>
          </p:cNvPr>
          <p:cNvSpPr>
            <a:spLocks noGrp="1"/>
          </p:cNvSpPr>
          <p:nvPr>
            <p:ph type="sldNum" sz="quarter" idx="12"/>
          </p:nvPr>
        </p:nvSpPr>
        <p:spPr/>
        <p:txBody>
          <a:bodyPr/>
          <a:lstStyle/>
          <a:p>
            <a:fld id="{BDD72A9E-D35B-4372-964E-736381B6A9A6}" type="slidenum">
              <a:rPr lang="en-GB" smtClean="0"/>
              <a:t>‹#›</a:t>
            </a:fld>
            <a:endParaRPr lang="en-GB"/>
          </a:p>
        </p:txBody>
      </p:sp>
    </p:spTree>
    <p:extLst>
      <p:ext uri="{BB962C8B-B14F-4D97-AF65-F5344CB8AC3E}">
        <p14:creationId xmlns:p14="http://schemas.microsoft.com/office/powerpoint/2010/main" val="2215663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7462-5439-E7D5-D189-806FD547B9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4EA067C-E0D6-59A9-5AB0-32C16E2052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D2E8883-1442-12E7-2D36-F0AACD597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13512B-6AE7-39FC-0120-B986AA6715D2}"/>
              </a:ext>
            </a:extLst>
          </p:cNvPr>
          <p:cNvSpPr>
            <a:spLocks noGrp="1"/>
          </p:cNvSpPr>
          <p:nvPr>
            <p:ph type="dt" sz="half" idx="10"/>
          </p:nvPr>
        </p:nvSpPr>
        <p:spPr/>
        <p:txBody>
          <a:bodyPr/>
          <a:lstStyle/>
          <a:p>
            <a:fld id="{3C89E8AF-8ACF-4E7C-8E18-2968BDD1C255}" type="datetimeFigureOut">
              <a:rPr lang="en-GB" smtClean="0"/>
              <a:t>28/04/2025</a:t>
            </a:fld>
            <a:endParaRPr lang="en-GB"/>
          </a:p>
        </p:txBody>
      </p:sp>
      <p:sp>
        <p:nvSpPr>
          <p:cNvPr id="6" name="Footer Placeholder 5">
            <a:extLst>
              <a:ext uri="{FF2B5EF4-FFF2-40B4-BE49-F238E27FC236}">
                <a16:creationId xmlns:a16="http://schemas.microsoft.com/office/drawing/2014/main" id="{80557E38-2B97-A7CE-21F9-D75AE2D60B2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50CECD-F10A-6D24-90E9-DDFB34D03DF2}"/>
              </a:ext>
            </a:extLst>
          </p:cNvPr>
          <p:cNvSpPr>
            <a:spLocks noGrp="1"/>
          </p:cNvSpPr>
          <p:nvPr>
            <p:ph type="sldNum" sz="quarter" idx="12"/>
          </p:nvPr>
        </p:nvSpPr>
        <p:spPr/>
        <p:txBody>
          <a:bodyPr/>
          <a:lstStyle/>
          <a:p>
            <a:fld id="{BDD72A9E-D35B-4372-964E-736381B6A9A6}" type="slidenum">
              <a:rPr lang="en-GB" smtClean="0"/>
              <a:t>‹#›</a:t>
            </a:fld>
            <a:endParaRPr lang="en-GB"/>
          </a:p>
        </p:txBody>
      </p:sp>
    </p:spTree>
    <p:extLst>
      <p:ext uri="{BB962C8B-B14F-4D97-AF65-F5344CB8AC3E}">
        <p14:creationId xmlns:p14="http://schemas.microsoft.com/office/powerpoint/2010/main" val="2493076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04B48-7C42-E0E5-C915-942F59190D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62680A-09E6-3B8A-4F1A-E9B71BEBDF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5751B63-25F7-3B04-9510-82F82D74C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BC1AD-2E1F-D04E-7D1E-D272CD920970}"/>
              </a:ext>
            </a:extLst>
          </p:cNvPr>
          <p:cNvSpPr>
            <a:spLocks noGrp="1"/>
          </p:cNvSpPr>
          <p:nvPr>
            <p:ph type="dt" sz="half" idx="10"/>
          </p:nvPr>
        </p:nvSpPr>
        <p:spPr/>
        <p:txBody>
          <a:bodyPr/>
          <a:lstStyle/>
          <a:p>
            <a:fld id="{3C89E8AF-8ACF-4E7C-8E18-2968BDD1C255}" type="datetimeFigureOut">
              <a:rPr lang="en-GB" smtClean="0"/>
              <a:t>28/04/2025</a:t>
            </a:fld>
            <a:endParaRPr lang="en-GB"/>
          </a:p>
        </p:txBody>
      </p:sp>
      <p:sp>
        <p:nvSpPr>
          <p:cNvPr id="6" name="Footer Placeholder 5">
            <a:extLst>
              <a:ext uri="{FF2B5EF4-FFF2-40B4-BE49-F238E27FC236}">
                <a16:creationId xmlns:a16="http://schemas.microsoft.com/office/drawing/2014/main" id="{979E5894-09FC-F43E-E6CE-715BB0C239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598B1DE-E1BA-05CE-611D-022C130B8832}"/>
              </a:ext>
            </a:extLst>
          </p:cNvPr>
          <p:cNvSpPr>
            <a:spLocks noGrp="1"/>
          </p:cNvSpPr>
          <p:nvPr>
            <p:ph type="sldNum" sz="quarter" idx="12"/>
          </p:nvPr>
        </p:nvSpPr>
        <p:spPr/>
        <p:txBody>
          <a:bodyPr/>
          <a:lstStyle/>
          <a:p>
            <a:fld id="{BDD72A9E-D35B-4372-964E-736381B6A9A6}" type="slidenum">
              <a:rPr lang="en-GB" smtClean="0"/>
              <a:t>‹#›</a:t>
            </a:fld>
            <a:endParaRPr lang="en-GB"/>
          </a:p>
        </p:txBody>
      </p:sp>
    </p:spTree>
    <p:extLst>
      <p:ext uri="{BB962C8B-B14F-4D97-AF65-F5344CB8AC3E}">
        <p14:creationId xmlns:p14="http://schemas.microsoft.com/office/powerpoint/2010/main" val="2181540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E82495-EA43-5D5D-73FD-BAC40B143B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5F4768-1A9B-6DCA-536A-3D096CF86D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B3A5747-CB48-A4F5-A06D-16DB8AFB4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89E8AF-8ACF-4E7C-8E18-2968BDD1C255}" type="datetimeFigureOut">
              <a:rPr lang="en-GB" smtClean="0"/>
              <a:t>28/04/2025</a:t>
            </a:fld>
            <a:endParaRPr lang="en-GB"/>
          </a:p>
        </p:txBody>
      </p:sp>
      <p:sp>
        <p:nvSpPr>
          <p:cNvPr id="5" name="Footer Placeholder 4">
            <a:extLst>
              <a:ext uri="{FF2B5EF4-FFF2-40B4-BE49-F238E27FC236}">
                <a16:creationId xmlns:a16="http://schemas.microsoft.com/office/drawing/2014/main" id="{EBEABBE8-8D0B-E262-68C9-0112794488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7581CAA-A4DF-CA74-7FD9-7AB88CD40C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D72A9E-D35B-4372-964E-736381B6A9A6}" type="slidenum">
              <a:rPr lang="en-GB" smtClean="0"/>
              <a:t>‹#›</a:t>
            </a:fld>
            <a:endParaRPr lang="en-GB"/>
          </a:p>
        </p:txBody>
      </p:sp>
    </p:spTree>
    <p:extLst>
      <p:ext uri="{BB962C8B-B14F-4D97-AF65-F5344CB8AC3E}">
        <p14:creationId xmlns:p14="http://schemas.microsoft.com/office/powerpoint/2010/main" val="1520441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bnf.nice.org.uk/"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bnf.nice.org.uk/"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bnf.nice.org.u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bnf.nice.org.u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bnf.nice.org.uk/"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medicines.org.uk/emc"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medicines.org.uk/emc"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hyperlink" Target="https://www.medicines.org.uk/emc/product/15603/smpc" TargetMode="External"/><Relationship Id="rId3" Type="http://schemas.openxmlformats.org/officeDocument/2006/relationships/hyperlink" Target="https://www.medicines.org.uk/emc/product/15860/smpc" TargetMode="External"/><Relationship Id="rId7" Type="http://schemas.openxmlformats.org/officeDocument/2006/relationships/hyperlink" Target="https://mhraproducts4853.blob.core.windows.net/docs/9d1219e721acb8d490e17b744525ec09e951a831" TargetMode="External"/><Relationship Id="rId12" Type="http://schemas.openxmlformats.org/officeDocument/2006/relationships/hyperlink" Target="https://www.medicines.org.uk/emc/product/100141/smpc" TargetMode="External"/><Relationship Id="rId2" Type="http://schemas.openxmlformats.org/officeDocument/2006/relationships/hyperlink" Target="https://mhraproducts4853.blob.core.windows.net/docs/39482f16d989ca444083bc5c95229f94153b2c4a" TargetMode="External"/><Relationship Id="rId1" Type="http://schemas.openxmlformats.org/officeDocument/2006/relationships/slideLayout" Target="../slideLayouts/slideLayout2.xml"/><Relationship Id="rId6" Type="http://schemas.openxmlformats.org/officeDocument/2006/relationships/hyperlink" Target="https://www.medicines.org.uk/emc/product/15093/smpc" TargetMode="External"/><Relationship Id="rId11" Type="http://schemas.openxmlformats.org/officeDocument/2006/relationships/hyperlink" Target="https://mhraproducts4853.blob.core.windows.net/docs/cb51106fe37fcccf0b835d37066bc2d57925b19c" TargetMode="External"/><Relationship Id="rId5" Type="http://schemas.openxmlformats.org/officeDocument/2006/relationships/hyperlink" Target="https://mhraproducts4853.blob.core.windows.net/docs/22e68eb76b467906a5004a9ffc621b3b2bd74f01" TargetMode="External"/><Relationship Id="rId10" Type="http://schemas.openxmlformats.org/officeDocument/2006/relationships/hyperlink" Target="https://www.medicines.org.uk/emc/product/11032/smpc" TargetMode="External"/><Relationship Id="rId4" Type="http://schemas.openxmlformats.org/officeDocument/2006/relationships/hyperlink" Target="https://mhraproducts4853.blob.core.windows.net/docs/636efa0ea4880a88fa3c87714f5d5b7976f80583" TargetMode="External"/><Relationship Id="rId9" Type="http://schemas.openxmlformats.org/officeDocument/2006/relationships/hyperlink" Target="https://mhraproducts4853.blob.core.windows.net/docs/968a28b170afa89e65cb2a26c9aef90cee46e93b"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mhraproducts4853.blob.core.windows.net/docs/a08beaf65268d81d49d9a4c6499bfa08eafc8c0c" TargetMode="External"/><Relationship Id="rId13" Type="http://schemas.openxmlformats.org/officeDocument/2006/relationships/hyperlink" Target="https://www.medicines.org.uk/emc/product/8092/smpc" TargetMode="External"/><Relationship Id="rId18" Type="http://schemas.openxmlformats.org/officeDocument/2006/relationships/hyperlink" Target="https://mhraproducts4853.blob.core.windows.net/docs/c87c959663aab197e1cb4fd34c48892f416f106d" TargetMode="External"/><Relationship Id="rId3" Type="http://schemas.openxmlformats.org/officeDocument/2006/relationships/hyperlink" Target="https://www.medicines.org.uk/emc/product/15055/smpc" TargetMode="External"/><Relationship Id="rId7" Type="http://schemas.openxmlformats.org/officeDocument/2006/relationships/hyperlink" Target="https://www.medicines.org.uk/emc/product/9822/smpc" TargetMode="External"/><Relationship Id="rId12" Type="http://schemas.openxmlformats.org/officeDocument/2006/relationships/hyperlink" Target="https://mhraproducts4853.blob.core.windows.net/docs/a21dabc3239d7bbb1f951a6a482c0a340f5a355a" TargetMode="External"/><Relationship Id="rId17" Type="http://schemas.openxmlformats.org/officeDocument/2006/relationships/hyperlink" Target="https://www.medicines.org.uk/emc/product/11031/smpc" TargetMode="External"/><Relationship Id="rId2" Type="http://schemas.openxmlformats.org/officeDocument/2006/relationships/hyperlink" Target="https://mhraproducts4853.blob.core.windows.net/docs/72d843ed8dbe8136f1bc296c42e2d84b309e0a11" TargetMode="External"/><Relationship Id="rId16" Type="http://schemas.openxmlformats.org/officeDocument/2006/relationships/hyperlink" Target="https://www.medicines.org.uk/emc/product/9868/smpc" TargetMode="External"/><Relationship Id="rId1" Type="http://schemas.openxmlformats.org/officeDocument/2006/relationships/slideLayout" Target="../slideLayouts/slideLayout2.xml"/><Relationship Id="rId6" Type="http://schemas.openxmlformats.org/officeDocument/2006/relationships/hyperlink" Target="https://mhraproducts4853.blob.core.windows.net/docs/922f74b697a6ae9a047d0a9cdfb0f605c1aa58bf" TargetMode="External"/><Relationship Id="rId11" Type="http://schemas.openxmlformats.org/officeDocument/2006/relationships/hyperlink" Target="https://www.medicines.org.uk/emc/product/12745/smpc" TargetMode="External"/><Relationship Id="rId5" Type="http://schemas.openxmlformats.org/officeDocument/2006/relationships/hyperlink" Target="https://www.medicines.org.uk/emc/product/100384/smpc" TargetMode="External"/><Relationship Id="rId15" Type="http://schemas.openxmlformats.org/officeDocument/2006/relationships/hyperlink" Target="https://www.medicines.org.uk/emc/product/10907/smpc" TargetMode="External"/><Relationship Id="rId10" Type="http://schemas.openxmlformats.org/officeDocument/2006/relationships/hyperlink" Target="https://mhraproducts4853.blob.core.windows.net/docs/4923085552fba5d0678668780861e2df8700003c" TargetMode="External"/><Relationship Id="rId4" Type="http://schemas.openxmlformats.org/officeDocument/2006/relationships/hyperlink" Target="https://mhraproducts4853.blob.core.windows.net/docs/db3dcb4286b40db4bf7560cb2f49025b88224906" TargetMode="External"/><Relationship Id="rId9" Type="http://schemas.openxmlformats.org/officeDocument/2006/relationships/hyperlink" Target="https://www.medicines.org.uk/emc/product/13157/smpc" TargetMode="External"/><Relationship Id="rId14" Type="http://schemas.openxmlformats.org/officeDocument/2006/relationships/hyperlink" Target="https://mhraproducts4853.blob.core.windows.net/docs/ea6679e8c0a271a2eddaa80b3ed40a49117d759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bnf.nice.org.uk/" TargetMode="External"/><Relationship Id="rId2" Type="http://schemas.openxmlformats.org/officeDocument/2006/relationships/hyperlink" Target="https://products.mhra.gov.uk/" TargetMode="External"/><Relationship Id="rId1" Type="http://schemas.openxmlformats.org/officeDocument/2006/relationships/slideLayout" Target="../slideLayouts/slideLayout2.xml"/><Relationship Id="rId4" Type="http://schemas.openxmlformats.org/officeDocument/2006/relationships/hyperlink" Target="https://www.medicines.org.uk/emc"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6B1F7-2D17-EE50-C56B-80EC313289CB}"/>
              </a:ext>
            </a:extLst>
          </p:cNvPr>
          <p:cNvSpPr>
            <a:spLocks noGrp="1"/>
          </p:cNvSpPr>
          <p:nvPr>
            <p:ph type="title"/>
          </p:nvPr>
        </p:nvSpPr>
        <p:spPr>
          <a:xfrm>
            <a:off x="918210" y="2456815"/>
            <a:ext cx="10515600" cy="1325563"/>
          </a:xfrm>
        </p:spPr>
        <p:txBody>
          <a:bodyPr/>
          <a:lstStyle/>
          <a:p>
            <a:pPr algn="ctr"/>
            <a:r>
              <a:rPr lang="en-GB"/>
              <a:t>Screening Scrapper V1</a:t>
            </a:r>
          </a:p>
        </p:txBody>
      </p:sp>
    </p:spTree>
    <p:extLst>
      <p:ext uri="{BB962C8B-B14F-4D97-AF65-F5344CB8AC3E}">
        <p14:creationId xmlns:p14="http://schemas.microsoft.com/office/powerpoint/2010/main" val="3538769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46605-8896-AF73-3582-1CFCA87DC37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5B1F39-AC6D-A89B-5D2E-B440E1871915}"/>
              </a:ext>
            </a:extLst>
          </p:cNvPr>
          <p:cNvSpPr>
            <a:spLocks noGrp="1"/>
          </p:cNvSpPr>
          <p:nvPr>
            <p:ph idx="1"/>
          </p:nvPr>
        </p:nvSpPr>
        <p:spPr>
          <a:xfrm>
            <a:off x="137652" y="127819"/>
            <a:ext cx="11906864" cy="6597445"/>
          </a:xfrm>
        </p:spPr>
        <p:txBody>
          <a:bodyPr>
            <a:normAutofit/>
          </a:bodyPr>
          <a:lstStyle/>
          <a:p>
            <a:pPr marL="457200" lvl="1" indent="0" algn="ctr">
              <a:buNone/>
            </a:pPr>
            <a:r>
              <a:rPr lang="en-GB" sz="1200" b="1"/>
              <a:t>Website 2: -</a:t>
            </a:r>
            <a:r>
              <a:rPr lang="en-GB" sz="1200">
                <a:hlinkClick r:id="rId2"/>
              </a:rPr>
              <a:t> https://bnf.nice.org.uk/</a:t>
            </a:r>
            <a:endParaRPr lang="en-GB" sz="1200" b="1"/>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r>
              <a:rPr lang="en-GB" sz="1200"/>
              <a:t>Example product being searched for :- </a:t>
            </a:r>
            <a:r>
              <a:rPr lang="en-GB" sz="1400">
                <a:solidFill>
                  <a:srgbClr val="000000"/>
                </a:solidFill>
                <a:effectLst/>
                <a:latin typeface="Calibri" panose="020F0502020204030204" pitchFamily="34" charset="0"/>
                <a:ea typeface="Calibri" panose="020F0502020204030204" pitchFamily="34" charset="0"/>
              </a:rPr>
              <a:t>Sertraline 50mg/5ml oral suspension </a:t>
            </a:r>
            <a:endParaRPr lang="en-GB" sz="1200"/>
          </a:p>
          <a:p>
            <a:pPr lvl="1"/>
            <a:r>
              <a:rPr lang="en-GB" sz="1200"/>
              <a:t>Enter the API name of the product (Sertraline) and hit search. Don’t click on the drop-down value.</a:t>
            </a:r>
          </a:p>
          <a:p>
            <a:pPr lvl="1"/>
            <a:endParaRPr lang="en-GB" sz="1200"/>
          </a:p>
        </p:txBody>
      </p:sp>
      <p:pic>
        <p:nvPicPr>
          <p:cNvPr id="7" name="Picture 6">
            <a:extLst>
              <a:ext uri="{FF2B5EF4-FFF2-40B4-BE49-F238E27FC236}">
                <a16:creationId xmlns:a16="http://schemas.microsoft.com/office/drawing/2014/main" id="{5995D3D3-6BC7-F1F5-CEEF-40069AD344DE}"/>
              </a:ext>
            </a:extLst>
          </p:cNvPr>
          <p:cNvPicPr>
            <a:picLocks noChangeAspect="1"/>
          </p:cNvPicPr>
          <p:nvPr/>
        </p:nvPicPr>
        <p:blipFill>
          <a:blip r:embed="rId3"/>
          <a:stretch>
            <a:fillRect/>
          </a:stretch>
        </p:blipFill>
        <p:spPr>
          <a:xfrm>
            <a:off x="2049704" y="388290"/>
            <a:ext cx="8082760" cy="5610173"/>
          </a:xfrm>
          <a:prstGeom prst="rect">
            <a:avLst/>
          </a:prstGeom>
        </p:spPr>
      </p:pic>
    </p:spTree>
    <p:extLst>
      <p:ext uri="{BB962C8B-B14F-4D97-AF65-F5344CB8AC3E}">
        <p14:creationId xmlns:p14="http://schemas.microsoft.com/office/powerpoint/2010/main" val="129514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D8B0B-7965-1823-5720-FA9CAE37DD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2C7DA4-E6D4-11E9-A939-3A52112CCF93}"/>
              </a:ext>
            </a:extLst>
          </p:cNvPr>
          <p:cNvSpPr>
            <a:spLocks noGrp="1"/>
          </p:cNvSpPr>
          <p:nvPr>
            <p:ph idx="1"/>
          </p:nvPr>
        </p:nvSpPr>
        <p:spPr>
          <a:xfrm>
            <a:off x="137652" y="127819"/>
            <a:ext cx="11906864" cy="6597445"/>
          </a:xfrm>
        </p:spPr>
        <p:txBody>
          <a:bodyPr>
            <a:normAutofit/>
          </a:bodyPr>
          <a:lstStyle/>
          <a:p>
            <a:pPr marL="457200" lvl="1" indent="0" algn="ctr">
              <a:buNone/>
            </a:pPr>
            <a:r>
              <a:rPr lang="en-GB" sz="1200" b="1"/>
              <a:t>Website 2: - </a:t>
            </a:r>
            <a:r>
              <a:rPr lang="en-GB" sz="1200">
                <a:hlinkClick r:id="rId2"/>
              </a:rPr>
              <a:t>https://bnf.nice.org.uk/</a:t>
            </a:r>
            <a:endParaRPr lang="en-GB" sz="1200" b="1"/>
          </a:p>
          <a:p>
            <a:pPr marL="457200" lvl="1" indent="0" algn="ctr">
              <a:buNone/>
            </a:pPr>
            <a:endParaRPr lang="en-GB" sz="1200" b="1"/>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r>
              <a:rPr lang="en-GB" sz="1200"/>
              <a:t>Click on the “Medicinal forms”</a:t>
            </a:r>
          </a:p>
          <a:p>
            <a:pPr lvl="1"/>
            <a:endParaRPr lang="en-GB" sz="1200"/>
          </a:p>
        </p:txBody>
      </p:sp>
      <p:pic>
        <p:nvPicPr>
          <p:cNvPr id="4" name="Picture 3">
            <a:extLst>
              <a:ext uri="{FF2B5EF4-FFF2-40B4-BE49-F238E27FC236}">
                <a16:creationId xmlns:a16="http://schemas.microsoft.com/office/drawing/2014/main" id="{794BDC09-73B5-D6EB-9F19-5AF3B01619DB}"/>
              </a:ext>
            </a:extLst>
          </p:cNvPr>
          <p:cNvPicPr>
            <a:picLocks noChangeAspect="1"/>
          </p:cNvPicPr>
          <p:nvPr/>
        </p:nvPicPr>
        <p:blipFill>
          <a:blip r:embed="rId3"/>
          <a:stretch>
            <a:fillRect/>
          </a:stretch>
        </p:blipFill>
        <p:spPr>
          <a:xfrm>
            <a:off x="2072200" y="475488"/>
            <a:ext cx="7794176" cy="5382241"/>
          </a:xfrm>
          <a:prstGeom prst="rect">
            <a:avLst/>
          </a:prstGeom>
        </p:spPr>
      </p:pic>
    </p:spTree>
    <p:extLst>
      <p:ext uri="{BB962C8B-B14F-4D97-AF65-F5344CB8AC3E}">
        <p14:creationId xmlns:p14="http://schemas.microsoft.com/office/powerpoint/2010/main" val="1547520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6F4F8-30F8-CA31-DC97-8AA4707DDAC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7CEBC4D-3E4E-FA85-4078-9811F561A0C6}"/>
              </a:ext>
            </a:extLst>
          </p:cNvPr>
          <p:cNvSpPr>
            <a:spLocks noGrp="1"/>
          </p:cNvSpPr>
          <p:nvPr>
            <p:ph idx="1"/>
          </p:nvPr>
        </p:nvSpPr>
        <p:spPr>
          <a:xfrm>
            <a:off x="137652" y="127819"/>
            <a:ext cx="11906864" cy="6597445"/>
          </a:xfrm>
        </p:spPr>
        <p:txBody>
          <a:bodyPr>
            <a:normAutofit/>
          </a:bodyPr>
          <a:lstStyle/>
          <a:p>
            <a:pPr marL="914400" lvl="2" indent="0" algn="ctr">
              <a:buNone/>
            </a:pPr>
            <a:r>
              <a:rPr lang="en-GB" sz="1200" b="1"/>
              <a:t>Website 2: - </a:t>
            </a:r>
            <a:r>
              <a:rPr lang="en-GB" sz="1200">
                <a:hlinkClick r:id="rId2"/>
              </a:rPr>
              <a:t>https://bnf.nice.org.uk/</a:t>
            </a:r>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r>
              <a:rPr lang="en-GB" sz="1200"/>
              <a:t>The page provides the list of products starting with Sertraline.</a:t>
            </a:r>
          </a:p>
          <a:p>
            <a:pPr lvl="1"/>
            <a:r>
              <a:rPr lang="en-GB" sz="1200"/>
              <a:t>The page doesn’t have pagination. We need to scroll down to search. We can also click on the “show” to double confirm.</a:t>
            </a:r>
          </a:p>
          <a:p>
            <a:pPr lvl="1"/>
            <a:endParaRPr lang="en-GB" sz="1200"/>
          </a:p>
        </p:txBody>
      </p:sp>
      <p:pic>
        <p:nvPicPr>
          <p:cNvPr id="4" name="Picture 3">
            <a:extLst>
              <a:ext uri="{FF2B5EF4-FFF2-40B4-BE49-F238E27FC236}">
                <a16:creationId xmlns:a16="http://schemas.microsoft.com/office/drawing/2014/main" id="{E596F0DF-A368-6E71-CA1F-8B60AC2460EF}"/>
              </a:ext>
            </a:extLst>
          </p:cNvPr>
          <p:cNvPicPr>
            <a:picLocks noChangeAspect="1"/>
          </p:cNvPicPr>
          <p:nvPr/>
        </p:nvPicPr>
        <p:blipFill>
          <a:blip r:embed="rId3"/>
          <a:stretch>
            <a:fillRect/>
          </a:stretch>
        </p:blipFill>
        <p:spPr>
          <a:xfrm>
            <a:off x="2761801" y="420623"/>
            <a:ext cx="5778695" cy="5103263"/>
          </a:xfrm>
          <a:prstGeom prst="rect">
            <a:avLst/>
          </a:prstGeom>
        </p:spPr>
      </p:pic>
    </p:spTree>
    <p:extLst>
      <p:ext uri="{BB962C8B-B14F-4D97-AF65-F5344CB8AC3E}">
        <p14:creationId xmlns:p14="http://schemas.microsoft.com/office/powerpoint/2010/main" val="2354170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9EDB2-81B3-13E1-A78B-F2C1A4D8A9B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DA7A48-96FF-919F-C65F-A191FFD2CF54}"/>
              </a:ext>
            </a:extLst>
          </p:cNvPr>
          <p:cNvSpPr>
            <a:spLocks noGrp="1"/>
          </p:cNvSpPr>
          <p:nvPr>
            <p:ph idx="1"/>
          </p:nvPr>
        </p:nvSpPr>
        <p:spPr>
          <a:xfrm>
            <a:off x="137652" y="127819"/>
            <a:ext cx="11906864" cy="6597445"/>
          </a:xfrm>
        </p:spPr>
        <p:txBody>
          <a:bodyPr>
            <a:normAutofit/>
          </a:bodyPr>
          <a:lstStyle/>
          <a:p>
            <a:pPr marL="914400" lvl="2" indent="0" algn="ctr">
              <a:buNone/>
            </a:pPr>
            <a:r>
              <a:rPr lang="en-GB" sz="1200" b="1"/>
              <a:t>Website 2: - </a:t>
            </a:r>
            <a:r>
              <a:rPr lang="en-GB" sz="1200">
                <a:hlinkClick r:id="rId2"/>
              </a:rPr>
              <a:t>https://bnf.nice.org.uk/</a:t>
            </a:r>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r>
              <a:rPr lang="en-GB" sz="1200"/>
              <a:t>In this case, the API name “</a:t>
            </a:r>
            <a:r>
              <a:rPr lang="en-GB" sz="1200" err="1"/>
              <a:t>Sertaline</a:t>
            </a:r>
            <a:r>
              <a:rPr lang="en-GB" sz="1200"/>
              <a:t>” matches and also 10 mg per 1 ml is equivalent to 50mg/5ml. </a:t>
            </a:r>
          </a:p>
          <a:p>
            <a:pPr lvl="2"/>
            <a:r>
              <a:rPr lang="en-GB" sz="1000"/>
              <a:t>The logic is 50 / 5 = 10 / 1</a:t>
            </a:r>
            <a:endParaRPr lang="en-GB" sz="1600"/>
          </a:p>
        </p:txBody>
      </p:sp>
      <p:pic>
        <p:nvPicPr>
          <p:cNvPr id="7" name="Picture 6">
            <a:extLst>
              <a:ext uri="{FF2B5EF4-FFF2-40B4-BE49-F238E27FC236}">
                <a16:creationId xmlns:a16="http://schemas.microsoft.com/office/drawing/2014/main" id="{DC6C92F6-3157-66FB-D70C-83250B8EE1C5}"/>
              </a:ext>
            </a:extLst>
          </p:cNvPr>
          <p:cNvPicPr>
            <a:picLocks noChangeAspect="1"/>
          </p:cNvPicPr>
          <p:nvPr/>
        </p:nvPicPr>
        <p:blipFill>
          <a:blip r:embed="rId3"/>
          <a:stretch>
            <a:fillRect/>
          </a:stretch>
        </p:blipFill>
        <p:spPr>
          <a:xfrm>
            <a:off x="3309785" y="526377"/>
            <a:ext cx="6240518" cy="3374694"/>
          </a:xfrm>
          <a:prstGeom prst="rect">
            <a:avLst/>
          </a:prstGeom>
        </p:spPr>
      </p:pic>
    </p:spTree>
    <p:extLst>
      <p:ext uri="{BB962C8B-B14F-4D97-AF65-F5344CB8AC3E}">
        <p14:creationId xmlns:p14="http://schemas.microsoft.com/office/powerpoint/2010/main" val="636270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D293F-466A-07DC-49B6-DAB8FFEF00E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1198EA-26B4-1A03-856A-63DF91DAF6CC}"/>
              </a:ext>
            </a:extLst>
          </p:cNvPr>
          <p:cNvSpPr>
            <a:spLocks noGrp="1"/>
          </p:cNvSpPr>
          <p:nvPr>
            <p:ph idx="1"/>
          </p:nvPr>
        </p:nvSpPr>
        <p:spPr>
          <a:xfrm>
            <a:off x="137652" y="127819"/>
            <a:ext cx="11906864" cy="6597445"/>
          </a:xfrm>
        </p:spPr>
        <p:txBody>
          <a:bodyPr>
            <a:normAutofit/>
          </a:bodyPr>
          <a:lstStyle/>
          <a:p>
            <a:pPr marL="914400" lvl="2" indent="0" algn="ctr">
              <a:buNone/>
            </a:pPr>
            <a:r>
              <a:rPr lang="en-GB" sz="1200" b="1"/>
              <a:t>Website 2: - </a:t>
            </a:r>
            <a:r>
              <a:rPr lang="en-GB" sz="1200">
                <a:hlinkClick r:id="rId2"/>
              </a:rPr>
              <a:t>https://bnf.nice.org.uk/</a:t>
            </a:r>
            <a:endParaRPr lang="en-GB" sz="1200"/>
          </a:p>
          <a:p>
            <a:pPr lvl="1"/>
            <a:endParaRPr lang="en-GB" sz="1200"/>
          </a:p>
          <a:p>
            <a:pPr lvl="1"/>
            <a:r>
              <a:rPr lang="en-GB" sz="1200"/>
              <a:t>Example 2</a:t>
            </a:r>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r>
              <a:rPr lang="en-GB" sz="1600"/>
              <a:t>In the 2</a:t>
            </a:r>
            <a:r>
              <a:rPr lang="en-GB" sz="1600" baseline="30000"/>
              <a:t>nd</a:t>
            </a:r>
            <a:r>
              <a:rPr lang="en-GB" sz="1600"/>
              <a:t> case above, the API name (</a:t>
            </a:r>
            <a:r>
              <a:rPr lang="en-GB" sz="1200" b="1" i="0">
                <a:solidFill>
                  <a:srgbClr val="0E0E0E"/>
                </a:solidFill>
                <a:effectLst/>
                <a:latin typeface="Inter"/>
              </a:rPr>
              <a:t>Spironolactone</a:t>
            </a:r>
            <a:r>
              <a:rPr lang="en-GB" sz="1600"/>
              <a:t>) is not matching the main title product, however, matching with the keyword after clicking on the show button. However, the lead to this medicine is the strength.</a:t>
            </a:r>
          </a:p>
          <a:p>
            <a:pPr lvl="1"/>
            <a:endParaRPr lang="en-GB" sz="1600"/>
          </a:p>
        </p:txBody>
      </p:sp>
      <p:pic>
        <p:nvPicPr>
          <p:cNvPr id="9" name="Picture 8">
            <a:extLst>
              <a:ext uri="{FF2B5EF4-FFF2-40B4-BE49-F238E27FC236}">
                <a16:creationId xmlns:a16="http://schemas.microsoft.com/office/drawing/2014/main" id="{DA3DB231-E8E1-37C1-26DE-115E74F9A079}"/>
              </a:ext>
            </a:extLst>
          </p:cNvPr>
          <p:cNvPicPr>
            <a:picLocks noChangeAspect="1"/>
          </p:cNvPicPr>
          <p:nvPr/>
        </p:nvPicPr>
        <p:blipFill>
          <a:blip r:embed="rId3"/>
          <a:stretch>
            <a:fillRect/>
          </a:stretch>
        </p:blipFill>
        <p:spPr>
          <a:xfrm>
            <a:off x="2023956" y="960717"/>
            <a:ext cx="5523163" cy="3374694"/>
          </a:xfrm>
          <a:prstGeom prst="rect">
            <a:avLst/>
          </a:prstGeom>
        </p:spPr>
      </p:pic>
    </p:spTree>
    <p:extLst>
      <p:ext uri="{BB962C8B-B14F-4D97-AF65-F5344CB8AC3E}">
        <p14:creationId xmlns:p14="http://schemas.microsoft.com/office/powerpoint/2010/main" val="1143876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FB456-87B3-4F71-4FC2-F3EA0F97E61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94B50-485C-DC1C-2BA0-ADEEB7CA0414}"/>
              </a:ext>
            </a:extLst>
          </p:cNvPr>
          <p:cNvSpPr>
            <a:spLocks noGrp="1"/>
          </p:cNvSpPr>
          <p:nvPr>
            <p:ph idx="1"/>
          </p:nvPr>
        </p:nvSpPr>
        <p:spPr>
          <a:xfrm>
            <a:off x="137652" y="127819"/>
            <a:ext cx="11906864" cy="6597445"/>
          </a:xfrm>
        </p:spPr>
        <p:txBody>
          <a:bodyPr>
            <a:normAutofit/>
          </a:bodyPr>
          <a:lstStyle/>
          <a:p>
            <a:pPr marL="457200" lvl="1" indent="0" algn="ctr">
              <a:buNone/>
            </a:pPr>
            <a:r>
              <a:rPr lang="en-GB" sz="1200" b="1"/>
              <a:t>Website 3: - </a:t>
            </a:r>
            <a:r>
              <a:rPr lang="en-GB" sz="1050">
                <a:hlinkClick r:id="rId2"/>
              </a:rPr>
              <a:t>https://www.medicines.org.uk/emc</a:t>
            </a:r>
            <a:endParaRPr lang="en-GB" sz="1200" b="1"/>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r>
              <a:rPr lang="en-GB" sz="1200"/>
              <a:t>Example product being searched for :- </a:t>
            </a:r>
            <a:r>
              <a:rPr lang="en-GB" sz="1400">
                <a:solidFill>
                  <a:srgbClr val="000000"/>
                </a:solidFill>
                <a:effectLst/>
                <a:latin typeface="Calibri" panose="020F0502020204030204" pitchFamily="34" charset="0"/>
                <a:ea typeface="Calibri" panose="020F0502020204030204" pitchFamily="34" charset="0"/>
              </a:rPr>
              <a:t>Sertraline 50mg/5ml oral suspension </a:t>
            </a:r>
            <a:endParaRPr lang="en-GB" sz="1200"/>
          </a:p>
          <a:p>
            <a:pPr lvl="1"/>
            <a:r>
              <a:rPr lang="en-GB" sz="1200"/>
              <a:t>Enter the API name of the product (Sertraline) and hit search. No need to click on the drop-down value.</a:t>
            </a:r>
          </a:p>
          <a:p>
            <a:pPr lvl="1"/>
            <a:endParaRPr lang="en-GB" sz="1200"/>
          </a:p>
        </p:txBody>
      </p:sp>
      <p:pic>
        <p:nvPicPr>
          <p:cNvPr id="4" name="Picture 3">
            <a:extLst>
              <a:ext uri="{FF2B5EF4-FFF2-40B4-BE49-F238E27FC236}">
                <a16:creationId xmlns:a16="http://schemas.microsoft.com/office/drawing/2014/main" id="{D512831A-4E80-76B4-6217-7819B0C45199}"/>
              </a:ext>
            </a:extLst>
          </p:cNvPr>
          <p:cNvPicPr>
            <a:picLocks noChangeAspect="1"/>
          </p:cNvPicPr>
          <p:nvPr/>
        </p:nvPicPr>
        <p:blipFill>
          <a:blip r:embed="rId3"/>
          <a:stretch>
            <a:fillRect/>
          </a:stretch>
        </p:blipFill>
        <p:spPr>
          <a:xfrm>
            <a:off x="1253908" y="545027"/>
            <a:ext cx="9674352" cy="3807754"/>
          </a:xfrm>
          <a:prstGeom prst="rect">
            <a:avLst/>
          </a:prstGeom>
        </p:spPr>
      </p:pic>
    </p:spTree>
    <p:extLst>
      <p:ext uri="{BB962C8B-B14F-4D97-AF65-F5344CB8AC3E}">
        <p14:creationId xmlns:p14="http://schemas.microsoft.com/office/powerpoint/2010/main" val="2344113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9CC3F-1EBF-0633-ACA8-CBD25C6B63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BF0345-6BC6-F1D0-9466-B0B3A682E66B}"/>
              </a:ext>
            </a:extLst>
          </p:cNvPr>
          <p:cNvSpPr>
            <a:spLocks noGrp="1"/>
          </p:cNvSpPr>
          <p:nvPr>
            <p:ph idx="1"/>
          </p:nvPr>
        </p:nvSpPr>
        <p:spPr>
          <a:xfrm>
            <a:off x="137652" y="127819"/>
            <a:ext cx="11906864" cy="6597445"/>
          </a:xfrm>
        </p:spPr>
        <p:txBody>
          <a:bodyPr vert="horz" lIns="91440" tIns="45720" rIns="91440" bIns="45720" rtlCol="0" anchor="t">
            <a:normAutofit/>
          </a:bodyPr>
          <a:lstStyle/>
          <a:p>
            <a:pPr marL="457200" lvl="1" indent="0" algn="ctr">
              <a:buNone/>
            </a:pPr>
            <a:r>
              <a:rPr lang="en-GB" sz="1200" b="1"/>
              <a:t>Website 3: - </a:t>
            </a:r>
            <a:r>
              <a:rPr lang="en-GB" sz="1050">
                <a:hlinkClick r:id="rId2"/>
              </a:rPr>
              <a:t>https://www.medicines.org.uk/emc</a:t>
            </a:r>
            <a:endParaRPr lang="en-GB" sz="1200" b="1"/>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r>
              <a:rPr lang="en-GB" sz="1200"/>
              <a:t>The page provides the list of products starting with Sertraline.</a:t>
            </a:r>
          </a:p>
          <a:p>
            <a:pPr lvl="1"/>
            <a:r>
              <a:rPr lang="en-GB" sz="1200"/>
              <a:t>The page doesn’t have pagination. We need to scroll down to search.</a:t>
            </a:r>
          </a:p>
        </p:txBody>
      </p:sp>
      <p:pic>
        <p:nvPicPr>
          <p:cNvPr id="5" name="Picture 4">
            <a:extLst>
              <a:ext uri="{FF2B5EF4-FFF2-40B4-BE49-F238E27FC236}">
                <a16:creationId xmlns:a16="http://schemas.microsoft.com/office/drawing/2014/main" id="{8C666272-521A-026F-6DE0-274B862C7C1D}"/>
              </a:ext>
            </a:extLst>
          </p:cNvPr>
          <p:cNvPicPr>
            <a:picLocks noChangeAspect="1"/>
          </p:cNvPicPr>
          <p:nvPr/>
        </p:nvPicPr>
        <p:blipFill>
          <a:blip r:embed="rId3"/>
          <a:stretch>
            <a:fillRect/>
          </a:stretch>
        </p:blipFill>
        <p:spPr>
          <a:xfrm>
            <a:off x="1176184" y="566472"/>
            <a:ext cx="9829800" cy="3937569"/>
          </a:xfrm>
          <a:prstGeom prst="rect">
            <a:avLst/>
          </a:prstGeom>
        </p:spPr>
      </p:pic>
    </p:spTree>
    <p:extLst>
      <p:ext uri="{BB962C8B-B14F-4D97-AF65-F5344CB8AC3E}">
        <p14:creationId xmlns:p14="http://schemas.microsoft.com/office/powerpoint/2010/main" val="11553560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C8116-C96C-29B8-5C66-0B7E2F2C4C84}"/>
              </a:ext>
            </a:extLst>
          </p:cNvPr>
          <p:cNvSpPr>
            <a:spLocks noGrp="1"/>
          </p:cNvSpPr>
          <p:nvPr>
            <p:ph type="ctrTitle"/>
          </p:nvPr>
        </p:nvSpPr>
        <p:spPr/>
        <p:txBody>
          <a:bodyPr/>
          <a:lstStyle/>
          <a:p>
            <a:r>
              <a:rPr lang="en-GB"/>
              <a:t>Q &amp; A</a:t>
            </a:r>
          </a:p>
        </p:txBody>
      </p:sp>
    </p:spTree>
    <p:extLst>
      <p:ext uri="{BB962C8B-B14F-4D97-AF65-F5344CB8AC3E}">
        <p14:creationId xmlns:p14="http://schemas.microsoft.com/office/powerpoint/2010/main" val="38287940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9533E-6C31-F5DF-E73A-DE80C00DBB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944E29-53FF-03C3-0948-6841E88C8F66}"/>
              </a:ext>
            </a:extLst>
          </p:cNvPr>
          <p:cNvSpPr>
            <a:spLocks noGrp="1"/>
          </p:cNvSpPr>
          <p:nvPr>
            <p:ph idx="1"/>
          </p:nvPr>
        </p:nvSpPr>
        <p:spPr>
          <a:xfrm>
            <a:off x="137652" y="127819"/>
            <a:ext cx="11906864" cy="6597445"/>
          </a:xfrm>
        </p:spPr>
        <p:txBody>
          <a:bodyPr>
            <a:normAutofit/>
          </a:bodyPr>
          <a:lstStyle/>
          <a:p>
            <a:pPr marL="0" indent="0" algn="ctr">
              <a:buNone/>
            </a:pPr>
            <a:r>
              <a:rPr lang="en-GB" sz="1400" b="1"/>
              <a:t>Questions &amp; Clarifications</a:t>
            </a:r>
          </a:p>
          <a:p>
            <a:pPr marL="342900" lvl="0" indent="-342900">
              <a:buFont typeface="+mj-lt"/>
              <a:buAutoNum type="arabicPeriod"/>
              <a:tabLst>
                <a:tab pos="457200" algn="l"/>
              </a:tabLst>
            </a:pPr>
            <a:r>
              <a:rPr lang="en-GB" sz="1200" b="1">
                <a:solidFill>
                  <a:srgbClr val="000000"/>
                </a:solidFill>
                <a:effectLst/>
                <a:latin typeface="Aptos" panose="020B0004020202020204" pitchFamily="34" charset="0"/>
                <a:ea typeface="Times New Roman" panose="02020603050405020304" pitchFamily="18" charset="0"/>
                <a:cs typeface="Aptos" panose="020B0004020202020204" pitchFamily="34" charset="0"/>
              </a:rPr>
              <a:t>Exact Search Criteria:</a:t>
            </a:r>
            <a:endParaRPr lang="en-GB" sz="1200">
              <a:solidFill>
                <a:srgbClr val="000000"/>
              </a:solidFill>
              <a:effectLst/>
              <a:latin typeface="Aptos" panose="020B0004020202020204" pitchFamily="34" charset="0"/>
              <a:ea typeface="Calibri" panose="020F0502020204030204" pitchFamily="34" charset="0"/>
              <a:cs typeface="Aptos" panose="020B0004020202020204" pitchFamily="34" charset="0"/>
            </a:endParaRPr>
          </a:p>
          <a:p>
            <a:pPr marL="742950" lvl="1" indent="-285750">
              <a:buSzPts val="1000"/>
              <a:buFont typeface="Courier New" panose="02070309020205020404" pitchFamily="49" charset="0"/>
              <a:buChar char="o"/>
              <a:tabLst>
                <a:tab pos="914400" algn="l"/>
              </a:tabLst>
            </a:pPr>
            <a:r>
              <a:rPr lang="en-GB" sz="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Should the tool match all three components (API, Strength, Dosage Form) strictly, or are there scenarios where partial matches are acceptable (e.g., if only the dosage form differs)?</a:t>
            </a:r>
            <a:endParaRPr lang="en-GB" sz="1200">
              <a:solidFill>
                <a:srgbClr val="000000"/>
              </a:solidFill>
              <a:effectLst/>
              <a:latin typeface="Aptos" panose="020B000402020202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GB" sz="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Are synonyms or alternative names for API and dosage forms allowed (e.g., "Suspension" vs. "Oral Suspension")?</a:t>
            </a:r>
          </a:p>
          <a:p>
            <a:pPr marL="742950" lvl="1" indent="-285750">
              <a:buSzPts val="1000"/>
              <a:buFont typeface="Courier New" panose="02070309020205020404" pitchFamily="49" charset="0"/>
              <a:buChar char="o"/>
              <a:tabLst>
                <a:tab pos="914400" algn="l"/>
              </a:tabLst>
            </a:pPr>
            <a:r>
              <a:rPr lang="en-GB" sz="1200">
                <a:solidFill>
                  <a:srgbClr val="FF0000"/>
                </a:solidFill>
                <a:effectLst/>
                <a:latin typeface="Aptos" panose="020B0004020202020204" pitchFamily="34" charset="0"/>
                <a:ea typeface="Calibri" panose="020F0502020204030204" pitchFamily="34" charset="0"/>
                <a:cs typeface="Times New Roman" panose="02020603050405020304" pitchFamily="18" charset="0"/>
              </a:rPr>
              <a:t>Matching all 3 components is good. However, matching the API &amp; Strength is mandatory because the forms may have synonyms. </a:t>
            </a:r>
            <a:r>
              <a:rPr lang="en-GB" sz="1200">
                <a:solidFill>
                  <a:srgbClr val="FF0000"/>
                </a:solidFill>
                <a:latin typeface="Aptos" panose="020B0004020202020204" pitchFamily="34" charset="0"/>
                <a:ea typeface="Calibri" panose="020F0502020204030204" pitchFamily="34" charset="0"/>
                <a:cs typeface="Times New Roman" panose="02020603050405020304" pitchFamily="18" charset="0"/>
              </a:rPr>
              <a:t>There are variations in the strength as well like 50mg/5ml could be 10mg/1ml (the example is there in previous slides). I have produced some example product search in the upcoming slides for your reference.</a:t>
            </a:r>
            <a:endParaRPr lang="en-GB" sz="1200">
              <a:solidFill>
                <a:srgbClr val="FF0000"/>
              </a:solidFill>
              <a:effectLst/>
              <a:latin typeface="Aptos" panose="020B000402020202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200" b="1">
                <a:solidFill>
                  <a:srgbClr val="000000"/>
                </a:solidFill>
                <a:effectLst/>
                <a:latin typeface="Aptos" panose="020B0004020202020204" pitchFamily="34" charset="0"/>
                <a:ea typeface="Times New Roman" panose="02020603050405020304" pitchFamily="18" charset="0"/>
                <a:cs typeface="Aptos" panose="020B0004020202020204" pitchFamily="34" charset="0"/>
              </a:rPr>
              <a:t>Error Handling:</a:t>
            </a:r>
            <a:endParaRPr lang="en-GB" sz="1200">
              <a:solidFill>
                <a:srgbClr val="000000"/>
              </a:solidFill>
              <a:effectLst/>
              <a:latin typeface="Aptos" panose="020B0004020202020204" pitchFamily="34" charset="0"/>
              <a:ea typeface="Calibri" panose="020F0502020204030204" pitchFamily="34" charset="0"/>
              <a:cs typeface="Aptos" panose="020B0004020202020204" pitchFamily="34" charset="0"/>
            </a:endParaRPr>
          </a:p>
          <a:p>
            <a:pPr marL="742950" lvl="1" indent="-285750">
              <a:buSzPts val="1000"/>
              <a:buFont typeface="Courier New" panose="02070309020205020404" pitchFamily="49" charset="0"/>
              <a:buChar char="o"/>
              <a:tabLst>
                <a:tab pos="914400" algn="l"/>
              </a:tabLst>
            </a:pPr>
            <a:r>
              <a:rPr lang="en-GB" sz="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How should the tool handle cases where one or more websites are unavailable or produce errors during scraping?</a:t>
            </a:r>
            <a:endParaRPr lang="en-GB" sz="1200">
              <a:solidFill>
                <a:srgbClr val="000000"/>
              </a:solidFill>
              <a:effectLst/>
              <a:latin typeface="Aptos" panose="020B000402020202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GB" sz="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Should there be a retry mechanism or a placeholder message for unavailable data?</a:t>
            </a:r>
          </a:p>
          <a:p>
            <a:pPr marL="742950" lvl="1" indent="-285750">
              <a:buSzPts val="1000"/>
              <a:buFont typeface="Courier New" panose="02070309020205020404" pitchFamily="49" charset="0"/>
              <a:buChar char="o"/>
              <a:tabLst>
                <a:tab pos="914400" algn="l"/>
              </a:tabLst>
            </a:pPr>
            <a:r>
              <a:rPr lang="en-GB" sz="1200">
                <a:solidFill>
                  <a:srgbClr val="FF0000"/>
                </a:solidFill>
                <a:latin typeface="Aptos" panose="020B0004020202020204" pitchFamily="34" charset="0"/>
                <a:ea typeface="Calibri" panose="020F0502020204030204" pitchFamily="34" charset="0"/>
                <a:cs typeface="Times New Roman" panose="02020603050405020304" pitchFamily="18" charset="0"/>
              </a:rPr>
              <a:t>If sites are not reachable / broken, then mention “Site is down” message on our tool under the respective site column.</a:t>
            </a:r>
            <a:endParaRPr lang="en-GB" sz="1200">
              <a:solidFill>
                <a:srgbClr val="FF0000"/>
              </a:solidFill>
              <a:effectLst/>
              <a:latin typeface="Aptos" panose="020B000402020202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200" b="1">
                <a:solidFill>
                  <a:srgbClr val="000000"/>
                </a:solidFill>
                <a:effectLst/>
                <a:latin typeface="Aptos" panose="020B0004020202020204" pitchFamily="34" charset="0"/>
                <a:ea typeface="Times New Roman" panose="02020603050405020304" pitchFamily="18" charset="0"/>
                <a:cs typeface="Aptos" panose="020B0004020202020204" pitchFamily="34" charset="0"/>
              </a:rPr>
              <a:t>Search Result Storage:</a:t>
            </a:r>
            <a:endParaRPr lang="en-GB" sz="1200">
              <a:solidFill>
                <a:srgbClr val="000000"/>
              </a:solidFill>
              <a:effectLst/>
              <a:latin typeface="Aptos" panose="020B0004020202020204" pitchFamily="34" charset="0"/>
              <a:ea typeface="Calibri" panose="020F0502020204030204" pitchFamily="34" charset="0"/>
              <a:cs typeface="Aptos" panose="020B0004020202020204" pitchFamily="34" charset="0"/>
            </a:endParaRPr>
          </a:p>
          <a:p>
            <a:pPr marL="742950" lvl="1" indent="-285750">
              <a:buSzPts val="1000"/>
              <a:buFont typeface="Courier New" panose="02070309020205020404" pitchFamily="49" charset="0"/>
              <a:buChar char="o"/>
              <a:tabLst>
                <a:tab pos="914400" algn="l"/>
              </a:tabLst>
            </a:pPr>
            <a:r>
              <a:rPr lang="en-GB" sz="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What specific data needs to be saved in the database? For example:</a:t>
            </a:r>
            <a:endParaRPr lang="en-GB" sz="1200">
              <a:solidFill>
                <a:srgbClr val="000000"/>
              </a:solidFill>
              <a:effectLst/>
              <a:latin typeface="Aptos" panose="020B0004020202020204" pitchFamily="34" charset="0"/>
              <a:ea typeface="Calibri" panose="020F0502020204030204" pitchFamily="34" charset="0"/>
              <a:cs typeface="Times New Roman" panose="02020603050405020304" pitchFamily="18" charset="0"/>
            </a:endParaRPr>
          </a:p>
          <a:p>
            <a:pPr marL="1143000" lvl="2" indent="-228600">
              <a:buSzPts val="1000"/>
              <a:buFont typeface="Wingdings" panose="05000000000000000000" pitchFamily="2" charset="2"/>
              <a:buChar char=""/>
              <a:tabLst>
                <a:tab pos="1371600" algn="l"/>
              </a:tabLst>
            </a:pPr>
            <a:r>
              <a:rPr lang="en-GB" sz="1200">
                <a:solidFill>
                  <a:srgbClr val="000000"/>
                </a:solidFill>
                <a:effectLst/>
                <a:latin typeface="Aptos" panose="020B0004020202020204" pitchFamily="34" charset="0"/>
                <a:ea typeface="Times New Roman" panose="02020603050405020304" pitchFamily="18" charset="0"/>
                <a:cs typeface="Aptos" panose="020B0004020202020204" pitchFamily="34" charset="0"/>
              </a:rPr>
              <a:t>Full product name.</a:t>
            </a:r>
            <a:endParaRPr lang="en-GB" sz="1200">
              <a:solidFill>
                <a:srgbClr val="000000"/>
              </a:solidFill>
              <a:effectLst/>
              <a:latin typeface="Aptos" panose="020B0004020202020204" pitchFamily="34" charset="0"/>
              <a:ea typeface="Calibri" panose="020F0502020204030204" pitchFamily="34" charset="0"/>
              <a:cs typeface="Aptos" panose="020B0004020202020204" pitchFamily="34" charset="0"/>
            </a:endParaRPr>
          </a:p>
          <a:p>
            <a:pPr marL="1143000" lvl="2" indent="-228600">
              <a:buSzPts val="1000"/>
              <a:buFont typeface="Wingdings" panose="05000000000000000000" pitchFamily="2" charset="2"/>
              <a:buChar char=""/>
              <a:tabLst>
                <a:tab pos="1371600" algn="l"/>
              </a:tabLst>
            </a:pPr>
            <a:r>
              <a:rPr lang="en-GB" sz="1200">
                <a:solidFill>
                  <a:srgbClr val="000000"/>
                </a:solidFill>
                <a:effectLst/>
                <a:latin typeface="Aptos" panose="020B0004020202020204" pitchFamily="34" charset="0"/>
                <a:ea typeface="Times New Roman" panose="02020603050405020304" pitchFamily="18" charset="0"/>
                <a:cs typeface="Aptos" panose="020B0004020202020204" pitchFamily="34" charset="0"/>
              </a:rPr>
              <a:t>Search results (Yes/No per website).</a:t>
            </a:r>
            <a:endParaRPr lang="en-GB" sz="1200">
              <a:solidFill>
                <a:srgbClr val="000000"/>
              </a:solidFill>
              <a:effectLst/>
              <a:latin typeface="Aptos" panose="020B0004020202020204" pitchFamily="34" charset="0"/>
              <a:ea typeface="Calibri" panose="020F0502020204030204" pitchFamily="34" charset="0"/>
              <a:cs typeface="Aptos" panose="020B0004020202020204" pitchFamily="34" charset="0"/>
            </a:endParaRPr>
          </a:p>
          <a:p>
            <a:pPr marL="1143000" lvl="2" indent="-228600">
              <a:buSzPts val="1000"/>
              <a:buFont typeface="Wingdings" panose="05000000000000000000" pitchFamily="2" charset="2"/>
              <a:buChar char=""/>
              <a:tabLst>
                <a:tab pos="1371600" algn="l"/>
              </a:tabLst>
            </a:pPr>
            <a:r>
              <a:rPr lang="en-GB" sz="1200">
                <a:solidFill>
                  <a:srgbClr val="000000"/>
                </a:solidFill>
                <a:effectLst/>
                <a:latin typeface="Aptos" panose="020B0004020202020204" pitchFamily="34" charset="0"/>
                <a:ea typeface="Times New Roman" panose="02020603050405020304" pitchFamily="18" charset="0"/>
                <a:cs typeface="Aptos" panose="020B0004020202020204" pitchFamily="34" charset="0"/>
              </a:rPr>
              <a:t>Date and time of search.</a:t>
            </a:r>
          </a:p>
          <a:p>
            <a:pPr marL="1143000" lvl="2" indent="-228600">
              <a:buSzPts val="1000"/>
              <a:buFont typeface="Wingdings" panose="05000000000000000000" pitchFamily="2" charset="2"/>
              <a:buChar char=""/>
              <a:tabLst>
                <a:tab pos="1371600" algn="l"/>
              </a:tabLst>
            </a:pPr>
            <a:r>
              <a:rPr lang="en-GB" sz="1200">
                <a:solidFill>
                  <a:srgbClr val="FF0000"/>
                </a:solidFill>
                <a:latin typeface="Aptos" panose="020B0004020202020204" pitchFamily="34" charset="0"/>
                <a:ea typeface="Calibri" panose="020F0502020204030204" pitchFamily="34" charset="0"/>
                <a:cs typeface="Aptos" panose="020B0004020202020204" pitchFamily="34" charset="0"/>
              </a:rPr>
              <a:t>All the search results (which are ticked), inputs, including the full product name should be saved in the DB.</a:t>
            </a:r>
            <a:endParaRPr lang="en-GB" sz="1200">
              <a:solidFill>
                <a:srgbClr val="FF0000"/>
              </a:solidFill>
              <a:effectLst/>
              <a:latin typeface="Aptos" panose="020B0004020202020204" pitchFamily="34" charset="0"/>
              <a:ea typeface="Calibri" panose="020F0502020204030204" pitchFamily="34" charset="0"/>
              <a:cs typeface="Aptos" panose="020B0004020202020204" pitchFamily="34" charset="0"/>
            </a:endParaRPr>
          </a:p>
          <a:p>
            <a:pPr marL="742950" lvl="1" indent="-285750">
              <a:buSzPts val="1000"/>
              <a:buFont typeface="Courier New" panose="02070309020205020404" pitchFamily="49" charset="0"/>
              <a:buChar char="o"/>
              <a:tabLst>
                <a:tab pos="914400" algn="l"/>
              </a:tabLst>
            </a:pPr>
            <a:r>
              <a:rPr lang="en-GB" sz="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Is there a specific retention period for search data? </a:t>
            </a:r>
            <a:r>
              <a:rPr lang="en-GB" sz="1200">
                <a:solidFill>
                  <a:srgbClr val="FF0000"/>
                </a:solidFill>
                <a:effectLst/>
                <a:latin typeface="Aptos" panose="020B0004020202020204" pitchFamily="34" charset="0"/>
                <a:ea typeface="Times New Roman" panose="02020603050405020304" pitchFamily="18" charset="0"/>
                <a:cs typeface="Times New Roman" panose="02020603050405020304" pitchFamily="18" charset="0"/>
              </a:rPr>
              <a:t>This DB is for training the tool and to maintain the history. So, we can suggest the retention period and I can confirm with the users.</a:t>
            </a:r>
            <a:endParaRPr lang="en-GB" sz="1200">
              <a:solidFill>
                <a:srgbClr val="FF0000"/>
              </a:solidFill>
              <a:effectLst/>
              <a:latin typeface="Aptos" panose="020B000402020202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200" b="1">
                <a:solidFill>
                  <a:srgbClr val="000000"/>
                </a:solidFill>
                <a:effectLst/>
                <a:latin typeface="Aptos" panose="020B0004020202020204" pitchFamily="34" charset="0"/>
                <a:ea typeface="Times New Roman" panose="02020603050405020304" pitchFamily="18" charset="0"/>
                <a:cs typeface="Aptos" panose="020B0004020202020204" pitchFamily="34" charset="0"/>
              </a:rPr>
              <a:t>Feedback Mechanism:</a:t>
            </a:r>
            <a:endParaRPr lang="en-GB" sz="1200">
              <a:solidFill>
                <a:srgbClr val="000000"/>
              </a:solidFill>
              <a:effectLst/>
              <a:latin typeface="Aptos" panose="020B0004020202020204" pitchFamily="34" charset="0"/>
              <a:ea typeface="Calibri" panose="020F0502020204030204" pitchFamily="34" charset="0"/>
              <a:cs typeface="Aptos" panose="020B0004020202020204" pitchFamily="34" charset="0"/>
            </a:endParaRPr>
          </a:p>
          <a:p>
            <a:pPr marL="742950" lvl="1" indent="-285750">
              <a:buSzPts val="1000"/>
              <a:buFont typeface="Courier New" panose="02070309020205020404" pitchFamily="49" charset="0"/>
              <a:buChar char="o"/>
              <a:tabLst>
                <a:tab pos="914400" algn="l"/>
              </a:tabLst>
            </a:pPr>
            <a:r>
              <a:rPr lang="en-GB" sz="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How detailed should the feedback mechanism be? Should users only indicate if results are correct/incorrect, or should they also provide comments? </a:t>
            </a:r>
            <a:r>
              <a:rPr lang="en-GB" sz="1200">
                <a:solidFill>
                  <a:srgbClr val="FF0000"/>
                </a:solidFill>
                <a:effectLst/>
                <a:latin typeface="Aptos" panose="020B0004020202020204" pitchFamily="34" charset="0"/>
                <a:ea typeface="Times New Roman" panose="02020603050405020304" pitchFamily="18" charset="0"/>
                <a:cs typeface="Times New Roman" panose="02020603050405020304" pitchFamily="18" charset="0"/>
              </a:rPr>
              <a:t>Users will tick the product results marking the correct ones. If nothing is found they will have options to inpu</a:t>
            </a:r>
            <a:r>
              <a:rPr lang="en-GB" sz="1200">
                <a:solidFill>
                  <a:srgbClr val="FF0000"/>
                </a:solidFill>
                <a:latin typeface="Aptos" panose="020B0004020202020204" pitchFamily="34" charset="0"/>
                <a:ea typeface="Times New Roman" panose="02020603050405020304" pitchFamily="18" charset="0"/>
                <a:cs typeface="Times New Roman" panose="02020603050405020304" pitchFamily="18" charset="0"/>
              </a:rPr>
              <a:t>t the correct one they have searched. Please note that the some of the products may not have results which if OK for them to consider for their process.</a:t>
            </a:r>
            <a:endParaRPr lang="en-GB" sz="1200">
              <a:solidFill>
                <a:srgbClr val="FF0000"/>
              </a:solidFill>
              <a:effectLst/>
              <a:latin typeface="Aptos" panose="020B0004020202020204" pitchFamily="34" charset="0"/>
              <a:ea typeface="Calibri" panose="020F0502020204030204" pitchFamily="34" charset="0"/>
              <a:cs typeface="Times New Roman" panose="02020603050405020304" pitchFamily="18" charset="0"/>
            </a:endParaRPr>
          </a:p>
          <a:p>
            <a:pPr lvl="1"/>
            <a:endParaRPr lang="en-GB" sz="1200"/>
          </a:p>
        </p:txBody>
      </p:sp>
    </p:spTree>
    <p:extLst>
      <p:ext uri="{BB962C8B-B14F-4D97-AF65-F5344CB8AC3E}">
        <p14:creationId xmlns:p14="http://schemas.microsoft.com/office/powerpoint/2010/main" val="2723159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6496D-04B4-AF4E-3F37-CCCAC5A9079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86F1F-6EB0-B1A4-FF23-E29E3A73A7D2}"/>
              </a:ext>
            </a:extLst>
          </p:cNvPr>
          <p:cNvSpPr>
            <a:spLocks noGrp="1"/>
          </p:cNvSpPr>
          <p:nvPr>
            <p:ph idx="1"/>
          </p:nvPr>
        </p:nvSpPr>
        <p:spPr>
          <a:xfrm>
            <a:off x="137652" y="127819"/>
            <a:ext cx="11906864" cy="6597445"/>
          </a:xfrm>
        </p:spPr>
        <p:txBody>
          <a:bodyPr>
            <a:normAutofit/>
          </a:bodyPr>
          <a:lstStyle/>
          <a:p>
            <a:pPr marL="0" indent="0" algn="ctr">
              <a:buNone/>
            </a:pPr>
            <a:r>
              <a:rPr lang="en-GB" sz="1400" b="1"/>
              <a:t>Questions &amp; Clarifications</a:t>
            </a:r>
          </a:p>
          <a:p>
            <a:pPr marL="342900" lvl="0" indent="-342900">
              <a:buFont typeface="+mj-lt"/>
              <a:buAutoNum type="arabicPeriod"/>
              <a:tabLst>
                <a:tab pos="457200" algn="l"/>
              </a:tabLst>
            </a:pPr>
            <a:r>
              <a:rPr lang="en-GB" sz="1200" b="1">
                <a:solidFill>
                  <a:srgbClr val="000000"/>
                </a:solidFill>
                <a:effectLst/>
                <a:latin typeface="Aptos" panose="020B0004020202020204" pitchFamily="34" charset="0"/>
                <a:ea typeface="Times New Roman" panose="02020603050405020304" pitchFamily="18" charset="0"/>
                <a:cs typeface="Aptos" panose="020B0004020202020204" pitchFamily="34" charset="0"/>
              </a:rPr>
              <a:t>Scalability:</a:t>
            </a:r>
            <a:endParaRPr lang="en-GB" sz="1200">
              <a:solidFill>
                <a:srgbClr val="000000"/>
              </a:solidFill>
              <a:effectLst/>
              <a:latin typeface="Aptos" panose="020B0004020202020204" pitchFamily="34" charset="0"/>
              <a:ea typeface="Calibri" panose="020F0502020204030204" pitchFamily="34" charset="0"/>
              <a:cs typeface="Aptos" panose="020B0004020202020204" pitchFamily="34" charset="0"/>
            </a:endParaRPr>
          </a:p>
          <a:p>
            <a:pPr marL="742950" lvl="1" indent="-285750">
              <a:buSzPts val="1000"/>
              <a:buFont typeface="Courier New" panose="02070309020205020404" pitchFamily="49" charset="0"/>
              <a:buChar char="o"/>
              <a:tabLst>
                <a:tab pos="914400" algn="l"/>
              </a:tabLst>
            </a:pPr>
            <a:r>
              <a:rPr lang="en-GB" sz="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Will there be a need to scale this tool for more websites or additional product parameters in the future? </a:t>
            </a:r>
            <a:r>
              <a:rPr lang="en-GB" sz="1200">
                <a:solidFill>
                  <a:srgbClr val="FF0000"/>
                </a:solidFill>
                <a:effectLst/>
                <a:latin typeface="Aptos" panose="020B0004020202020204" pitchFamily="34" charset="0"/>
                <a:ea typeface="Times New Roman" panose="02020603050405020304" pitchFamily="18" charset="0"/>
                <a:cs typeface="Times New Roman" panose="02020603050405020304" pitchFamily="18" charset="0"/>
              </a:rPr>
              <a:t>As of now the parameters and websites are same. No change for the near future.</a:t>
            </a:r>
            <a:endParaRPr lang="en-GB" sz="1200">
              <a:solidFill>
                <a:srgbClr val="FF0000"/>
              </a:solidFill>
              <a:effectLst/>
              <a:latin typeface="Aptos" panose="020B000402020202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200" b="1">
                <a:solidFill>
                  <a:srgbClr val="000000"/>
                </a:solidFill>
                <a:effectLst/>
                <a:latin typeface="Aptos" panose="020B0004020202020204" pitchFamily="34" charset="0"/>
                <a:ea typeface="Times New Roman" panose="02020603050405020304" pitchFamily="18" charset="0"/>
                <a:cs typeface="Aptos" panose="020B0004020202020204" pitchFamily="34" charset="0"/>
              </a:rPr>
              <a:t>Websites' Accessibility:</a:t>
            </a:r>
            <a:endParaRPr lang="en-GB" sz="1200">
              <a:solidFill>
                <a:srgbClr val="000000"/>
              </a:solidFill>
              <a:effectLst/>
              <a:latin typeface="Aptos" panose="020B0004020202020204" pitchFamily="34" charset="0"/>
              <a:ea typeface="Calibri" panose="020F0502020204030204" pitchFamily="34" charset="0"/>
              <a:cs typeface="Aptos" panose="020B0004020202020204" pitchFamily="34" charset="0"/>
            </a:endParaRPr>
          </a:p>
          <a:p>
            <a:pPr marL="742950" lvl="1" indent="-285750">
              <a:buSzPts val="1000"/>
              <a:buFont typeface="Courier New" panose="02070309020205020404" pitchFamily="49" charset="0"/>
              <a:buChar char="o"/>
              <a:tabLst>
                <a:tab pos="914400" algn="l"/>
              </a:tabLst>
            </a:pPr>
            <a:r>
              <a:rPr lang="en-GB" sz="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Are there any restrictions, CAPTCHA challenges, or authentication requirements on the target websites that could impact the scraper? </a:t>
            </a:r>
            <a:r>
              <a:rPr lang="en-GB" sz="1200">
                <a:solidFill>
                  <a:srgbClr val="FF0000"/>
                </a:solidFill>
                <a:effectLst/>
                <a:latin typeface="Aptos" panose="020B0004020202020204" pitchFamily="34" charset="0"/>
                <a:ea typeface="Times New Roman" panose="02020603050405020304" pitchFamily="18" charset="0"/>
                <a:cs typeface="Times New Roman" panose="02020603050405020304" pitchFamily="18" charset="0"/>
              </a:rPr>
              <a:t>No captcha or login needed.</a:t>
            </a:r>
            <a:endParaRPr lang="en-GB" sz="1200">
              <a:solidFill>
                <a:srgbClr val="FF0000"/>
              </a:solidFill>
              <a:effectLst/>
              <a:latin typeface="Aptos" panose="020B000402020202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200" b="1">
                <a:solidFill>
                  <a:srgbClr val="000000"/>
                </a:solidFill>
                <a:effectLst/>
                <a:latin typeface="Aptos" panose="020B0004020202020204" pitchFamily="34" charset="0"/>
                <a:ea typeface="Times New Roman" panose="02020603050405020304" pitchFamily="18" charset="0"/>
                <a:cs typeface="Aptos" panose="020B0004020202020204" pitchFamily="34" charset="0"/>
              </a:rPr>
              <a:t>Output Details:</a:t>
            </a:r>
            <a:endParaRPr lang="en-GB" sz="1200">
              <a:solidFill>
                <a:srgbClr val="000000"/>
              </a:solidFill>
              <a:effectLst/>
              <a:latin typeface="Aptos" panose="020B0004020202020204" pitchFamily="34" charset="0"/>
              <a:ea typeface="Calibri" panose="020F0502020204030204" pitchFamily="34" charset="0"/>
              <a:cs typeface="Aptos" panose="020B0004020202020204" pitchFamily="34" charset="0"/>
            </a:endParaRPr>
          </a:p>
          <a:p>
            <a:pPr marL="742950" lvl="1" indent="-285750">
              <a:buSzPts val="1000"/>
              <a:buFont typeface="Courier New" panose="02070309020205020404" pitchFamily="49" charset="0"/>
              <a:buChar char="o"/>
              <a:tabLst>
                <a:tab pos="914400" algn="l"/>
              </a:tabLst>
            </a:pPr>
            <a:r>
              <a:rPr lang="en-GB" sz="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If a product is found, should the result include detailed information (e.g., product description, link to the source page)? </a:t>
            </a:r>
            <a:r>
              <a:rPr lang="en-GB" sz="1200">
                <a:solidFill>
                  <a:srgbClr val="FF0000"/>
                </a:solidFill>
                <a:effectLst/>
                <a:latin typeface="Aptos" panose="020B0004020202020204" pitchFamily="34" charset="0"/>
                <a:ea typeface="Times New Roman" panose="02020603050405020304" pitchFamily="18" charset="0"/>
                <a:cs typeface="Times New Roman" panose="02020603050405020304" pitchFamily="18" charset="0"/>
              </a:rPr>
              <a:t>Capture the full product name. Link to source page is nice to have.</a:t>
            </a:r>
            <a:endParaRPr lang="en-GB" sz="1200">
              <a:solidFill>
                <a:srgbClr val="FF0000"/>
              </a:solidFill>
              <a:effectLst/>
              <a:latin typeface="Aptos" panose="020B0004020202020204" pitchFamily="34" charset="0"/>
              <a:ea typeface="Calibri" panose="020F0502020204030204" pitchFamily="34" charset="0"/>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GB" sz="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Should results be downloadable or printable? </a:t>
            </a:r>
            <a:r>
              <a:rPr lang="en-GB" sz="1200">
                <a:solidFill>
                  <a:srgbClr val="FF0000"/>
                </a:solidFill>
                <a:effectLst/>
                <a:latin typeface="Aptos" panose="020B0004020202020204" pitchFamily="34" charset="0"/>
                <a:ea typeface="Times New Roman" panose="02020603050405020304" pitchFamily="18" charset="0"/>
                <a:cs typeface="Times New Roman" panose="02020603050405020304" pitchFamily="18" charset="0"/>
              </a:rPr>
              <a:t>Download and printable – nice to have.</a:t>
            </a:r>
            <a:endParaRPr lang="en-GB" sz="1200">
              <a:solidFill>
                <a:srgbClr val="FF0000"/>
              </a:solidFill>
              <a:effectLst/>
              <a:latin typeface="Aptos" panose="020B000402020202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200" b="1">
                <a:solidFill>
                  <a:srgbClr val="000000"/>
                </a:solidFill>
                <a:effectLst/>
                <a:latin typeface="Aptos" panose="020B0004020202020204" pitchFamily="34" charset="0"/>
                <a:ea typeface="Times New Roman" panose="02020603050405020304" pitchFamily="18" charset="0"/>
                <a:cs typeface="Aptos" panose="020B0004020202020204" pitchFamily="34" charset="0"/>
              </a:rPr>
              <a:t>Compliance Requirements:</a:t>
            </a:r>
            <a:endParaRPr lang="en-GB" sz="1200">
              <a:solidFill>
                <a:srgbClr val="000000"/>
              </a:solidFill>
              <a:effectLst/>
              <a:latin typeface="Aptos" panose="020B0004020202020204" pitchFamily="34" charset="0"/>
              <a:ea typeface="Calibri" panose="020F0502020204030204" pitchFamily="34" charset="0"/>
              <a:cs typeface="Aptos" panose="020B0004020202020204" pitchFamily="34" charset="0"/>
            </a:endParaRPr>
          </a:p>
          <a:p>
            <a:pPr marL="742950" lvl="1" indent="-285750">
              <a:buSzPts val="1000"/>
              <a:buFont typeface="Courier New" panose="02070309020205020404" pitchFamily="49" charset="0"/>
              <a:buChar char="o"/>
              <a:tabLst>
                <a:tab pos="914400" algn="l"/>
              </a:tabLst>
            </a:pPr>
            <a:r>
              <a:rPr lang="en-GB" sz="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Are there specific data compliance or security measures (e.g., GDPR, encryption) to consider since the tool stores search data? </a:t>
            </a:r>
            <a:r>
              <a:rPr lang="en-GB" sz="1200">
                <a:solidFill>
                  <a:srgbClr val="FF0000"/>
                </a:solidFill>
                <a:effectLst/>
                <a:latin typeface="Aptos" panose="020B0004020202020204" pitchFamily="34" charset="0"/>
                <a:ea typeface="Times New Roman" panose="02020603050405020304" pitchFamily="18" charset="0"/>
                <a:cs typeface="Times New Roman" panose="02020603050405020304" pitchFamily="18" charset="0"/>
              </a:rPr>
              <a:t>No security measures. Users have</a:t>
            </a:r>
            <a:r>
              <a:rPr lang="en-GB" sz="1200">
                <a:solidFill>
                  <a:srgbClr val="FF0000"/>
                </a:solidFill>
                <a:latin typeface="Aptos" panose="020B0004020202020204" pitchFamily="34" charset="0"/>
                <a:ea typeface="Times New Roman" panose="02020603050405020304" pitchFamily="18" charset="0"/>
                <a:cs typeface="Times New Roman" panose="02020603050405020304" pitchFamily="18" charset="0"/>
              </a:rPr>
              <a:t> been searching for this information.</a:t>
            </a:r>
            <a:endParaRPr lang="en-GB" sz="1200">
              <a:solidFill>
                <a:srgbClr val="FF0000"/>
              </a:solidFill>
              <a:effectLst/>
              <a:latin typeface="Aptos" panose="020B000402020202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200" b="1">
                <a:solidFill>
                  <a:srgbClr val="000000"/>
                </a:solidFill>
                <a:effectLst/>
                <a:latin typeface="Aptos" panose="020B0004020202020204" pitchFamily="34" charset="0"/>
                <a:ea typeface="Times New Roman" panose="02020603050405020304" pitchFamily="18" charset="0"/>
                <a:cs typeface="Aptos" panose="020B0004020202020204" pitchFamily="34" charset="0"/>
              </a:rPr>
              <a:t>User Authentication:</a:t>
            </a:r>
            <a:endParaRPr lang="en-GB" sz="1200">
              <a:solidFill>
                <a:srgbClr val="000000"/>
              </a:solidFill>
              <a:effectLst/>
              <a:latin typeface="Aptos" panose="020B0004020202020204" pitchFamily="34" charset="0"/>
              <a:ea typeface="Calibri" panose="020F0502020204030204" pitchFamily="34" charset="0"/>
              <a:cs typeface="Aptos" panose="020B0004020202020204" pitchFamily="34" charset="0"/>
            </a:endParaRPr>
          </a:p>
          <a:p>
            <a:pPr marL="742950" lvl="1" indent="-285750">
              <a:buSzPts val="1000"/>
              <a:buFont typeface="Courier New" panose="02070309020205020404" pitchFamily="49" charset="0"/>
              <a:buChar char="o"/>
              <a:tabLst>
                <a:tab pos="914400" algn="l"/>
              </a:tabLst>
            </a:pPr>
            <a:r>
              <a:rPr lang="en-GB" sz="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Is user authentication required to access the tool, or will it be open to all users? </a:t>
            </a:r>
            <a:r>
              <a:rPr lang="en-GB" sz="1200">
                <a:solidFill>
                  <a:srgbClr val="FF0000"/>
                </a:solidFill>
                <a:effectLst/>
                <a:latin typeface="Aptos" panose="020B0004020202020204" pitchFamily="34" charset="0"/>
                <a:ea typeface="Times New Roman" panose="02020603050405020304" pitchFamily="18" charset="0"/>
                <a:cs typeface="Times New Roman" panose="02020603050405020304" pitchFamily="18" charset="0"/>
              </a:rPr>
              <a:t>Open to all th</a:t>
            </a:r>
            <a:r>
              <a:rPr lang="en-GB" sz="1200">
                <a:solidFill>
                  <a:srgbClr val="FF0000"/>
                </a:solidFill>
                <a:latin typeface="Aptos" panose="020B0004020202020204" pitchFamily="34" charset="0"/>
                <a:ea typeface="Times New Roman" panose="02020603050405020304" pitchFamily="18" charset="0"/>
                <a:cs typeface="Times New Roman" panose="02020603050405020304" pitchFamily="18" charset="0"/>
              </a:rPr>
              <a:t>e users.</a:t>
            </a:r>
            <a:endParaRPr lang="en-GB" sz="1200">
              <a:solidFill>
                <a:srgbClr val="FF0000"/>
              </a:solidFill>
              <a:effectLst/>
              <a:latin typeface="Aptos" panose="020B000402020202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200" b="1">
                <a:solidFill>
                  <a:srgbClr val="000000"/>
                </a:solidFill>
                <a:effectLst/>
                <a:latin typeface="Aptos" panose="020B0004020202020204" pitchFamily="34" charset="0"/>
                <a:ea typeface="Times New Roman" panose="02020603050405020304" pitchFamily="18" charset="0"/>
                <a:cs typeface="Aptos" panose="020B0004020202020204" pitchFamily="34" charset="0"/>
              </a:rPr>
              <a:t>Localization:</a:t>
            </a:r>
            <a:endParaRPr lang="en-GB" sz="1200">
              <a:solidFill>
                <a:srgbClr val="000000"/>
              </a:solidFill>
              <a:effectLst/>
              <a:latin typeface="Aptos" panose="020B0004020202020204" pitchFamily="34" charset="0"/>
              <a:ea typeface="Calibri" panose="020F0502020204030204" pitchFamily="34" charset="0"/>
              <a:cs typeface="Aptos" panose="020B0004020202020204" pitchFamily="34" charset="0"/>
            </a:endParaRPr>
          </a:p>
          <a:p>
            <a:pPr marL="742950" lvl="1" indent="-285750">
              <a:buSzPts val="1000"/>
              <a:buFont typeface="Courier New" panose="02070309020205020404" pitchFamily="49" charset="0"/>
              <a:buChar char="o"/>
              <a:tabLst>
                <a:tab pos="914400" algn="l"/>
              </a:tabLst>
            </a:pPr>
            <a:r>
              <a:rPr lang="en-GB" sz="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Should the tool support multiple languages or regions in the future? </a:t>
            </a:r>
            <a:r>
              <a:rPr lang="en-GB" sz="1200">
                <a:solidFill>
                  <a:srgbClr val="FF0000"/>
                </a:solidFill>
                <a:effectLst/>
                <a:latin typeface="Aptos" panose="020B0004020202020204" pitchFamily="34" charset="0"/>
                <a:ea typeface="Times New Roman" panose="02020603050405020304" pitchFamily="18" charset="0"/>
                <a:cs typeface="Times New Roman" panose="02020603050405020304" pitchFamily="18" charset="0"/>
              </a:rPr>
              <a:t>Only English as of now.  No change </a:t>
            </a:r>
            <a:r>
              <a:rPr lang="en-GB" sz="1200">
                <a:solidFill>
                  <a:srgbClr val="FF0000"/>
                </a:solidFill>
                <a:latin typeface="Aptos" panose="020B0004020202020204" pitchFamily="34" charset="0"/>
                <a:ea typeface="Times New Roman" panose="02020603050405020304" pitchFamily="18" charset="0"/>
                <a:cs typeface="Times New Roman" panose="02020603050405020304" pitchFamily="18" charset="0"/>
              </a:rPr>
              <a:t>for the near future.</a:t>
            </a:r>
            <a:endParaRPr lang="en-GB" sz="1200">
              <a:solidFill>
                <a:srgbClr val="FF0000"/>
              </a:solidFill>
              <a:effectLst/>
              <a:latin typeface="Aptos" panose="020B0004020202020204" pitchFamily="34" charset="0"/>
              <a:ea typeface="Calibri" panose="020F0502020204030204" pitchFamily="34" charset="0"/>
              <a:cs typeface="Times New Roman" panose="02020603050405020304" pitchFamily="18" charset="0"/>
            </a:endParaRPr>
          </a:p>
          <a:p>
            <a:pPr marL="342900" lvl="0" indent="-342900">
              <a:buFont typeface="+mj-lt"/>
              <a:buAutoNum type="arabicPeriod"/>
              <a:tabLst>
                <a:tab pos="457200" algn="l"/>
              </a:tabLst>
            </a:pPr>
            <a:r>
              <a:rPr lang="en-GB" sz="1200" b="1">
                <a:solidFill>
                  <a:srgbClr val="000000"/>
                </a:solidFill>
                <a:effectLst/>
                <a:latin typeface="Aptos" panose="020B0004020202020204" pitchFamily="34" charset="0"/>
                <a:ea typeface="Times New Roman" panose="02020603050405020304" pitchFamily="18" charset="0"/>
                <a:cs typeface="Aptos" panose="020B0004020202020204" pitchFamily="34" charset="0"/>
              </a:rPr>
              <a:t>Examples for Testing:</a:t>
            </a:r>
            <a:endParaRPr lang="en-GB" sz="1200">
              <a:solidFill>
                <a:srgbClr val="000000"/>
              </a:solidFill>
              <a:effectLst/>
              <a:latin typeface="Aptos" panose="020B0004020202020204" pitchFamily="34" charset="0"/>
              <a:ea typeface="Calibri" panose="020F0502020204030204" pitchFamily="34" charset="0"/>
              <a:cs typeface="Aptos" panose="020B0004020202020204" pitchFamily="34" charset="0"/>
            </a:endParaRPr>
          </a:p>
          <a:p>
            <a:pPr marL="742950" lvl="1" indent="-285750">
              <a:buSzPts val="1000"/>
              <a:buFont typeface="Courier New" panose="02070309020205020404" pitchFamily="49" charset="0"/>
              <a:buChar char="o"/>
              <a:tabLst>
                <a:tab pos="914400" algn="l"/>
              </a:tabLst>
            </a:pPr>
            <a:r>
              <a:rPr lang="en-GB" sz="1200">
                <a:solidFill>
                  <a:srgbClr val="000000"/>
                </a:solidFill>
                <a:effectLst/>
                <a:latin typeface="Aptos" panose="020B0004020202020204" pitchFamily="34" charset="0"/>
                <a:ea typeface="Times New Roman" panose="02020603050405020304" pitchFamily="18" charset="0"/>
                <a:cs typeface="Times New Roman" panose="02020603050405020304" pitchFamily="18" charset="0"/>
              </a:rPr>
              <a:t>Are there additional example products (besides "Lorazepam 1mg/5ml Suspension 100ml") for testing purposes? </a:t>
            </a:r>
            <a:r>
              <a:rPr lang="en-GB" sz="1200">
                <a:solidFill>
                  <a:srgbClr val="FF0000"/>
                </a:solidFill>
                <a:effectLst/>
                <a:latin typeface="Aptos" panose="020B0004020202020204" pitchFamily="34" charset="0"/>
                <a:ea typeface="Times New Roman" panose="02020603050405020304" pitchFamily="18" charset="0"/>
                <a:cs typeface="Times New Roman" panose="02020603050405020304" pitchFamily="18" charset="0"/>
              </a:rPr>
              <a:t>Please refer for examples in the next slides</a:t>
            </a:r>
            <a:endParaRPr lang="en-GB" sz="1200">
              <a:solidFill>
                <a:srgbClr val="FF0000"/>
              </a:solidFill>
              <a:effectLst/>
              <a:latin typeface="Aptos" panose="020B0004020202020204" pitchFamily="34" charset="0"/>
              <a:ea typeface="Calibri" panose="020F0502020204030204" pitchFamily="34" charset="0"/>
              <a:cs typeface="Times New Roman" panose="02020603050405020304" pitchFamily="18" charset="0"/>
            </a:endParaRPr>
          </a:p>
          <a:p>
            <a:pPr lvl="1"/>
            <a:endParaRPr lang="en-GB" sz="1200"/>
          </a:p>
        </p:txBody>
      </p:sp>
    </p:spTree>
    <p:extLst>
      <p:ext uri="{BB962C8B-B14F-4D97-AF65-F5344CB8AC3E}">
        <p14:creationId xmlns:p14="http://schemas.microsoft.com/office/powerpoint/2010/main" val="842524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B84D-3E89-7686-0BF9-8C1512B6628C}"/>
              </a:ext>
            </a:extLst>
          </p:cNvPr>
          <p:cNvSpPr>
            <a:spLocks noGrp="1"/>
          </p:cNvSpPr>
          <p:nvPr>
            <p:ph type="title"/>
          </p:nvPr>
        </p:nvSpPr>
        <p:spPr/>
        <p:txBody>
          <a:bodyPr/>
          <a:lstStyle/>
          <a:p>
            <a:r>
              <a:rPr lang="en-GB"/>
              <a:t>Scope</a:t>
            </a:r>
          </a:p>
        </p:txBody>
      </p:sp>
      <p:sp>
        <p:nvSpPr>
          <p:cNvPr id="3" name="Content Placeholder 2">
            <a:extLst>
              <a:ext uri="{FF2B5EF4-FFF2-40B4-BE49-F238E27FC236}">
                <a16:creationId xmlns:a16="http://schemas.microsoft.com/office/drawing/2014/main" id="{53F43EB0-FD5A-B9A7-85E9-F1B253223360}"/>
              </a:ext>
            </a:extLst>
          </p:cNvPr>
          <p:cNvSpPr>
            <a:spLocks noGrp="1"/>
          </p:cNvSpPr>
          <p:nvPr>
            <p:ph idx="1"/>
          </p:nvPr>
        </p:nvSpPr>
        <p:spPr/>
        <p:txBody>
          <a:bodyPr vert="horz" lIns="91440" tIns="45720" rIns="91440" bIns="45720" rtlCol="0" anchor="t">
            <a:normAutofit fontScale="85000" lnSpcReduction="10000"/>
          </a:bodyPr>
          <a:lstStyle/>
          <a:p>
            <a:pPr marL="742950" lvl="1" indent="-285750">
              <a:lnSpc>
                <a:spcPct val="107000"/>
              </a:lnSpc>
              <a:buFont typeface="+mj-lt"/>
              <a:buAutoNum type="alphaLcPeriod"/>
              <a:tabLst>
                <a:tab pos="1371600" algn="l"/>
              </a:tabLst>
            </a:pPr>
            <a:r>
              <a:rPr lang="en-GB" sz="1800" kern="100">
                <a:effectLst/>
                <a:latin typeface="Calibri" panose="020F0502020204030204" pitchFamily="34" charset="0"/>
                <a:ea typeface="Calibri" panose="020F0502020204030204" pitchFamily="34" charset="0"/>
                <a:cs typeface="Times New Roman" panose="02020603050405020304" pitchFamily="18" charset="0"/>
              </a:rPr>
              <a:t>We need to build a tool which gets the input (product name) from the user and searches the 3 websites and produces the output to the user.</a:t>
            </a:r>
          </a:p>
          <a:p>
            <a:pPr marL="742950" lvl="1" indent="-285750">
              <a:lnSpc>
                <a:spcPct val="107000"/>
              </a:lnSpc>
              <a:spcAft>
                <a:spcPts val="800"/>
              </a:spcAft>
              <a:buFont typeface="+mj-lt"/>
              <a:buAutoNum type="alphaLcPeriod"/>
              <a:tabLst>
                <a:tab pos="1371600" algn="l"/>
              </a:tabLst>
            </a:pPr>
            <a:r>
              <a:rPr lang="en-GB" sz="1800" kern="100">
                <a:effectLst/>
                <a:latin typeface="Calibri" panose="020F0502020204030204" pitchFamily="34" charset="0"/>
                <a:ea typeface="Calibri" panose="020F0502020204030204" pitchFamily="34" charset="0"/>
                <a:cs typeface="Times New Roman" panose="02020603050405020304" pitchFamily="18" charset="0"/>
              </a:rPr>
              <a:t>For the user interaction, there should be a page / screen where they can enter the product name and click the search button. On the same page, they should see the results.</a:t>
            </a:r>
          </a:p>
          <a:p>
            <a:pPr marL="742950" lvl="1" indent="-285750">
              <a:lnSpc>
                <a:spcPct val="107000"/>
              </a:lnSpc>
              <a:spcAft>
                <a:spcPts val="800"/>
              </a:spcAft>
              <a:buFont typeface="+mj-lt"/>
              <a:buAutoNum type="alphaLcPeriod"/>
              <a:tabLst>
                <a:tab pos="1371600" algn="l"/>
              </a:tabLst>
            </a:pPr>
            <a:r>
              <a:rPr lang="en-GB" sz="1800" kern="100">
                <a:latin typeface="Calibri"/>
                <a:ea typeface="Calibri"/>
                <a:cs typeface="Times New Roman"/>
              </a:rPr>
              <a:t>The user should have an option to mark the correct results or enter the correct item in case the tool didn’t produce the desired output.</a:t>
            </a:r>
          </a:p>
          <a:p>
            <a:pPr marL="742950" lvl="1" indent="-285750">
              <a:lnSpc>
                <a:spcPct val="107000"/>
              </a:lnSpc>
              <a:spcAft>
                <a:spcPts val="800"/>
              </a:spcAft>
              <a:buFont typeface="+mj-lt"/>
              <a:buAutoNum type="alphaLcPeriod"/>
              <a:tabLst>
                <a:tab pos="1371600" algn="l"/>
              </a:tabLst>
            </a:pPr>
            <a:r>
              <a:rPr lang="en-GB" sz="1800" kern="100">
                <a:latin typeface="Calibri" panose="020F0502020204030204" pitchFamily="34" charset="0"/>
                <a:ea typeface="Calibri" panose="020F0502020204030204" pitchFamily="34" charset="0"/>
                <a:cs typeface="Times New Roman" panose="02020603050405020304" pitchFamily="18" charset="0"/>
              </a:rPr>
              <a:t>All the above will be saved in the DB for the tool to learn to search (AI).</a:t>
            </a:r>
          </a:p>
          <a:p>
            <a:pPr marL="742950" lvl="1" indent="-285750">
              <a:lnSpc>
                <a:spcPct val="107000"/>
              </a:lnSpc>
              <a:spcAft>
                <a:spcPts val="800"/>
              </a:spcAft>
              <a:buFont typeface="+mj-lt"/>
              <a:buAutoNum type="alphaLcPeriod"/>
              <a:tabLst>
                <a:tab pos="1371600" algn="l"/>
              </a:tabLst>
            </a:pPr>
            <a:r>
              <a:rPr lang="en-GB" sz="1800" kern="100">
                <a:effectLst/>
                <a:latin typeface="Calibri" panose="020F0502020204030204" pitchFamily="34" charset="0"/>
                <a:ea typeface="Calibri" panose="020F0502020204030204" pitchFamily="34" charset="0"/>
                <a:cs typeface="Times New Roman" panose="02020603050405020304" pitchFamily="18" charset="0"/>
              </a:rPr>
              <a:t>Product structure</a:t>
            </a:r>
          </a:p>
          <a:p>
            <a:pPr marL="1143000" lvl="2" indent="-228600">
              <a:lnSpc>
                <a:spcPct val="107000"/>
              </a:lnSpc>
              <a:buFont typeface="+mj-lt"/>
              <a:buAutoNum type="romanLcPeriod"/>
              <a:tabLst>
                <a:tab pos="1371600" algn="l"/>
              </a:tabLst>
            </a:pPr>
            <a:r>
              <a:rPr lang="en-GB" sz="1100" kern="100">
                <a:effectLst/>
                <a:latin typeface="Calibri" panose="020F0502020204030204" pitchFamily="34" charset="0"/>
                <a:ea typeface="Calibri" panose="020F0502020204030204" pitchFamily="34" charset="0"/>
                <a:cs typeface="Times New Roman" panose="02020603050405020304" pitchFamily="18" charset="0"/>
              </a:rPr>
              <a:t>Logic: - The structure of the product is &lt;API&gt; &lt;Strength&gt; &lt;Dosage form&gt;.</a:t>
            </a:r>
          </a:p>
          <a:p>
            <a:pPr lvl="3">
              <a:lnSpc>
                <a:spcPct val="107000"/>
              </a:lnSpc>
              <a:buFont typeface="+mj-lt"/>
              <a:buAutoNum type="romanLcPeriod"/>
              <a:tabLst>
                <a:tab pos="1371600" algn="l"/>
              </a:tabLst>
            </a:pPr>
            <a:r>
              <a:rPr lang="en-GB" sz="900" kern="100">
                <a:effectLst/>
                <a:latin typeface="Calibri" panose="020F0502020204030204" pitchFamily="34" charset="0"/>
                <a:ea typeface="Calibri" panose="020F0502020204030204" pitchFamily="34" charset="0"/>
                <a:cs typeface="Times New Roman" panose="02020603050405020304" pitchFamily="18" charset="0"/>
              </a:rPr>
              <a:t>Example:- </a:t>
            </a:r>
          </a:p>
          <a:p>
            <a:pPr lvl="4">
              <a:lnSpc>
                <a:spcPct val="107000"/>
              </a:lnSpc>
              <a:buFont typeface="+mj-lt"/>
              <a:buAutoNum type="romanLcPeriod"/>
              <a:tabLst>
                <a:tab pos="1371600" algn="l"/>
              </a:tabLst>
            </a:pPr>
            <a:r>
              <a:rPr lang="en-GB" sz="1100" kern="100">
                <a:effectLst/>
                <a:latin typeface="Calibri" panose="020F0502020204030204" pitchFamily="34" charset="0"/>
                <a:ea typeface="Calibri" panose="020F0502020204030204" pitchFamily="34" charset="0"/>
                <a:cs typeface="Times New Roman" panose="02020603050405020304" pitchFamily="18" charset="0"/>
              </a:rPr>
              <a:t>API – Lorazepam</a:t>
            </a:r>
          </a:p>
          <a:p>
            <a:pPr lvl="4">
              <a:lnSpc>
                <a:spcPct val="107000"/>
              </a:lnSpc>
              <a:buFont typeface="+mj-lt"/>
              <a:buAutoNum type="romanLcPeriod"/>
              <a:tabLst>
                <a:tab pos="1371600" algn="l"/>
              </a:tabLst>
            </a:pPr>
            <a:r>
              <a:rPr lang="en-GB" sz="1100" kern="100">
                <a:effectLst/>
                <a:latin typeface="Calibri" panose="020F0502020204030204" pitchFamily="34" charset="0"/>
                <a:ea typeface="Calibri" panose="020F0502020204030204" pitchFamily="34" charset="0"/>
                <a:cs typeface="Times New Roman" panose="02020603050405020304" pitchFamily="18" charset="0"/>
              </a:rPr>
              <a:t>Strength – 1mg/5ml</a:t>
            </a:r>
          </a:p>
          <a:p>
            <a:pPr lvl="4">
              <a:lnSpc>
                <a:spcPct val="107000"/>
              </a:lnSpc>
              <a:buFont typeface="+mj-lt"/>
              <a:buAutoNum type="romanLcPeriod"/>
              <a:tabLst>
                <a:tab pos="1371600" algn="l"/>
              </a:tabLst>
            </a:pPr>
            <a:r>
              <a:rPr lang="en-GB" sz="1100" kern="100">
                <a:effectLst/>
                <a:latin typeface="Calibri" panose="020F0502020204030204" pitchFamily="34" charset="0"/>
                <a:ea typeface="Calibri" panose="020F0502020204030204" pitchFamily="34" charset="0"/>
                <a:cs typeface="Times New Roman" panose="02020603050405020304" pitchFamily="18" charset="0"/>
              </a:rPr>
              <a:t>Dosage form – Suspension</a:t>
            </a:r>
          </a:p>
          <a:p>
            <a:pPr lvl="3">
              <a:lnSpc>
                <a:spcPct val="107000"/>
              </a:lnSpc>
              <a:buFont typeface="+mj-lt"/>
              <a:buAutoNum type="romanLcPeriod"/>
              <a:tabLst>
                <a:tab pos="1371600" algn="l"/>
              </a:tabLst>
            </a:pPr>
            <a:r>
              <a:rPr lang="en-GB" sz="1100" kern="100">
                <a:effectLst/>
                <a:latin typeface="Calibri"/>
                <a:ea typeface="Calibri"/>
                <a:cs typeface="Times New Roman"/>
              </a:rPr>
              <a:t>Though its best case that all the 3 components matches, however, its enough to match the API and the strength. </a:t>
            </a:r>
          </a:p>
          <a:p>
            <a:pPr lvl="4">
              <a:lnSpc>
                <a:spcPct val="107000"/>
              </a:lnSpc>
              <a:buFont typeface="+mj-lt"/>
              <a:buAutoNum type="romanLcPeriod"/>
              <a:tabLst>
                <a:tab pos="1371600" algn="l"/>
              </a:tabLst>
            </a:pPr>
            <a:r>
              <a:rPr lang="en-GB" sz="1100" kern="100">
                <a:latin typeface="Calibri"/>
                <a:ea typeface="Calibri"/>
                <a:cs typeface="Times New Roman"/>
              </a:rPr>
              <a:t>There are cases in one particular website that the API doesn’t match, in this case, we need to click on the “show” to expand the section to pick (details can be found in the upcoming slides).</a:t>
            </a:r>
          </a:p>
          <a:p>
            <a:pPr lvl="4">
              <a:lnSpc>
                <a:spcPct val="107000"/>
              </a:lnSpc>
              <a:buFont typeface="+mj-lt"/>
              <a:buAutoNum type="romanLcPeriod"/>
              <a:tabLst>
                <a:tab pos="1371600" algn="l"/>
              </a:tabLst>
            </a:pPr>
            <a:r>
              <a:rPr lang="en-GB" sz="1100" kern="100">
                <a:latin typeface="Calibri"/>
                <a:ea typeface="Calibri"/>
                <a:cs typeface="Times New Roman"/>
              </a:rPr>
              <a:t>There is a variation in strength as well. Like instead of 50mg/5ml it will say 10mg/1ml. (50/5 == 10/1).  Or it says 50 mg per 5 ml (more examples can be found in the upcoming slides) </a:t>
            </a:r>
            <a:endParaRPr lang="en-GB" sz="1100" kern="100">
              <a:effectLst/>
              <a:latin typeface="Calibri"/>
              <a:ea typeface="Calibri"/>
              <a:cs typeface="Times New Roman"/>
            </a:endParaRPr>
          </a:p>
          <a:p>
            <a:pPr marL="1200150" lvl="2" indent="-285750">
              <a:lnSpc>
                <a:spcPct val="107000"/>
              </a:lnSpc>
              <a:spcAft>
                <a:spcPts val="800"/>
              </a:spcAft>
              <a:buFont typeface="+mj-lt"/>
              <a:buAutoNum type="alphaLcPeriod"/>
              <a:tabLst>
                <a:tab pos="1371600" algn="l"/>
              </a:tabLst>
            </a:pPr>
            <a:endParaRPr lang="en-GB" sz="1400" kern="100">
              <a:effectLst/>
              <a:latin typeface="Calibri" panose="020F0502020204030204" pitchFamily="34" charset="0"/>
              <a:ea typeface="Calibri" panose="020F0502020204030204" pitchFamily="34" charset="0"/>
              <a:cs typeface="Times New Roman" panose="02020603050405020304" pitchFamily="18" charset="0"/>
            </a:endParaRPr>
          </a:p>
          <a:p>
            <a:endParaRPr lang="en-GB"/>
          </a:p>
        </p:txBody>
      </p:sp>
    </p:spTree>
    <p:extLst>
      <p:ext uri="{BB962C8B-B14F-4D97-AF65-F5344CB8AC3E}">
        <p14:creationId xmlns:p14="http://schemas.microsoft.com/office/powerpoint/2010/main" val="12338075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101BD-5665-3A71-BB23-DDF3DE446D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6E54C5-3E92-20C8-ADB7-DEB699B8770D}"/>
              </a:ext>
            </a:extLst>
          </p:cNvPr>
          <p:cNvSpPr>
            <a:spLocks noGrp="1"/>
          </p:cNvSpPr>
          <p:nvPr>
            <p:ph type="ctrTitle"/>
          </p:nvPr>
        </p:nvSpPr>
        <p:spPr/>
        <p:txBody>
          <a:bodyPr/>
          <a:lstStyle/>
          <a:p>
            <a:r>
              <a:rPr lang="en-GB"/>
              <a:t>Product examples</a:t>
            </a:r>
          </a:p>
        </p:txBody>
      </p:sp>
    </p:spTree>
    <p:extLst>
      <p:ext uri="{BB962C8B-B14F-4D97-AF65-F5344CB8AC3E}">
        <p14:creationId xmlns:p14="http://schemas.microsoft.com/office/powerpoint/2010/main" val="1856207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78B39-32B4-8EFC-E71A-72AE6F75E29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032CD-720E-34DD-19AA-5F45C6AE045B}"/>
              </a:ext>
            </a:extLst>
          </p:cNvPr>
          <p:cNvSpPr>
            <a:spLocks noGrp="1"/>
          </p:cNvSpPr>
          <p:nvPr>
            <p:ph idx="1"/>
          </p:nvPr>
        </p:nvSpPr>
        <p:spPr>
          <a:xfrm>
            <a:off x="137652" y="127819"/>
            <a:ext cx="11906864" cy="6597445"/>
          </a:xfrm>
        </p:spPr>
        <p:txBody>
          <a:bodyPr>
            <a:normAutofit/>
          </a:bodyPr>
          <a:lstStyle/>
          <a:p>
            <a:pPr marL="0" indent="0" algn="ctr">
              <a:buNone/>
            </a:pPr>
            <a:r>
              <a:rPr lang="en-GB" sz="1400" b="1"/>
              <a:t>Product search examples</a:t>
            </a:r>
          </a:p>
          <a:p>
            <a:pPr lvl="1"/>
            <a:endParaRPr lang="en-GB" sz="1200"/>
          </a:p>
        </p:txBody>
      </p:sp>
      <p:graphicFrame>
        <p:nvGraphicFramePr>
          <p:cNvPr id="4" name="Table 3">
            <a:extLst>
              <a:ext uri="{FF2B5EF4-FFF2-40B4-BE49-F238E27FC236}">
                <a16:creationId xmlns:a16="http://schemas.microsoft.com/office/drawing/2014/main" id="{8DEDEE55-CC2B-A885-DBDC-58AEF14454C8}"/>
              </a:ext>
            </a:extLst>
          </p:cNvPr>
          <p:cNvGraphicFramePr>
            <a:graphicFrameLocks noGrp="1"/>
          </p:cNvGraphicFramePr>
          <p:nvPr>
            <p:extLst>
              <p:ext uri="{D42A27DB-BD31-4B8C-83A1-F6EECF244321}">
                <p14:modId xmlns:p14="http://schemas.microsoft.com/office/powerpoint/2010/main" val="971239504"/>
              </p:ext>
            </p:extLst>
          </p:nvPr>
        </p:nvGraphicFramePr>
        <p:xfrm>
          <a:off x="307848" y="402042"/>
          <a:ext cx="9942575" cy="5192273"/>
        </p:xfrm>
        <a:graphic>
          <a:graphicData uri="http://schemas.openxmlformats.org/drawingml/2006/table">
            <a:tbl>
              <a:tblPr firstRow="1" firstCol="1" bandRow="1">
                <a:tableStyleId>{2D5ABB26-0587-4C30-8999-92F81FD0307C}</a:tableStyleId>
              </a:tblPr>
              <a:tblGrid>
                <a:gridCol w="1612862">
                  <a:extLst>
                    <a:ext uri="{9D8B030D-6E8A-4147-A177-3AD203B41FA5}">
                      <a16:colId xmlns:a16="http://schemas.microsoft.com/office/drawing/2014/main" val="635968702"/>
                    </a:ext>
                  </a:extLst>
                </a:gridCol>
                <a:gridCol w="2381862">
                  <a:extLst>
                    <a:ext uri="{9D8B030D-6E8A-4147-A177-3AD203B41FA5}">
                      <a16:colId xmlns:a16="http://schemas.microsoft.com/office/drawing/2014/main" val="1186084605"/>
                    </a:ext>
                  </a:extLst>
                </a:gridCol>
                <a:gridCol w="4015140">
                  <a:extLst>
                    <a:ext uri="{9D8B030D-6E8A-4147-A177-3AD203B41FA5}">
                      <a16:colId xmlns:a16="http://schemas.microsoft.com/office/drawing/2014/main" val="2925289956"/>
                    </a:ext>
                  </a:extLst>
                </a:gridCol>
                <a:gridCol w="1932711">
                  <a:extLst>
                    <a:ext uri="{9D8B030D-6E8A-4147-A177-3AD203B41FA5}">
                      <a16:colId xmlns:a16="http://schemas.microsoft.com/office/drawing/2014/main" val="2588682942"/>
                    </a:ext>
                  </a:extLst>
                </a:gridCol>
              </a:tblGrid>
              <a:tr h="213809">
                <a:tc>
                  <a:txBody>
                    <a:bodyPr/>
                    <a:lstStyle/>
                    <a:p>
                      <a:endParaRPr lang="en-GB" sz="500">
                        <a:effectLst/>
                        <a:latin typeface="Times New Roman" panose="02020603050405020304" pitchFamily="18"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GB" sz="500">
                          <a:effectLst/>
                        </a:rPr>
                        <a:t>possible variation </a:t>
                      </a:r>
                      <a:endParaRPr lang="en-GB" sz="500">
                        <a:effectLst/>
                        <a:latin typeface="Calibri" panose="020F0502020204030204" pitchFamily="34" charset="0"/>
                        <a:ea typeface="Calibri" panose="020F0502020204030204" pitchFamily="34" charset="0"/>
                      </a:endParaRPr>
                    </a:p>
                  </a:txBody>
                  <a:tcPr marL="96125" marR="96125" marT="48063" marB="480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610617129"/>
                  </a:ext>
                </a:extLst>
              </a:tr>
              <a:tr h="862575">
                <a:tc>
                  <a:txBody>
                    <a:bodyPr/>
                    <a:lstStyle/>
                    <a:p>
                      <a:r>
                        <a:rPr lang="en-GB" sz="1200" err="1">
                          <a:effectLst/>
                        </a:rPr>
                        <a:t>Lincense</a:t>
                      </a:r>
                      <a:r>
                        <a:rPr lang="en-GB" sz="1200">
                          <a:effectLst/>
                        </a:rPr>
                        <a:t> product </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 MHRA website</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BNF website</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EMC website </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90592313"/>
                  </a:ext>
                </a:extLst>
              </a:tr>
              <a:tr h="535920">
                <a:tc>
                  <a:txBody>
                    <a:bodyPr/>
                    <a:lstStyle/>
                    <a:p>
                      <a:r>
                        <a:rPr lang="en-GB" sz="1200">
                          <a:effectLst/>
                        </a:rPr>
                        <a:t>Sertraline 50mg/5ml oral suspension </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u="sng">
                          <a:effectLst/>
                          <a:hlinkClick r:id="rId2"/>
                        </a:rPr>
                        <a:t>SERTRALINE 50 MG/5 ML ORAL SUSPENSION</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Sertraline 50mg/5ml oral suspension sugar free </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u="sng">
                          <a:effectLst/>
                          <a:hlinkClick r:id="rId3"/>
                        </a:rPr>
                        <a:t>Sertraline 50 mg/5 ml Oral Suspension </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293157"/>
                  </a:ext>
                </a:extLst>
              </a:tr>
              <a:tr h="107185">
                <a:tc>
                  <a:txBody>
                    <a:bodyPr/>
                    <a:lstStyle/>
                    <a:p>
                      <a:r>
                        <a:rPr lang="en-GB" sz="1200">
                          <a:effectLst/>
                        </a:rPr>
                        <a:t>Chloral hydrate 143.3mg/5ml oral solution</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u="sng">
                          <a:effectLst/>
                          <a:hlinkClick r:id="rId4"/>
                        </a:rPr>
                        <a:t>Chloral Hydrate 143.3mg in 5ml Oral Solution</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Chloral hydrate 143.3mg/5ml oral solution (Chloral hydrate 28.66 mg per 1 ml )                                                                           </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 </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7413910"/>
                  </a:ext>
                </a:extLst>
              </a:tr>
              <a:tr h="770259">
                <a:tc>
                  <a:txBody>
                    <a:bodyPr/>
                    <a:lstStyle/>
                    <a:p>
                      <a:r>
                        <a:rPr lang="en-GB" sz="1200">
                          <a:effectLst/>
                        </a:rPr>
                        <a:t>Melatonin 5mg/5ml oral solution </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u="sng">
                          <a:effectLst/>
                          <a:hlinkClick r:id="rId5"/>
                        </a:rPr>
                        <a:t>SLEPLAG/MELATONIN 1 MG/ML ORAL SOLUTION</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Melatonin 1mg/ml oral solution sugar free &amp; </a:t>
                      </a:r>
                      <a:r>
                        <a:rPr lang="en-GB" sz="1200" err="1">
                          <a:effectLst/>
                        </a:rPr>
                        <a:t>Ceyesto</a:t>
                      </a:r>
                      <a:r>
                        <a:rPr lang="en-GB" sz="1200">
                          <a:effectLst/>
                        </a:rPr>
                        <a:t> 1mg/ml oral solution  </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u="sng">
                          <a:effectLst/>
                          <a:hlinkClick r:id="rId6"/>
                        </a:rPr>
                        <a:t>Melatonin 1mg/ml Oral Solution </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67807"/>
                  </a:ext>
                </a:extLst>
              </a:tr>
              <a:tr h="643104">
                <a:tc>
                  <a:txBody>
                    <a:bodyPr/>
                    <a:lstStyle/>
                    <a:p>
                      <a:r>
                        <a:rPr lang="en-GB" sz="1200">
                          <a:effectLst/>
                        </a:rPr>
                        <a:t>Lamotrigine 10mg/ml oral suspension </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u="sng">
                          <a:effectLst/>
                          <a:hlinkClick r:id="rId7"/>
                        </a:rPr>
                        <a:t>LAMOTRIGINE DESITIN 10 MG/ML ORAL SUSPENSION</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Lamotrigine 10mg/ml oral suspension sugar free</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u="sng">
                          <a:effectLst/>
                          <a:hlinkClick r:id="rId8"/>
                        </a:rPr>
                        <a:t>Lamotrigine Desitin 10mg/ml Oral Suspension </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458435"/>
                  </a:ext>
                </a:extLst>
              </a:tr>
              <a:tr h="755391">
                <a:tc>
                  <a:txBody>
                    <a:bodyPr/>
                    <a:lstStyle/>
                    <a:p>
                      <a:r>
                        <a:rPr lang="en-GB" sz="1200">
                          <a:effectLst/>
                        </a:rPr>
                        <a:t>Omeprazole 20mg/5ml oral suspension </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u="sng">
                          <a:effectLst/>
                          <a:hlinkClick r:id="rId9"/>
                        </a:rPr>
                        <a:t>OMEPRAZOLE 4MG/ML POWDER FOR ORAL SUSPENSION</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a:effectLst/>
                        </a:rPr>
                        <a:t>Omeprazole 20mg/5ml oral suspension sugar free</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u="sng">
                          <a:effectLst/>
                          <a:hlinkClick r:id="rId10"/>
                        </a:rPr>
                        <a:t>Omeprazole 4 mg/ml, Powder for Oral Suspension </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40387032"/>
                  </a:ext>
                </a:extLst>
              </a:tr>
              <a:tr h="862575">
                <a:tc>
                  <a:txBody>
                    <a:bodyPr/>
                    <a:lstStyle/>
                    <a:p>
                      <a:r>
                        <a:rPr lang="en-GB" sz="1200">
                          <a:effectLst/>
                        </a:rPr>
                        <a:t>Spironolactone 25mg/5ml</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u="sng">
                          <a:effectLst/>
                          <a:hlinkClick r:id="rId11"/>
                        </a:rPr>
                        <a:t>SPIRONOLACTONE WAYMADE 25 MG/5 ML ORAL SOLUTION</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err="1">
                          <a:effectLst/>
                        </a:rPr>
                        <a:t>Urospir</a:t>
                      </a:r>
                      <a:r>
                        <a:rPr lang="en-GB" sz="1200">
                          <a:effectLst/>
                        </a:rPr>
                        <a:t> 25mg/5ml oral solution</a:t>
                      </a:r>
                    </a:p>
                    <a:p>
                      <a:r>
                        <a:rPr lang="en-GB" sz="1200">
                          <a:effectLst/>
                        </a:rPr>
                        <a:t>Spironolactone 5 mg per 1 ml</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u="sng" err="1">
                          <a:effectLst/>
                          <a:hlinkClick r:id="rId12"/>
                        </a:rPr>
                        <a:t>Urospir</a:t>
                      </a:r>
                      <a:r>
                        <a:rPr lang="en-GB" sz="1200" u="sng">
                          <a:effectLst/>
                          <a:hlinkClick r:id="rId12"/>
                        </a:rPr>
                        <a:t> 25 mg/5 ml Oral solution </a:t>
                      </a:r>
                      <a:endParaRPr lang="en-GB" sz="12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3550666"/>
                  </a:ext>
                </a:extLst>
              </a:tr>
            </a:tbl>
          </a:graphicData>
        </a:graphic>
      </p:graphicFrame>
    </p:spTree>
    <p:extLst>
      <p:ext uri="{BB962C8B-B14F-4D97-AF65-F5344CB8AC3E}">
        <p14:creationId xmlns:p14="http://schemas.microsoft.com/office/powerpoint/2010/main" val="914360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AD9FB-2908-4EEE-F436-469DC17D633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7039B-EDA4-7C99-502E-856CC38137DE}"/>
              </a:ext>
            </a:extLst>
          </p:cNvPr>
          <p:cNvSpPr>
            <a:spLocks noGrp="1"/>
          </p:cNvSpPr>
          <p:nvPr>
            <p:ph idx="1"/>
          </p:nvPr>
        </p:nvSpPr>
        <p:spPr>
          <a:xfrm>
            <a:off x="137652" y="127819"/>
            <a:ext cx="11906864" cy="6597445"/>
          </a:xfrm>
        </p:spPr>
        <p:txBody>
          <a:bodyPr>
            <a:normAutofit/>
          </a:bodyPr>
          <a:lstStyle/>
          <a:p>
            <a:pPr marL="0" indent="0" algn="ctr">
              <a:buNone/>
            </a:pPr>
            <a:r>
              <a:rPr lang="en-GB" sz="1400" b="1"/>
              <a:t>Product search examples</a:t>
            </a:r>
          </a:p>
          <a:p>
            <a:pPr lvl="1"/>
            <a:endParaRPr lang="en-GB" sz="1200"/>
          </a:p>
        </p:txBody>
      </p:sp>
      <p:graphicFrame>
        <p:nvGraphicFramePr>
          <p:cNvPr id="5" name="Table 4">
            <a:extLst>
              <a:ext uri="{FF2B5EF4-FFF2-40B4-BE49-F238E27FC236}">
                <a16:creationId xmlns:a16="http://schemas.microsoft.com/office/drawing/2014/main" id="{EA819FC1-C1B5-0801-9D7F-D283102D4B75}"/>
              </a:ext>
            </a:extLst>
          </p:cNvPr>
          <p:cNvGraphicFramePr>
            <a:graphicFrameLocks noGrp="1"/>
          </p:cNvGraphicFramePr>
          <p:nvPr>
            <p:extLst>
              <p:ext uri="{D42A27DB-BD31-4B8C-83A1-F6EECF244321}">
                <p14:modId xmlns:p14="http://schemas.microsoft.com/office/powerpoint/2010/main" val="1152071714"/>
              </p:ext>
            </p:extLst>
          </p:nvPr>
        </p:nvGraphicFramePr>
        <p:xfrm>
          <a:off x="137652" y="651510"/>
          <a:ext cx="12054347" cy="5154927"/>
        </p:xfrm>
        <a:graphic>
          <a:graphicData uri="http://schemas.openxmlformats.org/drawingml/2006/table">
            <a:tbl>
              <a:tblPr firstRow="1" firstCol="1" bandRow="1">
                <a:tableStyleId>{2D5ABB26-0587-4C30-8999-92F81FD0307C}</a:tableStyleId>
              </a:tblPr>
              <a:tblGrid>
                <a:gridCol w="1955429">
                  <a:extLst>
                    <a:ext uri="{9D8B030D-6E8A-4147-A177-3AD203B41FA5}">
                      <a16:colId xmlns:a16="http://schemas.microsoft.com/office/drawing/2014/main" val="3975352274"/>
                    </a:ext>
                  </a:extLst>
                </a:gridCol>
                <a:gridCol w="3439039">
                  <a:extLst>
                    <a:ext uri="{9D8B030D-6E8A-4147-A177-3AD203B41FA5}">
                      <a16:colId xmlns:a16="http://schemas.microsoft.com/office/drawing/2014/main" val="661694942"/>
                    </a:ext>
                  </a:extLst>
                </a:gridCol>
                <a:gridCol w="4316667">
                  <a:extLst>
                    <a:ext uri="{9D8B030D-6E8A-4147-A177-3AD203B41FA5}">
                      <a16:colId xmlns:a16="http://schemas.microsoft.com/office/drawing/2014/main" val="4173047485"/>
                    </a:ext>
                  </a:extLst>
                </a:gridCol>
                <a:gridCol w="2343212">
                  <a:extLst>
                    <a:ext uri="{9D8B030D-6E8A-4147-A177-3AD203B41FA5}">
                      <a16:colId xmlns:a16="http://schemas.microsoft.com/office/drawing/2014/main" val="4198175808"/>
                    </a:ext>
                  </a:extLst>
                </a:gridCol>
              </a:tblGrid>
              <a:tr h="479348">
                <a:tc>
                  <a:txBody>
                    <a:bodyPr/>
                    <a:lstStyle/>
                    <a:p>
                      <a:r>
                        <a:rPr lang="en-GB" sz="1400">
                          <a:effectLst/>
                        </a:rPr>
                        <a:t>Omeprazole 1mg/ml oral suspension </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a:effectLst/>
                          <a:hlinkClick r:id="rId2"/>
                        </a:rPr>
                        <a:t>OMEPRAZOLE 1 MG/ML, POWDER FOR ORAL SUSPENSION</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Omeprazole 1mg/ml oral suspension sugar free, Omeprazole 1 mg per 1 ml</a:t>
                      </a:r>
                      <a:endParaRPr lang="en-GB" sz="14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a:effectLst/>
                          <a:hlinkClick r:id="rId3"/>
                        </a:rPr>
                        <a:t>Omeprazole 1 mg/ml Powder for Oral Suspension </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63218711"/>
                  </a:ext>
                </a:extLst>
              </a:tr>
              <a:tr h="700926">
                <a:tc>
                  <a:txBody>
                    <a:bodyPr/>
                    <a:lstStyle/>
                    <a:p>
                      <a:r>
                        <a:rPr lang="en-GB" sz="1400">
                          <a:effectLst/>
                        </a:rPr>
                        <a:t>Clonidine 50micrograms/5ml oral solution</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a:effectLst/>
                          <a:hlinkClick r:id="rId4"/>
                        </a:rPr>
                        <a:t>CLONIDINE HYDROCHLORIDE 50MICROGRAMS/5ML ORAL SOLUTION</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Clonidine 50micrograms/5ml oral solution sugar </a:t>
                      </a:r>
                      <a:r>
                        <a:rPr lang="en-GB" sz="1400" err="1">
                          <a:effectLst/>
                        </a:rPr>
                        <a:t>free,Clonidine</a:t>
                      </a:r>
                      <a:r>
                        <a:rPr lang="en-GB" sz="1400">
                          <a:effectLst/>
                        </a:rPr>
                        <a:t> hydrochloride 10 microgram per 1 ml</a:t>
                      </a:r>
                      <a:endParaRPr lang="en-GB" sz="14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a:effectLst/>
                          <a:hlinkClick r:id="rId5"/>
                        </a:rPr>
                        <a:t>Clonidine Hydrochloride 50 micrograms/5 ml Oral Solution </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7154793"/>
                  </a:ext>
                </a:extLst>
              </a:tr>
              <a:tr h="467284">
                <a:tc>
                  <a:txBody>
                    <a:bodyPr/>
                    <a:lstStyle/>
                    <a:p>
                      <a:r>
                        <a:rPr lang="en-GB" sz="1400">
                          <a:effectLst/>
                        </a:rPr>
                        <a:t>Topiramate 50mg/5ml oral suspension</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a:effectLst/>
                          <a:hlinkClick r:id="rId6"/>
                        </a:rPr>
                        <a:t>Topiramate Rosemont 10mg/ml and 20mg/ml Oral Suspension </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Topiramate 50mg/5ml oral suspension sugar free </a:t>
                      </a:r>
                      <a:endParaRPr lang="en-GB" sz="14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a:effectLst/>
                          <a:hlinkClick r:id="rId7"/>
                        </a:rPr>
                        <a:t>Topiramate Rosemont 10mg/ml Oral Suspension</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3308681"/>
                  </a:ext>
                </a:extLst>
              </a:tr>
              <a:tr h="468197">
                <a:tc>
                  <a:txBody>
                    <a:bodyPr/>
                    <a:lstStyle/>
                    <a:p>
                      <a:r>
                        <a:rPr lang="en-GB" sz="1400">
                          <a:effectLst/>
                        </a:rPr>
                        <a:t>Atorvastatin 20mg/5ml oral suspension</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a:effectLst/>
                          <a:hlinkClick r:id="rId8"/>
                        </a:rPr>
                        <a:t>ATORVASTATIN 4 MG/ML ORAL SUSPENSION</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Atorvastatin 20mg/5ml oral suspension sugar free </a:t>
                      </a:r>
                      <a:endParaRPr lang="en-GB" sz="14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a:effectLst/>
                          <a:hlinkClick r:id="rId9"/>
                        </a:rPr>
                        <a:t>Atorvastatin 4mg/ml Oral Suspension </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8708664"/>
                  </a:ext>
                </a:extLst>
              </a:tr>
              <a:tr h="700926">
                <a:tc>
                  <a:txBody>
                    <a:bodyPr/>
                    <a:lstStyle/>
                    <a:p>
                      <a:r>
                        <a:rPr lang="en-GB" sz="1400">
                          <a:effectLst/>
                        </a:rPr>
                        <a:t>Azathioprine 50mg/5ml suspension</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a:effectLst/>
                          <a:hlinkClick r:id="rId10"/>
                        </a:rPr>
                        <a:t>JAYEMPI 10 MG/ML ORAL SUSPENSION Active substances: AZATHIOPRINE</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err="1">
                          <a:effectLst/>
                        </a:rPr>
                        <a:t>Jayempi</a:t>
                      </a:r>
                      <a:r>
                        <a:rPr lang="en-GB" sz="1400">
                          <a:effectLst/>
                        </a:rPr>
                        <a:t> 10mg/ml oral suspension Nova Laboratories </a:t>
                      </a:r>
                      <a:r>
                        <a:rPr lang="en-GB" sz="1400" err="1">
                          <a:effectLst/>
                        </a:rPr>
                        <a:t>Ltd,Azathioprine</a:t>
                      </a:r>
                      <a:r>
                        <a:rPr lang="en-GB" sz="1400">
                          <a:effectLst/>
                        </a:rPr>
                        <a:t> 10 mg per 1 ml</a:t>
                      </a:r>
                      <a:endParaRPr lang="en-GB" sz="14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err="1">
                          <a:effectLst/>
                          <a:hlinkClick r:id="rId11"/>
                        </a:rPr>
                        <a:t>Jayempi</a:t>
                      </a:r>
                      <a:r>
                        <a:rPr lang="en-GB" sz="1400" u="sng">
                          <a:effectLst/>
                          <a:hlinkClick r:id="rId11"/>
                        </a:rPr>
                        <a:t> 10mg/ml oral suspension </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936373"/>
                  </a:ext>
                </a:extLst>
              </a:tr>
              <a:tr h="468197">
                <a:tc>
                  <a:txBody>
                    <a:bodyPr/>
                    <a:lstStyle/>
                    <a:p>
                      <a:r>
                        <a:rPr lang="en-GB" sz="1400">
                          <a:effectLst/>
                        </a:rPr>
                        <a:t>Lorazepam 1mg/ml oral solution </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a:effectLst/>
                          <a:hlinkClick r:id="rId12"/>
                        </a:rPr>
                        <a:t>LORAZEPAM 1MG/ML ORAL SOLUTION</a:t>
                      </a:r>
                      <a:r>
                        <a:rPr lang="en-GB" sz="1400" u="none" strike="noStrike">
                          <a:effectLst/>
                          <a:hlinkClick r:id="rId12"/>
                        </a:rPr>
                        <a:t> ,  Lorazepam 1mg/ml Oral Solution</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Lorazepam 1mg/ml oral solution sugar free</a:t>
                      </a:r>
                      <a:endParaRPr lang="en-GB" sz="14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a:effectLst/>
                          <a:hlinkClick r:id="rId13"/>
                        </a:rPr>
                        <a:t>Lorazepam 1mg/ml Oral Solution </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690287"/>
                  </a:ext>
                </a:extLst>
              </a:tr>
              <a:tr h="467284">
                <a:tc>
                  <a:txBody>
                    <a:bodyPr/>
                    <a:lstStyle/>
                    <a:p>
                      <a:r>
                        <a:rPr lang="en-GB" sz="1400">
                          <a:effectLst/>
                        </a:rPr>
                        <a:t>Haloperidol 5mg/5ml oral solution </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a:effectLst/>
                          <a:hlinkClick r:id="rId14"/>
                        </a:rPr>
                        <a:t>1mg/ml Oral Solution </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Haloperidol 5mg/5ml oral solution sugar free </a:t>
                      </a:r>
                      <a:endParaRPr lang="en-GB" sz="14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a:effectLst/>
                          <a:hlinkClick r:id="rId15"/>
                        </a:rPr>
                        <a:t>Haloperidol 1mg/ml Oral Solution </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0271590"/>
                  </a:ext>
                </a:extLst>
              </a:tr>
              <a:tr h="468197">
                <a:tc>
                  <a:txBody>
                    <a:bodyPr/>
                    <a:lstStyle/>
                    <a:p>
                      <a:r>
                        <a:rPr lang="en-GB" sz="1400">
                          <a:effectLst/>
                        </a:rPr>
                        <a:t>Haloperidol 200mcg/ml oral solution </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a:effectLst/>
                          <a:hlinkClick r:id="rId14"/>
                        </a:rPr>
                        <a:t>Haloperidol 200micrograms/ml </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err="1">
                          <a:effectLst/>
                        </a:rPr>
                        <a:t>Halkid</a:t>
                      </a:r>
                      <a:r>
                        <a:rPr lang="en-GB" sz="1400">
                          <a:effectLst/>
                        </a:rPr>
                        <a:t> 200micrograms/ml oral solution, Haloperidol 200 microgram per 1 ml</a:t>
                      </a:r>
                      <a:endParaRPr lang="en-GB" sz="14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err="1">
                          <a:effectLst/>
                          <a:hlinkClick r:id="rId16"/>
                        </a:rPr>
                        <a:t>Halkid</a:t>
                      </a:r>
                      <a:r>
                        <a:rPr lang="en-GB" sz="1400" u="sng">
                          <a:effectLst/>
                          <a:hlinkClick r:id="rId16"/>
                        </a:rPr>
                        <a:t> 200mcg/ml Oral Solution </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4089849"/>
                  </a:ext>
                </a:extLst>
              </a:tr>
              <a:tr h="467284">
                <a:tc>
                  <a:txBody>
                    <a:bodyPr/>
                    <a:lstStyle/>
                    <a:p>
                      <a:r>
                        <a:rPr lang="en-GB" sz="1400">
                          <a:effectLst/>
                        </a:rPr>
                        <a:t>Omeprazole 10mg/5ml oral suspension</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Not to be found </a:t>
                      </a:r>
                      <a:endParaRPr lang="en-GB" sz="14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Omeprazole 10mg/5ml oral suspension sugar free Rosemont </a:t>
                      </a:r>
                      <a:endParaRPr lang="en-GB" sz="14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a:effectLst/>
                          <a:hlinkClick r:id="rId17"/>
                        </a:rPr>
                        <a:t>Omeprazole 2 mg/ml, Powder for Oral Suspension </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2906666"/>
                  </a:ext>
                </a:extLst>
              </a:tr>
              <a:tr h="467284">
                <a:tc>
                  <a:txBody>
                    <a:bodyPr/>
                    <a:lstStyle/>
                    <a:p>
                      <a:r>
                        <a:rPr lang="en-GB" sz="1400">
                          <a:effectLst/>
                        </a:rPr>
                        <a:t>Omeprazole 1mg/ml oral suspension </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a:effectLst/>
                          <a:hlinkClick r:id="rId18"/>
                        </a:rPr>
                        <a:t>OMEPRAZOLE 1 MG/ML POWDER FOR ORAL SUSPENSION</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a:effectLst/>
                        </a:rPr>
                        <a:t>Omeprazole 1mg/ml oral suspension sugar free</a:t>
                      </a:r>
                      <a:endParaRPr lang="en-GB" sz="1400">
                        <a:effectLst/>
                        <a:latin typeface="Calibri" panose="020F0502020204030204" pitchFamily="34" charset="0"/>
                        <a:ea typeface="Calibri" panose="020F0502020204030204" pitchFamily="34" charset="0"/>
                      </a:endParaRPr>
                    </a:p>
                  </a:txBody>
                  <a:tcPr marL="36749" marR="3674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u="sng">
                          <a:effectLst/>
                          <a:hlinkClick r:id="rId3"/>
                        </a:rPr>
                        <a:t>Omeprazole 1 mg/ml Powder for Oral Suspension </a:t>
                      </a:r>
                      <a:endParaRPr lang="en-GB" sz="1400">
                        <a:effectLst/>
                        <a:latin typeface="Calibri" panose="020F0502020204030204" pitchFamily="34" charset="0"/>
                        <a:ea typeface="Calibri" panose="020F0502020204030204" pitchFamily="34" charset="0"/>
                      </a:endParaRPr>
                    </a:p>
                  </a:txBody>
                  <a:tcPr marL="36749" marR="36749"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6008216"/>
                  </a:ext>
                </a:extLst>
              </a:tr>
            </a:tbl>
          </a:graphicData>
        </a:graphic>
      </p:graphicFrame>
    </p:spTree>
    <p:extLst>
      <p:ext uri="{BB962C8B-B14F-4D97-AF65-F5344CB8AC3E}">
        <p14:creationId xmlns:p14="http://schemas.microsoft.com/office/powerpoint/2010/main" val="324372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6F5CD-ACE1-470D-0FCE-1A65A57AF830}"/>
              </a:ext>
            </a:extLst>
          </p:cNvPr>
          <p:cNvSpPr>
            <a:spLocks noGrp="1"/>
          </p:cNvSpPr>
          <p:nvPr>
            <p:ph type="title"/>
          </p:nvPr>
        </p:nvSpPr>
        <p:spPr>
          <a:xfrm>
            <a:off x="1581150" y="2331085"/>
            <a:ext cx="10515600" cy="1325563"/>
          </a:xfrm>
        </p:spPr>
        <p:txBody>
          <a:bodyPr/>
          <a:lstStyle/>
          <a:p>
            <a:pPr algn="ctr"/>
            <a:r>
              <a:rPr lang="en-GB" err="1"/>
              <a:t>Mockup</a:t>
            </a:r>
            <a:r>
              <a:rPr lang="en-GB"/>
              <a:t> Screen</a:t>
            </a:r>
          </a:p>
        </p:txBody>
      </p:sp>
    </p:spTree>
    <p:extLst>
      <p:ext uri="{BB962C8B-B14F-4D97-AF65-F5344CB8AC3E}">
        <p14:creationId xmlns:p14="http://schemas.microsoft.com/office/powerpoint/2010/main" val="2808787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273406-CF4F-82D1-004D-47B8B027829B}"/>
              </a:ext>
            </a:extLst>
          </p:cNvPr>
          <p:cNvSpPr/>
          <p:nvPr/>
        </p:nvSpPr>
        <p:spPr>
          <a:xfrm>
            <a:off x="285135" y="254950"/>
            <a:ext cx="11641394" cy="6381136"/>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t>RESULTS</a:t>
            </a:r>
          </a:p>
        </p:txBody>
      </p:sp>
      <p:graphicFrame>
        <p:nvGraphicFramePr>
          <p:cNvPr id="7" name="Table 6">
            <a:extLst>
              <a:ext uri="{FF2B5EF4-FFF2-40B4-BE49-F238E27FC236}">
                <a16:creationId xmlns:a16="http://schemas.microsoft.com/office/drawing/2014/main" id="{9C6481E4-495F-876C-0E9F-AC942D8779D7}"/>
              </a:ext>
            </a:extLst>
          </p:cNvPr>
          <p:cNvGraphicFramePr>
            <a:graphicFrameLocks noGrp="1"/>
          </p:cNvGraphicFramePr>
          <p:nvPr>
            <p:extLst>
              <p:ext uri="{D42A27DB-BD31-4B8C-83A1-F6EECF244321}">
                <p14:modId xmlns:p14="http://schemas.microsoft.com/office/powerpoint/2010/main" val="1334023906"/>
              </p:ext>
            </p:extLst>
          </p:nvPr>
        </p:nvGraphicFramePr>
        <p:xfrm>
          <a:off x="585020" y="1731198"/>
          <a:ext cx="10933470" cy="3337560"/>
        </p:xfrm>
        <a:graphic>
          <a:graphicData uri="http://schemas.openxmlformats.org/drawingml/2006/table">
            <a:tbl>
              <a:tblPr firstRow="1" bandRow="1">
                <a:tableStyleId>{5C22544A-7EE6-4342-B048-85BDC9FD1C3A}</a:tableStyleId>
              </a:tblPr>
              <a:tblGrid>
                <a:gridCol w="3644490">
                  <a:extLst>
                    <a:ext uri="{9D8B030D-6E8A-4147-A177-3AD203B41FA5}">
                      <a16:colId xmlns:a16="http://schemas.microsoft.com/office/drawing/2014/main" val="2145205680"/>
                    </a:ext>
                  </a:extLst>
                </a:gridCol>
                <a:gridCol w="3644490">
                  <a:extLst>
                    <a:ext uri="{9D8B030D-6E8A-4147-A177-3AD203B41FA5}">
                      <a16:colId xmlns:a16="http://schemas.microsoft.com/office/drawing/2014/main" val="3992707438"/>
                    </a:ext>
                  </a:extLst>
                </a:gridCol>
                <a:gridCol w="3644490">
                  <a:extLst>
                    <a:ext uri="{9D8B030D-6E8A-4147-A177-3AD203B41FA5}">
                      <a16:colId xmlns:a16="http://schemas.microsoft.com/office/drawing/2014/main" val="3937664165"/>
                    </a:ext>
                  </a:extLst>
                </a:gridCol>
              </a:tblGrid>
              <a:tr h="370840">
                <a:tc>
                  <a:txBody>
                    <a:bodyPr/>
                    <a:lstStyle/>
                    <a:p>
                      <a:pPr algn="ctr"/>
                      <a:r>
                        <a:rPr lang="en-GB"/>
                        <a:t>https://products.mhra.gov.uk/</a:t>
                      </a:r>
                    </a:p>
                  </a:txBody>
                  <a:tcPr>
                    <a:solidFill>
                      <a:schemeClr val="accent1"/>
                    </a:solidFill>
                  </a:tcPr>
                </a:tc>
                <a:tc>
                  <a:txBody>
                    <a:bodyPr/>
                    <a:lstStyle/>
                    <a:p>
                      <a:pPr algn="ctr"/>
                      <a:r>
                        <a:rPr lang="en-GB"/>
                        <a:t>https://bnf.nice.org.uk/search/</a:t>
                      </a:r>
                    </a:p>
                  </a:txBody>
                  <a:tcPr/>
                </a:tc>
                <a:tc>
                  <a:txBody>
                    <a:bodyPr/>
                    <a:lstStyle/>
                    <a:p>
                      <a:pPr algn="ctr"/>
                      <a:r>
                        <a:rPr lang="en-GB"/>
                        <a:t>https://www.medicines.org.uk/emc</a:t>
                      </a:r>
                    </a:p>
                  </a:txBody>
                  <a:tcPr/>
                </a:tc>
                <a:extLst>
                  <a:ext uri="{0D108BD9-81ED-4DB2-BD59-A6C34878D82A}">
                    <a16:rowId xmlns:a16="http://schemas.microsoft.com/office/drawing/2014/main" val="2961423561"/>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276791146"/>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395911545"/>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270237872"/>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368887846"/>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1806353128"/>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418367875"/>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2088434973"/>
                  </a:ext>
                </a:extLst>
              </a:tr>
              <a:tr h="370840">
                <a:tc>
                  <a:txBody>
                    <a:bodyPr/>
                    <a:lstStyle/>
                    <a:p>
                      <a:endParaRPr lang="en-GB"/>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3460340576"/>
                  </a:ext>
                </a:extLst>
              </a:tr>
            </a:tbl>
          </a:graphicData>
        </a:graphic>
      </p:graphicFrame>
      <p:sp>
        <p:nvSpPr>
          <p:cNvPr id="5" name="Rectangle 4">
            <a:extLst>
              <a:ext uri="{FF2B5EF4-FFF2-40B4-BE49-F238E27FC236}">
                <a16:creationId xmlns:a16="http://schemas.microsoft.com/office/drawing/2014/main" id="{97BA4350-0BC2-8A0D-8D0F-33E1D3A0063B}"/>
              </a:ext>
            </a:extLst>
          </p:cNvPr>
          <p:cNvSpPr/>
          <p:nvPr/>
        </p:nvSpPr>
        <p:spPr>
          <a:xfrm>
            <a:off x="2654710" y="493579"/>
            <a:ext cx="6794090" cy="442452"/>
          </a:xfrm>
          <a:prstGeom prst="rect">
            <a:avLst/>
          </a:prstGeom>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6" name="Rectangle: Beveled 5">
            <a:extLst>
              <a:ext uri="{FF2B5EF4-FFF2-40B4-BE49-F238E27FC236}">
                <a16:creationId xmlns:a16="http://schemas.microsoft.com/office/drawing/2014/main" id="{C3636425-42D3-FB86-0994-AA34D673C61E}"/>
              </a:ext>
            </a:extLst>
          </p:cNvPr>
          <p:cNvSpPr/>
          <p:nvPr/>
        </p:nvSpPr>
        <p:spPr>
          <a:xfrm>
            <a:off x="9910915" y="493579"/>
            <a:ext cx="963561" cy="442452"/>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a:t>Search</a:t>
            </a:r>
          </a:p>
        </p:txBody>
      </p:sp>
      <p:sp>
        <p:nvSpPr>
          <p:cNvPr id="8" name="TextBox 7">
            <a:extLst>
              <a:ext uri="{FF2B5EF4-FFF2-40B4-BE49-F238E27FC236}">
                <a16:creationId xmlns:a16="http://schemas.microsoft.com/office/drawing/2014/main" id="{2DFB2721-7B76-91E3-EA68-6623CFB78944}"/>
              </a:ext>
            </a:extLst>
          </p:cNvPr>
          <p:cNvSpPr txBox="1"/>
          <p:nvPr/>
        </p:nvSpPr>
        <p:spPr>
          <a:xfrm>
            <a:off x="5211096" y="964282"/>
            <a:ext cx="1769807" cy="369332"/>
          </a:xfrm>
          <a:prstGeom prst="rect">
            <a:avLst/>
          </a:prstGeom>
          <a:noFill/>
          <a:effectLst>
            <a:outerShdw blurRad="50800" dist="38100" dir="8100000" algn="tr" rotWithShape="0">
              <a:prstClr val="black">
                <a:alpha val="40000"/>
              </a:prstClr>
            </a:outerShdw>
          </a:effectLst>
        </p:spPr>
        <p:txBody>
          <a:bodyPr wrap="square" rtlCol="0">
            <a:spAutoFit/>
          </a:bodyPr>
          <a:lstStyle/>
          <a:p>
            <a:r>
              <a:rPr lang="en-GB"/>
              <a:t>SEARCH RESULTS</a:t>
            </a:r>
          </a:p>
        </p:txBody>
      </p:sp>
      <p:sp>
        <p:nvSpPr>
          <p:cNvPr id="13" name="Rectangle 12">
            <a:extLst>
              <a:ext uri="{FF2B5EF4-FFF2-40B4-BE49-F238E27FC236}">
                <a16:creationId xmlns:a16="http://schemas.microsoft.com/office/drawing/2014/main" id="{EAE64246-7F97-8596-542A-273D52BA32D4}"/>
              </a:ext>
            </a:extLst>
          </p:cNvPr>
          <p:cNvSpPr/>
          <p:nvPr/>
        </p:nvSpPr>
        <p:spPr>
          <a:xfrm>
            <a:off x="673510" y="2555387"/>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05C89FEA-B30C-BD5F-8DB5-4B7DE5B9121D}"/>
              </a:ext>
            </a:extLst>
          </p:cNvPr>
          <p:cNvSpPr/>
          <p:nvPr/>
        </p:nvSpPr>
        <p:spPr>
          <a:xfrm>
            <a:off x="673510" y="2926228"/>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1C07254F-AE3D-B997-1B62-BD013F938C43}"/>
              </a:ext>
            </a:extLst>
          </p:cNvPr>
          <p:cNvSpPr/>
          <p:nvPr/>
        </p:nvSpPr>
        <p:spPr>
          <a:xfrm>
            <a:off x="673510" y="3284695"/>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ACE55989-438D-A48D-D7BD-A91B613CFFCC}"/>
              </a:ext>
            </a:extLst>
          </p:cNvPr>
          <p:cNvSpPr/>
          <p:nvPr/>
        </p:nvSpPr>
        <p:spPr>
          <a:xfrm>
            <a:off x="673510" y="3655536"/>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11FAD2EF-4C34-98A1-72B5-C2D1C2ED83F1}"/>
              </a:ext>
            </a:extLst>
          </p:cNvPr>
          <p:cNvSpPr/>
          <p:nvPr/>
        </p:nvSpPr>
        <p:spPr>
          <a:xfrm>
            <a:off x="673510" y="4014003"/>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0059CC67-8973-93AB-3013-F7CCD0297F1C}"/>
              </a:ext>
            </a:extLst>
          </p:cNvPr>
          <p:cNvSpPr/>
          <p:nvPr/>
        </p:nvSpPr>
        <p:spPr>
          <a:xfrm>
            <a:off x="668594" y="4387353"/>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D7280583-3657-707F-1944-29931F6497D9}"/>
              </a:ext>
            </a:extLst>
          </p:cNvPr>
          <p:cNvSpPr/>
          <p:nvPr/>
        </p:nvSpPr>
        <p:spPr>
          <a:xfrm>
            <a:off x="668594" y="4745820"/>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55F0F58A-6B6E-0E77-BFE8-78D297F968D3}"/>
              </a:ext>
            </a:extLst>
          </p:cNvPr>
          <p:cNvSpPr/>
          <p:nvPr/>
        </p:nvSpPr>
        <p:spPr>
          <a:xfrm>
            <a:off x="4336026" y="2555387"/>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001C3C09-2935-0E87-0FDA-E39AA32867D6}"/>
              </a:ext>
            </a:extLst>
          </p:cNvPr>
          <p:cNvSpPr/>
          <p:nvPr/>
        </p:nvSpPr>
        <p:spPr>
          <a:xfrm>
            <a:off x="4336026" y="2926228"/>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213771FF-4F4F-C9A1-8B02-6E19E20380D8}"/>
              </a:ext>
            </a:extLst>
          </p:cNvPr>
          <p:cNvSpPr/>
          <p:nvPr/>
        </p:nvSpPr>
        <p:spPr>
          <a:xfrm>
            <a:off x="4336026" y="3284695"/>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4EF489F-28D3-1F05-E9BD-B892EBA88EB0}"/>
              </a:ext>
            </a:extLst>
          </p:cNvPr>
          <p:cNvSpPr/>
          <p:nvPr/>
        </p:nvSpPr>
        <p:spPr>
          <a:xfrm>
            <a:off x="4336026" y="3655536"/>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9ABCAD0B-F11D-BD73-81CA-EE5085F0E12B}"/>
              </a:ext>
            </a:extLst>
          </p:cNvPr>
          <p:cNvSpPr/>
          <p:nvPr/>
        </p:nvSpPr>
        <p:spPr>
          <a:xfrm>
            <a:off x="4336026" y="4014003"/>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961ABF68-2E1F-6F80-F495-FA8D09F216D7}"/>
              </a:ext>
            </a:extLst>
          </p:cNvPr>
          <p:cNvSpPr/>
          <p:nvPr/>
        </p:nvSpPr>
        <p:spPr>
          <a:xfrm>
            <a:off x="4331110" y="4387353"/>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482B66A3-D5B8-553D-D147-3425170C46E5}"/>
              </a:ext>
            </a:extLst>
          </p:cNvPr>
          <p:cNvSpPr/>
          <p:nvPr/>
        </p:nvSpPr>
        <p:spPr>
          <a:xfrm>
            <a:off x="4331110" y="4745820"/>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1ED242D4-19E3-1CBD-9806-588973742E25}"/>
              </a:ext>
            </a:extLst>
          </p:cNvPr>
          <p:cNvSpPr/>
          <p:nvPr/>
        </p:nvSpPr>
        <p:spPr>
          <a:xfrm>
            <a:off x="8003458" y="2555387"/>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712868A8-E834-6D89-40D7-F53727176A69}"/>
              </a:ext>
            </a:extLst>
          </p:cNvPr>
          <p:cNvSpPr/>
          <p:nvPr/>
        </p:nvSpPr>
        <p:spPr>
          <a:xfrm>
            <a:off x="8003458" y="2926228"/>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8FA0BB8F-4B45-42D0-6D4A-9EFC07255AA6}"/>
              </a:ext>
            </a:extLst>
          </p:cNvPr>
          <p:cNvSpPr/>
          <p:nvPr/>
        </p:nvSpPr>
        <p:spPr>
          <a:xfrm>
            <a:off x="8003458" y="3284695"/>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65E41A29-0918-3320-B8E6-4F80E78DE611}"/>
              </a:ext>
            </a:extLst>
          </p:cNvPr>
          <p:cNvSpPr/>
          <p:nvPr/>
        </p:nvSpPr>
        <p:spPr>
          <a:xfrm>
            <a:off x="8003458" y="3655536"/>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5F9FE55F-D2FC-91F2-2197-6D97ED95DE94}"/>
              </a:ext>
            </a:extLst>
          </p:cNvPr>
          <p:cNvSpPr/>
          <p:nvPr/>
        </p:nvSpPr>
        <p:spPr>
          <a:xfrm>
            <a:off x="8003458" y="4014003"/>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5D1F50CC-843C-7C51-B010-936E6524CAE0}"/>
              </a:ext>
            </a:extLst>
          </p:cNvPr>
          <p:cNvSpPr/>
          <p:nvPr/>
        </p:nvSpPr>
        <p:spPr>
          <a:xfrm>
            <a:off x="7998542" y="4387353"/>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4FEF0D92-E9A7-D882-564F-63B55EE1C36C}"/>
              </a:ext>
            </a:extLst>
          </p:cNvPr>
          <p:cNvSpPr/>
          <p:nvPr/>
        </p:nvSpPr>
        <p:spPr>
          <a:xfrm>
            <a:off x="7998542" y="4745820"/>
            <a:ext cx="157316" cy="17698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Beveled 35">
            <a:extLst>
              <a:ext uri="{FF2B5EF4-FFF2-40B4-BE49-F238E27FC236}">
                <a16:creationId xmlns:a16="http://schemas.microsoft.com/office/drawing/2014/main" id="{6D4251B5-9C18-4074-5BC1-6308D8463A1E}"/>
              </a:ext>
            </a:extLst>
          </p:cNvPr>
          <p:cNvSpPr/>
          <p:nvPr/>
        </p:nvSpPr>
        <p:spPr>
          <a:xfrm>
            <a:off x="5351205" y="5989947"/>
            <a:ext cx="1509253" cy="348630"/>
          </a:xfrm>
          <a:prstGeom prst="bevel">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a:t>Save &amp; Next</a:t>
            </a:r>
          </a:p>
        </p:txBody>
      </p:sp>
      <p:sp>
        <p:nvSpPr>
          <p:cNvPr id="2" name="Rectangle 1">
            <a:extLst>
              <a:ext uri="{FF2B5EF4-FFF2-40B4-BE49-F238E27FC236}">
                <a16:creationId xmlns:a16="http://schemas.microsoft.com/office/drawing/2014/main" id="{2707614B-F5DF-0BFA-6458-65BD29E5E5D4}"/>
              </a:ext>
            </a:extLst>
          </p:cNvPr>
          <p:cNvSpPr/>
          <p:nvPr/>
        </p:nvSpPr>
        <p:spPr>
          <a:xfrm>
            <a:off x="896112" y="5259388"/>
            <a:ext cx="3017520" cy="276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Enter the correct product</a:t>
            </a:r>
          </a:p>
        </p:txBody>
      </p:sp>
      <p:sp>
        <p:nvSpPr>
          <p:cNvPr id="3" name="Rectangle 2">
            <a:extLst>
              <a:ext uri="{FF2B5EF4-FFF2-40B4-BE49-F238E27FC236}">
                <a16:creationId xmlns:a16="http://schemas.microsoft.com/office/drawing/2014/main" id="{0695DB42-1287-7708-50B1-7C359BAEE385}"/>
              </a:ext>
            </a:extLst>
          </p:cNvPr>
          <p:cNvSpPr/>
          <p:nvPr/>
        </p:nvSpPr>
        <p:spPr>
          <a:xfrm>
            <a:off x="4542994" y="5264221"/>
            <a:ext cx="3017520" cy="276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Enter the correct product</a:t>
            </a:r>
          </a:p>
        </p:txBody>
      </p:sp>
      <p:sp>
        <p:nvSpPr>
          <p:cNvPr id="37" name="Rectangle 36">
            <a:extLst>
              <a:ext uri="{FF2B5EF4-FFF2-40B4-BE49-F238E27FC236}">
                <a16:creationId xmlns:a16="http://schemas.microsoft.com/office/drawing/2014/main" id="{215F0FAD-E060-299C-E141-47255DA20190}"/>
              </a:ext>
            </a:extLst>
          </p:cNvPr>
          <p:cNvSpPr/>
          <p:nvPr/>
        </p:nvSpPr>
        <p:spPr>
          <a:xfrm>
            <a:off x="8402155" y="5259387"/>
            <a:ext cx="3017520" cy="276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Enter the correct product</a:t>
            </a:r>
          </a:p>
        </p:txBody>
      </p:sp>
      <p:sp>
        <p:nvSpPr>
          <p:cNvPr id="44" name="Rectangle 43">
            <a:extLst>
              <a:ext uri="{FF2B5EF4-FFF2-40B4-BE49-F238E27FC236}">
                <a16:creationId xmlns:a16="http://schemas.microsoft.com/office/drawing/2014/main" id="{FA3ACE05-1C75-970F-1377-57069D0569A7}"/>
              </a:ext>
            </a:extLst>
          </p:cNvPr>
          <p:cNvSpPr/>
          <p:nvPr/>
        </p:nvSpPr>
        <p:spPr>
          <a:xfrm>
            <a:off x="919316" y="2135280"/>
            <a:ext cx="3017520" cy="276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Search</a:t>
            </a:r>
          </a:p>
        </p:txBody>
      </p:sp>
      <p:sp>
        <p:nvSpPr>
          <p:cNvPr id="45" name="Rectangle 44">
            <a:extLst>
              <a:ext uri="{FF2B5EF4-FFF2-40B4-BE49-F238E27FC236}">
                <a16:creationId xmlns:a16="http://schemas.microsoft.com/office/drawing/2014/main" id="{4F80C6CB-74EF-6F2F-1977-6CD550EC954C}"/>
              </a:ext>
            </a:extLst>
          </p:cNvPr>
          <p:cNvSpPr/>
          <p:nvPr/>
        </p:nvSpPr>
        <p:spPr>
          <a:xfrm>
            <a:off x="4663440" y="2135279"/>
            <a:ext cx="3017520" cy="276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Search</a:t>
            </a:r>
          </a:p>
        </p:txBody>
      </p:sp>
      <p:sp>
        <p:nvSpPr>
          <p:cNvPr id="46" name="Rectangle 45">
            <a:extLst>
              <a:ext uri="{FF2B5EF4-FFF2-40B4-BE49-F238E27FC236}">
                <a16:creationId xmlns:a16="http://schemas.microsoft.com/office/drawing/2014/main" id="{7723A139-E2F2-F2C0-02F7-7F04F9F3C986}"/>
              </a:ext>
            </a:extLst>
          </p:cNvPr>
          <p:cNvSpPr/>
          <p:nvPr/>
        </p:nvSpPr>
        <p:spPr>
          <a:xfrm>
            <a:off x="8314549" y="2146910"/>
            <a:ext cx="3017520" cy="27699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Search</a:t>
            </a:r>
          </a:p>
        </p:txBody>
      </p:sp>
      <p:cxnSp>
        <p:nvCxnSpPr>
          <p:cNvPr id="48" name="Straight Connector 47">
            <a:extLst>
              <a:ext uri="{FF2B5EF4-FFF2-40B4-BE49-F238E27FC236}">
                <a16:creationId xmlns:a16="http://schemas.microsoft.com/office/drawing/2014/main" id="{8C70E862-A85F-6DD5-4D2F-AFD2FF95E86E}"/>
              </a:ext>
            </a:extLst>
          </p:cNvPr>
          <p:cNvCxnSpPr>
            <a:cxnSpLocks/>
          </p:cNvCxnSpPr>
          <p:nvPr/>
        </p:nvCxnSpPr>
        <p:spPr>
          <a:xfrm>
            <a:off x="4151745" y="2285409"/>
            <a:ext cx="0" cy="2548901"/>
          </a:xfrm>
          <a:prstGeom prst="line">
            <a:avLst/>
          </a:prstGeom>
          <a:ln w="38100"/>
          <a:scene3d>
            <a:camera prst="obliqueTopLeft"/>
            <a:lightRig rig="threePt" dir="t"/>
          </a:scene3d>
        </p:spPr>
        <p:style>
          <a:lnRef idx="3">
            <a:schemeClr val="accent3"/>
          </a:lnRef>
          <a:fillRef idx="0">
            <a:schemeClr val="accent3"/>
          </a:fillRef>
          <a:effectRef idx="2">
            <a:schemeClr val="accent3"/>
          </a:effectRef>
          <a:fontRef idx="minor">
            <a:schemeClr val="tx1"/>
          </a:fontRef>
        </p:style>
      </p:cxnSp>
      <p:cxnSp>
        <p:nvCxnSpPr>
          <p:cNvPr id="54" name="Straight Connector 53">
            <a:extLst>
              <a:ext uri="{FF2B5EF4-FFF2-40B4-BE49-F238E27FC236}">
                <a16:creationId xmlns:a16="http://schemas.microsoft.com/office/drawing/2014/main" id="{1CEF356B-EF56-F9BA-7E20-13545EF99136}"/>
              </a:ext>
            </a:extLst>
          </p:cNvPr>
          <p:cNvCxnSpPr>
            <a:cxnSpLocks/>
          </p:cNvCxnSpPr>
          <p:nvPr/>
        </p:nvCxnSpPr>
        <p:spPr>
          <a:xfrm>
            <a:off x="7804727" y="2285409"/>
            <a:ext cx="0" cy="2548901"/>
          </a:xfrm>
          <a:prstGeom prst="line">
            <a:avLst/>
          </a:prstGeom>
          <a:ln w="38100"/>
          <a:scene3d>
            <a:camera prst="obliqueTopLeft"/>
            <a:lightRig rig="threePt" dir="t"/>
          </a:scene3d>
        </p:spPr>
        <p:style>
          <a:lnRef idx="3">
            <a:schemeClr val="accent3"/>
          </a:lnRef>
          <a:fillRef idx="0">
            <a:schemeClr val="accent3"/>
          </a:fillRef>
          <a:effectRef idx="2">
            <a:schemeClr val="accent3"/>
          </a:effectRef>
          <a:fontRef idx="minor">
            <a:schemeClr val="tx1"/>
          </a:fontRef>
        </p:style>
      </p:cxnSp>
      <p:cxnSp>
        <p:nvCxnSpPr>
          <p:cNvPr id="55" name="Straight Connector 54">
            <a:extLst>
              <a:ext uri="{FF2B5EF4-FFF2-40B4-BE49-F238E27FC236}">
                <a16:creationId xmlns:a16="http://schemas.microsoft.com/office/drawing/2014/main" id="{2ECF4880-2094-14CD-7B46-41FBB2771BE4}"/>
              </a:ext>
            </a:extLst>
          </p:cNvPr>
          <p:cNvCxnSpPr>
            <a:cxnSpLocks/>
          </p:cNvCxnSpPr>
          <p:nvPr/>
        </p:nvCxnSpPr>
        <p:spPr>
          <a:xfrm>
            <a:off x="11433529" y="2273778"/>
            <a:ext cx="0" cy="2548901"/>
          </a:xfrm>
          <a:prstGeom prst="line">
            <a:avLst/>
          </a:prstGeom>
          <a:ln w="38100"/>
          <a:scene3d>
            <a:camera prst="obliqueTopLeft"/>
            <a:lightRig rig="threePt" dir="t"/>
          </a:scene3d>
        </p:spPr>
        <p:style>
          <a:lnRef idx="3">
            <a:schemeClr val="accent3"/>
          </a:lnRef>
          <a:fillRef idx="0">
            <a:schemeClr val="accent3"/>
          </a:fillRef>
          <a:effectRef idx="2">
            <a:schemeClr val="accent3"/>
          </a:effectRef>
          <a:fontRef idx="minor">
            <a:schemeClr val="tx1"/>
          </a:fontRef>
        </p:style>
      </p:cxnSp>
      <p:sp>
        <p:nvSpPr>
          <p:cNvPr id="56" name="TextBox 55">
            <a:extLst>
              <a:ext uri="{FF2B5EF4-FFF2-40B4-BE49-F238E27FC236}">
                <a16:creationId xmlns:a16="http://schemas.microsoft.com/office/drawing/2014/main" id="{A8BCC854-92BF-437E-65E4-C11C365739E0}"/>
              </a:ext>
            </a:extLst>
          </p:cNvPr>
          <p:cNvSpPr txBox="1"/>
          <p:nvPr/>
        </p:nvSpPr>
        <p:spPr>
          <a:xfrm>
            <a:off x="9537290" y="530139"/>
            <a:ext cx="301686" cy="369332"/>
          </a:xfrm>
          <a:prstGeom prst="rect">
            <a:avLst/>
          </a:prstGeom>
          <a:noFill/>
        </p:spPr>
        <p:txBody>
          <a:bodyPr wrap="none" rtlCol="0">
            <a:spAutoFit/>
          </a:bodyPr>
          <a:lstStyle/>
          <a:p>
            <a:r>
              <a:rPr lang="en-GB">
                <a:solidFill>
                  <a:srgbClr val="FF0000"/>
                </a:solidFill>
              </a:rPr>
              <a:t>1</a:t>
            </a:r>
          </a:p>
        </p:txBody>
      </p:sp>
      <p:sp>
        <p:nvSpPr>
          <p:cNvPr id="57" name="TextBox 56">
            <a:extLst>
              <a:ext uri="{FF2B5EF4-FFF2-40B4-BE49-F238E27FC236}">
                <a16:creationId xmlns:a16="http://schemas.microsoft.com/office/drawing/2014/main" id="{56F8D57D-3426-FA4D-D13B-57847E0258FC}"/>
              </a:ext>
            </a:extLst>
          </p:cNvPr>
          <p:cNvSpPr txBox="1"/>
          <p:nvPr/>
        </p:nvSpPr>
        <p:spPr>
          <a:xfrm>
            <a:off x="2194560" y="3209544"/>
            <a:ext cx="301686" cy="369332"/>
          </a:xfrm>
          <a:prstGeom prst="rect">
            <a:avLst/>
          </a:prstGeom>
          <a:noFill/>
        </p:spPr>
        <p:txBody>
          <a:bodyPr wrap="none" rtlCol="0">
            <a:spAutoFit/>
          </a:bodyPr>
          <a:lstStyle/>
          <a:p>
            <a:r>
              <a:rPr lang="en-GB">
                <a:solidFill>
                  <a:srgbClr val="FF0000"/>
                </a:solidFill>
              </a:rPr>
              <a:t>2</a:t>
            </a:r>
          </a:p>
        </p:txBody>
      </p:sp>
      <p:sp>
        <p:nvSpPr>
          <p:cNvPr id="58" name="TextBox 57">
            <a:extLst>
              <a:ext uri="{FF2B5EF4-FFF2-40B4-BE49-F238E27FC236}">
                <a16:creationId xmlns:a16="http://schemas.microsoft.com/office/drawing/2014/main" id="{2E4FD016-428D-0D24-3393-D27ED2427066}"/>
              </a:ext>
            </a:extLst>
          </p:cNvPr>
          <p:cNvSpPr txBox="1"/>
          <p:nvPr/>
        </p:nvSpPr>
        <p:spPr>
          <a:xfrm>
            <a:off x="5887372" y="3178896"/>
            <a:ext cx="301686" cy="369332"/>
          </a:xfrm>
          <a:prstGeom prst="rect">
            <a:avLst/>
          </a:prstGeom>
          <a:noFill/>
        </p:spPr>
        <p:txBody>
          <a:bodyPr wrap="none" rtlCol="0">
            <a:spAutoFit/>
          </a:bodyPr>
          <a:lstStyle/>
          <a:p>
            <a:r>
              <a:rPr lang="en-GB">
                <a:solidFill>
                  <a:srgbClr val="FF0000"/>
                </a:solidFill>
              </a:rPr>
              <a:t>2</a:t>
            </a:r>
          </a:p>
        </p:txBody>
      </p:sp>
      <p:sp>
        <p:nvSpPr>
          <p:cNvPr id="59" name="TextBox 58">
            <a:extLst>
              <a:ext uri="{FF2B5EF4-FFF2-40B4-BE49-F238E27FC236}">
                <a16:creationId xmlns:a16="http://schemas.microsoft.com/office/drawing/2014/main" id="{45F3B195-ED6B-796A-6BA7-3C16CBF0832B}"/>
              </a:ext>
            </a:extLst>
          </p:cNvPr>
          <p:cNvSpPr txBox="1"/>
          <p:nvPr/>
        </p:nvSpPr>
        <p:spPr>
          <a:xfrm>
            <a:off x="9760072" y="3178896"/>
            <a:ext cx="301686" cy="369332"/>
          </a:xfrm>
          <a:prstGeom prst="rect">
            <a:avLst/>
          </a:prstGeom>
          <a:noFill/>
        </p:spPr>
        <p:txBody>
          <a:bodyPr wrap="none" rtlCol="0">
            <a:spAutoFit/>
          </a:bodyPr>
          <a:lstStyle/>
          <a:p>
            <a:r>
              <a:rPr lang="en-GB">
                <a:solidFill>
                  <a:srgbClr val="FF0000"/>
                </a:solidFill>
              </a:rPr>
              <a:t>2</a:t>
            </a:r>
          </a:p>
        </p:txBody>
      </p:sp>
      <p:sp>
        <p:nvSpPr>
          <p:cNvPr id="9" name="TextBox 8">
            <a:extLst>
              <a:ext uri="{FF2B5EF4-FFF2-40B4-BE49-F238E27FC236}">
                <a16:creationId xmlns:a16="http://schemas.microsoft.com/office/drawing/2014/main" id="{3452F62D-8EA8-18B9-B09C-E92B6C9B46C4}"/>
              </a:ext>
            </a:extLst>
          </p:cNvPr>
          <p:cNvSpPr txBox="1"/>
          <p:nvPr/>
        </p:nvSpPr>
        <p:spPr>
          <a:xfrm>
            <a:off x="2841523" y="5531153"/>
            <a:ext cx="301686" cy="369332"/>
          </a:xfrm>
          <a:prstGeom prst="rect">
            <a:avLst/>
          </a:prstGeom>
          <a:noFill/>
        </p:spPr>
        <p:txBody>
          <a:bodyPr wrap="none" rtlCol="0">
            <a:spAutoFit/>
          </a:bodyPr>
          <a:lstStyle/>
          <a:p>
            <a:r>
              <a:rPr lang="en-GB">
                <a:solidFill>
                  <a:srgbClr val="FF0000"/>
                </a:solidFill>
              </a:rPr>
              <a:t>3</a:t>
            </a:r>
          </a:p>
        </p:txBody>
      </p:sp>
      <p:sp>
        <p:nvSpPr>
          <p:cNvPr id="11" name="TextBox 10">
            <a:extLst>
              <a:ext uri="{FF2B5EF4-FFF2-40B4-BE49-F238E27FC236}">
                <a16:creationId xmlns:a16="http://schemas.microsoft.com/office/drawing/2014/main" id="{73A967E6-2D88-26A3-C45F-4BC5B0FA9AC6}"/>
              </a:ext>
            </a:extLst>
          </p:cNvPr>
          <p:cNvSpPr txBox="1"/>
          <p:nvPr/>
        </p:nvSpPr>
        <p:spPr>
          <a:xfrm>
            <a:off x="6021357" y="5494593"/>
            <a:ext cx="301686" cy="369332"/>
          </a:xfrm>
          <a:prstGeom prst="rect">
            <a:avLst/>
          </a:prstGeom>
          <a:noFill/>
        </p:spPr>
        <p:txBody>
          <a:bodyPr wrap="none" rtlCol="0">
            <a:spAutoFit/>
          </a:bodyPr>
          <a:lstStyle/>
          <a:p>
            <a:r>
              <a:rPr lang="en-GB">
                <a:solidFill>
                  <a:srgbClr val="FF0000"/>
                </a:solidFill>
              </a:rPr>
              <a:t>3</a:t>
            </a:r>
          </a:p>
        </p:txBody>
      </p:sp>
      <p:sp>
        <p:nvSpPr>
          <p:cNvPr id="12" name="TextBox 11">
            <a:extLst>
              <a:ext uri="{FF2B5EF4-FFF2-40B4-BE49-F238E27FC236}">
                <a16:creationId xmlns:a16="http://schemas.microsoft.com/office/drawing/2014/main" id="{82C38EE6-23D1-E184-7910-485896293526}"/>
              </a:ext>
            </a:extLst>
          </p:cNvPr>
          <p:cNvSpPr txBox="1"/>
          <p:nvPr/>
        </p:nvSpPr>
        <p:spPr>
          <a:xfrm>
            <a:off x="9760072" y="5459691"/>
            <a:ext cx="301686" cy="369332"/>
          </a:xfrm>
          <a:prstGeom prst="rect">
            <a:avLst/>
          </a:prstGeom>
          <a:noFill/>
        </p:spPr>
        <p:txBody>
          <a:bodyPr wrap="none" rtlCol="0">
            <a:spAutoFit/>
          </a:bodyPr>
          <a:lstStyle/>
          <a:p>
            <a:r>
              <a:rPr lang="en-GB">
                <a:solidFill>
                  <a:srgbClr val="FF0000"/>
                </a:solidFill>
              </a:rPr>
              <a:t>3</a:t>
            </a:r>
          </a:p>
        </p:txBody>
      </p:sp>
    </p:spTree>
    <p:extLst>
      <p:ext uri="{BB962C8B-B14F-4D97-AF65-F5344CB8AC3E}">
        <p14:creationId xmlns:p14="http://schemas.microsoft.com/office/powerpoint/2010/main" val="42382161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1D24C3-B2D5-1F12-843C-CD6CCF943125}"/>
              </a:ext>
            </a:extLst>
          </p:cNvPr>
          <p:cNvSpPr>
            <a:spLocks noGrp="1"/>
          </p:cNvSpPr>
          <p:nvPr>
            <p:ph idx="1"/>
          </p:nvPr>
        </p:nvSpPr>
        <p:spPr>
          <a:xfrm>
            <a:off x="137652" y="127819"/>
            <a:ext cx="11906864" cy="6597445"/>
          </a:xfrm>
        </p:spPr>
        <p:txBody>
          <a:bodyPr>
            <a:normAutofit/>
          </a:bodyPr>
          <a:lstStyle/>
          <a:p>
            <a:pPr marL="0" indent="0" algn="ctr">
              <a:buNone/>
            </a:pPr>
            <a:r>
              <a:rPr lang="en-GB" sz="1400" b="1"/>
              <a:t>USER Screen</a:t>
            </a:r>
          </a:p>
          <a:p>
            <a:r>
              <a:rPr lang="en-GB" sz="1200"/>
              <a:t>Ability for the user to search for the product in 3 websites.</a:t>
            </a:r>
          </a:p>
          <a:p>
            <a:pPr lvl="1"/>
            <a:r>
              <a:rPr lang="en-GB" sz="1200" err="1"/>
              <a:t>Wesbites</a:t>
            </a:r>
            <a:endParaRPr lang="en-GB" sz="1200"/>
          </a:p>
          <a:p>
            <a:pPr lvl="2"/>
            <a:r>
              <a:rPr lang="en-GB" sz="1200">
                <a:hlinkClick r:id="rId2"/>
              </a:rPr>
              <a:t>https://products.mhra.gov.uk/</a:t>
            </a:r>
            <a:endParaRPr lang="en-GB" sz="1200"/>
          </a:p>
          <a:p>
            <a:pPr lvl="2"/>
            <a:r>
              <a:rPr lang="en-GB" sz="1200">
                <a:hlinkClick r:id="rId3"/>
              </a:rPr>
              <a:t>https://bnf.nice.org.uk/</a:t>
            </a:r>
            <a:endParaRPr lang="en-GB" sz="1200"/>
          </a:p>
          <a:p>
            <a:pPr lvl="2"/>
            <a:r>
              <a:rPr lang="en-GB" sz="1200">
                <a:hlinkClick r:id="rId4"/>
              </a:rPr>
              <a:t>https://www.medicines.org.uk/emc</a:t>
            </a:r>
            <a:endParaRPr lang="en-GB" sz="1200"/>
          </a:p>
          <a:p>
            <a:pPr marL="914400" lvl="2" indent="0">
              <a:buNone/>
            </a:pPr>
            <a:endParaRPr lang="en-GB" sz="1200"/>
          </a:p>
          <a:p>
            <a:pPr lvl="1"/>
            <a:r>
              <a:rPr lang="en-GB" sz="1200"/>
              <a:t>User enters the product name (example:- Sertraline 50mg/5ml oral suspension sugar free) in the search box and click on the search button (1).</a:t>
            </a:r>
          </a:p>
          <a:p>
            <a:r>
              <a:rPr lang="en-GB" sz="1200"/>
              <a:t>Ability for the user to see the search results from the above 3 websites</a:t>
            </a:r>
          </a:p>
          <a:p>
            <a:pPr lvl="1"/>
            <a:r>
              <a:rPr lang="en-GB" sz="1200"/>
              <a:t>The search results are displayed in 3 different columns – each one for the website (2).</a:t>
            </a:r>
          </a:p>
          <a:p>
            <a:pPr lvl="1"/>
            <a:r>
              <a:rPr lang="en-GB" sz="1200"/>
              <a:t>Each column has a searchable text box to search the result sets with in the respective column.</a:t>
            </a:r>
          </a:p>
          <a:p>
            <a:r>
              <a:rPr lang="en-GB" sz="1200"/>
              <a:t>Ability for the user to identify / mark / input the correct result items</a:t>
            </a:r>
          </a:p>
          <a:p>
            <a:pPr lvl="1"/>
            <a:r>
              <a:rPr lang="en-GB" sz="1200"/>
              <a:t>The user will tick the check box against the result items in the columns (2).</a:t>
            </a:r>
          </a:p>
          <a:p>
            <a:pPr lvl="1"/>
            <a:r>
              <a:rPr lang="en-GB" sz="1200"/>
              <a:t>This will be saved into the DB to train the system to look for the similar search in the future.</a:t>
            </a:r>
          </a:p>
          <a:p>
            <a:pPr lvl="1"/>
            <a:r>
              <a:rPr lang="en-GB" sz="1200"/>
              <a:t>In case, the result set is blank or not satisfactory, the user will enter the product name (searched by the user) manually into the text box in the column (3).</a:t>
            </a:r>
          </a:p>
          <a:p>
            <a:pPr lvl="1"/>
            <a:r>
              <a:rPr lang="en-GB" sz="1200"/>
              <a:t>This data will be saved into the DB to train the system to look for the similar search in the future</a:t>
            </a:r>
          </a:p>
          <a:p>
            <a:r>
              <a:rPr lang="en-GB" sz="1200"/>
              <a:t>Ability for the user to save the above and start with the next search.</a:t>
            </a:r>
          </a:p>
          <a:p>
            <a:pPr lvl="1"/>
            <a:r>
              <a:rPr lang="en-GB" sz="1200"/>
              <a:t>The user will click on the “save &amp; next” button to save and proceed further.</a:t>
            </a:r>
          </a:p>
          <a:p>
            <a:pPr marL="457200" lvl="1" indent="0">
              <a:buNone/>
            </a:pPr>
            <a:endParaRPr lang="en-GB" sz="1200"/>
          </a:p>
          <a:p>
            <a:pPr marL="457200" lvl="1" indent="0" algn="ctr">
              <a:buNone/>
            </a:pPr>
            <a:r>
              <a:rPr lang="en-GB" sz="1200" b="1"/>
              <a:t>ADMIN Screen</a:t>
            </a:r>
          </a:p>
          <a:p>
            <a:r>
              <a:rPr lang="en-GB" sz="1200"/>
              <a:t>The Admin should be able to see all the recorded results in a table as a history.</a:t>
            </a:r>
          </a:p>
          <a:p>
            <a:pPr lvl="1"/>
            <a:r>
              <a:rPr lang="en-GB" sz="1200"/>
              <a:t>The admin user should have access to see all the recorded results in a table with the date and time.</a:t>
            </a:r>
          </a:p>
          <a:p>
            <a:pPr lvl="1"/>
            <a:r>
              <a:rPr lang="en-GB" sz="1200"/>
              <a:t>The admin should be able to download the result as an CSV / Excel file.</a:t>
            </a:r>
          </a:p>
          <a:p>
            <a:pPr marL="457200" lvl="1" indent="0">
              <a:buNone/>
            </a:pPr>
            <a:endParaRPr lang="en-GB" sz="1200"/>
          </a:p>
          <a:p>
            <a:pPr marL="914400" lvl="2" indent="0">
              <a:buNone/>
            </a:pPr>
            <a:endParaRPr lang="en-GB" sz="1200"/>
          </a:p>
          <a:p>
            <a:pPr lvl="1"/>
            <a:endParaRPr lang="en-GB" sz="1200"/>
          </a:p>
        </p:txBody>
      </p:sp>
    </p:spTree>
    <p:extLst>
      <p:ext uri="{BB962C8B-B14F-4D97-AF65-F5344CB8AC3E}">
        <p14:creationId xmlns:p14="http://schemas.microsoft.com/office/powerpoint/2010/main" val="3956669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2646-D298-D26F-C050-19E2ED174FF3}"/>
              </a:ext>
            </a:extLst>
          </p:cNvPr>
          <p:cNvSpPr>
            <a:spLocks noGrp="1"/>
          </p:cNvSpPr>
          <p:nvPr>
            <p:ph type="title"/>
          </p:nvPr>
        </p:nvSpPr>
        <p:spPr>
          <a:xfrm>
            <a:off x="838200" y="2103437"/>
            <a:ext cx="10515600" cy="1325563"/>
          </a:xfrm>
        </p:spPr>
        <p:txBody>
          <a:bodyPr/>
          <a:lstStyle/>
          <a:p>
            <a:pPr algn="ctr"/>
            <a:r>
              <a:rPr lang="en-GB"/>
              <a:t>Screenshots – 3 websites</a:t>
            </a:r>
          </a:p>
        </p:txBody>
      </p:sp>
    </p:spTree>
    <p:extLst>
      <p:ext uri="{BB962C8B-B14F-4D97-AF65-F5344CB8AC3E}">
        <p14:creationId xmlns:p14="http://schemas.microsoft.com/office/powerpoint/2010/main" val="3522040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BCB16-F9BA-6EDC-1C2A-4B323EED21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59EFE-27F8-D678-9806-9CBB967FFF19}"/>
              </a:ext>
            </a:extLst>
          </p:cNvPr>
          <p:cNvSpPr>
            <a:spLocks noGrp="1"/>
          </p:cNvSpPr>
          <p:nvPr>
            <p:ph idx="1"/>
          </p:nvPr>
        </p:nvSpPr>
        <p:spPr>
          <a:xfrm>
            <a:off x="137652" y="127819"/>
            <a:ext cx="11906864" cy="6597445"/>
          </a:xfrm>
        </p:spPr>
        <p:txBody>
          <a:bodyPr>
            <a:normAutofit lnSpcReduction="10000"/>
          </a:bodyPr>
          <a:lstStyle/>
          <a:p>
            <a:pPr marL="457200" lvl="1" indent="0" algn="ctr">
              <a:buNone/>
            </a:pPr>
            <a:r>
              <a:rPr lang="en-GB" sz="1200" b="1"/>
              <a:t>Website 1: - https://products.mhra.gov.uk/</a:t>
            </a:r>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r>
              <a:rPr lang="en-GB" sz="1200"/>
              <a:t>Example product being searched for :- </a:t>
            </a:r>
            <a:r>
              <a:rPr lang="en-GB" sz="1400">
                <a:solidFill>
                  <a:srgbClr val="000000"/>
                </a:solidFill>
                <a:effectLst/>
                <a:latin typeface="Calibri" panose="020F0502020204030204" pitchFamily="34" charset="0"/>
                <a:ea typeface="Calibri" panose="020F0502020204030204" pitchFamily="34" charset="0"/>
              </a:rPr>
              <a:t>Sertraline 50mg/5ml oral suspension</a:t>
            </a:r>
            <a:endParaRPr lang="en-GB" sz="1200"/>
          </a:p>
          <a:p>
            <a:pPr lvl="1"/>
            <a:r>
              <a:rPr lang="en-GB" sz="1200"/>
              <a:t>1</a:t>
            </a:r>
            <a:r>
              <a:rPr lang="en-GB" sz="1200" baseline="30000"/>
              <a:t>st</a:t>
            </a:r>
            <a:r>
              <a:rPr lang="en-GB" sz="1200"/>
              <a:t> time product (API name of the product “Sertraline”) search provides a disclaimer section asking the user to agree. (the screen is in next slide)</a:t>
            </a:r>
          </a:p>
          <a:p>
            <a:pPr marL="457200" lvl="1" indent="0">
              <a:buNone/>
            </a:pPr>
            <a:r>
              <a:rPr lang="en-GB" sz="1400">
                <a:solidFill>
                  <a:srgbClr val="000000"/>
                </a:solidFill>
                <a:effectLst/>
                <a:latin typeface="Calibri" panose="020F0502020204030204" pitchFamily="34" charset="0"/>
                <a:ea typeface="Calibri" panose="020F0502020204030204" pitchFamily="34" charset="0"/>
              </a:rPr>
              <a:t> </a:t>
            </a:r>
            <a:endParaRPr lang="en-GB" sz="1400"/>
          </a:p>
          <a:p>
            <a:pPr lvl="1"/>
            <a:endParaRPr lang="en-GB" sz="1200"/>
          </a:p>
        </p:txBody>
      </p:sp>
      <p:pic>
        <p:nvPicPr>
          <p:cNvPr id="6" name="Picture 5">
            <a:extLst>
              <a:ext uri="{FF2B5EF4-FFF2-40B4-BE49-F238E27FC236}">
                <a16:creationId xmlns:a16="http://schemas.microsoft.com/office/drawing/2014/main" id="{A10FCC8F-F94C-B25A-EDA1-71AE7EE34091}"/>
              </a:ext>
            </a:extLst>
          </p:cNvPr>
          <p:cNvPicPr>
            <a:picLocks noChangeAspect="1"/>
          </p:cNvPicPr>
          <p:nvPr/>
        </p:nvPicPr>
        <p:blipFill>
          <a:blip r:embed="rId2"/>
          <a:stretch>
            <a:fillRect/>
          </a:stretch>
        </p:blipFill>
        <p:spPr>
          <a:xfrm>
            <a:off x="2840129" y="484632"/>
            <a:ext cx="6158681" cy="5458968"/>
          </a:xfrm>
          <a:prstGeom prst="rect">
            <a:avLst/>
          </a:prstGeom>
        </p:spPr>
      </p:pic>
    </p:spTree>
    <p:extLst>
      <p:ext uri="{BB962C8B-B14F-4D97-AF65-F5344CB8AC3E}">
        <p14:creationId xmlns:p14="http://schemas.microsoft.com/office/powerpoint/2010/main" val="261771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35FC1-4809-5250-951C-F20B7A1BE6D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AF0526-86C3-C043-C12C-D23D16159517}"/>
              </a:ext>
            </a:extLst>
          </p:cNvPr>
          <p:cNvSpPr>
            <a:spLocks noGrp="1"/>
          </p:cNvSpPr>
          <p:nvPr>
            <p:ph idx="1"/>
          </p:nvPr>
        </p:nvSpPr>
        <p:spPr>
          <a:xfrm>
            <a:off x="137652" y="127819"/>
            <a:ext cx="11906864" cy="6597445"/>
          </a:xfrm>
        </p:spPr>
        <p:txBody>
          <a:bodyPr>
            <a:normAutofit/>
          </a:bodyPr>
          <a:lstStyle/>
          <a:p>
            <a:pPr marL="457200" lvl="1" indent="0" algn="ctr">
              <a:buNone/>
            </a:pPr>
            <a:r>
              <a:rPr lang="en-GB" sz="1200" b="1"/>
              <a:t>Website 1: - https://products.mhra.gov.uk/</a:t>
            </a:r>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r>
              <a:rPr lang="en-GB" sz="1200"/>
              <a:t>Click on the check box and click on the Agree button.</a:t>
            </a:r>
          </a:p>
          <a:p>
            <a:pPr lvl="1"/>
            <a:endParaRPr lang="en-GB" sz="1200"/>
          </a:p>
        </p:txBody>
      </p:sp>
      <p:pic>
        <p:nvPicPr>
          <p:cNvPr id="5" name="Picture 4">
            <a:extLst>
              <a:ext uri="{FF2B5EF4-FFF2-40B4-BE49-F238E27FC236}">
                <a16:creationId xmlns:a16="http://schemas.microsoft.com/office/drawing/2014/main" id="{8DDE80F5-106F-EFB4-C9FD-C16B28E604CC}"/>
              </a:ext>
            </a:extLst>
          </p:cNvPr>
          <p:cNvPicPr>
            <a:picLocks noChangeAspect="1"/>
          </p:cNvPicPr>
          <p:nvPr/>
        </p:nvPicPr>
        <p:blipFill>
          <a:blip r:embed="rId2"/>
          <a:stretch>
            <a:fillRect/>
          </a:stretch>
        </p:blipFill>
        <p:spPr>
          <a:xfrm>
            <a:off x="3238573" y="527208"/>
            <a:ext cx="5257752" cy="5204999"/>
          </a:xfrm>
          <a:prstGeom prst="rect">
            <a:avLst/>
          </a:prstGeom>
        </p:spPr>
      </p:pic>
    </p:spTree>
    <p:extLst>
      <p:ext uri="{BB962C8B-B14F-4D97-AF65-F5344CB8AC3E}">
        <p14:creationId xmlns:p14="http://schemas.microsoft.com/office/powerpoint/2010/main" val="359931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96E4E-16B3-A868-79B4-3785130DFC4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71D6D2-DB5E-2B4C-D980-A4BA2BE29352}"/>
              </a:ext>
            </a:extLst>
          </p:cNvPr>
          <p:cNvSpPr>
            <a:spLocks noGrp="1"/>
          </p:cNvSpPr>
          <p:nvPr>
            <p:ph idx="1"/>
          </p:nvPr>
        </p:nvSpPr>
        <p:spPr>
          <a:xfrm>
            <a:off x="137652" y="127819"/>
            <a:ext cx="11906864" cy="6597445"/>
          </a:xfrm>
        </p:spPr>
        <p:txBody>
          <a:bodyPr>
            <a:normAutofit/>
          </a:bodyPr>
          <a:lstStyle/>
          <a:p>
            <a:pPr marL="914400" lvl="2" indent="0" algn="ctr">
              <a:buNone/>
            </a:pPr>
            <a:r>
              <a:rPr lang="en-GB" sz="1200" b="1"/>
              <a:t>Website 1: - https://products.mhra.gov.uk/</a:t>
            </a:r>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endParaRPr lang="en-GB" sz="1200"/>
          </a:p>
          <a:p>
            <a:pPr lvl="1"/>
            <a:r>
              <a:rPr lang="en-GB" sz="1200"/>
              <a:t>The page provides the list of products starting with Sertraline.</a:t>
            </a:r>
          </a:p>
          <a:p>
            <a:pPr lvl="1"/>
            <a:r>
              <a:rPr lang="en-GB" sz="1200"/>
              <a:t>The page has pagination, so we need to keep moving to the next page until the match is found.</a:t>
            </a:r>
          </a:p>
          <a:p>
            <a:pPr lvl="1"/>
            <a:endParaRPr lang="en-GB" sz="1200"/>
          </a:p>
        </p:txBody>
      </p:sp>
      <p:pic>
        <p:nvPicPr>
          <p:cNvPr id="9" name="Picture 8">
            <a:extLst>
              <a:ext uri="{FF2B5EF4-FFF2-40B4-BE49-F238E27FC236}">
                <a16:creationId xmlns:a16="http://schemas.microsoft.com/office/drawing/2014/main" id="{5AAD5692-5470-9114-D091-D4FA5164A320}"/>
              </a:ext>
            </a:extLst>
          </p:cNvPr>
          <p:cNvPicPr>
            <a:picLocks noChangeAspect="1"/>
          </p:cNvPicPr>
          <p:nvPr/>
        </p:nvPicPr>
        <p:blipFill>
          <a:blip r:embed="rId2"/>
          <a:stretch>
            <a:fillRect/>
          </a:stretch>
        </p:blipFill>
        <p:spPr>
          <a:xfrm>
            <a:off x="2757277" y="429768"/>
            <a:ext cx="6231831" cy="5358384"/>
          </a:xfrm>
          <a:prstGeom prst="rect">
            <a:avLst/>
          </a:prstGeom>
        </p:spPr>
      </p:pic>
    </p:spTree>
    <p:extLst>
      <p:ext uri="{BB962C8B-B14F-4D97-AF65-F5344CB8AC3E}">
        <p14:creationId xmlns:p14="http://schemas.microsoft.com/office/powerpoint/2010/main" val="29288396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Screening Scrapper V1</vt:lpstr>
      <vt:lpstr>Scope</vt:lpstr>
      <vt:lpstr>Mockup Screen</vt:lpstr>
      <vt:lpstr>PowerPoint Presentation</vt:lpstr>
      <vt:lpstr>PowerPoint Presentation</vt:lpstr>
      <vt:lpstr>Screenshots – 3 websites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 &amp; A</vt:lpstr>
      <vt:lpstr>PowerPoint Presentation</vt:lpstr>
      <vt:lpstr>PowerPoint Presentation</vt:lpstr>
      <vt:lpstr>Product examples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Vimal Kumar</dc:creator>
  <cp:revision>1</cp:revision>
  <dcterms:created xsi:type="dcterms:W3CDTF">2025-01-27T20:30:35Z</dcterms:created>
  <dcterms:modified xsi:type="dcterms:W3CDTF">2025-04-28T12:56:19Z</dcterms:modified>
</cp:coreProperties>
</file>