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6"/>
  </p:notesMasterIdLst>
  <p:sldIdLst>
    <p:sldId id="261" r:id="rId2"/>
    <p:sldId id="456" r:id="rId3"/>
    <p:sldId id="455" r:id="rId4"/>
    <p:sldId id="504" r:id="rId5"/>
    <p:sldId id="506" r:id="rId6"/>
    <p:sldId id="507" r:id="rId7"/>
    <p:sldId id="505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8" r:id="rId17"/>
    <p:sldId id="517" r:id="rId18"/>
    <p:sldId id="531" r:id="rId19"/>
    <p:sldId id="519" r:id="rId20"/>
    <p:sldId id="520" r:id="rId21"/>
    <p:sldId id="521" r:id="rId22"/>
    <p:sldId id="522" r:id="rId23"/>
    <p:sldId id="526" r:id="rId24"/>
    <p:sldId id="524" r:id="rId25"/>
    <p:sldId id="525" r:id="rId26"/>
    <p:sldId id="527" r:id="rId27"/>
    <p:sldId id="528" r:id="rId28"/>
    <p:sldId id="530" r:id="rId29"/>
    <p:sldId id="532" r:id="rId30"/>
    <p:sldId id="533" r:id="rId31"/>
    <p:sldId id="534" r:id="rId32"/>
    <p:sldId id="535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46" r:id="rId44"/>
    <p:sldId id="547" r:id="rId45"/>
    <p:sldId id="548" r:id="rId46"/>
    <p:sldId id="549" r:id="rId47"/>
    <p:sldId id="550" r:id="rId48"/>
    <p:sldId id="551" r:id="rId49"/>
    <p:sldId id="552" r:id="rId50"/>
    <p:sldId id="558" r:id="rId51"/>
    <p:sldId id="553" r:id="rId52"/>
    <p:sldId id="557" r:id="rId53"/>
    <p:sldId id="554" r:id="rId54"/>
    <p:sldId id="556" r:id="rId55"/>
    <p:sldId id="555" r:id="rId56"/>
    <p:sldId id="566" r:id="rId57"/>
    <p:sldId id="559" r:id="rId58"/>
    <p:sldId id="560" r:id="rId59"/>
    <p:sldId id="561" r:id="rId60"/>
    <p:sldId id="563" r:id="rId61"/>
    <p:sldId id="562" r:id="rId62"/>
    <p:sldId id="564" r:id="rId63"/>
    <p:sldId id="565" r:id="rId64"/>
    <p:sldId id="262" r:id="rId65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0070C0"/>
    <a:srgbClr val="EBF5FF"/>
    <a:srgbClr val="B3D9FF"/>
    <a:srgbClr val="FFFFFF"/>
    <a:srgbClr val="CC3300"/>
    <a:srgbClr val="40404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93" autoAdjust="0"/>
    <p:restoredTop sz="94627" autoAdjust="0"/>
  </p:normalViewPr>
  <p:slideViewPr>
    <p:cSldViewPr snapToGrid="0" snapToObjects="1">
      <p:cViewPr varScale="1">
        <p:scale>
          <a:sx n="109" d="100"/>
          <a:sy n="109" d="100"/>
        </p:scale>
        <p:origin x="96" y="4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2022/10/16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2022/10/16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2022/10/16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2022/10/16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2022/10/16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2022/10/16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2022/10/16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10/16/2022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10/16/2022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2022/10/16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2022/10/16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2022/10/16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2022/10/16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www.getpostman.com/downloads/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服务器的基本概念与初识</a:t>
            </a:r>
            <a:r>
              <a:rPr kumimoji="1" lang="en-US" altLang="zh-CN" dirty="0"/>
              <a:t>Ajax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客户端与服务器的通信过程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图解客户端与服务器的通信过程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AF3577-9FCB-40BB-823D-CD903055D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78" y="1956583"/>
            <a:ext cx="1291572" cy="12303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B6161FB-4953-4571-8CAF-494D1F789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78" y="2049502"/>
            <a:ext cx="628571" cy="6380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DAD9539-9109-4EC6-9D79-D12CE80B61BC}"/>
              </a:ext>
            </a:extLst>
          </p:cNvPr>
          <p:cNvSpPr txBox="1"/>
          <p:nvPr/>
        </p:nvSpPr>
        <p:spPr>
          <a:xfrm>
            <a:off x="778528" y="3279836"/>
            <a:ext cx="2498072" cy="79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打开浏览器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输入要访问的网站地址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回车，向服务器发起资源请求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B71CC3-DE0B-46D6-AF5E-AA780A5BC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557" y="2019946"/>
            <a:ext cx="690493" cy="11036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174057-159F-4DF0-A102-9E41EF4C10D9}"/>
              </a:ext>
            </a:extLst>
          </p:cNvPr>
          <p:cNvSpPr txBox="1"/>
          <p:nvPr/>
        </p:nvSpPr>
        <p:spPr>
          <a:xfrm>
            <a:off x="698500" y="1698612"/>
            <a:ext cx="1983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http://www.baidu.com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FACB6F-A14B-423D-8D62-9AF3ED948EFD}"/>
              </a:ext>
            </a:extLst>
          </p:cNvPr>
          <p:cNvSpPr txBox="1"/>
          <p:nvPr/>
        </p:nvSpPr>
        <p:spPr>
          <a:xfrm>
            <a:off x="3202970" y="1912133"/>
            <a:ext cx="14125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21BBF2-CE5E-46B1-929D-DC90C299A526}"/>
              </a:ext>
            </a:extLst>
          </p:cNvPr>
          <p:cNvSpPr txBox="1"/>
          <p:nvPr/>
        </p:nvSpPr>
        <p:spPr>
          <a:xfrm>
            <a:off x="6369050" y="2444792"/>
            <a:ext cx="1547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这次请求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CB792B-E609-4047-B8FC-D4276F827CF3}"/>
              </a:ext>
            </a:extLst>
          </p:cNvPr>
          <p:cNvSpPr txBox="1"/>
          <p:nvPr/>
        </p:nvSpPr>
        <p:spPr>
          <a:xfrm>
            <a:off x="5585478" y="3279836"/>
            <a:ext cx="3183872" cy="79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服务器接收到客户端发来的资源请求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服务器在内部处理这次请求，找到相关的资源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服务器把找到的资源，响应（发送）给客户端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179BFC9-24B2-41C5-B788-FE0BF00479BA}"/>
              </a:ext>
            </a:extLst>
          </p:cNvPr>
          <p:cNvCxnSpPr>
            <a:cxnSpLocks/>
          </p:cNvCxnSpPr>
          <p:nvPr/>
        </p:nvCxnSpPr>
        <p:spPr>
          <a:xfrm>
            <a:off x="2139950" y="2178749"/>
            <a:ext cx="3538607" cy="75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53034BB-1160-4D6C-BA3C-35B6500F78B8}"/>
              </a:ext>
            </a:extLst>
          </p:cNvPr>
          <p:cNvCxnSpPr>
            <a:cxnSpLocks/>
            <a:stCxn id="5" idx="1"/>
            <a:endCxn id="2" idx="3"/>
          </p:cNvCxnSpPr>
          <p:nvPr/>
        </p:nvCxnSpPr>
        <p:spPr>
          <a:xfrm flipH="1">
            <a:off x="2139950" y="2571750"/>
            <a:ext cx="353860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4B71EF4-8267-4B2E-B8E8-00F9E1FABF6A}"/>
              </a:ext>
            </a:extLst>
          </p:cNvPr>
          <p:cNvSpPr txBox="1"/>
          <p:nvPr/>
        </p:nvSpPr>
        <p:spPr>
          <a:xfrm>
            <a:off x="3202970" y="2613325"/>
            <a:ext cx="14125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sp>
        <p:nvSpPr>
          <p:cNvPr id="21" name="内容占位符 5">
            <a:extLst>
              <a:ext uri="{FF2B5EF4-FFF2-40B4-BE49-F238E27FC236}">
                <a16:creationId xmlns:a16="http://schemas.microsoft.com/office/drawing/2014/main" id="{6BBD5433-C61F-4F98-ACE6-A5A88C109C7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8528" y="4062793"/>
            <a:ext cx="6737350" cy="99011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客户端与服务器之间的通信过程，分为 </a:t>
            </a:r>
            <a:r>
              <a:rPr lang="zh-CN" altLang="en-US" dirty="0">
                <a:solidFill>
                  <a:srgbClr val="FF0000"/>
                </a:solidFill>
              </a:rPr>
              <a:t>请求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处理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响应</a:t>
            </a:r>
            <a:r>
              <a:rPr lang="zh-CN" altLang="en-US" dirty="0">
                <a:solidFill>
                  <a:schemeClr val="tx1"/>
                </a:solidFill>
              </a:rPr>
              <a:t> 三个步骤。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网页中的每一个资源，都是通过 </a:t>
            </a:r>
            <a:r>
              <a:rPr lang="zh-CN" altLang="en-US" dirty="0">
                <a:solidFill>
                  <a:srgbClr val="FF0000"/>
                </a:solidFill>
              </a:rPr>
              <a:t>请求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处理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响应</a:t>
            </a:r>
            <a:r>
              <a:rPr lang="zh-CN" altLang="en-US" dirty="0">
                <a:solidFill>
                  <a:schemeClr val="tx1"/>
                </a:solidFill>
              </a:rPr>
              <a:t> 的方式从服务器获取回来的。</a:t>
            </a:r>
          </a:p>
        </p:txBody>
      </p:sp>
    </p:spTree>
    <p:extLst>
      <p:ext uri="{BB962C8B-B14F-4D97-AF65-F5344CB8AC3E}">
        <p14:creationId xmlns:p14="http://schemas.microsoft.com/office/powerpoint/2010/main" val="243246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客户端与服务器的通信过程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基于浏览器的开发者工具分析通信过程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653601" y="1393200"/>
            <a:ext cx="2963349" cy="2473200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打开 </a:t>
            </a:r>
            <a:r>
              <a:rPr lang="en-US" altLang="zh-CN" dirty="0">
                <a:solidFill>
                  <a:schemeClr val="tx1"/>
                </a:solidFill>
              </a:rPr>
              <a:t>Chrome </a:t>
            </a:r>
            <a:r>
              <a:rPr lang="zh-CN" altLang="en-US" dirty="0">
                <a:solidFill>
                  <a:schemeClr val="tx1"/>
                </a:solidFill>
              </a:rPr>
              <a:t>浏览器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dirty="0" err="1">
                <a:solidFill>
                  <a:schemeClr val="tx1"/>
                </a:solidFill>
              </a:rPr>
              <a:t>Ctrl+Shift+I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打开 </a:t>
            </a:r>
            <a:r>
              <a:rPr lang="en-US" altLang="zh-CN" dirty="0">
                <a:solidFill>
                  <a:schemeClr val="tx1"/>
                </a:solidFill>
              </a:rPr>
              <a:t>Chrome </a:t>
            </a:r>
            <a:r>
              <a:rPr lang="zh-CN" altLang="en-US" dirty="0">
                <a:solidFill>
                  <a:schemeClr val="tx1"/>
                </a:solidFill>
              </a:rPr>
              <a:t>的开发者工具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切换到 </a:t>
            </a:r>
            <a:r>
              <a:rPr lang="en-US" altLang="zh-CN" dirty="0">
                <a:solidFill>
                  <a:schemeClr val="tx1"/>
                </a:solidFill>
              </a:rPr>
              <a:t>Network </a:t>
            </a:r>
            <a:r>
              <a:rPr lang="zh-CN" altLang="en-US" dirty="0">
                <a:solidFill>
                  <a:schemeClr val="tx1"/>
                </a:solidFill>
              </a:rPr>
              <a:t>面板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选中 </a:t>
            </a:r>
            <a:r>
              <a:rPr lang="en-US" altLang="zh-CN" dirty="0">
                <a:solidFill>
                  <a:schemeClr val="tx1"/>
                </a:solidFill>
              </a:rPr>
              <a:t>Doc </a:t>
            </a:r>
            <a:r>
              <a:rPr lang="zh-CN" altLang="en-US" dirty="0">
                <a:solidFill>
                  <a:schemeClr val="tx1"/>
                </a:solidFill>
              </a:rPr>
              <a:t>页签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刷新页面，分析客户端与服务器的通信过程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E7EFE6-6C54-44A7-93DA-5A60C2A9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53" y="1477557"/>
            <a:ext cx="4637473" cy="33418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2E61AB8-B280-400A-93C5-7A60B671D938}"/>
              </a:ext>
            </a:extLst>
          </p:cNvPr>
          <p:cNvSpPr/>
          <p:nvPr/>
        </p:nvSpPr>
        <p:spPr>
          <a:xfrm>
            <a:off x="3130144" y="2997155"/>
            <a:ext cx="1811507" cy="221541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43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4E2418-BCA6-4527-A04B-14D2BFC15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90" y="1476000"/>
            <a:ext cx="4636800" cy="3341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客户端与服务器的通信过程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基于浏览器的开发者工具分析通信过程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653601" y="1393200"/>
            <a:ext cx="2963349" cy="2473200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打开 </a:t>
            </a:r>
            <a:r>
              <a:rPr lang="en-US" altLang="zh-CN" dirty="0">
                <a:solidFill>
                  <a:schemeClr val="tx1"/>
                </a:solidFill>
              </a:rPr>
              <a:t>Chrome </a:t>
            </a:r>
            <a:r>
              <a:rPr lang="zh-CN" altLang="en-US" dirty="0">
                <a:solidFill>
                  <a:schemeClr val="tx1"/>
                </a:solidFill>
              </a:rPr>
              <a:t>浏览器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dirty="0" err="1">
                <a:solidFill>
                  <a:schemeClr val="tx1"/>
                </a:solidFill>
              </a:rPr>
              <a:t>Ctrl+Shift+I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打开 </a:t>
            </a:r>
            <a:r>
              <a:rPr lang="en-US" altLang="zh-CN" dirty="0">
                <a:solidFill>
                  <a:schemeClr val="tx1"/>
                </a:solidFill>
              </a:rPr>
              <a:t>Chrome </a:t>
            </a:r>
            <a:r>
              <a:rPr lang="zh-CN" altLang="en-US" dirty="0">
                <a:solidFill>
                  <a:schemeClr val="tx1"/>
                </a:solidFill>
              </a:rPr>
              <a:t>的开发者工具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切换到 </a:t>
            </a:r>
            <a:r>
              <a:rPr lang="en-US" altLang="zh-CN" dirty="0">
                <a:solidFill>
                  <a:schemeClr val="tx1"/>
                </a:solidFill>
              </a:rPr>
              <a:t>Network </a:t>
            </a:r>
            <a:r>
              <a:rPr lang="zh-CN" altLang="en-US" dirty="0">
                <a:solidFill>
                  <a:schemeClr val="tx1"/>
                </a:solidFill>
              </a:rPr>
              <a:t>面板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选中 </a:t>
            </a:r>
            <a:r>
              <a:rPr lang="en-US" altLang="zh-CN" dirty="0">
                <a:solidFill>
                  <a:schemeClr val="tx1"/>
                </a:solidFill>
              </a:rPr>
              <a:t>Doc </a:t>
            </a:r>
            <a:r>
              <a:rPr lang="zh-CN" altLang="en-US" dirty="0">
                <a:solidFill>
                  <a:schemeClr val="tx1"/>
                </a:solidFill>
              </a:rPr>
              <a:t>页签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刷新页面，分析客户端与服务器的通信过程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E61AB8-B280-400A-93C5-7A60B671D938}"/>
              </a:ext>
            </a:extLst>
          </p:cNvPr>
          <p:cNvSpPr/>
          <p:nvPr/>
        </p:nvSpPr>
        <p:spPr>
          <a:xfrm>
            <a:off x="3295934" y="2855614"/>
            <a:ext cx="2266632" cy="1770977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32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CE9EAB13-E756-463E-AA24-70D5A811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服务器对外提供了哪些资源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1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服务器对外提供了哪些资源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例举网页中常见的资源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417026E-1386-43C1-91A3-5DFCA973539F}"/>
              </a:ext>
            </a:extLst>
          </p:cNvPr>
          <p:cNvGrpSpPr/>
          <p:nvPr/>
        </p:nvGrpSpPr>
        <p:grpSpPr>
          <a:xfrm>
            <a:off x="1345224" y="1706648"/>
            <a:ext cx="1288356" cy="1745556"/>
            <a:chOff x="1345224" y="1706179"/>
            <a:chExt cx="1288356" cy="174555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2DC0243-A61E-4140-B0E1-9B4147059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5224" y="1706179"/>
              <a:ext cx="1288356" cy="1288356"/>
            </a:xfrm>
            <a:prstGeom prst="rect">
              <a:avLst/>
            </a:prstGeom>
          </p:spPr>
        </p:pic>
        <p:sp>
          <p:nvSpPr>
            <p:cNvPr id="12" name="TextBox 41">
              <a:extLst>
                <a:ext uri="{FF2B5EF4-FFF2-40B4-BE49-F238E27FC236}">
                  <a16:creationId xmlns:a16="http://schemas.microsoft.com/office/drawing/2014/main" id="{B1FA3FE7-E38B-4673-B324-5194801C820D}"/>
                </a:ext>
              </a:extLst>
            </p:cNvPr>
            <p:cNvSpPr txBox="1"/>
            <p:nvPr/>
          </p:nvSpPr>
          <p:spPr>
            <a:xfrm>
              <a:off x="1629947" y="3197735"/>
              <a:ext cx="718911" cy="254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文字内容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B78DB0A-5F49-4D61-BFC1-D54ECF6B18AC}"/>
              </a:ext>
            </a:extLst>
          </p:cNvPr>
          <p:cNvGrpSpPr/>
          <p:nvPr/>
        </p:nvGrpSpPr>
        <p:grpSpPr>
          <a:xfrm>
            <a:off x="3140862" y="1705957"/>
            <a:ext cx="1235378" cy="1746938"/>
            <a:chOff x="3140862" y="1705957"/>
            <a:chExt cx="1235378" cy="174693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00BCCB3-DC4F-41FE-A624-71F3F8CD0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0862" y="1705957"/>
              <a:ext cx="1235378" cy="1288800"/>
            </a:xfrm>
            <a:prstGeom prst="rect">
              <a:avLst/>
            </a:prstGeom>
          </p:spPr>
        </p:pic>
        <p:sp>
          <p:nvSpPr>
            <p:cNvPr id="13" name="TextBox 41">
              <a:extLst>
                <a:ext uri="{FF2B5EF4-FFF2-40B4-BE49-F238E27FC236}">
                  <a16:creationId xmlns:a16="http://schemas.microsoft.com/office/drawing/2014/main" id="{555AB9B9-5F4B-4F0F-B81F-EE4D7851B99E}"/>
                </a:ext>
              </a:extLst>
            </p:cNvPr>
            <p:cNvSpPr txBox="1"/>
            <p:nvPr/>
          </p:nvSpPr>
          <p:spPr>
            <a:xfrm>
              <a:off x="3311178" y="3198895"/>
              <a:ext cx="894746" cy="254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Image 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图片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43958F6-2C98-4970-B715-4976C0E1EB00}"/>
              </a:ext>
            </a:extLst>
          </p:cNvPr>
          <p:cNvGrpSpPr/>
          <p:nvPr/>
        </p:nvGrpSpPr>
        <p:grpSpPr>
          <a:xfrm>
            <a:off x="4883522" y="1705957"/>
            <a:ext cx="1089036" cy="1746854"/>
            <a:chOff x="4883522" y="1705957"/>
            <a:chExt cx="1089036" cy="174685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4409660-6F82-4033-91F5-248999DBB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3522" y="1705957"/>
              <a:ext cx="1089036" cy="1288800"/>
            </a:xfrm>
            <a:prstGeom prst="rect">
              <a:avLst/>
            </a:prstGeom>
          </p:spPr>
        </p:pic>
        <p:sp>
          <p:nvSpPr>
            <p:cNvPr id="14" name="TextBox 41">
              <a:extLst>
                <a:ext uri="{FF2B5EF4-FFF2-40B4-BE49-F238E27FC236}">
                  <a16:creationId xmlns:a16="http://schemas.microsoft.com/office/drawing/2014/main" id="{915EC8D3-6E56-4D14-8EC7-6F3D11574146}"/>
                </a:ext>
              </a:extLst>
            </p:cNvPr>
            <p:cNvSpPr txBox="1"/>
            <p:nvPr/>
          </p:nvSpPr>
          <p:spPr>
            <a:xfrm>
              <a:off x="4980667" y="3198895"/>
              <a:ext cx="89474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Audio 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音频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6570C5-BDB8-4AAF-B3AF-A484E74E5235}"/>
              </a:ext>
            </a:extLst>
          </p:cNvPr>
          <p:cNvGrpSpPr/>
          <p:nvPr/>
        </p:nvGrpSpPr>
        <p:grpSpPr>
          <a:xfrm>
            <a:off x="6479841" y="1706537"/>
            <a:ext cx="1127700" cy="1745778"/>
            <a:chOff x="6479841" y="1705957"/>
            <a:chExt cx="1127700" cy="174577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27FD173-00E7-4C6E-ADA8-DEFECBDC3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9841" y="1705957"/>
              <a:ext cx="1127700" cy="1288800"/>
            </a:xfrm>
            <a:prstGeom prst="rect">
              <a:avLst/>
            </a:prstGeom>
          </p:spPr>
        </p:pic>
        <p:sp>
          <p:nvSpPr>
            <p:cNvPr id="15" name="TextBox 41">
              <a:extLst>
                <a:ext uri="{FF2B5EF4-FFF2-40B4-BE49-F238E27FC236}">
                  <a16:creationId xmlns:a16="http://schemas.microsoft.com/office/drawing/2014/main" id="{A3667DB0-4E91-433E-891F-154E2F3C7975}"/>
                </a:ext>
              </a:extLst>
            </p:cNvPr>
            <p:cNvSpPr txBox="1"/>
            <p:nvPr/>
          </p:nvSpPr>
          <p:spPr>
            <a:xfrm>
              <a:off x="6596318" y="3197735"/>
              <a:ext cx="894746" cy="254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Video 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视频</a:t>
              </a:r>
            </a:p>
          </p:txBody>
        </p:sp>
      </p:grpSp>
      <p:sp>
        <p:nvSpPr>
          <p:cNvPr id="23" name="TextBox 41">
            <a:extLst>
              <a:ext uri="{FF2B5EF4-FFF2-40B4-BE49-F238E27FC236}">
                <a16:creationId xmlns:a16="http://schemas.microsoft.com/office/drawing/2014/main" id="{8871CF6A-B1DF-45E7-808C-BD6765216E1B}"/>
              </a:ext>
            </a:extLst>
          </p:cNvPr>
          <p:cNvSpPr txBox="1"/>
          <p:nvPr/>
        </p:nvSpPr>
        <p:spPr>
          <a:xfrm>
            <a:off x="4098958" y="3752768"/>
            <a:ext cx="946084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 so on…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41">
            <a:extLst>
              <a:ext uri="{FF2B5EF4-FFF2-40B4-BE49-F238E27FC236}">
                <a16:creationId xmlns:a16="http://schemas.microsoft.com/office/drawing/2014/main" id="{07E9B3F6-7A02-4896-BA82-BEB5A59CDB8A}"/>
              </a:ext>
            </a:extLst>
          </p:cNvPr>
          <p:cNvSpPr txBox="1"/>
          <p:nvPr/>
        </p:nvSpPr>
        <p:spPr>
          <a:xfrm>
            <a:off x="3489318" y="4306641"/>
            <a:ext cx="21653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思考：网页中的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是不是资源？</a:t>
            </a:r>
          </a:p>
        </p:txBody>
      </p:sp>
    </p:spTree>
    <p:extLst>
      <p:ext uri="{BB962C8B-B14F-4D97-AF65-F5344CB8AC3E}">
        <p14:creationId xmlns:p14="http://schemas.microsoft.com/office/powerpoint/2010/main" val="92909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服务器对外提供了哪些资源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数据也是资源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网页中的数据，也是服务器对外提供的一种资源。</a:t>
            </a:r>
            <a:r>
              <a:rPr lang="zh-CN" altLang="en-US" dirty="0">
                <a:solidFill>
                  <a:schemeClr val="tx1"/>
                </a:solidFill>
              </a:rPr>
              <a:t>例如股票数据、各行业排行榜等。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405C6C-8049-43A5-B061-94B1ABEC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24" y="1928629"/>
            <a:ext cx="3922838" cy="19722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6ACB82F-BFBE-4709-A984-E4F9F315C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04" y="1928629"/>
            <a:ext cx="2008657" cy="2473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42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服务器对外提供了哪些资源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数据是网页的灵魂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38563" y="1393200"/>
            <a:ext cx="2134871" cy="2473200"/>
          </a:xfrm>
        </p:spPr>
        <p:txBody>
          <a:bodyPr>
            <a:no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chemeClr val="tx1"/>
                </a:solidFill>
              </a:rPr>
              <a:t>是网页的</a:t>
            </a:r>
            <a:r>
              <a:rPr lang="zh-CN" altLang="en-US" dirty="0">
                <a:solidFill>
                  <a:srgbClr val="047FFD"/>
                </a:solidFill>
              </a:rPr>
              <a:t>骨架</a:t>
            </a:r>
            <a:endParaRPr lang="en-US" altLang="zh-CN" dirty="0">
              <a:solidFill>
                <a:srgbClr val="047FFD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CSS</a:t>
            </a:r>
            <a:r>
              <a:rPr lang="zh-CN" altLang="en-US" dirty="0">
                <a:solidFill>
                  <a:schemeClr val="tx1"/>
                </a:solidFill>
              </a:rPr>
              <a:t>是网页的</a:t>
            </a:r>
            <a:r>
              <a:rPr lang="zh-CN" altLang="en-US" dirty="0">
                <a:solidFill>
                  <a:srgbClr val="047FFD"/>
                </a:solidFill>
              </a:rPr>
              <a:t>颜值</a:t>
            </a:r>
            <a:endParaRPr lang="en-US" altLang="zh-CN" dirty="0">
              <a:solidFill>
                <a:srgbClr val="047FFD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是网页的</a:t>
            </a:r>
            <a:r>
              <a:rPr lang="zh-CN" altLang="en-US" dirty="0">
                <a:solidFill>
                  <a:srgbClr val="047FFD"/>
                </a:solidFill>
              </a:rPr>
              <a:t>行为</a:t>
            </a:r>
            <a:endParaRPr lang="en-US" altLang="zh-CN" dirty="0">
              <a:solidFill>
                <a:srgbClr val="047FFD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chemeClr val="tx1"/>
                </a:solidFill>
              </a:rPr>
              <a:t>，则是网页的</a:t>
            </a:r>
            <a:r>
              <a:rPr lang="zh-CN" altLang="en-US" dirty="0">
                <a:solidFill>
                  <a:srgbClr val="047FFD"/>
                </a:solidFill>
              </a:rPr>
              <a:t>灵魂</a:t>
            </a:r>
            <a:endParaRPr lang="en-US" altLang="zh-CN" dirty="0">
              <a:solidFill>
                <a:srgbClr val="047FFD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47FFD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骨架、颜值、行为</a:t>
            </a:r>
            <a:r>
              <a:rPr lang="zh-CN" altLang="en-US" dirty="0">
                <a:solidFill>
                  <a:srgbClr val="FF0000"/>
                </a:solidFill>
              </a:rPr>
              <a:t>皆为数据服务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chemeClr val="tx1"/>
                </a:solidFill>
              </a:rPr>
              <a:t>，在网页中</a:t>
            </a:r>
            <a:r>
              <a:rPr lang="zh-CN" altLang="en-US" dirty="0">
                <a:solidFill>
                  <a:srgbClr val="FF0000"/>
                </a:solidFill>
              </a:rPr>
              <a:t>无处不在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2F4BDA-B604-4F89-B4C4-A1C58617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75" y="1393200"/>
            <a:ext cx="5327674" cy="3460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480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服务器对外提供了哪些资源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网页中如何请求数据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9178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也是</a:t>
            </a:r>
            <a:r>
              <a:rPr lang="zh-CN" altLang="en-US" dirty="0">
                <a:solidFill>
                  <a:srgbClr val="047FFD"/>
                </a:solidFill>
              </a:rPr>
              <a:t>服务器</a:t>
            </a:r>
            <a:r>
              <a:rPr lang="zh-CN" altLang="en-US" dirty="0">
                <a:solidFill>
                  <a:schemeClr val="tx1"/>
                </a:solidFill>
              </a:rPr>
              <a:t>对外提供的一种</a:t>
            </a:r>
            <a:r>
              <a:rPr lang="zh-CN" altLang="en-US" dirty="0">
                <a:solidFill>
                  <a:srgbClr val="FF0000"/>
                </a:solidFill>
              </a:rPr>
              <a:t>资源</a:t>
            </a:r>
            <a:r>
              <a:rPr lang="zh-CN" altLang="en-US" dirty="0">
                <a:solidFill>
                  <a:schemeClr val="tx1"/>
                </a:solidFill>
              </a:rPr>
              <a:t>。只要是资源，必然要通过 </a:t>
            </a:r>
            <a:r>
              <a:rPr lang="zh-CN" altLang="en-US" dirty="0">
                <a:solidFill>
                  <a:srgbClr val="FF0000"/>
                </a:solidFill>
              </a:rPr>
              <a:t>请求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处理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响应</a:t>
            </a:r>
            <a:r>
              <a:rPr lang="zh-CN" altLang="en-US" dirty="0">
                <a:solidFill>
                  <a:schemeClr val="tx1"/>
                </a:solidFill>
              </a:rPr>
              <a:t> 的方式进行获取。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BD2C083-EF67-4C3D-BA5E-095A05129BF3}"/>
              </a:ext>
            </a:extLst>
          </p:cNvPr>
          <p:cNvGrpSpPr/>
          <p:nvPr/>
        </p:nvGrpSpPr>
        <p:grpSpPr>
          <a:xfrm>
            <a:off x="997390" y="1963356"/>
            <a:ext cx="1291572" cy="1230334"/>
            <a:chOff x="997390" y="1963356"/>
            <a:chExt cx="1291572" cy="123033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0A5D952-E5F8-45D5-ABB4-79F98C705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7390" y="1963356"/>
              <a:ext cx="1291572" cy="123033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DE484C4-A267-44DA-A965-72B8EF02D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890" y="2056275"/>
              <a:ext cx="628571" cy="638095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992CBEC5-B8B6-4CED-BFBE-2D55E1217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569" y="2026719"/>
            <a:ext cx="690493" cy="110360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446FD7E-5BB9-4737-B97D-2D7897F383FB}"/>
              </a:ext>
            </a:extLst>
          </p:cNvPr>
          <p:cNvSpPr txBox="1"/>
          <p:nvPr/>
        </p:nvSpPr>
        <p:spPr>
          <a:xfrm>
            <a:off x="3553960" y="1927732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1050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A37E74-9F5E-4535-A993-5FC072255F8E}"/>
              </a:ext>
            </a:extLst>
          </p:cNvPr>
          <p:cNvSpPr txBox="1"/>
          <p:nvPr/>
        </p:nvSpPr>
        <p:spPr>
          <a:xfrm>
            <a:off x="6518062" y="2451565"/>
            <a:ext cx="18469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这次</a:t>
            </a:r>
            <a:r>
              <a:rPr lang="zh-CN" altLang="en-US" sz="1050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数据请求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6BC6C15-0188-4791-A8BC-061C1CBEF9DF}"/>
              </a:ext>
            </a:extLst>
          </p:cNvPr>
          <p:cNvCxnSpPr>
            <a:cxnSpLocks/>
          </p:cNvCxnSpPr>
          <p:nvPr/>
        </p:nvCxnSpPr>
        <p:spPr>
          <a:xfrm>
            <a:off x="2288962" y="2185522"/>
            <a:ext cx="3538607" cy="75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CCD4BB-CE4C-49C3-87DA-BF540ECD28C6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2288962" y="2578523"/>
            <a:ext cx="353860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76D0324-1A5C-4621-B104-5D6E03F68810}"/>
              </a:ext>
            </a:extLst>
          </p:cNvPr>
          <p:cNvSpPr txBox="1"/>
          <p:nvPr/>
        </p:nvSpPr>
        <p:spPr>
          <a:xfrm>
            <a:off x="3351982" y="2620098"/>
            <a:ext cx="1547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1050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给客户端</a:t>
            </a:r>
          </a:p>
        </p:txBody>
      </p:sp>
      <p:sp>
        <p:nvSpPr>
          <p:cNvPr id="17" name="内容占位符 5">
            <a:extLst>
              <a:ext uri="{FF2B5EF4-FFF2-40B4-BE49-F238E27FC236}">
                <a16:creationId xmlns:a16="http://schemas.microsoft.com/office/drawing/2014/main" id="{5B29AC08-4CAF-416A-84B9-EE4D120D2824}"/>
              </a:ext>
            </a:extLst>
          </p:cNvPr>
          <p:cNvSpPr txBox="1">
            <a:spLocks/>
          </p:cNvSpPr>
          <p:nvPr/>
        </p:nvSpPr>
        <p:spPr>
          <a:xfrm>
            <a:off x="848378" y="3435422"/>
            <a:ext cx="6737350" cy="14413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如果要在网页中请求服务器上的数据资源，则需要用到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XMLHttpRequest </a:t>
            </a:r>
            <a:r>
              <a:rPr lang="zh-CN" altLang="en-US" dirty="0">
                <a:solidFill>
                  <a:schemeClr val="tx1"/>
                </a:solidFill>
              </a:rPr>
              <a:t>对象。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XMLHttpRequest</a:t>
            </a:r>
            <a:r>
              <a:rPr lang="zh-CN" altLang="en-US" dirty="0">
                <a:solidFill>
                  <a:schemeClr val="tx1"/>
                </a:solidFill>
              </a:rPr>
              <a:t>（简称 </a:t>
            </a:r>
            <a:r>
              <a:rPr lang="en-US" altLang="zh-CN" dirty="0">
                <a:solidFill>
                  <a:schemeClr val="tx1"/>
                </a:solidFill>
              </a:rPr>
              <a:t>xhr</a:t>
            </a:r>
            <a:r>
              <a:rPr lang="zh-CN" altLang="en-US" dirty="0">
                <a:solidFill>
                  <a:schemeClr val="tx1"/>
                </a:solidFill>
              </a:rPr>
              <a:t>）是浏览器提供的 </a:t>
            </a:r>
            <a:r>
              <a:rPr lang="en-US" altLang="zh-CN" dirty="0">
                <a:solidFill>
                  <a:schemeClr val="tx1"/>
                </a:solidFill>
              </a:rPr>
              <a:t>js </a:t>
            </a:r>
            <a:r>
              <a:rPr lang="zh-CN" altLang="en-US" dirty="0">
                <a:solidFill>
                  <a:schemeClr val="tx1"/>
                </a:solidFill>
              </a:rPr>
              <a:t>成员，通过它，可以请求服务器上的数据资源。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最简单的用法 </a:t>
            </a:r>
            <a:r>
              <a:rPr lang="en-US" altLang="zh-CN" dirty="0">
                <a:solidFill>
                  <a:srgbClr val="047FFD"/>
                </a:solidFill>
              </a:rPr>
              <a:t>var xhrObj = new XMLHttpRequest()</a:t>
            </a:r>
            <a:endParaRPr lang="zh-CN" altLang="en-US" dirty="0">
              <a:solidFill>
                <a:srgbClr val="047F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28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服务器对外提供了哪些资源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资源的请求方式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客户端请求服务器时，</a:t>
            </a:r>
            <a:r>
              <a:rPr lang="zh-CN" altLang="en-US" dirty="0">
                <a:solidFill>
                  <a:srgbClr val="FF0000"/>
                </a:solidFill>
              </a:rPr>
              <a:t>请求的方式</a:t>
            </a:r>
            <a:r>
              <a:rPr lang="zh-CN" altLang="en-US" dirty="0">
                <a:solidFill>
                  <a:schemeClr val="tx1"/>
                </a:solidFill>
              </a:rPr>
              <a:t>有很多种，最常见的两种请求方式分别为 </a:t>
            </a:r>
            <a:r>
              <a:rPr lang="en-US" altLang="zh-CN" dirty="0">
                <a:solidFill>
                  <a:srgbClr val="FF0000"/>
                </a:solidFill>
              </a:rPr>
              <a:t>get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post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请求。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047FFD"/>
                </a:solidFill>
              </a:rPr>
              <a:t>get </a:t>
            </a:r>
            <a:r>
              <a:rPr lang="zh-CN" altLang="en-US" dirty="0">
                <a:solidFill>
                  <a:srgbClr val="047FFD"/>
                </a:solidFill>
              </a:rPr>
              <a:t>请求</a:t>
            </a:r>
            <a:r>
              <a:rPr lang="zh-CN" altLang="en-US" dirty="0">
                <a:solidFill>
                  <a:schemeClr val="tx1"/>
                </a:solidFill>
              </a:rPr>
              <a:t>通常用于</a:t>
            </a:r>
            <a:r>
              <a:rPr lang="zh-CN" altLang="en-US" dirty="0">
                <a:solidFill>
                  <a:srgbClr val="FF0000"/>
                </a:solidFill>
              </a:rPr>
              <a:t>获取服务端资源</a:t>
            </a:r>
            <a:r>
              <a:rPr lang="zh-CN" altLang="en-US" dirty="0">
                <a:solidFill>
                  <a:schemeClr val="tx1"/>
                </a:solidFill>
              </a:rPr>
              <a:t>（向服务器要资源）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例如：根据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地址，从服务器获取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文件、</a:t>
            </a:r>
            <a:r>
              <a:rPr lang="en-US" altLang="zh-CN" dirty="0">
                <a:solidFill>
                  <a:schemeClr val="tx1"/>
                </a:solidFill>
              </a:rPr>
              <a:t>css </a:t>
            </a:r>
            <a:r>
              <a:rPr lang="zh-CN" altLang="en-US" dirty="0">
                <a:solidFill>
                  <a:schemeClr val="tx1"/>
                </a:solidFill>
              </a:rPr>
              <a:t>文件、</a:t>
            </a:r>
            <a:r>
              <a:rPr lang="en-US" altLang="zh-CN" dirty="0">
                <a:solidFill>
                  <a:schemeClr val="tx1"/>
                </a:solidFill>
              </a:rPr>
              <a:t>js</a:t>
            </a:r>
            <a:r>
              <a:rPr lang="zh-CN" altLang="en-US" dirty="0">
                <a:solidFill>
                  <a:schemeClr val="tx1"/>
                </a:solidFill>
              </a:rPr>
              <a:t>文件、图片文件、数据资源等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047FFD"/>
                </a:solidFill>
              </a:rPr>
              <a:t>post </a:t>
            </a:r>
            <a:r>
              <a:rPr lang="zh-CN" altLang="en-US" dirty="0">
                <a:solidFill>
                  <a:srgbClr val="047FFD"/>
                </a:solidFill>
              </a:rPr>
              <a:t>请求</a:t>
            </a:r>
            <a:r>
              <a:rPr lang="zh-CN" altLang="en-US" dirty="0">
                <a:solidFill>
                  <a:schemeClr val="tx1"/>
                </a:solidFill>
              </a:rPr>
              <a:t>通常用于</a:t>
            </a:r>
            <a:r>
              <a:rPr lang="zh-CN" altLang="en-US" dirty="0">
                <a:solidFill>
                  <a:srgbClr val="FF0000"/>
                </a:solidFill>
              </a:rPr>
              <a:t>向服务器提交数据</a:t>
            </a:r>
            <a:r>
              <a:rPr lang="zh-CN" altLang="en-US" dirty="0">
                <a:solidFill>
                  <a:schemeClr val="tx1"/>
                </a:solidFill>
              </a:rPr>
              <a:t>（往服务器发送资源）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例如：登录时向服务器</a:t>
            </a:r>
            <a:r>
              <a:rPr lang="zh-CN" altLang="en-US" dirty="0">
                <a:solidFill>
                  <a:srgbClr val="047FFD"/>
                </a:solidFill>
              </a:rPr>
              <a:t>提交的登录信息</a:t>
            </a:r>
            <a:r>
              <a:rPr lang="zh-CN" altLang="en-US" dirty="0">
                <a:solidFill>
                  <a:schemeClr val="tx1"/>
                </a:solidFill>
              </a:rPr>
              <a:t>、注册时向服务器</a:t>
            </a:r>
            <a:r>
              <a:rPr lang="zh-CN" altLang="en-US" dirty="0">
                <a:solidFill>
                  <a:srgbClr val="047FFD"/>
                </a:solidFill>
              </a:rPr>
              <a:t>提交的注册信息</a:t>
            </a:r>
            <a:r>
              <a:rPr lang="zh-CN" altLang="en-US" dirty="0">
                <a:solidFill>
                  <a:schemeClr val="tx1"/>
                </a:solidFill>
              </a:rPr>
              <a:t>、添加用户时向服务器</a:t>
            </a:r>
            <a:r>
              <a:rPr lang="zh-CN" altLang="en-US" dirty="0">
                <a:solidFill>
                  <a:srgbClr val="047FFD"/>
                </a:solidFill>
              </a:rPr>
              <a:t>提交的用户信息</a:t>
            </a:r>
            <a:r>
              <a:rPr lang="zh-CN" altLang="en-US" dirty="0">
                <a:solidFill>
                  <a:schemeClr val="tx1"/>
                </a:solidFill>
              </a:rPr>
              <a:t>等各种</a:t>
            </a:r>
            <a:r>
              <a:rPr lang="zh-CN" altLang="en-US" dirty="0">
                <a:solidFill>
                  <a:srgbClr val="FF0000"/>
                </a:solidFill>
              </a:rPr>
              <a:t>数据提交操作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4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4D46123D-AB8E-43A6-87CF-ED822682A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了解</a:t>
            </a:r>
            <a:r>
              <a:rPr lang="en-US" altLang="zh-CN" dirty="0">
                <a:solidFill>
                  <a:srgbClr val="FF0000"/>
                </a:solidFill>
              </a:rPr>
              <a:t>Ajax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8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408FCEBE-646A-4EFB-9830-4BE414F0C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客户端与服务器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87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了解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什么是</a:t>
            </a:r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7042556" cy="24732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的全称是 </a:t>
            </a:r>
            <a:r>
              <a:rPr lang="en-US" altLang="zh-CN" dirty="0">
                <a:solidFill>
                  <a:schemeClr val="tx1"/>
                </a:solidFill>
              </a:rPr>
              <a:t>Asynchronous Javascript And XML</a:t>
            </a:r>
            <a:r>
              <a:rPr lang="zh-CN" altLang="en-US" dirty="0">
                <a:solidFill>
                  <a:schemeClr val="tx1"/>
                </a:solidFill>
              </a:rPr>
              <a:t>（异步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XML</a:t>
            </a:r>
            <a:r>
              <a:rPr lang="zh-CN" altLang="en-US" dirty="0">
                <a:solidFill>
                  <a:schemeClr val="tx1"/>
                </a:solidFill>
              </a:rPr>
              <a:t>）。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通俗的理解：在</a:t>
            </a:r>
            <a:r>
              <a:rPr lang="zh-CN" altLang="en-US" dirty="0">
                <a:solidFill>
                  <a:schemeClr val="tx1"/>
                </a:solidFill>
              </a:rPr>
              <a:t>网页中利用 </a:t>
            </a:r>
            <a:r>
              <a:rPr lang="en-US" altLang="zh-CN" dirty="0">
                <a:solidFill>
                  <a:schemeClr val="tx1"/>
                </a:solidFill>
              </a:rPr>
              <a:t>XMLHttpRequest </a:t>
            </a:r>
            <a:r>
              <a:rPr lang="zh-CN" altLang="en-US" dirty="0">
                <a:solidFill>
                  <a:schemeClr val="tx1"/>
                </a:solidFill>
              </a:rPr>
              <a:t>对象和服务器进行数据交互的方式，就是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272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了解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为什么要学</a:t>
            </a:r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7042556" cy="86232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之前所学的技术，只能把网页做的更美观漂亮，或添加一些动画效果，但是，</a:t>
            </a:r>
            <a:r>
              <a:rPr lang="en-US" altLang="zh-CN" dirty="0">
                <a:solidFill>
                  <a:srgbClr val="FF0000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能让我们轻松实现</a:t>
            </a:r>
            <a:r>
              <a:rPr lang="zh-CN" altLang="en-US" dirty="0">
                <a:solidFill>
                  <a:srgbClr val="047FFD"/>
                </a:solidFill>
              </a:rPr>
              <a:t>网页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zh-CN" altLang="en-US" dirty="0">
                <a:solidFill>
                  <a:srgbClr val="047FFD"/>
                </a:solidFill>
              </a:rPr>
              <a:t>服务器</a:t>
            </a:r>
            <a:r>
              <a:rPr lang="zh-CN" altLang="en-US" dirty="0">
                <a:solidFill>
                  <a:schemeClr val="tx1"/>
                </a:solidFill>
              </a:rPr>
              <a:t>之间的</a:t>
            </a:r>
            <a:r>
              <a:rPr lang="zh-CN" altLang="en-US" dirty="0">
                <a:solidFill>
                  <a:srgbClr val="FF0000"/>
                </a:solidFill>
              </a:rPr>
              <a:t>数据交互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8E70CA6-8A46-4AAA-A315-7D8173F06E8A}"/>
              </a:ext>
            </a:extLst>
          </p:cNvPr>
          <p:cNvGrpSpPr/>
          <p:nvPr/>
        </p:nvGrpSpPr>
        <p:grpSpPr>
          <a:xfrm>
            <a:off x="3258370" y="2455034"/>
            <a:ext cx="1148807" cy="1770342"/>
            <a:chOff x="3258370" y="2455034"/>
            <a:chExt cx="1148807" cy="177034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61F4331-81BB-463A-9003-60A08CE2F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8370" y="2455034"/>
              <a:ext cx="1148807" cy="1516426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4A5E003-5005-4B24-9EA4-B4BF730E6F4C}"/>
                </a:ext>
              </a:extLst>
            </p:cNvPr>
            <p:cNvSpPr txBox="1"/>
            <p:nvPr/>
          </p:nvSpPr>
          <p:spPr>
            <a:xfrm>
              <a:off x="3605788" y="397146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6F98FF4-7F1C-4F51-9989-F4E5967A1067}"/>
              </a:ext>
            </a:extLst>
          </p:cNvPr>
          <p:cNvGrpSpPr/>
          <p:nvPr/>
        </p:nvGrpSpPr>
        <p:grpSpPr>
          <a:xfrm>
            <a:off x="1112533" y="2782087"/>
            <a:ext cx="902120" cy="1443289"/>
            <a:chOff x="1112533" y="2782087"/>
            <a:chExt cx="902120" cy="144328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442E47B-3E2F-4CFF-81DC-4B30C32CB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2533" y="2782087"/>
              <a:ext cx="902120" cy="86232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51FF9A0-AD3B-411D-8BAE-BC6449EE85FE}"/>
                </a:ext>
              </a:extLst>
            </p:cNvPr>
            <p:cNvSpPr txBox="1"/>
            <p:nvPr/>
          </p:nvSpPr>
          <p:spPr>
            <a:xfrm>
              <a:off x="1336608" y="397146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4D2210C-B779-417A-8C12-14A5BC6E1A1F}"/>
              </a:ext>
            </a:extLst>
          </p:cNvPr>
          <p:cNvGrpSpPr/>
          <p:nvPr/>
        </p:nvGrpSpPr>
        <p:grpSpPr>
          <a:xfrm>
            <a:off x="6649509" y="2455034"/>
            <a:ext cx="1073711" cy="1769242"/>
            <a:chOff x="6649509" y="2455034"/>
            <a:chExt cx="1073711" cy="176924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8E30793-E9C3-4212-83AA-2AC8DFBA9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9509" y="2455034"/>
              <a:ext cx="1073711" cy="1516426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C46DC2C-ED97-44EC-98CC-95DACC4F479C}"/>
                </a:ext>
              </a:extLst>
            </p:cNvPr>
            <p:cNvSpPr txBox="1"/>
            <p:nvPr/>
          </p:nvSpPr>
          <p:spPr>
            <a:xfrm>
              <a:off x="6959379" y="39703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B32A1A2-453F-4A3C-8B49-871FE2B5B53B}"/>
              </a:ext>
            </a:extLst>
          </p:cNvPr>
          <p:cNvGrpSpPr/>
          <p:nvPr/>
        </p:nvGrpSpPr>
        <p:grpSpPr>
          <a:xfrm>
            <a:off x="2014653" y="2908300"/>
            <a:ext cx="1243717" cy="304947"/>
            <a:chOff x="2014653" y="2908300"/>
            <a:chExt cx="1243717" cy="304947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4C31C76-F537-4E8C-8ADA-9C0A5677B7E2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014653" y="3213247"/>
              <a:ext cx="12437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105E93C-49FC-49A2-8244-A73751E5C55E}"/>
                </a:ext>
              </a:extLst>
            </p:cNvPr>
            <p:cNvSpPr txBox="1"/>
            <p:nvPr/>
          </p:nvSpPr>
          <p:spPr>
            <a:xfrm>
              <a:off x="2378081" y="290830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ADE1D3A-86C0-4E81-B8DD-D74FEFE09FD8}"/>
              </a:ext>
            </a:extLst>
          </p:cNvPr>
          <p:cNvSpPr txBox="1"/>
          <p:nvPr/>
        </p:nvSpPr>
        <p:spPr>
          <a:xfrm>
            <a:off x="3458311" y="2464262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数据载体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44E582-F06B-4CE6-A7A1-E4FDC2F5C1F5}"/>
              </a:ext>
            </a:extLst>
          </p:cNvPr>
          <p:cNvSpPr/>
          <p:nvPr/>
        </p:nvSpPr>
        <p:spPr>
          <a:xfrm>
            <a:off x="3375572" y="3386667"/>
            <a:ext cx="914400" cy="395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2FA66EB-EF4C-4EE3-8568-647AE697DF6B}"/>
              </a:ext>
            </a:extLst>
          </p:cNvPr>
          <p:cNvGrpSpPr/>
          <p:nvPr/>
        </p:nvGrpSpPr>
        <p:grpSpPr>
          <a:xfrm>
            <a:off x="4289972" y="3259709"/>
            <a:ext cx="2359537" cy="324474"/>
            <a:chOff x="4289972" y="3259709"/>
            <a:chExt cx="2359537" cy="324474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0A58A95-D1F7-4F3A-99DE-12CEA8F4F33F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289972" y="3555983"/>
              <a:ext cx="2359537" cy="2820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6BCBB14-A1EA-4148-B47B-045357212B56}"/>
                </a:ext>
              </a:extLst>
            </p:cNvPr>
            <p:cNvSpPr txBox="1"/>
            <p:nvPr/>
          </p:nvSpPr>
          <p:spPr>
            <a:xfrm>
              <a:off x="5301358" y="3259709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数据传输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09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了解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Ajax</a:t>
            </a:r>
            <a:r>
              <a:rPr lang="zh-CN" altLang="en-US" dirty="0"/>
              <a:t>的典型应用场景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9" y="1393200"/>
            <a:ext cx="7042554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用户名检测：注册用户时，通过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的形式，动态</a:t>
            </a:r>
            <a:r>
              <a:rPr lang="zh-CN" altLang="en-US" dirty="0">
                <a:solidFill>
                  <a:srgbClr val="FF0000"/>
                </a:solidFill>
              </a:rPr>
              <a:t>检测用户名是否被占用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9D9A26-1837-47D3-BB28-7DEE343F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57" y="1861064"/>
            <a:ext cx="3228632" cy="309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9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了解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Ajax</a:t>
            </a:r>
            <a:r>
              <a:rPr lang="zh-CN" altLang="en-US" dirty="0"/>
              <a:t>的典型应用场景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9" y="1393200"/>
            <a:ext cx="7042554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搜索提示：当输入搜索关键字时，通过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的形式，动态</a:t>
            </a:r>
            <a:r>
              <a:rPr lang="zh-CN" altLang="en-US" dirty="0">
                <a:solidFill>
                  <a:srgbClr val="FF0000"/>
                </a:solidFill>
              </a:rPr>
              <a:t>加载搜索提示列表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EB30D0-F4B9-4ACE-8CF9-33B898CA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39" y="1889256"/>
            <a:ext cx="6010723" cy="13077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859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了解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Ajax</a:t>
            </a:r>
            <a:r>
              <a:rPr lang="zh-CN" altLang="en-US" dirty="0"/>
              <a:t>的典型应用场景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1393200"/>
            <a:ext cx="7042555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数据分页显示：当点击页码值的时候，通过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的形式，</a:t>
            </a:r>
            <a:r>
              <a:rPr lang="zh-CN" altLang="en-US" dirty="0">
                <a:solidFill>
                  <a:srgbClr val="FF0000"/>
                </a:solidFill>
              </a:rPr>
              <a:t>根据页码值动态刷新表格的数据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052EDD-F368-4000-B3DC-DF689AF9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06" y="1843472"/>
            <a:ext cx="5287877" cy="157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1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了解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Ajax</a:t>
            </a:r>
            <a:r>
              <a:rPr lang="zh-CN" altLang="en-US" dirty="0"/>
              <a:t>的典型应用场景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1393200"/>
            <a:ext cx="7042555" cy="215256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数据的增删改查：数据的添加、删除、修改、查询操作，都需要通过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的形式，来实现数据的交互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0364E7-1740-4F62-B95D-A43B0833A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66" y="1842656"/>
            <a:ext cx="5930296" cy="27359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485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C9C52279-D1C0-430B-ACA5-9359C174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jQuery</a:t>
            </a:r>
            <a:r>
              <a:rPr lang="zh-CN" altLang="en-US" dirty="0">
                <a:solidFill>
                  <a:srgbClr val="FF0000"/>
                </a:solidFill>
              </a:rPr>
              <a:t>中的</a:t>
            </a:r>
            <a:r>
              <a:rPr lang="en-US" altLang="zh-CN" dirty="0">
                <a:solidFill>
                  <a:srgbClr val="FF0000"/>
                </a:solidFill>
              </a:rPr>
              <a:t>Ajax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79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了解</a:t>
            </a:r>
            <a:r>
              <a:rPr lang="en-US" altLang="zh-CN" dirty="0"/>
              <a:t>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浏览器中提供的 </a:t>
            </a:r>
            <a:r>
              <a:rPr lang="en-US" altLang="zh-CN" dirty="0">
                <a:solidFill>
                  <a:srgbClr val="FF0000"/>
                </a:solidFill>
              </a:rPr>
              <a:t>XMLHttpRequest </a:t>
            </a:r>
            <a:r>
              <a:rPr lang="zh-CN" altLang="en-US" dirty="0">
                <a:solidFill>
                  <a:srgbClr val="FF0000"/>
                </a:solidFill>
              </a:rPr>
              <a:t>用法比较复杂</a:t>
            </a:r>
            <a:r>
              <a:rPr lang="zh-CN" altLang="en-US" dirty="0">
                <a:solidFill>
                  <a:schemeClr val="tx1"/>
                </a:solidFill>
              </a:rPr>
              <a:t>，所以 </a:t>
            </a:r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对 </a:t>
            </a:r>
            <a:r>
              <a:rPr lang="en-US" altLang="zh-CN" dirty="0">
                <a:solidFill>
                  <a:schemeClr val="tx1"/>
                </a:solidFill>
              </a:rPr>
              <a:t>XMLHttpRequest </a:t>
            </a:r>
            <a:r>
              <a:rPr lang="zh-CN" altLang="en-US" dirty="0">
                <a:solidFill>
                  <a:schemeClr val="tx1"/>
                </a:solidFill>
              </a:rPr>
              <a:t>进行了封装，提供了一系列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相关的函数，极大地</a:t>
            </a:r>
            <a:r>
              <a:rPr lang="zh-CN" altLang="en-US" dirty="0">
                <a:solidFill>
                  <a:srgbClr val="FF0000"/>
                </a:solidFill>
              </a:rPr>
              <a:t>降低了 </a:t>
            </a:r>
            <a:r>
              <a:rPr lang="en-US" altLang="zh-CN" dirty="0">
                <a:solidFill>
                  <a:srgbClr val="FF0000"/>
                </a:solidFill>
              </a:rPr>
              <a:t>Ajax </a:t>
            </a:r>
            <a:r>
              <a:rPr lang="zh-CN" altLang="en-US" dirty="0">
                <a:solidFill>
                  <a:srgbClr val="FF0000"/>
                </a:solidFill>
              </a:rPr>
              <a:t>的使用难度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中发起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请求最常用的三个方法如下：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$.get()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$.post()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$.ajax()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8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6.2 $.get()</a:t>
            </a:r>
            <a:r>
              <a:rPr lang="zh-CN" altLang="en-US" dirty="0"/>
              <a:t>函数的语法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1393200"/>
            <a:ext cx="7076423" cy="33439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中 </a:t>
            </a:r>
            <a:r>
              <a:rPr lang="en-US" altLang="zh-CN" dirty="0">
                <a:solidFill>
                  <a:schemeClr val="tx1"/>
                </a:solidFill>
              </a:rPr>
              <a:t>$.get() </a:t>
            </a:r>
            <a:r>
              <a:rPr lang="zh-CN" altLang="en-US" dirty="0">
                <a:solidFill>
                  <a:schemeClr val="tx1"/>
                </a:solidFill>
              </a:rPr>
              <a:t>函数的功能单一，专门用来发起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请求，从而将服务器上的资源请求到客户端来进行使用。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$.get() </a:t>
            </a:r>
            <a:r>
              <a:rPr lang="zh-CN" altLang="en-US" dirty="0">
                <a:solidFill>
                  <a:schemeClr val="tx1"/>
                </a:solidFill>
              </a:rPr>
              <a:t>函数的语法如下：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其中，三个参数各自代表的含义如下：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E9CB83-5ED8-494E-BA00-51A7103883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2223151"/>
            <a:ext cx="6708529" cy="424799"/>
            <a:chOff x="1078118" y="2214664"/>
            <a:chExt cx="6318046" cy="8681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14DF85-DD8B-4071-AB49-6B1C10DA6B45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2C274D5-E786-4A8D-8627-F698793B9FFA}"/>
                </a:ext>
              </a:extLst>
            </p:cNvPr>
            <p:cNvSpPr/>
            <p:nvPr/>
          </p:nvSpPr>
          <p:spPr>
            <a:xfrm>
              <a:off x="1177926" y="2250989"/>
              <a:ext cx="6218238" cy="64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get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[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data</a:t>
              </a:r>
              <a:r>
                <a:rPr lang="en-US" altLang="zh-CN" sz="1050" dirty="0">
                  <a:latin typeface="Courier New" panose="02070309020205020404" pitchFamily="49" charset="0"/>
                </a:rPr>
                <a:t>], [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callback</a:t>
              </a:r>
              <a:r>
                <a:rPr lang="en-US" altLang="zh-CN" sz="1050" dirty="0">
                  <a:latin typeface="Courier New" panose="02070309020205020404" pitchFamily="49" charset="0"/>
                </a:rPr>
                <a:t>])</a:t>
              </a:r>
            </a:p>
          </p:txBody>
        </p:sp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562C14A-10A0-4220-8450-38C099C57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822070"/>
              </p:ext>
            </p:extLst>
          </p:nvPr>
        </p:nvGraphicFramePr>
        <p:xfrm>
          <a:off x="908307" y="3204368"/>
          <a:ext cx="6536823" cy="1592264"/>
        </p:xfrm>
        <a:graphic>
          <a:graphicData uri="http://schemas.openxmlformats.org/drawingml/2006/table">
            <a:tbl>
              <a:tblPr/>
              <a:tblGrid>
                <a:gridCol w="907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3787956794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536069376"/>
                    </a:ext>
                  </a:extLst>
                </a:gridCol>
                <a:gridCol w="3495430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参数名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参数类型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是否必选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要请求的</a:t>
                      </a:r>
                      <a:r>
                        <a:rPr lang="zh-CN" altLang="en-US" sz="105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资源地址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请求资源期间要</a:t>
                      </a:r>
                      <a:r>
                        <a:rPr lang="zh-CN" altLang="en-US" sz="105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携带的参数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callback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请求成功时的</a:t>
                      </a:r>
                      <a:r>
                        <a:rPr lang="zh-CN" altLang="en-US" sz="105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回调函数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6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6.2 $.get()</a:t>
            </a:r>
            <a:r>
              <a:rPr lang="zh-CN" altLang="en-US" dirty="0"/>
              <a:t>发起</a:t>
            </a:r>
            <a:r>
              <a:rPr lang="zh-CN" altLang="en-US" dirty="0">
                <a:solidFill>
                  <a:srgbClr val="FF0000"/>
                </a:solidFill>
              </a:rPr>
              <a:t>不带参数</a:t>
            </a:r>
            <a:r>
              <a:rPr lang="zh-CN" altLang="en-US" dirty="0"/>
              <a:t>的请求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27274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$.get() </a:t>
            </a:r>
            <a:r>
              <a:rPr lang="zh-CN" altLang="en-US" dirty="0">
                <a:solidFill>
                  <a:schemeClr val="tx1"/>
                </a:solidFill>
              </a:rPr>
              <a:t>函数发起不带参数的请求时，直接提供</a:t>
            </a:r>
            <a:r>
              <a:rPr lang="zh-CN" altLang="en-US" dirty="0">
                <a:solidFill>
                  <a:srgbClr val="FF0000"/>
                </a:solidFill>
              </a:rPr>
              <a:t>请求的 </a:t>
            </a:r>
            <a:r>
              <a:rPr lang="en-US" altLang="zh-CN" dirty="0">
                <a:solidFill>
                  <a:srgbClr val="FF0000"/>
                </a:solidFill>
              </a:rPr>
              <a:t>URL 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请求成功之后的回调函数</a:t>
            </a:r>
            <a:r>
              <a:rPr lang="zh-CN" altLang="en-US" dirty="0">
                <a:solidFill>
                  <a:schemeClr val="tx1"/>
                </a:solidFill>
              </a:rPr>
              <a:t>即可，示例代码如下：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E9CB83-5ED8-494E-BA00-51A7103883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2064401"/>
            <a:ext cx="6708529" cy="929013"/>
            <a:chOff x="1078118" y="2214664"/>
            <a:chExt cx="6318046" cy="8681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14DF85-DD8B-4071-AB49-6B1C10DA6B45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2C274D5-E786-4A8D-8627-F698793B9FFA}"/>
                </a:ext>
              </a:extLst>
            </p:cNvPr>
            <p:cNvSpPr/>
            <p:nvPr/>
          </p:nvSpPr>
          <p:spPr>
            <a:xfrm>
              <a:off x="1177926" y="2250989"/>
              <a:ext cx="6218238" cy="746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http://www.liulongbin.top:3006/api/getbooks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 function(</a:t>
              </a:r>
              <a:r>
                <a:rPr lang="en-US" altLang="zh-CN" sz="1050" i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console.log(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这里的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是服务器返回的数据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45BF33E-F319-46B2-8A8E-CB2D51E4B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65" y="3125316"/>
            <a:ext cx="5355835" cy="18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7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客户端与服务器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上网的目的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165599" y="1393200"/>
            <a:ext cx="3420127" cy="1775450"/>
          </a:xfrm>
        </p:spPr>
        <p:txBody>
          <a:bodyPr>
            <a:no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刷微博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浏览新闻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在线听音乐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在线看电影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etc…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486CA7-117D-4778-AAD3-43E9FA096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4" y="1474284"/>
            <a:ext cx="3159125" cy="209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A75942-AD80-4D91-BE4B-57A77C14390E}"/>
              </a:ext>
            </a:extLst>
          </p:cNvPr>
          <p:cNvSpPr txBox="1">
            <a:spLocks/>
          </p:cNvSpPr>
          <p:nvPr/>
        </p:nvSpPr>
        <p:spPr>
          <a:xfrm>
            <a:off x="923924" y="3741234"/>
            <a:ext cx="6585602" cy="8371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上网的</a:t>
            </a:r>
            <a:r>
              <a:rPr lang="zh-CN" altLang="en-US" dirty="0">
                <a:solidFill>
                  <a:srgbClr val="FF0000"/>
                </a:solidFill>
              </a:rPr>
              <a:t>本质目的</a:t>
            </a:r>
            <a:r>
              <a:rPr lang="zh-CN" altLang="en-US" dirty="0">
                <a:solidFill>
                  <a:schemeClr val="tx1"/>
                </a:solidFill>
              </a:rPr>
              <a:t>：通过互联网的形式来</a:t>
            </a:r>
            <a:r>
              <a:rPr lang="zh-CN" altLang="en-US" dirty="0">
                <a:solidFill>
                  <a:srgbClr val="FF0000"/>
                </a:solidFill>
              </a:rPr>
              <a:t>获取和消费资源</a:t>
            </a:r>
          </a:p>
        </p:txBody>
      </p:sp>
    </p:spTree>
    <p:extLst>
      <p:ext uri="{BB962C8B-B14F-4D97-AF65-F5344CB8AC3E}">
        <p14:creationId xmlns:p14="http://schemas.microsoft.com/office/powerpoint/2010/main" val="347582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6.2 $.get()</a:t>
            </a:r>
            <a:r>
              <a:rPr lang="zh-CN" altLang="en-US" dirty="0"/>
              <a:t>发起</a:t>
            </a:r>
            <a:r>
              <a:rPr lang="zh-CN" altLang="en-US" dirty="0">
                <a:solidFill>
                  <a:srgbClr val="FF0000"/>
                </a:solidFill>
              </a:rPr>
              <a:t>带参数</a:t>
            </a:r>
            <a:r>
              <a:rPr lang="zh-CN" altLang="en-US" dirty="0"/>
              <a:t>的请求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27274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$.get() </a:t>
            </a:r>
            <a:r>
              <a:rPr lang="zh-CN" altLang="en-US" dirty="0">
                <a:solidFill>
                  <a:schemeClr val="tx1"/>
                </a:solidFill>
              </a:rPr>
              <a:t>函数发起带参数的请求时，示例代码如下：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E9CB83-5ED8-494E-BA00-51A7103883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842149"/>
            <a:ext cx="6843463" cy="891209"/>
            <a:chOff x="1078118" y="2214664"/>
            <a:chExt cx="6318046" cy="8681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14DF85-DD8B-4071-AB49-6B1C10DA6B45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2C274D5-E786-4A8D-8627-F698793B9FFA}"/>
                </a:ext>
              </a:extLst>
            </p:cNvPr>
            <p:cNvSpPr/>
            <p:nvPr/>
          </p:nvSpPr>
          <p:spPr>
            <a:xfrm>
              <a:off x="1177926" y="2250988"/>
              <a:ext cx="6218238" cy="7785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('http://www.liulongbin.top:3006/api/getbooks', 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function(res) 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console.log(res)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AA2C338-A61B-4DB7-842A-E957208A9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87" y="2886372"/>
            <a:ext cx="6017963" cy="21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8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6.3 $.post()</a:t>
            </a:r>
            <a:r>
              <a:rPr lang="zh-CN" altLang="en-US" dirty="0"/>
              <a:t>函数的语法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3439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中 </a:t>
            </a:r>
            <a:r>
              <a:rPr lang="en-US" altLang="zh-CN" dirty="0">
                <a:solidFill>
                  <a:schemeClr val="tx1"/>
                </a:solidFill>
              </a:rPr>
              <a:t>$.post() </a:t>
            </a:r>
            <a:r>
              <a:rPr lang="zh-CN" altLang="en-US" dirty="0">
                <a:solidFill>
                  <a:schemeClr val="tx1"/>
                </a:solidFill>
              </a:rPr>
              <a:t>函数的功能单一，专门用来发起 </a:t>
            </a:r>
            <a:r>
              <a:rPr lang="en-US" altLang="zh-CN" dirty="0">
                <a:solidFill>
                  <a:schemeClr val="tx1"/>
                </a:solidFill>
              </a:rPr>
              <a:t>post </a:t>
            </a:r>
            <a:r>
              <a:rPr lang="zh-CN" altLang="en-US" dirty="0">
                <a:solidFill>
                  <a:schemeClr val="tx1"/>
                </a:solidFill>
              </a:rPr>
              <a:t>请求，从而向服务器提交数据。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$.post() </a:t>
            </a:r>
            <a:r>
              <a:rPr lang="zh-CN" altLang="en-US" dirty="0">
                <a:solidFill>
                  <a:schemeClr val="tx1"/>
                </a:solidFill>
              </a:rPr>
              <a:t>函数的语法如下：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其中，三个参数各自代表的含义如下：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E9CB83-5ED8-494E-BA00-51A7103883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2223151"/>
            <a:ext cx="6708529" cy="424799"/>
            <a:chOff x="1078118" y="2214664"/>
            <a:chExt cx="6318046" cy="8681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14DF85-DD8B-4071-AB49-6B1C10DA6B45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2C274D5-E786-4A8D-8627-F698793B9FFA}"/>
                </a:ext>
              </a:extLst>
            </p:cNvPr>
            <p:cNvSpPr/>
            <p:nvPr/>
          </p:nvSpPr>
          <p:spPr>
            <a:xfrm>
              <a:off x="1177926" y="2250989"/>
              <a:ext cx="6218238" cy="64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post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[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data</a:t>
              </a:r>
              <a:r>
                <a:rPr lang="en-US" altLang="zh-CN" sz="1050" dirty="0">
                  <a:latin typeface="Courier New" panose="02070309020205020404" pitchFamily="49" charset="0"/>
                </a:rPr>
                <a:t>], [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callback</a:t>
              </a:r>
              <a:r>
                <a:rPr lang="en-US" altLang="zh-CN" sz="1050" dirty="0">
                  <a:latin typeface="Courier New" panose="02070309020205020404" pitchFamily="49" charset="0"/>
                </a:rPr>
                <a:t>])</a:t>
              </a:r>
            </a:p>
          </p:txBody>
        </p:sp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562C14A-10A0-4220-8450-38C099C57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96733"/>
              </p:ext>
            </p:extLst>
          </p:nvPr>
        </p:nvGraphicFramePr>
        <p:xfrm>
          <a:off x="908307" y="3204368"/>
          <a:ext cx="6536823" cy="1592264"/>
        </p:xfrm>
        <a:graphic>
          <a:graphicData uri="http://schemas.openxmlformats.org/drawingml/2006/table">
            <a:tbl>
              <a:tblPr/>
              <a:tblGrid>
                <a:gridCol w="907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3787956794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536069376"/>
                    </a:ext>
                  </a:extLst>
                </a:gridCol>
                <a:gridCol w="3495430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参数名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参数类型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是否必选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提交数据的地址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要提交的数据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callback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数据提交成功时的</a:t>
                      </a:r>
                      <a:r>
                        <a:rPr lang="zh-CN" altLang="en-US" sz="105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回调函数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41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6.3 $.post()</a:t>
            </a:r>
            <a:r>
              <a:rPr lang="zh-CN" altLang="en-US" dirty="0"/>
              <a:t>向服务器提交数据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3439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$post() </a:t>
            </a:r>
            <a:r>
              <a:rPr lang="zh-CN" altLang="en-US" dirty="0">
                <a:solidFill>
                  <a:schemeClr val="tx1"/>
                </a:solidFill>
              </a:rPr>
              <a:t>向服务器提交数据的示例代码如下：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E9CB83-5ED8-494E-BA00-51A7103883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829451"/>
            <a:ext cx="7033963" cy="1974199"/>
            <a:chOff x="1078118" y="2214664"/>
            <a:chExt cx="6318046" cy="8681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14DF85-DD8B-4071-AB49-6B1C10DA6B45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2C274D5-E786-4A8D-8627-F698793B9FFA}"/>
                </a:ext>
              </a:extLst>
            </p:cNvPr>
            <p:cNvSpPr/>
            <p:nvPr/>
          </p:nvSpPr>
          <p:spPr>
            <a:xfrm>
              <a:off x="1177926" y="2250989"/>
              <a:ext cx="6218238" cy="777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post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latin typeface="Courier New" panose="02070309020205020404" pitchFamily="49" charset="0"/>
                </a:rPr>
                <a:t>http://www.liulongbin.top:3006/api/addbook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请求的</a:t>
              </a:r>
              <a:r>
                <a:rPr lang="en-US" altLang="zh-CN" sz="1050" dirty="0">
                  <a:latin typeface="Courier New" panose="02070309020205020404" pitchFamily="49" charset="0"/>
                </a:rPr>
                <a:t>URL</a:t>
              </a:r>
              <a:r>
                <a:rPr lang="zh-CN" altLang="en-US" sz="1050" dirty="0">
                  <a:latin typeface="Courier New" panose="02070309020205020404" pitchFamily="49" charset="0"/>
                </a:rPr>
                <a:t>地址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{ bookname: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zh-CN" altLang="en-US" sz="1050" dirty="0">
                  <a:latin typeface="Courier New" panose="02070309020205020404" pitchFamily="49" charset="0"/>
                </a:rPr>
                <a:t>水浒传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author: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zh-CN" altLang="en-US" sz="1050" dirty="0">
                  <a:latin typeface="Courier New" panose="02070309020205020404" pitchFamily="49" charset="0"/>
                </a:rPr>
                <a:t>施耐庵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publisher: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zh-CN" altLang="en-US" sz="1050" dirty="0">
                  <a:latin typeface="Courier New" panose="02070309020205020404" pitchFamily="49" charset="0"/>
                </a:rPr>
                <a:t>上海图书出版社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latin typeface="Courier New" panose="02070309020205020404" pitchFamily="49" charset="0"/>
                </a:rPr>
                <a:t> },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提交的数据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function(res) {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回调函数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console.log(res)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)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B0E0027-897F-4419-8AB1-EF5FA5AB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277" y="2969204"/>
            <a:ext cx="3636970" cy="20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2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6.4 $.ajax()</a:t>
            </a:r>
            <a:r>
              <a:rPr lang="zh-CN" altLang="en-US" dirty="0"/>
              <a:t>函数的语法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3439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相比于 </a:t>
            </a:r>
            <a:r>
              <a:rPr lang="en-US" altLang="zh-CN" dirty="0">
                <a:solidFill>
                  <a:schemeClr val="tx1"/>
                </a:solidFill>
              </a:rPr>
              <a:t>$.get()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$.post()</a:t>
            </a:r>
            <a:r>
              <a:rPr lang="zh-CN" altLang="en-US" dirty="0">
                <a:solidFill>
                  <a:schemeClr val="tx1"/>
                </a:solidFill>
              </a:rPr>
              <a:t> 函数，</a:t>
            </a:r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中提供的 </a:t>
            </a:r>
            <a:r>
              <a:rPr lang="en-US" altLang="zh-CN" dirty="0">
                <a:solidFill>
                  <a:schemeClr val="tx1"/>
                </a:solidFill>
              </a:rPr>
              <a:t>$.ajax() </a:t>
            </a:r>
            <a:r>
              <a:rPr lang="zh-CN" altLang="en-US" dirty="0">
                <a:solidFill>
                  <a:schemeClr val="tx1"/>
                </a:solidFill>
              </a:rPr>
              <a:t>函数，是一个功能比较综合的函数，它允许我们对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请求进行更详细的配置。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$.ajax() </a:t>
            </a:r>
            <a:r>
              <a:rPr lang="zh-CN" altLang="en-US" dirty="0">
                <a:solidFill>
                  <a:schemeClr val="tx1"/>
                </a:solidFill>
              </a:rPr>
              <a:t>函数的基本语法如下：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E9CB83-5ED8-494E-BA00-51A7103883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2413651"/>
            <a:ext cx="6708529" cy="1688449"/>
            <a:chOff x="1078118" y="2214664"/>
            <a:chExt cx="6318046" cy="8681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14DF85-DD8B-4071-AB49-6B1C10DA6B45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2C274D5-E786-4A8D-8627-F698793B9FFA}"/>
                </a:ext>
              </a:extLst>
            </p:cNvPr>
            <p:cNvSpPr/>
            <p:nvPr/>
          </p:nvSpPr>
          <p:spPr>
            <a:xfrm>
              <a:off x="1177926" y="2250989"/>
              <a:ext cx="6218238" cy="784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ajax</a:t>
              </a:r>
              <a:r>
                <a:rPr lang="en-US" altLang="zh-CN" sz="1050" dirty="0">
                  <a:latin typeface="Courier New" panose="02070309020205020404" pitchFamily="49" charset="0"/>
                </a:rPr>
                <a:t>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type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''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请求的方式，例如 </a:t>
              </a:r>
              <a:r>
                <a:rPr lang="en-US" altLang="zh-CN" sz="1050" dirty="0">
                  <a:latin typeface="Courier New" panose="02070309020205020404" pitchFamily="49" charset="0"/>
                </a:rPr>
                <a:t>GET </a:t>
              </a:r>
              <a:r>
                <a:rPr lang="zh-CN" altLang="en-US" sz="1050" dirty="0">
                  <a:latin typeface="Courier New" panose="02070309020205020404" pitchFamily="49" charset="0"/>
                </a:rPr>
                <a:t>或 </a:t>
              </a:r>
              <a:r>
                <a:rPr lang="en-US" altLang="zh-CN" sz="1050" dirty="0">
                  <a:latin typeface="Courier New" panose="02070309020205020404" pitchFamily="49" charset="0"/>
                </a:rPr>
                <a:t>POST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''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请求的 </a:t>
              </a:r>
              <a:r>
                <a:rPr lang="en-US" altLang="zh-CN" sz="1050" dirty="0">
                  <a:latin typeface="Courier New" panose="02070309020205020404" pitchFamily="49" charset="0"/>
                </a:rPr>
                <a:t>URL </a:t>
              </a:r>
              <a:r>
                <a:rPr lang="zh-CN" altLang="en-US" sz="1050" dirty="0">
                  <a:latin typeface="Courier New" panose="02070309020205020404" pitchFamily="49" charset="0"/>
                </a:rPr>
                <a:t>地址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data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{ },//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这次请求要携带的数据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success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function(res) { }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请求成功之后的回调函数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58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使用</a:t>
            </a:r>
            <a:r>
              <a:rPr lang="en-US" altLang="zh-CN" dirty="0"/>
              <a:t>$.ajax()</a:t>
            </a:r>
            <a:r>
              <a:rPr lang="zh-CN" altLang="en-US" dirty="0"/>
              <a:t>发起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3439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$.ajax() </a:t>
            </a:r>
            <a:r>
              <a:rPr lang="zh-CN" altLang="en-US" dirty="0">
                <a:solidFill>
                  <a:schemeClr val="tx1"/>
                </a:solidFill>
              </a:rPr>
              <a:t>发起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请求时，只需要将 </a:t>
            </a:r>
            <a:r>
              <a:rPr lang="en-US" altLang="zh-CN" dirty="0">
                <a:solidFill>
                  <a:srgbClr val="FF0000"/>
                </a:solidFill>
              </a:rPr>
              <a:t>type 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>
                <a:solidFill>
                  <a:schemeClr val="tx1"/>
                </a:solidFill>
              </a:rPr>
              <a:t>的值设置为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</a:rPr>
              <a:t>GET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zh-CN" altLang="en-US" dirty="0">
                <a:solidFill>
                  <a:schemeClr val="tx1"/>
                </a:solidFill>
              </a:rPr>
              <a:t>即可：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E9CB83-5ED8-494E-BA00-51A7103883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848500"/>
            <a:ext cx="6708529" cy="2239830"/>
            <a:chOff x="1078118" y="2214664"/>
            <a:chExt cx="6318046" cy="8681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14DF85-DD8B-4071-AB49-6B1C10DA6B45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2C274D5-E786-4A8D-8627-F698793B9FFA}"/>
                </a:ext>
              </a:extLst>
            </p:cNvPr>
            <p:cNvSpPr/>
            <p:nvPr/>
          </p:nvSpPr>
          <p:spPr>
            <a:xfrm>
              <a:off x="1177926" y="2250989"/>
              <a:ext cx="6218238" cy="77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ajax</a:t>
              </a:r>
              <a:r>
                <a:rPr lang="en-US" altLang="zh-CN" sz="1050" dirty="0">
                  <a:latin typeface="Courier New" panose="02070309020205020404" pitchFamily="49" charset="0"/>
                </a:rPr>
                <a:t>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type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请求的方式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'http://www.liulongbin.top:3006/api/getbooks'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请求的 </a:t>
              </a:r>
              <a:r>
                <a:rPr lang="en-US" altLang="zh-CN" sz="1050" dirty="0">
                  <a:latin typeface="Courier New" panose="02070309020205020404" pitchFamily="49" charset="0"/>
                </a:rPr>
                <a:t>URL </a:t>
              </a:r>
              <a:r>
                <a:rPr lang="zh-CN" altLang="en-US" sz="1050" dirty="0">
                  <a:latin typeface="Courier New" panose="02070309020205020404" pitchFamily="49" charset="0"/>
                </a:rPr>
                <a:t>地址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data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{ id: 1 },//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这次请求要携带的数据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success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function(res) {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请求成功之后的回调函数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console.log(res)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608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使用</a:t>
            </a:r>
            <a:r>
              <a:rPr lang="en-US" altLang="zh-CN" dirty="0"/>
              <a:t>$.ajax()</a:t>
            </a:r>
            <a:r>
              <a:rPr lang="zh-CN" altLang="en-US" dirty="0"/>
              <a:t>发起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3439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$.ajax() </a:t>
            </a:r>
            <a:r>
              <a:rPr lang="zh-CN" altLang="en-US" dirty="0">
                <a:solidFill>
                  <a:schemeClr val="tx1"/>
                </a:solidFill>
              </a:rPr>
              <a:t>发起 </a:t>
            </a:r>
            <a:r>
              <a:rPr lang="en-US" altLang="zh-CN" dirty="0">
                <a:solidFill>
                  <a:schemeClr val="tx1"/>
                </a:solidFill>
              </a:rPr>
              <a:t>POST </a:t>
            </a:r>
            <a:r>
              <a:rPr lang="zh-CN" altLang="en-US" dirty="0">
                <a:solidFill>
                  <a:schemeClr val="tx1"/>
                </a:solidFill>
              </a:rPr>
              <a:t>请求时，只需要将 </a:t>
            </a:r>
            <a:r>
              <a:rPr lang="en-US" altLang="zh-CN" dirty="0">
                <a:solidFill>
                  <a:srgbClr val="FF0000"/>
                </a:solidFill>
              </a:rPr>
              <a:t>type 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>
                <a:solidFill>
                  <a:schemeClr val="tx1"/>
                </a:solidFill>
              </a:rPr>
              <a:t>的值设置为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</a:rPr>
              <a:t>POST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zh-CN" altLang="en-US" dirty="0">
                <a:solidFill>
                  <a:schemeClr val="tx1"/>
                </a:solidFill>
              </a:rPr>
              <a:t>即可：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E9CB83-5ED8-494E-BA00-51A7103883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829451"/>
            <a:ext cx="6708529" cy="3147413"/>
            <a:chOff x="1078118" y="2214664"/>
            <a:chExt cx="6318046" cy="8681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14DF85-DD8B-4071-AB49-6B1C10DA6B45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2C274D5-E786-4A8D-8627-F698793B9FFA}"/>
                </a:ext>
              </a:extLst>
            </p:cNvPr>
            <p:cNvSpPr/>
            <p:nvPr/>
          </p:nvSpPr>
          <p:spPr>
            <a:xfrm>
              <a:off x="1177926" y="2250989"/>
              <a:ext cx="6218238" cy="822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ajax</a:t>
              </a:r>
              <a:r>
                <a:rPr lang="en-US" altLang="zh-CN" sz="1050" dirty="0">
                  <a:latin typeface="Courier New" panose="02070309020205020404" pitchFamily="49" charset="0"/>
                </a:rPr>
                <a:t>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type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'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POST</a:t>
              </a:r>
              <a:r>
                <a:rPr lang="en-US" altLang="zh-CN" sz="1050" dirty="0">
                  <a:latin typeface="Courier New" panose="02070309020205020404" pitchFamily="49" charset="0"/>
                </a:rPr>
                <a:t>',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请求的方式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'http://www.liulongbin.top:3006/api/addbook', 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请求的 </a:t>
              </a:r>
              <a:r>
                <a:rPr lang="en-US" altLang="zh-CN" sz="1050" dirty="0">
                  <a:latin typeface="Courier New" panose="02070309020205020404" pitchFamily="49" charset="0"/>
                </a:rPr>
                <a:t>URL </a:t>
              </a:r>
              <a:r>
                <a:rPr lang="zh-CN" altLang="en-US" sz="1050" dirty="0">
                  <a:latin typeface="Courier New" panose="02070309020205020404" pitchFamily="49" charset="0"/>
                </a:rPr>
                <a:t>地址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data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{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要提交给服务器的数据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  </a:t>
              </a:r>
              <a:r>
                <a:rPr lang="en-US" altLang="zh-CN" sz="1050" dirty="0">
                  <a:latin typeface="Courier New" panose="02070309020205020404" pitchFamily="49" charset="0"/>
                </a:rPr>
                <a:t>bookname: '</a:t>
              </a:r>
              <a:r>
                <a:rPr lang="zh-CN" altLang="en-US" sz="1050" dirty="0">
                  <a:latin typeface="Courier New" panose="02070309020205020404" pitchFamily="49" charset="0"/>
                </a:rPr>
                <a:t>水浒传</a:t>
              </a:r>
              <a:r>
                <a:rPr lang="en-US" altLang="zh-CN" sz="1050" dirty="0">
                  <a:latin typeface="Courier New" panose="02070309020205020404" pitchFamily="49" charset="0"/>
                </a:rPr>
                <a:t>',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author: '</a:t>
              </a:r>
              <a:r>
                <a:rPr lang="zh-CN" altLang="en-US" sz="1050" dirty="0">
                  <a:latin typeface="Courier New" panose="02070309020205020404" pitchFamily="49" charset="0"/>
                </a:rPr>
                <a:t>施耐庵</a:t>
              </a:r>
              <a:r>
                <a:rPr lang="en-US" altLang="zh-CN" sz="1050" dirty="0">
                  <a:latin typeface="Courier New" panose="02070309020205020404" pitchFamily="49" charset="0"/>
                </a:rPr>
                <a:t>',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publisher: '</a:t>
              </a:r>
              <a:r>
                <a:rPr lang="zh-CN" altLang="en-US" sz="1050" dirty="0">
                  <a:latin typeface="Courier New" panose="02070309020205020404" pitchFamily="49" charset="0"/>
                </a:rPr>
                <a:t>上海图书出版社</a:t>
              </a:r>
              <a:r>
                <a:rPr lang="en-US" altLang="zh-CN" sz="1050" dirty="0">
                  <a:latin typeface="Courier New" panose="02070309020205020404" pitchFamily="49" charset="0"/>
                </a:rPr>
                <a:t>'</a:t>
              </a:r>
              <a:endParaRPr lang="zh-CN" altLang="en-US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</a:t>
              </a:r>
              <a:r>
                <a:rPr lang="en-US" altLang="zh-CN" sz="1050" dirty="0">
                  <a:latin typeface="Courier New" panose="02070309020205020404" pitchFamily="49" charset="0"/>
                </a:rPr>
                <a:t>},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success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function(res) {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请求成功之后的回调函数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   </a:t>
              </a:r>
              <a:r>
                <a:rPr lang="en-US" altLang="zh-CN" sz="1050" dirty="0">
                  <a:latin typeface="Courier New" panose="02070309020205020404" pitchFamily="49" charset="0"/>
                </a:rPr>
                <a:t>console.log(res)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55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567E0E79-2889-459C-A639-1C81B442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接口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21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接口的概念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请求数据时，</a:t>
            </a:r>
            <a:r>
              <a:rPr lang="zh-CN" altLang="en-US" dirty="0">
                <a:solidFill>
                  <a:srgbClr val="FF0000"/>
                </a:solidFill>
              </a:rPr>
              <a:t>被请求的 </a:t>
            </a:r>
            <a:r>
              <a:rPr lang="en-US" altLang="zh-CN" dirty="0">
                <a:solidFill>
                  <a:srgbClr val="FF0000"/>
                </a:solidFill>
              </a:rPr>
              <a:t>URL 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>
                <a:solidFill>
                  <a:schemeClr val="tx1"/>
                </a:solidFill>
              </a:rPr>
              <a:t>，就叫做</a:t>
            </a:r>
            <a:r>
              <a:rPr lang="zh-CN" altLang="en-US" dirty="0">
                <a:solidFill>
                  <a:srgbClr val="FF0000"/>
                </a:solidFill>
              </a:rPr>
              <a:t>数据接口</a:t>
            </a:r>
            <a:r>
              <a:rPr lang="zh-CN" altLang="en-US" dirty="0">
                <a:solidFill>
                  <a:schemeClr val="tx1"/>
                </a:solidFill>
              </a:rPr>
              <a:t>（简称</a:t>
            </a:r>
            <a:r>
              <a:rPr lang="zh-CN" altLang="en-US" dirty="0">
                <a:solidFill>
                  <a:srgbClr val="047FFD"/>
                </a:solidFill>
              </a:rPr>
              <a:t>接口</a:t>
            </a:r>
            <a:r>
              <a:rPr lang="zh-CN" altLang="en-US" dirty="0">
                <a:solidFill>
                  <a:schemeClr val="tx1"/>
                </a:solidFill>
              </a:rPr>
              <a:t>）。同时，每个接口必须有</a:t>
            </a:r>
            <a:r>
              <a:rPr lang="zh-CN" altLang="en-US" dirty="0">
                <a:solidFill>
                  <a:srgbClr val="FF0000"/>
                </a:solidFill>
              </a:rPr>
              <a:t>请求方式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例如：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http://www.liulongbin.top:3006/api/getbooks 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获取图书列表的接口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(GET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请求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http://www.liulongbin.top:3006/api/addbook   </a:t>
            </a:r>
            <a:r>
              <a:rPr lang="zh-CN" altLang="en-US" dirty="0">
                <a:latin typeface="Courier New" panose="02070309020205020404" pitchFamily="49" charset="0"/>
              </a:rPr>
              <a:t>添加图书的接口（</a:t>
            </a:r>
            <a:r>
              <a:rPr lang="en-US" altLang="zh-CN" dirty="0">
                <a:latin typeface="Courier New" panose="02070309020205020404" pitchFamily="49" charset="0"/>
              </a:rPr>
              <a:t>POST</a:t>
            </a:r>
            <a:r>
              <a:rPr lang="zh-CN" altLang="en-US" dirty="0">
                <a:latin typeface="Courier New" panose="02070309020205020404" pitchFamily="49" charset="0"/>
              </a:rPr>
              <a:t>请求）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03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分析接口的请求过程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518D4E4-71C0-4797-8F0C-AE81E6FD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方式请求接口的过程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74E74D08-7E88-4CA1-8656-1403DE8CE00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737350" cy="7920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563AE9F-7964-49E0-B44D-F5D5CA1D2778}"/>
              </a:ext>
            </a:extLst>
          </p:cNvPr>
          <p:cNvGrpSpPr/>
          <p:nvPr/>
        </p:nvGrpSpPr>
        <p:grpSpPr>
          <a:xfrm>
            <a:off x="3258370" y="2455034"/>
            <a:ext cx="1148807" cy="1770342"/>
            <a:chOff x="3258370" y="2455034"/>
            <a:chExt cx="1148807" cy="177034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D0F371F-7241-43FA-80C7-D9647B5B0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8370" y="2455034"/>
              <a:ext cx="1148807" cy="1516426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FF81C92-D1DA-44C1-BADC-A66A1D73D850}"/>
                </a:ext>
              </a:extLst>
            </p:cNvPr>
            <p:cNvSpPr txBox="1"/>
            <p:nvPr/>
          </p:nvSpPr>
          <p:spPr>
            <a:xfrm>
              <a:off x="3605788" y="397146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60450CB-EE0E-4ED1-803D-98F6702286B1}"/>
              </a:ext>
            </a:extLst>
          </p:cNvPr>
          <p:cNvGrpSpPr/>
          <p:nvPr/>
        </p:nvGrpSpPr>
        <p:grpSpPr>
          <a:xfrm>
            <a:off x="1112533" y="2782087"/>
            <a:ext cx="902120" cy="1443289"/>
            <a:chOff x="1112533" y="2782087"/>
            <a:chExt cx="902120" cy="144328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7D23093-2161-470C-B4C4-6AE0E5D25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2533" y="2782087"/>
              <a:ext cx="902120" cy="86232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FAD8ABF-D53C-4054-8038-E619DE360912}"/>
                </a:ext>
              </a:extLst>
            </p:cNvPr>
            <p:cNvSpPr txBox="1"/>
            <p:nvPr/>
          </p:nvSpPr>
          <p:spPr>
            <a:xfrm>
              <a:off x="1336608" y="397146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202D330-1792-4136-B9E2-D5354B5DED06}"/>
              </a:ext>
            </a:extLst>
          </p:cNvPr>
          <p:cNvGrpSpPr/>
          <p:nvPr/>
        </p:nvGrpSpPr>
        <p:grpSpPr>
          <a:xfrm>
            <a:off x="6649509" y="2455034"/>
            <a:ext cx="1073711" cy="1769242"/>
            <a:chOff x="6649509" y="2455034"/>
            <a:chExt cx="1073711" cy="1769242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49D95ED-EC3A-4256-9500-5E9E47EA7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9509" y="2455034"/>
              <a:ext cx="1073711" cy="1516426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6744396-7949-4037-B22C-EF0A33F3741B}"/>
                </a:ext>
              </a:extLst>
            </p:cNvPr>
            <p:cNvSpPr txBox="1"/>
            <p:nvPr/>
          </p:nvSpPr>
          <p:spPr>
            <a:xfrm>
              <a:off x="6959379" y="39703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4FA081D-E4D5-4414-BD60-2E76C9A368DB}"/>
              </a:ext>
            </a:extLst>
          </p:cNvPr>
          <p:cNvGrpSpPr/>
          <p:nvPr/>
        </p:nvGrpSpPr>
        <p:grpSpPr>
          <a:xfrm>
            <a:off x="2014653" y="2908300"/>
            <a:ext cx="1243717" cy="304947"/>
            <a:chOff x="2014653" y="2908300"/>
            <a:chExt cx="1243717" cy="304947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6734E68-17C6-4749-A918-A06A0BCE036B}"/>
                </a:ext>
              </a:extLst>
            </p:cNvPr>
            <p:cNvCxnSpPr>
              <a:cxnSpLocks/>
              <a:stCxn id="16" idx="3"/>
              <a:endCxn id="13" idx="1"/>
            </p:cNvCxnSpPr>
            <p:nvPr/>
          </p:nvCxnSpPr>
          <p:spPr>
            <a:xfrm>
              <a:off x="2014653" y="3213247"/>
              <a:ext cx="12437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38AE377-0AF9-4DFD-BA42-AAA31A1F2EE1}"/>
                </a:ext>
              </a:extLst>
            </p:cNvPr>
            <p:cNvSpPr txBox="1"/>
            <p:nvPr/>
          </p:nvSpPr>
          <p:spPr>
            <a:xfrm>
              <a:off x="2378081" y="290830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319E2061-D35F-4ABF-A52C-E942EBCBFF1B}"/>
              </a:ext>
            </a:extLst>
          </p:cNvPr>
          <p:cNvSpPr txBox="1"/>
          <p:nvPr/>
        </p:nvSpPr>
        <p:spPr>
          <a:xfrm>
            <a:off x="3458311" y="2464262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数据载体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54A00B3-7C71-479D-B043-FDB7D4C145C6}"/>
              </a:ext>
            </a:extLst>
          </p:cNvPr>
          <p:cNvSpPr/>
          <p:nvPr/>
        </p:nvSpPr>
        <p:spPr>
          <a:xfrm>
            <a:off x="3375572" y="3086968"/>
            <a:ext cx="914400" cy="69473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4E8FA02-29F7-41C3-9966-51117DDDCD0A}"/>
              </a:ext>
            </a:extLst>
          </p:cNvPr>
          <p:cNvGrpSpPr/>
          <p:nvPr/>
        </p:nvGrpSpPr>
        <p:grpSpPr>
          <a:xfrm>
            <a:off x="4289972" y="2995354"/>
            <a:ext cx="2371178" cy="289678"/>
            <a:chOff x="4289972" y="2995354"/>
            <a:chExt cx="2371178" cy="289678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D5FAAB0-908F-4057-B7F5-7BFEEE60EDBD}"/>
                </a:ext>
              </a:extLst>
            </p:cNvPr>
            <p:cNvCxnSpPr>
              <a:cxnSpLocks/>
            </p:cNvCxnSpPr>
            <p:nvPr/>
          </p:nvCxnSpPr>
          <p:spPr>
            <a:xfrm>
              <a:off x="4289972" y="3285032"/>
              <a:ext cx="237117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230EC7E-D70E-4EEB-A0BD-BC9E32BD0FCE}"/>
                </a:ext>
              </a:extLst>
            </p:cNvPr>
            <p:cNvSpPr txBox="1"/>
            <p:nvPr/>
          </p:nvSpPr>
          <p:spPr>
            <a:xfrm>
              <a:off x="4907019" y="2995354"/>
              <a:ext cx="12426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发起</a:t>
              </a:r>
              <a:r>
                <a:rPr lang="en-US" altLang="zh-CN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数据请求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562B6A4-FD3D-4B68-A0D1-530783A9C893}"/>
              </a:ext>
            </a:extLst>
          </p:cNvPr>
          <p:cNvGrpSpPr/>
          <p:nvPr/>
        </p:nvGrpSpPr>
        <p:grpSpPr>
          <a:xfrm>
            <a:off x="4289972" y="3587750"/>
            <a:ext cx="2359537" cy="289934"/>
            <a:chOff x="4289972" y="3587750"/>
            <a:chExt cx="2359537" cy="289934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59F55A9-4533-4F4A-BFD7-264A3C599B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9972" y="3587750"/>
              <a:ext cx="235953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83754DB-3F8B-46BE-9CF8-C310BC5F4647}"/>
                </a:ext>
              </a:extLst>
            </p:cNvPr>
            <p:cNvSpPr txBox="1"/>
            <p:nvPr/>
          </p:nvSpPr>
          <p:spPr>
            <a:xfrm>
              <a:off x="5041671" y="3623768"/>
              <a:ext cx="9733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GET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81C79D92-E4BB-4B61-9A74-4EADD78E0663}"/>
              </a:ext>
            </a:extLst>
          </p:cNvPr>
          <p:cNvSpPr txBox="1"/>
          <p:nvPr/>
        </p:nvSpPr>
        <p:spPr>
          <a:xfrm>
            <a:off x="2140526" y="3258064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希望从服务器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56BF1AE-C103-4508-AFC0-D7D4AFD95887}"/>
              </a:ext>
            </a:extLst>
          </p:cNvPr>
          <p:cNvSpPr txBox="1"/>
          <p:nvPr/>
        </p:nvSpPr>
        <p:spPr>
          <a:xfrm>
            <a:off x="7442200" y="302562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处理请求</a:t>
            </a:r>
          </a:p>
        </p:txBody>
      </p:sp>
    </p:spTree>
    <p:extLst>
      <p:ext uri="{BB962C8B-B14F-4D97-AF65-F5344CB8AC3E}">
        <p14:creationId xmlns:p14="http://schemas.microsoft.com/office/powerpoint/2010/main" val="4222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39" grpId="0"/>
      <p:bldP spid="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分析接口的请求过程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518D4E4-71C0-4797-8F0C-AE81E6FD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方式请求接口的过程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74E74D08-7E88-4CA1-8656-1403DE8CE00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737350" cy="7920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563AE9F-7964-49E0-B44D-F5D5CA1D2778}"/>
              </a:ext>
            </a:extLst>
          </p:cNvPr>
          <p:cNvGrpSpPr/>
          <p:nvPr/>
        </p:nvGrpSpPr>
        <p:grpSpPr>
          <a:xfrm>
            <a:off x="3258370" y="2455034"/>
            <a:ext cx="1148807" cy="1770342"/>
            <a:chOff x="3258370" y="2455034"/>
            <a:chExt cx="1148807" cy="177034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D0F371F-7241-43FA-80C7-D9647B5B0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8370" y="2455034"/>
              <a:ext cx="1148807" cy="1516426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FF81C92-D1DA-44C1-BADC-A66A1D73D850}"/>
                </a:ext>
              </a:extLst>
            </p:cNvPr>
            <p:cNvSpPr txBox="1"/>
            <p:nvPr/>
          </p:nvSpPr>
          <p:spPr>
            <a:xfrm>
              <a:off x="3605788" y="397146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60450CB-EE0E-4ED1-803D-98F6702286B1}"/>
              </a:ext>
            </a:extLst>
          </p:cNvPr>
          <p:cNvGrpSpPr/>
          <p:nvPr/>
        </p:nvGrpSpPr>
        <p:grpSpPr>
          <a:xfrm>
            <a:off x="1112533" y="2782087"/>
            <a:ext cx="902120" cy="1443289"/>
            <a:chOff x="1112533" y="2782087"/>
            <a:chExt cx="902120" cy="144328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7D23093-2161-470C-B4C4-6AE0E5D25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2533" y="2782087"/>
              <a:ext cx="902120" cy="86232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FAD8ABF-D53C-4054-8038-E619DE360912}"/>
                </a:ext>
              </a:extLst>
            </p:cNvPr>
            <p:cNvSpPr txBox="1"/>
            <p:nvPr/>
          </p:nvSpPr>
          <p:spPr>
            <a:xfrm>
              <a:off x="1336608" y="397146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202D330-1792-4136-B9E2-D5354B5DED06}"/>
              </a:ext>
            </a:extLst>
          </p:cNvPr>
          <p:cNvGrpSpPr/>
          <p:nvPr/>
        </p:nvGrpSpPr>
        <p:grpSpPr>
          <a:xfrm>
            <a:off x="6649509" y="2455034"/>
            <a:ext cx="1073711" cy="1769242"/>
            <a:chOff x="6649509" y="2455034"/>
            <a:chExt cx="1073711" cy="1769242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49D95ED-EC3A-4256-9500-5E9E47EA7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9509" y="2455034"/>
              <a:ext cx="1073711" cy="1516426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6744396-7949-4037-B22C-EF0A33F3741B}"/>
                </a:ext>
              </a:extLst>
            </p:cNvPr>
            <p:cNvSpPr txBox="1"/>
            <p:nvPr/>
          </p:nvSpPr>
          <p:spPr>
            <a:xfrm>
              <a:off x="6959379" y="39703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4FA081D-E4D5-4414-BD60-2E76C9A368DB}"/>
              </a:ext>
            </a:extLst>
          </p:cNvPr>
          <p:cNvGrpSpPr/>
          <p:nvPr/>
        </p:nvGrpSpPr>
        <p:grpSpPr>
          <a:xfrm>
            <a:off x="2014653" y="2908300"/>
            <a:ext cx="1243717" cy="304947"/>
            <a:chOff x="2014653" y="2908300"/>
            <a:chExt cx="1243717" cy="304947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6734E68-17C6-4749-A918-A06A0BCE036B}"/>
                </a:ext>
              </a:extLst>
            </p:cNvPr>
            <p:cNvCxnSpPr>
              <a:cxnSpLocks/>
              <a:stCxn id="16" idx="3"/>
              <a:endCxn id="13" idx="1"/>
            </p:cNvCxnSpPr>
            <p:nvPr/>
          </p:nvCxnSpPr>
          <p:spPr>
            <a:xfrm>
              <a:off x="2014653" y="3213247"/>
              <a:ext cx="12437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38AE377-0AF9-4DFD-BA42-AAA31A1F2EE1}"/>
                </a:ext>
              </a:extLst>
            </p:cNvPr>
            <p:cNvSpPr txBox="1"/>
            <p:nvPr/>
          </p:nvSpPr>
          <p:spPr>
            <a:xfrm>
              <a:off x="2378081" y="290830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319E2061-D35F-4ABF-A52C-E942EBCBFF1B}"/>
              </a:ext>
            </a:extLst>
          </p:cNvPr>
          <p:cNvSpPr txBox="1"/>
          <p:nvPr/>
        </p:nvSpPr>
        <p:spPr>
          <a:xfrm>
            <a:off x="3458311" y="2464262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数据载体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54A00B3-7C71-479D-B043-FDB7D4C145C6}"/>
              </a:ext>
            </a:extLst>
          </p:cNvPr>
          <p:cNvSpPr/>
          <p:nvPr/>
        </p:nvSpPr>
        <p:spPr>
          <a:xfrm>
            <a:off x="3375572" y="3086968"/>
            <a:ext cx="914400" cy="69473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4E8FA02-29F7-41C3-9966-51117DDDCD0A}"/>
              </a:ext>
            </a:extLst>
          </p:cNvPr>
          <p:cNvGrpSpPr/>
          <p:nvPr/>
        </p:nvGrpSpPr>
        <p:grpSpPr>
          <a:xfrm>
            <a:off x="4289972" y="2995354"/>
            <a:ext cx="2371178" cy="289678"/>
            <a:chOff x="4289972" y="2995354"/>
            <a:chExt cx="2371178" cy="289678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D5FAAB0-908F-4057-B7F5-7BFEEE60EDBD}"/>
                </a:ext>
              </a:extLst>
            </p:cNvPr>
            <p:cNvCxnSpPr>
              <a:cxnSpLocks/>
            </p:cNvCxnSpPr>
            <p:nvPr/>
          </p:nvCxnSpPr>
          <p:spPr>
            <a:xfrm>
              <a:off x="4289972" y="3285032"/>
              <a:ext cx="237117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230EC7E-D70E-4EEB-A0BD-BC9E32BD0FCE}"/>
                </a:ext>
              </a:extLst>
            </p:cNvPr>
            <p:cNvSpPr txBox="1"/>
            <p:nvPr/>
          </p:nvSpPr>
          <p:spPr>
            <a:xfrm>
              <a:off x="4907019" y="2995354"/>
              <a:ext cx="13372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发起</a:t>
              </a:r>
              <a:r>
                <a:rPr lang="en-US" altLang="zh-CN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数据请求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562B6A4-FD3D-4B68-A0D1-530783A9C893}"/>
              </a:ext>
            </a:extLst>
          </p:cNvPr>
          <p:cNvGrpSpPr/>
          <p:nvPr/>
        </p:nvGrpSpPr>
        <p:grpSpPr>
          <a:xfrm>
            <a:off x="4289972" y="3587750"/>
            <a:ext cx="2359537" cy="289934"/>
            <a:chOff x="4289972" y="3587750"/>
            <a:chExt cx="2359537" cy="289934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59F55A9-4533-4F4A-BFD7-264A3C599B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9972" y="3587750"/>
              <a:ext cx="235953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83754DB-3F8B-46BE-9CF8-C310BC5F4647}"/>
                </a:ext>
              </a:extLst>
            </p:cNvPr>
            <p:cNvSpPr txBox="1"/>
            <p:nvPr/>
          </p:nvSpPr>
          <p:spPr>
            <a:xfrm>
              <a:off x="5041671" y="3623768"/>
              <a:ext cx="10679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POST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81C79D92-E4BB-4B61-9A74-4EADD78E0663}"/>
              </a:ext>
            </a:extLst>
          </p:cNvPr>
          <p:cNvSpPr txBox="1"/>
          <p:nvPr/>
        </p:nvSpPr>
        <p:spPr>
          <a:xfrm>
            <a:off x="2140528" y="3258064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希望向服务器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提交数据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56BF1AE-C103-4508-AFC0-D7D4AFD95887}"/>
              </a:ext>
            </a:extLst>
          </p:cNvPr>
          <p:cNvSpPr txBox="1"/>
          <p:nvPr/>
        </p:nvSpPr>
        <p:spPr>
          <a:xfrm>
            <a:off x="7442200" y="302562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处理请求</a:t>
            </a:r>
          </a:p>
        </p:txBody>
      </p:sp>
    </p:spTree>
    <p:extLst>
      <p:ext uri="{BB962C8B-B14F-4D97-AF65-F5344CB8AC3E}">
        <p14:creationId xmlns:p14="http://schemas.microsoft.com/office/powerpoint/2010/main" val="12496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39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客户端与服务器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服务器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00596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上网过程中，负责</a:t>
            </a:r>
            <a:r>
              <a:rPr lang="zh-CN" altLang="en-US" dirty="0">
                <a:solidFill>
                  <a:srgbClr val="FF0000"/>
                </a:solidFill>
              </a:rPr>
              <a:t>存放和对外提供资源</a:t>
            </a:r>
            <a:r>
              <a:rPr lang="zh-CN" altLang="en-US" dirty="0">
                <a:solidFill>
                  <a:schemeClr val="tx1"/>
                </a:solidFill>
              </a:rPr>
              <a:t>的电脑，叫做服务器。</a:t>
            </a:r>
          </a:p>
        </p:txBody>
      </p:sp>
      <p:grpSp>
        <p:nvGrpSpPr>
          <p:cNvPr id="1024" name="组合 1023">
            <a:extLst>
              <a:ext uri="{FF2B5EF4-FFF2-40B4-BE49-F238E27FC236}">
                <a16:creationId xmlns:a16="http://schemas.microsoft.com/office/drawing/2014/main" id="{FA622172-13F6-4DCE-B6CA-8BB46C5EC36E}"/>
              </a:ext>
            </a:extLst>
          </p:cNvPr>
          <p:cNvGrpSpPr/>
          <p:nvPr/>
        </p:nvGrpSpPr>
        <p:grpSpPr>
          <a:xfrm>
            <a:off x="739886" y="3075788"/>
            <a:ext cx="7364241" cy="862612"/>
            <a:chOff x="221486" y="2910188"/>
            <a:chExt cx="8571428" cy="1209524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F0E5545-B5F4-4242-813D-66A5DD382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486" y="2910188"/>
              <a:ext cx="8571428" cy="1209524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EC39CF7-66F9-4733-8925-0D71BC51475F}"/>
                </a:ext>
              </a:extLst>
            </p:cNvPr>
            <p:cNvSpPr txBox="1"/>
            <p:nvPr/>
          </p:nvSpPr>
          <p:spPr>
            <a:xfrm>
              <a:off x="4143600" y="3369209"/>
              <a:ext cx="914400" cy="253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因特网</a:t>
              </a:r>
            </a:p>
          </p:txBody>
        </p:sp>
      </p:grpSp>
      <p:pic>
        <p:nvPicPr>
          <p:cNvPr id="1028" name="图片 1027">
            <a:extLst>
              <a:ext uri="{FF2B5EF4-FFF2-40B4-BE49-F238E27FC236}">
                <a16:creationId xmlns:a16="http://schemas.microsoft.com/office/drawing/2014/main" id="{E0215A3D-5888-4EF0-BE8F-788436805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23" y="3858517"/>
            <a:ext cx="1006485" cy="1015237"/>
          </a:xfrm>
          <a:prstGeom prst="rect">
            <a:avLst/>
          </a:prstGeom>
        </p:spPr>
      </p:pic>
      <p:pic>
        <p:nvPicPr>
          <p:cNvPr id="1029" name="图片 1028">
            <a:extLst>
              <a:ext uri="{FF2B5EF4-FFF2-40B4-BE49-F238E27FC236}">
                <a16:creationId xmlns:a16="http://schemas.microsoft.com/office/drawing/2014/main" id="{2C2D7448-70E1-4147-A86D-BEBFCF721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438" y="3703271"/>
            <a:ext cx="1966362" cy="1015683"/>
          </a:xfrm>
          <a:prstGeom prst="rect">
            <a:avLst/>
          </a:prstGeom>
        </p:spPr>
      </p:pic>
      <p:pic>
        <p:nvPicPr>
          <p:cNvPr id="1030" name="图片 1029">
            <a:extLst>
              <a:ext uri="{FF2B5EF4-FFF2-40B4-BE49-F238E27FC236}">
                <a16:creationId xmlns:a16="http://schemas.microsoft.com/office/drawing/2014/main" id="{06AD6CC3-14CA-472B-8E8B-CCB4D1A9B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479" y="2032229"/>
            <a:ext cx="1016301" cy="1043559"/>
          </a:xfrm>
          <a:prstGeom prst="rect">
            <a:avLst/>
          </a:prstGeom>
        </p:spPr>
      </p:pic>
      <p:pic>
        <p:nvPicPr>
          <p:cNvPr id="1031" name="图片 1030">
            <a:extLst>
              <a:ext uri="{FF2B5EF4-FFF2-40B4-BE49-F238E27FC236}">
                <a16:creationId xmlns:a16="http://schemas.microsoft.com/office/drawing/2014/main" id="{047CA61D-FC2F-4AE8-81E0-A58B9D820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647" y="2146108"/>
            <a:ext cx="2369905" cy="71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接口测试工具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518D4E4-71C0-4797-8F0C-AE81E6FD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什么是接口测试工具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BE9FC2A1-282F-4B19-B64B-CE405495987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737350" cy="154194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为了验证接口能否被正常被访问，我们常常需要使用接口测试工具，来对数据接口进行检测。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好处</a:t>
            </a:r>
            <a:r>
              <a:rPr lang="zh-CN" altLang="en-US" dirty="0">
                <a:solidFill>
                  <a:schemeClr val="tx1"/>
                </a:solidFill>
              </a:rPr>
              <a:t>：接口测试工具能让我们在</a:t>
            </a:r>
            <a:r>
              <a:rPr lang="zh-CN" altLang="en-US" dirty="0">
                <a:solidFill>
                  <a:srgbClr val="FF0000"/>
                </a:solidFill>
              </a:rPr>
              <a:t>不写任何代码</a:t>
            </a:r>
            <a:r>
              <a:rPr lang="zh-CN" altLang="en-US" dirty="0">
                <a:solidFill>
                  <a:schemeClr val="tx1"/>
                </a:solidFill>
              </a:rPr>
              <a:t>的情况下，对接口进行</a:t>
            </a:r>
            <a:r>
              <a:rPr lang="zh-CN" altLang="en-US" dirty="0">
                <a:solidFill>
                  <a:srgbClr val="FF0000"/>
                </a:solidFill>
              </a:rPr>
              <a:t>调用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测试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5D548B-7DA3-4809-8626-5CB6D84C714C}"/>
              </a:ext>
            </a:extLst>
          </p:cNvPr>
          <p:cNvGrpSpPr/>
          <p:nvPr/>
        </p:nvGrpSpPr>
        <p:grpSpPr>
          <a:xfrm>
            <a:off x="3122312" y="3073506"/>
            <a:ext cx="1197576" cy="1499147"/>
            <a:chOff x="3502224" y="3067156"/>
            <a:chExt cx="1197576" cy="149914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701537F-76B7-414D-9393-EC4C5C93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2224" y="3067156"/>
              <a:ext cx="1197576" cy="1197576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8A39543-3482-432A-B26F-6CA098D5FEED}"/>
                </a:ext>
              </a:extLst>
            </p:cNvPr>
            <p:cNvSpPr txBox="1"/>
            <p:nvPr/>
          </p:nvSpPr>
          <p:spPr>
            <a:xfrm>
              <a:off x="3724948" y="4312387"/>
              <a:ext cx="7521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PostMan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63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接口测试工具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518D4E4-71C0-4797-8F0C-AE81E6FD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下载并安装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PostMan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BE9FC2A1-282F-4B19-B64B-CE405495987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266924" cy="154194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访问 </a:t>
            </a:r>
            <a:r>
              <a:rPr lang="en-US" altLang="zh-CN" dirty="0">
                <a:solidFill>
                  <a:schemeClr val="tx1"/>
                </a:solidFill>
              </a:rPr>
              <a:t>PostMan </a:t>
            </a:r>
            <a:r>
              <a:rPr lang="zh-CN" altLang="en-US" dirty="0">
                <a:solidFill>
                  <a:schemeClr val="tx1"/>
                </a:solidFill>
              </a:rPr>
              <a:t>的官方下载网址 </a:t>
            </a:r>
            <a:r>
              <a:rPr lang="en-US" altLang="zh-CN" dirty="0">
                <a:hlinkClick r:id="rId2"/>
              </a:rPr>
              <a:t>https://www.getpostman.com/downloads/</a:t>
            </a:r>
            <a:r>
              <a:rPr lang="zh-CN" altLang="en-US" dirty="0"/>
              <a:t>，下载所需的安装程序后，直接安装即可。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D5FD93-5448-43ED-95C5-26032A1F2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19" y="2533650"/>
            <a:ext cx="4874445" cy="24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5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接口测试工具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518D4E4-71C0-4797-8F0C-AE81E6FD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PostMan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界面的组成部分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BE9FC2A1-282F-4B19-B64B-CE405495987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537200" y="2124000"/>
            <a:ext cx="2578100" cy="28671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PostMan</a:t>
            </a:r>
            <a:r>
              <a:rPr lang="zh-CN" altLang="en-US" dirty="0">
                <a:solidFill>
                  <a:schemeClr val="tx1"/>
                </a:solidFill>
              </a:rPr>
              <a:t>界面的组成部分，从上到下，从左到右，分别是：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菜单栏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工具栏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左侧历史记录与集合面板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请求页签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请求地址区域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请求参数区域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响应结果区域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状态栏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FD5A27-025A-40AF-BE87-E3E06BA80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51" y="2111300"/>
            <a:ext cx="4538849" cy="292815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9F3B008-F7AF-459E-AECE-8302A958AA28}"/>
              </a:ext>
            </a:extLst>
          </p:cNvPr>
          <p:cNvSpPr/>
          <p:nvPr/>
        </p:nvSpPr>
        <p:spPr bwMode="auto">
          <a:xfrm>
            <a:off x="934851" y="2216150"/>
            <a:ext cx="4538849" cy="129857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FA8C52-F3D7-4038-8A85-9B752A5CF3AF}"/>
              </a:ext>
            </a:extLst>
          </p:cNvPr>
          <p:cNvSpPr/>
          <p:nvPr/>
        </p:nvSpPr>
        <p:spPr bwMode="auto">
          <a:xfrm>
            <a:off x="932575" y="2336707"/>
            <a:ext cx="4538849" cy="201777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5D4A6C-5056-491E-A232-6D4A878D10D2}"/>
              </a:ext>
            </a:extLst>
          </p:cNvPr>
          <p:cNvSpPr/>
          <p:nvPr/>
        </p:nvSpPr>
        <p:spPr bwMode="auto">
          <a:xfrm>
            <a:off x="934852" y="2538484"/>
            <a:ext cx="1276086" cy="2361061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BEED1B-D7D9-458D-8D8D-851FF760DB5A}"/>
              </a:ext>
            </a:extLst>
          </p:cNvPr>
          <p:cNvSpPr/>
          <p:nvPr/>
        </p:nvSpPr>
        <p:spPr bwMode="auto">
          <a:xfrm>
            <a:off x="2210938" y="2538484"/>
            <a:ext cx="3262762" cy="2361061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0E577-AA7C-440A-98DF-C3DA28131489}"/>
              </a:ext>
            </a:extLst>
          </p:cNvPr>
          <p:cNvSpPr/>
          <p:nvPr/>
        </p:nvSpPr>
        <p:spPr>
          <a:xfrm>
            <a:off x="2238046" y="2935806"/>
            <a:ext cx="3189214" cy="221375"/>
          </a:xfrm>
          <a:prstGeom prst="rect">
            <a:avLst/>
          </a:prstGeom>
          <a:noFill/>
          <a:ln w="19050">
            <a:solidFill>
              <a:srgbClr val="558ED5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7ED718-1C95-4E51-AABC-9B6467FDBB46}"/>
              </a:ext>
            </a:extLst>
          </p:cNvPr>
          <p:cNvSpPr/>
          <p:nvPr/>
        </p:nvSpPr>
        <p:spPr>
          <a:xfrm>
            <a:off x="2240318" y="3197392"/>
            <a:ext cx="3189214" cy="573939"/>
          </a:xfrm>
          <a:prstGeom prst="rect">
            <a:avLst/>
          </a:prstGeom>
          <a:noFill/>
          <a:ln w="19050">
            <a:solidFill>
              <a:srgbClr val="558ED5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706E2DA-3C57-4190-ADEE-24AAC68C3D63}"/>
              </a:ext>
            </a:extLst>
          </p:cNvPr>
          <p:cNvSpPr/>
          <p:nvPr/>
        </p:nvSpPr>
        <p:spPr>
          <a:xfrm>
            <a:off x="2240318" y="3811542"/>
            <a:ext cx="3189214" cy="1047061"/>
          </a:xfrm>
          <a:prstGeom prst="rect">
            <a:avLst/>
          </a:prstGeom>
          <a:noFill/>
          <a:ln w="19050">
            <a:solidFill>
              <a:srgbClr val="558ED5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4E2C6B7-FCC2-4778-9391-690321A2356E}"/>
              </a:ext>
            </a:extLst>
          </p:cNvPr>
          <p:cNvSpPr/>
          <p:nvPr/>
        </p:nvSpPr>
        <p:spPr>
          <a:xfrm>
            <a:off x="934852" y="4897526"/>
            <a:ext cx="4536572" cy="141928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35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>
                <a:solidFill>
                  <a:srgbClr val="404040"/>
                </a:solidFill>
              </a:rPr>
              <a:t>使用</a:t>
            </a:r>
            <a:r>
              <a:rPr lang="en-US" altLang="zh-CN" dirty="0">
                <a:solidFill>
                  <a:srgbClr val="404040"/>
                </a:solidFill>
              </a:rPr>
              <a:t>PostMan</a:t>
            </a:r>
            <a:r>
              <a:rPr lang="zh-CN" altLang="en-US" dirty="0">
                <a:solidFill>
                  <a:srgbClr val="404040"/>
                </a:solidFill>
              </a:rPr>
              <a:t>测试</a:t>
            </a:r>
            <a:r>
              <a:rPr lang="en-US" altLang="zh-CN" dirty="0">
                <a:solidFill>
                  <a:srgbClr val="404040"/>
                </a:solidFill>
              </a:rPr>
              <a:t>GET</a:t>
            </a:r>
            <a:r>
              <a:rPr lang="zh-CN" altLang="en-US" dirty="0">
                <a:solidFill>
                  <a:srgbClr val="404040"/>
                </a:solidFill>
              </a:rPr>
              <a:t>接口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5ACCD5-0D67-46BF-BBEB-273224A2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79" y="1477557"/>
            <a:ext cx="5004162" cy="3551643"/>
          </a:xfrm>
          <a:prstGeom prst="rect">
            <a:avLst/>
          </a:prstGeom>
        </p:spPr>
      </p:pic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D3D26700-F651-42ED-A463-A1D495D92A9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2741" y="1393200"/>
            <a:ext cx="2513409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步骤：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选择请求的方式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填写请求的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填写请求的参数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点击 </a:t>
            </a:r>
            <a:r>
              <a:rPr lang="en-US" altLang="zh-CN" dirty="0">
                <a:solidFill>
                  <a:schemeClr val="tx1"/>
                </a:solidFill>
              </a:rPr>
              <a:t>Send </a:t>
            </a:r>
            <a:r>
              <a:rPr lang="zh-CN" altLang="en-US" dirty="0">
                <a:solidFill>
                  <a:schemeClr val="tx1"/>
                </a:solidFill>
              </a:rPr>
              <a:t>按钮发起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查看服务器响应的结果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37308F-5676-4B86-9352-0E0CC26BC4B2}"/>
              </a:ext>
            </a:extLst>
          </p:cNvPr>
          <p:cNvSpPr/>
          <p:nvPr/>
        </p:nvSpPr>
        <p:spPr>
          <a:xfrm>
            <a:off x="2386806" y="2399613"/>
            <a:ext cx="589757" cy="224526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24EA64-72F8-4659-A04F-E583422D489C}"/>
              </a:ext>
            </a:extLst>
          </p:cNvPr>
          <p:cNvSpPr/>
          <p:nvPr/>
        </p:nvSpPr>
        <p:spPr>
          <a:xfrm>
            <a:off x="2962276" y="2399613"/>
            <a:ext cx="1947862" cy="224526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2E2439-C0C6-4051-B430-DD07A8F16B55}"/>
              </a:ext>
            </a:extLst>
          </p:cNvPr>
          <p:cNvSpPr/>
          <p:nvPr/>
        </p:nvSpPr>
        <p:spPr>
          <a:xfrm>
            <a:off x="2377279" y="3124201"/>
            <a:ext cx="2366169" cy="180974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27676B-0688-43AE-BA4C-EC0836809C75}"/>
              </a:ext>
            </a:extLst>
          </p:cNvPr>
          <p:cNvSpPr/>
          <p:nvPr/>
        </p:nvSpPr>
        <p:spPr>
          <a:xfrm>
            <a:off x="4891087" y="2399613"/>
            <a:ext cx="575470" cy="224526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475F252-D375-4A15-9AA1-6C89D7A31DC6}"/>
              </a:ext>
            </a:extLst>
          </p:cNvPr>
          <p:cNvSpPr/>
          <p:nvPr/>
        </p:nvSpPr>
        <p:spPr>
          <a:xfrm>
            <a:off x="2386806" y="3846731"/>
            <a:ext cx="3471069" cy="982443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90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13052B-787C-47BD-86BB-37FA11B0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79" y="1476000"/>
            <a:ext cx="5006355" cy="355320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>
                <a:solidFill>
                  <a:srgbClr val="404040"/>
                </a:solidFill>
              </a:rPr>
              <a:t>使用</a:t>
            </a:r>
            <a:r>
              <a:rPr lang="en-US" altLang="zh-CN" dirty="0">
                <a:solidFill>
                  <a:srgbClr val="404040"/>
                </a:solidFill>
              </a:rPr>
              <a:t>PostMan</a:t>
            </a:r>
            <a:r>
              <a:rPr lang="zh-CN" altLang="en-US" dirty="0">
                <a:solidFill>
                  <a:srgbClr val="404040"/>
                </a:solidFill>
              </a:rPr>
              <a:t>测试</a:t>
            </a:r>
            <a:r>
              <a:rPr lang="en-US" altLang="zh-CN" dirty="0">
                <a:solidFill>
                  <a:srgbClr val="404040"/>
                </a:solidFill>
              </a:rPr>
              <a:t>POST</a:t>
            </a:r>
            <a:r>
              <a:rPr lang="zh-CN" altLang="en-US" dirty="0">
                <a:solidFill>
                  <a:srgbClr val="404040"/>
                </a:solidFill>
              </a:rPr>
              <a:t>接口</a:t>
            </a:r>
            <a:endParaRPr lang="zh-CN" altLang="en-US" dirty="0"/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D3D26700-F651-42ED-A463-A1D495D92A9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2741" y="1393200"/>
            <a:ext cx="2513409" cy="28143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步骤：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选择请求的方式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填写请求的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选择 </a:t>
            </a:r>
            <a:r>
              <a:rPr lang="en-US" altLang="zh-CN" dirty="0">
                <a:solidFill>
                  <a:schemeClr val="tx1"/>
                </a:solidFill>
              </a:rPr>
              <a:t>Body </a:t>
            </a:r>
            <a:r>
              <a:rPr lang="zh-CN" altLang="en-US" dirty="0">
                <a:solidFill>
                  <a:schemeClr val="tx1"/>
                </a:solidFill>
              </a:rPr>
              <a:t>面板并</a:t>
            </a:r>
            <a:r>
              <a:rPr lang="zh-CN" altLang="en-US" dirty="0">
                <a:solidFill>
                  <a:srgbClr val="FF0000"/>
                </a:solidFill>
              </a:rPr>
              <a:t>勾选数据格式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填写要发送到服务器的数据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点击 </a:t>
            </a:r>
            <a:r>
              <a:rPr lang="en-US" altLang="zh-CN" dirty="0">
                <a:solidFill>
                  <a:schemeClr val="tx1"/>
                </a:solidFill>
              </a:rPr>
              <a:t>Send </a:t>
            </a:r>
            <a:r>
              <a:rPr lang="zh-CN" altLang="en-US" dirty="0">
                <a:solidFill>
                  <a:schemeClr val="tx1"/>
                </a:solidFill>
              </a:rPr>
              <a:t>按钮发起 </a:t>
            </a:r>
            <a:r>
              <a:rPr lang="en-US" altLang="zh-CN" dirty="0">
                <a:solidFill>
                  <a:schemeClr val="tx1"/>
                </a:solidFill>
              </a:rPr>
              <a:t>POST </a:t>
            </a:r>
            <a:r>
              <a:rPr lang="zh-CN" altLang="en-US" dirty="0">
                <a:solidFill>
                  <a:schemeClr val="tx1"/>
                </a:solidFill>
              </a:rPr>
              <a:t>请求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查看服务器响应的结果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37308F-5676-4B86-9352-0E0CC26BC4B2}"/>
              </a:ext>
            </a:extLst>
          </p:cNvPr>
          <p:cNvSpPr/>
          <p:nvPr/>
        </p:nvSpPr>
        <p:spPr>
          <a:xfrm>
            <a:off x="2386806" y="2399613"/>
            <a:ext cx="589757" cy="224526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24EA64-72F8-4659-A04F-E583422D489C}"/>
              </a:ext>
            </a:extLst>
          </p:cNvPr>
          <p:cNvSpPr/>
          <p:nvPr/>
        </p:nvSpPr>
        <p:spPr>
          <a:xfrm>
            <a:off x="2962276" y="2399613"/>
            <a:ext cx="1947862" cy="224526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2E2439-C0C6-4051-B430-DD07A8F16B55}"/>
              </a:ext>
            </a:extLst>
          </p:cNvPr>
          <p:cNvSpPr/>
          <p:nvPr/>
        </p:nvSpPr>
        <p:spPr>
          <a:xfrm>
            <a:off x="2377279" y="3161173"/>
            <a:ext cx="2366169" cy="444040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27676B-0688-43AE-BA4C-EC0836809C75}"/>
              </a:ext>
            </a:extLst>
          </p:cNvPr>
          <p:cNvSpPr/>
          <p:nvPr/>
        </p:nvSpPr>
        <p:spPr>
          <a:xfrm>
            <a:off x="4891087" y="2399613"/>
            <a:ext cx="575470" cy="224526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475F252-D375-4A15-9AA1-6C89D7A31DC6}"/>
              </a:ext>
            </a:extLst>
          </p:cNvPr>
          <p:cNvSpPr/>
          <p:nvPr/>
        </p:nvSpPr>
        <p:spPr>
          <a:xfrm>
            <a:off x="2386806" y="4142247"/>
            <a:ext cx="3471069" cy="686927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5D6527-D1DC-4653-AEA2-55342EC3FE86}"/>
              </a:ext>
            </a:extLst>
          </p:cNvPr>
          <p:cNvSpPr/>
          <p:nvPr/>
        </p:nvSpPr>
        <p:spPr>
          <a:xfrm>
            <a:off x="3641328" y="2695386"/>
            <a:ext cx="387747" cy="165508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DDC9AC1-BEAA-4550-AE33-1140DDEEEBE9}"/>
              </a:ext>
            </a:extLst>
          </p:cNvPr>
          <p:cNvSpPr/>
          <p:nvPr/>
        </p:nvSpPr>
        <p:spPr>
          <a:xfrm>
            <a:off x="3172616" y="2852359"/>
            <a:ext cx="856459" cy="165508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77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2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接口文档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518D4E4-71C0-4797-8F0C-AE81E6FD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什么是接口文档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BE9FC2A1-282F-4B19-B64B-CE405495987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266924" cy="154194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接口文档，顾名思义就是</a:t>
            </a:r>
            <a:r>
              <a:rPr lang="zh-CN" altLang="en-US" b="1" dirty="0">
                <a:solidFill>
                  <a:srgbClr val="FF0000"/>
                </a:solidFill>
              </a:rPr>
              <a:t>接口的说明文档，它是我们调用接口的依据</a:t>
            </a:r>
            <a:r>
              <a:rPr lang="zh-CN" altLang="en-US" dirty="0">
                <a:solidFill>
                  <a:schemeClr val="tx1"/>
                </a:solidFill>
              </a:rPr>
              <a:t>。好的接口文档包含了对</a:t>
            </a:r>
            <a:r>
              <a:rPr lang="zh-CN" altLang="en-US" dirty="0">
                <a:solidFill>
                  <a:srgbClr val="047FFD"/>
                </a:solidFill>
              </a:rPr>
              <a:t>接口</a:t>
            </a:r>
            <a:r>
              <a:rPr lang="en-US" altLang="zh-CN" dirty="0">
                <a:solidFill>
                  <a:srgbClr val="047FFD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047FFD"/>
                </a:solidFill>
              </a:rPr>
              <a:t>参数</a:t>
            </a:r>
            <a:r>
              <a:rPr lang="zh-CN" altLang="en-US" dirty="0">
                <a:solidFill>
                  <a:schemeClr val="tx1"/>
                </a:solidFill>
              </a:rPr>
              <a:t>以及</a:t>
            </a:r>
            <a:r>
              <a:rPr lang="zh-CN" altLang="en-US" dirty="0">
                <a:solidFill>
                  <a:srgbClr val="047FFD"/>
                </a:solidFill>
              </a:rPr>
              <a:t>输出内容</a:t>
            </a:r>
            <a:r>
              <a:rPr lang="zh-CN" altLang="en-US" dirty="0">
                <a:solidFill>
                  <a:schemeClr val="tx1"/>
                </a:solidFill>
              </a:rPr>
              <a:t>的说明，我们参照接口文档就能方便的知道接口的作用，以及接口如何进行调用。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1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接口文档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518D4E4-71C0-4797-8F0C-AE81E6FD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接口文档的组成部分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BE9FC2A1-282F-4B19-B64B-CE405495987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273274" cy="2879800"/>
          </a:xfrm>
        </p:spPr>
        <p:txBody>
          <a:bodyPr>
            <a:noAutofit/>
          </a:bodyPr>
          <a:lstStyle/>
          <a:p>
            <a:r>
              <a:rPr lang="zh-CN" altLang="en-US" dirty="0"/>
              <a:t>接口文档可以包含很多信息，也可以按需进行精简，不过，一个合格的接口文档，应该包含以下</a:t>
            </a:r>
            <a:r>
              <a:rPr lang="en-US" altLang="zh-CN" dirty="0"/>
              <a:t>6</a:t>
            </a:r>
            <a:r>
              <a:rPr lang="zh-CN" altLang="en-US" dirty="0"/>
              <a:t>项内容，从而为接口的调用提供依据：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接口名称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/>
                </a:solidFill>
              </a:rPr>
              <a:t>用来标识各个接口的简单说明</a:t>
            </a:r>
            <a:r>
              <a:rPr lang="zh-CN" altLang="en-US" dirty="0"/>
              <a:t>，如</a:t>
            </a:r>
            <a:r>
              <a:rPr lang="zh-CN" altLang="en-US" dirty="0">
                <a:solidFill>
                  <a:srgbClr val="047FFD"/>
                </a:solidFill>
              </a:rPr>
              <a:t>登录接口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47FFD"/>
                </a:solidFill>
              </a:rPr>
              <a:t>获取图书列表接口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接口</a:t>
            </a:r>
            <a:r>
              <a:rPr lang="en-US" altLang="zh-CN" b="1" dirty="0">
                <a:solidFill>
                  <a:srgbClr val="FF0000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：接口的调用地址。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调用方式</a:t>
            </a:r>
            <a:r>
              <a:rPr lang="zh-CN" altLang="en-US" dirty="0">
                <a:solidFill>
                  <a:schemeClr val="tx1"/>
                </a:solidFill>
              </a:rPr>
              <a:t>：接口的调用方式，如 </a:t>
            </a:r>
            <a:r>
              <a:rPr lang="en-US" altLang="zh-CN" dirty="0">
                <a:solidFill>
                  <a:srgbClr val="047FFD"/>
                </a:solidFill>
              </a:rPr>
              <a:t>GET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>
                <a:solidFill>
                  <a:srgbClr val="047FFD"/>
                </a:solidFill>
              </a:rPr>
              <a:t>POST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参数格式</a:t>
            </a:r>
            <a:r>
              <a:rPr lang="zh-CN" altLang="en-US" dirty="0">
                <a:solidFill>
                  <a:schemeClr val="tx1"/>
                </a:solidFill>
              </a:rPr>
              <a:t>：接口需要传递的参数，</a:t>
            </a:r>
            <a:r>
              <a:rPr lang="zh-CN" altLang="en-US" dirty="0"/>
              <a:t>每个参数必须包含</a:t>
            </a:r>
            <a:r>
              <a:rPr lang="zh-CN" altLang="en-US" dirty="0">
                <a:solidFill>
                  <a:srgbClr val="047FFD"/>
                </a:solidFill>
              </a:rPr>
              <a:t>参数名称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47FFD"/>
                </a:solidFill>
              </a:rPr>
              <a:t>参数类型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47FFD"/>
                </a:solidFill>
              </a:rPr>
              <a:t>是否必选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47FFD"/>
                </a:solidFill>
              </a:rPr>
              <a:t>参数说明</a:t>
            </a:r>
            <a:r>
              <a:rPr lang="zh-CN" altLang="en-US" dirty="0">
                <a:solidFill>
                  <a:schemeClr val="tx1"/>
                </a:solidFill>
              </a:rPr>
              <a:t>这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项内容。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响应格式</a:t>
            </a:r>
            <a:r>
              <a:rPr lang="zh-CN" altLang="en-US" dirty="0"/>
              <a:t>：接口的返回值的详细描述，一般包含</a:t>
            </a:r>
            <a:r>
              <a:rPr lang="zh-CN" altLang="en-US" dirty="0">
                <a:solidFill>
                  <a:srgbClr val="047FFD"/>
                </a:solidFill>
              </a:rPr>
              <a:t>数据名称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47FFD"/>
                </a:solidFill>
              </a:rPr>
              <a:t>数据类型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47FFD"/>
                </a:solidFill>
              </a:rPr>
              <a:t>说明</a:t>
            </a:r>
            <a:r>
              <a:rPr lang="en-US" altLang="zh-CN" dirty="0"/>
              <a:t>3</a:t>
            </a:r>
            <a:r>
              <a:rPr lang="zh-CN" altLang="en-US" dirty="0"/>
              <a:t>项内容。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 返回示例（可选）：通过对象的形式，例举服务器返回数据的结构。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7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接口文档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518D4E4-71C0-4797-8F0C-AE81E6FD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接口文档示例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E1165C-77AB-469E-85F1-3D3E33C9F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19" y="2091475"/>
            <a:ext cx="6480000" cy="269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620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接口文档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518D4E4-71C0-4797-8F0C-AE81E6FD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接口文档示例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D8CC7A-4331-4364-B797-4F5B4A757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00" y="2091600"/>
            <a:ext cx="6480000" cy="263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34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接口文档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518D4E4-71C0-4797-8F0C-AE81E6FD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接口文档示例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329876-5070-4771-8D43-65C356D8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00" y="2091600"/>
            <a:ext cx="6480000" cy="274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6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客户端与服务器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客户端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00596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上网过程中，负责</a:t>
            </a:r>
            <a:r>
              <a:rPr lang="zh-CN" altLang="en-US" dirty="0">
                <a:solidFill>
                  <a:srgbClr val="FF0000"/>
                </a:solidFill>
              </a:rPr>
              <a:t>获取和消费资源</a:t>
            </a:r>
            <a:r>
              <a:rPr lang="zh-CN" altLang="en-US" dirty="0">
                <a:solidFill>
                  <a:schemeClr val="tx1"/>
                </a:solidFill>
              </a:rPr>
              <a:t>的电脑，叫做客户端。</a:t>
            </a:r>
          </a:p>
        </p:txBody>
      </p:sp>
      <p:grpSp>
        <p:nvGrpSpPr>
          <p:cNvPr id="1024" name="组合 1023">
            <a:extLst>
              <a:ext uri="{FF2B5EF4-FFF2-40B4-BE49-F238E27FC236}">
                <a16:creationId xmlns:a16="http://schemas.microsoft.com/office/drawing/2014/main" id="{FA622172-13F6-4DCE-B6CA-8BB46C5EC36E}"/>
              </a:ext>
            </a:extLst>
          </p:cNvPr>
          <p:cNvGrpSpPr/>
          <p:nvPr/>
        </p:nvGrpSpPr>
        <p:grpSpPr>
          <a:xfrm>
            <a:off x="739886" y="3075788"/>
            <a:ext cx="7364241" cy="862612"/>
            <a:chOff x="221486" y="2910188"/>
            <a:chExt cx="8571428" cy="1209524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F0E5545-B5F4-4242-813D-66A5DD382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486" y="2910188"/>
              <a:ext cx="8571428" cy="1209524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EC39CF7-66F9-4733-8925-0D71BC51475F}"/>
                </a:ext>
              </a:extLst>
            </p:cNvPr>
            <p:cNvSpPr txBox="1"/>
            <p:nvPr/>
          </p:nvSpPr>
          <p:spPr>
            <a:xfrm>
              <a:off x="4143600" y="3369209"/>
              <a:ext cx="914400" cy="253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因特网</a:t>
              </a:r>
            </a:p>
          </p:txBody>
        </p:sp>
      </p:grpSp>
      <p:pic>
        <p:nvPicPr>
          <p:cNvPr id="1028" name="图片 1027">
            <a:extLst>
              <a:ext uri="{FF2B5EF4-FFF2-40B4-BE49-F238E27FC236}">
                <a16:creationId xmlns:a16="http://schemas.microsoft.com/office/drawing/2014/main" id="{E0215A3D-5888-4EF0-BE8F-788436805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23" y="3858517"/>
            <a:ext cx="1006485" cy="1015237"/>
          </a:xfrm>
          <a:prstGeom prst="rect">
            <a:avLst/>
          </a:prstGeom>
        </p:spPr>
      </p:pic>
      <p:pic>
        <p:nvPicPr>
          <p:cNvPr id="1029" name="图片 1028">
            <a:extLst>
              <a:ext uri="{FF2B5EF4-FFF2-40B4-BE49-F238E27FC236}">
                <a16:creationId xmlns:a16="http://schemas.microsoft.com/office/drawing/2014/main" id="{2C2D7448-70E1-4147-A86D-BEBFCF721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438" y="3703271"/>
            <a:ext cx="1966362" cy="1015683"/>
          </a:xfrm>
          <a:prstGeom prst="rect">
            <a:avLst/>
          </a:prstGeom>
        </p:spPr>
      </p:pic>
      <p:pic>
        <p:nvPicPr>
          <p:cNvPr id="1030" name="图片 1029">
            <a:extLst>
              <a:ext uri="{FF2B5EF4-FFF2-40B4-BE49-F238E27FC236}">
                <a16:creationId xmlns:a16="http://schemas.microsoft.com/office/drawing/2014/main" id="{06AD6CC3-14CA-472B-8E8B-CCB4D1A9B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479" y="2032229"/>
            <a:ext cx="1016301" cy="1043559"/>
          </a:xfrm>
          <a:prstGeom prst="rect">
            <a:avLst/>
          </a:prstGeom>
        </p:spPr>
      </p:pic>
      <p:pic>
        <p:nvPicPr>
          <p:cNvPr id="1031" name="图片 1030">
            <a:extLst>
              <a:ext uri="{FF2B5EF4-FFF2-40B4-BE49-F238E27FC236}">
                <a16:creationId xmlns:a16="http://schemas.microsoft.com/office/drawing/2014/main" id="{047CA61D-FC2F-4AE8-81E0-A58B9D820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647" y="2146108"/>
            <a:ext cx="2369905" cy="7102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76746D-F909-4CB3-B207-D22B34F2FC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8893" y="3934105"/>
            <a:ext cx="1132076" cy="6809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3C8477D-C7E0-46CC-9A4D-2C05C52EE3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955" y="3696071"/>
            <a:ext cx="2198645" cy="7923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6C3DD3-B4F4-4E76-BF05-C6CBEB3748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3942" y="2441466"/>
            <a:ext cx="1074705" cy="6529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CFC0B0-9CCB-4341-8FB0-358A6937F1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583" y="2304197"/>
            <a:ext cx="2093067" cy="5973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A227BD-0D69-4147-977D-9546A4C1B6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4315" y="2383496"/>
            <a:ext cx="1156485" cy="70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5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899A0728-697C-4DD4-8412-BDBB39B2A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案例 </a:t>
            </a:r>
            <a:r>
              <a:rPr lang="en-US" altLang="zh-CN" dirty="0">
                <a:solidFill>
                  <a:srgbClr val="FF0000"/>
                </a:solidFill>
              </a:rPr>
              <a:t>- </a:t>
            </a:r>
            <a:r>
              <a:rPr lang="zh-CN" altLang="en-US" dirty="0">
                <a:solidFill>
                  <a:srgbClr val="FF0000"/>
                </a:solidFill>
              </a:rPr>
              <a:t>图书管理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39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图书管理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渲染</a:t>
            </a:r>
            <a:r>
              <a:rPr lang="en-US" altLang="zh-CN" dirty="0"/>
              <a:t>UI</a:t>
            </a:r>
            <a:r>
              <a:rPr lang="zh-CN" altLang="en-US" dirty="0"/>
              <a:t>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D2BA3A-6BDC-454B-9C93-8833267C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59" y="1477557"/>
            <a:ext cx="7282959" cy="337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669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图书管理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案例用到的库和插件</a:t>
            </a: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21034192-3656-432A-AF70-5D645A8B2A5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用到的 </a:t>
            </a:r>
            <a:r>
              <a:rPr lang="en-US" altLang="zh-CN" dirty="0">
                <a:solidFill>
                  <a:schemeClr val="tx1"/>
                </a:solidFill>
              </a:rPr>
              <a:t>css </a:t>
            </a:r>
            <a:r>
              <a:rPr lang="zh-CN" altLang="en-US" dirty="0">
                <a:solidFill>
                  <a:schemeClr val="tx1"/>
                </a:solidFill>
              </a:rPr>
              <a:t>库 </a:t>
            </a:r>
            <a:r>
              <a:rPr lang="en-US" altLang="zh-CN" dirty="0">
                <a:solidFill>
                  <a:srgbClr val="FF0000"/>
                </a:solidFill>
              </a:rPr>
              <a:t>bootstrap.css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用到的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库 </a:t>
            </a:r>
            <a:r>
              <a:rPr lang="en-US" altLang="zh-CN" dirty="0">
                <a:solidFill>
                  <a:srgbClr val="FF0000"/>
                </a:solidFill>
              </a:rPr>
              <a:t>jquery.js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用到的 </a:t>
            </a:r>
            <a:r>
              <a:rPr lang="en-US" altLang="zh-CN" dirty="0">
                <a:solidFill>
                  <a:schemeClr val="tx1"/>
                </a:solidFill>
              </a:rPr>
              <a:t>vs code </a:t>
            </a:r>
            <a:r>
              <a:rPr lang="zh-CN" altLang="en-US" dirty="0">
                <a:solidFill>
                  <a:schemeClr val="tx1"/>
                </a:solidFill>
              </a:rPr>
              <a:t>插件 </a:t>
            </a:r>
            <a:r>
              <a:rPr lang="en-US" altLang="zh-CN" dirty="0">
                <a:solidFill>
                  <a:srgbClr val="FF0000"/>
                </a:solidFill>
              </a:rPr>
              <a:t>Bootstrap 3 Snippets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5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图书管理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渲染图书列表（核心代码）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B709C8-042E-47DE-9604-E5F4CEE879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397651"/>
            <a:ext cx="6708529" cy="3622083"/>
            <a:chOff x="1078118" y="2214664"/>
            <a:chExt cx="6318046" cy="86817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5F841BC-F788-49AB-84A1-ABECB25553BE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3A7D5D4-E142-48D2-9985-F7C9D8033F31}"/>
                </a:ext>
              </a:extLst>
            </p:cNvPr>
            <p:cNvSpPr/>
            <p:nvPr/>
          </p:nvSpPr>
          <p:spPr>
            <a:xfrm>
              <a:off x="1177926" y="2232725"/>
              <a:ext cx="6218238" cy="8478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function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getBookList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 {</a:t>
              </a: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发起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ajax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请求获取图书列表数据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$.get('http://www.liulongbin.top:3006/api/getbooks', function(res) {</a:t>
              </a: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获取列表数据是否成功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    </a:t>
              </a:r>
              <a:r>
                <a:rPr lang="en-US" altLang="zh-CN" sz="1050" dirty="0">
                  <a:latin typeface="Courier New" panose="02070309020205020404" pitchFamily="49" charset="0"/>
                </a:rPr>
                <a:t>if 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res.status</a:t>
              </a:r>
              <a:r>
                <a:rPr lang="en-US" altLang="zh-CN" sz="1050" dirty="0">
                  <a:latin typeface="Courier New" panose="02070309020205020404" pitchFamily="49" charset="0"/>
                </a:rPr>
                <a:t> !== 200) return alert('</a:t>
              </a:r>
              <a:r>
                <a:rPr lang="zh-CN" altLang="en-US" sz="1050" dirty="0">
                  <a:latin typeface="Courier New" panose="02070309020205020404" pitchFamily="49" charset="0"/>
                </a:rPr>
                <a:t>获取图书列表失败！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</a:t>
              </a: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渲染页面结构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    </a:t>
              </a:r>
              <a:r>
                <a:rPr lang="en-US" altLang="zh-CN" sz="1050" dirty="0">
                  <a:latin typeface="Courier New" panose="02070309020205020404" pitchFamily="49" charset="0"/>
                </a:rPr>
                <a:t>var rows = []</a:t>
              </a: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$.each(res.data, function(i, item) {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4.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循环拼接字符串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   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rows.push</a:t>
              </a:r>
              <a:r>
                <a:rPr lang="en-US" altLang="zh-CN" sz="1050" dirty="0">
                  <a:latin typeface="Courier New" panose="02070309020205020404" pitchFamily="49" charset="0"/>
                </a:rPr>
                <a:t>('&lt;tr&gt;&lt;td&gt;' + 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item.id </a:t>
              </a:r>
              <a:r>
                <a:rPr lang="en-US" altLang="zh-CN" sz="1050" dirty="0">
                  <a:latin typeface="Courier New" panose="02070309020205020404" pitchFamily="49" charset="0"/>
                </a:rPr>
                <a:t>+ '&lt;/td&gt;&lt;td&gt;' + </a:t>
              </a:r>
              <a:r>
                <a:rPr lang="en-US" altLang="zh-CN" sz="1050" dirty="0" err="1">
                  <a:solidFill>
                    <a:srgbClr val="047FFD"/>
                  </a:solidFill>
                  <a:latin typeface="Courier New" panose="02070309020205020404" pitchFamily="49" charset="0"/>
                </a:rPr>
                <a:t>item.bookname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latin typeface="Courier New" panose="02070309020205020404" pitchFamily="49" charset="0"/>
                </a:rPr>
                <a:t>+ '&lt;/td&gt;&lt;td&gt;' + </a:t>
              </a:r>
              <a:r>
                <a:rPr lang="en-US" altLang="zh-CN" sz="1050" dirty="0" err="1">
                  <a:solidFill>
                    <a:srgbClr val="047FFD"/>
                  </a:solidFill>
                  <a:latin typeface="Courier New" panose="02070309020205020404" pitchFamily="49" charset="0"/>
                </a:rPr>
                <a:t>item.author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latin typeface="Courier New" panose="02070309020205020404" pitchFamily="49" charset="0"/>
                </a:rPr>
                <a:t>+ '&lt;/td&gt;&lt;td&gt;' + </a:t>
              </a:r>
              <a:r>
                <a:rPr lang="en-US" altLang="zh-CN" sz="1050" dirty="0" err="1">
                  <a:solidFill>
                    <a:srgbClr val="047FFD"/>
                  </a:solidFill>
                  <a:latin typeface="Courier New" panose="02070309020205020404" pitchFamily="49" charset="0"/>
                </a:rPr>
                <a:t>item.publisher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latin typeface="Courier New" panose="02070309020205020404" pitchFamily="49" charset="0"/>
                </a:rPr>
                <a:t>+ '&lt;/td&gt;&lt;td&gt;&lt;a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href</a:t>
              </a:r>
              <a:r>
                <a:rPr lang="en-US" altLang="zh-CN" sz="1050" dirty="0">
                  <a:latin typeface="Courier New" panose="02070309020205020404" pitchFamily="49" charset="0"/>
                </a:rPr>
                <a:t>="javascript:;"&gt;</a:t>
              </a:r>
              <a:r>
                <a:rPr lang="zh-CN" altLang="en-US" sz="1050" dirty="0">
                  <a:latin typeface="Courier New" panose="02070309020205020404" pitchFamily="49" charset="0"/>
                </a:rPr>
                <a:t>删除</a:t>
              </a:r>
              <a:r>
                <a:rPr lang="en-US" altLang="zh-CN" sz="1050" dirty="0">
                  <a:latin typeface="Courier New" panose="02070309020205020404" pitchFamily="49" charset="0"/>
                </a:rPr>
                <a:t>&lt;/a&gt;&lt;/td&gt;&lt;/tr&gt;')</a:t>
              </a: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})</a:t>
              </a: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$('#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bookBody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').empty().append(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rows.join</a:t>
              </a:r>
              <a:r>
                <a:rPr lang="en-US" altLang="zh-CN" sz="1050" dirty="0">
                  <a:latin typeface="Courier New" panose="02070309020205020404" pitchFamily="49" charset="0"/>
                </a:rPr>
                <a:t>(''))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5.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渲染表格结构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})</a:t>
              </a: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402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图书管理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删除图书（核心代码）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B709C8-042E-47DE-9604-E5F4CEE879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397651"/>
            <a:ext cx="6708529" cy="3622083"/>
            <a:chOff x="1078118" y="2214664"/>
            <a:chExt cx="6318046" cy="86817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5F841BC-F788-49AB-84A1-ABECB25553BE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3A7D5D4-E142-48D2-9985-F7C9D8033F31}"/>
                </a:ext>
              </a:extLst>
            </p:cNvPr>
            <p:cNvSpPr/>
            <p:nvPr/>
          </p:nvSpPr>
          <p:spPr>
            <a:xfrm>
              <a:off x="1177926" y="2232725"/>
              <a:ext cx="6218238" cy="830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为按钮绑定点击事件处理函数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$('</a:t>
              </a:r>
              <a:r>
                <a:rPr lang="en-US" altLang="zh-CN" sz="1050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tbody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').on('click', '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.del</a:t>
              </a:r>
              <a:r>
                <a:rPr lang="en-US" altLang="zh-CN" sz="1050" dirty="0">
                  <a:latin typeface="Courier New" panose="02070309020205020404" pitchFamily="49" charset="0"/>
                </a:rPr>
                <a:t>', function()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获取要删除的图书的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Id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var id = $(this).attr('data-id')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$.ajax({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发起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ajax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请求，根据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id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删除对应的图书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type: 'GET',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url: 'http://www.liulongbin.top:3006/api/delbook',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data: { id: id },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success: function(res)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    if 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res.status</a:t>
              </a:r>
              <a:r>
                <a:rPr lang="en-US" altLang="zh-CN" sz="1050" dirty="0">
                  <a:latin typeface="Courier New" panose="02070309020205020404" pitchFamily="49" charset="0"/>
                </a:rPr>
                <a:t> !== 200) return alert('</a:t>
              </a:r>
              <a:r>
                <a:rPr lang="zh-CN" altLang="en-US" sz="1050" dirty="0">
                  <a:latin typeface="Courier New" panose="02070309020205020404" pitchFamily="49" charset="0"/>
                </a:rPr>
                <a:t>删除图书失败！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   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getBookList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4.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删除成功后，重新加载图书列表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9507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图书管理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/>
              <a:t>8.5 </a:t>
            </a:r>
            <a:r>
              <a:rPr lang="zh-CN" altLang="en-US" dirty="0"/>
              <a:t>添加图书（核心代码）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B709C8-042E-47DE-9604-E5F4CEE879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397651"/>
            <a:ext cx="6708529" cy="3622475"/>
            <a:chOff x="1078118" y="2214664"/>
            <a:chExt cx="6318046" cy="86826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5F841BC-F788-49AB-84A1-ABECB25553BE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3A7D5D4-E142-48D2-9985-F7C9D8033F31}"/>
                </a:ext>
              </a:extLst>
            </p:cNvPr>
            <p:cNvSpPr/>
            <p:nvPr/>
          </p:nvSpPr>
          <p:spPr>
            <a:xfrm>
              <a:off x="1177926" y="2232725"/>
              <a:ext cx="6218238" cy="8502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检测内容是否为空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bookname = $('#bookname').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val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author = $('#author').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val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publisher = $('#publisher').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val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if (bookname === '' || author === '' || publisher === '') {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return alert('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请完整填写图书信息！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发起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ajax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请求，添加图书信息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$.post(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'http://www.liulongbin.top:3006/api/addbook',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{ bookname: bookname, author: author, publisher: publisher },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function(res) {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判断是否添加成功</a:t>
              </a:r>
            </a:p>
            <a:p>
              <a:pPr>
                <a:lnSpc>
                  <a:spcPts val="15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    </a:t>
              </a:r>
              <a:r>
                <a:rPr lang="en-US" altLang="zh-CN" sz="1050" dirty="0">
                  <a:latin typeface="Courier New" panose="02070309020205020404" pitchFamily="49" charset="0"/>
                </a:rPr>
                <a:t>if 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res.status</a:t>
              </a:r>
              <a:r>
                <a:rPr lang="en-US" altLang="zh-CN" sz="1050" dirty="0">
                  <a:latin typeface="Courier New" panose="02070309020205020404" pitchFamily="49" charset="0"/>
                </a:rPr>
                <a:t> !== 201) return alert('</a:t>
              </a:r>
              <a:r>
                <a:rPr lang="zh-CN" altLang="en-US" sz="1050" dirty="0">
                  <a:latin typeface="Courier New" panose="02070309020205020404" pitchFamily="49" charset="0"/>
                </a:rPr>
                <a:t>添加图书失败！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</a:t>
              </a:r>
              <a:endPara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   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getBookList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4.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添加成功后，刷新图书列表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$('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input:text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').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val</a:t>
              </a:r>
              <a:r>
                <a:rPr lang="en-US" altLang="zh-CN" sz="1050" dirty="0">
                  <a:latin typeface="Courier New" panose="02070309020205020404" pitchFamily="49" charset="0"/>
                </a:rPr>
                <a:t>('')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5.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清空文本框内容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}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9976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案例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聊天机器人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9770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聊天机器人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演示案例要完成的效果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68E104-E722-4C84-B297-4848A8526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78" y="1354272"/>
            <a:ext cx="2673304" cy="3638501"/>
          </a:xfrm>
          <a:prstGeom prst="rect">
            <a:avLst/>
          </a:prstGeom>
        </p:spPr>
      </p:pic>
      <p:sp>
        <p:nvSpPr>
          <p:cNvPr id="5" name="内容占位符 5">
            <a:extLst>
              <a:ext uri="{FF2B5EF4-FFF2-40B4-BE49-F238E27FC236}">
                <a16:creationId xmlns:a16="http://schemas.microsoft.com/office/drawing/2014/main" id="{711CC380-D6FE-4335-874A-08C2DDEB763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687745" y="1393200"/>
            <a:ext cx="3897982" cy="301802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实现步骤：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梳理案例的代码结构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将用户输入的内容渲染到聊天窗口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发起请求获取聊天消息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将机器人的聊天内容转为语音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通过 </a:t>
            </a:r>
            <a:r>
              <a:rPr lang="en-US" altLang="zh-CN" dirty="0"/>
              <a:t>&lt;audio&gt; </a:t>
            </a:r>
            <a:r>
              <a:rPr lang="zh-CN" altLang="en-US" dirty="0"/>
              <a:t>播放语音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使用回车键发送消息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9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聊天机器人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梳理案例的代码结构</a:t>
            </a: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2164CBEE-939D-414B-859C-DF62C8D6E85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785836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梳理页面的 </a:t>
            </a:r>
            <a:r>
              <a:rPr lang="en-US" altLang="zh-CN" dirty="0">
                <a:solidFill>
                  <a:schemeClr val="tx1"/>
                </a:solidFill>
              </a:rPr>
              <a:t>UI </a:t>
            </a:r>
            <a:r>
              <a:rPr lang="zh-CN" altLang="en-US" dirty="0">
                <a:solidFill>
                  <a:schemeClr val="tx1"/>
                </a:solidFill>
              </a:rPr>
              <a:t>布局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将业务代码抽离到 </a:t>
            </a:r>
            <a:r>
              <a:rPr lang="en-US" altLang="zh-CN" dirty="0">
                <a:solidFill>
                  <a:schemeClr val="tx1"/>
                </a:solidFill>
              </a:rPr>
              <a:t>chat.js </a:t>
            </a:r>
            <a:r>
              <a:rPr lang="zh-CN" altLang="en-US" dirty="0">
                <a:solidFill>
                  <a:schemeClr val="tx1"/>
                </a:solidFill>
              </a:rPr>
              <a:t>中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了解 </a:t>
            </a:r>
            <a:r>
              <a:rPr lang="en-US" altLang="zh-CN" dirty="0" err="1">
                <a:solidFill>
                  <a:schemeClr val="tx1"/>
                </a:solidFill>
              </a:rPr>
              <a:t>resetui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 函数的作用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0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聊天机器人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将用户输入的内容渲染到聊天窗口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EA5645-41C9-45BB-8BB7-C61B0F94A263}"/>
              </a:ext>
            </a:extLst>
          </p:cNvPr>
          <p:cNvGrpSpPr>
            <a:grpSpLocks/>
          </p:cNvGrpSpPr>
          <p:nvPr/>
        </p:nvGrpSpPr>
        <p:grpSpPr bwMode="auto">
          <a:xfrm>
            <a:off x="935286" y="1397654"/>
            <a:ext cx="7360335" cy="3622084"/>
            <a:chOff x="1078118" y="2214664"/>
            <a:chExt cx="6130926" cy="86817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BF1BC8-CB4A-4509-BD53-44E49C204374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5CF9821-48C2-4726-92B4-FB898E04C7A1}"/>
                </a:ext>
              </a:extLst>
            </p:cNvPr>
            <p:cNvSpPr/>
            <p:nvPr/>
          </p:nvSpPr>
          <p:spPr>
            <a:xfrm>
              <a:off x="1177926" y="2232725"/>
              <a:ext cx="6031118" cy="830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为发送按钮绑定点击事件处理函数</a:t>
              </a:r>
              <a:endPara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btnSend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'click'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 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()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text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ipt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trim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//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获取用户输入的内容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text.length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0025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判断用户输入的内容是否为空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ipt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将用户输入的内容显示到聊天窗口中</a:t>
              </a:r>
              <a:endPara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talk_list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append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'&lt;li class="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right_word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"&gt;&lt;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img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src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img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/person02.png" /&gt; &lt;span&gt;'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text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'&lt;/span&gt;&lt;/li&gt;'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resetui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重置滚动条的位置</a:t>
              </a:r>
              <a:endPara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‘#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ipt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//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清空输入框的内容</a:t>
              </a:r>
              <a:endPara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// TODO: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发起请求，获取聊天消息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74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4C9CC867-3D4F-444A-B03A-168DECC83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URL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03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聊天机器人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发起请求获取聊天消息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EA5645-41C9-45BB-8BB7-C61B0F94A263}"/>
              </a:ext>
            </a:extLst>
          </p:cNvPr>
          <p:cNvGrpSpPr>
            <a:grpSpLocks/>
          </p:cNvGrpSpPr>
          <p:nvPr/>
        </p:nvGrpSpPr>
        <p:grpSpPr bwMode="auto">
          <a:xfrm>
            <a:off x="935286" y="1342410"/>
            <a:ext cx="7360335" cy="3774751"/>
            <a:chOff x="1078118" y="2201421"/>
            <a:chExt cx="6130925" cy="9047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BF1BC8-CB4A-4509-BD53-44E49C204374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5CF9821-48C2-4726-92B4-FB898E04C7A1}"/>
                </a:ext>
              </a:extLst>
            </p:cNvPr>
            <p:cNvSpPr/>
            <p:nvPr/>
          </p:nvSpPr>
          <p:spPr>
            <a:xfrm>
              <a:off x="1177926" y="2201421"/>
              <a:ext cx="6031117" cy="904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getMsg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i="1" dirty="0">
                  <a:solidFill>
                    <a:srgbClr val="FF96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text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$.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ajax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method: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'GET'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url: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'http://ajax.frontend.itheima.net:3006/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/robot'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data: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spoken: text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},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success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 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</a:t>
              </a:r>
              <a:r>
                <a:rPr lang="en-US" altLang="zh-CN" sz="1050" i="1" dirty="0">
                  <a:solidFill>
                    <a:srgbClr val="FF96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res.message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'success'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    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msg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res.data.info.text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    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talk_list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append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'&lt;li class="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left_word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"&gt;&lt;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img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src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img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/person01.png" /&gt; &lt;span&gt;'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msg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'&lt;/span&gt;&lt;/li&gt;'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    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resetui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   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TODO: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发起请求，将机器人的聊天消息转为语音格式</a:t>
              </a:r>
              <a:endPara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})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03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聊天机器人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9.5 </a:t>
            </a:r>
            <a:r>
              <a:rPr lang="zh-CN" altLang="en-US" dirty="0"/>
              <a:t>将机器人的聊天内容转为语音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EA5645-41C9-45BB-8BB7-C61B0F94A263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397665"/>
            <a:ext cx="7264168" cy="4199832"/>
            <a:chOff x="1078118" y="2214664"/>
            <a:chExt cx="6318046" cy="100610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BF1BC8-CB4A-4509-BD53-44E49C204374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5CF9821-48C2-4726-92B4-FB898E04C7A1}"/>
                </a:ext>
              </a:extLst>
            </p:cNvPr>
            <p:cNvSpPr/>
            <p:nvPr/>
          </p:nvSpPr>
          <p:spPr>
            <a:xfrm>
              <a:off x="1177926" y="2221408"/>
              <a:ext cx="6218238" cy="9993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getVoice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i="1" dirty="0">
                  <a:solidFill>
                    <a:srgbClr val="FF96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text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$.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ajax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method: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'GET'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url: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'http://ajax.frontend.itheima.net:3006/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/synthesize'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data: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text: text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},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success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 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</a:t>
              </a:r>
              <a:r>
                <a:rPr lang="en-US" altLang="zh-CN" sz="1050" i="1" dirty="0">
                  <a:solidFill>
                    <a:srgbClr val="FF96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如果请求成功，则 </a:t>
              </a:r>
              <a:r>
                <a:rPr lang="en-US" altLang="zh-CN" sz="1050" dirty="0" err="1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res.voiceUrl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是服务器返回的音频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URL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地址</a:t>
              </a:r>
              <a:endPara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res.status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0025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200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    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'#voice'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attr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src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 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res.voiceUrl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})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00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聊天机器人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通过 </a:t>
            </a:r>
            <a:r>
              <a:rPr lang="en-US" altLang="zh-CN" dirty="0"/>
              <a:t>&lt;audio&gt; </a:t>
            </a:r>
            <a:r>
              <a:rPr lang="zh-CN" altLang="en-US" dirty="0"/>
              <a:t>播放语音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EA5645-41C9-45BB-8BB7-C61B0F94A263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397668"/>
            <a:ext cx="7264168" cy="792000"/>
            <a:chOff x="1078118" y="2214664"/>
            <a:chExt cx="6318046" cy="86817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BF1BC8-CB4A-4509-BD53-44E49C204374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5CF9821-48C2-4726-92B4-FB898E04C7A1}"/>
                </a:ext>
              </a:extLst>
            </p:cNvPr>
            <p:cNvSpPr/>
            <p:nvPr/>
          </p:nvSpPr>
          <p:spPr>
            <a:xfrm>
              <a:off x="1177926" y="2291588"/>
              <a:ext cx="6218238" cy="154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&lt;!--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音频播放语音内容 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--&gt;</a:t>
              </a:r>
              <a:endPara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audio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 err="1">
                  <a:solidFill>
                    <a:srgbClr val="F77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src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""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F77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"voice"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 err="1">
                  <a:solidFill>
                    <a:srgbClr val="F77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autoplay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F77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style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"display: none;"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audio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13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聊天机器人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使用回车发送消息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EA5645-41C9-45BB-8BB7-C61B0F94A263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397670"/>
            <a:ext cx="7264168" cy="2671912"/>
            <a:chOff x="1078118" y="2214664"/>
            <a:chExt cx="6318046" cy="10139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BF1BC8-CB4A-4509-BD53-44E49C204374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5CF9821-48C2-4726-92B4-FB898E04C7A1}"/>
                </a:ext>
              </a:extLst>
            </p:cNvPr>
            <p:cNvSpPr/>
            <p:nvPr/>
          </p:nvSpPr>
          <p:spPr>
            <a:xfrm>
              <a:off x="1177926" y="2262630"/>
              <a:ext cx="6218238" cy="966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让文本输入框响应回车事件后，提交消息</a:t>
              </a:r>
              <a:endPara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ipt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keyup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 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</a:t>
              </a:r>
              <a:r>
                <a:rPr lang="en-US" altLang="zh-CN" sz="1050" i="1" dirty="0">
                  <a:solidFill>
                    <a:srgbClr val="FF96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altLang="zh-CN" sz="105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e.keyCode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可以获取到当前按键的编码</a:t>
              </a:r>
              <a:endPara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e.keyCode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0025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调用按钮元素的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click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函数，可以通过编程的形式触发按钮的点击事件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  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btnSend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click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23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URL</a:t>
            </a:r>
            <a:r>
              <a:rPr lang="zh-CN" altLang="en-US" dirty="0"/>
              <a:t>地址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2.1 URL</a:t>
            </a:r>
            <a:r>
              <a:rPr lang="zh-CN" altLang="en-US" dirty="0"/>
              <a:t>地址的概念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（全称是</a:t>
            </a:r>
            <a:r>
              <a:rPr lang="en-US" altLang="zh-CN" dirty="0">
                <a:solidFill>
                  <a:schemeClr val="tx1"/>
                </a:solidFill>
              </a:rPr>
              <a:t>UniformResourceLocator</a:t>
            </a:r>
            <a:r>
              <a:rPr lang="zh-CN" altLang="en-US" dirty="0">
                <a:solidFill>
                  <a:schemeClr val="tx1"/>
                </a:solidFill>
              </a:rPr>
              <a:t>）中文叫</a:t>
            </a:r>
            <a:r>
              <a:rPr lang="zh-CN" altLang="en-US" dirty="0">
                <a:solidFill>
                  <a:srgbClr val="FF0000"/>
                </a:solidFill>
              </a:rPr>
              <a:t>统一资源定位符</a:t>
            </a:r>
            <a:r>
              <a:rPr lang="zh-CN" altLang="en-US" dirty="0">
                <a:solidFill>
                  <a:schemeClr val="tx1"/>
                </a:solidFill>
              </a:rPr>
              <a:t>，用于标识互联网上每个资源的唯一存放位置。浏览器只有通过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地址，才能正确定位资源的存放位置，从而成功访问到对应的资源。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常见的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举例：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http://www.baidu.com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http://www.taobao.com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http://www.cnblogs.com/liulongbinblogs/p/11649393.html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45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URL</a:t>
            </a:r>
            <a:r>
              <a:rPr lang="zh-CN" altLang="en-US" dirty="0"/>
              <a:t>地址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URL</a:t>
            </a:r>
            <a:r>
              <a:rPr lang="zh-CN" altLang="en-US" dirty="0"/>
              <a:t>地址的组成部分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4868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地址一般由三部组成：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① 客户端与服务器之间的</a:t>
            </a:r>
            <a:r>
              <a:rPr lang="zh-CN" altLang="en-US" dirty="0">
                <a:solidFill>
                  <a:srgbClr val="FF0000"/>
                </a:solidFill>
              </a:rPr>
              <a:t>通信协议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② </a:t>
            </a:r>
            <a:r>
              <a:rPr lang="zh-CN" altLang="en-US" dirty="0">
                <a:solidFill>
                  <a:schemeClr val="tx1"/>
                </a:solidFill>
              </a:rPr>
              <a:t>存有该资源的</a:t>
            </a:r>
            <a:r>
              <a:rPr lang="zh-CN" altLang="en-US" dirty="0">
                <a:solidFill>
                  <a:srgbClr val="FF0000"/>
                </a:solidFill>
              </a:rPr>
              <a:t>服务器名称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③ </a:t>
            </a:r>
            <a:r>
              <a:rPr lang="zh-CN" altLang="en-US" dirty="0">
                <a:solidFill>
                  <a:schemeClr val="tx1"/>
                </a:solidFill>
              </a:rPr>
              <a:t>资源在服务器上</a:t>
            </a:r>
            <a:r>
              <a:rPr lang="zh-CN" altLang="en-US" dirty="0">
                <a:solidFill>
                  <a:srgbClr val="FF0000"/>
                </a:solidFill>
              </a:rPr>
              <a:t>具体的存放位置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72072D-5408-445C-B31E-8421904B8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78" y="3029782"/>
            <a:ext cx="6737350" cy="12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B2A8A9A3-D3EB-4FD8-A423-8F15C01EE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分析网页的打开过程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84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13110</TotalTime>
  <Words>4070</Words>
  <Application>Microsoft Office PowerPoint</Application>
  <PresentationFormat>全屏显示(16:9)</PresentationFormat>
  <Paragraphs>552</Paragraphs>
  <Slides>64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3" baseType="lpstr">
      <vt:lpstr>等线</vt:lpstr>
      <vt:lpstr>Microsoft YaHei</vt:lpstr>
      <vt:lpstr>Microsoft YaHei</vt:lpstr>
      <vt:lpstr>Arial</vt:lpstr>
      <vt:lpstr>Calibri</vt:lpstr>
      <vt:lpstr>Courier New</vt:lpstr>
      <vt:lpstr>Segoe UI</vt:lpstr>
      <vt:lpstr>Wingdings</vt:lpstr>
      <vt:lpstr>黑马程序员主题​​</vt:lpstr>
      <vt:lpstr>服务器的基本概念与初识Ajax</vt:lpstr>
      <vt:lpstr>PowerPoint 演示文稿</vt:lpstr>
      <vt:lpstr>1. 客户端与服务器</vt:lpstr>
      <vt:lpstr>1. 客户端与服务器</vt:lpstr>
      <vt:lpstr>1. 客户端与服务器</vt:lpstr>
      <vt:lpstr>PowerPoint 演示文稿</vt:lpstr>
      <vt:lpstr>2. URL地址</vt:lpstr>
      <vt:lpstr>2. URL地址</vt:lpstr>
      <vt:lpstr>PowerPoint 演示文稿</vt:lpstr>
      <vt:lpstr>3. 客户端与服务器的通信过程</vt:lpstr>
      <vt:lpstr>3.客户端与服务器的通信过程</vt:lpstr>
      <vt:lpstr>3.客户端与服务器的通信过程</vt:lpstr>
      <vt:lpstr>PowerPoint 演示文稿</vt:lpstr>
      <vt:lpstr>4. 服务器对外提供了哪些资源</vt:lpstr>
      <vt:lpstr>4. 服务器对外提供了哪些资源</vt:lpstr>
      <vt:lpstr>4. 服务器对外提供了哪些资源</vt:lpstr>
      <vt:lpstr>4. 服务器对外提供了哪些资源</vt:lpstr>
      <vt:lpstr>4. 服务器对外提供了哪些资源</vt:lpstr>
      <vt:lpstr>PowerPoint 演示文稿</vt:lpstr>
      <vt:lpstr>5. 了解Ajax</vt:lpstr>
      <vt:lpstr>5. 了解Ajax</vt:lpstr>
      <vt:lpstr>5. 了解Ajax</vt:lpstr>
      <vt:lpstr>5. 了解Ajax</vt:lpstr>
      <vt:lpstr>5. 了解Ajax</vt:lpstr>
      <vt:lpstr>5. 了解Ajax</vt:lpstr>
      <vt:lpstr>PowerPoint 演示文稿</vt:lpstr>
      <vt:lpstr>6. jQuery中的Ajax</vt:lpstr>
      <vt:lpstr>6. jQuery中的Ajax</vt:lpstr>
      <vt:lpstr>6. jQuery中的Ajax</vt:lpstr>
      <vt:lpstr>6. jQuery中的Ajax</vt:lpstr>
      <vt:lpstr>6. jQuery中的Ajax</vt:lpstr>
      <vt:lpstr>6. jQuery中的Ajax</vt:lpstr>
      <vt:lpstr>6. jQuery中的Ajax</vt:lpstr>
      <vt:lpstr>6. jQuery中的Ajax</vt:lpstr>
      <vt:lpstr>6. jQuery中的Ajax</vt:lpstr>
      <vt:lpstr>PowerPoint 演示文稿</vt:lpstr>
      <vt:lpstr>7. 接口</vt:lpstr>
      <vt:lpstr>7. 接口</vt:lpstr>
      <vt:lpstr>7. 接口</vt:lpstr>
      <vt:lpstr>7. 接口</vt:lpstr>
      <vt:lpstr>7. 接口</vt:lpstr>
      <vt:lpstr>7. 接口</vt:lpstr>
      <vt:lpstr>7. 接口</vt:lpstr>
      <vt:lpstr>7. 接口</vt:lpstr>
      <vt:lpstr>7. 接口</vt:lpstr>
      <vt:lpstr>7. 接口</vt:lpstr>
      <vt:lpstr>7. 接口</vt:lpstr>
      <vt:lpstr>7. 接口</vt:lpstr>
      <vt:lpstr>7. 接口</vt:lpstr>
      <vt:lpstr>PowerPoint 演示文稿</vt:lpstr>
      <vt:lpstr>8. 案例 - 图书管理</vt:lpstr>
      <vt:lpstr>8. 案例 - 图书管理</vt:lpstr>
      <vt:lpstr>8. 案例 - 图书管理</vt:lpstr>
      <vt:lpstr>8. 案例 - 图书管理</vt:lpstr>
      <vt:lpstr>8. 案例 - 图书管理</vt:lpstr>
      <vt:lpstr>PowerPoint 演示文稿</vt:lpstr>
      <vt:lpstr>9. 案例 – 聊天机器人</vt:lpstr>
      <vt:lpstr>9. 案例 – 聊天机器人</vt:lpstr>
      <vt:lpstr>9. 案例 – 聊天机器人</vt:lpstr>
      <vt:lpstr>9. 案例 – 聊天机器人</vt:lpstr>
      <vt:lpstr>9. 案例 – 聊天机器人</vt:lpstr>
      <vt:lpstr>9. 案例 – 聊天机器人</vt:lpstr>
      <vt:lpstr>9. 案例 – 聊天机器人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LU YU</cp:lastModifiedBy>
  <cp:revision>3606</cp:revision>
  <dcterms:created xsi:type="dcterms:W3CDTF">2018-10-05T21:01:23Z</dcterms:created>
  <dcterms:modified xsi:type="dcterms:W3CDTF">2022-10-16T07:16:52Z</dcterms:modified>
</cp:coreProperties>
</file>