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6"/>
  </p:notesMasterIdLst>
  <p:sldIdLst>
    <p:sldId id="456" r:id="rId2"/>
    <p:sldId id="455" r:id="rId3"/>
    <p:sldId id="504" r:id="rId4"/>
    <p:sldId id="506" r:id="rId5"/>
    <p:sldId id="507" r:id="rId6"/>
    <p:sldId id="505" r:id="rId7"/>
    <p:sldId id="508" r:id="rId8"/>
    <p:sldId id="509" r:id="rId9"/>
    <p:sldId id="510" r:id="rId10"/>
    <p:sldId id="511" r:id="rId11"/>
    <p:sldId id="512" r:id="rId12"/>
    <p:sldId id="513" r:id="rId13"/>
    <p:sldId id="514" r:id="rId14"/>
    <p:sldId id="515" r:id="rId15"/>
    <p:sldId id="518" r:id="rId16"/>
    <p:sldId id="517" r:id="rId17"/>
    <p:sldId id="531" r:id="rId18"/>
    <p:sldId id="519" r:id="rId19"/>
    <p:sldId id="520" r:id="rId20"/>
    <p:sldId id="521" r:id="rId21"/>
    <p:sldId id="522" r:id="rId22"/>
    <p:sldId id="526" r:id="rId23"/>
    <p:sldId id="524" r:id="rId24"/>
    <p:sldId id="525" r:id="rId25"/>
    <p:sldId id="527" r:id="rId26"/>
    <p:sldId id="528" r:id="rId27"/>
    <p:sldId id="530" r:id="rId28"/>
    <p:sldId id="532" r:id="rId29"/>
    <p:sldId id="533" r:id="rId30"/>
    <p:sldId id="534" r:id="rId31"/>
    <p:sldId id="535" r:id="rId32"/>
    <p:sldId id="536" r:id="rId33"/>
    <p:sldId id="537" r:id="rId34"/>
    <p:sldId id="538" r:id="rId35"/>
    <p:sldId id="541" r:id="rId36"/>
    <p:sldId id="542" r:id="rId37"/>
    <p:sldId id="543" r:id="rId38"/>
    <p:sldId id="544" r:id="rId39"/>
    <p:sldId id="545" r:id="rId40"/>
    <p:sldId id="546" r:id="rId41"/>
    <p:sldId id="547" r:id="rId42"/>
    <p:sldId id="548" r:id="rId43"/>
    <p:sldId id="549" r:id="rId44"/>
    <p:sldId id="550" r:id="rId45"/>
    <p:sldId id="551" r:id="rId46"/>
    <p:sldId id="552" r:id="rId47"/>
    <p:sldId id="553" r:id="rId48"/>
    <p:sldId id="554" r:id="rId49"/>
    <p:sldId id="558" r:id="rId50"/>
    <p:sldId id="559" r:id="rId51"/>
    <p:sldId id="557" r:id="rId52"/>
    <p:sldId id="560" r:id="rId53"/>
    <p:sldId id="556" r:id="rId54"/>
    <p:sldId id="555" r:id="rId55"/>
    <p:sldId id="566" r:id="rId56"/>
    <p:sldId id="567" r:id="rId57"/>
    <p:sldId id="568" r:id="rId58"/>
    <p:sldId id="561" r:id="rId59"/>
    <p:sldId id="563" r:id="rId60"/>
    <p:sldId id="562" r:id="rId61"/>
    <p:sldId id="564" r:id="rId62"/>
    <p:sldId id="565" r:id="rId63"/>
    <p:sldId id="569" r:id="rId64"/>
    <p:sldId id="570" r:id="rId65"/>
    <p:sldId id="571" r:id="rId66"/>
    <p:sldId id="572" r:id="rId67"/>
    <p:sldId id="573" r:id="rId68"/>
    <p:sldId id="574" r:id="rId69"/>
    <p:sldId id="575" r:id="rId70"/>
    <p:sldId id="576" r:id="rId71"/>
    <p:sldId id="577" r:id="rId72"/>
    <p:sldId id="578" r:id="rId73"/>
    <p:sldId id="579" r:id="rId74"/>
    <p:sldId id="580" r:id="rId75"/>
    <p:sldId id="581" r:id="rId76"/>
    <p:sldId id="582" r:id="rId77"/>
    <p:sldId id="583" r:id="rId78"/>
    <p:sldId id="584" r:id="rId79"/>
    <p:sldId id="585" r:id="rId80"/>
    <p:sldId id="586" r:id="rId81"/>
    <p:sldId id="587" r:id="rId82"/>
    <p:sldId id="588" r:id="rId83"/>
    <p:sldId id="589" r:id="rId84"/>
    <p:sldId id="590" r:id="rId85"/>
    <p:sldId id="591" r:id="rId86"/>
    <p:sldId id="592" r:id="rId87"/>
    <p:sldId id="593" r:id="rId88"/>
    <p:sldId id="594" r:id="rId89"/>
    <p:sldId id="595" r:id="rId90"/>
    <p:sldId id="596" r:id="rId91"/>
    <p:sldId id="597" r:id="rId92"/>
    <p:sldId id="598" r:id="rId93"/>
    <p:sldId id="599" r:id="rId94"/>
    <p:sldId id="600" r:id="rId95"/>
    <p:sldId id="601" r:id="rId96"/>
    <p:sldId id="602" r:id="rId97"/>
    <p:sldId id="603" r:id="rId98"/>
    <p:sldId id="604" r:id="rId99"/>
    <p:sldId id="605" r:id="rId100"/>
    <p:sldId id="606" r:id="rId101"/>
    <p:sldId id="607" r:id="rId102"/>
    <p:sldId id="608" r:id="rId103"/>
    <p:sldId id="609" r:id="rId104"/>
    <p:sldId id="610" r:id="rId105"/>
    <p:sldId id="611" r:id="rId106"/>
    <p:sldId id="612" r:id="rId107"/>
    <p:sldId id="613" r:id="rId108"/>
    <p:sldId id="614" r:id="rId109"/>
    <p:sldId id="615" r:id="rId110"/>
    <p:sldId id="616" r:id="rId111"/>
    <p:sldId id="617" r:id="rId112"/>
    <p:sldId id="618" r:id="rId113"/>
    <p:sldId id="619" r:id="rId114"/>
    <p:sldId id="620" r:id="rId115"/>
    <p:sldId id="621" r:id="rId116"/>
    <p:sldId id="622" r:id="rId117"/>
    <p:sldId id="623" r:id="rId118"/>
    <p:sldId id="624" r:id="rId119"/>
    <p:sldId id="625" r:id="rId120"/>
    <p:sldId id="626" r:id="rId121"/>
    <p:sldId id="627" r:id="rId122"/>
    <p:sldId id="628" r:id="rId123"/>
    <p:sldId id="629" r:id="rId124"/>
    <p:sldId id="630" r:id="rId125"/>
    <p:sldId id="631" r:id="rId126"/>
    <p:sldId id="632" r:id="rId127"/>
    <p:sldId id="633" r:id="rId128"/>
    <p:sldId id="634" r:id="rId129"/>
    <p:sldId id="635" r:id="rId130"/>
    <p:sldId id="636" r:id="rId131"/>
    <p:sldId id="637" r:id="rId132"/>
    <p:sldId id="638" r:id="rId133"/>
    <p:sldId id="639" r:id="rId134"/>
    <p:sldId id="640" r:id="rId135"/>
    <p:sldId id="641" r:id="rId136"/>
    <p:sldId id="642" r:id="rId137"/>
    <p:sldId id="643" r:id="rId138"/>
    <p:sldId id="644" r:id="rId139"/>
    <p:sldId id="645" r:id="rId140"/>
    <p:sldId id="646" r:id="rId141"/>
    <p:sldId id="647" r:id="rId142"/>
    <p:sldId id="648" r:id="rId143"/>
    <p:sldId id="649" r:id="rId144"/>
    <p:sldId id="650" r:id="rId145"/>
    <p:sldId id="651" r:id="rId146"/>
    <p:sldId id="652" r:id="rId147"/>
    <p:sldId id="653" r:id="rId148"/>
    <p:sldId id="654" r:id="rId149"/>
    <p:sldId id="655" r:id="rId150"/>
    <p:sldId id="656" r:id="rId151"/>
    <p:sldId id="657" r:id="rId152"/>
    <p:sldId id="658" r:id="rId153"/>
    <p:sldId id="659" r:id="rId154"/>
    <p:sldId id="660" r:id="rId155"/>
    <p:sldId id="661" r:id="rId156"/>
    <p:sldId id="662" r:id="rId157"/>
    <p:sldId id="663" r:id="rId158"/>
    <p:sldId id="664" r:id="rId159"/>
    <p:sldId id="665" r:id="rId160"/>
    <p:sldId id="666" r:id="rId161"/>
    <p:sldId id="667" r:id="rId162"/>
    <p:sldId id="668" r:id="rId163"/>
    <p:sldId id="669" r:id="rId164"/>
    <p:sldId id="670" r:id="rId165"/>
    <p:sldId id="671" r:id="rId166"/>
    <p:sldId id="672" r:id="rId167"/>
    <p:sldId id="673" r:id="rId168"/>
    <p:sldId id="674" r:id="rId169"/>
    <p:sldId id="675" r:id="rId170"/>
    <p:sldId id="676" r:id="rId171"/>
    <p:sldId id="677" r:id="rId172"/>
    <p:sldId id="678" r:id="rId173"/>
    <p:sldId id="679" r:id="rId174"/>
    <p:sldId id="680" r:id="rId175"/>
    <p:sldId id="681" r:id="rId176"/>
    <p:sldId id="682" r:id="rId177"/>
    <p:sldId id="683" r:id="rId178"/>
    <p:sldId id="684" r:id="rId179"/>
    <p:sldId id="685" r:id="rId180"/>
    <p:sldId id="686" r:id="rId181"/>
    <p:sldId id="687" r:id="rId182"/>
    <p:sldId id="688" r:id="rId183"/>
    <p:sldId id="689" r:id="rId184"/>
    <p:sldId id="690" r:id="rId185"/>
    <p:sldId id="691" r:id="rId186"/>
    <p:sldId id="692" r:id="rId187"/>
    <p:sldId id="693" r:id="rId188"/>
    <p:sldId id="694" r:id="rId189"/>
    <p:sldId id="695" r:id="rId190"/>
    <p:sldId id="696" r:id="rId191"/>
    <p:sldId id="697" r:id="rId192"/>
    <p:sldId id="698" r:id="rId193"/>
    <p:sldId id="699" r:id="rId194"/>
    <p:sldId id="700" r:id="rId195"/>
    <p:sldId id="701" r:id="rId196"/>
    <p:sldId id="702" r:id="rId197"/>
    <p:sldId id="703" r:id="rId198"/>
    <p:sldId id="704" r:id="rId199"/>
    <p:sldId id="705" r:id="rId200"/>
    <p:sldId id="706" r:id="rId201"/>
    <p:sldId id="707" r:id="rId202"/>
    <p:sldId id="708" r:id="rId203"/>
    <p:sldId id="709" r:id="rId204"/>
    <p:sldId id="710" r:id="rId205"/>
    <p:sldId id="711" r:id="rId206"/>
    <p:sldId id="712" r:id="rId207"/>
    <p:sldId id="713" r:id="rId208"/>
    <p:sldId id="714" r:id="rId209"/>
    <p:sldId id="715" r:id="rId210"/>
    <p:sldId id="716" r:id="rId211"/>
    <p:sldId id="717" r:id="rId212"/>
    <p:sldId id="718" r:id="rId213"/>
    <p:sldId id="719" r:id="rId214"/>
    <p:sldId id="720" r:id="rId215"/>
    <p:sldId id="721" r:id="rId216"/>
    <p:sldId id="722" r:id="rId217"/>
    <p:sldId id="723" r:id="rId218"/>
    <p:sldId id="724" r:id="rId219"/>
    <p:sldId id="725" r:id="rId220"/>
    <p:sldId id="726" r:id="rId221"/>
    <p:sldId id="727" r:id="rId222"/>
    <p:sldId id="728" r:id="rId223"/>
    <p:sldId id="729" r:id="rId224"/>
    <p:sldId id="730" r:id="rId225"/>
    <p:sldId id="731" r:id="rId226"/>
    <p:sldId id="732" r:id="rId227"/>
    <p:sldId id="733" r:id="rId228"/>
    <p:sldId id="734" r:id="rId229"/>
    <p:sldId id="735" r:id="rId230"/>
    <p:sldId id="736" r:id="rId231"/>
    <p:sldId id="737" r:id="rId232"/>
    <p:sldId id="738" r:id="rId233"/>
    <p:sldId id="739" r:id="rId234"/>
    <p:sldId id="740" r:id="rId235"/>
    <p:sldId id="741" r:id="rId236"/>
    <p:sldId id="742" r:id="rId237"/>
    <p:sldId id="743" r:id="rId238"/>
    <p:sldId id="744" r:id="rId239"/>
    <p:sldId id="745" r:id="rId240"/>
    <p:sldId id="746" r:id="rId241"/>
    <p:sldId id="747" r:id="rId242"/>
    <p:sldId id="748" r:id="rId243"/>
    <p:sldId id="749" r:id="rId244"/>
    <p:sldId id="750" r:id="rId245"/>
    <p:sldId id="751" r:id="rId246"/>
    <p:sldId id="752" r:id="rId247"/>
    <p:sldId id="753" r:id="rId248"/>
    <p:sldId id="754" r:id="rId249"/>
    <p:sldId id="755" r:id="rId250"/>
    <p:sldId id="756" r:id="rId251"/>
    <p:sldId id="757" r:id="rId252"/>
    <p:sldId id="758" r:id="rId253"/>
    <p:sldId id="759" r:id="rId254"/>
    <p:sldId id="760" r:id="rId255"/>
    <p:sldId id="761" r:id="rId256"/>
    <p:sldId id="762" r:id="rId257"/>
    <p:sldId id="763" r:id="rId258"/>
    <p:sldId id="764" r:id="rId259"/>
    <p:sldId id="765" r:id="rId260"/>
    <p:sldId id="766" r:id="rId261"/>
    <p:sldId id="767" r:id="rId262"/>
    <p:sldId id="768" r:id="rId263"/>
    <p:sldId id="769" r:id="rId264"/>
    <p:sldId id="770" r:id="rId26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4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tableStyles" Target="tableStyle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notesMaster" Target="notesMasters/notesMaster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presProps" Target="presProps.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D89708-9711-47E1-9B21-77D3890391AB}" type="datetimeFigureOut">
              <a:rPr lang="zh-CN" altLang="en-US" smtClean="0"/>
              <a:t>2022/10/16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513FE7-1214-4E04-BC58-83C6F794A5A0}" type="slidenum">
              <a:rPr lang="zh-CN" altLang="en-US" smtClean="0"/>
              <a:t>‹#›</a:t>
            </a:fld>
            <a:endParaRPr lang="zh-CN" altLang="en-US"/>
          </a:p>
        </p:txBody>
      </p:sp>
    </p:spTree>
    <p:extLst>
      <p:ext uri="{BB962C8B-B14F-4D97-AF65-F5344CB8AC3E}">
        <p14:creationId xmlns:p14="http://schemas.microsoft.com/office/powerpoint/2010/main" val="847685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23ABF34-43AD-46C7-9AC8-FDA89E9FD9BE}" type="slidenum">
              <a:rPr lang="zh-CN" altLang="en-US" smtClean="0"/>
              <a:t>64</a:t>
            </a:fld>
            <a:endParaRPr lang="zh-CN" altLang="en-US"/>
          </a:p>
        </p:txBody>
      </p:sp>
    </p:spTree>
    <p:extLst>
      <p:ext uri="{BB962C8B-B14F-4D97-AF65-F5344CB8AC3E}">
        <p14:creationId xmlns:p14="http://schemas.microsoft.com/office/powerpoint/2010/main" val="1341571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23ABF34-43AD-46C7-9AC8-FDA89E9FD9BE}" type="slidenum">
              <a:rPr lang="zh-CN" altLang="en-US" smtClean="0"/>
              <a:t>121</a:t>
            </a:fld>
            <a:endParaRPr lang="zh-CN" altLang="en-US"/>
          </a:p>
        </p:txBody>
      </p:sp>
    </p:spTree>
    <p:extLst>
      <p:ext uri="{BB962C8B-B14F-4D97-AF65-F5344CB8AC3E}">
        <p14:creationId xmlns:p14="http://schemas.microsoft.com/office/powerpoint/2010/main" val="1101366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23ABF34-43AD-46C7-9AC8-FDA89E9FD9BE}" type="slidenum">
              <a:rPr lang="zh-CN" altLang="en-US" smtClean="0"/>
              <a:t>186</a:t>
            </a:fld>
            <a:endParaRPr lang="zh-CN" altLang="en-US"/>
          </a:p>
        </p:txBody>
      </p:sp>
    </p:spTree>
    <p:extLst>
      <p:ext uri="{BB962C8B-B14F-4D97-AF65-F5344CB8AC3E}">
        <p14:creationId xmlns:p14="http://schemas.microsoft.com/office/powerpoint/2010/main" val="559939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23ABF34-43AD-46C7-9AC8-FDA89E9FD9BE}" type="slidenum">
              <a:rPr lang="zh-CN" altLang="en-US" smtClean="0"/>
              <a:t>225</a:t>
            </a:fld>
            <a:endParaRPr lang="zh-CN" altLang="en-US"/>
          </a:p>
        </p:txBody>
      </p:sp>
    </p:spTree>
    <p:extLst>
      <p:ext uri="{BB962C8B-B14F-4D97-AF65-F5344CB8AC3E}">
        <p14:creationId xmlns:p14="http://schemas.microsoft.com/office/powerpoint/2010/main" val="283236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0D3ED-02CA-EC5C-0C7E-F0F99B4BFEB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D0D21C8-DD5C-23BE-8722-9D27724DFB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4E02E4E-E51D-B962-8221-91117E228ECA}"/>
              </a:ext>
            </a:extLst>
          </p:cNvPr>
          <p:cNvSpPr>
            <a:spLocks noGrp="1"/>
          </p:cNvSpPr>
          <p:nvPr>
            <p:ph type="dt" sz="half" idx="10"/>
          </p:nvPr>
        </p:nvSpPr>
        <p:spPr/>
        <p:txBody>
          <a:bodyPr/>
          <a:lstStyle/>
          <a:p>
            <a:fld id="{938EFCDD-B7B7-4EA8-9A1C-ADC898DE964B}" type="datetimeFigureOut">
              <a:rPr lang="zh-CN" altLang="en-US" smtClean="0"/>
              <a:t>2022/10/16</a:t>
            </a:fld>
            <a:endParaRPr lang="zh-CN" altLang="en-US"/>
          </a:p>
        </p:txBody>
      </p:sp>
      <p:sp>
        <p:nvSpPr>
          <p:cNvPr id="5" name="页脚占位符 4">
            <a:extLst>
              <a:ext uri="{FF2B5EF4-FFF2-40B4-BE49-F238E27FC236}">
                <a16:creationId xmlns:a16="http://schemas.microsoft.com/office/drawing/2014/main" id="{96EB288F-0DC2-4423-828A-65446AC559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36DD01-A6BB-811D-EE3C-CED270B456B9}"/>
              </a:ext>
            </a:extLst>
          </p:cNvPr>
          <p:cNvSpPr>
            <a:spLocks noGrp="1"/>
          </p:cNvSpPr>
          <p:nvPr>
            <p:ph type="sldNum" sz="quarter" idx="12"/>
          </p:nvPr>
        </p:nvSpPr>
        <p:spPr/>
        <p:txBody>
          <a:bodyPr/>
          <a:lstStyle/>
          <a:p>
            <a:fld id="{70F22B99-5AB8-4569-A17E-5B3CF7B45C49}" type="slidenum">
              <a:rPr lang="zh-CN" altLang="en-US" smtClean="0"/>
              <a:t>‹#›</a:t>
            </a:fld>
            <a:endParaRPr lang="zh-CN" altLang="en-US"/>
          </a:p>
        </p:txBody>
      </p:sp>
    </p:spTree>
    <p:extLst>
      <p:ext uri="{BB962C8B-B14F-4D97-AF65-F5344CB8AC3E}">
        <p14:creationId xmlns:p14="http://schemas.microsoft.com/office/powerpoint/2010/main" val="3216923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265B2C-7AB0-A66E-0E3D-A87B377532B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708C1A9-903D-1D6B-5F21-2D44B08BF63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A5E0A9-477C-3952-E2A7-097FE42E0A52}"/>
              </a:ext>
            </a:extLst>
          </p:cNvPr>
          <p:cNvSpPr>
            <a:spLocks noGrp="1"/>
          </p:cNvSpPr>
          <p:nvPr>
            <p:ph type="dt" sz="half" idx="10"/>
          </p:nvPr>
        </p:nvSpPr>
        <p:spPr/>
        <p:txBody>
          <a:bodyPr/>
          <a:lstStyle/>
          <a:p>
            <a:fld id="{938EFCDD-B7B7-4EA8-9A1C-ADC898DE964B}" type="datetimeFigureOut">
              <a:rPr lang="zh-CN" altLang="en-US" smtClean="0"/>
              <a:t>2022/10/16</a:t>
            </a:fld>
            <a:endParaRPr lang="zh-CN" altLang="en-US"/>
          </a:p>
        </p:txBody>
      </p:sp>
      <p:sp>
        <p:nvSpPr>
          <p:cNvPr id="5" name="页脚占位符 4">
            <a:extLst>
              <a:ext uri="{FF2B5EF4-FFF2-40B4-BE49-F238E27FC236}">
                <a16:creationId xmlns:a16="http://schemas.microsoft.com/office/drawing/2014/main" id="{6410D2BA-A2C6-0B2A-F50B-C26EF52D59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36CC9AC-B928-6908-CB67-577238D03070}"/>
              </a:ext>
            </a:extLst>
          </p:cNvPr>
          <p:cNvSpPr>
            <a:spLocks noGrp="1"/>
          </p:cNvSpPr>
          <p:nvPr>
            <p:ph type="sldNum" sz="quarter" idx="12"/>
          </p:nvPr>
        </p:nvSpPr>
        <p:spPr/>
        <p:txBody>
          <a:bodyPr/>
          <a:lstStyle/>
          <a:p>
            <a:fld id="{70F22B99-5AB8-4569-A17E-5B3CF7B45C49}" type="slidenum">
              <a:rPr lang="zh-CN" altLang="en-US" smtClean="0"/>
              <a:t>‹#›</a:t>
            </a:fld>
            <a:endParaRPr lang="zh-CN" altLang="en-US"/>
          </a:p>
        </p:txBody>
      </p:sp>
    </p:spTree>
    <p:extLst>
      <p:ext uri="{BB962C8B-B14F-4D97-AF65-F5344CB8AC3E}">
        <p14:creationId xmlns:p14="http://schemas.microsoft.com/office/powerpoint/2010/main" val="1221149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2221F5C-DAE1-C805-69D0-186433CDBD6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835767F-4998-BEA7-C7F4-E1223DB808C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A5C2DC5-A592-996E-1EA6-B1BA4C8DEBDD}"/>
              </a:ext>
            </a:extLst>
          </p:cNvPr>
          <p:cNvSpPr>
            <a:spLocks noGrp="1"/>
          </p:cNvSpPr>
          <p:nvPr>
            <p:ph type="dt" sz="half" idx="10"/>
          </p:nvPr>
        </p:nvSpPr>
        <p:spPr/>
        <p:txBody>
          <a:bodyPr/>
          <a:lstStyle/>
          <a:p>
            <a:fld id="{938EFCDD-B7B7-4EA8-9A1C-ADC898DE964B}" type="datetimeFigureOut">
              <a:rPr lang="zh-CN" altLang="en-US" smtClean="0"/>
              <a:t>2022/10/16</a:t>
            </a:fld>
            <a:endParaRPr lang="zh-CN" altLang="en-US"/>
          </a:p>
        </p:txBody>
      </p:sp>
      <p:sp>
        <p:nvSpPr>
          <p:cNvPr id="5" name="页脚占位符 4">
            <a:extLst>
              <a:ext uri="{FF2B5EF4-FFF2-40B4-BE49-F238E27FC236}">
                <a16:creationId xmlns:a16="http://schemas.microsoft.com/office/drawing/2014/main" id="{3643FC81-0890-2D2D-5C8B-5E1891101F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66E97B-F007-D1FF-8714-93112D838DFF}"/>
              </a:ext>
            </a:extLst>
          </p:cNvPr>
          <p:cNvSpPr>
            <a:spLocks noGrp="1"/>
          </p:cNvSpPr>
          <p:nvPr>
            <p:ph type="sldNum" sz="quarter" idx="12"/>
          </p:nvPr>
        </p:nvSpPr>
        <p:spPr/>
        <p:txBody>
          <a:bodyPr/>
          <a:lstStyle/>
          <a:p>
            <a:fld id="{70F22B99-5AB8-4569-A17E-5B3CF7B45C49}" type="slidenum">
              <a:rPr lang="zh-CN" altLang="en-US" smtClean="0"/>
              <a:t>‹#›</a:t>
            </a:fld>
            <a:endParaRPr lang="zh-CN" altLang="en-US"/>
          </a:p>
        </p:txBody>
      </p:sp>
    </p:spTree>
    <p:extLst>
      <p:ext uri="{BB962C8B-B14F-4D97-AF65-F5344CB8AC3E}">
        <p14:creationId xmlns:p14="http://schemas.microsoft.com/office/powerpoint/2010/main" val="1538062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目录">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656000" y="1778001"/>
            <a:ext cx="6654800" cy="3331633"/>
          </a:xfrm>
          <a:prstGeom prst="rect">
            <a:avLst/>
          </a:prstGeom>
        </p:spPr>
        <p:txBody>
          <a:bodyPr>
            <a:normAutofit/>
          </a:bodyPr>
          <a:lstStyle>
            <a:lvl1pPr marL="357708" indent="-357708">
              <a:lnSpc>
                <a:spcPct val="200000"/>
              </a:lnSpc>
              <a:spcBef>
                <a:spcPts val="0"/>
              </a:spcBef>
              <a:buFont typeface="Wingdings" pitchFamily="2" charset="2"/>
              <a:buChar char="u"/>
              <a:defRPr sz="1867" b="0" i="0">
                <a:solidFill>
                  <a:schemeClr val="tx1">
                    <a:lumMod val="85000"/>
                    <a:lumOff val="15000"/>
                  </a:schemeClr>
                </a:solidFill>
                <a:latin typeface="Microsoft YaHei" panose="020B0503020204020204" pitchFamily="34" charset="-122"/>
                <a:ea typeface="Microsoft YaHei" panose="020B0503020204020204" pitchFamily="34" charset="-122"/>
              </a:defRPr>
            </a:lvl1pPr>
          </a:lstStyle>
          <a:p>
            <a:pPr lvl="0"/>
            <a:r>
              <a:rPr lang="zh-CN" altLang="en-US"/>
              <a:t>微软雅黑</a:t>
            </a:r>
            <a:r>
              <a:rPr lang="en-US" altLang="zh-CN"/>
              <a:t>14</a:t>
            </a:r>
          </a:p>
          <a:p>
            <a:pPr lvl="0"/>
            <a:r>
              <a:rPr lang="zh-CN" altLang="en-US"/>
              <a:t>微软雅黑</a:t>
            </a:r>
            <a:r>
              <a:rPr lang="en-US" altLang="zh-CN"/>
              <a:t>14</a:t>
            </a:r>
          </a:p>
          <a:p>
            <a:pPr lvl="0"/>
            <a:r>
              <a:rPr lang="zh-CN" altLang="en-US"/>
              <a:t>编辑母版文本样式
编辑模板文本样式</a:t>
            </a:r>
            <a:endParaRPr lang="en-US" dirty="0"/>
          </a:p>
        </p:txBody>
      </p:sp>
      <p:sp>
        <p:nvSpPr>
          <p:cNvPr id="4" name="Date Placeholder 3"/>
          <p:cNvSpPr>
            <a:spLocks noGrp="1"/>
          </p:cNvSpPr>
          <p:nvPr>
            <p:ph type="dt" sz="half" idx="10"/>
          </p:nvPr>
        </p:nvSpPr>
        <p:spPr/>
        <p:txBody>
          <a:bodyPr/>
          <a:lstStyle/>
          <a:p>
            <a:fld id="{F31F57E1-EBC0-524C-9B6C-A0200F23BED1}" type="datetimeFigureOut">
              <a:t>2022/10/16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37E4949-EF32-944B-A077-7870FB0FF53D}" type="slidenum">
              <a:t>‹#›</a:t>
            </a:fld>
            <a:endParaRPr kumimoji="1" lang="zh-CN" altLang="en-US"/>
          </a:p>
        </p:txBody>
      </p:sp>
      <p:sp>
        <p:nvSpPr>
          <p:cNvPr id="15" name="矩形 14">
            <a:extLst>
              <a:ext uri="{FF2B5EF4-FFF2-40B4-BE49-F238E27FC236}">
                <a16:creationId xmlns:a16="http://schemas.microsoft.com/office/drawing/2014/main" id="{DD682F4C-667C-D54B-BB11-F74E3790836B}"/>
              </a:ext>
            </a:extLst>
          </p:cNvPr>
          <p:cNvSpPr/>
          <p:nvPr userDrawn="1"/>
        </p:nvSpPr>
        <p:spPr>
          <a:xfrm>
            <a:off x="442128" y="174172"/>
            <a:ext cx="549309" cy="6162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12" name="MH_Others_1">
            <a:extLst>
              <a:ext uri="{FF2B5EF4-FFF2-40B4-BE49-F238E27FC236}">
                <a16:creationId xmlns:a16="http://schemas.microsoft.com/office/drawing/2014/main" id="{72715AEE-6A50-5749-989F-A9C2D657A23A}"/>
              </a:ext>
            </a:extLst>
          </p:cNvPr>
          <p:cNvSpPr txBox="1">
            <a:spLocks noChangeArrowheads="1"/>
          </p:cNvSpPr>
          <p:nvPr userDrawn="1">
            <p:custDataLst>
              <p:tags r:id="rId1"/>
            </p:custDataLst>
          </p:nvPr>
        </p:nvSpPr>
        <p:spPr bwMode="auto">
          <a:xfrm>
            <a:off x="2611967" y="2556933"/>
            <a:ext cx="859367" cy="3524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1440" tIns="45720" rIns="91440" bIns="4572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4800">
                <a:solidFill>
                  <a:srgbClr val="FF0000"/>
                </a:solidFill>
                <a:latin typeface="微软雅黑" panose="020B0503020204020204" pitchFamily="34" charset="-122"/>
                <a:ea typeface="微软雅黑" panose="020B0503020204020204" pitchFamily="34" charset="-122"/>
              </a:rPr>
              <a:t>Contents</a:t>
            </a:r>
          </a:p>
        </p:txBody>
      </p:sp>
      <p:sp>
        <p:nvSpPr>
          <p:cNvPr id="13" name="MH_Others_2">
            <a:extLst>
              <a:ext uri="{FF2B5EF4-FFF2-40B4-BE49-F238E27FC236}">
                <a16:creationId xmlns:a16="http://schemas.microsoft.com/office/drawing/2014/main" id="{65938A8A-B8AD-8E4E-BB39-00326B9C7DB7}"/>
              </a:ext>
            </a:extLst>
          </p:cNvPr>
          <p:cNvSpPr>
            <a:spLocks noChangeArrowheads="1"/>
          </p:cNvSpPr>
          <p:nvPr userDrawn="1">
            <p:custDataLst>
              <p:tags r:id="rId2"/>
            </p:custDataLst>
          </p:nvPr>
        </p:nvSpPr>
        <p:spPr bwMode="auto">
          <a:xfrm>
            <a:off x="2264834" y="1221318"/>
            <a:ext cx="1248833" cy="1246716"/>
          </a:xfrm>
          <a:prstGeom prst="ellipse">
            <a:avLst/>
          </a:prstGeom>
          <a:solidFill>
            <a:schemeClr val="tx1">
              <a:lumMod val="75000"/>
              <a:lumOff val="25000"/>
            </a:schemeClr>
          </a:solidFill>
          <a:ln w="0">
            <a:solidFill>
              <a:srgbClr val="FFFFFF">
                <a:alpha val="49000"/>
              </a:srgbClr>
            </a:solidFill>
          </a:ln>
        </p:spPr>
        <p:txBody>
          <a:bodyPr lIns="91440" tIns="45720" rIns="91440" bIns="180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ts val="9333"/>
              </a:lnSpc>
              <a:spcBef>
                <a:spcPct val="0"/>
              </a:spcBef>
              <a:buFont typeface="Arial" panose="020B0604020202020204" pitchFamily="34" charset="0"/>
              <a:buNone/>
              <a:defRPr/>
            </a:pPr>
            <a:r>
              <a:rPr lang="zh-CN" altLang="en-US" sz="5867" b="1" dirty="0">
                <a:solidFill>
                  <a:srgbClr val="FFFFFF"/>
                </a:solidFill>
                <a:latin typeface="微软雅黑" panose="020B0503020204020204" pitchFamily="34" charset="-122"/>
                <a:ea typeface="微软雅黑" panose="020B0503020204020204" pitchFamily="34" charset="-122"/>
              </a:rPr>
              <a:t>目</a:t>
            </a:r>
          </a:p>
        </p:txBody>
      </p:sp>
      <p:sp>
        <p:nvSpPr>
          <p:cNvPr id="14" name="MH_Others_3">
            <a:extLst>
              <a:ext uri="{FF2B5EF4-FFF2-40B4-BE49-F238E27FC236}">
                <a16:creationId xmlns:a16="http://schemas.microsoft.com/office/drawing/2014/main" id="{070C6E62-7518-5C49-BBC6-C8134646B671}"/>
              </a:ext>
            </a:extLst>
          </p:cNvPr>
          <p:cNvSpPr>
            <a:spLocks noChangeArrowheads="1"/>
          </p:cNvSpPr>
          <p:nvPr userDrawn="1">
            <p:custDataLst>
              <p:tags r:id="rId3"/>
            </p:custDataLst>
          </p:nvPr>
        </p:nvSpPr>
        <p:spPr bwMode="auto">
          <a:xfrm>
            <a:off x="1775520" y="2346261"/>
            <a:ext cx="979155" cy="97915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1440" tIns="45720" rIns="91440" bIns="4572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5867"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录</a:t>
            </a:r>
          </a:p>
        </p:txBody>
      </p:sp>
    </p:spTree>
    <p:extLst>
      <p:ext uri="{BB962C8B-B14F-4D97-AF65-F5344CB8AC3E}">
        <p14:creationId xmlns:p14="http://schemas.microsoft.com/office/powerpoint/2010/main" val="2146387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结束页">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883DD52C-B404-BF47-BB80-8EF8EEEE07AF}"/>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3" name="日期占位符 2">
            <a:extLst>
              <a:ext uri="{FF2B5EF4-FFF2-40B4-BE49-F238E27FC236}">
                <a16:creationId xmlns:a16="http://schemas.microsoft.com/office/drawing/2014/main" id="{DAFC2585-B941-E14A-ADF0-46976E61DB43}"/>
              </a:ext>
            </a:extLst>
          </p:cNvPr>
          <p:cNvSpPr>
            <a:spLocks noGrp="1"/>
          </p:cNvSpPr>
          <p:nvPr>
            <p:ph type="dt" sz="half" idx="10"/>
          </p:nvPr>
        </p:nvSpPr>
        <p:spPr/>
        <p:txBody>
          <a:bodyPr/>
          <a:lstStyle/>
          <a:p>
            <a:fld id="{59C60F8F-4E1E-ED4E-893F-DC034FAFF654}" type="datetimeFigureOut">
              <a:t>2022/10/16</a:t>
            </a:fld>
            <a:endParaRPr kumimoji="1" lang="zh-CN" altLang="en-US"/>
          </a:p>
        </p:txBody>
      </p:sp>
      <p:sp>
        <p:nvSpPr>
          <p:cNvPr id="4" name="页脚占位符 3">
            <a:extLst>
              <a:ext uri="{FF2B5EF4-FFF2-40B4-BE49-F238E27FC236}">
                <a16:creationId xmlns:a16="http://schemas.microsoft.com/office/drawing/2014/main" id="{68C30C1D-CFC9-184F-A258-E2F2B5FB5D93}"/>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866D04F0-C18E-854A-8647-E4E1C57D50F0}"/>
              </a:ext>
            </a:extLst>
          </p:cNvPr>
          <p:cNvSpPr>
            <a:spLocks noGrp="1"/>
          </p:cNvSpPr>
          <p:nvPr>
            <p:ph type="sldNum" sz="quarter" idx="12"/>
          </p:nvPr>
        </p:nvSpPr>
        <p:spPr/>
        <p:txBody>
          <a:bodyPr/>
          <a:lstStyle/>
          <a:p>
            <a:fld id="{8DA768C9-4B7F-1440-B58A-1973EF2CC51E}" type="slidenum">
              <a:t>‹#›</a:t>
            </a:fld>
            <a:endParaRPr kumimoji="1" lang="zh-CN" altLang="en-US"/>
          </a:p>
        </p:txBody>
      </p:sp>
      <p:grpSp>
        <p:nvGrpSpPr>
          <p:cNvPr id="6" name="组合 9">
            <a:extLst>
              <a:ext uri="{FF2B5EF4-FFF2-40B4-BE49-F238E27FC236}">
                <a16:creationId xmlns:a16="http://schemas.microsoft.com/office/drawing/2014/main" id="{1804CE73-8F98-DC4D-9BAD-2C3781302A2A}"/>
              </a:ext>
            </a:extLst>
          </p:cNvPr>
          <p:cNvGrpSpPr>
            <a:grpSpLocks/>
          </p:cNvGrpSpPr>
          <p:nvPr userDrawn="1"/>
        </p:nvGrpSpPr>
        <p:grpSpPr bwMode="auto">
          <a:xfrm>
            <a:off x="2592918" y="2423584"/>
            <a:ext cx="6864349" cy="1049867"/>
            <a:chOff x="1944836" y="1767215"/>
            <a:chExt cx="5147444" cy="787423"/>
          </a:xfrm>
        </p:grpSpPr>
        <p:pic>
          <p:nvPicPr>
            <p:cNvPr id="7" name="图片 5">
              <a:extLst>
                <a:ext uri="{FF2B5EF4-FFF2-40B4-BE49-F238E27FC236}">
                  <a16:creationId xmlns:a16="http://schemas.microsoft.com/office/drawing/2014/main" id="{6931AAE1-2BE5-444F-9595-F999E7D1FF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01020" y="1767215"/>
              <a:ext cx="1907084" cy="787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连接符 8">
              <a:extLst>
                <a:ext uri="{FF2B5EF4-FFF2-40B4-BE49-F238E27FC236}">
                  <a16:creationId xmlns:a16="http://schemas.microsoft.com/office/drawing/2014/main" id="{DC145185-6196-0B4C-8A24-8502D433216D}"/>
                </a:ext>
              </a:extLst>
            </p:cNvPr>
            <p:cNvCxnSpPr/>
            <p:nvPr/>
          </p:nvCxnSpPr>
          <p:spPr>
            <a:xfrm>
              <a:off x="1944836"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9">
              <a:extLst>
                <a:ext uri="{FF2B5EF4-FFF2-40B4-BE49-F238E27FC236}">
                  <a16:creationId xmlns:a16="http://schemas.microsoft.com/office/drawing/2014/main" id="{B0FA540D-C487-184F-BEB7-8BDB28F49258}"/>
                </a:ext>
              </a:extLst>
            </p:cNvPr>
            <p:cNvCxnSpPr/>
            <p:nvPr/>
          </p:nvCxnSpPr>
          <p:spPr>
            <a:xfrm>
              <a:off x="5436781"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83054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0"/>
            <a:ext cx="8983133" cy="1056000"/>
          </a:xfrm>
        </p:spPr>
        <p:txBody>
          <a:bodyPr/>
          <a:lstStyle>
            <a:lvl1pPr>
              <a:defRPr/>
            </a:lvl1pPr>
          </a:lstStyle>
          <a:p>
            <a:r>
              <a:rPr lang="en-US" altLang="zh-CN"/>
              <a:t>1. </a:t>
            </a:r>
            <a:r>
              <a:rPr lang="zh-CN" altLang="en-US"/>
              <a:t>单击此处编辑母版标题样式</a:t>
            </a:r>
          </a:p>
        </p:txBody>
      </p:sp>
      <p:sp>
        <p:nvSpPr>
          <p:cNvPr id="3" name="日期占位符 2"/>
          <p:cNvSpPr>
            <a:spLocks noGrp="1"/>
          </p:cNvSpPr>
          <p:nvPr>
            <p:ph type="dt" sz="half" idx="10"/>
          </p:nvPr>
        </p:nvSpPr>
        <p:spPr/>
        <p:txBody>
          <a:bodyPr/>
          <a:lstStyle/>
          <a:p>
            <a:fld id="{F31F57E1-EBC0-524C-9B6C-A0200F23BED1}" type="datetimeFigureOut">
              <a:rPr lang="en-US" altLang="zh-CN" smtClean="0"/>
              <a:t>10/16/2022</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837E4949-EF32-944B-A077-7870FB0FF53D}" type="slidenum">
              <a:rPr lang="en-US" altLang="zh-CN" smtClean="0"/>
              <a:t>‹#›</a:t>
            </a:fld>
            <a:endParaRPr kumimoji="1" lang="zh-CN" altLang="en-US"/>
          </a:p>
        </p:txBody>
      </p:sp>
      <p:sp>
        <p:nvSpPr>
          <p:cNvPr id="6" name="Content Placeholder 2"/>
          <p:cNvSpPr>
            <a:spLocks noGrp="1"/>
          </p:cNvSpPr>
          <p:nvPr>
            <p:ph idx="1" hasCustomPrompt="1"/>
          </p:nvPr>
        </p:nvSpPr>
        <p:spPr>
          <a:xfrm>
            <a:off x="1131171" y="1619563"/>
            <a:ext cx="8690163" cy="722076"/>
          </a:xfrm>
          <a:prstGeom prst="rect">
            <a:avLst/>
          </a:prstGeom>
        </p:spPr>
        <p:txBody>
          <a:bodyPr/>
          <a:lstStyle>
            <a:lvl1pPr marL="0" marR="0" indent="0" algn="l" defTabSz="914377" rtl="0" eaLnBrk="1" fontAlgn="auto" latinLnBrk="0" hangingPunct="1">
              <a:lnSpc>
                <a:spcPct val="90000"/>
              </a:lnSpc>
              <a:spcBef>
                <a:spcPts val="1000"/>
              </a:spcBef>
              <a:spcAft>
                <a:spcPts val="0"/>
              </a:spcAft>
              <a:buClrTx/>
              <a:buSzTx/>
              <a:buFont typeface="+mj-ea"/>
              <a:buNone/>
              <a:tabLst/>
              <a:defRPr sz="2400" b="1">
                <a:solidFill>
                  <a:schemeClr val="tx1">
                    <a:lumMod val="75000"/>
                    <a:lumOff val="25000"/>
                  </a:schemeClr>
                </a:solidFill>
                <a:latin typeface="微软雅黑" pitchFamily="34" charset="-122"/>
                <a:ea typeface="微软雅黑" pitchFamily="34" charset="-122"/>
              </a:defRPr>
            </a:lvl1pPr>
          </a:lstStyle>
          <a:p>
            <a:pPr lvl="0"/>
            <a:r>
              <a:rPr lang="en-US"/>
              <a:t>1.1 </a:t>
            </a:r>
            <a:r>
              <a:rPr lang="zh-CN" altLang="en-US"/>
              <a:t>二级标题</a:t>
            </a:r>
            <a:endParaRPr lang="en-US" dirty="0"/>
          </a:p>
        </p:txBody>
      </p:sp>
      <p:sp>
        <p:nvSpPr>
          <p:cNvPr id="7" name="Content Placeholder 2"/>
          <p:cNvSpPr>
            <a:spLocks noGrp="1"/>
          </p:cNvSpPr>
          <p:nvPr>
            <p:ph sz="half" idx="14" hasCustomPrompt="1"/>
          </p:nvPr>
        </p:nvSpPr>
        <p:spPr>
          <a:xfrm>
            <a:off x="1131171" y="2351311"/>
            <a:ext cx="8690163" cy="1219204"/>
          </a:xfrm>
          <a:prstGeom prst="rect">
            <a:avLst/>
          </a:prstGeom>
        </p:spPr>
        <p:txBody>
          <a:bodyPr>
            <a:normAutofit/>
          </a:bodyPr>
          <a:lstStyle>
            <a:lvl1pPr marL="0" indent="0">
              <a:lnSpc>
                <a:spcPct val="150000"/>
              </a:lnSpc>
              <a:buNone/>
              <a:defRPr sz="140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a:t>
            </a:r>
            <a:endParaRPr lang="en-US" dirty="0"/>
          </a:p>
        </p:txBody>
      </p:sp>
      <p:sp>
        <p:nvSpPr>
          <p:cNvPr id="8" name="Content Placeholder 2"/>
          <p:cNvSpPr>
            <a:spLocks noGrp="1"/>
          </p:cNvSpPr>
          <p:nvPr>
            <p:ph idx="15" hasCustomPrompt="1"/>
          </p:nvPr>
        </p:nvSpPr>
        <p:spPr>
          <a:xfrm>
            <a:off x="1131171" y="3728973"/>
            <a:ext cx="8690163" cy="722076"/>
          </a:xfrm>
          <a:prstGeom prst="rect">
            <a:avLst/>
          </a:prstGeom>
        </p:spPr>
        <p:txBody>
          <a:bodyPr/>
          <a:lstStyle>
            <a:lvl1pPr marL="0" marR="0" indent="0" algn="l" defTabSz="914377" rtl="0" eaLnBrk="1" fontAlgn="auto" latinLnBrk="0" hangingPunct="1">
              <a:lnSpc>
                <a:spcPct val="90000"/>
              </a:lnSpc>
              <a:spcBef>
                <a:spcPts val="1000"/>
              </a:spcBef>
              <a:spcAft>
                <a:spcPts val="0"/>
              </a:spcAft>
              <a:buClrTx/>
              <a:buSzTx/>
              <a:buFont typeface="+mj-ea"/>
              <a:buNone/>
              <a:tabLst/>
              <a:defRPr sz="2400" b="1">
                <a:solidFill>
                  <a:schemeClr val="tx1">
                    <a:lumMod val="75000"/>
                    <a:lumOff val="25000"/>
                  </a:schemeClr>
                </a:solidFill>
                <a:latin typeface="微软雅黑" pitchFamily="34" charset="-122"/>
                <a:ea typeface="微软雅黑" pitchFamily="34" charset="-122"/>
              </a:defRPr>
            </a:lvl1pPr>
          </a:lstStyle>
          <a:p>
            <a:pPr lvl="0"/>
            <a:r>
              <a:rPr lang="en-US"/>
              <a:t>1.2 </a:t>
            </a:r>
            <a:r>
              <a:rPr lang="zh-CN" altLang="en-US"/>
              <a:t>二级标题</a:t>
            </a:r>
            <a:endParaRPr lang="en-US" dirty="0"/>
          </a:p>
        </p:txBody>
      </p:sp>
      <p:sp>
        <p:nvSpPr>
          <p:cNvPr id="9" name="Content Placeholder 2"/>
          <p:cNvSpPr>
            <a:spLocks noGrp="1"/>
          </p:cNvSpPr>
          <p:nvPr>
            <p:ph sz="half" idx="16" hasCustomPrompt="1"/>
          </p:nvPr>
        </p:nvSpPr>
        <p:spPr>
          <a:xfrm>
            <a:off x="1131171" y="4460721"/>
            <a:ext cx="8690163" cy="1644956"/>
          </a:xfrm>
          <a:prstGeom prst="rect">
            <a:avLst/>
          </a:prstGeom>
        </p:spPr>
        <p:txBody>
          <a:bodyPr>
            <a:normAutofit/>
          </a:bodyPr>
          <a:lstStyle>
            <a:lvl1pPr marL="0" indent="0">
              <a:lnSpc>
                <a:spcPct val="150000"/>
              </a:lnSpc>
              <a:buNone/>
              <a:defRPr sz="140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a:t>
            </a:r>
            <a:endParaRPr lang="en-US" dirty="0"/>
          </a:p>
        </p:txBody>
      </p:sp>
    </p:spTree>
    <p:extLst>
      <p:ext uri="{BB962C8B-B14F-4D97-AF65-F5344CB8AC3E}">
        <p14:creationId xmlns:p14="http://schemas.microsoft.com/office/powerpoint/2010/main" val="855642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1FF82C-1DEE-F1CD-8BEE-39672AF4B4E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15CF122-D52F-8125-2B82-CDCEA8A1913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25847F1-1B87-F9C9-A998-731A6E87AA5D}"/>
              </a:ext>
            </a:extLst>
          </p:cNvPr>
          <p:cNvSpPr>
            <a:spLocks noGrp="1"/>
          </p:cNvSpPr>
          <p:nvPr>
            <p:ph type="dt" sz="half" idx="10"/>
          </p:nvPr>
        </p:nvSpPr>
        <p:spPr/>
        <p:txBody>
          <a:bodyPr/>
          <a:lstStyle/>
          <a:p>
            <a:fld id="{938EFCDD-B7B7-4EA8-9A1C-ADC898DE964B}" type="datetimeFigureOut">
              <a:rPr lang="zh-CN" altLang="en-US" smtClean="0"/>
              <a:t>2022/10/16</a:t>
            </a:fld>
            <a:endParaRPr lang="zh-CN" altLang="en-US"/>
          </a:p>
        </p:txBody>
      </p:sp>
      <p:sp>
        <p:nvSpPr>
          <p:cNvPr id="5" name="页脚占位符 4">
            <a:extLst>
              <a:ext uri="{FF2B5EF4-FFF2-40B4-BE49-F238E27FC236}">
                <a16:creationId xmlns:a16="http://schemas.microsoft.com/office/drawing/2014/main" id="{DB01F741-B2A9-84D7-2686-AF92BDD942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71EA55-94BB-92E6-15C0-A256B571D921}"/>
              </a:ext>
            </a:extLst>
          </p:cNvPr>
          <p:cNvSpPr>
            <a:spLocks noGrp="1"/>
          </p:cNvSpPr>
          <p:nvPr>
            <p:ph type="sldNum" sz="quarter" idx="12"/>
          </p:nvPr>
        </p:nvSpPr>
        <p:spPr/>
        <p:txBody>
          <a:bodyPr/>
          <a:lstStyle/>
          <a:p>
            <a:fld id="{70F22B99-5AB8-4569-A17E-5B3CF7B45C49}" type="slidenum">
              <a:rPr lang="zh-CN" altLang="en-US" smtClean="0"/>
              <a:t>‹#›</a:t>
            </a:fld>
            <a:endParaRPr lang="zh-CN" altLang="en-US"/>
          </a:p>
        </p:txBody>
      </p:sp>
    </p:spTree>
    <p:extLst>
      <p:ext uri="{BB962C8B-B14F-4D97-AF65-F5344CB8AC3E}">
        <p14:creationId xmlns:p14="http://schemas.microsoft.com/office/powerpoint/2010/main" val="1122582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0F3A38-81AB-B694-4B39-381680A7ED2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0587878-00FB-5BE4-E0A9-3858CE3B26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690727A-0F94-9A84-3A16-FCC87C22C738}"/>
              </a:ext>
            </a:extLst>
          </p:cNvPr>
          <p:cNvSpPr>
            <a:spLocks noGrp="1"/>
          </p:cNvSpPr>
          <p:nvPr>
            <p:ph type="dt" sz="half" idx="10"/>
          </p:nvPr>
        </p:nvSpPr>
        <p:spPr/>
        <p:txBody>
          <a:bodyPr/>
          <a:lstStyle/>
          <a:p>
            <a:fld id="{938EFCDD-B7B7-4EA8-9A1C-ADC898DE964B}" type="datetimeFigureOut">
              <a:rPr lang="zh-CN" altLang="en-US" smtClean="0"/>
              <a:t>2022/10/16</a:t>
            </a:fld>
            <a:endParaRPr lang="zh-CN" altLang="en-US"/>
          </a:p>
        </p:txBody>
      </p:sp>
      <p:sp>
        <p:nvSpPr>
          <p:cNvPr id="5" name="页脚占位符 4">
            <a:extLst>
              <a:ext uri="{FF2B5EF4-FFF2-40B4-BE49-F238E27FC236}">
                <a16:creationId xmlns:a16="http://schemas.microsoft.com/office/drawing/2014/main" id="{B3E57BA0-D92B-8B75-BB5A-4625EF9961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3055D5-C2DE-0300-2CB7-F2BD247095D2}"/>
              </a:ext>
            </a:extLst>
          </p:cNvPr>
          <p:cNvSpPr>
            <a:spLocks noGrp="1"/>
          </p:cNvSpPr>
          <p:nvPr>
            <p:ph type="sldNum" sz="quarter" idx="12"/>
          </p:nvPr>
        </p:nvSpPr>
        <p:spPr/>
        <p:txBody>
          <a:bodyPr/>
          <a:lstStyle/>
          <a:p>
            <a:fld id="{70F22B99-5AB8-4569-A17E-5B3CF7B45C49}" type="slidenum">
              <a:rPr lang="zh-CN" altLang="en-US" smtClean="0"/>
              <a:t>‹#›</a:t>
            </a:fld>
            <a:endParaRPr lang="zh-CN" altLang="en-US"/>
          </a:p>
        </p:txBody>
      </p:sp>
    </p:spTree>
    <p:extLst>
      <p:ext uri="{BB962C8B-B14F-4D97-AF65-F5344CB8AC3E}">
        <p14:creationId xmlns:p14="http://schemas.microsoft.com/office/powerpoint/2010/main" val="3987160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4ACDA6-E96B-3D95-AD59-177C5AEE4AA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3FED2FA-140C-458D-5A4B-070EF2332E0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9B75032-C968-8461-696A-79778A091DC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D1BA554-0D76-81C3-77F5-B1DE60D716C2}"/>
              </a:ext>
            </a:extLst>
          </p:cNvPr>
          <p:cNvSpPr>
            <a:spLocks noGrp="1"/>
          </p:cNvSpPr>
          <p:nvPr>
            <p:ph type="dt" sz="half" idx="10"/>
          </p:nvPr>
        </p:nvSpPr>
        <p:spPr/>
        <p:txBody>
          <a:bodyPr/>
          <a:lstStyle/>
          <a:p>
            <a:fld id="{938EFCDD-B7B7-4EA8-9A1C-ADC898DE964B}" type="datetimeFigureOut">
              <a:rPr lang="zh-CN" altLang="en-US" smtClean="0"/>
              <a:t>2022/10/16</a:t>
            </a:fld>
            <a:endParaRPr lang="zh-CN" altLang="en-US"/>
          </a:p>
        </p:txBody>
      </p:sp>
      <p:sp>
        <p:nvSpPr>
          <p:cNvPr id="6" name="页脚占位符 5">
            <a:extLst>
              <a:ext uri="{FF2B5EF4-FFF2-40B4-BE49-F238E27FC236}">
                <a16:creationId xmlns:a16="http://schemas.microsoft.com/office/drawing/2014/main" id="{7EAC7758-5AA2-06A0-263D-A60159D63B4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D022CA-75A7-1D69-B32D-9AD6FE35A294}"/>
              </a:ext>
            </a:extLst>
          </p:cNvPr>
          <p:cNvSpPr>
            <a:spLocks noGrp="1"/>
          </p:cNvSpPr>
          <p:nvPr>
            <p:ph type="sldNum" sz="quarter" idx="12"/>
          </p:nvPr>
        </p:nvSpPr>
        <p:spPr/>
        <p:txBody>
          <a:bodyPr/>
          <a:lstStyle/>
          <a:p>
            <a:fld id="{70F22B99-5AB8-4569-A17E-5B3CF7B45C49}" type="slidenum">
              <a:rPr lang="zh-CN" altLang="en-US" smtClean="0"/>
              <a:t>‹#›</a:t>
            </a:fld>
            <a:endParaRPr lang="zh-CN" altLang="en-US"/>
          </a:p>
        </p:txBody>
      </p:sp>
    </p:spTree>
    <p:extLst>
      <p:ext uri="{BB962C8B-B14F-4D97-AF65-F5344CB8AC3E}">
        <p14:creationId xmlns:p14="http://schemas.microsoft.com/office/powerpoint/2010/main" val="286104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A6B385-431C-6F6F-D296-1D2539E2A68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CECE976-A2BB-31DC-63F4-4AC7E7288D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38744A1-3F02-E116-3AA7-3749C3957F9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4891186-98C4-B0A0-0BD1-3CF549E39B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90BB36A-A9E2-B447-AE54-3E7A551F3BC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5B312A4-FC91-58DD-15C3-089E51481C24}"/>
              </a:ext>
            </a:extLst>
          </p:cNvPr>
          <p:cNvSpPr>
            <a:spLocks noGrp="1"/>
          </p:cNvSpPr>
          <p:nvPr>
            <p:ph type="dt" sz="half" idx="10"/>
          </p:nvPr>
        </p:nvSpPr>
        <p:spPr/>
        <p:txBody>
          <a:bodyPr/>
          <a:lstStyle/>
          <a:p>
            <a:fld id="{938EFCDD-B7B7-4EA8-9A1C-ADC898DE964B}" type="datetimeFigureOut">
              <a:rPr lang="zh-CN" altLang="en-US" smtClean="0"/>
              <a:t>2022/10/16</a:t>
            </a:fld>
            <a:endParaRPr lang="zh-CN" altLang="en-US"/>
          </a:p>
        </p:txBody>
      </p:sp>
      <p:sp>
        <p:nvSpPr>
          <p:cNvPr id="8" name="页脚占位符 7">
            <a:extLst>
              <a:ext uri="{FF2B5EF4-FFF2-40B4-BE49-F238E27FC236}">
                <a16:creationId xmlns:a16="http://schemas.microsoft.com/office/drawing/2014/main" id="{F0839FC7-5675-EE74-E335-57144E52859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3C9213F-0789-2CB0-D09A-ED0F8AF036A2}"/>
              </a:ext>
            </a:extLst>
          </p:cNvPr>
          <p:cNvSpPr>
            <a:spLocks noGrp="1"/>
          </p:cNvSpPr>
          <p:nvPr>
            <p:ph type="sldNum" sz="quarter" idx="12"/>
          </p:nvPr>
        </p:nvSpPr>
        <p:spPr/>
        <p:txBody>
          <a:bodyPr/>
          <a:lstStyle/>
          <a:p>
            <a:fld id="{70F22B99-5AB8-4569-A17E-5B3CF7B45C49}" type="slidenum">
              <a:rPr lang="zh-CN" altLang="en-US" smtClean="0"/>
              <a:t>‹#›</a:t>
            </a:fld>
            <a:endParaRPr lang="zh-CN" altLang="en-US"/>
          </a:p>
        </p:txBody>
      </p:sp>
    </p:spTree>
    <p:extLst>
      <p:ext uri="{BB962C8B-B14F-4D97-AF65-F5344CB8AC3E}">
        <p14:creationId xmlns:p14="http://schemas.microsoft.com/office/powerpoint/2010/main" val="1990015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A7011C-5607-3FE4-02BB-CADBA9A7144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C6E9F22-3E80-594D-096D-0969FD9D3610}"/>
              </a:ext>
            </a:extLst>
          </p:cNvPr>
          <p:cNvSpPr>
            <a:spLocks noGrp="1"/>
          </p:cNvSpPr>
          <p:nvPr>
            <p:ph type="dt" sz="half" idx="10"/>
          </p:nvPr>
        </p:nvSpPr>
        <p:spPr/>
        <p:txBody>
          <a:bodyPr/>
          <a:lstStyle/>
          <a:p>
            <a:fld id="{938EFCDD-B7B7-4EA8-9A1C-ADC898DE964B}" type="datetimeFigureOut">
              <a:rPr lang="zh-CN" altLang="en-US" smtClean="0"/>
              <a:t>2022/10/16</a:t>
            </a:fld>
            <a:endParaRPr lang="zh-CN" altLang="en-US"/>
          </a:p>
        </p:txBody>
      </p:sp>
      <p:sp>
        <p:nvSpPr>
          <p:cNvPr id="4" name="页脚占位符 3">
            <a:extLst>
              <a:ext uri="{FF2B5EF4-FFF2-40B4-BE49-F238E27FC236}">
                <a16:creationId xmlns:a16="http://schemas.microsoft.com/office/drawing/2014/main" id="{DDC28FB7-9A92-BCBA-2B05-48CA7F1273A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B42D039-63BB-AB8F-1F6E-3C9544679F68}"/>
              </a:ext>
            </a:extLst>
          </p:cNvPr>
          <p:cNvSpPr>
            <a:spLocks noGrp="1"/>
          </p:cNvSpPr>
          <p:nvPr>
            <p:ph type="sldNum" sz="quarter" idx="12"/>
          </p:nvPr>
        </p:nvSpPr>
        <p:spPr/>
        <p:txBody>
          <a:bodyPr/>
          <a:lstStyle/>
          <a:p>
            <a:fld id="{70F22B99-5AB8-4569-A17E-5B3CF7B45C49}" type="slidenum">
              <a:rPr lang="zh-CN" altLang="en-US" smtClean="0"/>
              <a:t>‹#›</a:t>
            </a:fld>
            <a:endParaRPr lang="zh-CN" altLang="en-US"/>
          </a:p>
        </p:txBody>
      </p:sp>
    </p:spTree>
    <p:extLst>
      <p:ext uri="{BB962C8B-B14F-4D97-AF65-F5344CB8AC3E}">
        <p14:creationId xmlns:p14="http://schemas.microsoft.com/office/powerpoint/2010/main" val="2500109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D806C42-B4FF-ED6E-E3B6-8CF674AF66D0}"/>
              </a:ext>
            </a:extLst>
          </p:cNvPr>
          <p:cNvSpPr>
            <a:spLocks noGrp="1"/>
          </p:cNvSpPr>
          <p:nvPr>
            <p:ph type="dt" sz="half" idx="10"/>
          </p:nvPr>
        </p:nvSpPr>
        <p:spPr/>
        <p:txBody>
          <a:bodyPr/>
          <a:lstStyle/>
          <a:p>
            <a:fld id="{938EFCDD-B7B7-4EA8-9A1C-ADC898DE964B}" type="datetimeFigureOut">
              <a:rPr lang="zh-CN" altLang="en-US" smtClean="0"/>
              <a:t>2022/10/16</a:t>
            </a:fld>
            <a:endParaRPr lang="zh-CN" altLang="en-US"/>
          </a:p>
        </p:txBody>
      </p:sp>
      <p:sp>
        <p:nvSpPr>
          <p:cNvPr id="3" name="页脚占位符 2">
            <a:extLst>
              <a:ext uri="{FF2B5EF4-FFF2-40B4-BE49-F238E27FC236}">
                <a16:creationId xmlns:a16="http://schemas.microsoft.com/office/drawing/2014/main" id="{735FD42E-A043-A3D5-71D6-F479D12BE8E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A828D9C-DE9C-B3AC-D026-58DB995883DD}"/>
              </a:ext>
            </a:extLst>
          </p:cNvPr>
          <p:cNvSpPr>
            <a:spLocks noGrp="1"/>
          </p:cNvSpPr>
          <p:nvPr>
            <p:ph type="sldNum" sz="quarter" idx="12"/>
          </p:nvPr>
        </p:nvSpPr>
        <p:spPr/>
        <p:txBody>
          <a:bodyPr/>
          <a:lstStyle/>
          <a:p>
            <a:fld id="{70F22B99-5AB8-4569-A17E-5B3CF7B45C49}" type="slidenum">
              <a:rPr lang="zh-CN" altLang="en-US" smtClean="0"/>
              <a:t>‹#›</a:t>
            </a:fld>
            <a:endParaRPr lang="zh-CN" altLang="en-US"/>
          </a:p>
        </p:txBody>
      </p:sp>
    </p:spTree>
    <p:extLst>
      <p:ext uri="{BB962C8B-B14F-4D97-AF65-F5344CB8AC3E}">
        <p14:creationId xmlns:p14="http://schemas.microsoft.com/office/powerpoint/2010/main" val="3032228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82B32D-2DA0-6BE9-A5AA-F7041BA9028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EA77A63-DE34-7CE2-C919-6CE01B6224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3063340-B552-28F7-C825-9483877A14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032599A-0948-7A45-3F32-6FC91D6FF83D}"/>
              </a:ext>
            </a:extLst>
          </p:cNvPr>
          <p:cNvSpPr>
            <a:spLocks noGrp="1"/>
          </p:cNvSpPr>
          <p:nvPr>
            <p:ph type="dt" sz="half" idx="10"/>
          </p:nvPr>
        </p:nvSpPr>
        <p:spPr/>
        <p:txBody>
          <a:bodyPr/>
          <a:lstStyle/>
          <a:p>
            <a:fld id="{938EFCDD-B7B7-4EA8-9A1C-ADC898DE964B}" type="datetimeFigureOut">
              <a:rPr lang="zh-CN" altLang="en-US" smtClean="0"/>
              <a:t>2022/10/16</a:t>
            </a:fld>
            <a:endParaRPr lang="zh-CN" altLang="en-US"/>
          </a:p>
        </p:txBody>
      </p:sp>
      <p:sp>
        <p:nvSpPr>
          <p:cNvPr id="6" name="页脚占位符 5">
            <a:extLst>
              <a:ext uri="{FF2B5EF4-FFF2-40B4-BE49-F238E27FC236}">
                <a16:creationId xmlns:a16="http://schemas.microsoft.com/office/drawing/2014/main" id="{0C57FCAB-AD26-B9E4-C40E-324051635EB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65354D-C521-020B-9FF6-C8D189AF219C}"/>
              </a:ext>
            </a:extLst>
          </p:cNvPr>
          <p:cNvSpPr>
            <a:spLocks noGrp="1"/>
          </p:cNvSpPr>
          <p:nvPr>
            <p:ph type="sldNum" sz="quarter" idx="12"/>
          </p:nvPr>
        </p:nvSpPr>
        <p:spPr/>
        <p:txBody>
          <a:bodyPr/>
          <a:lstStyle/>
          <a:p>
            <a:fld id="{70F22B99-5AB8-4569-A17E-5B3CF7B45C49}" type="slidenum">
              <a:rPr lang="zh-CN" altLang="en-US" smtClean="0"/>
              <a:t>‹#›</a:t>
            </a:fld>
            <a:endParaRPr lang="zh-CN" altLang="en-US"/>
          </a:p>
        </p:txBody>
      </p:sp>
    </p:spTree>
    <p:extLst>
      <p:ext uri="{BB962C8B-B14F-4D97-AF65-F5344CB8AC3E}">
        <p14:creationId xmlns:p14="http://schemas.microsoft.com/office/powerpoint/2010/main" val="1649008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C3CDFE-0EC0-2F94-AB4C-78E69449AC0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3BC12D2-D2B3-513B-ED83-8E363E0DD7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1A5C637-2353-D7C8-8A1B-3E9E9996BA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9A0C91A-3906-4EEC-2191-23245E5F03B7}"/>
              </a:ext>
            </a:extLst>
          </p:cNvPr>
          <p:cNvSpPr>
            <a:spLocks noGrp="1"/>
          </p:cNvSpPr>
          <p:nvPr>
            <p:ph type="dt" sz="half" idx="10"/>
          </p:nvPr>
        </p:nvSpPr>
        <p:spPr/>
        <p:txBody>
          <a:bodyPr/>
          <a:lstStyle/>
          <a:p>
            <a:fld id="{938EFCDD-B7B7-4EA8-9A1C-ADC898DE964B}" type="datetimeFigureOut">
              <a:rPr lang="zh-CN" altLang="en-US" smtClean="0"/>
              <a:t>2022/10/16</a:t>
            </a:fld>
            <a:endParaRPr lang="zh-CN" altLang="en-US"/>
          </a:p>
        </p:txBody>
      </p:sp>
      <p:sp>
        <p:nvSpPr>
          <p:cNvPr id="6" name="页脚占位符 5">
            <a:extLst>
              <a:ext uri="{FF2B5EF4-FFF2-40B4-BE49-F238E27FC236}">
                <a16:creationId xmlns:a16="http://schemas.microsoft.com/office/drawing/2014/main" id="{ED900C52-A99B-C3E8-DC6F-2CFF7CA305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8ADA8EB-01A5-D893-2714-3B2243603B69}"/>
              </a:ext>
            </a:extLst>
          </p:cNvPr>
          <p:cNvSpPr>
            <a:spLocks noGrp="1"/>
          </p:cNvSpPr>
          <p:nvPr>
            <p:ph type="sldNum" sz="quarter" idx="12"/>
          </p:nvPr>
        </p:nvSpPr>
        <p:spPr/>
        <p:txBody>
          <a:bodyPr/>
          <a:lstStyle/>
          <a:p>
            <a:fld id="{70F22B99-5AB8-4569-A17E-5B3CF7B45C49}" type="slidenum">
              <a:rPr lang="zh-CN" altLang="en-US" smtClean="0"/>
              <a:t>‹#›</a:t>
            </a:fld>
            <a:endParaRPr lang="zh-CN" altLang="en-US"/>
          </a:p>
        </p:txBody>
      </p:sp>
    </p:spTree>
    <p:extLst>
      <p:ext uri="{BB962C8B-B14F-4D97-AF65-F5344CB8AC3E}">
        <p14:creationId xmlns:p14="http://schemas.microsoft.com/office/powerpoint/2010/main" val="2037443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82A3DE1-32AC-7F86-FA63-128A7B1F25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DA81198-22AB-D3FB-9CE0-E48B6CE27B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CBF1801-3652-D1D4-E056-1D61B2C298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8EFCDD-B7B7-4EA8-9A1C-ADC898DE964B}" type="datetimeFigureOut">
              <a:rPr lang="zh-CN" altLang="en-US" smtClean="0"/>
              <a:t>2022/10/16</a:t>
            </a:fld>
            <a:endParaRPr lang="zh-CN" altLang="en-US"/>
          </a:p>
        </p:txBody>
      </p:sp>
      <p:sp>
        <p:nvSpPr>
          <p:cNvPr id="5" name="页脚占位符 4">
            <a:extLst>
              <a:ext uri="{FF2B5EF4-FFF2-40B4-BE49-F238E27FC236}">
                <a16:creationId xmlns:a16="http://schemas.microsoft.com/office/drawing/2014/main" id="{40346A02-E5E9-4B63-7AB3-F002EBC43B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BFF5C6B-585A-1149-7ED2-E19E35AD71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F22B99-5AB8-4569-A17E-5B3CF7B45C49}" type="slidenum">
              <a:rPr lang="zh-CN" altLang="en-US" smtClean="0"/>
              <a:t>‹#›</a:t>
            </a:fld>
            <a:endParaRPr lang="zh-CN" altLang="en-US"/>
          </a:p>
        </p:txBody>
      </p:sp>
    </p:spTree>
    <p:extLst>
      <p:ext uri="{BB962C8B-B14F-4D97-AF65-F5344CB8AC3E}">
        <p14:creationId xmlns:p14="http://schemas.microsoft.com/office/powerpoint/2010/main" val="3084691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 Id="rId5" Type="http://schemas.openxmlformats.org/officeDocument/2006/relationships/image" Target="../media/image22.png"/><Relationship Id="rId4" Type="http://schemas.openxmlformats.org/officeDocument/2006/relationships/image" Target="../media/image2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2.xml.rels><?xml version="1.0" encoding="UTF-8" standalone="yes"?>
<Relationships xmlns="http://schemas.openxmlformats.org/package/2006/relationships"><Relationship Id="rId2" Type="http://schemas.openxmlformats.org/officeDocument/2006/relationships/hyperlink" Target="https://blog.csdn.net/Lxd_0111/article/details/78028889" TargetMode="External"/><Relationship Id="rId1" Type="http://schemas.openxmlformats.org/officeDocument/2006/relationships/slideLayout" Target="../slideLayouts/slideLayout1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6.xml.rels><?xml version="1.0" encoding="UTF-8" standalone="yes"?>
<Relationships xmlns="http://schemas.openxmlformats.org/package/2006/relationships"><Relationship Id="rId3" Type="http://schemas.openxmlformats.org/officeDocument/2006/relationships/image" Target="../media/image57.jpg"/><Relationship Id="rId2" Type="http://schemas.openxmlformats.org/officeDocument/2006/relationships/image" Target="../media/image56.png"/><Relationship Id="rId1" Type="http://schemas.openxmlformats.org/officeDocument/2006/relationships/slideLayout" Target="../slideLayouts/slideLayout14.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1.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1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7.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14.xml"/></Relationships>
</file>

<file path=ppt/slides/_rels/slide23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4.xml"/></Relationships>
</file>

<file path=ppt/slides/_rels/slide23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1.xml.rels><?xml version="1.0" encoding="UTF-8" standalone="yes"?>
<Relationships xmlns="http://schemas.openxmlformats.org/package/2006/relationships"><Relationship Id="rId3" Type="http://schemas.openxmlformats.org/officeDocument/2006/relationships/hyperlink" Target="https://developer.mozilla.org/zh-CN/docs/Web/HTTP/Headers" TargetMode="External"/><Relationship Id="rId2" Type="http://schemas.openxmlformats.org/officeDocument/2006/relationships/image" Target="../media/image64.png"/><Relationship Id="rId1" Type="http://schemas.openxmlformats.org/officeDocument/2006/relationships/slideLayout" Target="../slideLayouts/slideLayout14.xml"/></Relationships>
</file>

<file path=ppt/slides/_rels/slide24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4.xml"/></Relationships>
</file>

<file path=ppt/slides/_rels/slide24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4.xml"/></Relationships>
</file>

<file path=ppt/slides/_rels/slide244.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1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4.xml"/></Relationships>
</file>

<file path=ppt/slides/_rels/slide24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4.xml"/></Relationships>
</file>

<file path=ppt/slides/_rels/slide24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hyperlink" Target="https://developer.mozilla.org/zh-CN/docs/Web/HTTP/Headers" TargetMode="External"/><Relationship Id="rId1" Type="http://schemas.openxmlformats.org/officeDocument/2006/relationships/slideLayout" Target="../slideLayouts/slideLayout14.xml"/></Relationships>
</file>

<file path=ppt/slides/_rels/slide25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4.xml"/></Relationships>
</file>

<file path=ppt/slides/_rels/slide25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4.xml"/></Relationships>
</file>

<file path=ppt/slides/_rels/slide25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4.xml"/></Relationships>
</file>

<file path=ppt/slides/_rels/slide259.xml.rels><?xml version="1.0" encoding="UTF-8" standalone="yes"?>
<Relationships xmlns="http://schemas.openxmlformats.org/package/2006/relationships"><Relationship Id="rId2" Type="http://schemas.openxmlformats.org/officeDocument/2006/relationships/hyperlink" Target="https://developer.mozilla.org/zh-CN/docs/Web/HTTP/Status" TargetMode="Externa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www.getpostman.com/downloads/" TargetMode="Externa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aui.github.io/art-template/zh-cn/index.html" TargetMode="External"/><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aui.github.io/art-template/zh-cn/docs/installation.html" TargetMode="External"/><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1">
            <a:extLst>
              <a:ext uri="{FF2B5EF4-FFF2-40B4-BE49-F238E27FC236}">
                <a16:creationId xmlns:a16="http://schemas.microsoft.com/office/drawing/2014/main" id="{408FCEBE-646A-4EFB-9830-4BE414F0C909}"/>
              </a:ext>
            </a:extLst>
          </p:cNvPr>
          <p:cNvSpPr>
            <a:spLocks noGrp="1"/>
          </p:cNvSpPr>
          <p:nvPr>
            <p:ph idx="1"/>
          </p:nvPr>
        </p:nvSpPr>
        <p:spPr>
          <a:xfrm>
            <a:off x="4656000" y="1188497"/>
            <a:ext cx="6654800" cy="4894105"/>
          </a:xfrm>
        </p:spPr>
        <p:txBody>
          <a:bodyPr>
            <a:normAutofit lnSpcReduction="10000"/>
          </a:bodyPr>
          <a:lstStyle/>
          <a:p>
            <a:r>
              <a:rPr lang="zh-CN" altLang="en-US" dirty="0">
                <a:solidFill>
                  <a:srgbClr val="FF0000"/>
                </a:solidFill>
              </a:rPr>
              <a:t>客户端与服务器</a:t>
            </a:r>
            <a:endParaRPr lang="en-US" altLang="zh-CN" dirty="0">
              <a:solidFill>
                <a:srgbClr val="FF0000"/>
              </a:solidFill>
            </a:endParaRPr>
          </a:p>
          <a:p>
            <a:r>
              <a:rPr lang="en-US" altLang="zh-CN" dirty="0">
                <a:solidFill>
                  <a:schemeClr val="tx1"/>
                </a:solidFill>
              </a:rPr>
              <a:t>URL</a:t>
            </a:r>
            <a:r>
              <a:rPr lang="zh-CN" altLang="en-US" dirty="0">
                <a:solidFill>
                  <a:schemeClr val="tx1"/>
                </a:solidFill>
              </a:rPr>
              <a:t>地址</a:t>
            </a:r>
            <a:endParaRPr lang="en-US" altLang="zh-CN" dirty="0">
              <a:solidFill>
                <a:schemeClr val="tx1"/>
              </a:solidFill>
            </a:endParaRPr>
          </a:p>
          <a:p>
            <a:r>
              <a:rPr lang="zh-CN" altLang="en-US" dirty="0">
                <a:solidFill>
                  <a:schemeClr val="tx1"/>
                </a:solidFill>
              </a:rPr>
              <a:t>分析网页的打开过程</a:t>
            </a:r>
            <a:endParaRPr lang="en-US" altLang="zh-CN" dirty="0">
              <a:solidFill>
                <a:schemeClr val="tx1"/>
              </a:solidFill>
            </a:endParaRPr>
          </a:p>
          <a:p>
            <a:r>
              <a:rPr lang="zh-CN" altLang="en-US" dirty="0">
                <a:solidFill>
                  <a:schemeClr val="tx1"/>
                </a:solidFill>
              </a:rPr>
              <a:t>服务器对外提供了哪些资源</a:t>
            </a:r>
            <a:endParaRPr lang="en-US" altLang="zh-CN" dirty="0">
              <a:solidFill>
                <a:schemeClr val="tx1"/>
              </a:solidFill>
            </a:endParaRPr>
          </a:p>
          <a:p>
            <a:r>
              <a:rPr lang="zh-CN" altLang="en-US" dirty="0">
                <a:solidFill>
                  <a:schemeClr val="tx1"/>
                </a:solidFill>
              </a:rPr>
              <a:t>了解</a:t>
            </a:r>
            <a:r>
              <a:rPr lang="en-US" altLang="zh-CN" dirty="0">
                <a:solidFill>
                  <a:schemeClr val="tx1"/>
                </a:solidFill>
              </a:rPr>
              <a:t>Ajax</a:t>
            </a:r>
          </a:p>
          <a:p>
            <a:r>
              <a:rPr lang="en-US" altLang="zh-CN" dirty="0">
                <a:solidFill>
                  <a:schemeClr val="tx1"/>
                </a:solidFill>
              </a:rPr>
              <a:t>jQuery</a:t>
            </a:r>
            <a:r>
              <a:rPr lang="zh-CN" altLang="en-US" dirty="0">
                <a:solidFill>
                  <a:schemeClr val="tx1"/>
                </a:solidFill>
              </a:rPr>
              <a:t>中的</a:t>
            </a:r>
            <a:r>
              <a:rPr lang="en-US" altLang="zh-CN" dirty="0">
                <a:solidFill>
                  <a:schemeClr val="tx1"/>
                </a:solidFill>
              </a:rPr>
              <a:t>Ajax</a:t>
            </a:r>
          </a:p>
          <a:p>
            <a:r>
              <a:rPr lang="zh-CN" altLang="en-US" dirty="0">
                <a:solidFill>
                  <a:schemeClr val="tx1"/>
                </a:solidFill>
              </a:rPr>
              <a:t>接口</a:t>
            </a:r>
            <a:endParaRPr lang="en-US" altLang="zh-CN" dirty="0">
              <a:solidFill>
                <a:schemeClr val="tx1"/>
              </a:solidFill>
            </a:endParaRPr>
          </a:p>
          <a:p>
            <a:r>
              <a:rPr lang="zh-CN" altLang="en-US" dirty="0">
                <a:solidFill>
                  <a:schemeClr val="tx1"/>
                </a:solidFill>
              </a:rPr>
              <a:t>案例 </a:t>
            </a:r>
            <a:r>
              <a:rPr lang="en-US" altLang="zh-CN" dirty="0">
                <a:solidFill>
                  <a:schemeClr val="tx1"/>
                </a:solidFill>
              </a:rPr>
              <a:t>- </a:t>
            </a:r>
            <a:r>
              <a:rPr lang="zh-CN" altLang="en-US" dirty="0">
                <a:solidFill>
                  <a:schemeClr val="tx1"/>
                </a:solidFill>
              </a:rPr>
              <a:t>图书管理</a:t>
            </a:r>
            <a:endParaRPr lang="en-US" altLang="zh-CN" dirty="0">
              <a:solidFill>
                <a:schemeClr val="tx1"/>
              </a:solidFill>
            </a:endParaRPr>
          </a:p>
          <a:p>
            <a:r>
              <a:rPr lang="zh-CN" altLang="en-US" dirty="0">
                <a:solidFill>
                  <a:schemeClr val="tx1"/>
                </a:solidFill>
              </a:rPr>
              <a:t>案例 </a:t>
            </a:r>
            <a:r>
              <a:rPr lang="en-US" altLang="zh-CN" dirty="0">
                <a:solidFill>
                  <a:schemeClr val="tx1"/>
                </a:solidFill>
              </a:rPr>
              <a:t>– </a:t>
            </a:r>
            <a:r>
              <a:rPr lang="zh-CN" altLang="en-US" dirty="0">
                <a:solidFill>
                  <a:schemeClr val="tx1"/>
                </a:solidFill>
              </a:rPr>
              <a:t>聊天机器人</a:t>
            </a:r>
            <a:endParaRPr lang="en-US" altLang="zh-CN" dirty="0">
              <a:solidFill>
                <a:schemeClr val="tx1"/>
              </a:solidFill>
            </a:endParaRPr>
          </a:p>
        </p:txBody>
      </p:sp>
    </p:spTree>
    <p:extLst>
      <p:ext uri="{BB962C8B-B14F-4D97-AF65-F5344CB8AC3E}">
        <p14:creationId xmlns:p14="http://schemas.microsoft.com/office/powerpoint/2010/main" val="72793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a:t>
            </a:r>
            <a:r>
              <a:rPr lang="zh-CN" altLang="en-US" dirty="0"/>
              <a:t>客户端与服务器的通信过程</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3.2 </a:t>
            </a:r>
            <a:r>
              <a:rPr lang="zh-CN" altLang="en-US" dirty="0"/>
              <a:t>基于浏览器的开发者工具分析通信过程</a:t>
            </a:r>
          </a:p>
        </p:txBody>
      </p:sp>
      <p:sp>
        <p:nvSpPr>
          <p:cNvPr id="9" name="内容占位符 5">
            <a:extLst>
              <a:ext uri="{FF2B5EF4-FFF2-40B4-BE49-F238E27FC236}">
                <a16:creationId xmlns:a16="http://schemas.microsoft.com/office/drawing/2014/main" id="{8563ED40-FE2B-4275-B5F0-3E0984B7A9E7}"/>
              </a:ext>
            </a:extLst>
          </p:cNvPr>
          <p:cNvSpPr>
            <a:spLocks noGrp="1"/>
          </p:cNvSpPr>
          <p:nvPr>
            <p:ph sz="half" idx="14"/>
          </p:nvPr>
        </p:nvSpPr>
        <p:spPr>
          <a:xfrm>
            <a:off x="7538135" y="1857600"/>
            <a:ext cx="3951132" cy="3297600"/>
          </a:xfrm>
        </p:spPr>
        <p:txBody>
          <a:bodyPr>
            <a:noAutofit/>
          </a:bodyPr>
          <a:lstStyle/>
          <a:p>
            <a:pPr marL="304792" indent="-304792">
              <a:buFont typeface="+mj-lt"/>
              <a:buAutoNum type="arabicPeriod"/>
            </a:pPr>
            <a:r>
              <a:rPr lang="zh-CN" altLang="en-US" dirty="0">
                <a:solidFill>
                  <a:schemeClr val="tx1"/>
                </a:solidFill>
              </a:rPr>
              <a:t>打开 </a:t>
            </a:r>
            <a:r>
              <a:rPr lang="en-US" altLang="zh-CN" dirty="0">
                <a:solidFill>
                  <a:schemeClr val="tx1"/>
                </a:solidFill>
              </a:rPr>
              <a:t>Chrome </a:t>
            </a:r>
            <a:r>
              <a:rPr lang="zh-CN" altLang="en-US" dirty="0">
                <a:solidFill>
                  <a:schemeClr val="tx1"/>
                </a:solidFill>
              </a:rPr>
              <a:t>浏览器</a:t>
            </a:r>
            <a:endParaRPr lang="en-US" altLang="zh-CN" dirty="0">
              <a:solidFill>
                <a:schemeClr val="tx1"/>
              </a:solidFill>
            </a:endParaRPr>
          </a:p>
          <a:p>
            <a:pPr marL="304792" indent="-304792">
              <a:buFont typeface="+mj-lt"/>
              <a:buAutoNum type="arabicPeriod"/>
            </a:pPr>
            <a:r>
              <a:rPr lang="en-US" altLang="zh-CN" dirty="0" err="1">
                <a:solidFill>
                  <a:schemeClr val="tx1"/>
                </a:solidFill>
              </a:rPr>
              <a:t>Ctrl+Shift+I</a:t>
            </a:r>
            <a:r>
              <a:rPr lang="en-US" altLang="zh-CN" dirty="0">
                <a:solidFill>
                  <a:schemeClr val="tx1"/>
                </a:solidFill>
              </a:rPr>
              <a:t> </a:t>
            </a:r>
            <a:r>
              <a:rPr lang="zh-CN" altLang="en-US" dirty="0">
                <a:solidFill>
                  <a:schemeClr val="tx1"/>
                </a:solidFill>
              </a:rPr>
              <a:t>打开 </a:t>
            </a:r>
            <a:r>
              <a:rPr lang="en-US" altLang="zh-CN" dirty="0">
                <a:solidFill>
                  <a:schemeClr val="tx1"/>
                </a:solidFill>
              </a:rPr>
              <a:t>Chrome </a:t>
            </a:r>
            <a:r>
              <a:rPr lang="zh-CN" altLang="en-US" dirty="0">
                <a:solidFill>
                  <a:schemeClr val="tx1"/>
                </a:solidFill>
              </a:rPr>
              <a:t>的开发者工具</a:t>
            </a:r>
            <a:endParaRPr lang="en-US" altLang="zh-CN" dirty="0">
              <a:solidFill>
                <a:schemeClr val="tx1"/>
              </a:solidFill>
            </a:endParaRPr>
          </a:p>
          <a:p>
            <a:pPr marL="304792" indent="-304792">
              <a:buFont typeface="+mj-lt"/>
              <a:buAutoNum type="arabicPeriod"/>
            </a:pPr>
            <a:r>
              <a:rPr lang="zh-CN" altLang="en-US" dirty="0">
                <a:solidFill>
                  <a:schemeClr val="tx1"/>
                </a:solidFill>
              </a:rPr>
              <a:t>切换到 </a:t>
            </a:r>
            <a:r>
              <a:rPr lang="en-US" altLang="zh-CN" dirty="0">
                <a:solidFill>
                  <a:schemeClr val="tx1"/>
                </a:solidFill>
              </a:rPr>
              <a:t>Network </a:t>
            </a:r>
            <a:r>
              <a:rPr lang="zh-CN" altLang="en-US" dirty="0">
                <a:solidFill>
                  <a:schemeClr val="tx1"/>
                </a:solidFill>
              </a:rPr>
              <a:t>面板</a:t>
            </a:r>
            <a:endParaRPr lang="en-US" altLang="zh-CN" dirty="0">
              <a:solidFill>
                <a:schemeClr val="tx1"/>
              </a:solidFill>
            </a:endParaRPr>
          </a:p>
          <a:p>
            <a:pPr marL="304792" indent="-304792">
              <a:buFont typeface="+mj-lt"/>
              <a:buAutoNum type="arabicPeriod"/>
            </a:pPr>
            <a:r>
              <a:rPr lang="zh-CN" altLang="en-US" dirty="0">
                <a:solidFill>
                  <a:schemeClr val="tx1"/>
                </a:solidFill>
              </a:rPr>
              <a:t>选中 </a:t>
            </a:r>
            <a:r>
              <a:rPr lang="en-US" altLang="zh-CN" dirty="0">
                <a:solidFill>
                  <a:schemeClr val="tx1"/>
                </a:solidFill>
              </a:rPr>
              <a:t>Doc </a:t>
            </a:r>
            <a:r>
              <a:rPr lang="zh-CN" altLang="en-US" dirty="0">
                <a:solidFill>
                  <a:schemeClr val="tx1"/>
                </a:solidFill>
              </a:rPr>
              <a:t>页签</a:t>
            </a:r>
            <a:endParaRPr lang="en-US" altLang="zh-CN" dirty="0">
              <a:solidFill>
                <a:schemeClr val="tx1"/>
              </a:solidFill>
            </a:endParaRPr>
          </a:p>
          <a:p>
            <a:pPr marL="304792" indent="-304792">
              <a:buFont typeface="+mj-lt"/>
              <a:buAutoNum type="arabicPeriod"/>
            </a:pPr>
            <a:r>
              <a:rPr lang="zh-CN" altLang="en-US" dirty="0">
                <a:solidFill>
                  <a:schemeClr val="tx1"/>
                </a:solidFill>
              </a:rPr>
              <a:t>刷新页面，分析客户端与服务器的通信过程</a:t>
            </a:r>
            <a:endParaRPr lang="en-US" altLang="zh-CN" dirty="0">
              <a:solidFill>
                <a:schemeClr val="tx1"/>
              </a:solidFill>
            </a:endParaRPr>
          </a:p>
          <a:p>
            <a:endParaRPr lang="zh-CN" altLang="en-US" dirty="0">
              <a:solidFill>
                <a:schemeClr val="tx1"/>
              </a:solidFill>
            </a:endParaRPr>
          </a:p>
        </p:txBody>
      </p:sp>
      <p:pic>
        <p:nvPicPr>
          <p:cNvPr id="3" name="图片 2">
            <a:extLst>
              <a:ext uri="{FF2B5EF4-FFF2-40B4-BE49-F238E27FC236}">
                <a16:creationId xmlns:a16="http://schemas.microsoft.com/office/drawing/2014/main" id="{C1E7EFE6-6C54-44A7-93DA-5A60C2A9F0AD}"/>
              </a:ext>
            </a:extLst>
          </p:cNvPr>
          <p:cNvPicPr>
            <a:picLocks noChangeAspect="1"/>
          </p:cNvPicPr>
          <p:nvPr/>
        </p:nvPicPr>
        <p:blipFill>
          <a:blip r:embed="rId2"/>
          <a:stretch>
            <a:fillRect/>
          </a:stretch>
        </p:blipFill>
        <p:spPr>
          <a:xfrm>
            <a:off x="1243005" y="1970077"/>
            <a:ext cx="6183297" cy="4455751"/>
          </a:xfrm>
          <a:prstGeom prst="rect">
            <a:avLst/>
          </a:prstGeom>
          <a:ln>
            <a:solidFill>
              <a:schemeClr val="accent1"/>
            </a:solidFill>
          </a:ln>
        </p:spPr>
      </p:pic>
      <p:sp>
        <p:nvSpPr>
          <p:cNvPr id="14" name="矩形 13">
            <a:extLst>
              <a:ext uri="{FF2B5EF4-FFF2-40B4-BE49-F238E27FC236}">
                <a16:creationId xmlns:a16="http://schemas.microsoft.com/office/drawing/2014/main" id="{02E61AB8-B280-400A-93C5-7A60B671D938}"/>
              </a:ext>
            </a:extLst>
          </p:cNvPr>
          <p:cNvSpPr/>
          <p:nvPr/>
        </p:nvSpPr>
        <p:spPr>
          <a:xfrm>
            <a:off x="4173526" y="3996207"/>
            <a:ext cx="2415343" cy="295388"/>
          </a:xfrm>
          <a:prstGeom prst="rect">
            <a:avLst/>
          </a:prstGeom>
          <a:noFill/>
          <a:ln w="19050">
            <a:solidFill>
              <a:srgbClr val="800000"/>
            </a:solidFill>
          </a:ln>
          <a:effectLst>
            <a:outerShdw blurRad="25400" dist="12700" dir="2700000" algn="tl" rotWithShape="0">
              <a:schemeClr val="tx1">
                <a:lumMod val="65000"/>
                <a:lumOff val="3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187951744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5. art-template</a:t>
            </a:r>
            <a:r>
              <a:rPr lang="zh-CN" altLang="en-US" dirty="0"/>
              <a:t>模板引擎</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5.4 art-template</a:t>
            </a:r>
            <a:r>
              <a:rPr lang="zh-CN" altLang="en-US" dirty="0"/>
              <a:t>标准语法</a:t>
            </a:r>
            <a:endParaRPr lang="zh-CN" altLang="en-US" dirty="0">
              <a:solidFill>
                <a:srgbClr val="FF0000"/>
              </a:solidFill>
            </a:endParaRPr>
          </a:p>
        </p:txBody>
      </p:sp>
      <p:sp>
        <p:nvSpPr>
          <p:cNvPr id="18" name="TextBox 3">
            <a:extLst>
              <a:ext uri="{FF2B5EF4-FFF2-40B4-BE49-F238E27FC236}">
                <a16:creationId xmlns:a16="http://schemas.microsoft.com/office/drawing/2014/main" id="{74B7CE10-D37A-40AB-B916-E591FD2CF252}"/>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3. </a:t>
            </a:r>
            <a:r>
              <a:rPr lang="zh-CN" altLang="en-US" sz="1867" b="1" dirty="0">
                <a:solidFill>
                  <a:srgbClr val="404040"/>
                </a:solidFill>
                <a:latin typeface="微软雅黑" panose="020B0503020204020204" pitchFamily="34" charset="-122"/>
                <a:ea typeface="微软雅黑" panose="020B0503020204020204" pitchFamily="34" charset="-122"/>
              </a:rPr>
              <a:t>标准语法 </a:t>
            </a:r>
            <a:r>
              <a:rPr lang="en-US" altLang="zh-CN" sz="1867" b="1" dirty="0">
                <a:solidFill>
                  <a:srgbClr val="404040"/>
                </a:solidFill>
                <a:latin typeface="微软雅黑" panose="020B0503020204020204" pitchFamily="34" charset="-122"/>
                <a:ea typeface="微软雅黑" panose="020B0503020204020204" pitchFamily="34" charset="-122"/>
              </a:rPr>
              <a:t>– </a:t>
            </a:r>
            <a:r>
              <a:rPr lang="zh-CN" altLang="en-US" sz="1867" b="1" dirty="0">
                <a:solidFill>
                  <a:srgbClr val="404040"/>
                </a:solidFill>
                <a:latin typeface="微软雅黑" panose="020B0503020204020204" pitchFamily="34" charset="-122"/>
                <a:ea typeface="微软雅黑" panose="020B0503020204020204" pitchFamily="34" charset="-122"/>
              </a:rPr>
              <a:t>原文输出</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4BF734ED-7CA9-4238-9698-208571CD8E35}"/>
              </a:ext>
            </a:extLst>
          </p:cNvPr>
          <p:cNvGrpSpPr>
            <a:grpSpLocks/>
          </p:cNvGrpSpPr>
          <p:nvPr/>
        </p:nvGrpSpPr>
        <p:grpSpPr bwMode="auto">
          <a:xfrm>
            <a:off x="1247050" y="2870303"/>
            <a:ext cx="8574284" cy="558699"/>
            <a:chOff x="1078118" y="2214664"/>
            <a:chExt cx="6318046" cy="868171"/>
          </a:xfrm>
        </p:grpSpPr>
        <p:sp>
          <p:nvSpPr>
            <p:cNvPr id="13" name="矩形 12">
              <a:extLst>
                <a:ext uri="{FF2B5EF4-FFF2-40B4-BE49-F238E27FC236}">
                  <a16:creationId xmlns:a16="http://schemas.microsoft.com/office/drawing/2014/main" id="{54382627-8DEF-40F7-A125-112DF8A57148}"/>
                </a:ext>
              </a:extLst>
            </p:cNvPr>
            <p:cNvSpPr/>
            <p:nvPr/>
          </p:nvSpPr>
          <p:spPr>
            <a:xfrm>
              <a:off x="1078118" y="2214664"/>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14" name="矩形 13">
              <a:extLst>
                <a:ext uri="{FF2B5EF4-FFF2-40B4-BE49-F238E27FC236}">
                  <a16:creationId xmlns:a16="http://schemas.microsoft.com/office/drawing/2014/main" id="{D84E6782-5991-46F4-BE04-1D8A897CF3BA}"/>
                </a:ext>
              </a:extLst>
            </p:cNvPr>
            <p:cNvSpPr/>
            <p:nvPr/>
          </p:nvSpPr>
          <p:spPr>
            <a:xfrm>
              <a:off x="1177926" y="2232725"/>
              <a:ext cx="6218238" cy="603802"/>
            </a:xfrm>
            <a:prstGeom prst="rect">
              <a:avLst/>
            </a:prstGeom>
          </p:spPr>
          <p:txBody>
            <a:bodyPr wrap="square">
              <a:spAutoFit/>
            </a:bodyPr>
            <a:lstStyle/>
            <a:p>
              <a:pPr>
                <a:lnSpc>
                  <a:spcPct val="150000"/>
                </a:lnSpc>
              </a:pPr>
              <a:r>
                <a:rPr lang="en-US" altLang="zh-CN" sz="1400" dirty="0">
                  <a:latin typeface="Courier New" panose="02070309020205020404" pitchFamily="49" charset="0"/>
                </a:rPr>
                <a:t>{{</a:t>
              </a:r>
              <a:r>
                <a:rPr lang="en-US" altLang="zh-CN" sz="1400" b="1" dirty="0">
                  <a:solidFill>
                    <a:srgbClr val="FF0000"/>
                  </a:solidFill>
                  <a:latin typeface="Courier New" panose="02070309020205020404" pitchFamily="49" charset="0"/>
                </a:rPr>
                <a:t>@</a:t>
              </a:r>
              <a:r>
                <a:rPr lang="en-US" altLang="zh-CN" sz="1400" dirty="0">
                  <a:latin typeface="Courier New" panose="02070309020205020404" pitchFamily="49" charset="0"/>
                </a:rPr>
                <a:t> value }}</a:t>
              </a:r>
              <a:endParaRPr lang="en-US" altLang="zh-CN" sz="1400" dirty="0">
                <a:solidFill>
                  <a:srgbClr val="FF0000"/>
                </a:solidFill>
                <a:latin typeface="Courier New" panose="02070309020205020404" pitchFamily="49" charset="0"/>
              </a:endParaRPr>
            </a:p>
          </p:txBody>
        </p:sp>
      </p:grpSp>
      <p:sp>
        <p:nvSpPr>
          <p:cNvPr id="12" name="内容占位符 5">
            <a:extLst>
              <a:ext uri="{FF2B5EF4-FFF2-40B4-BE49-F238E27FC236}">
                <a16:creationId xmlns:a16="http://schemas.microsoft.com/office/drawing/2014/main" id="{7E4BDA8F-3377-4F1E-9DDA-BD4E300D7B11}"/>
              </a:ext>
            </a:extLst>
          </p:cNvPr>
          <p:cNvSpPr>
            <a:spLocks noGrp="1"/>
          </p:cNvSpPr>
          <p:nvPr>
            <p:ph sz="half" idx="14"/>
          </p:nvPr>
        </p:nvSpPr>
        <p:spPr>
          <a:xfrm>
            <a:off x="1131168" y="3626331"/>
            <a:ext cx="8690165" cy="2857596"/>
          </a:xfrm>
        </p:spPr>
        <p:txBody>
          <a:bodyPr>
            <a:noAutofit/>
          </a:bodyPr>
          <a:lstStyle/>
          <a:p>
            <a:r>
              <a:rPr lang="zh-CN" altLang="en-US" dirty="0">
                <a:solidFill>
                  <a:schemeClr val="tx1"/>
                </a:solidFill>
              </a:rPr>
              <a:t>如果要输出的 </a:t>
            </a:r>
            <a:r>
              <a:rPr lang="en-US" altLang="zh-CN" dirty="0">
                <a:solidFill>
                  <a:schemeClr val="tx1"/>
                </a:solidFill>
              </a:rPr>
              <a:t>value </a:t>
            </a:r>
            <a:r>
              <a:rPr lang="zh-CN" altLang="en-US" dirty="0">
                <a:solidFill>
                  <a:schemeClr val="tx1"/>
                </a:solidFill>
              </a:rPr>
              <a:t>值中，包含了 </a:t>
            </a:r>
            <a:r>
              <a:rPr lang="en-US" altLang="zh-CN" dirty="0">
                <a:solidFill>
                  <a:schemeClr val="tx1"/>
                </a:solidFill>
              </a:rPr>
              <a:t>HTML </a:t>
            </a:r>
            <a:r>
              <a:rPr lang="zh-CN" altLang="en-US" dirty="0">
                <a:solidFill>
                  <a:schemeClr val="tx1"/>
                </a:solidFill>
              </a:rPr>
              <a:t>标签结构，则需要使用</a:t>
            </a:r>
            <a:r>
              <a:rPr lang="zh-CN" altLang="en-US" b="1" dirty="0">
                <a:solidFill>
                  <a:srgbClr val="FF0000"/>
                </a:solidFill>
              </a:rPr>
              <a:t>原文输出</a:t>
            </a:r>
            <a:r>
              <a:rPr lang="zh-CN" altLang="en-US" dirty="0">
                <a:solidFill>
                  <a:schemeClr val="tx1"/>
                </a:solidFill>
              </a:rPr>
              <a:t>语法，才能保证 </a:t>
            </a:r>
            <a:r>
              <a:rPr lang="en-US" altLang="zh-CN" dirty="0">
                <a:solidFill>
                  <a:schemeClr val="tx1"/>
                </a:solidFill>
              </a:rPr>
              <a:t>HTML </a:t>
            </a:r>
            <a:r>
              <a:rPr lang="zh-CN" altLang="en-US" dirty="0">
                <a:solidFill>
                  <a:schemeClr val="tx1"/>
                </a:solidFill>
              </a:rPr>
              <a:t>标签被正常渲染。</a:t>
            </a:r>
            <a:r>
              <a:rPr lang="en-US" altLang="zh-CN" dirty="0">
                <a:solidFill>
                  <a:schemeClr val="tx1"/>
                </a:solidFill>
              </a:rPr>
              <a:t> </a:t>
            </a:r>
          </a:p>
        </p:txBody>
      </p:sp>
    </p:spTree>
    <p:extLst>
      <p:ext uri="{BB962C8B-B14F-4D97-AF65-F5344CB8AC3E}">
        <p14:creationId xmlns:p14="http://schemas.microsoft.com/office/powerpoint/2010/main" val="399714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5. art-template</a:t>
            </a:r>
            <a:r>
              <a:rPr lang="zh-CN" altLang="en-US" dirty="0"/>
              <a:t>模板引擎</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5.4 art-template</a:t>
            </a:r>
            <a:r>
              <a:rPr lang="zh-CN" altLang="en-US" dirty="0"/>
              <a:t>标准语法</a:t>
            </a:r>
            <a:endParaRPr lang="zh-CN" altLang="en-US" dirty="0">
              <a:solidFill>
                <a:srgbClr val="FF0000"/>
              </a:solidFill>
            </a:endParaRPr>
          </a:p>
        </p:txBody>
      </p:sp>
      <p:sp>
        <p:nvSpPr>
          <p:cNvPr id="18" name="TextBox 3">
            <a:extLst>
              <a:ext uri="{FF2B5EF4-FFF2-40B4-BE49-F238E27FC236}">
                <a16:creationId xmlns:a16="http://schemas.microsoft.com/office/drawing/2014/main" id="{74B7CE10-D37A-40AB-B916-E591FD2CF252}"/>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4. </a:t>
            </a:r>
            <a:r>
              <a:rPr lang="zh-CN" altLang="en-US" sz="1867" b="1" dirty="0">
                <a:solidFill>
                  <a:srgbClr val="404040"/>
                </a:solidFill>
                <a:latin typeface="微软雅黑" panose="020B0503020204020204" pitchFamily="34" charset="-122"/>
                <a:ea typeface="微软雅黑" panose="020B0503020204020204" pitchFamily="34" charset="-122"/>
              </a:rPr>
              <a:t>标准语法 </a:t>
            </a:r>
            <a:r>
              <a:rPr lang="en-US" altLang="zh-CN" sz="1867" b="1" dirty="0">
                <a:solidFill>
                  <a:srgbClr val="404040"/>
                </a:solidFill>
                <a:latin typeface="微软雅黑" panose="020B0503020204020204" pitchFamily="34" charset="-122"/>
                <a:ea typeface="微软雅黑" panose="020B0503020204020204" pitchFamily="34" charset="-122"/>
              </a:rPr>
              <a:t>– </a:t>
            </a:r>
            <a:r>
              <a:rPr lang="zh-CN" altLang="en-US" sz="1867" b="1" dirty="0">
                <a:solidFill>
                  <a:srgbClr val="404040"/>
                </a:solidFill>
                <a:latin typeface="微软雅黑" panose="020B0503020204020204" pitchFamily="34" charset="-122"/>
                <a:ea typeface="微软雅黑" panose="020B0503020204020204" pitchFamily="34" charset="-122"/>
              </a:rPr>
              <a:t>条件输出</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4BF734ED-7CA9-4238-9698-208571CD8E35}"/>
              </a:ext>
            </a:extLst>
          </p:cNvPr>
          <p:cNvGrpSpPr>
            <a:grpSpLocks/>
          </p:cNvGrpSpPr>
          <p:nvPr/>
        </p:nvGrpSpPr>
        <p:grpSpPr bwMode="auto">
          <a:xfrm>
            <a:off x="1247050" y="3459811"/>
            <a:ext cx="8574284" cy="1212172"/>
            <a:chOff x="1078118" y="2214664"/>
            <a:chExt cx="6318046" cy="868171"/>
          </a:xfrm>
        </p:grpSpPr>
        <p:sp>
          <p:nvSpPr>
            <p:cNvPr id="13" name="矩形 12">
              <a:extLst>
                <a:ext uri="{FF2B5EF4-FFF2-40B4-BE49-F238E27FC236}">
                  <a16:creationId xmlns:a16="http://schemas.microsoft.com/office/drawing/2014/main" id="{54382627-8DEF-40F7-A125-112DF8A57148}"/>
                </a:ext>
              </a:extLst>
            </p:cNvPr>
            <p:cNvSpPr/>
            <p:nvPr/>
          </p:nvSpPr>
          <p:spPr>
            <a:xfrm>
              <a:off x="1078118" y="2214664"/>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14" name="矩形 13">
              <a:extLst>
                <a:ext uri="{FF2B5EF4-FFF2-40B4-BE49-F238E27FC236}">
                  <a16:creationId xmlns:a16="http://schemas.microsoft.com/office/drawing/2014/main" id="{D84E6782-5991-46F4-BE04-1D8A897CF3BA}"/>
                </a:ext>
              </a:extLst>
            </p:cNvPr>
            <p:cNvSpPr/>
            <p:nvPr/>
          </p:nvSpPr>
          <p:spPr>
            <a:xfrm>
              <a:off x="1177926" y="2232725"/>
              <a:ext cx="6218238" cy="741206"/>
            </a:xfrm>
            <a:prstGeom prst="rect">
              <a:avLst/>
            </a:prstGeom>
          </p:spPr>
          <p:txBody>
            <a:bodyPr wrap="square">
              <a:spAutoFit/>
            </a:bodyPr>
            <a:lstStyle/>
            <a:p>
              <a:pPr>
                <a:lnSpc>
                  <a:spcPct val="150000"/>
                </a:lnSpc>
              </a:pPr>
              <a:r>
                <a:rPr lang="en-US" altLang="zh-CN" sz="1400" dirty="0">
                  <a:latin typeface="Courier New" panose="02070309020205020404" pitchFamily="49" charset="0"/>
                </a:rPr>
                <a:t>{{</a:t>
              </a:r>
              <a:r>
                <a:rPr lang="en-US" altLang="zh-CN" sz="1400" b="1" dirty="0">
                  <a:solidFill>
                    <a:srgbClr val="FF0000"/>
                  </a:solidFill>
                  <a:latin typeface="Courier New" panose="02070309020205020404" pitchFamily="49" charset="0"/>
                </a:rPr>
                <a:t>if</a:t>
              </a:r>
              <a:r>
                <a:rPr lang="en-US" altLang="zh-CN" sz="1400" dirty="0">
                  <a:latin typeface="Courier New" panose="02070309020205020404" pitchFamily="49" charset="0"/>
                </a:rPr>
                <a:t> value}} </a:t>
              </a:r>
              <a:r>
                <a:rPr lang="zh-CN" altLang="en-US" sz="1400" dirty="0">
                  <a:latin typeface="Courier New" panose="02070309020205020404" pitchFamily="49" charset="0"/>
                </a:rPr>
                <a:t>按需输出的内容</a:t>
              </a:r>
              <a:r>
                <a:rPr lang="en-US" altLang="zh-CN" sz="1400" dirty="0">
                  <a:latin typeface="Courier New" panose="02070309020205020404" pitchFamily="49" charset="0"/>
                </a:rPr>
                <a:t> {{</a:t>
              </a:r>
              <a:r>
                <a:rPr lang="en-US" altLang="zh-CN" sz="1400" b="1" dirty="0">
                  <a:solidFill>
                    <a:srgbClr val="FF0000"/>
                  </a:solidFill>
                  <a:latin typeface="Courier New" panose="02070309020205020404" pitchFamily="49" charset="0"/>
                </a:rPr>
                <a:t>/if</a:t>
              </a:r>
              <a:r>
                <a:rPr lang="en-US" altLang="zh-CN" sz="1400" dirty="0">
                  <a:latin typeface="Courier New" panose="02070309020205020404" pitchFamily="49" charset="0"/>
                </a:rPr>
                <a:t>}}</a:t>
              </a:r>
            </a:p>
            <a:p>
              <a:pPr>
                <a:lnSpc>
                  <a:spcPct val="150000"/>
                </a:lnSpc>
              </a:pPr>
              <a:endParaRPr lang="en-US" altLang="zh-CN" sz="1400" dirty="0">
                <a:latin typeface="Courier New" panose="02070309020205020404" pitchFamily="49" charset="0"/>
              </a:endParaRPr>
            </a:p>
            <a:p>
              <a:pPr>
                <a:lnSpc>
                  <a:spcPct val="150000"/>
                </a:lnSpc>
              </a:pPr>
              <a:r>
                <a:rPr lang="en-US" altLang="zh-CN" sz="1400" dirty="0">
                  <a:latin typeface="Courier New" panose="02070309020205020404" pitchFamily="49" charset="0"/>
                </a:rPr>
                <a:t>{{</a:t>
              </a:r>
              <a:r>
                <a:rPr lang="en-US" altLang="zh-CN" sz="1400" b="1" dirty="0">
                  <a:solidFill>
                    <a:srgbClr val="FF0000"/>
                  </a:solidFill>
                  <a:latin typeface="Courier New" panose="02070309020205020404" pitchFamily="49" charset="0"/>
                </a:rPr>
                <a:t>if</a:t>
              </a:r>
              <a:r>
                <a:rPr lang="en-US" altLang="zh-CN" sz="1400" dirty="0">
                  <a:latin typeface="Courier New" panose="02070309020205020404" pitchFamily="49" charset="0"/>
                </a:rPr>
                <a:t> v1}} </a:t>
              </a:r>
              <a:r>
                <a:rPr lang="zh-CN" altLang="en-US" sz="1400" dirty="0">
                  <a:latin typeface="Courier New" panose="02070309020205020404" pitchFamily="49" charset="0"/>
                </a:rPr>
                <a:t>按需输出的内容</a:t>
              </a:r>
              <a:r>
                <a:rPr lang="en-US" altLang="zh-CN" sz="1400" dirty="0">
                  <a:latin typeface="Courier New" panose="02070309020205020404" pitchFamily="49" charset="0"/>
                </a:rPr>
                <a:t> {{</a:t>
              </a:r>
              <a:r>
                <a:rPr lang="en-US" altLang="zh-CN" sz="1400" b="1" dirty="0">
                  <a:solidFill>
                    <a:srgbClr val="FF0000"/>
                  </a:solidFill>
                  <a:latin typeface="Courier New" panose="02070309020205020404" pitchFamily="49" charset="0"/>
                </a:rPr>
                <a:t>else if</a:t>
              </a:r>
              <a:r>
                <a:rPr lang="en-US" altLang="zh-CN" sz="1400" dirty="0">
                  <a:latin typeface="Courier New" panose="02070309020205020404" pitchFamily="49" charset="0"/>
                </a:rPr>
                <a:t> v2}} </a:t>
              </a:r>
              <a:r>
                <a:rPr lang="zh-CN" altLang="en-US" sz="1400" dirty="0">
                  <a:latin typeface="Courier New" panose="02070309020205020404" pitchFamily="49" charset="0"/>
                </a:rPr>
                <a:t>按需输出的内容</a:t>
              </a:r>
              <a:r>
                <a:rPr lang="en-US" altLang="zh-CN" sz="1400" dirty="0">
                  <a:latin typeface="Courier New" panose="02070309020205020404" pitchFamily="49" charset="0"/>
                </a:rPr>
                <a:t> {{</a:t>
              </a:r>
              <a:r>
                <a:rPr lang="en-US" altLang="zh-CN" sz="1400" b="1" dirty="0">
                  <a:solidFill>
                    <a:srgbClr val="FF0000"/>
                  </a:solidFill>
                  <a:latin typeface="Courier New" panose="02070309020205020404" pitchFamily="49" charset="0"/>
                </a:rPr>
                <a:t>/if</a:t>
              </a:r>
              <a:r>
                <a:rPr lang="en-US" altLang="zh-CN" sz="1400" dirty="0">
                  <a:latin typeface="Courier New" panose="02070309020205020404" pitchFamily="49" charset="0"/>
                </a:rPr>
                <a:t>}}</a:t>
              </a:r>
              <a:endParaRPr lang="en-US" altLang="zh-CN" sz="1400" dirty="0">
                <a:solidFill>
                  <a:srgbClr val="FF0000"/>
                </a:solidFill>
                <a:latin typeface="Courier New" panose="02070309020205020404" pitchFamily="49" charset="0"/>
              </a:endParaRPr>
            </a:p>
          </p:txBody>
        </p:sp>
      </p:grpSp>
      <p:sp>
        <p:nvSpPr>
          <p:cNvPr id="12" name="内容占位符 5">
            <a:extLst>
              <a:ext uri="{FF2B5EF4-FFF2-40B4-BE49-F238E27FC236}">
                <a16:creationId xmlns:a16="http://schemas.microsoft.com/office/drawing/2014/main" id="{6A556071-AFD0-4A2A-AA82-016220DBB54D}"/>
              </a:ext>
            </a:extLst>
          </p:cNvPr>
          <p:cNvSpPr>
            <a:spLocks noGrp="1"/>
          </p:cNvSpPr>
          <p:nvPr>
            <p:ph sz="half" idx="14"/>
          </p:nvPr>
        </p:nvSpPr>
        <p:spPr>
          <a:xfrm>
            <a:off x="1131168" y="2861040"/>
            <a:ext cx="8690165" cy="632232"/>
          </a:xfrm>
        </p:spPr>
        <p:txBody>
          <a:bodyPr>
            <a:noAutofit/>
          </a:bodyPr>
          <a:lstStyle/>
          <a:p>
            <a:r>
              <a:rPr lang="zh-CN" altLang="en-US" dirty="0">
                <a:solidFill>
                  <a:schemeClr val="tx1"/>
                </a:solidFill>
              </a:rPr>
              <a:t>如果要实现条件输出，则可以在 </a:t>
            </a:r>
            <a:r>
              <a:rPr lang="en-US" altLang="zh-CN" dirty="0">
                <a:solidFill>
                  <a:schemeClr val="tx1"/>
                </a:solidFill>
              </a:rPr>
              <a:t>{{ }} </a:t>
            </a:r>
            <a:r>
              <a:rPr lang="zh-CN" altLang="en-US" dirty="0">
                <a:solidFill>
                  <a:schemeClr val="tx1"/>
                </a:solidFill>
              </a:rPr>
              <a:t>中使用 </a:t>
            </a:r>
            <a:r>
              <a:rPr lang="en-US" altLang="zh-CN" b="1" dirty="0">
                <a:solidFill>
                  <a:srgbClr val="FF0000"/>
                </a:solidFill>
              </a:rPr>
              <a:t>if</a:t>
            </a:r>
            <a:r>
              <a:rPr lang="en-US" altLang="zh-CN" dirty="0">
                <a:solidFill>
                  <a:schemeClr val="tx1"/>
                </a:solidFill>
              </a:rPr>
              <a:t> … </a:t>
            </a:r>
            <a:r>
              <a:rPr lang="en-US" altLang="zh-CN" b="1" dirty="0">
                <a:solidFill>
                  <a:srgbClr val="FF0000"/>
                </a:solidFill>
              </a:rPr>
              <a:t>else if </a:t>
            </a:r>
            <a:r>
              <a:rPr lang="en-US" altLang="zh-CN" dirty="0">
                <a:solidFill>
                  <a:schemeClr val="tx1"/>
                </a:solidFill>
              </a:rPr>
              <a:t>… </a:t>
            </a:r>
            <a:r>
              <a:rPr lang="en-US" altLang="zh-CN" b="1" dirty="0">
                <a:solidFill>
                  <a:srgbClr val="FF0000"/>
                </a:solidFill>
              </a:rPr>
              <a:t>/if </a:t>
            </a:r>
            <a:r>
              <a:rPr lang="zh-CN" altLang="en-US" dirty="0">
                <a:solidFill>
                  <a:schemeClr val="tx1"/>
                </a:solidFill>
              </a:rPr>
              <a:t>的方式，进行按需输出。</a:t>
            </a:r>
            <a:endParaRPr lang="en-US" altLang="zh-CN" dirty="0">
              <a:solidFill>
                <a:schemeClr val="tx1"/>
              </a:solidFill>
            </a:endParaRPr>
          </a:p>
        </p:txBody>
      </p:sp>
    </p:spTree>
    <p:extLst>
      <p:ext uri="{BB962C8B-B14F-4D97-AF65-F5344CB8AC3E}">
        <p14:creationId xmlns:p14="http://schemas.microsoft.com/office/powerpoint/2010/main" val="1587187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5. art-template</a:t>
            </a:r>
            <a:r>
              <a:rPr lang="zh-CN" altLang="en-US" dirty="0"/>
              <a:t>模板引擎</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5.4 art-template</a:t>
            </a:r>
            <a:r>
              <a:rPr lang="zh-CN" altLang="en-US" dirty="0"/>
              <a:t>标准语法</a:t>
            </a:r>
            <a:endParaRPr lang="zh-CN" altLang="en-US" dirty="0">
              <a:solidFill>
                <a:srgbClr val="FF0000"/>
              </a:solidFill>
            </a:endParaRPr>
          </a:p>
        </p:txBody>
      </p:sp>
      <p:sp>
        <p:nvSpPr>
          <p:cNvPr id="18" name="TextBox 3">
            <a:extLst>
              <a:ext uri="{FF2B5EF4-FFF2-40B4-BE49-F238E27FC236}">
                <a16:creationId xmlns:a16="http://schemas.microsoft.com/office/drawing/2014/main" id="{74B7CE10-D37A-40AB-B916-E591FD2CF252}"/>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5. </a:t>
            </a:r>
            <a:r>
              <a:rPr lang="zh-CN" altLang="en-US" sz="1867" b="1" dirty="0">
                <a:solidFill>
                  <a:srgbClr val="404040"/>
                </a:solidFill>
                <a:latin typeface="微软雅黑" panose="020B0503020204020204" pitchFamily="34" charset="-122"/>
                <a:ea typeface="微软雅黑" panose="020B0503020204020204" pitchFamily="34" charset="-122"/>
              </a:rPr>
              <a:t>标准语法 </a:t>
            </a:r>
            <a:r>
              <a:rPr lang="en-US" altLang="zh-CN" sz="1867" b="1" dirty="0">
                <a:solidFill>
                  <a:srgbClr val="404040"/>
                </a:solidFill>
                <a:latin typeface="微软雅黑" panose="020B0503020204020204" pitchFamily="34" charset="-122"/>
                <a:ea typeface="微软雅黑" panose="020B0503020204020204" pitchFamily="34" charset="-122"/>
              </a:rPr>
              <a:t>– </a:t>
            </a:r>
            <a:r>
              <a:rPr lang="zh-CN" altLang="en-US" sz="1867" b="1" dirty="0">
                <a:solidFill>
                  <a:srgbClr val="404040"/>
                </a:solidFill>
                <a:latin typeface="微软雅黑" panose="020B0503020204020204" pitchFamily="34" charset="-122"/>
                <a:ea typeface="微软雅黑" panose="020B0503020204020204" pitchFamily="34" charset="-122"/>
              </a:rPr>
              <a:t>循环输出</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4BF734ED-7CA9-4238-9698-208571CD8E35}"/>
              </a:ext>
            </a:extLst>
          </p:cNvPr>
          <p:cNvGrpSpPr>
            <a:grpSpLocks/>
          </p:cNvGrpSpPr>
          <p:nvPr/>
        </p:nvGrpSpPr>
        <p:grpSpPr bwMode="auto">
          <a:xfrm>
            <a:off x="1247050" y="3700956"/>
            <a:ext cx="8574284" cy="1212172"/>
            <a:chOff x="1078118" y="2214664"/>
            <a:chExt cx="6318046" cy="868171"/>
          </a:xfrm>
        </p:grpSpPr>
        <p:sp>
          <p:nvSpPr>
            <p:cNvPr id="13" name="矩形 12">
              <a:extLst>
                <a:ext uri="{FF2B5EF4-FFF2-40B4-BE49-F238E27FC236}">
                  <a16:creationId xmlns:a16="http://schemas.microsoft.com/office/drawing/2014/main" id="{54382627-8DEF-40F7-A125-112DF8A57148}"/>
                </a:ext>
              </a:extLst>
            </p:cNvPr>
            <p:cNvSpPr/>
            <p:nvPr/>
          </p:nvSpPr>
          <p:spPr>
            <a:xfrm>
              <a:off x="1078118" y="2214664"/>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14" name="矩形 13">
              <a:extLst>
                <a:ext uri="{FF2B5EF4-FFF2-40B4-BE49-F238E27FC236}">
                  <a16:creationId xmlns:a16="http://schemas.microsoft.com/office/drawing/2014/main" id="{D84E6782-5991-46F4-BE04-1D8A897CF3BA}"/>
                </a:ext>
              </a:extLst>
            </p:cNvPr>
            <p:cNvSpPr/>
            <p:nvPr/>
          </p:nvSpPr>
          <p:spPr>
            <a:xfrm>
              <a:off x="1177926" y="2232725"/>
              <a:ext cx="6218238" cy="741206"/>
            </a:xfrm>
            <a:prstGeom prst="rect">
              <a:avLst/>
            </a:prstGeom>
          </p:spPr>
          <p:txBody>
            <a:bodyPr wrap="square">
              <a:spAutoFit/>
            </a:bodyPr>
            <a:lstStyle/>
            <a:p>
              <a:pPr>
                <a:lnSpc>
                  <a:spcPct val="150000"/>
                </a:lnSpc>
              </a:pPr>
              <a:r>
                <a:rPr lang="en-US" altLang="zh-CN" sz="1400" dirty="0">
                  <a:latin typeface="Courier New" panose="02070309020205020404" pitchFamily="49" charset="0"/>
                </a:rPr>
                <a:t>{{</a:t>
              </a:r>
              <a:r>
                <a:rPr lang="en-US" altLang="zh-CN" sz="1400" b="1" dirty="0">
                  <a:solidFill>
                    <a:srgbClr val="FF0000"/>
                  </a:solidFill>
                  <a:latin typeface="Courier New" panose="02070309020205020404" pitchFamily="49" charset="0"/>
                </a:rPr>
                <a:t>each</a:t>
              </a:r>
              <a:r>
                <a:rPr lang="en-US" altLang="zh-CN" sz="1400" dirty="0">
                  <a:latin typeface="Courier New" panose="02070309020205020404" pitchFamily="49" charset="0"/>
                </a:rPr>
                <a:t> </a:t>
              </a:r>
              <a:r>
                <a:rPr lang="en-US" altLang="zh-CN" sz="1400" dirty="0" err="1">
                  <a:latin typeface="Courier New" panose="02070309020205020404" pitchFamily="49" charset="0"/>
                </a:rPr>
                <a:t>arr</a:t>
              </a:r>
              <a:r>
                <a:rPr lang="en-US" altLang="zh-CN" sz="1400" dirty="0">
                  <a:latin typeface="Courier New" panose="02070309020205020404" pitchFamily="49" charset="0"/>
                </a:rPr>
                <a:t>}}</a:t>
              </a:r>
            </a:p>
            <a:p>
              <a:pPr>
                <a:lnSpc>
                  <a:spcPct val="150000"/>
                </a:lnSpc>
              </a:pPr>
              <a:r>
                <a:rPr lang="en-US" altLang="zh-CN" sz="1400" dirty="0">
                  <a:latin typeface="Courier New" panose="02070309020205020404" pitchFamily="49" charset="0"/>
                </a:rPr>
                <a:t>    {{</a:t>
              </a:r>
              <a:r>
                <a:rPr lang="en-US" altLang="zh-CN" sz="1400" b="1" dirty="0">
                  <a:solidFill>
                    <a:srgbClr val="047FFD"/>
                  </a:solidFill>
                  <a:latin typeface="Courier New" panose="02070309020205020404" pitchFamily="49" charset="0"/>
                </a:rPr>
                <a:t>$index</a:t>
              </a:r>
              <a:r>
                <a:rPr lang="en-US" altLang="zh-CN" sz="1400" dirty="0">
                  <a:latin typeface="Courier New" panose="02070309020205020404" pitchFamily="49" charset="0"/>
                </a:rPr>
                <a:t>}} {{</a:t>
              </a:r>
              <a:r>
                <a:rPr lang="en-US" altLang="zh-CN" sz="1400" b="1" dirty="0">
                  <a:solidFill>
                    <a:srgbClr val="047FFD"/>
                  </a:solidFill>
                  <a:latin typeface="Courier New" panose="02070309020205020404" pitchFamily="49" charset="0"/>
                </a:rPr>
                <a:t>$value</a:t>
              </a:r>
              <a:r>
                <a:rPr lang="en-US" altLang="zh-CN" sz="1400" dirty="0">
                  <a:latin typeface="Courier New" panose="02070309020205020404" pitchFamily="49" charset="0"/>
                </a:rPr>
                <a:t>}}</a:t>
              </a:r>
            </a:p>
            <a:p>
              <a:pPr>
                <a:lnSpc>
                  <a:spcPct val="150000"/>
                </a:lnSpc>
              </a:pPr>
              <a:r>
                <a:rPr lang="en-US" altLang="zh-CN" sz="1400" dirty="0">
                  <a:latin typeface="Courier New" panose="02070309020205020404" pitchFamily="49" charset="0"/>
                </a:rPr>
                <a:t>{{</a:t>
              </a:r>
              <a:r>
                <a:rPr lang="en-US" altLang="zh-CN" sz="1400" b="1" dirty="0">
                  <a:solidFill>
                    <a:srgbClr val="FF0000"/>
                  </a:solidFill>
                  <a:latin typeface="Courier New" panose="02070309020205020404" pitchFamily="49" charset="0"/>
                </a:rPr>
                <a:t>/each</a:t>
              </a:r>
              <a:r>
                <a:rPr lang="en-US" altLang="zh-CN" sz="1400" dirty="0">
                  <a:latin typeface="Courier New" panose="02070309020205020404" pitchFamily="49" charset="0"/>
                </a:rPr>
                <a:t>}}</a:t>
              </a:r>
              <a:endParaRPr lang="en-US" altLang="zh-CN" sz="1400" dirty="0">
                <a:solidFill>
                  <a:srgbClr val="FF0000"/>
                </a:solidFill>
                <a:latin typeface="Courier New" panose="02070309020205020404" pitchFamily="49" charset="0"/>
              </a:endParaRPr>
            </a:p>
          </p:txBody>
        </p:sp>
      </p:grpSp>
      <p:sp>
        <p:nvSpPr>
          <p:cNvPr id="12" name="内容占位符 5">
            <a:extLst>
              <a:ext uri="{FF2B5EF4-FFF2-40B4-BE49-F238E27FC236}">
                <a16:creationId xmlns:a16="http://schemas.microsoft.com/office/drawing/2014/main" id="{C8CA9306-5A1C-4002-8CE1-C0374F9F4185}"/>
              </a:ext>
            </a:extLst>
          </p:cNvPr>
          <p:cNvSpPr>
            <a:spLocks noGrp="1"/>
          </p:cNvSpPr>
          <p:nvPr>
            <p:ph sz="half" idx="14"/>
          </p:nvPr>
        </p:nvSpPr>
        <p:spPr>
          <a:xfrm>
            <a:off x="1131168" y="2847639"/>
            <a:ext cx="8690165" cy="753509"/>
          </a:xfrm>
        </p:spPr>
        <p:txBody>
          <a:bodyPr>
            <a:noAutofit/>
          </a:bodyPr>
          <a:lstStyle/>
          <a:p>
            <a:r>
              <a:rPr lang="zh-CN" altLang="en-US" dirty="0">
                <a:solidFill>
                  <a:schemeClr val="tx1"/>
                </a:solidFill>
              </a:rPr>
              <a:t>如果要实现循环输出，则可以在 </a:t>
            </a:r>
            <a:r>
              <a:rPr lang="en-US" altLang="zh-CN" dirty="0">
                <a:solidFill>
                  <a:schemeClr val="tx1"/>
                </a:solidFill>
              </a:rPr>
              <a:t>{{ }} </a:t>
            </a:r>
            <a:r>
              <a:rPr lang="zh-CN" altLang="en-US" dirty="0">
                <a:solidFill>
                  <a:schemeClr val="tx1"/>
                </a:solidFill>
              </a:rPr>
              <a:t>内，通过 </a:t>
            </a:r>
            <a:r>
              <a:rPr lang="en-US" altLang="zh-CN" dirty="0">
                <a:solidFill>
                  <a:schemeClr val="tx1"/>
                </a:solidFill>
              </a:rPr>
              <a:t>each </a:t>
            </a:r>
            <a:r>
              <a:rPr lang="zh-CN" altLang="en-US" dirty="0">
                <a:solidFill>
                  <a:schemeClr val="tx1"/>
                </a:solidFill>
              </a:rPr>
              <a:t>语法循环数组，当前循环的索引使用 </a:t>
            </a:r>
            <a:r>
              <a:rPr lang="en-US" altLang="zh-CN" b="1" dirty="0">
                <a:solidFill>
                  <a:srgbClr val="047FFD"/>
                </a:solidFill>
              </a:rPr>
              <a:t>$index </a:t>
            </a:r>
            <a:r>
              <a:rPr lang="zh-CN" altLang="en-US" dirty="0">
                <a:solidFill>
                  <a:schemeClr val="tx1"/>
                </a:solidFill>
              </a:rPr>
              <a:t>进行访问，当前的循环项使用 </a:t>
            </a:r>
            <a:r>
              <a:rPr lang="en-US" altLang="zh-CN" b="1" dirty="0">
                <a:solidFill>
                  <a:srgbClr val="047FFD"/>
                </a:solidFill>
              </a:rPr>
              <a:t>$value </a:t>
            </a:r>
            <a:r>
              <a:rPr lang="zh-CN" altLang="en-US" dirty="0">
                <a:solidFill>
                  <a:schemeClr val="tx1"/>
                </a:solidFill>
              </a:rPr>
              <a:t>进行访问。</a:t>
            </a:r>
            <a:endParaRPr lang="en-US" altLang="zh-CN" dirty="0">
              <a:solidFill>
                <a:schemeClr val="tx1"/>
              </a:solidFill>
            </a:endParaRPr>
          </a:p>
        </p:txBody>
      </p:sp>
    </p:spTree>
    <p:extLst>
      <p:ext uri="{BB962C8B-B14F-4D97-AF65-F5344CB8AC3E}">
        <p14:creationId xmlns:p14="http://schemas.microsoft.com/office/powerpoint/2010/main" val="177366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5. art-template</a:t>
            </a:r>
            <a:r>
              <a:rPr lang="zh-CN" altLang="en-US" dirty="0"/>
              <a:t>模板引擎</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5.4 art-template</a:t>
            </a:r>
            <a:r>
              <a:rPr lang="zh-CN" altLang="en-US" dirty="0"/>
              <a:t>标准语法</a:t>
            </a:r>
            <a:endParaRPr lang="zh-CN" altLang="en-US" dirty="0">
              <a:solidFill>
                <a:srgbClr val="FF0000"/>
              </a:solidFill>
            </a:endParaRPr>
          </a:p>
        </p:txBody>
      </p:sp>
      <p:sp>
        <p:nvSpPr>
          <p:cNvPr id="18" name="TextBox 3">
            <a:extLst>
              <a:ext uri="{FF2B5EF4-FFF2-40B4-BE49-F238E27FC236}">
                <a16:creationId xmlns:a16="http://schemas.microsoft.com/office/drawing/2014/main" id="{74B7CE10-D37A-40AB-B916-E591FD2CF252}"/>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6. </a:t>
            </a:r>
            <a:r>
              <a:rPr lang="zh-CN" altLang="en-US" sz="1867" b="1" dirty="0">
                <a:solidFill>
                  <a:srgbClr val="404040"/>
                </a:solidFill>
                <a:latin typeface="微软雅黑" panose="020B0503020204020204" pitchFamily="34" charset="-122"/>
                <a:ea typeface="微软雅黑" panose="020B0503020204020204" pitchFamily="34" charset="-122"/>
              </a:rPr>
              <a:t>标准语法 </a:t>
            </a:r>
            <a:r>
              <a:rPr lang="en-US" altLang="zh-CN" sz="1867" b="1" dirty="0">
                <a:solidFill>
                  <a:srgbClr val="404040"/>
                </a:solidFill>
                <a:latin typeface="微软雅黑" panose="020B0503020204020204" pitchFamily="34" charset="-122"/>
                <a:ea typeface="微软雅黑" panose="020B0503020204020204" pitchFamily="34" charset="-122"/>
              </a:rPr>
              <a:t>– </a:t>
            </a:r>
            <a:r>
              <a:rPr lang="zh-CN" altLang="en-US" sz="1867" b="1" dirty="0">
                <a:solidFill>
                  <a:srgbClr val="404040"/>
                </a:solidFill>
                <a:latin typeface="微软雅黑" panose="020B0503020204020204" pitchFamily="34" charset="-122"/>
                <a:ea typeface="微软雅黑" panose="020B0503020204020204" pitchFamily="34" charset="-122"/>
              </a:rPr>
              <a:t>过滤器</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grpSp>
        <p:nvGrpSpPr>
          <p:cNvPr id="6" name="组合 5">
            <a:extLst>
              <a:ext uri="{FF2B5EF4-FFF2-40B4-BE49-F238E27FC236}">
                <a16:creationId xmlns:a16="http://schemas.microsoft.com/office/drawing/2014/main" id="{C8EE2428-5DA4-4980-93B4-517825571654}"/>
              </a:ext>
            </a:extLst>
          </p:cNvPr>
          <p:cNvGrpSpPr/>
          <p:nvPr/>
        </p:nvGrpSpPr>
        <p:grpSpPr>
          <a:xfrm>
            <a:off x="1389380" y="3110389"/>
            <a:ext cx="2112433" cy="613833"/>
            <a:chOff x="1042034" y="2522681"/>
            <a:chExt cx="1584325" cy="460375"/>
          </a:xfrm>
        </p:grpSpPr>
        <p:sp>
          <p:nvSpPr>
            <p:cNvPr id="20" name="矩形 19">
              <a:extLst>
                <a:ext uri="{FF2B5EF4-FFF2-40B4-BE49-F238E27FC236}">
                  <a16:creationId xmlns:a16="http://schemas.microsoft.com/office/drawing/2014/main" id="{9C3B13ED-3B9E-4DA8-99AC-C9E776363259}"/>
                </a:ext>
              </a:extLst>
            </p:cNvPr>
            <p:cNvSpPr/>
            <p:nvPr/>
          </p:nvSpPr>
          <p:spPr bwMode="auto">
            <a:xfrm>
              <a:off x="1042034" y="2522681"/>
              <a:ext cx="1584325" cy="460375"/>
            </a:xfrm>
            <a:prstGeom prst="rect">
              <a:avLst/>
            </a:prstGeom>
            <a:noFill/>
            <a:ln w="19050">
              <a:solidFill>
                <a:srgbClr val="F69898"/>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itchFamily="34" charset="-122"/>
                <a:ea typeface="微软雅黑" pitchFamily="34" charset="-122"/>
              </a:endParaRPr>
            </a:p>
          </p:txBody>
        </p:sp>
        <p:sp>
          <p:nvSpPr>
            <p:cNvPr id="21" name="TextBox 58">
              <a:extLst>
                <a:ext uri="{FF2B5EF4-FFF2-40B4-BE49-F238E27FC236}">
                  <a16:creationId xmlns:a16="http://schemas.microsoft.com/office/drawing/2014/main" id="{EFE892EC-7CFC-436B-8FFC-00F714BCD93E}"/>
                </a:ext>
              </a:extLst>
            </p:cNvPr>
            <p:cNvSpPr txBox="1"/>
            <p:nvPr/>
          </p:nvSpPr>
          <p:spPr bwMode="auto">
            <a:xfrm>
              <a:off x="1535079" y="2625910"/>
              <a:ext cx="598234" cy="230833"/>
            </a:xfrm>
            <a:prstGeom prst="rect">
              <a:avLst/>
            </a:prstGeom>
            <a:noFill/>
          </p:spPr>
          <p:txBody>
            <a:bodyPr wrap="square">
              <a:spAutoFit/>
            </a:bodyPr>
            <a:lstStyle/>
            <a:p>
              <a:pPr>
                <a:defRPr/>
              </a:pPr>
              <a:r>
                <a:rPr lang="zh-CN" altLang="en-US" sz="1400" dirty="0">
                  <a:solidFill>
                    <a:schemeClr val="tx1">
                      <a:lumMod val="75000"/>
                      <a:lumOff val="25000"/>
                    </a:schemeClr>
                  </a:solidFill>
                  <a:latin typeface="微软雅黑" pitchFamily="34" charset="-122"/>
                  <a:ea typeface="微软雅黑" pitchFamily="34" charset="-122"/>
                </a:rPr>
                <a:t>自来水</a:t>
              </a:r>
            </a:p>
          </p:txBody>
        </p:sp>
      </p:grpSp>
      <p:grpSp>
        <p:nvGrpSpPr>
          <p:cNvPr id="7" name="组合 6">
            <a:extLst>
              <a:ext uri="{FF2B5EF4-FFF2-40B4-BE49-F238E27FC236}">
                <a16:creationId xmlns:a16="http://schemas.microsoft.com/office/drawing/2014/main" id="{97EAFCDE-3B01-47DF-AB14-8FCBA934CB98}"/>
              </a:ext>
            </a:extLst>
          </p:cNvPr>
          <p:cNvGrpSpPr/>
          <p:nvPr/>
        </p:nvGrpSpPr>
        <p:grpSpPr>
          <a:xfrm>
            <a:off x="4798275" y="3110389"/>
            <a:ext cx="1738904" cy="613833"/>
            <a:chOff x="3637281" y="2520992"/>
            <a:chExt cx="1304178" cy="460375"/>
          </a:xfrm>
        </p:grpSpPr>
        <p:sp>
          <p:nvSpPr>
            <p:cNvPr id="29" name="矩形 28">
              <a:extLst>
                <a:ext uri="{FF2B5EF4-FFF2-40B4-BE49-F238E27FC236}">
                  <a16:creationId xmlns:a16="http://schemas.microsoft.com/office/drawing/2014/main" id="{7969A685-8EE1-4728-9565-4331A4830A93}"/>
                </a:ext>
              </a:extLst>
            </p:cNvPr>
            <p:cNvSpPr/>
            <p:nvPr/>
          </p:nvSpPr>
          <p:spPr>
            <a:xfrm>
              <a:off x="3637281" y="2520992"/>
              <a:ext cx="1304178" cy="460375"/>
            </a:xfrm>
            <a:prstGeom prst="rect">
              <a:avLst/>
            </a:prstGeom>
            <a:noFill/>
            <a:ln w="19050">
              <a:solidFill>
                <a:srgbClr val="800000"/>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itchFamily="34" charset="-122"/>
                <a:ea typeface="微软雅黑" pitchFamily="34" charset="-122"/>
              </a:endParaRPr>
            </a:p>
          </p:txBody>
        </p:sp>
        <p:sp>
          <p:nvSpPr>
            <p:cNvPr id="30" name="TextBox 106">
              <a:extLst>
                <a:ext uri="{FF2B5EF4-FFF2-40B4-BE49-F238E27FC236}">
                  <a16:creationId xmlns:a16="http://schemas.microsoft.com/office/drawing/2014/main" id="{7B2F7744-9B19-4C3E-92EA-C12E84AABF74}"/>
                </a:ext>
              </a:extLst>
            </p:cNvPr>
            <p:cNvSpPr txBox="1"/>
            <p:nvPr/>
          </p:nvSpPr>
          <p:spPr>
            <a:xfrm>
              <a:off x="3993121" y="2624221"/>
              <a:ext cx="592499" cy="230833"/>
            </a:xfrm>
            <a:prstGeom prst="rect">
              <a:avLst/>
            </a:prstGeom>
            <a:noFill/>
          </p:spPr>
          <p:txBody>
            <a:bodyPr wrap="square">
              <a:spAutoFit/>
            </a:bodyPr>
            <a:lstStyle/>
            <a:p>
              <a:pPr>
                <a:defRPr/>
              </a:pPr>
              <a:r>
                <a:rPr lang="zh-CN" altLang="en-US" sz="1400" dirty="0">
                  <a:solidFill>
                    <a:schemeClr val="tx1">
                      <a:lumMod val="75000"/>
                      <a:lumOff val="25000"/>
                    </a:schemeClr>
                  </a:solidFill>
                  <a:latin typeface="微软雅黑" pitchFamily="34" charset="-122"/>
                  <a:ea typeface="微软雅黑" pitchFamily="34" charset="-122"/>
                </a:rPr>
                <a:t>净水器</a:t>
              </a:r>
            </a:p>
          </p:txBody>
        </p:sp>
      </p:grpSp>
      <p:grpSp>
        <p:nvGrpSpPr>
          <p:cNvPr id="31" name="组合 30">
            <a:extLst>
              <a:ext uri="{FF2B5EF4-FFF2-40B4-BE49-F238E27FC236}">
                <a16:creationId xmlns:a16="http://schemas.microsoft.com/office/drawing/2014/main" id="{C0BF71B7-9C75-4F27-8719-1645B45C31BA}"/>
              </a:ext>
            </a:extLst>
          </p:cNvPr>
          <p:cNvGrpSpPr/>
          <p:nvPr/>
        </p:nvGrpSpPr>
        <p:grpSpPr>
          <a:xfrm>
            <a:off x="7833642" y="3110389"/>
            <a:ext cx="2112433" cy="613833"/>
            <a:chOff x="7019925" y="819150"/>
            <a:chExt cx="1584325" cy="460375"/>
          </a:xfrm>
        </p:grpSpPr>
        <p:sp>
          <p:nvSpPr>
            <p:cNvPr id="32" name="矩形 31">
              <a:extLst>
                <a:ext uri="{FF2B5EF4-FFF2-40B4-BE49-F238E27FC236}">
                  <a16:creationId xmlns:a16="http://schemas.microsoft.com/office/drawing/2014/main" id="{6230CE41-EBFC-446D-A638-11578515C87F}"/>
                </a:ext>
              </a:extLst>
            </p:cNvPr>
            <p:cNvSpPr/>
            <p:nvPr/>
          </p:nvSpPr>
          <p:spPr>
            <a:xfrm>
              <a:off x="7019925" y="819150"/>
              <a:ext cx="1584325" cy="460375"/>
            </a:xfrm>
            <a:prstGeom prst="rect">
              <a:avLst/>
            </a:prstGeom>
            <a:noFill/>
            <a:ln w="19050">
              <a:solidFill>
                <a:srgbClr val="339933"/>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itchFamily="34" charset="-122"/>
                <a:ea typeface="微软雅黑" pitchFamily="34" charset="-122"/>
              </a:endParaRPr>
            </a:p>
          </p:txBody>
        </p:sp>
        <p:sp>
          <p:nvSpPr>
            <p:cNvPr id="33" name="TextBox 100">
              <a:extLst>
                <a:ext uri="{FF2B5EF4-FFF2-40B4-BE49-F238E27FC236}">
                  <a16:creationId xmlns:a16="http://schemas.microsoft.com/office/drawing/2014/main" id="{3EE71578-2F74-4E2F-88A8-0A049E1CDE5B}"/>
                </a:ext>
              </a:extLst>
            </p:cNvPr>
            <p:cNvSpPr txBox="1"/>
            <p:nvPr/>
          </p:nvSpPr>
          <p:spPr>
            <a:xfrm>
              <a:off x="7530088" y="922379"/>
              <a:ext cx="597298" cy="230833"/>
            </a:xfrm>
            <a:prstGeom prst="rect">
              <a:avLst/>
            </a:prstGeom>
            <a:noFill/>
          </p:spPr>
          <p:txBody>
            <a:bodyPr wrap="square">
              <a:spAutoFit/>
            </a:bodyPr>
            <a:lstStyle/>
            <a:p>
              <a:pPr>
                <a:defRPr/>
              </a:pPr>
              <a:r>
                <a:rPr lang="zh-CN" altLang="en-US" sz="1400" dirty="0">
                  <a:solidFill>
                    <a:schemeClr val="tx1">
                      <a:lumMod val="75000"/>
                      <a:lumOff val="25000"/>
                    </a:schemeClr>
                  </a:solidFill>
                  <a:latin typeface="微软雅黑" pitchFamily="34" charset="-122"/>
                  <a:ea typeface="微软雅黑" pitchFamily="34" charset="-122"/>
                </a:rPr>
                <a:t>纯净水</a:t>
              </a:r>
            </a:p>
          </p:txBody>
        </p:sp>
      </p:grpSp>
      <p:cxnSp>
        <p:nvCxnSpPr>
          <p:cNvPr id="34" name="直接箭头连接符 33">
            <a:extLst>
              <a:ext uri="{FF2B5EF4-FFF2-40B4-BE49-F238E27FC236}">
                <a16:creationId xmlns:a16="http://schemas.microsoft.com/office/drawing/2014/main" id="{3B3E0B18-7198-438C-B22B-2BC2F2631F33}"/>
              </a:ext>
            </a:extLst>
          </p:cNvPr>
          <p:cNvCxnSpPr>
            <a:cxnSpLocks/>
            <a:endCxn id="29" idx="1"/>
          </p:cNvCxnSpPr>
          <p:nvPr/>
        </p:nvCxnSpPr>
        <p:spPr>
          <a:xfrm flipV="1">
            <a:off x="3501813" y="3417305"/>
            <a:ext cx="1296463" cy="12307"/>
          </a:xfrm>
          <a:prstGeom prst="straightConnector1">
            <a:avLst/>
          </a:prstGeom>
          <a:ln w="1905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44A0BB71-2A81-461C-A7C9-D026E3F85F50}"/>
              </a:ext>
            </a:extLst>
          </p:cNvPr>
          <p:cNvCxnSpPr>
            <a:cxnSpLocks/>
          </p:cNvCxnSpPr>
          <p:nvPr/>
        </p:nvCxnSpPr>
        <p:spPr>
          <a:xfrm flipV="1">
            <a:off x="6537179" y="3404997"/>
            <a:ext cx="1296463" cy="12307"/>
          </a:xfrm>
          <a:prstGeom prst="straightConnector1">
            <a:avLst/>
          </a:prstGeom>
          <a:ln w="1905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47" name="组合 46">
            <a:extLst>
              <a:ext uri="{FF2B5EF4-FFF2-40B4-BE49-F238E27FC236}">
                <a16:creationId xmlns:a16="http://schemas.microsoft.com/office/drawing/2014/main" id="{75D278DA-8C75-4040-BA4C-739814D213EC}"/>
              </a:ext>
            </a:extLst>
          </p:cNvPr>
          <p:cNvGrpSpPr/>
          <p:nvPr/>
        </p:nvGrpSpPr>
        <p:grpSpPr>
          <a:xfrm>
            <a:off x="1389380" y="4581008"/>
            <a:ext cx="2112433" cy="613833"/>
            <a:chOff x="1042034" y="3435756"/>
            <a:chExt cx="1584325" cy="460375"/>
          </a:xfrm>
        </p:grpSpPr>
        <p:sp>
          <p:nvSpPr>
            <p:cNvPr id="37" name="矩形 36">
              <a:extLst>
                <a:ext uri="{FF2B5EF4-FFF2-40B4-BE49-F238E27FC236}">
                  <a16:creationId xmlns:a16="http://schemas.microsoft.com/office/drawing/2014/main" id="{A682030C-1633-43CE-813C-487C7B7759D3}"/>
                </a:ext>
              </a:extLst>
            </p:cNvPr>
            <p:cNvSpPr/>
            <p:nvPr/>
          </p:nvSpPr>
          <p:spPr bwMode="auto">
            <a:xfrm>
              <a:off x="1042034" y="3435756"/>
              <a:ext cx="1584325" cy="460375"/>
            </a:xfrm>
            <a:prstGeom prst="rect">
              <a:avLst/>
            </a:prstGeom>
            <a:noFill/>
            <a:ln w="19050">
              <a:solidFill>
                <a:srgbClr val="F69898"/>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itchFamily="34" charset="-122"/>
                <a:ea typeface="微软雅黑" pitchFamily="34" charset="-122"/>
              </a:endParaRPr>
            </a:p>
          </p:txBody>
        </p:sp>
        <p:sp>
          <p:nvSpPr>
            <p:cNvPr id="38" name="TextBox 58">
              <a:extLst>
                <a:ext uri="{FF2B5EF4-FFF2-40B4-BE49-F238E27FC236}">
                  <a16:creationId xmlns:a16="http://schemas.microsoft.com/office/drawing/2014/main" id="{2850BFF1-C4B0-4764-8DD8-D7262D1DC3D5}"/>
                </a:ext>
              </a:extLst>
            </p:cNvPr>
            <p:cNvSpPr txBox="1"/>
            <p:nvPr/>
          </p:nvSpPr>
          <p:spPr bwMode="auto">
            <a:xfrm>
              <a:off x="1401385" y="3538985"/>
              <a:ext cx="865622" cy="230833"/>
            </a:xfrm>
            <a:prstGeom prst="rect">
              <a:avLst/>
            </a:prstGeom>
            <a:noFill/>
          </p:spPr>
          <p:txBody>
            <a:bodyPr wrap="square">
              <a:spAutoFit/>
            </a:bodyPr>
            <a:lstStyle/>
            <a:p>
              <a:pPr>
                <a:defRPr/>
              </a:pPr>
              <a:r>
                <a:rPr lang="zh-CN" altLang="en-US" sz="1400" dirty="0">
                  <a:solidFill>
                    <a:schemeClr val="tx1">
                      <a:lumMod val="75000"/>
                      <a:lumOff val="25000"/>
                    </a:schemeClr>
                  </a:solidFill>
                  <a:latin typeface="微软雅黑" pitchFamily="34" charset="-122"/>
                  <a:ea typeface="微软雅黑" pitchFamily="34" charset="-122"/>
                </a:rPr>
                <a:t>需处理的值</a:t>
              </a:r>
            </a:p>
          </p:txBody>
        </p:sp>
      </p:grpSp>
      <p:grpSp>
        <p:nvGrpSpPr>
          <p:cNvPr id="48" name="组合 47">
            <a:extLst>
              <a:ext uri="{FF2B5EF4-FFF2-40B4-BE49-F238E27FC236}">
                <a16:creationId xmlns:a16="http://schemas.microsoft.com/office/drawing/2014/main" id="{3D50BCC9-D274-49B9-84F1-A143D73C1226}"/>
              </a:ext>
            </a:extLst>
          </p:cNvPr>
          <p:cNvGrpSpPr/>
          <p:nvPr/>
        </p:nvGrpSpPr>
        <p:grpSpPr>
          <a:xfrm>
            <a:off x="4798275" y="4581008"/>
            <a:ext cx="1738904" cy="613833"/>
            <a:chOff x="3598706" y="3435756"/>
            <a:chExt cx="1304178" cy="460375"/>
          </a:xfrm>
        </p:grpSpPr>
        <p:sp>
          <p:nvSpPr>
            <p:cNvPr id="40" name="矩形 39">
              <a:extLst>
                <a:ext uri="{FF2B5EF4-FFF2-40B4-BE49-F238E27FC236}">
                  <a16:creationId xmlns:a16="http://schemas.microsoft.com/office/drawing/2014/main" id="{370F7057-DE9F-4FC2-9A8F-3263729581C9}"/>
                </a:ext>
              </a:extLst>
            </p:cNvPr>
            <p:cNvSpPr/>
            <p:nvPr/>
          </p:nvSpPr>
          <p:spPr>
            <a:xfrm>
              <a:off x="3598706" y="3435756"/>
              <a:ext cx="1304178" cy="460375"/>
            </a:xfrm>
            <a:prstGeom prst="rect">
              <a:avLst/>
            </a:prstGeom>
            <a:noFill/>
            <a:ln w="19050">
              <a:solidFill>
                <a:srgbClr val="800000"/>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itchFamily="34" charset="-122"/>
                <a:ea typeface="微软雅黑" pitchFamily="34" charset="-122"/>
              </a:endParaRPr>
            </a:p>
          </p:txBody>
        </p:sp>
        <p:sp>
          <p:nvSpPr>
            <p:cNvPr id="41" name="TextBox 106">
              <a:extLst>
                <a:ext uri="{FF2B5EF4-FFF2-40B4-BE49-F238E27FC236}">
                  <a16:creationId xmlns:a16="http://schemas.microsoft.com/office/drawing/2014/main" id="{196C39D6-797C-4D61-A881-4D32B81983AF}"/>
                </a:ext>
              </a:extLst>
            </p:cNvPr>
            <p:cNvSpPr txBox="1"/>
            <p:nvPr/>
          </p:nvSpPr>
          <p:spPr>
            <a:xfrm>
              <a:off x="3816464" y="3538985"/>
              <a:ext cx="868663" cy="230833"/>
            </a:xfrm>
            <a:prstGeom prst="rect">
              <a:avLst/>
            </a:prstGeom>
            <a:noFill/>
          </p:spPr>
          <p:txBody>
            <a:bodyPr wrap="square">
              <a:spAutoFit/>
            </a:bodyPr>
            <a:lstStyle/>
            <a:p>
              <a:pPr>
                <a:defRPr/>
              </a:pPr>
              <a:r>
                <a:rPr lang="zh-CN" altLang="en-US" sz="1400" dirty="0">
                  <a:solidFill>
                    <a:schemeClr val="tx1">
                      <a:lumMod val="75000"/>
                      <a:lumOff val="25000"/>
                    </a:schemeClr>
                  </a:solidFill>
                  <a:latin typeface="微软雅黑" pitchFamily="34" charset="-122"/>
                  <a:ea typeface="微软雅黑" pitchFamily="34" charset="-122"/>
                </a:rPr>
                <a:t>过滤器函数</a:t>
              </a:r>
            </a:p>
          </p:txBody>
        </p:sp>
      </p:grpSp>
      <p:grpSp>
        <p:nvGrpSpPr>
          <p:cNvPr id="49" name="组合 48">
            <a:extLst>
              <a:ext uri="{FF2B5EF4-FFF2-40B4-BE49-F238E27FC236}">
                <a16:creationId xmlns:a16="http://schemas.microsoft.com/office/drawing/2014/main" id="{FB7EDEB5-58B8-494F-A700-0B0AAA5E6FC8}"/>
              </a:ext>
            </a:extLst>
          </p:cNvPr>
          <p:cNvGrpSpPr/>
          <p:nvPr/>
        </p:nvGrpSpPr>
        <p:grpSpPr>
          <a:xfrm>
            <a:off x="7833642" y="4581008"/>
            <a:ext cx="2112433" cy="613833"/>
            <a:chOff x="5875231" y="3435756"/>
            <a:chExt cx="1584325" cy="460375"/>
          </a:xfrm>
        </p:grpSpPr>
        <p:sp>
          <p:nvSpPr>
            <p:cNvPr id="43" name="矩形 42">
              <a:extLst>
                <a:ext uri="{FF2B5EF4-FFF2-40B4-BE49-F238E27FC236}">
                  <a16:creationId xmlns:a16="http://schemas.microsoft.com/office/drawing/2014/main" id="{02F6CB74-45D1-49FA-A54E-AFEDD36E70B5}"/>
                </a:ext>
              </a:extLst>
            </p:cNvPr>
            <p:cNvSpPr/>
            <p:nvPr/>
          </p:nvSpPr>
          <p:spPr>
            <a:xfrm>
              <a:off x="5875231" y="3435756"/>
              <a:ext cx="1584325" cy="460375"/>
            </a:xfrm>
            <a:prstGeom prst="rect">
              <a:avLst/>
            </a:prstGeom>
            <a:noFill/>
            <a:ln w="19050">
              <a:solidFill>
                <a:srgbClr val="339933"/>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itchFamily="34" charset="-122"/>
                <a:ea typeface="微软雅黑" pitchFamily="34" charset="-122"/>
              </a:endParaRPr>
            </a:p>
          </p:txBody>
        </p:sp>
        <p:sp>
          <p:nvSpPr>
            <p:cNvPr id="44" name="TextBox 100">
              <a:extLst>
                <a:ext uri="{FF2B5EF4-FFF2-40B4-BE49-F238E27FC236}">
                  <a16:creationId xmlns:a16="http://schemas.microsoft.com/office/drawing/2014/main" id="{8977A9D2-6A6B-4287-8A98-BC2B14653DDD}"/>
                </a:ext>
              </a:extLst>
            </p:cNvPr>
            <p:cNvSpPr txBox="1"/>
            <p:nvPr/>
          </p:nvSpPr>
          <p:spPr>
            <a:xfrm>
              <a:off x="6306399" y="3538985"/>
              <a:ext cx="721988" cy="230833"/>
            </a:xfrm>
            <a:prstGeom prst="rect">
              <a:avLst/>
            </a:prstGeom>
            <a:noFill/>
          </p:spPr>
          <p:txBody>
            <a:bodyPr wrap="square">
              <a:spAutoFit/>
            </a:bodyPr>
            <a:lstStyle/>
            <a:p>
              <a:pPr>
                <a:defRPr/>
              </a:pPr>
              <a:r>
                <a:rPr lang="zh-CN" altLang="en-US" sz="1400" dirty="0">
                  <a:solidFill>
                    <a:schemeClr val="tx1">
                      <a:lumMod val="75000"/>
                      <a:lumOff val="25000"/>
                    </a:schemeClr>
                  </a:solidFill>
                  <a:latin typeface="微软雅黑" pitchFamily="34" charset="-122"/>
                  <a:ea typeface="微软雅黑" pitchFamily="34" charset="-122"/>
                </a:rPr>
                <a:t>输出新值</a:t>
              </a:r>
            </a:p>
          </p:txBody>
        </p:sp>
      </p:grpSp>
      <p:grpSp>
        <p:nvGrpSpPr>
          <p:cNvPr id="52" name="组合 51">
            <a:extLst>
              <a:ext uri="{FF2B5EF4-FFF2-40B4-BE49-F238E27FC236}">
                <a16:creationId xmlns:a16="http://schemas.microsoft.com/office/drawing/2014/main" id="{892F6911-8B11-4561-9C0C-735AA8A429ED}"/>
              </a:ext>
            </a:extLst>
          </p:cNvPr>
          <p:cNvGrpSpPr/>
          <p:nvPr/>
        </p:nvGrpSpPr>
        <p:grpSpPr>
          <a:xfrm>
            <a:off x="3501813" y="4537069"/>
            <a:ext cx="1296463" cy="363170"/>
            <a:chOff x="2626359" y="3402797"/>
            <a:chExt cx="972347" cy="272377"/>
          </a:xfrm>
        </p:grpSpPr>
        <p:cxnSp>
          <p:nvCxnSpPr>
            <p:cNvPr id="45" name="直接箭头连接符 44">
              <a:extLst>
                <a:ext uri="{FF2B5EF4-FFF2-40B4-BE49-F238E27FC236}">
                  <a16:creationId xmlns:a16="http://schemas.microsoft.com/office/drawing/2014/main" id="{D0223479-9E17-4A15-BCC1-07CF9A3DCF62}"/>
                </a:ext>
              </a:extLst>
            </p:cNvPr>
            <p:cNvCxnSpPr>
              <a:cxnSpLocks/>
              <a:endCxn id="40" idx="1"/>
            </p:cNvCxnSpPr>
            <p:nvPr/>
          </p:nvCxnSpPr>
          <p:spPr>
            <a:xfrm flipV="1">
              <a:off x="2626359" y="3665944"/>
              <a:ext cx="972347" cy="9230"/>
            </a:xfrm>
            <a:prstGeom prst="straightConnector1">
              <a:avLst/>
            </a:prstGeom>
            <a:ln w="1905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TextBox 58">
              <a:extLst>
                <a:ext uri="{FF2B5EF4-FFF2-40B4-BE49-F238E27FC236}">
                  <a16:creationId xmlns:a16="http://schemas.microsoft.com/office/drawing/2014/main" id="{AED9BCD5-7645-46BF-BB21-7B4E9089CBAF}"/>
                </a:ext>
              </a:extLst>
            </p:cNvPr>
            <p:cNvSpPr txBox="1"/>
            <p:nvPr/>
          </p:nvSpPr>
          <p:spPr bwMode="auto">
            <a:xfrm>
              <a:off x="2891593" y="3402797"/>
              <a:ext cx="489356" cy="230833"/>
            </a:xfrm>
            <a:prstGeom prst="rect">
              <a:avLst/>
            </a:prstGeom>
            <a:noFill/>
          </p:spPr>
          <p:txBody>
            <a:bodyPr wrap="square">
              <a:spAutoFit/>
            </a:bodyPr>
            <a:lstStyle/>
            <a:p>
              <a:pPr>
                <a:defRPr/>
              </a:pPr>
              <a:r>
                <a:rPr lang="zh-CN" altLang="en-US" sz="1400" dirty="0">
                  <a:solidFill>
                    <a:srgbClr val="FF0000"/>
                  </a:solidFill>
                  <a:latin typeface="微软雅黑" pitchFamily="34" charset="-122"/>
                  <a:ea typeface="微软雅黑" pitchFamily="34" charset="-122"/>
                </a:rPr>
                <a:t>参数</a:t>
              </a:r>
            </a:p>
          </p:txBody>
        </p:sp>
      </p:grpSp>
      <p:grpSp>
        <p:nvGrpSpPr>
          <p:cNvPr id="53" name="组合 52">
            <a:extLst>
              <a:ext uri="{FF2B5EF4-FFF2-40B4-BE49-F238E27FC236}">
                <a16:creationId xmlns:a16="http://schemas.microsoft.com/office/drawing/2014/main" id="{12CFC9B1-FB0A-47EF-BDD1-FCF1FC2493D9}"/>
              </a:ext>
            </a:extLst>
          </p:cNvPr>
          <p:cNvGrpSpPr/>
          <p:nvPr/>
        </p:nvGrpSpPr>
        <p:grpSpPr>
          <a:xfrm>
            <a:off x="6537179" y="4537069"/>
            <a:ext cx="1296463" cy="350862"/>
            <a:chOff x="4902884" y="3402797"/>
            <a:chExt cx="972347" cy="263146"/>
          </a:xfrm>
        </p:grpSpPr>
        <p:cxnSp>
          <p:nvCxnSpPr>
            <p:cNvPr id="46" name="直接箭头连接符 45">
              <a:extLst>
                <a:ext uri="{FF2B5EF4-FFF2-40B4-BE49-F238E27FC236}">
                  <a16:creationId xmlns:a16="http://schemas.microsoft.com/office/drawing/2014/main" id="{D5DD5FE1-6DE8-481E-A4C1-03EA4C2D35E1}"/>
                </a:ext>
              </a:extLst>
            </p:cNvPr>
            <p:cNvCxnSpPr>
              <a:cxnSpLocks/>
            </p:cNvCxnSpPr>
            <p:nvPr/>
          </p:nvCxnSpPr>
          <p:spPr>
            <a:xfrm flipV="1">
              <a:off x="4902884" y="3656713"/>
              <a:ext cx="972347" cy="9230"/>
            </a:xfrm>
            <a:prstGeom prst="straightConnector1">
              <a:avLst/>
            </a:prstGeom>
            <a:ln w="1905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TextBox 58">
              <a:extLst>
                <a:ext uri="{FF2B5EF4-FFF2-40B4-BE49-F238E27FC236}">
                  <a16:creationId xmlns:a16="http://schemas.microsoft.com/office/drawing/2014/main" id="{546FD9ED-9A6E-401B-A6CC-869B8FA6C8B5}"/>
                </a:ext>
              </a:extLst>
            </p:cNvPr>
            <p:cNvSpPr txBox="1"/>
            <p:nvPr/>
          </p:nvSpPr>
          <p:spPr bwMode="auto">
            <a:xfrm>
              <a:off x="5116295" y="3402797"/>
              <a:ext cx="594935" cy="230833"/>
            </a:xfrm>
            <a:prstGeom prst="rect">
              <a:avLst/>
            </a:prstGeom>
            <a:noFill/>
          </p:spPr>
          <p:txBody>
            <a:bodyPr wrap="square">
              <a:spAutoFit/>
            </a:bodyPr>
            <a:lstStyle/>
            <a:p>
              <a:pPr>
                <a:defRPr/>
              </a:pPr>
              <a:r>
                <a:rPr lang="zh-CN" altLang="en-US" sz="1400" dirty="0">
                  <a:solidFill>
                    <a:srgbClr val="FF0000"/>
                  </a:solidFill>
                  <a:latin typeface="微软雅黑" pitchFamily="34" charset="-122"/>
                  <a:ea typeface="微软雅黑" pitchFamily="34" charset="-122"/>
                </a:rPr>
                <a:t>返回值</a:t>
              </a:r>
            </a:p>
          </p:txBody>
        </p:sp>
      </p:grpSp>
      <p:sp>
        <p:nvSpPr>
          <p:cNvPr id="54" name="内容占位符 5">
            <a:extLst>
              <a:ext uri="{FF2B5EF4-FFF2-40B4-BE49-F238E27FC236}">
                <a16:creationId xmlns:a16="http://schemas.microsoft.com/office/drawing/2014/main" id="{E72E74BC-F0A8-43BF-81D3-12A595E1F311}"/>
              </a:ext>
            </a:extLst>
          </p:cNvPr>
          <p:cNvSpPr>
            <a:spLocks noGrp="1"/>
          </p:cNvSpPr>
          <p:nvPr>
            <p:ph sz="half" idx="14"/>
          </p:nvPr>
        </p:nvSpPr>
        <p:spPr>
          <a:xfrm>
            <a:off x="1255910" y="5516678"/>
            <a:ext cx="8690165" cy="907452"/>
          </a:xfrm>
        </p:spPr>
        <p:txBody>
          <a:bodyPr>
            <a:noAutofit/>
          </a:bodyPr>
          <a:lstStyle/>
          <a:p>
            <a:r>
              <a:rPr lang="zh-CN" altLang="en-US" dirty="0">
                <a:solidFill>
                  <a:schemeClr val="tx1"/>
                </a:solidFill>
              </a:rPr>
              <a:t>过滤器的本质，就是一个 </a:t>
            </a:r>
            <a:r>
              <a:rPr lang="en-US" altLang="zh-CN" dirty="0">
                <a:solidFill>
                  <a:schemeClr val="tx1"/>
                </a:solidFill>
              </a:rPr>
              <a:t>function </a:t>
            </a:r>
            <a:r>
              <a:rPr lang="zh-CN" altLang="en-US" dirty="0">
                <a:solidFill>
                  <a:schemeClr val="tx1"/>
                </a:solidFill>
              </a:rPr>
              <a:t>处理函数。</a:t>
            </a:r>
            <a:endParaRPr lang="en-US" altLang="zh-CN" dirty="0">
              <a:solidFill>
                <a:schemeClr val="tx1"/>
              </a:solidFill>
            </a:endParaRPr>
          </a:p>
        </p:txBody>
      </p:sp>
    </p:spTree>
    <p:extLst>
      <p:ext uri="{BB962C8B-B14F-4D97-AF65-F5344CB8AC3E}">
        <p14:creationId xmlns:p14="http://schemas.microsoft.com/office/powerpoint/2010/main" val="1035675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500"/>
                                        <p:tgtEl>
                                          <p:spTgt spid="3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wipe(left)">
                                      <p:cBhvr>
                                        <p:cTn id="33" dur="500"/>
                                        <p:tgtEl>
                                          <p:spTgt spid="52"/>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wipe(left)">
                                      <p:cBhvr>
                                        <p:cTn id="42" dur="500"/>
                                        <p:tgtEl>
                                          <p:spTgt spid="5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5. art-template</a:t>
            </a:r>
            <a:r>
              <a:rPr lang="zh-CN" altLang="en-US" dirty="0"/>
              <a:t>模板引擎</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5.4 art-template</a:t>
            </a:r>
            <a:r>
              <a:rPr lang="zh-CN" altLang="en-US" dirty="0"/>
              <a:t>标准语法</a:t>
            </a:r>
            <a:endParaRPr lang="zh-CN" altLang="en-US" dirty="0">
              <a:solidFill>
                <a:srgbClr val="FF0000"/>
              </a:solidFill>
            </a:endParaRPr>
          </a:p>
        </p:txBody>
      </p:sp>
      <p:sp>
        <p:nvSpPr>
          <p:cNvPr id="18" name="TextBox 3">
            <a:extLst>
              <a:ext uri="{FF2B5EF4-FFF2-40B4-BE49-F238E27FC236}">
                <a16:creationId xmlns:a16="http://schemas.microsoft.com/office/drawing/2014/main" id="{74B7CE10-D37A-40AB-B916-E591FD2CF252}"/>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6. </a:t>
            </a:r>
            <a:r>
              <a:rPr lang="zh-CN" altLang="en-US" sz="1867" b="1" dirty="0">
                <a:solidFill>
                  <a:srgbClr val="404040"/>
                </a:solidFill>
                <a:latin typeface="微软雅黑" panose="020B0503020204020204" pitchFamily="34" charset="-122"/>
                <a:ea typeface="微软雅黑" panose="020B0503020204020204" pitchFamily="34" charset="-122"/>
              </a:rPr>
              <a:t>标准语法 </a:t>
            </a:r>
            <a:r>
              <a:rPr lang="en-US" altLang="zh-CN" sz="1867" b="1" dirty="0">
                <a:solidFill>
                  <a:srgbClr val="404040"/>
                </a:solidFill>
                <a:latin typeface="微软雅黑" panose="020B0503020204020204" pitchFamily="34" charset="-122"/>
                <a:ea typeface="微软雅黑" panose="020B0503020204020204" pitchFamily="34" charset="-122"/>
              </a:rPr>
              <a:t>– </a:t>
            </a:r>
            <a:r>
              <a:rPr lang="zh-CN" altLang="en-US" sz="1867" b="1" dirty="0">
                <a:solidFill>
                  <a:srgbClr val="404040"/>
                </a:solidFill>
                <a:latin typeface="微软雅黑" panose="020B0503020204020204" pitchFamily="34" charset="-122"/>
                <a:ea typeface="微软雅黑" panose="020B0503020204020204" pitchFamily="34" charset="-122"/>
              </a:rPr>
              <a:t>过滤器</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4BF734ED-7CA9-4238-9698-208571CD8E35}"/>
              </a:ext>
            </a:extLst>
          </p:cNvPr>
          <p:cNvGrpSpPr>
            <a:grpSpLocks/>
          </p:cNvGrpSpPr>
          <p:nvPr/>
        </p:nvGrpSpPr>
        <p:grpSpPr bwMode="auto">
          <a:xfrm>
            <a:off x="1247050" y="2870303"/>
            <a:ext cx="8574284" cy="558699"/>
            <a:chOff x="1078118" y="2214664"/>
            <a:chExt cx="6318046" cy="868171"/>
          </a:xfrm>
        </p:grpSpPr>
        <p:sp>
          <p:nvSpPr>
            <p:cNvPr id="13" name="矩形 12">
              <a:extLst>
                <a:ext uri="{FF2B5EF4-FFF2-40B4-BE49-F238E27FC236}">
                  <a16:creationId xmlns:a16="http://schemas.microsoft.com/office/drawing/2014/main" id="{54382627-8DEF-40F7-A125-112DF8A57148}"/>
                </a:ext>
              </a:extLst>
            </p:cNvPr>
            <p:cNvSpPr/>
            <p:nvPr/>
          </p:nvSpPr>
          <p:spPr>
            <a:xfrm>
              <a:off x="1078118" y="2214664"/>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14" name="矩形 13">
              <a:extLst>
                <a:ext uri="{FF2B5EF4-FFF2-40B4-BE49-F238E27FC236}">
                  <a16:creationId xmlns:a16="http://schemas.microsoft.com/office/drawing/2014/main" id="{D84E6782-5991-46F4-BE04-1D8A897CF3BA}"/>
                </a:ext>
              </a:extLst>
            </p:cNvPr>
            <p:cNvSpPr/>
            <p:nvPr/>
          </p:nvSpPr>
          <p:spPr>
            <a:xfrm>
              <a:off x="1177926" y="2232725"/>
              <a:ext cx="6218238" cy="603802"/>
            </a:xfrm>
            <a:prstGeom prst="rect">
              <a:avLst/>
            </a:prstGeom>
          </p:spPr>
          <p:txBody>
            <a:bodyPr wrap="square">
              <a:spAutoFit/>
            </a:bodyPr>
            <a:lstStyle/>
            <a:p>
              <a:pPr>
                <a:lnSpc>
                  <a:spcPct val="150000"/>
                </a:lnSpc>
              </a:pPr>
              <a:r>
                <a:rPr lang="en-US" altLang="zh-CN" sz="1400" dirty="0">
                  <a:latin typeface="Courier New" panose="02070309020205020404" pitchFamily="49" charset="0"/>
                </a:rPr>
                <a:t>{{</a:t>
              </a:r>
              <a:r>
                <a:rPr lang="en-US" altLang="zh-CN" sz="1400" b="1" dirty="0">
                  <a:latin typeface="Courier New" panose="02070309020205020404" pitchFamily="49" charset="0"/>
                </a:rPr>
                <a:t>value</a:t>
              </a:r>
              <a:r>
                <a:rPr lang="en-US" altLang="zh-CN" sz="1400" dirty="0">
                  <a:latin typeface="Courier New" panose="02070309020205020404" pitchFamily="49" charset="0"/>
                </a:rPr>
                <a:t> </a:t>
              </a:r>
              <a:r>
                <a:rPr lang="en-US" altLang="zh-CN" sz="1400" b="1" dirty="0">
                  <a:solidFill>
                    <a:srgbClr val="FF0000"/>
                  </a:solidFill>
                  <a:latin typeface="Courier New" panose="02070309020205020404" pitchFamily="49" charset="0"/>
                </a:rPr>
                <a:t>|</a:t>
              </a:r>
              <a:r>
                <a:rPr lang="en-US" altLang="zh-CN" sz="1400" dirty="0">
                  <a:latin typeface="Courier New" panose="02070309020205020404" pitchFamily="49" charset="0"/>
                </a:rPr>
                <a:t> </a:t>
              </a:r>
              <a:r>
                <a:rPr lang="en-US" altLang="zh-CN" sz="1400" b="1" dirty="0" err="1">
                  <a:solidFill>
                    <a:srgbClr val="047FFD"/>
                  </a:solidFill>
                  <a:latin typeface="Courier New" panose="02070309020205020404" pitchFamily="49" charset="0"/>
                </a:rPr>
                <a:t>filterName</a:t>
              </a:r>
              <a:r>
                <a:rPr lang="en-US" altLang="zh-CN" sz="1400" dirty="0">
                  <a:latin typeface="Courier New" panose="02070309020205020404" pitchFamily="49" charset="0"/>
                </a:rPr>
                <a:t>}}</a:t>
              </a:r>
              <a:endParaRPr lang="en-US" altLang="zh-CN" sz="1400" dirty="0">
                <a:solidFill>
                  <a:srgbClr val="FF0000"/>
                </a:solidFill>
                <a:latin typeface="Courier New" panose="02070309020205020404" pitchFamily="49" charset="0"/>
              </a:endParaRPr>
            </a:p>
          </p:txBody>
        </p:sp>
      </p:grpSp>
      <p:sp>
        <p:nvSpPr>
          <p:cNvPr id="12" name="内容占位符 5">
            <a:extLst>
              <a:ext uri="{FF2B5EF4-FFF2-40B4-BE49-F238E27FC236}">
                <a16:creationId xmlns:a16="http://schemas.microsoft.com/office/drawing/2014/main" id="{C8CA9306-5A1C-4002-8CE1-C0374F9F4185}"/>
              </a:ext>
            </a:extLst>
          </p:cNvPr>
          <p:cNvSpPr>
            <a:spLocks noGrp="1"/>
          </p:cNvSpPr>
          <p:nvPr>
            <p:ph sz="half" idx="14"/>
          </p:nvPr>
        </p:nvSpPr>
        <p:spPr>
          <a:xfrm>
            <a:off x="1131168" y="3552446"/>
            <a:ext cx="8690165" cy="907452"/>
          </a:xfrm>
        </p:spPr>
        <p:txBody>
          <a:bodyPr>
            <a:noAutofit/>
          </a:bodyPr>
          <a:lstStyle/>
          <a:p>
            <a:r>
              <a:rPr lang="zh-CN" altLang="en-US" dirty="0">
                <a:solidFill>
                  <a:schemeClr val="tx1"/>
                </a:solidFill>
              </a:rPr>
              <a:t>过滤器语法类似</a:t>
            </a:r>
            <a:r>
              <a:rPr lang="zh-CN" altLang="en-US" b="1" dirty="0">
                <a:solidFill>
                  <a:srgbClr val="FF0000"/>
                </a:solidFill>
              </a:rPr>
              <a:t>管道操作符</a:t>
            </a:r>
            <a:r>
              <a:rPr lang="zh-CN" altLang="en-US" dirty="0">
                <a:solidFill>
                  <a:schemeClr val="tx1"/>
                </a:solidFill>
              </a:rPr>
              <a:t>，它的上一个输出作为下一个输入。</a:t>
            </a:r>
            <a:endParaRPr lang="en-US" altLang="zh-CN" dirty="0">
              <a:solidFill>
                <a:schemeClr val="tx1"/>
              </a:solidFill>
            </a:endParaRPr>
          </a:p>
          <a:p>
            <a:r>
              <a:rPr lang="zh-CN" altLang="en-US" dirty="0">
                <a:solidFill>
                  <a:schemeClr val="tx1"/>
                </a:solidFill>
              </a:rPr>
              <a:t>定义过滤器的基本语法如下：</a:t>
            </a:r>
            <a:endParaRPr lang="en-US" altLang="zh-CN" dirty="0">
              <a:solidFill>
                <a:schemeClr val="tx1"/>
              </a:solidFill>
            </a:endParaRPr>
          </a:p>
        </p:txBody>
      </p:sp>
      <p:grpSp>
        <p:nvGrpSpPr>
          <p:cNvPr id="15" name="组合 14">
            <a:extLst>
              <a:ext uri="{FF2B5EF4-FFF2-40B4-BE49-F238E27FC236}">
                <a16:creationId xmlns:a16="http://schemas.microsoft.com/office/drawing/2014/main" id="{8474C559-7D30-4A0E-90D6-650A651FC56E}"/>
              </a:ext>
            </a:extLst>
          </p:cNvPr>
          <p:cNvGrpSpPr>
            <a:grpSpLocks/>
          </p:cNvGrpSpPr>
          <p:nvPr/>
        </p:nvGrpSpPr>
        <p:grpSpPr bwMode="auto">
          <a:xfrm>
            <a:off x="1247050" y="4587629"/>
            <a:ext cx="8574284" cy="558699"/>
            <a:chOff x="1078118" y="2214664"/>
            <a:chExt cx="6318046" cy="868171"/>
          </a:xfrm>
        </p:grpSpPr>
        <p:sp>
          <p:nvSpPr>
            <p:cNvPr id="16" name="矩形 15">
              <a:extLst>
                <a:ext uri="{FF2B5EF4-FFF2-40B4-BE49-F238E27FC236}">
                  <a16:creationId xmlns:a16="http://schemas.microsoft.com/office/drawing/2014/main" id="{F00E1C6B-F5A0-4285-8FBC-CD15129BB488}"/>
                </a:ext>
              </a:extLst>
            </p:cNvPr>
            <p:cNvSpPr/>
            <p:nvPr/>
          </p:nvSpPr>
          <p:spPr>
            <a:xfrm>
              <a:off x="1078118" y="2214664"/>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17" name="矩形 16">
              <a:extLst>
                <a:ext uri="{FF2B5EF4-FFF2-40B4-BE49-F238E27FC236}">
                  <a16:creationId xmlns:a16="http://schemas.microsoft.com/office/drawing/2014/main" id="{6CE715CD-F049-440A-A24B-0FFF06857658}"/>
                </a:ext>
              </a:extLst>
            </p:cNvPr>
            <p:cNvSpPr/>
            <p:nvPr/>
          </p:nvSpPr>
          <p:spPr>
            <a:xfrm>
              <a:off x="1177926" y="2232725"/>
              <a:ext cx="6218238" cy="603802"/>
            </a:xfrm>
            <a:prstGeom prst="rect">
              <a:avLst/>
            </a:prstGeom>
          </p:spPr>
          <p:txBody>
            <a:bodyPr wrap="square">
              <a:spAutoFit/>
            </a:bodyPr>
            <a:lstStyle/>
            <a:p>
              <a:pPr>
                <a:lnSpc>
                  <a:spcPct val="150000"/>
                </a:lnSpc>
              </a:pPr>
              <a:r>
                <a:rPr lang="en-US" altLang="zh-CN" sz="1400" dirty="0" err="1">
                  <a:latin typeface="Courier New" panose="02070309020205020404" pitchFamily="49" charset="0"/>
                </a:rPr>
                <a:t>template.defaults.imports.</a:t>
              </a:r>
              <a:r>
                <a:rPr lang="en-US" altLang="zh-CN" sz="1400" b="1" dirty="0" err="1">
                  <a:solidFill>
                    <a:srgbClr val="047FFD"/>
                  </a:solidFill>
                  <a:latin typeface="Courier New" panose="02070309020205020404" pitchFamily="49" charset="0"/>
                </a:rPr>
                <a:t>filterName</a:t>
              </a:r>
              <a:r>
                <a:rPr lang="en-US" altLang="zh-CN" sz="1400" dirty="0">
                  <a:latin typeface="Courier New" panose="02070309020205020404" pitchFamily="49" charset="0"/>
                </a:rPr>
                <a:t> = function(</a:t>
              </a:r>
              <a:r>
                <a:rPr lang="en-US" altLang="zh-CN" sz="1400" b="1" dirty="0">
                  <a:latin typeface="Courier New" panose="02070309020205020404" pitchFamily="49" charset="0"/>
                </a:rPr>
                <a:t>value</a:t>
              </a:r>
              <a:r>
                <a:rPr lang="en-US" altLang="zh-CN" sz="1400" dirty="0">
                  <a:latin typeface="Courier New" panose="02070309020205020404" pitchFamily="49" charset="0"/>
                </a:rPr>
                <a:t>){/*return</a:t>
              </a:r>
              <a:r>
                <a:rPr lang="zh-CN" altLang="en-US" sz="1400" dirty="0">
                  <a:latin typeface="Courier New" panose="02070309020205020404" pitchFamily="49" charset="0"/>
                </a:rPr>
                <a:t>处理的结果</a:t>
              </a:r>
              <a:r>
                <a:rPr lang="en-US" altLang="zh-CN" sz="1400" dirty="0">
                  <a:latin typeface="Courier New" panose="02070309020205020404" pitchFamily="49" charset="0"/>
                </a:rPr>
                <a:t>*/}</a:t>
              </a:r>
              <a:endParaRPr lang="en-US" altLang="zh-CN" sz="1400" dirty="0">
                <a:solidFill>
                  <a:srgbClr val="FF0000"/>
                </a:solidFill>
                <a:latin typeface="Courier New" panose="02070309020205020404" pitchFamily="49" charset="0"/>
              </a:endParaRPr>
            </a:p>
          </p:txBody>
        </p:sp>
      </p:grpSp>
    </p:spTree>
    <p:extLst>
      <p:ext uri="{BB962C8B-B14F-4D97-AF65-F5344CB8AC3E}">
        <p14:creationId xmlns:p14="http://schemas.microsoft.com/office/powerpoint/2010/main" val="213432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5. art-template</a:t>
            </a:r>
            <a:r>
              <a:rPr lang="zh-CN" altLang="en-US" dirty="0"/>
              <a:t>模板引擎</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5.4 art-template</a:t>
            </a:r>
            <a:r>
              <a:rPr lang="zh-CN" altLang="en-US" dirty="0"/>
              <a:t>标准语法</a:t>
            </a:r>
            <a:endParaRPr lang="zh-CN" altLang="en-US" dirty="0">
              <a:solidFill>
                <a:srgbClr val="FF0000"/>
              </a:solidFill>
            </a:endParaRPr>
          </a:p>
        </p:txBody>
      </p:sp>
      <p:sp>
        <p:nvSpPr>
          <p:cNvPr id="18" name="TextBox 3">
            <a:extLst>
              <a:ext uri="{FF2B5EF4-FFF2-40B4-BE49-F238E27FC236}">
                <a16:creationId xmlns:a16="http://schemas.microsoft.com/office/drawing/2014/main" id="{74B7CE10-D37A-40AB-B916-E591FD2CF252}"/>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6. </a:t>
            </a:r>
            <a:r>
              <a:rPr lang="zh-CN" altLang="en-US" sz="1867" b="1" dirty="0">
                <a:solidFill>
                  <a:srgbClr val="404040"/>
                </a:solidFill>
                <a:latin typeface="微软雅黑" panose="020B0503020204020204" pitchFamily="34" charset="-122"/>
                <a:ea typeface="微软雅黑" panose="020B0503020204020204" pitchFamily="34" charset="-122"/>
              </a:rPr>
              <a:t>标准语法 </a:t>
            </a:r>
            <a:r>
              <a:rPr lang="en-US" altLang="zh-CN" sz="1867" b="1" dirty="0">
                <a:solidFill>
                  <a:srgbClr val="404040"/>
                </a:solidFill>
                <a:latin typeface="微软雅黑" panose="020B0503020204020204" pitchFamily="34" charset="-122"/>
                <a:ea typeface="微软雅黑" panose="020B0503020204020204" pitchFamily="34" charset="-122"/>
              </a:rPr>
              <a:t>– </a:t>
            </a:r>
            <a:r>
              <a:rPr lang="zh-CN" altLang="en-US" sz="1867" b="1" dirty="0">
                <a:solidFill>
                  <a:srgbClr val="404040"/>
                </a:solidFill>
                <a:latin typeface="微软雅黑" panose="020B0503020204020204" pitchFamily="34" charset="-122"/>
                <a:ea typeface="微软雅黑" panose="020B0503020204020204" pitchFamily="34" charset="-122"/>
              </a:rPr>
              <a:t>过滤器</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4BF734ED-7CA9-4238-9698-208571CD8E35}"/>
              </a:ext>
            </a:extLst>
          </p:cNvPr>
          <p:cNvGrpSpPr>
            <a:grpSpLocks/>
          </p:cNvGrpSpPr>
          <p:nvPr/>
        </p:nvGrpSpPr>
        <p:grpSpPr bwMode="auto">
          <a:xfrm>
            <a:off x="1247050" y="2870303"/>
            <a:ext cx="8574284" cy="558699"/>
            <a:chOff x="1078118" y="2214664"/>
            <a:chExt cx="6318046" cy="868171"/>
          </a:xfrm>
        </p:grpSpPr>
        <p:sp>
          <p:nvSpPr>
            <p:cNvPr id="13" name="矩形 12">
              <a:extLst>
                <a:ext uri="{FF2B5EF4-FFF2-40B4-BE49-F238E27FC236}">
                  <a16:creationId xmlns:a16="http://schemas.microsoft.com/office/drawing/2014/main" id="{54382627-8DEF-40F7-A125-112DF8A57148}"/>
                </a:ext>
              </a:extLst>
            </p:cNvPr>
            <p:cNvSpPr/>
            <p:nvPr/>
          </p:nvSpPr>
          <p:spPr>
            <a:xfrm>
              <a:off x="1078118" y="2214664"/>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14" name="矩形 13">
              <a:extLst>
                <a:ext uri="{FF2B5EF4-FFF2-40B4-BE49-F238E27FC236}">
                  <a16:creationId xmlns:a16="http://schemas.microsoft.com/office/drawing/2014/main" id="{D84E6782-5991-46F4-BE04-1D8A897CF3BA}"/>
                </a:ext>
              </a:extLst>
            </p:cNvPr>
            <p:cNvSpPr/>
            <p:nvPr/>
          </p:nvSpPr>
          <p:spPr>
            <a:xfrm>
              <a:off x="1177926" y="2232725"/>
              <a:ext cx="6218238" cy="603802"/>
            </a:xfrm>
            <a:prstGeom prst="rect">
              <a:avLst/>
            </a:prstGeom>
          </p:spPr>
          <p:txBody>
            <a:bodyPr wrap="square">
              <a:spAutoFit/>
            </a:bodyPr>
            <a:lstStyle/>
            <a:p>
              <a:pPr>
                <a:lnSpc>
                  <a:spcPct val="150000"/>
                </a:lnSpc>
              </a:pPr>
              <a:r>
                <a:rPr lang="en-US" altLang="zh-CN" sz="1400" dirty="0">
                  <a:latin typeface="Courier New" panose="02070309020205020404" pitchFamily="49" charset="0"/>
                </a:rPr>
                <a:t>&lt;div&gt;</a:t>
              </a:r>
              <a:r>
                <a:rPr lang="zh-CN" altLang="en-US" sz="1400" dirty="0">
                  <a:latin typeface="Courier New" panose="02070309020205020404" pitchFamily="49" charset="0"/>
                </a:rPr>
                <a:t>注册时间：</a:t>
              </a:r>
              <a:r>
                <a:rPr lang="en-US" altLang="zh-CN" sz="1400" dirty="0">
                  <a:latin typeface="Courier New" panose="02070309020205020404" pitchFamily="49" charset="0"/>
                </a:rPr>
                <a:t>{{</a:t>
              </a:r>
              <a:r>
                <a:rPr lang="en-US" altLang="zh-CN" sz="1400" b="1" dirty="0" err="1">
                  <a:latin typeface="Courier New" panose="02070309020205020404" pitchFamily="49" charset="0"/>
                </a:rPr>
                <a:t>regTime</a:t>
              </a:r>
              <a:r>
                <a:rPr lang="en-US" altLang="zh-CN" sz="1400" dirty="0">
                  <a:latin typeface="Courier New" panose="02070309020205020404" pitchFamily="49" charset="0"/>
                </a:rPr>
                <a:t> </a:t>
              </a:r>
              <a:r>
                <a:rPr lang="en-US" altLang="zh-CN" sz="1400" b="1" dirty="0">
                  <a:solidFill>
                    <a:srgbClr val="FF0000"/>
                  </a:solidFill>
                  <a:latin typeface="Courier New" panose="02070309020205020404" pitchFamily="49" charset="0"/>
                </a:rPr>
                <a:t>|</a:t>
              </a:r>
              <a:r>
                <a:rPr lang="en-US" altLang="zh-CN" sz="1400" dirty="0">
                  <a:latin typeface="Courier New" panose="02070309020205020404" pitchFamily="49" charset="0"/>
                </a:rPr>
                <a:t> </a:t>
              </a:r>
              <a:r>
                <a:rPr lang="en-US" altLang="zh-CN" sz="1400" b="1" dirty="0" err="1">
                  <a:solidFill>
                    <a:srgbClr val="047FFD"/>
                  </a:solidFill>
                  <a:latin typeface="Courier New" panose="02070309020205020404" pitchFamily="49" charset="0"/>
                </a:rPr>
                <a:t>dateFormat</a:t>
              </a:r>
              <a:r>
                <a:rPr lang="en-US" altLang="zh-CN" sz="1400" dirty="0">
                  <a:latin typeface="Courier New" panose="02070309020205020404" pitchFamily="49" charset="0"/>
                </a:rPr>
                <a:t>}}&lt;/div&gt;</a:t>
              </a:r>
              <a:endParaRPr lang="en-US" altLang="zh-CN" sz="1400" dirty="0">
                <a:solidFill>
                  <a:srgbClr val="FF0000"/>
                </a:solidFill>
                <a:latin typeface="Courier New" panose="02070309020205020404" pitchFamily="49" charset="0"/>
              </a:endParaRPr>
            </a:p>
          </p:txBody>
        </p:sp>
      </p:grpSp>
      <p:sp>
        <p:nvSpPr>
          <p:cNvPr id="12" name="内容占位符 5">
            <a:extLst>
              <a:ext uri="{FF2B5EF4-FFF2-40B4-BE49-F238E27FC236}">
                <a16:creationId xmlns:a16="http://schemas.microsoft.com/office/drawing/2014/main" id="{C8CA9306-5A1C-4002-8CE1-C0374F9F4185}"/>
              </a:ext>
            </a:extLst>
          </p:cNvPr>
          <p:cNvSpPr>
            <a:spLocks noGrp="1"/>
          </p:cNvSpPr>
          <p:nvPr>
            <p:ph sz="half" idx="14"/>
          </p:nvPr>
        </p:nvSpPr>
        <p:spPr>
          <a:xfrm>
            <a:off x="1131168" y="3552447"/>
            <a:ext cx="8690165" cy="753509"/>
          </a:xfrm>
        </p:spPr>
        <p:txBody>
          <a:bodyPr>
            <a:noAutofit/>
          </a:bodyPr>
          <a:lstStyle/>
          <a:p>
            <a:r>
              <a:rPr lang="zh-CN" altLang="en-US" dirty="0">
                <a:solidFill>
                  <a:schemeClr val="tx1"/>
                </a:solidFill>
              </a:rPr>
              <a:t>定义一个格式化时间的过滤器 </a:t>
            </a:r>
            <a:r>
              <a:rPr lang="en-US" altLang="zh-CN" dirty="0" err="1">
                <a:solidFill>
                  <a:schemeClr val="tx1"/>
                </a:solidFill>
              </a:rPr>
              <a:t>dateFormat</a:t>
            </a:r>
            <a:r>
              <a:rPr lang="en-US" altLang="zh-CN" dirty="0">
                <a:solidFill>
                  <a:schemeClr val="tx1"/>
                </a:solidFill>
              </a:rPr>
              <a:t> </a:t>
            </a:r>
            <a:r>
              <a:rPr lang="zh-CN" altLang="en-US" dirty="0">
                <a:solidFill>
                  <a:schemeClr val="tx1"/>
                </a:solidFill>
              </a:rPr>
              <a:t>如下：</a:t>
            </a:r>
            <a:endParaRPr lang="en-US" altLang="zh-CN" dirty="0">
              <a:solidFill>
                <a:schemeClr val="tx1"/>
              </a:solidFill>
            </a:endParaRPr>
          </a:p>
        </p:txBody>
      </p:sp>
      <p:grpSp>
        <p:nvGrpSpPr>
          <p:cNvPr id="15" name="组合 14">
            <a:extLst>
              <a:ext uri="{FF2B5EF4-FFF2-40B4-BE49-F238E27FC236}">
                <a16:creationId xmlns:a16="http://schemas.microsoft.com/office/drawing/2014/main" id="{8474C559-7D30-4A0E-90D6-650A651FC56E}"/>
              </a:ext>
            </a:extLst>
          </p:cNvPr>
          <p:cNvGrpSpPr>
            <a:grpSpLocks/>
          </p:cNvGrpSpPr>
          <p:nvPr/>
        </p:nvGrpSpPr>
        <p:grpSpPr bwMode="auto">
          <a:xfrm>
            <a:off x="1247050" y="4150051"/>
            <a:ext cx="8574284" cy="2537076"/>
            <a:chOff x="1078118" y="2214664"/>
            <a:chExt cx="6318046" cy="868171"/>
          </a:xfrm>
        </p:grpSpPr>
        <p:sp>
          <p:nvSpPr>
            <p:cNvPr id="16" name="矩形 15">
              <a:extLst>
                <a:ext uri="{FF2B5EF4-FFF2-40B4-BE49-F238E27FC236}">
                  <a16:creationId xmlns:a16="http://schemas.microsoft.com/office/drawing/2014/main" id="{F00E1C6B-F5A0-4285-8FBC-CD15129BB488}"/>
                </a:ext>
              </a:extLst>
            </p:cNvPr>
            <p:cNvSpPr/>
            <p:nvPr/>
          </p:nvSpPr>
          <p:spPr>
            <a:xfrm>
              <a:off x="1078118" y="2214664"/>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lnSpc>
                  <a:spcPct val="150000"/>
                </a:lnSpc>
                <a:buFontTx/>
                <a:buNone/>
                <a:defRPr/>
              </a:pPr>
              <a:r>
                <a:rPr lang="en-US" altLang="zh-CN" sz="1400" dirty="0">
                  <a:solidFill>
                    <a:schemeClr val="tx1"/>
                  </a:solidFill>
                  <a:latin typeface="Courier New" panose="02070309020205020404" pitchFamily="49" charset="0"/>
                  <a:sym typeface="+mn-ea"/>
                </a:rPr>
                <a:t> </a:t>
              </a:r>
              <a:r>
                <a:rPr lang="en-US" altLang="zh-CN" sz="1400" dirty="0" err="1">
                  <a:solidFill>
                    <a:schemeClr val="tx1"/>
                  </a:solidFill>
                  <a:latin typeface="Courier New" panose="02070309020205020404" pitchFamily="49" charset="0"/>
                  <a:sym typeface="+mn-ea"/>
                </a:rPr>
                <a:t>template.defaults.imports.</a:t>
              </a:r>
              <a:r>
                <a:rPr lang="en-US" altLang="zh-CN" sz="1400" b="1" dirty="0" err="1">
                  <a:solidFill>
                    <a:srgbClr val="047FFD"/>
                  </a:solidFill>
                  <a:latin typeface="Courier New" panose="02070309020205020404" pitchFamily="49" charset="0"/>
                  <a:sym typeface="+mn-ea"/>
                </a:rPr>
                <a:t>dateFormat</a:t>
              </a:r>
              <a:r>
                <a:rPr lang="en-US" altLang="zh-CN" sz="1400" dirty="0">
                  <a:solidFill>
                    <a:schemeClr val="tx1"/>
                  </a:solidFill>
                  <a:latin typeface="Courier New" panose="02070309020205020404" pitchFamily="49" charset="0"/>
                  <a:sym typeface="+mn-ea"/>
                </a:rPr>
                <a:t> = function(date) {</a:t>
              </a:r>
            </a:p>
            <a:p>
              <a:pPr eaLnBrk="0" hangingPunct="0">
                <a:lnSpc>
                  <a:spcPct val="150000"/>
                </a:lnSpc>
                <a:buFontTx/>
                <a:buNone/>
                <a:defRPr/>
              </a:pPr>
              <a:r>
                <a:rPr lang="en-US" altLang="zh-CN" sz="1400" dirty="0">
                  <a:solidFill>
                    <a:schemeClr val="tx1"/>
                  </a:solidFill>
                  <a:latin typeface="Courier New" panose="02070309020205020404" pitchFamily="49" charset="0"/>
                  <a:sym typeface="+mn-ea"/>
                </a:rPr>
                <a:t>    var y = </a:t>
              </a:r>
              <a:r>
                <a:rPr lang="en-US" altLang="zh-CN" sz="1400" dirty="0" err="1">
                  <a:solidFill>
                    <a:schemeClr val="tx1"/>
                  </a:solidFill>
                  <a:latin typeface="Courier New" panose="02070309020205020404" pitchFamily="49" charset="0"/>
                  <a:sym typeface="+mn-ea"/>
                </a:rPr>
                <a:t>date.getFullYear</a:t>
              </a:r>
              <a:r>
                <a:rPr lang="en-US" altLang="zh-CN" sz="1400" dirty="0">
                  <a:solidFill>
                    <a:schemeClr val="tx1"/>
                  </a:solidFill>
                  <a:latin typeface="Courier New" panose="02070309020205020404" pitchFamily="49" charset="0"/>
                  <a:sym typeface="+mn-ea"/>
                </a:rPr>
                <a:t>()</a:t>
              </a:r>
            </a:p>
            <a:p>
              <a:pPr eaLnBrk="0" hangingPunct="0">
                <a:lnSpc>
                  <a:spcPct val="150000"/>
                </a:lnSpc>
                <a:buFontTx/>
                <a:buNone/>
                <a:defRPr/>
              </a:pPr>
              <a:r>
                <a:rPr lang="en-US" altLang="zh-CN" sz="1400" dirty="0">
                  <a:solidFill>
                    <a:schemeClr val="tx1"/>
                  </a:solidFill>
                  <a:latin typeface="Courier New" panose="02070309020205020404" pitchFamily="49" charset="0"/>
                  <a:sym typeface="+mn-ea"/>
                </a:rPr>
                <a:t>    var m = </a:t>
              </a:r>
              <a:r>
                <a:rPr lang="en-US" altLang="zh-CN" sz="1400" dirty="0" err="1">
                  <a:solidFill>
                    <a:schemeClr val="tx1"/>
                  </a:solidFill>
                  <a:latin typeface="Courier New" panose="02070309020205020404" pitchFamily="49" charset="0"/>
                  <a:sym typeface="+mn-ea"/>
                </a:rPr>
                <a:t>date.getMonth</a:t>
              </a:r>
              <a:r>
                <a:rPr lang="en-US" altLang="zh-CN" sz="1400" dirty="0">
                  <a:solidFill>
                    <a:schemeClr val="tx1"/>
                  </a:solidFill>
                  <a:latin typeface="Courier New" panose="02070309020205020404" pitchFamily="49" charset="0"/>
                  <a:sym typeface="+mn-ea"/>
                </a:rPr>
                <a:t>() + 1</a:t>
              </a:r>
            </a:p>
            <a:p>
              <a:pPr eaLnBrk="0" hangingPunct="0">
                <a:lnSpc>
                  <a:spcPct val="150000"/>
                </a:lnSpc>
                <a:buFontTx/>
                <a:buNone/>
                <a:defRPr/>
              </a:pPr>
              <a:r>
                <a:rPr lang="en-US" altLang="zh-CN" sz="1400" dirty="0">
                  <a:solidFill>
                    <a:schemeClr val="tx1"/>
                  </a:solidFill>
                  <a:latin typeface="Courier New" panose="02070309020205020404" pitchFamily="49" charset="0"/>
                  <a:sym typeface="+mn-ea"/>
                </a:rPr>
                <a:t>    var d = </a:t>
              </a:r>
              <a:r>
                <a:rPr lang="en-US" altLang="zh-CN" sz="1400" dirty="0" err="1">
                  <a:solidFill>
                    <a:schemeClr val="tx1"/>
                  </a:solidFill>
                  <a:latin typeface="Courier New" panose="02070309020205020404" pitchFamily="49" charset="0"/>
                  <a:sym typeface="+mn-ea"/>
                </a:rPr>
                <a:t>date.getDate</a:t>
              </a:r>
              <a:r>
                <a:rPr lang="en-US" altLang="zh-CN" sz="1400" dirty="0">
                  <a:solidFill>
                    <a:schemeClr val="tx1"/>
                  </a:solidFill>
                  <a:latin typeface="Courier New" panose="02070309020205020404" pitchFamily="49" charset="0"/>
                  <a:sym typeface="+mn-ea"/>
                </a:rPr>
                <a:t>()</a:t>
              </a:r>
            </a:p>
            <a:p>
              <a:pPr eaLnBrk="0" hangingPunct="0">
                <a:lnSpc>
                  <a:spcPct val="150000"/>
                </a:lnSpc>
                <a:buFontTx/>
                <a:buNone/>
                <a:defRPr/>
              </a:pPr>
              <a:endParaRPr lang="en-US" altLang="zh-CN" sz="1400" dirty="0">
                <a:solidFill>
                  <a:schemeClr val="tx1"/>
                </a:solidFill>
                <a:latin typeface="Courier New" panose="02070309020205020404" pitchFamily="49" charset="0"/>
                <a:sym typeface="+mn-ea"/>
              </a:endParaRPr>
            </a:p>
            <a:p>
              <a:pPr eaLnBrk="0" hangingPunct="0">
                <a:lnSpc>
                  <a:spcPct val="150000"/>
                </a:lnSpc>
                <a:buFontTx/>
                <a:buNone/>
                <a:defRPr/>
              </a:pPr>
              <a:r>
                <a:rPr lang="en-US" altLang="zh-CN" sz="1400" dirty="0">
                  <a:solidFill>
                    <a:schemeClr val="tx1"/>
                  </a:solidFill>
                  <a:latin typeface="Courier New" panose="02070309020205020404" pitchFamily="49" charset="0"/>
                  <a:sym typeface="+mn-ea"/>
                </a:rPr>
                <a:t>    </a:t>
              </a:r>
              <a:r>
                <a:rPr lang="en-US" altLang="zh-CN" sz="1400" b="1" dirty="0">
                  <a:solidFill>
                    <a:srgbClr val="FF0000"/>
                  </a:solidFill>
                  <a:latin typeface="Courier New" panose="02070309020205020404" pitchFamily="49" charset="0"/>
                  <a:sym typeface="+mn-ea"/>
                </a:rPr>
                <a:t>return</a:t>
              </a:r>
              <a:r>
                <a:rPr lang="en-US" altLang="zh-CN" sz="1400" dirty="0">
                  <a:solidFill>
                    <a:schemeClr val="tx1"/>
                  </a:solidFill>
                  <a:latin typeface="Courier New" panose="02070309020205020404" pitchFamily="49" charset="0"/>
                  <a:sym typeface="+mn-ea"/>
                </a:rPr>
                <a:t> y + </a:t>
              </a:r>
              <a:r>
                <a:rPr lang="en-US" altLang="zh-CN" sz="1400" dirty="0">
                  <a:solidFill>
                    <a:schemeClr val="tx1"/>
                  </a:solidFill>
                  <a:latin typeface="Courier New" panose="02070309020205020404" pitchFamily="49" charset="0"/>
                </a:rPr>
                <a:t>'</a:t>
              </a:r>
              <a:r>
                <a:rPr lang="en-US" altLang="zh-CN" sz="1400" dirty="0">
                  <a:solidFill>
                    <a:schemeClr val="tx1"/>
                  </a:solidFill>
                  <a:latin typeface="Courier New" panose="02070309020205020404" pitchFamily="49" charset="0"/>
                  <a:sym typeface="+mn-ea"/>
                </a:rPr>
                <a:t>-</a:t>
              </a:r>
              <a:r>
                <a:rPr lang="en-US" altLang="zh-CN" sz="1400" dirty="0">
                  <a:solidFill>
                    <a:schemeClr val="tx1"/>
                  </a:solidFill>
                  <a:latin typeface="Courier New" panose="02070309020205020404" pitchFamily="49" charset="0"/>
                </a:rPr>
                <a:t>'</a:t>
              </a:r>
              <a:r>
                <a:rPr lang="en-US" altLang="zh-CN" sz="1400" dirty="0">
                  <a:solidFill>
                    <a:schemeClr val="tx1"/>
                  </a:solidFill>
                  <a:latin typeface="Courier New" panose="02070309020205020404" pitchFamily="49" charset="0"/>
                  <a:sym typeface="+mn-ea"/>
                </a:rPr>
                <a:t> + m + </a:t>
              </a:r>
              <a:r>
                <a:rPr lang="en-US" altLang="zh-CN" sz="1400" dirty="0">
                  <a:solidFill>
                    <a:schemeClr val="tx1"/>
                  </a:solidFill>
                  <a:latin typeface="Courier New" panose="02070309020205020404" pitchFamily="49" charset="0"/>
                </a:rPr>
                <a:t>'</a:t>
              </a:r>
              <a:r>
                <a:rPr lang="en-US" altLang="zh-CN" sz="1400" dirty="0">
                  <a:solidFill>
                    <a:schemeClr val="tx1"/>
                  </a:solidFill>
                  <a:latin typeface="Courier New" panose="02070309020205020404" pitchFamily="49" charset="0"/>
                  <a:sym typeface="+mn-ea"/>
                </a:rPr>
                <a:t>-</a:t>
              </a:r>
              <a:r>
                <a:rPr lang="en-US" altLang="zh-CN" sz="1400" dirty="0">
                  <a:solidFill>
                    <a:schemeClr val="tx1"/>
                  </a:solidFill>
                  <a:latin typeface="Courier New" panose="02070309020205020404" pitchFamily="49" charset="0"/>
                </a:rPr>
                <a:t>'</a:t>
              </a:r>
              <a:r>
                <a:rPr lang="en-US" altLang="zh-CN" sz="1400" dirty="0">
                  <a:solidFill>
                    <a:schemeClr val="tx1"/>
                  </a:solidFill>
                  <a:latin typeface="Courier New" panose="02070309020205020404" pitchFamily="49" charset="0"/>
                  <a:sym typeface="+mn-ea"/>
                </a:rPr>
                <a:t> + d // </a:t>
              </a:r>
              <a:r>
                <a:rPr lang="zh-CN" altLang="en-US" sz="1400" dirty="0">
                  <a:solidFill>
                    <a:schemeClr val="tx1"/>
                  </a:solidFill>
                  <a:latin typeface="Courier New" panose="02070309020205020404" pitchFamily="49" charset="0"/>
                  <a:sym typeface="+mn-ea"/>
                </a:rPr>
                <a:t>注意，过滤器最后一定要 </a:t>
              </a:r>
              <a:r>
                <a:rPr lang="en-US" altLang="zh-CN" sz="1400" dirty="0">
                  <a:solidFill>
                    <a:schemeClr val="tx1"/>
                  </a:solidFill>
                  <a:latin typeface="Courier New" panose="02070309020205020404" pitchFamily="49" charset="0"/>
                  <a:sym typeface="+mn-ea"/>
                </a:rPr>
                <a:t>return </a:t>
              </a:r>
              <a:r>
                <a:rPr lang="zh-CN" altLang="en-US" sz="1400" dirty="0">
                  <a:solidFill>
                    <a:schemeClr val="tx1"/>
                  </a:solidFill>
                  <a:latin typeface="Courier New" panose="02070309020205020404" pitchFamily="49" charset="0"/>
                  <a:sym typeface="+mn-ea"/>
                </a:rPr>
                <a:t>一个值</a:t>
              </a:r>
              <a:endParaRPr lang="en-US" altLang="zh-CN" sz="1400" dirty="0">
                <a:solidFill>
                  <a:schemeClr val="tx1"/>
                </a:solidFill>
                <a:latin typeface="Courier New" panose="02070309020205020404" pitchFamily="49" charset="0"/>
                <a:sym typeface="+mn-ea"/>
              </a:endParaRPr>
            </a:p>
            <a:p>
              <a:pPr eaLnBrk="0" hangingPunct="0">
                <a:lnSpc>
                  <a:spcPct val="150000"/>
                </a:lnSpc>
                <a:buFontTx/>
                <a:buNone/>
                <a:defRPr/>
              </a:pPr>
              <a:r>
                <a:rPr lang="en-US" altLang="zh-CN" sz="1400" dirty="0">
                  <a:solidFill>
                    <a:schemeClr val="tx1"/>
                  </a:solidFill>
                  <a:latin typeface="Courier New" panose="02070309020205020404" pitchFamily="49" charset="0"/>
                  <a:sym typeface="+mn-ea"/>
                </a:rPr>
                <a:t> }</a:t>
              </a:r>
              <a:endParaRPr lang="zh-CN" altLang="en-US" sz="1400" dirty="0">
                <a:solidFill>
                  <a:schemeClr val="tx1"/>
                </a:solidFill>
                <a:latin typeface="Courier New" panose="02070309020205020404" pitchFamily="49" charset="0"/>
                <a:sym typeface="+mn-ea"/>
              </a:endParaRPr>
            </a:p>
          </p:txBody>
        </p:sp>
        <p:sp>
          <p:nvSpPr>
            <p:cNvPr id="17" name="矩形 16">
              <a:extLst>
                <a:ext uri="{FF2B5EF4-FFF2-40B4-BE49-F238E27FC236}">
                  <a16:creationId xmlns:a16="http://schemas.microsoft.com/office/drawing/2014/main" id="{6CE715CD-F049-440A-A24B-0FFF06857658}"/>
                </a:ext>
              </a:extLst>
            </p:cNvPr>
            <p:cNvSpPr/>
            <p:nvPr/>
          </p:nvSpPr>
          <p:spPr>
            <a:xfrm>
              <a:off x="1177926" y="2232725"/>
              <a:ext cx="6218238" cy="132965"/>
            </a:xfrm>
            <a:prstGeom prst="rect">
              <a:avLst/>
            </a:prstGeom>
          </p:spPr>
          <p:txBody>
            <a:bodyPr wrap="square">
              <a:spAutoFit/>
            </a:bodyPr>
            <a:lstStyle/>
            <a:p>
              <a:pPr>
                <a:lnSpc>
                  <a:spcPct val="150000"/>
                </a:lnSpc>
              </a:pPr>
              <a:endParaRPr lang="en-US" altLang="zh-CN" sz="1400" dirty="0">
                <a:solidFill>
                  <a:srgbClr val="FF0000"/>
                </a:solidFill>
                <a:latin typeface="Courier New" panose="02070309020205020404" pitchFamily="49" charset="0"/>
              </a:endParaRPr>
            </a:p>
          </p:txBody>
        </p:sp>
      </p:grpSp>
    </p:spTree>
    <p:extLst>
      <p:ext uri="{BB962C8B-B14F-4D97-AF65-F5344CB8AC3E}">
        <p14:creationId xmlns:p14="http://schemas.microsoft.com/office/powerpoint/2010/main" val="328362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5. art-template</a:t>
            </a:r>
            <a:r>
              <a:rPr lang="zh-CN" altLang="en-US" dirty="0"/>
              <a:t>模板引擎</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5.6 </a:t>
            </a:r>
            <a:r>
              <a:rPr lang="zh-CN" altLang="en-US" dirty="0"/>
              <a:t>案例 </a:t>
            </a:r>
            <a:r>
              <a:rPr lang="en-US" altLang="zh-CN" dirty="0"/>
              <a:t>– </a:t>
            </a:r>
            <a:r>
              <a:rPr lang="zh-CN" altLang="en-US" dirty="0"/>
              <a:t>新闻列表</a:t>
            </a:r>
            <a:endParaRPr lang="zh-CN" altLang="en-US" dirty="0">
              <a:solidFill>
                <a:srgbClr val="FF0000"/>
              </a:solidFill>
            </a:endParaRPr>
          </a:p>
        </p:txBody>
      </p:sp>
      <p:pic>
        <p:nvPicPr>
          <p:cNvPr id="5" name="图片 4">
            <a:extLst>
              <a:ext uri="{FF2B5EF4-FFF2-40B4-BE49-F238E27FC236}">
                <a16:creationId xmlns:a16="http://schemas.microsoft.com/office/drawing/2014/main" id="{A17B32EE-77D1-4966-A1EE-0F1963B2C9DA}"/>
              </a:ext>
            </a:extLst>
          </p:cNvPr>
          <p:cNvPicPr>
            <a:picLocks noChangeAspect="1"/>
          </p:cNvPicPr>
          <p:nvPr/>
        </p:nvPicPr>
        <p:blipFill>
          <a:blip r:embed="rId2"/>
          <a:stretch>
            <a:fillRect/>
          </a:stretch>
        </p:blipFill>
        <p:spPr>
          <a:xfrm>
            <a:off x="1305145" y="1970077"/>
            <a:ext cx="8365329" cy="4745971"/>
          </a:xfrm>
          <a:prstGeom prst="rect">
            <a:avLst/>
          </a:prstGeom>
        </p:spPr>
      </p:pic>
    </p:spTree>
    <p:extLst>
      <p:ext uri="{BB962C8B-B14F-4D97-AF65-F5344CB8AC3E}">
        <p14:creationId xmlns:p14="http://schemas.microsoft.com/office/powerpoint/2010/main" val="230748804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5. art-template</a:t>
            </a:r>
            <a:r>
              <a:rPr lang="zh-CN" altLang="en-US" dirty="0"/>
              <a:t>模板引擎</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5.6 </a:t>
            </a:r>
            <a:r>
              <a:rPr lang="zh-CN" altLang="en-US" dirty="0"/>
              <a:t>案例 </a:t>
            </a:r>
            <a:r>
              <a:rPr lang="en-US" altLang="zh-CN" dirty="0"/>
              <a:t>– </a:t>
            </a:r>
            <a:r>
              <a:rPr lang="zh-CN" altLang="en-US" dirty="0"/>
              <a:t>新闻列表</a:t>
            </a:r>
            <a:endParaRPr lang="zh-CN" altLang="en-US" dirty="0">
              <a:solidFill>
                <a:srgbClr val="FF0000"/>
              </a:solidFill>
            </a:endParaRPr>
          </a:p>
        </p:txBody>
      </p:sp>
      <p:sp>
        <p:nvSpPr>
          <p:cNvPr id="6" name="TextBox 3">
            <a:extLst>
              <a:ext uri="{FF2B5EF4-FFF2-40B4-BE49-F238E27FC236}">
                <a16:creationId xmlns:a16="http://schemas.microsoft.com/office/drawing/2014/main" id="{CC876BD9-6296-4638-98CA-F8194B22AF51}"/>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1. </a:t>
            </a:r>
            <a:r>
              <a:rPr lang="zh-CN" altLang="en-US" sz="1867" b="1" dirty="0">
                <a:solidFill>
                  <a:srgbClr val="404040"/>
                </a:solidFill>
                <a:latin typeface="微软雅黑" panose="020B0503020204020204" pitchFamily="34" charset="-122"/>
                <a:ea typeface="微软雅黑" panose="020B0503020204020204" pitchFamily="34" charset="-122"/>
              </a:rPr>
              <a:t>实现步骤</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7" name="内容占位符 5">
            <a:extLst>
              <a:ext uri="{FF2B5EF4-FFF2-40B4-BE49-F238E27FC236}">
                <a16:creationId xmlns:a16="http://schemas.microsoft.com/office/drawing/2014/main" id="{FA2642B4-3A35-400F-9A23-67F8FDB9AC89}"/>
              </a:ext>
            </a:extLst>
          </p:cNvPr>
          <p:cNvSpPr>
            <a:spLocks noGrp="1"/>
          </p:cNvSpPr>
          <p:nvPr>
            <p:ph sz="half" idx="14"/>
          </p:nvPr>
        </p:nvSpPr>
        <p:spPr>
          <a:xfrm>
            <a:off x="1131171" y="2856366"/>
            <a:ext cx="8690165" cy="3692215"/>
          </a:xfrm>
        </p:spPr>
        <p:txBody>
          <a:bodyPr>
            <a:noAutofit/>
          </a:bodyPr>
          <a:lstStyle/>
          <a:p>
            <a:pPr marL="304792" indent="-304792">
              <a:buFont typeface="+mj-ea"/>
              <a:buAutoNum type="circleNumDbPlain"/>
            </a:pPr>
            <a:r>
              <a:rPr lang="zh-CN" altLang="en-US" dirty="0">
                <a:solidFill>
                  <a:schemeClr val="tx1"/>
                </a:solidFill>
              </a:rPr>
              <a:t>获取新闻数据</a:t>
            </a:r>
            <a:endParaRPr lang="en-US" altLang="zh-CN" dirty="0">
              <a:solidFill>
                <a:schemeClr val="tx1"/>
              </a:solidFill>
            </a:endParaRPr>
          </a:p>
          <a:p>
            <a:pPr marL="304792" indent="-304792">
              <a:buFont typeface="+mj-ea"/>
              <a:buAutoNum type="circleNumDbPlain"/>
            </a:pPr>
            <a:r>
              <a:rPr lang="zh-CN" altLang="en-US" dirty="0">
                <a:solidFill>
                  <a:schemeClr val="tx1"/>
                </a:solidFill>
              </a:rPr>
              <a:t>定义 </a:t>
            </a:r>
            <a:r>
              <a:rPr lang="en-US" altLang="zh-CN" dirty="0">
                <a:solidFill>
                  <a:schemeClr val="tx1"/>
                </a:solidFill>
              </a:rPr>
              <a:t>template </a:t>
            </a:r>
            <a:r>
              <a:rPr lang="zh-CN" altLang="en-US" dirty="0">
                <a:solidFill>
                  <a:schemeClr val="tx1"/>
                </a:solidFill>
              </a:rPr>
              <a:t>模板</a:t>
            </a:r>
            <a:endParaRPr lang="en-US" altLang="zh-CN" dirty="0">
              <a:solidFill>
                <a:schemeClr val="tx1"/>
              </a:solidFill>
            </a:endParaRPr>
          </a:p>
          <a:p>
            <a:pPr marL="304792" indent="-304792">
              <a:buFont typeface="+mj-ea"/>
              <a:buAutoNum type="circleNumDbPlain"/>
            </a:pPr>
            <a:r>
              <a:rPr lang="zh-CN" altLang="en-US" dirty="0">
                <a:solidFill>
                  <a:schemeClr val="tx1"/>
                </a:solidFill>
              </a:rPr>
              <a:t>编译模板</a:t>
            </a:r>
            <a:endParaRPr lang="en-US" altLang="zh-CN" dirty="0">
              <a:solidFill>
                <a:schemeClr val="tx1"/>
              </a:solidFill>
            </a:endParaRPr>
          </a:p>
          <a:p>
            <a:pPr marL="304792" indent="-304792">
              <a:buFont typeface="+mj-ea"/>
              <a:buAutoNum type="circleNumDbPlain"/>
            </a:pPr>
            <a:r>
              <a:rPr lang="zh-CN" altLang="en-US" dirty="0">
                <a:solidFill>
                  <a:schemeClr val="tx1"/>
                </a:solidFill>
              </a:rPr>
              <a:t>定义时间过滤器</a:t>
            </a:r>
            <a:endParaRPr lang="en-US" altLang="zh-CN" dirty="0">
              <a:solidFill>
                <a:schemeClr val="tx1"/>
              </a:solidFill>
            </a:endParaRPr>
          </a:p>
          <a:p>
            <a:pPr marL="304792" indent="-304792">
              <a:buFont typeface="+mj-ea"/>
              <a:buAutoNum type="circleNumDbPlain"/>
            </a:pPr>
            <a:r>
              <a:rPr lang="zh-CN" altLang="en-US" dirty="0">
                <a:solidFill>
                  <a:schemeClr val="tx1"/>
                </a:solidFill>
              </a:rPr>
              <a:t>定义补零函数</a:t>
            </a:r>
            <a:endParaRPr lang="en-US" altLang="zh-CN" dirty="0">
              <a:solidFill>
                <a:schemeClr val="tx1"/>
              </a:solidFill>
            </a:endParaRPr>
          </a:p>
        </p:txBody>
      </p:sp>
    </p:spTree>
    <p:extLst>
      <p:ext uri="{BB962C8B-B14F-4D97-AF65-F5344CB8AC3E}">
        <p14:creationId xmlns:p14="http://schemas.microsoft.com/office/powerpoint/2010/main" val="1933220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56000" y="1778001"/>
            <a:ext cx="6654800" cy="3586479"/>
          </a:xfrm>
        </p:spPr>
        <p:txBody>
          <a:bodyPr>
            <a:normAutofit/>
          </a:bodyPr>
          <a:lstStyle/>
          <a:p>
            <a:r>
              <a:rPr lang="en-US" altLang="zh-CN" dirty="0">
                <a:solidFill>
                  <a:schemeClr val="tx1"/>
                </a:solidFill>
              </a:rPr>
              <a:t>form</a:t>
            </a:r>
            <a:r>
              <a:rPr lang="zh-CN" altLang="en-US" dirty="0">
                <a:solidFill>
                  <a:schemeClr val="tx1"/>
                </a:solidFill>
              </a:rPr>
              <a:t>表单的基本使用</a:t>
            </a:r>
            <a:endParaRPr lang="en-US" altLang="zh-CN" dirty="0">
              <a:solidFill>
                <a:schemeClr val="tx1"/>
              </a:solidFill>
            </a:endParaRPr>
          </a:p>
          <a:p>
            <a:r>
              <a:rPr lang="zh-CN" altLang="en-US" dirty="0">
                <a:solidFill>
                  <a:schemeClr val="tx1"/>
                </a:solidFill>
              </a:rPr>
              <a:t>通过</a:t>
            </a:r>
            <a:r>
              <a:rPr lang="en-US" altLang="zh-CN" dirty="0">
                <a:solidFill>
                  <a:schemeClr val="tx1"/>
                </a:solidFill>
              </a:rPr>
              <a:t>Ajax</a:t>
            </a:r>
            <a:r>
              <a:rPr lang="zh-CN" altLang="en-US" dirty="0">
                <a:solidFill>
                  <a:schemeClr val="tx1"/>
                </a:solidFill>
              </a:rPr>
              <a:t>提交表单数据</a:t>
            </a:r>
            <a:endParaRPr lang="en-US" altLang="zh-CN" dirty="0">
              <a:solidFill>
                <a:schemeClr val="tx1"/>
              </a:solidFill>
            </a:endParaRPr>
          </a:p>
          <a:p>
            <a:r>
              <a:rPr lang="zh-CN" altLang="en-US" dirty="0">
                <a:solidFill>
                  <a:schemeClr val="tx1"/>
                </a:solidFill>
              </a:rPr>
              <a:t>案例 </a:t>
            </a:r>
            <a:r>
              <a:rPr lang="en-US" altLang="zh-CN" dirty="0">
                <a:solidFill>
                  <a:schemeClr val="tx1"/>
                </a:solidFill>
              </a:rPr>
              <a:t>- </a:t>
            </a:r>
            <a:r>
              <a:rPr lang="zh-CN" altLang="en-US" dirty="0">
                <a:solidFill>
                  <a:schemeClr val="tx1"/>
                </a:solidFill>
              </a:rPr>
              <a:t>评论列表</a:t>
            </a:r>
            <a:endParaRPr lang="en-US" altLang="zh-CN" dirty="0">
              <a:solidFill>
                <a:schemeClr val="tx1"/>
              </a:solidFill>
            </a:endParaRPr>
          </a:p>
          <a:p>
            <a:r>
              <a:rPr lang="zh-CN" altLang="en-US" dirty="0">
                <a:solidFill>
                  <a:schemeClr val="tx1"/>
                </a:solidFill>
              </a:rPr>
              <a:t>模板引擎的基本概念</a:t>
            </a:r>
            <a:endParaRPr lang="en-US" altLang="zh-CN" dirty="0">
              <a:solidFill>
                <a:schemeClr val="tx1"/>
              </a:solidFill>
            </a:endParaRPr>
          </a:p>
          <a:p>
            <a:r>
              <a:rPr lang="en-US" altLang="zh-CN" dirty="0">
                <a:solidFill>
                  <a:schemeClr val="tx1"/>
                </a:solidFill>
              </a:rPr>
              <a:t>art-template</a:t>
            </a:r>
            <a:r>
              <a:rPr lang="zh-CN" altLang="en-US" dirty="0">
                <a:solidFill>
                  <a:schemeClr val="tx1"/>
                </a:solidFill>
              </a:rPr>
              <a:t>模板引擎</a:t>
            </a:r>
            <a:endParaRPr lang="en-US" altLang="zh-CN" dirty="0">
              <a:solidFill>
                <a:schemeClr val="tx1"/>
              </a:solidFill>
            </a:endParaRPr>
          </a:p>
          <a:p>
            <a:r>
              <a:rPr lang="zh-CN" altLang="en-US" dirty="0">
                <a:solidFill>
                  <a:srgbClr val="FF0000"/>
                </a:solidFill>
              </a:rPr>
              <a:t>模板引擎的实现原理</a:t>
            </a:r>
            <a:endParaRPr lang="en-US" altLang="zh-CN" dirty="0">
              <a:solidFill>
                <a:srgbClr val="FF0000"/>
              </a:solidFill>
            </a:endParaRPr>
          </a:p>
        </p:txBody>
      </p:sp>
    </p:spTree>
    <p:extLst>
      <p:ext uri="{BB962C8B-B14F-4D97-AF65-F5344CB8AC3E}">
        <p14:creationId xmlns:p14="http://schemas.microsoft.com/office/powerpoint/2010/main" val="297216482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6. </a:t>
            </a:r>
            <a:r>
              <a:rPr lang="zh-CN" altLang="en-US" dirty="0"/>
              <a:t>模板引擎的实现原理</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6.1 </a:t>
            </a:r>
            <a:r>
              <a:rPr lang="zh-CN" altLang="en-US" dirty="0"/>
              <a:t>正则与字符串操作</a:t>
            </a:r>
            <a:endParaRPr lang="zh-CN" altLang="en-US" dirty="0">
              <a:solidFill>
                <a:srgbClr val="FF0000"/>
              </a:solidFill>
            </a:endParaRPr>
          </a:p>
        </p:txBody>
      </p:sp>
      <p:sp>
        <p:nvSpPr>
          <p:cNvPr id="14" name="TextBox 3">
            <a:extLst>
              <a:ext uri="{FF2B5EF4-FFF2-40B4-BE49-F238E27FC236}">
                <a16:creationId xmlns:a16="http://schemas.microsoft.com/office/drawing/2014/main" id="{A543FB25-8CD2-4B28-BA1D-2385FEB19C31}"/>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1. </a:t>
            </a:r>
            <a:r>
              <a:rPr lang="zh-CN" altLang="en-US" sz="1867" b="1" dirty="0">
                <a:solidFill>
                  <a:srgbClr val="404040"/>
                </a:solidFill>
                <a:latin typeface="微软雅黑" panose="020B0503020204020204" pitchFamily="34" charset="-122"/>
                <a:ea typeface="微软雅黑" panose="020B0503020204020204" pitchFamily="34" charset="-122"/>
              </a:rPr>
              <a:t>基本语法</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5" name="内容占位符 5">
            <a:extLst>
              <a:ext uri="{FF2B5EF4-FFF2-40B4-BE49-F238E27FC236}">
                <a16:creationId xmlns:a16="http://schemas.microsoft.com/office/drawing/2014/main" id="{8ABCBFA3-A6AF-4465-82E2-FE170B3CD226}"/>
              </a:ext>
            </a:extLst>
          </p:cNvPr>
          <p:cNvSpPr>
            <a:spLocks noGrp="1"/>
          </p:cNvSpPr>
          <p:nvPr>
            <p:ph sz="half" idx="14"/>
          </p:nvPr>
        </p:nvSpPr>
        <p:spPr>
          <a:xfrm>
            <a:off x="1131171" y="2856366"/>
            <a:ext cx="8690165" cy="981857"/>
          </a:xfrm>
        </p:spPr>
        <p:txBody>
          <a:bodyPr>
            <a:noAutofit/>
          </a:bodyPr>
          <a:lstStyle/>
          <a:p>
            <a:r>
              <a:rPr lang="en-US" altLang="zh-CN" dirty="0"/>
              <a:t>exec() </a:t>
            </a:r>
            <a:r>
              <a:rPr lang="zh-CN" altLang="en-US" dirty="0"/>
              <a:t>函数用于</a:t>
            </a:r>
            <a:r>
              <a:rPr lang="zh-CN" altLang="en-US" dirty="0">
                <a:solidFill>
                  <a:srgbClr val="FF0000"/>
                </a:solidFill>
              </a:rPr>
              <a:t>检索字符串</a:t>
            </a:r>
            <a:r>
              <a:rPr lang="zh-CN" altLang="en-US" dirty="0"/>
              <a:t>中的正则表达式的匹配。</a:t>
            </a:r>
          </a:p>
          <a:p>
            <a:r>
              <a:rPr lang="zh-CN" altLang="en-US" dirty="0"/>
              <a:t>如果字符串中有匹配的值，</a:t>
            </a:r>
            <a:r>
              <a:rPr lang="zh-CN" altLang="en-US" dirty="0">
                <a:solidFill>
                  <a:srgbClr val="FF0000"/>
                </a:solidFill>
              </a:rPr>
              <a:t>则返回该匹配值</a:t>
            </a:r>
            <a:r>
              <a:rPr lang="zh-CN" altLang="en-US" dirty="0"/>
              <a:t>，否则返回 </a:t>
            </a:r>
            <a:r>
              <a:rPr lang="en-US" altLang="zh-CN" dirty="0">
                <a:solidFill>
                  <a:srgbClr val="FF0000"/>
                </a:solidFill>
              </a:rPr>
              <a:t>null</a:t>
            </a:r>
            <a:r>
              <a:rPr lang="zh-CN" altLang="en-US" dirty="0"/>
              <a:t>。</a:t>
            </a:r>
            <a:endParaRPr lang="zh-CN" altLang="en-US" dirty="0">
              <a:solidFill>
                <a:schemeClr val="tx1"/>
              </a:solidFill>
            </a:endParaRPr>
          </a:p>
          <a:p>
            <a:endParaRPr lang="en-US" altLang="zh-CN" dirty="0">
              <a:solidFill>
                <a:schemeClr val="tx1"/>
              </a:solidFill>
            </a:endParaRPr>
          </a:p>
        </p:txBody>
      </p:sp>
      <p:grpSp>
        <p:nvGrpSpPr>
          <p:cNvPr id="16" name="组合 15">
            <a:extLst>
              <a:ext uri="{FF2B5EF4-FFF2-40B4-BE49-F238E27FC236}">
                <a16:creationId xmlns:a16="http://schemas.microsoft.com/office/drawing/2014/main" id="{19BB6B2E-F323-49CA-B4D3-73FA4E55E2F2}"/>
              </a:ext>
            </a:extLst>
          </p:cNvPr>
          <p:cNvGrpSpPr>
            <a:grpSpLocks/>
          </p:cNvGrpSpPr>
          <p:nvPr/>
        </p:nvGrpSpPr>
        <p:grpSpPr bwMode="auto">
          <a:xfrm>
            <a:off x="1247050" y="3848476"/>
            <a:ext cx="8574284" cy="555017"/>
            <a:chOff x="1078118" y="2214664"/>
            <a:chExt cx="6318046" cy="868171"/>
          </a:xfrm>
        </p:grpSpPr>
        <p:sp>
          <p:nvSpPr>
            <p:cNvPr id="17" name="矩形 16">
              <a:extLst>
                <a:ext uri="{FF2B5EF4-FFF2-40B4-BE49-F238E27FC236}">
                  <a16:creationId xmlns:a16="http://schemas.microsoft.com/office/drawing/2014/main" id="{8ED75B7B-F36C-4E62-BFE7-93E3677D49BA}"/>
                </a:ext>
              </a:extLst>
            </p:cNvPr>
            <p:cNvSpPr/>
            <p:nvPr/>
          </p:nvSpPr>
          <p:spPr>
            <a:xfrm>
              <a:off x="1078118" y="2214664"/>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18" name="矩形 17">
              <a:extLst>
                <a:ext uri="{FF2B5EF4-FFF2-40B4-BE49-F238E27FC236}">
                  <a16:creationId xmlns:a16="http://schemas.microsoft.com/office/drawing/2014/main" id="{7FD5ED0A-BEC4-419E-90D6-7EF3F6561AC0}"/>
                </a:ext>
              </a:extLst>
            </p:cNvPr>
            <p:cNvSpPr/>
            <p:nvPr/>
          </p:nvSpPr>
          <p:spPr>
            <a:xfrm>
              <a:off x="1177926" y="2232726"/>
              <a:ext cx="6218238" cy="607807"/>
            </a:xfrm>
            <a:prstGeom prst="rect">
              <a:avLst/>
            </a:prstGeom>
          </p:spPr>
          <p:txBody>
            <a:bodyPr wrap="square">
              <a:spAutoFit/>
            </a:bodyPr>
            <a:lstStyle/>
            <a:p>
              <a:pPr>
                <a:lnSpc>
                  <a:spcPct val="150000"/>
                </a:lnSpc>
              </a:pPr>
              <a:r>
                <a:rPr lang="en-US" altLang="zh-CN" sz="1400" dirty="0" err="1">
                  <a:latin typeface="Courier New" panose="02070309020205020404" pitchFamily="49" charset="0"/>
                </a:rPr>
                <a:t>RegExpObject.</a:t>
              </a:r>
              <a:r>
                <a:rPr lang="en-US" altLang="zh-CN" sz="1400" b="1" dirty="0" err="1">
                  <a:solidFill>
                    <a:srgbClr val="FF0000"/>
                  </a:solidFill>
                  <a:latin typeface="Courier New" panose="02070309020205020404" pitchFamily="49" charset="0"/>
                </a:rPr>
                <a:t>exec</a:t>
              </a:r>
              <a:r>
                <a:rPr lang="en-US" altLang="zh-CN" sz="1400" dirty="0">
                  <a:latin typeface="Courier New" panose="02070309020205020404" pitchFamily="49" charset="0"/>
                </a:rPr>
                <a:t>(string)</a:t>
              </a:r>
            </a:p>
          </p:txBody>
        </p:sp>
      </p:grpSp>
      <p:sp>
        <p:nvSpPr>
          <p:cNvPr id="19" name="内容占位符 5">
            <a:extLst>
              <a:ext uri="{FF2B5EF4-FFF2-40B4-BE49-F238E27FC236}">
                <a16:creationId xmlns:a16="http://schemas.microsoft.com/office/drawing/2014/main" id="{F488DA4F-A3FF-4E80-9745-FC59503EC1D7}"/>
              </a:ext>
            </a:extLst>
          </p:cNvPr>
          <p:cNvSpPr txBox="1">
            <a:spLocks/>
          </p:cNvSpPr>
          <p:nvPr/>
        </p:nvSpPr>
        <p:spPr>
          <a:xfrm>
            <a:off x="1131171" y="4425292"/>
            <a:ext cx="8690165" cy="981857"/>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1400" dirty="0">
                <a:solidFill>
                  <a:schemeClr val="tx1"/>
                </a:solidFill>
              </a:rPr>
              <a:t>示例代码如下：</a:t>
            </a:r>
            <a:endParaRPr lang="en-US" altLang="zh-CN" sz="1400" dirty="0">
              <a:solidFill>
                <a:schemeClr val="tx1"/>
              </a:solidFill>
            </a:endParaRPr>
          </a:p>
        </p:txBody>
      </p:sp>
      <p:grpSp>
        <p:nvGrpSpPr>
          <p:cNvPr id="23" name="组合 22">
            <a:extLst>
              <a:ext uri="{FF2B5EF4-FFF2-40B4-BE49-F238E27FC236}">
                <a16:creationId xmlns:a16="http://schemas.microsoft.com/office/drawing/2014/main" id="{E93E054A-59DD-4CDC-B4F1-762F0604397C}"/>
              </a:ext>
            </a:extLst>
          </p:cNvPr>
          <p:cNvGrpSpPr>
            <a:grpSpLocks/>
          </p:cNvGrpSpPr>
          <p:nvPr/>
        </p:nvGrpSpPr>
        <p:grpSpPr bwMode="auto">
          <a:xfrm>
            <a:off x="1247053" y="4916217"/>
            <a:ext cx="8574284" cy="1505436"/>
            <a:chOff x="1078118" y="2214664"/>
            <a:chExt cx="6318046" cy="868171"/>
          </a:xfrm>
        </p:grpSpPr>
        <p:sp>
          <p:nvSpPr>
            <p:cNvPr id="24" name="矩形 23">
              <a:extLst>
                <a:ext uri="{FF2B5EF4-FFF2-40B4-BE49-F238E27FC236}">
                  <a16:creationId xmlns:a16="http://schemas.microsoft.com/office/drawing/2014/main" id="{CDD771CB-E1E4-4D9D-8DB9-AB66788347DC}"/>
                </a:ext>
              </a:extLst>
            </p:cNvPr>
            <p:cNvSpPr/>
            <p:nvPr/>
          </p:nvSpPr>
          <p:spPr>
            <a:xfrm>
              <a:off x="1078118" y="2214664"/>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25" name="矩形 24">
              <a:extLst>
                <a:ext uri="{FF2B5EF4-FFF2-40B4-BE49-F238E27FC236}">
                  <a16:creationId xmlns:a16="http://schemas.microsoft.com/office/drawing/2014/main" id="{CC8990EB-C424-47E4-A35D-80ACB15E4F03}"/>
                </a:ext>
              </a:extLst>
            </p:cNvPr>
            <p:cNvSpPr/>
            <p:nvPr/>
          </p:nvSpPr>
          <p:spPr>
            <a:xfrm>
              <a:off x="1177926" y="2232726"/>
              <a:ext cx="6218238" cy="783183"/>
            </a:xfrm>
            <a:prstGeom prst="rect">
              <a:avLst/>
            </a:prstGeom>
          </p:spPr>
          <p:txBody>
            <a:bodyPr wrap="square">
              <a:spAutoFit/>
            </a:bodyPr>
            <a:lstStyle/>
            <a:p>
              <a:pPr>
                <a:lnSpc>
                  <a:spcPct val="150000"/>
                </a:lnSpc>
              </a:pPr>
              <a:r>
                <a:rPr lang="en-US" altLang="zh-CN" sz="1400" dirty="0">
                  <a:latin typeface="Courier New" panose="02070309020205020404" pitchFamily="49" charset="0"/>
                </a:rPr>
                <a:t>var str = 'hello'</a:t>
              </a:r>
            </a:p>
            <a:p>
              <a:pPr>
                <a:lnSpc>
                  <a:spcPct val="150000"/>
                </a:lnSpc>
              </a:pPr>
              <a:r>
                <a:rPr lang="en-US" altLang="zh-CN" sz="1400" dirty="0">
                  <a:latin typeface="Courier New" panose="02070309020205020404" pitchFamily="49" charset="0"/>
                </a:rPr>
                <a:t>var </a:t>
              </a:r>
              <a:r>
                <a:rPr lang="en-US" altLang="zh-CN" sz="1400" b="1" dirty="0">
                  <a:solidFill>
                    <a:srgbClr val="FF0000"/>
                  </a:solidFill>
                  <a:latin typeface="Courier New" panose="02070309020205020404" pitchFamily="49" charset="0"/>
                </a:rPr>
                <a:t>pattern</a:t>
              </a:r>
              <a:r>
                <a:rPr lang="en-US" altLang="zh-CN" sz="1400" dirty="0">
                  <a:latin typeface="Courier New" panose="02070309020205020404" pitchFamily="49" charset="0"/>
                </a:rPr>
                <a:t> = /o/</a:t>
              </a:r>
            </a:p>
            <a:p>
              <a:pPr>
                <a:lnSpc>
                  <a:spcPct val="150000"/>
                </a:lnSpc>
              </a:pPr>
              <a:r>
                <a:rPr lang="en-US" altLang="zh-CN" sz="1400" dirty="0">
                  <a:latin typeface="Courier New" panose="02070309020205020404" pitchFamily="49" charset="0"/>
                </a:rPr>
                <a:t>// </a:t>
              </a:r>
              <a:r>
                <a:rPr lang="zh-CN" altLang="en-US" sz="1400" dirty="0">
                  <a:latin typeface="Courier New" panose="02070309020205020404" pitchFamily="49" charset="0"/>
                </a:rPr>
                <a:t>输出的结果</a:t>
              </a:r>
              <a:r>
                <a:rPr lang="en-US" altLang="zh-CN" sz="1400" dirty="0">
                  <a:latin typeface="Courier New" panose="02070309020205020404" pitchFamily="49" charset="0"/>
                </a:rPr>
                <a:t>["o", index: 4, input: "hello", groups: undefined]</a:t>
              </a:r>
            </a:p>
            <a:p>
              <a:pPr>
                <a:lnSpc>
                  <a:spcPct val="150000"/>
                </a:lnSpc>
              </a:pPr>
              <a:r>
                <a:rPr lang="en-US" altLang="zh-CN" sz="1400" dirty="0">
                  <a:latin typeface="Courier New" panose="02070309020205020404" pitchFamily="49" charset="0"/>
                </a:rPr>
                <a:t>console.log(</a:t>
              </a:r>
              <a:r>
                <a:rPr lang="en-US" altLang="zh-CN" sz="1400" b="1" dirty="0">
                  <a:solidFill>
                    <a:srgbClr val="FF0000"/>
                  </a:solidFill>
                  <a:latin typeface="Courier New" panose="02070309020205020404" pitchFamily="49" charset="0"/>
                </a:rPr>
                <a:t>pattern</a:t>
              </a:r>
              <a:r>
                <a:rPr lang="en-US" altLang="zh-CN" sz="1400" dirty="0">
                  <a:latin typeface="Courier New" panose="02070309020205020404" pitchFamily="49" charset="0"/>
                </a:rPr>
                <a:t>.</a:t>
              </a:r>
              <a:r>
                <a:rPr lang="en-US" altLang="zh-CN" sz="1400" b="1" dirty="0">
                  <a:solidFill>
                    <a:srgbClr val="047FFD"/>
                  </a:solidFill>
                  <a:latin typeface="Courier New" panose="02070309020205020404" pitchFamily="49" charset="0"/>
                </a:rPr>
                <a:t>exec</a:t>
              </a:r>
              <a:r>
                <a:rPr lang="en-US" altLang="zh-CN" sz="1400" dirty="0">
                  <a:latin typeface="Courier New" panose="02070309020205020404" pitchFamily="49" charset="0"/>
                </a:rPr>
                <a:t>(str)) </a:t>
              </a:r>
            </a:p>
          </p:txBody>
        </p:sp>
      </p:grpSp>
    </p:spTree>
    <p:extLst>
      <p:ext uri="{BB962C8B-B14F-4D97-AF65-F5344CB8AC3E}">
        <p14:creationId xmlns:p14="http://schemas.microsoft.com/office/powerpoint/2010/main" val="68472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A4E2418-BCA6-4527-A04B-14D2BFC1514D}"/>
              </a:ext>
            </a:extLst>
          </p:cNvPr>
          <p:cNvPicPr>
            <a:picLocks noChangeAspect="1"/>
          </p:cNvPicPr>
          <p:nvPr/>
        </p:nvPicPr>
        <p:blipFill>
          <a:blip r:embed="rId2"/>
          <a:stretch>
            <a:fillRect/>
          </a:stretch>
        </p:blipFill>
        <p:spPr>
          <a:xfrm>
            <a:off x="1243453" y="1968000"/>
            <a:ext cx="6182400" cy="4455104"/>
          </a:xfrm>
          <a:prstGeom prst="rect">
            <a:avLst/>
          </a:prstGeom>
          <a:ln>
            <a:solidFill>
              <a:schemeClr val="accent1"/>
            </a:solidFill>
          </a:ln>
        </p:spPr>
      </p:pic>
      <p:sp>
        <p:nvSpPr>
          <p:cNvPr id="10" name="标题 9"/>
          <p:cNvSpPr>
            <a:spLocks noGrp="1"/>
          </p:cNvSpPr>
          <p:nvPr>
            <p:ph type="title"/>
          </p:nvPr>
        </p:nvSpPr>
        <p:spPr/>
        <p:txBody>
          <a:bodyPr/>
          <a:lstStyle/>
          <a:p>
            <a:r>
              <a:rPr lang="en-US" altLang="zh-CN" dirty="0"/>
              <a:t>3.</a:t>
            </a:r>
            <a:r>
              <a:rPr lang="zh-CN" altLang="en-US" dirty="0"/>
              <a:t>客户端与服务器的通信过程</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3.2 </a:t>
            </a:r>
            <a:r>
              <a:rPr lang="zh-CN" altLang="en-US" dirty="0"/>
              <a:t>基于浏览器的开发者工具分析通信过程</a:t>
            </a:r>
          </a:p>
        </p:txBody>
      </p:sp>
      <p:sp>
        <p:nvSpPr>
          <p:cNvPr id="9" name="内容占位符 5">
            <a:extLst>
              <a:ext uri="{FF2B5EF4-FFF2-40B4-BE49-F238E27FC236}">
                <a16:creationId xmlns:a16="http://schemas.microsoft.com/office/drawing/2014/main" id="{8563ED40-FE2B-4275-B5F0-3E0984B7A9E7}"/>
              </a:ext>
            </a:extLst>
          </p:cNvPr>
          <p:cNvSpPr>
            <a:spLocks noGrp="1"/>
          </p:cNvSpPr>
          <p:nvPr>
            <p:ph sz="half" idx="14"/>
          </p:nvPr>
        </p:nvSpPr>
        <p:spPr>
          <a:xfrm>
            <a:off x="7538135" y="1857600"/>
            <a:ext cx="3951132" cy="3297600"/>
          </a:xfrm>
        </p:spPr>
        <p:txBody>
          <a:bodyPr>
            <a:noAutofit/>
          </a:bodyPr>
          <a:lstStyle/>
          <a:p>
            <a:pPr marL="304792" indent="-304792">
              <a:buFont typeface="+mj-lt"/>
              <a:buAutoNum type="arabicPeriod"/>
            </a:pPr>
            <a:r>
              <a:rPr lang="zh-CN" altLang="en-US" dirty="0">
                <a:solidFill>
                  <a:schemeClr val="tx1"/>
                </a:solidFill>
              </a:rPr>
              <a:t>打开 </a:t>
            </a:r>
            <a:r>
              <a:rPr lang="en-US" altLang="zh-CN" dirty="0">
                <a:solidFill>
                  <a:schemeClr val="tx1"/>
                </a:solidFill>
              </a:rPr>
              <a:t>Chrome </a:t>
            </a:r>
            <a:r>
              <a:rPr lang="zh-CN" altLang="en-US" dirty="0">
                <a:solidFill>
                  <a:schemeClr val="tx1"/>
                </a:solidFill>
              </a:rPr>
              <a:t>浏览器</a:t>
            </a:r>
            <a:endParaRPr lang="en-US" altLang="zh-CN" dirty="0">
              <a:solidFill>
                <a:schemeClr val="tx1"/>
              </a:solidFill>
            </a:endParaRPr>
          </a:p>
          <a:p>
            <a:pPr marL="304792" indent="-304792">
              <a:buFont typeface="+mj-lt"/>
              <a:buAutoNum type="arabicPeriod"/>
            </a:pPr>
            <a:r>
              <a:rPr lang="en-US" altLang="zh-CN" dirty="0" err="1">
                <a:solidFill>
                  <a:schemeClr val="tx1"/>
                </a:solidFill>
              </a:rPr>
              <a:t>Ctrl+Shift+I</a:t>
            </a:r>
            <a:r>
              <a:rPr lang="en-US" altLang="zh-CN" dirty="0">
                <a:solidFill>
                  <a:schemeClr val="tx1"/>
                </a:solidFill>
              </a:rPr>
              <a:t> </a:t>
            </a:r>
            <a:r>
              <a:rPr lang="zh-CN" altLang="en-US" dirty="0">
                <a:solidFill>
                  <a:schemeClr val="tx1"/>
                </a:solidFill>
              </a:rPr>
              <a:t>打开 </a:t>
            </a:r>
            <a:r>
              <a:rPr lang="en-US" altLang="zh-CN" dirty="0">
                <a:solidFill>
                  <a:schemeClr val="tx1"/>
                </a:solidFill>
              </a:rPr>
              <a:t>Chrome </a:t>
            </a:r>
            <a:r>
              <a:rPr lang="zh-CN" altLang="en-US" dirty="0">
                <a:solidFill>
                  <a:schemeClr val="tx1"/>
                </a:solidFill>
              </a:rPr>
              <a:t>的开发者工具</a:t>
            </a:r>
            <a:endParaRPr lang="en-US" altLang="zh-CN" dirty="0">
              <a:solidFill>
                <a:schemeClr val="tx1"/>
              </a:solidFill>
            </a:endParaRPr>
          </a:p>
          <a:p>
            <a:pPr marL="304792" indent="-304792">
              <a:buFont typeface="+mj-lt"/>
              <a:buAutoNum type="arabicPeriod"/>
            </a:pPr>
            <a:r>
              <a:rPr lang="zh-CN" altLang="en-US" dirty="0">
                <a:solidFill>
                  <a:schemeClr val="tx1"/>
                </a:solidFill>
              </a:rPr>
              <a:t>切换到 </a:t>
            </a:r>
            <a:r>
              <a:rPr lang="en-US" altLang="zh-CN" dirty="0">
                <a:solidFill>
                  <a:schemeClr val="tx1"/>
                </a:solidFill>
              </a:rPr>
              <a:t>Network </a:t>
            </a:r>
            <a:r>
              <a:rPr lang="zh-CN" altLang="en-US" dirty="0">
                <a:solidFill>
                  <a:schemeClr val="tx1"/>
                </a:solidFill>
              </a:rPr>
              <a:t>面板</a:t>
            </a:r>
            <a:endParaRPr lang="en-US" altLang="zh-CN" dirty="0">
              <a:solidFill>
                <a:schemeClr val="tx1"/>
              </a:solidFill>
            </a:endParaRPr>
          </a:p>
          <a:p>
            <a:pPr marL="304792" indent="-304792">
              <a:buFont typeface="+mj-lt"/>
              <a:buAutoNum type="arabicPeriod"/>
            </a:pPr>
            <a:r>
              <a:rPr lang="zh-CN" altLang="en-US" dirty="0">
                <a:solidFill>
                  <a:schemeClr val="tx1"/>
                </a:solidFill>
              </a:rPr>
              <a:t>选中 </a:t>
            </a:r>
            <a:r>
              <a:rPr lang="en-US" altLang="zh-CN" dirty="0">
                <a:solidFill>
                  <a:schemeClr val="tx1"/>
                </a:solidFill>
              </a:rPr>
              <a:t>Doc </a:t>
            </a:r>
            <a:r>
              <a:rPr lang="zh-CN" altLang="en-US" dirty="0">
                <a:solidFill>
                  <a:schemeClr val="tx1"/>
                </a:solidFill>
              </a:rPr>
              <a:t>页签</a:t>
            </a:r>
            <a:endParaRPr lang="en-US" altLang="zh-CN" dirty="0">
              <a:solidFill>
                <a:schemeClr val="tx1"/>
              </a:solidFill>
            </a:endParaRPr>
          </a:p>
          <a:p>
            <a:pPr marL="304792" indent="-304792">
              <a:buFont typeface="+mj-lt"/>
              <a:buAutoNum type="arabicPeriod"/>
            </a:pPr>
            <a:r>
              <a:rPr lang="zh-CN" altLang="en-US" dirty="0">
                <a:solidFill>
                  <a:schemeClr val="tx1"/>
                </a:solidFill>
              </a:rPr>
              <a:t>刷新页面，分析客户端与服务器的通信过程</a:t>
            </a:r>
            <a:endParaRPr lang="en-US" altLang="zh-CN" dirty="0">
              <a:solidFill>
                <a:schemeClr val="tx1"/>
              </a:solidFill>
            </a:endParaRPr>
          </a:p>
          <a:p>
            <a:endParaRPr lang="zh-CN" altLang="en-US" dirty="0">
              <a:solidFill>
                <a:schemeClr val="tx1"/>
              </a:solidFill>
            </a:endParaRPr>
          </a:p>
        </p:txBody>
      </p:sp>
      <p:sp>
        <p:nvSpPr>
          <p:cNvPr id="14" name="矩形 13">
            <a:extLst>
              <a:ext uri="{FF2B5EF4-FFF2-40B4-BE49-F238E27FC236}">
                <a16:creationId xmlns:a16="http://schemas.microsoft.com/office/drawing/2014/main" id="{02E61AB8-B280-400A-93C5-7A60B671D938}"/>
              </a:ext>
            </a:extLst>
          </p:cNvPr>
          <p:cNvSpPr/>
          <p:nvPr/>
        </p:nvSpPr>
        <p:spPr>
          <a:xfrm>
            <a:off x="4394579" y="3807486"/>
            <a:ext cx="3022176" cy="2361303"/>
          </a:xfrm>
          <a:prstGeom prst="rect">
            <a:avLst/>
          </a:prstGeom>
          <a:noFill/>
          <a:ln w="19050">
            <a:solidFill>
              <a:srgbClr val="800000"/>
            </a:solidFill>
          </a:ln>
          <a:effectLst>
            <a:outerShdw blurRad="25400" dist="12700" dir="2700000" algn="tl" rotWithShape="0">
              <a:schemeClr val="tx1">
                <a:lumMod val="65000"/>
                <a:lumOff val="3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49615020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6. </a:t>
            </a:r>
            <a:r>
              <a:rPr lang="zh-CN" altLang="en-US" dirty="0"/>
              <a:t>模板引擎的实现原理</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6.1 </a:t>
            </a:r>
            <a:r>
              <a:rPr lang="zh-CN" altLang="en-US" dirty="0"/>
              <a:t>正则与字符串操作</a:t>
            </a:r>
            <a:endParaRPr lang="zh-CN" altLang="en-US" dirty="0">
              <a:solidFill>
                <a:srgbClr val="FF0000"/>
              </a:solidFill>
            </a:endParaRPr>
          </a:p>
        </p:txBody>
      </p:sp>
      <p:sp>
        <p:nvSpPr>
          <p:cNvPr id="14" name="TextBox 3">
            <a:extLst>
              <a:ext uri="{FF2B5EF4-FFF2-40B4-BE49-F238E27FC236}">
                <a16:creationId xmlns:a16="http://schemas.microsoft.com/office/drawing/2014/main" id="{A543FB25-8CD2-4B28-BA1D-2385FEB19C31}"/>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2. </a:t>
            </a:r>
            <a:r>
              <a:rPr lang="zh-CN" altLang="en-US" sz="1867" b="1" dirty="0">
                <a:solidFill>
                  <a:srgbClr val="404040"/>
                </a:solidFill>
                <a:latin typeface="微软雅黑" panose="020B0503020204020204" pitchFamily="34" charset="-122"/>
                <a:ea typeface="微软雅黑" panose="020B0503020204020204" pitchFamily="34" charset="-122"/>
              </a:rPr>
              <a:t>分组</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5" name="内容占位符 5">
            <a:extLst>
              <a:ext uri="{FF2B5EF4-FFF2-40B4-BE49-F238E27FC236}">
                <a16:creationId xmlns:a16="http://schemas.microsoft.com/office/drawing/2014/main" id="{8ABCBFA3-A6AF-4465-82E2-FE170B3CD226}"/>
              </a:ext>
            </a:extLst>
          </p:cNvPr>
          <p:cNvSpPr>
            <a:spLocks noGrp="1"/>
          </p:cNvSpPr>
          <p:nvPr>
            <p:ph sz="half" idx="14"/>
          </p:nvPr>
        </p:nvSpPr>
        <p:spPr>
          <a:xfrm>
            <a:off x="1131171" y="2856366"/>
            <a:ext cx="8690165" cy="981857"/>
          </a:xfrm>
        </p:spPr>
        <p:txBody>
          <a:bodyPr>
            <a:noAutofit/>
          </a:bodyPr>
          <a:lstStyle/>
          <a:p>
            <a:r>
              <a:rPr lang="zh-CN" altLang="en-US" dirty="0"/>
              <a:t>正则表达式中 </a:t>
            </a:r>
            <a:r>
              <a:rPr lang="en-US" altLang="zh-CN" dirty="0"/>
              <a:t>( ) </a:t>
            </a:r>
            <a:r>
              <a:rPr lang="zh-CN" altLang="en-US" dirty="0"/>
              <a:t>包起来的内容表示一个分组，可以通过分组来</a:t>
            </a:r>
            <a:r>
              <a:rPr lang="zh-CN" altLang="en-US" b="1" dirty="0">
                <a:solidFill>
                  <a:srgbClr val="FF0000"/>
                </a:solidFill>
              </a:rPr>
              <a:t>提取自己想要的内容</a:t>
            </a:r>
            <a:r>
              <a:rPr lang="zh-CN" altLang="en-US" dirty="0"/>
              <a:t>，示例代码如下：</a:t>
            </a:r>
            <a:endParaRPr lang="en-US" altLang="zh-CN" dirty="0">
              <a:solidFill>
                <a:schemeClr val="tx1"/>
              </a:solidFill>
            </a:endParaRPr>
          </a:p>
        </p:txBody>
      </p:sp>
      <p:grpSp>
        <p:nvGrpSpPr>
          <p:cNvPr id="13" name="组合 12">
            <a:extLst>
              <a:ext uri="{FF2B5EF4-FFF2-40B4-BE49-F238E27FC236}">
                <a16:creationId xmlns:a16="http://schemas.microsoft.com/office/drawing/2014/main" id="{CE41A0EE-EF7E-4763-B2A2-F8B42660EED5}"/>
              </a:ext>
            </a:extLst>
          </p:cNvPr>
          <p:cNvGrpSpPr>
            <a:grpSpLocks/>
          </p:cNvGrpSpPr>
          <p:nvPr/>
        </p:nvGrpSpPr>
        <p:grpSpPr bwMode="auto">
          <a:xfrm>
            <a:off x="1247052" y="3447639"/>
            <a:ext cx="9951525" cy="2443825"/>
            <a:chOff x="1078118" y="2217996"/>
            <a:chExt cx="6318046" cy="872204"/>
          </a:xfrm>
        </p:grpSpPr>
        <p:sp>
          <p:nvSpPr>
            <p:cNvPr id="19" name="矩形 18">
              <a:extLst>
                <a:ext uri="{FF2B5EF4-FFF2-40B4-BE49-F238E27FC236}">
                  <a16:creationId xmlns:a16="http://schemas.microsoft.com/office/drawing/2014/main" id="{D478B7A6-50A9-48A1-A635-C6CEF2EAFF2B}"/>
                </a:ext>
              </a:extLst>
            </p:cNvPr>
            <p:cNvSpPr/>
            <p:nvPr/>
          </p:nvSpPr>
          <p:spPr>
            <a:xfrm>
              <a:off x="1078118" y="2222029"/>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dirty="0">
                <a:solidFill>
                  <a:schemeClr val="tx1"/>
                </a:solidFill>
                <a:latin typeface="Courier New" panose="02070309020205020404" pitchFamily="49" charset="0"/>
                <a:cs typeface="Courier New" panose="02070309020205020404" pitchFamily="49" charset="0"/>
                <a:sym typeface="+mn-ea"/>
              </a:endParaRPr>
            </a:p>
          </p:txBody>
        </p:sp>
        <p:sp>
          <p:nvSpPr>
            <p:cNvPr id="20" name="矩形 19">
              <a:extLst>
                <a:ext uri="{FF2B5EF4-FFF2-40B4-BE49-F238E27FC236}">
                  <a16:creationId xmlns:a16="http://schemas.microsoft.com/office/drawing/2014/main" id="{F8FB0A2D-950B-49A2-9ECE-55ACEDF11A99}"/>
                </a:ext>
              </a:extLst>
            </p:cNvPr>
            <p:cNvSpPr/>
            <p:nvPr/>
          </p:nvSpPr>
          <p:spPr>
            <a:xfrm>
              <a:off x="1177926" y="2217996"/>
              <a:ext cx="6218238" cy="830709"/>
            </a:xfrm>
            <a:prstGeom prst="rect">
              <a:avLst/>
            </a:prstGeom>
          </p:spPr>
          <p:txBody>
            <a:bodyPr wrap="square">
              <a:spAutoFit/>
            </a:bodyPr>
            <a:lstStyle/>
            <a:p>
              <a:pPr>
                <a:lnSpc>
                  <a:spcPct val="150000"/>
                </a:lnSpc>
              </a:pPr>
              <a:r>
                <a:rPr lang="en-US" altLang="zh-CN" sz="1400" dirty="0">
                  <a:latin typeface="Courier New" panose="02070309020205020404" pitchFamily="49" charset="0"/>
                </a:rPr>
                <a:t> var str = '&lt;div&gt;</a:t>
              </a:r>
              <a:r>
                <a:rPr lang="zh-CN" altLang="en-US" sz="1400" dirty="0">
                  <a:latin typeface="Courier New" panose="02070309020205020404" pitchFamily="49" charset="0"/>
                </a:rPr>
                <a:t>我是</a:t>
              </a:r>
              <a:r>
                <a:rPr lang="en-US" altLang="zh-CN" sz="1400" dirty="0">
                  <a:latin typeface="Courier New" panose="02070309020205020404" pitchFamily="49" charset="0"/>
                </a:rPr>
                <a:t>{{name}}&lt;/div&gt;'</a:t>
              </a:r>
            </a:p>
            <a:p>
              <a:pPr>
                <a:lnSpc>
                  <a:spcPct val="150000"/>
                </a:lnSpc>
              </a:pPr>
              <a:r>
                <a:rPr lang="en-US" altLang="zh-CN" sz="1400" dirty="0">
                  <a:latin typeface="Courier New" panose="02070309020205020404" pitchFamily="49" charset="0"/>
                </a:rPr>
                <a:t> var pattern = /{{</a:t>
              </a:r>
              <a:r>
                <a:rPr lang="en-US" altLang="zh-CN" sz="1400" b="1" dirty="0">
                  <a:solidFill>
                    <a:srgbClr val="FF0000"/>
                  </a:solidFill>
                  <a:latin typeface="Courier New" panose="02070309020205020404" pitchFamily="49" charset="0"/>
                </a:rPr>
                <a:t>(</a:t>
              </a:r>
              <a:r>
                <a:rPr lang="en-US" altLang="zh-CN" sz="1400" dirty="0">
                  <a:latin typeface="Courier New" panose="02070309020205020404" pitchFamily="49" charset="0"/>
                </a:rPr>
                <a:t>[a-zA-Z]+</a:t>
              </a:r>
              <a:r>
                <a:rPr lang="en-US" altLang="zh-CN" sz="1400" b="1" dirty="0">
                  <a:solidFill>
                    <a:srgbClr val="FF0000"/>
                  </a:solidFill>
                  <a:latin typeface="Courier New" panose="02070309020205020404" pitchFamily="49" charset="0"/>
                </a:rPr>
                <a:t>)</a:t>
              </a:r>
              <a:r>
                <a:rPr lang="en-US" altLang="zh-CN" sz="1400" dirty="0">
                  <a:latin typeface="Courier New" panose="02070309020205020404" pitchFamily="49" charset="0"/>
                </a:rPr>
                <a:t>}}/</a:t>
              </a:r>
            </a:p>
            <a:p>
              <a:pPr>
                <a:lnSpc>
                  <a:spcPct val="150000"/>
                </a:lnSpc>
              </a:pPr>
              <a:endParaRPr lang="en-US" altLang="zh-CN" sz="1400" dirty="0">
                <a:latin typeface="Courier New" panose="02070309020205020404" pitchFamily="49" charset="0"/>
              </a:endParaRPr>
            </a:p>
            <a:p>
              <a:pPr>
                <a:lnSpc>
                  <a:spcPct val="150000"/>
                </a:lnSpc>
              </a:pPr>
              <a:r>
                <a:rPr lang="en-US" altLang="zh-CN" sz="1400" dirty="0">
                  <a:latin typeface="Courier New" panose="02070309020205020404" pitchFamily="49" charset="0"/>
                </a:rPr>
                <a:t> var </a:t>
              </a:r>
              <a:r>
                <a:rPr lang="en-US" altLang="zh-CN" sz="1400" dirty="0" err="1">
                  <a:latin typeface="Courier New" panose="02070309020205020404" pitchFamily="49" charset="0"/>
                </a:rPr>
                <a:t>patternResult</a:t>
              </a:r>
              <a:r>
                <a:rPr lang="en-US" altLang="zh-CN" sz="1400" dirty="0">
                  <a:latin typeface="Courier New" panose="02070309020205020404" pitchFamily="49" charset="0"/>
                </a:rPr>
                <a:t> = </a:t>
              </a:r>
              <a:r>
                <a:rPr lang="en-US" altLang="zh-CN" sz="1400" dirty="0" err="1">
                  <a:latin typeface="Courier New" panose="02070309020205020404" pitchFamily="49" charset="0"/>
                </a:rPr>
                <a:t>pattern.exec</a:t>
              </a:r>
              <a:r>
                <a:rPr lang="en-US" altLang="zh-CN" sz="1400" dirty="0">
                  <a:latin typeface="Courier New" panose="02070309020205020404" pitchFamily="49" charset="0"/>
                </a:rPr>
                <a:t>(str)</a:t>
              </a:r>
            </a:p>
            <a:p>
              <a:pPr>
                <a:lnSpc>
                  <a:spcPct val="150000"/>
                </a:lnSpc>
              </a:pPr>
              <a:r>
                <a:rPr lang="en-US" altLang="zh-CN" sz="1400" dirty="0">
                  <a:latin typeface="Courier New" panose="02070309020205020404" pitchFamily="49" charset="0"/>
                </a:rPr>
                <a:t> console.log(</a:t>
              </a:r>
              <a:r>
                <a:rPr lang="en-US" altLang="zh-CN" sz="1400" dirty="0" err="1">
                  <a:latin typeface="Courier New" panose="02070309020205020404" pitchFamily="49" charset="0"/>
                </a:rPr>
                <a:t>patternResult</a:t>
              </a:r>
              <a:r>
                <a:rPr lang="en-US" altLang="zh-CN" sz="1400" dirty="0">
                  <a:latin typeface="Courier New" panose="02070309020205020404" pitchFamily="49" charset="0"/>
                </a:rPr>
                <a:t>)</a:t>
              </a:r>
            </a:p>
            <a:p>
              <a:pPr>
                <a:lnSpc>
                  <a:spcPct val="150000"/>
                </a:lnSpc>
              </a:pPr>
              <a:r>
                <a:rPr lang="en-US" altLang="zh-CN" sz="1400" dirty="0">
                  <a:latin typeface="Courier New" panose="02070309020205020404" pitchFamily="49" charset="0"/>
                </a:rPr>
                <a:t> // </a:t>
              </a:r>
              <a:r>
                <a:rPr lang="zh-CN" altLang="en-US" sz="1400" dirty="0">
                  <a:latin typeface="Courier New" panose="02070309020205020404" pitchFamily="49" charset="0"/>
                </a:rPr>
                <a:t>得到 </a:t>
              </a:r>
              <a:r>
                <a:rPr lang="en-US" altLang="zh-CN" sz="1400" dirty="0">
                  <a:latin typeface="Courier New" panose="02070309020205020404" pitchFamily="49" charset="0"/>
                </a:rPr>
                <a:t>name </a:t>
              </a:r>
              <a:r>
                <a:rPr lang="zh-CN" altLang="en-US" sz="1400" dirty="0">
                  <a:latin typeface="Courier New" panose="02070309020205020404" pitchFamily="49" charset="0"/>
                </a:rPr>
                <a:t>相关的分组信息</a:t>
              </a:r>
            </a:p>
            <a:p>
              <a:pPr>
                <a:lnSpc>
                  <a:spcPct val="150000"/>
                </a:lnSpc>
              </a:pPr>
              <a:r>
                <a:rPr lang="zh-CN" altLang="en-US" sz="1400" dirty="0">
                  <a:latin typeface="Courier New" panose="02070309020205020404" pitchFamily="49" charset="0"/>
                </a:rPr>
                <a:t> </a:t>
              </a:r>
              <a:r>
                <a:rPr lang="en-US" altLang="zh-CN" sz="1400" dirty="0">
                  <a:latin typeface="Courier New" panose="02070309020205020404" pitchFamily="49" charset="0"/>
                </a:rPr>
                <a:t>// ["</a:t>
              </a:r>
              <a:r>
                <a:rPr lang="en-US" altLang="zh-CN" sz="1400" b="1" dirty="0">
                  <a:solidFill>
                    <a:srgbClr val="FF0000"/>
                  </a:solidFill>
                  <a:latin typeface="Courier New" panose="02070309020205020404" pitchFamily="49" charset="0"/>
                </a:rPr>
                <a:t>{{name}}</a:t>
              </a:r>
              <a:r>
                <a:rPr lang="en-US" altLang="zh-CN" sz="1400" dirty="0">
                  <a:latin typeface="Courier New" panose="02070309020205020404" pitchFamily="49" charset="0"/>
                </a:rPr>
                <a:t>", "</a:t>
              </a:r>
              <a:r>
                <a:rPr lang="en-US" altLang="zh-CN" sz="1400" b="1" dirty="0">
                  <a:solidFill>
                    <a:srgbClr val="047FFD"/>
                  </a:solidFill>
                  <a:latin typeface="Courier New" panose="02070309020205020404" pitchFamily="49" charset="0"/>
                </a:rPr>
                <a:t>name</a:t>
              </a:r>
              <a:r>
                <a:rPr lang="en-US" altLang="zh-CN" sz="1400" dirty="0">
                  <a:latin typeface="Courier New" panose="02070309020205020404" pitchFamily="49" charset="0"/>
                </a:rPr>
                <a:t>", index: 7, input: "&lt;div&gt;</a:t>
              </a:r>
              <a:r>
                <a:rPr lang="zh-CN" altLang="en-US" sz="1400" dirty="0">
                  <a:latin typeface="Courier New" panose="02070309020205020404" pitchFamily="49" charset="0"/>
                </a:rPr>
                <a:t>我是</a:t>
              </a:r>
              <a:r>
                <a:rPr lang="en-US" altLang="zh-CN" sz="1400" dirty="0">
                  <a:latin typeface="Courier New" panose="02070309020205020404" pitchFamily="49" charset="0"/>
                </a:rPr>
                <a:t>{{name}}&lt;/div&gt;", groups: undefined]</a:t>
              </a:r>
            </a:p>
          </p:txBody>
        </p:sp>
      </p:grpSp>
    </p:spTree>
    <p:extLst>
      <p:ext uri="{BB962C8B-B14F-4D97-AF65-F5344CB8AC3E}">
        <p14:creationId xmlns:p14="http://schemas.microsoft.com/office/powerpoint/2010/main" val="295290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6. </a:t>
            </a:r>
            <a:r>
              <a:rPr lang="zh-CN" altLang="en-US" dirty="0"/>
              <a:t>模板引擎的实现原理</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6.1 </a:t>
            </a:r>
            <a:r>
              <a:rPr lang="zh-CN" altLang="en-US" dirty="0"/>
              <a:t>正则与字符串操作</a:t>
            </a:r>
            <a:endParaRPr lang="zh-CN" altLang="en-US" dirty="0">
              <a:solidFill>
                <a:srgbClr val="FF0000"/>
              </a:solidFill>
            </a:endParaRPr>
          </a:p>
        </p:txBody>
      </p:sp>
      <p:sp>
        <p:nvSpPr>
          <p:cNvPr id="14" name="TextBox 3">
            <a:extLst>
              <a:ext uri="{FF2B5EF4-FFF2-40B4-BE49-F238E27FC236}">
                <a16:creationId xmlns:a16="http://schemas.microsoft.com/office/drawing/2014/main" id="{A543FB25-8CD2-4B28-BA1D-2385FEB19C31}"/>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3. </a:t>
            </a:r>
            <a:r>
              <a:rPr lang="zh-CN" altLang="en-US" sz="1867" b="1" dirty="0">
                <a:solidFill>
                  <a:srgbClr val="404040"/>
                </a:solidFill>
                <a:latin typeface="微软雅黑" panose="020B0503020204020204" pitchFamily="34" charset="-122"/>
                <a:ea typeface="微软雅黑" panose="020B0503020204020204" pitchFamily="34" charset="-122"/>
              </a:rPr>
              <a:t>字符串的</a:t>
            </a:r>
            <a:r>
              <a:rPr lang="en-US" altLang="zh-CN" sz="1867" b="1" dirty="0">
                <a:solidFill>
                  <a:srgbClr val="404040"/>
                </a:solidFill>
                <a:latin typeface="微软雅黑" panose="020B0503020204020204" pitchFamily="34" charset="-122"/>
                <a:ea typeface="微软雅黑" panose="020B0503020204020204" pitchFamily="34" charset="-122"/>
              </a:rPr>
              <a:t>replace</a:t>
            </a:r>
            <a:r>
              <a:rPr lang="zh-CN" altLang="en-US" sz="1867" b="1" dirty="0">
                <a:solidFill>
                  <a:srgbClr val="404040"/>
                </a:solidFill>
                <a:latin typeface="微软雅黑" panose="020B0503020204020204" pitchFamily="34" charset="-122"/>
                <a:ea typeface="微软雅黑" panose="020B0503020204020204" pitchFamily="34" charset="-122"/>
              </a:rPr>
              <a:t>函数</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5" name="内容占位符 5">
            <a:extLst>
              <a:ext uri="{FF2B5EF4-FFF2-40B4-BE49-F238E27FC236}">
                <a16:creationId xmlns:a16="http://schemas.microsoft.com/office/drawing/2014/main" id="{8ABCBFA3-A6AF-4465-82E2-FE170B3CD226}"/>
              </a:ext>
            </a:extLst>
          </p:cNvPr>
          <p:cNvSpPr>
            <a:spLocks noGrp="1"/>
          </p:cNvSpPr>
          <p:nvPr>
            <p:ph sz="half" idx="14"/>
          </p:nvPr>
        </p:nvSpPr>
        <p:spPr>
          <a:xfrm>
            <a:off x="1131171" y="2856366"/>
            <a:ext cx="9656571" cy="467084"/>
          </a:xfrm>
        </p:spPr>
        <p:txBody>
          <a:bodyPr>
            <a:noAutofit/>
          </a:bodyPr>
          <a:lstStyle/>
          <a:p>
            <a:r>
              <a:rPr lang="en-US" altLang="zh-CN" dirty="0"/>
              <a:t>replace() </a:t>
            </a:r>
            <a:r>
              <a:rPr lang="zh-CN" altLang="en-US"/>
              <a:t>函数用于</a:t>
            </a:r>
            <a:r>
              <a:rPr lang="zh-CN" altLang="en-US" dirty="0"/>
              <a:t>在字符串中</a:t>
            </a:r>
            <a:r>
              <a:rPr lang="zh-CN" altLang="en-US" dirty="0">
                <a:solidFill>
                  <a:srgbClr val="047FFD"/>
                </a:solidFill>
              </a:rPr>
              <a:t>用一些字符</a:t>
            </a:r>
            <a:r>
              <a:rPr lang="zh-CN" altLang="en-US" b="1" dirty="0">
                <a:solidFill>
                  <a:srgbClr val="FF0000"/>
                </a:solidFill>
              </a:rPr>
              <a:t>替换</a:t>
            </a:r>
            <a:r>
              <a:rPr lang="zh-CN" altLang="en-US" dirty="0">
                <a:solidFill>
                  <a:srgbClr val="047FFD"/>
                </a:solidFill>
              </a:rPr>
              <a:t>另一些字符</a:t>
            </a:r>
            <a:r>
              <a:rPr lang="zh-CN" altLang="en-US" dirty="0"/>
              <a:t>，语法格式如下：</a:t>
            </a:r>
            <a:endParaRPr lang="zh-CN" altLang="en-US" dirty="0">
              <a:solidFill>
                <a:schemeClr val="tx1"/>
              </a:solidFill>
            </a:endParaRPr>
          </a:p>
        </p:txBody>
      </p:sp>
      <p:grpSp>
        <p:nvGrpSpPr>
          <p:cNvPr id="9" name="组合 8">
            <a:extLst>
              <a:ext uri="{FF2B5EF4-FFF2-40B4-BE49-F238E27FC236}">
                <a16:creationId xmlns:a16="http://schemas.microsoft.com/office/drawing/2014/main" id="{086F0DC1-5199-4680-9D45-4EAA782847BD}"/>
              </a:ext>
            </a:extLst>
          </p:cNvPr>
          <p:cNvGrpSpPr>
            <a:grpSpLocks/>
          </p:cNvGrpSpPr>
          <p:nvPr/>
        </p:nvGrpSpPr>
        <p:grpSpPr bwMode="auto">
          <a:xfrm>
            <a:off x="1247049" y="3378860"/>
            <a:ext cx="9951528" cy="555017"/>
            <a:chOff x="1078118" y="2214664"/>
            <a:chExt cx="6318046" cy="868171"/>
          </a:xfrm>
        </p:grpSpPr>
        <p:sp>
          <p:nvSpPr>
            <p:cNvPr id="12" name="矩形 11">
              <a:extLst>
                <a:ext uri="{FF2B5EF4-FFF2-40B4-BE49-F238E27FC236}">
                  <a16:creationId xmlns:a16="http://schemas.microsoft.com/office/drawing/2014/main" id="{7ECABC22-1188-496A-B868-EF8D43769D9B}"/>
                </a:ext>
              </a:extLst>
            </p:cNvPr>
            <p:cNvSpPr/>
            <p:nvPr/>
          </p:nvSpPr>
          <p:spPr>
            <a:xfrm>
              <a:off x="1078118" y="2214664"/>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16" name="矩形 15">
              <a:extLst>
                <a:ext uri="{FF2B5EF4-FFF2-40B4-BE49-F238E27FC236}">
                  <a16:creationId xmlns:a16="http://schemas.microsoft.com/office/drawing/2014/main" id="{8C021931-360B-4C8B-AB1D-B297BC353459}"/>
                </a:ext>
              </a:extLst>
            </p:cNvPr>
            <p:cNvSpPr/>
            <p:nvPr/>
          </p:nvSpPr>
          <p:spPr>
            <a:xfrm>
              <a:off x="1177926" y="2232726"/>
              <a:ext cx="6218238" cy="607807"/>
            </a:xfrm>
            <a:prstGeom prst="rect">
              <a:avLst/>
            </a:prstGeom>
          </p:spPr>
          <p:txBody>
            <a:bodyPr wrap="square">
              <a:spAutoFit/>
            </a:bodyPr>
            <a:lstStyle/>
            <a:p>
              <a:pPr>
                <a:lnSpc>
                  <a:spcPct val="150000"/>
                </a:lnSpc>
              </a:pPr>
              <a:r>
                <a:rPr lang="en-US" altLang="zh-CN" sz="1400" dirty="0">
                  <a:latin typeface="Courier New" panose="02070309020205020404" pitchFamily="49" charset="0"/>
                </a:rPr>
                <a:t>var result = '123456'.</a:t>
              </a:r>
              <a:r>
                <a:rPr lang="en-US" altLang="zh-CN" sz="1400" b="1" dirty="0">
                  <a:solidFill>
                    <a:srgbClr val="FF0000"/>
                  </a:solidFill>
                  <a:latin typeface="Courier New" panose="02070309020205020404" pitchFamily="49" charset="0"/>
                </a:rPr>
                <a:t>replace</a:t>
              </a:r>
              <a:r>
                <a:rPr lang="en-US" altLang="zh-CN" sz="1400" dirty="0">
                  <a:latin typeface="Courier New" panose="02070309020205020404" pitchFamily="49" charset="0"/>
                </a:rPr>
                <a:t>('123', '</a:t>
              </a:r>
              <a:r>
                <a:rPr lang="en-US" altLang="zh-CN" sz="1400" dirty="0" err="1">
                  <a:latin typeface="Courier New" panose="02070309020205020404" pitchFamily="49" charset="0"/>
                </a:rPr>
                <a:t>abc</a:t>
              </a:r>
              <a:r>
                <a:rPr lang="en-US" altLang="zh-CN" sz="1400" dirty="0">
                  <a:latin typeface="Courier New" panose="02070309020205020404" pitchFamily="49" charset="0"/>
                </a:rPr>
                <a:t>') // </a:t>
              </a:r>
              <a:r>
                <a:rPr lang="zh-CN" altLang="en-US" sz="1400" dirty="0">
                  <a:latin typeface="Courier New" panose="02070309020205020404" pitchFamily="49" charset="0"/>
                </a:rPr>
                <a:t>得到的 </a:t>
              </a:r>
              <a:r>
                <a:rPr lang="en-US" altLang="zh-CN" sz="1400" dirty="0">
                  <a:latin typeface="Courier New" panose="02070309020205020404" pitchFamily="49" charset="0"/>
                </a:rPr>
                <a:t>result </a:t>
              </a:r>
              <a:r>
                <a:rPr lang="zh-CN" altLang="en-US" sz="1400" dirty="0">
                  <a:latin typeface="Courier New" panose="02070309020205020404" pitchFamily="49" charset="0"/>
                </a:rPr>
                <a:t>的值为字符串 </a:t>
              </a:r>
              <a:r>
                <a:rPr lang="en-US" altLang="zh-CN" sz="1400" dirty="0">
                  <a:latin typeface="Courier New" panose="02070309020205020404" pitchFamily="49" charset="0"/>
                </a:rPr>
                <a:t>'abc456'</a:t>
              </a:r>
            </a:p>
          </p:txBody>
        </p:sp>
      </p:grpSp>
      <p:sp>
        <p:nvSpPr>
          <p:cNvPr id="17" name="内容占位符 5">
            <a:extLst>
              <a:ext uri="{FF2B5EF4-FFF2-40B4-BE49-F238E27FC236}">
                <a16:creationId xmlns:a16="http://schemas.microsoft.com/office/drawing/2014/main" id="{A67915AD-6712-43DD-8276-0F79DCEABA09}"/>
              </a:ext>
            </a:extLst>
          </p:cNvPr>
          <p:cNvSpPr txBox="1">
            <a:spLocks/>
          </p:cNvSpPr>
          <p:nvPr/>
        </p:nvSpPr>
        <p:spPr>
          <a:xfrm>
            <a:off x="1131171" y="3952474"/>
            <a:ext cx="9656571" cy="467084"/>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1400" dirty="0"/>
              <a:t>示例代码如下：</a:t>
            </a:r>
            <a:endParaRPr lang="zh-CN" altLang="en-US" sz="1400" dirty="0">
              <a:solidFill>
                <a:schemeClr val="tx1"/>
              </a:solidFill>
            </a:endParaRPr>
          </a:p>
        </p:txBody>
      </p:sp>
      <p:grpSp>
        <p:nvGrpSpPr>
          <p:cNvPr id="18" name="组合 17">
            <a:extLst>
              <a:ext uri="{FF2B5EF4-FFF2-40B4-BE49-F238E27FC236}">
                <a16:creationId xmlns:a16="http://schemas.microsoft.com/office/drawing/2014/main" id="{F0ABBFE0-FA9E-4354-A0F5-54CBA71C2A1B}"/>
              </a:ext>
            </a:extLst>
          </p:cNvPr>
          <p:cNvGrpSpPr>
            <a:grpSpLocks/>
          </p:cNvGrpSpPr>
          <p:nvPr/>
        </p:nvGrpSpPr>
        <p:grpSpPr bwMode="auto">
          <a:xfrm>
            <a:off x="1247052" y="4432033"/>
            <a:ext cx="9951525" cy="2327561"/>
            <a:chOff x="1078118" y="2217996"/>
            <a:chExt cx="6318046" cy="894679"/>
          </a:xfrm>
        </p:grpSpPr>
        <p:sp>
          <p:nvSpPr>
            <p:cNvPr id="21" name="矩形 20">
              <a:extLst>
                <a:ext uri="{FF2B5EF4-FFF2-40B4-BE49-F238E27FC236}">
                  <a16:creationId xmlns:a16="http://schemas.microsoft.com/office/drawing/2014/main" id="{3605DD5C-140A-4A51-BB28-C6049997BF1F}"/>
                </a:ext>
              </a:extLst>
            </p:cNvPr>
            <p:cNvSpPr/>
            <p:nvPr/>
          </p:nvSpPr>
          <p:spPr>
            <a:xfrm>
              <a:off x="1078118" y="2222029"/>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dirty="0">
                <a:solidFill>
                  <a:schemeClr val="tx1"/>
                </a:solidFill>
                <a:latin typeface="Courier New" panose="02070309020205020404" pitchFamily="49" charset="0"/>
                <a:cs typeface="Courier New" panose="02070309020205020404" pitchFamily="49" charset="0"/>
                <a:sym typeface="+mn-ea"/>
              </a:endParaRPr>
            </a:p>
          </p:txBody>
        </p:sp>
        <p:sp>
          <p:nvSpPr>
            <p:cNvPr id="22" name="矩形 21">
              <a:extLst>
                <a:ext uri="{FF2B5EF4-FFF2-40B4-BE49-F238E27FC236}">
                  <a16:creationId xmlns:a16="http://schemas.microsoft.com/office/drawing/2014/main" id="{05C10452-4CCE-465D-9850-D55491B1C06D}"/>
                </a:ext>
              </a:extLst>
            </p:cNvPr>
            <p:cNvSpPr/>
            <p:nvPr/>
          </p:nvSpPr>
          <p:spPr>
            <a:xfrm>
              <a:off x="1177926" y="2217996"/>
              <a:ext cx="6218238" cy="894679"/>
            </a:xfrm>
            <a:prstGeom prst="rect">
              <a:avLst/>
            </a:prstGeom>
          </p:spPr>
          <p:txBody>
            <a:bodyPr wrap="square">
              <a:spAutoFit/>
            </a:bodyPr>
            <a:lstStyle/>
            <a:p>
              <a:pPr>
                <a:lnSpc>
                  <a:spcPct val="150000"/>
                </a:lnSpc>
              </a:pPr>
              <a:r>
                <a:rPr lang="en-US" altLang="zh-CN" sz="1400" dirty="0">
                  <a:latin typeface="Courier New" panose="02070309020205020404" pitchFamily="49" charset="0"/>
                </a:rPr>
                <a:t>var str = '&lt;div&gt;</a:t>
              </a:r>
              <a:r>
                <a:rPr lang="zh-CN" altLang="en-US" sz="1400" dirty="0">
                  <a:latin typeface="Courier New" panose="02070309020205020404" pitchFamily="49" charset="0"/>
                </a:rPr>
                <a:t>我是</a:t>
              </a:r>
              <a:r>
                <a:rPr lang="en-US" altLang="zh-CN" sz="1400" dirty="0">
                  <a:latin typeface="Courier New" panose="02070309020205020404" pitchFamily="49" charset="0"/>
                </a:rPr>
                <a:t>{{name}}&lt;/div&gt;'</a:t>
              </a:r>
            </a:p>
            <a:p>
              <a:pPr>
                <a:lnSpc>
                  <a:spcPct val="150000"/>
                </a:lnSpc>
              </a:pPr>
              <a:r>
                <a:rPr lang="en-US" altLang="zh-CN" sz="1400" dirty="0">
                  <a:latin typeface="Courier New" panose="02070309020205020404" pitchFamily="49" charset="0"/>
                </a:rPr>
                <a:t>var pattern = /{{</a:t>
              </a:r>
              <a:r>
                <a:rPr lang="en-US" altLang="zh-CN" sz="1400" b="1" dirty="0">
                  <a:solidFill>
                    <a:srgbClr val="FF0000"/>
                  </a:solidFill>
                  <a:latin typeface="Courier New" panose="02070309020205020404" pitchFamily="49" charset="0"/>
                </a:rPr>
                <a:t>(</a:t>
              </a:r>
              <a:r>
                <a:rPr lang="en-US" altLang="zh-CN" sz="1400" dirty="0">
                  <a:latin typeface="Courier New" panose="02070309020205020404" pitchFamily="49" charset="0"/>
                </a:rPr>
                <a:t>[a-zA-Z]+</a:t>
              </a:r>
              <a:r>
                <a:rPr lang="en-US" altLang="zh-CN" sz="1400" b="1" dirty="0">
                  <a:solidFill>
                    <a:srgbClr val="FF0000"/>
                  </a:solidFill>
                  <a:latin typeface="Courier New" panose="02070309020205020404" pitchFamily="49" charset="0"/>
                </a:rPr>
                <a:t>)</a:t>
              </a:r>
              <a:r>
                <a:rPr lang="en-US" altLang="zh-CN" sz="1400" dirty="0">
                  <a:latin typeface="Courier New" panose="02070309020205020404" pitchFamily="49" charset="0"/>
                </a:rPr>
                <a:t>}}/</a:t>
              </a:r>
            </a:p>
            <a:p>
              <a:pPr>
                <a:lnSpc>
                  <a:spcPct val="150000"/>
                </a:lnSpc>
              </a:pPr>
              <a:endParaRPr lang="en-US" altLang="zh-CN" sz="1400" dirty="0">
                <a:latin typeface="Courier New" panose="02070309020205020404" pitchFamily="49" charset="0"/>
              </a:endParaRPr>
            </a:p>
            <a:p>
              <a:pPr>
                <a:lnSpc>
                  <a:spcPct val="150000"/>
                </a:lnSpc>
              </a:pPr>
              <a:r>
                <a:rPr lang="en-US" altLang="zh-CN" sz="1400" dirty="0">
                  <a:latin typeface="Courier New" panose="02070309020205020404" pitchFamily="49" charset="0"/>
                </a:rPr>
                <a:t>var </a:t>
              </a:r>
              <a:r>
                <a:rPr lang="en-US" altLang="zh-CN" sz="1400" dirty="0" err="1">
                  <a:latin typeface="Courier New" panose="02070309020205020404" pitchFamily="49" charset="0"/>
                </a:rPr>
                <a:t>patternResult</a:t>
              </a:r>
              <a:r>
                <a:rPr lang="en-US" altLang="zh-CN" sz="1400" dirty="0">
                  <a:latin typeface="Courier New" panose="02070309020205020404" pitchFamily="49" charset="0"/>
                </a:rPr>
                <a:t> = </a:t>
              </a:r>
              <a:r>
                <a:rPr lang="en-US" altLang="zh-CN" sz="1400" dirty="0" err="1">
                  <a:latin typeface="Courier New" panose="02070309020205020404" pitchFamily="49" charset="0"/>
                </a:rPr>
                <a:t>pattern.exec</a:t>
              </a:r>
              <a:r>
                <a:rPr lang="en-US" altLang="zh-CN" sz="1400" dirty="0">
                  <a:latin typeface="Courier New" panose="02070309020205020404" pitchFamily="49" charset="0"/>
                </a:rPr>
                <a:t>(str)</a:t>
              </a:r>
            </a:p>
            <a:p>
              <a:pPr>
                <a:lnSpc>
                  <a:spcPct val="150000"/>
                </a:lnSpc>
              </a:pPr>
              <a:r>
                <a:rPr lang="en-US" altLang="zh-CN" sz="1400" dirty="0">
                  <a:latin typeface="Courier New" panose="02070309020205020404" pitchFamily="49" charset="0"/>
                </a:rPr>
                <a:t>str = </a:t>
              </a:r>
              <a:r>
                <a:rPr lang="en-US" altLang="zh-CN" sz="1400" dirty="0" err="1">
                  <a:latin typeface="Courier New" panose="02070309020205020404" pitchFamily="49" charset="0"/>
                </a:rPr>
                <a:t>str.</a:t>
              </a:r>
              <a:r>
                <a:rPr lang="en-US" altLang="zh-CN" sz="1400" b="1" dirty="0" err="1">
                  <a:solidFill>
                    <a:srgbClr val="FF0000"/>
                  </a:solidFill>
                  <a:latin typeface="Courier New" panose="02070309020205020404" pitchFamily="49" charset="0"/>
                </a:rPr>
                <a:t>replace</a:t>
              </a:r>
              <a:r>
                <a:rPr lang="en-US" altLang="zh-CN" sz="1400" dirty="0">
                  <a:latin typeface="Courier New" panose="02070309020205020404" pitchFamily="49" charset="0"/>
                </a:rPr>
                <a:t>(</a:t>
              </a:r>
              <a:r>
                <a:rPr lang="en-US" altLang="zh-CN" sz="1400" dirty="0" err="1">
                  <a:latin typeface="Courier New" panose="02070309020205020404" pitchFamily="49" charset="0"/>
                </a:rPr>
                <a:t>patternResult</a:t>
              </a:r>
              <a:r>
                <a:rPr lang="en-US" altLang="zh-CN" sz="1400" b="1" dirty="0">
                  <a:solidFill>
                    <a:srgbClr val="047FFD"/>
                  </a:solidFill>
                  <a:latin typeface="Courier New" panose="02070309020205020404" pitchFamily="49" charset="0"/>
                </a:rPr>
                <a:t>[0]</a:t>
              </a:r>
              <a:r>
                <a:rPr lang="en-US" altLang="zh-CN" sz="1400" dirty="0">
                  <a:latin typeface="Courier New" panose="02070309020205020404" pitchFamily="49" charset="0"/>
                </a:rPr>
                <a:t>, </a:t>
              </a:r>
              <a:r>
                <a:rPr lang="en-US" altLang="zh-CN" sz="1400" dirty="0" err="1">
                  <a:latin typeface="Courier New" panose="02070309020205020404" pitchFamily="49" charset="0"/>
                </a:rPr>
                <a:t>patternResult</a:t>
              </a:r>
              <a:r>
                <a:rPr lang="en-US" altLang="zh-CN" sz="1400" b="1" dirty="0">
                  <a:solidFill>
                    <a:srgbClr val="047FFD"/>
                  </a:solidFill>
                  <a:latin typeface="Courier New" panose="02070309020205020404" pitchFamily="49" charset="0"/>
                </a:rPr>
                <a:t>[1]</a:t>
              </a:r>
              <a:r>
                <a:rPr lang="en-US" altLang="zh-CN" sz="1400" dirty="0">
                  <a:latin typeface="Courier New" panose="02070309020205020404" pitchFamily="49" charset="0"/>
                </a:rPr>
                <a:t>) // replace </a:t>
              </a:r>
              <a:r>
                <a:rPr lang="zh-CN" altLang="en-US" sz="1400" dirty="0">
                  <a:latin typeface="Courier New" panose="02070309020205020404" pitchFamily="49" charset="0"/>
                </a:rPr>
                <a:t>函数返回值为替换后的新字符串</a:t>
              </a:r>
              <a:endParaRPr lang="en-US" altLang="zh-CN" sz="1400" dirty="0">
                <a:latin typeface="Courier New" panose="02070309020205020404" pitchFamily="49" charset="0"/>
              </a:endParaRPr>
            </a:p>
            <a:p>
              <a:pPr>
                <a:lnSpc>
                  <a:spcPct val="150000"/>
                </a:lnSpc>
              </a:pPr>
              <a:r>
                <a:rPr lang="en-US" altLang="zh-CN" sz="1400" dirty="0">
                  <a:latin typeface="Courier New" panose="02070309020205020404" pitchFamily="49" charset="0"/>
                </a:rPr>
                <a:t>// </a:t>
              </a:r>
              <a:r>
                <a:rPr lang="zh-CN" altLang="en-US" sz="1400" dirty="0">
                  <a:latin typeface="Courier New" panose="02070309020205020404" pitchFamily="49" charset="0"/>
                </a:rPr>
                <a:t>输出的内容是：</a:t>
              </a:r>
              <a:r>
                <a:rPr lang="en-US" altLang="zh-CN" sz="1400" dirty="0">
                  <a:latin typeface="Courier New" panose="02070309020205020404" pitchFamily="49" charset="0"/>
                </a:rPr>
                <a:t>&lt;div&gt;</a:t>
              </a:r>
              <a:r>
                <a:rPr lang="zh-CN" altLang="en-US" sz="1400" dirty="0">
                  <a:latin typeface="Courier New" panose="02070309020205020404" pitchFamily="49" charset="0"/>
                </a:rPr>
                <a:t>我是</a:t>
              </a:r>
              <a:r>
                <a:rPr lang="en-US" altLang="zh-CN" sz="1400" dirty="0">
                  <a:latin typeface="Courier New" panose="02070309020205020404" pitchFamily="49" charset="0"/>
                </a:rPr>
                <a:t>name&lt;/div&gt;</a:t>
              </a:r>
            </a:p>
            <a:p>
              <a:pPr>
                <a:lnSpc>
                  <a:spcPct val="150000"/>
                </a:lnSpc>
              </a:pPr>
              <a:r>
                <a:rPr lang="en-US" altLang="zh-CN" sz="1400" dirty="0">
                  <a:latin typeface="Courier New" panose="02070309020205020404" pitchFamily="49" charset="0"/>
                </a:rPr>
                <a:t>console.log(str)</a:t>
              </a:r>
            </a:p>
          </p:txBody>
        </p:sp>
      </p:grpSp>
    </p:spTree>
    <p:extLst>
      <p:ext uri="{BB962C8B-B14F-4D97-AF65-F5344CB8AC3E}">
        <p14:creationId xmlns:p14="http://schemas.microsoft.com/office/powerpoint/2010/main" val="31595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6. </a:t>
            </a:r>
            <a:r>
              <a:rPr lang="zh-CN" altLang="en-US" dirty="0"/>
              <a:t>模板引擎的实现原理</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6.1 </a:t>
            </a:r>
            <a:r>
              <a:rPr lang="zh-CN" altLang="en-US" dirty="0"/>
              <a:t>正则与字符串操作</a:t>
            </a:r>
            <a:endParaRPr lang="zh-CN" altLang="en-US" dirty="0">
              <a:solidFill>
                <a:srgbClr val="FF0000"/>
              </a:solidFill>
            </a:endParaRPr>
          </a:p>
        </p:txBody>
      </p:sp>
      <p:sp>
        <p:nvSpPr>
          <p:cNvPr id="14" name="TextBox 3">
            <a:extLst>
              <a:ext uri="{FF2B5EF4-FFF2-40B4-BE49-F238E27FC236}">
                <a16:creationId xmlns:a16="http://schemas.microsoft.com/office/drawing/2014/main" id="{A543FB25-8CD2-4B28-BA1D-2385FEB19C31}"/>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4. </a:t>
            </a:r>
            <a:r>
              <a:rPr lang="zh-CN" altLang="en-US" sz="1867" b="1" dirty="0">
                <a:solidFill>
                  <a:srgbClr val="404040"/>
                </a:solidFill>
                <a:latin typeface="微软雅黑" panose="020B0503020204020204" pitchFamily="34" charset="-122"/>
                <a:ea typeface="微软雅黑" panose="020B0503020204020204" pitchFamily="34" charset="-122"/>
              </a:rPr>
              <a:t>多次</a:t>
            </a:r>
            <a:r>
              <a:rPr lang="en-US" altLang="zh-CN" sz="1867" b="1" dirty="0">
                <a:solidFill>
                  <a:srgbClr val="404040"/>
                </a:solidFill>
                <a:latin typeface="微软雅黑" panose="020B0503020204020204" pitchFamily="34" charset="-122"/>
                <a:ea typeface="微软雅黑" panose="020B0503020204020204" pitchFamily="34" charset="-122"/>
              </a:rPr>
              <a:t>replace</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grpSp>
        <p:nvGrpSpPr>
          <p:cNvPr id="18" name="组合 17">
            <a:extLst>
              <a:ext uri="{FF2B5EF4-FFF2-40B4-BE49-F238E27FC236}">
                <a16:creationId xmlns:a16="http://schemas.microsoft.com/office/drawing/2014/main" id="{F0ABBFE0-FA9E-4354-A0F5-54CBA71C2A1B}"/>
              </a:ext>
            </a:extLst>
          </p:cNvPr>
          <p:cNvGrpSpPr>
            <a:grpSpLocks/>
          </p:cNvGrpSpPr>
          <p:nvPr/>
        </p:nvGrpSpPr>
        <p:grpSpPr bwMode="auto">
          <a:xfrm>
            <a:off x="1247052" y="2752248"/>
            <a:ext cx="9951525" cy="3907045"/>
            <a:chOff x="1078118" y="2217996"/>
            <a:chExt cx="6318046" cy="872204"/>
          </a:xfrm>
        </p:grpSpPr>
        <p:sp>
          <p:nvSpPr>
            <p:cNvPr id="21" name="矩形 20">
              <a:extLst>
                <a:ext uri="{FF2B5EF4-FFF2-40B4-BE49-F238E27FC236}">
                  <a16:creationId xmlns:a16="http://schemas.microsoft.com/office/drawing/2014/main" id="{3605DD5C-140A-4A51-BB28-C6049997BF1F}"/>
                </a:ext>
              </a:extLst>
            </p:cNvPr>
            <p:cNvSpPr/>
            <p:nvPr/>
          </p:nvSpPr>
          <p:spPr>
            <a:xfrm>
              <a:off x="1078118" y="2222029"/>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dirty="0">
                <a:solidFill>
                  <a:schemeClr val="tx1"/>
                </a:solidFill>
                <a:latin typeface="Courier New" panose="02070309020205020404" pitchFamily="49" charset="0"/>
                <a:cs typeface="Courier New" panose="02070309020205020404" pitchFamily="49" charset="0"/>
                <a:sym typeface="+mn-ea"/>
              </a:endParaRPr>
            </a:p>
          </p:txBody>
        </p:sp>
        <p:sp>
          <p:nvSpPr>
            <p:cNvPr id="22" name="矩形 21">
              <a:extLst>
                <a:ext uri="{FF2B5EF4-FFF2-40B4-BE49-F238E27FC236}">
                  <a16:creationId xmlns:a16="http://schemas.microsoft.com/office/drawing/2014/main" id="{05C10452-4CCE-465D-9850-D55491B1C06D}"/>
                </a:ext>
              </a:extLst>
            </p:cNvPr>
            <p:cNvSpPr/>
            <p:nvPr/>
          </p:nvSpPr>
          <p:spPr>
            <a:xfrm>
              <a:off x="1177926" y="2217996"/>
              <a:ext cx="6218238" cy="872158"/>
            </a:xfrm>
            <a:prstGeom prst="rect">
              <a:avLst/>
            </a:prstGeom>
          </p:spPr>
          <p:txBody>
            <a:bodyPr wrap="square">
              <a:spAutoFit/>
            </a:bodyPr>
            <a:lstStyle/>
            <a:p>
              <a:pPr>
                <a:lnSpc>
                  <a:spcPts val="2267"/>
                </a:lnSpc>
              </a:pPr>
              <a:r>
                <a:rPr lang="en-US" altLang="zh-CN" sz="1400" dirty="0">
                  <a:latin typeface="Courier New" panose="02070309020205020404" pitchFamily="49" charset="0"/>
                </a:rPr>
                <a:t>var str = '&lt;div&gt;{{name}}</a:t>
              </a:r>
              <a:r>
                <a:rPr lang="zh-CN" altLang="en-US" sz="1400" dirty="0">
                  <a:latin typeface="Courier New" panose="02070309020205020404" pitchFamily="49" charset="0"/>
                </a:rPr>
                <a:t>今年</a:t>
              </a:r>
              <a:r>
                <a:rPr lang="en-US" altLang="zh-CN" sz="1400" dirty="0">
                  <a:latin typeface="Courier New" panose="02070309020205020404" pitchFamily="49" charset="0"/>
                </a:rPr>
                <a:t>{{ age }}</a:t>
              </a:r>
              <a:r>
                <a:rPr lang="zh-CN" altLang="en-US" sz="1400" dirty="0">
                  <a:latin typeface="Courier New" panose="02070309020205020404" pitchFamily="49" charset="0"/>
                </a:rPr>
                <a:t>岁了</a:t>
              </a:r>
              <a:r>
                <a:rPr lang="en-US" altLang="zh-CN" sz="1400" dirty="0">
                  <a:latin typeface="Courier New" panose="02070309020205020404" pitchFamily="49" charset="0"/>
                </a:rPr>
                <a:t>&lt;/div&gt;'</a:t>
              </a:r>
            </a:p>
            <a:p>
              <a:pPr>
                <a:lnSpc>
                  <a:spcPts val="2267"/>
                </a:lnSpc>
              </a:pPr>
              <a:r>
                <a:rPr lang="en-US" altLang="zh-CN" sz="1400" dirty="0">
                  <a:latin typeface="Courier New" panose="02070309020205020404" pitchFamily="49" charset="0"/>
                </a:rPr>
                <a:t>var pattern = /{{</a:t>
              </a:r>
              <a:r>
                <a:rPr lang="en-US" altLang="zh-CN" sz="1400" b="1" dirty="0">
                  <a:solidFill>
                    <a:srgbClr val="FF0000"/>
                  </a:solidFill>
                  <a:latin typeface="Courier New" panose="02070309020205020404" pitchFamily="49" charset="0"/>
                </a:rPr>
                <a:t>\s*</a:t>
              </a:r>
              <a:r>
                <a:rPr lang="en-US" altLang="zh-CN" sz="1400" dirty="0">
                  <a:latin typeface="Courier New" panose="02070309020205020404" pitchFamily="49" charset="0"/>
                </a:rPr>
                <a:t>([a-zA-Z]+)</a:t>
              </a:r>
              <a:r>
                <a:rPr lang="en-US" altLang="zh-CN" sz="1400" b="1" dirty="0">
                  <a:solidFill>
                    <a:srgbClr val="FF0000"/>
                  </a:solidFill>
                  <a:latin typeface="Courier New" panose="02070309020205020404" pitchFamily="49" charset="0"/>
                </a:rPr>
                <a:t>\s*</a:t>
              </a:r>
              <a:r>
                <a:rPr lang="en-US" altLang="zh-CN" sz="1400" dirty="0">
                  <a:latin typeface="Courier New" panose="02070309020205020404" pitchFamily="49" charset="0"/>
                </a:rPr>
                <a:t>}}/</a:t>
              </a:r>
            </a:p>
            <a:p>
              <a:pPr>
                <a:lnSpc>
                  <a:spcPts val="2267"/>
                </a:lnSpc>
              </a:pPr>
              <a:endParaRPr lang="en-US" altLang="zh-CN" sz="1400" dirty="0">
                <a:latin typeface="Courier New" panose="02070309020205020404" pitchFamily="49" charset="0"/>
              </a:endParaRPr>
            </a:p>
            <a:p>
              <a:pPr>
                <a:lnSpc>
                  <a:spcPts val="2267"/>
                </a:lnSpc>
              </a:pPr>
              <a:r>
                <a:rPr lang="en-US" altLang="zh-CN" sz="1400" dirty="0">
                  <a:latin typeface="Courier New" panose="02070309020205020404" pitchFamily="49" charset="0"/>
                </a:rPr>
                <a:t>var </a:t>
              </a:r>
              <a:r>
                <a:rPr lang="en-US" altLang="zh-CN" sz="1400" dirty="0" err="1">
                  <a:latin typeface="Courier New" panose="02070309020205020404" pitchFamily="49" charset="0"/>
                </a:rPr>
                <a:t>patternResult</a:t>
              </a:r>
              <a:r>
                <a:rPr lang="en-US" altLang="zh-CN" sz="1400" dirty="0">
                  <a:latin typeface="Courier New" panose="02070309020205020404" pitchFamily="49" charset="0"/>
                </a:rPr>
                <a:t> = </a:t>
              </a:r>
              <a:r>
                <a:rPr lang="en-US" altLang="zh-CN" sz="1400" dirty="0" err="1">
                  <a:latin typeface="Courier New" panose="02070309020205020404" pitchFamily="49" charset="0"/>
                </a:rPr>
                <a:t>pattern.</a:t>
              </a:r>
              <a:r>
                <a:rPr lang="en-US" altLang="zh-CN" sz="1400" b="1" dirty="0" err="1">
                  <a:solidFill>
                    <a:srgbClr val="047FFD"/>
                  </a:solidFill>
                  <a:latin typeface="Courier New" panose="02070309020205020404" pitchFamily="49" charset="0"/>
                </a:rPr>
                <a:t>exec</a:t>
              </a:r>
              <a:r>
                <a:rPr lang="en-US" altLang="zh-CN" sz="1400" dirty="0">
                  <a:latin typeface="Courier New" panose="02070309020205020404" pitchFamily="49" charset="0"/>
                </a:rPr>
                <a:t>(str)</a:t>
              </a:r>
            </a:p>
            <a:p>
              <a:pPr>
                <a:lnSpc>
                  <a:spcPts val="2267"/>
                </a:lnSpc>
              </a:pPr>
              <a:r>
                <a:rPr lang="en-US" altLang="zh-CN" sz="1400" dirty="0">
                  <a:latin typeface="Courier New" panose="02070309020205020404" pitchFamily="49" charset="0"/>
                </a:rPr>
                <a:t>str = </a:t>
              </a:r>
              <a:r>
                <a:rPr lang="en-US" altLang="zh-CN" sz="1400" dirty="0" err="1">
                  <a:latin typeface="Courier New" panose="02070309020205020404" pitchFamily="49" charset="0"/>
                </a:rPr>
                <a:t>str.</a:t>
              </a:r>
              <a:r>
                <a:rPr lang="en-US" altLang="zh-CN" sz="1400" b="1" dirty="0" err="1">
                  <a:solidFill>
                    <a:srgbClr val="FF0000"/>
                  </a:solidFill>
                  <a:latin typeface="Courier New" panose="02070309020205020404" pitchFamily="49" charset="0"/>
                </a:rPr>
                <a:t>replace</a:t>
              </a:r>
              <a:r>
                <a:rPr lang="en-US" altLang="zh-CN" sz="1400" dirty="0">
                  <a:latin typeface="Courier New" panose="02070309020205020404" pitchFamily="49" charset="0"/>
                </a:rPr>
                <a:t>(</a:t>
              </a:r>
              <a:r>
                <a:rPr lang="en-US" altLang="zh-CN" sz="1400" dirty="0" err="1">
                  <a:latin typeface="Courier New" panose="02070309020205020404" pitchFamily="49" charset="0"/>
                </a:rPr>
                <a:t>patternResult</a:t>
              </a:r>
              <a:r>
                <a:rPr lang="en-US" altLang="zh-CN" sz="1400" dirty="0">
                  <a:latin typeface="Courier New" panose="02070309020205020404" pitchFamily="49" charset="0"/>
                </a:rPr>
                <a:t>[0], </a:t>
              </a:r>
              <a:r>
                <a:rPr lang="en-US" altLang="zh-CN" sz="1400" dirty="0" err="1">
                  <a:latin typeface="Courier New" panose="02070309020205020404" pitchFamily="49" charset="0"/>
                </a:rPr>
                <a:t>patternResult</a:t>
              </a:r>
              <a:r>
                <a:rPr lang="en-US" altLang="zh-CN" sz="1400" dirty="0">
                  <a:latin typeface="Courier New" panose="02070309020205020404" pitchFamily="49" charset="0"/>
                </a:rPr>
                <a:t>[1])</a:t>
              </a:r>
            </a:p>
            <a:p>
              <a:pPr>
                <a:lnSpc>
                  <a:spcPts val="2267"/>
                </a:lnSpc>
              </a:pPr>
              <a:r>
                <a:rPr lang="en-US" altLang="zh-CN" sz="1400" dirty="0">
                  <a:latin typeface="Courier New" panose="02070309020205020404" pitchFamily="49" charset="0"/>
                </a:rPr>
                <a:t>console.log(str) // </a:t>
              </a:r>
              <a:r>
                <a:rPr lang="zh-CN" altLang="en-US" sz="1400" dirty="0">
                  <a:latin typeface="Courier New" panose="02070309020205020404" pitchFamily="49" charset="0"/>
                </a:rPr>
                <a:t>输出 </a:t>
              </a:r>
              <a:r>
                <a:rPr lang="en-US" altLang="zh-CN" sz="1400" dirty="0">
                  <a:latin typeface="Courier New" panose="02070309020205020404" pitchFamily="49" charset="0"/>
                </a:rPr>
                <a:t>&lt;div&gt;name</a:t>
              </a:r>
              <a:r>
                <a:rPr lang="zh-CN" altLang="en-US" sz="1400" dirty="0">
                  <a:latin typeface="Courier New" panose="02070309020205020404" pitchFamily="49" charset="0"/>
                </a:rPr>
                <a:t>今年</a:t>
              </a:r>
              <a:r>
                <a:rPr lang="en-US" altLang="zh-CN" sz="1400" dirty="0">
                  <a:latin typeface="Courier New" panose="02070309020205020404" pitchFamily="49" charset="0"/>
                </a:rPr>
                <a:t>{{ age }}</a:t>
              </a:r>
              <a:r>
                <a:rPr lang="zh-CN" altLang="en-US" sz="1400" dirty="0">
                  <a:latin typeface="Courier New" panose="02070309020205020404" pitchFamily="49" charset="0"/>
                </a:rPr>
                <a:t>岁了</a:t>
              </a:r>
              <a:r>
                <a:rPr lang="en-US" altLang="zh-CN" sz="1400" dirty="0">
                  <a:latin typeface="Courier New" panose="02070309020205020404" pitchFamily="49" charset="0"/>
                </a:rPr>
                <a:t>&lt;/div&gt;</a:t>
              </a:r>
            </a:p>
            <a:p>
              <a:pPr>
                <a:lnSpc>
                  <a:spcPts val="2267"/>
                </a:lnSpc>
              </a:pPr>
              <a:endParaRPr lang="en-US" altLang="zh-CN" sz="1400" dirty="0">
                <a:latin typeface="Courier New" panose="02070309020205020404" pitchFamily="49" charset="0"/>
              </a:endParaRPr>
            </a:p>
            <a:p>
              <a:pPr>
                <a:lnSpc>
                  <a:spcPts val="2267"/>
                </a:lnSpc>
              </a:pPr>
              <a:r>
                <a:rPr lang="en-US" altLang="zh-CN" sz="1400" dirty="0" err="1">
                  <a:latin typeface="Courier New" panose="02070309020205020404" pitchFamily="49" charset="0"/>
                </a:rPr>
                <a:t>patternResult</a:t>
              </a:r>
              <a:r>
                <a:rPr lang="en-US" altLang="zh-CN" sz="1400" dirty="0">
                  <a:latin typeface="Courier New" panose="02070309020205020404" pitchFamily="49" charset="0"/>
                </a:rPr>
                <a:t> = </a:t>
              </a:r>
              <a:r>
                <a:rPr lang="en-US" altLang="zh-CN" sz="1400" dirty="0" err="1">
                  <a:latin typeface="Courier New" panose="02070309020205020404" pitchFamily="49" charset="0"/>
                </a:rPr>
                <a:t>pattern.</a:t>
              </a:r>
              <a:r>
                <a:rPr lang="en-US" altLang="zh-CN" sz="1400" b="1" dirty="0" err="1">
                  <a:solidFill>
                    <a:srgbClr val="047FFD"/>
                  </a:solidFill>
                  <a:latin typeface="Courier New" panose="02070309020205020404" pitchFamily="49" charset="0"/>
                </a:rPr>
                <a:t>exec</a:t>
              </a:r>
              <a:r>
                <a:rPr lang="en-US" altLang="zh-CN" sz="1400" dirty="0">
                  <a:latin typeface="Courier New" panose="02070309020205020404" pitchFamily="49" charset="0"/>
                </a:rPr>
                <a:t>(str)</a:t>
              </a:r>
            </a:p>
            <a:p>
              <a:pPr>
                <a:lnSpc>
                  <a:spcPts val="2267"/>
                </a:lnSpc>
              </a:pPr>
              <a:r>
                <a:rPr lang="en-US" altLang="zh-CN" sz="1400" dirty="0">
                  <a:latin typeface="Courier New" panose="02070309020205020404" pitchFamily="49" charset="0"/>
                </a:rPr>
                <a:t>str = </a:t>
              </a:r>
              <a:r>
                <a:rPr lang="en-US" altLang="zh-CN" sz="1400" dirty="0" err="1">
                  <a:latin typeface="Courier New" panose="02070309020205020404" pitchFamily="49" charset="0"/>
                </a:rPr>
                <a:t>str.</a:t>
              </a:r>
              <a:r>
                <a:rPr lang="en-US" altLang="zh-CN" sz="1400" b="1" dirty="0" err="1">
                  <a:solidFill>
                    <a:srgbClr val="FF0000"/>
                  </a:solidFill>
                  <a:latin typeface="Courier New" panose="02070309020205020404" pitchFamily="49" charset="0"/>
                </a:rPr>
                <a:t>replace</a:t>
              </a:r>
              <a:r>
                <a:rPr lang="en-US" altLang="zh-CN" sz="1400" dirty="0">
                  <a:latin typeface="Courier New" panose="02070309020205020404" pitchFamily="49" charset="0"/>
                </a:rPr>
                <a:t>(</a:t>
              </a:r>
              <a:r>
                <a:rPr lang="en-US" altLang="zh-CN" sz="1400" dirty="0" err="1">
                  <a:latin typeface="Courier New" panose="02070309020205020404" pitchFamily="49" charset="0"/>
                </a:rPr>
                <a:t>patternResult</a:t>
              </a:r>
              <a:r>
                <a:rPr lang="en-US" altLang="zh-CN" sz="1400" dirty="0">
                  <a:latin typeface="Courier New" panose="02070309020205020404" pitchFamily="49" charset="0"/>
                </a:rPr>
                <a:t>[0], </a:t>
              </a:r>
              <a:r>
                <a:rPr lang="en-US" altLang="zh-CN" sz="1400" dirty="0" err="1">
                  <a:latin typeface="Courier New" panose="02070309020205020404" pitchFamily="49" charset="0"/>
                </a:rPr>
                <a:t>patternResult</a:t>
              </a:r>
              <a:r>
                <a:rPr lang="en-US" altLang="zh-CN" sz="1400" dirty="0">
                  <a:latin typeface="Courier New" panose="02070309020205020404" pitchFamily="49" charset="0"/>
                </a:rPr>
                <a:t>[1])</a:t>
              </a:r>
            </a:p>
            <a:p>
              <a:pPr>
                <a:lnSpc>
                  <a:spcPts val="2267"/>
                </a:lnSpc>
              </a:pPr>
              <a:r>
                <a:rPr lang="en-US" altLang="zh-CN" sz="1400" dirty="0">
                  <a:latin typeface="Courier New" panose="02070309020205020404" pitchFamily="49" charset="0"/>
                </a:rPr>
                <a:t>console.log(str) // </a:t>
              </a:r>
              <a:r>
                <a:rPr lang="zh-CN" altLang="en-US" sz="1400" dirty="0">
                  <a:latin typeface="Courier New" panose="02070309020205020404" pitchFamily="49" charset="0"/>
                </a:rPr>
                <a:t>输出 </a:t>
              </a:r>
              <a:r>
                <a:rPr lang="en-US" altLang="zh-CN" sz="1400" dirty="0">
                  <a:latin typeface="Courier New" panose="02070309020205020404" pitchFamily="49" charset="0"/>
                </a:rPr>
                <a:t>&lt;div&gt;name</a:t>
              </a:r>
              <a:r>
                <a:rPr lang="zh-CN" altLang="en-US" sz="1400" dirty="0">
                  <a:latin typeface="Courier New" panose="02070309020205020404" pitchFamily="49" charset="0"/>
                </a:rPr>
                <a:t>今年</a:t>
              </a:r>
              <a:r>
                <a:rPr lang="en-US" altLang="zh-CN" sz="1400" dirty="0">
                  <a:latin typeface="Courier New" panose="02070309020205020404" pitchFamily="49" charset="0"/>
                </a:rPr>
                <a:t>age</a:t>
              </a:r>
              <a:r>
                <a:rPr lang="zh-CN" altLang="en-US" sz="1400" dirty="0">
                  <a:latin typeface="Courier New" panose="02070309020205020404" pitchFamily="49" charset="0"/>
                </a:rPr>
                <a:t>岁了</a:t>
              </a:r>
              <a:r>
                <a:rPr lang="en-US" altLang="zh-CN" sz="1400" dirty="0">
                  <a:latin typeface="Courier New" panose="02070309020205020404" pitchFamily="49" charset="0"/>
                </a:rPr>
                <a:t>&lt;/div&gt;</a:t>
              </a:r>
            </a:p>
            <a:p>
              <a:pPr>
                <a:lnSpc>
                  <a:spcPts val="2267"/>
                </a:lnSpc>
              </a:pPr>
              <a:endParaRPr lang="en-US" altLang="zh-CN" sz="1400" dirty="0">
                <a:latin typeface="Courier New" panose="02070309020205020404" pitchFamily="49" charset="0"/>
              </a:endParaRPr>
            </a:p>
            <a:p>
              <a:pPr>
                <a:lnSpc>
                  <a:spcPts val="2267"/>
                </a:lnSpc>
              </a:pPr>
              <a:r>
                <a:rPr lang="en-US" altLang="zh-CN" sz="1400" dirty="0" err="1">
                  <a:latin typeface="Courier New" panose="02070309020205020404" pitchFamily="49" charset="0"/>
                </a:rPr>
                <a:t>patternResult</a:t>
              </a:r>
              <a:r>
                <a:rPr lang="en-US" altLang="zh-CN" sz="1400" dirty="0">
                  <a:latin typeface="Courier New" panose="02070309020205020404" pitchFamily="49" charset="0"/>
                </a:rPr>
                <a:t> = </a:t>
              </a:r>
              <a:r>
                <a:rPr lang="en-US" altLang="zh-CN" sz="1400" dirty="0" err="1">
                  <a:latin typeface="Courier New" panose="02070309020205020404" pitchFamily="49" charset="0"/>
                </a:rPr>
                <a:t>pattern.</a:t>
              </a:r>
              <a:r>
                <a:rPr lang="en-US" altLang="zh-CN" sz="1400" b="1" dirty="0" err="1">
                  <a:solidFill>
                    <a:srgbClr val="047FFD"/>
                  </a:solidFill>
                  <a:latin typeface="Courier New" panose="02070309020205020404" pitchFamily="49" charset="0"/>
                </a:rPr>
                <a:t>exec</a:t>
              </a:r>
              <a:r>
                <a:rPr lang="en-US" altLang="zh-CN" sz="1400" dirty="0">
                  <a:latin typeface="Courier New" panose="02070309020205020404" pitchFamily="49" charset="0"/>
                </a:rPr>
                <a:t>(str)</a:t>
              </a:r>
            </a:p>
            <a:p>
              <a:pPr>
                <a:lnSpc>
                  <a:spcPts val="2267"/>
                </a:lnSpc>
              </a:pPr>
              <a:r>
                <a:rPr lang="en-US" altLang="zh-CN" sz="1400" dirty="0">
                  <a:latin typeface="Courier New" panose="02070309020205020404" pitchFamily="49" charset="0"/>
                </a:rPr>
                <a:t>console.log(</a:t>
              </a:r>
              <a:r>
                <a:rPr lang="en-US" altLang="zh-CN" sz="1400" dirty="0" err="1">
                  <a:latin typeface="Courier New" panose="02070309020205020404" pitchFamily="49" charset="0"/>
                </a:rPr>
                <a:t>patternResult</a:t>
              </a:r>
              <a:r>
                <a:rPr lang="en-US" altLang="zh-CN" sz="1400" dirty="0">
                  <a:latin typeface="Courier New" panose="02070309020205020404" pitchFamily="49" charset="0"/>
                </a:rPr>
                <a:t>) // </a:t>
              </a:r>
              <a:r>
                <a:rPr lang="zh-CN" altLang="en-US" sz="1400" dirty="0">
                  <a:latin typeface="Courier New" panose="02070309020205020404" pitchFamily="49" charset="0"/>
                </a:rPr>
                <a:t>输出 </a:t>
              </a:r>
              <a:r>
                <a:rPr lang="en-US" altLang="zh-CN" sz="1400" dirty="0">
                  <a:latin typeface="Courier New" panose="02070309020205020404" pitchFamily="49" charset="0"/>
                </a:rPr>
                <a:t>null</a:t>
              </a:r>
            </a:p>
          </p:txBody>
        </p:sp>
      </p:grpSp>
    </p:spTree>
    <p:extLst>
      <p:ext uri="{BB962C8B-B14F-4D97-AF65-F5344CB8AC3E}">
        <p14:creationId xmlns:p14="http://schemas.microsoft.com/office/powerpoint/2010/main" val="104706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6. </a:t>
            </a:r>
            <a:r>
              <a:rPr lang="zh-CN" altLang="en-US" dirty="0"/>
              <a:t>模板引擎的实现原理</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6.1 </a:t>
            </a:r>
            <a:r>
              <a:rPr lang="zh-CN" altLang="en-US" dirty="0"/>
              <a:t>正则与字符串操作</a:t>
            </a:r>
            <a:endParaRPr lang="zh-CN" altLang="en-US" dirty="0">
              <a:solidFill>
                <a:srgbClr val="FF0000"/>
              </a:solidFill>
            </a:endParaRPr>
          </a:p>
        </p:txBody>
      </p:sp>
      <p:sp>
        <p:nvSpPr>
          <p:cNvPr id="14" name="TextBox 3">
            <a:extLst>
              <a:ext uri="{FF2B5EF4-FFF2-40B4-BE49-F238E27FC236}">
                <a16:creationId xmlns:a16="http://schemas.microsoft.com/office/drawing/2014/main" id="{A543FB25-8CD2-4B28-BA1D-2385FEB19C31}"/>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5. </a:t>
            </a:r>
            <a:r>
              <a:rPr lang="zh-CN" altLang="en-US" sz="1867" b="1" dirty="0">
                <a:solidFill>
                  <a:srgbClr val="404040"/>
                </a:solidFill>
                <a:latin typeface="微软雅黑" panose="020B0503020204020204" pitchFamily="34" charset="-122"/>
                <a:ea typeface="微软雅黑" panose="020B0503020204020204" pitchFamily="34" charset="-122"/>
              </a:rPr>
              <a:t>使用</a:t>
            </a:r>
            <a:r>
              <a:rPr lang="en-US" altLang="zh-CN" sz="1867" b="1" dirty="0">
                <a:solidFill>
                  <a:srgbClr val="404040"/>
                </a:solidFill>
                <a:latin typeface="微软雅黑" panose="020B0503020204020204" pitchFamily="34" charset="-122"/>
                <a:ea typeface="微软雅黑" panose="020B0503020204020204" pitchFamily="34" charset="-122"/>
              </a:rPr>
              <a:t>while</a:t>
            </a:r>
            <a:r>
              <a:rPr lang="zh-CN" altLang="en-US" sz="1867" b="1" dirty="0">
                <a:solidFill>
                  <a:srgbClr val="404040"/>
                </a:solidFill>
                <a:latin typeface="微软雅黑" panose="020B0503020204020204" pitchFamily="34" charset="-122"/>
                <a:ea typeface="微软雅黑" panose="020B0503020204020204" pitchFamily="34" charset="-122"/>
              </a:rPr>
              <a:t>循环</a:t>
            </a:r>
            <a:r>
              <a:rPr lang="en-US" altLang="zh-CN" sz="1867" b="1" dirty="0">
                <a:solidFill>
                  <a:srgbClr val="404040"/>
                </a:solidFill>
                <a:latin typeface="微软雅黑" panose="020B0503020204020204" pitchFamily="34" charset="-122"/>
                <a:ea typeface="微软雅黑" panose="020B0503020204020204" pitchFamily="34" charset="-122"/>
              </a:rPr>
              <a:t>replace</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grpSp>
        <p:nvGrpSpPr>
          <p:cNvPr id="18" name="组合 17">
            <a:extLst>
              <a:ext uri="{FF2B5EF4-FFF2-40B4-BE49-F238E27FC236}">
                <a16:creationId xmlns:a16="http://schemas.microsoft.com/office/drawing/2014/main" id="{F0ABBFE0-FA9E-4354-A0F5-54CBA71C2A1B}"/>
              </a:ext>
            </a:extLst>
          </p:cNvPr>
          <p:cNvGrpSpPr>
            <a:grpSpLocks/>
          </p:cNvGrpSpPr>
          <p:nvPr/>
        </p:nvGrpSpPr>
        <p:grpSpPr bwMode="auto">
          <a:xfrm>
            <a:off x="1247052" y="2752246"/>
            <a:ext cx="9951525" cy="2716556"/>
            <a:chOff x="1078118" y="2217996"/>
            <a:chExt cx="6318046" cy="872204"/>
          </a:xfrm>
        </p:grpSpPr>
        <p:sp>
          <p:nvSpPr>
            <p:cNvPr id="21" name="矩形 20">
              <a:extLst>
                <a:ext uri="{FF2B5EF4-FFF2-40B4-BE49-F238E27FC236}">
                  <a16:creationId xmlns:a16="http://schemas.microsoft.com/office/drawing/2014/main" id="{3605DD5C-140A-4A51-BB28-C6049997BF1F}"/>
                </a:ext>
              </a:extLst>
            </p:cNvPr>
            <p:cNvSpPr/>
            <p:nvPr/>
          </p:nvSpPr>
          <p:spPr>
            <a:xfrm>
              <a:off x="1078118" y="2222029"/>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dirty="0">
                <a:solidFill>
                  <a:schemeClr val="tx1"/>
                </a:solidFill>
                <a:latin typeface="Courier New" panose="02070309020205020404" pitchFamily="49" charset="0"/>
                <a:cs typeface="Courier New" panose="02070309020205020404" pitchFamily="49" charset="0"/>
                <a:sym typeface="+mn-ea"/>
              </a:endParaRPr>
            </a:p>
          </p:txBody>
        </p:sp>
        <p:sp>
          <p:nvSpPr>
            <p:cNvPr id="22" name="矩形 21">
              <a:extLst>
                <a:ext uri="{FF2B5EF4-FFF2-40B4-BE49-F238E27FC236}">
                  <a16:creationId xmlns:a16="http://schemas.microsoft.com/office/drawing/2014/main" id="{05C10452-4CCE-465D-9850-D55491B1C06D}"/>
                </a:ext>
              </a:extLst>
            </p:cNvPr>
            <p:cNvSpPr/>
            <p:nvPr/>
          </p:nvSpPr>
          <p:spPr>
            <a:xfrm>
              <a:off x="1177926" y="2217996"/>
              <a:ext cx="6218238" cy="851068"/>
            </a:xfrm>
            <a:prstGeom prst="rect">
              <a:avLst/>
            </a:prstGeom>
          </p:spPr>
          <p:txBody>
            <a:bodyPr wrap="square">
              <a:spAutoFit/>
            </a:bodyPr>
            <a:lstStyle/>
            <a:p>
              <a:pPr>
                <a:lnSpc>
                  <a:spcPct val="150000"/>
                </a:lnSpc>
              </a:pPr>
              <a:r>
                <a:rPr lang="en-US" altLang="zh-CN" sz="1400" dirty="0">
                  <a:latin typeface="Courier New" panose="02070309020205020404" pitchFamily="49" charset="0"/>
                </a:rPr>
                <a:t>var str = '&lt;div&gt;{{name}}</a:t>
              </a:r>
              <a:r>
                <a:rPr lang="zh-CN" altLang="en-US" sz="1400" dirty="0">
                  <a:latin typeface="Courier New" panose="02070309020205020404" pitchFamily="49" charset="0"/>
                </a:rPr>
                <a:t>今年</a:t>
              </a:r>
              <a:r>
                <a:rPr lang="en-US" altLang="zh-CN" sz="1400" dirty="0">
                  <a:latin typeface="Courier New" panose="02070309020205020404" pitchFamily="49" charset="0"/>
                </a:rPr>
                <a:t>{{ age }}</a:t>
              </a:r>
              <a:r>
                <a:rPr lang="zh-CN" altLang="en-US" sz="1400" dirty="0">
                  <a:latin typeface="Courier New" panose="02070309020205020404" pitchFamily="49" charset="0"/>
                </a:rPr>
                <a:t>岁了</a:t>
              </a:r>
              <a:r>
                <a:rPr lang="en-US" altLang="zh-CN" sz="1400" dirty="0">
                  <a:latin typeface="Courier New" panose="02070309020205020404" pitchFamily="49" charset="0"/>
                </a:rPr>
                <a:t>&lt;/div&gt;'</a:t>
              </a:r>
            </a:p>
            <a:p>
              <a:pPr>
                <a:lnSpc>
                  <a:spcPct val="150000"/>
                </a:lnSpc>
              </a:pPr>
              <a:r>
                <a:rPr lang="en-US" altLang="zh-CN" sz="1400" dirty="0">
                  <a:latin typeface="Courier New" panose="02070309020205020404" pitchFamily="49" charset="0"/>
                </a:rPr>
                <a:t>var pattern = /{{\s*([a-zA-Z]+)\s*}}/</a:t>
              </a:r>
            </a:p>
            <a:p>
              <a:pPr>
                <a:lnSpc>
                  <a:spcPct val="150000"/>
                </a:lnSpc>
              </a:pPr>
              <a:endParaRPr lang="en-US" altLang="zh-CN" sz="1400" dirty="0">
                <a:latin typeface="Courier New" panose="02070309020205020404" pitchFamily="49" charset="0"/>
              </a:endParaRPr>
            </a:p>
            <a:p>
              <a:pPr>
                <a:lnSpc>
                  <a:spcPct val="150000"/>
                </a:lnSpc>
              </a:pPr>
              <a:r>
                <a:rPr lang="en-US" altLang="zh-CN" sz="1400" dirty="0">
                  <a:latin typeface="Courier New" panose="02070309020205020404" pitchFamily="49" charset="0"/>
                </a:rPr>
                <a:t>var </a:t>
              </a:r>
              <a:r>
                <a:rPr lang="en-US" altLang="zh-CN" sz="1400" dirty="0" err="1">
                  <a:latin typeface="Courier New" panose="02070309020205020404" pitchFamily="49" charset="0"/>
                </a:rPr>
                <a:t>patternResult</a:t>
              </a:r>
              <a:r>
                <a:rPr lang="en-US" altLang="zh-CN" sz="1400" dirty="0">
                  <a:latin typeface="Courier New" panose="02070309020205020404" pitchFamily="49" charset="0"/>
                </a:rPr>
                <a:t> = null</a:t>
              </a:r>
            </a:p>
            <a:p>
              <a:pPr>
                <a:lnSpc>
                  <a:spcPct val="150000"/>
                </a:lnSpc>
              </a:pPr>
              <a:r>
                <a:rPr lang="en-US" altLang="zh-CN" sz="1400" b="1" dirty="0">
                  <a:solidFill>
                    <a:srgbClr val="FF0000"/>
                  </a:solidFill>
                  <a:latin typeface="Courier New" panose="02070309020205020404" pitchFamily="49" charset="0"/>
                </a:rPr>
                <a:t>while</a:t>
              </a:r>
              <a:r>
                <a:rPr lang="en-US" altLang="zh-CN" sz="1400" dirty="0">
                  <a:latin typeface="Courier New" panose="02070309020205020404" pitchFamily="49" charset="0"/>
                </a:rPr>
                <a:t>(</a:t>
              </a:r>
              <a:r>
                <a:rPr lang="en-US" altLang="zh-CN" sz="1400" dirty="0" err="1">
                  <a:latin typeface="Courier New" panose="02070309020205020404" pitchFamily="49" charset="0"/>
                </a:rPr>
                <a:t>patternResult</a:t>
              </a:r>
              <a:r>
                <a:rPr lang="en-US" altLang="zh-CN" sz="1400" dirty="0">
                  <a:latin typeface="Courier New" panose="02070309020205020404" pitchFamily="49" charset="0"/>
                </a:rPr>
                <a:t> = </a:t>
              </a:r>
              <a:r>
                <a:rPr lang="en-US" altLang="zh-CN" sz="1400" dirty="0" err="1">
                  <a:latin typeface="Courier New" panose="02070309020205020404" pitchFamily="49" charset="0"/>
                </a:rPr>
                <a:t>pattern.</a:t>
              </a:r>
              <a:r>
                <a:rPr lang="en-US" altLang="zh-CN" sz="1400" b="1" dirty="0" err="1">
                  <a:solidFill>
                    <a:srgbClr val="047FFD"/>
                  </a:solidFill>
                  <a:latin typeface="Courier New" panose="02070309020205020404" pitchFamily="49" charset="0"/>
                </a:rPr>
                <a:t>exec</a:t>
              </a:r>
              <a:r>
                <a:rPr lang="en-US" altLang="zh-CN" sz="1400" dirty="0">
                  <a:latin typeface="Courier New" panose="02070309020205020404" pitchFamily="49" charset="0"/>
                </a:rPr>
                <a:t>(str)) {</a:t>
              </a:r>
            </a:p>
            <a:p>
              <a:pPr>
                <a:lnSpc>
                  <a:spcPct val="150000"/>
                </a:lnSpc>
              </a:pPr>
              <a:r>
                <a:rPr lang="en-US" altLang="zh-CN" sz="1400" dirty="0">
                  <a:latin typeface="Courier New" panose="02070309020205020404" pitchFamily="49" charset="0"/>
                </a:rPr>
                <a:t>   str = </a:t>
              </a:r>
              <a:r>
                <a:rPr lang="en-US" altLang="zh-CN" sz="1400" dirty="0" err="1">
                  <a:latin typeface="Courier New" panose="02070309020205020404" pitchFamily="49" charset="0"/>
                </a:rPr>
                <a:t>str.replace</a:t>
              </a:r>
              <a:r>
                <a:rPr lang="en-US" altLang="zh-CN" sz="1400" dirty="0">
                  <a:latin typeface="Courier New" panose="02070309020205020404" pitchFamily="49" charset="0"/>
                </a:rPr>
                <a:t>(</a:t>
              </a:r>
              <a:r>
                <a:rPr lang="en-US" altLang="zh-CN" sz="1400" dirty="0" err="1">
                  <a:latin typeface="Courier New" panose="02070309020205020404" pitchFamily="49" charset="0"/>
                </a:rPr>
                <a:t>patternResult</a:t>
              </a:r>
              <a:r>
                <a:rPr lang="en-US" altLang="zh-CN" sz="1400" dirty="0">
                  <a:latin typeface="Courier New" panose="02070309020205020404" pitchFamily="49" charset="0"/>
                </a:rPr>
                <a:t>[0], </a:t>
              </a:r>
              <a:r>
                <a:rPr lang="en-US" altLang="zh-CN" sz="1400" dirty="0" err="1">
                  <a:latin typeface="Courier New" panose="02070309020205020404" pitchFamily="49" charset="0"/>
                </a:rPr>
                <a:t>patternResult</a:t>
              </a:r>
              <a:r>
                <a:rPr lang="en-US" altLang="zh-CN" sz="1400" dirty="0">
                  <a:latin typeface="Courier New" panose="02070309020205020404" pitchFamily="49" charset="0"/>
                </a:rPr>
                <a:t>[1])</a:t>
              </a:r>
            </a:p>
            <a:p>
              <a:pPr>
                <a:lnSpc>
                  <a:spcPct val="150000"/>
                </a:lnSpc>
              </a:pPr>
              <a:r>
                <a:rPr lang="en-US" altLang="zh-CN" sz="1400" dirty="0">
                  <a:latin typeface="Courier New" panose="02070309020205020404" pitchFamily="49" charset="0"/>
                </a:rPr>
                <a:t>}</a:t>
              </a:r>
            </a:p>
            <a:p>
              <a:pPr>
                <a:lnSpc>
                  <a:spcPct val="150000"/>
                </a:lnSpc>
              </a:pPr>
              <a:r>
                <a:rPr lang="en-US" altLang="zh-CN" sz="1400" dirty="0">
                  <a:latin typeface="Courier New" panose="02070309020205020404" pitchFamily="49" charset="0"/>
                </a:rPr>
                <a:t>console.log(str) // </a:t>
              </a:r>
              <a:r>
                <a:rPr lang="zh-CN" altLang="en-US" sz="1400" dirty="0">
                  <a:latin typeface="Courier New" panose="02070309020205020404" pitchFamily="49" charset="0"/>
                </a:rPr>
                <a:t>输出 </a:t>
              </a:r>
              <a:r>
                <a:rPr lang="en-US" altLang="zh-CN" sz="1400" dirty="0">
                  <a:latin typeface="Courier New" panose="02070309020205020404" pitchFamily="49" charset="0"/>
                </a:rPr>
                <a:t>&lt;div&gt;name</a:t>
              </a:r>
              <a:r>
                <a:rPr lang="zh-CN" altLang="en-US" sz="1400" dirty="0">
                  <a:latin typeface="Courier New" panose="02070309020205020404" pitchFamily="49" charset="0"/>
                </a:rPr>
                <a:t>今年</a:t>
              </a:r>
              <a:r>
                <a:rPr lang="en-US" altLang="zh-CN" sz="1400" dirty="0">
                  <a:latin typeface="Courier New" panose="02070309020205020404" pitchFamily="49" charset="0"/>
                </a:rPr>
                <a:t>age</a:t>
              </a:r>
              <a:r>
                <a:rPr lang="zh-CN" altLang="en-US" sz="1400" dirty="0">
                  <a:latin typeface="Courier New" panose="02070309020205020404" pitchFamily="49" charset="0"/>
                </a:rPr>
                <a:t>岁了</a:t>
              </a:r>
              <a:r>
                <a:rPr lang="en-US" altLang="zh-CN" sz="1400" dirty="0">
                  <a:latin typeface="Courier New" panose="02070309020205020404" pitchFamily="49" charset="0"/>
                </a:rPr>
                <a:t>&lt;/div&gt;</a:t>
              </a:r>
            </a:p>
          </p:txBody>
        </p:sp>
      </p:grpSp>
    </p:spTree>
    <p:extLst>
      <p:ext uri="{BB962C8B-B14F-4D97-AF65-F5344CB8AC3E}">
        <p14:creationId xmlns:p14="http://schemas.microsoft.com/office/powerpoint/2010/main" val="135128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6. </a:t>
            </a:r>
            <a:r>
              <a:rPr lang="zh-CN" altLang="en-US" dirty="0"/>
              <a:t>模板引擎的实现原理</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6.1 </a:t>
            </a:r>
            <a:r>
              <a:rPr lang="zh-CN" altLang="en-US" dirty="0"/>
              <a:t>正则与字符串操作</a:t>
            </a:r>
            <a:endParaRPr lang="zh-CN" altLang="en-US" dirty="0">
              <a:solidFill>
                <a:srgbClr val="FF0000"/>
              </a:solidFill>
            </a:endParaRPr>
          </a:p>
        </p:txBody>
      </p:sp>
      <p:sp>
        <p:nvSpPr>
          <p:cNvPr id="14" name="TextBox 3">
            <a:extLst>
              <a:ext uri="{FF2B5EF4-FFF2-40B4-BE49-F238E27FC236}">
                <a16:creationId xmlns:a16="http://schemas.microsoft.com/office/drawing/2014/main" id="{A543FB25-8CD2-4B28-BA1D-2385FEB19C31}"/>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6. replace</a:t>
            </a:r>
            <a:r>
              <a:rPr lang="zh-CN" altLang="en-US" sz="1867" b="1" dirty="0">
                <a:solidFill>
                  <a:srgbClr val="404040"/>
                </a:solidFill>
                <a:latin typeface="微软雅黑" panose="020B0503020204020204" pitchFamily="34" charset="-122"/>
                <a:ea typeface="微软雅黑" panose="020B0503020204020204" pitchFamily="34" charset="-122"/>
              </a:rPr>
              <a:t>替换为真值</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grpSp>
        <p:nvGrpSpPr>
          <p:cNvPr id="18" name="组合 17">
            <a:extLst>
              <a:ext uri="{FF2B5EF4-FFF2-40B4-BE49-F238E27FC236}">
                <a16:creationId xmlns:a16="http://schemas.microsoft.com/office/drawing/2014/main" id="{F0ABBFE0-FA9E-4354-A0F5-54CBA71C2A1B}"/>
              </a:ext>
            </a:extLst>
          </p:cNvPr>
          <p:cNvGrpSpPr>
            <a:grpSpLocks/>
          </p:cNvGrpSpPr>
          <p:nvPr/>
        </p:nvGrpSpPr>
        <p:grpSpPr bwMode="auto">
          <a:xfrm>
            <a:off x="1247052" y="2752249"/>
            <a:ext cx="9951525" cy="3072413"/>
            <a:chOff x="1078118" y="2217996"/>
            <a:chExt cx="6318046" cy="872204"/>
          </a:xfrm>
        </p:grpSpPr>
        <p:sp>
          <p:nvSpPr>
            <p:cNvPr id="21" name="矩形 20">
              <a:extLst>
                <a:ext uri="{FF2B5EF4-FFF2-40B4-BE49-F238E27FC236}">
                  <a16:creationId xmlns:a16="http://schemas.microsoft.com/office/drawing/2014/main" id="{3605DD5C-140A-4A51-BB28-C6049997BF1F}"/>
                </a:ext>
              </a:extLst>
            </p:cNvPr>
            <p:cNvSpPr/>
            <p:nvPr/>
          </p:nvSpPr>
          <p:spPr>
            <a:xfrm>
              <a:off x="1078118" y="2222029"/>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dirty="0">
                <a:solidFill>
                  <a:schemeClr val="tx1"/>
                </a:solidFill>
                <a:latin typeface="Courier New" panose="02070309020205020404" pitchFamily="49" charset="0"/>
                <a:cs typeface="Courier New" panose="02070309020205020404" pitchFamily="49" charset="0"/>
                <a:sym typeface="+mn-ea"/>
              </a:endParaRPr>
            </a:p>
          </p:txBody>
        </p:sp>
        <p:sp>
          <p:nvSpPr>
            <p:cNvPr id="22" name="矩形 21">
              <a:extLst>
                <a:ext uri="{FF2B5EF4-FFF2-40B4-BE49-F238E27FC236}">
                  <a16:creationId xmlns:a16="http://schemas.microsoft.com/office/drawing/2014/main" id="{05C10452-4CCE-465D-9850-D55491B1C06D}"/>
                </a:ext>
              </a:extLst>
            </p:cNvPr>
            <p:cNvSpPr/>
            <p:nvPr/>
          </p:nvSpPr>
          <p:spPr>
            <a:xfrm>
              <a:off x="1177926" y="2217996"/>
              <a:ext cx="6218238" cy="844235"/>
            </a:xfrm>
            <a:prstGeom prst="rect">
              <a:avLst/>
            </a:prstGeom>
          </p:spPr>
          <p:txBody>
            <a:bodyPr wrap="square">
              <a:spAutoFit/>
            </a:bodyPr>
            <a:lstStyle/>
            <a:p>
              <a:pPr>
                <a:lnSpc>
                  <a:spcPct val="150000"/>
                </a:lnSpc>
              </a:pPr>
              <a:r>
                <a:rPr lang="en-US" altLang="zh-CN" sz="1400" dirty="0">
                  <a:latin typeface="Courier New" panose="02070309020205020404" pitchFamily="49" charset="0"/>
                </a:rPr>
                <a:t>var </a:t>
              </a:r>
              <a:r>
                <a:rPr lang="en-US" altLang="zh-CN" sz="1400" b="1" dirty="0">
                  <a:solidFill>
                    <a:srgbClr val="FF0000"/>
                  </a:solidFill>
                  <a:latin typeface="Courier New" panose="02070309020205020404" pitchFamily="49" charset="0"/>
                </a:rPr>
                <a:t>data</a:t>
              </a:r>
              <a:r>
                <a:rPr lang="en-US" altLang="zh-CN" sz="1400" dirty="0">
                  <a:latin typeface="Courier New" panose="02070309020205020404" pitchFamily="49" charset="0"/>
                </a:rPr>
                <a:t> = { name: '</a:t>
              </a:r>
              <a:r>
                <a:rPr lang="zh-CN" altLang="en-US" sz="1400" dirty="0">
                  <a:latin typeface="Courier New" panose="02070309020205020404" pitchFamily="49" charset="0"/>
                </a:rPr>
                <a:t>张三</a:t>
              </a:r>
              <a:r>
                <a:rPr lang="en-US" altLang="zh-CN" sz="1400" dirty="0">
                  <a:latin typeface="Courier New" panose="02070309020205020404" pitchFamily="49" charset="0"/>
                </a:rPr>
                <a:t>', age: 20 }</a:t>
              </a:r>
            </a:p>
            <a:p>
              <a:pPr>
                <a:lnSpc>
                  <a:spcPct val="150000"/>
                </a:lnSpc>
              </a:pPr>
              <a:r>
                <a:rPr lang="en-US" altLang="zh-CN" sz="1400" dirty="0">
                  <a:latin typeface="Courier New" panose="02070309020205020404" pitchFamily="49" charset="0"/>
                </a:rPr>
                <a:t>var str = '&lt;div&gt;{{name}}</a:t>
              </a:r>
              <a:r>
                <a:rPr lang="zh-CN" altLang="en-US" sz="1400" dirty="0">
                  <a:latin typeface="Courier New" panose="02070309020205020404" pitchFamily="49" charset="0"/>
                </a:rPr>
                <a:t>今年</a:t>
              </a:r>
              <a:r>
                <a:rPr lang="en-US" altLang="zh-CN" sz="1400" dirty="0">
                  <a:latin typeface="Courier New" panose="02070309020205020404" pitchFamily="49" charset="0"/>
                </a:rPr>
                <a:t>{{ age }}</a:t>
              </a:r>
              <a:r>
                <a:rPr lang="zh-CN" altLang="en-US" sz="1400" dirty="0">
                  <a:latin typeface="Courier New" panose="02070309020205020404" pitchFamily="49" charset="0"/>
                </a:rPr>
                <a:t>岁了</a:t>
              </a:r>
              <a:r>
                <a:rPr lang="en-US" altLang="zh-CN" sz="1400" dirty="0">
                  <a:latin typeface="Courier New" panose="02070309020205020404" pitchFamily="49" charset="0"/>
                </a:rPr>
                <a:t>&lt;/div&gt;'</a:t>
              </a:r>
            </a:p>
            <a:p>
              <a:pPr>
                <a:lnSpc>
                  <a:spcPct val="150000"/>
                </a:lnSpc>
              </a:pPr>
              <a:r>
                <a:rPr lang="en-US" altLang="zh-CN" sz="1400" dirty="0">
                  <a:latin typeface="Courier New" panose="02070309020205020404" pitchFamily="49" charset="0"/>
                </a:rPr>
                <a:t>var pattern = /{{\s*([a-zA-Z]+)\s*}}/</a:t>
              </a:r>
            </a:p>
            <a:p>
              <a:pPr>
                <a:lnSpc>
                  <a:spcPct val="150000"/>
                </a:lnSpc>
              </a:pPr>
              <a:endParaRPr lang="en-US" altLang="zh-CN" sz="1400" dirty="0">
                <a:latin typeface="Courier New" panose="02070309020205020404" pitchFamily="49" charset="0"/>
              </a:endParaRPr>
            </a:p>
            <a:p>
              <a:pPr>
                <a:lnSpc>
                  <a:spcPct val="150000"/>
                </a:lnSpc>
              </a:pPr>
              <a:r>
                <a:rPr lang="en-US" altLang="zh-CN" sz="1400" dirty="0">
                  <a:latin typeface="Courier New" panose="02070309020205020404" pitchFamily="49" charset="0"/>
                </a:rPr>
                <a:t>var </a:t>
              </a:r>
              <a:r>
                <a:rPr lang="en-US" altLang="zh-CN" sz="1400" dirty="0" err="1">
                  <a:latin typeface="Courier New" panose="02070309020205020404" pitchFamily="49" charset="0"/>
                </a:rPr>
                <a:t>patternResult</a:t>
              </a:r>
              <a:r>
                <a:rPr lang="en-US" altLang="zh-CN" sz="1400" dirty="0">
                  <a:latin typeface="Courier New" panose="02070309020205020404" pitchFamily="49" charset="0"/>
                </a:rPr>
                <a:t> = null</a:t>
              </a:r>
            </a:p>
            <a:p>
              <a:pPr>
                <a:lnSpc>
                  <a:spcPct val="150000"/>
                </a:lnSpc>
              </a:pPr>
              <a:r>
                <a:rPr lang="en-US" altLang="zh-CN" sz="1400" dirty="0">
                  <a:latin typeface="Courier New" panose="02070309020205020404" pitchFamily="49" charset="0"/>
                </a:rPr>
                <a:t>while ((</a:t>
              </a:r>
              <a:r>
                <a:rPr lang="en-US" altLang="zh-CN" sz="1400" dirty="0" err="1">
                  <a:latin typeface="Courier New" panose="02070309020205020404" pitchFamily="49" charset="0"/>
                </a:rPr>
                <a:t>patternResult</a:t>
              </a:r>
              <a:r>
                <a:rPr lang="en-US" altLang="zh-CN" sz="1400" dirty="0">
                  <a:latin typeface="Courier New" panose="02070309020205020404" pitchFamily="49" charset="0"/>
                </a:rPr>
                <a:t> = </a:t>
              </a:r>
              <a:r>
                <a:rPr lang="en-US" altLang="zh-CN" sz="1400" dirty="0" err="1">
                  <a:latin typeface="Courier New" panose="02070309020205020404" pitchFamily="49" charset="0"/>
                </a:rPr>
                <a:t>pattern.exec</a:t>
              </a:r>
              <a:r>
                <a:rPr lang="en-US" altLang="zh-CN" sz="1400" dirty="0">
                  <a:latin typeface="Courier New" panose="02070309020205020404" pitchFamily="49" charset="0"/>
                </a:rPr>
                <a:t>(str))) {</a:t>
              </a:r>
            </a:p>
            <a:p>
              <a:pPr>
                <a:lnSpc>
                  <a:spcPct val="150000"/>
                </a:lnSpc>
              </a:pPr>
              <a:r>
                <a:rPr lang="en-US" altLang="zh-CN" sz="1400" dirty="0">
                  <a:latin typeface="Courier New" panose="02070309020205020404" pitchFamily="49" charset="0"/>
                </a:rPr>
                <a:t>   str = </a:t>
              </a:r>
              <a:r>
                <a:rPr lang="en-US" altLang="zh-CN" sz="1400" dirty="0" err="1">
                  <a:latin typeface="Courier New" panose="02070309020205020404" pitchFamily="49" charset="0"/>
                </a:rPr>
                <a:t>str.replace</a:t>
              </a:r>
              <a:r>
                <a:rPr lang="en-US" altLang="zh-CN" sz="1400" dirty="0">
                  <a:latin typeface="Courier New" panose="02070309020205020404" pitchFamily="49" charset="0"/>
                </a:rPr>
                <a:t>(</a:t>
              </a:r>
              <a:r>
                <a:rPr lang="en-US" altLang="zh-CN" sz="1400" dirty="0" err="1">
                  <a:latin typeface="Courier New" panose="02070309020205020404" pitchFamily="49" charset="0"/>
                </a:rPr>
                <a:t>patternResult</a:t>
              </a:r>
              <a:r>
                <a:rPr lang="en-US" altLang="zh-CN" sz="1400" dirty="0">
                  <a:latin typeface="Courier New" panose="02070309020205020404" pitchFamily="49" charset="0"/>
                </a:rPr>
                <a:t>[0], </a:t>
              </a:r>
              <a:r>
                <a:rPr lang="en-US" altLang="zh-CN" sz="1400" b="1" dirty="0">
                  <a:solidFill>
                    <a:srgbClr val="FF0000"/>
                  </a:solidFill>
                  <a:latin typeface="Courier New" panose="02070309020205020404" pitchFamily="49" charset="0"/>
                </a:rPr>
                <a:t>data</a:t>
              </a:r>
              <a:r>
                <a:rPr lang="en-US" altLang="zh-CN" sz="1400" b="1" dirty="0">
                  <a:solidFill>
                    <a:srgbClr val="047FFD"/>
                  </a:solidFill>
                  <a:latin typeface="Courier New" panose="02070309020205020404" pitchFamily="49" charset="0"/>
                </a:rPr>
                <a:t>[</a:t>
              </a:r>
              <a:r>
                <a:rPr lang="en-US" altLang="zh-CN" sz="1400" b="1" dirty="0" err="1">
                  <a:latin typeface="Courier New" panose="02070309020205020404" pitchFamily="49" charset="0"/>
                </a:rPr>
                <a:t>patternResult</a:t>
              </a:r>
              <a:r>
                <a:rPr lang="en-US" altLang="zh-CN" sz="1400" b="1" dirty="0">
                  <a:latin typeface="Courier New" panose="02070309020205020404" pitchFamily="49" charset="0"/>
                </a:rPr>
                <a:t>[1]</a:t>
              </a:r>
              <a:r>
                <a:rPr lang="en-US" altLang="zh-CN" sz="1400" b="1" dirty="0">
                  <a:solidFill>
                    <a:srgbClr val="047FFD"/>
                  </a:solidFill>
                  <a:latin typeface="Courier New" panose="02070309020205020404" pitchFamily="49" charset="0"/>
                </a:rPr>
                <a:t>]</a:t>
              </a:r>
              <a:r>
                <a:rPr lang="en-US" altLang="zh-CN" sz="1400" dirty="0">
                  <a:latin typeface="Courier New" panose="02070309020205020404" pitchFamily="49" charset="0"/>
                </a:rPr>
                <a:t>)</a:t>
              </a:r>
            </a:p>
            <a:p>
              <a:pPr>
                <a:lnSpc>
                  <a:spcPct val="150000"/>
                </a:lnSpc>
              </a:pPr>
              <a:r>
                <a:rPr lang="en-US" altLang="zh-CN" sz="1400" dirty="0">
                  <a:latin typeface="Courier New" panose="02070309020205020404" pitchFamily="49" charset="0"/>
                </a:rPr>
                <a:t>}</a:t>
              </a:r>
            </a:p>
            <a:p>
              <a:pPr>
                <a:lnSpc>
                  <a:spcPct val="150000"/>
                </a:lnSpc>
              </a:pPr>
              <a:r>
                <a:rPr lang="en-US" altLang="zh-CN" sz="1400" dirty="0">
                  <a:latin typeface="Courier New" panose="02070309020205020404" pitchFamily="49" charset="0"/>
                </a:rPr>
                <a:t>console.log(str)</a:t>
              </a:r>
            </a:p>
          </p:txBody>
        </p:sp>
      </p:grpSp>
    </p:spTree>
    <p:extLst>
      <p:ext uri="{BB962C8B-B14F-4D97-AF65-F5344CB8AC3E}">
        <p14:creationId xmlns:p14="http://schemas.microsoft.com/office/powerpoint/2010/main" val="193594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6. </a:t>
            </a:r>
            <a:r>
              <a:rPr lang="zh-CN" altLang="en-US" dirty="0"/>
              <a:t>模板引擎的实现原理</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6.2 </a:t>
            </a:r>
            <a:r>
              <a:rPr lang="zh-CN" altLang="en-US" dirty="0"/>
              <a:t>实现简易的模板引擎</a:t>
            </a:r>
            <a:endParaRPr lang="zh-CN" altLang="en-US" dirty="0">
              <a:solidFill>
                <a:srgbClr val="FF0000"/>
              </a:solidFill>
            </a:endParaRPr>
          </a:p>
        </p:txBody>
      </p:sp>
      <p:sp>
        <p:nvSpPr>
          <p:cNvPr id="14" name="TextBox 3">
            <a:extLst>
              <a:ext uri="{FF2B5EF4-FFF2-40B4-BE49-F238E27FC236}">
                <a16:creationId xmlns:a16="http://schemas.microsoft.com/office/drawing/2014/main" id="{A543FB25-8CD2-4B28-BA1D-2385FEB19C31}"/>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1. </a:t>
            </a:r>
            <a:r>
              <a:rPr lang="zh-CN" altLang="en-US" sz="1867" b="1" dirty="0">
                <a:solidFill>
                  <a:srgbClr val="404040"/>
                </a:solidFill>
                <a:latin typeface="微软雅黑" panose="020B0503020204020204" pitchFamily="34" charset="-122"/>
                <a:ea typeface="微软雅黑" panose="020B0503020204020204" pitchFamily="34" charset="-122"/>
              </a:rPr>
              <a:t>实现步骤</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5" name="内容占位符 5">
            <a:extLst>
              <a:ext uri="{FF2B5EF4-FFF2-40B4-BE49-F238E27FC236}">
                <a16:creationId xmlns:a16="http://schemas.microsoft.com/office/drawing/2014/main" id="{8ABCBFA3-A6AF-4465-82E2-FE170B3CD226}"/>
              </a:ext>
            </a:extLst>
          </p:cNvPr>
          <p:cNvSpPr>
            <a:spLocks noGrp="1"/>
          </p:cNvSpPr>
          <p:nvPr>
            <p:ph sz="half" idx="14"/>
          </p:nvPr>
        </p:nvSpPr>
        <p:spPr>
          <a:xfrm>
            <a:off x="1131171" y="2856366"/>
            <a:ext cx="8690165" cy="3519599"/>
          </a:xfrm>
        </p:spPr>
        <p:txBody>
          <a:bodyPr>
            <a:noAutofit/>
          </a:bodyPr>
          <a:lstStyle/>
          <a:p>
            <a:pPr marL="304792" indent="-304792">
              <a:buFont typeface="+mj-ea"/>
              <a:buAutoNum type="circleNumDbPlain"/>
            </a:pPr>
            <a:r>
              <a:rPr lang="zh-CN" altLang="en-US" dirty="0"/>
              <a:t>定义模板结构</a:t>
            </a:r>
            <a:endParaRPr lang="en-US" altLang="zh-CN" dirty="0"/>
          </a:p>
          <a:p>
            <a:pPr marL="304792" indent="-304792">
              <a:buFont typeface="+mj-ea"/>
              <a:buAutoNum type="circleNumDbPlain"/>
            </a:pPr>
            <a:r>
              <a:rPr lang="zh-CN" altLang="en-US" dirty="0">
                <a:solidFill>
                  <a:schemeClr val="tx1"/>
                </a:solidFill>
              </a:rPr>
              <a:t>预调用模板引擎</a:t>
            </a:r>
            <a:endParaRPr lang="en-US" altLang="zh-CN" dirty="0">
              <a:solidFill>
                <a:schemeClr val="tx1"/>
              </a:solidFill>
            </a:endParaRPr>
          </a:p>
          <a:p>
            <a:pPr marL="304792" indent="-304792">
              <a:buFont typeface="+mj-ea"/>
              <a:buAutoNum type="circleNumDbPlain"/>
            </a:pPr>
            <a:r>
              <a:rPr lang="zh-CN" altLang="en-US" dirty="0">
                <a:solidFill>
                  <a:schemeClr val="tx1"/>
                </a:solidFill>
              </a:rPr>
              <a:t>封装 </a:t>
            </a:r>
            <a:r>
              <a:rPr lang="en-US" altLang="zh-CN" dirty="0">
                <a:solidFill>
                  <a:schemeClr val="tx1"/>
                </a:solidFill>
              </a:rPr>
              <a:t>template </a:t>
            </a:r>
            <a:r>
              <a:rPr lang="zh-CN" altLang="en-US" dirty="0">
                <a:solidFill>
                  <a:schemeClr val="tx1"/>
                </a:solidFill>
              </a:rPr>
              <a:t>函数</a:t>
            </a:r>
            <a:endParaRPr lang="en-US" altLang="zh-CN" dirty="0">
              <a:solidFill>
                <a:schemeClr val="tx1"/>
              </a:solidFill>
            </a:endParaRPr>
          </a:p>
          <a:p>
            <a:pPr marL="304792" indent="-304792">
              <a:buFont typeface="+mj-ea"/>
              <a:buAutoNum type="circleNumDbPlain"/>
            </a:pPr>
            <a:r>
              <a:rPr lang="zh-CN" altLang="en-US" dirty="0">
                <a:solidFill>
                  <a:schemeClr val="tx1"/>
                </a:solidFill>
              </a:rPr>
              <a:t>导入并使用自定义的模板引擎</a:t>
            </a:r>
            <a:endParaRPr lang="en-US" altLang="zh-CN" dirty="0"/>
          </a:p>
        </p:txBody>
      </p:sp>
    </p:spTree>
    <p:extLst>
      <p:ext uri="{BB962C8B-B14F-4D97-AF65-F5344CB8AC3E}">
        <p14:creationId xmlns:p14="http://schemas.microsoft.com/office/powerpoint/2010/main" val="420502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6. </a:t>
            </a:r>
            <a:r>
              <a:rPr lang="zh-CN" altLang="en-US" dirty="0"/>
              <a:t>模板引擎的实现原理</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6.2 </a:t>
            </a:r>
            <a:r>
              <a:rPr lang="zh-CN" altLang="en-US" dirty="0"/>
              <a:t>实现简易的模板引擎</a:t>
            </a:r>
            <a:endParaRPr lang="zh-CN" altLang="en-US" dirty="0">
              <a:solidFill>
                <a:srgbClr val="FF0000"/>
              </a:solidFill>
            </a:endParaRPr>
          </a:p>
        </p:txBody>
      </p:sp>
      <p:sp>
        <p:nvSpPr>
          <p:cNvPr id="14" name="TextBox 3">
            <a:extLst>
              <a:ext uri="{FF2B5EF4-FFF2-40B4-BE49-F238E27FC236}">
                <a16:creationId xmlns:a16="http://schemas.microsoft.com/office/drawing/2014/main" id="{A543FB25-8CD2-4B28-BA1D-2385FEB19C31}"/>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2. </a:t>
            </a:r>
            <a:r>
              <a:rPr lang="zh-CN" altLang="en-US" sz="1867" b="1" dirty="0">
                <a:solidFill>
                  <a:srgbClr val="404040"/>
                </a:solidFill>
                <a:latin typeface="微软雅黑" panose="020B0503020204020204" pitchFamily="34" charset="-122"/>
                <a:ea typeface="微软雅黑" panose="020B0503020204020204" pitchFamily="34" charset="-122"/>
              </a:rPr>
              <a:t>定义模板结构</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a16="http://schemas.microsoft.com/office/drawing/2014/main" id="{D3AE1391-0E27-4891-90C8-FACF5BC740E3}"/>
              </a:ext>
            </a:extLst>
          </p:cNvPr>
          <p:cNvGrpSpPr>
            <a:grpSpLocks/>
          </p:cNvGrpSpPr>
          <p:nvPr/>
        </p:nvGrpSpPr>
        <p:grpSpPr bwMode="auto">
          <a:xfrm>
            <a:off x="1247052" y="2752249"/>
            <a:ext cx="9951525" cy="2503858"/>
            <a:chOff x="1078118" y="2217996"/>
            <a:chExt cx="6318046" cy="872204"/>
          </a:xfrm>
        </p:grpSpPr>
        <p:sp>
          <p:nvSpPr>
            <p:cNvPr id="9" name="矩形 8">
              <a:extLst>
                <a:ext uri="{FF2B5EF4-FFF2-40B4-BE49-F238E27FC236}">
                  <a16:creationId xmlns:a16="http://schemas.microsoft.com/office/drawing/2014/main" id="{D41D4217-D8D4-4208-8FDF-13C50A17B6F9}"/>
                </a:ext>
              </a:extLst>
            </p:cNvPr>
            <p:cNvSpPr/>
            <p:nvPr/>
          </p:nvSpPr>
          <p:spPr>
            <a:xfrm>
              <a:off x="1078118" y="2222029"/>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dirty="0">
                <a:solidFill>
                  <a:schemeClr val="tx1"/>
                </a:solidFill>
                <a:latin typeface="Courier New" panose="02070309020205020404" pitchFamily="49" charset="0"/>
                <a:cs typeface="Courier New" panose="02070309020205020404" pitchFamily="49" charset="0"/>
                <a:sym typeface="+mn-ea"/>
              </a:endParaRPr>
            </a:p>
          </p:txBody>
        </p:sp>
        <p:sp>
          <p:nvSpPr>
            <p:cNvPr id="12" name="矩形 11">
              <a:extLst>
                <a:ext uri="{FF2B5EF4-FFF2-40B4-BE49-F238E27FC236}">
                  <a16:creationId xmlns:a16="http://schemas.microsoft.com/office/drawing/2014/main" id="{4E91586F-ACF7-479C-A0A5-AA3811A2F37A}"/>
                </a:ext>
              </a:extLst>
            </p:cNvPr>
            <p:cNvSpPr/>
            <p:nvPr/>
          </p:nvSpPr>
          <p:spPr>
            <a:xfrm>
              <a:off x="1177926" y="2217996"/>
              <a:ext cx="6218238" cy="810792"/>
            </a:xfrm>
            <a:prstGeom prst="rect">
              <a:avLst/>
            </a:prstGeom>
          </p:spPr>
          <p:txBody>
            <a:bodyPr wrap="square">
              <a:spAutoFit/>
            </a:bodyPr>
            <a:lstStyle/>
            <a:p>
              <a:pPr>
                <a:lnSpc>
                  <a:spcPct val="150000"/>
                </a:lnSpc>
              </a:pPr>
              <a:r>
                <a:rPr lang="en-US" altLang="zh-CN" sz="1400" dirty="0">
                  <a:solidFill>
                    <a:srgbClr val="999999"/>
                  </a:solidFill>
                  <a:latin typeface="Courier New" panose="02070309020205020404" pitchFamily="49" charset="0"/>
                  <a:cs typeface="Courier New" panose="02070309020205020404" pitchFamily="49" charset="0"/>
                </a:rPr>
                <a:t>&lt;!-- </a:t>
              </a:r>
              <a:r>
                <a:rPr lang="zh-CN" altLang="en-US" sz="1400" dirty="0">
                  <a:solidFill>
                    <a:srgbClr val="999999"/>
                  </a:solidFill>
                  <a:latin typeface="Courier New" panose="02070309020205020404" pitchFamily="49" charset="0"/>
                  <a:cs typeface="Courier New" panose="02070309020205020404" pitchFamily="49" charset="0"/>
                </a:rPr>
                <a:t>定义模板结构 </a:t>
              </a:r>
              <a:r>
                <a:rPr lang="en-US" altLang="zh-CN" sz="1400" dirty="0">
                  <a:solidFill>
                    <a:srgbClr val="999999"/>
                  </a:solidFill>
                  <a:latin typeface="Courier New" panose="02070309020205020404" pitchFamily="49" charset="0"/>
                  <a:cs typeface="Courier New" panose="02070309020205020404" pitchFamily="49" charset="0"/>
                </a:rPr>
                <a:t>--&gt;</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&lt;</a:t>
              </a:r>
              <a:r>
                <a:rPr lang="en-US" altLang="zh-CN" sz="1400" dirty="0">
                  <a:solidFill>
                    <a:srgbClr val="F92672"/>
                  </a:solidFill>
                  <a:latin typeface="Courier New" panose="02070309020205020404" pitchFamily="49" charset="0"/>
                  <a:cs typeface="Courier New" panose="02070309020205020404" pitchFamily="49" charset="0"/>
                </a:rPr>
                <a:t>script</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F77C00"/>
                  </a:solidFill>
                  <a:latin typeface="Courier New" panose="02070309020205020404" pitchFamily="49" charset="0"/>
                  <a:cs typeface="Courier New" panose="02070309020205020404" pitchFamily="49" charset="0"/>
                </a:rPr>
                <a:t>type</a:t>
              </a:r>
              <a:r>
                <a:rPr lang="en-US" altLang="zh-CN" sz="1400" dirty="0">
                  <a:solidFill>
                    <a:srgbClr val="0D0D0D"/>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"text/html"</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F77C00"/>
                  </a:solidFill>
                  <a:latin typeface="Courier New" panose="02070309020205020404" pitchFamily="49" charset="0"/>
                  <a:cs typeface="Courier New" panose="02070309020205020404" pitchFamily="49" charset="0"/>
                </a:rPr>
                <a:t>id</a:t>
              </a:r>
              <a:r>
                <a:rPr lang="en-US" altLang="zh-CN" sz="1400" dirty="0">
                  <a:solidFill>
                    <a:srgbClr val="0D0D0D"/>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err="1">
                  <a:solidFill>
                    <a:srgbClr val="1794FA"/>
                  </a:solidFill>
                  <a:latin typeface="Courier New" panose="02070309020205020404" pitchFamily="49" charset="0"/>
                  <a:cs typeface="Courier New" panose="02070309020205020404" pitchFamily="49" charset="0"/>
                </a:rPr>
                <a:t>tpl</a:t>
              </a:r>
              <a:r>
                <a:rPr lang="en-US" altLang="zh-CN" sz="1400" dirty="0">
                  <a:solidFill>
                    <a:srgbClr val="1794FA"/>
                  </a:solidFill>
                  <a:latin typeface="Courier New" panose="02070309020205020404" pitchFamily="49" charset="0"/>
                  <a:cs typeface="Courier New" panose="02070309020205020404" pitchFamily="49" charset="0"/>
                </a:rPr>
                <a:t>-user"</a:t>
              </a:r>
              <a:r>
                <a:rPr lang="en-US" altLang="zh-CN" sz="1400" dirty="0">
                  <a:solidFill>
                    <a:srgbClr val="0D0D0D"/>
                  </a:solidFill>
                  <a:latin typeface="Courier New" panose="02070309020205020404" pitchFamily="49" charset="0"/>
                  <a:cs typeface="Courier New" panose="02070309020205020404" pitchFamily="49" charset="0"/>
                </a:rPr>
                <a:t>&gt;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&lt;</a:t>
              </a:r>
              <a:r>
                <a:rPr lang="en-US" altLang="zh-CN" sz="1400" dirty="0">
                  <a:solidFill>
                    <a:srgbClr val="F92672"/>
                  </a:solidFill>
                  <a:latin typeface="Courier New" panose="02070309020205020404" pitchFamily="49" charset="0"/>
                  <a:cs typeface="Courier New" panose="02070309020205020404" pitchFamily="49" charset="0"/>
                </a:rPr>
                <a:t>div</a:t>
              </a:r>
              <a:r>
                <a:rPr lang="en-US" altLang="zh-CN" sz="1400" dirty="0">
                  <a:solidFill>
                    <a:srgbClr val="0D0D0D"/>
                  </a:solidFill>
                  <a:latin typeface="Courier New" panose="02070309020205020404" pitchFamily="49" charset="0"/>
                  <a:cs typeface="Courier New" panose="02070309020205020404" pitchFamily="49" charset="0"/>
                </a:rPr>
                <a:t>&gt;</a:t>
              </a:r>
              <a:r>
                <a:rPr lang="zh-CN" altLang="en-US" sz="1400" dirty="0">
                  <a:solidFill>
                    <a:srgbClr val="0D0D0D"/>
                  </a:solidFill>
                  <a:latin typeface="Courier New" panose="02070309020205020404" pitchFamily="49" charset="0"/>
                  <a:cs typeface="Courier New" panose="02070309020205020404" pitchFamily="49" charset="0"/>
                </a:rPr>
                <a:t>姓名：</a:t>
              </a:r>
              <a:r>
                <a:rPr lang="en-US" altLang="zh-CN" sz="1400" dirty="0">
                  <a:solidFill>
                    <a:srgbClr val="0D0D0D"/>
                  </a:solidFill>
                  <a:latin typeface="Courier New" panose="02070309020205020404" pitchFamily="49" charset="0"/>
                  <a:cs typeface="Courier New" panose="02070309020205020404" pitchFamily="49" charset="0"/>
                </a:rPr>
                <a:t>{{name}}&lt;/</a:t>
              </a:r>
              <a:r>
                <a:rPr lang="en-US" altLang="zh-CN" sz="1400" dirty="0">
                  <a:solidFill>
                    <a:srgbClr val="F92672"/>
                  </a:solidFill>
                  <a:latin typeface="Courier New" panose="02070309020205020404" pitchFamily="49" charset="0"/>
                  <a:cs typeface="Courier New" panose="02070309020205020404" pitchFamily="49" charset="0"/>
                </a:rPr>
                <a:t>div</a:t>
              </a:r>
              <a:r>
                <a:rPr lang="en-US" altLang="zh-CN" sz="1400" dirty="0">
                  <a:solidFill>
                    <a:srgbClr val="0D0D0D"/>
                  </a:solidFill>
                  <a:latin typeface="Courier New" panose="02070309020205020404" pitchFamily="49" charset="0"/>
                  <a:cs typeface="Courier New" panose="02070309020205020404" pitchFamily="49" charset="0"/>
                </a:rPr>
                <a:t>&gt;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&lt;</a:t>
              </a:r>
              <a:r>
                <a:rPr lang="en-US" altLang="zh-CN" sz="1400" dirty="0">
                  <a:solidFill>
                    <a:srgbClr val="F92672"/>
                  </a:solidFill>
                  <a:latin typeface="Courier New" panose="02070309020205020404" pitchFamily="49" charset="0"/>
                  <a:cs typeface="Courier New" panose="02070309020205020404" pitchFamily="49" charset="0"/>
                </a:rPr>
                <a:t>div</a:t>
              </a:r>
              <a:r>
                <a:rPr lang="en-US" altLang="zh-CN" sz="1400" dirty="0">
                  <a:solidFill>
                    <a:srgbClr val="0D0D0D"/>
                  </a:solidFill>
                  <a:latin typeface="Courier New" panose="02070309020205020404" pitchFamily="49" charset="0"/>
                  <a:cs typeface="Courier New" panose="02070309020205020404" pitchFamily="49" charset="0"/>
                </a:rPr>
                <a:t>&gt;</a:t>
              </a:r>
              <a:r>
                <a:rPr lang="zh-CN" altLang="en-US" sz="1400" dirty="0">
                  <a:solidFill>
                    <a:srgbClr val="0D0D0D"/>
                  </a:solidFill>
                  <a:latin typeface="Courier New" panose="02070309020205020404" pitchFamily="49" charset="0"/>
                  <a:cs typeface="Courier New" panose="02070309020205020404" pitchFamily="49" charset="0"/>
                </a:rPr>
                <a:t>年龄：</a:t>
              </a:r>
              <a:r>
                <a:rPr lang="en-US" altLang="zh-CN" sz="1400" dirty="0">
                  <a:solidFill>
                    <a:srgbClr val="0D0D0D"/>
                  </a:solidFill>
                  <a:latin typeface="Courier New" panose="02070309020205020404" pitchFamily="49" charset="0"/>
                  <a:cs typeface="Courier New" panose="02070309020205020404" pitchFamily="49" charset="0"/>
                </a:rPr>
                <a:t>{{ age }}&lt;/</a:t>
              </a:r>
              <a:r>
                <a:rPr lang="en-US" altLang="zh-CN" sz="1400" dirty="0">
                  <a:solidFill>
                    <a:srgbClr val="F92672"/>
                  </a:solidFill>
                  <a:latin typeface="Courier New" panose="02070309020205020404" pitchFamily="49" charset="0"/>
                  <a:cs typeface="Courier New" panose="02070309020205020404" pitchFamily="49" charset="0"/>
                </a:rPr>
                <a:t>div</a:t>
              </a:r>
              <a:r>
                <a:rPr lang="en-US" altLang="zh-CN" sz="1400" dirty="0">
                  <a:solidFill>
                    <a:srgbClr val="0D0D0D"/>
                  </a:solidFill>
                  <a:latin typeface="Courier New" panose="02070309020205020404" pitchFamily="49" charset="0"/>
                  <a:cs typeface="Courier New" panose="02070309020205020404" pitchFamily="49" charset="0"/>
                </a:rPr>
                <a:t>&gt;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&lt;</a:t>
              </a:r>
              <a:r>
                <a:rPr lang="en-US" altLang="zh-CN" sz="1400" dirty="0">
                  <a:solidFill>
                    <a:srgbClr val="F92672"/>
                  </a:solidFill>
                  <a:latin typeface="Courier New" panose="02070309020205020404" pitchFamily="49" charset="0"/>
                  <a:cs typeface="Courier New" panose="02070309020205020404" pitchFamily="49" charset="0"/>
                </a:rPr>
                <a:t>div</a:t>
              </a:r>
              <a:r>
                <a:rPr lang="en-US" altLang="zh-CN" sz="1400" dirty="0">
                  <a:solidFill>
                    <a:srgbClr val="0D0D0D"/>
                  </a:solidFill>
                  <a:latin typeface="Courier New" panose="02070309020205020404" pitchFamily="49" charset="0"/>
                  <a:cs typeface="Courier New" panose="02070309020205020404" pitchFamily="49" charset="0"/>
                </a:rPr>
                <a:t>&gt;</a:t>
              </a:r>
              <a:r>
                <a:rPr lang="zh-CN" altLang="en-US" sz="1400" dirty="0">
                  <a:solidFill>
                    <a:srgbClr val="0D0D0D"/>
                  </a:solidFill>
                  <a:latin typeface="Courier New" panose="02070309020205020404" pitchFamily="49" charset="0"/>
                  <a:cs typeface="Courier New" panose="02070309020205020404" pitchFamily="49" charset="0"/>
                </a:rPr>
                <a:t>性别：</a:t>
              </a:r>
              <a:r>
                <a:rPr lang="en-US" altLang="zh-CN" sz="1400" dirty="0">
                  <a:solidFill>
                    <a:srgbClr val="0D0D0D"/>
                  </a:solidFill>
                  <a:latin typeface="Courier New" panose="02070309020205020404" pitchFamily="49" charset="0"/>
                  <a:cs typeface="Courier New" panose="02070309020205020404" pitchFamily="49" charset="0"/>
                </a:rPr>
                <a:t>{{  gender}}&lt;/</a:t>
              </a:r>
              <a:r>
                <a:rPr lang="en-US" altLang="zh-CN" sz="1400" dirty="0">
                  <a:solidFill>
                    <a:srgbClr val="F92672"/>
                  </a:solidFill>
                  <a:latin typeface="Courier New" panose="02070309020205020404" pitchFamily="49" charset="0"/>
                  <a:cs typeface="Courier New" panose="02070309020205020404" pitchFamily="49" charset="0"/>
                </a:rPr>
                <a:t>div</a:t>
              </a:r>
              <a:r>
                <a:rPr lang="en-US" altLang="zh-CN" sz="1400" dirty="0">
                  <a:solidFill>
                    <a:srgbClr val="0D0D0D"/>
                  </a:solidFill>
                  <a:latin typeface="Courier New" panose="02070309020205020404" pitchFamily="49" charset="0"/>
                  <a:cs typeface="Courier New" panose="02070309020205020404" pitchFamily="49" charset="0"/>
                </a:rPr>
                <a:t>&gt;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&lt;</a:t>
              </a:r>
              <a:r>
                <a:rPr lang="en-US" altLang="zh-CN" sz="1400" dirty="0">
                  <a:solidFill>
                    <a:srgbClr val="F92672"/>
                  </a:solidFill>
                  <a:latin typeface="Courier New" panose="02070309020205020404" pitchFamily="49" charset="0"/>
                  <a:cs typeface="Courier New" panose="02070309020205020404" pitchFamily="49" charset="0"/>
                </a:rPr>
                <a:t>div</a:t>
              </a:r>
              <a:r>
                <a:rPr lang="en-US" altLang="zh-CN" sz="1400" dirty="0">
                  <a:solidFill>
                    <a:srgbClr val="0D0D0D"/>
                  </a:solidFill>
                  <a:latin typeface="Courier New" panose="02070309020205020404" pitchFamily="49" charset="0"/>
                  <a:cs typeface="Courier New" panose="02070309020205020404" pitchFamily="49" charset="0"/>
                </a:rPr>
                <a:t>&gt;</a:t>
              </a:r>
              <a:r>
                <a:rPr lang="zh-CN" altLang="en-US" sz="1400" dirty="0">
                  <a:solidFill>
                    <a:srgbClr val="0D0D0D"/>
                  </a:solidFill>
                  <a:latin typeface="Courier New" panose="02070309020205020404" pitchFamily="49" charset="0"/>
                  <a:cs typeface="Courier New" panose="02070309020205020404" pitchFamily="49" charset="0"/>
                </a:rPr>
                <a:t>住址：</a:t>
              </a:r>
              <a:r>
                <a:rPr lang="en-US" altLang="zh-CN" sz="1400" dirty="0">
                  <a:solidFill>
                    <a:srgbClr val="0D0D0D"/>
                  </a:solidFill>
                  <a:latin typeface="Courier New" panose="02070309020205020404" pitchFamily="49" charset="0"/>
                  <a:cs typeface="Courier New" panose="02070309020205020404" pitchFamily="49" charset="0"/>
                </a:rPr>
                <a:t>{{address  }}&lt;/</a:t>
              </a:r>
              <a:r>
                <a:rPr lang="en-US" altLang="zh-CN" sz="1400" dirty="0">
                  <a:solidFill>
                    <a:srgbClr val="F92672"/>
                  </a:solidFill>
                  <a:latin typeface="Courier New" panose="02070309020205020404" pitchFamily="49" charset="0"/>
                  <a:cs typeface="Courier New" panose="02070309020205020404" pitchFamily="49" charset="0"/>
                </a:rPr>
                <a:t>div</a:t>
              </a:r>
              <a:r>
                <a:rPr lang="en-US" altLang="zh-CN" sz="1400" dirty="0">
                  <a:solidFill>
                    <a:srgbClr val="0D0D0D"/>
                  </a:solidFill>
                  <a:latin typeface="Courier New" panose="02070309020205020404" pitchFamily="49" charset="0"/>
                  <a:cs typeface="Courier New" panose="02070309020205020404" pitchFamily="49" charset="0"/>
                </a:rPr>
                <a:t>&gt;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&lt;/</a:t>
              </a:r>
              <a:r>
                <a:rPr lang="en-US" altLang="zh-CN" sz="1400" dirty="0">
                  <a:solidFill>
                    <a:srgbClr val="F92672"/>
                  </a:solidFill>
                  <a:latin typeface="Courier New" panose="02070309020205020404" pitchFamily="49" charset="0"/>
                  <a:cs typeface="Courier New" panose="02070309020205020404" pitchFamily="49" charset="0"/>
                </a:rPr>
                <a:t>script</a:t>
              </a:r>
              <a:r>
                <a:rPr lang="en-US" altLang="zh-CN" sz="1400" dirty="0">
                  <a:solidFill>
                    <a:srgbClr val="0D0D0D"/>
                  </a:solidFill>
                  <a:latin typeface="Courier New" panose="02070309020205020404" pitchFamily="49" charset="0"/>
                  <a:cs typeface="Courier New" panose="02070309020205020404" pitchFamily="49" charset="0"/>
                </a:rPr>
                <a:t>&gt;</a:t>
              </a:r>
            </a:p>
          </p:txBody>
        </p:sp>
      </p:grpSp>
    </p:spTree>
    <p:extLst>
      <p:ext uri="{BB962C8B-B14F-4D97-AF65-F5344CB8AC3E}">
        <p14:creationId xmlns:p14="http://schemas.microsoft.com/office/powerpoint/2010/main" val="375273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6. </a:t>
            </a:r>
            <a:r>
              <a:rPr lang="zh-CN" altLang="en-US" dirty="0"/>
              <a:t>模板引擎的实现原理</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6.2 </a:t>
            </a:r>
            <a:r>
              <a:rPr lang="zh-CN" altLang="en-US" dirty="0"/>
              <a:t>实现简易的模板引擎</a:t>
            </a:r>
            <a:endParaRPr lang="zh-CN" altLang="en-US" dirty="0">
              <a:solidFill>
                <a:srgbClr val="FF0000"/>
              </a:solidFill>
            </a:endParaRPr>
          </a:p>
        </p:txBody>
      </p:sp>
      <p:sp>
        <p:nvSpPr>
          <p:cNvPr id="14" name="TextBox 3">
            <a:extLst>
              <a:ext uri="{FF2B5EF4-FFF2-40B4-BE49-F238E27FC236}">
                <a16:creationId xmlns:a16="http://schemas.microsoft.com/office/drawing/2014/main" id="{A543FB25-8CD2-4B28-BA1D-2385FEB19C31}"/>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3. </a:t>
            </a:r>
            <a:r>
              <a:rPr lang="zh-CN" altLang="en-US" sz="1867" b="1" dirty="0">
                <a:solidFill>
                  <a:srgbClr val="404040"/>
                </a:solidFill>
                <a:latin typeface="微软雅黑" panose="020B0503020204020204" pitchFamily="34" charset="-122"/>
                <a:ea typeface="微软雅黑" panose="020B0503020204020204" pitchFamily="34" charset="-122"/>
              </a:rPr>
              <a:t>预调用模板引擎</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a16="http://schemas.microsoft.com/office/drawing/2014/main" id="{D3AE1391-0E27-4891-90C8-FACF5BC740E3}"/>
              </a:ext>
            </a:extLst>
          </p:cNvPr>
          <p:cNvGrpSpPr>
            <a:grpSpLocks/>
          </p:cNvGrpSpPr>
          <p:nvPr/>
        </p:nvGrpSpPr>
        <p:grpSpPr bwMode="auto">
          <a:xfrm>
            <a:off x="1247052" y="2752249"/>
            <a:ext cx="9951525" cy="3461155"/>
            <a:chOff x="1078118" y="2217996"/>
            <a:chExt cx="6318046" cy="872204"/>
          </a:xfrm>
        </p:grpSpPr>
        <p:sp>
          <p:nvSpPr>
            <p:cNvPr id="9" name="矩形 8">
              <a:extLst>
                <a:ext uri="{FF2B5EF4-FFF2-40B4-BE49-F238E27FC236}">
                  <a16:creationId xmlns:a16="http://schemas.microsoft.com/office/drawing/2014/main" id="{D41D4217-D8D4-4208-8FDF-13C50A17B6F9}"/>
                </a:ext>
              </a:extLst>
            </p:cNvPr>
            <p:cNvSpPr/>
            <p:nvPr/>
          </p:nvSpPr>
          <p:spPr>
            <a:xfrm>
              <a:off x="1078118" y="2222029"/>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dirty="0">
                <a:solidFill>
                  <a:schemeClr val="tx1"/>
                </a:solidFill>
                <a:latin typeface="Courier New" panose="02070309020205020404" pitchFamily="49" charset="0"/>
                <a:cs typeface="Courier New" panose="02070309020205020404" pitchFamily="49" charset="0"/>
                <a:sym typeface="+mn-ea"/>
              </a:endParaRPr>
            </a:p>
          </p:txBody>
        </p:sp>
        <p:sp>
          <p:nvSpPr>
            <p:cNvPr id="12" name="矩形 11">
              <a:extLst>
                <a:ext uri="{FF2B5EF4-FFF2-40B4-BE49-F238E27FC236}">
                  <a16:creationId xmlns:a16="http://schemas.microsoft.com/office/drawing/2014/main" id="{4E91586F-ACF7-479C-A0A5-AA3811A2F37A}"/>
                </a:ext>
              </a:extLst>
            </p:cNvPr>
            <p:cNvSpPr/>
            <p:nvPr/>
          </p:nvSpPr>
          <p:spPr>
            <a:xfrm>
              <a:off x="1177926" y="2217996"/>
              <a:ext cx="6218238" cy="830852"/>
            </a:xfrm>
            <a:prstGeom prst="rect">
              <a:avLst/>
            </a:prstGeom>
          </p:spPr>
          <p:txBody>
            <a:bodyPr wrap="square">
              <a:spAutoFit/>
            </a:bodyPr>
            <a:lstStyle/>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&lt;</a:t>
              </a:r>
              <a:r>
                <a:rPr lang="en-US" altLang="zh-CN" sz="1400" dirty="0">
                  <a:solidFill>
                    <a:srgbClr val="F92672"/>
                  </a:solidFill>
                  <a:latin typeface="Courier New" panose="02070309020205020404" pitchFamily="49" charset="0"/>
                  <a:cs typeface="Courier New" panose="02070309020205020404" pitchFamily="49" charset="0"/>
                </a:rPr>
                <a:t>script</a:t>
              </a:r>
              <a:r>
                <a:rPr lang="en-US" altLang="zh-CN" sz="1400" dirty="0">
                  <a:solidFill>
                    <a:srgbClr val="0D0D0D"/>
                  </a:solidFill>
                  <a:latin typeface="Courier New" panose="02070309020205020404" pitchFamily="49" charset="0"/>
                  <a:cs typeface="Courier New" panose="02070309020205020404" pitchFamily="49" charset="0"/>
                </a:rPr>
                <a:t>&gt;</a:t>
              </a: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定义数据</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var</a:t>
              </a:r>
              <a:r>
                <a:rPr lang="en-US" altLang="zh-CN" sz="1400" dirty="0">
                  <a:solidFill>
                    <a:srgbClr val="050505"/>
                  </a:solidFill>
                  <a:latin typeface="Courier New" panose="02070309020205020404" pitchFamily="49" charset="0"/>
                  <a:cs typeface="Courier New" panose="02070309020205020404" pitchFamily="49" charset="0"/>
                </a:rPr>
                <a:t> data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 name: </a:t>
              </a:r>
              <a:r>
                <a:rPr lang="en-US" altLang="zh-CN" sz="1400" dirty="0">
                  <a:solidFill>
                    <a:srgbClr val="1794FA"/>
                  </a:solidFill>
                  <a:latin typeface="Courier New" panose="02070309020205020404" pitchFamily="49" charset="0"/>
                  <a:cs typeface="Courier New" panose="02070309020205020404" pitchFamily="49" charset="0"/>
                </a:rPr>
                <a:t>'zs'</a:t>
              </a:r>
              <a:r>
                <a:rPr lang="en-US" altLang="zh-CN" sz="1400" dirty="0">
                  <a:solidFill>
                    <a:srgbClr val="050505"/>
                  </a:solidFill>
                  <a:latin typeface="Courier New" panose="02070309020205020404" pitchFamily="49" charset="0"/>
                  <a:cs typeface="Courier New" panose="02070309020205020404" pitchFamily="49" charset="0"/>
                </a:rPr>
                <a:t>, age: </a:t>
              </a:r>
              <a:r>
                <a:rPr lang="en-US" altLang="zh-CN" sz="1400" dirty="0">
                  <a:solidFill>
                    <a:srgbClr val="0025F5"/>
                  </a:solidFill>
                  <a:latin typeface="Courier New" panose="02070309020205020404" pitchFamily="49" charset="0"/>
                  <a:cs typeface="Courier New" panose="02070309020205020404" pitchFamily="49" charset="0"/>
                </a:rPr>
                <a:t>28</a:t>
              </a:r>
              <a:r>
                <a:rPr lang="en-US" altLang="zh-CN" sz="1400" dirty="0">
                  <a:solidFill>
                    <a:srgbClr val="050505"/>
                  </a:solidFill>
                  <a:latin typeface="Courier New" panose="02070309020205020404" pitchFamily="49" charset="0"/>
                  <a:cs typeface="Courier New" panose="02070309020205020404" pitchFamily="49" charset="0"/>
                </a:rPr>
                <a:t>, gender: </a:t>
              </a:r>
              <a:r>
                <a:rPr lang="en-US" altLang="zh-CN" sz="1400" dirty="0">
                  <a:solidFill>
                    <a:srgbClr val="1794FA"/>
                  </a:solidFill>
                  <a:latin typeface="Courier New" panose="02070309020205020404" pitchFamily="49" charset="0"/>
                  <a:cs typeface="Courier New" panose="02070309020205020404" pitchFamily="49" charset="0"/>
                </a:rPr>
                <a:t>'</a:t>
              </a:r>
              <a:r>
                <a:rPr lang="zh-CN" altLang="en-US" sz="1400" dirty="0">
                  <a:solidFill>
                    <a:srgbClr val="1794FA"/>
                  </a:solidFill>
                  <a:latin typeface="Courier New" panose="02070309020205020404" pitchFamily="49" charset="0"/>
                  <a:cs typeface="Courier New" panose="02070309020205020404" pitchFamily="49" charset="0"/>
                </a:rPr>
                <a:t>男</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address: </a:t>
              </a:r>
              <a:r>
                <a:rPr lang="en-US" altLang="zh-CN" sz="1400" dirty="0">
                  <a:solidFill>
                    <a:srgbClr val="1794FA"/>
                  </a:solidFill>
                  <a:latin typeface="Courier New" panose="02070309020205020404" pitchFamily="49" charset="0"/>
                  <a:cs typeface="Courier New" panose="02070309020205020404" pitchFamily="49" charset="0"/>
                </a:rPr>
                <a:t>'</a:t>
              </a:r>
              <a:r>
                <a:rPr lang="zh-CN" altLang="en-US" sz="1400" dirty="0">
                  <a:solidFill>
                    <a:srgbClr val="1794FA"/>
                  </a:solidFill>
                  <a:latin typeface="Courier New" panose="02070309020205020404" pitchFamily="49" charset="0"/>
                  <a:cs typeface="Courier New" panose="02070309020205020404" pitchFamily="49" charset="0"/>
                </a:rPr>
                <a:t>北京顺义马坡</a:t>
              </a:r>
              <a:r>
                <a:rPr lang="en-US" altLang="zh-CN" sz="1400" dirty="0">
                  <a:solidFill>
                    <a:srgbClr val="1794FA"/>
                  </a:solidFill>
                  <a:latin typeface="Courier New" panose="02070309020205020404" pitchFamily="49" charset="0"/>
                  <a:cs typeface="Courier New" panose="02070309020205020404" pitchFamily="49" charset="0"/>
                </a:rPr>
                <a:t>'</a:t>
              </a: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050505"/>
                  </a:solidFill>
                  <a:latin typeface="Courier New" panose="02070309020205020404" pitchFamily="49" charset="0"/>
                  <a:cs typeface="Courier New" panose="02070309020205020404" pitchFamily="49" charset="0"/>
                </a:rPr>
                <a:t>}</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br>
                <a:rPr lang="zh-CN" altLang="en-US" sz="1400" dirty="0">
                  <a:solidFill>
                    <a:srgbClr val="0D0D0D"/>
                  </a:solidFill>
                  <a:latin typeface="Courier New" panose="02070309020205020404" pitchFamily="49" charset="0"/>
                  <a:cs typeface="Courier New" panose="02070309020205020404" pitchFamily="49" charset="0"/>
                </a:rPr>
              </a:b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调用模板函数</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var</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htmlStr</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template</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err="1">
                  <a:solidFill>
                    <a:srgbClr val="1794FA"/>
                  </a:solidFill>
                  <a:latin typeface="Courier New" panose="02070309020205020404" pitchFamily="49" charset="0"/>
                  <a:cs typeface="Courier New" panose="02070309020205020404" pitchFamily="49" charset="0"/>
                </a:rPr>
                <a:t>tpl</a:t>
              </a:r>
              <a:r>
                <a:rPr lang="en-US" altLang="zh-CN" sz="1400" dirty="0">
                  <a:solidFill>
                    <a:srgbClr val="1794FA"/>
                  </a:solidFill>
                  <a:latin typeface="Courier New" panose="02070309020205020404" pitchFamily="49" charset="0"/>
                  <a:cs typeface="Courier New" panose="02070309020205020404" pitchFamily="49" charset="0"/>
                </a:rPr>
                <a:t>-user'</a:t>
              </a:r>
              <a:r>
                <a:rPr lang="en-US" altLang="zh-CN" sz="1400" dirty="0">
                  <a:solidFill>
                    <a:srgbClr val="050505"/>
                  </a:solidFill>
                  <a:latin typeface="Courier New" panose="02070309020205020404" pitchFamily="49" charset="0"/>
                  <a:cs typeface="Courier New" panose="02070309020205020404" pitchFamily="49" charset="0"/>
                </a:rPr>
                <a:t>, data)</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br>
                <a:rPr lang="en-US" altLang="zh-CN" sz="1400" dirty="0">
                  <a:solidFill>
                    <a:srgbClr val="0D0D0D"/>
                  </a:solidFill>
                  <a:latin typeface="Courier New" panose="02070309020205020404" pitchFamily="49" charset="0"/>
                  <a:cs typeface="Courier New" panose="02070309020205020404" pitchFamily="49" charset="0"/>
                </a:rPr>
              </a:b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渲染</a:t>
              </a:r>
              <a:r>
                <a:rPr lang="en-US" altLang="zh-CN" sz="1400" dirty="0">
                  <a:solidFill>
                    <a:srgbClr val="999999"/>
                  </a:solidFill>
                  <a:latin typeface="Courier New" panose="02070309020205020404" pitchFamily="49" charset="0"/>
                  <a:cs typeface="Courier New" panose="02070309020205020404" pitchFamily="49" charset="0"/>
                </a:rPr>
                <a:t>HTML</a:t>
              </a:r>
              <a:r>
                <a:rPr lang="zh-CN" altLang="en-US" sz="1400" dirty="0">
                  <a:solidFill>
                    <a:srgbClr val="999999"/>
                  </a:solidFill>
                  <a:latin typeface="Courier New" panose="02070309020205020404" pitchFamily="49" charset="0"/>
                  <a:cs typeface="Courier New" panose="02070309020205020404" pitchFamily="49" charset="0"/>
                </a:rPr>
                <a:t>结构</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document.</a:t>
              </a:r>
              <a:r>
                <a:rPr lang="en-US" altLang="zh-CN" sz="1400" b="1" dirty="0" err="1">
                  <a:solidFill>
                    <a:srgbClr val="1DA11D"/>
                  </a:solidFill>
                  <a:latin typeface="Courier New" panose="02070309020205020404" pitchFamily="49" charset="0"/>
                  <a:cs typeface="Courier New" panose="02070309020205020404" pitchFamily="49" charset="0"/>
                </a:rPr>
                <a:t>getElementById</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'user-box'</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err="1">
                  <a:solidFill>
                    <a:srgbClr val="050505"/>
                  </a:solidFill>
                  <a:latin typeface="Courier New" panose="02070309020205020404" pitchFamily="49" charset="0"/>
                  <a:cs typeface="Courier New" panose="02070309020205020404" pitchFamily="49" charset="0"/>
                </a:rPr>
                <a:t>innerHTML</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htmlStr</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&lt;</a:t>
              </a:r>
              <a:r>
                <a:rPr lang="en-US" altLang="zh-CN" sz="1400" dirty="0">
                  <a:solidFill>
                    <a:srgbClr val="0D0D0D"/>
                  </a:solidFill>
                  <a:latin typeface="Courier New" panose="02070309020205020404" pitchFamily="49" charset="0"/>
                  <a:cs typeface="Courier New" panose="02070309020205020404" pitchFamily="49" charset="0"/>
                </a:rPr>
                <a:t>/</a:t>
              </a:r>
              <a:r>
                <a:rPr lang="en-US" altLang="zh-CN" sz="1400" dirty="0">
                  <a:solidFill>
                    <a:srgbClr val="F92672"/>
                  </a:solidFill>
                  <a:latin typeface="Courier New" panose="02070309020205020404" pitchFamily="49" charset="0"/>
                  <a:cs typeface="Courier New" panose="02070309020205020404" pitchFamily="49" charset="0"/>
                </a:rPr>
                <a:t>script</a:t>
              </a:r>
              <a:r>
                <a:rPr lang="en-US" altLang="zh-CN" sz="1400" dirty="0">
                  <a:solidFill>
                    <a:srgbClr val="0D0D0D"/>
                  </a:solidFill>
                  <a:latin typeface="Courier New" panose="02070309020205020404" pitchFamily="49" charset="0"/>
                  <a:cs typeface="Courier New" panose="02070309020205020404" pitchFamily="49" charset="0"/>
                </a:rPr>
                <a:t>&gt;</a:t>
              </a:r>
            </a:p>
          </p:txBody>
        </p:sp>
      </p:grpSp>
    </p:spTree>
    <p:extLst>
      <p:ext uri="{BB962C8B-B14F-4D97-AF65-F5344CB8AC3E}">
        <p14:creationId xmlns:p14="http://schemas.microsoft.com/office/powerpoint/2010/main" val="284944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6. </a:t>
            </a:r>
            <a:r>
              <a:rPr lang="zh-CN" altLang="en-US" dirty="0"/>
              <a:t>模板引擎的实现原理</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6.2 </a:t>
            </a:r>
            <a:r>
              <a:rPr lang="zh-CN" altLang="en-US" dirty="0"/>
              <a:t>实现简易的模板引擎</a:t>
            </a:r>
            <a:endParaRPr lang="zh-CN" altLang="en-US" dirty="0">
              <a:solidFill>
                <a:srgbClr val="FF0000"/>
              </a:solidFill>
            </a:endParaRPr>
          </a:p>
        </p:txBody>
      </p:sp>
      <p:sp>
        <p:nvSpPr>
          <p:cNvPr id="14" name="TextBox 3">
            <a:extLst>
              <a:ext uri="{FF2B5EF4-FFF2-40B4-BE49-F238E27FC236}">
                <a16:creationId xmlns:a16="http://schemas.microsoft.com/office/drawing/2014/main" id="{A543FB25-8CD2-4B28-BA1D-2385FEB19C31}"/>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4. </a:t>
            </a:r>
            <a:r>
              <a:rPr lang="zh-CN" altLang="en-US" sz="1867" b="1" dirty="0">
                <a:solidFill>
                  <a:srgbClr val="404040"/>
                </a:solidFill>
                <a:latin typeface="微软雅黑" panose="020B0503020204020204" pitchFamily="34" charset="-122"/>
                <a:ea typeface="微软雅黑" panose="020B0503020204020204" pitchFamily="34" charset="-122"/>
              </a:rPr>
              <a:t>封装</a:t>
            </a:r>
            <a:r>
              <a:rPr lang="en-US" altLang="zh-CN" sz="1867" b="1" dirty="0">
                <a:solidFill>
                  <a:srgbClr val="404040"/>
                </a:solidFill>
                <a:latin typeface="微软雅黑" panose="020B0503020204020204" pitchFamily="34" charset="-122"/>
                <a:ea typeface="微软雅黑" panose="020B0503020204020204" pitchFamily="34" charset="-122"/>
              </a:rPr>
              <a:t>template</a:t>
            </a:r>
            <a:r>
              <a:rPr lang="zh-CN" altLang="en-US" sz="1867" b="1" dirty="0">
                <a:solidFill>
                  <a:srgbClr val="404040"/>
                </a:solidFill>
                <a:latin typeface="微软雅黑" panose="020B0503020204020204" pitchFamily="34" charset="-122"/>
                <a:ea typeface="微软雅黑" panose="020B0503020204020204" pitchFamily="34" charset="-122"/>
              </a:rPr>
              <a:t>函数</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a16="http://schemas.microsoft.com/office/drawing/2014/main" id="{D3AE1391-0E27-4891-90C8-FACF5BC740E3}"/>
              </a:ext>
            </a:extLst>
          </p:cNvPr>
          <p:cNvGrpSpPr>
            <a:grpSpLocks/>
          </p:cNvGrpSpPr>
          <p:nvPr/>
        </p:nvGrpSpPr>
        <p:grpSpPr bwMode="auto">
          <a:xfrm>
            <a:off x="1247052" y="2752247"/>
            <a:ext cx="9951525" cy="3950338"/>
            <a:chOff x="1078118" y="2217996"/>
            <a:chExt cx="6318046" cy="872204"/>
          </a:xfrm>
        </p:grpSpPr>
        <p:sp>
          <p:nvSpPr>
            <p:cNvPr id="9" name="矩形 8">
              <a:extLst>
                <a:ext uri="{FF2B5EF4-FFF2-40B4-BE49-F238E27FC236}">
                  <a16:creationId xmlns:a16="http://schemas.microsoft.com/office/drawing/2014/main" id="{D41D4217-D8D4-4208-8FDF-13C50A17B6F9}"/>
                </a:ext>
              </a:extLst>
            </p:cNvPr>
            <p:cNvSpPr/>
            <p:nvPr/>
          </p:nvSpPr>
          <p:spPr>
            <a:xfrm>
              <a:off x="1078118" y="2222029"/>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dirty="0">
                <a:solidFill>
                  <a:schemeClr val="tx1"/>
                </a:solidFill>
                <a:latin typeface="Courier New" panose="02070309020205020404" pitchFamily="49" charset="0"/>
                <a:cs typeface="Courier New" panose="02070309020205020404" pitchFamily="49" charset="0"/>
                <a:sym typeface="+mn-ea"/>
              </a:endParaRPr>
            </a:p>
          </p:txBody>
        </p:sp>
        <p:sp>
          <p:nvSpPr>
            <p:cNvPr id="12" name="矩形 11">
              <a:extLst>
                <a:ext uri="{FF2B5EF4-FFF2-40B4-BE49-F238E27FC236}">
                  <a16:creationId xmlns:a16="http://schemas.microsoft.com/office/drawing/2014/main" id="{4E91586F-ACF7-479C-A0A5-AA3811A2F37A}"/>
                </a:ext>
              </a:extLst>
            </p:cNvPr>
            <p:cNvSpPr/>
            <p:nvPr/>
          </p:nvSpPr>
          <p:spPr>
            <a:xfrm>
              <a:off x="1177926" y="2217996"/>
              <a:ext cx="6218238" cy="870669"/>
            </a:xfrm>
            <a:prstGeom prst="rect">
              <a:avLst/>
            </a:prstGeom>
          </p:spPr>
          <p:txBody>
            <a:bodyPr wrap="square">
              <a:spAutoFit/>
            </a:bodyPr>
            <a:lstStyle/>
            <a:p>
              <a:pPr>
                <a:lnSpc>
                  <a:spcPct val="150000"/>
                </a:lnSpc>
              </a:pPr>
              <a:r>
                <a:rPr lang="en-US" altLang="zh-CN" sz="1400" b="1" i="1" dirty="0">
                  <a:solidFill>
                    <a:srgbClr val="0088FF"/>
                  </a:solidFill>
                  <a:latin typeface="Courier New" panose="02070309020205020404" pitchFamily="49" charset="0"/>
                  <a:cs typeface="Courier New" panose="02070309020205020404" pitchFamily="49" charset="0"/>
                </a:rPr>
                <a:t>function</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template</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i="1" dirty="0">
                  <a:solidFill>
                    <a:srgbClr val="FF960D"/>
                  </a:solidFill>
                  <a:latin typeface="Courier New" panose="02070309020205020404" pitchFamily="49" charset="0"/>
                  <a:cs typeface="Courier New" panose="02070309020205020404" pitchFamily="49" charset="0"/>
                </a:rPr>
                <a:t>id</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i="1" dirty="0">
                  <a:solidFill>
                    <a:srgbClr val="FF960D"/>
                  </a:solidFill>
                  <a:latin typeface="Courier New" panose="02070309020205020404" pitchFamily="49" charset="0"/>
                  <a:cs typeface="Courier New" panose="02070309020205020404" pitchFamily="49" charset="0"/>
                </a:rPr>
                <a:t>data</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var</a:t>
              </a:r>
              <a:r>
                <a:rPr lang="en-US" altLang="zh-CN" sz="1400" dirty="0">
                  <a:solidFill>
                    <a:srgbClr val="050505"/>
                  </a:solidFill>
                  <a:latin typeface="Courier New" panose="02070309020205020404" pitchFamily="49" charset="0"/>
                  <a:cs typeface="Courier New" panose="02070309020205020404" pitchFamily="49" charset="0"/>
                </a:rPr>
                <a:t> str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document.</a:t>
              </a:r>
              <a:r>
                <a:rPr lang="en-US" altLang="zh-CN" sz="1400" b="1" dirty="0" err="1">
                  <a:solidFill>
                    <a:srgbClr val="1DA11D"/>
                  </a:solidFill>
                  <a:latin typeface="Courier New" panose="02070309020205020404" pitchFamily="49" charset="0"/>
                  <a:cs typeface="Courier New" panose="02070309020205020404" pitchFamily="49" charset="0"/>
                </a:rPr>
                <a:t>getElementById</a:t>
              </a:r>
              <a:r>
                <a:rPr lang="en-US" altLang="zh-CN" sz="1400" dirty="0">
                  <a:solidFill>
                    <a:srgbClr val="050505"/>
                  </a:solidFill>
                  <a:latin typeface="Courier New" panose="02070309020205020404" pitchFamily="49" charset="0"/>
                  <a:cs typeface="Courier New" panose="02070309020205020404" pitchFamily="49" charset="0"/>
                </a:rPr>
                <a:t>(id).</a:t>
              </a:r>
              <a:r>
                <a:rPr lang="en-US" altLang="zh-CN" sz="1400" dirty="0" err="1">
                  <a:solidFill>
                    <a:srgbClr val="050505"/>
                  </a:solidFill>
                  <a:latin typeface="Courier New" panose="02070309020205020404" pitchFamily="49" charset="0"/>
                  <a:cs typeface="Courier New" panose="02070309020205020404" pitchFamily="49" charset="0"/>
                </a:rPr>
                <a:t>innerHTML</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var</a:t>
              </a:r>
              <a:r>
                <a:rPr lang="en-US" altLang="zh-CN" sz="1400" dirty="0">
                  <a:solidFill>
                    <a:srgbClr val="050505"/>
                  </a:solidFill>
                  <a:latin typeface="Courier New" panose="02070309020205020404" pitchFamily="49" charset="0"/>
                  <a:cs typeface="Courier New" panose="02070309020205020404" pitchFamily="49" charset="0"/>
                </a:rPr>
                <a:t> pattern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 /{{</a:t>
              </a:r>
              <a:r>
                <a:rPr lang="en-US" altLang="zh-CN" sz="1400" dirty="0">
                  <a:solidFill>
                    <a:srgbClr val="AE81FF"/>
                  </a:solidFill>
                  <a:latin typeface="Courier New" panose="02070309020205020404" pitchFamily="49" charset="0"/>
                  <a:cs typeface="Courier New" panose="02070309020205020404" pitchFamily="49" charset="0"/>
                </a:rPr>
                <a:t>\s</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AE81FF"/>
                  </a:solidFill>
                  <a:latin typeface="Courier New" panose="02070309020205020404" pitchFamily="49" charset="0"/>
                  <a:cs typeface="Courier New" panose="02070309020205020404" pitchFamily="49" charset="0"/>
                </a:rPr>
                <a:t>[a-zA-Z]</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AE81FF"/>
                  </a:solidFill>
                  <a:latin typeface="Courier New" panose="02070309020205020404" pitchFamily="49" charset="0"/>
                  <a:cs typeface="Courier New" panose="02070309020205020404" pitchFamily="49" charset="0"/>
                </a:rPr>
                <a:t>\s</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br>
                <a:rPr lang="en-US" altLang="zh-CN" sz="1400" dirty="0">
                  <a:solidFill>
                    <a:srgbClr val="0D0D0D"/>
                  </a:solidFill>
                  <a:latin typeface="Courier New" panose="02070309020205020404" pitchFamily="49" charset="0"/>
                  <a:cs typeface="Courier New" panose="02070309020205020404" pitchFamily="49" charset="0"/>
                </a:rPr>
              </a:b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var</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pattResult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DE5CFF"/>
                  </a:solidFill>
                  <a:latin typeface="Courier New" panose="02070309020205020404" pitchFamily="49" charset="0"/>
                  <a:cs typeface="Courier New" panose="02070309020205020404" pitchFamily="49" charset="0"/>
                </a:rPr>
                <a:t>null</a:t>
              </a:r>
            </a:p>
            <a:p>
              <a:pPr>
                <a:lnSpc>
                  <a:spcPct val="150000"/>
                </a:lnSpc>
              </a:pPr>
              <a:br>
                <a:rPr lang="en-US" altLang="zh-CN" sz="1400" dirty="0">
                  <a:solidFill>
                    <a:srgbClr val="0D0D0D"/>
                  </a:solidFill>
                  <a:latin typeface="Courier New" panose="02070309020205020404" pitchFamily="49" charset="0"/>
                  <a:cs typeface="Courier New" panose="02070309020205020404" pitchFamily="49" charset="0"/>
                </a:rPr>
              </a:b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while</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pattResult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pattern.</a:t>
              </a:r>
              <a:r>
                <a:rPr lang="en-US" altLang="zh-CN" sz="1400" b="1" dirty="0" err="1">
                  <a:solidFill>
                    <a:srgbClr val="1DA11D"/>
                  </a:solidFill>
                  <a:latin typeface="Courier New" panose="02070309020205020404" pitchFamily="49" charset="0"/>
                  <a:cs typeface="Courier New" panose="02070309020205020404" pitchFamily="49" charset="0"/>
                </a:rPr>
                <a:t>exec</a:t>
              </a:r>
              <a:r>
                <a:rPr lang="en-US" altLang="zh-CN" sz="1400" dirty="0">
                  <a:solidFill>
                    <a:srgbClr val="050505"/>
                  </a:solidFill>
                  <a:latin typeface="Courier New" panose="02070309020205020404" pitchFamily="49" charset="0"/>
                  <a:cs typeface="Courier New" panose="02070309020205020404" pitchFamily="49" charset="0"/>
                </a:rPr>
                <a:t>(str)))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str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str.</a:t>
              </a:r>
              <a:r>
                <a:rPr lang="en-US" altLang="zh-CN" sz="1400" b="1" dirty="0" err="1">
                  <a:solidFill>
                    <a:srgbClr val="1DA11D"/>
                  </a:solidFill>
                  <a:latin typeface="Courier New" panose="02070309020205020404" pitchFamily="49" charset="0"/>
                  <a:cs typeface="Courier New" panose="02070309020205020404" pitchFamily="49" charset="0"/>
                </a:rPr>
                <a:t>replace</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err="1">
                  <a:solidFill>
                    <a:srgbClr val="050505"/>
                  </a:solidFill>
                  <a:latin typeface="Courier New" panose="02070309020205020404" pitchFamily="49" charset="0"/>
                  <a:cs typeface="Courier New" panose="02070309020205020404" pitchFamily="49" charset="0"/>
                </a:rPr>
                <a:t>pattResult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0025F5"/>
                  </a:solidFill>
                  <a:latin typeface="Courier New" panose="02070309020205020404" pitchFamily="49" charset="0"/>
                  <a:cs typeface="Courier New" panose="02070309020205020404" pitchFamily="49" charset="0"/>
                </a:rPr>
                <a:t>0</a:t>
              </a:r>
              <a:r>
                <a:rPr lang="en-US" altLang="zh-CN" sz="1400" dirty="0">
                  <a:solidFill>
                    <a:srgbClr val="050505"/>
                  </a:solidFill>
                  <a:latin typeface="Courier New" panose="02070309020205020404" pitchFamily="49" charset="0"/>
                  <a:cs typeface="Courier New" panose="02070309020205020404" pitchFamily="49" charset="0"/>
                </a:rPr>
                <a:t>], data[</a:t>
              </a:r>
              <a:r>
                <a:rPr lang="en-US" altLang="zh-CN" sz="1400" dirty="0" err="1">
                  <a:solidFill>
                    <a:srgbClr val="050505"/>
                  </a:solidFill>
                  <a:latin typeface="Courier New" panose="02070309020205020404" pitchFamily="49" charset="0"/>
                  <a:cs typeface="Courier New" panose="02070309020205020404" pitchFamily="49" charset="0"/>
                </a:rPr>
                <a:t>pattResult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0025F5"/>
                  </a:solidFill>
                  <a:latin typeface="Courier New" panose="02070309020205020404" pitchFamily="49" charset="0"/>
                  <a:cs typeface="Courier New" panose="02070309020205020404" pitchFamily="49" charset="0"/>
                </a:rPr>
                <a:t>1</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p>
            <a:p>
              <a:pPr>
                <a:lnSpc>
                  <a:spcPct val="150000"/>
                </a:lnSpc>
              </a:pPr>
              <a:br>
                <a:rPr lang="en-US" altLang="zh-CN" sz="1400" dirty="0">
                  <a:solidFill>
                    <a:srgbClr val="0D0D0D"/>
                  </a:solidFill>
                  <a:latin typeface="Courier New" panose="02070309020205020404" pitchFamily="49" charset="0"/>
                  <a:cs typeface="Courier New" panose="02070309020205020404" pitchFamily="49" charset="0"/>
                </a:rPr>
              </a:b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return</a:t>
              </a:r>
              <a:r>
                <a:rPr lang="en-US" altLang="zh-CN" sz="1400" dirty="0">
                  <a:solidFill>
                    <a:srgbClr val="050505"/>
                  </a:solidFill>
                  <a:latin typeface="Courier New" panose="02070309020205020404" pitchFamily="49" charset="0"/>
                  <a:cs typeface="Courier New" panose="02070309020205020404" pitchFamily="49" charset="0"/>
                </a:rPr>
                <a:t> str</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174372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6. </a:t>
            </a:r>
            <a:r>
              <a:rPr lang="zh-CN" altLang="en-US" dirty="0"/>
              <a:t>模板引擎的实现原理</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6.2 </a:t>
            </a:r>
            <a:r>
              <a:rPr lang="zh-CN" altLang="en-US" dirty="0"/>
              <a:t>实现简易的模板引擎</a:t>
            </a:r>
            <a:endParaRPr lang="zh-CN" altLang="en-US" dirty="0">
              <a:solidFill>
                <a:srgbClr val="FF0000"/>
              </a:solidFill>
            </a:endParaRPr>
          </a:p>
        </p:txBody>
      </p:sp>
      <p:sp>
        <p:nvSpPr>
          <p:cNvPr id="14" name="TextBox 3">
            <a:extLst>
              <a:ext uri="{FF2B5EF4-FFF2-40B4-BE49-F238E27FC236}">
                <a16:creationId xmlns:a16="http://schemas.microsoft.com/office/drawing/2014/main" id="{A543FB25-8CD2-4B28-BA1D-2385FEB19C31}"/>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5. </a:t>
            </a:r>
            <a:r>
              <a:rPr lang="zh-CN" altLang="en-US" sz="1867" b="1" dirty="0">
                <a:solidFill>
                  <a:srgbClr val="404040"/>
                </a:solidFill>
                <a:latin typeface="微软雅黑" panose="020B0503020204020204" pitchFamily="34" charset="-122"/>
                <a:ea typeface="微软雅黑" panose="020B0503020204020204" pitchFamily="34" charset="-122"/>
              </a:rPr>
              <a:t>导入并使用自定义的模板引擎</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a16="http://schemas.microsoft.com/office/drawing/2014/main" id="{D3AE1391-0E27-4891-90C8-FACF5BC740E3}"/>
              </a:ext>
            </a:extLst>
          </p:cNvPr>
          <p:cNvGrpSpPr>
            <a:grpSpLocks/>
          </p:cNvGrpSpPr>
          <p:nvPr/>
        </p:nvGrpSpPr>
        <p:grpSpPr bwMode="auto">
          <a:xfrm>
            <a:off x="1247052" y="2752252"/>
            <a:ext cx="9951525" cy="2747698"/>
            <a:chOff x="1078118" y="2217996"/>
            <a:chExt cx="6318046" cy="872204"/>
          </a:xfrm>
        </p:grpSpPr>
        <p:sp>
          <p:nvSpPr>
            <p:cNvPr id="9" name="矩形 8">
              <a:extLst>
                <a:ext uri="{FF2B5EF4-FFF2-40B4-BE49-F238E27FC236}">
                  <a16:creationId xmlns:a16="http://schemas.microsoft.com/office/drawing/2014/main" id="{D41D4217-D8D4-4208-8FDF-13C50A17B6F9}"/>
                </a:ext>
              </a:extLst>
            </p:cNvPr>
            <p:cNvSpPr/>
            <p:nvPr/>
          </p:nvSpPr>
          <p:spPr>
            <a:xfrm>
              <a:off x="1078118" y="2222029"/>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dirty="0">
                <a:solidFill>
                  <a:schemeClr val="tx1"/>
                </a:solidFill>
                <a:latin typeface="Courier New" panose="02070309020205020404" pitchFamily="49" charset="0"/>
                <a:cs typeface="Courier New" panose="02070309020205020404" pitchFamily="49" charset="0"/>
                <a:sym typeface="+mn-ea"/>
              </a:endParaRPr>
            </a:p>
          </p:txBody>
        </p:sp>
        <p:sp>
          <p:nvSpPr>
            <p:cNvPr id="12" name="矩形 11">
              <a:extLst>
                <a:ext uri="{FF2B5EF4-FFF2-40B4-BE49-F238E27FC236}">
                  <a16:creationId xmlns:a16="http://schemas.microsoft.com/office/drawing/2014/main" id="{4E91586F-ACF7-479C-A0A5-AA3811A2F37A}"/>
                </a:ext>
              </a:extLst>
            </p:cNvPr>
            <p:cNvSpPr/>
            <p:nvPr/>
          </p:nvSpPr>
          <p:spPr>
            <a:xfrm>
              <a:off x="1177926" y="2217996"/>
              <a:ext cx="6218238" cy="841422"/>
            </a:xfrm>
            <a:prstGeom prst="rect">
              <a:avLst/>
            </a:prstGeom>
          </p:spPr>
          <p:txBody>
            <a:bodyPr wrap="square">
              <a:spAutoFit/>
            </a:bodyPr>
            <a:lstStyle/>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&lt;</a:t>
              </a:r>
              <a:r>
                <a:rPr lang="en-US" altLang="zh-CN" sz="1400" dirty="0">
                  <a:solidFill>
                    <a:srgbClr val="F92672"/>
                  </a:solidFill>
                  <a:latin typeface="Courier New" panose="02070309020205020404" pitchFamily="49" charset="0"/>
                  <a:cs typeface="Courier New" panose="02070309020205020404" pitchFamily="49" charset="0"/>
                </a:rPr>
                <a:t>head</a:t>
              </a:r>
              <a:r>
                <a:rPr lang="en-US" altLang="zh-CN" sz="1400" dirty="0">
                  <a:solidFill>
                    <a:srgbClr val="0D0D0D"/>
                  </a:solidFill>
                  <a:latin typeface="Courier New" panose="02070309020205020404" pitchFamily="49" charset="0"/>
                  <a:cs typeface="Courier New" panose="02070309020205020404" pitchFamily="49" charset="0"/>
                </a:rPr>
                <a:t>&gt;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&lt;</a:t>
              </a:r>
              <a:r>
                <a:rPr lang="en-US" altLang="zh-CN" sz="1400" dirty="0">
                  <a:solidFill>
                    <a:srgbClr val="F92672"/>
                  </a:solidFill>
                  <a:latin typeface="Courier New" panose="02070309020205020404" pitchFamily="49" charset="0"/>
                  <a:cs typeface="Courier New" panose="02070309020205020404" pitchFamily="49" charset="0"/>
                </a:rPr>
                <a:t>meta</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F77C00"/>
                  </a:solidFill>
                  <a:latin typeface="Courier New" panose="02070309020205020404" pitchFamily="49" charset="0"/>
                  <a:cs typeface="Courier New" panose="02070309020205020404" pitchFamily="49" charset="0"/>
                </a:rPr>
                <a:t>charset</a:t>
              </a:r>
              <a:r>
                <a:rPr lang="en-US" altLang="zh-CN" sz="1400" dirty="0">
                  <a:solidFill>
                    <a:srgbClr val="0D0D0D"/>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"UTF-8"</a:t>
              </a:r>
              <a:r>
                <a:rPr lang="en-US" altLang="zh-CN" sz="1400" dirty="0">
                  <a:solidFill>
                    <a:srgbClr val="0D0D0D"/>
                  </a:solidFill>
                  <a:latin typeface="Courier New" panose="02070309020205020404" pitchFamily="49" charset="0"/>
                  <a:cs typeface="Courier New" panose="02070309020205020404" pitchFamily="49" charset="0"/>
                </a:rPr>
                <a:t> /&gt;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&lt;</a:t>
              </a:r>
              <a:r>
                <a:rPr lang="en-US" altLang="zh-CN" sz="1400" dirty="0">
                  <a:solidFill>
                    <a:srgbClr val="F92672"/>
                  </a:solidFill>
                  <a:latin typeface="Courier New" panose="02070309020205020404" pitchFamily="49" charset="0"/>
                  <a:cs typeface="Courier New" panose="02070309020205020404" pitchFamily="49" charset="0"/>
                </a:rPr>
                <a:t>meta</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F77C00"/>
                  </a:solidFill>
                  <a:latin typeface="Courier New" panose="02070309020205020404" pitchFamily="49" charset="0"/>
                  <a:cs typeface="Courier New" panose="02070309020205020404" pitchFamily="49" charset="0"/>
                </a:rPr>
                <a:t>name</a:t>
              </a:r>
              <a:r>
                <a:rPr lang="en-US" altLang="zh-CN" sz="1400" dirty="0">
                  <a:solidFill>
                    <a:srgbClr val="0D0D0D"/>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"viewport"</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F77C00"/>
                  </a:solidFill>
                  <a:latin typeface="Courier New" panose="02070309020205020404" pitchFamily="49" charset="0"/>
                  <a:cs typeface="Courier New" panose="02070309020205020404" pitchFamily="49" charset="0"/>
                </a:rPr>
                <a:t>content</a:t>
              </a:r>
              <a:r>
                <a:rPr lang="en-US" altLang="zh-CN" sz="1400" dirty="0">
                  <a:solidFill>
                    <a:srgbClr val="0D0D0D"/>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"width=device-width, initial-scale=1.0"</a:t>
              </a:r>
              <a:r>
                <a:rPr lang="en-US" altLang="zh-CN" sz="1400" dirty="0">
                  <a:solidFill>
                    <a:srgbClr val="0D0D0D"/>
                  </a:solidFill>
                  <a:latin typeface="Courier New" panose="02070309020205020404" pitchFamily="49" charset="0"/>
                  <a:cs typeface="Courier New" panose="02070309020205020404" pitchFamily="49" charset="0"/>
                </a:rPr>
                <a:t> /&gt;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&lt;</a:t>
              </a:r>
              <a:r>
                <a:rPr lang="en-US" altLang="zh-CN" sz="1400" dirty="0">
                  <a:solidFill>
                    <a:srgbClr val="F92672"/>
                  </a:solidFill>
                  <a:latin typeface="Courier New" panose="02070309020205020404" pitchFamily="49" charset="0"/>
                  <a:cs typeface="Courier New" panose="02070309020205020404" pitchFamily="49" charset="0"/>
                </a:rPr>
                <a:t>meta</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F77C00"/>
                  </a:solidFill>
                  <a:latin typeface="Courier New" panose="02070309020205020404" pitchFamily="49" charset="0"/>
                  <a:cs typeface="Courier New" panose="02070309020205020404" pitchFamily="49" charset="0"/>
                </a:rPr>
                <a:t>http-</a:t>
              </a:r>
              <a:r>
                <a:rPr lang="en-US" altLang="zh-CN" sz="1400" dirty="0" err="1">
                  <a:solidFill>
                    <a:srgbClr val="F77C00"/>
                  </a:solidFill>
                  <a:latin typeface="Courier New" panose="02070309020205020404" pitchFamily="49" charset="0"/>
                  <a:cs typeface="Courier New" panose="02070309020205020404" pitchFamily="49" charset="0"/>
                </a:rPr>
                <a:t>equiv</a:t>
              </a:r>
              <a:r>
                <a:rPr lang="en-US" altLang="zh-CN" sz="1400" dirty="0">
                  <a:solidFill>
                    <a:srgbClr val="0D0D0D"/>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"X-UA-Compatible"</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F77C00"/>
                  </a:solidFill>
                  <a:latin typeface="Courier New" panose="02070309020205020404" pitchFamily="49" charset="0"/>
                  <a:cs typeface="Courier New" panose="02070309020205020404" pitchFamily="49" charset="0"/>
                </a:rPr>
                <a:t>content</a:t>
              </a:r>
              <a:r>
                <a:rPr lang="en-US" altLang="zh-CN" sz="1400" dirty="0">
                  <a:solidFill>
                    <a:srgbClr val="0D0D0D"/>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err="1">
                  <a:solidFill>
                    <a:srgbClr val="1794FA"/>
                  </a:solidFill>
                  <a:latin typeface="Courier New" panose="02070309020205020404" pitchFamily="49" charset="0"/>
                  <a:cs typeface="Courier New" panose="02070309020205020404" pitchFamily="49" charset="0"/>
                </a:rPr>
                <a:t>ie</a:t>
              </a:r>
              <a:r>
                <a:rPr lang="en-US" altLang="zh-CN" sz="1400" dirty="0">
                  <a:solidFill>
                    <a:srgbClr val="1794FA"/>
                  </a:solidFill>
                  <a:latin typeface="Courier New" panose="02070309020205020404" pitchFamily="49" charset="0"/>
                  <a:cs typeface="Courier New" panose="02070309020205020404" pitchFamily="49" charset="0"/>
                </a:rPr>
                <a:t>=edge"</a:t>
              </a:r>
              <a:r>
                <a:rPr lang="en-US" altLang="zh-CN" sz="1400" dirty="0">
                  <a:solidFill>
                    <a:srgbClr val="0D0D0D"/>
                  </a:solidFill>
                  <a:latin typeface="Courier New" panose="02070309020205020404" pitchFamily="49" charset="0"/>
                  <a:cs typeface="Courier New" panose="02070309020205020404" pitchFamily="49" charset="0"/>
                </a:rPr>
                <a:t> /&gt;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&lt;</a:t>
              </a:r>
              <a:r>
                <a:rPr lang="en-US" altLang="zh-CN" sz="1400" dirty="0">
                  <a:solidFill>
                    <a:srgbClr val="F92672"/>
                  </a:solidFill>
                  <a:latin typeface="Courier New" panose="02070309020205020404" pitchFamily="49" charset="0"/>
                  <a:cs typeface="Courier New" panose="02070309020205020404" pitchFamily="49" charset="0"/>
                </a:rPr>
                <a:t>title</a:t>
              </a:r>
              <a:r>
                <a:rPr lang="en-US" altLang="zh-CN" sz="1400" dirty="0">
                  <a:solidFill>
                    <a:srgbClr val="0D0D0D"/>
                  </a:solidFill>
                  <a:latin typeface="Courier New" panose="02070309020205020404" pitchFamily="49" charset="0"/>
                  <a:cs typeface="Courier New" panose="02070309020205020404" pitchFamily="49" charset="0"/>
                </a:rPr>
                <a:t>&gt;</a:t>
              </a:r>
              <a:r>
                <a:rPr lang="zh-CN" altLang="en-US" sz="1400" dirty="0">
                  <a:solidFill>
                    <a:srgbClr val="0D0D0D"/>
                  </a:solidFill>
                  <a:latin typeface="Courier New" panose="02070309020205020404" pitchFamily="49" charset="0"/>
                  <a:cs typeface="Courier New" panose="02070309020205020404" pitchFamily="49" charset="0"/>
                </a:rPr>
                <a:t>自定义模板引擎</a:t>
              </a:r>
              <a:r>
                <a:rPr lang="en-US" altLang="zh-CN" sz="1400" dirty="0">
                  <a:solidFill>
                    <a:srgbClr val="0D0D0D"/>
                  </a:solidFill>
                  <a:latin typeface="Courier New" panose="02070309020205020404" pitchFamily="49" charset="0"/>
                  <a:cs typeface="Courier New" panose="02070309020205020404" pitchFamily="49" charset="0"/>
                </a:rPr>
                <a:t>&lt;/</a:t>
              </a:r>
              <a:r>
                <a:rPr lang="en-US" altLang="zh-CN" sz="1400" dirty="0">
                  <a:solidFill>
                    <a:srgbClr val="F92672"/>
                  </a:solidFill>
                  <a:latin typeface="Courier New" panose="02070309020205020404" pitchFamily="49" charset="0"/>
                  <a:cs typeface="Courier New" panose="02070309020205020404" pitchFamily="49" charset="0"/>
                </a:rPr>
                <a:t>title</a:t>
              </a:r>
              <a:r>
                <a:rPr lang="en-US" altLang="zh-CN" sz="1400" dirty="0">
                  <a:solidFill>
                    <a:srgbClr val="0D0D0D"/>
                  </a:solidFill>
                  <a:latin typeface="Courier New" panose="02070309020205020404" pitchFamily="49" charset="0"/>
                  <a:cs typeface="Courier New" panose="02070309020205020404" pitchFamily="49" charset="0"/>
                </a:rPr>
                <a:t>&gt;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&lt;!-- </a:t>
              </a:r>
              <a:r>
                <a:rPr lang="zh-CN" altLang="en-US" sz="1400" dirty="0">
                  <a:solidFill>
                    <a:srgbClr val="999999"/>
                  </a:solidFill>
                  <a:latin typeface="Courier New" panose="02070309020205020404" pitchFamily="49" charset="0"/>
                  <a:cs typeface="Courier New" panose="02070309020205020404" pitchFamily="49" charset="0"/>
                </a:rPr>
                <a:t>导入自定义的模板引擎 </a:t>
              </a:r>
              <a:r>
                <a:rPr lang="en-US" altLang="zh-CN" sz="1400" dirty="0">
                  <a:solidFill>
                    <a:srgbClr val="999999"/>
                  </a:solidFill>
                  <a:latin typeface="Courier New" panose="02070309020205020404" pitchFamily="49" charset="0"/>
                  <a:cs typeface="Courier New" panose="02070309020205020404" pitchFamily="49" charset="0"/>
                </a:rPr>
                <a:t>--&gt;</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D0D0D"/>
                  </a:solidFill>
                  <a:latin typeface="Courier New" panose="02070309020205020404" pitchFamily="49" charset="0"/>
                  <a:cs typeface="Courier New" panose="02070309020205020404" pitchFamily="49" charset="0"/>
                </a:rPr>
                <a:t>    </a:t>
              </a:r>
              <a:r>
                <a:rPr lang="en-US" altLang="zh-CN" sz="1400" b="1" dirty="0">
                  <a:solidFill>
                    <a:srgbClr val="0D0D0D"/>
                  </a:solidFill>
                  <a:latin typeface="Courier New" panose="02070309020205020404" pitchFamily="49" charset="0"/>
                  <a:cs typeface="Courier New" panose="02070309020205020404" pitchFamily="49" charset="0"/>
                </a:rPr>
                <a:t>&lt;</a:t>
              </a:r>
              <a:r>
                <a:rPr lang="en-US" altLang="zh-CN" sz="1400" b="1" dirty="0">
                  <a:solidFill>
                    <a:srgbClr val="F92672"/>
                  </a:solidFill>
                  <a:latin typeface="Courier New" panose="02070309020205020404" pitchFamily="49" charset="0"/>
                  <a:cs typeface="Courier New" panose="02070309020205020404" pitchFamily="49" charset="0"/>
                </a:rPr>
                <a:t>script</a:t>
              </a:r>
              <a:r>
                <a:rPr lang="en-US" altLang="zh-CN" sz="1400" b="1" dirty="0">
                  <a:solidFill>
                    <a:srgbClr val="0D0D0D"/>
                  </a:solidFill>
                  <a:latin typeface="Courier New" panose="02070309020205020404" pitchFamily="49" charset="0"/>
                  <a:cs typeface="Courier New" panose="02070309020205020404" pitchFamily="49" charset="0"/>
                </a:rPr>
                <a:t> </a:t>
              </a:r>
              <a:r>
                <a:rPr lang="en-US" altLang="zh-CN" sz="1400" b="1" dirty="0">
                  <a:solidFill>
                    <a:srgbClr val="F77C00"/>
                  </a:solidFill>
                  <a:latin typeface="Courier New" panose="02070309020205020404" pitchFamily="49" charset="0"/>
                  <a:cs typeface="Courier New" panose="02070309020205020404" pitchFamily="49" charset="0"/>
                </a:rPr>
                <a:t>src</a:t>
              </a:r>
              <a:r>
                <a:rPr lang="en-US" altLang="zh-CN" sz="1400" b="1" dirty="0">
                  <a:solidFill>
                    <a:srgbClr val="0D0D0D"/>
                  </a:solidFill>
                  <a:latin typeface="Courier New" panose="02070309020205020404" pitchFamily="49" charset="0"/>
                  <a:cs typeface="Courier New" panose="02070309020205020404" pitchFamily="49" charset="0"/>
                </a:rPr>
                <a:t>=</a:t>
              </a:r>
              <a:r>
                <a:rPr lang="en-US" altLang="zh-CN" sz="1400" b="1" dirty="0">
                  <a:solidFill>
                    <a:srgbClr val="1794FA"/>
                  </a:solidFill>
                  <a:latin typeface="Courier New" panose="02070309020205020404" pitchFamily="49" charset="0"/>
                  <a:cs typeface="Courier New" panose="02070309020205020404" pitchFamily="49" charset="0"/>
                </a:rPr>
                <a:t>"./js/template.js"</a:t>
              </a:r>
              <a:r>
                <a:rPr lang="en-US" altLang="zh-CN" sz="1400" b="1" dirty="0">
                  <a:solidFill>
                    <a:srgbClr val="0D0D0D"/>
                  </a:solidFill>
                  <a:latin typeface="Courier New" panose="02070309020205020404" pitchFamily="49" charset="0"/>
                  <a:cs typeface="Courier New" panose="02070309020205020404" pitchFamily="49" charset="0"/>
                </a:rPr>
                <a:t>&gt;</a:t>
              </a:r>
              <a:r>
                <a:rPr lang="en-US" altLang="zh-CN" sz="1400" b="1" dirty="0">
                  <a:solidFill>
                    <a:srgbClr val="050505"/>
                  </a:solidFill>
                  <a:latin typeface="Courier New" panose="02070309020205020404" pitchFamily="49" charset="0"/>
                  <a:cs typeface="Courier New" panose="02070309020205020404" pitchFamily="49" charset="0"/>
                </a:rPr>
                <a:t>&lt;</a:t>
              </a:r>
              <a:r>
                <a:rPr lang="en-US" altLang="zh-CN" sz="1400" b="1" dirty="0">
                  <a:solidFill>
                    <a:srgbClr val="0D0D0D"/>
                  </a:solidFill>
                  <a:latin typeface="Courier New" panose="02070309020205020404" pitchFamily="49" charset="0"/>
                  <a:cs typeface="Courier New" panose="02070309020205020404" pitchFamily="49" charset="0"/>
                </a:rPr>
                <a:t>/</a:t>
              </a:r>
              <a:r>
                <a:rPr lang="en-US" altLang="zh-CN" sz="1400" b="1" dirty="0">
                  <a:solidFill>
                    <a:srgbClr val="F92672"/>
                  </a:solidFill>
                  <a:latin typeface="Courier New" panose="02070309020205020404" pitchFamily="49" charset="0"/>
                  <a:cs typeface="Courier New" panose="02070309020205020404" pitchFamily="49" charset="0"/>
                </a:rPr>
                <a:t>script</a:t>
              </a:r>
              <a:r>
                <a:rPr lang="en-US" altLang="zh-CN" sz="1400" b="1" dirty="0">
                  <a:solidFill>
                    <a:srgbClr val="0D0D0D"/>
                  </a:solidFill>
                  <a:latin typeface="Courier New" panose="02070309020205020404" pitchFamily="49" charset="0"/>
                  <a:cs typeface="Courier New" panose="02070309020205020404" pitchFamily="49" charset="0"/>
                </a:rPr>
                <a:t>&gt;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&lt;/</a:t>
              </a:r>
              <a:r>
                <a:rPr lang="en-US" altLang="zh-CN" sz="1400" dirty="0">
                  <a:solidFill>
                    <a:srgbClr val="F92672"/>
                  </a:solidFill>
                  <a:latin typeface="Courier New" panose="02070309020205020404" pitchFamily="49" charset="0"/>
                  <a:cs typeface="Courier New" panose="02070309020205020404" pitchFamily="49" charset="0"/>
                </a:rPr>
                <a:t>head</a:t>
              </a:r>
              <a:r>
                <a:rPr lang="en-US" altLang="zh-CN" sz="1400" dirty="0">
                  <a:solidFill>
                    <a:srgbClr val="0D0D0D"/>
                  </a:solidFill>
                  <a:latin typeface="Courier New" panose="02070309020205020404" pitchFamily="49" charset="0"/>
                  <a:cs typeface="Courier New" panose="02070309020205020404" pitchFamily="49" charset="0"/>
                </a:rPr>
                <a:t>&gt;</a:t>
              </a:r>
            </a:p>
          </p:txBody>
        </p:sp>
      </p:grpSp>
    </p:spTree>
    <p:extLst>
      <p:ext uri="{BB962C8B-B14F-4D97-AF65-F5344CB8AC3E}">
        <p14:creationId xmlns:p14="http://schemas.microsoft.com/office/powerpoint/2010/main" val="4054177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1">
            <a:extLst>
              <a:ext uri="{FF2B5EF4-FFF2-40B4-BE49-F238E27FC236}">
                <a16:creationId xmlns:a16="http://schemas.microsoft.com/office/drawing/2014/main" id="{CE9EAB13-E756-463E-AA24-70D5A8116B76}"/>
              </a:ext>
            </a:extLst>
          </p:cNvPr>
          <p:cNvSpPr>
            <a:spLocks noGrp="1"/>
          </p:cNvSpPr>
          <p:nvPr>
            <p:ph idx="1"/>
          </p:nvPr>
        </p:nvSpPr>
        <p:spPr>
          <a:xfrm>
            <a:off x="4656000" y="1188497"/>
            <a:ext cx="6654800" cy="4894105"/>
          </a:xfrm>
        </p:spPr>
        <p:txBody>
          <a:bodyPr>
            <a:normAutofit lnSpcReduction="10000"/>
          </a:bodyPr>
          <a:lstStyle/>
          <a:p>
            <a:r>
              <a:rPr lang="zh-CN" altLang="en-US" dirty="0">
                <a:solidFill>
                  <a:schemeClr val="tx1"/>
                </a:solidFill>
              </a:rPr>
              <a:t>客户端与服务器</a:t>
            </a:r>
            <a:endParaRPr lang="en-US" altLang="zh-CN" dirty="0">
              <a:solidFill>
                <a:schemeClr val="tx1"/>
              </a:solidFill>
            </a:endParaRPr>
          </a:p>
          <a:p>
            <a:r>
              <a:rPr lang="en-US" altLang="zh-CN" dirty="0">
                <a:solidFill>
                  <a:schemeClr val="tx1"/>
                </a:solidFill>
              </a:rPr>
              <a:t>URL</a:t>
            </a:r>
            <a:r>
              <a:rPr lang="zh-CN" altLang="en-US" dirty="0">
                <a:solidFill>
                  <a:schemeClr val="tx1"/>
                </a:solidFill>
              </a:rPr>
              <a:t>地址</a:t>
            </a:r>
            <a:endParaRPr lang="en-US" altLang="zh-CN" dirty="0">
              <a:solidFill>
                <a:schemeClr val="tx1"/>
              </a:solidFill>
            </a:endParaRPr>
          </a:p>
          <a:p>
            <a:r>
              <a:rPr lang="zh-CN" altLang="en-US" dirty="0">
                <a:solidFill>
                  <a:schemeClr val="tx1"/>
                </a:solidFill>
              </a:rPr>
              <a:t>分析网页的打开过程</a:t>
            </a:r>
            <a:endParaRPr lang="en-US" altLang="zh-CN" dirty="0">
              <a:solidFill>
                <a:schemeClr val="tx1"/>
              </a:solidFill>
            </a:endParaRPr>
          </a:p>
          <a:p>
            <a:r>
              <a:rPr lang="zh-CN" altLang="en-US" dirty="0">
                <a:solidFill>
                  <a:srgbClr val="FF0000"/>
                </a:solidFill>
              </a:rPr>
              <a:t>服务器对外提供了哪些资源</a:t>
            </a:r>
            <a:endParaRPr lang="en-US" altLang="zh-CN" dirty="0">
              <a:solidFill>
                <a:srgbClr val="FF0000"/>
              </a:solidFill>
            </a:endParaRPr>
          </a:p>
          <a:p>
            <a:r>
              <a:rPr lang="zh-CN" altLang="en-US" dirty="0">
                <a:solidFill>
                  <a:schemeClr val="tx1"/>
                </a:solidFill>
              </a:rPr>
              <a:t>了解</a:t>
            </a:r>
            <a:r>
              <a:rPr lang="en-US" altLang="zh-CN" dirty="0">
                <a:solidFill>
                  <a:schemeClr val="tx1"/>
                </a:solidFill>
              </a:rPr>
              <a:t>Ajax</a:t>
            </a:r>
          </a:p>
          <a:p>
            <a:r>
              <a:rPr lang="en-US" altLang="zh-CN" dirty="0">
                <a:solidFill>
                  <a:schemeClr val="tx1"/>
                </a:solidFill>
              </a:rPr>
              <a:t>jQuery</a:t>
            </a:r>
            <a:r>
              <a:rPr lang="zh-CN" altLang="en-US" dirty="0">
                <a:solidFill>
                  <a:schemeClr val="tx1"/>
                </a:solidFill>
              </a:rPr>
              <a:t>中的</a:t>
            </a:r>
            <a:r>
              <a:rPr lang="en-US" altLang="zh-CN" dirty="0">
                <a:solidFill>
                  <a:schemeClr val="tx1"/>
                </a:solidFill>
              </a:rPr>
              <a:t>Ajax</a:t>
            </a:r>
          </a:p>
          <a:p>
            <a:r>
              <a:rPr lang="zh-CN" altLang="en-US" dirty="0">
                <a:solidFill>
                  <a:schemeClr val="tx1"/>
                </a:solidFill>
              </a:rPr>
              <a:t>接口</a:t>
            </a:r>
            <a:endParaRPr lang="en-US" altLang="zh-CN" dirty="0">
              <a:solidFill>
                <a:schemeClr val="tx1"/>
              </a:solidFill>
            </a:endParaRPr>
          </a:p>
          <a:p>
            <a:r>
              <a:rPr lang="zh-CN" altLang="en-US" dirty="0">
                <a:solidFill>
                  <a:schemeClr val="tx1"/>
                </a:solidFill>
              </a:rPr>
              <a:t>案例 </a:t>
            </a:r>
            <a:r>
              <a:rPr lang="en-US" altLang="zh-CN" dirty="0">
                <a:solidFill>
                  <a:schemeClr val="tx1"/>
                </a:solidFill>
              </a:rPr>
              <a:t>- </a:t>
            </a:r>
            <a:r>
              <a:rPr lang="zh-CN" altLang="en-US" dirty="0">
                <a:solidFill>
                  <a:schemeClr val="tx1"/>
                </a:solidFill>
              </a:rPr>
              <a:t>图书管理</a:t>
            </a:r>
            <a:endParaRPr lang="en-US" altLang="zh-CN" dirty="0">
              <a:solidFill>
                <a:schemeClr val="tx1"/>
              </a:solidFill>
            </a:endParaRPr>
          </a:p>
          <a:p>
            <a:r>
              <a:rPr lang="zh-CN" altLang="en-US" dirty="0">
                <a:solidFill>
                  <a:schemeClr val="tx1"/>
                </a:solidFill>
              </a:rPr>
              <a:t>案例 </a:t>
            </a:r>
            <a:r>
              <a:rPr lang="en-US" altLang="zh-CN" dirty="0">
                <a:solidFill>
                  <a:schemeClr val="tx1"/>
                </a:solidFill>
              </a:rPr>
              <a:t>– </a:t>
            </a:r>
            <a:r>
              <a:rPr lang="zh-CN" altLang="en-US" dirty="0">
                <a:solidFill>
                  <a:schemeClr val="tx1"/>
                </a:solidFill>
              </a:rPr>
              <a:t>聊天机器人</a:t>
            </a:r>
            <a:endParaRPr lang="en-US" altLang="zh-CN" dirty="0">
              <a:solidFill>
                <a:schemeClr val="tx1"/>
              </a:solidFill>
            </a:endParaRPr>
          </a:p>
        </p:txBody>
      </p:sp>
    </p:spTree>
    <p:extLst>
      <p:ext uri="{BB962C8B-B14F-4D97-AF65-F5344CB8AC3E}">
        <p14:creationId xmlns:p14="http://schemas.microsoft.com/office/powerpoint/2010/main" val="319421577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209486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21047FB-7053-FC45-A382-47D4928A52C3}"/>
              </a:ext>
            </a:extLst>
          </p:cNvPr>
          <p:cNvSpPr>
            <a:spLocks noGrp="1"/>
          </p:cNvSpPr>
          <p:nvPr>
            <p:ph type="ctrTitle"/>
          </p:nvPr>
        </p:nvSpPr>
        <p:spPr/>
        <p:txBody>
          <a:bodyPr/>
          <a:lstStyle/>
          <a:p>
            <a:r>
              <a:rPr kumimoji="1" lang="en-US" altLang="zh-CN" dirty="0"/>
              <a:t>Ajax</a:t>
            </a:r>
            <a:r>
              <a:rPr kumimoji="1" lang="zh-CN" altLang="en-US" dirty="0"/>
              <a:t>加强</a:t>
            </a:r>
          </a:p>
        </p:txBody>
      </p:sp>
    </p:spTree>
    <p:extLst>
      <p:ext uri="{BB962C8B-B14F-4D97-AF65-F5344CB8AC3E}">
        <p14:creationId xmlns:p14="http://schemas.microsoft.com/office/powerpoint/2010/main" val="278314225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56000" y="1778001"/>
            <a:ext cx="6654800" cy="3586479"/>
          </a:xfrm>
        </p:spPr>
        <p:txBody>
          <a:bodyPr>
            <a:normAutofit/>
          </a:bodyPr>
          <a:lstStyle/>
          <a:p>
            <a:r>
              <a:rPr lang="en-US" altLang="zh-CN" dirty="0">
                <a:solidFill>
                  <a:srgbClr val="FF0000"/>
                </a:solidFill>
              </a:rPr>
              <a:t>XMLHttpRequest</a:t>
            </a:r>
            <a:r>
              <a:rPr lang="zh-CN" altLang="en-US" dirty="0">
                <a:solidFill>
                  <a:srgbClr val="FF0000"/>
                </a:solidFill>
              </a:rPr>
              <a:t>的基本使用</a:t>
            </a:r>
            <a:endParaRPr lang="en-US" altLang="zh-CN" dirty="0">
              <a:solidFill>
                <a:srgbClr val="FF0000"/>
              </a:solidFill>
            </a:endParaRPr>
          </a:p>
          <a:p>
            <a:r>
              <a:rPr lang="zh-CN" altLang="en-US" dirty="0">
                <a:solidFill>
                  <a:schemeClr val="tx1"/>
                </a:solidFill>
              </a:rPr>
              <a:t>数据交换格式</a:t>
            </a:r>
            <a:endParaRPr lang="en-US" altLang="zh-CN" dirty="0">
              <a:solidFill>
                <a:schemeClr val="tx1"/>
              </a:solidFill>
            </a:endParaRPr>
          </a:p>
          <a:p>
            <a:r>
              <a:rPr lang="zh-CN" altLang="en-US" dirty="0"/>
              <a:t>封装自己的</a:t>
            </a:r>
            <a:r>
              <a:rPr lang="en-US" altLang="zh-CN" dirty="0"/>
              <a:t>Ajax</a:t>
            </a:r>
            <a:r>
              <a:rPr lang="zh-CN" altLang="en-US" dirty="0"/>
              <a:t>函数</a:t>
            </a:r>
            <a:endParaRPr lang="en-US" altLang="zh-CN" dirty="0"/>
          </a:p>
          <a:p>
            <a:r>
              <a:rPr lang="en-US" altLang="zh-CN" dirty="0"/>
              <a:t>XMLHttpRequest Level2</a:t>
            </a:r>
            <a:r>
              <a:rPr lang="zh-CN" altLang="en-US" dirty="0"/>
              <a:t>的新特性</a:t>
            </a:r>
            <a:endParaRPr lang="en-US" altLang="zh-CN" dirty="0"/>
          </a:p>
          <a:p>
            <a:r>
              <a:rPr lang="en-US" altLang="zh-CN" dirty="0"/>
              <a:t>jQuery</a:t>
            </a:r>
            <a:r>
              <a:rPr lang="zh-CN" altLang="en-US" dirty="0"/>
              <a:t>高级用法</a:t>
            </a:r>
            <a:endParaRPr lang="en-US" altLang="zh-CN" dirty="0"/>
          </a:p>
          <a:p>
            <a:r>
              <a:rPr lang="en-US" altLang="zh-CN" dirty="0"/>
              <a:t>axios</a:t>
            </a:r>
          </a:p>
        </p:txBody>
      </p:sp>
    </p:spTree>
    <p:extLst>
      <p:ext uri="{BB962C8B-B14F-4D97-AF65-F5344CB8AC3E}">
        <p14:creationId xmlns:p14="http://schemas.microsoft.com/office/powerpoint/2010/main" val="206873728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XMLHttpRequest</a:t>
            </a:r>
            <a:r>
              <a:rPr lang="zh-CN" altLang="en-US" dirty="0"/>
              <a:t>的基本使用</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1.1 </a:t>
            </a:r>
            <a:r>
              <a:rPr lang="zh-CN" altLang="en-US" dirty="0"/>
              <a:t>什么</a:t>
            </a:r>
            <a:r>
              <a:rPr lang="en-US" altLang="zh-CN" dirty="0"/>
              <a:t>XMLHttpRequest</a:t>
            </a:r>
            <a:endParaRPr lang="zh-CN" altLang="en-US" dirty="0"/>
          </a:p>
        </p:txBody>
      </p:sp>
      <p:sp>
        <p:nvSpPr>
          <p:cNvPr id="9" name="内容占位符 5">
            <a:extLst>
              <a:ext uri="{FF2B5EF4-FFF2-40B4-BE49-F238E27FC236}">
                <a16:creationId xmlns:a16="http://schemas.microsoft.com/office/drawing/2014/main" id="{8563ED40-FE2B-4275-B5F0-3E0984B7A9E7}"/>
              </a:ext>
            </a:extLst>
          </p:cNvPr>
          <p:cNvSpPr>
            <a:spLocks noGrp="1"/>
          </p:cNvSpPr>
          <p:nvPr>
            <p:ph sz="half" idx="14"/>
          </p:nvPr>
        </p:nvSpPr>
        <p:spPr>
          <a:xfrm>
            <a:off x="1131170" y="1857600"/>
            <a:ext cx="8983133" cy="3297600"/>
          </a:xfrm>
        </p:spPr>
        <p:txBody>
          <a:bodyPr>
            <a:noAutofit/>
          </a:bodyPr>
          <a:lstStyle/>
          <a:p>
            <a:r>
              <a:rPr lang="en-US" altLang="zh-CN" dirty="0">
                <a:solidFill>
                  <a:schemeClr val="tx1"/>
                </a:solidFill>
              </a:rPr>
              <a:t>XMLHttpRequest</a:t>
            </a:r>
            <a:r>
              <a:rPr lang="zh-CN" altLang="en-US" dirty="0">
                <a:solidFill>
                  <a:schemeClr val="tx1"/>
                </a:solidFill>
              </a:rPr>
              <a:t>（简称 </a:t>
            </a:r>
            <a:r>
              <a:rPr lang="en-US" altLang="zh-CN" dirty="0">
                <a:solidFill>
                  <a:schemeClr val="tx1"/>
                </a:solidFill>
              </a:rPr>
              <a:t>xhr</a:t>
            </a:r>
            <a:r>
              <a:rPr lang="zh-CN" altLang="en-US" dirty="0">
                <a:solidFill>
                  <a:schemeClr val="tx1"/>
                </a:solidFill>
              </a:rPr>
              <a:t>）是浏览器提供的 </a:t>
            </a:r>
            <a:r>
              <a:rPr lang="en-US" altLang="zh-CN" dirty="0">
                <a:solidFill>
                  <a:schemeClr val="tx1"/>
                </a:solidFill>
              </a:rPr>
              <a:t>Javascript </a:t>
            </a:r>
            <a:r>
              <a:rPr lang="zh-CN" altLang="en-US" dirty="0">
                <a:solidFill>
                  <a:schemeClr val="tx1"/>
                </a:solidFill>
              </a:rPr>
              <a:t>对象，通过它，可以</a:t>
            </a:r>
            <a:r>
              <a:rPr lang="zh-CN" altLang="en-US" b="1" dirty="0">
                <a:solidFill>
                  <a:srgbClr val="FF0000"/>
                </a:solidFill>
              </a:rPr>
              <a:t>请求服务器上的数据资源</a:t>
            </a:r>
            <a:r>
              <a:rPr lang="zh-CN" altLang="en-US" dirty="0">
                <a:solidFill>
                  <a:schemeClr val="tx1"/>
                </a:solidFill>
              </a:rPr>
              <a:t>。之前所学的 </a:t>
            </a:r>
            <a:r>
              <a:rPr lang="en-US" altLang="zh-CN" dirty="0">
                <a:solidFill>
                  <a:schemeClr val="tx1"/>
                </a:solidFill>
              </a:rPr>
              <a:t>jQuery </a:t>
            </a:r>
            <a:r>
              <a:rPr lang="zh-CN" altLang="en-US" dirty="0">
                <a:solidFill>
                  <a:schemeClr val="tx1"/>
                </a:solidFill>
              </a:rPr>
              <a:t>中的 </a:t>
            </a:r>
            <a:r>
              <a:rPr lang="en-US" altLang="zh-CN" dirty="0">
                <a:solidFill>
                  <a:schemeClr val="tx1"/>
                </a:solidFill>
              </a:rPr>
              <a:t>Ajax </a:t>
            </a:r>
            <a:r>
              <a:rPr lang="zh-CN" altLang="en-US" dirty="0">
                <a:solidFill>
                  <a:schemeClr val="tx1"/>
                </a:solidFill>
              </a:rPr>
              <a:t>函数，就是基于 </a:t>
            </a:r>
            <a:r>
              <a:rPr lang="en-US" altLang="zh-CN" dirty="0">
                <a:solidFill>
                  <a:schemeClr val="tx1"/>
                </a:solidFill>
              </a:rPr>
              <a:t>xhr </a:t>
            </a:r>
            <a:r>
              <a:rPr lang="zh-CN" altLang="en-US" dirty="0">
                <a:solidFill>
                  <a:schemeClr val="tx1"/>
                </a:solidFill>
              </a:rPr>
              <a:t>对象封装出来的。</a:t>
            </a:r>
            <a:endParaRPr lang="en-US" altLang="zh-CN" dirty="0">
              <a:solidFill>
                <a:schemeClr val="tx1"/>
              </a:solidFill>
            </a:endParaRPr>
          </a:p>
        </p:txBody>
      </p:sp>
      <p:grpSp>
        <p:nvGrpSpPr>
          <p:cNvPr id="4" name="组合 3">
            <a:extLst>
              <a:ext uri="{FF2B5EF4-FFF2-40B4-BE49-F238E27FC236}">
                <a16:creationId xmlns:a16="http://schemas.microsoft.com/office/drawing/2014/main" id="{4ECEA6C2-7A65-4E78-A40D-934CC91D9D5D}"/>
              </a:ext>
            </a:extLst>
          </p:cNvPr>
          <p:cNvGrpSpPr/>
          <p:nvPr/>
        </p:nvGrpSpPr>
        <p:grpSpPr>
          <a:xfrm>
            <a:off x="4715541" y="5761981"/>
            <a:ext cx="2112433" cy="664338"/>
            <a:chOff x="3502978" y="4321483"/>
            <a:chExt cx="1584325" cy="498253"/>
          </a:xfrm>
        </p:grpSpPr>
        <p:sp>
          <p:nvSpPr>
            <p:cNvPr id="13" name="矩形 12">
              <a:extLst>
                <a:ext uri="{FF2B5EF4-FFF2-40B4-BE49-F238E27FC236}">
                  <a16:creationId xmlns:a16="http://schemas.microsoft.com/office/drawing/2014/main" id="{7DEFBDAE-E890-47D6-9183-72448BD915FC}"/>
                </a:ext>
              </a:extLst>
            </p:cNvPr>
            <p:cNvSpPr/>
            <p:nvPr/>
          </p:nvSpPr>
          <p:spPr>
            <a:xfrm>
              <a:off x="3502978" y="4321483"/>
              <a:ext cx="1584325" cy="460375"/>
            </a:xfrm>
            <a:prstGeom prst="rect">
              <a:avLst/>
            </a:prstGeom>
            <a:solidFill>
              <a:srgbClr val="F69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itchFamily="34" charset="-122"/>
                <a:ea typeface="微软雅黑" pitchFamily="34" charset="-122"/>
              </a:endParaRPr>
            </a:p>
          </p:txBody>
        </p:sp>
        <p:sp>
          <p:nvSpPr>
            <p:cNvPr id="14" name="TextBox 34">
              <a:extLst>
                <a:ext uri="{FF2B5EF4-FFF2-40B4-BE49-F238E27FC236}">
                  <a16:creationId xmlns:a16="http://schemas.microsoft.com/office/drawing/2014/main" id="{D482154A-9F17-4123-BC90-D93AEDC96630}"/>
                </a:ext>
              </a:extLst>
            </p:cNvPr>
            <p:cNvSpPr txBox="1"/>
            <p:nvPr/>
          </p:nvSpPr>
          <p:spPr>
            <a:xfrm>
              <a:off x="3646646" y="4427321"/>
              <a:ext cx="1296988" cy="392415"/>
            </a:xfrm>
            <a:prstGeom prst="rect">
              <a:avLst/>
            </a:prstGeom>
            <a:noFill/>
          </p:spPr>
          <p:txBody>
            <a:bodyPr wrap="square">
              <a:spAutoFit/>
            </a:bodyPr>
            <a:lstStyle/>
            <a:p>
              <a:pPr>
                <a:defRPr/>
              </a:pPr>
              <a:r>
                <a:rPr lang="en-US" altLang="zh-CN" sz="1400" dirty="0">
                  <a:solidFill>
                    <a:schemeClr val="bg1"/>
                  </a:solidFill>
                  <a:latin typeface="微软雅黑" pitchFamily="34" charset="-122"/>
                  <a:ea typeface="微软雅黑" pitchFamily="34" charset="-122"/>
                </a:rPr>
                <a:t>XMLHttpRequest</a:t>
              </a:r>
              <a:endParaRPr lang="zh-CN" altLang="en-US" sz="1400" dirty="0">
                <a:solidFill>
                  <a:schemeClr val="bg1"/>
                </a:solidFill>
                <a:latin typeface="微软雅黑" pitchFamily="34" charset="-122"/>
                <a:ea typeface="微软雅黑" pitchFamily="34" charset="-122"/>
              </a:endParaRPr>
            </a:p>
            <a:p>
              <a:pPr>
                <a:defRPr/>
              </a:pPr>
              <a:endParaRPr lang="zh-CN" altLang="en-US" sz="1400" dirty="0">
                <a:solidFill>
                  <a:schemeClr val="bg1"/>
                </a:solidFill>
                <a:latin typeface="微软雅黑" pitchFamily="34" charset="-122"/>
                <a:ea typeface="微软雅黑" pitchFamily="34" charset="-122"/>
              </a:endParaRPr>
            </a:p>
          </p:txBody>
        </p:sp>
      </p:grpSp>
      <p:grpSp>
        <p:nvGrpSpPr>
          <p:cNvPr id="3" name="组合 2">
            <a:extLst>
              <a:ext uri="{FF2B5EF4-FFF2-40B4-BE49-F238E27FC236}">
                <a16:creationId xmlns:a16="http://schemas.microsoft.com/office/drawing/2014/main" id="{0A0ED932-DF8C-4C49-9159-560AAFFA815C}"/>
              </a:ext>
            </a:extLst>
          </p:cNvPr>
          <p:cNvGrpSpPr/>
          <p:nvPr/>
        </p:nvGrpSpPr>
        <p:grpSpPr>
          <a:xfrm>
            <a:off x="4715541" y="4427147"/>
            <a:ext cx="2112433" cy="649936"/>
            <a:chOff x="3502184" y="3300302"/>
            <a:chExt cx="1584325" cy="487452"/>
          </a:xfrm>
        </p:grpSpPr>
        <p:sp>
          <p:nvSpPr>
            <p:cNvPr id="17" name="矩形 16">
              <a:extLst>
                <a:ext uri="{FF2B5EF4-FFF2-40B4-BE49-F238E27FC236}">
                  <a16:creationId xmlns:a16="http://schemas.microsoft.com/office/drawing/2014/main" id="{933FC702-0623-402C-A2F3-F6C9D2CE9038}"/>
                </a:ext>
              </a:extLst>
            </p:cNvPr>
            <p:cNvSpPr/>
            <p:nvPr/>
          </p:nvSpPr>
          <p:spPr>
            <a:xfrm>
              <a:off x="3502184" y="3300302"/>
              <a:ext cx="1584325" cy="460375"/>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itchFamily="34" charset="-122"/>
                <a:ea typeface="微软雅黑" pitchFamily="34" charset="-122"/>
              </a:endParaRPr>
            </a:p>
          </p:txBody>
        </p:sp>
        <p:sp>
          <p:nvSpPr>
            <p:cNvPr id="18" name="TextBox 28">
              <a:extLst>
                <a:ext uri="{FF2B5EF4-FFF2-40B4-BE49-F238E27FC236}">
                  <a16:creationId xmlns:a16="http://schemas.microsoft.com/office/drawing/2014/main" id="{57CFFCEC-C47A-48E3-A488-AF376B752244}"/>
                </a:ext>
              </a:extLst>
            </p:cNvPr>
            <p:cNvSpPr txBox="1"/>
            <p:nvPr/>
          </p:nvSpPr>
          <p:spPr>
            <a:xfrm>
              <a:off x="3721153" y="3395339"/>
              <a:ext cx="1296988" cy="392415"/>
            </a:xfrm>
            <a:prstGeom prst="rect">
              <a:avLst/>
            </a:prstGeom>
            <a:noFill/>
          </p:spPr>
          <p:txBody>
            <a:bodyPr>
              <a:spAutoFit/>
            </a:bodyPr>
            <a:lstStyle/>
            <a:p>
              <a:pPr>
                <a:defRPr/>
              </a:pPr>
              <a:r>
                <a:rPr lang="en-US" altLang="zh-CN" sz="1400" dirty="0">
                  <a:solidFill>
                    <a:schemeClr val="bg1"/>
                  </a:solidFill>
                  <a:latin typeface="微软雅黑" pitchFamily="34" charset="-122"/>
                  <a:ea typeface="微软雅黑" pitchFamily="34" charset="-122"/>
                </a:rPr>
                <a:t>jQuery</a:t>
              </a:r>
              <a:r>
                <a:rPr lang="zh-CN" altLang="en-US" sz="1400" dirty="0">
                  <a:solidFill>
                    <a:schemeClr val="bg1"/>
                  </a:solidFill>
                  <a:latin typeface="微软雅黑" pitchFamily="34" charset="-122"/>
                  <a:ea typeface="微软雅黑" pitchFamily="34" charset="-122"/>
                </a:rPr>
                <a:t>中的</a:t>
              </a:r>
              <a:r>
                <a:rPr lang="en-US" altLang="zh-CN" sz="1400" dirty="0">
                  <a:solidFill>
                    <a:schemeClr val="bg1"/>
                  </a:solidFill>
                  <a:latin typeface="微软雅黑" pitchFamily="34" charset="-122"/>
                  <a:ea typeface="微软雅黑" pitchFamily="34" charset="-122"/>
                </a:rPr>
                <a:t>Ajax</a:t>
              </a:r>
              <a:endParaRPr lang="zh-CN" altLang="en-US" sz="1400" dirty="0">
                <a:solidFill>
                  <a:schemeClr val="bg1"/>
                </a:solidFill>
                <a:latin typeface="微软雅黑" pitchFamily="34" charset="-122"/>
                <a:ea typeface="微软雅黑" pitchFamily="34" charset="-122"/>
              </a:endParaRPr>
            </a:p>
            <a:p>
              <a:pPr>
                <a:defRPr/>
              </a:pPr>
              <a:endParaRPr lang="zh-CN" altLang="en-US" sz="1400" dirty="0">
                <a:solidFill>
                  <a:schemeClr val="bg1"/>
                </a:solidFill>
                <a:latin typeface="微软雅黑" pitchFamily="34" charset="-122"/>
                <a:ea typeface="微软雅黑" pitchFamily="34" charset="-122"/>
              </a:endParaRPr>
            </a:p>
          </p:txBody>
        </p:sp>
      </p:grpSp>
      <p:grpSp>
        <p:nvGrpSpPr>
          <p:cNvPr id="5" name="组合 4">
            <a:extLst>
              <a:ext uri="{FF2B5EF4-FFF2-40B4-BE49-F238E27FC236}">
                <a16:creationId xmlns:a16="http://schemas.microsoft.com/office/drawing/2014/main" id="{C83D93CE-12C5-4251-A383-9271577DACDC}"/>
              </a:ext>
            </a:extLst>
          </p:cNvPr>
          <p:cNvGrpSpPr/>
          <p:nvPr/>
        </p:nvGrpSpPr>
        <p:grpSpPr>
          <a:xfrm>
            <a:off x="3835196" y="3081658"/>
            <a:ext cx="3873120" cy="660586"/>
            <a:chOff x="2876397" y="2311245"/>
            <a:chExt cx="2904840" cy="495440"/>
          </a:xfrm>
        </p:grpSpPr>
        <p:grpSp>
          <p:nvGrpSpPr>
            <p:cNvPr id="20" name="组合 61">
              <a:extLst>
                <a:ext uri="{FF2B5EF4-FFF2-40B4-BE49-F238E27FC236}">
                  <a16:creationId xmlns:a16="http://schemas.microsoft.com/office/drawing/2014/main" id="{F14B7FC3-F388-4B28-9E70-BC823E41E4DA}"/>
                </a:ext>
              </a:extLst>
            </p:cNvPr>
            <p:cNvGrpSpPr>
              <a:grpSpLocks/>
            </p:cNvGrpSpPr>
            <p:nvPr/>
          </p:nvGrpSpPr>
          <p:grpSpPr bwMode="auto">
            <a:xfrm>
              <a:off x="2876397" y="2311245"/>
              <a:ext cx="808667" cy="495440"/>
              <a:chOff x="5106105" y="3005929"/>
              <a:chExt cx="1584176" cy="495515"/>
            </a:xfrm>
          </p:grpSpPr>
          <p:sp>
            <p:nvSpPr>
              <p:cNvPr id="23" name="矩形 22">
                <a:extLst>
                  <a:ext uri="{FF2B5EF4-FFF2-40B4-BE49-F238E27FC236}">
                    <a16:creationId xmlns:a16="http://schemas.microsoft.com/office/drawing/2014/main" id="{9FBC40CA-9B12-4E79-AB2C-9040F00A2429}"/>
                  </a:ext>
                </a:extLst>
              </p:cNvPr>
              <p:cNvSpPr/>
              <p:nvPr/>
            </p:nvSpPr>
            <p:spPr>
              <a:xfrm>
                <a:off x="5106105" y="3005929"/>
                <a:ext cx="1584176" cy="460444"/>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itchFamily="34" charset="-122"/>
                  <a:ea typeface="微软雅黑" pitchFamily="34" charset="-122"/>
                </a:endParaRPr>
              </a:p>
            </p:txBody>
          </p:sp>
          <p:sp>
            <p:nvSpPr>
              <p:cNvPr id="26" name="TextBox 30">
                <a:extLst>
                  <a:ext uri="{FF2B5EF4-FFF2-40B4-BE49-F238E27FC236}">
                    <a16:creationId xmlns:a16="http://schemas.microsoft.com/office/drawing/2014/main" id="{05F5E0F8-470F-434D-8C9B-8D611B706E5D}"/>
                  </a:ext>
                </a:extLst>
              </p:cNvPr>
              <p:cNvSpPr txBox="1"/>
              <p:nvPr/>
            </p:nvSpPr>
            <p:spPr>
              <a:xfrm>
                <a:off x="5309884" y="3108970"/>
                <a:ext cx="1157831" cy="392474"/>
              </a:xfrm>
              <a:prstGeom prst="rect">
                <a:avLst/>
              </a:prstGeom>
              <a:noFill/>
            </p:spPr>
            <p:txBody>
              <a:bodyPr wrap="square">
                <a:spAutoFit/>
              </a:bodyPr>
              <a:lstStyle/>
              <a:p>
                <a:pPr>
                  <a:defRPr/>
                </a:pPr>
                <a:r>
                  <a:rPr lang="en-US" altLang="zh-CN" sz="1400" dirty="0">
                    <a:solidFill>
                      <a:schemeClr val="bg1"/>
                    </a:solidFill>
                    <a:latin typeface="微软雅黑" pitchFamily="34" charset="-122"/>
                    <a:ea typeface="微软雅黑" pitchFamily="34" charset="-122"/>
                  </a:rPr>
                  <a:t>$.get()</a:t>
                </a:r>
                <a:endParaRPr lang="zh-CN" altLang="en-US" sz="1400" dirty="0">
                  <a:solidFill>
                    <a:schemeClr val="bg1"/>
                  </a:solidFill>
                  <a:latin typeface="微软雅黑" pitchFamily="34" charset="-122"/>
                  <a:ea typeface="微软雅黑" pitchFamily="34" charset="-122"/>
                </a:endParaRPr>
              </a:p>
              <a:p>
                <a:pPr>
                  <a:defRPr/>
                </a:pPr>
                <a:endParaRPr lang="zh-CN" altLang="en-US" sz="1400" dirty="0">
                  <a:solidFill>
                    <a:schemeClr val="bg1"/>
                  </a:solidFill>
                  <a:latin typeface="微软雅黑" pitchFamily="34" charset="-122"/>
                  <a:ea typeface="微软雅黑" pitchFamily="34" charset="-122"/>
                </a:endParaRPr>
              </a:p>
            </p:txBody>
          </p:sp>
        </p:grpSp>
        <p:grpSp>
          <p:nvGrpSpPr>
            <p:cNvPr id="29" name="组合 61">
              <a:extLst>
                <a:ext uri="{FF2B5EF4-FFF2-40B4-BE49-F238E27FC236}">
                  <a16:creationId xmlns:a16="http://schemas.microsoft.com/office/drawing/2014/main" id="{51307593-28F4-443E-8799-709ABF340AA8}"/>
                </a:ext>
              </a:extLst>
            </p:cNvPr>
            <p:cNvGrpSpPr>
              <a:grpSpLocks/>
            </p:cNvGrpSpPr>
            <p:nvPr/>
          </p:nvGrpSpPr>
          <p:grpSpPr bwMode="auto">
            <a:xfrm>
              <a:off x="3924484" y="2311245"/>
              <a:ext cx="808667" cy="495440"/>
              <a:chOff x="5106105" y="3005929"/>
              <a:chExt cx="1584176" cy="495515"/>
            </a:xfrm>
          </p:grpSpPr>
          <p:sp>
            <p:nvSpPr>
              <p:cNvPr id="30" name="矩形 29">
                <a:extLst>
                  <a:ext uri="{FF2B5EF4-FFF2-40B4-BE49-F238E27FC236}">
                    <a16:creationId xmlns:a16="http://schemas.microsoft.com/office/drawing/2014/main" id="{CC3265DD-6F66-492D-8864-D8CD5D719018}"/>
                  </a:ext>
                </a:extLst>
              </p:cNvPr>
              <p:cNvSpPr/>
              <p:nvPr/>
            </p:nvSpPr>
            <p:spPr>
              <a:xfrm>
                <a:off x="5106105" y="3005929"/>
                <a:ext cx="1584176" cy="460444"/>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itchFamily="34" charset="-122"/>
                  <a:ea typeface="微软雅黑" pitchFamily="34" charset="-122"/>
                </a:endParaRPr>
              </a:p>
            </p:txBody>
          </p:sp>
          <p:sp>
            <p:nvSpPr>
              <p:cNvPr id="31" name="TextBox 30">
                <a:extLst>
                  <a:ext uri="{FF2B5EF4-FFF2-40B4-BE49-F238E27FC236}">
                    <a16:creationId xmlns:a16="http://schemas.microsoft.com/office/drawing/2014/main" id="{ACAD6408-4BD7-48C3-A5CC-A9790864B6B0}"/>
                  </a:ext>
                </a:extLst>
              </p:cNvPr>
              <p:cNvSpPr txBox="1"/>
              <p:nvPr/>
            </p:nvSpPr>
            <p:spPr>
              <a:xfrm>
                <a:off x="5243541" y="3108970"/>
                <a:ext cx="1294987" cy="392474"/>
              </a:xfrm>
              <a:prstGeom prst="rect">
                <a:avLst/>
              </a:prstGeom>
              <a:noFill/>
            </p:spPr>
            <p:txBody>
              <a:bodyPr>
                <a:spAutoFit/>
              </a:bodyPr>
              <a:lstStyle/>
              <a:p>
                <a:pPr>
                  <a:defRPr/>
                </a:pPr>
                <a:r>
                  <a:rPr lang="en-US" altLang="zh-CN" sz="1400" dirty="0">
                    <a:solidFill>
                      <a:schemeClr val="bg1"/>
                    </a:solidFill>
                    <a:latin typeface="微软雅黑" pitchFamily="34" charset="-122"/>
                    <a:ea typeface="微软雅黑" pitchFamily="34" charset="-122"/>
                  </a:rPr>
                  <a:t>$.post()</a:t>
                </a:r>
                <a:endParaRPr lang="zh-CN" altLang="en-US" sz="1400" dirty="0">
                  <a:solidFill>
                    <a:schemeClr val="bg1"/>
                  </a:solidFill>
                  <a:latin typeface="微软雅黑" pitchFamily="34" charset="-122"/>
                  <a:ea typeface="微软雅黑" pitchFamily="34" charset="-122"/>
                </a:endParaRPr>
              </a:p>
              <a:p>
                <a:pPr>
                  <a:defRPr/>
                </a:pPr>
                <a:endParaRPr lang="zh-CN" altLang="en-US" sz="1400" dirty="0">
                  <a:solidFill>
                    <a:schemeClr val="bg1"/>
                  </a:solidFill>
                  <a:latin typeface="微软雅黑" pitchFamily="34" charset="-122"/>
                  <a:ea typeface="微软雅黑" pitchFamily="34" charset="-122"/>
                </a:endParaRPr>
              </a:p>
            </p:txBody>
          </p:sp>
        </p:grpSp>
        <p:grpSp>
          <p:nvGrpSpPr>
            <p:cNvPr id="32" name="组合 61">
              <a:extLst>
                <a:ext uri="{FF2B5EF4-FFF2-40B4-BE49-F238E27FC236}">
                  <a16:creationId xmlns:a16="http://schemas.microsoft.com/office/drawing/2014/main" id="{D1CEF26A-20F0-45FD-8C07-AB91421508C1}"/>
                </a:ext>
              </a:extLst>
            </p:cNvPr>
            <p:cNvGrpSpPr>
              <a:grpSpLocks/>
            </p:cNvGrpSpPr>
            <p:nvPr/>
          </p:nvGrpSpPr>
          <p:grpSpPr bwMode="auto">
            <a:xfrm>
              <a:off x="4972570" y="2311245"/>
              <a:ext cx="808667" cy="495440"/>
              <a:chOff x="5106105" y="3005929"/>
              <a:chExt cx="1584176" cy="495515"/>
            </a:xfrm>
          </p:grpSpPr>
          <p:sp>
            <p:nvSpPr>
              <p:cNvPr id="33" name="矩形 32">
                <a:extLst>
                  <a:ext uri="{FF2B5EF4-FFF2-40B4-BE49-F238E27FC236}">
                    <a16:creationId xmlns:a16="http://schemas.microsoft.com/office/drawing/2014/main" id="{7B2D0528-D6A4-405D-965A-7F2B769F3120}"/>
                  </a:ext>
                </a:extLst>
              </p:cNvPr>
              <p:cNvSpPr/>
              <p:nvPr/>
            </p:nvSpPr>
            <p:spPr>
              <a:xfrm>
                <a:off x="5106105" y="3005929"/>
                <a:ext cx="1584176" cy="460444"/>
              </a:xfrm>
              <a:prstGeom prst="rect">
                <a:avLst/>
              </a:prstGeom>
              <a:solidFill>
                <a:srgbClr val="3399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itchFamily="34" charset="-122"/>
                  <a:ea typeface="微软雅黑" pitchFamily="34" charset="-122"/>
                </a:endParaRPr>
              </a:p>
            </p:txBody>
          </p:sp>
          <p:sp>
            <p:nvSpPr>
              <p:cNvPr id="34" name="TextBox 30">
                <a:extLst>
                  <a:ext uri="{FF2B5EF4-FFF2-40B4-BE49-F238E27FC236}">
                    <a16:creationId xmlns:a16="http://schemas.microsoft.com/office/drawing/2014/main" id="{0B2DAED2-3DC1-4E7E-9B2E-6634E549F0C9}"/>
                  </a:ext>
                </a:extLst>
              </p:cNvPr>
              <p:cNvSpPr txBox="1"/>
              <p:nvPr/>
            </p:nvSpPr>
            <p:spPr>
              <a:xfrm>
                <a:off x="5243541" y="3108970"/>
                <a:ext cx="1294987" cy="392474"/>
              </a:xfrm>
              <a:prstGeom prst="rect">
                <a:avLst/>
              </a:prstGeom>
              <a:noFill/>
            </p:spPr>
            <p:txBody>
              <a:bodyPr>
                <a:spAutoFit/>
              </a:bodyPr>
              <a:lstStyle/>
              <a:p>
                <a:pPr>
                  <a:defRPr/>
                </a:pPr>
                <a:r>
                  <a:rPr lang="en-US" altLang="zh-CN" sz="1400" dirty="0">
                    <a:solidFill>
                      <a:schemeClr val="bg1"/>
                    </a:solidFill>
                    <a:latin typeface="微软雅黑" pitchFamily="34" charset="-122"/>
                    <a:ea typeface="微软雅黑" pitchFamily="34" charset="-122"/>
                  </a:rPr>
                  <a:t>$.ajax()</a:t>
                </a:r>
                <a:endParaRPr lang="zh-CN" altLang="en-US" sz="1400" dirty="0">
                  <a:solidFill>
                    <a:schemeClr val="bg1"/>
                  </a:solidFill>
                  <a:latin typeface="微软雅黑" pitchFamily="34" charset="-122"/>
                  <a:ea typeface="微软雅黑" pitchFamily="34" charset="-122"/>
                </a:endParaRPr>
              </a:p>
              <a:p>
                <a:pPr>
                  <a:defRPr/>
                </a:pPr>
                <a:endParaRPr lang="zh-CN" altLang="en-US" sz="1400" dirty="0">
                  <a:solidFill>
                    <a:schemeClr val="bg1"/>
                  </a:solidFill>
                  <a:latin typeface="微软雅黑" pitchFamily="34" charset="-122"/>
                  <a:ea typeface="微软雅黑" pitchFamily="34" charset="-122"/>
                </a:endParaRPr>
              </a:p>
            </p:txBody>
          </p:sp>
        </p:grpSp>
      </p:grpSp>
      <p:cxnSp>
        <p:nvCxnSpPr>
          <p:cNvPr id="47" name="直接箭头连接符 46">
            <a:extLst>
              <a:ext uri="{FF2B5EF4-FFF2-40B4-BE49-F238E27FC236}">
                <a16:creationId xmlns:a16="http://schemas.microsoft.com/office/drawing/2014/main" id="{2266F408-93E3-447E-BD83-17BE43FCC733}"/>
              </a:ext>
            </a:extLst>
          </p:cNvPr>
          <p:cNvCxnSpPr>
            <a:cxnSpLocks/>
            <a:stCxn id="13" idx="0"/>
          </p:cNvCxnSpPr>
          <p:nvPr/>
        </p:nvCxnSpPr>
        <p:spPr>
          <a:xfrm flipH="1" flipV="1">
            <a:off x="5762591" y="5040979"/>
            <a:ext cx="9167" cy="720999"/>
          </a:xfrm>
          <a:prstGeom prst="straightConnector1">
            <a:avLst/>
          </a:prstGeom>
          <a:ln w="1905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56" name="组合 55">
            <a:extLst>
              <a:ext uri="{FF2B5EF4-FFF2-40B4-BE49-F238E27FC236}">
                <a16:creationId xmlns:a16="http://schemas.microsoft.com/office/drawing/2014/main" id="{F0B17ED4-F58C-437E-85FC-615E256B6A6F}"/>
              </a:ext>
            </a:extLst>
          </p:cNvPr>
          <p:cNvGrpSpPr/>
          <p:nvPr/>
        </p:nvGrpSpPr>
        <p:grpSpPr>
          <a:xfrm>
            <a:off x="4331750" y="3704051"/>
            <a:ext cx="2834273" cy="720999"/>
            <a:chOff x="3248812" y="2778038"/>
            <a:chExt cx="2125705" cy="540749"/>
          </a:xfrm>
        </p:grpSpPr>
        <p:cxnSp>
          <p:nvCxnSpPr>
            <p:cNvPr id="50" name="直接箭头连接符 49">
              <a:extLst>
                <a:ext uri="{FF2B5EF4-FFF2-40B4-BE49-F238E27FC236}">
                  <a16:creationId xmlns:a16="http://schemas.microsoft.com/office/drawing/2014/main" id="{E7CDAAD3-C060-41C6-A9FF-54533480E677}"/>
                </a:ext>
              </a:extLst>
            </p:cNvPr>
            <p:cNvCxnSpPr>
              <a:cxnSpLocks/>
            </p:cNvCxnSpPr>
            <p:nvPr/>
          </p:nvCxnSpPr>
          <p:spPr>
            <a:xfrm flipH="1" flipV="1">
              <a:off x="4321943" y="2778038"/>
              <a:ext cx="6875" cy="540749"/>
            </a:xfrm>
            <a:prstGeom prst="straightConnector1">
              <a:avLst/>
            </a:prstGeom>
            <a:ln w="1905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矩形 30">
              <a:extLst>
                <a:ext uri="{FF2B5EF4-FFF2-40B4-BE49-F238E27FC236}">
                  <a16:creationId xmlns:a16="http://schemas.microsoft.com/office/drawing/2014/main" id="{F49F2F21-9A06-4CDD-A408-0C9FAD1885B3}"/>
                </a:ext>
              </a:extLst>
            </p:cNvPr>
            <p:cNvSpPr/>
            <p:nvPr/>
          </p:nvSpPr>
          <p:spPr>
            <a:xfrm>
              <a:off x="3248812" y="3011332"/>
              <a:ext cx="2120707" cy="51779"/>
            </a:xfrm>
            <a:custGeom>
              <a:avLst/>
              <a:gdLst>
                <a:gd name="connsiteX0" fmla="*/ 0 w 997139"/>
                <a:gd name="connsiteY0" fmla="*/ 0 h 791890"/>
                <a:gd name="connsiteX1" fmla="*/ 997139 w 997139"/>
                <a:gd name="connsiteY1" fmla="*/ 0 h 791890"/>
                <a:gd name="connsiteX2" fmla="*/ 997139 w 997139"/>
                <a:gd name="connsiteY2" fmla="*/ 791890 h 791890"/>
                <a:gd name="connsiteX3" fmla="*/ 0 w 997139"/>
                <a:gd name="connsiteY3" fmla="*/ 791890 h 791890"/>
                <a:gd name="connsiteX4" fmla="*/ 0 w 997139"/>
                <a:gd name="connsiteY4" fmla="*/ 0 h 791890"/>
                <a:gd name="connsiteX0" fmla="*/ 997139 w 1088579"/>
                <a:gd name="connsiteY0" fmla="*/ 0 h 791890"/>
                <a:gd name="connsiteX1" fmla="*/ 997139 w 1088579"/>
                <a:gd name="connsiteY1" fmla="*/ 791890 h 791890"/>
                <a:gd name="connsiteX2" fmla="*/ 0 w 1088579"/>
                <a:gd name="connsiteY2" fmla="*/ 791890 h 791890"/>
                <a:gd name="connsiteX3" fmla="*/ 0 w 1088579"/>
                <a:gd name="connsiteY3" fmla="*/ 0 h 791890"/>
                <a:gd name="connsiteX4" fmla="*/ 1088579 w 1088579"/>
                <a:gd name="connsiteY4" fmla="*/ 91440 h 791890"/>
                <a:gd name="connsiteX0" fmla="*/ 997139 w 997139"/>
                <a:gd name="connsiteY0" fmla="*/ 0 h 791890"/>
                <a:gd name="connsiteX1" fmla="*/ 997139 w 997139"/>
                <a:gd name="connsiteY1" fmla="*/ 791890 h 791890"/>
                <a:gd name="connsiteX2" fmla="*/ 0 w 997139"/>
                <a:gd name="connsiteY2" fmla="*/ 791890 h 791890"/>
                <a:gd name="connsiteX3" fmla="*/ 0 w 997139"/>
                <a:gd name="connsiteY3" fmla="*/ 0 h 791890"/>
              </a:gdLst>
              <a:ahLst/>
              <a:cxnLst>
                <a:cxn ang="0">
                  <a:pos x="connsiteX0" y="connsiteY0"/>
                </a:cxn>
                <a:cxn ang="0">
                  <a:pos x="connsiteX1" y="connsiteY1"/>
                </a:cxn>
                <a:cxn ang="0">
                  <a:pos x="connsiteX2" y="connsiteY2"/>
                </a:cxn>
                <a:cxn ang="0">
                  <a:pos x="connsiteX3" y="connsiteY3"/>
                </a:cxn>
              </a:cxnLst>
              <a:rect l="l" t="t" r="r" b="b"/>
              <a:pathLst>
                <a:path w="997139" h="791890">
                  <a:moveTo>
                    <a:pt x="997139" y="0"/>
                  </a:moveTo>
                  <a:lnTo>
                    <a:pt x="997139" y="791890"/>
                  </a:lnTo>
                  <a:lnTo>
                    <a:pt x="0" y="791890"/>
                  </a:lnTo>
                  <a:lnTo>
                    <a:pt x="0" y="0"/>
                  </a:lnTo>
                </a:path>
              </a:pathLst>
            </a:cu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itchFamily="34" charset="-122"/>
                <a:ea typeface="微软雅黑" pitchFamily="34" charset="-122"/>
              </a:endParaRPr>
            </a:p>
          </p:txBody>
        </p:sp>
        <p:cxnSp>
          <p:nvCxnSpPr>
            <p:cNvPr id="52" name="直接箭头连接符 51">
              <a:extLst>
                <a:ext uri="{FF2B5EF4-FFF2-40B4-BE49-F238E27FC236}">
                  <a16:creationId xmlns:a16="http://schemas.microsoft.com/office/drawing/2014/main" id="{294C7900-5380-456D-AD81-B0A6AC21B213}"/>
                </a:ext>
              </a:extLst>
            </p:cNvPr>
            <p:cNvCxnSpPr>
              <a:cxnSpLocks/>
            </p:cNvCxnSpPr>
            <p:nvPr/>
          </p:nvCxnSpPr>
          <p:spPr>
            <a:xfrm flipV="1">
              <a:off x="3248812" y="2789702"/>
              <a:ext cx="2549" cy="277768"/>
            </a:xfrm>
            <a:prstGeom prst="straightConnector1">
              <a:avLst/>
            </a:prstGeom>
            <a:ln w="1905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E4A14C74-19B4-4801-B634-BC6300D085A3}"/>
                </a:ext>
              </a:extLst>
            </p:cNvPr>
            <p:cNvCxnSpPr>
              <a:cxnSpLocks/>
            </p:cNvCxnSpPr>
            <p:nvPr/>
          </p:nvCxnSpPr>
          <p:spPr>
            <a:xfrm flipV="1">
              <a:off x="5371968" y="2789702"/>
              <a:ext cx="2549" cy="277768"/>
            </a:xfrm>
            <a:prstGeom prst="straightConnector1">
              <a:avLst/>
            </a:prstGeom>
            <a:ln w="1905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58" name="文本框 57">
            <a:extLst>
              <a:ext uri="{FF2B5EF4-FFF2-40B4-BE49-F238E27FC236}">
                <a16:creationId xmlns:a16="http://schemas.microsoft.com/office/drawing/2014/main" id="{F895BA0B-7802-4C20-96D5-A2E2775B2A7A}"/>
              </a:ext>
            </a:extLst>
          </p:cNvPr>
          <p:cNvSpPr txBox="1"/>
          <p:nvPr/>
        </p:nvSpPr>
        <p:spPr>
          <a:xfrm>
            <a:off x="7169205" y="5703195"/>
            <a:ext cx="2506297" cy="700576"/>
          </a:xfrm>
          <a:prstGeom prst="rect">
            <a:avLst/>
          </a:prstGeom>
          <a:noFill/>
        </p:spPr>
        <p:txBody>
          <a:bodyPr wrap="square" rtlCol="0">
            <a:spAutoFit/>
          </a:bodyPr>
          <a:lstStyle/>
          <a:p>
            <a:pPr algn="ctr">
              <a:lnSpc>
                <a:spcPct val="150000"/>
              </a:lnSpc>
            </a:pPr>
            <a:r>
              <a:rPr lang="zh-CN" altLang="en-US" sz="1400" b="1" dirty="0">
                <a:solidFill>
                  <a:srgbClr val="FF0000"/>
                </a:solidFill>
                <a:latin typeface="微软雅黑" pitchFamily="34" charset="-122"/>
                <a:ea typeface="微软雅黑" pitchFamily="34" charset="-122"/>
              </a:rPr>
              <a:t>思考：</a:t>
            </a:r>
            <a:r>
              <a:rPr lang="zh-CN" altLang="en-US" sz="1400" dirty="0">
                <a:latin typeface="微软雅黑" pitchFamily="34" charset="-122"/>
                <a:ea typeface="微软雅黑" pitchFamily="34" charset="-122"/>
              </a:rPr>
              <a:t>能否直接使用</a:t>
            </a:r>
            <a:r>
              <a:rPr lang="en-US" altLang="zh-CN" sz="1400" dirty="0">
                <a:latin typeface="微软雅黑" pitchFamily="34" charset="-122"/>
                <a:ea typeface="微软雅黑" pitchFamily="34" charset="-122"/>
              </a:rPr>
              <a:t>xhr</a:t>
            </a:r>
            <a:r>
              <a:rPr lang="zh-CN" altLang="en-US" sz="1400" dirty="0">
                <a:latin typeface="微软雅黑" pitchFamily="34" charset="-122"/>
                <a:ea typeface="微软雅黑" pitchFamily="34" charset="-122"/>
              </a:rPr>
              <a:t>对象</a:t>
            </a:r>
            <a:endParaRPr lang="en-US" altLang="zh-CN" sz="1400" dirty="0">
              <a:latin typeface="微软雅黑" pitchFamily="34" charset="-122"/>
              <a:ea typeface="微软雅黑" pitchFamily="34" charset="-122"/>
            </a:endParaRPr>
          </a:p>
          <a:p>
            <a:pPr algn="ctr">
              <a:lnSpc>
                <a:spcPct val="150000"/>
              </a:lnSpc>
            </a:pPr>
            <a:r>
              <a:rPr lang="zh-CN" altLang="en-US" sz="1400" dirty="0">
                <a:latin typeface="微软雅黑" pitchFamily="34" charset="-122"/>
                <a:ea typeface="微软雅黑" pitchFamily="34" charset="-122"/>
              </a:rPr>
              <a:t>发起</a:t>
            </a:r>
            <a:r>
              <a:rPr lang="en-US" altLang="zh-CN" sz="1400" dirty="0">
                <a:latin typeface="微软雅黑" pitchFamily="34" charset="-122"/>
                <a:ea typeface="微软雅黑" pitchFamily="34" charset="-122"/>
              </a:rPr>
              <a:t>Ajax</a:t>
            </a:r>
            <a:r>
              <a:rPr lang="zh-CN" altLang="en-US" sz="1400" dirty="0">
                <a:latin typeface="微软雅黑" pitchFamily="34" charset="-122"/>
                <a:ea typeface="微软雅黑" pitchFamily="34" charset="-122"/>
              </a:rPr>
              <a:t>请求？</a:t>
            </a:r>
          </a:p>
        </p:txBody>
      </p:sp>
    </p:spTree>
    <p:extLst>
      <p:ext uri="{BB962C8B-B14F-4D97-AF65-F5344CB8AC3E}">
        <p14:creationId xmlns:p14="http://schemas.microsoft.com/office/powerpoint/2010/main" val="372558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wipe(down)">
                                      <p:cBhvr>
                                        <p:cTn id="15" dur="500"/>
                                        <p:tgtEl>
                                          <p:spTgt spid="47"/>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down)">
                                      <p:cBhvr>
                                        <p:cTn id="23" dur="500"/>
                                        <p:tgtEl>
                                          <p:spTgt spid="56"/>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XMLHttpRequest</a:t>
            </a:r>
            <a:r>
              <a:rPr lang="zh-CN" altLang="en-US" dirty="0"/>
              <a:t>的基本使用</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1.2 </a:t>
            </a:r>
            <a:r>
              <a:rPr lang="zh-CN" altLang="en-US" dirty="0"/>
              <a:t>使用</a:t>
            </a:r>
            <a:r>
              <a:rPr lang="en-US" altLang="zh-CN" dirty="0"/>
              <a:t>xhr</a:t>
            </a:r>
            <a:r>
              <a:rPr lang="zh-CN" altLang="en-US" dirty="0"/>
              <a:t>发起</a:t>
            </a:r>
            <a:r>
              <a:rPr lang="en-US" altLang="zh-CN" dirty="0"/>
              <a:t>GET</a:t>
            </a:r>
            <a:r>
              <a:rPr lang="zh-CN" altLang="en-US" dirty="0"/>
              <a:t>请求</a:t>
            </a:r>
          </a:p>
        </p:txBody>
      </p:sp>
      <p:sp>
        <p:nvSpPr>
          <p:cNvPr id="9" name="内容占位符 5">
            <a:extLst>
              <a:ext uri="{FF2B5EF4-FFF2-40B4-BE49-F238E27FC236}">
                <a16:creationId xmlns:a16="http://schemas.microsoft.com/office/drawing/2014/main" id="{E9623AE0-2092-4DE9-9F59-58195D67D7CF}"/>
              </a:ext>
            </a:extLst>
          </p:cNvPr>
          <p:cNvSpPr>
            <a:spLocks noGrp="1"/>
          </p:cNvSpPr>
          <p:nvPr>
            <p:ph sz="half" idx="14"/>
          </p:nvPr>
        </p:nvSpPr>
        <p:spPr>
          <a:xfrm>
            <a:off x="1131170" y="1857601"/>
            <a:ext cx="8983133" cy="4044876"/>
          </a:xfrm>
        </p:spPr>
        <p:txBody>
          <a:bodyPr>
            <a:noAutofit/>
          </a:bodyPr>
          <a:lstStyle/>
          <a:p>
            <a:r>
              <a:rPr lang="zh-CN" altLang="en-US" dirty="0">
                <a:solidFill>
                  <a:schemeClr val="tx1"/>
                </a:solidFill>
              </a:rPr>
              <a:t>步骤：</a:t>
            </a:r>
            <a:endParaRPr lang="en-US" altLang="zh-CN" dirty="0">
              <a:solidFill>
                <a:schemeClr val="tx1"/>
              </a:solidFill>
            </a:endParaRPr>
          </a:p>
          <a:p>
            <a:pPr marL="304792" indent="-304792">
              <a:buFont typeface="+mj-ea"/>
              <a:buAutoNum type="circleNumDbPlain"/>
            </a:pPr>
            <a:r>
              <a:rPr lang="zh-CN" altLang="en-US" dirty="0">
                <a:solidFill>
                  <a:schemeClr val="tx1"/>
                </a:solidFill>
              </a:rPr>
              <a:t>创建 </a:t>
            </a:r>
            <a:r>
              <a:rPr lang="en-US" altLang="zh-CN" dirty="0">
                <a:solidFill>
                  <a:schemeClr val="tx1"/>
                </a:solidFill>
              </a:rPr>
              <a:t>xhr </a:t>
            </a:r>
            <a:r>
              <a:rPr lang="zh-CN" altLang="en-US" dirty="0">
                <a:solidFill>
                  <a:schemeClr val="tx1"/>
                </a:solidFill>
              </a:rPr>
              <a:t>对象</a:t>
            </a:r>
          </a:p>
          <a:p>
            <a:pPr marL="304792" indent="-304792">
              <a:buFont typeface="+mj-ea"/>
              <a:buAutoNum type="circleNumDbPlain"/>
            </a:pPr>
            <a:r>
              <a:rPr lang="zh-CN" altLang="en-US" dirty="0">
                <a:solidFill>
                  <a:schemeClr val="tx1"/>
                </a:solidFill>
              </a:rPr>
              <a:t>调用 </a:t>
            </a:r>
            <a:r>
              <a:rPr lang="en-US" altLang="zh-CN" dirty="0" err="1">
                <a:solidFill>
                  <a:schemeClr val="tx1"/>
                </a:solidFill>
              </a:rPr>
              <a:t>xhr.open</a:t>
            </a:r>
            <a:r>
              <a:rPr lang="en-US" altLang="zh-CN" dirty="0">
                <a:solidFill>
                  <a:schemeClr val="tx1"/>
                </a:solidFill>
              </a:rPr>
              <a:t>() </a:t>
            </a:r>
            <a:r>
              <a:rPr lang="zh-CN" altLang="en-US" dirty="0">
                <a:solidFill>
                  <a:schemeClr val="tx1"/>
                </a:solidFill>
              </a:rPr>
              <a:t>函数</a:t>
            </a:r>
            <a:endParaRPr lang="en-US" altLang="zh-CN" dirty="0">
              <a:solidFill>
                <a:schemeClr val="tx1"/>
              </a:solidFill>
            </a:endParaRPr>
          </a:p>
          <a:p>
            <a:pPr marL="304792" indent="-304792">
              <a:buFont typeface="+mj-ea"/>
              <a:buAutoNum type="circleNumDbPlain"/>
            </a:pPr>
            <a:r>
              <a:rPr lang="zh-CN" altLang="en-US" dirty="0">
                <a:solidFill>
                  <a:schemeClr val="tx1"/>
                </a:solidFill>
              </a:rPr>
              <a:t>调用 </a:t>
            </a:r>
            <a:r>
              <a:rPr lang="en-US" altLang="zh-CN" dirty="0" err="1">
                <a:solidFill>
                  <a:schemeClr val="tx1"/>
                </a:solidFill>
              </a:rPr>
              <a:t>xhr.send</a:t>
            </a:r>
            <a:r>
              <a:rPr lang="en-US" altLang="zh-CN" dirty="0">
                <a:solidFill>
                  <a:schemeClr val="tx1"/>
                </a:solidFill>
              </a:rPr>
              <a:t>() </a:t>
            </a:r>
            <a:r>
              <a:rPr lang="zh-CN" altLang="en-US" dirty="0">
                <a:solidFill>
                  <a:schemeClr val="tx1"/>
                </a:solidFill>
              </a:rPr>
              <a:t>函数</a:t>
            </a:r>
            <a:endParaRPr lang="en-US" altLang="zh-CN" dirty="0">
              <a:solidFill>
                <a:schemeClr val="tx1"/>
              </a:solidFill>
            </a:endParaRPr>
          </a:p>
          <a:p>
            <a:pPr marL="304792" indent="-304792">
              <a:buFont typeface="+mj-ea"/>
              <a:buAutoNum type="circleNumDbPlain"/>
            </a:pPr>
            <a:r>
              <a:rPr lang="zh-CN" altLang="en-US" dirty="0">
                <a:solidFill>
                  <a:schemeClr val="tx1"/>
                </a:solidFill>
              </a:rPr>
              <a:t>监听 </a:t>
            </a:r>
            <a:r>
              <a:rPr lang="en-US" altLang="zh-CN" dirty="0" err="1">
                <a:solidFill>
                  <a:schemeClr val="tx1"/>
                </a:solidFill>
              </a:rPr>
              <a:t>xhr.onreadystatechange</a:t>
            </a:r>
            <a:r>
              <a:rPr lang="en-US" altLang="zh-CN" dirty="0">
                <a:solidFill>
                  <a:schemeClr val="tx1"/>
                </a:solidFill>
              </a:rPr>
              <a:t> </a:t>
            </a:r>
            <a:r>
              <a:rPr lang="zh-CN" altLang="en-US" dirty="0">
                <a:solidFill>
                  <a:schemeClr val="tx1"/>
                </a:solidFill>
              </a:rPr>
              <a:t>事件</a:t>
            </a:r>
            <a:endParaRPr lang="en-US" altLang="zh-CN" dirty="0">
              <a:solidFill>
                <a:schemeClr val="tx1"/>
              </a:solidFill>
            </a:endParaRPr>
          </a:p>
        </p:txBody>
      </p:sp>
    </p:spTree>
    <p:extLst>
      <p:ext uri="{BB962C8B-B14F-4D97-AF65-F5344CB8AC3E}">
        <p14:creationId xmlns:p14="http://schemas.microsoft.com/office/powerpoint/2010/main" val="33156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XMLHttpRequest</a:t>
            </a:r>
            <a:r>
              <a:rPr lang="zh-CN" altLang="en-US" dirty="0"/>
              <a:t>的基本使用</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1.2 </a:t>
            </a:r>
            <a:r>
              <a:rPr lang="zh-CN" altLang="en-US" dirty="0"/>
              <a:t>使用</a:t>
            </a:r>
            <a:r>
              <a:rPr lang="en-US" altLang="zh-CN" dirty="0"/>
              <a:t>xhr</a:t>
            </a:r>
            <a:r>
              <a:rPr lang="zh-CN" altLang="en-US" dirty="0"/>
              <a:t>发起</a:t>
            </a:r>
            <a:r>
              <a:rPr lang="en-US" altLang="zh-CN" dirty="0"/>
              <a:t>GET</a:t>
            </a:r>
            <a:r>
              <a:rPr lang="zh-CN" altLang="en-US" dirty="0"/>
              <a:t>请求</a:t>
            </a:r>
          </a:p>
        </p:txBody>
      </p:sp>
      <p:sp>
        <p:nvSpPr>
          <p:cNvPr id="8" name="矩形 7">
            <a:extLst>
              <a:ext uri="{FF2B5EF4-FFF2-40B4-BE49-F238E27FC236}">
                <a16:creationId xmlns:a16="http://schemas.microsoft.com/office/drawing/2014/main" id="{507A79FA-B359-472D-856B-EAC71D27AF8D}"/>
              </a:ext>
            </a:extLst>
          </p:cNvPr>
          <p:cNvSpPr/>
          <p:nvPr/>
        </p:nvSpPr>
        <p:spPr bwMode="auto">
          <a:xfrm>
            <a:off x="1247050" y="1950061"/>
            <a:ext cx="8679791" cy="4642655"/>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12" name="矩形 11">
            <a:extLst>
              <a:ext uri="{FF2B5EF4-FFF2-40B4-BE49-F238E27FC236}">
                <a16:creationId xmlns:a16="http://schemas.microsoft.com/office/drawing/2014/main" id="{0751856E-82A0-42BA-8760-4EDBCE3A21E7}"/>
              </a:ext>
            </a:extLst>
          </p:cNvPr>
          <p:cNvSpPr/>
          <p:nvPr/>
        </p:nvSpPr>
        <p:spPr bwMode="auto">
          <a:xfrm>
            <a:off x="1388352" y="1963707"/>
            <a:ext cx="8803403" cy="4589718"/>
          </a:xfrm>
          <a:prstGeom prst="rect">
            <a:avLst/>
          </a:prstGeom>
        </p:spPr>
        <p:txBody>
          <a:bodyPr wrap="square">
            <a:spAutoFit/>
          </a:bodyPr>
          <a:lstStyle/>
          <a:p>
            <a:pPr>
              <a:lnSpc>
                <a:spcPct val="150000"/>
              </a:lnSpc>
            </a:pPr>
            <a:r>
              <a:rPr lang="en-US" altLang="zh-CN" sz="1400" dirty="0">
                <a:latin typeface="Courier New" panose="02070309020205020404" pitchFamily="49" charset="0"/>
                <a:cs typeface="Courier New" panose="02070309020205020404" pitchFamily="49" charset="0"/>
              </a:rPr>
              <a:t>// </a:t>
            </a:r>
            <a:r>
              <a:rPr lang="en-US" altLang="zh-CN" sz="1400" b="1" dirty="0">
                <a:solidFill>
                  <a:srgbClr val="FF0000"/>
                </a:solidFill>
                <a:latin typeface="Courier New" panose="02070309020205020404" pitchFamily="49" charset="0"/>
                <a:cs typeface="Courier New" panose="02070309020205020404" pitchFamily="49" charset="0"/>
              </a:rPr>
              <a:t>1. </a:t>
            </a:r>
            <a:r>
              <a:rPr lang="zh-CN" altLang="en-US" sz="1400" b="1" dirty="0">
                <a:solidFill>
                  <a:srgbClr val="FF0000"/>
                </a:solidFill>
                <a:latin typeface="Courier New" panose="02070309020205020404" pitchFamily="49" charset="0"/>
                <a:cs typeface="Courier New" panose="02070309020205020404" pitchFamily="49" charset="0"/>
              </a:rPr>
              <a:t>创建 </a:t>
            </a:r>
            <a:r>
              <a:rPr lang="en-US" altLang="zh-CN" sz="1400" b="1" dirty="0">
                <a:solidFill>
                  <a:srgbClr val="FF0000"/>
                </a:solidFill>
                <a:latin typeface="Courier New" panose="02070309020205020404" pitchFamily="49" charset="0"/>
                <a:cs typeface="Courier New" panose="02070309020205020404" pitchFamily="49" charset="0"/>
              </a:rPr>
              <a:t>XHR </a:t>
            </a:r>
            <a:r>
              <a:rPr lang="zh-CN" altLang="en-US" sz="1400" b="1" dirty="0">
                <a:solidFill>
                  <a:srgbClr val="FF0000"/>
                </a:solidFill>
                <a:latin typeface="Courier New" panose="02070309020205020404" pitchFamily="49" charset="0"/>
                <a:cs typeface="Courier New" panose="02070309020205020404" pitchFamily="49" charset="0"/>
              </a:rPr>
              <a:t>对象</a:t>
            </a:r>
          </a:p>
          <a:p>
            <a:pPr>
              <a:lnSpc>
                <a:spcPct val="150000"/>
              </a:lnSpc>
            </a:pPr>
            <a:r>
              <a:rPr lang="en-US" altLang="zh-CN" sz="1400" i="1" dirty="0">
                <a:latin typeface="Courier New" panose="02070309020205020404" pitchFamily="49" charset="0"/>
                <a:cs typeface="Courier New" panose="02070309020205020404" pitchFamily="49" charset="0"/>
              </a:rPr>
              <a:t>var</a:t>
            </a:r>
            <a:r>
              <a:rPr lang="en-US" altLang="zh-CN" sz="1400" dirty="0">
                <a:latin typeface="Courier New" panose="02070309020205020404" pitchFamily="49" charset="0"/>
                <a:cs typeface="Courier New" panose="02070309020205020404" pitchFamily="49" charset="0"/>
              </a:rPr>
              <a:t> xhr = new XMLHttpRequest()</a:t>
            </a:r>
          </a:p>
          <a:p>
            <a:pPr>
              <a:lnSpc>
                <a:spcPct val="150000"/>
              </a:lnSpc>
            </a:pPr>
            <a:r>
              <a:rPr lang="en-US" altLang="zh-CN" sz="1400" dirty="0">
                <a:latin typeface="Courier New" panose="02070309020205020404" pitchFamily="49" charset="0"/>
                <a:cs typeface="Courier New" panose="02070309020205020404" pitchFamily="49" charset="0"/>
              </a:rPr>
              <a:t>// </a:t>
            </a:r>
            <a:r>
              <a:rPr lang="en-US" altLang="zh-CN" sz="1400" b="1" dirty="0">
                <a:solidFill>
                  <a:srgbClr val="FF0000"/>
                </a:solidFill>
                <a:latin typeface="Courier New" panose="02070309020205020404" pitchFamily="49" charset="0"/>
                <a:cs typeface="Courier New" panose="02070309020205020404" pitchFamily="49" charset="0"/>
              </a:rPr>
              <a:t>2. </a:t>
            </a:r>
            <a:r>
              <a:rPr lang="zh-CN" altLang="en-US" sz="1400" b="1" dirty="0">
                <a:solidFill>
                  <a:srgbClr val="FF0000"/>
                </a:solidFill>
                <a:latin typeface="Courier New" panose="02070309020205020404" pitchFamily="49" charset="0"/>
                <a:cs typeface="Courier New" panose="02070309020205020404" pitchFamily="49" charset="0"/>
              </a:rPr>
              <a:t>调用 </a:t>
            </a:r>
            <a:r>
              <a:rPr lang="en-US" altLang="zh-CN" sz="1400" b="1" dirty="0">
                <a:solidFill>
                  <a:srgbClr val="FF0000"/>
                </a:solidFill>
                <a:latin typeface="Courier New" panose="02070309020205020404" pitchFamily="49" charset="0"/>
                <a:cs typeface="Courier New" panose="02070309020205020404" pitchFamily="49" charset="0"/>
              </a:rPr>
              <a:t>open </a:t>
            </a:r>
            <a:r>
              <a:rPr lang="zh-CN" altLang="en-US" sz="1400" b="1" dirty="0">
                <a:solidFill>
                  <a:srgbClr val="FF0000"/>
                </a:solidFill>
                <a:latin typeface="Courier New" panose="02070309020205020404" pitchFamily="49" charset="0"/>
                <a:cs typeface="Courier New" panose="02070309020205020404" pitchFamily="49" charset="0"/>
              </a:rPr>
              <a:t>函数</a:t>
            </a:r>
            <a:r>
              <a:rPr lang="zh-CN" altLang="en-US" sz="1400" dirty="0">
                <a:latin typeface="Courier New" panose="02070309020205020404" pitchFamily="49" charset="0"/>
                <a:cs typeface="Courier New" panose="02070309020205020404" pitchFamily="49" charset="0"/>
              </a:rPr>
              <a:t>，指定 请求方式 与 </a:t>
            </a:r>
            <a:r>
              <a:rPr lang="en-US" altLang="zh-CN" sz="1400" dirty="0">
                <a:latin typeface="Courier New" panose="02070309020205020404" pitchFamily="49" charset="0"/>
                <a:cs typeface="Courier New" panose="02070309020205020404" pitchFamily="49" charset="0"/>
              </a:rPr>
              <a:t>URL</a:t>
            </a:r>
            <a:r>
              <a:rPr lang="zh-CN" altLang="en-US" sz="1400" dirty="0">
                <a:latin typeface="Courier New" panose="02070309020205020404" pitchFamily="49" charset="0"/>
                <a:cs typeface="Courier New" panose="02070309020205020404" pitchFamily="49" charset="0"/>
              </a:rPr>
              <a:t>地址</a:t>
            </a:r>
          </a:p>
          <a:p>
            <a:pPr>
              <a:lnSpc>
                <a:spcPct val="150000"/>
              </a:lnSpc>
            </a:pPr>
            <a:r>
              <a:rPr lang="en-US" altLang="zh-CN" sz="1400" dirty="0" err="1">
                <a:latin typeface="Courier New" panose="02070309020205020404" pitchFamily="49" charset="0"/>
                <a:cs typeface="Courier New" panose="02070309020205020404" pitchFamily="49" charset="0"/>
              </a:rPr>
              <a:t>xhr.open</a:t>
            </a:r>
            <a:r>
              <a:rPr lang="en-US" altLang="zh-CN" sz="1400" dirty="0">
                <a:latin typeface="Courier New" panose="02070309020205020404" pitchFamily="49" charset="0"/>
                <a:cs typeface="Courier New" panose="02070309020205020404" pitchFamily="49" charset="0"/>
              </a:rPr>
              <a:t>('GET', 'http://www.liulongbin.top:3006/api/getbooks')</a:t>
            </a:r>
          </a:p>
          <a:p>
            <a:pPr>
              <a:lnSpc>
                <a:spcPct val="150000"/>
              </a:lnSpc>
            </a:pPr>
            <a:r>
              <a:rPr lang="en-US" altLang="zh-CN" sz="1400" dirty="0">
                <a:latin typeface="Courier New" panose="02070309020205020404" pitchFamily="49" charset="0"/>
                <a:cs typeface="Courier New" panose="02070309020205020404" pitchFamily="49" charset="0"/>
              </a:rPr>
              <a:t>// </a:t>
            </a:r>
            <a:r>
              <a:rPr lang="en-US" altLang="zh-CN" sz="1400" b="1" dirty="0">
                <a:solidFill>
                  <a:srgbClr val="FF0000"/>
                </a:solidFill>
                <a:latin typeface="Courier New" panose="02070309020205020404" pitchFamily="49" charset="0"/>
                <a:cs typeface="Courier New" panose="02070309020205020404" pitchFamily="49" charset="0"/>
              </a:rPr>
              <a:t>3. </a:t>
            </a:r>
            <a:r>
              <a:rPr lang="zh-CN" altLang="en-US" sz="1400" b="1" dirty="0">
                <a:solidFill>
                  <a:srgbClr val="FF0000"/>
                </a:solidFill>
                <a:latin typeface="Courier New" panose="02070309020205020404" pitchFamily="49" charset="0"/>
                <a:cs typeface="Courier New" panose="02070309020205020404" pitchFamily="49" charset="0"/>
              </a:rPr>
              <a:t>调用 </a:t>
            </a:r>
            <a:r>
              <a:rPr lang="en-US" altLang="zh-CN" sz="1400" b="1" dirty="0">
                <a:solidFill>
                  <a:srgbClr val="FF0000"/>
                </a:solidFill>
                <a:latin typeface="Courier New" panose="02070309020205020404" pitchFamily="49" charset="0"/>
                <a:cs typeface="Courier New" panose="02070309020205020404" pitchFamily="49" charset="0"/>
              </a:rPr>
              <a:t>send </a:t>
            </a:r>
            <a:r>
              <a:rPr lang="zh-CN" altLang="en-US" sz="1400" b="1" dirty="0">
                <a:solidFill>
                  <a:srgbClr val="FF0000"/>
                </a:solidFill>
                <a:latin typeface="Courier New" panose="02070309020205020404" pitchFamily="49" charset="0"/>
                <a:cs typeface="Courier New" panose="02070309020205020404" pitchFamily="49" charset="0"/>
              </a:rPr>
              <a:t>函数</a:t>
            </a:r>
            <a:r>
              <a:rPr lang="zh-CN" altLang="en-US" sz="1400" dirty="0">
                <a:latin typeface="Courier New" panose="02070309020205020404" pitchFamily="49" charset="0"/>
                <a:cs typeface="Courier New" panose="02070309020205020404" pitchFamily="49" charset="0"/>
              </a:rPr>
              <a:t>，发起 </a:t>
            </a:r>
            <a:r>
              <a:rPr lang="en-US" altLang="zh-CN" sz="1400" dirty="0">
                <a:latin typeface="Courier New" panose="02070309020205020404" pitchFamily="49" charset="0"/>
                <a:cs typeface="Courier New" panose="02070309020205020404" pitchFamily="49" charset="0"/>
              </a:rPr>
              <a:t>Ajax </a:t>
            </a:r>
            <a:r>
              <a:rPr lang="zh-CN" altLang="en-US" sz="1400" dirty="0">
                <a:latin typeface="Courier New" panose="02070309020205020404" pitchFamily="49" charset="0"/>
                <a:cs typeface="Courier New" panose="02070309020205020404" pitchFamily="49" charset="0"/>
              </a:rPr>
              <a:t>请求</a:t>
            </a:r>
          </a:p>
          <a:p>
            <a:pPr>
              <a:lnSpc>
                <a:spcPct val="150000"/>
              </a:lnSpc>
            </a:pPr>
            <a:r>
              <a:rPr lang="en-US" altLang="zh-CN" sz="1400" dirty="0" err="1">
                <a:latin typeface="Courier New" panose="02070309020205020404" pitchFamily="49" charset="0"/>
                <a:cs typeface="Courier New" panose="02070309020205020404" pitchFamily="49" charset="0"/>
              </a:rPr>
              <a:t>xhr.send</a:t>
            </a:r>
            <a:r>
              <a:rPr lang="en-US" altLang="zh-CN" sz="1400" dirty="0">
                <a:latin typeface="Courier New" panose="02070309020205020404" pitchFamily="49" charset="0"/>
                <a:cs typeface="Courier New" panose="02070309020205020404" pitchFamily="49" charset="0"/>
              </a:rPr>
              <a:t>()</a:t>
            </a:r>
          </a:p>
          <a:p>
            <a:pPr>
              <a:lnSpc>
                <a:spcPct val="150000"/>
              </a:lnSpc>
            </a:pPr>
            <a:r>
              <a:rPr lang="en-US" altLang="zh-CN" sz="1400" dirty="0">
                <a:latin typeface="Courier New" panose="02070309020205020404" pitchFamily="49" charset="0"/>
                <a:cs typeface="Courier New" panose="02070309020205020404" pitchFamily="49" charset="0"/>
              </a:rPr>
              <a:t>// </a:t>
            </a:r>
            <a:r>
              <a:rPr lang="en-US" altLang="zh-CN" sz="1400" b="1" dirty="0">
                <a:solidFill>
                  <a:srgbClr val="FF0000"/>
                </a:solidFill>
                <a:latin typeface="Courier New" panose="02070309020205020404" pitchFamily="49" charset="0"/>
                <a:cs typeface="Courier New" panose="02070309020205020404" pitchFamily="49" charset="0"/>
              </a:rPr>
              <a:t>4. </a:t>
            </a:r>
            <a:r>
              <a:rPr lang="zh-CN" altLang="en-US" sz="1400" b="1" dirty="0">
                <a:solidFill>
                  <a:srgbClr val="FF0000"/>
                </a:solidFill>
                <a:latin typeface="Courier New" panose="02070309020205020404" pitchFamily="49" charset="0"/>
                <a:cs typeface="Courier New" panose="02070309020205020404" pitchFamily="49" charset="0"/>
              </a:rPr>
              <a:t>监听 </a:t>
            </a:r>
            <a:r>
              <a:rPr lang="en-US" altLang="zh-CN" sz="1400" b="1" dirty="0">
                <a:solidFill>
                  <a:srgbClr val="FF0000"/>
                </a:solidFill>
                <a:latin typeface="Courier New" panose="02070309020205020404" pitchFamily="49" charset="0"/>
                <a:cs typeface="Courier New" panose="02070309020205020404" pitchFamily="49" charset="0"/>
              </a:rPr>
              <a:t>onreadystatechange </a:t>
            </a:r>
            <a:r>
              <a:rPr lang="zh-CN" altLang="en-US" sz="1400" b="1" dirty="0">
                <a:solidFill>
                  <a:srgbClr val="FF0000"/>
                </a:solidFill>
                <a:latin typeface="Courier New" panose="02070309020205020404" pitchFamily="49" charset="0"/>
                <a:cs typeface="Courier New" panose="02070309020205020404" pitchFamily="49" charset="0"/>
              </a:rPr>
              <a:t>事件</a:t>
            </a:r>
          </a:p>
          <a:p>
            <a:pPr>
              <a:lnSpc>
                <a:spcPct val="150000"/>
              </a:lnSpc>
            </a:pPr>
            <a:r>
              <a:rPr lang="en-US" altLang="zh-CN" sz="1400" dirty="0" err="1">
                <a:latin typeface="Courier New" panose="02070309020205020404" pitchFamily="49" charset="0"/>
                <a:cs typeface="Courier New" panose="02070309020205020404" pitchFamily="49" charset="0"/>
              </a:rPr>
              <a:t>xhr.onreadystatechange</a:t>
            </a:r>
            <a:r>
              <a:rPr lang="en-US" altLang="zh-CN" sz="1400" dirty="0">
                <a:latin typeface="Courier New" panose="02070309020205020404" pitchFamily="49" charset="0"/>
                <a:cs typeface="Courier New" panose="02070309020205020404" pitchFamily="49" charset="0"/>
              </a:rPr>
              <a:t> = </a:t>
            </a:r>
            <a:r>
              <a:rPr lang="en-US" altLang="zh-CN" sz="1400" i="1" dirty="0">
                <a:latin typeface="Courier New" panose="02070309020205020404" pitchFamily="49" charset="0"/>
                <a:cs typeface="Courier New" panose="02070309020205020404" pitchFamily="49" charset="0"/>
              </a:rPr>
              <a:t>function</a:t>
            </a:r>
            <a:r>
              <a:rPr lang="en-US" altLang="zh-CN" sz="1400" dirty="0">
                <a:latin typeface="Courier New" panose="02070309020205020404" pitchFamily="49" charset="0"/>
                <a:cs typeface="Courier New" panose="02070309020205020404" pitchFamily="49" charset="0"/>
              </a:rPr>
              <a:t>() {</a:t>
            </a:r>
          </a:p>
          <a:p>
            <a:pPr>
              <a:lnSpc>
                <a:spcPct val="150000"/>
              </a:lnSpc>
            </a:pPr>
            <a:r>
              <a:rPr lang="en-US" altLang="zh-CN" sz="1400" dirty="0">
                <a:latin typeface="Courier New" panose="02070309020205020404" pitchFamily="49" charset="0"/>
                <a:cs typeface="Courier New" panose="02070309020205020404" pitchFamily="49" charset="0"/>
              </a:rPr>
              <a:t>    // 4.1 </a:t>
            </a:r>
            <a:r>
              <a:rPr lang="zh-CN" altLang="en-US" sz="1400" dirty="0">
                <a:latin typeface="Courier New" panose="02070309020205020404" pitchFamily="49" charset="0"/>
                <a:cs typeface="Courier New" panose="02070309020205020404" pitchFamily="49" charset="0"/>
              </a:rPr>
              <a:t>监听 </a:t>
            </a:r>
            <a:r>
              <a:rPr lang="en-US" altLang="zh-CN" sz="1400" dirty="0">
                <a:latin typeface="Courier New" panose="02070309020205020404" pitchFamily="49" charset="0"/>
                <a:cs typeface="Courier New" panose="02070309020205020404" pitchFamily="49" charset="0"/>
              </a:rPr>
              <a:t>xhr </a:t>
            </a:r>
            <a:r>
              <a:rPr lang="zh-CN" altLang="en-US" sz="1400" dirty="0">
                <a:latin typeface="Courier New" panose="02070309020205020404" pitchFamily="49" charset="0"/>
                <a:cs typeface="Courier New" panose="02070309020205020404" pitchFamily="49" charset="0"/>
              </a:rPr>
              <a:t>对象的</a:t>
            </a:r>
            <a:r>
              <a:rPr lang="zh-CN" altLang="en-US" sz="1400" b="1" dirty="0">
                <a:solidFill>
                  <a:srgbClr val="047FFD"/>
                </a:solidFill>
                <a:latin typeface="Courier New" panose="02070309020205020404" pitchFamily="49" charset="0"/>
                <a:cs typeface="Courier New" panose="02070309020205020404" pitchFamily="49" charset="0"/>
              </a:rPr>
              <a:t>请求状态</a:t>
            </a:r>
            <a:r>
              <a:rPr lang="zh-CN" altLang="en-US" sz="1400" dirty="0">
                <a:latin typeface="Courier New" panose="02070309020205020404" pitchFamily="49" charset="0"/>
                <a:cs typeface="Courier New" panose="02070309020205020404" pitchFamily="49" charset="0"/>
              </a:rPr>
              <a:t> </a:t>
            </a:r>
            <a:r>
              <a:rPr lang="en-US" altLang="zh-CN" sz="1400" dirty="0" err="1">
                <a:latin typeface="Courier New" panose="02070309020205020404" pitchFamily="49" charset="0"/>
                <a:cs typeface="Courier New" panose="02070309020205020404" pitchFamily="49" charset="0"/>
              </a:rPr>
              <a:t>readyState</a:t>
            </a:r>
            <a:r>
              <a:rPr lang="en-US" altLang="zh-CN" sz="1400" dirty="0">
                <a:latin typeface="Courier New" panose="02070309020205020404" pitchFamily="49" charset="0"/>
                <a:cs typeface="Courier New" panose="02070309020205020404" pitchFamily="49" charset="0"/>
              </a:rPr>
              <a:t> </a:t>
            </a:r>
            <a:r>
              <a:rPr lang="zh-CN" altLang="en-US" sz="1400" dirty="0">
                <a:latin typeface="Courier New" panose="02070309020205020404" pitchFamily="49" charset="0"/>
                <a:cs typeface="Courier New" panose="02070309020205020404" pitchFamily="49" charset="0"/>
              </a:rPr>
              <a:t>；与服务器</a:t>
            </a:r>
            <a:r>
              <a:rPr lang="zh-CN" altLang="en-US" sz="1400" b="1" dirty="0">
                <a:solidFill>
                  <a:srgbClr val="047FFD"/>
                </a:solidFill>
                <a:latin typeface="Courier New" panose="02070309020205020404" pitchFamily="49" charset="0"/>
                <a:cs typeface="Courier New" panose="02070309020205020404" pitchFamily="49" charset="0"/>
              </a:rPr>
              <a:t>响应的状态 </a:t>
            </a:r>
            <a:r>
              <a:rPr lang="en-US" altLang="zh-CN" sz="1400" dirty="0">
                <a:latin typeface="Courier New" panose="02070309020205020404" pitchFamily="49" charset="0"/>
                <a:cs typeface="Courier New" panose="02070309020205020404" pitchFamily="49" charset="0"/>
              </a:rPr>
              <a:t>status</a:t>
            </a:r>
            <a:endParaRPr lang="zh-CN" altLang="en-US" sz="1400" dirty="0">
              <a:latin typeface="Courier New" panose="02070309020205020404" pitchFamily="49" charset="0"/>
              <a:cs typeface="Courier New" panose="02070309020205020404" pitchFamily="49" charset="0"/>
            </a:endParaRPr>
          </a:p>
          <a:p>
            <a:pPr>
              <a:lnSpc>
                <a:spcPct val="150000"/>
              </a:lnSpc>
            </a:pPr>
            <a:r>
              <a:rPr lang="zh-CN" altLang="en-US" sz="1400" dirty="0">
                <a:latin typeface="Courier New" panose="02070309020205020404" pitchFamily="49" charset="0"/>
                <a:cs typeface="Courier New" panose="02070309020205020404" pitchFamily="49" charset="0"/>
              </a:rPr>
              <a:t>    </a:t>
            </a:r>
            <a:r>
              <a:rPr lang="en-US" altLang="zh-CN" sz="1400" dirty="0">
                <a:latin typeface="Courier New" panose="02070309020205020404" pitchFamily="49" charset="0"/>
                <a:cs typeface="Courier New" panose="02070309020205020404" pitchFamily="49" charset="0"/>
              </a:rPr>
              <a:t>if (</a:t>
            </a:r>
            <a:r>
              <a:rPr lang="en-US" altLang="zh-CN" sz="1400" dirty="0" err="1">
                <a:latin typeface="Courier New" panose="02070309020205020404" pitchFamily="49" charset="0"/>
                <a:cs typeface="Courier New" panose="02070309020205020404" pitchFamily="49" charset="0"/>
              </a:rPr>
              <a:t>xhr.readyState</a:t>
            </a:r>
            <a:r>
              <a:rPr lang="en-US" altLang="zh-CN" sz="1400" dirty="0">
                <a:latin typeface="Courier New" panose="02070309020205020404" pitchFamily="49" charset="0"/>
                <a:cs typeface="Courier New" panose="02070309020205020404" pitchFamily="49" charset="0"/>
              </a:rPr>
              <a:t> === 4 &amp;&amp; </a:t>
            </a:r>
            <a:r>
              <a:rPr lang="en-US" altLang="zh-CN" sz="1400" dirty="0" err="1">
                <a:latin typeface="Courier New" panose="02070309020205020404" pitchFamily="49" charset="0"/>
                <a:cs typeface="Courier New" panose="02070309020205020404" pitchFamily="49" charset="0"/>
              </a:rPr>
              <a:t>xhr.status</a:t>
            </a:r>
            <a:r>
              <a:rPr lang="en-US" altLang="zh-CN" sz="1400" dirty="0">
                <a:latin typeface="Courier New" panose="02070309020205020404" pitchFamily="49" charset="0"/>
                <a:cs typeface="Courier New" panose="02070309020205020404" pitchFamily="49" charset="0"/>
              </a:rPr>
              <a:t> === 200) {</a:t>
            </a:r>
          </a:p>
          <a:p>
            <a:pPr>
              <a:lnSpc>
                <a:spcPct val="150000"/>
              </a:lnSpc>
            </a:pPr>
            <a:r>
              <a:rPr lang="en-US" altLang="zh-CN" sz="1400" dirty="0">
                <a:latin typeface="Courier New" panose="02070309020205020404" pitchFamily="49" charset="0"/>
                <a:cs typeface="Courier New" panose="02070309020205020404" pitchFamily="49" charset="0"/>
              </a:rPr>
              <a:t>        // 4.2 </a:t>
            </a:r>
            <a:r>
              <a:rPr lang="zh-CN" altLang="en-US" sz="1400" dirty="0">
                <a:latin typeface="Courier New" panose="02070309020205020404" pitchFamily="49" charset="0"/>
                <a:cs typeface="Courier New" panose="02070309020205020404" pitchFamily="49" charset="0"/>
              </a:rPr>
              <a:t>打印服务器响应回来的数据</a:t>
            </a:r>
          </a:p>
          <a:p>
            <a:pPr>
              <a:lnSpc>
                <a:spcPct val="150000"/>
              </a:lnSpc>
            </a:pPr>
            <a:r>
              <a:rPr lang="zh-CN" altLang="en-US" sz="1400" dirty="0">
                <a:latin typeface="Courier New" panose="02070309020205020404" pitchFamily="49" charset="0"/>
                <a:cs typeface="Courier New" panose="02070309020205020404" pitchFamily="49" charset="0"/>
              </a:rPr>
              <a:t>        </a:t>
            </a:r>
            <a:r>
              <a:rPr lang="en-US" altLang="zh-CN" sz="1400" i="1" dirty="0">
                <a:latin typeface="Courier New" panose="02070309020205020404" pitchFamily="49" charset="0"/>
                <a:cs typeface="Courier New" panose="02070309020205020404" pitchFamily="49" charset="0"/>
              </a:rPr>
              <a:t>console</a:t>
            </a:r>
            <a:r>
              <a:rPr lang="en-US" altLang="zh-CN" sz="1400" dirty="0">
                <a:latin typeface="Courier New" panose="02070309020205020404" pitchFamily="49" charset="0"/>
                <a:cs typeface="Courier New" panose="02070309020205020404" pitchFamily="49" charset="0"/>
              </a:rPr>
              <a:t>.log(</a:t>
            </a:r>
            <a:r>
              <a:rPr lang="en-US" altLang="zh-CN" sz="1400" dirty="0" err="1">
                <a:latin typeface="Courier New" panose="02070309020205020404" pitchFamily="49" charset="0"/>
                <a:cs typeface="Courier New" panose="02070309020205020404" pitchFamily="49" charset="0"/>
              </a:rPr>
              <a:t>xhr.responseText</a:t>
            </a:r>
            <a:r>
              <a:rPr lang="en-US" altLang="zh-CN" sz="1400" dirty="0">
                <a:latin typeface="Courier New" panose="02070309020205020404" pitchFamily="49" charset="0"/>
                <a:cs typeface="Courier New" panose="02070309020205020404" pitchFamily="49" charset="0"/>
              </a:rPr>
              <a:t>)</a:t>
            </a:r>
          </a:p>
          <a:p>
            <a:pPr>
              <a:lnSpc>
                <a:spcPct val="150000"/>
              </a:lnSpc>
            </a:pPr>
            <a:r>
              <a:rPr lang="en-US" altLang="zh-CN" sz="1400" dirty="0">
                <a:latin typeface="Courier New" panose="02070309020205020404" pitchFamily="49" charset="0"/>
                <a:cs typeface="Courier New" panose="02070309020205020404" pitchFamily="49" charset="0"/>
              </a:rPr>
              <a:t>    }</a:t>
            </a:r>
          </a:p>
          <a:p>
            <a:pPr>
              <a:lnSpc>
                <a:spcPct val="150000"/>
              </a:lnSpc>
            </a:pPr>
            <a:r>
              <a:rPr lang="en-US" altLang="zh-CN"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8214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XMLHttpRequest</a:t>
            </a:r>
            <a:r>
              <a:rPr lang="zh-CN" altLang="en-US" dirty="0"/>
              <a:t>的基本使用</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1.3 </a:t>
            </a:r>
            <a:r>
              <a:rPr lang="zh-CN" altLang="en-US" dirty="0"/>
              <a:t>了解</a:t>
            </a:r>
            <a:r>
              <a:rPr lang="en-US" altLang="zh-CN" dirty="0"/>
              <a:t>xhr</a:t>
            </a:r>
            <a:r>
              <a:rPr lang="zh-CN" altLang="en-US" dirty="0"/>
              <a:t>对象的</a:t>
            </a:r>
            <a:r>
              <a:rPr lang="en-US" altLang="zh-CN" dirty="0" err="1"/>
              <a:t>readyState</a:t>
            </a:r>
            <a:r>
              <a:rPr lang="zh-CN" altLang="en-US" dirty="0"/>
              <a:t>属性</a:t>
            </a:r>
          </a:p>
        </p:txBody>
      </p:sp>
      <p:sp>
        <p:nvSpPr>
          <p:cNvPr id="9" name="内容占位符 5">
            <a:extLst>
              <a:ext uri="{FF2B5EF4-FFF2-40B4-BE49-F238E27FC236}">
                <a16:creationId xmlns:a16="http://schemas.microsoft.com/office/drawing/2014/main" id="{AE17B292-ACEB-4A49-8257-85C16CE6DE27}"/>
              </a:ext>
            </a:extLst>
          </p:cNvPr>
          <p:cNvSpPr>
            <a:spLocks noGrp="1"/>
          </p:cNvSpPr>
          <p:nvPr>
            <p:ph sz="half" idx="14"/>
          </p:nvPr>
        </p:nvSpPr>
        <p:spPr>
          <a:xfrm>
            <a:off x="1131170" y="1857600"/>
            <a:ext cx="8983133" cy="797547"/>
          </a:xfrm>
        </p:spPr>
        <p:txBody>
          <a:bodyPr>
            <a:noAutofit/>
          </a:bodyPr>
          <a:lstStyle/>
          <a:p>
            <a:r>
              <a:rPr lang="en-US" altLang="zh-CN" dirty="0">
                <a:solidFill>
                  <a:schemeClr val="tx1"/>
                </a:solidFill>
              </a:rPr>
              <a:t>XMLHttpRequest </a:t>
            </a:r>
            <a:r>
              <a:rPr lang="zh-CN" altLang="en-US" dirty="0">
                <a:solidFill>
                  <a:schemeClr val="tx1"/>
                </a:solidFill>
              </a:rPr>
              <a:t>对象的 </a:t>
            </a:r>
            <a:r>
              <a:rPr lang="en-US" altLang="zh-CN" dirty="0" err="1">
                <a:solidFill>
                  <a:schemeClr val="tx1"/>
                </a:solidFill>
              </a:rPr>
              <a:t>readyState</a:t>
            </a:r>
            <a:r>
              <a:rPr lang="en-US" altLang="zh-CN" dirty="0">
                <a:solidFill>
                  <a:schemeClr val="tx1"/>
                </a:solidFill>
              </a:rPr>
              <a:t> </a:t>
            </a:r>
            <a:r>
              <a:rPr lang="zh-CN" altLang="en-US" dirty="0">
                <a:solidFill>
                  <a:schemeClr val="tx1"/>
                </a:solidFill>
              </a:rPr>
              <a:t>属性，用来表示</a:t>
            </a:r>
            <a:r>
              <a:rPr lang="zh-CN" altLang="en-US" b="1" dirty="0">
                <a:solidFill>
                  <a:srgbClr val="FF0000"/>
                </a:solidFill>
              </a:rPr>
              <a:t>当前 </a:t>
            </a:r>
            <a:r>
              <a:rPr lang="en-US" altLang="zh-CN" b="1" dirty="0">
                <a:solidFill>
                  <a:srgbClr val="FF0000"/>
                </a:solidFill>
              </a:rPr>
              <a:t>Ajax </a:t>
            </a:r>
            <a:r>
              <a:rPr lang="zh-CN" altLang="en-US" b="1" dirty="0">
                <a:solidFill>
                  <a:srgbClr val="FF0000"/>
                </a:solidFill>
              </a:rPr>
              <a:t>请求所处的状态</a:t>
            </a:r>
            <a:r>
              <a:rPr lang="zh-CN" altLang="en-US" dirty="0">
                <a:solidFill>
                  <a:schemeClr val="tx1"/>
                </a:solidFill>
              </a:rPr>
              <a:t>。每个 </a:t>
            </a:r>
            <a:r>
              <a:rPr lang="en-US" altLang="zh-CN" dirty="0">
                <a:solidFill>
                  <a:schemeClr val="tx1"/>
                </a:solidFill>
              </a:rPr>
              <a:t>Ajax </a:t>
            </a:r>
            <a:r>
              <a:rPr lang="zh-CN" altLang="en-US" dirty="0">
                <a:solidFill>
                  <a:schemeClr val="tx1"/>
                </a:solidFill>
              </a:rPr>
              <a:t>请求必然处于以下状态中的一个：</a:t>
            </a:r>
            <a:endParaRPr lang="en-US" altLang="zh-CN" dirty="0">
              <a:solidFill>
                <a:schemeClr val="tx1"/>
              </a:solidFill>
            </a:endParaRPr>
          </a:p>
        </p:txBody>
      </p:sp>
      <p:graphicFrame>
        <p:nvGraphicFramePr>
          <p:cNvPr id="13" name="表格 12">
            <a:extLst>
              <a:ext uri="{FF2B5EF4-FFF2-40B4-BE49-F238E27FC236}">
                <a16:creationId xmlns:a16="http://schemas.microsoft.com/office/drawing/2014/main" id="{6EF30BB9-7587-45D7-90E2-A122A45CC294}"/>
              </a:ext>
            </a:extLst>
          </p:cNvPr>
          <p:cNvGraphicFramePr>
            <a:graphicFrameLocks noGrp="1"/>
          </p:cNvGraphicFramePr>
          <p:nvPr>
            <p:extLst>
              <p:ext uri="{D42A27DB-BD31-4B8C-83A1-F6EECF244321}">
                <p14:modId xmlns:p14="http://schemas.microsoft.com/office/powerpoint/2010/main" val="4253018782"/>
              </p:ext>
            </p:extLst>
          </p:nvPr>
        </p:nvGraphicFramePr>
        <p:xfrm>
          <a:off x="1211075" y="2692047"/>
          <a:ext cx="8744199" cy="2565948"/>
        </p:xfrm>
        <a:graphic>
          <a:graphicData uri="http://schemas.openxmlformats.org/drawingml/2006/table">
            <a:tbl>
              <a:tblPr/>
              <a:tblGrid>
                <a:gridCol w="1190657">
                  <a:extLst>
                    <a:ext uri="{9D8B030D-6E8A-4147-A177-3AD203B41FA5}">
                      <a16:colId xmlns:a16="http://schemas.microsoft.com/office/drawing/2014/main" val="20000"/>
                    </a:ext>
                  </a:extLst>
                </a:gridCol>
                <a:gridCol w="2117559">
                  <a:extLst>
                    <a:ext uri="{9D8B030D-6E8A-4147-A177-3AD203B41FA5}">
                      <a16:colId xmlns:a16="http://schemas.microsoft.com/office/drawing/2014/main" val="3787956794"/>
                    </a:ext>
                  </a:extLst>
                </a:gridCol>
                <a:gridCol w="5435983">
                  <a:extLst>
                    <a:ext uri="{9D8B030D-6E8A-4147-A177-3AD203B41FA5}">
                      <a16:colId xmlns:a16="http://schemas.microsoft.com/office/drawing/2014/main" val="4050760502"/>
                    </a:ext>
                  </a:extLst>
                </a:gridCol>
              </a:tblGrid>
              <a:tr h="483148">
                <a:tc>
                  <a:txBody>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900" b="1" i="0" u="none" strike="noStrike" cap="none" normalizeH="0" baseline="0" dirty="0">
                          <a:ln>
                            <a:noFill/>
                          </a:ln>
                          <a:solidFill>
                            <a:srgbClr val="FFFFFF"/>
                          </a:solidFill>
                          <a:effectLst/>
                          <a:latin typeface="微软雅黑" pitchFamily="34" charset="-122"/>
                          <a:ea typeface="微软雅黑" pitchFamily="34" charset="-122"/>
                        </a:rPr>
                        <a:t>值</a:t>
                      </a:r>
                    </a:p>
                  </a:txBody>
                  <a:tcPr marL="121891" marR="121891"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defRPr/>
                      </a:pPr>
                      <a:r>
                        <a:rPr kumimoji="0" lang="zh-CN" altLang="en-US" sz="1900" b="1" i="0" u="none" strike="noStrike" cap="none" normalizeH="0" baseline="0" dirty="0">
                          <a:ln>
                            <a:noFill/>
                          </a:ln>
                          <a:solidFill>
                            <a:srgbClr val="FFFFFF"/>
                          </a:solidFill>
                          <a:effectLst/>
                          <a:latin typeface="微软雅黑" pitchFamily="34" charset="-122"/>
                          <a:ea typeface="微软雅黑" pitchFamily="34" charset="-122"/>
                        </a:rPr>
                        <a:t>状态</a:t>
                      </a:r>
                    </a:p>
                  </a:txBody>
                  <a:tcPr marL="121891" marR="121891"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defRPr/>
                      </a:pPr>
                      <a:r>
                        <a:rPr kumimoji="0" lang="zh-CN" altLang="en-US" sz="1900" b="1" i="0" u="none" strike="noStrike" cap="none" normalizeH="0" baseline="0" dirty="0">
                          <a:ln>
                            <a:noFill/>
                          </a:ln>
                          <a:solidFill>
                            <a:srgbClr val="FFFFFF"/>
                          </a:solidFill>
                          <a:effectLst/>
                          <a:latin typeface="微软雅黑" pitchFamily="34" charset="-122"/>
                          <a:ea typeface="微软雅黑" pitchFamily="34" charset="-122"/>
                        </a:rPr>
                        <a:t>描述</a:t>
                      </a:r>
                    </a:p>
                  </a:txBody>
                  <a:tcPr marL="121891" marR="121891"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416560">
                <a:tc>
                  <a:txBody>
                    <a:bodyPr/>
                    <a:lstStyle/>
                    <a:p>
                      <a:pPr algn="ctr"/>
                      <a:r>
                        <a:rPr lang="en-US" altLang="zh-CN" sz="1400" dirty="0">
                          <a:solidFill>
                            <a:schemeClr val="tx1"/>
                          </a:solidFill>
                          <a:effectLst/>
                          <a:latin typeface="微软雅黑" panose="020B0503020204020204" pitchFamily="34" charset="-122"/>
                          <a:ea typeface="微软雅黑" panose="020B0503020204020204" pitchFamily="34" charset="-122"/>
                        </a:rPr>
                        <a:t>0</a:t>
                      </a:r>
                      <a:endParaRPr lang="en-US" sz="1400" dirty="0">
                        <a:solidFill>
                          <a:schemeClr val="tx1"/>
                        </a:solidFill>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algn="ctr"/>
                      <a:r>
                        <a:rPr lang="en-US" altLang="zh-CN" sz="1400" b="0" i="0" kern="1200" dirty="0">
                          <a:solidFill>
                            <a:schemeClr val="tx1"/>
                          </a:solidFill>
                          <a:effectLst/>
                          <a:latin typeface="微软雅黑" panose="020B0503020204020204" pitchFamily="34" charset="-122"/>
                          <a:ea typeface="微软雅黑" panose="020B0503020204020204" pitchFamily="34" charset="-122"/>
                          <a:cs typeface="+mn-cs"/>
                        </a:rPr>
                        <a:t>UNSENT</a:t>
                      </a:r>
                      <a:endParaRPr lang="en-US" sz="1400" dirty="0">
                        <a:solidFill>
                          <a:srgbClr val="FF0000"/>
                        </a:solidFill>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r>
                        <a:rPr lang="en-US" altLang="zh-CN" sz="1400" dirty="0">
                          <a:latin typeface="微软雅黑" panose="020B0503020204020204" pitchFamily="34" charset="-122"/>
                          <a:ea typeface="微软雅黑" panose="020B0503020204020204" pitchFamily="34" charset="-122"/>
                        </a:rPr>
                        <a:t>XMLHttpRequest </a:t>
                      </a:r>
                      <a:r>
                        <a:rPr lang="zh-CN" altLang="en-US" sz="1400" dirty="0">
                          <a:latin typeface="微软雅黑" panose="020B0503020204020204" pitchFamily="34" charset="-122"/>
                          <a:ea typeface="微软雅黑" panose="020B0503020204020204" pitchFamily="34" charset="-122"/>
                        </a:rPr>
                        <a:t>对象已被创建，但尚未调用 </a:t>
                      </a:r>
                      <a:r>
                        <a:rPr lang="en-US" altLang="zh-CN" sz="1400" dirty="0">
                          <a:latin typeface="微软雅黑" panose="020B0503020204020204" pitchFamily="34" charset="-122"/>
                          <a:ea typeface="微软雅黑" panose="020B0503020204020204" pitchFamily="34" charset="-122"/>
                        </a:rPr>
                        <a:t>open</a:t>
                      </a:r>
                      <a:r>
                        <a:rPr lang="zh-CN" altLang="en-US" sz="1400" dirty="0">
                          <a:latin typeface="微软雅黑" panose="020B0503020204020204" pitchFamily="34" charset="-122"/>
                          <a:ea typeface="微软雅黑" panose="020B0503020204020204" pitchFamily="34" charset="-122"/>
                        </a:rPr>
                        <a:t>方法。</a:t>
                      </a:r>
                      <a:endParaRPr lang="zh-CN" altLang="en-US" sz="1400" dirty="0">
                        <a:solidFill>
                          <a:srgbClr val="FF0000"/>
                        </a:solidFill>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416560">
                <a:tc>
                  <a:txBody>
                    <a:bodyPr/>
                    <a:lstStyle/>
                    <a:p>
                      <a:pPr algn="ctr"/>
                      <a:r>
                        <a:rPr lang="en-US" altLang="zh-CN" sz="1400" dirty="0">
                          <a:effectLst/>
                          <a:latin typeface="微软雅黑" panose="020B0503020204020204" pitchFamily="34" charset="-122"/>
                          <a:ea typeface="微软雅黑" panose="020B0503020204020204" pitchFamily="34" charset="-122"/>
                        </a:rPr>
                        <a:t>1</a:t>
                      </a:r>
                      <a:endParaRPr lang="en-US" sz="1400" dirty="0">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algn="ctr"/>
                      <a:r>
                        <a:rPr lang="en-US" altLang="zh-CN" sz="1400" b="0" i="0" kern="1200" dirty="0">
                          <a:solidFill>
                            <a:schemeClr val="tx1"/>
                          </a:solidFill>
                          <a:effectLst/>
                          <a:latin typeface="微软雅黑" panose="020B0503020204020204" pitchFamily="34" charset="-122"/>
                          <a:ea typeface="微软雅黑" panose="020B0503020204020204" pitchFamily="34" charset="-122"/>
                          <a:cs typeface="+mn-cs"/>
                        </a:rPr>
                        <a:t>OPENED</a:t>
                      </a:r>
                      <a:endParaRPr lang="en-US" sz="1400" dirty="0">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r>
                        <a:rPr lang="en-US" altLang="zh-CN" sz="1400" dirty="0">
                          <a:latin typeface="微软雅黑" panose="020B0503020204020204" pitchFamily="34" charset="-122"/>
                          <a:ea typeface="微软雅黑" panose="020B0503020204020204" pitchFamily="34" charset="-122"/>
                        </a:rPr>
                        <a:t>open()</a:t>
                      </a:r>
                      <a:r>
                        <a:rPr lang="en-US" altLang="zh-CN" sz="1400" b="0" i="0" kern="1200" dirty="0">
                          <a:solidFill>
                            <a:schemeClr val="tx1"/>
                          </a:solidFill>
                          <a:effectLst/>
                          <a:latin typeface="微软雅黑" panose="020B0503020204020204" pitchFamily="34" charset="-122"/>
                          <a:ea typeface="微软雅黑" panose="020B0503020204020204" pitchFamily="34" charset="-122"/>
                          <a:cs typeface="+mn-cs"/>
                        </a:rPr>
                        <a:t> </a:t>
                      </a:r>
                      <a:r>
                        <a:rPr lang="zh-CN" altLang="en-US" sz="1400" b="0" i="0" kern="1200" dirty="0">
                          <a:solidFill>
                            <a:schemeClr val="tx1"/>
                          </a:solidFill>
                          <a:effectLst/>
                          <a:latin typeface="微软雅黑" panose="020B0503020204020204" pitchFamily="34" charset="-122"/>
                          <a:ea typeface="微软雅黑" panose="020B0503020204020204" pitchFamily="34" charset="-122"/>
                          <a:cs typeface="+mn-cs"/>
                        </a:rPr>
                        <a:t>方法已经被调用。</a:t>
                      </a:r>
                      <a:endParaRPr lang="zh-CN" altLang="en-US" sz="1400" dirty="0">
                        <a:solidFill>
                          <a:srgbClr val="FF0000"/>
                        </a:solidFill>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532812217"/>
                  </a:ext>
                </a:extLst>
              </a:tr>
              <a:tr h="416560">
                <a:tc>
                  <a:txBody>
                    <a:bodyPr/>
                    <a:lstStyle/>
                    <a:p>
                      <a:pPr algn="ctr"/>
                      <a:r>
                        <a:rPr lang="en-US" altLang="zh-CN" sz="1400" dirty="0">
                          <a:effectLst/>
                          <a:latin typeface="微软雅黑" panose="020B0503020204020204" pitchFamily="34" charset="-122"/>
                          <a:ea typeface="微软雅黑" panose="020B0503020204020204" pitchFamily="34" charset="-122"/>
                        </a:rPr>
                        <a:t>2</a:t>
                      </a:r>
                      <a:endParaRPr lang="en-US" sz="1400" dirty="0">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algn="ctr"/>
                      <a:r>
                        <a:rPr lang="en-US" altLang="zh-CN" sz="1400" b="0" i="0" kern="1200" dirty="0">
                          <a:solidFill>
                            <a:schemeClr val="tx1"/>
                          </a:solidFill>
                          <a:effectLst/>
                          <a:latin typeface="微软雅黑" panose="020B0503020204020204" pitchFamily="34" charset="-122"/>
                          <a:ea typeface="微软雅黑" panose="020B0503020204020204" pitchFamily="34" charset="-122"/>
                          <a:cs typeface="+mn-cs"/>
                        </a:rPr>
                        <a:t>HEADERS_RECEIVED</a:t>
                      </a:r>
                      <a:endParaRPr lang="en-US" sz="1400" dirty="0">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r>
                        <a:rPr lang="en-US" altLang="zh-CN" sz="1400" b="0" i="0" kern="1200" dirty="0">
                          <a:solidFill>
                            <a:schemeClr val="tx1"/>
                          </a:solidFill>
                          <a:effectLst/>
                          <a:latin typeface="微软雅黑" panose="020B0503020204020204" pitchFamily="34" charset="-122"/>
                          <a:ea typeface="微软雅黑" panose="020B0503020204020204" pitchFamily="34" charset="-122"/>
                          <a:cs typeface="+mn-cs"/>
                        </a:rPr>
                        <a:t>send() </a:t>
                      </a:r>
                      <a:r>
                        <a:rPr lang="zh-CN" altLang="en-US" sz="1400" b="0" i="0" kern="1200" dirty="0">
                          <a:solidFill>
                            <a:schemeClr val="tx1"/>
                          </a:solidFill>
                          <a:effectLst/>
                          <a:latin typeface="微软雅黑" panose="020B0503020204020204" pitchFamily="34" charset="-122"/>
                          <a:ea typeface="微软雅黑" panose="020B0503020204020204" pitchFamily="34" charset="-122"/>
                          <a:cs typeface="+mn-cs"/>
                        </a:rPr>
                        <a:t>方法已经被调用，响应头也已经被接收。</a:t>
                      </a:r>
                      <a:endParaRPr lang="zh-CN" altLang="en-US" sz="1400" dirty="0">
                        <a:solidFill>
                          <a:srgbClr val="FF0000"/>
                        </a:solidFill>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2"/>
                  </a:ext>
                </a:extLst>
              </a:tr>
              <a:tr h="416560">
                <a:tc>
                  <a:txBody>
                    <a:bodyPr/>
                    <a:lstStyle/>
                    <a:p>
                      <a:pPr algn="ctr"/>
                      <a:r>
                        <a:rPr lang="en-US" altLang="zh-CN" sz="1400" dirty="0">
                          <a:effectLst/>
                          <a:latin typeface="微软雅黑" panose="020B0503020204020204" pitchFamily="34" charset="-122"/>
                          <a:ea typeface="微软雅黑" panose="020B0503020204020204" pitchFamily="34" charset="-122"/>
                        </a:rPr>
                        <a:t>3</a:t>
                      </a:r>
                      <a:endParaRPr lang="en-US" sz="1400" dirty="0">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algn="ctr"/>
                      <a:r>
                        <a:rPr lang="en-US" altLang="zh-CN" sz="1400" b="0" i="0" kern="1200" dirty="0">
                          <a:solidFill>
                            <a:schemeClr val="tx1"/>
                          </a:solidFill>
                          <a:effectLst/>
                          <a:latin typeface="微软雅黑" panose="020B0503020204020204" pitchFamily="34" charset="-122"/>
                          <a:ea typeface="微软雅黑" panose="020B0503020204020204" pitchFamily="34" charset="-122"/>
                          <a:cs typeface="+mn-cs"/>
                        </a:rPr>
                        <a:t>LOADING</a:t>
                      </a:r>
                      <a:endParaRPr lang="en-US" sz="1400" dirty="0">
                        <a:solidFill>
                          <a:schemeClr val="tx1"/>
                        </a:solidFill>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r>
                        <a:rPr lang="zh-CN" altLang="en-US" sz="1400" dirty="0">
                          <a:solidFill>
                            <a:schemeClr val="tx1"/>
                          </a:solidFill>
                          <a:effectLst/>
                          <a:latin typeface="微软雅黑" panose="020B0503020204020204" pitchFamily="34" charset="-122"/>
                          <a:ea typeface="微软雅黑" panose="020B0503020204020204" pitchFamily="34" charset="-122"/>
                        </a:rPr>
                        <a:t>数据接收中，此时 </a:t>
                      </a:r>
                      <a:r>
                        <a:rPr lang="en-US" altLang="zh-CN" sz="1400" dirty="0">
                          <a:solidFill>
                            <a:schemeClr val="tx1"/>
                          </a:solidFill>
                          <a:effectLst/>
                          <a:latin typeface="微软雅黑" panose="020B0503020204020204" pitchFamily="34" charset="-122"/>
                          <a:ea typeface="微软雅黑" panose="020B0503020204020204" pitchFamily="34" charset="-122"/>
                        </a:rPr>
                        <a:t>response </a:t>
                      </a:r>
                      <a:r>
                        <a:rPr lang="zh-CN" altLang="en-US" sz="1400" dirty="0">
                          <a:solidFill>
                            <a:schemeClr val="tx1"/>
                          </a:solidFill>
                          <a:effectLst/>
                          <a:latin typeface="微软雅黑" panose="020B0503020204020204" pitchFamily="34" charset="-122"/>
                          <a:ea typeface="微软雅黑" panose="020B0503020204020204" pitchFamily="34" charset="-122"/>
                        </a:rPr>
                        <a:t>属性中已经包含部分数据。</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3350925641"/>
                  </a:ext>
                </a:extLst>
              </a:tr>
              <a:tr h="416560">
                <a:tc>
                  <a:txBody>
                    <a:bodyPr/>
                    <a:lstStyle/>
                    <a:p>
                      <a:pPr algn="ctr"/>
                      <a:r>
                        <a:rPr lang="en-US" altLang="zh-CN" sz="1400" dirty="0">
                          <a:solidFill>
                            <a:srgbClr val="FF0000"/>
                          </a:solidFill>
                          <a:effectLst/>
                          <a:latin typeface="微软雅黑" panose="020B0503020204020204" pitchFamily="34" charset="-122"/>
                          <a:ea typeface="微软雅黑" panose="020B0503020204020204" pitchFamily="34" charset="-122"/>
                        </a:rPr>
                        <a:t>4</a:t>
                      </a:r>
                      <a:endParaRPr lang="en-US" sz="1400" dirty="0">
                        <a:solidFill>
                          <a:srgbClr val="FF0000"/>
                        </a:solidFill>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algn="ctr"/>
                      <a:r>
                        <a:rPr lang="en-US" altLang="zh-CN" sz="1400" b="0" i="0" kern="1200" dirty="0">
                          <a:solidFill>
                            <a:srgbClr val="FF0000"/>
                          </a:solidFill>
                          <a:effectLst/>
                          <a:latin typeface="微软雅黑" panose="020B0503020204020204" pitchFamily="34" charset="-122"/>
                          <a:ea typeface="微软雅黑" panose="020B0503020204020204" pitchFamily="34" charset="-122"/>
                          <a:cs typeface="+mn-cs"/>
                        </a:rPr>
                        <a:t>DONE</a:t>
                      </a:r>
                      <a:endParaRPr lang="en-US" sz="1400" dirty="0">
                        <a:solidFill>
                          <a:srgbClr val="FF0000"/>
                        </a:solidFill>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r>
                        <a:rPr lang="en-US" altLang="zh-CN" sz="1400" dirty="0">
                          <a:solidFill>
                            <a:srgbClr val="FF0000"/>
                          </a:solidFill>
                          <a:effectLst/>
                          <a:latin typeface="微软雅黑" panose="020B0503020204020204" pitchFamily="34" charset="-122"/>
                          <a:ea typeface="微软雅黑" panose="020B0503020204020204" pitchFamily="34" charset="-122"/>
                        </a:rPr>
                        <a:t>Ajax </a:t>
                      </a:r>
                      <a:r>
                        <a:rPr lang="zh-CN" altLang="en-US" sz="1400" dirty="0">
                          <a:solidFill>
                            <a:srgbClr val="FF0000"/>
                          </a:solidFill>
                          <a:effectLst/>
                          <a:latin typeface="微软雅黑" panose="020B0503020204020204" pitchFamily="34" charset="-122"/>
                          <a:ea typeface="微软雅黑" panose="020B0503020204020204" pitchFamily="34" charset="-122"/>
                        </a:rPr>
                        <a:t>请求完成</a:t>
                      </a:r>
                      <a:r>
                        <a:rPr lang="zh-CN" altLang="en-US" sz="1400" dirty="0">
                          <a:solidFill>
                            <a:schemeClr val="tx1"/>
                          </a:solidFill>
                          <a:effectLst/>
                          <a:latin typeface="微软雅黑" panose="020B0503020204020204" pitchFamily="34" charset="-122"/>
                          <a:ea typeface="微软雅黑" panose="020B0503020204020204" pitchFamily="34" charset="-122"/>
                        </a:rPr>
                        <a:t>，</a:t>
                      </a:r>
                      <a:r>
                        <a:rPr lang="zh-CN" altLang="en-US" sz="1400" b="0" i="0" kern="1200" dirty="0">
                          <a:solidFill>
                            <a:schemeClr val="tx1"/>
                          </a:solidFill>
                          <a:effectLst/>
                          <a:latin typeface="微软雅黑" panose="020B0503020204020204" pitchFamily="34" charset="-122"/>
                          <a:ea typeface="微软雅黑" panose="020B0503020204020204" pitchFamily="34" charset="-122"/>
                          <a:cs typeface="+mn-cs"/>
                        </a:rPr>
                        <a:t>这意味着数据传输已经彻底</a:t>
                      </a:r>
                      <a:r>
                        <a:rPr lang="zh-CN" altLang="en-US" sz="1400" b="0" i="0" kern="1200" dirty="0">
                          <a:solidFill>
                            <a:srgbClr val="FF0000"/>
                          </a:solidFill>
                          <a:effectLst/>
                          <a:latin typeface="微软雅黑" panose="020B0503020204020204" pitchFamily="34" charset="-122"/>
                          <a:ea typeface="微软雅黑" panose="020B0503020204020204" pitchFamily="34" charset="-122"/>
                          <a:cs typeface="+mn-cs"/>
                        </a:rPr>
                        <a:t>完成</a:t>
                      </a:r>
                      <a:r>
                        <a:rPr lang="zh-CN" altLang="en-US" sz="1400" b="0" i="0" kern="1200" dirty="0">
                          <a:solidFill>
                            <a:schemeClr val="tx1"/>
                          </a:solidFill>
                          <a:effectLst/>
                          <a:latin typeface="微软雅黑" panose="020B0503020204020204" pitchFamily="34" charset="-122"/>
                          <a:ea typeface="微软雅黑" panose="020B0503020204020204" pitchFamily="34" charset="-122"/>
                          <a:cs typeface="+mn-cs"/>
                        </a:rPr>
                        <a:t>或</a:t>
                      </a:r>
                      <a:r>
                        <a:rPr lang="zh-CN" altLang="en-US" sz="1400" b="0" i="0" kern="1200" dirty="0">
                          <a:solidFill>
                            <a:srgbClr val="FF0000"/>
                          </a:solidFill>
                          <a:effectLst/>
                          <a:latin typeface="微软雅黑" panose="020B0503020204020204" pitchFamily="34" charset="-122"/>
                          <a:ea typeface="微软雅黑" panose="020B0503020204020204" pitchFamily="34" charset="-122"/>
                          <a:cs typeface="+mn-cs"/>
                        </a:rPr>
                        <a:t>失败</a:t>
                      </a:r>
                      <a:r>
                        <a:rPr lang="zh-CN" altLang="en-US" sz="1400" b="0" i="0" kern="1200" dirty="0">
                          <a:solidFill>
                            <a:schemeClr val="tx1"/>
                          </a:solidFill>
                          <a:effectLst/>
                          <a:latin typeface="微软雅黑" panose="020B0503020204020204" pitchFamily="34" charset="-122"/>
                          <a:ea typeface="微软雅黑" panose="020B0503020204020204" pitchFamily="34" charset="-122"/>
                          <a:cs typeface="+mn-cs"/>
                        </a:rPr>
                        <a:t>。</a:t>
                      </a:r>
                      <a:endParaRPr lang="zh-CN" altLang="en-US" sz="1400" dirty="0">
                        <a:solidFill>
                          <a:schemeClr val="tx1"/>
                        </a:solidFill>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3868852066"/>
                  </a:ext>
                </a:extLst>
              </a:tr>
            </a:tbl>
          </a:graphicData>
        </a:graphic>
      </p:graphicFrame>
    </p:spTree>
    <p:extLst>
      <p:ext uri="{BB962C8B-B14F-4D97-AF65-F5344CB8AC3E}">
        <p14:creationId xmlns:p14="http://schemas.microsoft.com/office/powerpoint/2010/main" val="105542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XMLHttpRequest</a:t>
            </a:r>
            <a:r>
              <a:rPr lang="zh-CN" altLang="en-US" dirty="0"/>
              <a:t>的基本使用</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1.4 </a:t>
            </a:r>
            <a:r>
              <a:rPr lang="zh-CN" altLang="en-US" dirty="0"/>
              <a:t>使用</a:t>
            </a:r>
            <a:r>
              <a:rPr lang="en-US" altLang="zh-CN" dirty="0"/>
              <a:t>xhr</a:t>
            </a:r>
            <a:r>
              <a:rPr lang="zh-CN" altLang="en-US" dirty="0"/>
              <a:t>发起带参数的</a:t>
            </a:r>
            <a:r>
              <a:rPr lang="en-US" altLang="zh-CN" dirty="0"/>
              <a:t>GET</a:t>
            </a:r>
            <a:r>
              <a:rPr lang="zh-CN" altLang="en-US" dirty="0"/>
              <a:t>请求</a:t>
            </a:r>
          </a:p>
        </p:txBody>
      </p:sp>
      <p:sp>
        <p:nvSpPr>
          <p:cNvPr id="15" name="内容占位符 5">
            <a:extLst>
              <a:ext uri="{FF2B5EF4-FFF2-40B4-BE49-F238E27FC236}">
                <a16:creationId xmlns:a16="http://schemas.microsoft.com/office/drawing/2014/main" id="{1CED313A-475E-40C9-BBD5-913601EC34BC}"/>
              </a:ext>
            </a:extLst>
          </p:cNvPr>
          <p:cNvSpPr>
            <a:spLocks noGrp="1"/>
          </p:cNvSpPr>
          <p:nvPr>
            <p:ph sz="half" idx="14"/>
          </p:nvPr>
        </p:nvSpPr>
        <p:spPr>
          <a:xfrm>
            <a:off x="1131170" y="1857601"/>
            <a:ext cx="8983133" cy="562737"/>
          </a:xfrm>
        </p:spPr>
        <p:txBody>
          <a:bodyPr>
            <a:noAutofit/>
          </a:bodyPr>
          <a:lstStyle/>
          <a:p>
            <a:r>
              <a:rPr lang="zh-CN" altLang="en-US" dirty="0">
                <a:solidFill>
                  <a:schemeClr val="tx1"/>
                </a:solidFill>
              </a:rPr>
              <a:t>使用 </a:t>
            </a:r>
            <a:r>
              <a:rPr lang="en-US" altLang="zh-CN" dirty="0">
                <a:solidFill>
                  <a:schemeClr val="tx1"/>
                </a:solidFill>
              </a:rPr>
              <a:t>xhr </a:t>
            </a:r>
            <a:r>
              <a:rPr lang="zh-CN" altLang="en-US" dirty="0">
                <a:solidFill>
                  <a:schemeClr val="tx1"/>
                </a:solidFill>
              </a:rPr>
              <a:t>对象发起带参数的 </a:t>
            </a:r>
            <a:r>
              <a:rPr lang="en-US" altLang="zh-CN" dirty="0">
                <a:solidFill>
                  <a:schemeClr val="tx1"/>
                </a:solidFill>
              </a:rPr>
              <a:t>GET </a:t>
            </a:r>
            <a:r>
              <a:rPr lang="zh-CN" altLang="en-US" dirty="0">
                <a:solidFill>
                  <a:schemeClr val="tx1"/>
                </a:solidFill>
              </a:rPr>
              <a:t>请求时，只需在调用 </a:t>
            </a:r>
            <a:r>
              <a:rPr lang="en-US" altLang="zh-CN" dirty="0" err="1">
                <a:solidFill>
                  <a:schemeClr val="tx1"/>
                </a:solidFill>
              </a:rPr>
              <a:t>xhr.open</a:t>
            </a:r>
            <a:r>
              <a:rPr lang="en-US" altLang="zh-CN" dirty="0">
                <a:solidFill>
                  <a:schemeClr val="tx1"/>
                </a:solidFill>
              </a:rPr>
              <a:t> </a:t>
            </a:r>
            <a:r>
              <a:rPr lang="zh-CN" altLang="en-US" dirty="0">
                <a:solidFill>
                  <a:schemeClr val="tx1"/>
                </a:solidFill>
              </a:rPr>
              <a:t>期间，为 </a:t>
            </a:r>
            <a:r>
              <a:rPr lang="en-US" altLang="zh-CN" dirty="0">
                <a:solidFill>
                  <a:schemeClr val="tx1"/>
                </a:solidFill>
              </a:rPr>
              <a:t>URL </a:t>
            </a:r>
            <a:r>
              <a:rPr lang="zh-CN" altLang="en-US" dirty="0">
                <a:solidFill>
                  <a:schemeClr val="tx1"/>
                </a:solidFill>
              </a:rPr>
              <a:t>地址指定参数即可：</a:t>
            </a:r>
            <a:endParaRPr lang="en-US" altLang="zh-CN" dirty="0">
              <a:solidFill>
                <a:schemeClr val="tx1"/>
              </a:solidFill>
            </a:endParaRPr>
          </a:p>
        </p:txBody>
      </p:sp>
      <p:grpSp>
        <p:nvGrpSpPr>
          <p:cNvPr id="16" name="组合 15">
            <a:extLst>
              <a:ext uri="{FF2B5EF4-FFF2-40B4-BE49-F238E27FC236}">
                <a16:creationId xmlns:a16="http://schemas.microsoft.com/office/drawing/2014/main" id="{2C1B9A72-A650-4CFD-8050-EE615BF93E20}"/>
              </a:ext>
            </a:extLst>
          </p:cNvPr>
          <p:cNvGrpSpPr>
            <a:grpSpLocks/>
          </p:cNvGrpSpPr>
          <p:nvPr/>
        </p:nvGrpSpPr>
        <p:grpSpPr bwMode="auto">
          <a:xfrm>
            <a:off x="1247049" y="2383551"/>
            <a:ext cx="9527067" cy="1192770"/>
            <a:chOff x="1078118" y="2248437"/>
            <a:chExt cx="6318046" cy="868171"/>
          </a:xfrm>
        </p:grpSpPr>
        <p:sp>
          <p:nvSpPr>
            <p:cNvPr id="17" name="矩形 16">
              <a:extLst>
                <a:ext uri="{FF2B5EF4-FFF2-40B4-BE49-F238E27FC236}">
                  <a16:creationId xmlns:a16="http://schemas.microsoft.com/office/drawing/2014/main" id="{28C24C65-1B08-4AF2-9376-ED9890794FEF}"/>
                </a:ext>
              </a:extLst>
            </p:cNvPr>
            <p:cNvSpPr/>
            <p:nvPr/>
          </p:nvSpPr>
          <p:spPr>
            <a:xfrm>
              <a:off x="1078118" y="2248437"/>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18" name="矩形 17">
              <a:extLst>
                <a:ext uri="{FF2B5EF4-FFF2-40B4-BE49-F238E27FC236}">
                  <a16:creationId xmlns:a16="http://schemas.microsoft.com/office/drawing/2014/main" id="{61C218C6-E725-4567-B58A-47224D893254}"/>
                </a:ext>
              </a:extLst>
            </p:cNvPr>
            <p:cNvSpPr/>
            <p:nvPr/>
          </p:nvSpPr>
          <p:spPr>
            <a:xfrm>
              <a:off x="1177926" y="2250989"/>
              <a:ext cx="6218238" cy="753263"/>
            </a:xfrm>
            <a:prstGeom prst="rect">
              <a:avLst/>
            </a:prstGeom>
          </p:spPr>
          <p:txBody>
            <a:bodyPr wrap="square">
              <a:spAutoFit/>
            </a:bodyPr>
            <a:lstStyle/>
            <a:p>
              <a:pPr>
                <a:lnSpc>
                  <a:spcPct val="150000"/>
                </a:lnSpc>
              </a:pP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省略不必要的代码</a:t>
              </a:r>
              <a:endParaRPr lang="en-US" altLang="zh-CN" sz="1400" dirty="0">
                <a:solidFill>
                  <a:srgbClr val="999999"/>
                </a:solidFill>
                <a:latin typeface="Courier New" panose="02070309020205020404" pitchFamily="49" charset="0"/>
                <a:cs typeface="Courier New" panose="02070309020205020404" pitchFamily="49" charset="0"/>
              </a:endParaRPr>
            </a:p>
            <a:p>
              <a:pPr>
                <a:lnSpc>
                  <a:spcPct val="150000"/>
                </a:lnSpc>
              </a:pPr>
              <a:r>
                <a:rPr lang="en-US" altLang="zh-CN" sz="1400" dirty="0" err="1">
                  <a:solidFill>
                    <a:srgbClr val="050505"/>
                  </a:solidFill>
                  <a:latin typeface="Courier New" panose="02070309020205020404" pitchFamily="49" charset="0"/>
                  <a:cs typeface="Courier New" panose="02070309020205020404" pitchFamily="49" charset="0"/>
                </a:rPr>
                <a:t>xhr.open</a:t>
              </a:r>
              <a:r>
                <a:rPr lang="en-US" altLang="zh-CN" sz="1400" dirty="0">
                  <a:solidFill>
                    <a:srgbClr val="050505"/>
                  </a:solidFill>
                  <a:latin typeface="Courier New" panose="02070309020205020404" pitchFamily="49" charset="0"/>
                  <a:cs typeface="Courier New" panose="02070309020205020404" pitchFamily="49" charset="0"/>
                </a:rPr>
                <a:t>('GET', 'http://www.liulongbin.top:3006/api/getbooks</a:t>
              </a:r>
              <a:r>
                <a:rPr lang="en-US" altLang="zh-CN" sz="1400" b="1" dirty="0">
                  <a:solidFill>
                    <a:srgbClr val="FF0000"/>
                  </a:solidFill>
                  <a:latin typeface="Courier New" panose="02070309020205020404" pitchFamily="49" charset="0"/>
                  <a:cs typeface="Courier New" panose="02070309020205020404" pitchFamily="49" charset="0"/>
                </a:rPr>
                <a:t>?id=1</a:t>
              </a:r>
              <a:r>
                <a:rPr lang="en-US" altLang="zh-CN" sz="1400" dirty="0">
                  <a:solidFill>
                    <a:srgbClr val="050505"/>
                  </a:solidFill>
                  <a:latin typeface="Courier New" panose="02070309020205020404" pitchFamily="49" charset="0"/>
                  <a:cs typeface="Courier New" panose="02070309020205020404" pitchFamily="49" charset="0"/>
                </a:rPr>
                <a:t>')</a:t>
              </a:r>
            </a:p>
            <a:p>
              <a:pPr>
                <a:lnSpc>
                  <a:spcPct val="150000"/>
                </a:lnSpc>
              </a:pP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省略不必要的代码</a:t>
              </a:r>
              <a:endParaRPr lang="en-US" altLang="zh-CN" sz="1400" dirty="0">
                <a:solidFill>
                  <a:srgbClr val="0D0D0D"/>
                </a:solidFill>
                <a:latin typeface="Courier New" panose="02070309020205020404" pitchFamily="49" charset="0"/>
                <a:cs typeface="Courier New" panose="02070309020205020404" pitchFamily="49" charset="0"/>
              </a:endParaRPr>
            </a:p>
          </p:txBody>
        </p:sp>
      </p:grpSp>
      <p:sp>
        <p:nvSpPr>
          <p:cNvPr id="19" name="内容占位符 5">
            <a:extLst>
              <a:ext uri="{FF2B5EF4-FFF2-40B4-BE49-F238E27FC236}">
                <a16:creationId xmlns:a16="http://schemas.microsoft.com/office/drawing/2014/main" id="{B0460D71-2E46-470A-803B-41A62AA156C6}"/>
              </a:ext>
            </a:extLst>
          </p:cNvPr>
          <p:cNvSpPr txBox="1">
            <a:spLocks/>
          </p:cNvSpPr>
          <p:nvPr/>
        </p:nvSpPr>
        <p:spPr>
          <a:xfrm>
            <a:off x="1131170" y="3708428"/>
            <a:ext cx="8983133" cy="562737"/>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1400" dirty="0">
                <a:solidFill>
                  <a:schemeClr val="tx1"/>
                </a:solidFill>
              </a:rPr>
              <a:t>这种在 </a:t>
            </a:r>
            <a:r>
              <a:rPr lang="en-US" altLang="zh-CN" sz="1400" dirty="0">
                <a:solidFill>
                  <a:schemeClr val="tx1"/>
                </a:solidFill>
              </a:rPr>
              <a:t>URL </a:t>
            </a:r>
            <a:r>
              <a:rPr lang="zh-CN" altLang="en-US" sz="1400" dirty="0">
                <a:solidFill>
                  <a:schemeClr val="tx1"/>
                </a:solidFill>
              </a:rPr>
              <a:t>地址后面拼接的参数，叫做</a:t>
            </a:r>
            <a:r>
              <a:rPr lang="zh-CN" altLang="en-US" sz="1400" b="1" dirty="0">
                <a:solidFill>
                  <a:srgbClr val="FF0000"/>
                </a:solidFill>
              </a:rPr>
              <a:t>查询字符串</a:t>
            </a:r>
            <a:r>
              <a:rPr lang="zh-CN" altLang="en-US" sz="1400" dirty="0">
                <a:solidFill>
                  <a:schemeClr val="tx1"/>
                </a:solidFill>
              </a:rPr>
              <a:t>。</a:t>
            </a:r>
            <a:endParaRPr lang="en-US" altLang="zh-CN" sz="1400" dirty="0">
              <a:solidFill>
                <a:schemeClr val="tx1"/>
              </a:solidFill>
            </a:endParaRPr>
          </a:p>
        </p:txBody>
      </p:sp>
    </p:spTree>
    <p:extLst>
      <p:ext uri="{BB962C8B-B14F-4D97-AF65-F5344CB8AC3E}">
        <p14:creationId xmlns:p14="http://schemas.microsoft.com/office/powerpoint/2010/main" val="212036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XMLHttpRequest</a:t>
            </a:r>
            <a:r>
              <a:rPr lang="zh-CN" altLang="en-US" dirty="0"/>
              <a:t>的基本使用</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1.5 </a:t>
            </a:r>
            <a:r>
              <a:rPr lang="zh-CN" altLang="en-US" dirty="0"/>
              <a:t>查询字符串</a:t>
            </a:r>
          </a:p>
        </p:txBody>
      </p:sp>
      <p:sp>
        <p:nvSpPr>
          <p:cNvPr id="15" name="内容占位符 5">
            <a:extLst>
              <a:ext uri="{FF2B5EF4-FFF2-40B4-BE49-F238E27FC236}">
                <a16:creationId xmlns:a16="http://schemas.microsoft.com/office/drawing/2014/main" id="{1CED313A-475E-40C9-BBD5-913601EC34BC}"/>
              </a:ext>
            </a:extLst>
          </p:cNvPr>
          <p:cNvSpPr>
            <a:spLocks noGrp="1"/>
          </p:cNvSpPr>
          <p:nvPr>
            <p:ph sz="half" idx="14"/>
          </p:nvPr>
        </p:nvSpPr>
        <p:spPr>
          <a:xfrm>
            <a:off x="1131170" y="2832000"/>
            <a:ext cx="8983133" cy="1300475"/>
          </a:xfrm>
        </p:spPr>
        <p:txBody>
          <a:bodyPr>
            <a:noAutofit/>
          </a:bodyPr>
          <a:lstStyle/>
          <a:p>
            <a:r>
              <a:rPr lang="zh-CN" altLang="en-US" dirty="0">
                <a:solidFill>
                  <a:schemeClr val="tx1"/>
                </a:solidFill>
              </a:rPr>
              <a:t>定义：查询字符串（</a:t>
            </a:r>
            <a:r>
              <a:rPr lang="en-US" altLang="zh-CN" dirty="0">
                <a:solidFill>
                  <a:schemeClr val="tx1"/>
                </a:solidFill>
              </a:rPr>
              <a:t>URL </a:t>
            </a:r>
            <a:r>
              <a:rPr lang="zh-CN" altLang="en-US" dirty="0">
                <a:solidFill>
                  <a:schemeClr val="tx1"/>
                </a:solidFill>
              </a:rPr>
              <a:t>参数）是指在 </a:t>
            </a:r>
            <a:r>
              <a:rPr lang="en-US" altLang="zh-CN" dirty="0">
                <a:solidFill>
                  <a:schemeClr val="tx1"/>
                </a:solidFill>
              </a:rPr>
              <a:t>URL </a:t>
            </a:r>
            <a:r>
              <a:rPr lang="zh-CN" altLang="en-US" dirty="0">
                <a:solidFill>
                  <a:schemeClr val="tx1"/>
                </a:solidFill>
              </a:rPr>
              <a:t>的末尾加上用于向服务器发送信息的字符串（变量）。</a:t>
            </a:r>
            <a:endParaRPr lang="en-US" altLang="zh-CN" dirty="0">
              <a:solidFill>
                <a:schemeClr val="tx1"/>
              </a:solidFill>
            </a:endParaRPr>
          </a:p>
          <a:p>
            <a:r>
              <a:rPr lang="zh-CN" altLang="en-US" dirty="0">
                <a:solidFill>
                  <a:schemeClr val="tx1"/>
                </a:solidFill>
              </a:rPr>
              <a:t>格式：将英文的 </a:t>
            </a:r>
            <a:r>
              <a:rPr lang="en-US" altLang="zh-CN" b="1" dirty="0">
                <a:solidFill>
                  <a:srgbClr val="FF0000"/>
                </a:solidFill>
              </a:rPr>
              <a:t>?</a:t>
            </a:r>
            <a:r>
              <a:rPr lang="en-US" altLang="zh-CN" dirty="0">
                <a:solidFill>
                  <a:schemeClr val="tx1"/>
                </a:solidFill>
              </a:rPr>
              <a:t> </a:t>
            </a:r>
            <a:r>
              <a:rPr lang="zh-CN" altLang="en-US" dirty="0">
                <a:solidFill>
                  <a:schemeClr val="tx1"/>
                </a:solidFill>
              </a:rPr>
              <a:t>放在</a:t>
            </a:r>
            <a:r>
              <a:rPr lang="en-US" altLang="zh-CN" dirty="0">
                <a:solidFill>
                  <a:schemeClr val="tx1"/>
                </a:solidFill>
              </a:rPr>
              <a:t>URL </a:t>
            </a:r>
            <a:r>
              <a:rPr lang="zh-CN" altLang="en-US" dirty="0">
                <a:solidFill>
                  <a:schemeClr val="tx1"/>
                </a:solidFill>
              </a:rPr>
              <a:t>的末尾，然后再加上 </a:t>
            </a:r>
            <a:r>
              <a:rPr lang="zh-CN" altLang="en-US" b="1" dirty="0">
                <a:solidFill>
                  <a:srgbClr val="FF0000"/>
                </a:solidFill>
              </a:rPr>
              <a:t>参数＝值</a:t>
            </a:r>
            <a:r>
              <a:rPr lang="zh-CN" altLang="en-US" dirty="0">
                <a:solidFill>
                  <a:schemeClr val="tx1"/>
                </a:solidFill>
              </a:rPr>
              <a:t> ，想加上多个参数的话，使用 </a:t>
            </a:r>
            <a:r>
              <a:rPr lang="en-US" altLang="zh-CN" b="1" dirty="0">
                <a:solidFill>
                  <a:srgbClr val="FF0000"/>
                </a:solidFill>
              </a:rPr>
              <a:t>&amp;</a:t>
            </a:r>
            <a:r>
              <a:rPr lang="en-US" altLang="zh-CN" dirty="0">
                <a:solidFill>
                  <a:schemeClr val="tx1"/>
                </a:solidFill>
              </a:rPr>
              <a:t> </a:t>
            </a:r>
            <a:r>
              <a:rPr lang="zh-CN" altLang="en-US" dirty="0">
                <a:solidFill>
                  <a:schemeClr val="tx1"/>
                </a:solidFill>
              </a:rPr>
              <a:t>符号进行分隔。以这个形式，可以将想要发送给服务器的数据添加到 </a:t>
            </a:r>
            <a:r>
              <a:rPr lang="en-US" altLang="zh-CN" dirty="0">
                <a:solidFill>
                  <a:schemeClr val="tx1"/>
                </a:solidFill>
              </a:rPr>
              <a:t>URL </a:t>
            </a:r>
            <a:r>
              <a:rPr lang="zh-CN" altLang="en-US" dirty="0">
                <a:solidFill>
                  <a:schemeClr val="tx1"/>
                </a:solidFill>
              </a:rPr>
              <a:t>中。</a:t>
            </a:r>
            <a:endParaRPr lang="en-US" altLang="zh-CN" dirty="0">
              <a:solidFill>
                <a:schemeClr val="tx1"/>
              </a:solidFill>
            </a:endParaRPr>
          </a:p>
        </p:txBody>
      </p:sp>
      <p:grpSp>
        <p:nvGrpSpPr>
          <p:cNvPr id="16" name="组合 15">
            <a:extLst>
              <a:ext uri="{FF2B5EF4-FFF2-40B4-BE49-F238E27FC236}">
                <a16:creationId xmlns:a16="http://schemas.microsoft.com/office/drawing/2014/main" id="{2C1B9A72-A650-4CFD-8050-EE615BF93E20}"/>
              </a:ext>
            </a:extLst>
          </p:cNvPr>
          <p:cNvGrpSpPr>
            <a:grpSpLocks/>
          </p:cNvGrpSpPr>
          <p:nvPr/>
        </p:nvGrpSpPr>
        <p:grpSpPr bwMode="auto">
          <a:xfrm>
            <a:off x="1247050" y="4209050"/>
            <a:ext cx="8867253" cy="2285538"/>
            <a:chOff x="1078118" y="2248437"/>
            <a:chExt cx="6318046" cy="868171"/>
          </a:xfrm>
        </p:grpSpPr>
        <p:sp>
          <p:nvSpPr>
            <p:cNvPr id="17" name="矩形 16">
              <a:extLst>
                <a:ext uri="{FF2B5EF4-FFF2-40B4-BE49-F238E27FC236}">
                  <a16:creationId xmlns:a16="http://schemas.microsoft.com/office/drawing/2014/main" id="{28C24C65-1B08-4AF2-9376-ED9890794FEF}"/>
                </a:ext>
              </a:extLst>
            </p:cNvPr>
            <p:cNvSpPr/>
            <p:nvPr/>
          </p:nvSpPr>
          <p:spPr>
            <a:xfrm>
              <a:off x="1078118" y="2248437"/>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18" name="矩形 17">
              <a:extLst>
                <a:ext uri="{FF2B5EF4-FFF2-40B4-BE49-F238E27FC236}">
                  <a16:creationId xmlns:a16="http://schemas.microsoft.com/office/drawing/2014/main" id="{61C218C6-E725-4567-B58A-47224D893254}"/>
                </a:ext>
              </a:extLst>
            </p:cNvPr>
            <p:cNvSpPr/>
            <p:nvPr/>
          </p:nvSpPr>
          <p:spPr>
            <a:xfrm>
              <a:off x="1177926" y="2285289"/>
              <a:ext cx="6218238" cy="761378"/>
            </a:xfrm>
            <a:prstGeom prst="rect">
              <a:avLst/>
            </a:prstGeom>
          </p:spPr>
          <p:txBody>
            <a:bodyPr wrap="square">
              <a:spAutoFit/>
            </a:bodyPr>
            <a:lstStyle/>
            <a:p>
              <a:pPr>
                <a:lnSpc>
                  <a:spcPct val="150000"/>
                </a:lnSpc>
              </a:pPr>
              <a:r>
                <a:rPr lang="en-US" altLang="zh-CN" sz="1400" dirty="0">
                  <a:latin typeface="Courier New" panose="02070309020205020404" pitchFamily="49" charset="0"/>
                  <a:cs typeface="Courier New" panose="02070309020205020404" pitchFamily="49" charset="0"/>
                </a:rPr>
                <a:t>// </a:t>
              </a:r>
              <a:r>
                <a:rPr lang="zh-CN" altLang="en-US" sz="1400" dirty="0">
                  <a:latin typeface="Courier New" panose="02070309020205020404" pitchFamily="49" charset="0"/>
                  <a:cs typeface="Courier New" panose="02070309020205020404" pitchFamily="49" charset="0"/>
                </a:rPr>
                <a:t>不带参数的 </a:t>
              </a:r>
              <a:r>
                <a:rPr lang="en-US" altLang="zh-CN" sz="1400" dirty="0">
                  <a:latin typeface="Courier New" panose="02070309020205020404" pitchFamily="49" charset="0"/>
                  <a:cs typeface="Courier New" panose="02070309020205020404" pitchFamily="49" charset="0"/>
                </a:rPr>
                <a:t>URL </a:t>
              </a:r>
              <a:r>
                <a:rPr lang="zh-CN" altLang="en-US" sz="1400" dirty="0">
                  <a:latin typeface="Courier New" panose="02070309020205020404" pitchFamily="49" charset="0"/>
                  <a:cs typeface="Courier New" panose="02070309020205020404" pitchFamily="49" charset="0"/>
                </a:rPr>
                <a:t>地址</a:t>
              </a:r>
              <a:endParaRPr lang="en-US" altLang="zh-CN" sz="1400" dirty="0">
                <a:latin typeface="Courier New" panose="02070309020205020404" pitchFamily="49" charset="0"/>
                <a:cs typeface="Courier New" panose="02070309020205020404" pitchFamily="49" charset="0"/>
              </a:endParaRPr>
            </a:p>
            <a:p>
              <a:pPr>
                <a:lnSpc>
                  <a:spcPct val="150000"/>
                </a:lnSpc>
              </a:pPr>
              <a:r>
                <a:rPr lang="en-US" altLang="zh-CN" sz="1400" dirty="0">
                  <a:solidFill>
                    <a:srgbClr val="1794FA"/>
                  </a:solidFill>
                  <a:latin typeface="Courier New" panose="02070309020205020404" pitchFamily="49" charset="0"/>
                  <a:cs typeface="Courier New" panose="02070309020205020404" pitchFamily="49" charset="0"/>
                </a:rPr>
                <a:t>http://www.liulongbin.top:3006/api/getbooks</a:t>
              </a:r>
            </a:p>
            <a:p>
              <a:pPr>
                <a:lnSpc>
                  <a:spcPct val="150000"/>
                </a:lnSpc>
              </a:pPr>
              <a:r>
                <a:rPr lang="en-US" altLang="zh-CN" sz="1400" dirty="0">
                  <a:latin typeface="Courier New" panose="02070309020205020404" pitchFamily="49" charset="0"/>
                  <a:cs typeface="Courier New" panose="02070309020205020404" pitchFamily="49" charset="0"/>
                </a:rPr>
                <a:t>// </a:t>
              </a:r>
              <a:r>
                <a:rPr lang="zh-CN" altLang="en-US" sz="1400" dirty="0">
                  <a:latin typeface="Courier New" panose="02070309020205020404" pitchFamily="49" charset="0"/>
                  <a:cs typeface="Courier New" panose="02070309020205020404" pitchFamily="49" charset="0"/>
                </a:rPr>
                <a:t>带一个参数的 </a:t>
              </a:r>
              <a:r>
                <a:rPr lang="en-US" altLang="zh-CN" sz="1400" dirty="0">
                  <a:latin typeface="Courier New" panose="02070309020205020404" pitchFamily="49" charset="0"/>
                  <a:cs typeface="Courier New" panose="02070309020205020404" pitchFamily="49" charset="0"/>
                </a:rPr>
                <a:t>URL </a:t>
              </a:r>
              <a:r>
                <a:rPr lang="zh-CN" altLang="en-US" sz="1400" dirty="0">
                  <a:latin typeface="Courier New" panose="02070309020205020404" pitchFamily="49" charset="0"/>
                  <a:cs typeface="Courier New" panose="02070309020205020404" pitchFamily="49" charset="0"/>
                </a:rPr>
                <a:t>地址</a:t>
              </a:r>
              <a:endParaRPr lang="en-US" altLang="zh-CN" sz="1400" dirty="0">
                <a:latin typeface="Courier New" panose="02070309020205020404" pitchFamily="49" charset="0"/>
                <a:cs typeface="Courier New" panose="02070309020205020404" pitchFamily="49" charset="0"/>
              </a:endParaRPr>
            </a:p>
            <a:p>
              <a:pPr>
                <a:lnSpc>
                  <a:spcPct val="150000"/>
                </a:lnSpc>
              </a:pPr>
              <a:r>
                <a:rPr lang="en-US" altLang="zh-CN" sz="1400" dirty="0">
                  <a:solidFill>
                    <a:srgbClr val="1794FA"/>
                  </a:solidFill>
                  <a:latin typeface="Courier New" panose="02070309020205020404" pitchFamily="49" charset="0"/>
                  <a:cs typeface="Courier New" panose="02070309020205020404" pitchFamily="49" charset="0"/>
                </a:rPr>
                <a:t>http://www.liulongbin.top:3006/api/getbooks</a:t>
              </a:r>
              <a:r>
                <a:rPr lang="en-US" altLang="zh-CN" sz="1400" b="1" dirty="0">
                  <a:solidFill>
                    <a:srgbClr val="FF0000"/>
                  </a:solidFill>
                  <a:latin typeface="Courier New" panose="02070309020205020404" pitchFamily="49" charset="0"/>
                  <a:cs typeface="Courier New" panose="02070309020205020404" pitchFamily="49" charset="0"/>
                </a:rPr>
                <a:t>?</a:t>
              </a:r>
              <a:r>
                <a:rPr lang="en-US" altLang="zh-CN" sz="1400" b="1" dirty="0">
                  <a:latin typeface="Courier New" panose="02070309020205020404" pitchFamily="49" charset="0"/>
                  <a:cs typeface="Courier New" panose="02070309020205020404" pitchFamily="49" charset="0"/>
                </a:rPr>
                <a:t>id</a:t>
              </a:r>
              <a:r>
                <a:rPr lang="en-US" altLang="zh-CN" sz="1400" b="1" dirty="0">
                  <a:solidFill>
                    <a:srgbClr val="FF0000"/>
                  </a:solidFill>
                  <a:latin typeface="Courier New" panose="02070309020205020404" pitchFamily="49" charset="0"/>
                  <a:cs typeface="Courier New" panose="02070309020205020404" pitchFamily="49" charset="0"/>
                </a:rPr>
                <a:t>=</a:t>
              </a:r>
              <a:r>
                <a:rPr lang="en-US" altLang="zh-CN" sz="1400" b="1" dirty="0">
                  <a:latin typeface="Courier New" panose="02070309020205020404" pitchFamily="49" charset="0"/>
                  <a:cs typeface="Courier New" panose="02070309020205020404" pitchFamily="49" charset="0"/>
                </a:rPr>
                <a:t>1</a:t>
              </a:r>
            </a:p>
            <a:p>
              <a:pPr>
                <a:lnSpc>
                  <a:spcPct val="150000"/>
                </a:lnSpc>
              </a:pPr>
              <a:r>
                <a:rPr lang="en-US" altLang="zh-CN" sz="1400" dirty="0">
                  <a:latin typeface="Courier New" panose="02070309020205020404" pitchFamily="49" charset="0"/>
                  <a:cs typeface="Courier New" panose="02070309020205020404" pitchFamily="49" charset="0"/>
                </a:rPr>
                <a:t>// </a:t>
              </a:r>
              <a:r>
                <a:rPr lang="zh-CN" altLang="en-US" sz="1400" dirty="0">
                  <a:latin typeface="Courier New" panose="02070309020205020404" pitchFamily="49" charset="0"/>
                  <a:cs typeface="Courier New" panose="02070309020205020404" pitchFamily="49" charset="0"/>
                </a:rPr>
                <a:t>带两个参数的 </a:t>
              </a:r>
              <a:r>
                <a:rPr lang="en-US" altLang="zh-CN" sz="1400" dirty="0">
                  <a:latin typeface="Courier New" panose="02070309020205020404" pitchFamily="49" charset="0"/>
                  <a:cs typeface="Courier New" panose="02070309020205020404" pitchFamily="49" charset="0"/>
                </a:rPr>
                <a:t>URL </a:t>
              </a:r>
              <a:r>
                <a:rPr lang="zh-CN" altLang="en-US" sz="1400" dirty="0">
                  <a:latin typeface="Courier New" panose="02070309020205020404" pitchFamily="49" charset="0"/>
                  <a:cs typeface="Courier New" panose="02070309020205020404" pitchFamily="49" charset="0"/>
                </a:rPr>
                <a:t>地址</a:t>
              </a:r>
              <a:endParaRPr lang="en-US" altLang="zh-CN" sz="1400" dirty="0">
                <a:latin typeface="Courier New" panose="02070309020205020404" pitchFamily="49" charset="0"/>
                <a:cs typeface="Courier New" panose="02070309020205020404" pitchFamily="49" charset="0"/>
              </a:endParaRPr>
            </a:p>
            <a:p>
              <a:pPr>
                <a:lnSpc>
                  <a:spcPct val="150000"/>
                </a:lnSpc>
              </a:pPr>
              <a:r>
                <a:rPr lang="en-US" altLang="zh-CN" sz="1400" dirty="0">
                  <a:solidFill>
                    <a:srgbClr val="1794FA"/>
                  </a:solidFill>
                  <a:latin typeface="Courier New" panose="02070309020205020404" pitchFamily="49" charset="0"/>
                  <a:cs typeface="Courier New" panose="02070309020205020404" pitchFamily="49" charset="0"/>
                </a:rPr>
                <a:t>http://www.liulongbin.top:3006/api/getbooks</a:t>
              </a:r>
              <a:r>
                <a:rPr lang="en-US" altLang="zh-CN" sz="1400" b="1" dirty="0">
                  <a:solidFill>
                    <a:srgbClr val="FF0000"/>
                  </a:solidFill>
                  <a:latin typeface="Courier New" panose="02070309020205020404" pitchFamily="49" charset="0"/>
                  <a:cs typeface="Courier New" panose="02070309020205020404" pitchFamily="49" charset="0"/>
                </a:rPr>
                <a:t>?</a:t>
              </a:r>
              <a:r>
                <a:rPr lang="en-US" altLang="zh-CN" sz="1400" b="1" dirty="0">
                  <a:latin typeface="Courier New" panose="02070309020205020404" pitchFamily="49" charset="0"/>
                  <a:cs typeface="Courier New" panose="02070309020205020404" pitchFamily="49" charset="0"/>
                </a:rPr>
                <a:t>id</a:t>
              </a:r>
              <a:r>
                <a:rPr lang="en-US" altLang="zh-CN" sz="1400" b="1" dirty="0">
                  <a:solidFill>
                    <a:srgbClr val="FF0000"/>
                  </a:solidFill>
                  <a:latin typeface="Courier New" panose="02070309020205020404" pitchFamily="49" charset="0"/>
                  <a:cs typeface="Courier New" panose="02070309020205020404" pitchFamily="49" charset="0"/>
                </a:rPr>
                <a:t>=</a:t>
              </a:r>
              <a:r>
                <a:rPr lang="en-US" altLang="zh-CN" sz="1400" b="1" dirty="0">
                  <a:latin typeface="Courier New" panose="02070309020205020404" pitchFamily="49" charset="0"/>
                  <a:cs typeface="Courier New" panose="02070309020205020404" pitchFamily="49" charset="0"/>
                </a:rPr>
                <a:t>1</a:t>
              </a:r>
              <a:r>
                <a:rPr lang="en-US" altLang="zh-CN" sz="1400" b="1" dirty="0">
                  <a:solidFill>
                    <a:srgbClr val="FF0000"/>
                  </a:solidFill>
                  <a:latin typeface="Courier New" panose="02070309020205020404" pitchFamily="49" charset="0"/>
                  <a:cs typeface="Courier New" panose="02070309020205020404" pitchFamily="49" charset="0"/>
                </a:rPr>
                <a:t>&amp;</a:t>
              </a:r>
              <a:r>
                <a:rPr lang="en-US" altLang="zh-CN" sz="1400" b="1" dirty="0">
                  <a:latin typeface="Courier New" panose="02070309020205020404" pitchFamily="49" charset="0"/>
                  <a:cs typeface="Courier New" panose="02070309020205020404" pitchFamily="49" charset="0"/>
                </a:rPr>
                <a:t>bookname</a:t>
              </a:r>
              <a:r>
                <a:rPr lang="en-US" altLang="zh-CN" sz="1400" b="1" dirty="0">
                  <a:solidFill>
                    <a:srgbClr val="FF0000"/>
                  </a:solidFill>
                  <a:latin typeface="Courier New" panose="02070309020205020404" pitchFamily="49" charset="0"/>
                  <a:cs typeface="Courier New" panose="02070309020205020404" pitchFamily="49" charset="0"/>
                </a:rPr>
                <a:t>=</a:t>
              </a:r>
              <a:r>
                <a:rPr lang="zh-CN" altLang="en-US" sz="1400" b="1" dirty="0">
                  <a:latin typeface="Courier New" panose="02070309020205020404" pitchFamily="49" charset="0"/>
                  <a:cs typeface="Courier New" panose="02070309020205020404" pitchFamily="49" charset="0"/>
                </a:rPr>
                <a:t>西游记</a:t>
              </a:r>
              <a:endParaRPr lang="en-US" altLang="zh-CN" sz="1400" dirty="0">
                <a:latin typeface="Courier New" panose="02070309020205020404" pitchFamily="49" charset="0"/>
                <a:cs typeface="Courier New" panose="02070309020205020404" pitchFamily="49" charset="0"/>
              </a:endParaRPr>
            </a:p>
          </p:txBody>
        </p:sp>
      </p:grpSp>
      <p:sp>
        <p:nvSpPr>
          <p:cNvPr id="8" name="TextBox 3">
            <a:extLst>
              <a:ext uri="{FF2B5EF4-FFF2-40B4-BE49-F238E27FC236}">
                <a16:creationId xmlns:a16="http://schemas.microsoft.com/office/drawing/2014/main" id="{EC1C817C-EDF8-445B-A626-DE9A116D1CEF}"/>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1. </a:t>
            </a:r>
            <a:r>
              <a:rPr lang="zh-CN" altLang="en-US" sz="1867" b="1" dirty="0">
                <a:solidFill>
                  <a:srgbClr val="404040"/>
                </a:solidFill>
                <a:latin typeface="微软雅黑" panose="020B0503020204020204" pitchFamily="34" charset="-122"/>
                <a:ea typeface="微软雅黑" panose="020B0503020204020204" pitchFamily="34" charset="-122"/>
              </a:rPr>
              <a:t>什么是查询字符串</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81083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XMLHttpRequest</a:t>
            </a:r>
            <a:r>
              <a:rPr lang="zh-CN" altLang="en-US" dirty="0"/>
              <a:t>的基本使用</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1.5 </a:t>
            </a:r>
            <a:r>
              <a:rPr lang="zh-CN" altLang="en-US" dirty="0"/>
              <a:t>查询字符串</a:t>
            </a:r>
          </a:p>
        </p:txBody>
      </p:sp>
      <p:sp>
        <p:nvSpPr>
          <p:cNvPr id="15" name="内容占位符 5">
            <a:extLst>
              <a:ext uri="{FF2B5EF4-FFF2-40B4-BE49-F238E27FC236}">
                <a16:creationId xmlns:a16="http://schemas.microsoft.com/office/drawing/2014/main" id="{1CED313A-475E-40C9-BBD5-913601EC34BC}"/>
              </a:ext>
            </a:extLst>
          </p:cNvPr>
          <p:cNvSpPr>
            <a:spLocks noGrp="1"/>
          </p:cNvSpPr>
          <p:nvPr>
            <p:ph sz="half" idx="14"/>
          </p:nvPr>
        </p:nvSpPr>
        <p:spPr>
          <a:xfrm>
            <a:off x="1131169" y="2832000"/>
            <a:ext cx="9927744" cy="1300475"/>
          </a:xfrm>
        </p:spPr>
        <p:txBody>
          <a:bodyPr>
            <a:noAutofit/>
          </a:bodyPr>
          <a:lstStyle/>
          <a:p>
            <a:r>
              <a:rPr lang="zh-CN" altLang="en-US" dirty="0">
                <a:solidFill>
                  <a:schemeClr val="tx1"/>
                </a:solidFill>
              </a:rPr>
              <a:t>无论使用 </a:t>
            </a:r>
            <a:r>
              <a:rPr lang="en-US" altLang="zh-CN" dirty="0">
                <a:solidFill>
                  <a:schemeClr val="tx1"/>
                </a:solidFill>
              </a:rPr>
              <a:t>$.ajax()</a:t>
            </a:r>
            <a:r>
              <a:rPr lang="zh-CN" altLang="en-US" dirty="0">
                <a:solidFill>
                  <a:schemeClr val="tx1"/>
                </a:solidFill>
              </a:rPr>
              <a:t>，还是使用 </a:t>
            </a:r>
            <a:r>
              <a:rPr lang="en-US" altLang="zh-CN" dirty="0">
                <a:solidFill>
                  <a:schemeClr val="tx1"/>
                </a:solidFill>
              </a:rPr>
              <a:t>$.get()</a:t>
            </a:r>
            <a:r>
              <a:rPr lang="zh-CN" altLang="en-US" dirty="0">
                <a:solidFill>
                  <a:schemeClr val="tx1"/>
                </a:solidFill>
              </a:rPr>
              <a:t>，又或者直接使用 </a:t>
            </a:r>
            <a:r>
              <a:rPr lang="en-US" altLang="zh-CN" dirty="0">
                <a:solidFill>
                  <a:schemeClr val="tx1"/>
                </a:solidFill>
              </a:rPr>
              <a:t>xhr </a:t>
            </a:r>
            <a:r>
              <a:rPr lang="zh-CN" altLang="en-US" dirty="0">
                <a:solidFill>
                  <a:schemeClr val="tx1"/>
                </a:solidFill>
              </a:rPr>
              <a:t>对象发起 </a:t>
            </a:r>
            <a:r>
              <a:rPr lang="en-US" altLang="zh-CN" dirty="0">
                <a:solidFill>
                  <a:schemeClr val="tx1"/>
                </a:solidFill>
              </a:rPr>
              <a:t>GET </a:t>
            </a:r>
            <a:r>
              <a:rPr lang="zh-CN" altLang="en-US" dirty="0">
                <a:solidFill>
                  <a:schemeClr val="tx1"/>
                </a:solidFill>
              </a:rPr>
              <a:t>请求，当需要携带参数的时候，本质上，都是直接将参数以查询字符串的形式，追加到 </a:t>
            </a:r>
            <a:r>
              <a:rPr lang="en-US" altLang="zh-CN" dirty="0">
                <a:solidFill>
                  <a:schemeClr val="tx1"/>
                </a:solidFill>
              </a:rPr>
              <a:t>URL </a:t>
            </a:r>
            <a:r>
              <a:rPr lang="zh-CN" altLang="en-US" dirty="0">
                <a:solidFill>
                  <a:schemeClr val="tx1"/>
                </a:solidFill>
              </a:rPr>
              <a:t>地址的后面，发送到服务器的。</a:t>
            </a:r>
            <a:endParaRPr lang="en-US" altLang="zh-CN" dirty="0">
              <a:solidFill>
                <a:schemeClr val="tx1"/>
              </a:solidFill>
            </a:endParaRPr>
          </a:p>
        </p:txBody>
      </p:sp>
      <p:grpSp>
        <p:nvGrpSpPr>
          <p:cNvPr id="16" name="组合 15">
            <a:extLst>
              <a:ext uri="{FF2B5EF4-FFF2-40B4-BE49-F238E27FC236}">
                <a16:creationId xmlns:a16="http://schemas.microsoft.com/office/drawing/2014/main" id="{2C1B9A72-A650-4CFD-8050-EE615BF93E20}"/>
              </a:ext>
            </a:extLst>
          </p:cNvPr>
          <p:cNvGrpSpPr>
            <a:grpSpLocks/>
          </p:cNvGrpSpPr>
          <p:nvPr/>
        </p:nvGrpSpPr>
        <p:grpSpPr bwMode="auto">
          <a:xfrm>
            <a:off x="1265399" y="3759864"/>
            <a:ext cx="9964076" cy="2592671"/>
            <a:chOff x="1158464" y="2248437"/>
            <a:chExt cx="6237700" cy="868171"/>
          </a:xfrm>
        </p:grpSpPr>
        <p:sp>
          <p:nvSpPr>
            <p:cNvPr id="17" name="矩形 16">
              <a:extLst>
                <a:ext uri="{FF2B5EF4-FFF2-40B4-BE49-F238E27FC236}">
                  <a16:creationId xmlns:a16="http://schemas.microsoft.com/office/drawing/2014/main" id="{28C24C65-1B08-4AF2-9376-ED9890794FEF}"/>
                </a:ext>
              </a:extLst>
            </p:cNvPr>
            <p:cNvSpPr/>
            <p:nvPr/>
          </p:nvSpPr>
          <p:spPr>
            <a:xfrm>
              <a:off x="1158464" y="2248437"/>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18" name="矩形 17">
              <a:extLst>
                <a:ext uri="{FF2B5EF4-FFF2-40B4-BE49-F238E27FC236}">
                  <a16:creationId xmlns:a16="http://schemas.microsoft.com/office/drawing/2014/main" id="{61C218C6-E725-4567-B58A-47224D893254}"/>
                </a:ext>
              </a:extLst>
            </p:cNvPr>
            <p:cNvSpPr/>
            <p:nvPr/>
          </p:nvSpPr>
          <p:spPr>
            <a:xfrm>
              <a:off x="1177926" y="2285289"/>
              <a:ext cx="6218238" cy="779397"/>
            </a:xfrm>
            <a:prstGeom prst="rect">
              <a:avLst/>
            </a:prstGeom>
          </p:spPr>
          <p:txBody>
            <a:bodyPr wrap="square">
              <a:spAutoFit/>
            </a:bodyPr>
            <a:lstStyle/>
            <a:p>
              <a:pPr>
                <a:lnSpc>
                  <a:spcPct val="150000"/>
                </a:lnSpc>
              </a:pPr>
              <a:r>
                <a:rPr lang="en-US" altLang="zh-CN" sz="1400" dirty="0">
                  <a:latin typeface="Courier New" panose="02070309020205020404" pitchFamily="49" charset="0"/>
                  <a:cs typeface="Courier New" panose="02070309020205020404" pitchFamily="49" charset="0"/>
                </a:rPr>
                <a:t>$.get('url', </a:t>
              </a:r>
              <a:r>
                <a:rPr lang="en-US" altLang="zh-CN" sz="1400" b="1" dirty="0">
                  <a:solidFill>
                    <a:srgbClr val="FF0000"/>
                  </a:solidFill>
                  <a:latin typeface="Courier New" panose="02070309020205020404" pitchFamily="49" charset="0"/>
                  <a:cs typeface="Courier New" panose="02070309020205020404" pitchFamily="49" charset="0"/>
                </a:rPr>
                <a:t>{name: 'zs', age: 20}</a:t>
              </a:r>
              <a:r>
                <a:rPr lang="en-US" altLang="zh-CN" sz="1400" dirty="0">
                  <a:latin typeface="Courier New" panose="02070309020205020404" pitchFamily="49" charset="0"/>
                  <a:cs typeface="Courier New" panose="02070309020205020404" pitchFamily="49" charset="0"/>
                </a:rPr>
                <a:t>, function() {})</a:t>
              </a:r>
            </a:p>
            <a:p>
              <a:pPr>
                <a:lnSpc>
                  <a:spcPct val="150000"/>
                </a:lnSpc>
              </a:pPr>
              <a:r>
                <a:rPr lang="en-US" altLang="zh-CN" sz="1400" dirty="0">
                  <a:latin typeface="Courier New" panose="02070309020205020404" pitchFamily="49" charset="0"/>
                  <a:cs typeface="Courier New" panose="02070309020205020404" pitchFamily="49" charset="0"/>
                </a:rPr>
                <a:t>// </a:t>
              </a:r>
              <a:r>
                <a:rPr lang="zh-CN" altLang="en-US" sz="1400" dirty="0">
                  <a:latin typeface="Courier New" panose="02070309020205020404" pitchFamily="49" charset="0"/>
                  <a:cs typeface="Courier New" panose="02070309020205020404" pitchFamily="49" charset="0"/>
                </a:rPr>
                <a:t>等价于</a:t>
              </a:r>
              <a:endParaRPr lang="en-US" altLang="zh-CN" sz="1400" dirty="0">
                <a:latin typeface="Courier New" panose="02070309020205020404" pitchFamily="49" charset="0"/>
                <a:cs typeface="Courier New" panose="02070309020205020404" pitchFamily="49" charset="0"/>
              </a:endParaRPr>
            </a:p>
            <a:p>
              <a:pPr>
                <a:lnSpc>
                  <a:spcPct val="150000"/>
                </a:lnSpc>
              </a:pPr>
              <a:r>
                <a:rPr lang="en-US" altLang="zh-CN" sz="1400" dirty="0">
                  <a:latin typeface="Courier New" panose="02070309020205020404" pitchFamily="49" charset="0"/>
                  <a:cs typeface="Courier New" panose="02070309020205020404" pitchFamily="49" charset="0"/>
                </a:rPr>
                <a:t>$.get('</a:t>
              </a:r>
              <a:r>
                <a:rPr lang="en-US" altLang="zh-CN" sz="1400" dirty="0" err="1">
                  <a:latin typeface="Courier New" panose="02070309020205020404" pitchFamily="49" charset="0"/>
                  <a:cs typeface="Courier New" panose="02070309020205020404" pitchFamily="49" charset="0"/>
                </a:rPr>
                <a:t>url</a:t>
              </a:r>
              <a:r>
                <a:rPr lang="en-US" altLang="zh-CN" sz="1400" b="1" dirty="0" err="1">
                  <a:solidFill>
                    <a:srgbClr val="FF0000"/>
                  </a:solidFill>
                  <a:latin typeface="Courier New" panose="02070309020205020404" pitchFamily="49" charset="0"/>
                  <a:cs typeface="Courier New" panose="02070309020205020404" pitchFamily="49" charset="0"/>
                </a:rPr>
                <a:t>?name</a:t>
              </a:r>
              <a:r>
                <a:rPr lang="en-US" altLang="zh-CN" sz="1400" b="1" dirty="0">
                  <a:solidFill>
                    <a:srgbClr val="FF0000"/>
                  </a:solidFill>
                  <a:latin typeface="Courier New" panose="02070309020205020404" pitchFamily="49" charset="0"/>
                  <a:cs typeface="Courier New" panose="02070309020205020404" pitchFamily="49" charset="0"/>
                </a:rPr>
                <a:t>=zs&amp;age=20</a:t>
              </a:r>
              <a:r>
                <a:rPr lang="en-US" altLang="zh-CN" sz="1400" dirty="0">
                  <a:latin typeface="Courier New" panose="02070309020205020404" pitchFamily="49" charset="0"/>
                  <a:cs typeface="Courier New" panose="02070309020205020404" pitchFamily="49" charset="0"/>
                </a:rPr>
                <a:t>', function() {})</a:t>
              </a:r>
            </a:p>
            <a:p>
              <a:pPr>
                <a:lnSpc>
                  <a:spcPct val="150000"/>
                </a:lnSpc>
              </a:pPr>
              <a:endParaRPr lang="en-US" altLang="zh-CN" sz="1400" dirty="0">
                <a:latin typeface="Courier New" panose="02070309020205020404" pitchFamily="49" charset="0"/>
                <a:cs typeface="Courier New" panose="02070309020205020404" pitchFamily="49" charset="0"/>
              </a:endParaRPr>
            </a:p>
            <a:p>
              <a:pPr>
                <a:lnSpc>
                  <a:spcPct val="150000"/>
                </a:lnSpc>
              </a:pPr>
              <a:r>
                <a:rPr lang="en-US" altLang="zh-CN" sz="1400" dirty="0">
                  <a:latin typeface="Courier New" panose="02070309020205020404" pitchFamily="49" charset="0"/>
                  <a:cs typeface="Courier New" panose="02070309020205020404" pitchFamily="49" charset="0"/>
                </a:rPr>
                <a:t>$.ajax({ method: 'GET', url: 'url', data: </a:t>
              </a:r>
              <a:r>
                <a:rPr lang="en-US" altLang="zh-CN" sz="1400" b="1" dirty="0">
                  <a:solidFill>
                    <a:srgbClr val="FF0000"/>
                  </a:solidFill>
                  <a:latin typeface="Courier New" panose="02070309020205020404" pitchFamily="49" charset="0"/>
                  <a:cs typeface="Courier New" panose="02070309020205020404" pitchFamily="49" charset="0"/>
                </a:rPr>
                <a:t>{name: 'zs', age:</a:t>
              </a:r>
              <a:r>
                <a:rPr lang="zh-CN" altLang="en-US" sz="1400" b="1" dirty="0">
                  <a:solidFill>
                    <a:srgbClr val="FF0000"/>
                  </a:solidFill>
                  <a:latin typeface="Courier New" panose="02070309020205020404" pitchFamily="49" charset="0"/>
                  <a:cs typeface="Courier New" panose="02070309020205020404" pitchFamily="49" charset="0"/>
                </a:rPr>
                <a:t> </a:t>
              </a:r>
              <a:r>
                <a:rPr lang="en-US" altLang="zh-CN" sz="1400" b="1" dirty="0">
                  <a:solidFill>
                    <a:srgbClr val="FF0000"/>
                  </a:solidFill>
                  <a:latin typeface="Courier New" panose="02070309020205020404" pitchFamily="49" charset="0"/>
                  <a:cs typeface="Courier New" panose="02070309020205020404" pitchFamily="49" charset="0"/>
                </a:rPr>
                <a:t>20}</a:t>
              </a:r>
              <a:r>
                <a:rPr lang="en-US" altLang="zh-CN" sz="1400" dirty="0">
                  <a:latin typeface="Courier New" panose="02070309020205020404" pitchFamily="49" charset="0"/>
                  <a:cs typeface="Courier New" panose="02070309020205020404" pitchFamily="49" charset="0"/>
                </a:rPr>
                <a:t>, success: function() {} })</a:t>
              </a:r>
            </a:p>
            <a:p>
              <a:pPr>
                <a:lnSpc>
                  <a:spcPct val="150000"/>
                </a:lnSpc>
              </a:pPr>
              <a:r>
                <a:rPr lang="en-US" altLang="zh-CN" sz="1400" dirty="0">
                  <a:latin typeface="Courier New" panose="02070309020205020404" pitchFamily="49" charset="0"/>
                  <a:cs typeface="Courier New" panose="02070309020205020404" pitchFamily="49" charset="0"/>
                </a:rPr>
                <a:t>// </a:t>
              </a:r>
              <a:r>
                <a:rPr lang="zh-CN" altLang="en-US" sz="1400" dirty="0">
                  <a:latin typeface="Courier New" panose="02070309020205020404" pitchFamily="49" charset="0"/>
                  <a:cs typeface="Courier New" panose="02070309020205020404" pitchFamily="49" charset="0"/>
                </a:rPr>
                <a:t>等价于</a:t>
              </a:r>
              <a:endParaRPr lang="en-US" altLang="zh-CN" sz="1400" dirty="0">
                <a:latin typeface="Courier New" panose="02070309020205020404" pitchFamily="49" charset="0"/>
                <a:cs typeface="Courier New" panose="02070309020205020404" pitchFamily="49" charset="0"/>
              </a:endParaRPr>
            </a:p>
            <a:p>
              <a:pPr>
                <a:lnSpc>
                  <a:spcPct val="150000"/>
                </a:lnSpc>
              </a:pPr>
              <a:r>
                <a:rPr lang="en-US" altLang="zh-CN" sz="1400" dirty="0">
                  <a:latin typeface="Courier New" panose="02070309020205020404" pitchFamily="49" charset="0"/>
                  <a:cs typeface="Courier New" panose="02070309020205020404" pitchFamily="49" charset="0"/>
                </a:rPr>
                <a:t>$.ajax({ method: 'GET', url: '</a:t>
              </a:r>
              <a:r>
                <a:rPr lang="en-US" altLang="zh-CN" sz="1400" dirty="0" err="1">
                  <a:latin typeface="Courier New" panose="02070309020205020404" pitchFamily="49" charset="0"/>
                  <a:cs typeface="Courier New" panose="02070309020205020404" pitchFamily="49" charset="0"/>
                </a:rPr>
                <a:t>url</a:t>
              </a:r>
              <a:r>
                <a:rPr lang="en-US" altLang="zh-CN" sz="1400" b="1" dirty="0" err="1">
                  <a:solidFill>
                    <a:srgbClr val="FF0000"/>
                  </a:solidFill>
                  <a:latin typeface="Courier New" panose="02070309020205020404" pitchFamily="49" charset="0"/>
                  <a:cs typeface="Courier New" panose="02070309020205020404" pitchFamily="49" charset="0"/>
                </a:rPr>
                <a:t>?name</a:t>
              </a:r>
              <a:r>
                <a:rPr lang="en-US" altLang="zh-CN" sz="1400" b="1" dirty="0">
                  <a:solidFill>
                    <a:srgbClr val="FF0000"/>
                  </a:solidFill>
                  <a:latin typeface="Courier New" panose="02070309020205020404" pitchFamily="49" charset="0"/>
                  <a:cs typeface="Courier New" panose="02070309020205020404" pitchFamily="49" charset="0"/>
                </a:rPr>
                <a:t>=zs&amp;age=20</a:t>
              </a:r>
              <a:r>
                <a:rPr lang="en-US" altLang="zh-CN" sz="1400" dirty="0">
                  <a:latin typeface="Courier New" panose="02070309020205020404" pitchFamily="49" charset="0"/>
                  <a:cs typeface="Courier New" panose="02070309020205020404" pitchFamily="49" charset="0"/>
                </a:rPr>
                <a:t>', success: function() {} })</a:t>
              </a:r>
            </a:p>
          </p:txBody>
        </p:sp>
      </p:grpSp>
      <p:sp>
        <p:nvSpPr>
          <p:cNvPr id="8" name="TextBox 3">
            <a:extLst>
              <a:ext uri="{FF2B5EF4-FFF2-40B4-BE49-F238E27FC236}">
                <a16:creationId xmlns:a16="http://schemas.microsoft.com/office/drawing/2014/main" id="{EC1C817C-EDF8-445B-A626-DE9A116D1CEF}"/>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2. GET</a:t>
            </a:r>
            <a:r>
              <a:rPr lang="zh-CN" altLang="en-US" sz="1867" b="1" dirty="0">
                <a:solidFill>
                  <a:srgbClr val="404040"/>
                </a:solidFill>
                <a:latin typeface="微软雅黑" panose="020B0503020204020204" pitchFamily="34" charset="-122"/>
                <a:ea typeface="微软雅黑" panose="020B0503020204020204" pitchFamily="34" charset="-122"/>
              </a:rPr>
              <a:t>请求携带参数的本质</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125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服务器对外提供了哪些资源</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4.1 </a:t>
            </a:r>
            <a:r>
              <a:rPr lang="zh-CN" altLang="en-US" dirty="0"/>
              <a:t>例举网页中常见的资源</a:t>
            </a:r>
          </a:p>
        </p:txBody>
      </p:sp>
      <p:grpSp>
        <p:nvGrpSpPr>
          <p:cNvPr id="19" name="组合 18">
            <a:extLst>
              <a:ext uri="{FF2B5EF4-FFF2-40B4-BE49-F238E27FC236}">
                <a16:creationId xmlns:a16="http://schemas.microsoft.com/office/drawing/2014/main" id="{4417026E-1386-43C1-91A3-5DFCA973539F}"/>
              </a:ext>
            </a:extLst>
          </p:cNvPr>
          <p:cNvGrpSpPr/>
          <p:nvPr/>
        </p:nvGrpSpPr>
        <p:grpSpPr>
          <a:xfrm>
            <a:off x="1793632" y="2275531"/>
            <a:ext cx="1717808" cy="2296519"/>
            <a:chOff x="1345224" y="1706179"/>
            <a:chExt cx="1288356" cy="1722389"/>
          </a:xfrm>
        </p:grpSpPr>
        <p:pic>
          <p:nvPicPr>
            <p:cNvPr id="5" name="图片 4">
              <a:extLst>
                <a:ext uri="{FF2B5EF4-FFF2-40B4-BE49-F238E27FC236}">
                  <a16:creationId xmlns:a16="http://schemas.microsoft.com/office/drawing/2014/main" id="{12DC0243-A61E-4140-B0E1-9B4147059130}"/>
                </a:ext>
              </a:extLst>
            </p:cNvPr>
            <p:cNvPicPr>
              <a:picLocks noChangeAspect="1"/>
            </p:cNvPicPr>
            <p:nvPr/>
          </p:nvPicPr>
          <p:blipFill>
            <a:blip r:embed="rId2"/>
            <a:stretch>
              <a:fillRect/>
            </a:stretch>
          </p:blipFill>
          <p:spPr>
            <a:xfrm>
              <a:off x="1345224" y="1706179"/>
              <a:ext cx="1288356" cy="1288356"/>
            </a:xfrm>
            <a:prstGeom prst="rect">
              <a:avLst/>
            </a:prstGeom>
          </p:spPr>
        </p:pic>
        <p:sp>
          <p:nvSpPr>
            <p:cNvPr id="12" name="TextBox 41">
              <a:extLst>
                <a:ext uri="{FF2B5EF4-FFF2-40B4-BE49-F238E27FC236}">
                  <a16:creationId xmlns:a16="http://schemas.microsoft.com/office/drawing/2014/main" id="{B1FA3FE7-E38B-4673-B324-5194801C820D}"/>
                </a:ext>
              </a:extLst>
            </p:cNvPr>
            <p:cNvSpPr txBox="1"/>
            <p:nvPr/>
          </p:nvSpPr>
          <p:spPr>
            <a:xfrm>
              <a:off x="1629947" y="3197735"/>
              <a:ext cx="718911" cy="230833"/>
            </a:xfrm>
            <a:prstGeom prst="rect">
              <a:avLst/>
            </a:prstGeom>
            <a:noFill/>
          </p:spPr>
          <p:txBody>
            <a:bodyPr wrap="square">
              <a:spAutoFit/>
            </a:bodyPr>
            <a:lstStyle/>
            <a:p>
              <a:pPr>
                <a:defRPr/>
              </a:pPr>
              <a:r>
                <a:rPr lang="zh-CN" altLang="en-US" sz="1400" dirty="0">
                  <a:solidFill>
                    <a:schemeClr val="tx1">
                      <a:lumMod val="75000"/>
                      <a:lumOff val="25000"/>
                    </a:schemeClr>
                  </a:solidFill>
                  <a:latin typeface="微软雅黑" pitchFamily="34" charset="-122"/>
                  <a:ea typeface="微软雅黑" pitchFamily="34" charset="-122"/>
                </a:rPr>
                <a:t>文字内容</a:t>
              </a:r>
            </a:p>
          </p:txBody>
        </p:sp>
      </p:grpSp>
      <p:grpSp>
        <p:nvGrpSpPr>
          <p:cNvPr id="20" name="组合 19">
            <a:extLst>
              <a:ext uri="{FF2B5EF4-FFF2-40B4-BE49-F238E27FC236}">
                <a16:creationId xmlns:a16="http://schemas.microsoft.com/office/drawing/2014/main" id="{FB78DB0A-5F49-4D61-BFC1-D54ECF6B18AC}"/>
              </a:ext>
            </a:extLst>
          </p:cNvPr>
          <p:cNvGrpSpPr/>
          <p:nvPr/>
        </p:nvGrpSpPr>
        <p:grpSpPr>
          <a:xfrm>
            <a:off x="4187816" y="2274609"/>
            <a:ext cx="1647171" cy="2298362"/>
            <a:chOff x="3140862" y="1705957"/>
            <a:chExt cx="1235378" cy="1723771"/>
          </a:xfrm>
        </p:grpSpPr>
        <p:pic>
          <p:nvPicPr>
            <p:cNvPr id="4" name="图片 3">
              <a:extLst>
                <a:ext uri="{FF2B5EF4-FFF2-40B4-BE49-F238E27FC236}">
                  <a16:creationId xmlns:a16="http://schemas.microsoft.com/office/drawing/2014/main" id="{800BCCB3-DC4F-41FE-A624-71F3F8CD0BA7}"/>
                </a:ext>
              </a:extLst>
            </p:cNvPr>
            <p:cNvPicPr>
              <a:picLocks noChangeAspect="1"/>
            </p:cNvPicPr>
            <p:nvPr/>
          </p:nvPicPr>
          <p:blipFill>
            <a:blip r:embed="rId3"/>
            <a:stretch>
              <a:fillRect/>
            </a:stretch>
          </p:blipFill>
          <p:spPr>
            <a:xfrm>
              <a:off x="3140862" y="1705957"/>
              <a:ext cx="1235378" cy="1288800"/>
            </a:xfrm>
            <a:prstGeom prst="rect">
              <a:avLst/>
            </a:prstGeom>
          </p:spPr>
        </p:pic>
        <p:sp>
          <p:nvSpPr>
            <p:cNvPr id="13" name="TextBox 41">
              <a:extLst>
                <a:ext uri="{FF2B5EF4-FFF2-40B4-BE49-F238E27FC236}">
                  <a16:creationId xmlns:a16="http://schemas.microsoft.com/office/drawing/2014/main" id="{555AB9B9-5F4B-4F0F-B81F-EE4D7851B99E}"/>
                </a:ext>
              </a:extLst>
            </p:cNvPr>
            <p:cNvSpPr txBox="1"/>
            <p:nvPr/>
          </p:nvSpPr>
          <p:spPr>
            <a:xfrm>
              <a:off x="3311178" y="3198895"/>
              <a:ext cx="894746" cy="230833"/>
            </a:xfrm>
            <a:prstGeom prst="rect">
              <a:avLst/>
            </a:prstGeom>
            <a:noFill/>
          </p:spPr>
          <p:txBody>
            <a:bodyPr wrap="square">
              <a:spAutoFit/>
            </a:bodyPr>
            <a:lstStyle/>
            <a:p>
              <a:pPr>
                <a:defRPr/>
              </a:pPr>
              <a:r>
                <a:rPr lang="en-US" altLang="zh-CN" sz="1400" dirty="0">
                  <a:solidFill>
                    <a:schemeClr val="tx1">
                      <a:lumMod val="75000"/>
                      <a:lumOff val="25000"/>
                    </a:schemeClr>
                  </a:solidFill>
                  <a:latin typeface="微软雅黑" pitchFamily="34" charset="-122"/>
                  <a:ea typeface="微软雅黑" pitchFamily="34" charset="-122"/>
                </a:rPr>
                <a:t>Image </a:t>
              </a:r>
              <a:r>
                <a:rPr lang="zh-CN" altLang="en-US" sz="1400" dirty="0">
                  <a:solidFill>
                    <a:schemeClr val="tx1">
                      <a:lumMod val="75000"/>
                      <a:lumOff val="25000"/>
                    </a:schemeClr>
                  </a:solidFill>
                  <a:latin typeface="微软雅黑" pitchFamily="34" charset="-122"/>
                  <a:ea typeface="微软雅黑" pitchFamily="34" charset="-122"/>
                </a:rPr>
                <a:t>图片</a:t>
              </a:r>
            </a:p>
          </p:txBody>
        </p:sp>
      </p:grpSp>
      <p:grpSp>
        <p:nvGrpSpPr>
          <p:cNvPr id="21" name="组合 20">
            <a:extLst>
              <a:ext uri="{FF2B5EF4-FFF2-40B4-BE49-F238E27FC236}">
                <a16:creationId xmlns:a16="http://schemas.microsoft.com/office/drawing/2014/main" id="{F43958F6-2C98-4970-B715-4976C0E1EB00}"/>
              </a:ext>
            </a:extLst>
          </p:cNvPr>
          <p:cNvGrpSpPr/>
          <p:nvPr/>
        </p:nvGrpSpPr>
        <p:grpSpPr>
          <a:xfrm>
            <a:off x="6511363" y="2274609"/>
            <a:ext cx="1452048" cy="2298362"/>
            <a:chOff x="4883522" y="1705957"/>
            <a:chExt cx="1089036" cy="1723771"/>
          </a:xfrm>
        </p:grpSpPr>
        <p:pic>
          <p:nvPicPr>
            <p:cNvPr id="7" name="图片 6">
              <a:extLst>
                <a:ext uri="{FF2B5EF4-FFF2-40B4-BE49-F238E27FC236}">
                  <a16:creationId xmlns:a16="http://schemas.microsoft.com/office/drawing/2014/main" id="{64409660-6F82-4033-91F5-248999DBB9E5}"/>
                </a:ext>
              </a:extLst>
            </p:cNvPr>
            <p:cNvPicPr>
              <a:picLocks noChangeAspect="1"/>
            </p:cNvPicPr>
            <p:nvPr/>
          </p:nvPicPr>
          <p:blipFill>
            <a:blip r:embed="rId4"/>
            <a:stretch>
              <a:fillRect/>
            </a:stretch>
          </p:blipFill>
          <p:spPr>
            <a:xfrm>
              <a:off x="4883522" y="1705957"/>
              <a:ext cx="1089036" cy="1288800"/>
            </a:xfrm>
            <a:prstGeom prst="rect">
              <a:avLst/>
            </a:prstGeom>
          </p:spPr>
        </p:pic>
        <p:sp>
          <p:nvSpPr>
            <p:cNvPr id="14" name="TextBox 41">
              <a:extLst>
                <a:ext uri="{FF2B5EF4-FFF2-40B4-BE49-F238E27FC236}">
                  <a16:creationId xmlns:a16="http://schemas.microsoft.com/office/drawing/2014/main" id="{915EC8D3-6E56-4D14-8EC7-6F3D11574146}"/>
                </a:ext>
              </a:extLst>
            </p:cNvPr>
            <p:cNvSpPr txBox="1"/>
            <p:nvPr/>
          </p:nvSpPr>
          <p:spPr>
            <a:xfrm>
              <a:off x="4980667" y="3198895"/>
              <a:ext cx="894746" cy="230833"/>
            </a:xfrm>
            <a:prstGeom prst="rect">
              <a:avLst/>
            </a:prstGeom>
            <a:noFill/>
          </p:spPr>
          <p:txBody>
            <a:bodyPr wrap="square">
              <a:spAutoFit/>
            </a:bodyPr>
            <a:lstStyle/>
            <a:p>
              <a:pPr>
                <a:defRPr/>
              </a:pPr>
              <a:r>
                <a:rPr lang="en-US" altLang="zh-CN" sz="1400" dirty="0">
                  <a:solidFill>
                    <a:schemeClr val="tx1">
                      <a:lumMod val="75000"/>
                      <a:lumOff val="25000"/>
                    </a:schemeClr>
                  </a:solidFill>
                  <a:latin typeface="微软雅黑" pitchFamily="34" charset="-122"/>
                  <a:ea typeface="微软雅黑" pitchFamily="34" charset="-122"/>
                </a:rPr>
                <a:t>Audio </a:t>
              </a:r>
              <a:r>
                <a:rPr lang="zh-CN" altLang="en-US" sz="1400" dirty="0">
                  <a:solidFill>
                    <a:schemeClr val="tx1">
                      <a:lumMod val="75000"/>
                      <a:lumOff val="25000"/>
                    </a:schemeClr>
                  </a:solidFill>
                  <a:latin typeface="微软雅黑" pitchFamily="34" charset="-122"/>
                  <a:ea typeface="微软雅黑" pitchFamily="34" charset="-122"/>
                </a:rPr>
                <a:t>音频</a:t>
              </a:r>
            </a:p>
          </p:txBody>
        </p:sp>
      </p:grpSp>
      <p:grpSp>
        <p:nvGrpSpPr>
          <p:cNvPr id="22" name="组合 21">
            <a:extLst>
              <a:ext uri="{FF2B5EF4-FFF2-40B4-BE49-F238E27FC236}">
                <a16:creationId xmlns:a16="http://schemas.microsoft.com/office/drawing/2014/main" id="{DC6570C5-BDB8-4AAF-B3AF-A484E74E5235}"/>
              </a:ext>
            </a:extLst>
          </p:cNvPr>
          <p:cNvGrpSpPr/>
          <p:nvPr/>
        </p:nvGrpSpPr>
        <p:grpSpPr>
          <a:xfrm>
            <a:off x="8639788" y="2275383"/>
            <a:ext cx="1503600" cy="2296815"/>
            <a:chOff x="6479841" y="1705957"/>
            <a:chExt cx="1127700" cy="1722611"/>
          </a:xfrm>
        </p:grpSpPr>
        <p:pic>
          <p:nvPicPr>
            <p:cNvPr id="8" name="图片 7">
              <a:extLst>
                <a:ext uri="{FF2B5EF4-FFF2-40B4-BE49-F238E27FC236}">
                  <a16:creationId xmlns:a16="http://schemas.microsoft.com/office/drawing/2014/main" id="{C27FD173-00E7-4C6E-ADA8-DEFECBDC39AD}"/>
                </a:ext>
              </a:extLst>
            </p:cNvPr>
            <p:cNvPicPr>
              <a:picLocks noChangeAspect="1"/>
            </p:cNvPicPr>
            <p:nvPr/>
          </p:nvPicPr>
          <p:blipFill>
            <a:blip r:embed="rId5"/>
            <a:stretch>
              <a:fillRect/>
            </a:stretch>
          </p:blipFill>
          <p:spPr>
            <a:xfrm>
              <a:off x="6479841" y="1705957"/>
              <a:ext cx="1127700" cy="1288800"/>
            </a:xfrm>
            <a:prstGeom prst="rect">
              <a:avLst/>
            </a:prstGeom>
          </p:spPr>
        </p:pic>
        <p:sp>
          <p:nvSpPr>
            <p:cNvPr id="15" name="TextBox 41">
              <a:extLst>
                <a:ext uri="{FF2B5EF4-FFF2-40B4-BE49-F238E27FC236}">
                  <a16:creationId xmlns:a16="http://schemas.microsoft.com/office/drawing/2014/main" id="{A3667DB0-4E91-433E-891F-154E2F3C7975}"/>
                </a:ext>
              </a:extLst>
            </p:cNvPr>
            <p:cNvSpPr txBox="1"/>
            <p:nvPr/>
          </p:nvSpPr>
          <p:spPr>
            <a:xfrm>
              <a:off x="6596318" y="3197735"/>
              <a:ext cx="894746" cy="230833"/>
            </a:xfrm>
            <a:prstGeom prst="rect">
              <a:avLst/>
            </a:prstGeom>
            <a:noFill/>
          </p:spPr>
          <p:txBody>
            <a:bodyPr wrap="square">
              <a:spAutoFit/>
            </a:bodyPr>
            <a:lstStyle/>
            <a:p>
              <a:pPr>
                <a:defRPr/>
              </a:pPr>
              <a:r>
                <a:rPr lang="en-US" altLang="zh-CN" sz="1400" dirty="0">
                  <a:solidFill>
                    <a:schemeClr val="tx1">
                      <a:lumMod val="75000"/>
                      <a:lumOff val="25000"/>
                    </a:schemeClr>
                  </a:solidFill>
                  <a:latin typeface="微软雅黑" pitchFamily="34" charset="-122"/>
                  <a:ea typeface="微软雅黑" pitchFamily="34" charset="-122"/>
                </a:rPr>
                <a:t>Video </a:t>
              </a:r>
              <a:r>
                <a:rPr lang="zh-CN" altLang="en-US" sz="1400" dirty="0">
                  <a:solidFill>
                    <a:schemeClr val="tx1">
                      <a:lumMod val="75000"/>
                      <a:lumOff val="25000"/>
                    </a:schemeClr>
                  </a:solidFill>
                  <a:latin typeface="微软雅黑" pitchFamily="34" charset="-122"/>
                  <a:ea typeface="微软雅黑" pitchFamily="34" charset="-122"/>
                </a:rPr>
                <a:t>视频</a:t>
              </a:r>
            </a:p>
          </p:txBody>
        </p:sp>
      </p:grpSp>
      <p:sp>
        <p:nvSpPr>
          <p:cNvPr id="23" name="TextBox 41">
            <a:extLst>
              <a:ext uri="{FF2B5EF4-FFF2-40B4-BE49-F238E27FC236}">
                <a16:creationId xmlns:a16="http://schemas.microsoft.com/office/drawing/2014/main" id="{8871CF6A-B1DF-45E7-808C-BD6765216E1B}"/>
              </a:ext>
            </a:extLst>
          </p:cNvPr>
          <p:cNvSpPr txBox="1"/>
          <p:nvPr/>
        </p:nvSpPr>
        <p:spPr>
          <a:xfrm>
            <a:off x="5465278" y="5003691"/>
            <a:ext cx="1261445" cy="307777"/>
          </a:xfrm>
          <a:prstGeom prst="rect">
            <a:avLst/>
          </a:prstGeom>
          <a:noFill/>
        </p:spPr>
        <p:txBody>
          <a:bodyPr wrap="square">
            <a:spAutoFit/>
          </a:bodyPr>
          <a:lstStyle/>
          <a:p>
            <a:pPr>
              <a:defRPr/>
            </a:pPr>
            <a:r>
              <a:rPr lang="en-US" altLang="zh-CN" sz="1400" dirty="0">
                <a:solidFill>
                  <a:schemeClr val="tx1">
                    <a:lumMod val="75000"/>
                    <a:lumOff val="25000"/>
                  </a:schemeClr>
                </a:solidFill>
                <a:latin typeface="微软雅黑" pitchFamily="34" charset="-122"/>
                <a:ea typeface="微软雅黑" pitchFamily="34" charset="-122"/>
              </a:rPr>
              <a:t>and so on…</a:t>
            </a:r>
            <a:endParaRPr lang="zh-CN" altLang="en-US" sz="1400" dirty="0">
              <a:solidFill>
                <a:schemeClr val="tx1">
                  <a:lumMod val="75000"/>
                  <a:lumOff val="25000"/>
                </a:schemeClr>
              </a:solidFill>
              <a:latin typeface="微软雅黑" pitchFamily="34" charset="-122"/>
              <a:ea typeface="微软雅黑" pitchFamily="34" charset="-122"/>
            </a:endParaRPr>
          </a:p>
        </p:txBody>
      </p:sp>
      <p:sp>
        <p:nvSpPr>
          <p:cNvPr id="24" name="TextBox 41">
            <a:extLst>
              <a:ext uri="{FF2B5EF4-FFF2-40B4-BE49-F238E27FC236}">
                <a16:creationId xmlns:a16="http://schemas.microsoft.com/office/drawing/2014/main" id="{07E9B3F6-7A02-4896-BA82-BEB5A59CDB8A}"/>
              </a:ext>
            </a:extLst>
          </p:cNvPr>
          <p:cNvSpPr txBox="1"/>
          <p:nvPr/>
        </p:nvSpPr>
        <p:spPr>
          <a:xfrm>
            <a:off x="4652424" y="5742188"/>
            <a:ext cx="2887152" cy="307777"/>
          </a:xfrm>
          <a:prstGeom prst="rect">
            <a:avLst/>
          </a:prstGeom>
          <a:noFill/>
        </p:spPr>
        <p:txBody>
          <a:bodyPr wrap="square">
            <a:spAutoFit/>
          </a:bodyPr>
          <a:lstStyle/>
          <a:p>
            <a:pPr>
              <a:defRPr/>
            </a:pPr>
            <a:r>
              <a:rPr lang="zh-CN" altLang="en-US" sz="1400" dirty="0">
                <a:solidFill>
                  <a:schemeClr val="tx1">
                    <a:lumMod val="75000"/>
                    <a:lumOff val="25000"/>
                  </a:schemeClr>
                </a:solidFill>
                <a:latin typeface="微软雅黑" pitchFamily="34" charset="-122"/>
                <a:ea typeface="微软雅黑" pitchFamily="34" charset="-122"/>
              </a:rPr>
              <a:t>思考：网页中的</a:t>
            </a:r>
            <a:r>
              <a:rPr lang="zh-CN" altLang="en-US" sz="1400" dirty="0">
                <a:solidFill>
                  <a:srgbClr val="FF0000"/>
                </a:solidFill>
                <a:latin typeface="微软雅黑" pitchFamily="34" charset="-122"/>
                <a:ea typeface="微软雅黑" pitchFamily="34" charset="-122"/>
              </a:rPr>
              <a:t>数据</a:t>
            </a:r>
            <a:r>
              <a:rPr lang="zh-CN" altLang="en-US" sz="1400" dirty="0">
                <a:solidFill>
                  <a:schemeClr val="tx1">
                    <a:lumMod val="75000"/>
                    <a:lumOff val="25000"/>
                  </a:schemeClr>
                </a:solidFill>
                <a:latin typeface="微软雅黑" pitchFamily="34" charset="-122"/>
                <a:ea typeface="微软雅黑" pitchFamily="34" charset="-122"/>
              </a:rPr>
              <a:t>是不是资源？</a:t>
            </a:r>
          </a:p>
        </p:txBody>
      </p:sp>
    </p:spTree>
    <p:extLst>
      <p:ext uri="{BB962C8B-B14F-4D97-AF65-F5344CB8AC3E}">
        <p14:creationId xmlns:p14="http://schemas.microsoft.com/office/powerpoint/2010/main" val="152995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XMLHttpRequest</a:t>
            </a:r>
            <a:r>
              <a:rPr lang="zh-CN" altLang="en-US" dirty="0"/>
              <a:t>的基本使用</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1.6 URL</a:t>
            </a:r>
            <a:r>
              <a:rPr lang="zh-CN" altLang="en-US" dirty="0"/>
              <a:t>编码与解码</a:t>
            </a:r>
          </a:p>
        </p:txBody>
      </p:sp>
      <p:sp>
        <p:nvSpPr>
          <p:cNvPr id="15" name="内容占位符 5">
            <a:extLst>
              <a:ext uri="{FF2B5EF4-FFF2-40B4-BE49-F238E27FC236}">
                <a16:creationId xmlns:a16="http://schemas.microsoft.com/office/drawing/2014/main" id="{1CED313A-475E-40C9-BBD5-913601EC34BC}"/>
              </a:ext>
            </a:extLst>
          </p:cNvPr>
          <p:cNvSpPr>
            <a:spLocks noGrp="1"/>
          </p:cNvSpPr>
          <p:nvPr>
            <p:ph sz="half" idx="14"/>
          </p:nvPr>
        </p:nvSpPr>
        <p:spPr>
          <a:xfrm>
            <a:off x="1131170" y="2831999"/>
            <a:ext cx="9658749" cy="2236223"/>
          </a:xfrm>
        </p:spPr>
        <p:txBody>
          <a:bodyPr>
            <a:noAutofit/>
          </a:bodyPr>
          <a:lstStyle/>
          <a:p>
            <a:r>
              <a:rPr lang="en-US" altLang="zh-CN" dirty="0">
                <a:solidFill>
                  <a:schemeClr val="tx1"/>
                </a:solidFill>
              </a:rPr>
              <a:t>URL </a:t>
            </a:r>
            <a:r>
              <a:rPr lang="zh-CN" altLang="en-US" dirty="0">
                <a:solidFill>
                  <a:schemeClr val="tx1"/>
                </a:solidFill>
              </a:rPr>
              <a:t>地址中，只允许出现英文相关的字母、标点符号、数字，因此，在 </a:t>
            </a:r>
            <a:r>
              <a:rPr lang="en-US" altLang="zh-CN" dirty="0">
                <a:solidFill>
                  <a:schemeClr val="tx1"/>
                </a:solidFill>
              </a:rPr>
              <a:t>URL </a:t>
            </a:r>
            <a:r>
              <a:rPr lang="zh-CN" altLang="en-US" dirty="0">
                <a:solidFill>
                  <a:schemeClr val="tx1"/>
                </a:solidFill>
              </a:rPr>
              <a:t>地址中不允许出现中文字符。</a:t>
            </a:r>
            <a:endParaRPr lang="en-US" altLang="zh-CN" dirty="0">
              <a:solidFill>
                <a:schemeClr val="tx1"/>
              </a:solidFill>
            </a:endParaRPr>
          </a:p>
          <a:p>
            <a:r>
              <a:rPr lang="zh-CN" altLang="en-US" dirty="0">
                <a:solidFill>
                  <a:schemeClr val="tx1"/>
                </a:solidFill>
              </a:rPr>
              <a:t>如果 </a:t>
            </a:r>
            <a:r>
              <a:rPr lang="en-US" altLang="zh-CN" dirty="0">
                <a:solidFill>
                  <a:schemeClr val="tx1"/>
                </a:solidFill>
              </a:rPr>
              <a:t>URL </a:t>
            </a:r>
            <a:r>
              <a:rPr lang="zh-CN" altLang="en-US" dirty="0">
                <a:solidFill>
                  <a:schemeClr val="tx1"/>
                </a:solidFill>
              </a:rPr>
              <a:t>中需要包含中文这样的字符，则必须对中文字符进行</a:t>
            </a:r>
            <a:r>
              <a:rPr lang="zh-CN" altLang="en-US" b="1" dirty="0">
                <a:solidFill>
                  <a:srgbClr val="FF0000"/>
                </a:solidFill>
              </a:rPr>
              <a:t>编码</a:t>
            </a:r>
            <a:r>
              <a:rPr lang="zh-CN" altLang="en-US" dirty="0">
                <a:solidFill>
                  <a:schemeClr val="tx1"/>
                </a:solidFill>
              </a:rPr>
              <a:t>（转义）。</a:t>
            </a:r>
            <a:endParaRPr lang="en-US" altLang="zh-CN" dirty="0">
              <a:solidFill>
                <a:schemeClr val="tx1"/>
              </a:solidFill>
            </a:endParaRPr>
          </a:p>
          <a:p>
            <a:r>
              <a:rPr lang="en-US" altLang="zh-CN" b="1" dirty="0">
                <a:solidFill>
                  <a:srgbClr val="FF0000"/>
                </a:solidFill>
              </a:rPr>
              <a:t>URL</a:t>
            </a:r>
            <a:r>
              <a:rPr lang="zh-CN" altLang="en-US" b="1" dirty="0">
                <a:solidFill>
                  <a:srgbClr val="FF0000"/>
                </a:solidFill>
              </a:rPr>
              <a:t>编码的原则</a:t>
            </a:r>
            <a:r>
              <a:rPr lang="zh-CN" altLang="en-US" dirty="0">
                <a:solidFill>
                  <a:schemeClr val="tx1"/>
                </a:solidFill>
              </a:rPr>
              <a:t>：使用安全的字符（没有特殊用途或者特殊意义的可打印字符）去表示那些不安全的字符。</a:t>
            </a:r>
            <a:endParaRPr lang="en-US" altLang="zh-CN" dirty="0">
              <a:solidFill>
                <a:schemeClr val="tx1"/>
              </a:solidFill>
            </a:endParaRPr>
          </a:p>
          <a:p>
            <a:r>
              <a:rPr lang="en-US" altLang="zh-CN" dirty="0">
                <a:solidFill>
                  <a:schemeClr val="tx1"/>
                </a:solidFill>
              </a:rPr>
              <a:t>URL</a:t>
            </a:r>
            <a:r>
              <a:rPr lang="zh-CN" altLang="en-US" dirty="0">
                <a:solidFill>
                  <a:schemeClr val="tx1"/>
                </a:solidFill>
              </a:rPr>
              <a:t>编码原则的通俗理解：使用</a:t>
            </a:r>
            <a:r>
              <a:rPr lang="zh-CN" altLang="en-US" dirty="0">
                <a:solidFill>
                  <a:srgbClr val="047FFD"/>
                </a:solidFill>
              </a:rPr>
              <a:t>英文字符</a:t>
            </a:r>
            <a:r>
              <a:rPr lang="zh-CN" altLang="en-US" dirty="0">
                <a:solidFill>
                  <a:schemeClr val="tx1"/>
                </a:solidFill>
              </a:rPr>
              <a:t>去表示</a:t>
            </a:r>
            <a:r>
              <a:rPr lang="zh-CN" altLang="en-US" dirty="0">
                <a:solidFill>
                  <a:srgbClr val="047FFD"/>
                </a:solidFill>
              </a:rPr>
              <a:t>非英文字符</a:t>
            </a:r>
            <a:r>
              <a:rPr lang="zh-CN" altLang="en-US" dirty="0">
                <a:solidFill>
                  <a:schemeClr val="tx1"/>
                </a:solidFill>
              </a:rPr>
              <a:t>。</a:t>
            </a:r>
            <a:endParaRPr lang="en-US" altLang="zh-CN" dirty="0">
              <a:solidFill>
                <a:schemeClr val="tx1"/>
              </a:solidFill>
            </a:endParaRPr>
          </a:p>
        </p:txBody>
      </p:sp>
      <p:grpSp>
        <p:nvGrpSpPr>
          <p:cNvPr id="16" name="组合 15">
            <a:extLst>
              <a:ext uri="{FF2B5EF4-FFF2-40B4-BE49-F238E27FC236}">
                <a16:creationId xmlns:a16="http://schemas.microsoft.com/office/drawing/2014/main" id="{2C1B9A72-A650-4CFD-8050-EE615BF93E20}"/>
              </a:ext>
            </a:extLst>
          </p:cNvPr>
          <p:cNvGrpSpPr>
            <a:grpSpLocks/>
          </p:cNvGrpSpPr>
          <p:nvPr/>
        </p:nvGrpSpPr>
        <p:grpSpPr bwMode="auto">
          <a:xfrm>
            <a:off x="1247050" y="4813672"/>
            <a:ext cx="9813781" cy="1192770"/>
            <a:chOff x="1078118" y="2248437"/>
            <a:chExt cx="6318046" cy="868171"/>
          </a:xfrm>
        </p:grpSpPr>
        <p:sp>
          <p:nvSpPr>
            <p:cNvPr id="17" name="矩形 16">
              <a:extLst>
                <a:ext uri="{FF2B5EF4-FFF2-40B4-BE49-F238E27FC236}">
                  <a16:creationId xmlns:a16="http://schemas.microsoft.com/office/drawing/2014/main" id="{28C24C65-1B08-4AF2-9376-ED9890794FEF}"/>
                </a:ext>
              </a:extLst>
            </p:cNvPr>
            <p:cNvSpPr/>
            <p:nvPr/>
          </p:nvSpPr>
          <p:spPr>
            <a:xfrm>
              <a:off x="1078118" y="2248437"/>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18" name="矩形 17">
              <a:extLst>
                <a:ext uri="{FF2B5EF4-FFF2-40B4-BE49-F238E27FC236}">
                  <a16:creationId xmlns:a16="http://schemas.microsoft.com/office/drawing/2014/main" id="{61C218C6-E725-4567-B58A-47224D893254}"/>
                </a:ext>
              </a:extLst>
            </p:cNvPr>
            <p:cNvSpPr/>
            <p:nvPr/>
          </p:nvSpPr>
          <p:spPr>
            <a:xfrm>
              <a:off x="1177926" y="2250989"/>
              <a:ext cx="6218238" cy="753263"/>
            </a:xfrm>
            <a:prstGeom prst="rect">
              <a:avLst/>
            </a:prstGeom>
          </p:spPr>
          <p:txBody>
            <a:bodyPr wrap="square">
              <a:spAutoFit/>
            </a:bodyPr>
            <a:lstStyle/>
            <a:p>
              <a:pPr>
                <a:lnSpc>
                  <a:spcPct val="150000"/>
                </a:lnSpc>
              </a:pPr>
              <a:r>
                <a:rPr lang="en-US" altLang="zh-CN" sz="1400" dirty="0">
                  <a:latin typeface="Courier New" panose="02070309020205020404" pitchFamily="49" charset="0"/>
                  <a:cs typeface="Courier New" panose="02070309020205020404" pitchFamily="49" charset="0"/>
                </a:rPr>
                <a:t>http://www.liulongbin.top:3006/api/getbooks?id=1&amp;bookname=</a:t>
              </a:r>
              <a:r>
                <a:rPr lang="zh-CN" altLang="en-US" sz="1400" b="1" dirty="0">
                  <a:solidFill>
                    <a:srgbClr val="047FFD"/>
                  </a:solidFill>
                  <a:latin typeface="Courier New" panose="02070309020205020404" pitchFamily="49" charset="0"/>
                  <a:cs typeface="Courier New" panose="02070309020205020404" pitchFamily="49" charset="0"/>
                </a:rPr>
                <a:t>西</a:t>
              </a:r>
              <a:r>
                <a:rPr lang="zh-CN" altLang="en-US" sz="1400" b="1" dirty="0">
                  <a:solidFill>
                    <a:srgbClr val="FF0000"/>
                  </a:solidFill>
                  <a:latin typeface="Courier New" panose="02070309020205020404" pitchFamily="49" charset="0"/>
                  <a:cs typeface="Courier New" panose="02070309020205020404" pitchFamily="49" charset="0"/>
                </a:rPr>
                <a:t>游</a:t>
              </a:r>
              <a:r>
                <a:rPr lang="zh-CN" altLang="en-US" sz="1400" b="1" dirty="0">
                  <a:latin typeface="Courier New" panose="02070309020205020404" pitchFamily="49" charset="0"/>
                  <a:cs typeface="Courier New" panose="02070309020205020404" pitchFamily="49" charset="0"/>
                </a:rPr>
                <a:t>记</a:t>
              </a:r>
              <a:endParaRPr lang="en-US" altLang="zh-CN" sz="1400" b="1" dirty="0">
                <a:latin typeface="Courier New" panose="02070309020205020404" pitchFamily="49" charset="0"/>
                <a:cs typeface="Courier New" panose="02070309020205020404" pitchFamily="49" charset="0"/>
              </a:endParaRPr>
            </a:p>
            <a:p>
              <a:pPr>
                <a:lnSpc>
                  <a:spcPct val="150000"/>
                </a:lnSpc>
              </a:pPr>
              <a:r>
                <a:rPr lang="en-US" altLang="zh-CN" sz="1400" dirty="0">
                  <a:latin typeface="Courier New" panose="02070309020205020404" pitchFamily="49" charset="0"/>
                  <a:cs typeface="Courier New" panose="02070309020205020404" pitchFamily="49" charset="0"/>
                </a:rPr>
                <a:t>// </a:t>
              </a:r>
              <a:r>
                <a:rPr lang="zh-CN" altLang="en-US" sz="1400" dirty="0">
                  <a:latin typeface="Courier New" panose="02070309020205020404" pitchFamily="49" charset="0"/>
                  <a:cs typeface="Courier New" panose="02070309020205020404" pitchFamily="49" charset="0"/>
                </a:rPr>
                <a:t>经过 </a:t>
              </a:r>
              <a:r>
                <a:rPr lang="en-US" altLang="zh-CN" sz="1400" dirty="0">
                  <a:latin typeface="Courier New" panose="02070309020205020404" pitchFamily="49" charset="0"/>
                  <a:cs typeface="Courier New" panose="02070309020205020404" pitchFamily="49" charset="0"/>
                </a:rPr>
                <a:t>URL </a:t>
              </a:r>
              <a:r>
                <a:rPr lang="zh-CN" altLang="en-US" sz="1400" dirty="0">
                  <a:latin typeface="Courier New" panose="02070309020205020404" pitchFamily="49" charset="0"/>
                  <a:cs typeface="Courier New" panose="02070309020205020404" pitchFamily="49" charset="0"/>
                </a:rPr>
                <a:t>编码之后，</a:t>
              </a:r>
              <a:r>
                <a:rPr lang="en-US" altLang="zh-CN" sz="1400" dirty="0">
                  <a:latin typeface="Courier New" panose="02070309020205020404" pitchFamily="49" charset="0"/>
                  <a:cs typeface="Courier New" panose="02070309020205020404" pitchFamily="49" charset="0"/>
                </a:rPr>
                <a:t>URL</a:t>
              </a:r>
              <a:r>
                <a:rPr lang="zh-CN" altLang="en-US" sz="1400" dirty="0">
                  <a:latin typeface="Courier New" panose="02070309020205020404" pitchFamily="49" charset="0"/>
                  <a:cs typeface="Courier New" panose="02070309020205020404" pitchFamily="49" charset="0"/>
                </a:rPr>
                <a:t>地址变成了如下格式：</a:t>
              </a:r>
              <a:endParaRPr lang="en-US" altLang="zh-CN" sz="1400" dirty="0">
                <a:latin typeface="Courier New" panose="02070309020205020404" pitchFamily="49" charset="0"/>
                <a:cs typeface="Courier New" panose="02070309020205020404" pitchFamily="49" charset="0"/>
              </a:endParaRPr>
            </a:p>
            <a:p>
              <a:pPr>
                <a:lnSpc>
                  <a:spcPct val="150000"/>
                </a:lnSpc>
              </a:pPr>
              <a:r>
                <a:rPr lang="en-US" altLang="zh-CN" sz="1400" dirty="0">
                  <a:latin typeface="Courier New" panose="02070309020205020404" pitchFamily="49" charset="0"/>
                  <a:cs typeface="Courier New" panose="02070309020205020404" pitchFamily="49" charset="0"/>
                </a:rPr>
                <a:t>http://www.liulongbin.top:3006/api/getbooks?id=1&amp;bookname=</a:t>
              </a:r>
              <a:r>
                <a:rPr lang="en-US" altLang="zh-CN" sz="1400" b="1" dirty="0">
                  <a:solidFill>
                    <a:srgbClr val="047FFD"/>
                  </a:solidFill>
                  <a:latin typeface="Courier New" panose="02070309020205020404" pitchFamily="49" charset="0"/>
                  <a:cs typeface="Courier New" panose="02070309020205020404" pitchFamily="49" charset="0"/>
                </a:rPr>
                <a:t>%E8%A5%BF</a:t>
              </a:r>
              <a:r>
                <a:rPr lang="en-US" altLang="zh-CN" sz="1400" b="1" dirty="0">
                  <a:solidFill>
                    <a:srgbClr val="FF0000"/>
                  </a:solidFill>
                  <a:latin typeface="Courier New" panose="02070309020205020404" pitchFamily="49" charset="0"/>
                  <a:cs typeface="Courier New" panose="02070309020205020404" pitchFamily="49" charset="0"/>
                </a:rPr>
                <a:t>%E6%B8%B8</a:t>
              </a:r>
              <a:r>
                <a:rPr lang="en-US" altLang="zh-CN" sz="1400" b="1" dirty="0">
                  <a:latin typeface="Courier New" panose="02070309020205020404" pitchFamily="49" charset="0"/>
                  <a:cs typeface="Courier New" panose="02070309020205020404" pitchFamily="49" charset="0"/>
                </a:rPr>
                <a:t>%E8%AE%B0</a:t>
              </a:r>
            </a:p>
          </p:txBody>
        </p:sp>
      </p:grpSp>
      <p:sp>
        <p:nvSpPr>
          <p:cNvPr id="9" name="TextBox 3">
            <a:extLst>
              <a:ext uri="{FF2B5EF4-FFF2-40B4-BE49-F238E27FC236}">
                <a16:creationId xmlns:a16="http://schemas.microsoft.com/office/drawing/2014/main" id="{0DF4F368-9CDF-48E8-A72E-07090FD2A8BC}"/>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1. </a:t>
            </a:r>
            <a:r>
              <a:rPr lang="zh-CN" altLang="en-US" sz="1867" b="1" dirty="0">
                <a:solidFill>
                  <a:srgbClr val="404040"/>
                </a:solidFill>
                <a:latin typeface="微软雅黑" panose="020B0503020204020204" pitchFamily="34" charset="-122"/>
                <a:ea typeface="微软雅黑" panose="020B0503020204020204" pitchFamily="34" charset="-122"/>
              </a:rPr>
              <a:t>什么是</a:t>
            </a:r>
            <a:r>
              <a:rPr lang="en-US" altLang="zh-CN" sz="1867" b="1" dirty="0">
                <a:solidFill>
                  <a:srgbClr val="404040"/>
                </a:solidFill>
                <a:latin typeface="微软雅黑" panose="020B0503020204020204" pitchFamily="34" charset="-122"/>
                <a:ea typeface="微软雅黑" panose="020B0503020204020204" pitchFamily="34" charset="-122"/>
              </a:rPr>
              <a:t>URL</a:t>
            </a:r>
            <a:r>
              <a:rPr lang="zh-CN" altLang="en-US" sz="1867" b="1" dirty="0">
                <a:solidFill>
                  <a:srgbClr val="404040"/>
                </a:solidFill>
                <a:latin typeface="微软雅黑" panose="020B0503020204020204" pitchFamily="34" charset="-122"/>
                <a:ea typeface="微软雅黑" panose="020B0503020204020204" pitchFamily="34" charset="-122"/>
              </a:rPr>
              <a:t>编码</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1152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XMLHttpRequest</a:t>
            </a:r>
            <a:r>
              <a:rPr lang="zh-CN" altLang="en-US" dirty="0"/>
              <a:t>的基本使用</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1.6 URL</a:t>
            </a:r>
            <a:r>
              <a:rPr lang="zh-CN" altLang="en-US" dirty="0"/>
              <a:t>编码与解码</a:t>
            </a:r>
          </a:p>
        </p:txBody>
      </p:sp>
      <p:sp>
        <p:nvSpPr>
          <p:cNvPr id="15" name="内容占位符 5">
            <a:extLst>
              <a:ext uri="{FF2B5EF4-FFF2-40B4-BE49-F238E27FC236}">
                <a16:creationId xmlns:a16="http://schemas.microsoft.com/office/drawing/2014/main" id="{1CED313A-475E-40C9-BBD5-913601EC34BC}"/>
              </a:ext>
            </a:extLst>
          </p:cNvPr>
          <p:cNvSpPr>
            <a:spLocks noGrp="1"/>
          </p:cNvSpPr>
          <p:nvPr>
            <p:ph sz="half" idx="14"/>
          </p:nvPr>
        </p:nvSpPr>
        <p:spPr>
          <a:xfrm>
            <a:off x="1131170" y="2832001"/>
            <a:ext cx="9658749" cy="1421959"/>
          </a:xfrm>
        </p:spPr>
        <p:txBody>
          <a:bodyPr>
            <a:noAutofit/>
          </a:bodyPr>
          <a:lstStyle/>
          <a:p>
            <a:r>
              <a:rPr lang="zh-CN" altLang="en-US" dirty="0">
                <a:solidFill>
                  <a:schemeClr val="tx1"/>
                </a:solidFill>
              </a:rPr>
              <a:t>浏览器提供了 </a:t>
            </a:r>
            <a:r>
              <a:rPr lang="en-US" altLang="zh-CN" dirty="0">
                <a:solidFill>
                  <a:schemeClr val="tx1"/>
                </a:solidFill>
              </a:rPr>
              <a:t>URL </a:t>
            </a:r>
            <a:r>
              <a:rPr lang="zh-CN" altLang="en-US" dirty="0">
                <a:solidFill>
                  <a:schemeClr val="tx1"/>
                </a:solidFill>
              </a:rPr>
              <a:t>编码与解码的 </a:t>
            </a:r>
            <a:r>
              <a:rPr lang="en-US" altLang="zh-CN" dirty="0">
                <a:solidFill>
                  <a:schemeClr val="tx1"/>
                </a:solidFill>
              </a:rPr>
              <a:t>API</a:t>
            </a:r>
            <a:r>
              <a:rPr lang="zh-CN" altLang="en-US" dirty="0">
                <a:solidFill>
                  <a:schemeClr val="tx1"/>
                </a:solidFill>
              </a:rPr>
              <a:t>，分别是：</a:t>
            </a:r>
            <a:endParaRPr lang="en-US" altLang="zh-CN" dirty="0">
              <a:solidFill>
                <a:schemeClr val="tx1"/>
              </a:solidFill>
            </a:endParaRPr>
          </a:p>
          <a:p>
            <a:pPr marL="228594" indent="-228594">
              <a:buFont typeface="Wingdings" panose="05000000000000000000" pitchFamily="2" charset="2"/>
              <a:buChar char="l"/>
            </a:pPr>
            <a:r>
              <a:rPr lang="en-US" altLang="zh-CN" dirty="0">
                <a:solidFill>
                  <a:schemeClr val="tx1"/>
                </a:solidFill>
              </a:rPr>
              <a:t>encodeURI()  </a:t>
            </a:r>
            <a:r>
              <a:rPr lang="zh-CN" altLang="en-US" dirty="0">
                <a:solidFill>
                  <a:schemeClr val="tx1"/>
                </a:solidFill>
              </a:rPr>
              <a:t>编码的函数</a:t>
            </a:r>
            <a:endParaRPr lang="en-US" altLang="zh-CN" dirty="0">
              <a:solidFill>
                <a:schemeClr val="tx1"/>
              </a:solidFill>
            </a:endParaRPr>
          </a:p>
          <a:p>
            <a:pPr marL="228594" indent="-228594">
              <a:buFont typeface="Wingdings" panose="05000000000000000000" pitchFamily="2" charset="2"/>
              <a:buChar char="l"/>
            </a:pPr>
            <a:r>
              <a:rPr lang="en-US" altLang="zh-CN" dirty="0" err="1">
                <a:solidFill>
                  <a:schemeClr val="tx1"/>
                </a:solidFill>
              </a:rPr>
              <a:t>decodeURI</a:t>
            </a:r>
            <a:r>
              <a:rPr lang="en-US" altLang="zh-CN" dirty="0">
                <a:solidFill>
                  <a:schemeClr val="tx1"/>
                </a:solidFill>
              </a:rPr>
              <a:t>()  </a:t>
            </a:r>
            <a:r>
              <a:rPr lang="zh-CN" altLang="en-US" dirty="0">
                <a:solidFill>
                  <a:schemeClr val="tx1"/>
                </a:solidFill>
              </a:rPr>
              <a:t>解码的函数</a:t>
            </a:r>
            <a:endParaRPr lang="en-US" altLang="zh-CN" dirty="0">
              <a:solidFill>
                <a:schemeClr val="tx1"/>
              </a:solidFill>
            </a:endParaRPr>
          </a:p>
        </p:txBody>
      </p:sp>
      <p:grpSp>
        <p:nvGrpSpPr>
          <p:cNvPr id="16" name="组合 15">
            <a:extLst>
              <a:ext uri="{FF2B5EF4-FFF2-40B4-BE49-F238E27FC236}">
                <a16:creationId xmlns:a16="http://schemas.microsoft.com/office/drawing/2014/main" id="{2C1B9A72-A650-4CFD-8050-EE615BF93E20}"/>
              </a:ext>
            </a:extLst>
          </p:cNvPr>
          <p:cNvGrpSpPr>
            <a:grpSpLocks/>
          </p:cNvGrpSpPr>
          <p:nvPr/>
        </p:nvGrpSpPr>
        <p:grpSpPr bwMode="auto">
          <a:xfrm>
            <a:off x="1247050" y="4393502"/>
            <a:ext cx="8574284" cy="1512621"/>
            <a:chOff x="1078118" y="2248437"/>
            <a:chExt cx="6318046" cy="868171"/>
          </a:xfrm>
        </p:grpSpPr>
        <p:sp>
          <p:nvSpPr>
            <p:cNvPr id="17" name="矩形 16">
              <a:extLst>
                <a:ext uri="{FF2B5EF4-FFF2-40B4-BE49-F238E27FC236}">
                  <a16:creationId xmlns:a16="http://schemas.microsoft.com/office/drawing/2014/main" id="{28C24C65-1B08-4AF2-9376-ED9890794FEF}"/>
                </a:ext>
              </a:extLst>
            </p:cNvPr>
            <p:cNvSpPr/>
            <p:nvPr/>
          </p:nvSpPr>
          <p:spPr>
            <a:xfrm>
              <a:off x="1078118" y="2248437"/>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18" name="矩形 17">
              <a:extLst>
                <a:ext uri="{FF2B5EF4-FFF2-40B4-BE49-F238E27FC236}">
                  <a16:creationId xmlns:a16="http://schemas.microsoft.com/office/drawing/2014/main" id="{61C218C6-E725-4567-B58A-47224D893254}"/>
                </a:ext>
              </a:extLst>
            </p:cNvPr>
            <p:cNvSpPr/>
            <p:nvPr/>
          </p:nvSpPr>
          <p:spPr>
            <a:xfrm>
              <a:off x="1177926" y="2250989"/>
              <a:ext cx="6218238" cy="779463"/>
            </a:xfrm>
            <a:prstGeom prst="rect">
              <a:avLst/>
            </a:prstGeom>
          </p:spPr>
          <p:txBody>
            <a:bodyPr wrap="square">
              <a:spAutoFit/>
            </a:bodyPr>
            <a:lstStyle/>
            <a:p>
              <a:pPr>
                <a:lnSpc>
                  <a:spcPct val="150000"/>
                </a:lnSpc>
              </a:pPr>
              <a:r>
                <a:rPr lang="en-US" altLang="zh-CN" sz="1400" b="1" dirty="0">
                  <a:solidFill>
                    <a:srgbClr val="FF0000"/>
                  </a:solidFill>
                  <a:latin typeface="Courier New" panose="02070309020205020404" pitchFamily="49" charset="0"/>
                  <a:cs typeface="Courier New" panose="02070309020205020404" pitchFamily="49" charset="0"/>
                </a:rPr>
                <a:t>encodeURI</a:t>
              </a:r>
              <a:r>
                <a:rPr lang="en-US" altLang="zh-CN" sz="1400" dirty="0">
                  <a:latin typeface="Courier New" panose="02070309020205020404" pitchFamily="49" charset="0"/>
                  <a:cs typeface="Courier New" panose="02070309020205020404" pitchFamily="49" charset="0"/>
                </a:rPr>
                <a:t>('</a:t>
              </a:r>
              <a:r>
                <a:rPr lang="zh-CN" altLang="en-US" sz="1400" dirty="0">
                  <a:latin typeface="Courier New" panose="02070309020205020404" pitchFamily="49" charset="0"/>
                  <a:cs typeface="Courier New" panose="02070309020205020404" pitchFamily="49" charset="0"/>
                </a:rPr>
                <a:t>黑马程序员</a:t>
              </a:r>
              <a:r>
                <a:rPr lang="en-US" altLang="zh-CN" sz="1400" dirty="0">
                  <a:latin typeface="Courier New" panose="02070309020205020404" pitchFamily="49" charset="0"/>
                  <a:cs typeface="Courier New" panose="02070309020205020404" pitchFamily="49" charset="0"/>
                </a:rPr>
                <a:t>')</a:t>
              </a:r>
            </a:p>
            <a:p>
              <a:pPr>
                <a:lnSpc>
                  <a:spcPct val="150000"/>
                </a:lnSpc>
              </a:pPr>
              <a:r>
                <a:rPr lang="en-US" altLang="zh-CN" sz="1400" dirty="0">
                  <a:latin typeface="Courier New" panose="02070309020205020404" pitchFamily="49" charset="0"/>
                  <a:cs typeface="Courier New" panose="02070309020205020404" pitchFamily="49" charset="0"/>
                </a:rPr>
                <a:t>// </a:t>
              </a:r>
              <a:r>
                <a:rPr lang="zh-CN" altLang="en-US" sz="1400" dirty="0">
                  <a:latin typeface="Courier New" panose="02070309020205020404" pitchFamily="49" charset="0"/>
                  <a:cs typeface="Courier New" panose="02070309020205020404" pitchFamily="49" charset="0"/>
                </a:rPr>
                <a:t>输出字符串  </a:t>
              </a:r>
              <a:r>
                <a:rPr lang="en-US" altLang="zh-CN" sz="1400" dirty="0">
                  <a:latin typeface="Courier New" panose="02070309020205020404" pitchFamily="49" charset="0"/>
                  <a:cs typeface="Courier New" panose="02070309020205020404" pitchFamily="49" charset="0"/>
                </a:rPr>
                <a:t>%E9%BB%91%E9%A9%AC%E7%A8%8B%E5%BA%8F%E5%91%98</a:t>
              </a:r>
            </a:p>
            <a:p>
              <a:pPr>
                <a:lnSpc>
                  <a:spcPct val="150000"/>
                </a:lnSpc>
              </a:pPr>
              <a:r>
                <a:rPr lang="en-US" altLang="zh-CN" sz="1400" b="1" dirty="0" err="1">
                  <a:solidFill>
                    <a:srgbClr val="FF0000"/>
                  </a:solidFill>
                  <a:latin typeface="Courier New" panose="02070309020205020404" pitchFamily="49" charset="0"/>
                  <a:cs typeface="Courier New" panose="02070309020205020404" pitchFamily="49" charset="0"/>
                </a:rPr>
                <a:t>decodeURI</a:t>
              </a:r>
              <a:r>
                <a:rPr lang="en-US" altLang="zh-CN" sz="1400" dirty="0">
                  <a:latin typeface="Courier New" panose="02070309020205020404" pitchFamily="49" charset="0"/>
                  <a:cs typeface="Courier New" panose="02070309020205020404" pitchFamily="49" charset="0"/>
                </a:rPr>
                <a:t>('</a:t>
              </a:r>
              <a:r>
                <a:rPr lang="en-US" altLang="zh-CN" sz="1400" b="1" dirty="0">
                  <a:solidFill>
                    <a:srgbClr val="047FFD"/>
                  </a:solidFill>
                  <a:latin typeface="Courier New" panose="02070309020205020404" pitchFamily="49" charset="0"/>
                  <a:cs typeface="Courier New" panose="02070309020205020404" pitchFamily="49" charset="0"/>
                </a:rPr>
                <a:t>%E9%BB%91</a:t>
              </a:r>
              <a:r>
                <a:rPr lang="en-US" altLang="zh-CN" sz="1400" b="1" dirty="0">
                  <a:latin typeface="Courier New" panose="02070309020205020404" pitchFamily="49" charset="0"/>
                  <a:cs typeface="Courier New" panose="02070309020205020404" pitchFamily="49" charset="0"/>
                </a:rPr>
                <a:t>%E9%A9%AC</a:t>
              </a:r>
              <a:r>
                <a:rPr lang="en-US" altLang="zh-CN" sz="1400" dirty="0">
                  <a:latin typeface="Courier New" panose="02070309020205020404" pitchFamily="49" charset="0"/>
                  <a:cs typeface="Courier New" panose="02070309020205020404" pitchFamily="49" charset="0"/>
                </a:rPr>
                <a:t>')</a:t>
              </a:r>
            </a:p>
            <a:p>
              <a:pPr>
                <a:lnSpc>
                  <a:spcPct val="150000"/>
                </a:lnSpc>
              </a:pPr>
              <a:r>
                <a:rPr lang="en-US" altLang="zh-CN" sz="1400" dirty="0">
                  <a:latin typeface="Courier New" panose="02070309020205020404" pitchFamily="49" charset="0"/>
                  <a:cs typeface="Courier New" panose="02070309020205020404" pitchFamily="49" charset="0"/>
                </a:rPr>
                <a:t>// </a:t>
              </a:r>
              <a:r>
                <a:rPr lang="zh-CN" altLang="en-US" sz="1400" dirty="0">
                  <a:latin typeface="Courier New" panose="02070309020205020404" pitchFamily="49" charset="0"/>
                  <a:cs typeface="Courier New" panose="02070309020205020404" pitchFamily="49" charset="0"/>
                </a:rPr>
                <a:t>输出字符串  </a:t>
              </a:r>
              <a:r>
                <a:rPr lang="zh-CN" altLang="en-US" sz="1400" b="1" dirty="0">
                  <a:solidFill>
                    <a:srgbClr val="047FFD"/>
                  </a:solidFill>
                  <a:latin typeface="Courier New" panose="02070309020205020404" pitchFamily="49" charset="0"/>
                  <a:cs typeface="Courier New" panose="02070309020205020404" pitchFamily="49" charset="0"/>
                </a:rPr>
                <a:t>黑</a:t>
              </a:r>
              <a:r>
                <a:rPr lang="zh-CN" altLang="en-US" sz="1400" b="1" dirty="0">
                  <a:latin typeface="Courier New" panose="02070309020205020404" pitchFamily="49" charset="0"/>
                  <a:cs typeface="Courier New" panose="02070309020205020404" pitchFamily="49" charset="0"/>
                </a:rPr>
                <a:t>马</a:t>
              </a:r>
              <a:endParaRPr lang="en-US" altLang="zh-CN" sz="1400" b="1" dirty="0">
                <a:latin typeface="Courier New" panose="02070309020205020404" pitchFamily="49" charset="0"/>
                <a:cs typeface="Courier New" panose="02070309020205020404" pitchFamily="49" charset="0"/>
              </a:endParaRPr>
            </a:p>
          </p:txBody>
        </p:sp>
      </p:grpSp>
      <p:sp>
        <p:nvSpPr>
          <p:cNvPr id="9" name="TextBox 3">
            <a:extLst>
              <a:ext uri="{FF2B5EF4-FFF2-40B4-BE49-F238E27FC236}">
                <a16:creationId xmlns:a16="http://schemas.microsoft.com/office/drawing/2014/main" id="{0DF4F368-9CDF-48E8-A72E-07090FD2A8BC}"/>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2. </a:t>
            </a:r>
            <a:r>
              <a:rPr lang="zh-CN" altLang="en-US" sz="1867" b="1" dirty="0">
                <a:solidFill>
                  <a:srgbClr val="404040"/>
                </a:solidFill>
                <a:latin typeface="微软雅黑" panose="020B0503020204020204" pitchFamily="34" charset="-122"/>
                <a:ea typeface="微软雅黑" panose="020B0503020204020204" pitchFamily="34" charset="-122"/>
              </a:rPr>
              <a:t>如何对</a:t>
            </a:r>
            <a:r>
              <a:rPr lang="en-US" altLang="zh-CN" sz="1867" b="1" dirty="0">
                <a:solidFill>
                  <a:srgbClr val="404040"/>
                </a:solidFill>
                <a:latin typeface="微软雅黑" panose="020B0503020204020204" pitchFamily="34" charset="-122"/>
                <a:ea typeface="微软雅黑" panose="020B0503020204020204" pitchFamily="34" charset="-122"/>
              </a:rPr>
              <a:t>URL</a:t>
            </a:r>
            <a:r>
              <a:rPr lang="zh-CN" altLang="en-US" sz="1867" b="1" dirty="0">
                <a:solidFill>
                  <a:srgbClr val="404040"/>
                </a:solidFill>
                <a:latin typeface="微软雅黑" panose="020B0503020204020204" pitchFamily="34" charset="-122"/>
                <a:ea typeface="微软雅黑" panose="020B0503020204020204" pitchFamily="34" charset="-122"/>
              </a:rPr>
              <a:t>进行编码与解码</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7053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XMLHttpRequest</a:t>
            </a:r>
            <a:r>
              <a:rPr lang="zh-CN" altLang="en-US" dirty="0"/>
              <a:t>的基本使用</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1.6 URL</a:t>
            </a:r>
            <a:r>
              <a:rPr lang="zh-CN" altLang="en-US" dirty="0"/>
              <a:t>编码与解码</a:t>
            </a:r>
          </a:p>
        </p:txBody>
      </p:sp>
      <p:sp>
        <p:nvSpPr>
          <p:cNvPr id="15" name="内容占位符 5">
            <a:extLst>
              <a:ext uri="{FF2B5EF4-FFF2-40B4-BE49-F238E27FC236}">
                <a16:creationId xmlns:a16="http://schemas.microsoft.com/office/drawing/2014/main" id="{1CED313A-475E-40C9-BBD5-913601EC34BC}"/>
              </a:ext>
            </a:extLst>
          </p:cNvPr>
          <p:cNvSpPr>
            <a:spLocks noGrp="1"/>
          </p:cNvSpPr>
          <p:nvPr>
            <p:ph sz="half" idx="14"/>
          </p:nvPr>
        </p:nvSpPr>
        <p:spPr>
          <a:xfrm>
            <a:off x="1131170" y="2832001"/>
            <a:ext cx="8436220" cy="2198329"/>
          </a:xfrm>
        </p:spPr>
        <p:txBody>
          <a:bodyPr>
            <a:noAutofit/>
          </a:bodyPr>
          <a:lstStyle/>
          <a:p>
            <a:r>
              <a:rPr lang="zh-CN" altLang="en-US" dirty="0">
                <a:solidFill>
                  <a:schemeClr val="tx1"/>
                </a:solidFill>
              </a:rPr>
              <a:t>由于浏览器会自动对 </a:t>
            </a:r>
            <a:r>
              <a:rPr lang="en-US" altLang="zh-CN" dirty="0">
                <a:solidFill>
                  <a:schemeClr val="tx1"/>
                </a:solidFill>
              </a:rPr>
              <a:t>URL </a:t>
            </a:r>
            <a:r>
              <a:rPr lang="zh-CN" altLang="en-US" dirty="0">
                <a:solidFill>
                  <a:schemeClr val="tx1"/>
                </a:solidFill>
              </a:rPr>
              <a:t>地址进行编码操作，因此，大多数情况下，程序员不需要关心 </a:t>
            </a:r>
            <a:r>
              <a:rPr lang="en-US" altLang="zh-CN" dirty="0">
                <a:solidFill>
                  <a:schemeClr val="tx1"/>
                </a:solidFill>
              </a:rPr>
              <a:t>URL </a:t>
            </a:r>
            <a:r>
              <a:rPr lang="zh-CN" altLang="en-US" dirty="0">
                <a:solidFill>
                  <a:schemeClr val="tx1"/>
                </a:solidFill>
              </a:rPr>
              <a:t>地址的编码与解码操作。</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更多关于 </a:t>
            </a:r>
            <a:r>
              <a:rPr lang="en-US" altLang="zh-CN" dirty="0">
                <a:solidFill>
                  <a:schemeClr val="tx1"/>
                </a:solidFill>
              </a:rPr>
              <a:t>URL </a:t>
            </a:r>
            <a:r>
              <a:rPr lang="zh-CN" altLang="en-US" dirty="0">
                <a:solidFill>
                  <a:schemeClr val="tx1"/>
                </a:solidFill>
              </a:rPr>
              <a:t>编码的知识，请参考如下博客：</a:t>
            </a:r>
            <a:endParaRPr lang="en-US" altLang="zh-CN" dirty="0">
              <a:solidFill>
                <a:schemeClr val="tx1"/>
              </a:solidFill>
            </a:endParaRPr>
          </a:p>
          <a:p>
            <a:r>
              <a:rPr lang="en-US" altLang="zh-CN" dirty="0">
                <a:hlinkClick r:id="rId2"/>
              </a:rPr>
              <a:t>https://blog.csdn.net/Lxd_0111/article/details/78028889</a:t>
            </a:r>
            <a:endParaRPr lang="en-US" altLang="zh-CN" dirty="0">
              <a:solidFill>
                <a:schemeClr val="tx1"/>
              </a:solidFill>
            </a:endParaRPr>
          </a:p>
        </p:txBody>
      </p:sp>
      <p:sp>
        <p:nvSpPr>
          <p:cNvPr id="9" name="TextBox 3">
            <a:extLst>
              <a:ext uri="{FF2B5EF4-FFF2-40B4-BE49-F238E27FC236}">
                <a16:creationId xmlns:a16="http://schemas.microsoft.com/office/drawing/2014/main" id="{0DF4F368-9CDF-48E8-A72E-07090FD2A8BC}"/>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3. URL</a:t>
            </a:r>
            <a:r>
              <a:rPr lang="zh-CN" altLang="en-US" sz="1867" b="1" dirty="0">
                <a:solidFill>
                  <a:srgbClr val="404040"/>
                </a:solidFill>
                <a:latin typeface="微软雅黑" panose="020B0503020204020204" pitchFamily="34" charset="-122"/>
                <a:ea typeface="微软雅黑" panose="020B0503020204020204" pitchFamily="34" charset="-122"/>
              </a:rPr>
              <a:t>编码的注意事项</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1702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XMLHttpRequest</a:t>
            </a:r>
            <a:r>
              <a:rPr lang="zh-CN" altLang="en-US" dirty="0"/>
              <a:t>的基本使用</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1.7 </a:t>
            </a:r>
            <a:r>
              <a:rPr lang="zh-CN" altLang="en-US" dirty="0"/>
              <a:t>使用</a:t>
            </a:r>
            <a:r>
              <a:rPr lang="en-US" altLang="zh-CN" dirty="0"/>
              <a:t>xhr</a:t>
            </a:r>
            <a:r>
              <a:rPr lang="zh-CN" altLang="en-US" dirty="0"/>
              <a:t>发起</a:t>
            </a:r>
            <a:r>
              <a:rPr lang="en-US" altLang="zh-CN" dirty="0"/>
              <a:t>POST</a:t>
            </a:r>
            <a:r>
              <a:rPr lang="zh-CN" altLang="en-US" dirty="0"/>
              <a:t>请求</a:t>
            </a:r>
          </a:p>
        </p:txBody>
      </p:sp>
      <p:sp>
        <p:nvSpPr>
          <p:cNvPr id="14" name="内容占位符 5">
            <a:extLst>
              <a:ext uri="{FF2B5EF4-FFF2-40B4-BE49-F238E27FC236}">
                <a16:creationId xmlns:a16="http://schemas.microsoft.com/office/drawing/2014/main" id="{FDD141B6-4B8C-450C-9995-C6D594ADA154}"/>
              </a:ext>
            </a:extLst>
          </p:cNvPr>
          <p:cNvSpPr>
            <a:spLocks noGrp="1"/>
          </p:cNvSpPr>
          <p:nvPr>
            <p:ph sz="half" idx="14"/>
          </p:nvPr>
        </p:nvSpPr>
        <p:spPr>
          <a:xfrm>
            <a:off x="1131170" y="1857601"/>
            <a:ext cx="8983133" cy="4044876"/>
          </a:xfrm>
        </p:spPr>
        <p:txBody>
          <a:bodyPr>
            <a:noAutofit/>
          </a:bodyPr>
          <a:lstStyle/>
          <a:p>
            <a:r>
              <a:rPr lang="zh-CN" altLang="en-US" dirty="0">
                <a:solidFill>
                  <a:schemeClr val="tx1"/>
                </a:solidFill>
              </a:rPr>
              <a:t>步骤：</a:t>
            </a:r>
            <a:endParaRPr lang="en-US" altLang="zh-CN" dirty="0">
              <a:solidFill>
                <a:schemeClr val="tx1"/>
              </a:solidFill>
            </a:endParaRPr>
          </a:p>
          <a:p>
            <a:pPr marL="304792" indent="-304792">
              <a:buFont typeface="+mj-ea"/>
              <a:buAutoNum type="circleNumDbPlain"/>
            </a:pPr>
            <a:r>
              <a:rPr lang="zh-CN" altLang="en-US" dirty="0">
                <a:solidFill>
                  <a:schemeClr val="tx1"/>
                </a:solidFill>
              </a:rPr>
              <a:t>创建 </a:t>
            </a:r>
            <a:r>
              <a:rPr lang="en-US" altLang="zh-CN" dirty="0">
                <a:solidFill>
                  <a:schemeClr val="tx1"/>
                </a:solidFill>
              </a:rPr>
              <a:t>xhr </a:t>
            </a:r>
            <a:r>
              <a:rPr lang="zh-CN" altLang="en-US" dirty="0">
                <a:solidFill>
                  <a:schemeClr val="tx1"/>
                </a:solidFill>
              </a:rPr>
              <a:t>对象</a:t>
            </a:r>
          </a:p>
          <a:p>
            <a:pPr marL="304792" indent="-304792">
              <a:buFont typeface="+mj-ea"/>
              <a:buAutoNum type="circleNumDbPlain"/>
            </a:pPr>
            <a:r>
              <a:rPr lang="zh-CN" altLang="en-US" dirty="0">
                <a:solidFill>
                  <a:schemeClr val="tx1"/>
                </a:solidFill>
              </a:rPr>
              <a:t>调用 </a:t>
            </a:r>
            <a:r>
              <a:rPr lang="en-US" altLang="zh-CN" dirty="0">
                <a:solidFill>
                  <a:schemeClr val="tx1"/>
                </a:solidFill>
              </a:rPr>
              <a:t>xhr.open() </a:t>
            </a:r>
            <a:r>
              <a:rPr lang="zh-CN" altLang="en-US" dirty="0">
                <a:solidFill>
                  <a:schemeClr val="tx1"/>
                </a:solidFill>
              </a:rPr>
              <a:t>函数</a:t>
            </a:r>
            <a:endParaRPr lang="en-US" altLang="zh-CN" dirty="0">
              <a:solidFill>
                <a:schemeClr val="tx1"/>
              </a:solidFill>
            </a:endParaRPr>
          </a:p>
          <a:p>
            <a:pPr marL="304792" indent="-304792">
              <a:buFont typeface="+mj-ea"/>
              <a:buAutoNum type="circleNumDbPlain"/>
            </a:pPr>
            <a:r>
              <a:rPr lang="zh-CN" altLang="en-US" b="1" dirty="0">
                <a:solidFill>
                  <a:srgbClr val="FF0000"/>
                </a:solidFill>
              </a:rPr>
              <a:t>设置 </a:t>
            </a:r>
            <a:r>
              <a:rPr lang="en-US" altLang="zh-CN" b="1" dirty="0">
                <a:solidFill>
                  <a:srgbClr val="FF0000"/>
                </a:solidFill>
              </a:rPr>
              <a:t>Content-Type </a:t>
            </a:r>
            <a:r>
              <a:rPr lang="zh-CN" altLang="en-US" b="1" dirty="0">
                <a:solidFill>
                  <a:srgbClr val="FF0000"/>
                </a:solidFill>
              </a:rPr>
              <a:t>属性</a:t>
            </a:r>
            <a:r>
              <a:rPr lang="zh-CN" altLang="en-US" dirty="0">
                <a:solidFill>
                  <a:schemeClr val="tx1"/>
                </a:solidFill>
              </a:rPr>
              <a:t>（固定写法）</a:t>
            </a:r>
            <a:endParaRPr lang="en-US" altLang="zh-CN" dirty="0">
              <a:solidFill>
                <a:schemeClr val="tx1"/>
              </a:solidFill>
            </a:endParaRPr>
          </a:p>
          <a:p>
            <a:pPr marL="304792" indent="-304792">
              <a:buFont typeface="+mj-ea"/>
              <a:buAutoNum type="circleNumDbPlain"/>
            </a:pPr>
            <a:r>
              <a:rPr lang="zh-CN" altLang="en-US" dirty="0">
                <a:solidFill>
                  <a:schemeClr val="tx1"/>
                </a:solidFill>
              </a:rPr>
              <a:t>调用 </a:t>
            </a:r>
            <a:r>
              <a:rPr lang="en-US" altLang="zh-CN" dirty="0">
                <a:solidFill>
                  <a:schemeClr val="tx1"/>
                </a:solidFill>
              </a:rPr>
              <a:t>xhr.send() </a:t>
            </a:r>
            <a:r>
              <a:rPr lang="zh-CN" altLang="en-US" dirty="0">
                <a:solidFill>
                  <a:schemeClr val="tx1"/>
                </a:solidFill>
              </a:rPr>
              <a:t>函数，</a:t>
            </a:r>
            <a:r>
              <a:rPr lang="zh-CN" altLang="en-US" b="1" dirty="0">
                <a:solidFill>
                  <a:srgbClr val="FF0000"/>
                </a:solidFill>
              </a:rPr>
              <a:t>同时指定要发送的数据</a:t>
            </a:r>
            <a:endParaRPr lang="en-US" altLang="zh-CN" b="1" dirty="0">
              <a:solidFill>
                <a:srgbClr val="FF0000"/>
              </a:solidFill>
            </a:endParaRPr>
          </a:p>
          <a:p>
            <a:pPr marL="304792" indent="-304792">
              <a:buFont typeface="+mj-ea"/>
              <a:buAutoNum type="circleNumDbPlain"/>
            </a:pPr>
            <a:r>
              <a:rPr lang="zh-CN" altLang="en-US" dirty="0">
                <a:solidFill>
                  <a:schemeClr val="tx1"/>
                </a:solidFill>
              </a:rPr>
              <a:t>监听 </a:t>
            </a:r>
            <a:r>
              <a:rPr lang="en-US" altLang="zh-CN" dirty="0" err="1">
                <a:solidFill>
                  <a:schemeClr val="tx1"/>
                </a:solidFill>
              </a:rPr>
              <a:t>xhr.onreadystatechange</a:t>
            </a:r>
            <a:r>
              <a:rPr lang="en-US" altLang="zh-CN" dirty="0">
                <a:solidFill>
                  <a:schemeClr val="tx1"/>
                </a:solidFill>
              </a:rPr>
              <a:t> </a:t>
            </a:r>
            <a:r>
              <a:rPr lang="zh-CN" altLang="en-US" dirty="0">
                <a:solidFill>
                  <a:schemeClr val="tx1"/>
                </a:solidFill>
              </a:rPr>
              <a:t>事件</a:t>
            </a:r>
            <a:endParaRPr lang="en-US" altLang="zh-CN" dirty="0">
              <a:solidFill>
                <a:schemeClr val="tx1"/>
              </a:solidFill>
            </a:endParaRPr>
          </a:p>
        </p:txBody>
      </p:sp>
    </p:spTree>
    <p:extLst>
      <p:ext uri="{BB962C8B-B14F-4D97-AF65-F5344CB8AC3E}">
        <p14:creationId xmlns:p14="http://schemas.microsoft.com/office/powerpoint/2010/main" val="294479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XMLHttpRequest</a:t>
            </a:r>
            <a:r>
              <a:rPr lang="zh-CN" altLang="en-US" dirty="0"/>
              <a:t>的基本使用</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1.7 </a:t>
            </a:r>
            <a:r>
              <a:rPr lang="zh-CN" altLang="en-US" dirty="0"/>
              <a:t>使用</a:t>
            </a:r>
            <a:r>
              <a:rPr lang="en-US" altLang="zh-CN" dirty="0"/>
              <a:t>xhr</a:t>
            </a:r>
            <a:r>
              <a:rPr lang="zh-CN" altLang="en-US" dirty="0"/>
              <a:t>发起</a:t>
            </a:r>
            <a:r>
              <a:rPr lang="en-US" altLang="zh-CN" dirty="0"/>
              <a:t>POST</a:t>
            </a:r>
            <a:r>
              <a:rPr lang="zh-CN" altLang="en-US" dirty="0"/>
              <a:t>请求</a:t>
            </a:r>
          </a:p>
        </p:txBody>
      </p:sp>
      <p:sp>
        <p:nvSpPr>
          <p:cNvPr id="12" name="矩形 11">
            <a:extLst>
              <a:ext uri="{FF2B5EF4-FFF2-40B4-BE49-F238E27FC236}">
                <a16:creationId xmlns:a16="http://schemas.microsoft.com/office/drawing/2014/main" id="{5DC3DB5D-DB90-4B36-B5AD-5763260A803E}"/>
              </a:ext>
            </a:extLst>
          </p:cNvPr>
          <p:cNvSpPr/>
          <p:nvPr/>
        </p:nvSpPr>
        <p:spPr bwMode="auto">
          <a:xfrm>
            <a:off x="1247050" y="1950061"/>
            <a:ext cx="8679791" cy="4642655"/>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13" name="矩形 12">
            <a:extLst>
              <a:ext uri="{FF2B5EF4-FFF2-40B4-BE49-F238E27FC236}">
                <a16:creationId xmlns:a16="http://schemas.microsoft.com/office/drawing/2014/main" id="{37AE33D0-21F9-40D2-B3EA-4AAD4FDF912F}"/>
              </a:ext>
            </a:extLst>
          </p:cNvPr>
          <p:cNvSpPr/>
          <p:nvPr/>
        </p:nvSpPr>
        <p:spPr bwMode="auto">
          <a:xfrm>
            <a:off x="1388352" y="1963707"/>
            <a:ext cx="8803403" cy="4589718"/>
          </a:xfrm>
          <a:prstGeom prst="rect">
            <a:avLst/>
          </a:prstGeom>
        </p:spPr>
        <p:txBody>
          <a:bodyPr wrap="square">
            <a:spAutoFit/>
          </a:bodyPr>
          <a:lstStyle/>
          <a:p>
            <a:pPr>
              <a:lnSpc>
                <a:spcPct val="150000"/>
              </a:lnSpc>
            </a:pPr>
            <a:r>
              <a:rPr lang="en-US" altLang="zh-CN" sz="1400" dirty="0">
                <a:latin typeface="Courier New" panose="02070309020205020404" pitchFamily="49" charset="0"/>
                <a:cs typeface="Courier New" panose="02070309020205020404" pitchFamily="49" charset="0"/>
              </a:rPr>
              <a:t>// </a:t>
            </a:r>
            <a:r>
              <a:rPr lang="en-US" altLang="zh-CN" sz="1400" b="1" dirty="0">
                <a:solidFill>
                  <a:srgbClr val="047FFD"/>
                </a:solidFill>
                <a:latin typeface="Courier New" panose="02070309020205020404" pitchFamily="49" charset="0"/>
                <a:cs typeface="Courier New" panose="02070309020205020404" pitchFamily="49" charset="0"/>
              </a:rPr>
              <a:t>1. </a:t>
            </a:r>
            <a:r>
              <a:rPr lang="zh-CN" altLang="en-US" sz="1400" b="1" dirty="0">
                <a:solidFill>
                  <a:srgbClr val="047FFD"/>
                </a:solidFill>
                <a:latin typeface="Courier New" panose="02070309020205020404" pitchFamily="49" charset="0"/>
                <a:cs typeface="Courier New" panose="02070309020205020404" pitchFamily="49" charset="0"/>
              </a:rPr>
              <a:t>创建 </a:t>
            </a:r>
            <a:r>
              <a:rPr lang="en-US" altLang="zh-CN" sz="1400" b="1" dirty="0">
                <a:solidFill>
                  <a:srgbClr val="047FFD"/>
                </a:solidFill>
                <a:latin typeface="Courier New" panose="02070309020205020404" pitchFamily="49" charset="0"/>
                <a:cs typeface="Courier New" panose="02070309020205020404" pitchFamily="49" charset="0"/>
              </a:rPr>
              <a:t>xhr </a:t>
            </a:r>
            <a:r>
              <a:rPr lang="zh-CN" altLang="en-US" sz="1400" b="1" dirty="0">
                <a:solidFill>
                  <a:srgbClr val="047FFD"/>
                </a:solidFill>
                <a:latin typeface="Courier New" panose="02070309020205020404" pitchFamily="49" charset="0"/>
                <a:cs typeface="Courier New" panose="02070309020205020404" pitchFamily="49" charset="0"/>
              </a:rPr>
              <a:t>对象</a:t>
            </a:r>
            <a:endParaRPr lang="en-US" altLang="zh-CN" sz="1400" b="1" dirty="0">
              <a:solidFill>
                <a:srgbClr val="047FFD"/>
              </a:solidFill>
              <a:latin typeface="Courier New" panose="02070309020205020404" pitchFamily="49" charset="0"/>
              <a:cs typeface="Courier New" panose="02070309020205020404" pitchFamily="49" charset="0"/>
            </a:endParaRPr>
          </a:p>
          <a:p>
            <a:pPr>
              <a:lnSpc>
                <a:spcPct val="150000"/>
              </a:lnSpc>
            </a:pPr>
            <a:r>
              <a:rPr lang="en-US" altLang="zh-CN" sz="1400" i="1" dirty="0">
                <a:latin typeface="Courier New" panose="02070309020205020404" pitchFamily="49" charset="0"/>
                <a:cs typeface="Courier New" panose="02070309020205020404" pitchFamily="49" charset="0"/>
              </a:rPr>
              <a:t>var</a:t>
            </a:r>
            <a:r>
              <a:rPr lang="en-US" altLang="zh-CN" sz="1400" dirty="0">
                <a:latin typeface="Courier New" panose="02070309020205020404" pitchFamily="49" charset="0"/>
                <a:cs typeface="Courier New" panose="02070309020205020404" pitchFamily="49" charset="0"/>
              </a:rPr>
              <a:t> xhr = new XMLHttpRequest()</a:t>
            </a:r>
          </a:p>
          <a:p>
            <a:pPr>
              <a:lnSpc>
                <a:spcPct val="150000"/>
              </a:lnSpc>
            </a:pPr>
            <a:r>
              <a:rPr lang="en-US" altLang="zh-CN" sz="1400" dirty="0">
                <a:latin typeface="Courier New" panose="02070309020205020404" pitchFamily="49" charset="0"/>
                <a:cs typeface="Courier New" panose="02070309020205020404" pitchFamily="49" charset="0"/>
              </a:rPr>
              <a:t>// </a:t>
            </a:r>
            <a:r>
              <a:rPr lang="en-US" altLang="zh-CN" sz="1400" b="1" dirty="0">
                <a:solidFill>
                  <a:srgbClr val="047FFD"/>
                </a:solidFill>
                <a:latin typeface="Courier New" panose="02070309020205020404" pitchFamily="49" charset="0"/>
                <a:cs typeface="Courier New" panose="02070309020205020404" pitchFamily="49" charset="0"/>
              </a:rPr>
              <a:t>2. </a:t>
            </a:r>
            <a:r>
              <a:rPr lang="zh-CN" altLang="en-US" sz="1400" b="1" dirty="0">
                <a:solidFill>
                  <a:srgbClr val="047FFD"/>
                </a:solidFill>
                <a:latin typeface="Courier New" panose="02070309020205020404" pitchFamily="49" charset="0"/>
                <a:cs typeface="Courier New" panose="02070309020205020404" pitchFamily="49" charset="0"/>
              </a:rPr>
              <a:t>调用 </a:t>
            </a:r>
            <a:r>
              <a:rPr lang="en-US" altLang="zh-CN" sz="1400" b="1" dirty="0">
                <a:solidFill>
                  <a:srgbClr val="047FFD"/>
                </a:solidFill>
                <a:latin typeface="Courier New" panose="02070309020205020404" pitchFamily="49" charset="0"/>
                <a:cs typeface="Courier New" panose="02070309020205020404" pitchFamily="49" charset="0"/>
              </a:rPr>
              <a:t>open()</a:t>
            </a:r>
          </a:p>
          <a:p>
            <a:pPr>
              <a:lnSpc>
                <a:spcPct val="150000"/>
              </a:lnSpc>
            </a:pPr>
            <a:r>
              <a:rPr lang="en-US" altLang="zh-CN" sz="1400" dirty="0" err="1">
                <a:latin typeface="Courier New" panose="02070309020205020404" pitchFamily="49" charset="0"/>
                <a:cs typeface="Courier New" panose="02070309020205020404" pitchFamily="49" charset="0"/>
              </a:rPr>
              <a:t>xhr.open</a:t>
            </a:r>
            <a:r>
              <a:rPr lang="en-US" altLang="zh-CN" sz="1400" dirty="0">
                <a:latin typeface="Courier New" panose="02070309020205020404" pitchFamily="49" charset="0"/>
                <a:cs typeface="Courier New" panose="02070309020205020404" pitchFamily="49" charset="0"/>
              </a:rPr>
              <a:t>('POST', 'http://www.liulongbin.top:3006/api/addbook')</a:t>
            </a:r>
          </a:p>
          <a:p>
            <a:pPr>
              <a:lnSpc>
                <a:spcPct val="150000"/>
              </a:lnSpc>
            </a:pPr>
            <a:r>
              <a:rPr lang="en-US" altLang="zh-CN" sz="1400" dirty="0">
                <a:latin typeface="Courier New" panose="02070309020205020404" pitchFamily="49" charset="0"/>
                <a:cs typeface="Courier New" panose="02070309020205020404" pitchFamily="49" charset="0"/>
              </a:rPr>
              <a:t>// </a:t>
            </a:r>
            <a:r>
              <a:rPr lang="en-US" altLang="zh-CN" sz="1400" b="1" dirty="0">
                <a:solidFill>
                  <a:srgbClr val="047FFD"/>
                </a:solidFill>
                <a:latin typeface="Courier New" panose="02070309020205020404" pitchFamily="49" charset="0"/>
                <a:cs typeface="Courier New" panose="02070309020205020404" pitchFamily="49" charset="0"/>
              </a:rPr>
              <a:t>3. </a:t>
            </a:r>
            <a:r>
              <a:rPr lang="zh-CN" altLang="en-US" sz="1400" b="1" dirty="0">
                <a:solidFill>
                  <a:srgbClr val="FF0000"/>
                </a:solidFill>
                <a:latin typeface="Courier New" panose="02070309020205020404" pitchFamily="49" charset="0"/>
                <a:cs typeface="Courier New" panose="02070309020205020404" pitchFamily="49" charset="0"/>
              </a:rPr>
              <a:t>设置 </a:t>
            </a:r>
            <a:r>
              <a:rPr lang="en-US" altLang="zh-CN" sz="1400" b="1" dirty="0">
                <a:solidFill>
                  <a:srgbClr val="FF0000"/>
                </a:solidFill>
                <a:latin typeface="Courier New" panose="02070309020205020404" pitchFamily="49" charset="0"/>
                <a:cs typeface="Courier New" panose="02070309020205020404" pitchFamily="49" charset="0"/>
              </a:rPr>
              <a:t>Content-Type </a:t>
            </a:r>
            <a:r>
              <a:rPr lang="zh-CN" altLang="en-US" sz="1400" b="1" dirty="0">
                <a:solidFill>
                  <a:srgbClr val="FF0000"/>
                </a:solidFill>
                <a:latin typeface="Courier New" panose="02070309020205020404" pitchFamily="49" charset="0"/>
                <a:cs typeface="Courier New" panose="02070309020205020404" pitchFamily="49" charset="0"/>
              </a:rPr>
              <a:t>属性（固定写法）</a:t>
            </a:r>
          </a:p>
          <a:p>
            <a:pPr>
              <a:lnSpc>
                <a:spcPct val="150000"/>
              </a:lnSpc>
            </a:pPr>
            <a:r>
              <a:rPr lang="en-US" altLang="zh-CN" sz="1400" dirty="0" err="1">
                <a:latin typeface="Courier New" panose="02070309020205020404" pitchFamily="49" charset="0"/>
                <a:cs typeface="Courier New" panose="02070309020205020404" pitchFamily="49" charset="0"/>
              </a:rPr>
              <a:t>xhr.setRequestHeader</a:t>
            </a:r>
            <a:r>
              <a:rPr lang="en-US" altLang="zh-CN" sz="1400" dirty="0">
                <a:latin typeface="Courier New" panose="02070309020205020404" pitchFamily="49" charset="0"/>
                <a:cs typeface="Courier New" panose="02070309020205020404" pitchFamily="49" charset="0"/>
              </a:rPr>
              <a:t>('</a:t>
            </a:r>
            <a:r>
              <a:rPr lang="en-US" altLang="zh-CN" sz="1400" b="1" dirty="0">
                <a:latin typeface="Courier New" panose="02070309020205020404" pitchFamily="49" charset="0"/>
                <a:cs typeface="Courier New" panose="02070309020205020404" pitchFamily="49" charset="0"/>
              </a:rPr>
              <a:t>Content-Type</a:t>
            </a:r>
            <a:r>
              <a:rPr lang="en-US" altLang="zh-CN" sz="1400" dirty="0">
                <a:latin typeface="Courier New" panose="02070309020205020404" pitchFamily="49" charset="0"/>
                <a:cs typeface="Courier New" panose="02070309020205020404" pitchFamily="49" charset="0"/>
              </a:rPr>
              <a:t>', '</a:t>
            </a:r>
            <a:r>
              <a:rPr lang="en-US" altLang="zh-CN" sz="1400" b="1" dirty="0">
                <a:latin typeface="Courier New" panose="02070309020205020404" pitchFamily="49" charset="0"/>
                <a:cs typeface="Courier New" panose="02070309020205020404" pitchFamily="49" charset="0"/>
              </a:rPr>
              <a:t>application/x-www-form-</a:t>
            </a:r>
            <a:r>
              <a:rPr lang="en-US" altLang="zh-CN" sz="1400" b="1" dirty="0" err="1">
                <a:latin typeface="Courier New" panose="02070309020205020404" pitchFamily="49" charset="0"/>
                <a:cs typeface="Courier New" panose="02070309020205020404" pitchFamily="49" charset="0"/>
              </a:rPr>
              <a:t>urlencoded</a:t>
            </a:r>
            <a:r>
              <a:rPr lang="en-US" altLang="zh-CN" sz="1400" dirty="0">
                <a:latin typeface="Courier New" panose="02070309020205020404" pitchFamily="49" charset="0"/>
                <a:cs typeface="Courier New" panose="02070309020205020404" pitchFamily="49" charset="0"/>
              </a:rPr>
              <a:t>')</a:t>
            </a:r>
          </a:p>
          <a:p>
            <a:pPr>
              <a:lnSpc>
                <a:spcPct val="150000"/>
              </a:lnSpc>
            </a:pPr>
            <a:r>
              <a:rPr lang="en-US" altLang="zh-CN" sz="1400" dirty="0">
                <a:latin typeface="Courier New" panose="02070309020205020404" pitchFamily="49" charset="0"/>
                <a:cs typeface="Courier New" panose="02070309020205020404" pitchFamily="49" charset="0"/>
              </a:rPr>
              <a:t>// </a:t>
            </a:r>
            <a:r>
              <a:rPr lang="en-US" altLang="zh-CN" sz="1400" b="1" dirty="0">
                <a:solidFill>
                  <a:srgbClr val="047FFD"/>
                </a:solidFill>
                <a:latin typeface="Courier New" panose="02070309020205020404" pitchFamily="49" charset="0"/>
                <a:cs typeface="Courier New" panose="02070309020205020404" pitchFamily="49" charset="0"/>
              </a:rPr>
              <a:t>4. </a:t>
            </a:r>
            <a:r>
              <a:rPr lang="zh-CN" altLang="en-US" sz="1400" b="1" dirty="0">
                <a:solidFill>
                  <a:srgbClr val="047FFD"/>
                </a:solidFill>
                <a:latin typeface="Courier New" panose="02070309020205020404" pitchFamily="49" charset="0"/>
                <a:cs typeface="Courier New" panose="02070309020205020404" pitchFamily="49" charset="0"/>
              </a:rPr>
              <a:t>调用 </a:t>
            </a:r>
            <a:r>
              <a:rPr lang="en-US" altLang="zh-CN" sz="1400" b="1" dirty="0">
                <a:solidFill>
                  <a:srgbClr val="047FFD"/>
                </a:solidFill>
                <a:latin typeface="Courier New" panose="02070309020205020404" pitchFamily="49" charset="0"/>
                <a:cs typeface="Courier New" panose="02070309020205020404" pitchFamily="49" charset="0"/>
              </a:rPr>
              <a:t>send()</a:t>
            </a:r>
            <a:r>
              <a:rPr lang="zh-CN" altLang="en-US" sz="1400" dirty="0">
                <a:latin typeface="Courier New" panose="02070309020205020404" pitchFamily="49" charset="0"/>
                <a:cs typeface="Courier New" panose="02070309020205020404" pitchFamily="49" charset="0"/>
              </a:rPr>
              <a:t>，同时将数据以</a:t>
            </a:r>
            <a:r>
              <a:rPr lang="zh-CN" altLang="en-US" sz="1400" b="1" dirty="0">
                <a:solidFill>
                  <a:srgbClr val="FF0000"/>
                </a:solidFill>
                <a:latin typeface="Courier New" panose="02070309020205020404" pitchFamily="49" charset="0"/>
                <a:cs typeface="Courier New" panose="02070309020205020404" pitchFamily="49" charset="0"/>
              </a:rPr>
              <a:t>查询字符串</a:t>
            </a:r>
            <a:r>
              <a:rPr lang="zh-CN" altLang="en-US" sz="1400" dirty="0">
                <a:latin typeface="Courier New" panose="02070309020205020404" pitchFamily="49" charset="0"/>
                <a:cs typeface="Courier New" panose="02070309020205020404" pitchFamily="49" charset="0"/>
              </a:rPr>
              <a:t>的形式，提交给服务器</a:t>
            </a:r>
          </a:p>
          <a:p>
            <a:pPr>
              <a:lnSpc>
                <a:spcPct val="150000"/>
              </a:lnSpc>
            </a:pPr>
            <a:r>
              <a:rPr lang="en-US" altLang="zh-CN" sz="1400" dirty="0" err="1">
                <a:latin typeface="Courier New" panose="02070309020205020404" pitchFamily="49" charset="0"/>
                <a:cs typeface="Courier New" panose="02070309020205020404" pitchFamily="49" charset="0"/>
              </a:rPr>
              <a:t>xhr.send</a:t>
            </a:r>
            <a:r>
              <a:rPr lang="en-US" altLang="zh-CN" sz="1400" dirty="0">
                <a:latin typeface="Courier New" panose="02070309020205020404" pitchFamily="49" charset="0"/>
                <a:cs typeface="Courier New" panose="02070309020205020404" pitchFamily="49" charset="0"/>
              </a:rPr>
              <a:t>('bookname=</a:t>
            </a:r>
            <a:r>
              <a:rPr lang="zh-CN" altLang="en-US" sz="1400" dirty="0">
                <a:latin typeface="Courier New" panose="02070309020205020404" pitchFamily="49" charset="0"/>
                <a:cs typeface="Courier New" panose="02070309020205020404" pitchFamily="49" charset="0"/>
              </a:rPr>
              <a:t>水浒传</a:t>
            </a:r>
            <a:r>
              <a:rPr lang="en-US" altLang="zh-CN" sz="1400" dirty="0">
                <a:latin typeface="Courier New" panose="02070309020205020404" pitchFamily="49" charset="0"/>
                <a:cs typeface="Courier New" panose="02070309020205020404" pitchFamily="49" charset="0"/>
              </a:rPr>
              <a:t>&amp;author=</a:t>
            </a:r>
            <a:r>
              <a:rPr lang="zh-CN" altLang="en-US" sz="1400" dirty="0">
                <a:latin typeface="Courier New" panose="02070309020205020404" pitchFamily="49" charset="0"/>
                <a:cs typeface="Courier New" panose="02070309020205020404" pitchFamily="49" charset="0"/>
              </a:rPr>
              <a:t>施耐庵</a:t>
            </a:r>
            <a:r>
              <a:rPr lang="en-US" altLang="zh-CN" sz="1400" dirty="0">
                <a:latin typeface="Courier New" panose="02070309020205020404" pitchFamily="49" charset="0"/>
                <a:cs typeface="Courier New" panose="02070309020205020404" pitchFamily="49" charset="0"/>
              </a:rPr>
              <a:t>&amp;publisher=</a:t>
            </a:r>
            <a:r>
              <a:rPr lang="zh-CN" altLang="en-US" sz="1400" dirty="0">
                <a:latin typeface="Courier New" panose="02070309020205020404" pitchFamily="49" charset="0"/>
                <a:cs typeface="Courier New" panose="02070309020205020404" pitchFamily="49" charset="0"/>
              </a:rPr>
              <a:t>天津图书出版社</a:t>
            </a:r>
            <a:r>
              <a:rPr lang="en-US" altLang="zh-CN" sz="1400" dirty="0">
                <a:latin typeface="Courier New" panose="02070309020205020404" pitchFamily="49" charset="0"/>
                <a:cs typeface="Courier New" panose="02070309020205020404" pitchFamily="49" charset="0"/>
              </a:rPr>
              <a:t>')</a:t>
            </a:r>
          </a:p>
          <a:p>
            <a:pPr>
              <a:lnSpc>
                <a:spcPct val="150000"/>
              </a:lnSpc>
            </a:pPr>
            <a:r>
              <a:rPr lang="en-US" altLang="zh-CN" sz="1400" dirty="0">
                <a:latin typeface="Courier New" panose="02070309020205020404" pitchFamily="49" charset="0"/>
                <a:cs typeface="Courier New" panose="02070309020205020404" pitchFamily="49" charset="0"/>
              </a:rPr>
              <a:t>// </a:t>
            </a:r>
            <a:r>
              <a:rPr lang="en-US" altLang="zh-CN" sz="1400" b="1" dirty="0">
                <a:solidFill>
                  <a:srgbClr val="047FFD"/>
                </a:solidFill>
                <a:latin typeface="Courier New" panose="02070309020205020404" pitchFamily="49" charset="0"/>
                <a:cs typeface="Courier New" panose="02070309020205020404" pitchFamily="49" charset="0"/>
              </a:rPr>
              <a:t>5. </a:t>
            </a:r>
            <a:r>
              <a:rPr lang="zh-CN" altLang="en-US" sz="1400" b="1" dirty="0">
                <a:solidFill>
                  <a:srgbClr val="047FFD"/>
                </a:solidFill>
                <a:latin typeface="Courier New" panose="02070309020205020404" pitchFamily="49" charset="0"/>
                <a:cs typeface="Courier New" panose="02070309020205020404" pitchFamily="49" charset="0"/>
              </a:rPr>
              <a:t>监听 </a:t>
            </a:r>
            <a:r>
              <a:rPr lang="en-US" altLang="zh-CN" sz="1400" b="1" dirty="0">
                <a:solidFill>
                  <a:srgbClr val="047FFD"/>
                </a:solidFill>
                <a:latin typeface="Courier New" panose="02070309020205020404" pitchFamily="49" charset="0"/>
                <a:cs typeface="Courier New" panose="02070309020205020404" pitchFamily="49" charset="0"/>
              </a:rPr>
              <a:t>onreadystatechange </a:t>
            </a:r>
            <a:r>
              <a:rPr lang="zh-CN" altLang="en-US" sz="1400" b="1" dirty="0">
                <a:solidFill>
                  <a:srgbClr val="047FFD"/>
                </a:solidFill>
                <a:latin typeface="Courier New" panose="02070309020205020404" pitchFamily="49" charset="0"/>
                <a:cs typeface="Courier New" panose="02070309020205020404" pitchFamily="49" charset="0"/>
              </a:rPr>
              <a:t>事件</a:t>
            </a:r>
          </a:p>
          <a:p>
            <a:pPr>
              <a:lnSpc>
                <a:spcPct val="150000"/>
              </a:lnSpc>
            </a:pPr>
            <a:r>
              <a:rPr lang="en-US" altLang="zh-CN" sz="1400" dirty="0" err="1">
                <a:latin typeface="Courier New" panose="02070309020205020404" pitchFamily="49" charset="0"/>
                <a:cs typeface="Courier New" panose="02070309020205020404" pitchFamily="49" charset="0"/>
              </a:rPr>
              <a:t>xhr.onreadystatechange</a:t>
            </a:r>
            <a:r>
              <a:rPr lang="en-US" altLang="zh-CN" sz="1400" dirty="0">
                <a:latin typeface="Courier New" panose="02070309020205020404" pitchFamily="49" charset="0"/>
                <a:cs typeface="Courier New" panose="02070309020205020404" pitchFamily="49" charset="0"/>
              </a:rPr>
              <a:t> = </a:t>
            </a:r>
            <a:r>
              <a:rPr lang="en-US" altLang="zh-CN" sz="1400" i="1" dirty="0">
                <a:latin typeface="Courier New" panose="02070309020205020404" pitchFamily="49" charset="0"/>
                <a:cs typeface="Courier New" panose="02070309020205020404" pitchFamily="49" charset="0"/>
              </a:rPr>
              <a:t>function</a:t>
            </a:r>
            <a:r>
              <a:rPr lang="en-US" altLang="zh-CN" sz="1400" dirty="0">
                <a:latin typeface="Courier New" panose="02070309020205020404" pitchFamily="49" charset="0"/>
                <a:cs typeface="Courier New" panose="02070309020205020404" pitchFamily="49" charset="0"/>
              </a:rPr>
              <a:t>() {</a:t>
            </a:r>
          </a:p>
          <a:p>
            <a:pPr>
              <a:lnSpc>
                <a:spcPct val="150000"/>
              </a:lnSpc>
            </a:pPr>
            <a:r>
              <a:rPr lang="en-US" altLang="zh-CN" sz="1400" dirty="0">
                <a:latin typeface="Courier New" panose="02070309020205020404" pitchFamily="49" charset="0"/>
                <a:cs typeface="Courier New" panose="02070309020205020404" pitchFamily="49" charset="0"/>
              </a:rPr>
              <a:t>    if (</a:t>
            </a:r>
            <a:r>
              <a:rPr lang="en-US" altLang="zh-CN" sz="1400" dirty="0" err="1">
                <a:latin typeface="Courier New" panose="02070309020205020404" pitchFamily="49" charset="0"/>
                <a:cs typeface="Courier New" panose="02070309020205020404" pitchFamily="49" charset="0"/>
              </a:rPr>
              <a:t>xhr.readyState</a:t>
            </a:r>
            <a:r>
              <a:rPr lang="en-US" altLang="zh-CN" sz="1400" dirty="0">
                <a:latin typeface="Courier New" panose="02070309020205020404" pitchFamily="49" charset="0"/>
                <a:cs typeface="Courier New" panose="02070309020205020404" pitchFamily="49" charset="0"/>
              </a:rPr>
              <a:t> === 4 &amp;&amp; </a:t>
            </a:r>
            <a:r>
              <a:rPr lang="en-US" altLang="zh-CN" sz="1400" dirty="0" err="1">
                <a:latin typeface="Courier New" panose="02070309020205020404" pitchFamily="49" charset="0"/>
                <a:cs typeface="Courier New" panose="02070309020205020404" pitchFamily="49" charset="0"/>
              </a:rPr>
              <a:t>xhr.status</a:t>
            </a:r>
            <a:r>
              <a:rPr lang="en-US" altLang="zh-CN" sz="1400" dirty="0">
                <a:latin typeface="Courier New" panose="02070309020205020404" pitchFamily="49" charset="0"/>
                <a:cs typeface="Courier New" panose="02070309020205020404" pitchFamily="49" charset="0"/>
              </a:rPr>
              <a:t> === 200) {</a:t>
            </a:r>
          </a:p>
          <a:p>
            <a:pPr>
              <a:lnSpc>
                <a:spcPct val="150000"/>
              </a:lnSpc>
            </a:pPr>
            <a:r>
              <a:rPr lang="en-US" altLang="zh-CN" sz="1400" dirty="0">
                <a:latin typeface="Courier New" panose="02070309020205020404" pitchFamily="49" charset="0"/>
                <a:cs typeface="Courier New" panose="02070309020205020404" pitchFamily="49" charset="0"/>
              </a:rPr>
              <a:t>        </a:t>
            </a:r>
            <a:r>
              <a:rPr lang="en-US" altLang="zh-CN" sz="1400" i="1" dirty="0">
                <a:latin typeface="Courier New" panose="02070309020205020404" pitchFamily="49" charset="0"/>
                <a:cs typeface="Courier New" panose="02070309020205020404" pitchFamily="49" charset="0"/>
              </a:rPr>
              <a:t>console</a:t>
            </a:r>
            <a:r>
              <a:rPr lang="en-US" altLang="zh-CN" sz="1400" dirty="0">
                <a:latin typeface="Courier New" panose="02070309020205020404" pitchFamily="49" charset="0"/>
                <a:cs typeface="Courier New" panose="02070309020205020404" pitchFamily="49" charset="0"/>
              </a:rPr>
              <a:t>.log(</a:t>
            </a:r>
            <a:r>
              <a:rPr lang="en-US" altLang="zh-CN" sz="1400" dirty="0" err="1">
                <a:latin typeface="Courier New" panose="02070309020205020404" pitchFamily="49" charset="0"/>
                <a:cs typeface="Courier New" panose="02070309020205020404" pitchFamily="49" charset="0"/>
              </a:rPr>
              <a:t>xhr.responseText</a:t>
            </a:r>
            <a:r>
              <a:rPr lang="en-US" altLang="zh-CN" sz="1400" dirty="0">
                <a:latin typeface="Courier New" panose="02070309020205020404" pitchFamily="49" charset="0"/>
                <a:cs typeface="Courier New" panose="02070309020205020404" pitchFamily="49" charset="0"/>
              </a:rPr>
              <a:t>)</a:t>
            </a:r>
          </a:p>
          <a:p>
            <a:pPr>
              <a:lnSpc>
                <a:spcPct val="150000"/>
              </a:lnSpc>
            </a:pPr>
            <a:r>
              <a:rPr lang="en-US" altLang="zh-CN" sz="1400" dirty="0">
                <a:latin typeface="Courier New" panose="02070309020205020404" pitchFamily="49" charset="0"/>
                <a:cs typeface="Courier New" panose="02070309020205020404" pitchFamily="49" charset="0"/>
              </a:rPr>
              <a:t>    }</a:t>
            </a:r>
          </a:p>
          <a:p>
            <a:pPr>
              <a:lnSpc>
                <a:spcPct val="150000"/>
              </a:lnSpc>
            </a:pPr>
            <a:r>
              <a:rPr lang="en-US" altLang="zh-CN"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4892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3">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xEl>
                                              <p:pRg st="9" end="9"/>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nodeType="afterEffect">
                                  <p:stCondLst>
                                    <p:cond delay="0"/>
                                  </p:stCondLst>
                                  <p:childTnLst>
                                    <p:set>
                                      <p:cBhvr>
                                        <p:cTn id="39" dur="1" fill="hold">
                                          <p:stCondLst>
                                            <p:cond delay="0"/>
                                          </p:stCondLst>
                                        </p:cTn>
                                        <p:tgtEl>
                                          <p:spTgt spid="13">
                                            <p:txEl>
                                              <p:pRg st="13" end="13"/>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3">
                                            <p:txEl>
                                              <p:pRg st="10" end="10"/>
                                            </p:txEl>
                                          </p:spTgt>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nodeType="afterEffect">
                                  <p:stCondLst>
                                    <p:cond delay="0"/>
                                  </p:stCondLst>
                                  <p:childTnLst>
                                    <p:set>
                                      <p:cBhvr>
                                        <p:cTn id="46"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56000" y="1778001"/>
            <a:ext cx="6654800" cy="3586479"/>
          </a:xfrm>
        </p:spPr>
        <p:txBody>
          <a:bodyPr>
            <a:normAutofit/>
          </a:bodyPr>
          <a:lstStyle/>
          <a:p>
            <a:r>
              <a:rPr lang="en-US" altLang="zh-CN" dirty="0">
                <a:solidFill>
                  <a:schemeClr val="tx1"/>
                </a:solidFill>
              </a:rPr>
              <a:t>XMLHttpRequest</a:t>
            </a:r>
            <a:r>
              <a:rPr lang="zh-CN" altLang="en-US" dirty="0">
                <a:solidFill>
                  <a:schemeClr val="tx1"/>
                </a:solidFill>
              </a:rPr>
              <a:t>的基本使用</a:t>
            </a:r>
            <a:endParaRPr lang="en-US" altLang="zh-CN" dirty="0">
              <a:solidFill>
                <a:schemeClr val="tx1"/>
              </a:solidFill>
            </a:endParaRPr>
          </a:p>
          <a:p>
            <a:r>
              <a:rPr lang="zh-CN" altLang="en-US" dirty="0">
                <a:solidFill>
                  <a:srgbClr val="FF0000"/>
                </a:solidFill>
              </a:rPr>
              <a:t>数据交换格式</a:t>
            </a:r>
            <a:endParaRPr lang="en-US" altLang="zh-CN" dirty="0">
              <a:solidFill>
                <a:srgbClr val="FF0000"/>
              </a:solidFill>
            </a:endParaRPr>
          </a:p>
          <a:p>
            <a:r>
              <a:rPr lang="zh-CN" altLang="en-US" dirty="0"/>
              <a:t>封装自己的</a:t>
            </a:r>
            <a:r>
              <a:rPr lang="en-US" altLang="zh-CN" dirty="0"/>
              <a:t>Ajax</a:t>
            </a:r>
            <a:r>
              <a:rPr lang="zh-CN" altLang="en-US" dirty="0"/>
              <a:t>函数</a:t>
            </a:r>
            <a:endParaRPr lang="en-US" altLang="zh-CN" dirty="0"/>
          </a:p>
          <a:p>
            <a:r>
              <a:rPr lang="en-US" altLang="zh-CN" dirty="0"/>
              <a:t>XMLHttpRequest Level2</a:t>
            </a:r>
            <a:r>
              <a:rPr lang="zh-CN" altLang="en-US" dirty="0"/>
              <a:t>的新特性</a:t>
            </a:r>
            <a:endParaRPr lang="en-US" altLang="zh-CN" dirty="0"/>
          </a:p>
          <a:p>
            <a:r>
              <a:rPr lang="en-US" altLang="zh-CN" dirty="0"/>
              <a:t>jQuery</a:t>
            </a:r>
            <a:r>
              <a:rPr lang="zh-CN" altLang="en-US" dirty="0"/>
              <a:t>高级用法</a:t>
            </a:r>
            <a:endParaRPr lang="en-US" altLang="zh-CN" dirty="0"/>
          </a:p>
          <a:p>
            <a:r>
              <a:rPr lang="en-US" altLang="zh-CN" dirty="0"/>
              <a:t>axios</a:t>
            </a:r>
          </a:p>
        </p:txBody>
      </p:sp>
    </p:spTree>
    <p:extLst>
      <p:ext uri="{BB962C8B-B14F-4D97-AF65-F5344CB8AC3E}">
        <p14:creationId xmlns:p14="http://schemas.microsoft.com/office/powerpoint/2010/main" val="62705109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a:t>
            </a:r>
            <a:r>
              <a:rPr lang="zh-CN" altLang="en-US" dirty="0"/>
              <a:t>数据交换格式</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2.1 </a:t>
            </a:r>
            <a:r>
              <a:rPr lang="zh-CN" altLang="en-US" dirty="0"/>
              <a:t>什么是数据交换格式</a:t>
            </a:r>
          </a:p>
        </p:txBody>
      </p:sp>
      <p:sp>
        <p:nvSpPr>
          <p:cNvPr id="14" name="内容占位符 5">
            <a:extLst>
              <a:ext uri="{FF2B5EF4-FFF2-40B4-BE49-F238E27FC236}">
                <a16:creationId xmlns:a16="http://schemas.microsoft.com/office/drawing/2014/main" id="{FDD141B6-4B8C-450C-9995-C6D594ADA154}"/>
              </a:ext>
            </a:extLst>
          </p:cNvPr>
          <p:cNvSpPr>
            <a:spLocks noGrp="1"/>
          </p:cNvSpPr>
          <p:nvPr>
            <p:ph sz="half" idx="14"/>
          </p:nvPr>
        </p:nvSpPr>
        <p:spPr>
          <a:xfrm>
            <a:off x="1131170" y="1857601"/>
            <a:ext cx="8983133" cy="4044876"/>
          </a:xfrm>
        </p:spPr>
        <p:txBody>
          <a:bodyPr>
            <a:noAutofit/>
          </a:bodyPr>
          <a:lstStyle/>
          <a:p>
            <a:r>
              <a:rPr lang="zh-CN" altLang="en-US" dirty="0">
                <a:solidFill>
                  <a:schemeClr val="tx1"/>
                </a:solidFill>
              </a:rPr>
              <a:t>数据交换格式，就是</a:t>
            </a:r>
            <a:r>
              <a:rPr lang="zh-CN" altLang="en-US" dirty="0">
                <a:solidFill>
                  <a:srgbClr val="047FFD"/>
                </a:solidFill>
              </a:rPr>
              <a:t>服务器端</a:t>
            </a:r>
            <a:r>
              <a:rPr lang="zh-CN" altLang="en-US" dirty="0">
                <a:solidFill>
                  <a:schemeClr val="tx1"/>
                </a:solidFill>
              </a:rPr>
              <a:t>与</a:t>
            </a:r>
            <a:r>
              <a:rPr lang="zh-CN" altLang="en-US" dirty="0">
                <a:solidFill>
                  <a:srgbClr val="047FFD"/>
                </a:solidFill>
              </a:rPr>
              <a:t>客户端</a:t>
            </a:r>
            <a:r>
              <a:rPr lang="zh-CN" altLang="en-US" dirty="0">
                <a:solidFill>
                  <a:schemeClr val="tx1"/>
                </a:solidFill>
              </a:rPr>
              <a:t>之间进行</a:t>
            </a:r>
            <a:r>
              <a:rPr lang="zh-CN" altLang="en-US" dirty="0">
                <a:solidFill>
                  <a:srgbClr val="FF0000"/>
                </a:solidFill>
              </a:rPr>
              <a:t>数据传输与交换的格式</a:t>
            </a:r>
            <a:r>
              <a:rPr lang="zh-CN" altLang="en-US" dirty="0">
                <a:solidFill>
                  <a:schemeClr val="tx1"/>
                </a:solidFill>
              </a:rPr>
              <a:t>。</a:t>
            </a:r>
            <a:endParaRPr lang="en-US" altLang="zh-CN" dirty="0">
              <a:solidFill>
                <a:schemeClr val="tx1"/>
              </a:solidFill>
            </a:endParaRPr>
          </a:p>
          <a:p>
            <a:r>
              <a:rPr lang="zh-CN" altLang="en-US" dirty="0">
                <a:solidFill>
                  <a:schemeClr val="tx1"/>
                </a:solidFill>
              </a:rPr>
              <a:t>前端领域，经常提及的两种数据交换格式分别是 </a:t>
            </a:r>
            <a:r>
              <a:rPr lang="en-US" altLang="zh-CN" dirty="0">
                <a:solidFill>
                  <a:srgbClr val="FF0000"/>
                </a:solidFill>
              </a:rPr>
              <a:t>XML</a:t>
            </a:r>
            <a:r>
              <a:rPr lang="en-US" altLang="zh-CN" dirty="0">
                <a:solidFill>
                  <a:schemeClr val="tx1"/>
                </a:solidFill>
              </a:rPr>
              <a:t> </a:t>
            </a:r>
            <a:r>
              <a:rPr lang="zh-CN" altLang="en-US" dirty="0">
                <a:solidFill>
                  <a:schemeClr val="tx1"/>
                </a:solidFill>
              </a:rPr>
              <a:t>和 </a:t>
            </a:r>
            <a:r>
              <a:rPr lang="en-US" altLang="zh-CN" dirty="0">
                <a:solidFill>
                  <a:srgbClr val="FF0000"/>
                </a:solidFill>
              </a:rPr>
              <a:t>JSON</a:t>
            </a:r>
            <a:r>
              <a:rPr lang="zh-CN" altLang="en-US" dirty="0">
                <a:solidFill>
                  <a:schemeClr val="tx1"/>
                </a:solidFill>
              </a:rPr>
              <a:t>。其中 </a:t>
            </a:r>
            <a:r>
              <a:rPr lang="en-US" altLang="zh-CN" dirty="0">
                <a:solidFill>
                  <a:schemeClr val="tx1"/>
                </a:solidFill>
              </a:rPr>
              <a:t>XML </a:t>
            </a:r>
            <a:r>
              <a:rPr lang="zh-CN" altLang="en-US" dirty="0">
                <a:solidFill>
                  <a:schemeClr val="tx1"/>
                </a:solidFill>
              </a:rPr>
              <a:t>用的非常少，所以，我们重点要学习的数据交换格式就是 </a:t>
            </a:r>
            <a:r>
              <a:rPr lang="en-US" altLang="zh-CN" dirty="0">
                <a:solidFill>
                  <a:schemeClr val="tx1"/>
                </a:solidFill>
              </a:rPr>
              <a:t>JSON</a:t>
            </a:r>
            <a:r>
              <a:rPr lang="zh-CN" altLang="en-US" dirty="0">
                <a:solidFill>
                  <a:schemeClr val="tx1"/>
                </a:solidFill>
              </a:rPr>
              <a:t>。</a:t>
            </a:r>
            <a:endParaRPr lang="en-US" altLang="zh-CN" dirty="0">
              <a:solidFill>
                <a:schemeClr val="tx1"/>
              </a:solidFill>
            </a:endParaRPr>
          </a:p>
        </p:txBody>
      </p:sp>
      <p:pic>
        <p:nvPicPr>
          <p:cNvPr id="5" name="图片 4">
            <a:extLst>
              <a:ext uri="{FF2B5EF4-FFF2-40B4-BE49-F238E27FC236}">
                <a16:creationId xmlns:a16="http://schemas.microsoft.com/office/drawing/2014/main" id="{7616933B-27AC-465E-9DD2-895B1C78931F}"/>
              </a:ext>
            </a:extLst>
          </p:cNvPr>
          <p:cNvPicPr>
            <a:picLocks noChangeAspect="1"/>
          </p:cNvPicPr>
          <p:nvPr/>
        </p:nvPicPr>
        <p:blipFill>
          <a:blip r:embed="rId2"/>
          <a:stretch>
            <a:fillRect/>
          </a:stretch>
        </p:blipFill>
        <p:spPr>
          <a:xfrm>
            <a:off x="2951240" y="4200529"/>
            <a:ext cx="931225" cy="1488368"/>
          </a:xfrm>
          <a:prstGeom prst="rect">
            <a:avLst/>
          </a:prstGeom>
        </p:spPr>
      </p:pic>
      <p:pic>
        <p:nvPicPr>
          <p:cNvPr id="6" name="图片 5">
            <a:extLst>
              <a:ext uri="{FF2B5EF4-FFF2-40B4-BE49-F238E27FC236}">
                <a16:creationId xmlns:a16="http://schemas.microsoft.com/office/drawing/2014/main" id="{629BAF89-608B-405B-A288-33CE7156C838}"/>
              </a:ext>
            </a:extLst>
          </p:cNvPr>
          <p:cNvPicPr>
            <a:picLocks noChangeAspect="1"/>
          </p:cNvPicPr>
          <p:nvPr/>
        </p:nvPicPr>
        <p:blipFill>
          <a:blip r:embed="rId3"/>
          <a:stretch>
            <a:fillRect/>
          </a:stretch>
        </p:blipFill>
        <p:spPr>
          <a:xfrm>
            <a:off x="6839803" y="4221185"/>
            <a:ext cx="1510629" cy="1439004"/>
          </a:xfrm>
          <a:prstGeom prst="rect">
            <a:avLst/>
          </a:prstGeom>
        </p:spPr>
      </p:pic>
      <p:pic>
        <p:nvPicPr>
          <p:cNvPr id="7" name="图片 6">
            <a:extLst>
              <a:ext uri="{FF2B5EF4-FFF2-40B4-BE49-F238E27FC236}">
                <a16:creationId xmlns:a16="http://schemas.microsoft.com/office/drawing/2014/main" id="{7C9FBCEC-0DE2-46B6-8F13-26DD785FD8A9}"/>
              </a:ext>
            </a:extLst>
          </p:cNvPr>
          <p:cNvPicPr>
            <a:picLocks noChangeAspect="1"/>
          </p:cNvPicPr>
          <p:nvPr/>
        </p:nvPicPr>
        <p:blipFill>
          <a:blip r:embed="rId4"/>
          <a:stretch>
            <a:fillRect/>
          </a:stretch>
        </p:blipFill>
        <p:spPr>
          <a:xfrm>
            <a:off x="7227527" y="4331503"/>
            <a:ext cx="735180" cy="746319"/>
          </a:xfrm>
          <a:prstGeom prst="rect">
            <a:avLst/>
          </a:prstGeom>
        </p:spPr>
      </p:pic>
      <p:sp>
        <p:nvSpPr>
          <p:cNvPr id="8" name="文本框 7">
            <a:extLst>
              <a:ext uri="{FF2B5EF4-FFF2-40B4-BE49-F238E27FC236}">
                <a16:creationId xmlns:a16="http://schemas.microsoft.com/office/drawing/2014/main" id="{0D99C532-5890-4E9A-9015-08EB65420B39}"/>
              </a:ext>
            </a:extLst>
          </p:cNvPr>
          <p:cNvSpPr txBox="1"/>
          <p:nvPr/>
        </p:nvSpPr>
        <p:spPr>
          <a:xfrm>
            <a:off x="4609646" y="4362841"/>
            <a:ext cx="1441420"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数据传输与交换</a:t>
            </a:r>
          </a:p>
        </p:txBody>
      </p:sp>
      <p:sp>
        <p:nvSpPr>
          <p:cNvPr id="12" name="文本框 11">
            <a:extLst>
              <a:ext uri="{FF2B5EF4-FFF2-40B4-BE49-F238E27FC236}">
                <a16:creationId xmlns:a16="http://schemas.microsoft.com/office/drawing/2014/main" id="{4E0A31F0-FFA4-4ED5-BA15-DD5E8B767D53}"/>
              </a:ext>
            </a:extLst>
          </p:cNvPr>
          <p:cNvSpPr txBox="1"/>
          <p:nvPr/>
        </p:nvSpPr>
        <p:spPr>
          <a:xfrm>
            <a:off x="5075934" y="4746664"/>
            <a:ext cx="652373" cy="30777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XML</a:t>
            </a:r>
            <a:endParaRPr lang="zh-CN" altLang="en-US" sz="1400" dirty="0">
              <a:latin typeface="微软雅黑" panose="020B0503020204020204" pitchFamily="34" charset="-122"/>
              <a:ea typeface="微软雅黑" panose="020B0503020204020204" pitchFamily="34" charset="-122"/>
            </a:endParaRPr>
          </a:p>
        </p:txBody>
      </p:sp>
      <p:cxnSp>
        <p:nvCxnSpPr>
          <p:cNvPr id="13" name="直接箭头连接符 12">
            <a:extLst>
              <a:ext uri="{FF2B5EF4-FFF2-40B4-BE49-F238E27FC236}">
                <a16:creationId xmlns:a16="http://schemas.microsoft.com/office/drawing/2014/main" id="{6E7B3FA9-1033-4E54-8CCE-D886AB19A2FA}"/>
              </a:ext>
            </a:extLst>
          </p:cNvPr>
          <p:cNvCxnSpPr>
            <a:cxnSpLocks/>
          </p:cNvCxnSpPr>
          <p:nvPr/>
        </p:nvCxnSpPr>
        <p:spPr>
          <a:xfrm>
            <a:off x="3882464" y="4711071"/>
            <a:ext cx="2881193" cy="0"/>
          </a:xfrm>
          <a:prstGeom prst="straightConnector1">
            <a:avLst/>
          </a:prstGeom>
          <a:ln w="19050">
            <a:solidFill>
              <a:srgbClr val="0070C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250CD9D6-2272-4030-ABE8-1E084C359578}"/>
              </a:ext>
            </a:extLst>
          </p:cNvPr>
          <p:cNvSpPr txBox="1"/>
          <p:nvPr/>
        </p:nvSpPr>
        <p:spPr>
          <a:xfrm>
            <a:off x="5042836" y="5072916"/>
            <a:ext cx="749133" cy="30777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JSON</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9347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37"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arn(outVertical)">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5"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a:t>
            </a:r>
            <a:r>
              <a:rPr lang="zh-CN" altLang="en-US" dirty="0"/>
              <a:t>数据交换格式</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2.2 XML</a:t>
            </a:r>
            <a:endParaRPr lang="zh-CN" altLang="en-US" dirty="0"/>
          </a:p>
        </p:txBody>
      </p:sp>
      <p:sp>
        <p:nvSpPr>
          <p:cNvPr id="7" name="内容占位符 5">
            <a:extLst>
              <a:ext uri="{FF2B5EF4-FFF2-40B4-BE49-F238E27FC236}">
                <a16:creationId xmlns:a16="http://schemas.microsoft.com/office/drawing/2014/main" id="{7F323F41-3BE3-437E-9358-CB0E596FE998}"/>
              </a:ext>
            </a:extLst>
          </p:cNvPr>
          <p:cNvSpPr>
            <a:spLocks noGrp="1"/>
          </p:cNvSpPr>
          <p:nvPr>
            <p:ph sz="half" idx="14"/>
          </p:nvPr>
        </p:nvSpPr>
        <p:spPr>
          <a:xfrm>
            <a:off x="1131170" y="2832001"/>
            <a:ext cx="8436220" cy="825600"/>
          </a:xfrm>
        </p:spPr>
        <p:txBody>
          <a:bodyPr>
            <a:noAutofit/>
          </a:bodyPr>
          <a:lstStyle/>
          <a:p>
            <a:r>
              <a:rPr lang="en-US" altLang="zh-CN" dirty="0">
                <a:solidFill>
                  <a:schemeClr val="tx1"/>
                </a:solidFill>
              </a:rPr>
              <a:t>XML </a:t>
            </a:r>
            <a:r>
              <a:rPr lang="zh-CN" altLang="en-US" dirty="0">
                <a:solidFill>
                  <a:schemeClr val="tx1"/>
                </a:solidFill>
              </a:rPr>
              <a:t>的英文全称是 </a:t>
            </a:r>
            <a:r>
              <a:rPr lang="en-US" altLang="zh-CN" dirty="0" err="1">
                <a:solidFill>
                  <a:schemeClr val="tx1"/>
                </a:solidFill>
              </a:rPr>
              <a:t>E</a:t>
            </a:r>
            <a:r>
              <a:rPr lang="en-US" altLang="zh-CN" b="1" dirty="0" err="1">
                <a:solidFill>
                  <a:schemeClr val="tx1"/>
                </a:solidFill>
              </a:rPr>
              <a:t>X</a:t>
            </a:r>
            <a:r>
              <a:rPr lang="en-US" altLang="zh-CN" dirty="0" err="1">
                <a:solidFill>
                  <a:schemeClr val="tx1"/>
                </a:solidFill>
              </a:rPr>
              <a:t>tensible</a:t>
            </a:r>
            <a:r>
              <a:rPr lang="en-US" altLang="zh-CN" dirty="0">
                <a:solidFill>
                  <a:schemeClr val="tx1"/>
                </a:solidFill>
              </a:rPr>
              <a:t> </a:t>
            </a:r>
            <a:r>
              <a:rPr lang="en-US" altLang="zh-CN" b="1" dirty="0">
                <a:solidFill>
                  <a:schemeClr val="tx1"/>
                </a:solidFill>
              </a:rPr>
              <a:t>M</a:t>
            </a:r>
            <a:r>
              <a:rPr lang="en-US" altLang="zh-CN" dirty="0">
                <a:solidFill>
                  <a:schemeClr val="tx1"/>
                </a:solidFill>
              </a:rPr>
              <a:t>arkup </a:t>
            </a:r>
            <a:r>
              <a:rPr lang="en-US" altLang="zh-CN" b="1" dirty="0">
                <a:solidFill>
                  <a:schemeClr val="tx1"/>
                </a:solidFill>
              </a:rPr>
              <a:t>L</a:t>
            </a:r>
            <a:r>
              <a:rPr lang="en-US" altLang="zh-CN" dirty="0">
                <a:solidFill>
                  <a:schemeClr val="tx1"/>
                </a:solidFill>
              </a:rPr>
              <a:t>anguage</a:t>
            </a:r>
            <a:r>
              <a:rPr lang="zh-CN" altLang="en-US" dirty="0">
                <a:solidFill>
                  <a:schemeClr val="tx1"/>
                </a:solidFill>
              </a:rPr>
              <a:t>，即</a:t>
            </a:r>
            <a:r>
              <a:rPr lang="zh-CN" altLang="en-US" b="1" dirty="0">
                <a:solidFill>
                  <a:srgbClr val="FF0000"/>
                </a:solidFill>
              </a:rPr>
              <a:t>可扩展标记语言</a:t>
            </a:r>
            <a:r>
              <a:rPr lang="zh-CN" altLang="en-US" dirty="0">
                <a:solidFill>
                  <a:schemeClr val="tx1"/>
                </a:solidFill>
              </a:rPr>
              <a:t>。因此，</a:t>
            </a:r>
            <a:r>
              <a:rPr lang="en-US" altLang="zh-CN" dirty="0">
                <a:solidFill>
                  <a:schemeClr val="tx1"/>
                </a:solidFill>
              </a:rPr>
              <a:t>XML </a:t>
            </a:r>
            <a:r>
              <a:rPr lang="zh-CN" altLang="en-US" dirty="0">
                <a:solidFill>
                  <a:schemeClr val="tx1"/>
                </a:solidFill>
              </a:rPr>
              <a:t>和 </a:t>
            </a:r>
            <a:r>
              <a:rPr lang="en-US" altLang="zh-CN" dirty="0">
                <a:solidFill>
                  <a:schemeClr val="tx1"/>
                </a:solidFill>
              </a:rPr>
              <a:t>HTML </a:t>
            </a:r>
            <a:r>
              <a:rPr lang="zh-CN" altLang="en-US" dirty="0">
                <a:solidFill>
                  <a:schemeClr val="tx1"/>
                </a:solidFill>
              </a:rPr>
              <a:t>类似，也是一种标记语言。</a:t>
            </a:r>
            <a:endParaRPr lang="en-US" altLang="zh-CN" dirty="0">
              <a:solidFill>
                <a:schemeClr val="tx1"/>
              </a:solidFill>
            </a:endParaRPr>
          </a:p>
        </p:txBody>
      </p:sp>
      <p:sp>
        <p:nvSpPr>
          <p:cNvPr id="8" name="TextBox 3">
            <a:extLst>
              <a:ext uri="{FF2B5EF4-FFF2-40B4-BE49-F238E27FC236}">
                <a16:creationId xmlns:a16="http://schemas.microsoft.com/office/drawing/2014/main" id="{9E1DF31E-8D42-41CA-A773-964527403F5B}"/>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1. </a:t>
            </a:r>
            <a:r>
              <a:rPr lang="zh-CN" altLang="en-US" sz="1867" b="1" dirty="0">
                <a:solidFill>
                  <a:srgbClr val="404040"/>
                </a:solidFill>
                <a:latin typeface="微软雅黑" panose="020B0503020204020204" pitchFamily="34" charset="-122"/>
                <a:ea typeface="微软雅黑" panose="020B0503020204020204" pitchFamily="34" charset="-122"/>
              </a:rPr>
              <a:t>什么是</a:t>
            </a:r>
            <a:r>
              <a:rPr lang="en-US" altLang="zh-CN" sz="1867" b="1" dirty="0">
                <a:solidFill>
                  <a:srgbClr val="404040"/>
                </a:solidFill>
                <a:latin typeface="微软雅黑" panose="020B0503020204020204" pitchFamily="34" charset="-122"/>
                <a:ea typeface="微软雅黑" panose="020B0503020204020204" pitchFamily="34" charset="-122"/>
              </a:rPr>
              <a:t>XML</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88B0A304-4893-440D-B3CA-40626A8937EF}"/>
              </a:ext>
            </a:extLst>
          </p:cNvPr>
          <p:cNvSpPr/>
          <p:nvPr/>
        </p:nvSpPr>
        <p:spPr bwMode="auto">
          <a:xfrm>
            <a:off x="1247051" y="3693588"/>
            <a:ext cx="3584595" cy="2450715"/>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13" name="矩形 12">
            <a:extLst>
              <a:ext uri="{FF2B5EF4-FFF2-40B4-BE49-F238E27FC236}">
                <a16:creationId xmlns:a16="http://schemas.microsoft.com/office/drawing/2014/main" id="{60463174-E199-4C42-9724-83D2819C918E}"/>
              </a:ext>
            </a:extLst>
          </p:cNvPr>
          <p:cNvSpPr/>
          <p:nvPr/>
        </p:nvSpPr>
        <p:spPr bwMode="auto">
          <a:xfrm>
            <a:off x="1303677" y="3714339"/>
            <a:ext cx="3527968" cy="2785378"/>
          </a:xfrm>
          <a:prstGeom prst="rect">
            <a:avLst/>
          </a:prstGeom>
        </p:spPr>
        <p:txBody>
          <a:bodyPr wrap="square">
            <a:spAutoFit/>
          </a:bodyPr>
          <a:lstStyle/>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&lt;!</a:t>
            </a:r>
            <a:r>
              <a:rPr lang="en-US" altLang="zh-CN" sz="1400" dirty="0">
                <a:solidFill>
                  <a:srgbClr val="F92672"/>
                </a:solidFill>
                <a:latin typeface="Courier New" panose="02070309020205020404" pitchFamily="49" charset="0"/>
                <a:cs typeface="Courier New" panose="02070309020205020404" pitchFamily="49" charset="0"/>
              </a:rPr>
              <a:t>DOCTYPE</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F77C00"/>
                </a:solidFill>
                <a:latin typeface="Courier New" panose="02070309020205020404" pitchFamily="49" charset="0"/>
                <a:cs typeface="Courier New" panose="02070309020205020404" pitchFamily="49" charset="0"/>
              </a:rPr>
              <a:t>html</a:t>
            </a:r>
            <a:r>
              <a:rPr lang="en-US" altLang="zh-CN" sz="1400" dirty="0">
                <a:solidFill>
                  <a:srgbClr val="0D0D0D"/>
                </a:solidFill>
                <a:latin typeface="Courier New" panose="02070309020205020404" pitchFamily="49" charset="0"/>
                <a:cs typeface="Courier New" panose="02070309020205020404" pitchFamily="49" charset="0"/>
              </a:rPr>
              <a:t>&gt;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&lt;</a:t>
            </a:r>
            <a:r>
              <a:rPr lang="en-US" altLang="zh-CN" sz="1400" dirty="0">
                <a:solidFill>
                  <a:srgbClr val="F92672"/>
                </a:solidFill>
                <a:latin typeface="Courier New" panose="02070309020205020404" pitchFamily="49" charset="0"/>
                <a:cs typeface="Courier New" panose="02070309020205020404" pitchFamily="49" charset="0"/>
              </a:rPr>
              <a:t>html</a:t>
            </a:r>
            <a:r>
              <a:rPr lang="en-US" altLang="zh-CN" sz="1400" dirty="0">
                <a:solidFill>
                  <a:srgbClr val="0D0D0D"/>
                </a:solidFill>
                <a:latin typeface="Courier New" panose="02070309020205020404" pitchFamily="49" charset="0"/>
                <a:cs typeface="Courier New" panose="02070309020205020404" pitchFamily="49" charset="0"/>
              </a:rPr>
              <a:t>&gt;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&lt;</a:t>
            </a:r>
            <a:r>
              <a:rPr lang="en-US" altLang="zh-CN" sz="1400" dirty="0">
                <a:solidFill>
                  <a:srgbClr val="F92672"/>
                </a:solidFill>
                <a:latin typeface="Courier New" panose="02070309020205020404" pitchFamily="49" charset="0"/>
                <a:cs typeface="Courier New" panose="02070309020205020404" pitchFamily="49" charset="0"/>
              </a:rPr>
              <a:t>head</a:t>
            </a:r>
            <a:r>
              <a:rPr lang="en-US" altLang="zh-CN" sz="1400" dirty="0">
                <a:solidFill>
                  <a:srgbClr val="0D0D0D"/>
                </a:solidFill>
                <a:latin typeface="Courier New" panose="02070309020205020404" pitchFamily="49" charset="0"/>
                <a:cs typeface="Courier New" panose="02070309020205020404" pitchFamily="49" charset="0"/>
              </a:rPr>
              <a:t>&gt;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&lt;</a:t>
            </a:r>
            <a:r>
              <a:rPr lang="en-US" altLang="zh-CN" sz="1400" dirty="0">
                <a:solidFill>
                  <a:srgbClr val="F92672"/>
                </a:solidFill>
                <a:latin typeface="Courier New" panose="02070309020205020404" pitchFamily="49" charset="0"/>
                <a:cs typeface="Courier New" panose="02070309020205020404" pitchFamily="49" charset="0"/>
              </a:rPr>
              <a:t>title</a:t>
            </a:r>
            <a:r>
              <a:rPr lang="en-US" altLang="zh-CN" sz="1400" dirty="0">
                <a:solidFill>
                  <a:srgbClr val="0D0D0D"/>
                </a:solidFill>
                <a:latin typeface="Courier New" panose="02070309020205020404" pitchFamily="49" charset="0"/>
                <a:cs typeface="Courier New" panose="02070309020205020404" pitchFamily="49" charset="0"/>
              </a:rPr>
              <a:t>&gt;Document&lt;/</a:t>
            </a:r>
            <a:r>
              <a:rPr lang="en-US" altLang="zh-CN" sz="1400" dirty="0">
                <a:solidFill>
                  <a:srgbClr val="F92672"/>
                </a:solidFill>
                <a:latin typeface="Courier New" panose="02070309020205020404" pitchFamily="49" charset="0"/>
                <a:cs typeface="Courier New" panose="02070309020205020404" pitchFamily="49" charset="0"/>
              </a:rPr>
              <a:t>title</a:t>
            </a:r>
            <a:r>
              <a:rPr lang="en-US" altLang="zh-CN" sz="1400" dirty="0">
                <a:solidFill>
                  <a:srgbClr val="0D0D0D"/>
                </a:solidFill>
                <a:latin typeface="Courier New" panose="02070309020205020404" pitchFamily="49" charset="0"/>
                <a:cs typeface="Courier New" panose="02070309020205020404" pitchFamily="49" charset="0"/>
              </a:rPr>
              <a:t>&gt;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&lt;/</a:t>
            </a:r>
            <a:r>
              <a:rPr lang="en-US" altLang="zh-CN" sz="1400" dirty="0">
                <a:solidFill>
                  <a:srgbClr val="F92672"/>
                </a:solidFill>
                <a:latin typeface="Courier New" panose="02070309020205020404" pitchFamily="49" charset="0"/>
                <a:cs typeface="Courier New" panose="02070309020205020404" pitchFamily="49" charset="0"/>
              </a:rPr>
              <a:t>head</a:t>
            </a:r>
            <a:r>
              <a:rPr lang="en-US" altLang="zh-CN" sz="1400" dirty="0">
                <a:solidFill>
                  <a:srgbClr val="0D0D0D"/>
                </a:solidFill>
                <a:latin typeface="Courier New" panose="02070309020205020404" pitchFamily="49" charset="0"/>
                <a:cs typeface="Courier New" panose="02070309020205020404" pitchFamily="49" charset="0"/>
              </a:rPr>
              <a:t>&gt;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&lt;</a:t>
            </a:r>
            <a:r>
              <a:rPr lang="en-US" altLang="zh-CN" sz="1400" dirty="0">
                <a:solidFill>
                  <a:srgbClr val="F92672"/>
                </a:solidFill>
                <a:latin typeface="Courier New" panose="02070309020205020404" pitchFamily="49" charset="0"/>
                <a:cs typeface="Courier New" panose="02070309020205020404" pitchFamily="49" charset="0"/>
              </a:rPr>
              <a:t>body</a:t>
            </a:r>
            <a:r>
              <a:rPr lang="en-US" altLang="zh-CN" sz="1400" dirty="0">
                <a:solidFill>
                  <a:srgbClr val="0D0D0D"/>
                </a:solidFill>
                <a:latin typeface="Courier New" panose="02070309020205020404" pitchFamily="49" charset="0"/>
                <a:cs typeface="Courier New" panose="02070309020205020404" pitchFamily="49" charset="0"/>
              </a:rPr>
              <a:t>&gt;&lt;/</a:t>
            </a:r>
            <a:r>
              <a:rPr lang="en-US" altLang="zh-CN" sz="1400" dirty="0">
                <a:solidFill>
                  <a:srgbClr val="F92672"/>
                </a:solidFill>
                <a:latin typeface="Courier New" panose="02070309020205020404" pitchFamily="49" charset="0"/>
                <a:cs typeface="Courier New" panose="02070309020205020404" pitchFamily="49" charset="0"/>
              </a:rPr>
              <a:t>body</a:t>
            </a:r>
            <a:r>
              <a:rPr lang="en-US" altLang="zh-CN" sz="1400" dirty="0">
                <a:solidFill>
                  <a:srgbClr val="0D0D0D"/>
                </a:solidFill>
                <a:latin typeface="Courier New" panose="02070309020205020404" pitchFamily="49" charset="0"/>
                <a:cs typeface="Courier New" panose="02070309020205020404" pitchFamily="49" charset="0"/>
              </a:rPr>
              <a:t>&gt;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&lt;/</a:t>
            </a:r>
            <a:r>
              <a:rPr lang="en-US" altLang="zh-CN" sz="1400" dirty="0">
                <a:solidFill>
                  <a:srgbClr val="F92672"/>
                </a:solidFill>
                <a:latin typeface="Courier New" panose="02070309020205020404" pitchFamily="49" charset="0"/>
                <a:cs typeface="Courier New" panose="02070309020205020404" pitchFamily="49" charset="0"/>
              </a:rPr>
              <a:t>html</a:t>
            </a:r>
            <a:r>
              <a:rPr lang="en-US" altLang="zh-CN" sz="1400" dirty="0">
                <a:solidFill>
                  <a:srgbClr val="0D0D0D"/>
                </a:solidFill>
                <a:latin typeface="Courier New" panose="02070309020205020404" pitchFamily="49" charset="0"/>
                <a:cs typeface="Courier New" panose="02070309020205020404" pitchFamily="49" charset="0"/>
              </a:rPr>
              <a:t>&gt;</a:t>
            </a:r>
          </a:p>
          <a:p>
            <a:br>
              <a:rPr lang="en-US" altLang="zh-CN" sz="1400" dirty="0">
                <a:solidFill>
                  <a:srgbClr val="0D0D0D"/>
                </a:solidFill>
                <a:latin typeface="Consolas, menlo, monospace,  Microsoft YaHei Light"/>
              </a:rPr>
            </a:br>
            <a:endParaRPr lang="en-US" altLang="zh-CN" sz="1400" dirty="0">
              <a:solidFill>
                <a:srgbClr val="0D0D0D"/>
              </a:solidFill>
              <a:latin typeface="Consolas, menlo, monospace,  Microsoft YaHei Light"/>
            </a:endParaRPr>
          </a:p>
        </p:txBody>
      </p:sp>
      <p:sp>
        <p:nvSpPr>
          <p:cNvPr id="15" name="矩形 14">
            <a:extLst>
              <a:ext uri="{FF2B5EF4-FFF2-40B4-BE49-F238E27FC236}">
                <a16:creationId xmlns:a16="http://schemas.microsoft.com/office/drawing/2014/main" id="{37DF7A62-800F-4D82-A317-3E1DF1455BC3}"/>
              </a:ext>
            </a:extLst>
          </p:cNvPr>
          <p:cNvSpPr/>
          <p:nvPr/>
        </p:nvSpPr>
        <p:spPr bwMode="auto">
          <a:xfrm>
            <a:off x="5329767" y="3698828"/>
            <a:ext cx="4125807" cy="2450715"/>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&lt;</a:t>
            </a:r>
            <a:r>
              <a:rPr lang="en-US" altLang="zh-CN" sz="1400" dirty="0">
                <a:solidFill>
                  <a:srgbClr val="F92672"/>
                </a:solidFill>
                <a:latin typeface="Courier New" panose="02070309020205020404" pitchFamily="49" charset="0"/>
                <a:cs typeface="Courier New" panose="02070309020205020404" pitchFamily="49" charset="0"/>
              </a:rPr>
              <a:t>note</a:t>
            </a:r>
            <a:r>
              <a:rPr lang="en-US" altLang="zh-CN" sz="1400" dirty="0">
                <a:solidFill>
                  <a:srgbClr val="0D0D0D"/>
                </a:solidFill>
                <a:latin typeface="Courier New" panose="02070309020205020404" pitchFamily="49" charset="0"/>
                <a:cs typeface="Courier New" panose="02070309020205020404" pitchFamily="49" charset="0"/>
              </a:rPr>
              <a:t>&gt;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&lt;</a:t>
            </a:r>
            <a:r>
              <a:rPr lang="en-US" altLang="zh-CN" sz="1400" dirty="0">
                <a:solidFill>
                  <a:srgbClr val="F92672"/>
                </a:solidFill>
                <a:latin typeface="Courier New" panose="02070309020205020404" pitchFamily="49" charset="0"/>
                <a:cs typeface="Courier New" panose="02070309020205020404" pitchFamily="49" charset="0"/>
              </a:rPr>
              <a:t>to</a:t>
            </a:r>
            <a:r>
              <a:rPr lang="en-US" altLang="zh-CN" sz="1400" dirty="0">
                <a:solidFill>
                  <a:srgbClr val="0D0D0D"/>
                </a:solidFill>
                <a:latin typeface="Courier New" panose="02070309020205020404" pitchFamily="49" charset="0"/>
                <a:cs typeface="Courier New" panose="02070309020205020404" pitchFamily="49" charset="0"/>
              </a:rPr>
              <a:t>&gt;ls&lt;/</a:t>
            </a:r>
            <a:r>
              <a:rPr lang="en-US" altLang="zh-CN" sz="1400" dirty="0">
                <a:solidFill>
                  <a:srgbClr val="F92672"/>
                </a:solidFill>
                <a:latin typeface="Courier New" panose="02070309020205020404" pitchFamily="49" charset="0"/>
                <a:cs typeface="Courier New" panose="02070309020205020404" pitchFamily="49" charset="0"/>
              </a:rPr>
              <a:t>to</a:t>
            </a:r>
            <a:r>
              <a:rPr lang="en-US" altLang="zh-CN" sz="1400" dirty="0">
                <a:solidFill>
                  <a:srgbClr val="0D0D0D"/>
                </a:solidFill>
                <a:latin typeface="Courier New" panose="02070309020205020404" pitchFamily="49" charset="0"/>
                <a:cs typeface="Courier New" panose="02070309020205020404" pitchFamily="49" charset="0"/>
              </a:rPr>
              <a:t>&gt;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&lt;</a:t>
            </a:r>
            <a:r>
              <a:rPr lang="en-US" altLang="zh-CN" sz="1400" dirty="0">
                <a:solidFill>
                  <a:srgbClr val="F92672"/>
                </a:solidFill>
                <a:latin typeface="Courier New" panose="02070309020205020404" pitchFamily="49" charset="0"/>
                <a:cs typeface="Courier New" panose="02070309020205020404" pitchFamily="49" charset="0"/>
              </a:rPr>
              <a:t>from</a:t>
            </a:r>
            <a:r>
              <a:rPr lang="en-US" altLang="zh-CN" sz="1400" dirty="0">
                <a:solidFill>
                  <a:srgbClr val="0D0D0D"/>
                </a:solidFill>
                <a:latin typeface="Courier New" panose="02070309020205020404" pitchFamily="49" charset="0"/>
                <a:cs typeface="Courier New" panose="02070309020205020404" pitchFamily="49" charset="0"/>
              </a:rPr>
              <a:t>&gt;zs&lt;/</a:t>
            </a:r>
            <a:r>
              <a:rPr lang="en-US" altLang="zh-CN" sz="1400" dirty="0">
                <a:solidFill>
                  <a:srgbClr val="F92672"/>
                </a:solidFill>
                <a:latin typeface="Courier New" panose="02070309020205020404" pitchFamily="49" charset="0"/>
                <a:cs typeface="Courier New" panose="02070309020205020404" pitchFamily="49" charset="0"/>
              </a:rPr>
              <a:t>from</a:t>
            </a:r>
            <a:r>
              <a:rPr lang="en-US" altLang="zh-CN" sz="1400" dirty="0">
                <a:solidFill>
                  <a:srgbClr val="0D0D0D"/>
                </a:solidFill>
                <a:latin typeface="Courier New" panose="02070309020205020404" pitchFamily="49" charset="0"/>
                <a:cs typeface="Courier New" panose="02070309020205020404" pitchFamily="49" charset="0"/>
              </a:rPr>
              <a:t>&gt;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&lt;</a:t>
            </a:r>
            <a:r>
              <a:rPr lang="en-US" altLang="zh-CN" sz="1400" dirty="0">
                <a:solidFill>
                  <a:srgbClr val="F92672"/>
                </a:solidFill>
                <a:latin typeface="Courier New" panose="02070309020205020404" pitchFamily="49" charset="0"/>
                <a:cs typeface="Courier New" panose="02070309020205020404" pitchFamily="49" charset="0"/>
              </a:rPr>
              <a:t>heading</a:t>
            </a:r>
            <a:r>
              <a:rPr lang="en-US" altLang="zh-CN" sz="1400" dirty="0">
                <a:solidFill>
                  <a:srgbClr val="0D0D0D"/>
                </a:solidFill>
                <a:latin typeface="Courier New" panose="02070309020205020404" pitchFamily="49" charset="0"/>
                <a:cs typeface="Courier New" panose="02070309020205020404" pitchFamily="49" charset="0"/>
              </a:rPr>
              <a:t>&gt;</a:t>
            </a:r>
            <a:r>
              <a:rPr lang="zh-CN" altLang="en-US" sz="1400" dirty="0">
                <a:solidFill>
                  <a:srgbClr val="0D0D0D"/>
                </a:solidFill>
                <a:latin typeface="Courier New" panose="02070309020205020404" pitchFamily="49" charset="0"/>
                <a:cs typeface="Courier New" panose="02070309020205020404" pitchFamily="49" charset="0"/>
              </a:rPr>
              <a:t>通知</a:t>
            </a:r>
            <a:r>
              <a:rPr lang="en-US" altLang="zh-CN" sz="1400" dirty="0">
                <a:solidFill>
                  <a:srgbClr val="0D0D0D"/>
                </a:solidFill>
                <a:latin typeface="Courier New" panose="02070309020205020404" pitchFamily="49" charset="0"/>
                <a:cs typeface="Courier New" panose="02070309020205020404" pitchFamily="49" charset="0"/>
              </a:rPr>
              <a:t>&lt;/</a:t>
            </a:r>
            <a:r>
              <a:rPr lang="en-US" altLang="zh-CN" sz="1400" dirty="0">
                <a:solidFill>
                  <a:srgbClr val="F92672"/>
                </a:solidFill>
                <a:latin typeface="Courier New" panose="02070309020205020404" pitchFamily="49" charset="0"/>
                <a:cs typeface="Courier New" panose="02070309020205020404" pitchFamily="49" charset="0"/>
              </a:rPr>
              <a:t>heading</a:t>
            </a:r>
            <a:r>
              <a:rPr lang="en-US" altLang="zh-CN" sz="1400" dirty="0">
                <a:solidFill>
                  <a:srgbClr val="0D0D0D"/>
                </a:solidFill>
                <a:latin typeface="Courier New" panose="02070309020205020404" pitchFamily="49" charset="0"/>
                <a:cs typeface="Courier New" panose="02070309020205020404" pitchFamily="49" charset="0"/>
              </a:rPr>
              <a:t>&gt;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&lt;</a:t>
            </a:r>
            <a:r>
              <a:rPr lang="en-US" altLang="zh-CN" sz="1400" dirty="0">
                <a:solidFill>
                  <a:srgbClr val="F92672"/>
                </a:solidFill>
                <a:latin typeface="Courier New" panose="02070309020205020404" pitchFamily="49" charset="0"/>
                <a:cs typeface="Courier New" panose="02070309020205020404" pitchFamily="49" charset="0"/>
              </a:rPr>
              <a:t>body</a:t>
            </a:r>
            <a:r>
              <a:rPr lang="en-US" altLang="zh-CN" sz="1400" dirty="0">
                <a:solidFill>
                  <a:srgbClr val="0D0D0D"/>
                </a:solidFill>
                <a:latin typeface="Courier New" panose="02070309020205020404" pitchFamily="49" charset="0"/>
                <a:cs typeface="Courier New" panose="02070309020205020404" pitchFamily="49" charset="0"/>
              </a:rPr>
              <a:t>&gt;</a:t>
            </a:r>
            <a:r>
              <a:rPr lang="zh-CN" altLang="en-US" sz="1400" dirty="0">
                <a:solidFill>
                  <a:srgbClr val="0D0D0D"/>
                </a:solidFill>
                <a:latin typeface="Courier New" panose="02070309020205020404" pitchFamily="49" charset="0"/>
                <a:cs typeface="Courier New" panose="02070309020205020404" pitchFamily="49" charset="0"/>
              </a:rPr>
              <a:t>晚上开会</a:t>
            </a:r>
            <a:r>
              <a:rPr lang="en-US" altLang="zh-CN" sz="1400" dirty="0">
                <a:solidFill>
                  <a:srgbClr val="0D0D0D"/>
                </a:solidFill>
                <a:latin typeface="Courier New" panose="02070309020205020404" pitchFamily="49" charset="0"/>
                <a:cs typeface="Courier New" panose="02070309020205020404" pitchFamily="49" charset="0"/>
              </a:rPr>
              <a:t>&lt;/</a:t>
            </a:r>
            <a:r>
              <a:rPr lang="en-US" altLang="zh-CN" sz="1400" dirty="0">
                <a:solidFill>
                  <a:srgbClr val="F92672"/>
                </a:solidFill>
                <a:latin typeface="Courier New" panose="02070309020205020404" pitchFamily="49" charset="0"/>
                <a:cs typeface="Courier New" panose="02070309020205020404" pitchFamily="49" charset="0"/>
              </a:rPr>
              <a:t>body</a:t>
            </a:r>
            <a:r>
              <a:rPr lang="en-US" altLang="zh-CN" sz="1400" dirty="0">
                <a:solidFill>
                  <a:srgbClr val="0D0D0D"/>
                </a:solidFill>
                <a:latin typeface="Courier New" panose="02070309020205020404" pitchFamily="49" charset="0"/>
                <a:cs typeface="Courier New" panose="02070309020205020404" pitchFamily="49" charset="0"/>
              </a:rPr>
              <a:t>&gt;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&lt;/</a:t>
            </a:r>
            <a:r>
              <a:rPr lang="en-US" altLang="zh-CN" sz="1400" dirty="0">
                <a:solidFill>
                  <a:srgbClr val="F92672"/>
                </a:solidFill>
                <a:latin typeface="Courier New" panose="02070309020205020404" pitchFamily="49" charset="0"/>
                <a:cs typeface="Courier New" panose="02070309020205020404" pitchFamily="49" charset="0"/>
              </a:rPr>
              <a:t>note</a:t>
            </a:r>
            <a:r>
              <a:rPr lang="en-US" altLang="zh-CN" sz="1400" dirty="0">
                <a:solidFill>
                  <a:srgbClr val="0D0D0D"/>
                </a:solidFill>
                <a:latin typeface="Courier New" panose="02070309020205020404" pitchFamily="49" charset="0"/>
                <a:cs typeface="Courier New" panose="02070309020205020404" pitchFamily="49" charset="0"/>
              </a:rPr>
              <a:t>&gt;</a:t>
            </a:r>
          </a:p>
          <a:p>
            <a:pPr eaLnBrk="0" hangingPunct="0">
              <a:buFontTx/>
              <a:buNone/>
              <a:defRPr/>
            </a:pPr>
            <a:endParaRPr lang="zh-CN" altLang="en-US" sz="1400" dirty="0">
              <a:solidFill>
                <a:schemeClr val="tx1"/>
              </a:solidFill>
              <a:latin typeface="Courier New" panose="02070309020205020404" pitchFamily="49" charset="0"/>
              <a:cs typeface="Courier New" panose="02070309020205020404" pitchFamily="49" charset="0"/>
              <a:sym typeface="+mn-ea"/>
            </a:endParaRPr>
          </a:p>
        </p:txBody>
      </p:sp>
      <p:sp>
        <p:nvSpPr>
          <p:cNvPr id="4" name="文本框 3">
            <a:extLst>
              <a:ext uri="{FF2B5EF4-FFF2-40B4-BE49-F238E27FC236}">
                <a16:creationId xmlns:a16="http://schemas.microsoft.com/office/drawing/2014/main" id="{150DF887-5A25-4EAC-A951-A805A9203578}"/>
              </a:ext>
            </a:extLst>
          </p:cNvPr>
          <p:cNvSpPr txBox="1"/>
          <p:nvPr/>
        </p:nvSpPr>
        <p:spPr>
          <a:xfrm>
            <a:off x="2442916" y="6224750"/>
            <a:ext cx="692818" cy="307777"/>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HTML</a:t>
            </a:r>
            <a:endParaRPr lang="zh-CN" altLang="en-US" sz="1400"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8CD46D1B-776A-4AFC-829A-5166B6BDCD31}"/>
              </a:ext>
            </a:extLst>
          </p:cNvPr>
          <p:cNvSpPr txBox="1"/>
          <p:nvPr/>
        </p:nvSpPr>
        <p:spPr>
          <a:xfrm>
            <a:off x="6982903" y="6224750"/>
            <a:ext cx="566181" cy="307777"/>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XML</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357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5" grpId="0" animBg="1"/>
      <p:bldP spid="4" grpId="0"/>
      <p:bldP spid="16"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a:t>
            </a:r>
            <a:r>
              <a:rPr lang="zh-CN" altLang="en-US" dirty="0"/>
              <a:t>数据交换格式</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2.2 XML</a:t>
            </a:r>
            <a:endParaRPr lang="zh-CN" altLang="en-US" dirty="0"/>
          </a:p>
        </p:txBody>
      </p:sp>
      <p:sp>
        <p:nvSpPr>
          <p:cNvPr id="7" name="内容占位符 5">
            <a:extLst>
              <a:ext uri="{FF2B5EF4-FFF2-40B4-BE49-F238E27FC236}">
                <a16:creationId xmlns:a16="http://schemas.microsoft.com/office/drawing/2014/main" id="{7F323F41-3BE3-437E-9358-CB0E596FE998}"/>
              </a:ext>
            </a:extLst>
          </p:cNvPr>
          <p:cNvSpPr>
            <a:spLocks noGrp="1"/>
          </p:cNvSpPr>
          <p:nvPr>
            <p:ph sz="half" idx="14"/>
          </p:nvPr>
        </p:nvSpPr>
        <p:spPr>
          <a:xfrm>
            <a:off x="1131170" y="2832001"/>
            <a:ext cx="8436220" cy="1900303"/>
          </a:xfrm>
        </p:spPr>
        <p:txBody>
          <a:bodyPr>
            <a:noAutofit/>
          </a:bodyPr>
          <a:lstStyle/>
          <a:p>
            <a:r>
              <a:rPr lang="en-US" altLang="zh-CN" dirty="0">
                <a:solidFill>
                  <a:schemeClr val="tx1"/>
                </a:solidFill>
              </a:rPr>
              <a:t>XML </a:t>
            </a:r>
            <a:r>
              <a:rPr lang="zh-CN" altLang="en-US" dirty="0">
                <a:solidFill>
                  <a:schemeClr val="tx1"/>
                </a:solidFill>
              </a:rPr>
              <a:t>和 </a:t>
            </a:r>
            <a:r>
              <a:rPr lang="en-US" altLang="zh-CN" dirty="0">
                <a:solidFill>
                  <a:schemeClr val="tx1"/>
                </a:solidFill>
              </a:rPr>
              <a:t>HTML </a:t>
            </a:r>
            <a:r>
              <a:rPr lang="zh-CN" altLang="en-US" dirty="0">
                <a:solidFill>
                  <a:schemeClr val="tx1"/>
                </a:solidFill>
              </a:rPr>
              <a:t>虽然都是标记语言，但是，它们两者之间没有任何的关系。</a:t>
            </a:r>
          </a:p>
          <a:p>
            <a:pPr marL="228594" indent="-228594">
              <a:buFont typeface="Wingdings" panose="05000000000000000000" pitchFamily="2" charset="2"/>
              <a:buChar char="l"/>
            </a:pPr>
            <a:r>
              <a:rPr lang="en-US" altLang="zh-CN" dirty="0">
                <a:solidFill>
                  <a:schemeClr val="tx1"/>
                </a:solidFill>
              </a:rPr>
              <a:t>HTML </a:t>
            </a:r>
            <a:r>
              <a:rPr lang="zh-CN" altLang="en-US" dirty="0">
                <a:solidFill>
                  <a:schemeClr val="tx1"/>
                </a:solidFill>
              </a:rPr>
              <a:t>被设计用来描述网页上的</a:t>
            </a:r>
            <a:r>
              <a:rPr lang="zh-CN" altLang="en-US" b="1" dirty="0">
                <a:solidFill>
                  <a:srgbClr val="FF0000"/>
                </a:solidFill>
              </a:rPr>
              <a:t>内容</a:t>
            </a:r>
            <a:r>
              <a:rPr lang="zh-CN" altLang="en-US" dirty="0">
                <a:solidFill>
                  <a:schemeClr val="tx1"/>
                </a:solidFill>
              </a:rPr>
              <a:t>，是网页内容的载体</a:t>
            </a:r>
          </a:p>
          <a:p>
            <a:pPr marL="228594" indent="-228594">
              <a:buFont typeface="Wingdings" panose="05000000000000000000" pitchFamily="2" charset="2"/>
              <a:buChar char="l"/>
            </a:pPr>
            <a:r>
              <a:rPr lang="en-US" altLang="zh-CN" dirty="0">
                <a:solidFill>
                  <a:schemeClr val="tx1"/>
                </a:solidFill>
              </a:rPr>
              <a:t>XML </a:t>
            </a:r>
            <a:r>
              <a:rPr lang="zh-CN" altLang="en-US" dirty="0">
                <a:solidFill>
                  <a:schemeClr val="tx1"/>
                </a:solidFill>
              </a:rPr>
              <a:t>被设计用来</a:t>
            </a:r>
            <a:r>
              <a:rPr lang="zh-CN" altLang="en-US" b="1" dirty="0">
                <a:solidFill>
                  <a:srgbClr val="FF0000"/>
                </a:solidFill>
              </a:rPr>
              <a:t>传输和存储数据</a:t>
            </a:r>
            <a:r>
              <a:rPr lang="zh-CN" altLang="en-US" dirty="0">
                <a:solidFill>
                  <a:schemeClr val="tx1"/>
                </a:solidFill>
              </a:rPr>
              <a:t>，是数据的载体</a:t>
            </a:r>
          </a:p>
        </p:txBody>
      </p:sp>
      <p:sp>
        <p:nvSpPr>
          <p:cNvPr id="8" name="TextBox 3">
            <a:extLst>
              <a:ext uri="{FF2B5EF4-FFF2-40B4-BE49-F238E27FC236}">
                <a16:creationId xmlns:a16="http://schemas.microsoft.com/office/drawing/2014/main" id="{9E1DF31E-8D42-41CA-A773-964527403F5B}"/>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2. XML</a:t>
            </a:r>
            <a:r>
              <a:rPr lang="zh-CN" altLang="en-US" sz="1867" b="1" dirty="0">
                <a:solidFill>
                  <a:srgbClr val="404040"/>
                </a:solidFill>
                <a:latin typeface="微软雅黑" panose="020B0503020204020204" pitchFamily="34" charset="-122"/>
                <a:ea typeface="微软雅黑" panose="020B0503020204020204" pitchFamily="34" charset="-122"/>
              </a:rPr>
              <a:t>和</a:t>
            </a:r>
            <a:r>
              <a:rPr lang="en-US" altLang="zh-CN" sz="1867" b="1" dirty="0">
                <a:solidFill>
                  <a:srgbClr val="404040"/>
                </a:solidFill>
                <a:latin typeface="微软雅黑" panose="020B0503020204020204" pitchFamily="34" charset="-122"/>
                <a:ea typeface="微软雅黑" panose="020B0503020204020204" pitchFamily="34" charset="-122"/>
              </a:rPr>
              <a:t>HTML</a:t>
            </a:r>
            <a:r>
              <a:rPr lang="zh-CN" altLang="en-US" sz="1867" b="1" dirty="0">
                <a:solidFill>
                  <a:srgbClr val="404040"/>
                </a:solidFill>
                <a:latin typeface="微软雅黑" panose="020B0503020204020204" pitchFamily="34" charset="-122"/>
                <a:ea typeface="微软雅黑" panose="020B0503020204020204" pitchFamily="34" charset="-122"/>
              </a:rPr>
              <a:t>的区别</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88BA3207-B489-4589-BA0D-DAA001F65608}"/>
              </a:ext>
            </a:extLst>
          </p:cNvPr>
          <p:cNvPicPr>
            <a:picLocks noChangeAspect="1"/>
          </p:cNvPicPr>
          <p:nvPr/>
        </p:nvPicPr>
        <p:blipFill>
          <a:blip r:embed="rId2"/>
          <a:stretch>
            <a:fillRect/>
          </a:stretch>
        </p:blipFill>
        <p:spPr>
          <a:xfrm>
            <a:off x="1276725" y="4848848"/>
            <a:ext cx="748979" cy="1197085"/>
          </a:xfrm>
          <a:prstGeom prst="rect">
            <a:avLst/>
          </a:prstGeom>
        </p:spPr>
      </p:pic>
      <p:pic>
        <p:nvPicPr>
          <p:cNvPr id="9" name="图片 8">
            <a:extLst>
              <a:ext uri="{FF2B5EF4-FFF2-40B4-BE49-F238E27FC236}">
                <a16:creationId xmlns:a16="http://schemas.microsoft.com/office/drawing/2014/main" id="{665622DC-D04B-4131-A9E0-366F4CD62744}"/>
              </a:ext>
            </a:extLst>
          </p:cNvPr>
          <p:cNvPicPr>
            <a:picLocks noChangeAspect="1"/>
          </p:cNvPicPr>
          <p:nvPr/>
        </p:nvPicPr>
        <p:blipFill>
          <a:blip r:embed="rId3"/>
          <a:stretch>
            <a:fillRect/>
          </a:stretch>
        </p:blipFill>
        <p:spPr>
          <a:xfrm>
            <a:off x="3991752" y="5015479"/>
            <a:ext cx="956733" cy="911371"/>
          </a:xfrm>
          <a:prstGeom prst="rect">
            <a:avLst/>
          </a:prstGeom>
        </p:spPr>
      </p:pic>
      <p:pic>
        <p:nvPicPr>
          <p:cNvPr id="12" name="图片 11">
            <a:extLst>
              <a:ext uri="{FF2B5EF4-FFF2-40B4-BE49-F238E27FC236}">
                <a16:creationId xmlns:a16="http://schemas.microsoft.com/office/drawing/2014/main" id="{C07719C2-957D-4144-935F-6DA0B9977E71}"/>
              </a:ext>
            </a:extLst>
          </p:cNvPr>
          <p:cNvPicPr>
            <a:picLocks noChangeAspect="1"/>
          </p:cNvPicPr>
          <p:nvPr/>
        </p:nvPicPr>
        <p:blipFill>
          <a:blip r:embed="rId4"/>
          <a:stretch>
            <a:fillRect/>
          </a:stretch>
        </p:blipFill>
        <p:spPr>
          <a:xfrm>
            <a:off x="4237311" y="5077418"/>
            <a:ext cx="465615" cy="472669"/>
          </a:xfrm>
          <a:prstGeom prst="rect">
            <a:avLst/>
          </a:prstGeom>
        </p:spPr>
      </p:pic>
      <p:sp>
        <p:nvSpPr>
          <p:cNvPr id="14" name="文本框 13">
            <a:extLst>
              <a:ext uri="{FF2B5EF4-FFF2-40B4-BE49-F238E27FC236}">
                <a16:creationId xmlns:a16="http://schemas.microsoft.com/office/drawing/2014/main" id="{D9D777F2-1C8A-4BEF-85B0-A23EF2210CF1}"/>
              </a:ext>
            </a:extLst>
          </p:cNvPr>
          <p:cNvSpPr txBox="1"/>
          <p:nvPr/>
        </p:nvSpPr>
        <p:spPr>
          <a:xfrm>
            <a:off x="2338459" y="5088554"/>
            <a:ext cx="1261884"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传输网页内容</a:t>
            </a:r>
          </a:p>
        </p:txBody>
      </p:sp>
      <p:grpSp>
        <p:nvGrpSpPr>
          <p:cNvPr id="4" name="组合 3">
            <a:extLst>
              <a:ext uri="{FF2B5EF4-FFF2-40B4-BE49-F238E27FC236}">
                <a16:creationId xmlns:a16="http://schemas.microsoft.com/office/drawing/2014/main" id="{1E3779FA-20D9-46CB-B2BB-36E2D69EDCDE}"/>
              </a:ext>
            </a:extLst>
          </p:cNvPr>
          <p:cNvGrpSpPr/>
          <p:nvPr/>
        </p:nvGrpSpPr>
        <p:grpSpPr>
          <a:xfrm>
            <a:off x="2025704" y="5437345"/>
            <a:ext cx="1941531" cy="354657"/>
            <a:chOff x="1519278" y="4078009"/>
            <a:chExt cx="1456148" cy="265993"/>
          </a:xfrm>
        </p:grpSpPr>
        <p:cxnSp>
          <p:nvCxnSpPr>
            <p:cNvPr id="13" name="直接箭头连接符 12">
              <a:extLst>
                <a:ext uri="{FF2B5EF4-FFF2-40B4-BE49-F238E27FC236}">
                  <a16:creationId xmlns:a16="http://schemas.microsoft.com/office/drawing/2014/main" id="{53470B0C-84E3-4227-A8EC-6F1708589560}"/>
                </a:ext>
              </a:extLst>
            </p:cNvPr>
            <p:cNvCxnSpPr>
              <a:cxnSpLocks/>
              <a:stCxn id="6" idx="3"/>
            </p:cNvCxnSpPr>
            <p:nvPr/>
          </p:nvCxnSpPr>
          <p:spPr>
            <a:xfrm flipV="1">
              <a:off x="1519278" y="4078009"/>
              <a:ext cx="1456148" cy="7534"/>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74860536-45D3-4171-8044-406F6B7B0033}"/>
                </a:ext>
              </a:extLst>
            </p:cNvPr>
            <p:cNvSpPr txBox="1"/>
            <p:nvPr/>
          </p:nvSpPr>
          <p:spPr>
            <a:xfrm>
              <a:off x="1973455" y="4113169"/>
              <a:ext cx="519613" cy="230833"/>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HTML</a:t>
              </a:r>
              <a:endParaRPr lang="zh-CN" altLang="en-US" sz="1400" dirty="0">
                <a:latin typeface="微软雅黑" panose="020B0503020204020204" pitchFamily="34" charset="-122"/>
                <a:ea typeface="微软雅黑" panose="020B0503020204020204" pitchFamily="34" charset="-122"/>
              </a:endParaRPr>
            </a:p>
          </p:txBody>
        </p:sp>
      </p:grpSp>
      <p:pic>
        <p:nvPicPr>
          <p:cNvPr id="16" name="图片 15">
            <a:extLst>
              <a:ext uri="{FF2B5EF4-FFF2-40B4-BE49-F238E27FC236}">
                <a16:creationId xmlns:a16="http://schemas.microsoft.com/office/drawing/2014/main" id="{B9605F17-A293-4420-937E-DEDBD8D5828C}"/>
              </a:ext>
            </a:extLst>
          </p:cNvPr>
          <p:cNvPicPr>
            <a:picLocks noChangeAspect="1"/>
          </p:cNvPicPr>
          <p:nvPr/>
        </p:nvPicPr>
        <p:blipFill>
          <a:blip r:embed="rId2"/>
          <a:stretch>
            <a:fillRect/>
          </a:stretch>
        </p:blipFill>
        <p:spPr>
          <a:xfrm>
            <a:off x="6347047" y="4848848"/>
            <a:ext cx="748979" cy="1197085"/>
          </a:xfrm>
          <a:prstGeom prst="rect">
            <a:avLst/>
          </a:prstGeom>
        </p:spPr>
      </p:pic>
      <p:pic>
        <p:nvPicPr>
          <p:cNvPr id="17" name="图片 16">
            <a:extLst>
              <a:ext uri="{FF2B5EF4-FFF2-40B4-BE49-F238E27FC236}">
                <a16:creationId xmlns:a16="http://schemas.microsoft.com/office/drawing/2014/main" id="{001777C5-F546-4CA3-8FE4-8CE1053CF751}"/>
              </a:ext>
            </a:extLst>
          </p:cNvPr>
          <p:cNvPicPr>
            <a:picLocks noChangeAspect="1"/>
          </p:cNvPicPr>
          <p:nvPr/>
        </p:nvPicPr>
        <p:blipFill>
          <a:blip r:embed="rId3"/>
          <a:stretch>
            <a:fillRect/>
          </a:stretch>
        </p:blipFill>
        <p:spPr>
          <a:xfrm>
            <a:off x="9062074" y="5015479"/>
            <a:ext cx="956733" cy="911371"/>
          </a:xfrm>
          <a:prstGeom prst="rect">
            <a:avLst/>
          </a:prstGeom>
        </p:spPr>
      </p:pic>
      <p:pic>
        <p:nvPicPr>
          <p:cNvPr id="18" name="图片 17">
            <a:extLst>
              <a:ext uri="{FF2B5EF4-FFF2-40B4-BE49-F238E27FC236}">
                <a16:creationId xmlns:a16="http://schemas.microsoft.com/office/drawing/2014/main" id="{DA958279-0400-4F73-B5E6-F088562F4F86}"/>
              </a:ext>
            </a:extLst>
          </p:cNvPr>
          <p:cNvPicPr>
            <a:picLocks noChangeAspect="1"/>
          </p:cNvPicPr>
          <p:nvPr/>
        </p:nvPicPr>
        <p:blipFill>
          <a:blip r:embed="rId4"/>
          <a:stretch>
            <a:fillRect/>
          </a:stretch>
        </p:blipFill>
        <p:spPr>
          <a:xfrm>
            <a:off x="9307633" y="5077418"/>
            <a:ext cx="465615" cy="472669"/>
          </a:xfrm>
          <a:prstGeom prst="rect">
            <a:avLst/>
          </a:prstGeom>
        </p:spPr>
      </p:pic>
      <p:sp>
        <p:nvSpPr>
          <p:cNvPr id="19" name="文本框 18">
            <a:extLst>
              <a:ext uri="{FF2B5EF4-FFF2-40B4-BE49-F238E27FC236}">
                <a16:creationId xmlns:a16="http://schemas.microsoft.com/office/drawing/2014/main" id="{8314A837-DA2A-46B4-8E16-60838E5C379F}"/>
              </a:ext>
            </a:extLst>
          </p:cNvPr>
          <p:cNvSpPr txBox="1"/>
          <p:nvPr/>
        </p:nvSpPr>
        <p:spPr>
          <a:xfrm>
            <a:off x="7584607" y="5088554"/>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传输数据</a:t>
            </a:r>
          </a:p>
        </p:txBody>
      </p:sp>
      <p:grpSp>
        <p:nvGrpSpPr>
          <p:cNvPr id="26" name="组合 25">
            <a:extLst>
              <a:ext uri="{FF2B5EF4-FFF2-40B4-BE49-F238E27FC236}">
                <a16:creationId xmlns:a16="http://schemas.microsoft.com/office/drawing/2014/main" id="{90A16F82-9FFE-4C22-8AE5-265D2F3795AA}"/>
              </a:ext>
            </a:extLst>
          </p:cNvPr>
          <p:cNvGrpSpPr/>
          <p:nvPr/>
        </p:nvGrpSpPr>
        <p:grpSpPr>
          <a:xfrm>
            <a:off x="7090691" y="5436785"/>
            <a:ext cx="1941531" cy="355219"/>
            <a:chOff x="5318018" y="4077588"/>
            <a:chExt cx="1456148" cy="266414"/>
          </a:xfrm>
        </p:grpSpPr>
        <p:sp>
          <p:nvSpPr>
            <p:cNvPr id="22" name="文本框 21">
              <a:extLst>
                <a:ext uri="{FF2B5EF4-FFF2-40B4-BE49-F238E27FC236}">
                  <a16:creationId xmlns:a16="http://schemas.microsoft.com/office/drawing/2014/main" id="{3E592555-04FD-4156-95D1-8C942967232A}"/>
                </a:ext>
              </a:extLst>
            </p:cNvPr>
            <p:cNvSpPr txBox="1"/>
            <p:nvPr/>
          </p:nvSpPr>
          <p:spPr>
            <a:xfrm>
              <a:off x="5810290" y="4113169"/>
              <a:ext cx="424636" cy="230833"/>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XML</a:t>
              </a:r>
              <a:endParaRPr lang="zh-CN" altLang="en-US" sz="1400" dirty="0">
                <a:latin typeface="微软雅黑" panose="020B0503020204020204" pitchFamily="34" charset="-122"/>
                <a:ea typeface="微软雅黑" panose="020B0503020204020204" pitchFamily="34" charset="-122"/>
              </a:endParaRPr>
            </a:p>
          </p:txBody>
        </p:sp>
        <p:cxnSp>
          <p:nvCxnSpPr>
            <p:cNvPr id="24" name="直接箭头连接符 23">
              <a:extLst>
                <a:ext uri="{FF2B5EF4-FFF2-40B4-BE49-F238E27FC236}">
                  <a16:creationId xmlns:a16="http://schemas.microsoft.com/office/drawing/2014/main" id="{E5BFA8C9-3957-46A5-A5BF-3CCB94D25FA6}"/>
                </a:ext>
              </a:extLst>
            </p:cNvPr>
            <p:cNvCxnSpPr>
              <a:cxnSpLocks/>
            </p:cNvCxnSpPr>
            <p:nvPr/>
          </p:nvCxnSpPr>
          <p:spPr>
            <a:xfrm>
              <a:off x="5318018" y="4077588"/>
              <a:ext cx="1456148" cy="0"/>
            </a:xfrm>
            <a:prstGeom prst="straightConnector1">
              <a:avLst/>
            </a:prstGeom>
            <a:ln w="19050">
              <a:solidFill>
                <a:srgbClr val="0070C0"/>
              </a:solidFill>
              <a:headEnd type="arrow"/>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2926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6" presetClass="entr" presetSubtype="37" fill="hold"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barn(outVertical)">
                                      <p:cBhvr>
                                        <p:cTn id="5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a:t>
            </a:r>
            <a:r>
              <a:rPr lang="zh-CN" altLang="en-US" dirty="0"/>
              <a:t>数据交换格式</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2.2 XML</a:t>
            </a:r>
            <a:endParaRPr lang="zh-CN" altLang="en-US" dirty="0"/>
          </a:p>
        </p:txBody>
      </p:sp>
      <p:sp>
        <p:nvSpPr>
          <p:cNvPr id="7" name="内容占位符 5">
            <a:extLst>
              <a:ext uri="{FF2B5EF4-FFF2-40B4-BE49-F238E27FC236}">
                <a16:creationId xmlns:a16="http://schemas.microsoft.com/office/drawing/2014/main" id="{7F323F41-3BE3-437E-9358-CB0E596FE998}"/>
              </a:ext>
            </a:extLst>
          </p:cNvPr>
          <p:cNvSpPr>
            <a:spLocks noGrp="1"/>
          </p:cNvSpPr>
          <p:nvPr>
            <p:ph sz="half" idx="14"/>
          </p:nvPr>
        </p:nvSpPr>
        <p:spPr>
          <a:xfrm>
            <a:off x="4770362" y="2832000"/>
            <a:ext cx="5612191" cy="2876952"/>
          </a:xfrm>
        </p:spPr>
        <p:txBody>
          <a:bodyPr>
            <a:noAutofit/>
          </a:bodyPr>
          <a:lstStyle/>
          <a:p>
            <a:pPr marL="304792" indent="-304792">
              <a:buFont typeface="+mj-ea"/>
              <a:buAutoNum type="circleNumDbPlain"/>
            </a:pPr>
            <a:r>
              <a:rPr lang="en-US" altLang="zh-CN" dirty="0">
                <a:solidFill>
                  <a:schemeClr val="tx1"/>
                </a:solidFill>
              </a:rPr>
              <a:t>XML </a:t>
            </a:r>
            <a:r>
              <a:rPr lang="zh-CN" altLang="en-US" dirty="0">
                <a:solidFill>
                  <a:schemeClr val="tx1"/>
                </a:solidFill>
              </a:rPr>
              <a:t>格式臃肿，和数据无关的代码多，体积大，传输效率低</a:t>
            </a:r>
            <a:endParaRPr lang="en-US" altLang="zh-CN" dirty="0">
              <a:solidFill>
                <a:schemeClr val="tx1"/>
              </a:solidFill>
            </a:endParaRPr>
          </a:p>
          <a:p>
            <a:pPr marL="304792" indent="-304792">
              <a:buFont typeface="+mj-ea"/>
              <a:buAutoNum type="circleNumDbPlain"/>
            </a:pPr>
            <a:r>
              <a:rPr lang="zh-CN" altLang="en-US" dirty="0">
                <a:solidFill>
                  <a:schemeClr val="tx1"/>
                </a:solidFill>
              </a:rPr>
              <a:t>在 </a:t>
            </a:r>
            <a:r>
              <a:rPr lang="en-US" altLang="zh-CN" dirty="0">
                <a:solidFill>
                  <a:schemeClr val="tx1"/>
                </a:solidFill>
              </a:rPr>
              <a:t>Javascript </a:t>
            </a:r>
            <a:r>
              <a:rPr lang="zh-CN" altLang="en-US" dirty="0">
                <a:solidFill>
                  <a:schemeClr val="tx1"/>
                </a:solidFill>
              </a:rPr>
              <a:t>中解析 </a:t>
            </a:r>
            <a:r>
              <a:rPr lang="en-US" altLang="zh-CN" dirty="0">
                <a:solidFill>
                  <a:schemeClr val="tx1"/>
                </a:solidFill>
              </a:rPr>
              <a:t>XML </a:t>
            </a:r>
            <a:r>
              <a:rPr lang="zh-CN" altLang="en-US" dirty="0">
                <a:solidFill>
                  <a:schemeClr val="tx1"/>
                </a:solidFill>
              </a:rPr>
              <a:t>比较麻烦</a:t>
            </a:r>
            <a:endParaRPr lang="en-US" altLang="zh-CN" dirty="0">
              <a:solidFill>
                <a:schemeClr val="tx1"/>
              </a:solidFill>
            </a:endParaRPr>
          </a:p>
        </p:txBody>
      </p:sp>
      <p:sp>
        <p:nvSpPr>
          <p:cNvPr id="8" name="TextBox 3">
            <a:extLst>
              <a:ext uri="{FF2B5EF4-FFF2-40B4-BE49-F238E27FC236}">
                <a16:creationId xmlns:a16="http://schemas.microsoft.com/office/drawing/2014/main" id="{9E1DF31E-8D42-41CA-A773-964527403F5B}"/>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3. XML</a:t>
            </a:r>
            <a:r>
              <a:rPr lang="zh-CN" altLang="en-US" sz="1867" b="1" dirty="0">
                <a:solidFill>
                  <a:srgbClr val="404040"/>
                </a:solidFill>
                <a:latin typeface="微软雅黑" panose="020B0503020204020204" pitchFamily="34" charset="-122"/>
                <a:ea typeface="微软雅黑" panose="020B0503020204020204" pitchFamily="34" charset="-122"/>
              </a:rPr>
              <a:t>的缺点</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27774930-C146-4601-B026-2B84B4EE67BF}"/>
              </a:ext>
            </a:extLst>
          </p:cNvPr>
          <p:cNvSpPr/>
          <p:nvPr/>
        </p:nvSpPr>
        <p:spPr bwMode="auto">
          <a:xfrm>
            <a:off x="1323842" y="2963440"/>
            <a:ext cx="3194940" cy="231976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&lt;</a:t>
            </a:r>
            <a:r>
              <a:rPr lang="en-US" altLang="zh-CN" sz="1400" dirty="0">
                <a:solidFill>
                  <a:srgbClr val="F92672"/>
                </a:solidFill>
                <a:latin typeface="Courier New" panose="02070309020205020404" pitchFamily="49" charset="0"/>
                <a:cs typeface="Courier New" panose="02070309020205020404" pitchFamily="49" charset="0"/>
              </a:rPr>
              <a:t>note</a:t>
            </a:r>
            <a:r>
              <a:rPr lang="en-US" altLang="zh-CN" sz="1400" dirty="0">
                <a:solidFill>
                  <a:srgbClr val="0D0D0D"/>
                </a:solidFill>
                <a:latin typeface="Courier New" panose="02070309020205020404" pitchFamily="49" charset="0"/>
                <a:cs typeface="Courier New" panose="02070309020205020404" pitchFamily="49" charset="0"/>
              </a:rPr>
              <a:t>&gt;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&lt;</a:t>
            </a:r>
            <a:r>
              <a:rPr lang="en-US" altLang="zh-CN" sz="1400" dirty="0">
                <a:solidFill>
                  <a:srgbClr val="F92672"/>
                </a:solidFill>
                <a:latin typeface="Courier New" panose="02070309020205020404" pitchFamily="49" charset="0"/>
                <a:cs typeface="Courier New" panose="02070309020205020404" pitchFamily="49" charset="0"/>
              </a:rPr>
              <a:t>to</a:t>
            </a:r>
            <a:r>
              <a:rPr lang="en-US" altLang="zh-CN" sz="1400" dirty="0">
                <a:solidFill>
                  <a:srgbClr val="0D0D0D"/>
                </a:solidFill>
                <a:latin typeface="Courier New" panose="02070309020205020404" pitchFamily="49" charset="0"/>
                <a:cs typeface="Courier New" panose="02070309020205020404" pitchFamily="49" charset="0"/>
              </a:rPr>
              <a:t>&gt;ls&lt;/</a:t>
            </a:r>
            <a:r>
              <a:rPr lang="en-US" altLang="zh-CN" sz="1400" dirty="0">
                <a:solidFill>
                  <a:srgbClr val="F92672"/>
                </a:solidFill>
                <a:latin typeface="Courier New" panose="02070309020205020404" pitchFamily="49" charset="0"/>
                <a:cs typeface="Courier New" panose="02070309020205020404" pitchFamily="49" charset="0"/>
              </a:rPr>
              <a:t>to</a:t>
            </a:r>
            <a:r>
              <a:rPr lang="en-US" altLang="zh-CN" sz="1400" dirty="0">
                <a:solidFill>
                  <a:srgbClr val="0D0D0D"/>
                </a:solidFill>
                <a:latin typeface="Courier New" panose="02070309020205020404" pitchFamily="49" charset="0"/>
                <a:cs typeface="Courier New" panose="02070309020205020404" pitchFamily="49" charset="0"/>
              </a:rPr>
              <a:t>&gt;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&lt;</a:t>
            </a:r>
            <a:r>
              <a:rPr lang="en-US" altLang="zh-CN" sz="1400" dirty="0">
                <a:solidFill>
                  <a:srgbClr val="F92672"/>
                </a:solidFill>
                <a:latin typeface="Courier New" panose="02070309020205020404" pitchFamily="49" charset="0"/>
                <a:cs typeface="Courier New" panose="02070309020205020404" pitchFamily="49" charset="0"/>
              </a:rPr>
              <a:t>from</a:t>
            </a:r>
            <a:r>
              <a:rPr lang="en-US" altLang="zh-CN" sz="1400" dirty="0">
                <a:solidFill>
                  <a:srgbClr val="0D0D0D"/>
                </a:solidFill>
                <a:latin typeface="Courier New" panose="02070309020205020404" pitchFamily="49" charset="0"/>
                <a:cs typeface="Courier New" panose="02070309020205020404" pitchFamily="49" charset="0"/>
              </a:rPr>
              <a:t>&gt;zs&lt;/</a:t>
            </a:r>
            <a:r>
              <a:rPr lang="en-US" altLang="zh-CN" sz="1400" dirty="0">
                <a:solidFill>
                  <a:srgbClr val="F92672"/>
                </a:solidFill>
                <a:latin typeface="Courier New" panose="02070309020205020404" pitchFamily="49" charset="0"/>
                <a:cs typeface="Courier New" panose="02070309020205020404" pitchFamily="49" charset="0"/>
              </a:rPr>
              <a:t>from</a:t>
            </a:r>
            <a:r>
              <a:rPr lang="en-US" altLang="zh-CN" sz="1400" dirty="0">
                <a:solidFill>
                  <a:srgbClr val="0D0D0D"/>
                </a:solidFill>
                <a:latin typeface="Courier New" panose="02070309020205020404" pitchFamily="49" charset="0"/>
                <a:cs typeface="Courier New" panose="02070309020205020404" pitchFamily="49" charset="0"/>
              </a:rPr>
              <a:t>&gt;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&lt;</a:t>
            </a:r>
            <a:r>
              <a:rPr lang="en-US" altLang="zh-CN" sz="1400" dirty="0">
                <a:solidFill>
                  <a:srgbClr val="F92672"/>
                </a:solidFill>
                <a:latin typeface="Courier New" panose="02070309020205020404" pitchFamily="49" charset="0"/>
                <a:cs typeface="Courier New" panose="02070309020205020404" pitchFamily="49" charset="0"/>
              </a:rPr>
              <a:t>heading</a:t>
            </a:r>
            <a:r>
              <a:rPr lang="en-US" altLang="zh-CN" sz="1400" dirty="0">
                <a:solidFill>
                  <a:srgbClr val="0D0D0D"/>
                </a:solidFill>
                <a:latin typeface="Courier New" panose="02070309020205020404" pitchFamily="49" charset="0"/>
                <a:cs typeface="Courier New" panose="02070309020205020404" pitchFamily="49" charset="0"/>
              </a:rPr>
              <a:t>&gt;</a:t>
            </a:r>
            <a:r>
              <a:rPr lang="zh-CN" altLang="en-US" sz="1400" dirty="0">
                <a:solidFill>
                  <a:srgbClr val="0D0D0D"/>
                </a:solidFill>
                <a:latin typeface="Courier New" panose="02070309020205020404" pitchFamily="49" charset="0"/>
                <a:cs typeface="Courier New" panose="02070309020205020404" pitchFamily="49" charset="0"/>
              </a:rPr>
              <a:t>通知</a:t>
            </a:r>
            <a:r>
              <a:rPr lang="en-US" altLang="zh-CN" sz="1400" dirty="0">
                <a:solidFill>
                  <a:srgbClr val="0D0D0D"/>
                </a:solidFill>
                <a:latin typeface="Courier New" panose="02070309020205020404" pitchFamily="49" charset="0"/>
                <a:cs typeface="Courier New" panose="02070309020205020404" pitchFamily="49" charset="0"/>
              </a:rPr>
              <a:t>&lt;/</a:t>
            </a:r>
            <a:r>
              <a:rPr lang="en-US" altLang="zh-CN" sz="1400" dirty="0">
                <a:solidFill>
                  <a:srgbClr val="F92672"/>
                </a:solidFill>
                <a:latin typeface="Courier New" panose="02070309020205020404" pitchFamily="49" charset="0"/>
                <a:cs typeface="Courier New" panose="02070309020205020404" pitchFamily="49" charset="0"/>
              </a:rPr>
              <a:t>heading</a:t>
            </a:r>
            <a:r>
              <a:rPr lang="en-US" altLang="zh-CN" sz="1400" dirty="0">
                <a:solidFill>
                  <a:srgbClr val="0D0D0D"/>
                </a:solidFill>
                <a:latin typeface="Courier New" panose="02070309020205020404" pitchFamily="49" charset="0"/>
                <a:cs typeface="Courier New" panose="02070309020205020404" pitchFamily="49" charset="0"/>
              </a:rPr>
              <a:t>&gt;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&lt;</a:t>
            </a:r>
            <a:r>
              <a:rPr lang="en-US" altLang="zh-CN" sz="1400" dirty="0">
                <a:solidFill>
                  <a:srgbClr val="F92672"/>
                </a:solidFill>
                <a:latin typeface="Courier New" panose="02070309020205020404" pitchFamily="49" charset="0"/>
                <a:cs typeface="Courier New" panose="02070309020205020404" pitchFamily="49" charset="0"/>
              </a:rPr>
              <a:t>body</a:t>
            </a:r>
            <a:r>
              <a:rPr lang="en-US" altLang="zh-CN" sz="1400" dirty="0">
                <a:solidFill>
                  <a:srgbClr val="0D0D0D"/>
                </a:solidFill>
                <a:latin typeface="Courier New" panose="02070309020205020404" pitchFamily="49" charset="0"/>
                <a:cs typeface="Courier New" panose="02070309020205020404" pitchFamily="49" charset="0"/>
              </a:rPr>
              <a:t>&gt;</a:t>
            </a:r>
            <a:r>
              <a:rPr lang="zh-CN" altLang="en-US" sz="1400" dirty="0">
                <a:solidFill>
                  <a:srgbClr val="0D0D0D"/>
                </a:solidFill>
                <a:latin typeface="Courier New" panose="02070309020205020404" pitchFamily="49" charset="0"/>
                <a:cs typeface="Courier New" panose="02070309020205020404" pitchFamily="49" charset="0"/>
              </a:rPr>
              <a:t>晚上开会</a:t>
            </a:r>
            <a:r>
              <a:rPr lang="en-US" altLang="zh-CN" sz="1400" dirty="0">
                <a:solidFill>
                  <a:srgbClr val="0D0D0D"/>
                </a:solidFill>
                <a:latin typeface="Courier New" panose="02070309020205020404" pitchFamily="49" charset="0"/>
                <a:cs typeface="Courier New" panose="02070309020205020404" pitchFamily="49" charset="0"/>
              </a:rPr>
              <a:t>&lt;/</a:t>
            </a:r>
            <a:r>
              <a:rPr lang="en-US" altLang="zh-CN" sz="1400" dirty="0">
                <a:solidFill>
                  <a:srgbClr val="F92672"/>
                </a:solidFill>
                <a:latin typeface="Courier New" panose="02070309020205020404" pitchFamily="49" charset="0"/>
                <a:cs typeface="Courier New" panose="02070309020205020404" pitchFamily="49" charset="0"/>
              </a:rPr>
              <a:t>body</a:t>
            </a:r>
            <a:r>
              <a:rPr lang="en-US" altLang="zh-CN" sz="1400" dirty="0">
                <a:solidFill>
                  <a:srgbClr val="0D0D0D"/>
                </a:solidFill>
                <a:latin typeface="Courier New" panose="02070309020205020404" pitchFamily="49" charset="0"/>
                <a:cs typeface="Courier New" panose="02070309020205020404" pitchFamily="49" charset="0"/>
              </a:rPr>
              <a:t>&gt;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&lt;/</a:t>
            </a:r>
            <a:r>
              <a:rPr lang="en-US" altLang="zh-CN" sz="1400" dirty="0">
                <a:solidFill>
                  <a:srgbClr val="F92672"/>
                </a:solidFill>
                <a:latin typeface="Courier New" panose="02070309020205020404" pitchFamily="49" charset="0"/>
                <a:cs typeface="Courier New" panose="02070309020205020404" pitchFamily="49" charset="0"/>
              </a:rPr>
              <a:t>note</a:t>
            </a:r>
            <a:r>
              <a:rPr lang="en-US" altLang="zh-CN" sz="1400" dirty="0">
                <a:solidFill>
                  <a:srgbClr val="0D0D0D"/>
                </a:solidFill>
                <a:latin typeface="Courier New" panose="02070309020205020404" pitchFamily="49" charset="0"/>
                <a:cs typeface="Courier New" panose="02070309020205020404" pitchFamily="49" charset="0"/>
              </a:rPr>
              <a:t>&gt;</a:t>
            </a:r>
          </a:p>
          <a:p>
            <a:pPr eaLnBrk="0" hangingPunct="0">
              <a:buFontTx/>
              <a:buNone/>
              <a:defRPr/>
            </a:pPr>
            <a:endParaRPr lang="zh-CN" altLang="en-US" sz="1400" dirty="0">
              <a:solidFill>
                <a:schemeClr val="tx1"/>
              </a:solidFill>
              <a:latin typeface="Courier New" panose="02070309020205020404" pitchFamily="49" charset="0"/>
              <a:cs typeface="Courier New" panose="02070309020205020404" pitchFamily="49" charset="0"/>
              <a:sym typeface="+mn-ea"/>
            </a:endParaRPr>
          </a:p>
        </p:txBody>
      </p:sp>
    </p:spTree>
    <p:extLst>
      <p:ext uri="{BB962C8B-B14F-4D97-AF65-F5344CB8AC3E}">
        <p14:creationId xmlns:p14="http://schemas.microsoft.com/office/powerpoint/2010/main" val="136901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服务器对外提供了哪些资源</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4.2 </a:t>
            </a:r>
            <a:r>
              <a:rPr lang="zh-CN" altLang="en-US" dirty="0"/>
              <a:t>数据也是资源</a:t>
            </a:r>
          </a:p>
        </p:txBody>
      </p:sp>
      <p:sp>
        <p:nvSpPr>
          <p:cNvPr id="9" name="内容占位符 5">
            <a:extLst>
              <a:ext uri="{FF2B5EF4-FFF2-40B4-BE49-F238E27FC236}">
                <a16:creationId xmlns:a16="http://schemas.microsoft.com/office/drawing/2014/main" id="{8563ED40-FE2B-4275-B5F0-3E0984B7A9E7}"/>
              </a:ext>
            </a:extLst>
          </p:cNvPr>
          <p:cNvSpPr>
            <a:spLocks noGrp="1"/>
          </p:cNvSpPr>
          <p:nvPr>
            <p:ph sz="half" idx="14"/>
          </p:nvPr>
        </p:nvSpPr>
        <p:spPr>
          <a:xfrm>
            <a:off x="1131170" y="1857600"/>
            <a:ext cx="8983133" cy="3297600"/>
          </a:xfrm>
        </p:spPr>
        <p:txBody>
          <a:bodyPr>
            <a:noAutofit/>
          </a:bodyPr>
          <a:lstStyle/>
          <a:p>
            <a:r>
              <a:rPr lang="zh-CN" altLang="en-US" dirty="0">
                <a:solidFill>
                  <a:srgbClr val="FF0000"/>
                </a:solidFill>
              </a:rPr>
              <a:t>网页中的数据，也是服务器对外提供的一种资源。</a:t>
            </a:r>
            <a:r>
              <a:rPr lang="zh-CN" altLang="en-US" dirty="0">
                <a:solidFill>
                  <a:schemeClr val="tx1"/>
                </a:solidFill>
              </a:rPr>
              <a:t>例如股票数据、各行业排行榜等。</a:t>
            </a:r>
          </a:p>
        </p:txBody>
      </p:sp>
      <p:pic>
        <p:nvPicPr>
          <p:cNvPr id="2" name="图片 1">
            <a:extLst>
              <a:ext uri="{FF2B5EF4-FFF2-40B4-BE49-F238E27FC236}">
                <a16:creationId xmlns:a16="http://schemas.microsoft.com/office/drawing/2014/main" id="{DA405C6C-8049-43A5-B061-94B1ABEC0B1E}"/>
              </a:ext>
            </a:extLst>
          </p:cNvPr>
          <p:cNvPicPr>
            <a:picLocks noChangeAspect="1"/>
          </p:cNvPicPr>
          <p:nvPr/>
        </p:nvPicPr>
        <p:blipFill>
          <a:blip r:embed="rId2"/>
          <a:stretch>
            <a:fillRect/>
          </a:stretch>
        </p:blipFill>
        <p:spPr>
          <a:xfrm>
            <a:off x="1284032" y="2571506"/>
            <a:ext cx="5230451" cy="2629621"/>
          </a:xfrm>
          <a:prstGeom prst="rect">
            <a:avLst/>
          </a:prstGeom>
          <a:ln>
            <a:solidFill>
              <a:schemeClr val="bg1">
                <a:lumMod val="75000"/>
              </a:schemeClr>
            </a:solidFill>
          </a:ln>
        </p:spPr>
      </p:pic>
      <p:pic>
        <p:nvPicPr>
          <p:cNvPr id="4" name="图片 3">
            <a:extLst>
              <a:ext uri="{FF2B5EF4-FFF2-40B4-BE49-F238E27FC236}">
                <a16:creationId xmlns:a16="http://schemas.microsoft.com/office/drawing/2014/main" id="{06ACB82F-BFBE-4709-A984-E4F9F315CDBB}"/>
              </a:ext>
            </a:extLst>
          </p:cNvPr>
          <p:cNvPicPr>
            <a:picLocks noChangeAspect="1"/>
          </p:cNvPicPr>
          <p:nvPr/>
        </p:nvPicPr>
        <p:blipFill>
          <a:blip r:embed="rId3"/>
          <a:stretch>
            <a:fillRect/>
          </a:stretch>
        </p:blipFill>
        <p:spPr>
          <a:xfrm>
            <a:off x="7052140" y="2571505"/>
            <a:ext cx="2678209" cy="3297600"/>
          </a:xfrm>
          <a:prstGeom prst="rect">
            <a:avLst/>
          </a:prstGeom>
          <a:ln>
            <a:solidFill>
              <a:schemeClr val="bg1">
                <a:lumMod val="85000"/>
              </a:schemeClr>
            </a:solidFill>
          </a:ln>
        </p:spPr>
      </p:pic>
    </p:spTree>
    <p:extLst>
      <p:ext uri="{BB962C8B-B14F-4D97-AF65-F5344CB8AC3E}">
        <p14:creationId xmlns:p14="http://schemas.microsoft.com/office/powerpoint/2010/main" val="391801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a:t>
            </a:r>
            <a:r>
              <a:rPr lang="zh-CN" altLang="en-US" dirty="0"/>
              <a:t>数据交换格式</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2.3 JSON</a:t>
            </a:r>
            <a:endParaRPr lang="zh-CN" altLang="en-US" dirty="0"/>
          </a:p>
        </p:txBody>
      </p:sp>
      <p:sp>
        <p:nvSpPr>
          <p:cNvPr id="7" name="内容占位符 5">
            <a:extLst>
              <a:ext uri="{FF2B5EF4-FFF2-40B4-BE49-F238E27FC236}">
                <a16:creationId xmlns:a16="http://schemas.microsoft.com/office/drawing/2014/main" id="{7F323F41-3BE3-437E-9358-CB0E596FE998}"/>
              </a:ext>
            </a:extLst>
          </p:cNvPr>
          <p:cNvSpPr>
            <a:spLocks noGrp="1"/>
          </p:cNvSpPr>
          <p:nvPr>
            <p:ph sz="half" idx="14"/>
          </p:nvPr>
        </p:nvSpPr>
        <p:spPr>
          <a:xfrm>
            <a:off x="1131170" y="2832001"/>
            <a:ext cx="8436220" cy="2911785"/>
          </a:xfrm>
        </p:spPr>
        <p:txBody>
          <a:bodyPr>
            <a:noAutofit/>
          </a:bodyPr>
          <a:lstStyle/>
          <a:p>
            <a:r>
              <a:rPr lang="zh-CN" altLang="en-US" dirty="0">
                <a:solidFill>
                  <a:schemeClr val="tx1"/>
                </a:solidFill>
              </a:rPr>
              <a:t>概念：</a:t>
            </a:r>
            <a:r>
              <a:rPr lang="en-US" altLang="zh-CN" dirty="0">
                <a:solidFill>
                  <a:schemeClr val="tx1"/>
                </a:solidFill>
              </a:rPr>
              <a:t>JSON </a:t>
            </a:r>
            <a:r>
              <a:rPr lang="zh-CN" altLang="en-US" dirty="0">
                <a:solidFill>
                  <a:schemeClr val="tx1"/>
                </a:solidFill>
              </a:rPr>
              <a:t>的英文全称是 </a:t>
            </a:r>
            <a:r>
              <a:rPr lang="en-US" altLang="zh-CN" dirty="0">
                <a:solidFill>
                  <a:srgbClr val="FF0000"/>
                </a:solidFill>
              </a:rPr>
              <a:t>J</a:t>
            </a:r>
            <a:r>
              <a:rPr lang="en-US" altLang="zh-CN" dirty="0">
                <a:solidFill>
                  <a:schemeClr val="tx1"/>
                </a:solidFill>
              </a:rPr>
              <a:t>ava</a:t>
            </a:r>
            <a:r>
              <a:rPr lang="en-US" altLang="zh-CN" dirty="0">
                <a:solidFill>
                  <a:srgbClr val="FF0000"/>
                </a:solidFill>
              </a:rPr>
              <a:t>S</a:t>
            </a:r>
            <a:r>
              <a:rPr lang="en-US" altLang="zh-CN" dirty="0">
                <a:solidFill>
                  <a:schemeClr val="tx1"/>
                </a:solidFill>
              </a:rPr>
              <a:t>cript </a:t>
            </a:r>
            <a:r>
              <a:rPr lang="en-US" altLang="zh-CN" dirty="0">
                <a:solidFill>
                  <a:srgbClr val="FF0000"/>
                </a:solidFill>
              </a:rPr>
              <a:t>O</a:t>
            </a:r>
            <a:r>
              <a:rPr lang="en-US" altLang="zh-CN" dirty="0">
                <a:solidFill>
                  <a:schemeClr val="tx1"/>
                </a:solidFill>
              </a:rPr>
              <a:t>bject </a:t>
            </a:r>
            <a:r>
              <a:rPr lang="en-US" altLang="zh-CN" dirty="0">
                <a:solidFill>
                  <a:srgbClr val="FF0000"/>
                </a:solidFill>
              </a:rPr>
              <a:t>N</a:t>
            </a:r>
            <a:r>
              <a:rPr lang="en-US" altLang="zh-CN" dirty="0">
                <a:solidFill>
                  <a:schemeClr val="tx1"/>
                </a:solidFill>
              </a:rPr>
              <a:t>otation</a:t>
            </a:r>
            <a:r>
              <a:rPr lang="zh-CN" altLang="en-US" dirty="0">
                <a:solidFill>
                  <a:schemeClr val="tx1"/>
                </a:solidFill>
              </a:rPr>
              <a:t>，即“</a:t>
            </a:r>
            <a:r>
              <a:rPr lang="en-US" altLang="zh-CN" dirty="0">
                <a:solidFill>
                  <a:schemeClr val="tx1"/>
                </a:solidFill>
              </a:rPr>
              <a:t>JavaScript </a:t>
            </a:r>
            <a:r>
              <a:rPr lang="zh-CN" altLang="en-US" dirty="0">
                <a:solidFill>
                  <a:schemeClr val="tx1"/>
                </a:solidFill>
              </a:rPr>
              <a:t>对象表示法”。简单来讲，</a:t>
            </a:r>
            <a:r>
              <a:rPr lang="en-US" altLang="zh-CN" dirty="0">
                <a:solidFill>
                  <a:srgbClr val="FF0000"/>
                </a:solidFill>
              </a:rPr>
              <a:t>JSON </a:t>
            </a:r>
            <a:r>
              <a:rPr lang="zh-CN" altLang="en-US" dirty="0">
                <a:solidFill>
                  <a:srgbClr val="FF0000"/>
                </a:solidFill>
              </a:rPr>
              <a:t>就是 </a:t>
            </a:r>
            <a:r>
              <a:rPr lang="en-US" altLang="zh-CN" dirty="0">
                <a:solidFill>
                  <a:srgbClr val="FF0000"/>
                </a:solidFill>
              </a:rPr>
              <a:t>Javascript </a:t>
            </a:r>
            <a:r>
              <a:rPr lang="zh-CN" altLang="en-US" dirty="0">
                <a:solidFill>
                  <a:srgbClr val="FF0000"/>
                </a:solidFill>
              </a:rPr>
              <a:t>对象和数组的字符串表示法</a:t>
            </a:r>
            <a:r>
              <a:rPr lang="zh-CN" altLang="en-US" dirty="0">
                <a:solidFill>
                  <a:schemeClr val="tx1"/>
                </a:solidFill>
              </a:rPr>
              <a:t>，它使用文本表示一个 </a:t>
            </a:r>
            <a:r>
              <a:rPr lang="en-US" altLang="zh-CN" dirty="0">
                <a:solidFill>
                  <a:schemeClr val="tx1"/>
                </a:solidFill>
              </a:rPr>
              <a:t>JS </a:t>
            </a:r>
            <a:r>
              <a:rPr lang="zh-CN" altLang="en-US" dirty="0">
                <a:solidFill>
                  <a:schemeClr val="tx1"/>
                </a:solidFill>
              </a:rPr>
              <a:t>对象或数组的信息，因此，</a:t>
            </a:r>
            <a:r>
              <a:rPr lang="en-US" altLang="zh-CN" b="1" dirty="0">
                <a:solidFill>
                  <a:srgbClr val="FF0000"/>
                </a:solidFill>
              </a:rPr>
              <a:t>JSON </a:t>
            </a:r>
            <a:r>
              <a:rPr lang="zh-CN" altLang="en-US" b="1" dirty="0">
                <a:solidFill>
                  <a:srgbClr val="FF0000"/>
                </a:solidFill>
              </a:rPr>
              <a:t>的本质是字符串</a:t>
            </a:r>
            <a:r>
              <a:rPr lang="zh-CN" altLang="en-US" dirty="0">
                <a:solidFill>
                  <a:schemeClr val="tx1"/>
                </a:solidFill>
              </a:rPr>
              <a:t>。</a:t>
            </a:r>
            <a:endParaRPr lang="en-US" altLang="zh-CN" dirty="0">
              <a:solidFill>
                <a:schemeClr val="tx1"/>
              </a:solidFill>
            </a:endParaRPr>
          </a:p>
          <a:p>
            <a:r>
              <a:rPr lang="zh-CN" altLang="en-US" dirty="0">
                <a:solidFill>
                  <a:schemeClr val="tx1"/>
                </a:solidFill>
              </a:rPr>
              <a:t>作用：</a:t>
            </a:r>
            <a:r>
              <a:rPr lang="en-US" altLang="zh-CN" dirty="0">
                <a:solidFill>
                  <a:schemeClr val="tx1"/>
                </a:solidFill>
              </a:rPr>
              <a:t>JSON </a:t>
            </a:r>
            <a:r>
              <a:rPr lang="zh-CN" altLang="en-US" dirty="0">
                <a:solidFill>
                  <a:schemeClr val="tx1"/>
                </a:solidFill>
              </a:rPr>
              <a:t>是一种</a:t>
            </a:r>
            <a:r>
              <a:rPr lang="zh-CN" altLang="en-US" dirty="0">
                <a:solidFill>
                  <a:srgbClr val="FF0000"/>
                </a:solidFill>
              </a:rPr>
              <a:t>轻量级的文本数据交换格式</a:t>
            </a:r>
            <a:r>
              <a:rPr lang="zh-CN" altLang="en-US" dirty="0">
                <a:solidFill>
                  <a:schemeClr val="tx1"/>
                </a:solidFill>
              </a:rPr>
              <a:t>，在作用上类似于 </a:t>
            </a:r>
            <a:r>
              <a:rPr lang="en-US" altLang="zh-CN" dirty="0">
                <a:solidFill>
                  <a:schemeClr val="tx1"/>
                </a:solidFill>
              </a:rPr>
              <a:t>XML</a:t>
            </a:r>
            <a:r>
              <a:rPr lang="zh-CN" altLang="en-US" dirty="0">
                <a:solidFill>
                  <a:schemeClr val="tx1"/>
                </a:solidFill>
              </a:rPr>
              <a:t>，专门用于存储和传输数据，但是 </a:t>
            </a:r>
            <a:r>
              <a:rPr lang="en-US" altLang="zh-CN" dirty="0">
                <a:solidFill>
                  <a:schemeClr val="tx1"/>
                </a:solidFill>
              </a:rPr>
              <a:t>JSON </a:t>
            </a:r>
            <a:r>
              <a:rPr lang="zh-CN" altLang="en-US" dirty="0">
                <a:solidFill>
                  <a:schemeClr val="tx1"/>
                </a:solidFill>
              </a:rPr>
              <a:t>比 </a:t>
            </a:r>
            <a:r>
              <a:rPr lang="en-US" altLang="zh-CN" dirty="0">
                <a:solidFill>
                  <a:schemeClr val="tx1"/>
                </a:solidFill>
              </a:rPr>
              <a:t>XML </a:t>
            </a:r>
            <a:r>
              <a:rPr lang="zh-CN" altLang="en-US" dirty="0">
                <a:solidFill>
                  <a:srgbClr val="047FFD"/>
                </a:solidFill>
              </a:rPr>
              <a:t>更小</a:t>
            </a:r>
            <a:r>
              <a:rPr lang="zh-CN" altLang="en-US" dirty="0">
                <a:solidFill>
                  <a:schemeClr val="tx1"/>
                </a:solidFill>
              </a:rPr>
              <a:t>、</a:t>
            </a:r>
            <a:r>
              <a:rPr lang="zh-CN" altLang="en-US" dirty="0">
                <a:solidFill>
                  <a:srgbClr val="047FFD"/>
                </a:solidFill>
              </a:rPr>
              <a:t>更快</a:t>
            </a:r>
            <a:r>
              <a:rPr lang="zh-CN" altLang="en-US" dirty="0">
                <a:solidFill>
                  <a:schemeClr val="tx1"/>
                </a:solidFill>
              </a:rPr>
              <a:t>、</a:t>
            </a:r>
            <a:r>
              <a:rPr lang="zh-CN" altLang="en-US" dirty="0">
                <a:solidFill>
                  <a:srgbClr val="047FFD"/>
                </a:solidFill>
              </a:rPr>
              <a:t>更易解析</a:t>
            </a:r>
            <a:r>
              <a:rPr lang="zh-CN" altLang="en-US" dirty="0">
                <a:solidFill>
                  <a:schemeClr val="tx1"/>
                </a:solidFill>
              </a:rPr>
              <a:t>。</a:t>
            </a:r>
            <a:endParaRPr lang="en-US" altLang="zh-CN" dirty="0">
              <a:solidFill>
                <a:schemeClr val="tx1"/>
              </a:solidFill>
            </a:endParaRPr>
          </a:p>
          <a:p>
            <a:r>
              <a:rPr lang="zh-CN" altLang="en-US" dirty="0">
                <a:solidFill>
                  <a:schemeClr val="tx1"/>
                </a:solidFill>
              </a:rPr>
              <a:t>现状：</a:t>
            </a:r>
            <a:r>
              <a:rPr lang="en-US" altLang="zh-CN" dirty="0">
                <a:solidFill>
                  <a:schemeClr val="tx1"/>
                </a:solidFill>
              </a:rPr>
              <a:t>JSON </a:t>
            </a:r>
            <a:r>
              <a:rPr lang="zh-CN" altLang="en-US" dirty="0">
                <a:solidFill>
                  <a:schemeClr val="tx1"/>
                </a:solidFill>
              </a:rPr>
              <a:t>是在 </a:t>
            </a:r>
            <a:r>
              <a:rPr lang="en-US" altLang="zh-CN" dirty="0">
                <a:solidFill>
                  <a:schemeClr val="tx1"/>
                </a:solidFill>
              </a:rPr>
              <a:t>2001 </a:t>
            </a:r>
            <a:r>
              <a:rPr lang="zh-CN" altLang="en-US" dirty="0">
                <a:solidFill>
                  <a:schemeClr val="tx1"/>
                </a:solidFill>
              </a:rPr>
              <a:t>年开始被推广和使用的数据格式，到现今为止，</a:t>
            </a:r>
            <a:r>
              <a:rPr lang="en-US" altLang="zh-CN" dirty="0">
                <a:solidFill>
                  <a:srgbClr val="FF0000"/>
                </a:solidFill>
              </a:rPr>
              <a:t>JSON </a:t>
            </a:r>
            <a:r>
              <a:rPr lang="zh-CN" altLang="en-US" dirty="0">
                <a:solidFill>
                  <a:srgbClr val="FF0000"/>
                </a:solidFill>
              </a:rPr>
              <a:t>已经成为了主流的数据交换格式</a:t>
            </a:r>
            <a:r>
              <a:rPr lang="zh-CN" altLang="en-US" dirty="0">
                <a:solidFill>
                  <a:schemeClr val="tx1"/>
                </a:solidFill>
              </a:rPr>
              <a:t>。</a:t>
            </a:r>
            <a:endParaRPr lang="en-US" altLang="zh-CN" dirty="0">
              <a:solidFill>
                <a:schemeClr val="tx1"/>
              </a:solidFill>
            </a:endParaRPr>
          </a:p>
        </p:txBody>
      </p:sp>
      <p:sp>
        <p:nvSpPr>
          <p:cNvPr id="8" name="TextBox 3">
            <a:extLst>
              <a:ext uri="{FF2B5EF4-FFF2-40B4-BE49-F238E27FC236}">
                <a16:creationId xmlns:a16="http://schemas.microsoft.com/office/drawing/2014/main" id="{9E1DF31E-8D42-41CA-A773-964527403F5B}"/>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1. </a:t>
            </a:r>
            <a:r>
              <a:rPr lang="zh-CN" altLang="en-US" sz="1867" b="1" dirty="0">
                <a:solidFill>
                  <a:srgbClr val="404040"/>
                </a:solidFill>
                <a:latin typeface="微软雅黑" panose="020B0503020204020204" pitchFamily="34" charset="-122"/>
                <a:ea typeface="微软雅黑" panose="020B0503020204020204" pitchFamily="34" charset="-122"/>
              </a:rPr>
              <a:t>什么是</a:t>
            </a:r>
            <a:r>
              <a:rPr lang="en-US" altLang="zh-CN" sz="1867" b="1" dirty="0">
                <a:solidFill>
                  <a:srgbClr val="404040"/>
                </a:solidFill>
                <a:latin typeface="微软雅黑" panose="020B0503020204020204" pitchFamily="34" charset="-122"/>
                <a:ea typeface="微软雅黑" panose="020B0503020204020204" pitchFamily="34" charset="-122"/>
              </a:rPr>
              <a:t>JSON</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29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a:t>
            </a:r>
            <a:r>
              <a:rPr lang="zh-CN" altLang="en-US" dirty="0"/>
              <a:t>数据交换格式</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2.3 JSON</a:t>
            </a:r>
            <a:endParaRPr lang="zh-CN" altLang="en-US" dirty="0"/>
          </a:p>
        </p:txBody>
      </p:sp>
      <p:sp>
        <p:nvSpPr>
          <p:cNvPr id="7" name="内容占位符 5">
            <a:extLst>
              <a:ext uri="{FF2B5EF4-FFF2-40B4-BE49-F238E27FC236}">
                <a16:creationId xmlns:a16="http://schemas.microsoft.com/office/drawing/2014/main" id="{7F323F41-3BE3-437E-9358-CB0E596FE998}"/>
              </a:ext>
            </a:extLst>
          </p:cNvPr>
          <p:cNvSpPr>
            <a:spLocks noGrp="1"/>
          </p:cNvSpPr>
          <p:nvPr>
            <p:ph sz="half" idx="14"/>
          </p:nvPr>
        </p:nvSpPr>
        <p:spPr>
          <a:xfrm>
            <a:off x="1131170" y="2832001"/>
            <a:ext cx="8436220" cy="3787803"/>
          </a:xfrm>
        </p:spPr>
        <p:txBody>
          <a:bodyPr>
            <a:noAutofit/>
          </a:bodyPr>
          <a:lstStyle/>
          <a:p>
            <a:r>
              <a:rPr lang="en-US" altLang="zh-CN" dirty="0">
                <a:solidFill>
                  <a:schemeClr val="tx1"/>
                </a:solidFill>
              </a:rPr>
              <a:t>JSON </a:t>
            </a:r>
            <a:r>
              <a:rPr lang="zh-CN" altLang="en-US" dirty="0">
                <a:solidFill>
                  <a:schemeClr val="tx1"/>
                </a:solidFill>
              </a:rPr>
              <a:t>就是用字符串来表示 </a:t>
            </a:r>
            <a:r>
              <a:rPr lang="en-US" altLang="zh-CN" dirty="0">
                <a:solidFill>
                  <a:schemeClr val="tx1"/>
                </a:solidFill>
              </a:rPr>
              <a:t>Javascript </a:t>
            </a:r>
            <a:r>
              <a:rPr lang="zh-CN" altLang="en-US" dirty="0">
                <a:solidFill>
                  <a:schemeClr val="tx1"/>
                </a:solidFill>
              </a:rPr>
              <a:t>的对象和数组。所以，</a:t>
            </a:r>
            <a:r>
              <a:rPr lang="en-US" altLang="zh-CN" dirty="0">
                <a:solidFill>
                  <a:schemeClr val="tx1"/>
                </a:solidFill>
              </a:rPr>
              <a:t>JSON </a:t>
            </a:r>
            <a:r>
              <a:rPr lang="zh-CN" altLang="en-US" dirty="0">
                <a:solidFill>
                  <a:schemeClr val="tx1"/>
                </a:solidFill>
              </a:rPr>
              <a:t>中包含</a:t>
            </a:r>
            <a:r>
              <a:rPr lang="zh-CN" altLang="en-US" b="1" dirty="0">
                <a:solidFill>
                  <a:srgbClr val="FF0000"/>
                </a:solidFill>
              </a:rPr>
              <a:t>对象</a:t>
            </a:r>
            <a:r>
              <a:rPr lang="zh-CN" altLang="en-US" dirty="0">
                <a:solidFill>
                  <a:schemeClr val="tx1"/>
                </a:solidFill>
              </a:rPr>
              <a:t>和</a:t>
            </a:r>
            <a:r>
              <a:rPr lang="zh-CN" altLang="en-US" b="1" dirty="0">
                <a:solidFill>
                  <a:srgbClr val="FF0000"/>
                </a:solidFill>
              </a:rPr>
              <a:t>数组</a:t>
            </a:r>
            <a:r>
              <a:rPr lang="zh-CN" altLang="en-US" dirty="0">
                <a:solidFill>
                  <a:schemeClr val="tx1"/>
                </a:solidFill>
              </a:rPr>
              <a:t>两种结构，通过这两种结构的</a:t>
            </a:r>
            <a:r>
              <a:rPr lang="zh-CN" altLang="en-US" dirty="0">
                <a:solidFill>
                  <a:srgbClr val="047FFD"/>
                </a:solidFill>
              </a:rPr>
              <a:t>相互嵌套</a:t>
            </a:r>
            <a:r>
              <a:rPr lang="zh-CN" altLang="en-US" dirty="0">
                <a:solidFill>
                  <a:schemeClr val="tx1"/>
                </a:solidFill>
              </a:rPr>
              <a:t>，可以表示各种复杂的数据结构。</a:t>
            </a:r>
            <a:endParaRPr lang="en-US" altLang="zh-CN" dirty="0">
              <a:solidFill>
                <a:schemeClr val="tx1"/>
              </a:solidFill>
            </a:endParaRPr>
          </a:p>
        </p:txBody>
      </p:sp>
      <p:sp>
        <p:nvSpPr>
          <p:cNvPr id="8" name="TextBox 3">
            <a:extLst>
              <a:ext uri="{FF2B5EF4-FFF2-40B4-BE49-F238E27FC236}">
                <a16:creationId xmlns:a16="http://schemas.microsoft.com/office/drawing/2014/main" id="{9E1DF31E-8D42-41CA-A773-964527403F5B}"/>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2. JSON</a:t>
            </a:r>
            <a:r>
              <a:rPr lang="zh-CN" altLang="en-US" sz="1867" b="1" dirty="0">
                <a:solidFill>
                  <a:srgbClr val="404040"/>
                </a:solidFill>
                <a:latin typeface="微软雅黑" panose="020B0503020204020204" pitchFamily="34" charset="-122"/>
                <a:ea typeface="微软雅黑" panose="020B0503020204020204" pitchFamily="34" charset="-122"/>
              </a:rPr>
              <a:t>的两种结构</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44956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a:t>
            </a:r>
            <a:r>
              <a:rPr lang="zh-CN" altLang="en-US" dirty="0"/>
              <a:t>数据交换格式</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2.3 JSON</a:t>
            </a:r>
            <a:endParaRPr lang="zh-CN" altLang="en-US" dirty="0"/>
          </a:p>
        </p:txBody>
      </p:sp>
      <p:sp>
        <p:nvSpPr>
          <p:cNvPr id="7" name="内容占位符 5">
            <a:extLst>
              <a:ext uri="{FF2B5EF4-FFF2-40B4-BE49-F238E27FC236}">
                <a16:creationId xmlns:a16="http://schemas.microsoft.com/office/drawing/2014/main" id="{7F323F41-3BE3-437E-9358-CB0E596FE998}"/>
              </a:ext>
            </a:extLst>
          </p:cNvPr>
          <p:cNvSpPr>
            <a:spLocks noGrp="1"/>
          </p:cNvSpPr>
          <p:nvPr>
            <p:ph sz="half" idx="14"/>
          </p:nvPr>
        </p:nvSpPr>
        <p:spPr>
          <a:xfrm>
            <a:off x="1131170" y="2832002"/>
            <a:ext cx="8436220" cy="1168781"/>
          </a:xfrm>
        </p:spPr>
        <p:txBody>
          <a:bodyPr>
            <a:noAutofit/>
          </a:bodyPr>
          <a:lstStyle/>
          <a:p>
            <a:r>
              <a:rPr lang="zh-CN" altLang="en-US" b="1" dirty="0">
                <a:solidFill>
                  <a:srgbClr val="FF0000"/>
                </a:solidFill>
              </a:rPr>
              <a:t>对象结构</a:t>
            </a:r>
            <a:r>
              <a:rPr lang="zh-CN" altLang="en-US" dirty="0">
                <a:solidFill>
                  <a:schemeClr val="tx1"/>
                </a:solidFill>
              </a:rPr>
              <a:t>：对象结构在 </a:t>
            </a:r>
            <a:r>
              <a:rPr lang="en-US" altLang="zh-CN" dirty="0">
                <a:solidFill>
                  <a:schemeClr val="tx1"/>
                </a:solidFill>
              </a:rPr>
              <a:t>JSON </a:t>
            </a:r>
            <a:r>
              <a:rPr lang="zh-CN" altLang="en-US" dirty="0">
                <a:solidFill>
                  <a:schemeClr val="tx1"/>
                </a:solidFill>
              </a:rPr>
              <a:t>中表示为 </a:t>
            </a:r>
            <a:r>
              <a:rPr lang="en-US" altLang="zh-CN" dirty="0">
                <a:solidFill>
                  <a:schemeClr val="tx1"/>
                </a:solidFill>
              </a:rPr>
              <a:t>{ } </a:t>
            </a:r>
            <a:r>
              <a:rPr lang="zh-CN" altLang="en-US" dirty="0">
                <a:solidFill>
                  <a:schemeClr val="tx1"/>
                </a:solidFill>
              </a:rPr>
              <a:t>括起来的内容。数据结构为 </a:t>
            </a:r>
            <a:r>
              <a:rPr lang="en-US" altLang="zh-CN" dirty="0">
                <a:solidFill>
                  <a:schemeClr val="tx1"/>
                </a:solidFill>
              </a:rPr>
              <a:t>{ key: value, key: value, … } </a:t>
            </a:r>
            <a:r>
              <a:rPr lang="zh-CN" altLang="en-US" dirty="0">
                <a:solidFill>
                  <a:schemeClr val="tx1"/>
                </a:solidFill>
              </a:rPr>
              <a:t>的键值对结构。其中，</a:t>
            </a:r>
            <a:r>
              <a:rPr lang="en-US" altLang="zh-CN" dirty="0">
                <a:solidFill>
                  <a:schemeClr val="tx1"/>
                </a:solidFill>
              </a:rPr>
              <a:t>key </a:t>
            </a:r>
            <a:r>
              <a:rPr lang="zh-CN" altLang="en-US" dirty="0">
                <a:solidFill>
                  <a:schemeClr val="tx1"/>
                </a:solidFill>
              </a:rPr>
              <a:t>必须是使用</a:t>
            </a:r>
            <a:r>
              <a:rPr lang="zh-CN" altLang="en-US" dirty="0">
                <a:solidFill>
                  <a:srgbClr val="047FFD"/>
                </a:solidFill>
              </a:rPr>
              <a:t>英文的双引号包裹</a:t>
            </a:r>
            <a:r>
              <a:rPr lang="zh-CN" altLang="en-US" dirty="0">
                <a:solidFill>
                  <a:schemeClr val="tx1"/>
                </a:solidFill>
              </a:rPr>
              <a:t>的字符串，</a:t>
            </a:r>
            <a:r>
              <a:rPr lang="en-US" altLang="zh-CN" dirty="0">
                <a:solidFill>
                  <a:schemeClr val="tx1"/>
                </a:solidFill>
              </a:rPr>
              <a:t>value </a:t>
            </a:r>
            <a:r>
              <a:rPr lang="zh-CN" altLang="en-US" dirty="0">
                <a:solidFill>
                  <a:schemeClr val="tx1"/>
                </a:solidFill>
              </a:rPr>
              <a:t>的数据类型可以是</a:t>
            </a:r>
            <a:r>
              <a:rPr lang="zh-CN" altLang="en-US" dirty="0">
                <a:solidFill>
                  <a:srgbClr val="047FFD"/>
                </a:solidFill>
              </a:rPr>
              <a:t>数字</a:t>
            </a:r>
            <a:r>
              <a:rPr lang="zh-CN" altLang="en-US" dirty="0">
                <a:solidFill>
                  <a:schemeClr val="tx1"/>
                </a:solidFill>
              </a:rPr>
              <a:t>、</a:t>
            </a:r>
            <a:r>
              <a:rPr lang="zh-CN" altLang="en-US" dirty="0">
                <a:solidFill>
                  <a:srgbClr val="047FFD"/>
                </a:solidFill>
              </a:rPr>
              <a:t>字符串</a:t>
            </a:r>
            <a:r>
              <a:rPr lang="zh-CN" altLang="en-US" dirty="0">
                <a:solidFill>
                  <a:schemeClr val="tx1"/>
                </a:solidFill>
              </a:rPr>
              <a:t>、</a:t>
            </a:r>
            <a:r>
              <a:rPr lang="zh-CN" altLang="en-US" dirty="0">
                <a:solidFill>
                  <a:srgbClr val="047FFD"/>
                </a:solidFill>
              </a:rPr>
              <a:t>布尔值</a:t>
            </a:r>
            <a:r>
              <a:rPr lang="zh-CN" altLang="en-US" dirty="0">
                <a:solidFill>
                  <a:schemeClr val="tx1"/>
                </a:solidFill>
              </a:rPr>
              <a:t>、</a:t>
            </a:r>
            <a:r>
              <a:rPr lang="en-US" altLang="zh-CN" dirty="0">
                <a:solidFill>
                  <a:srgbClr val="047FFD"/>
                </a:solidFill>
              </a:rPr>
              <a:t>null</a:t>
            </a:r>
            <a:r>
              <a:rPr lang="zh-CN" altLang="en-US" dirty="0">
                <a:solidFill>
                  <a:schemeClr val="tx1"/>
                </a:solidFill>
              </a:rPr>
              <a:t>、</a:t>
            </a:r>
            <a:r>
              <a:rPr lang="zh-CN" altLang="en-US" dirty="0">
                <a:solidFill>
                  <a:srgbClr val="047FFD"/>
                </a:solidFill>
              </a:rPr>
              <a:t>数组</a:t>
            </a:r>
            <a:r>
              <a:rPr lang="zh-CN" altLang="en-US" dirty="0">
                <a:solidFill>
                  <a:schemeClr val="tx1"/>
                </a:solidFill>
              </a:rPr>
              <a:t>、</a:t>
            </a:r>
            <a:r>
              <a:rPr lang="zh-CN" altLang="en-US" dirty="0">
                <a:solidFill>
                  <a:srgbClr val="047FFD"/>
                </a:solidFill>
              </a:rPr>
              <a:t>对象</a:t>
            </a:r>
            <a:r>
              <a:rPr lang="en-US" altLang="zh-CN" dirty="0">
                <a:solidFill>
                  <a:schemeClr val="tx1"/>
                </a:solidFill>
              </a:rPr>
              <a:t>6</a:t>
            </a:r>
            <a:r>
              <a:rPr lang="zh-CN" altLang="en-US" dirty="0">
                <a:solidFill>
                  <a:schemeClr val="tx1"/>
                </a:solidFill>
              </a:rPr>
              <a:t>种类型。</a:t>
            </a:r>
            <a:endParaRPr lang="en-US" altLang="zh-CN" dirty="0">
              <a:solidFill>
                <a:schemeClr val="tx1"/>
              </a:solidFill>
            </a:endParaRPr>
          </a:p>
        </p:txBody>
      </p:sp>
      <p:sp>
        <p:nvSpPr>
          <p:cNvPr id="8" name="TextBox 3">
            <a:extLst>
              <a:ext uri="{FF2B5EF4-FFF2-40B4-BE49-F238E27FC236}">
                <a16:creationId xmlns:a16="http://schemas.microsoft.com/office/drawing/2014/main" id="{9E1DF31E-8D42-41CA-A773-964527403F5B}"/>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2. JSON</a:t>
            </a:r>
            <a:r>
              <a:rPr lang="zh-CN" altLang="en-US" sz="1867" b="1" dirty="0">
                <a:solidFill>
                  <a:srgbClr val="404040"/>
                </a:solidFill>
                <a:latin typeface="微软雅黑" panose="020B0503020204020204" pitchFamily="34" charset="-122"/>
                <a:ea typeface="微软雅黑" panose="020B0503020204020204" pitchFamily="34" charset="-122"/>
              </a:rPr>
              <a:t>的两种结构</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7CAF27EB-D8A7-47B9-8C3A-831906748F1A}"/>
              </a:ext>
            </a:extLst>
          </p:cNvPr>
          <p:cNvSpPr/>
          <p:nvPr/>
        </p:nvSpPr>
        <p:spPr bwMode="auto">
          <a:xfrm>
            <a:off x="1247051" y="4000783"/>
            <a:ext cx="4261927" cy="2727395"/>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lnSpc>
                <a:spcPct val="150000"/>
              </a:lnSpc>
              <a:buFontTx/>
              <a:buNone/>
              <a:defRPr/>
            </a:pPr>
            <a:r>
              <a:rPr lang="en-US" altLang="zh-CN" sz="1400" dirty="0">
                <a:solidFill>
                  <a:schemeClr val="tx1"/>
                </a:solidFill>
                <a:latin typeface="Courier New" panose="02070309020205020404" pitchFamily="49" charset="0"/>
                <a:cs typeface="Courier New" panose="02070309020205020404" pitchFamily="49" charset="0"/>
                <a:sym typeface="+mn-ea"/>
              </a:rPr>
              <a:t>{</a:t>
            </a:r>
          </a:p>
          <a:p>
            <a:pPr eaLnBrk="0" hangingPunct="0">
              <a:lnSpc>
                <a:spcPct val="150000"/>
              </a:lnSpc>
              <a:defRPr/>
            </a:pPr>
            <a:r>
              <a:rPr lang="en-US" altLang="zh-CN" sz="1400" dirty="0">
                <a:solidFill>
                  <a:schemeClr val="tx1"/>
                </a:solidFill>
                <a:latin typeface="Courier New" panose="02070309020205020404" pitchFamily="49" charset="0"/>
                <a:cs typeface="Courier New" panose="02070309020205020404" pitchFamily="49" charset="0"/>
                <a:sym typeface="+mn-ea"/>
              </a:rPr>
              <a:t>    name: </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zs</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a:t>
            </a:r>
          </a:p>
          <a:p>
            <a:pPr eaLnBrk="0" hangingPunct="0">
              <a:lnSpc>
                <a:spcPct val="150000"/>
              </a:lnSpc>
              <a:buFontTx/>
              <a:buNone/>
              <a:defRPr/>
            </a:pPr>
            <a:r>
              <a:rPr lang="en-US" altLang="zh-CN" sz="1400" dirty="0">
                <a:solidFill>
                  <a:schemeClr val="tx1"/>
                </a:solidFill>
                <a:latin typeface="Courier New" panose="02070309020205020404" pitchFamily="49" charset="0"/>
                <a:cs typeface="Courier New" panose="02070309020205020404" pitchFamily="49" charset="0"/>
                <a:sym typeface="+mn-ea"/>
              </a:rPr>
              <a:t>    </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age</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 20,</a:t>
            </a:r>
          </a:p>
          <a:p>
            <a:pPr eaLnBrk="0" hangingPunct="0">
              <a:lnSpc>
                <a:spcPct val="150000"/>
              </a:lnSpc>
              <a:buFontTx/>
              <a:buNone/>
              <a:defRPr/>
            </a:pPr>
            <a:r>
              <a:rPr lang="en-US" altLang="zh-CN" sz="1400" dirty="0">
                <a:solidFill>
                  <a:schemeClr val="tx1"/>
                </a:solidFill>
                <a:latin typeface="Courier New" panose="02070309020205020404" pitchFamily="49" charset="0"/>
                <a:cs typeface="Courier New" panose="02070309020205020404" pitchFamily="49" charset="0"/>
                <a:sym typeface="+mn-ea"/>
              </a:rPr>
              <a:t>    </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gender</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 </a:t>
            </a:r>
            <a:r>
              <a:rPr lang="en-US" altLang="zh-CN" sz="1400" dirty="0">
                <a:solidFill>
                  <a:schemeClr val="tx1"/>
                </a:solidFill>
                <a:latin typeface="Courier New" panose="02070309020205020404" pitchFamily="49" charset="0"/>
                <a:cs typeface="Courier New" panose="02070309020205020404" pitchFamily="49" charset="0"/>
              </a:rPr>
              <a:t>'</a:t>
            </a:r>
            <a:r>
              <a:rPr lang="zh-CN" altLang="en-US" sz="1400" dirty="0">
                <a:solidFill>
                  <a:schemeClr val="tx1"/>
                </a:solidFill>
                <a:latin typeface="Courier New" panose="02070309020205020404" pitchFamily="49" charset="0"/>
                <a:cs typeface="Courier New" panose="02070309020205020404" pitchFamily="49" charset="0"/>
                <a:sym typeface="+mn-ea"/>
              </a:rPr>
              <a:t>男</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a:t>
            </a:r>
          </a:p>
          <a:p>
            <a:pPr eaLnBrk="0" hangingPunct="0">
              <a:lnSpc>
                <a:spcPct val="150000"/>
              </a:lnSpc>
              <a:buFontTx/>
              <a:buNone/>
              <a:defRPr/>
            </a:pPr>
            <a:r>
              <a:rPr lang="en-US" altLang="zh-CN" sz="1400" dirty="0">
                <a:solidFill>
                  <a:schemeClr val="tx1"/>
                </a:solidFill>
                <a:latin typeface="Courier New" panose="02070309020205020404" pitchFamily="49" charset="0"/>
                <a:cs typeface="Courier New" panose="02070309020205020404" pitchFamily="49" charset="0"/>
                <a:sym typeface="+mn-ea"/>
              </a:rPr>
              <a:t>    </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address</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 undefined,</a:t>
            </a:r>
          </a:p>
          <a:p>
            <a:pPr eaLnBrk="0" hangingPunct="0">
              <a:lnSpc>
                <a:spcPct val="150000"/>
              </a:lnSpc>
              <a:buFontTx/>
              <a:buNone/>
              <a:defRPr/>
            </a:pPr>
            <a:r>
              <a:rPr lang="en-US" altLang="zh-CN" sz="1400" dirty="0">
                <a:solidFill>
                  <a:schemeClr val="tx1"/>
                </a:solidFill>
                <a:latin typeface="Courier New" panose="02070309020205020404" pitchFamily="49" charset="0"/>
                <a:cs typeface="Courier New" panose="02070309020205020404" pitchFamily="49" charset="0"/>
                <a:sym typeface="+mn-ea"/>
              </a:rPr>
              <a:t>    </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hobby</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 [</a:t>
            </a:r>
            <a:r>
              <a:rPr lang="en-US" altLang="zh-CN" sz="1400" dirty="0">
                <a:solidFill>
                  <a:schemeClr val="tx1"/>
                </a:solidFill>
                <a:latin typeface="Courier New" panose="02070309020205020404" pitchFamily="49" charset="0"/>
                <a:cs typeface="Courier New" panose="02070309020205020404" pitchFamily="49" charset="0"/>
              </a:rPr>
              <a:t>"</a:t>
            </a:r>
            <a:r>
              <a:rPr lang="zh-CN" altLang="en-US" sz="1400" dirty="0">
                <a:solidFill>
                  <a:schemeClr val="tx1"/>
                </a:solidFill>
                <a:latin typeface="Courier New" panose="02070309020205020404" pitchFamily="49" charset="0"/>
                <a:cs typeface="Courier New" panose="02070309020205020404" pitchFamily="49" charset="0"/>
                <a:sym typeface="+mn-ea"/>
              </a:rPr>
              <a:t>吃饭</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 </a:t>
            </a:r>
            <a:r>
              <a:rPr lang="en-US" altLang="zh-CN" sz="1400" dirty="0">
                <a:solidFill>
                  <a:schemeClr val="tx1"/>
                </a:solidFill>
                <a:latin typeface="Courier New" panose="02070309020205020404" pitchFamily="49" charset="0"/>
                <a:cs typeface="Courier New" panose="02070309020205020404" pitchFamily="49" charset="0"/>
              </a:rPr>
              <a:t>"</a:t>
            </a:r>
            <a:r>
              <a:rPr lang="zh-CN" altLang="en-US" sz="1400" dirty="0">
                <a:solidFill>
                  <a:schemeClr val="tx1"/>
                </a:solidFill>
                <a:latin typeface="Courier New" panose="02070309020205020404" pitchFamily="49" charset="0"/>
                <a:cs typeface="Courier New" panose="02070309020205020404" pitchFamily="49" charset="0"/>
                <a:sym typeface="+mn-ea"/>
              </a:rPr>
              <a:t>睡觉</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 </a:t>
            </a:r>
            <a:r>
              <a:rPr lang="en-US" altLang="zh-CN" sz="1400" dirty="0">
                <a:solidFill>
                  <a:schemeClr val="tx1"/>
                </a:solidFill>
                <a:latin typeface="Courier New" panose="02070309020205020404" pitchFamily="49" charset="0"/>
                <a:cs typeface="Courier New" panose="02070309020205020404" pitchFamily="49" charset="0"/>
              </a:rPr>
              <a:t>'</a:t>
            </a:r>
            <a:r>
              <a:rPr lang="zh-CN" altLang="en-US" sz="1400" dirty="0">
                <a:solidFill>
                  <a:schemeClr val="tx1"/>
                </a:solidFill>
                <a:latin typeface="Courier New" panose="02070309020205020404" pitchFamily="49" charset="0"/>
                <a:cs typeface="Courier New" panose="02070309020205020404" pitchFamily="49" charset="0"/>
                <a:sym typeface="+mn-ea"/>
              </a:rPr>
              <a:t>打豆豆</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a:t>
            </a:r>
          </a:p>
          <a:p>
            <a:pPr eaLnBrk="0" hangingPunct="0">
              <a:lnSpc>
                <a:spcPct val="150000"/>
              </a:lnSpc>
              <a:buFontTx/>
              <a:buNone/>
              <a:defRPr/>
            </a:pPr>
            <a:r>
              <a:rPr lang="en-US" altLang="zh-CN" sz="1400" dirty="0">
                <a:solidFill>
                  <a:schemeClr val="tx1"/>
                </a:solidFill>
                <a:latin typeface="Courier New" panose="02070309020205020404" pitchFamily="49" charset="0"/>
                <a:cs typeface="Courier New" panose="02070309020205020404" pitchFamily="49" charset="0"/>
                <a:sym typeface="+mn-ea"/>
              </a:rPr>
              <a:t>    say: function() {}</a:t>
            </a:r>
          </a:p>
          <a:p>
            <a:pPr eaLnBrk="0" hangingPunct="0">
              <a:lnSpc>
                <a:spcPct val="150000"/>
              </a:lnSpc>
              <a:buFontTx/>
              <a:buNone/>
              <a:defRPr/>
            </a:pPr>
            <a:r>
              <a:rPr lang="en-US" altLang="zh-CN" sz="1400" dirty="0">
                <a:solidFill>
                  <a:schemeClr val="tx1"/>
                </a:solidFill>
                <a:latin typeface="Courier New" panose="02070309020205020404" pitchFamily="49" charset="0"/>
                <a:cs typeface="Courier New" panose="02070309020205020404" pitchFamily="49" charset="0"/>
                <a:sym typeface="+mn-ea"/>
              </a:rPr>
              <a:t>}</a:t>
            </a:r>
            <a:endParaRPr lang="zh-CN" altLang="en-US" sz="1400" dirty="0">
              <a:solidFill>
                <a:schemeClr val="tx1"/>
              </a:solidFill>
              <a:latin typeface="Courier New" panose="02070309020205020404" pitchFamily="49" charset="0"/>
              <a:cs typeface="Courier New" panose="02070309020205020404" pitchFamily="49" charset="0"/>
              <a:sym typeface="+mn-ea"/>
            </a:endParaRPr>
          </a:p>
        </p:txBody>
      </p:sp>
      <p:sp>
        <p:nvSpPr>
          <p:cNvPr id="12" name="矩形 11">
            <a:extLst>
              <a:ext uri="{FF2B5EF4-FFF2-40B4-BE49-F238E27FC236}">
                <a16:creationId xmlns:a16="http://schemas.microsoft.com/office/drawing/2014/main" id="{C88B4CFF-89ED-4302-AEBA-A62A37A46A1D}"/>
              </a:ext>
            </a:extLst>
          </p:cNvPr>
          <p:cNvSpPr/>
          <p:nvPr/>
        </p:nvSpPr>
        <p:spPr bwMode="auto">
          <a:xfrm>
            <a:off x="5624859" y="3991752"/>
            <a:ext cx="4261927" cy="2727395"/>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lnSpc>
                <a:spcPct val="150000"/>
              </a:lnSpc>
              <a:buFontTx/>
              <a:buNone/>
              <a:defRPr/>
            </a:pPr>
            <a:r>
              <a:rPr lang="en-US" altLang="zh-CN" sz="1400" dirty="0">
                <a:solidFill>
                  <a:schemeClr val="tx1"/>
                </a:solidFill>
                <a:latin typeface="Courier New" panose="02070309020205020404" pitchFamily="49" charset="0"/>
                <a:cs typeface="Courier New" panose="02070309020205020404" pitchFamily="49" charset="0"/>
                <a:sym typeface="+mn-ea"/>
              </a:rPr>
              <a:t>{</a:t>
            </a:r>
          </a:p>
          <a:p>
            <a:pPr eaLnBrk="0" hangingPunct="0">
              <a:lnSpc>
                <a:spcPct val="150000"/>
              </a:lnSpc>
              <a:defRPr/>
            </a:pPr>
            <a:r>
              <a:rPr lang="en-US" altLang="zh-CN" sz="1400" dirty="0">
                <a:solidFill>
                  <a:schemeClr val="tx1"/>
                </a:solidFill>
                <a:latin typeface="Courier New" panose="02070309020205020404" pitchFamily="49" charset="0"/>
                <a:cs typeface="Courier New" panose="02070309020205020404" pitchFamily="49" charset="0"/>
                <a:sym typeface="+mn-ea"/>
              </a:rPr>
              <a:t>    </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name</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 </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zs</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a:t>
            </a:r>
          </a:p>
          <a:p>
            <a:pPr eaLnBrk="0" hangingPunct="0">
              <a:lnSpc>
                <a:spcPct val="150000"/>
              </a:lnSpc>
              <a:buFontTx/>
              <a:buNone/>
              <a:defRPr/>
            </a:pPr>
            <a:r>
              <a:rPr lang="en-US" altLang="zh-CN" sz="1400" dirty="0">
                <a:solidFill>
                  <a:schemeClr val="tx1"/>
                </a:solidFill>
                <a:latin typeface="Courier New" panose="02070309020205020404" pitchFamily="49" charset="0"/>
                <a:cs typeface="Courier New" panose="02070309020205020404" pitchFamily="49" charset="0"/>
                <a:sym typeface="+mn-ea"/>
              </a:rPr>
              <a:t>    </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age</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 20,</a:t>
            </a:r>
          </a:p>
          <a:p>
            <a:pPr eaLnBrk="0" hangingPunct="0">
              <a:lnSpc>
                <a:spcPct val="150000"/>
              </a:lnSpc>
              <a:buFontTx/>
              <a:buNone/>
              <a:defRPr/>
            </a:pPr>
            <a:r>
              <a:rPr lang="en-US" altLang="zh-CN" sz="1400" dirty="0">
                <a:solidFill>
                  <a:schemeClr val="tx1"/>
                </a:solidFill>
                <a:latin typeface="Courier New" panose="02070309020205020404" pitchFamily="49" charset="0"/>
                <a:cs typeface="Courier New" panose="02070309020205020404" pitchFamily="49" charset="0"/>
                <a:sym typeface="+mn-ea"/>
              </a:rPr>
              <a:t>    </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gender</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 </a:t>
            </a:r>
            <a:r>
              <a:rPr lang="en-US" altLang="zh-CN" sz="1400" dirty="0">
                <a:solidFill>
                  <a:schemeClr val="tx1"/>
                </a:solidFill>
                <a:latin typeface="Courier New" panose="02070309020205020404" pitchFamily="49" charset="0"/>
                <a:cs typeface="Courier New" panose="02070309020205020404" pitchFamily="49" charset="0"/>
              </a:rPr>
              <a:t>"</a:t>
            </a:r>
            <a:r>
              <a:rPr lang="zh-CN" altLang="en-US" sz="1400" dirty="0">
                <a:solidFill>
                  <a:schemeClr val="tx1"/>
                </a:solidFill>
                <a:latin typeface="Courier New" panose="02070309020205020404" pitchFamily="49" charset="0"/>
                <a:cs typeface="Courier New" panose="02070309020205020404" pitchFamily="49" charset="0"/>
                <a:sym typeface="+mn-ea"/>
              </a:rPr>
              <a:t>男</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a:t>
            </a:r>
          </a:p>
          <a:p>
            <a:pPr eaLnBrk="0" hangingPunct="0">
              <a:lnSpc>
                <a:spcPct val="150000"/>
              </a:lnSpc>
              <a:buFontTx/>
              <a:buNone/>
              <a:defRPr/>
            </a:pPr>
            <a:r>
              <a:rPr lang="en-US" altLang="zh-CN" sz="1400" dirty="0">
                <a:solidFill>
                  <a:schemeClr val="tx1"/>
                </a:solidFill>
                <a:latin typeface="Courier New" panose="02070309020205020404" pitchFamily="49" charset="0"/>
                <a:cs typeface="Courier New" panose="02070309020205020404" pitchFamily="49" charset="0"/>
                <a:sym typeface="+mn-ea"/>
              </a:rPr>
              <a:t>    </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address</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 null,</a:t>
            </a:r>
          </a:p>
          <a:p>
            <a:pPr eaLnBrk="0" hangingPunct="0">
              <a:lnSpc>
                <a:spcPct val="150000"/>
              </a:lnSpc>
              <a:buFontTx/>
              <a:buNone/>
              <a:defRPr/>
            </a:pPr>
            <a:r>
              <a:rPr lang="en-US" altLang="zh-CN" sz="1400" dirty="0">
                <a:solidFill>
                  <a:schemeClr val="tx1"/>
                </a:solidFill>
                <a:latin typeface="Courier New" panose="02070309020205020404" pitchFamily="49" charset="0"/>
                <a:cs typeface="Courier New" panose="02070309020205020404" pitchFamily="49" charset="0"/>
                <a:sym typeface="+mn-ea"/>
              </a:rPr>
              <a:t>    </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hobby</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 [</a:t>
            </a:r>
            <a:r>
              <a:rPr lang="en-US" altLang="zh-CN" sz="1400" dirty="0">
                <a:solidFill>
                  <a:schemeClr val="tx1"/>
                </a:solidFill>
                <a:latin typeface="Courier New" panose="02070309020205020404" pitchFamily="49" charset="0"/>
                <a:cs typeface="Courier New" panose="02070309020205020404" pitchFamily="49" charset="0"/>
              </a:rPr>
              <a:t>"</a:t>
            </a:r>
            <a:r>
              <a:rPr lang="zh-CN" altLang="en-US" sz="1400" dirty="0">
                <a:solidFill>
                  <a:schemeClr val="tx1"/>
                </a:solidFill>
                <a:latin typeface="Courier New" panose="02070309020205020404" pitchFamily="49" charset="0"/>
                <a:cs typeface="Courier New" panose="02070309020205020404" pitchFamily="49" charset="0"/>
                <a:sym typeface="+mn-ea"/>
              </a:rPr>
              <a:t>吃饭</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 </a:t>
            </a:r>
            <a:r>
              <a:rPr lang="en-US" altLang="zh-CN" sz="1400" dirty="0">
                <a:solidFill>
                  <a:schemeClr val="tx1"/>
                </a:solidFill>
                <a:latin typeface="Courier New" panose="02070309020205020404" pitchFamily="49" charset="0"/>
                <a:cs typeface="Courier New" panose="02070309020205020404" pitchFamily="49" charset="0"/>
              </a:rPr>
              <a:t>"</a:t>
            </a:r>
            <a:r>
              <a:rPr lang="zh-CN" altLang="en-US" sz="1400" dirty="0">
                <a:solidFill>
                  <a:schemeClr val="tx1"/>
                </a:solidFill>
                <a:latin typeface="Courier New" panose="02070309020205020404" pitchFamily="49" charset="0"/>
                <a:cs typeface="Courier New" panose="02070309020205020404" pitchFamily="49" charset="0"/>
                <a:sym typeface="+mn-ea"/>
              </a:rPr>
              <a:t>睡觉</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 </a:t>
            </a:r>
            <a:r>
              <a:rPr lang="en-US" altLang="zh-CN" sz="1400" dirty="0">
                <a:solidFill>
                  <a:schemeClr val="tx1"/>
                </a:solidFill>
                <a:latin typeface="Courier New" panose="02070309020205020404" pitchFamily="49" charset="0"/>
                <a:cs typeface="Courier New" panose="02070309020205020404" pitchFamily="49" charset="0"/>
              </a:rPr>
              <a:t>"</a:t>
            </a:r>
            <a:r>
              <a:rPr lang="zh-CN" altLang="en-US" sz="1400" dirty="0">
                <a:solidFill>
                  <a:schemeClr val="tx1"/>
                </a:solidFill>
                <a:latin typeface="Courier New" panose="02070309020205020404" pitchFamily="49" charset="0"/>
                <a:cs typeface="Courier New" panose="02070309020205020404" pitchFamily="49" charset="0"/>
                <a:sym typeface="+mn-ea"/>
              </a:rPr>
              <a:t>打豆豆</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a:t>
            </a:r>
          </a:p>
          <a:p>
            <a:pPr eaLnBrk="0" hangingPunct="0">
              <a:lnSpc>
                <a:spcPct val="150000"/>
              </a:lnSpc>
              <a:buFontTx/>
              <a:buNone/>
              <a:defRPr/>
            </a:pPr>
            <a:r>
              <a:rPr lang="en-US" altLang="zh-CN" sz="1400" dirty="0">
                <a:solidFill>
                  <a:schemeClr val="tx1"/>
                </a:solidFill>
                <a:latin typeface="Courier New" panose="02070309020205020404" pitchFamily="49" charset="0"/>
                <a:cs typeface="Courier New" panose="02070309020205020404" pitchFamily="49" charset="0"/>
                <a:sym typeface="+mn-ea"/>
              </a:rPr>
              <a:t>}</a:t>
            </a:r>
            <a:endParaRPr lang="zh-CN" altLang="en-US" sz="1400" dirty="0">
              <a:solidFill>
                <a:schemeClr val="tx1"/>
              </a:solidFill>
              <a:latin typeface="Courier New" panose="02070309020205020404" pitchFamily="49" charset="0"/>
              <a:cs typeface="Courier New" panose="02070309020205020404" pitchFamily="49" charset="0"/>
              <a:sym typeface="+mn-ea"/>
            </a:endParaRPr>
          </a:p>
        </p:txBody>
      </p:sp>
    </p:spTree>
    <p:extLst>
      <p:ext uri="{BB962C8B-B14F-4D97-AF65-F5344CB8AC3E}">
        <p14:creationId xmlns:p14="http://schemas.microsoft.com/office/powerpoint/2010/main" val="280858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a:t>
            </a:r>
            <a:r>
              <a:rPr lang="zh-CN" altLang="en-US" dirty="0"/>
              <a:t>数据交换格式</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2.3 JSON</a:t>
            </a:r>
            <a:endParaRPr lang="zh-CN" altLang="en-US" dirty="0"/>
          </a:p>
        </p:txBody>
      </p:sp>
      <p:sp>
        <p:nvSpPr>
          <p:cNvPr id="7" name="内容占位符 5">
            <a:extLst>
              <a:ext uri="{FF2B5EF4-FFF2-40B4-BE49-F238E27FC236}">
                <a16:creationId xmlns:a16="http://schemas.microsoft.com/office/drawing/2014/main" id="{7F323F41-3BE3-437E-9358-CB0E596FE998}"/>
              </a:ext>
            </a:extLst>
          </p:cNvPr>
          <p:cNvSpPr>
            <a:spLocks noGrp="1"/>
          </p:cNvSpPr>
          <p:nvPr>
            <p:ph sz="half" idx="14"/>
          </p:nvPr>
        </p:nvSpPr>
        <p:spPr>
          <a:xfrm>
            <a:off x="1131169" y="2832001"/>
            <a:ext cx="8651456" cy="861723"/>
          </a:xfrm>
        </p:spPr>
        <p:txBody>
          <a:bodyPr>
            <a:noAutofit/>
          </a:bodyPr>
          <a:lstStyle/>
          <a:p>
            <a:r>
              <a:rPr lang="zh-CN" altLang="en-US" b="1" dirty="0">
                <a:solidFill>
                  <a:srgbClr val="FF0000"/>
                </a:solidFill>
              </a:rPr>
              <a:t>数组结构</a:t>
            </a:r>
            <a:r>
              <a:rPr lang="zh-CN" altLang="en-US" dirty="0">
                <a:solidFill>
                  <a:schemeClr val="tx1"/>
                </a:solidFill>
              </a:rPr>
              <a:t>：数组结构在 </a:t>
            </a:r>
            <a:r>
              <a:rPr lang="en-US" altLang="zh-CN" dirty="0">
                <a:solidFill>
                  <a:schemeClr val="tx1"/>
                </a:solidFill>
              </a:rPr>
              <a:t>JSON </a:t>
            </a:r>
            <a:r>
              <a:rPr lang="zh-CN" altLang="en-US" dirty="0">
                <a:solidFill>
                  <a:schemeClr val="tx1"/>
                </a:solidFill>
              </a:rPr>
              <a:t>中表示为 </a:t>
            </a:r>
            <a:r>
              <a:rPr lang="en-US" altLang="zh-CN" dirty="0">
                <a:solidFill>
                  <a:schemeClr val="tx1"/>
                </a:solidFill>
              </a:rPr>
              <a:t>[ ] </a:t>
            </a:r>
            <a:r>
              <a:rPr lang="zh-CN" altLang="en-US" dirty="0">
                <a:solidFill>
                  <a:schemeClr val="tx1"/>
                </a:solidFill>
              </a:rPr>
              <a:t>括起来的内容。数据结构为 </a:t>
            </a:r>
            <a:r>
              <a:rPr lang="en-US" altLang="zh-CN" dirty="0">
                <a:solidFill>
                  <a:schemeClr val="tx1"/>
                </a:solidFill>
              </a:rPr>
              <a:t>[ </a:t>
            </a:r>
            <a:r>
              <a:rPr lang="en-US" altLang="zh-CN" dirty="0">
                <a:solidFill>
                  <a:schemeClr val="tx1"/>
                </a:solidFill>
                <a:latin typeface="Courier New" panose="02070309020205020404" pitchFamily="49" charset="0"/>
                <a:cs typeface="Courier New" panose="02070309020205020404" pitchFamily="49" charset="0"/>
              </a:rPr>
              <a:t>"</a:t>
            </a:r>
            <a:r>
              <a:rPr lang="en-US" altLang="zh-CN" dirty="0">
                <a:solidFill>
                  <a:schemeClr val="tx1"/>
                </a:solidFill>
              </a:rPr>
              <a:t>java</a:t>
            </a:r>
            <a:r>
              <a:rPr lang="en-US" altLang="zh-CN" dirty="0">
                <a:solidFill>
                  <a:schemeClr val="tx1"/>
                </a:solidFill>
                <a:latin typeface="Courier New" panose="02070309020205020404" pitchFamily="49" charset="0"/>
                <a:cs typeface="Courier New" panose="02070309020205020404" pitchFamily="49" charset="0"/>
              </a:rPr>
              <a:t>"</a:t>
            </a:r>
            <a:r>
              <a:rPr lang="en-US" altLang="zh-CN" dirty="0">
                <a:solidFill>
                  <a:schemeClr val="tx1"/>
                </a:solidFill>
              </a:rPr>
              <a:t>, </a:t>
            </a:r>
            <a:r>
              <a:rPr lang="en-US" altLang="zh-CN" dirty="0">
                <a:solidFill>
                  <a:schemeClr val="tx1"/>
                </a:solidFill>
                <a:latin typeface="Courier New" panose="02070309020205020404" pitchFamily="49" charset="0"/>
                <a:cs typeface="Courier New" panose="02070309020205020404" pitchFamily="49" charset="0"/>
              </a:rPr>
              <a:t>"</a:t>
            </a:r>
            <a:r>
              <a:rPr lang="en-US" altLang="zh-CN" dirty="0">
                <a:solidFill>
                  <a:schemeClr val="tx1"/>
                </a:solidFill>
              </a:rPr>
              <a:t>javascript</a:t>
            </a:r>
            <a:r>
              <a:rPr lang="en-US" altLang="zh-CN" dirty="0">
                <a:solidFill>
                  <a:schemeClr val="tx1"/>
                </a:solidFill>
                <a:latin typeface="Courier New" panose="02070309020205020404" pitchFamily="49" charset="0"/>
                <a:cs typeface="Courier New" panose="02070309020205020404" pitchFamily="49" charset="0"/>
              </a:rPr>
              <a:t>"</a:t>
            </a:r>
            <a:r>
              <a:rPr lang="en-US" altLang="zh-CN" dirty="0">
                <a:solidFill>
                  <a:schemeClr val="tx1"/>
                </a:solidFill>
              </a:rPr>
              <a:t>, 30, true … ]</a:t>
            </a:r>
            <a:r>
              <a:rPr lang="zh-CN" altLang="en-US" dirty="0">
                <a:solidFill>
                  <a:schemeClr val="tx1"/>
                </a:solidFill>
              </a:rPr>
              <a:t> 。数组中数据的类型可以是</a:t>
            </a:r>
            <a:r>
              <a:rPr lang="zh-CN" altLang="en-US" dirty="0">
                <a:solidFill>
                  <a:srgbClr val="047FFD"/>
                </a:solidFill>
              </a:rPr>
              <a:t>数字</a:t>
            </a:r>
            <a:r>
              <a:rPr lang="zh-CN" altLang="en-US" dirty="0">
                <a:solidFill>
                  <a:schemeClr val="tx1"/>
                </a:solidFill>
              </a:rPr>
              <a:t>、</a:t>
            </a:r>
            <a:r>
              <a:rPr lang="zh-CN" altLang="en-US" dirty="0">
                <a:solidFill>
                  <a:srgbClr val="047FFD"/>
                </a:solidFill>
              </a:rPr>
              <a:t>字符串</a:t>
            </a:r>
            <a:r>
              <a:rPr lang="zh-CN" altLang="en-US" dirty="0">
                <a:solidFill>
                  <a:schemeClr val="tx1"/>
                </a:solidFill>
              </a:rPr>
              <a:t>、</a:t>
            </a:r>
            <a:r>
              <a:rPr lang="zh-CN" altLang="en-US" dirty="0">
                <a:solidFill>
                  <a:srgbClr val="047FFD"/>
                </a:solidFill>
              </a:rPr>
              <a:t>布尔值</a:t>
            </a:r>
            <a:r>
              <a:rPr lang="zh-CN" altLang="en-US" dirty="0">
                <a:solidFill>
                  <a:schemeClr val="tx1"/>
                </a:solidFill>
              </a:rPr>
              <a:t>、</a:t>
            </a:r>
            <a:r>
              <a:rPr lang="en-US" altLang="zh-CN" dirty="0">
                <a:solidFill>
                  <a:srgbClr val="047FFD"/>
                </a:solidFill>
              </a:rPr>
              <a:t>null</a:t>
            </a:r>
            <a:r>
              <a:rPr lang="zh-CN" altLang="en-US" dirty="0">
                <a:solidFill>
                  <a:schemeClr val="tx1"/>
                </a:solidFill>
              </a:rPr>
              <a:t>、</a:t>
            </a:r>
            <a:r>
              <a:rPr lang="zh-CN" altLang="en-US" dirty="0">
                <a:solidFill>
                  <a:srgbClr val="047FFD"/>
                </a:solidFill>
              </a:rPr>
              <a:t>数组</a:t>
            </a:r>
            <a:r>
              <a:rPr lang="zh-CN" altLang="en-US" dirty="0">
                <a:solidFill>
                  <a:schemeClr val="tx1"/>
                </a:solidFill>
              </a:rPr>
              <a:t>、</a:t>
            </a:r>
            <a:r>
              <a:rPr lang="zh-CN" altLang="en-US" dirty="0">
                <a:solidFill>
                  <a:srgbClr val="047FFD"/>
                </a:solidFill>
              </a:rPr>
              <a:t>对象</a:t>
            </a:r>
            <a:r>
              <a:rPr lang="en-US" altLang="zh-CN" dirty="0">
                <a:solidFill>
                  <a:schemeClr val="tx1"/>
                </a:solidFill>
              </a:rPr>
              <a:t>6</a:t>
            </a:r>
            <a:r>
              <a:rPr lang="zh-CN" altLang="en-US" dirty="0">
                <a:solidFill>
                  <a:schemeClr val="tx1"/>
                </a:solidFill>
              </a:rPr>
              <a:t>种类型。</a:t>
            </a:r>
            <a:endParaRPr lang="en-US" altLang="zh-CN" dirty="0">
              <a:solidFill>
                <a:schemeClr val="tx1"/>
              </a:solidFill>
            </a:endParaRPr>
          </a:p>
        </p:txBody>
      </p:sp>
      <p:sp>
        <p:nvSpPr>
          <p:cNvPr id="8" name="TextBox 3">
            <a:extLst>
              <a:ext uri="{FF2B5EF4-FFF2-40B4-BE49-F238E27FC236}">
                <a16:creationId xmlns:a16="http://schemas.microsoft.com/office/drawing/2014/main" id="{9E1DF31E-8D42-41CA-A773-964527403F5B}"/>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2. JSON</a:t>
            </a:r>
            <a:r>
              <a:rPr lang="zh-CN" altLang="en-US" sz="1867" b="1" dirty="0">
                <a:solidFill>
                  <a:srgbClr val="404040"/>
                </a:solidFill>
                <a:latin typeface="微软雅黑" panose="020B0503020204020204" pitchFamily="34" charset="-122"/>
                <a:ea typeface="微软雅黑" panose="020B0503020204020204" pitchFamily="34" charset="-122"/>
              </a:rPr>
              <a:t>的两种结构</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7CAF27EB-D8A7-47B9-8C3A-831906748F1A}"/>
              </a:ext>
            </a:extLst>
          </p:cNvPr>
          <p:cNvSpPr/>
          <p:nvPr/>
        </p:nvSpPr>
        <p:spPr bwMode="auto">
          <a:xfrm>
            <a:off x="1247050" y="3693725"/>
            <a:ext cx="8461393" cy="2077156"/>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lnSpc>
                <a:spcPct val="150000"/>
              </a:lnSpc>
              <a:buFontTx/>
              <a:buNone/>
              <a:defRPr/>
            </a:pPr>
            <a:r>
              <a:rPr lang="en-US" altLang="zh-CN" sz="1400" dirty="0">
                <a:solidFill>
                  <a:schemeClr val="tx1"/>
                </a:solidFill>
                <a:latin typeface="Courier New" panose="02070309020205020404" pitchFamily="49" charset="0"/>
                <a:cs typeface="Courier New" panose="02070309020205020404" pitchFamily="49" charset="0"/>
                <a:sym typeface="+mn-ea"/>
              </a:rPr>
              <a:t>[ </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java</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 </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python</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 </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php</a:t>
            </a:r>
            <a:r>
              <a:rPr lang="en-US" altLang="zh-CN" sz="1400" dirty="0">
                <a:solidFill>
                  <a:schemeClr val="tx1"/>
                </a:solidFill>
                <a:latin typeface="Courier New" panose="02070309020205020404" pitchFamily="49" charset="0"/>
                <a:cs typeface="Courier New" panose="02070309020205020404" pitchFamily="49" charset="0"/>
              </a:rPr>
              <a:t>" </a:t>
            </a:r>
            <a:r>
              <a:rPr lang="en-US" altLang="zh-CN" sz="1400" dirty="0">
                <a:solidFill>
                  <a:schemeClr val="tx1"/>
                </a:solidFill>
                <a:latin typeface="Courier New" panose="02070309020205020404" pitchFamily="49" charset="0"/>
                <a:cs typeface="Courier New" panose="02070309020205020404" pitchFamily="49" charset="0"/>
                <a:sym typeface="+mn-ea"/>
              </a:rPr>
              <a:t>]</a:t>
            </a:r>
          </a:p>
          <a:p>
            <a:pPr eaLnBrk="0" hangingPunct="0">
              <a:lnSpc>
                <a:spcPct val="150000"/>
              </a:lnSpc>
              <a:defRPr/>
            </a:pPr>
            <a:r>
              <a:rPr lang="en-US" altLang="zh-CN" sz="1400" dirty="0">
                <a:solidFill>
                  <a:schemeClr val="tx1"/>
                </a:solidFill>
                <a:latin typeface="Courier New" panose="02070309020205020404" pitchFamily="49" charset="0"/>
                <a:cs typeface="Courier New" panose="02070309020205020404" pitchFamily="49" charset="0"/>
                <a:sym typeface="+mn-ea"/>
              </a:rPr>
              <a:t>[ 100, 200, 300.5 ]</a:t>
            </a:r>
          </a:p>
          <a:p>
            <a:pPr eaLnBrk="0" hangingPunct="0">
              <a:lnSpc>
                <a:spcPct val="150000"/>
              </a:lnSpc>
              <a:defRPr/>
            </a:pPr>
            <a:r>
              <a:rPr lang="en-US" altLang="zh-CN" sz="1400" dirty="0">
                <a:solidFill>
                  <a:schemeClr val="tx1"/>
                </a:solidFill>
                <a:latin typeface="Courier New" panose="02070309020205020404" pitchFamily="49" charset="0"/>
                <a:cs typeface="Courier New" panose="02070309020205020404" pitchFamily="49" charset="0"/>
                <a:sym typeface="+mn-ea"/>
              </a:rPr>
              <a:t>[ true, false, null ]</a:t>
            </a:r>
          </a:p>
          <a:p>
            <a:pPr eaLnBrk="0" hangingPunct="0">
              <a:lnSpc>
                <a:spcPct val="150000"/>
              </a:lnSpc>
              <a:defRPr/>
            </a:pPr>
            <a:r>
              <a:rPr lang="en-US" altLang="zh-CN" sz="1400" dirty="0">
                <a:solidFill>
                  <a:schemeClr val="tx1"/>
                </a:solidFill>
                <a:latin typeface="Courier New" panose="02070309020205020404" pitchFamily="49" charset="0"/>
                <a:cs typeface="Courier New" panose="02070309020205020404" pitchFamily="49" charset="0"/>
                <a:sym typeface="+mn-ea"/>
              </a:rPr>
              <a:t>[ { </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name</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 </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zs</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 </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age</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 20}, { </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name</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 </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ls</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 </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age</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 30} ]</a:t>
            </a:r>
          </a:p>
          <a:p>
            <a:pPr eaLnBrk="0" hangingPunct="0">
              <a:lnSpc>
                <a:spcPct val="150000"/>
              </a:lnSpc>
              <a:defRPr/>
            </a:pPr>
            <a:r>
              <a:rPr lang="en-US" altLang="zh-CN" sz="1400" dirty="0">
                <a:solidFill>
                  <a:schemeClr val="tx1"/>
                </a:solidFill>
                <a:latin typeface="Courier New" panose="02070309020205020404" pitchFamily="49" charset="0"/>
                <a:cs typeface="Courier New" panose="02070309020205020404" pitchFamily="49" charset="0"/>
                <a:sym typeface="+mn-ea"/>
              </a:rPr>
              <a:t>[ [ </a:t>
            </a:r>
            <a:r>
              <a:rPr lang="en-US" altLang="zh-CN" sz="1400" dirty="0">
                <a:solidFill>
                  <a:schemeClr val="tx1"/>
                </a:solidFill>
                <a:latin typeface="Courier New" panose="02070309020205020404" pitchFamily="49" charset="0"/>
                <a:cs typeface="Courier New" panose="02070309020205020404" pitchFamily="49" charset="0"/>
              </a:rPr>
              <a:t>"</a:t>
            </a:r>
            <a:r>
              <a:rPr lang="zh-CN" altLang="en-US" sz="1400" dirty="0">
                <a:solidFill>
                  <a:schemeClr val="tx1"/>
                </a:solidFill>
                <a:latin typeface="Courier New" panose="02070309020205020404" pitchFamily="49" charset="0"/>
                <a:cs typeface="Courier New" panose="02070309020205020404" pitchFamily="49" charset="0"/>
                <a:sym typeface="+mn-ea"/>
              </a:rPr>
              <a:t>苹果</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 </a:t>
            </a:r>
            <a:r>
              <a:rPr lang="en-US" altLang="zh-CN" sz="1400" dirty="0">
                <a:solidFill>
                  <a:schemeClr val="tx1"/>
                </a:solidFill>
                <a:latin typeface="Courier New" panose="02070309020205020404" pitchFamily="49" charset="0"/>
                <a:cs typeface="Courier New" panose="02070309020205020404" pitchFamily="49" charset="0"/>
              </a:rPr>
              <a:t>"</a:t>
            </a:r>
            <a:r>
              <a:rPr lang="zh-CN" altLang="en-US" sz="1400" dirty="0">
                <a:solidFill>
                  <a:schemeClr val="tx1"/>
                </a:solidFill>
                <a:latin typeface="Courier New" panose="02070309020205020404" pitchFamily="49" charset="0"/>
                <a:cs typeface="Courier New" panose="02070309020205020404" pitchFamily="49" charset="0"/>
                <a:sym typeface="+mn-ea"/>
              </a:rPr>
              <a:t>榴莲</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sym typeface="+mn-ea"/>
              </a:rPr>
              <a:t>, </a:t>
            </a:r>
            <a:r>
              <a:rPr lang="en-US" altLang="zh-CN" sz="1400" dirty="0">
                <a:solidFill>
                  <a:schemeClr val="tx1"/>
                </a:solidFill>
                <a:latin typeface="Courier New" panose="02070309020205020404" pitchFamily="49" charset="0"/>
                <a:cs typeface="Courier New" panose="02070309020205020404" pitchFamily="49" charset="0"/>
              </a:rPr>
              <a:t>"</a:t>
            </a:r>
            <a:r>
              <a:rPr lang="zh-CN" altLang="en-US" sz="1400" dirty="0">
                <a:solidFill>
                  <a:schemeClr val="tx1"/>
                </a:solidFill>
                <a:latin typeface="Courier New" panose="02070309020205020404" pitchFamily="49" charset="0"/>
                <a:cs typeface="Courier New" panose="02070309020205020404" pitchFamily="49" charset="0"/>
                <a:sym typeface="+mn-ea"/>
              </a:rPr>
              <a:t>椰子</a:t>
            </a:r>
            <a:r>
              <a:rPr lang="en-US" altLang="zh-CN" sz="1400" dirty="0">
                <a:solidFill>
                  <a:schemeClr val="tx1"/>
                </a:solidFill>
                <a:latin typeface="Courier New" panose="02070309020205020404" pitchFamily="49" charset="0"/>
                <a:cs typeface="Courier New" panose="02070309020205020404" pitchFamily="49" charset="0"/>
              </a:rPr>
              <a:t>" </a:t>
            </a:r>
            <a:r>
              <a:rPr lang="en-US" altLang="zh-CN" sz="1400" dirty="0">
                <a:solidFill>
                  <a:schemeClr val="tx1"/>
                </a:solidFill>
                <a:latin typeface="Courier New" panose="02070309020205020404" pitchFamily="49" charset="0"/>
                <a:cs typeface="Courier New" panose="02070309020205020404" pitchFamily="49" charset="0"/>
                <a:sym typeface="+mn-ea"/>
              </a:rPr>
              <a:t>], [ 4, 50,</a:t>
            </a:r>
            <a:r>
              <a:rPr lang="zh-CN" altLang="en-US" sz="1400" dirty="0">
                <a:solidFill>
                  <a:schemeClr val="tx1"/>
                </a:solidFill>
                <a:latin typeface="Courier New" panose="02070309020205020404" pitchFamily="49" charset="0"/>
                <a:cs typeface="Courier New" panose="02070309020205020404" pitchFamily="49" charset="0"/>
                <a:sym typeface="+mn-ea"/>
              </a:rPr>
              <a:t> </a:t>
            </a:r>
            <a:r>
              <a:rPr lang="en-US" altLang="zh-CN" sz="1400" dirty="0">
                <a:solidFill>
                  <a:schemeClr val="tx1"/>
                </a:solidFill>
                <a:latin typeface="Courier New" panose="02070309020205020404" pitchFamily="49" charset="0"/>
                <a:cs typeface="Courier New" panose="02070309020205020404" pitchFamily="49" charset="0"/>
                <a:sym typeface="+mn-ea"/>
              </a:rPr>
              <a:t>5 ] ]</a:t>
            </a:r>
            <a:endParaRPr lang="zh-CN" altLang="en-US" sz="1400" dirty="0">
              <a:solidFill>
                <a:schemeClr val="tx1"/>
              </a:solidFill>
              <a:latin typeface="Courier New" panose="02070309020205020404" pitchFamily="49" charset="0"/>
              <a:cs typeface="Courier New" panose="02070309020205020404" pitchFamily="49" charset="0"/>
              <a:sym typeface="+mn-ea"/>
            </a:endParaRPr>
          </a:p>
        </p:txBody>
      </p:sp>
    </p:spTree>
    <p:extLst>
      <p:ext uri="{BB962C8B-B14F-4D97-AF65-F5344CB8AC3E}">
        <p14:creationId xmlns:p14="http://schemas.microsoft.com/office/powerpoint/2010/main" val="52623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a:t>
            </a:r>
            <a:r>
              <a:rPr lang="zh-CN" altLang="en-US" dirty="0"/>
              <a:t>数据交换格式</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2.3 JSON</a:t>
            </a:r>
            <a:endParaRPr lang="zh-CN" altLang="en-US" dirty="0"/>
          </a:p>
        </p:txBody>
      </p:sp>
      <p:sp>
        <p:nvSpPr>
          <p:cNvPr id="7" name="内容占位符 5">
            <a:extLst>
              <a:ext uri="{FF2B5EF4-FFF2-40B4-BE49-F238E27FC236}">
                <a16:creationId xmlns:a16="http://schemas.microsoft.com/office/drawing/2014/main" id="{7F323F41-3BE3-437E-9358-CB0E596FE998}"/>
              </a:ext>
            </a:extLst>
          </p:cNvPr>
          <p:cNvSpPr>
            <a:spLocks noGrp="1"/>
          </p:cNvSpPr>
          <p:nvPr>
            <p:ph sz="half" idx="14"/>
          </p:nvPr>
        </p:nvSpPr>
        <p:spPr>
          <a:xfrm>
            <a:off x="1131169" y="2832001"/>
            <a:ext cx="8651456" cy="3724585"/>
          </a:xfrm>
        </p:spPr>
        <p:txBody>
          <a:bodyPr>
            <a:noAutofit/>
          </a:bodyPr>
          <a:lstStyle/>
          <a:p>
            <a:pPr marL="304792" indent="-304792">
              <a:buFont typeface="+mj-ea"/>
              <a:buAutoNum type="circleNumDbPlain"/>
            </a:pPr>
            <a:r>
              <a:rPr lang="zh-CN" altLang="en-US" dirty="0">
                <a:solidFill>
                  <a:schemeClr val="tx1"/>
                </a:solidFill>
              </a:rPr>
              <a:t>属性名必须使用双引号包裹</a:t>
            </a:r>
            <a:endParaRPr lang="en-US" altLang="zh-CN" dirty="0">
              <a:solidFill>
                <a:schemeClr val="tx1"/>
              </a:solidFill>
            </a:endParaRPr>
          </a:p>
          <a:p>
            <a:pPr marL="304792" indent="-304792">
              <a:buFont typeface="+mj-ea"/>
              <a:buAutoNum type="circleNumDbPlain"/>
            </a:pPr>
            <a:r>
              <a:rPr lang="zh-CN" altLang="en-US" dirty="0">
                <a:solidFill>
                  <a:schemeClr val="tx1"/>
                </a:solidFill>
              </a:rPr>
              <a:t>字符串类型的值必须使用双引号包裹</a:t>
            </a:r>
            <a:endParaRPr lang="en-US" altLang="zh-CN" dirty="0">
              <a:solidFill>
                <a:schemeClr val="tx1"/>
              </a:solidFill>
            </a:endParaRPr>
          </a:p>
          <a:p>
            <a:pPr marL="304792" indent="-304792">
              <a:buFont typeface="+mj-ea"/>
              <a:buAutoNum type="circleNumDbPlain"/>
            </a:pPr>
            <a:r>
              <a:rPr lang="en-US" altLang="zh-CN" dirty="0">
                <a:solidFill>
                  <a:schemeClr val="tx1"/>
                </a:solidFill>
              </a:rPr>
              <a:t>JSON </a:t>
            </a:r>
            <a:r>
              <a:rPr lang="zh-CN" altLang="en-US" dirty="0">
                <a:solidFill>
                  <a:schemeClr val="tx1"/>
                </a:solidFill>
              </a:rPr>
              <a:t>中不允许使用单引号表示字符串</a:t>
            </a:r>
            <a:endParaRPr lang="en-US" altLang="zh-CN" dirty="0">
              <a:solidFill>
                <a:schemeClr val="tx1"/>
              </a:solidFill>
            </a:endParaRPr>
          </a:p>
          <a:p>
            <a:pPr marL="304792" indent="-304792">
              <a:buFont typeface="+mj-ea"/>
              <a:buAutoNum type="circleNumDbPlain"/>
            </a:pPr>
            <a:r>
              <a:rPr lang="en-US" altLang="zh-CN" dirty="0">
                <a:solidFill>
                  <a:schemeClr val="tx1"/>
                </a:solidFill>
              </a:rPr>
              <a:t>JSON </a:t>
            </a:r>
            <a:r>
              <a:rPr lang="zh-CN" altLang="en-US" dirty="0">
                <a:solidFill>
                  <a:schemeClr val="tx1"/>
                </a:solidFill>
              </a:rPr>
              <a:t>中不能写注释</a:t>
            </a:r>
            <a:endParaRPr lang="en-US" altLang="zh-CN" dirty="0">
              <a:solidFill>
                <a:schemeClr val="tx1"/>
              </a:solidFill>
            </a:endParaRPr>
          </a:p>
          <a:p>
            <a:pPr marL="304792" indent="-304792">
              <a:buFont typeface="+mj-ea"/>
              <a:buAutoNum type="circleNumDbPlain"/>
            </a:pPr>
            <a:r>
              <a:rPr lang="en-US" altLang="zh-CN" dirty="0">
                <a:solidFill>
                  <a:schemeClr val="tx1"/>
                </a:solidFill>
              </a:rPr>
              <a:t>JSON </a:t>
            </a:r>
            <a:r>
              <a:rPr lang="zh-CN" altLang="en-US" dirty="0">
                <a:solidFill>
                  <a:schemeClr val="tx1"/>
                </a:solidFill>
              </a:rPr>
              <a:t>的最外层必须是对象或数组格式</a:t>
            </a:r>
            <a:endParaRPr lang="en-US" altLang="zh-CN" dirty="0">
              <a:solidFill>
                <a:schemeClr val="tx1"/>
              </a:solidFill>
            </a:endParaRPr>
          </a:p>
          <a:p>
            <a:pPr marL="304792" indent="-304792">
              <a:buFont typeface="+mj-ea"/>
              <a:buAutoNum type="circleNumDbPlain"/>
            </a:pPr>
            <a:r>
              <a:rPr lang="zh-CN" altLang="en-US" dirty="0">
                <a:solidFill>
                  <a:schemeClr val="tx1"/>
                </a:solidFill>
              </a:rPr>
              <a:t>不能使用 </a:t>
            </a:r>
            <a:r>
              <a:rPr lang="en-US" altLang="zh-CN" dirty="0">
                <a:solidFill>
                  <a:schemeClr val="tx1"/>
                </a:solidFill>
              </a:rPr>
              <a:t>undefined </a:t>
            </a:r>
            <a:r>
              <a:rPr lang="zh-CN" altLang="en-US" dirty="0">
                <a:solidFill>
                  <a:schemeClr val="tx1"/>
                </a:solidFill>
              </a:rPr>
              <a:t>或函数作为 </a:t>
            </a:r>
            <a:r>
              <a:rPr lang="en-US" altLang="zh-CN" dirty="0">
                <a:solidFill>
                  <a:schemeClr val="tx1"/>
                </a:solidFill>
              </a:rPr>
              <a:t>JSON </a:t>
            </a:r>
            <a:r>
              <a:rPr lang="zh-CN" altLang="en-US" dirty="0">
                <a:solidFill>
                  <a:schemeClr val="tx1"/>
                </a:solidFill>
              </a:rPr>
              <a:t>的值</a:t>
            </a:r>
            <a:endParaRPr lang="en-US" altLang="zh-CN" dirty="0">
              <a:solidFill>
                <a:schemeClr val="tx1"/>
              </a:solidFill>
            </a:endParaRPr>
          </a:p>
          <a:p>
            <a:r>
              <a:rPr lang="en-US" altLang="zh-CN" dirty="0">
                <a:solidFill>
                  <a:srgbClr val="FF0000"/>
                </a:solidFill>
              </a:rPr>
              <a:t>JSON </a:t>
            </a:r>
            <a:r>
              <a:rPr lang="zh-CN" altLang="en-US" dirty="0">
                <a:solidFill>
                  <a:srgbClr val="FF0000"/>
                </a:solidFill>
              </a:rPr>
              <a:t>的作用</a:t>
            </a:r>
            <a:r>
              <a:rPr lang="zh-CN" altLang="en-US" dirty="0">
                <a:solidFill>
                  <a:schemeClr val="tx1"/>
                </a:solidFill>
              </a:rPr>
              <a:t>：在计算机与网络之间存储和传输数据。</a:t>
            </a:r>
            <a:endParaRPr lang="en-US" altLang="zh-CN" dirty="0">
              <a:solidFill>
                <a:schemeClr val="tx1"/>
              </a:solidFill>
            </a:endParaRPr>
          </a:p>
          <a:p>
            <a:r>
              <a:rPr lang="en-US" altLang="zh-CN" dirty="0">
                <a:solidFill>
                  <a:srgbClr val="FF0000"/>
                </a:solidFill>
              </a:rPr>
              <a:t>JSON</a:t>
            </a:r>
            <a:r>
              <a:rPr lang="zh-CN" altLang="en-US" dirty="0">
                <a:solidFill>
                  <a:srgbClr val="FF0000"/>
                </a:solidFill>
              </a:rPr>
              <a:t> 的本质</a:t>
            </a:r>
            <a:r>
              <a:rPr lang="zh-CN" altLang="en-US" dirty="0">
                <a:solidFill>
                  <a:schemeClr val="tx1"/>
                </a:solidFill>
              </a:rPr>
              <a:t>：用字符串来表示 </a:t>
            </a:r>
            <a:r>
              <a:rPr lang="en-US" altLang="zh-CN" dirty="0">
                <a:solidFill>
                  <a:schemeClr val="tx1"/>
                </a:solidFill>
              </a:rPr>
              <a:t>Javascript </a:t>
            </a:r>
            <a:r>
              <a:rPr lang="zh-CN" altLang="en-US" dirty="0">
                <a:solidFill>
                  <a:schemeClr val="tx1"/>
                </a:solidFill>
              </a:rPr>
              <a:t>对象数据或数组数据</a:t>
            </a:r>
            <a:endParaRPr lang="en-US" altLang="zh-CN" dirty="0">
              <a:solidFill>
                <a:schemeClr val="tx1"/>
              </a:solidFill>
            </a:endParaRPr>
          </a:p>
        </p:txBody>
      </p:sp>
      <p:sp>
        <p:nvSpPr>
          <p:cNvPr id="8" name="TextBox 3">
            <a:extLst>
              <a:ext uri="{FF2B5EF4-FFF2-40B4-BE49-F238E27FC236}">
                <a16:creationId xmlns:a16="http://schemas.microsoft.com/office/drawing/2014/main" id="{9E1DF31E-8D42-41CA-A773-964527403F5B}"/>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3. JSON</a:t>
            </a:r>
            <a:r>
              <a:rPr lang="zh-CN" altLang="en-US" sz="1867" b="1" dirty="0">
                <a:solidFill>
                  <a:srgbClr val="404040"/>
                </a:solidFill>
                <a:latin typeface="微软雅黑" panose="020B0503020204020204" pitchFamily="34" charset="-122"/>
                <a:ea typeface="微软雅黑" panose="020B0503020204020204" pitchFamily="34" charset="-122"/>
              </a:rPr>
              <a:t>语法注意事项</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826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a:t>
            </a:r>
            <a:r>
              <a:rPr lang="zh-CN" altLang="en-US" dirty="0"/>
              <a:t>数据交换格式</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2.3 JSON</a:t>
            </a:r>
            <a:endParaRPr lang="zh-CN" altLang="en-US" dirty="0"/>
          </a:p>
        </p:txBody>
      </p:sp>
      <p:sp>
        <p:nvSpPr>
          <p:cNvPr id="7" name="内容占位符 5">
            <a:extLst>
              <a:ext uri="{FF2B5EF4-FFF2-40B4-BE49-F238E27FC236}">
                <a16:creationId xmlns:a16="http://schemas.microsoft.com/office/drawing/2014/main" id="{7F323F41-3BE3-437E-9358-CB0E596FE998}"/>
              </a:ext>
            </a:extLst>
          </p:cNvPr>
          <p:cNvSpPr>
            <a:spLocks noGrp="1"/>
          </p:cNvSpPr>
          <p:nvPr>
            <p:ph sz="half" idx="14"/>
          </p:nvPr>
        </p:nvSpPr>
        <p:spPr>
          <a:xfrm>
            <a:off x="1131169" y="2832001"/>
            <a:ext cx="8857240" cy="597000"/>
          </a:xfrm>
        </p:spPr>
        <p:txBody>
          <a:bodyPr>
            <a:noAutofit/>
          </a:bodyPr>
          <a:lstStyle/>
          <a:p>
            <a:r>
              <a:rPr lang="en-US" altLang="zh-CN" dirty="0"/>
              <a:t>JSON </a:t>
            </a:r>
            <a:r>
              <a:rPr lang="zh-CN" altLang="en-US" dirty="0"/>
              <a:t>是 </a:t>
            </a:r>
            <a:r>
              <a:rPr lang="en-US" altLang="zh-CN" dirty="0"/>
              <a:t>JS </a:t>
            </a:r>
            <a:r>
              <a:rPr lang="zh-CN" altLang="en-US" dirty="0"/>
              <a:t>对象的字符串表示法，它使用文本表示一个 </a:t>
            </a:r>
            <a:r>
              <a:rPr lang="en-US" altLang="zh-CN" dirty="0"/>
              <a:t>JS </a:t>
            </a:r>
            <a:r>
              <a:rPr lang="zh-CN" altLang="en-US" dirty="0"/>
              <a:t>对象的信息，本质是一个字符串。例如：</a:t>
            </a:r>
            <a:endParaRPr lang="en-US" altLang="zh-CN" dirty="0">
              <a:solidFill>
                <a:schemeClr val="tx1"/>
              </a:solidFill>
            </a:endParaRPr>
          </a:p>
        </p:txBody>
      </p:sp>
      <p:sp>
        <p:nvSpPr>
          <p:cNvPr id="8" name="TextBox 3">
            <a:extLst>
              <a:ext uri="{FF2B5EF4-FFF2-40B4-BE49-F238E27FC236}">
                <a16:creationId xmlns:a16="http://schemas.microsoft.com/office/drawing/2014/main" id="{9E1DF31E-8D42-41CA-A773-964527403F5B}"/>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4. JSON</a:t>
            </a:r>
            <a:r>
              <a:rPr lang="zh-CN" altLang="en-US" sz="1867" b="1" dirty="0">
                <a:solidFill>
                  <a:srgbClr val="404040"/>
                </a:solidFill>
                <a:latin typeface="微软雅黑" panose="020B0503020204020204" pitchFamily="34" charset="-122"/>
                <a:ea typeface="微软雅黑" panose="020B0503020204020204" pitchFamily="34" charset="-122"/>
              </a:rPr>
              <a:t>和</a:t>
            </a:r>
            <a:r>
              <a:rPr lang="en-US" altLang="zh-CN" sz="1867" b="1" dirty="0">
                <a:solidFill>
                  <a:srgbClr val="404040"/>
                </a:solidFill>
                <a:latin typeface="微软雅黑" panose="020B0503020204020204" pitchFamily="34" charset="-122"/>
                <a:ea typeface="微软雅黑" panose="020B0503020204020204" pitchFamily="34" charset="-122"/>
              </a:rPr>
              <a:t>JS</a:t>
            </a:r>
            <a:r>
              <a:rPr lang="zh-CN" altLang="en-US" sz="1867" b="1" dirty="0">
                <a:solidFill>
                  <a:srgbClr val="404040"/>
                </a:solidFill>
                <a:latin typeface="微软雅黑" panose="020B0503020204020204" pitchFamily="34" charset="-122"/>
                <a:ea typeface="微软雅黑" panose="020B0503020204020204" pitchFamily="34" charset="-122"/>
              </a:rPr>
              <a:t>对象的关系</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490B2676-812C-4633-9266-4E7684244E18}"/>
              </a:ext>
            </a:extLst>
          </p:cNvPr>
          <p:cNvSpPr/>
          <p:nvPr/>
        </p:nvSpPr>
        <p:spPr bwMode="auto">
          <a:xfrm>
            <a:off x="1247050" y="3404731"/>
            <a:ext cx="8461393" cy="2077156"/>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lnSpc>
                <a:spcPct val="150000"/>
              </a:lnSpc>
              <a:defRPr/>
            </a:pPr>
            <a:r>
              <a:rPr lang="en-US" altLang="zh-CN" sz="1400" dirty="0">
                <a:solidFill>
                  <a:schemeClr val="tx1"/>
                </a:solidFill>
                <a:latin typeface="Courier New" panose="02070309020205020404" pitchFamily="49" charset="0"/>
                <a:cs typeface="Courier New" panose="02070309020205020404" pitchFamily="49" charset="0"/>
                <a:sym typeface="+mn-ea"/>
              </a:rPr>
              <a:t>//</a:t>
            </a:r>
            <a:r>
              <a:rPr lang="zh-CN" altLang="en-US" sz="1400" dirty="0">
                <a:solidFill>
                  <a:schemeClr val="tx1"/>
                </a:solidFill>
                <a:latin typeface="Courier New" panose="02070309020205020404" pitchFamily="49" charset="0"/>
                <a:cs typeface="Courier New" panose="02070309020205020404" pitchFamily="49" charset="0"/>
                <a:sym typeface="+mn-ea"/>
              </a:rPr>
              <a:t>这是一个对象</a:t>
            </a:r>
            <a:endParaRPr lang="en-US" altLang="zh-CN" sz="1400" dirty="0">
              <a:solidFill>
                <a:schemeClr val="tx1"/>
              </a:solidFill>
              <a:latin typeface="Courier New" panose="02070309020205020404" pitchFamily="49" charset="0"/>
              <a:cs typeface="Courier New" panose="02070309020205020404" pitchFamily="49" charset="0"/>
              <a:sym typeface="+mn-ea"/>
            </a:endParaRPr>
          </a:p>
          <a:p>
            <a:pPr eaLnBrk="0" hangingPunct="0">
              <a:lnSpc>
                <a:spcPct val="150000"/>
              </a:lnSpc>
              <a:defRPr/>
            </a:pPr>
            <a:r>
              <a:rPr lang="en-US" altLang="zh-CN" sz="1400" dirty="0">
                <a:solidFill>
                  <a:schemeClr val="tx1"/>
                </a:solidFill>
                <a:latin typeface="Courier New" panose="02070309020205020404" pitchFamily="49" charset="0"/>
                <a:cs typeface="Courier New" panose="02070309020205020404" pitchFamily="49" charset="0"/>
                <a:sym typeface="+mn-ea"/>
              </a:rPr>
              <a:t>var obj = {a: 'Hello', b: 'World'}</a:t>
            </a:r>
          </a:p>
          <a:p>
            <a:pPr eaLnBrk="0" hangingPunct="0">
              <a:lnSpc>
                <a:spcPct val="150000"/>
              </a:lnSpc>
              <a:buFontTx/>
              <a:buNone/>
              <a:defRPr/>
            </a:pPr>
            <a:endParaRPr lang="en-US" altLang="zh-CN" sz="1400" dirty="0">
              <a:solidFill>
                <a:schemeClr val="tx1"/>
              </a:solidFill>
              <a:latin typeface="Courier New" panose="02070309020205020404" pitchFamily="49" charset="0"/>
              <a:cs typeface="Courier New" panose="02070309020205020404" pitchFamily="49" charset="0"/>
              <a:sym typeface="+mn-ea"/>
            </a:endParaRPr>
          </a:p>
          <a:p>
            <a:pPr eaLnBrk="0" hangingPunct="0">
              <a:lnSpc>
                <a:spcPct val="150000"/>
              </a:lnSpc>
              <a:buFontTx/>
              <a:buNone/>
              <a:defRPr/>
            </a:pPr>
            <a:r>
              <a:rPr lang="en-US" altLang="zh-CN" sz="1400" dirty="0">
                <a:solidFill>
                  <a:schemeClr val="tx1"/>
                </a:solidFill>
                <a:latin typeface="Courier New" panose="02070309020205020404" pitchFamily="49" charset="0"/>
                <a:cs typeface="Courier New" panose="02070309020205020404" pitchFamily="49" charset="0"/>
                <a:sym typeface="+mn-ea"/>
              </a:rPr>
              <a:t>//</a:t>
            </a:r>
            <a:r>
              <a:rPr lang="zh-CN" altLang="en-US" sz="1400" dirty="0">
                <a:solidFill>
                  <a:schemeClr val="tx1"/>
                </a:solidFill>
                <a:latin typeface="Courier New" panose="02070309020205020404" pitchFamily="49" charset="0"/>
                <a:cs typeface="Courier New" panose="02070309020205020404" pitchFamily="49" charset="0"/>
                <a:sym typeface="+mn-ea"/>
              </a:rPr>
              <a:t>这是一个 </a:t>
            </a:r>
            <a:r>
              <a:rPr lang="en-US" altLang="zh-CN" sz="1400" dirty="0">
                <a:solidFill>
                  <a:schemeClr val="tx1"/>
                </a:solidFill>
                <a:latin typeface="Courier New" panose="02070309020205020404" pitchFamily="49" charset="0"/>
                <a:cs typeface="Courier New" panose="02070309020205020404" pitchFamily="49" charset="0"/>
                <a:sym typeface="+mn-ea"/>
              </a:rPr>
              <a:t>JSON </a:t>
            </a:r>
            <a:r>
              <a:rPr lang="zh-CN" altLang="en-US" sz="1400" dirty="0">
                <a:solidFill>
                  <a:schemeClr val="tx1"/>
                </a:solidFill>
                <a:latin typeface="Courier New" panose="02070309020205020404" pitchFamily="49" charset="0"/>
                <a:cs typeface="Courier New" panose="02070309020205020404" pitchFamily="49" charset="0"/>
                <a:sym typeface="+mn-ea"/>
              </a:rPr>
              <a:t>字符串，本质是一个字符串</a:t>
            </a:r>
          </a:p>
          <a:p>
            <a:pPr eaLnBrk="0" hangingPunct="0">
              <a:lnSpc>
                <a:spcPct val="150000"/>
              </a:lnSpc>
              <a:buFontTx/>
              <a:buNone/>
              <a:defRPr/>
            </a:pPr>
            <a:r>
              <a:rPr lang="en-US" altLang="zh-CN" sz="1400" dirty="0">
                <a:solidFill>
                  <a:schemeClr val="tx1"/>
                </a:solidFill>
                <a:latin typeface="Courier New" panose="02070309020205020404" pitchFamily="49" charset="0"/>
                <a:cs typeface="Courier New" panose="02070309020205020404" pitchFamily="49" charset="0"/>
                <a:sym typeface="+mn-ea"/>
              </a:rPr>
              <a:t>var json = </a:t>
            </a:r>
            <a:r>
              <a:rPr lang="en-US" altLang="zh-CN" sz="1400" dirty="0">
                <a:solidFill>
                  <a:srgbClr val="FF0000"/>
                </a:solidFill>
                <a:latin typeface="Courier New" panose="02070309020205020404" pitchFamily="49" charset="0"/>
                <a:cs typeface="Courier New" panose="02070309020205020404" pitchFamily="49" charset="0"/>
                <a:sym typeface="+mn-ea"/>
              </a:rPr>
              <a:t>'</a:t>
            </a:r>
            <a:r>
              <a:rPr lang="en-US" altLang="zh-CN" sz="1400" dirty="0">
                <a:solidFill>
                  <a:schemeClr val="tx1"/>
                </a:solidFill>
                <a:latin typeface="Courier New" panose="02070309020205020404" pitchFamily="49" charset="0"/>
                <a:cs typeface="Courier New" panose="02070309020205020404" pitchFamily="49" charset="0"/>
                <a:sym typeface="+mn-ea"/>
              </a:rPr>
              <a:t>{"a": "Hello", "b": "World"}</a:t>
            </a:r>
            <a:r>
              <a:rPr lang="en-US" altLang="zh-CN" sz="1400" dirty="0">
                <a:solidFill>
                  <a:srgbClr val="FF0000"/>
                </a:solidFill>
                <a:latin typeface="Courier New" panose="02070309020205020404" pitchFamily="49" charset="0"/>
                <a:cs typeface="Courier New" panose="02070309020205020404" pitchFamily="49" charset="0"/>
                <a:sym typeface="+mn-ea"/>
              </a:rPr>
              <a:t>'</a:t>
            </a:r>
            <a:r>
              <a:rPr lang="en-US" altLang="zh-CN" sz="1400" dirty="0">
                <a:solidFill>
                  <a:schemeClr val="tx1"/>
                </a:solidFill>
                <a:latin typeface="Courier New" panose="02070309020205020404" pitchFamily="49" charset="0"/>
                <a:cs typeface="Courier New" panose="02070309020205020404" pitchFamily="49" charset="0"/>
                <a:sym typeface="+mn-ea"/>
              </a:rPr>
              <a:t> </a:t>
            </a:r>
            <a:endParaRPr lang="zh-CN" altLang="en-US" sz="1400" dirty="0">
              <a:solidFill>
                <a:schemeClr val="tx1"/>
              </a:solidFill>
              <a:latin typeface="Courier New" panose="02070309020205020404" pitchFamily="49" charset="0"/>
              <a:cs typeface="Courier New" panose="02070309020205020404" pitchFamily="49" charset="0"/>
              <a:sym typeface="+mn-ea"/>
            </a:endParaRPr>
          </a:p>
        </p:txBody>
      </p:sp>
    </p:spTree>
    <p:extLst>
      <p:ext uri="{BB962C8B-B14F-4D97-AF65-F5344CB8AC3E}">
        <p14:creationId xmlns:p14="http://schemas.microsoft.com/office/powerpoint/2010/main" val="277866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a:t>
            </a:r>
            <a:r>
              <a:rPr lang="zh-CN" altLang="en-US" dirty="0"/>
              <a:t>数据交换格式</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2.3 JSON</a:t>
            </a:r>
            <a:endParaRPr lang="zh-CN" altLang="en-US" dirty="0"/>
          </a:p>
        </p:txBody>
      </p:sp>
      <p:sp>
        <p:nvSpPr>
          <p:cNvPr id="7" name="内容占位符 5">
            <a:extLst>
              <a:ext uri="{FF2B5EF4-FFF2-40B4-BE49-F238E27FC236}">
                <a16:creationId xmlns:a16="http://schemas.microsoft.com/office/drawing/2014/main" id="{7F323F41-3BE3-437E-9358-CB0E596FE998}"/>
              </a:ext>
            </a:extLst>
          </p:cNvPr>
          <p:cNvSpPr>
            <a:spLocks noGrp="1"/>
          </p:cNvSpPr>
          <p:nvPr>
            <p:ph sz="half" idx="14"/>
          </p:nvPr>
        </p:nvSpPr>
        <p:spPr>
          <a:xfrm>
            <a:off x="1131169" y="2832001"/>
            <a:ext cx="8857240" cy="597000"/>
          </a:xfrm>
        </p:spPr>
        <p:txBody>
          <a:bodyPr>
            <a:noAutofit/>
          </a:bodyPr>
          <a:lstStyle/>
          <a:p>
            <a:r>
              <a:rPr lang="zh-CN" altLang="en-US" dirty="0"/>
              <a:t>要实现从 </a:t>
            </a:r>
            <a:r>
              <a:rPr lang="en-US" altLang="zh-CN" dirty="0"/>
              <a:t>JSON </a:t>
            </a:r>
            <a:r>
              <a:rPr lang="zh-CN" altLang="en-US" dirty="0"/>
              <a:t>字符串转换为 </a:t>
            </a:r>
            <a:r>
              <a:rPr lang="en-US" altLang="zh-CN" dirty="0"/>
              <a:t>JS </a:t>
            </a:r>
            <a:r>
              <a:rPr lang="zh-CN" altLang="en-US" dirty="0"/>
              <a:t>对象，使用 </a:t>
            </a:r>
            <a:r>
              <a:rPr lang="en-US" altLang="zh-CN" dirty="0" err="1"/>
              <a:t>JSON.parse</a:t>
            </a:r>
            <a:r>
              <a:rPr lang="en-US" altLang="zh-CN" dirty="0"/>
              <a:t>() </a:t>
            </a:r>
            <a:r>
              <a:rPr lang="zh-CN" altLang="en-US" dirty="0"/>
              <a:t>方法：</a:t>
            </a:r>
            <a:endParaRPr lang="en-US" altLang="zh-CN" dirty="0">
              <a:solidFill>
                <a:schemeClr val="tx1"/>
              </a:solidFill>
            </a:endParaRPr>
          </a:p>
        </p:txBody>
      </p:sp>
      <p:sp>
        <p:nvSpPr>
          <p:cNvPr id="8" name="TextBox 3">
            <a:extLst>
              <a:ext uri="{FF2B5EF4-FFF2-40B4-BE49-F238E27FC236}">
                <a16:creationId xmlns:a16="http://schemas.microsoft.com/office/drawing/2014/main" id="{9E1DF31E-8D42-41CA-A773-964527403F5B}"/>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5. JSON</a:t>
            </a:r>
            <a:r>
              <a:rPr lang="zh-CN" altLang="en-US" sz="1867" b="1" dirty="0">
                <a:solidFill>
                  <a:srgbClr val="404040"/>
                </a:solidFill>
                <a:latin typeface="微软雅黑" panose="020B0503020204020204" pitchFamily="34" charset="-122"/>
                <a:ea typeface="微软雅黑" panose="020B0503020204020204" pitchFamily="34" charset="-122"/>
              </a:rPr>
              <a:t>和</a:t>
            </a:r>
            <a:r>
              <a:rPr lang="en-US" altLang="zh-CN" sz="1867" b="1" dirty="0">
                <a:solidFill>
                  <a:srgbClr val="404040"/>
                </a:solidFill>
                <a:latin typeface="微软雅黑" panose="020B0503020204020204" pitchFamily="34" charset="-122"/>
                <a:ea typeface="微软雅黑" panose="020B0503020204020204" pitchFamily="34" charset="-122"/>
              </a:rPr>
              <a:t>JS</a:t>
            </a:r>
            <a:r>
              <a:rPr lang="zh-CN" altLang="en-US" sz="1867" b="1" dirty="0">
                <a:solidFill>
                  <a:srgbClr val="404040"/>
                </a:solidFill>
                <a:latin typeface="微软雅黑" panose="020B0503020204020204" pitchFamily="34" charset="-122"/>
                <a:ea typeface="微软雅黑" panose="020B0503020204020204" pitchFamily="34" charset="-122"/>
              </a:rPr>
              <a:t>对象的互转</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490B2676-812C-4633-9266-4E7684244E18}"/>
              </a:ext>
            </a:extLst>
          </p:cNvPr>
          <p:cNvSpPr/>
          <p:nvPr/>
        </p:nvSpPr>
        <p:spPr bwMode="auto">
          <a:xfrm>
            <a:off x="1247050" y="3404732"/>
            <a:ext cx="8461393" cy="1038576"/>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lnSpc>
                <a:spcPct val="150000"/>
              </a:lnSpc>
              <a:defRPr/>
            </a:pPr>
            <a:r>
              <a:rPr lang="en-US" altLang="zh-CN" sz="1400" dirty="0">
                <a:solidFill>
                  <a:schemeClr val="tx1"/>
                </a:solidFill>
                <a:latin typeface="Courier New" panose="02070309020205020404" pitchFamily="49" charset="0"/>
                <a:cs typeface="Courier New" panose="02070309020205020404" pitchFamily="49" charset="0"/>
                <a:sym typeface="+mn-ea"/>
              </a:rPr>
              <a:t>var obj = </a:t>
            </a:r>
            <a:r>
              <a:rPr lang="en-US" altLang="zh-CN" sz="1400" b="1" dirty="0" err="1">
                <a:solidFill>
                  <a:srgbClr val="FF0000"/>
                </a:solidFill>
                <a:latin typeface="Courier New" panose="02070309020205020404" pitchFamily="49" charset="0"/>
                <a:cs typeface="Courier New" panose="02070309020205020404" pitchFamily="49" charset="0"/>
                <a:sym typeface="+mn-ea"/>
              </a:rPr>
              <a:t>JSON</a:t>
            </a:r>
            <a:r>
              <a:rPr lang="en-US" altLang="zh-CN" sz="1400" dirty="0" err="1">
                <a:solidFill>
                  <a:schemeClr val="tx1"/>
                </a:solidFill>
                <a:latin typeface="Courier New" panose="02070309020205020404" pitchFamily="49" charset="0"/>
                <a:cs typeface="Courier New" panose="02070309020205020404" pitchFamily="49" charset="0"/>
                <a:sym typeface="+mn-ea"/>
              </a:rPr>
              <a:t>.</a:t>
            </a:r>
            <a:r>
              <a:rPr lang="en-US" altLang="zh-CN" sz="1400" b="1" dirty="0" err="1">
                <a:solidFill>
                  <a:srgbClr val="047FFD"/>
                </a:solidFill>
                <a:latin typeface="Courier New" panose="02070309020205020404" pitchFamily="49" charset="0"/>
                <a:cs typeface="Courier New" panose="02070309020205020404" pitchFamily="49" charset="0"/>
                <a:sym typeface="+mn-ea"/>
              </a:rPr>
              <a:t>parse</a:t>
            </a:r>
            <a:r>
              <a:rPr lang="en-US" altLang="zh-CN" sz="1400" dirty="0">
                <a:solidFill>
                  <a:schemeClr val="tx1"/>
                </a:solidFill>
                <a:latin typeface="Courier New" panose="02070309020205020404" pitchFamily="49" charset="0"/>
                <a:cs typeface="Courier New" panose="02070309020205020404" pitchFamily="49" charset="0"/>
                <a:sym typeface="+mn-ea"/>
              </a:rPr>
              <a:t>('{"a": "Hello", "b": "World"}')</a:t>
            </a:r>
          </a:p>
          <a:p>
            <a:pPr eaLnBrk="0" hangingPunct="0">
              <a:lnSpc>
                <a:spcPct val="150000"/>
              </a:lnSpc>
              <a:defRPr/>
            </a:pPr>
            <a:r>
              <a:rPr lang="en-US" altLang="zh-CN" sz="1400" dirty="0">
                <a:solidFill>
                  <a:schemeClr val="tx1"/>
                </a:solidFill>
                <a:latin typeface="Courier New" panose="02070309020205020404" pitchFamily="49" charset="0"/>
                <a:cs typeface="Courier New" panose="02070309020205020404" pitchFamily="49" charset="0"/>
                <a:sym typeface="+mn-ea"/>
              </a:rPr>
              <a:t>//</a:t>
            </a:r>
            <a:r>
              <a:rPr lang="zh-CN" altLang="en-US" sz="1400" dirty="0">
                <a:solidFill>
                  <a:schemeClr val="tx1"/>
                </a:solidFill>
                <a:latin typeface="Courier New" panose="02070309020205020404" pitchFamily="49" charset="0"/>
                <a:cs typeface="Courier New" panose="02070309020205020404" pitchFamily="49" charset="0"/>
                <a:sym typeface="+mn-ea"/>
              </a:rPr>
              <a:t>结果是 </a:t>
            </a:r>
            <a:r>
              <a:rPr lang="en-US" altLang="zh-CN" sz="1400" dirty="0">
                <a:solidFill>
                  <a:schemeClr val="tx1"/>
                </a:solidFill>
                <a:latin typeface="Courier New" panose="02070309020205020404" pitchFamily="49" charset="0"/>
                <a:cs typeface="Courier New" panose="02070309020205020404" pitchFamily="49" charset="0"/>
                <a:sym typeface="+mn-ea"/>
              </a:rPr>
              <a:t>{a: 'Hello', b: 'World'}</a:t>
            </a:r>
          </a:p>
        </p:txBody>
      </p:sp>
      <p:sp>
        <p:nvSpPr>
          <p:cNvPr id="9" name="内容占位符 5">
            <a:extLst>
              <a:ext uri="{FF2B5EF4-FFF2-40B4-BE49-F238E27FC236}">
                <a16:creationId xmlns:a16="http://schemas.microsoft.com/office/drawing/2014/main" id="{3BB7E940-63E4-4B4D-B807-7BCBF0ED9613}"/>
              </a:ext>
            </a:extLst>
          </p:cNvPr>
          <p:cNvSpPr txBox="1">
            <a:spLocks/>
          </p:cNvSpPr>
          <p:nvPr/>
        </p:nvSpPr>
        <p:spPr>
          <a:xfrm>
            <a:off x="1131171" y="4608003"/>
            <a:ext cx="8857240" cy="597000"/>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1400" dirty="0"/>
              <a:t>要实现从 </a:t>
            </a:r>
            <a:r>
              <a:rPr lang="en-US" altLang="zh-CN" sz="1400" dirty="0"/>
              <a:t>JS </a:t>
            </a:r>
            <a:r>
              <a:rPr lang="zh-CN" altLang="en-US" sz="1400" dirty="0"/>
              <a:t>对象转换为 </a:t>
            </a:r>
            <a:r>
              <a:rPr lang="en-US" altLang="zh-CN" sz="1400" dirty="0"/>
              <a:t>JSON </a:t>
            </a:r>
            <a:r>
              <a:rPr lang="zh-CN" altLang="en-US" sz="1400" dirty="0"/>
              <a:t>字符串，使用 </a:t>
            </a:r>
            <a:r>
              <a:rPr lang="en-US" altLang="zh-CN" sz="1400" dirty="0" err="1"/>
              <a:t>JSON.stringify</a:t>
            </a:r>
            <a:r>
              <a:rPr lang="en-US" altLang="zh-CN" sz="1400" dirty="0"/>
              <a:t>() </a:t>
            </a:r>
            <a:r>
              <a:rPr lang="zh-CN" altLang="en-US" sz="1400" dirty="0"/>
              <a:t>方法：</a:t>
            </a:r>
            <a:endParaRPr lang="en-US" altLang="zh-CN" sz="1400" dirty="0">
              <a:solidFill>
                <a:schemeClr val="tx1"/>
              </a:solidFill>
            </a:endParaRPr>
          </a:p>
        </p:txBody>
      </p:sp>
      <p:sp>
        <p:nvSpPr>
          <p:cNvPr id="12" name="矩形 11">
            <a:extLst>
              <a:ext uri="{FF2B5EF4-FFF2-40B4-BE49-F238E27FC236}">
                <a16:creationId xmlns:a16="http://schemas.microsoft.com/office/drawing/2014/main" id="{89515728-72AC-4C5B-AE2E-D7748AFFA751}"/>
              </a:ext>
            </a:extLst>
          </p:cNvPr>
          <p:cNvSpPr/>
          <p:nvPr/>
        </p:nvSpPr>
        <p:spPr bwMode="auto">
          <a:xfrm>
            <a:off x="1247052" y="5180733"/>
            <a:ext cx="8461393" cy="1038576"/>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lnSpc>
                <a:spcPct val="150000"/>
              </a:lnSpc>
              <a:defRPr/>
            </a:pPr>
            <a:r>
              <a:rPr lang="en-US" altLang="zh-CN" sz="1400" dirty="0">
                <a:solidFill>
                  <a:schemeClr val="tx1"/>
                </a:solidFill>
                <a:latin typeface="Courier New" panose="02070309020205020404" pitchFamily="49" charset="0"/>
                <a:cs typeface="Courier New" panose="02070309020205020404" pitchFamily="49" charset="0"/>
                <a:sym typeface="+mn-ea"/>
              </a:rPr>
              <a:t>var json = </a:t>
            </a:r>
            <a:r>
              <a:rPr lang="en-US" altLang="zh-CN" sz="1400" b="1" dirty="0" err="1">
                <a:solidFill>
                  <a:srgbClr val="FF0000"/>
                </a:solidFill>
                <a:latin typeface="Courier New" panose="02070309020205020404" pitchFamily="49" charset="0"/>
                <a:cs typeface="Courier New" panose="02070309020205020404" pitchFamily="49" charset="0"/>
                <a:sym typeface="+mn-ea"/>
              </a:rPr>
              <a:t>JSON</a:t>
            </a:r>
            <a:r>
              <a:rPr lang="en-US" altLang="zh-CN" sz="1400" dirty="0" err="1">
                <a:solidFill>
                  <a:schemeClr val="tx1"/>
                </a:solidFill>
                <a:latin typeface="Courier New" panose="02070309020205020404" pitchFamily="49" charset="0"/>
                <a:cs typeface="Courier New" panose="02070309020205020404" pitchFamily="49" charset="0"/>
                <a:sym typeface="+mn-ea"/>
              </a:rPr>
              <a:t>.</a:t>
            </a:r>
            <a:r>
              <a:rPr lang="en-US" altLang="zh-CN" sz="1400" b="1" dirty="0" err="1">
                <a:solidFill>
                  <a:srgbClr val="047FFD"/>
                </a:solidFill>
                <a:latin typeface="Courier New" panose="02070309020205020404" pitchFamily="49" charset="0"/>
                <a:cs typeface="Courier New" panose="02070309020205020404" pitchFamily="49" charset="0"/>
                <a:sym typeface="+mn-ea"/>
              </a:rPr>
              <a:t>stringify</a:t>
            </a:r>
            <a:r>
              <a:rPr lang="en-US" altLang="zh-CN" sz="1400" dirty="0">
                <a:solidFill>
                  <a:schemeClr val="tx1"/>
                </a:solidFill>
                <a:latin typeface="Courier New" panose="02070309020205020404" pitchFamily="49" charset="0"/>
                <a:cs typeface="Courier New" panose="02070309020205020404" pitchFamily="49" charset="0"/>
                <a:sym typeface="+mn-ea"/>
              </a:rPr>
              <a:t>({a: 'Hello', b: 'World'})</a:t>
            </a:r>
          </a:p>
          <a:p>
            <a:pPr eaLnBrk="0" hangingPunct="0">
              <a:lnSpc>
                <a:spcPct val="150000"/>
              </a:lnSpc>
              <a:defRPr/>
            </a:pPr>
            <a:r>
              <a:rPr lang="en-US" altLang="zh-CN" sz="1400" dirty="0">
                <a:solidFill>
                  <a:schemeClr val="tx1"/>
                </a:solidFill>
                <a:latin typeface="Courier New" panose="02070309020205020404" pitchFamily="49" charset="0"/>
                <a:cs typeface="Courier New" panose="02070309020205020404" pitchFamily="49" charset="0"/>
                <a:sym typeface="+mn-ea"/>
              </a:rPr>
              <a:t>//</a:t>
            </a:r>
            <a:r>
              <a:rPr lang="zh-CN" altLang="en-US" sz="1400" dirty="0">
                <a:solidFill>
                  <a:schemeClr val="tx1"/>
                </a:solidFill>
                <a:latin typeface="Courier New" panose="02070309020205020404" pitchFamily="49" charset="0"/>
                <a:cs typeface="Courier New" panose="02070309020205020404" pitchFamily="49" charset="0"/>
                <a:sym typeface="+mn-ea"/>
              </a:rPr>
              <a:t>结果是 </a:t>
            </a:r>
            <a:r>
              <a:rPr lang="en-US" altLang="zh-CN" sz="1400" dirty="0">
                <a:solidFill>
                  <a:schemeClr val="tx1"/>
                </a:solidFill>
                <a:latin typeface="Courier New" panose="02070309020205020404" pitchFamily="49" charset="0"/>
                <a:cs typeface="Courier New" panose="02070309020205020404" pitchFamily="49" charset="0"/>
                <a:sym typeface="+mn-ea"/>
              </a:rPr>
              <a:t>'{"a": "Hello", "b": "World"}'</a:t>
            </a:r>
          </a:p>
        </p:txBody>
      </p:sp>
    </p:spTree>
    <p:extLst>
      <p:ext uri="{BB962C8B-B14F-4D97-AF65-F5344CB8AC3E}">
        <p14:creationId xmlns:p14="http://schemas.microsoft.com/office/powerpoint/2010/main" val="57273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a:t>
            </a:r>
            <a:r>
              <a:rPr lang="zh-CN" altLang="en-US" dirty="0"/>
              <a:t>数据交换格式</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2.3 JSON</a:t>
            </a:r>
            <a:endParaRPr lang="zh-CN" altLang="en-US" dirty="0"/>
          </a:p>
        </p:txBody>
      </p:sp>
      <p:sp>
        <p:nvSpPr>
          <p:cNvPr id="7" name="内容占位符 5">
            <a:extLst>
              <a:ext uri="{FF2B5EF4-FFF2-40B4-BE49-F238E27FC236}">
                <a16:creationId xmlns:a16="http://schemas.microsoft.com/office/drawing/2014/main" id="{7F323F41-3BE3-437E-9358-CB0E596FE998}"/>
              </a:ext>
            </a:extLst>
          </p:cNvPr>
          <p:cNvSpPr>
            <a:spLocks noGrp="1"/>
          </p:cNvSpPr>
          <p:nvPr>
            <p:ph sz="half" idx="14"/>
          </p:nvPr>
        </p:nvSpPr>
        <p:spPr>
          <a:xfrm>
            <a:off x="1131169" y="2832001"/>
            <a:ext cx="9155267" cy="2252515"/>
          </a:xfrm>
        </p:spPr>
        <p:txBody>
          <a:bodyPr>
            <a:noAutofit/>
          </a:bodyPr>
          <a:lstStyle/>
          <a:p>
            <a:r>
              <a:rPr lang="zh-CN" altLang="en-US" dirty="0"/>
              <a:t>把</a:t>
            </a:r>
            <a:r>
              <a:rPr lang="zh-CN" altLang="en-US" dirty="0">
                <a:solidFill>
                  <a:srgbClr val="047FFD"/>
                </a:solidFill>
              </a:rPr>
              <a:t>数据对象</a:t>
            </a:r>
            <a:r>
              <a:rPr lang="zh-CN" altLang="en-US" dirty="0">
                <a:solidFill>
                  <a:srgbClr val="FF0000"/>
                </a:solidFill>
              </a:rPr>
              <a:t>转换为</a:t>
            </a:r>
            <a:r>
              <a:rPr lang="zh-CN" altLang="en-US" dirty="0">
                <a:solidFill>
                  <a:srgbClr val="047FFD"/>
                </a:solidFill>
              </a:rPr>
              <a:t>字符串</a:t>
            </a:r>
            <a:r>
              <a:rPr lang="zh-CN" altLang="en-US" dirty="0"/>
              <a:t>的过程，叫做</a:t>
            </a:r>
            <a:r>
              <a:rPr lang="zh-CN" altLang="en-US" b="1" dirty="0">
                <a:solidFill>
                  <a:srgbClr val="FF0000"/>
                </a:solidFill>
              </a:rPr>
              <a:t>序列化</a:t>
            </a:r>
            <a:r>
              <a:rPr lang="zh-CN" altLang="en-US" dirty="0"/>
              <a:t>，例如：调用 </a:t>
            </a:r>
            <a:r>
              <a:rPr lang="en-US" altLang="zh-CN" dirty="0" err="1"/>
              <a:t>JSON.</a:t>
            </a:r>
            <a:r>
              <a:rPr lang="en-US" altLang="zh-CN" dirty="0" err="1">
                <a:solidFill>
                  <a:srgbClr val="FF0000"/>
                </a:solidFill>
              </a:rPr>
              <a:t>stringify</a:t>
            </a:r>
            <a:r>
              <a:rPr lang="en-US" altLang="zh-CN" dirty="0"/>
              <a:t>() </a:t>
            </a:r>
            <a:r>
              <a:rPr lang="zh-CN" altLang="en-US" dirty="0"/>
              <a:t>函数的操作，叫做 </a:t>
            </a:r>
            <a:r>
              <a:rPr lang="en-US" altLang="zh-CN" dirty="0"/>
              <a:t>JSON </a:t>
            </a:r>
            <a:r>
              <a:rPr lang="zh-CN" altLang="en-US" dirty="0"/>
              <a:t>序列化。</a:t>
            </a:r>
            <a:endParaRPr lang="en-US" altLang="zh-CN" dirty="0"/>
          </a:p>
          <a:p>
            <a:r>
              <a:rPr lang="zh-CN" altLang="en-US" dirty="0">
                <a:solidFill>
                  <a:schemeClr val="tx1"/>
                </a:solidFill>
              </a:rPr>
              <a:t>把</a:t>
            </a:r>
            <a:r>
              <a:rPr lang="zh-CN" altLang="en-US" dirty="0">
                <a:solidFill>
                  <a:srgbClr val="047FFD"/>
                </a:solidFill>
              </a:rPr>
              <a:t>字符串</a:t>
            </a:r>
            <a:r>
              <a:rPr lang="zh-CN" altLang="en-US" dirty="0">
                <a:solidFill>
                  <a:srgbClr val="FF0000"/>
                </a:solidFill>
              </a:rPr>
              <a:t>转换为</a:t>
            </a:r>
            <a:r>
              <a:rPr lang="zh-CN" altLang="en-US" dirty="0">
                <a:solidFill>
                  <a:srgbClr val="047FFD"/>
                </a:solidFill>
              </a:rPr>
              <a:t>数据对象</a:t>
            </a:r>
            <a:r>
              <a:rPr lang="zh-CN" altLang="en-US" dirty="0">
                <a:solidFill>
                  <a:schemeClr val="tx1"/>
                </a:solidFill>
              </a:rPr>
              <a:t>的过程，叫做</a:t>
            </a:r>
            <a:r>
              <a:rPr lang="zh-CN" altLang="en-US" b="1" dirty="0">
                <a:solidFill>
                  <a:srgbClr val="FF0000"/>
                </a:solidFill>
              </a:rPr>
              <a:t>反序列化</a:t>
            </a:r>
            <a:r>
              <a:rPr lang="zh-CN" altLang="en-US" dirty="0">
                <a:solidFill>
                  <a:schemeClr val="tx1"/>
                </a:solidFill>
              </a:rPr>
              <a:t>，例如：调用 </a:t>
            </a:r>
            <a:r>
              <a:rPr lang="en-US" altLang="zh-CN" dirty="0" err="1">
                <a:solidFill>
                  <a:schemeClr val="tx1"/>
                </a:solidFill>
              </a:rPr>
              <a:t>JSON.</a:t>
            </a:r>
            <a:r>
              <a:rPr lang="en-US" altLang="zh-CN" dirty="0" err="1">
                <a:solidFill>
                  <a:srgbClr val="FF0000"/>
                </a:solidFill>
              </a:rPr>
              <a:t>parse</a:t>
            </a:r>
            <a:r>
              <a:rPr lang="en-US" altLang="zh-CN" dirty="0">
                <a:solidFill>
                  <a:schemeClr val="tx1"/>
                </a:solidFill>
              </a:rPr>
              <a:t>() </a:t>
            </a:r>
            <a:r>
              <a:rPr lang="zh-CN" altLang="en-US" dirty="0">
                <a:solidFill>
                  <a:schemeClr val="tx1"/>
                </a:solidFill>
              </a:rPr>
              <a:t>函数的操作，叫做 </a:t>
            </a:r>
            <a:r>
              <a:rPr lang="en-US" altLang="zh-CN" dirty="0">
                <a:solidFill>
                  <a:schemeClr val="tx1"/>
                </a:solidFill>
              </a:rPr>
              <a:t>JSON </a:t>
            </a:r>
            <a:r>
              <a:rPr lang="zh-CN" altLang="en-US" dirty="0">
                <a:solidFill>
                  <a:schemeClr val="tx1"/>
                </a:solidFill>
              </a:rPr>
              <a:t>反序列化。</a:t>
            </a:r>
            <a:endParaRPr lang="en-US" altLang="zh-CN" dirty="0">
              <a:solidFill>
                <a:schemeClr val="tx1"/>
              </a:solidFill>
            </a:endParaRPr>
          </a:p>
        </p:txBody>
      </p:sp>
      <p:sp>
        <p:nvSpPr>
          <p:cNvPr id="8" name="TextBox 3">
            <a:extLst>
              <a:ext uri="{FF2B5EF4-FFF2-40B4-BE49-F238E27FC236}">
                <a16:creationId xmlns:a16="http://schemas.microsoft.com/office/drawing/2014/main" id="{9E1DF31E-8D42-41CA-A773-964527403F5B}"/>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6. </a:t>
            </a:r>
            <a:r>
              <a:rPr lang="zh-CN" altLang="en-US" sz="1867" b="1" dirty="0">
                <a:solidFill>
                  <a:srgbClr val="404040"/>
                </a:solidFill>
                <a:latin typeface="微软雅黑" panose="020B0503020204020204" pitchFamily="34" charset="-122"/>
                <a:ea typeface="微软雅黑" panose="020B0503020204020204" pitchFamily="34" charset="-122"/>
              </a:rPr>
              <a:t>序列化和反序列化</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122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56000" y="1778001"/>
            <a:ext cx="6654800" cy="3586479"/>
          </a:xfrm>
        </p:spPr>
        <p:txBody>
          <a:bodyPr>
            <a:normAutofit/>
          </a:bodyPr>
          <a:lstStyle/>
          <a:p>
            <a:r>
              <a:rPr lang="en-US" altLang="zh-CN" dirty="0">
                <a:solidFill>
                  <a:schemeClr val="tx1"/>
                </a:solidFill>
              </a:rPr>
              <a:t>XMLHttpRequest</a:t>
            </a:r>
            <a:r>
              <a:rPr lang="zh-CN" altLang="en-US" dirty="0">
                <a:solidFill>
                  <a:schemeClr val="tx1"/>
                </a:solidFill>
              </a:rPr>
              <a:t>的基本使用</a:t>
            </a:r>
            <a:endParaRPr lang="en-US" altLang="zh-CN" dirty="0">
              <a:solidFill>
                <a:schemeClr val="tx1"/>
              </a:solidFill>
            </a:endParaRPr>
          </a:p>
          <a:p>
            <a:r>
              <a:rPr lang="zh-CN" altLang="en-US" dirty="0">
                <a:solidFill>
                  <a:schemeClr val="tx1"/>
                </a:solidFill>
              </a:rPr>
              <a:t>数据交换格式</a:t>
            </a:r>
            <a:endParaRPr lang="en-US" altLang="zh-CN" dirty="0">
              <a:solidFill>
                <a:schemeClr val="tx1"/>
              </a:solidFill>
            </a:endParaRPr>
          </a:p>
          <a:p>
            <a:r>
              <a:rPr lang="zh-CN" altLang="en-US" dirty="0">
                <a:solidFill>
                  <a:srgbClr val="FF0000"/>
                </a:solidFill>
              </a:rPr>
              <a:t>封装自己的</a:t>
            </a:r>
            <a:r>
              <a:rPr lang="en-US" altLang="zh-CN" dirty="0">
                <a:solidFill>
                  <a:srgbClr val="FF0000"/>
                </a:solidFill>
              </a:rPr>
              <a:t>Ajax</a:t>
            </a:r>
            <a:r>
              <a:rPr lang="zh-CN" altLang="en-US" dirty="0">
                <a:solidFill>
                  <a:srgbClr val="FF0000"/>
                </a:solidFill>
              </a:rPr>
              <a:t>函数</a:t>
            </a:r>
            <a:endParaRPr lang="en-US" altLang="zh-CN" dirty="0">
              <a:solidFill>
                <a:srgbClr val="FF0000"/>
              </a:solidFill>
            </a:endParaRPr>
          </a:p>
          <a:p>
            <a:r>
              <a:rPr lang="en-US" altLang="zh-CN" dirty="0"/>
              <a:t>XMLHttpRequest Level2</a:t>
            </a:r>
            <a:r>
              <a:rPr lang="zh-CN" altLang="en-US" dirty="0"/>
              <a:t>的新特性</a:t>
            </a:r>
            <a:endParaRPr lang="en-US" altLang="zh-CN" dirty="0"/>
          </a:p>
          <a:p>
            <a:r>
              <a:rPr lang="en-US" altLang="zh-CN" dirty="0"/>
              <a:t>jQuery</a:t>
            </a:r>
            <a:r>
              <a:rPr lang="zh-CN" altLang="en-US" dirty="0"/>
              <a:t>高级用法</a:t>
            </a:r>
            <a:endParaRPr lang="en-US" altLang="zh-CN" dirty="0"/>
          </a:p>
          <a:p>
            <a:r>
              <a:rPr lang="en-US" altLang="zh-CN" dirty="0"/>
              <a:t>axios</a:t>
            </a:r>
          </a:p>
        </p:txBody>
      </p:sp>
    </p:spTree>
    <p:extLst>
      <p:ext uri="{BB962C8B-B14F-4D97-AF65-F5344CB8AC3E}">
        <p14:creationId xmlns:p14="http://schemas.microsoft.com/office/powerpoint/2010/main" val="415477525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a:t>
            </a:r>
            <a:r>
              <a:rPr lang="zh-CN" altLang="en-US" dirty="0"/>
              <a:t>封装自己的</a:t>
            </a:r>
            <a:r>
              <a:rPr lang="en-US" altLang="zh-CN" dirty="0"/>
              <a:t>Ajax</a:t>
            </a:r>
            <a:r>
              <a:rPr lang="zh-CN" altLang="en-US" dirty="0"/>
              <a:t>函数</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3.1 </a:t>
            </a:r>
            <a:r>
              <a:rPr lang="zh-CN" altLang="en-US" dirty="0"/>
              <a:t>要实现的效果</a:t>
            </a:r>
          </a:p>
        </p:txBody>
      </p:sp>
      <p:sp>
        <p:nvSpPr>
          <p:cNvPr id="9" name="矩形 8">
            <a:extLst>
              <a:ext uri="{FF2B5EF4-FFF2-40B4-BE49-F238E27FC236}">
                <a16:creationId xmlns:a16="http://schemas.microsoft.com/office/drawing/2014/main" id="{FAA253B9-2212-48C8-BCC9-07191468D893}"/>
              </a:ext>
            </a:extLst>
          </p:cNvPr>
          <p:cNvSpPr/>
          <p:nvPr/>
        </p:nvSpPr>
        <p:spPr bwMode="auto">
          <a:xfrm>
            <a:off x="1247050" y="1950062"/>
            <a:ext cx="8679791" cy="4687805"/>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12" name="矩形 11">
            <a:extLst>
              <a:ext uri="{FF2B5EF4-FFF2-40B4-BE49-F238E27FC236}">
                <a16:creationId xmlns:a16="http://schemas.microsoft.com/office/drawing/2014/main" id="{8B463306-D4C3-44D7-925B-C1F8835EC287}"/>
              </a:ext>
            </a:extLst>
          </p:cNvPr>
          <p:cNvSpPr/>
          <p:nvPr/>
        </p:nvSpPr>
        <p:spPr bwMode="auto">
          <a:xfrm>
            <a:off x="1388352" y="1963707"/>
            <a:ext cx="8803403" cy="4912883"/>
          </a:xfrm>
          <a:prstGeom prst="rect">
            <a:avLst/>
          </a:prstGeom>
        </p:spPr>
        <p:txBody>
          <a:bodyPr wrap="square">
            <a:spAutoFit/>
          </a:bodyPr>
          <a:lstStyle/>
          <a:p>
            <a:pPr>
              <a:lnSpc>
                <a:spcPct val="150000"/>
              </a:lnSpc>
            </a:pPr>
            <a:r>
              <a:rPr lang="fr-FR" altLang="zh-CN" sz="1400" dirty="0">
                <a:latin typeface="Courier New" panose="02070309020205020404" pitchFamily="49" charset="0"/>
                <a:cs typeface="Courier New" panose="02070309020205020404" pitchFamily="49" charset="0"/>
              </a:rPr>
              <a:t>&lt;!-- </a:t>
            </a:r>
            <a:r>
              <a:rPr lang="en-US" altLang="zh-CN" sz="1400" dirty="0">
                <a:latin typeface="Courier New" panose="02070309020205020404" pitchFamily="49" charset="0"/>
                <a:cs typeface="Courier New" panose="02070309020205020404" pitchFamily="49" charset="0"/>
              </a:rPr>
              <a:t>1. </a:t>
            </a:r>
            <a:r>
              <a:rPr lang="zh-CN" altLang="en-US" sz="1400" dirty="0">
                <a:latin typeface="Courier New" panose="02070309020205020404" pitchFamily="49" charset="0"/>
                <a:cs typeface="Courier New" panose="02070309020205020404" pitchFamily="49" charset="0"/>
              </a:rPr>
              <a:t>导入自定义的</a:t>
            </a:r>
            <a:r>
              <a:rPr lang="en-US" altLang="zh-CN" sz="1400" dirty="0">
                <a:latin typeface="Courier New" panose="02070309020205020404" pitchFamily="49" charset="0"/>
                <a:cs typeface="Courier New" panose="02070309020205020404" pitchFamily="49" charset="0"/>
              </a:rPr>
              <a:t>ajax</a:t>
            </a:r>
            <a:r>
              <a:rPr lang="zh-CN" altLang="en-US" sz="1400" dirty="0">
                <a:latin typeface="Courier New" panose="02070309020205020404" pitchFamily="49" charset="0"/>
                <a:cs typeface="Courier New" panose="02070309020205020404" pitchFamily="49" charset="0"/>
              </a:rPr>
              <a:t>函数库 </a:t>
            </a:r>
            <a:r>
              <a:rPr lang="fr-FR" altLang="zh-CN" sz="1400" dirty="0">
                <a:latin typeface="Courier New" panose="02070309020205020404" pitchFamily="49" charset="0"/>
                <a:cs typeface="Courier New" panose="02070309020205020404" pitchFamily="49" charset="0"/>
              </a:rPr>
              <a:t>--&gt;</a:t>
            </a:r>
          </a:p>
          <a:p>
            <a:pPr>
              <a:lnSpc>
                <a:spcPct val="150000"/>
              </a:lnSpc>
            </a:pPr>
            <a:r>
              <a:rPr lang="fr-FR" altLang="zh-CN" sz="1400" dirty="0">
                <a:latin typeface="Courier New" panose="02070309020205020404" pitchFamily="49" charset="0"/>
                <a:cs typeface="Courier New" panose="02070309020205020404" pitchFamily="49" charset="0"/>
              </a:rPr>
              <a:t>&lt;script src="./itheima.js"&gt;&lt;/script&gt;</a:t>
            </a:r>
          </a:p>
          <a:p>
            <a:pPr>
              <a:lnSpc>
                <a:spcPct val="150000"/>
              </a:lnSpc>
            </a:pPr>
            <a:endParaRPr lang="fr-FR" altLang="zh-CN" sz="1400" dirty="0">
              <a:latin typeface="Courier New" panose="02070309020205020404" pitchFamily="49" charset="0"/>
              <a:cs typeface="Courier New" panose="02070309020205020404" pitchFamily="49" charset="0"/>
            </a:endParaRPr>
          </a:p>
          <a:p>
            <a:pPr>
              <a:lnSpc>
                <a:spcPct val="150000"/>
              </a:lnSpc>
            </a:pPr>
            <a:r>
              <a:rPr lang="fr-FR" altLang="zh-CN" sz="1400" dirty="0">
                <a:latin typeface="Courier New" panose="02070309020205020404" pitchFamily="49" charset="0"/>
                <a:cs typeface="Courier New" panose="02070309020205020404" pitchFamily="49" charset="0"/>
              </a:rPr>
              <a:t>&lt;script&gt;</a:t>
            </a:r>
          </a:p>
          <a:p>
            <a:pPr>
              <a:lnSpc>
                <a:spcPct val="150000"/>
              </a:lnSpc>
            </a:pPr>
            <a:r>
              <a:rPr lang="fr-FR" altLang="zh-CN" sz="1400" dirty="0">
                <a:latin typeface="Courier New" panose="02070309020205020404" pitchFamily="49" charset="0"/>
                <a:cs typeface="Courier New" panose="02070309020205020404" pitchFamily="49" charset="0"/>
              </a:rPr>
              <a:t>    // </a:t>
            </a:r>
            <a:r>
              <a:rPr lang="en-US" altLang="zh-CN" sz="1400" dirty="0">
                <a:latin typeface="Courier New" panose="02070309020205020404" pitchFamily="49" charset="0"/>
                <a:cs typeface="Courier New" panose="02070309020205020404" pitchFamily="49" charset="0"/>
              </a:rPr>
              <a:t>2. </a:t>
            </a:r>
            <a:r>
              <a:rPr lang="zh-CN" altLang="en-US" sz="1400" dirty="0">
                <a:latin typeface="Courier New" panose="02070309020205020404" pitchFamily="49" charset="0"/>
                <a:cs typeface="Courier New" panose="02070309020205020404" pitchFamily="49" charset="0"/>
              </a:rPr>
              <a:t>调用自定义的 </a:t>
            </a:r>
            <a:r>
              <a:rPr lang="en-US" altLang="zh-CN" sz="1400" dirty="0" err="1">
                <a:latin typeface="Courier New" panose="02070309020205020404" pitchFamily="49" charset="0"/>
                <a:cs typeface="Courier New" panose="02070309020205020404" pitchFamily="49" charset="0"/>
              </a:rPr>
              <a:t>itheima</a:t>
            </a:r>
            <a:r>
              <a:rPr lang="en-US" altLang="zh-CN" sz="1400" dirty="0">
                <a:latin typeface="Courier New" panose="02070309020205020404" pitchFamily="49" charset="0"/>
                <a:cs typeface="Courier New" panose="02070309020205020404" pitchFamily="49" charset="0"/>
              </a:rPr>
              <a:t> </a:t>
            </a:r>
            <a:r>
              <a:rPr lang="zh-CN" altLang="en-US" sz="1400" dirty="0">
                <a:latin typeface="Courier New" panose="02070309020205020404" pitchFamily="49" charset="0"/>
                <a:cs typeface="Courier New" panose="02070309020205020404" pitchFamily="49" charset="0"/>
              </a:rPr>
              <a:t>函数，发起 </a:t>
            </a:r>
            <a:r>
              <a:rPr lang="en-US" altLang="zh-CN" sz="1400" dirty="0">
                <a:latin typeface="Courier New" panose="02070309020205020404" pitchFamily="49" charset="0"/>
                <a:cs typeface="Courier New" panose="02070309020205020404" pitchFamily="49" charset="0"/>
              </a:rPr>
              <a:t>Ajax </a:t>
            </a:r>
            <a:r>
              <a:rPr lang="zh-CN" altLang="en-US" sz="1400" dirty="0">
                <a:latin typeface="Courier New" panose="02070309020205020404" pitchFamily="49" charset="0"/>
                <a:cs typeface="Courier New" panose="02070309020205020404" pitchFamily="49" charset="0"/>
              </a:rPr>
              <a:t>数据请求</a:t>
            </a:r>
            <a:endParaRPr lang="fr-FR" altLang="zh-CN" sz="1400" dirty="0">
              <a:latin typeface="Courier New" panose="02070309020205020404" pitchFamily="49" charset="0"/>
              <a:cs typeface="Courier New" panose="02070309020205020404" pitchFamily="49" charset="0"/>
            </a:endParaRPr>
          </a:p>
          <a:p>
            <a:pPr>
              <a:lnSpc>
                <a:spcPct val="150000"/>
              </a:lnSpc>
            </a:pPr>
            <a:r>
              <a:rPr lang="fr-FR" altLang="zh-CN" sz="1400" dirty="0">
                <a:latin typeface="Courier New" panose="02070309020205020404" pitchFamily="49" charset="0"/>
                <a:cs typeface="Courier New" panose="02070309020205020404" pitchFamily="49" charset="0"/>
              </a:rPr>
              <a:t>    </a:t>
            </a:r>
            <a:r>
              <a:rPr lang="fr-FR" altLang="zh-CN" sz="1400" b="1" dirty="0">
                <a:solidFill>
                  <a:srgbClr val="FF0000"/>
                </a:solidFill>
                <a:latin typeface="Courier New" panose="02070309020205020404" pitchFamily="49" charset="0"/>
                <a:cs typeface="Courier New" panose="02070309020205020404" pitchFamily="49" charset="0"/>
              </a:rPr>
              <a:t>itheima</a:t>
            </a:r>
            <a:r>
              <a:rPr lang="fr-FR" altLang="zh-CN" sz="1400" dirty="0">
                <a:latin typeface="Courier New" panose="02070309020205020404" pitchFamily="49" charset="0"/>
                <a:cs typeface="Courier New" panose="02070309020205020404" pitchFamily="49" charset="0"/>
              </a:rPr>
              <a:t>({</a:t>
            </a:r>
          </a:p>
          <a:p>
            <a:pPr>
              <a:lnSpc>
                <a:spcPct val="150000"/>
              </a:lnSpc>
            </a:pPr>
            <a:r>
              <a:rPr lang="fr-FR" altLang="zh-CN" sz="1400" dirty="0">
                <a:latin typeface="Courier New" panose="02070309020205020404" pitchFamily="49" charset="0"/>
                <a:cs typeface="Courier New" panose="02070309020205020404" pitchFamily="49" charset="0"/>
              </a:rPr>
              <a:t>        </a:t>
            </a:r>
            <a:r>
              <a:rPr lang="fr-FR" altLang="zh-CN" sz="1400" dirty="0">
                <a:solidFill>
                  <a:srgbClr val="047FFD"/>
                </a:solidFill>
                <a:latin typeface="Courier New" panose="02070309020205020404" pitchFamily="49" charset="0"/>
                <a:cs typeface="Courier New" panose="02070309020205020404" pitchFamily="49" charset="0"/>
              </a:rPr>
              <a:t>method</a:t>
            </a:r>
            <a:r>
              <a:rPr lang="fr-FR" altLang="zh-CN" sz="1400" dirty="0">
                <a:latin typeface="Courier New" panose="02070309020205020404" pitchFamily="49" charset="0"/>
                <a:cs typeface="Courier New" panose="02070309020205020404" pitchFamily="49" charset="0"/>
              </a:rPr>
              <a:t>: </a:t>
            </a:r>
            <a:r>
              <a:rPr lang="en-US" altLang="zh-CN" sz="1400" dirty="0">
                <a:latin typeface="Courier New" panose="02070309020205020404" pitchFamily="49" charset="0"/>
                <a:cs typeface="Courier New" panose="02070309020205020404" pitchFamily="49" charset="0"/>
                <a:sym typeface="+mn-ea"/>
              </a:rPr>
              <a:t>'</a:t>
            </a:r>
            <a:r>
              <a:rPr lang="zh-CN" altLang="en-US" sz="1400" dirty="0">
                <a:latin typeface="Courier New" panose="02070309020205020404" pitchFamily="49" charset="0"/>
                <a:cs typeface="Courier New" panose="02070309020205020404" pitchFamily="49" charset="0"/>
              </a:rPr>
              <a:t>请求类型</a:t>
            </a:r>
            <a:r>
              <a:rPr lang="en-US" altLang="zh-CN" sz="1400" dirty="0">
                <a:latin typeface="Courier New" panose="02070309020205020404" pitchFamily="49" charset="0"/>
                <a:cs typeface="Courier New" panose="02070309020205020404" pitchFamily="49" charset="0"/>
                <a:sym typeface="+mn-ea"/>
              </a:rPr>
              <a:t>'</a:t>
            </a:r>
            <a:r>
              <a:rPr lang="fr-FR" altLang="zh-CN" sz="1400" dirty="0">
                <a:latin typeface="Courier New" panose="02070309020205020404" pitchFamily="49" charset="0"/>
                <a:cs typeface="Courier New" panose="02070309020205020404" pitchFamily="49" charset="0"/>
              </a:rPr>
              <a:t>,</a:t>
            </a:r>
          </a:p>
          <a:p>
            <a:pPr>
              <a:lnSpc>
                <a:spcPct val="150000"/>
              </a:lnSpc>
            </a:pPr>
            <a:r>
              <a:rPr lang="fr-FR" altLang="zh-CN" sz="1400" dirty="0">
                <a:latin typeface="Courier New" panose="02070309020205020404" pitchFamily="49" charset="0"/>
                <a:cs typeface="Courier New" panose="02070309020205020404" pitchFamily="49" charset="0"/>
              </a:rPr>
              <a:t>        </a:t>
            </a:r>
            <a:r>
              <a:rPr lang="fr-FR" altLang="zh-CN" sz="1400" dirty="0">
                <a:solidFill>
                  <a:srgbClr val="047FFD"/>
                </a:solidFill>
                <a:latin typeface="Courier New" panose="02070309020205020404" pitchFamily="49" charset="0"/>
                <a:cs typeface="Courier New" panose="02070309020205020404" pitchFamily="49" charset="0"/>
              </a:rPr>
              <a:t>url</a:t>
            </a:r>
            <a:r>
              <a:rPr lang="fr-FR" altLang="zh-CN" sz="1400" dirty="0">
                <a:latin typeface="Courier New" panose="02070309020205020404" pitchFamily="49" charset="0"/>
                <a:cs typeface="Courier New" panose="02070309020205020404" pitchFamily="49" charset="0"/>
              </a:rPr>
              <a:t>: </a:t>
            </a:r>
            <a:r>
              <a:rPr lang="en-US" altLang="zh-CN" sz="1400" dirty="0">
                <a:latin typeface="Courier New" panose="02070309020205020404" pitchFamily="49" charset="0"/>
                <a:cs typeface="Courier New" panose="02070309020205020404" pitchFamily="49" charset="0"/>
                <a:sym typeface="+mn-ea"/>
              </a:rPr>
              <a:t>'</a:t>
            </a:r>
            <a:r>
              <a:rPr lang="zh-CN" altLang="en-US" sz="1400" dirty="0">
                <a:latin typeface="Courier New" panose="02070309020205020404" pitchFamily="49" charset="0"/>
                <a:cs typeface="Courier New" panose="02070309020205020404" pitchFamily="49" charset="0"/>
              </a:rPr>
              <a:t>请求地址</a:t>
            </a:r>
            <a:r>
              <a:rPr lang="en-US" altLang="zh-CN" sz="1400" dirty="0">
                <a:latin typeface="Courier New" panose="02070309020205020404" pitchFamily="49" charset="0"/>
                <a:cs typeface="Courier New" panose="02070309020205020404" pitchFamily="49" charset="0"/>
                <a:sym typeface="+mn-ea"/>
              </a:rPr>
              <a:t>'</a:t>
            </a:r>
            <a:r>
              <a:rPr lang="fr-FR" altLang="zh-CN" sz="1400" dirty="0">
                <a:latin typeface="Courier New" panose="02070309020205020404" pitchFamily="49" charset="0"/>
                <a:cs typeface="Courier New" panose="02070309020205020404" pitchFamily="49" charset="0"/>
              </a:rPr>
              <a:t>,</a:t>
            </a:r>
          </a:p>
          <a:p>
            <a:pPr>
              <a:lnSpc>
                <a:spcPct val="150000"/>
              </a:lnSpc>
            </a:pPr>
            <a:r>
              <a:rPr lang="fr-FR" altLang="zh-CN" sz="1400" dirty="0">
                <a:latin typeface="Courier New" panose="02070309020205020404" pitchFamily="49" charset="0"/>
                <a:cs typeface="Courier New" panose="02070309020205020404" pitchFamily="49" charset="0"/>
              </a:rPr>
              <a:t>        </a:t>
            </a:r>
            <a:r>
              <a:rPr lang="fr-FR" altLang="zh-CN" sz="1400" dirty="0">
                <a:solidFill>
                  <a:srgbClr val="047FFD"/>
                </a:solidFill>
                <a:latin typeface="Courier New" panose="02070309020205020404" pitchFamily="49" charset="0"/>
                <a:cs typeface="Courier New" panose="02070309020205020404" pitchFamily="49" charset="0"/>
              </a:rPr>
              <a:t>data</a:t>
            </a:r>
            <a:r>
              <a:rPr lang="fr-FR" altLang="zh-CN" sz="1400" dirty="0">
                <a:latin typeface="Courier New" panose="02070309020205020404" pitchFamily="49" charset="0"/>
                <a:cs typeface="Courier New" panose="02070309020205020404" pitchFamily="49" charset="0"/>
              </a:rPr>
              <a:t>: { </a:t>
            </a:r>
            <a:r>
              <a:rPr lang="en-US" altLang="zh-CN" sz="1400" dirty="0">
                <a:latin typeface="Courier New" panose="02070309020205020404" pitchFamily="49" charset="0"/>
                <a:cs typeface="Courier New" panose="02070309020205020404" pitchFamily="49" charset="0"/>
              </a:rPr>
              <a:t>/</a:t>
            </a:r>
            <a:r>
              <a:rPr lang="zh-CN" altLang="en-US" sz="1400" dirty="0">
                <a:latin typeface="Courier New" panose="02070309020205020404" pitchFamily="49" charset="0"/>
                <a:cs typeface="Courier New" panose="02070309020205020404" pitchFamily="49" charset="0"/>
              </a:rPr>
              <a:t>* 请求参数对象 *</a:t>
            </a:r>
            <a:r>
              <a:rPr lang="en-US" altLang="zh-CN" sz="1400" dirty="0">
                <a:latin typeface="Courier New" panose="02070309020205020404" pitchFamily="49" charset="0"/>
                <a:cs typeface="Courier New" panose="02070309020205020404" pitchFamily="49" charset="0"/>
              </a:rPr>
              <a:t>/</a:t>
            </a:r>
            <a:r>
              <a:rPr lang="fr-FR" altLang="zh-CN" sz="1400" dirty="0">
                <a:latin typeface="Courier New" panose="02070309020205020404" pitchFamily="49" charset="0"/>
                <a:cs typeface="Courier New" panose="02070309020205020404" pitchFamily="49" charset="0"/>
              </a:rPr>
              <a:t> },</a:t>
            </a:r>
          </a:p>
          <a:p>
            <a:pPr>
              <a:lnSpc>
                <a:spcPct val="150000"/>
              </a:lnSpc>
            </a:pPr>
            <a:r>
              <a:rPr lang="fr-FR" altLang="zh-CN" sz="1400" dirty="0">
                <a:latin typeface="Courier New" panose="02070309020205020404" pitchFamily="49" charset="0"/>
                <a:cs typeface="Courier New" panose="02070309020205020404" pitchFamily="49" charset="0"/>
              </a:rPr>
              <a:t>        </a:t>
            </a:r>
            <a:r>
              <a:rPr lang="fr-FR" altLang="zh-CN" sz="1400" dirty="0">
                <a:solidFill>
                  <a:srgbClr val="047FFD"/>
                </a:solidFill>
                <a:latin typeface="Courier New" panose="02070309020205020404" pitchFamily="49" charset="0"/>
                <a:cs typeface="Courier New" panose="02070309020205020404" pitchFamily="49" charset="0"/>
              </a:rPr>
              <a:t>success</a:t>
            </a:r>
            <a:r>
              <a:rPr lang="fr-FR" altLang="zh-CN" sz="1400" dirty="0">
                <a:latin typeface="Courier New" panose="02070309020205020404" pitchFamily="49" charset="0"/>
                <a:cs typeface="Courier New" panose="02070309020205020404" pitchFamily="49" charset="0"/>
              </a:rPr>
              <a:t>: function(res) { </a:t>
            </a:r>
            <a:r>
              <a:rPr lang="en-US" altLang="zh-CN" sz="1400" dirty="0">
                <a:latin typeface="Courier New" panose="02070309020205020404" pitchFamily="49" charset="0"/>
                <a:cs typeface="Courier New" panose="02070309020205020404" pitchFamily="49" charset="0"/>
              </a:rPr>
              <a:t>// </a:t>
            </a:r>
            <a:r>
              <a:rPr lang="zh-CN" altLang="en-US" sz="1400" dirty="0">
                <a:latin typeface="Courier New" panose="02070309020205020404" pitchFamily="49" charset="0"/>
                <a:cs typeface="Courier New" panose="02070309020205020404" pitchFamily="49" charset="0"/>
              </a:rPr>
              <a:t>成功的回调函数</a:t>
            </a:r>
            <a:endParaRPr lang="fr-FR" altLang="zh-CN" sz="1400" dirty="0">
              <a:latin typeface="Courier New" panose="02070309020205020404" pitchFamily="49" charset="0"/>
              <a:cs typeface="Courier New" panose="02070309020205020404" pitchFamily="49" charset="0"/>
            </a:endParaRPr>
          </a:p>
          <a:p>
            <a:pPr>
              <a:lnSpc>
                <a:spcPct val="150000"/>
              </a:lnSpc>
            </a:pPr>
            <a:r>
              <a:rPr lang="fr-FR" altLang="zh-CN" sz="1400" dirty="0">
                <a:latin typeface="Courier New" panose="02070309020205020404" pitchFamily="49" charset="0"/>
                <a:cs typeface="Courier New" panose="02070309020205020404" pitchFamily="49" charset="0"/>
              </a:rPr>
              <a:t>            console.log(res)     </a:t>
            </a:r>
            <a:r>
              <a:rPr lang="en-US" altLang="zh-CN" sz="1400" dirty="0">
                <a:latin typeface="Courier New" panose="02070309020205020404" pitchFamily="49" charset="0"/>
                <a:cs typeface="Courier New" panose="02070309020205020404" pitchFamily="49" charset="0"/>
              </a:rPr>
              <a:t>// </a:t>
            </a:r>
            <a:r>
              <a:rPr lang="zh-CN" altLang="en-US" sz="1400" dirty="0">
                <a:latin typeface="Courier New" panose="02070309020205020404" pitchFamily="49" charset="0"/>
                <a:cs typeface="Courier New" panose="02070309020205020404" pitchFamily="49" charset="0"/>
              </a:rPr>
              <a:t>打印数据</a:t>
            </a:r>
            <a:endParaRPr lang="fr-FR" altLang="zh-CN" sz="1400" dirty="0">
              <a:latin typeface="Courier New" panose="02070309020205020404" pitchFamily="49" charset="0"/>
              <a:cs typeface="Courier New" panose="02070309020205020404" pitchFamily="49" charset="0"/>
            </a:endParaRPr>
          </a:p>
          <a:p>
            <a:pPr>
              <a:lnSpc>
                <a:spcPct val="150000"/>
              </a:lnSpc>
            </a:pPr>
            <a:r>
              <a:rPr lang="fr-FR" altLang="zh-CN" sz="1400" dirty="0">
                <a:latin typeface="Courier New" panose="02070309020205020404" pitchFamily="49" charset="0"/>
                <a:cs typeface="Courier New" panose="02070309020205020404" pitchFamily="49" charset="0"/>
              </a:rPr>
              <a:t>        }</a:t>
            </a:r>
          </a:p>
          <a:p>
            <a:pPr>
              <a:lnSpc>
                <a:spcPct val="150000"/>
              </a:lnSpc>
            </a:pPr>
            <a:r>
              <a:rPr lang="fr-FR" altLang="zh-CN" sz="1400" dirty="0">
                <a:latin typeface="Courier New" panose="02070309020205020404" pitchFamily="49" charset="0"/>
                <a:cs typeface="Courier New" panose="02070309020205020404" pitchFamily="49" charset="0"/>
              </a:rPr>
              <a:t>    })</a:t>
            </a:r>
          </a:p>
          <a:p>
            <a:pPr>
              <a:lnSpc>
                <a:spcPct val="150000"/>
              </a:lnSpc>
            </a:pPr>
            <a:r>
              <a:rPr lang="fr-FR" altLang="zh-CN" sz="1400" dirty="0">
                <a:latin typeface="Courier New" panose="02070309020205020404" pitchFamily="49" charset="0"/>
                <a:cs typeface="Courier New" panose="02070309020205020404" pitchFamily="49" charset="0"/>
              </a:rPr>
              <a:t>&lt;/script&gt;</a:t>
            </a:r>
          </a:p>
          <a:p>
            <a:pPr>
              <a:lnSpc>
                <a:spcPct val="150000"/>
              </a:lnSpc>
            </a:pPr>
            <a:endParaRPr lang="en-US" altLang="zh-CN"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9514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2">
                                            <p:txEl>
                                              <p:pRg st="5" end="5"/>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2">
                                            <p:txEl>
                                              <p:pRg st="7" end="7"/>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12">
                                            <p:txEl>
                                              <p:pRg st="8" end="8"/>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12">
                                            <p:txEl>
                                              <p:pRg st="9" end="9"/>
                                            </p:txEl>
                                          </p:spTgt>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nodeType="afterEffect">
                                  <p:stCondLst>
                                    <p:cond delay="0"/>
                                  </p:stCondLst>
                                  <p:childTnLst>
                                    <p:set>
                                      <p:cBhvr>
                                        <p:cTn id="36" dur="1" fill="hold">
                                          <p:stCondLst>
                                            <p:cond delay="0"/>
                                          </p:stCondLst>
                                        </p:cTn>
                                        <p:tgtEl>
                                          <p:spTgt spid="12">
                                            <p:txEl>
                                              <p:pRg st="10" end="10"/>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nodeType="afterEffect">
                                  <p:stCondLst>
                                    <p:cond delay="0"/>
                                  </p:stCondLst>
                                  <p:childTnLst>
                                    <p:set>
                                      <p:cBhvr>
                                        <p:cTn id="39" dur="1" fill="hold">
                                          <p:stCondLst>
                                            <p:cond delay="0"/>
                                          </p:stCondLst>
                                        </p:cTn>
                                        <p:tgtEl>
                                          <p:spTgt spid="12">
                                            <p:txEl>
                                              <p:pRg st="11" end="11"/>
                                            </p:txEl>
                                          </p:spTgt>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12">
                                            <p:txEl>
                                              <p:pRg st="12" end="12"/>
                                            </p:txEl>
                                          </p:spTgt>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1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服务器对外提供了哪些资源</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4.3 </a:t>
            </a:r>
            <a:r>
              <a:rPr lang="zh-CN" altLang="en-US" dirty="0"/>
              <a:t>数据是网页的灵魂</a:t>
            </a:r>
          </a:p>
        </p:txBody>
      </p:sp>
      <p:sp>
        <p:nvSpPr>
          <p:cNvPr id="9" name="内容占位符 5">
            <a:extLst>
              <a:ext uri="{FF2B5EF4-FFF2-40B4-BE49-F238E27FC236}">
                <a16:creationId xmlns:a16="http://schemas.microsoft.com/office/drawing/2014/main" id="{8563ED40-FE2B-4275-B5F0-3E0984B7A9E7}"/>
              </a:ext>
            </a:extLst>
          </p:cNvPr>
          <p:cNvSpPr>
            <a:spLocks noGrp="1"/>
          </p:cNvSpPr>
          <p:nvPr>
            <p:ph sz="half" idx="14"/>
          </p:nvPr>
        </p:nvSpPr>
        <p:spPr>
          <a:xfrm>
            <a:off x="8451418" y="1857600"/>
            <a:ext cx="2846495" cy="3297600"/>
          </a:xfrm>
        </p:spPr>
        <p:txBody>
          <a:bodyPr>
            <a:noAutofit/>
          </a:bodyPr>
          <a:lstStyle/>
          <a:p>
            <a:pPr marL="228594" indent="-228594">
              <a:buFont typeface="Wingdings" panose="05000000000000000000" pitchFamily="2" charset="2"/>
              <a:buChar char="l"/>
            </a:pPr>
            <a:r>
              <a:rPr lang="en-US" altLang="zh-CN" dirty="0">
                <a:solidFill>
                  <a:schemeClr val="tx1"/>
                </a:solidFill>
              </a:rPr>
              <a:t> </a:t>
            </a:r>
            <a:r>
              <a:rPr lang="en-US" altLang="zh-CN" dirty="0">
                <a:solidFill>
                  <a:srgbClr val="FF0000"/>
                </a:solidFill>
              </a:rPr>
              <a:t>HTML</a:t>
            </a:r>
            <a:r>
              <a:rPr lang="zh-CN" altLang="en-US" dirty="0">
                <a:solidFill>
                  <a:schemeClr val="tx1"/>
                </a:solidFill>
              </a:rPr>
              <a:t>是网页的</a:t>
            </a:r>
            <a:r>
              <a:rPr lang="zh-CN" altLang="en-US" dirty="0">
                <a:solidFill>
                  <a:srgbClr val="047FFD"/>
                </a:solidFill>
              </a:rPr>
              <a:t>骨架</a:t>
            </a:r>
            <a:endParaRPr lang="en-US" altLang="zh-CN" dirty="0">
              <a:solidFill>
                <a:srgbClr val="047FFD"/>
              </a:solidFill>
            </a:endParaRPr>
          </a:p>
          <a:p>
            <a:pPr marL="228594" indent="-228594">
              <a:buFont typeface="Wingdings" panose="05000000000000000000" pitchFamily="2" charset="2"/>
              <a:buChar char="l"/>
            </a:pPr>
            <a:r>
              <a:rPr lang="en-US" altLang="zh-CN" dirty="0">
                <a:solidFill>
                  <a:schemeClr val="tx1"/>
                </a:solidFill>
              </a:rPr>
              <a:t> </a:t>
            </a:r>
            <a:r>
              <a:rPr lang="en-US" altLang="zh-CN" dirty="0">
                <a:solidFill>
                  <a:srgbClr val="FF0000"/>
                </a:solidFill>
              </a:rPr>
              <a:t>CSS</a:t>
            </a:r>
            <a:r>
              <a:rPr lang="zh-CN" altLang="en-US" dirty="0">
                <a:solidFill>
                  <a:schemeClr val="tx1"/>
                </a:solidFill>
              </a:rPr>
              <a:t>是网页的</a:t>
            </a:r>
            <a:r>
              <a:rPr lang="zh-CN" altLang="en-US" dirty="0">
                <a:solidFill>
                  <a:srgbClr val="047FFD"/>
                </a:solidFill>
              </a:rPr>
              <a:t>颜值</a:t>
            </a:r>
            <a:endParaRPr lang="en-US" altLang="zh-CN" dirty="0">
              <a:solidFill>
                <a:srgbClr val="047FFD"/>
              </a:solidFill>
            </a:endParaRPr>
          </a:p>
          <a:p>
            <a:pPr marL="228594" indent="-228594">
              <a:buFont typeface="Wingdings" panose="05000000000000000000" pitchFamily="2" charset="2"/>
              <a:buChar char="l"/>
            </a:pPr>
            <a:r>
              <a:rPr lang="en-US" altLang="zh-CN" dirty="0">
                <a:solidFill>
                  <a:schemeClr val="tx1"/>
                </a:solidFill>
              </a:rPr>
              <a:t> </a:t>
            </a:r>
            <a:r>
              <a:rPr lang="en-US" altLang="zh-CN" dirty="0">
                <a:solidFill>
                  <a:srgbClr val="FF0000"/>
                </a:solidFill>
              </a:rPr>
              <a:t>Javascript</a:t>
            </a:r>
            <a:r>
              <a:rPr lang="zh-CN" altLang="en-US" dirty="0">
                <a:solidFill>
                  <a:schemeClr val="tx1"/>
                </a:solidFill>
              </a:rPr>
              <a:t>是网页的</a:t>
            </a:r>
            <a:r>
              <a:rPr lang="zh-CN" altLang="en-US" dirty="0">
                <a:solidFill>
                  <a:srgbClr val="047FFD"/>
                </a:solidFill>
              </a:rPr>
              <a:t>行为</a:t>
            </a:r>
            <a:endParaRPr lang="en-US" altLang="zh-CN" dirty="0">
              <a:solidFill>
                <a:srgbClr val="047FFD"/>
              </a:solidFill>
            </a:endParaRPr>
          </a:p>
          <a:p>
            <a:pPr marL="228594" indent="-228594">
              <a:buFont typeface="Wingdings" panose="05000000000000000000" pitchFamily="2" charset="2"/>
              <a:buChar char="l"/>
            </a:pPr>
            <a:r>
              <a:rPr lang="zh-CN" altLang="en-US" dirty="0">
                <a:solidFill>
                  <a:schemeClr val="tx1"/>
                </a:solidFill>
              </a:rPr>
              <a:t> </a:t>
            </a:r>
            <a:r>
              <a:rPr lang="zh-CN" altLang="en-US" dirty="0">
                <a:solidFill>
                  <a:srgbClr val="FF0000"/>
                </a:solidFill>
              </a:rPr>
              <a:t>数据</a:t>
            </a:r>
            <a:r>
              <a:rPr lang="zh-CN" altLang="en-US" dirty="0">
                <a:solidFill>
                  <a:schemeClr val="tx1"/>
                </a:solidFill>
              </a:rPr>
              <a:t>，则是网页的</a:t>
            </a:r>
            <a:r>
              <a:rPr lang="zh-CN" altLang="en-US" dirty="0">
                <a:solidFill>
                  <a:srgbClr val="047FFD"/>
                </a:solidFill>
              </a:rPr>
              <a:t>灵魂</a:t>
            </a:r>
            <a:endParaRPr lang="en-US" altLang="zh-CN" dirty="0">
              <a:solidFill>
                <a:srgbClr val="047FFD"/>
              </a:solidFill>
            </a:endParaRPr>
          </a:p>
          <a:p>
            <a:pPr marL="228594" indent="-228594">
              <a:buFont typeface="Wingdings" panose="05000000000000000000" pitchFamily="2" charset="2"/>
              <a:buChar char="l"/>
            </a:pPr>
            <a:endParaRPr lang="en-US" altLang="zh-CN" dirty="0">
              <a:solidFill>
                <a:srgbClr val="047FFD"/>
              </a:solidFill>
            </a:endParaRPr>
          </a:p>
          <a:p>
            <a:r>
              <a:rPr lang="zh-CN" altLang="en-US" dirty="0">
                <a:solidFill>
                  <a:schemeClr val="tx1"/>
                </a:solidFill>
              </a:rPr>
              <a:t>骨架、颜值、行为</a:t>
            </a:r>
            <a:r>
              <a:rPr lang="zh-CN" altLang="en-US" dirty="0">
                <a:solidFill>
                  <a:srgbClr val="FF0000"/>
                </a:solidFill>
              </a:rPr>
              <a:t>皆为数据服务</a:t>
            </a:r>
            <a:endParaRPr lang="en-US" altLang="zh-CN" dirty="0">
              <a:solidFill>
                <a:srgbClr val="FF0000"/>
              </a:solidFill>
            </a:endParaRPr>
          </a:p>
          <a:p>
            <a:r>
              <a:rPr lang="zh-CN" altLang="en-US" dirty="0">
                <a:solidFill>
                  <a:srgbClr val="FF0000"/>
                </a:solidFill>
              </a:rPr>
              <a:t>数据</a:t>
            </a:r>
            <a:r>
              <a:rPr lang="zh-CN" altLang="en-US" dirty="0">
                <a:solidFill>
                  <a:schemeClr val="tx1"/>
                </a:solidFill>
              </a:rPr>
              <a:t>，在网页中</a:t>
            </a:r>
            <a:r>
              <a:rPr lang="zh-CN" altLang="en-US" dirty="0">
                <a:solidFill>
                  <a:srgbClr val="FF0000"/>
                </a:solidFill>
              </a:rPr>
              <a:t>无处不在</a:t>
            </a:r>
            <a:endParaRPr lang="en-US" altLang="zh-CN" dirty="0">
              <a:solidFill>
                <a:srgbClr val="FF0000"/>
              </a:solidFill>
            </a:endParaRPr>
          </a:p>
        </p:txBody>
      </p:sp>
      <p:pic>
        <p:nvPicPr>
          <p:cNvPr id="2" name="图片 1">
            <a:extLst>
              <a:ext uri="{FF2B5EF4-FFF2-40B4-BE49-F238E27FC236}">
                <a16:creationId xmlns:a16="http://schemas.microsoft.com/office/drawing/2014/main" id="{062F4BDA-B604-4F89-B4C4-A1C58617D80D}"/>
              </a:ext>
            </a:extLst>
          </p:cNvPr>
          <p:cNvPicPr>
            <a:picLocks noChangeAspect="1"/>
          </p:cNvPicPr>
          <p:nvPr/>
        </p:nvPicPr>
        <p:blipFill>
          <a:blip r:embed="rId2"/>
          <a:stretch>
            <a:fillRect/>
          </a:stretch>
        </p:blipFill>
        <p:spPr>
          <a:xfrm>
            <a:off x="1185300" y="1857600"/>
            <a:ext cx="7103565" cy="4614333"/>
          </a:xfrm>
          <a:prstGeom prst="rect">
            <a:avLst/>
          </a:prstGeom>
          <a:ln>
            <a:solidFill>
              <a:schemeClr val="bg1">
                <a:lumMod val="85000"/>
              </a:schemeClr>
            </a:solidFill>
          </a:ln>
        </p:spPr>
      </p:pic>
    </p:spTree>
    <p:extLst>
      <p:ext uri="{BB962C8B-B14F-4D97-AF65-F5344CB8AC3E}">
        <p14:creationId xmlns:p14="http://schemas.microsoft.com/office/powerpoint/2010/main" val="171191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a:t>
            </a:r>
            <a:r>
              <a:rPr lang="zh-CN" altLang="en-US" dirty="0"/>
              <a:t>封装自己的</a:t>
            </a:r>
            <a:r>
              <a:rPr lang="en-US" altLang="zh-CN" dirty="0"/>
              <a:t>Ajax</a:t>
            </a:r>
            <a:r>
              <a:rPr lang="zh-CN" altLang="en-US" dirty="0"/>
              <a:t>函数</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3.2 </a:t>
            </a:r>
            <a:r>
              <a:rPr lang="zh-CN" altLang="en-US" dirty="0"/>
              <a:t>定义</a:t>
            </a:r>
            <a:r>
              <a:rPr lang="en-US" altLang="zh-CN" dirty="0"/>
              <a:t>options</a:t>
            </a:r>
            <a:r>
              <a:rPr lang="zh-CN" altLang="en-US" dirty="0"/>
              <a:t>参数选项</a:t>
            </a:r>
          </a:p>
        </p:txBody>
      </p:sp>
      <p:sp>
        <p:nvSpPr>
          <p:cNvPr id="6" name="内容占位符 5">
            <a:extLst>
              <a:ext uri="{FF2B5EF4-FFF2-40B4-BE49-F238E27FC236}">
                <a16:creationId xmlns:a16="http://schemas.microsoft.com/office/drawing/2014/main" id="{6619A7D5-6F25-4E53-B748-9BCC4CEE7938}"/>
              </a:ext>
            </a:extLst>
          </p:cNvPr>
          <p:cNvSpPr>
            <a:spLocks noGrp="1"/>
          </p:cNvSpPr>
          <p:nvPr>
            <p:ph sz="half" idx="14"/>
          </p:nvPr>
        </p:nvSpPr>
        <p:spPr>
          <a:xfrm>
            <a:off x="1131170" y="1857601"/>
            <a:ext cx="8983133" cy="4044876"/>
          </a:xfrm>
        </p:spPr>
        <p:txBody>
          <a:bodyPr>
            <a:noAutofit/>
          </a:bodyPr>
          <a:lstStyle/>
          <a:p>
            <a:r>
              <a:rPr lang="en-US" altLang="zh-CN" dirty="0" err="1">
                <a:solidFill>
                  <a:schemeClr val="tx1"/>
                </a:solidFill>
              </a:rPr>
              <a:t>itheima</a:t>
            </a:r>
            <a:r>
              <a:rPr lang="en-US" altLang="zh-CN" dirty="0">
                <a:solidFill>
                  <a:schemeClr val="tx1"/>
                </a:solidFill>
              </a:rPr>
              <a:t>() </a:t>
            </a:r>
            <a:r>
              <a:rPr lang="zh-CN" altLang="en-US" dirty="0">
                <a:solidFill>
                  <a:schemeClr val="tx1"/>
                </a:solidFill>
              </a:rPr>
              <a:t>函数是我们自定义的 </a:t>
            </a:r>
            <a:r>
              <a:rPr lang="en-US" altLang="zh-CN" dirty="0">
                <a:solidFill>
                  <a:schemeClr val="tx1"/>
                </a:solidFill>
              </a:rPr>
              <a:t>Ajax </a:t>
            </a:r>
            <a:r>
              <a:rPr lang="zh-CN" altLang="en-US" dirty="0">
                <a:solidFill>
                  <a:schemeClr val="tx1"/>
                </a:solidFill>
              </a:rPr>
              <a:t>函数，它接收一个配置对象作为参数，配置对象中可以配置如下属性：</a:t>
            </a:r>
            <a:endParaRPr lang="en-US" altLang="zh-CN" dirty="0">
              <a:solidFill>
                <a:schemeClr val="tx1"/>
              </a:solidFill>
            </a:endParaRPr>
          </a:p>
          <a:p>
            <a:pPr marL="228594" indent="-228594">
              <a:buFont typeface="Wingdings" panose="05000000000000000000" pitchFamily="2" charset="2"/>
              <a:buChar char="l"/>
            </a:pPr>
            <a:r>
              <a:rPr lang="en-US" altLang="zh-CN" dirty="0">
                <a:solidFill>
                  <a:schemeClr val="tx1"/>
                </a:solidFill>
              </a:rPr>
              <a:t>method   </a:t>
            </a:r>
            <a:r>
              <a:rPr lang="zh-CN" altLang="en-US" dirty="0">
                <a:solidFill>
                  <a:schemeClr val="tx1"/>
                </a:solidFill>
              </a:rPr>
              <a:t>请求的类型</a:t>
            </a:r>
            <a:endParaRPr lang="en-US" altLang="zh-CN" dirty="0">
              <a:solidFill>
                <a:schemeClr val="tx1"/>
              </a:solidFill>
            </a:endParaRPr>
          </a:p>
          <a:p>
            <a:pPr marL="228594" indent="-228594">
              <a:buFont typeface="Wingdings" panose="05000000000000000000" pitchFamily="2" charset="2"/>
              <a:buChar char="l"/>
            </a:pPr>
            <a:r>
              <a:rPr lang="en-US" altLang="zh-CN" dirty="0">
                <a:solidFill>
                  <a:schemeClr val="tx1"/>
                </a:solidFill>
              </a:rPr>
              <a:t>url           </a:t>
            </a:r>
            <a:r>
              <a:rPr lang="zh-CN" altLang="en-US" dirty="0">
                <a:solidFill>
                  <a:schemeClr val="tx1"/>
                </a:solidFill>
              </a:rPr>
              <a:t>请求的 </a:t>
            </a:r>
            <a:r>
              <a:rPr lang="en-US" altLang="zh-CN" dirty="0">
                <a:solidFill>
                  <a:schemeClr val="tx1"/>
                </a:solidFill>
              </a:rPr>
              <a:t>URL </a:t>
            </a:r>
            <a:r>
              <a:rPr lang="zh-CN" altLang="en-US" dirty="0">
                <a:solidFill>
                  <a:schemeClr val="tx1"/>
                </a:solidFill>
              </a:rPr>
              <a:t>地址</a:t>
            </a:r>
            <a:endParaRPr lang="en-US" altLang="zh-CN" dirty="0">
              <a:solidFill>
                <a:schemeClr val="tx1"/>
              </a:solidFill>
            </a:endParaRPr>
          </a:p>
          <a:p>
            <a:pPr marL="228594" indent="-228594">
              <a:buFont typeface="Wingdings" panose="05000000000000000000" pitchFamily="2" charset="2"/>
              <a:buChar char="l"/>
            </a:pPr>
            <a:r>
              <a:rPr lang="en-US" altLang="zh-CN" dirty="0">
                <a:solidFill>
                  <a:schemeClr val="tx1"/>
                </a:solidFill>
              </a:rPr>
              <a:t>data        </a:t>
            </a:r>
            <a:r>
              <a:rPr lang="zh-CN" altLang="en-US" dirty="0">
                <a:solidFill>
                  <a:schemeClr val="tx1"/>
                </a:solidFill>
              </a:rPr>
              <a:t>请求携带的数据</a:t>
            </a:r>
            <a:endParaRPr lang="en-US" altLang="zh-CN" dirty="0">
              <a:solidFill>
                <a:schemeClr val="tx1"/>
              </a:solidFill>
            </a:endParaRPr>
          </a:p>
          <a:p>
            <a:pPr marL="228594" indent="-228594">
              <a:buFont typeface="Wingdings" panose="05000000000000000000" pitchFamily="2" charset="2"/>
              <a:buChar char="l"/>
            </a:pPr>
            <a:r>
              <a:rPr lang="en-US" altLang="zh-CN" dirty="0">
                <a:solidFill>
                  <a:schemeClr val="tx1"/>
                </a:solidFill>
              </a:rPr>
              <a:t>success   </a:t>
            </a:r>
            <a:r>
              <a:rPr lang="zh-CN" altLang="en-US" dirty="0">
                <a:solidFill>
                  <a:schemeClr val="tx1"/>
                </a:solidFill>
              </a:rPr>
              <a:t>请求成功之后的回调函数</a:t>
            </a:r>
            <a:endParaRPr lang="en-US" altLang="zh-CN" dirty="0">
              <a:solidFill>
                <a:schemeClr val="tx1"/>
              </a:solidFill>
            </a:endParaRPr>
          </a:p>
        </p:txBody>
      </p:sp>
    </p:spTree>
    <p:extLst>
      <p:ext uri="{BB962C8B-B14F-4D97-AF65-F5344CB8AC3E}">
        <p14:creationId xmlns:p14="http://schemas.microsoft.com/office/powerpoint/2010/main" val="423360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a:t>
            </a:r>
            <a:r>
              <a:rPr lang="zh-CN" altLang="en-US" dirty="0"/>
              <a:t>封装自己的</a:t>
            </a:r>
            <a:r>
              <a:rPr lang="en-US" altLang="zh-CN" dirty="0"/>
              <a:t>Ajax</a:t>
            </a:r>
            <a:r>
              <a:rPr lang="zh-CN" altLang="en-US" dirty="0"/>
              <a:t>函数</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3.3 </a:t>
            </a:r>
            <a:r>
              <a:rPr lang="zh-CN" altLang="en-US" dirty="0"/>
              <a:t>处理</a:t>
            </a:r>
            <a:r>
              <a:rPr lang="en-US" altLang="zh-CN" dirty="0"/>
              <a:t>data</a:t>
            </a:r>
            <a:r>
              <a:rPr lang="zh-CN" altLang="en-US" dirty="0"/>
              <a:t>参数</a:t>
            </a:r>
          </a:p>
        </p:txBody>
      </p:sp>
      <p:sp>
        <p:nvSpPr>
          <p:cNvPr id="6" name="内容占位符 5">
            <a:extLst>
              <a:ext uri="{FF2B5EF4-FFF2-40B4-BE49-F238E27FC236}">
                <a16:creationId xmlns:a16="http://schemas.microsoft.com/office/drawing/2014/main" id="{6619A7D5-6F25-4E53-B748-9BCC4CEE7938}"/>
              </a:ext>
            </a:extLst>
          </p:cNvPr>
          <p:cNvSpPr>
            <a:spLocks noGrp="1"/>
          </p:cNvSpPr>
          <p:nvPr>
            <p:ph sz="half" idx="14"/>
          </p:nvPr>
        </p:nvSpPr>
        <p:spPr>
          <a:xfrm>
            <a:off x="1131170" y="1857601"/>
            <a:ext cx="8983133" cy="499520"/>
          </a:xfrm>
        </p:spPr>
        <p:txBody>
          <a:bodyPr>
            <a:noAutofit/>
          </a:bodyPr>
          <a:lstStyle/>
          <a:p>
            <a:r>
              <a:rPr lang="zh-CN" altLang="en-US" dirty="0">
                <a:solidFill>
                  <a:schemeClr val="tx1"/>
                </a:solidFill>
              </a:rPr>
              <a:t>需要把 </a:t>
            </a:r>
            <a:r>
              <a:rPr lang="en-US" altLang="zh-CN" dirty="0">
                <a:solidFill>
                  <a:schemeClr val="tx1"/>
                </a:solidFill>
              </a:rPr>
              <a:t>data </a:t>
            </a:r>
            <a:r>
              <a:rPr lang="zh-CN" altLang="en-US" dirty="0">
                <a:solidFill>
                  <a:schemeClr val="tx1"/>
                </a:solidFill>
              </a:rPr>
              <a:t>对象，转化成查询字符串的格式，从而提交给服务器，因此提前定义 </a:t>
            </a:r>
            <a:r>
              <a:rPr lang="en-US" altLang="zh-CN" dirty="0" err="1">
                <a:solidFill>
                  <a:schemeClr val="tx1"/>
                </a:solidFill>
              </a:rPr>
              <a:t>resolveData</a:t>
            </a:r>
            <a:r>
              <a:rPr lang="en-US" altLang="zh-CN" dirty="0">
                <a:solidFill>
                  <a:schemeClr val="tx1"/>
                </a:solidFill>
              </a:rPr>
              <a:t> </a:t>
            </a:r>
            <a:r>
              <a:rPr lang="zh-CN" altLang="en-US" dirty="0">
                <a:solidFill>
                  <a:schemeClr val="tx1"/>
                </a:solidFill>
              </a:rPr>
              <a:t>函数如下：</a:t>
            </a:r>
            <a:endParaRPr lang="en-US" altLang="zh-CN" dirty="0">
              <a:solidFill>
                <a:schemeClr val="tx1"/>
              </a:solidFill>
            </a:endParaRPr>
          </a:p>
        </p:txBody>
      </p:sp>
      <p:sp>
        <p:nvSpPr>
          <p:cNvPr id="5" name="矩形 4">
            <a:extLst>
              <a:ext uri="{FF2B5EF4-FFF2-40B4-BE49-F238E27FC236}">
                <a16:creationId xmlns:a16="http://schemas.microsoft.com/office/drawing/2014/main" id="{37B5B9EC-859D-4494-9481-3434E46CE0D2}"/>
              </a:ext>
            </a:extLst>
          </p:cNvPr>
          <p:cNvSpPr/>
          <p:nvPr/>
        </p:nvSpPr>
        <p:spPr bwMode="auto">
          <a:xfrm>
            <a:off x="1247050" y="2447437"/>
            <a:ext cx="8461393" cy="4208492"/>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400" dirty="0">
                <a:solidFill>
                  <a:srgbClr val="999999"/>
                </a:solidFill>
                <a:latin typeface="Courier New" panose="02070309020205020404" pitchFamily="49" charset="0"/>
                <a:cs typeface="Courier New" panose="02070309020205020404" pitchFamily="49" charset="0"/>
              </a:rPr>
              <a:t>/**</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999999"/>
                </a:solidFill>
                <a:latin typeface="Courier New" panose="02070309020205020404" pitchFamily="49" charset="0"/>
                <a:cs typeface="Courier New" panose="02070309020205020404" pitchFamily="49" charset="0"/>
              </a:rPr>
              <a:t> * 处理 </a:t>
            </a:r>
            <a:r>
              <a:rPr lang="en-US" altLang="zh-CN" sz="1400" dirty="0">
                <a:solidFill>
                  <a:srgbClr val="999999"/>
                </a:solidFill>
                <a:latin typeface="Courier New" panose="02070309020205020404" pitchFamily="49" charset="0"/>
                <a:cs typeface="Courier New" panose="02070309020205020404" pitchFamily="49" charset="0"/>
              </a:rPr>
              <a:t>data </a:t>
            </a:r>
            <a:r>
              <a:rPr lang="zh-CN" altLang="en-US" sz="1400" dirty="0">
                <a:solidFill>
                  <a:srgbClr val="999999"/>
                </a:solidFill>
                <a:latin typeface="Courier New" panose="02070309020205020404" pitchFamily="49" charset="0"/>
                <a:cs typeface="Courier New" panose="02070309020205020404" pitchFamily="49" charset="0"/>
              </a:rPr>
              <a:t>参数</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999999"/>
                </a:solidFill>
                <a:latin typeface="Courier New" panose="02070309020205020404" pitchFamily="49" charset="0"/>
                <a:cs typeface="Courier New" panose="02070309020205020404" pitchFamily="49" charset="0"/>
              </a:rPr>
              <a:t> * </a:t>
            </a:r>
            <a:r>
              <a:rPr lang="en-US" altLang="zh-CN" sz="1400" b="1" i="1" dirty="0">
                <a:solidFill>
                  <a:srgbClr val="0088FF"/>
                </a:solidFill>
                <a:latin typeface="Courier New" panose="02070309020205020404" pitchFamily="49" charset="0"/>
                <a:cs typeface="Courier New" panose="02070309020205020404" pitchFamily="49" charset="0"/>
              </a:rPr>
              <a:t>@param</a:t>
            </a:r>
            <a:r>
              <a:rPr lang="en-US" altLang="zh-CN" sz="1400" dirty="0">
                <a:solidFill>
                  <a:srgbClr val="999999"/>
                </a:solidFill>
                <a:latin typeface="Courier New" panose="02070309020205020404" pitchFamily="49" charset="0"/>
                <a:cs typeface="Courier New" panose="02070309020205020404" pitchFamily="49" charset="0"/>
              </a:rPr>
              <a:t> {data} </a:t>
            </a:r>
            <a:r>
              <a:rPr lang="zh-CN" altLang="en-US" sz="1400" dirty="0">
                <a:solidFill>
                  <a:srgbClr val="999999"/>
                </a:solidFill>
                <a:latin typeface="Courier New" panose="02070309020205020404" pitchFamily="49" charset="0"/>
                <a:cs typeface="Courier New" panose="02070309020205020404" pitchFamily="49" charset="0"/>
              </a:rPr>
              <a:t>需要发送到服务器的数据</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999999"/>
                </a:solidFill>
                <a:latin typeface="Courier New" panose="02070309020205020404" pitchFamily="49" charset="0"/>
                <a:cs typeface="Courier New" panose="02070309020205020404" pitchFamily="49" charset="0"/>
              </a:rPr>
              <a:t> * </a:t>
            </a:r>
            <a:r>
              <a:rPr lang="en-US" altLang="zh-CN" sz="1400" b="1" i="1" dirty="0">
                <a:solidFill>
                  <a:srgbClr val="0088FF"/>
                </a:solidFill>
                <a:latin typeface="Courier New" panose="02070309020205020404" pitchFamily="49" charset="0"/>
                <a:cs typeface="Courier New" panose="02070309020205020404" pitchFamily="49" charset="0"/>
              </a:rPr>
              <a:t>@returns</a:t>
            </a:r>
            <a:r>
              <a:rPr lang="en-US" altLang="zh-CN" sz="1400" dirty="0">
                <a:solidFill>
                  <a:srgbClr val="999999"/>
                </a:solidFill>
                <a:latin typeface="Courier New" panose="02070309020205020404" pitchFamily="49" charset="0"/>
                <a:cs typeface="Courier New" panose="02070309020205020404" pitchFamily="49" charset="0"/>
              </a:rPr>
              <a:t> {string} </a:t>
            </a:r>
            <a:r>
              <a:rPr lang="zh-CN" altLang="en-US" sz="1400" dirty="0">
                <a:solidFill>
                  <a:srgbClr val="999999"/>
                </a:solidFill>
                <a:latin typeface="Courier New" panose="02070309020205020404" pitchFamily="49" charset="0"/>
                <a:cs typeface="Courier New" panose="02070309020205020404" pitchFamily="49" charset="0"/>
              </a:rPr>
              <a:t>返回拼接好的查询字符串 </a:t>
            </a:r>
            <a:r>
              <a:rPr lang="en-US" altLang="zh-CN" sz="1400" dirty="0">
                <a:solidFill>
                  <a:srgbClr val="999999"/>
                </a:solidFill>
                <a:latin typeface="Courier New" panose="02070309020205020404" pitchFamily="49" charset="0"/>
                <a:cs typeface="Courier New" panose="02070309020205020404" pitchFamily="49" charset="0"/>
              </a:rPr>
              <a:t>name=zs&amp;age=10</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999999"/>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b="1" i="1" dirty="0">
                <a:solidFill>
                  <a:srgbClr val="0088FF"/>
                </a:solidFill>
                <a:latin typeface="Courier New" panose="02070309020205020404" pitchFamily="49" charset="0"/>
                <a:cs typeface="Courier New" panose="02070309020205020404" pitchFamily="49" charset="0"/>
              </a:rPr>
              <a:t>function</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err="1">
                <a:solidFill>
                  <a:srgbClr val="1DA11D"/>
                </a:solidFill>
                <a:latin typeface="Courier New" panose="02070309020205020404" pitchFamily="49" charset="0"/>
                <a:cs typeface="Courier New" panose="02070309020205020404" pitchFamily="49" charset="0"/>
              </a:rPr>
              <a:t>resolveData</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i="1" dirty="0">
                <a:solidFill>
                  <a:srgbClr val="FF960D"/>
                </a:solidFill>
                <a:latin typeface="Courier New" panose="02070309020205020404" pitchFamily="49" charset="0"/>
                <a:cs typeface="Courier New" panose="02070309020205020404" pitchFamily="49" charset="0"/>
              </a:rPr>
              <a:t>data</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var</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arr</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for</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var</a:t>
            </a:r>
            <a:r>
              <a:rPr lang="en-US" altLang="zh-CN" sz="1400" dirty="0">
                <a:solidFill>
                  <a:srgbClr val="050505"/>
                </a:solidFill>
                <a:latin typeface="Courier New" panose="02070309020205020404" pitchFamily="49" charset="0"/>
                <a:cs typeface="Courier New" panose="02070309020205020404" pitchFamily="49" charset="0"/>
              </a:rPr>
              <a:t> k </a:t>
            </a:r>
            <a:r>
              <a:rPr lang="en-US" altLang="zh-CN" sz="1400" b="1" dirty="0">
                <a:solidFill>
                  <a:srgbClr val="FF3333"/>
                </a:solidFill>
                <a:latin typeface="Courier New" panose="02070309020205020404" pitchFamily="49" charset="0"/>
                <a:cs typeface="Courier New" panose="02070309020205020404" pitchFamily="49" charset="0"/>
              </a:rPr>
              <a:t>in</a:t>
            </a:r>
            <a:r>
              <a:rPr lang="en-US" altLang="zh-CN" sz="1400" dirty="0">
                <a:solidFill>
                  <a:srgbClr val="050505"/>
                </a:solidFill>
                <a:latin typeface="Courier New" panose="02070309020205020404" pitchFamily="49" charset="0"/>
                <a:cs typeface="Courier New" panose="02070309020205020404" pitchFamily="49" charset="0"/>
              </a:rPr>
              <a:t> data)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arr.</a:t>
            </a:r>
            <a:r>
              <a:rPr lang="en-US" altLang="zh-CN" sz="1400" b="1" dirty="0" err="1">
                <a:solidFill>
                  <a:srgbClr val="1DA11D"/>
                </a:solidFill>
                <a:latin typeface="Courier New" panose="02070309020205020404" pitchFamily="49" charset="0"/>
                <a:cs typeface="Courier New" panose="02070309020205020404" pitchFamily="49" charset="0"/>
              </a:rPr>
              <a:t>push</a:t>
            </a:r>
            <a:r>
              <a:rPr lang="en-US" altLang="zh-CN" sz="1400" dirty="0">
                <a:solidFill>
                  <a:srgbClr val="050505"/>
                </a:solidFill>
                <a:latin typeface="Courier New" panose="02070309020205020404" pitchFamily="49" charset="0"/>
                <a:cs typeface="Courier New" panose="02070309020205020404" pitchFamily="49" charset="0"/>
              </a:rPr>
              <a:t>(k + </a:t>
            </a:r>
            <a:r>
              <a:rPr lang="en-US" altLang="zh-CN" sz="1400" dirty="0">
                <a:solidFill>
                  <a:srgbClr val="1794FA"/>
                </a:solidFill>
                <a:latin typeface="Courier New" panose="02070309020205020404" pitchFamily="49" charset="0"/>
                <a:cs typeface="Courier New" panose="02070309020205020404" pitchFamily="49" charset="0"/>
              </a:rPr>
              <a:t>'=' </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 </a:t>
            </a:r>
            <a:r>
              <a:rPr lang="en-US" altLang="zh-CN" sz="1400" dirty="0">
                <a:solidFill>
                  <a:srgbClr val="050505"/>
                </a:solidFill>
                <a:latin typeface="Courier New" panose="02070309020205020404" pitchFamily="49" charset="0"/>
                <a:cs typeface="Courier New" panose="02070309020205020404" pitchFamily="49" charset="0"/>
              </a:rPr>
              <a:t>dat</a:t>
            </a:r>
            <a:r>
              <a:rPr lang="en-US" altLang="zh-CN" sz="1400" dirty="0">
                <a:solidFill>
                  <a:schemeClr val="tx1"/>
                </a:solidFill>
                <a:latin typeface="Courier New" panose="02070309020205020404" pitchFamily="49" charset="0"/>
                <a:cs typeface="Courier New" panose="02070309020205020404" pitchFamily="49" charset="0"/>
              </a:rPr>
              <a:t>a[k])</a:t>
            </a: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return</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arr.</a:t>
            </a:r>
            <a:r>
              <a:rPr lang="en-US" altLang="zh-CN" sz="1400" b="1" dirty="0" err="1">
                <a:solidFill>
                  <a:srgbClr val="1DA11D"/>
                </a:solidFill>
                <a:latin typeface="Courier New" panose="02070309020205020404" pitchFamily="49" charset="0"/>
                <a:cs typeface="Courier New" panose="02070309020205020404" pitchFamily="49" charset="0"/>
              </a:rPr>
              <a:t>join</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'&amp;'</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9800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a:t>
            </a:r>
            <a:r>
              <a:rPr lang="zh-CN" altLang="en-US" dirty="0"/>
              <a:t>封装自己的</a:t>
            </a:r>
            <a:r>
              <a:rPr lang="en-US" altLang="zh-CN" dirty="0"/>
              <a:t>Ajax</a:t>
            </a:r>
            <a:r>
              <a:rPr lang="zh-CN" altLang="en-US" dirty="0"/>
              <a:t>函数</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3.4 </a:t>
            </a:r>
            <a:r>
              <a:rPr lang="zh-CN" altLang="en-US" dirty="0"/>
              <a:t>定义</a:t>
            </a:r>
            <a:r>
              <a:rPr lang="en-US" altLang="zh-CN" dirty="0" err="1"/>
              <a:t>itheima</a:t>
            </a:r>
            <a:r>
              <a:rPr lang="zh-CN" altLang="en-US" dirty="0"/>
              <a:t>函数</a:t>
            </a:r>
          </a:p>
        </p:txBody>
      </p:sp>
      <p:sp>
        <p:nvSpPr>
          <p:cNvPr id="6" name="内容占位符 5">
            <a:extLst>
              <a:ext uri="{FF2B5EF4-FFF2-40B4-BE49-F238E27FC236}">
                <a16:creationId xmlns:a16="http://schemas.microsoft.com/office/drawing/2014/main" id="{6619A7D5-6F25-4E53-B748-9BCC4CEE7938}"/>
              </a:ext>
            </a:extLst>
          </p:cNvPr>
          <p:cNvSpPr>
            <a:spLocks noGrp="1"/>
          </p:cNvSpPr>
          <p:nvPr>
            <p:ph sz="half" idx="14"/>
          </p:nvPr>
        </p:nvSpPr>
        <p:spPr>
          <a:xfrm>
            <a:off x="1131170" y="1857601"/>
            <a:ext cx="8983133" cy="499520"/>
          </a:xfrm>
        </p:spPr>
        <p:txBody>
          <a:bodyPr>
            <a:noAutofit/>
          </a:bodyPr>
          <a:lstStyle/>
          <a:p>
            <a:r>
              <a:rPr lang="zh-CN" altLang="en-US" dirty="0">
                <a:solidFill>
                  <a:schemeClr val="tx1"/>
                </a:solidFill>
              </a:rPr>
              <a:t>在 </a:t>
            </a:r>
            <a:r>
              <a:rPr lang="en-US" altLang="zh-CN" dirty="0" err="1">
                <a:solidFill>
                  <a:schemeClr val="tx1"/>
                </a:solidFill>
              </a:rPr>
              <a:t>itheima</a:t>
            </a:r>
            <a:r>
              <a:rPr lang="en-US" altLang="zh-CN" dirty="0">
                <a:solidFill>
                  <a:schemeClr val="tx1"/>
                </a:solidFill>
              </a:rPr>
              <a:t>() </a:t>
            </a:r>
            <a:r>
              <a:rPr lang="zh-CN" altLang="en-US" dirty="0">
                <a:solidFill>
                  <a:schemeClr val="tx1"/>
                </a:solidFill>
              </a:rPr>
              <a:t>函数中，需要创建 </a:t>
            </a:r>
            <a:r>
              <a:rPr lang="en-US" altLang="zh-CN" dirty="0">
                <a:solidFill>
                  <a:schemeClr val="tx1"/>
                </a:solidFill>
              </a:rPr>
              <a:t>xhr </a:t>
            </a:r>
            <a:r>
              <a:rPr lang="zh-CN" altLang="en-US" dirty="0">
                <a:solidFill>
                  <a:schemeClr val="tx1"/>
                </a:solidFill>
              </a:rPr>
              <a:t>对象，并监听 </a:t>
            </a:r>
            <a:r>
              <a:rPr lang="en-US" altLang="zh-CN" dirty="0">
                <a:solidFill>
                  <a:schemeClr val="tx1"/>
                </a:solidFill>
              </a:rPr>
              <a:t>onreadystatechange </a:t>
            </a:r>
            <a:r>
              <a:rPr lang="zh-CN" altLang="en-US" dirty="0">
                <a:solidFill>
                  <a:schemeClr val="tx1"/>
                </a:solidFill>
              </a:rPr>
              <a:t>事件：</a:t>
            </a:r>
            <a:endParaRPr lang="en-US" altLang="zh-CN" dirty="0">
              <a:solidFill>
                <a:schemeClr val="tx1"/>
              </a:solidFill>
            </a:endParaRPr>
          </a:p>
        </p:txBody>
      </p:sp>
      <p:sp>
        <p:nvSpPr>
          <p:cNvPr id="5" name="矩形 4">
            <a:extLst>
              <a:ext uri="{FF2B5EF4-FFF2-40B4-BE49-F238E27FC236}">
                <a16:creationId xmlns:a16="http://schemas.microsoft.com/office/drawing/2014/main" id="{37B5B9EC-859D-4494-9481-3434E46CE0D2}"/>
              </a:ext>
            </a:extLst>
          </p:cNvPr>
          <p:cNvSpPr/>
          <p:nvPr/>
        </p:nvSpPr>
        <p:spPr bwMode="auto">
          <a:xfrm>
            <a:off x="1247050" y="2447437"/>
            <a:ext cx="8461393" cy="4208492"/>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400" b="1" i="1" dirty="0">
                <a:solidFill>
                  <a:srgbClr val="0088FF"/>
                </a:solidFill>
                <a:latin typeface="Courier New" panose="02070309020205020404" pitchFamily="49" charset="0"/>
                <a:cs typeface="Courier New" panose="02070309020205020404" pitchFamily="49" charset="0"/>
              </a:rPr>
              <a:t>function</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err="1">
                <a:solidFill>
                  <a:srgbClr val="1DA11D"/>
                </a:solidFill>
                <a:latin typeface="Courier New" panose="02070309020205020404" pitchFamily="49" charset="0"/>
                <a:cs typeface="Courier New" panose="02070309020205020404" pitchFamily="49" charset="0"/>
              </a:rPr>
              <a:t>itheima</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i="1" dirty="0">
                <a:solidFill>
                  <a:srgbClr val="FF960D"/>
                </a:solidFill>
                <a:latin typeface="Courier New" panose="02070309020205020404" pitchFamily="49" charset="0"/>
                <a:cs typeface="Courier New" panose="02070309020205020404" pitchFamily="49" charset="0"/>
              </a:rPr>
              <a:t>options</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var</a:t>
            </a:r>
            <a:r>
              <a:rPr lang="en-US" altLang="zh-CN" sz="1400" dirty="0">
                <a:solidFill>
                  <a:srgbClr val="050505"/>
                </a:solidFill>
                <a:latin typeface="Courier New" panose="02070309020205020404" pitchFamily="49" charset="0"/>
                <a:cs typeface="Courier New" panose="02070309020205020404" pitchFamily="49" charset="0"/>
              </a:rPr>
              <a:t> xhr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new</a:t>
            </a:r>
            <a:r>
              <a:rPr lang="en-US" altLang="zh-CN" sz="1400" dirty="0">
                <a:solidFill>
                  <a:srgbClr val="050505"/>
                </a:solidFill>
                <a:latin typeface="Courier New" panose="02070309020205020404" pitchFamily="49" charset="0"/>
                <a:cs typeface="Courier New" panose="02070309020205020404" pitchFamily="49" charset="0"/>
              </a:rPr>
              <a:t> XMLHttpRequest()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拼接查询字符串</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var</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qs</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err="1">
                <a:solidFill>
                  <a:srgbClr val="1DA11D"/>
                </a:solidFill>
                <a:latin typeface="Courier New" panose="02070309020205020404" pitchFamily="49" charset="0"/>
                <a:cs typeface="Courier New" panose="02070309020205020404" pitchFamily="49" charset="0"/>
              </a:rPr>
              <a:t>resolveData</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err="1">
                <a:solidFill>
                  <a:srgbClr val="050505"/>
                </a:solidFill>
                <a:latin typeface="Courier New" panose="02070309020205020404" pitchFamily="49" charset="0"/>
                <a:cs typeface="Courier New" panose="02070309020205020404" pitchFamily="49" charset="0"/>
              </a:rPr>
              <a:t>options.data</a:t>
            </a:r>
            <a:r>
              <a:rPr lang="en-US" altLang="zh-CN" sz="1400" dirty="0">
                <a:solidFill>
                  <a:srgbClr val="050505"/>
                </a:solidFill>
                <a:latin typeface="Courier New" panose="02070309020205020404" pitchFamily="49" charset="0"/>
                <a:cs typeface="Courier New" panose="02070309020205020404" pitchFamily="49" charset="0"/>
              </a:rPr>
              <a:t>)</a:t>
            </a:r>
          </a:p>
          <a:p>
            <a:pPr>
              <a:lnSpc>
                <a:spcPct val="150000"/>
              </a:lnSpc>
            </a:pPr>
            <a:endParaRPr lang="en-US" altLang="zh-CN" sz="1400" dirty="0">
              <a:solidFill>
                <a:srgbClr val="050505"/>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监听请求状态改变的事件</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xhr.</a:t>
            </a:r>
            <a:r>
              <a:rPr lang="en-US" altLang="zh-CN" sz="1400" b="1" dirty="0" err="1">
                <a:solidFill>
                  <a:srgbClr val="1DA11D"/>
                </a:solidFill>
                <a:latin typeface="Courier New" panose="02070309020205020404" pitchFamily="49" charset="0"/>
                <a:cs typeface="Courier New" panose="02070309020205020404" pitchFamily="49" charset="0"/>
              </a:rPr>
              <a:t>onreadystatechange</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function</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if</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xhr.readyState</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0025F5"/>
                </a:solidFill>
                <a:latin typeface="Courier New" panose="02070309020205020404" pitchFamily="49" charset="0"/>
                <a:cs typeface="Courier New" panose="02070309020205020404" pitchFamily="49" charset="0"/>
              </a:rPr>
              <a:t>4</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&amp;&amp;</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xhr.status</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0025F5"/>
                </a:solidFill>
                <a:latin typeface="Courier New" panose="02070309020205020404" pitchFamily="49" charset="0"/>
                <a:cs typeface="Courier New" panose="02070309020205020404" pitchFamily="49" charset="0"/>
              </a:rPr>
              <a:t>200</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var</a:t>
            </a:r>
            <a:r>
              <a:rPr lang="en-US" altLang="zh-CN" sz="1400" dirty="0">
                <a:solidFill>
                  <a:srgbClr val="050505"/>
                </a:solidFill>
                <a:latin typeface="Courier New" panose="02070309020205020404" pitchFamily="49" charset="0"/>
                <a:cs typeface="Courier New" panose="02070309020205020404" pitchFamily="49" charset="0"/>
              </a:rPr>
              <a:t> result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57C8ED"/>
                </a:solidFill>
                <a:latin typeface="Courier New" panose="02070309020205020404" pitchFamily="49" charset="0"/>
                <a:cs typeface="Courier New" panose="02070309020205020404" pitchFamily="49" charset="0"/>
              </a:rPr>
              <a:t>JSON</a:t>
            </a:r>
            <a:r>
              <a:rPr lang="en-US" altLang="zh-CN" sz="1400" dirty="0" err="1">
                <a:solidFill>
                  <a:srgbClr val="050505"/>
                </a:solidFill>
                <a:latin typeface="Courier New" panose="02070309020205020404" pitchFamily="49" charset="0"/>
                <a:cs typeface="Courier New" panose="02070309020205020404" pitchFamily="49" charset="0"/>
              </a:rPr>
              <a:t>.</a:t>
            </a:r>
            <a:r>
              <a:rPr lang="en-US" altLang="zh-CN" sz="1400" dirty="0" err="1">
                <a:solidFill>
                  <a:srgbClr val="FFCD03"/>
                </a:solidFill>
                <a:latin typeface="Courier New" panose="02070309020205020404" pitchFamily="49" charset="0"/>
                <a:cs typeface="Courier New" panose="02070309020205020404" pitchFamily="49" charset="0"/>
              </a:rPr>
              <a:t>parse</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err="1">
                <a:solidFill>
                  <a:srgbClr val="050505"/>
                </a:solidFill>
                <a:latin typeface="Courier New" panose="02070309020205020404" pitchFamily="49" charset="0"/>
                <a:cs typeface="Courier New" panose="02070309020205020404" pitchFamily="49" charset="0"/>
              </a:rPr>
              <a:t>xhr.responseText</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options.</a:t>
            </a:r>
            <a:r>
              <a:rPr lang="en-US" altLang="zh-CN" sz="1400" b="1" dirty="0" err="1">
                <a:solidFill>
                  <a:srgbClr val="1DA11D"/>
                </a:solidFill>
                <a:latin typeface="Courier New" panose="02070309020205020404" pitchFamily="49" charset="0"/>
                <a:cs typeface="Courier New" panose="02070309020205020404" pitchFamily="49" charset="0"/>
              </a:rPr>
              <a:t>success</a:t>
            </a:r>
            <a:r>
              <a:rPr lang="en-US" altLang="zh-CN" sz="1400" dirty="0">
                <a:solidFill>
                  <a:srgbClr val="050505"/>
                </a:solidFill>
                <a:latin typeface="Courier New" panose="02070309020205020404" pitchFamily="49" charset="0"/>
                <a:cs typeface="Courier New" panose="02070309020205020404" pitchFamily="49" charset="0"/>
              </a:rPr>
              <a:t>(result)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27092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a:t>
            </a:r>
            <a:r>
              <a:rPr lang="zh-CN" altLang="en-US" dirty="0"/>
              <a:t>封装自己的</a:t>
            </a:r>
            <a:r>
              <a:rPr lang="en-US" altLang="zh-CN" dirty="0"/>
              <a:t>Ajax</a:t>
            </a:r>
            <a:r>
              <a:rPr lang="zh-CN" altLang="en-US" dirty="0"/>
              <a:t>函数</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3.5 </a:t>
            </a:r>
            <a:r>
              <a:rPr lang="zh-CN" altLang="en-US" dirty="0"/>
              <a:t>判断请求的类型</a:t>
            </a:r>
          </a:p>
        </p:txBody>
      </p:sp>
      <p:sp>
        <p:nvSpPr>
          <p:cNvPr id="6" name="内容占位符 5">
            <a:extLst>
              <a:ext uri="{FF2B5EF4-FFF2-40B4-BE49-F238E27FC236}">
                <a16:creationId xmlns:a16="http://schemas.microsoft.com/office/drawing/2014/main" id="{6619A7D5-6F25-4E53-B748-9BCC4CEE7938}"/>
              </a:ext>
            </a:extLst>
          </p:cNvPr>
          <p:cNvSpPr>
            <a:spLocks noGrp="1"/>
          </p:cNvSpPr>
          <p:nvPr>
            <p:ph sz="half" idx="14"/>
          </p:nvPr>
        </p:nvSpPr>
        <p:spPr>
          <a:xfrm>
            <a:off x="1131170" y="1857601"/>
            <a:ext cx="8983133" cy="499520"/>
          </a:xfrm>
        </p:spPr>
        <p:txBody>
          <a:bodyPr>
            <a:noAutofit/>
          </a:bodyPr>
          <a:lstStyle/>
          <a:p>
            <a:r>
              <a:rPr lang="zh-CN" altLang="en-US" dirty="0">
                <a:solidFill>
                  <a:schemeClr val="tx1"/>
                </a:solidFill>
              </a:rPr>
              <a:t>不同的请求类型，对应 </a:t>
            </a:r>
            <a:r>
              <a:rPr lang="en-US" altLang="zh-CN" dirty="0">
                <a:solidFill>
                  <a:schemeClr val="tx1"/>
                </a:solidFill>
              </a:rPr>
              <a:t>xhr </a:t>
            </a:r>
            <a:r>
              <a:rPr lang="zh-CN" altLang="en-US" dirty="0">
                <a:solidFill>
                  <a:schemeClr val="tx1"/>
                </a:solidFill>
              </a:rPr>
              <a:t>对象的不同操作，因此需要对请求类型进行 </a:t>
            </a:r>
            <a:r>
              <a:rPr lang="en-US" altLang="zh-CN" dirty="0">
                <a:solidFill>
                  <a:schemeClr val="tx1"/>
                </a:solidFill>
              </a:rPr>
              <a:t>if … else … </a:t>
            </a:r>
            <a:r>
              <a:rPr lang="zh-CN" altLang="en-US" dirty="0">
                <a:solidFill>
                  <a:schemeClr val="tx1"/>
                </a:solidFill>
              </a:rPr>
              <a:t>的判断：</a:t>
            </a:r>
            <a:endParaRPr lang="en-US" altLang="zh-CN" dirty="0">
              <a:solidFill>
                <a:schemeClr val="tx1"/>
              </a:solidFill>
            </a:endParaRPr>
          </a:p>
        </p:txBody>
      </p:sp>
      <p:sp>
        <p:nvSpPr>
          <p:cNvPr id="5" name="矩形 4">
            <a:extLst>
              <a:ext uri="{FF2B5EF4-FFF2-40B4-BE49-F238E27FC236}">
                <a16:creationId xmlns:a16="http://schemas.microsoft.com/office/drawing/2014/main" id="{37B5B9EC-859D-4494-9481-3434E46CE0D2}"/>
              </a:ext>
            </a:extLst>
          </p:cNvPr>
          <p:cNvSpPr/>
          <p:nvPr/>
        </p:nvSpPr>
        <p:spPr bwMode="auto">
          <a:xfrm>
            <a:off x="1247050" y="2447437"/>
            <a:ext cx="8461393" cy="354019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if</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options.method.</a:t>
            </a:r>
            <a:r>
              <a:rPr lang="en-US" altLang="zh-CN" sz="1400" b="1" dirty="0" err="1">
                <a:solidFill>
                  <a:srgbClr val="1DA11D"/>
                </a:solidFill>
                <a:latin typeface="Courier New" panose="02070309020205020404" pitchFamily="49" charset="0"/>
                <a:cs typeface="Courier New" panose="02070309020205020404" pitchFamily="49" charset="0"/>
              </a:rPr>
              <a:t>toUpperCase</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1794FA"/>
                </a:solidFill>
                <a:latin typeface="Courier New" panose="02070309020205020404" pitchFamily="49" charset="0"/>
                <a:cs typeface="Courier New" panose="02070309020205020404" pitchFamily="49" charset="0"/>
              </a:rPr>
              <a:t>'GET'</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发起 </a:t>
            </a:r>
            <a:r>
              <a:rPr lang="en-US" altLang="zh-CN" sz="1400" dirty="0">
                <a:solidFill>
                  <a:srgbClr val="999999"/>
                </a:solidFill>
                <a:latin typeface="Courier New" panose="02070309020205020404" pitchFamily="49" charset="0"/>
                <a:cs typeface="Courier New" panose="02070309020205020404" pitchFamily="49" charset="0"/>
              </a:rPr>
              <a:t>GET </a:t>
            </a:r>
            <a:r>
              <a:rPr lang="zh-CN" altLang="en-US" sz="1400" dirty="0">
                <a:solidFill>
                  <a:srgbClr val="999999"/>
                </a:solidFill>
                <a:latin typeface="Courier New" panose="02070309020205020404" pitchFamily="49" charset="0"/>
                <a:cs typeface="Courier New" panose="02070309020205020404" pitchFamily="49" charset="0"/>
              </a:rPr>
              <a:t>请求</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xhr.</a:t>
            </a:r>
            <a:r>
              <a:rPr lang="en-US" altLang="zh-CN" sz="1400" b="1" dirty="0" err="1">
                <a:solidFill>
                  <a:srgbClr val="1DA11D"/>
                </a:solidFill>
                <a:latin typeface="Courier New" panose="02070309020205020404" pitchFamily="49" charset="0"/>
                <a:cs typeface="Courier New" panose="02070309020205020404" pitchFamily="49" charset="0"/>
              </a:rPr>
              <a:t>open</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err="1">
                <a:solidFill>
                  <a:srgbClr val="050505"/>
                </a:solidFill>
                <a:latin typeface="Courier New" panose="02070309020205020404" pitchFamily="49" charset="0"/>
                <a:cs typeface="Courier New" panose="02070309020205020404" pitchFamily="49" charset="0"/>
              </a:rPr>
              <a:t>options.method</a:t>
            </a:r>
            <a:r>
              <a:rPr lang="en-US" altLang="zh-CN" sz="1400" dirty="0">
                <a:solidFill>
                  <a:srgbClr val="050505"/>
                </a:solidFill>
                <a:latin typeface="Courier New" panose="02070309020205020404" pitchFamily="49" charset="0"/>
                <a:cs typeface="Courier New" panose="02070309020205020404" pitchFamily="49" charset="0"/>
              </a:rPr>
              <a:t>, options.url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qs</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xhr.</a:t>
            </a:r>
            <a:r>
              <a:rPr lang="en-US" altLang="zh-CN" sz="1400" b="1" dirty="0" err="1">
                <a:solidFill>
                  <a:srgbClr val="1DA11D"/>
                </a:solidFill>
                <a:latin typeface="Courier New" panose="02070309020205020404" pitchFamily="49" charset="0"/>
                <a:cs typeface="Courier New" panose="02070309020205020404" pitchFamily="49" charset="0"/>
              </a:rPr>
              <a:t>send</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 </a:t>
            </a:r>
            <a:r>
              <a:rPr lang="en-US" altLang="zh-CN" sz="1400" b="1" dirty="0">
                <a:solidFill>
                  <a:srgbClr val="FF3333"/>
                </a:solidFill>
                <a:latin typeface="Courier New" panose="02070309020205020404" pitchFamily="49" charset="0"/>
                <a:cs typeface="Courier New" panose="02070309020205020404" pitchFamily="49" charset="0"/>
              </a:rPr>
              <a:t>else</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if</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options.method.</a:t>
            </a:r>
            <a:r>
              <a:rPr lang="en-US" altLang="zh-CN" sz="1400" b="1" dirty="0" err="1">
                <a:solidFill>
                  <a:srgbClr val="1DA11D"/>
                </a:solidFill>
                <a:latin typeface="Courier New" panose="02070309020205020404" pitchFamily="49" charset="0"/>
                <a:cs typeface="Courier New" panose="02070309020205020404" pitchFamily="49" charset="0"/>
              </a:rPr>
              <a:t>toUpperCase</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1794FA"/>
                </a:solidFill>
                <a:latin typeface="Courier New" panose="02070309020205020404" pitchFamily="49" charset="0"/>
                <a:cs typeface="Courier New" panose="02070309020205020404" pitchFamily="49" charset="0"/>
              </a:rPr>
              <a:t>'POST'</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发起 </a:t>
            </a:r>
            <a:r>
              <a:rPr lang="en-US" altLang="zh-CN" sz="1400" dirty="0">
                <a:solidFill>
                  <a:srgbClr val="999999"/>
                </a:solidFill>
                <a:latin typeface="Courier New" panose="02070309020205020404" pitchFamily="49" charset="0"/>
                <a:cs typeface="Courier New" panose="02070309020205020404" pitchFamily="49" charset="0"/>
              </a:rPr>
              <a:t>POST </a:t>
            </a:r>
            <a:r>
              <a:rPr lang="zh-CN" altLang="en-US" sz="1400" dirty="0">
                <a:solidFill>
                  <a:srgbClr val="999999"/>
                </a:solidFill>
                <a:latin typeface="Courier New" panose="02070309020205020404" pitchFamily="49" charset="0"/>
                <a:cs typeface="Courier New" panose="02070309020205020404" pitchFamily="49" charset="0"/>
              </a:rPr>
              <a:t>请求</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xhr.</a:t>
            </a:r>
            <a:r>
              <a:rPr lang="en-US" altLang="zh-CN" sz="1400" b="1" dirty="0" err="1">
                <a:solidFill>
                  <a:srgbClr val="1DA11D"/>
                </a:solidFill>
                <a:latin typeface="Courier New" panose="02070309020205020404" pitchFamily="49" charset="0"/>
                <a:cs typeface="Courier New" panose="02070309020205020404" pitchFamily="49" charset="0"/>
              </a:rPr>
              <a:t>open</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err="1">
                <a:solidFill>
                  <a:srgbClr val="050505"/>
                </a:solidFill>
                <a:latin typeface="Courier New" panose="02070309020205020404" pitchFamily="49" charset="0"/>
                <a:cs typeface="Courier New" panose="02070309020205020404" pitchFamily="49" charset="0"/>
              </a:rPr>
              <a:t>options.method</a:t>
            </a:r>
            <a:r>
              <a:rPr lang="en-US" altLang="zh-CN" sz="1400" dirty="0">
                <a:solidFill>
                  <a:srgbClr val="050505"/>
                </a:solidFill>
                <a:latin typeface="Courier New" panose="02070309020205020404" pitchFamily="49" charset="0"/>
                <a:cs typeface="Courier New" panose="02070309020205020404" pitchFamily="49" charset="0"/>
              </a:rPr>
              <a:t>, options.url)</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xhr.</a:t>
            </a:r>
            <a:r>
              <a:rPr lang="en-US" altLang="zh-CN" sz="1400" b="1" dirty="0" err="1">
                <a:solidFill>
                  <a:srgbClr val="1DA11D"/>
                </a:solidFill>
                <a:latin typeface="Courier New" panose="02070309020205020404" pitchFamily="49" charset="0"/>
                <a:cs typeface="Courier New" panose="02070309020205020404" pitchFamily="49" charset="0"/>
              </a:rPr>
              <a:t>setRequestHeader</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'Content-Type'</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1794FA"/>
                </a:solidFill>
                <a:latin typeface="Courier New" panose="02070309020205020404" pitchFamily="49" charset="0"/>
                <a:cs typeface="Courier New" panose="02070309020205020404" pitchFamily="49" charset="0"/>
              </a:rPr>
              <a:t>'application/x-www-form-</a:t>
            </a:r>
            <a:r>
              <a:rPr lang="en-US" altLang="zh-CN" sz="1400" dirty="0" err="1">
                <a:solidFill>
                  <a:srgbClr val="1794FA"/>
                </a:solidFill>
                <a:latin typeface="Courier New" panose="02070309020205020404" pitchFamily="49" charset="0"/>
                <a:cs typeface="Courier New" panose="02070309020205020404" pitchFamily="49" charset="0"/>
              </a:rPr>
              <a:t>urlencoded</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xhr.</a:t>
            </a:r>
            <a:r>
              <a:rPr lang="en-US" altLang="zh-CN" sz="1400" b="1" dirty="0" err="1">
                <a:solidFill>
                  <a:srgbClr val="1DA11D"/>
                </a:solidFill>
                <a:latin typeface="Courier New" panose="02070309020205020404" pitchFamily="49" charset="0"/>
                <a:cs typeface="Courier New" panose="02070309020205020404" pitchFamily="49" charset="0"/>
              </a:rPr>
              <a:t>send</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err="1">
                <a:solidFill>
                  <a:srgbClr val="050505"/>
                </a:solidFill>
                <a:latin typeface="Courier New" panose="02070309020205020404" pitchFamily="49" charset="0"/>
                <a:cs typeface="Courier New" panose="02070309020205020404" pitchFamily="49" charset="0"/>
              </a:rPr>
              <a:t>qs</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33979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56000" y="1778001"/>
            <a:ext cx="6654800" cy="3586479"/>
          </a:xfrm>
        </p:spPr>
        <p:txBody>
          <a:bodyPr>
            <a:normAutofit/>
          </a:bodyPr>
          <a:lstStyle/>
          <a:p>
            <a:r>
              <a:rPr lang="en-US" altLang="zh-CN" dirty="0">
                <a:solidFill>
                  <a:schemeClr val="tx1"/>
                </a:solidFill>
              </a:rPr>
              <a:t>XMLHttpRequest</a:t>
            </a:r>
            <a:r>
              <a:rPr lang="zh-CN" altLang="en-US" dirty="0">
                <a:solidFill>
                  <a:schemeClr val="tx1"/>
                </a:solidFill>
              </a:rPr>
              <a:t>的基本使用</a:t>
            </a:r>
            <a:endParaRPr lang="en-US" altLang="zh-CN" dirty="0">
              <a:solidFill>
                <a:schemeClr val="tx1"/>
              </a:solidFill>
            </a:endParaRPr>
          </a:p>
          <a:p>
            <a:r>
              <a:rPr lang="zh-CN" altLang="en-US" dirty="0">
                <a:solidFill>
                  <a:schemeClr val="tx1"/>
                </a:solidFill>
              </a:rPr>
              <a:t>数据交换格式</a:t>
            </a:r>
            <a:endParaRPr lang="en-US" altLang="zh-CN" dirty="0">
              <a:solidFill>
                <a:schemeClr val="tx1"/>
              </a:solidFill>
            </a:endParaRPr>
          </a:p>
          <a:p>
            <a:r>
              <a:rPr lang="zh-CN" altLang="en-US" dirty="0">
                <a:solidFill>
                  <a:schemeClr val="tx1"/>
                </a:solidFill>
              </a:rPr>
              <a:t>封装自己的</a:t>
            </a:r>
            <a:r>
              <a:rPr lang="en-US" altLang="zh-CN" dirty="0">
                <a:solidFill>
                  <a:schemeClr val="tx1"/>
                </a:solidFill>
              </a:rPr>
              <a:t>Ajax</a:t>
            </a:r>
            <a:r>
              <a:rPr lang="zh-CN" altLang="en-US" dirty="0">
                <a:solidFill>
                  <a:schemeClr val="tx1"/>
                </a:solidFill>
              </a:rPr>
              <a:t>函数</a:t>
            </a:r>
            <a:endParaRPr lang="en-US" altLang="zh-CN" dirty="0">
              <a:solidFill>
                <a:schemeClr val="tx1"/>
              </a:solidFill>
            </a:endParaRPr>
          </a:p>
          <a:p>
            <a:r>
              <a:rPr lang="en-US" altLang="zh-CN" dirty="0">
                <a:solidFill>
                  <a:srgbClr val="FF0000"/>
                </a:solidFill>
              </a:rPr>
              <a:t>XMLHttpRequest Level2</a:t>
            </a:r>
            <a:r>
              <a:rPr lang="zh-CN" altLang="en-US" dirty="0">
                <a:solidFill>
                  <a:srgbClr val="FF0000"/>
                </a:solidFill>
              </a:rPr>
              <a:t>的新特性</a:t>
            </a:r>
            <a:endParaRPr lang="en-US" altLang="zh-CN" dirty="0">
              <a:solidFill>
                <a:srgbClr val="FF0000"/>
              </a:solidFill>
            </a:endParaRPr>
          </a:p>
          <a:p>
            <a:r>
              <a:rPr lang="en-US" altLang="zh-CN" dirty="0"/>
              <a:t>jQuery</a:t>
            </a:r>
            <a:r>
              <a:rPr lang="zh-CN" altLang="en-US" dirty="0"/>
              <a:t>高级用法</a:t>
            </a:r>
            <a:endParaRPr lang="en-US" altLang="zh-CN" dirty="0"/>
          </a:p>
          <a:p>
            <a:r>
              <a:rPr lang="en-US" altLang="zh-CN" dirty="0"/>
              <a:t>axios</a:t>
            </a:r>
          </a:p>
        </p:txBody>
      </p:sp>
    </p:spTree>
    <p:extLst>
      <p:ext uri="{BB962C8B-B14F-4D97-AF65-F5344CB8AC3E}">
        <p14:creationId xmlns:p14="http://schemas.microsoft.com/office/powerpoint/2010/main" val="46059211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XMLHttpRequest Level2</a:t>
            </a:r>
            <a:r>
              <a:rPr lang="zh-CN" altLang="en-US" dirty="0"/>
              <a:t>的新特性</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4.1 </a:t>
            </a:r>
            <a:r>
              <a:rPr lang="zh-CN" altLang="en-US" dirty="0"/>
              <a:t>认识</a:t>
            </a:r>
            <a:r>
              <a:rPr lang="en-US" altLang="zh-CN" dirty="0"/>
              <a:t>XMLHttpRequest Level2</a:t>
            </a:r>
            <a:endParaRPr lang="zh-CN" altLang="en-US" dirty="0"/>
          </a:p>
        </p:txBody>
      </p:sp>
      <p:sp>
        <p:nvSpPr>
          <p:cNvPr id="7" name="内容占位符 5">
            <a:extLst>
              <a:ext uri="{FF2B5EF4-FFF2-40B4-BE49-F238E27FC236}">
                <a16:creationId xmlns:a16="http://schemas.microsoft.com/office/drawing/2014/main" id="{8E81C830-EDED-4FF8-979D-E07DF47DB9B9}"/>
              </a:ext>
            </a:extLst>
          </p:cNvPr>
          <p:cNvSpPr txBox="1">
            <a:spLocks/>
          </p:cNvSpPr>
          <p:nvPr/>
        </p:nvSpPr>
        <p:spPr>
          <a:xfrm>
            <a:off x="1131169" y="2832001"/>
            <a:ext cx="9155267" cy="2252515"/>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04792" indent="-304792">
              <a:buFont typeface="+mj-ea"/>
              <a:buAutoNum type="circleNumDbPlain"/>
            </a:pPr>
            <a:r>
              <a:rPr lang="zh-CN" altLang="en-US" sz="1400" dirty="0">
                <a:solidFill>
                  <a:schemeClr val="tx1"/>
                </a:solidFill>
              </a:rPr>
              <a:t>只支持文本数据的传输，无法用来读取和上传文件</a:t>
            </a:r>
          </a:p>
          <a:p>
            <a:pPr marL="304792" indent="-304792">
              <a:buFont typeface="+mj-ea"/>
              <a:buAutoNum type="circleNumDbPlain"/>
            </a:pPr>
            <a:r>
              <a:rPr lang="zh-CN" altLang="en-US" sz="1400" dirty="0">
                <a:solidFill>
                  <a:schemeClr val="tx1"/>
                </a:solidFill>
              </a:rPr>
              <a:t>传送和接收数据时，没有进度信息，只能提示有没有完成</a:t>
            </a:r>
            <a:endParaRPr lang="en-US" altLang="zh-CN" sz="1400" dirty="0">
              <a:solidFill>
                <a:schemeClr val="tx1"/>
              </a:solidFill>
            </a:endParaRPr>
          </a:p>
        </p:txBody>
      </p:sp>
      <p:sp>
        <p:nvSpPr>
          <p:cNvPr id="8" name="TextBox 3">
            <a:extLst>
              <a:ext uri="{FF2B5EF4-FFF2-40B4-BE49-F238E27FC236}">
                <a16:creationId xmlns:a16="http://schemas.microsoft.com/office/drawing/2014/main" id="{95539AFB-0010-4492-B40B-D5CB58802FBF}"/>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1. </a:t>
            </a:r>
            <a:r>
              <a:rPr lang="zh-CN" altLang="en-US" sz="1867" b="1" dirty="0">
                <a:solidFill>
                  <a:srgbClr val="404040"/>
                </a:solidFill>
                <a:latin typeface="微软雅黑" panose="020B0503020204020204" pitchFamily="34" charset="-122"/>
                <a:ea typeface="微软雅黑" panose="020B0503020204020204" pitchFamily="34" charset="-122"/>
              </a:rPr>
              <a:t>旧版</a:t>
            </a:r>
            <a:r>
              <a:rPr lang="en-US" altLang="zh-CN" sz="1867" b="1" dirty="0">
                <a:solidFill>
                  <a:srgbClr val="404040"/>
                </a:solidFill>
                <a:latin typeface="微软雅黑" panose="020B0503020204020204" pitchFamily="34" charset="-122"/>
                <a:ea typeface="微软雅黑" panose="020B0503020204020204" pitchFamily="34" charset="-122"/>
              </a:rPr>
              <a:t>XMLHttpRequest</a:t>
            </a:r>
            <a:r>
              <a:rPr lang="zh-CN" altLang="en-US" sz="1867" b="1" dirty="0">
                <a:solidFill>
                  <a:srgbClr val="404040"/>
                </a:solidFill>
                <a:latin typeface="微软雅黑" panose="020B0503020204020204" pitchFamily="34" charset="-122"/>
                <a:ea typeface="微软雅黑" panose="020B0503020204020204" pitchFamily="34" charset="-122"/>
              </a:rPr>
              <a:t>的缺点</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157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XMLHttpRequest Level2</a:t>
            </a:r>
            <a:r>
              <a:rPr lang="zh-CN" altLang="en-US" dirty="0"/>
              <a:t>的新特性</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4.1 </a:t>
            </a:r>
            <a:r>
              <a:rPr lang="zh-CN" altLang="en-US" dirty="0"/>
              <a:t>认识</a:t>
            </a:r>
            <a:r>
              <a:rPr lang="en-US" altLang="zh-CN" dirty="0"/>
              <a:t>XMLHttpRequest Level2</a:t>
            </a:r>
            <a:endParaRPr lang="zh-CN" altLang="en-US" dirty="0"/>
          </a:p>
        </p:txBody>
      </p:sp>
      <p:sp>
        <p:nvSpPr>
          <p:cNvPr id="7" name="内容占位符 5">
            <a:extLst>
              <a:ext uri="{FF2B5EF4-FFF2-40B4-BE49-F238E27FC236}">
                <a16:creationId xmlns:a16="http://schemas.microsoft.com/office/drawing/2014/main" id="{8E81C830-EDED-4FF8-979D-E07DF47DB9B9}"/>
              </a:ext>
            </a:extLst>
          </p:cNvPr>
          <p:cNvSpPr txBox="1">
            <a:spLocks/>
          </p:cNvSpPr>
          <p:nvPr/>
        </p:nvSpPr>
        <p:spPr>
          <a:xfrm>
            <a:off x="1131169" y="2832001"/>
            <a:ext cx="9155267" cy="2252515"/>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04792" indent="-304792">
              <a:buFont typeface="+mj-ea"/>
              <a:buAutoNum type="circleNumDbPlain"/>
            </a:pPr>
            <a:r>
              <a:rPr lang="zh-CN" altLang="en-US" sz="1400" dirty="0">
                <a:solidFill>
                  <a:schemeClr val="tx1"/>
                </a:solidFill>
              </a:rPr>
              <a:t>可以设置 </a:t>
            </a:r>
            <a:r>
              <a:rPr lang="en-US" altLang="zh-CN" sz="1400" dirty="0">
                <a:solidFill>
                  <a:schemeClr val="tx1"/>
                </a:solidFill>
              </a:rPr>
              <a:t>HTTP </a:t>
            </a:r>
            <a:r>
              <a:rPr lang="zh-CN" altLang="en-US" sz="1400" dirty="0">
                <a:solidFill>
                  <a:schemeClr val="tx1"/>
                </a:solidFill>
              </a:rPr>
              <a:t>请求的时限</a:t>
            </a:r>
          </a:p>
          <a:p>
            <a:pPr marL="304792" indent="-304792">
              <a:buFont typeface="+mj-ea"/>
              <a:buAutoNum type="circleNumDbPlain"/>
            </a:pPr>
            <a:r>
              <a:rPr lang="zh-CN" altLang="en-US" sz="1400" dirty="0">
                <a:solidFill>
                  <a:schemeClr val="tx1"/>
                </a:solidFill>
              </a:rPr>
              <a:t>可以使用 </a:t>
            </a:r>
            <a:r>
              <a:rPr lang="en-US" altLang="zh-CN" sz="1400" dirty="0">
                <a:solidFill>
                  <a:schemeClr val="tx1"/>
                </a:solidFill>
              </a:rPr>
              <a:t>FormData </a:t>
            </a:r>
            <a:r>
              <a:rPr lang="zh-CN" altLang="en-US" sz="1400" dirty="0">
                <a:solidFill>
                  <a:schemeClr val="tx1"/>
                </a:solidFill>
              </a:rPr>
              <a:t>对象管理表单数据</a:t>
            </a:r>
          </a:p>
          <a:p>
            <a:pPr marL="304792" indent="-304792">
              <a:buFont typeface="+mj-ea"/>
              <a:buAutoNum type="circleNumDbPlain"/>
            </a:pPr>
            <a:r>
              <a:rPr lang="zh-CN" altLang="en-US" sz="1400" dirty="0">
                <a:solidFill>
                  <a:schemeClr val="tx1"/>
                </a:solidFill>
              </a:rPr>
              <a:t>可以上传文件</a:t>
            </a:r>
          </a:p>
          <a:p>
            <a:pPr marL="304792" indent="-304792">
              <a:buFont typeface="+mj-ea"/>
              <a:buAutoNum type="circleNumDbPlain"/>
            </a:pPr>
            <a:r>
              <a:rPr lang="zh-CN" altLang="en-US" sz="1400" dirty="0">
                <a:solidFill>
                  <a:schemeClr val="tx1"/>
                </a:solidFill>
              </a:rPr>
              <a:t>可以获得数据传输的进度信息</a:t>
            </a:r>
            <a:endParaRPr lang="en-US" altLang="zh-CN" sz="1400" dirty="0">
              <a:solidFill>
                <a:schemeClr val="tx1"/>
              </a:solidFill>
            </a:endParaRPr>
          </a:p>
        </p:txBody>
      </p:sp>
      <p:sp>
        <p:nvSpPr>
          <p:cNvPr id="8" name="TextBox 3">
            <a:extLst>
              <a:ext uri="{FF2B5EF4-FFF2-40B4-BE49-F238E27FC236}">
                <a16:creationId xmlns:a16="http://schemas.microsoft.com/office/drawing/2014/main" id="{95539AFB-0010-4492-B40B-D5CB58802FBF}"/>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2. XMLHttpRequest</a:t>
            </a:r>
            <a:r>
              <a:rPr lang="zh-CN" altLang="en-US" sz="1867" b="1" dirty="0">
                <a:solidFill>
                  <a:srgbClr val="404040"/>
                </a:solidFill>
                <a:latin typeface="微软雅黑" panose="020B0503020204020204" pitchFamily="34" charset="-122"/>
                <a:ea typeface="微软雅黑" panose="020B0503020204020204" pitchFamily="34" charset="-122"/>
              </a:rPr>
              <a:t> </a:t>
            </a:r>
            <a:r>
              <a:rPr lang="en-US" altLang="zh-CN" sz="1867" b="1" dirty="0">
                <a:solidFill>
                  <a:srgbClr val="404040"/>
                </a:solidFill>
                <a:latin typeface="微软雅黑" panose="020B0503020204020204" pitchFamily="34" charset="-122"/>
                <a:ea typeface="微软雅黑" panose="020B0503020204020204" pitchFamily="34" charset="-122"/>
              </a:rPr>
              <a:t>Level2</a:t>
            </a:r>
            <a:r>
              <a:rPr lang="zh-CN" altLang="en-US" sz="1867" b="1" dirty="0">
                <a:solidFill>
                  <a:srgbClr val="404040"/>
                </a:solidFill>
                <a:latin typeface="微软雅黑" panose="020B0503020204020204" pitchFamily="34" charset="-122"/>
                <a:ea typeface="微软雅黑" panose="020B0503020204020204" pitchFamily="34" charset="-122"/>
              </a:rPr>
              <a:t>的新功能</a:t>
            </a:r>
          </a:p>
        </p:txBody>
      </p:sp>
    </p:spTree>
    <p:extLst>
      <p:ext uri="{BB962C8B-B14F-4D97-AF65-F5344CB8AC3E}">
        <p14:creationId xmlns:p14="http://schemas.microsoft.com/office/powerpoint/2010/main" val="394159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XMLHttpRequest Level2</a:t>
            </a:r>
            <a:r>
              <a:rPr lang="zh-CN" altLang="en-US" dirty="0"/>
              <a:t>的新特性</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4.2 </a:t>
            </a:r>
            <a:r>
              <a:rPr lang="zh-CN" altLang="en-US" dirty="0"/>
              <a:t>设置</a:t>
            </a:r>
            <a:r>
              <a:rPr lang="en-US" altLang="zh-CN" dirty="0"/>
              <a:t>HTTP</a:t>
            </a:r>
            <a:r>
              <a:rPr lang="zh-CN" altLang="en-US" dirty="0"/>
              <a:t>请求时限</a:t>
            </a:r>
          </a:p>
        </p:txBody>
      </p:sp>
      <p:sp>
        <p:nvSpPr>
          <p:cNvPr id="6" name="内容占位符 5">
            <a:extLst>
              <a:ext uri="{FF2B5EF4-FFF2-40B4-BE49-F238E27FC236}">
                <a16:creationId xmlns:a16="http://schemas.microsoft.com/office/drawing/2014/main" id="{6619A7D5-6F25-4E53-B748-9BCC4CEE7938}"/>
              </a:ext>
            </a:extLst>
          </p:cNvPr>
          <p:cNvSpPr>
            <a:spLocks noGrp="1"/>
          </p:cNvSpPr>
          <p:nvPr>
            <p:ph sz="half" idx="14"/>
          </p:nvPr>
        </p:nvSpPr>
        <p:spPr>
          <a:xfrm>
            <a:off x="1131170" y="1857602"/>
            <a:ext cx="8983133" cy="722076"/>
          </a:xfrm>
        </p:spPr>
        <p:txBody>
          <a:bodyPr>
            <a:noAutofit/>
          </a:bodyPr>
          <a:lstStyle/>
          <a:p>
            <a:r>
              <a:rPr lang="zh-CN" altLang="en-US" dirty="0">
                <a:solidFill>
                  <a:schemeClr val="tx1"/>
                </a:solidFill>
              </a:rPr>
              <a:t>有时，</a:t>
            </a:r>
            <a:r>
              <a:rPr lang="en-US" altLang="zh-CN" dirty="0">
                <a:solidFill>
                  <a:schemeClr val="tx1"/>
                </a:solidFill>
              </a:rPr>
              <a:t>Ajax </a:t>
            </a:r>
            <a:r>
              <a:rPr lang="zh-CN" altLang="en-US" dirty="0">
                <a:solidFill>
                  <a:schemeClr val="tx1"/>
                </a:solidFill>
              </a:rPr>
              <a:t>操作很耗时，而且无法预知要花多少时间。如果网速很慢，用户可能要等很久。新版本的 </a:t>
            </a:r>
            <a:r>
              <a:rPr lang="en-US" altLang="zh-CN" dirty="0">
                <a:solidFill>
                  <a:schemeClr val="tx1"/>
                </a:solidFill>
              </a:rPr>
              <a:t>XMLHttpRequest </a:t>
            </a:r>
            <a:r>
              <a:rPr lang="zh-CN" altLang="en-US" dirty="0">
                <a:solidFill>
                  <a:schemeClr val="tx1"/>
                </a:solidFill>
              </a:rPr>
              <a:t>对象，增加了 </a:t>
            </a:r>
            <a:r>
              <a:rPr lang="en-US" altLang="zh-CN" dirty="0">
                <a:solidFill>
                  <a:schemeClr val="tx1"/>
                </a:solidFill>
              </a:rPr>
              <a:t>timeout </a:t>
            </a:r>
            <a:r>
              <a:rPr lang="zh-CN" altLang="en-US" dirty="0">
                <a:solidFill>
                  <a:schemeClr val="tx1"/>
                </a:solidFill>
              </a:rPr>
              <a:t>属性，可以设置 </a:t>
            </a:r>
            <a:r>
              <a:rPr lang="en-US" altLang="zh-CN" dirty="0">
                <a:solidFill>
                  <a:schemeClr val="tx1"/>
                </a:solidFill>
              </a:rPr>
              <a:t>HTTP </a:t>
            </a:r>
            <a:r>
              <a:rPr lang="zh-CN" altLang="en-US" dirty="0">
                <a:solidFill>
                  <a:schemeClr val="tx1"/>
                </a:solidFill>
              </a:rPr>
              <a:t>请求的时限：</a:t>
            </a:r>
            <a:endParaRPr lang="en-US" altLang="zh-CN" dirty="0">
              <a:solidFill>
                <a:schemeClr val="tx1"/>
              </a:solidFill>
            </a:endParaRPr>
          </a:p>
        </p:txBody>
      </p:sp>
      <p:sp>
        <p:nvSpPr>
          <p:cNvPr id="5" name="矩形 4">
            <a:extLst>
              <a:ext uri="{FF2B5EF4-FFF2-40B4-BE49-F238E27FC236}">
                <a16:creationId xmlns:a16="http://schemas.microsoft.com/office/drawing/2014/main" id="{1DB4B704-2CFE-4D78-A843-F21DF3A8891B}"/>
              </a:ext>
            </a:extLst>
          </p:cNvPr>
          <p:cNvSpPr/>
          <p:nvPr/>
        </p:nvSpPr>
        <p:spPr bwMode="auto">
          <a:xfrm>
            <a:off x="1247050" y="2709336"/>
            <a:ext cx="8461393" cy="536057"/>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xhr.timeout = 3000</a:t>
            </a:r>
            <a:endParaRPr lang="en-US" altLang="zh-CN" sz="1400" dirty="0">
              <a:solidFill>
                <a:srgbClr val="0D0D0D"/>
              </a:solidFill>
              <a:latin typeface="Courier New" panose="02070309020205020404" pitchFamily="49" charset="0"/>
              <a:cs typeface="Courier New" panose="02070309020205020404" pitchFamily="49" charset="0"/>
            </a:endParaRPr>
          </a:p>
        </p:txBody>
      </p:sp>
      <p:sp>
        <p:nvSpPr>
          <p:cNvPr id="7" name="内容占位符 5">
            <a:extLst>
              <a:ext uri="{FF2B5EF4-FFF2-40B4-BE49-F238E27FC236}">
                <a16:creationId xmlns:a16="http://schemas.microsoft.com/office/drawing/2014/main" id="{14F71264-2146-4145-8F76-1F5C1FC29FA6}"/>
              </a:ext>
            </a:extLst>
          </p:cNvPr>
          <p:cNvSpPr txBox="1">
            <a:spLocks/>
          </p:cNvSpPr>
          <p:nvPr/>
        </p:nvSpPr>
        <p:spPr>
          <a:xfrm>
            <a:off x="1131170" y="3272486"/>
            <a:ext cx="8983133" cy="722076"/>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1400" dirty="0">
                <a:solidFill>
                  <a:schemeClr val="tx1"/>
                </a:solidFill>
              </a:rPr>
              <a:t>上面的语句，将最长等待时间设为 </a:t>
            </a:r>
            <a:r>
              <a:rPr lang="en-US" altLang="zh-CN" sz="1400" dirty="0">
                <a:solidFill>
                  <a:schemeClr val="tx1"/>
                </a:solidFill>
              </a:rPr>
              <a:t>3000 </a:t>
            </a:r>
            <a:r>
              <a:rPr lang="zh-CN" altLang="en-US" sz="1400" dirty="0">
                <a:solidFill>
                  <a:schemeClr val="tx1"/>
                </a:solidFill>
              </a:rPr>
              <a:t>毫秒。过了这个时限，就自动停止</a:t>
            </a:r>
            <a:r>
              <a:rPr lang="en-US" altLang="zh-CN" sz="1400" dirty="0">
                <a:solidFill>
                  <a:schemeClr val="tx1"/>
                </a:solidFill>
              </a:rPr>
              <a:t>HTTP</a:t>
            </a:r>
            <a:r>
              <a:rPr lang="zh-CN" altLang="en-US" sz="1400" dirty="0">
                <a:solidFill>
                  <a:schemeClr val="tx1"/>
                </a:solidFill>
              </a:rPr>
              <a:t>请求。与之配套的还有一个 </a:t>
            </a:r>
            <a:r>
              <a:rPr lang="en-US" altLang="zh-CN" sz="1400" dirty="0">
                <a:solidFill>
                  <a:schemeClr val="tx1"/>
                </a:solidFill>
              </a:rPr>
              <a:t>timeout </a:t>
            </a:r>
            <a:r>
              <a:rPr lang="zh-CN" altLang="en-US" sz="1400" dirty="0">
                <a:solidFill>
                  <a:schemeClr val="tx1"/>
                </a:solidFill>
              </a:rPr>
              <a:t>事件，用来指定回调函数：</a:t>
            </a:r>
            <a:endParaRPr lang="en-US" altLang="zh-CN" sz="1400" dirty="0">
              <a:solidFill>
                <a:schemeClr val="tx1"/>
              </a:solidFill>
            </a:endParaRPr>
          </a:p>
        </p:txBody>
      </p:sp>
      <p:sp>
        <p:nvSpPr>
          <p:cNvPr id="8" name="矩形 7">
            <a:extLst>
              <a:ext uri="{FF2B5EF4-FFF2-40B4-BE49-F238E27FC236}">
                <a16:creationId xmlns:a16="http://schemas.microsoft.com/office/drawing/2014/main" id="{F128E648-0652-42A7-B0F1-BCA1437560F5}"/>
              </a:ext>
            </a:extLst>
          </p:cNvPr>
          <p:cNvSpPr/>
          <p:nvPr/>
        </p:nvSpPr>
        <p:spPr bwMode="auto">
          <a:xfrm>
            <a:off x="1245556" y="4079067"/>
            <a:ext cx="8461393" cy="1249287"/>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xhr.ontimeout</a:t>
            </a:r>
            <a:r>
              <a:rPr lang="en-US" altLang="zh-CN" sz="1400" dirty="0">
                <a:solidFill>
                  <a:srgbClr val="050505"/>
                </a:solidFill>
                <a:latin typeface="Courier New" panose="02070309020205020404" pitchFamily="49" charset="0"/>
                <a:cs typeface="Courier New" panose="02070309020205020404" pitchFamily="49" charset="0"/>
              </a:rPr>
              <a:t> = function(event){</a:t>
            </a: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050505"/>
                </a:solidFill>
                <a:latin typeface="Courier New" panose="02070309020205020404" pitchFamily="49" charset="0"/>
                <a:cs typeface="Courier New" panose="02070309020205020404" pitchFamily="49" charset="0"/>
              </a:rPr>
              <a:t>alert('</a:t>
            </a:r>
            <a:r>
              <a:rPr lang="zh-CN" altLang="en-US" sz="1400" dirty="0">
                <a:solidFill>
                  <a:srgbClr val="050505"/>
                </a:solidFill>
                <a:latin typeface="Courier New" panose="02070309020205020404" pitchFamily="49" charset="0"/>
                <a:cs typeface="Courier New" panose="02070309020205020404" pitchFamily="49" charset="0"/>
              </a:rPr>
              <a:t>请求超时！</a:t>
            </a:r>
            <a:r>
              <a:rPr lang="en-US" altLang="zh-CN" sz="1400" dirty="0">
                <a:solidFill>
                  <a:srgbClr val="050505"/>
                </a:solidFill>
                <a:latin typeface="Courier New" panose="02070309020205020404" pitchFamily="49" charset="0"/>
                <a:cs typeface="Courier New" panose="02070309020205020404" pitchFamily="49" charset="0"/>
              </a:rPr>
              <a:t>')</a:t>
            </a: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97519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XMLHttpRequest Level2</a:t>
            </a:r>
            <a:r>
              <a:rPr lang="zh-CN" altLang="en-US" dirty="0"/>
              <a:t>的新特性</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4.3 FormData</a:t>
            </a:r>
            <a:r>
              <a:rPr lang="zh-CN" altLang="en-US" dirty="0"/>
              <a:t>对象管理表单数据</a:t>
            </a:r>
          </a:p>
        </p:txBody>
      </p:sp>
      <p:sp>
        <p:nvSpPr>
          <p:cNvPr id="6" name="内容占位符 5">
            <a:extLst>
              <a:ext uri="{FF2B5EF4-FFF2-40B4-BE49-F238E27FC236}">
                <a16:creationId xmlns:a16="http://schemas.microsoft.com/office/drawing/2014/main" id="{6619A7D5-6F25-4E53-B748-9BCC4CEE7938}"/>
              </a:ext>
            </a:extLst>
          </p:cNvPr>
          <p:cNvSpPr>
            <a:spLocks noGrp="1"/>
          </p:cNvSpPr>
          <p:nvPr>
            <p:ph sz="half" idx="14"/>
          </p:nvPr>
        </p:nvSpPr>
        <p:spPr>
          <a:xfrm>
            <a:off x="1131169" y="1857602"/>
            <a:ext cx="9335888" cy="722076"/>
          </a:xfrm>
        </p:spPr>
        <p:txBody>
          <a:bodyPr>
            <a:noAutofit/>
          </a:bodyPr>
          <a:lstStyle/>
          <a:p>
            <a:r>
              <a:rPr lang="en-US" altLang="zh-CN" dirty="0">
                <a:solidFill>
                  <a:schemeClr val="tx1"/>
                </a:solidFill>
              </a:rPr>
              <a:t>Ajax </a:t>
            </a:r>
            <a:r>
              <a:rPr lang="zh-CN" altLang="en-US" dirty="0">
                <a:solidFill>
                  <a:schemeClr val="tx1"/>
                </a:solidFill>
              </a:rPr>
              <a:t>操作往往用来提交表单数据。为了方便表单处理，</a:t>
            </a:r>
            <a:r>
              <a:rPr lang="en-US" altLang="zh-CN" dirty="0">
                <a:solidFill>
                  <a:schemeClr val="tx1"/>
                </a:solidFill>
              </a:rPr>
              <a:t>HTML5 </a:t>
            </a:r>
            <a:r>
              <a:rPr lang="zh-CN" altLang="en-US" dirty="0">
                <a:solidFill>
                  <a:schemeClr val="tx1"/>
                </a:solidFill>
              </a:rPr>
              <a:t>新增了一个 </a:t>
            </a:r>
            <a:r>
              <a:rPr lang="en-US" altLang="zh-CN" dirty="0">
                <a:solidFill>
                  <a:schemeClr val="tx1"/>
                </a:solidFill>
              </a:rPr>
              <a:t>FormData </a:t>
            </a:r>
            <a:r>
              <a:rPr lang="zh-CN" altLang="en-US" dirty="0">
                <a:solidFill>
                  <a:schemeClr val="tx1"/>
                </a:solidFill>
              </a:rPr>
              <a:t>对象，可以模拟表单操作：</a:t>
            </a:r>
            <a:endParaRPr lang="en-US" altLang="zh-CN" dirty="0">
              <a:solidFill>
                <a:schemeClr val="tx1"/>
              </a:solidFill>
            </a:endParaRPr>
          </a:p>
        </p:txBody>
      </p:sp>
      <p:sp>
        <p:nvSpPr>
          <p:cNvPr id="9" name="矩形 8">
            <a:extLst>
              <a:ext uri="{FF2B5EF4-FFF2-40B4-BE49-F238E27FC236}">
                <a16:creationId xmlns:a16="http://schemas.microsoft.com/office/drawing/2014/main" id="{F188710F-3513-4CAE-9B87-B2D2580895B2}"/>
              </a:ext>
            </a:extLst>
          </p:cNvPr>
          <p:cNvSpPr/>
          <p:nvPr/>
        </p:nvSpPr>
        <p:spPr bwMode="auto">
          <a:xfrm>
            <a:off x="1245556" y="2426379"/>
            <a:ext cx="8461393" cy="3732840"/>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1. </a:t>
            </a:r>
            <a:r>
              <a:rPr lang="zh-CN" altLang="en-US" sz="1400" dirty="0">
                <a:solidFill>
                  <a:srgbClr val="999999"/>
                </a:solidFill>
                <a:latin typeface="Courier New" panose="02070309020205020404" pitchFamily="49" charset="0"/>
                <a:cs typeface="Courier New" panose="02070309020205020404" pitchFamily="49" charset="0"/>
              </a:rPr>
              <a:t>新建 </a:t>
            </a:r>
            <a:r>
              <a:rPr lang="en-US" altLang="zh-CN" sz="1400" dirty="0">
                <a:solidFill>
                  <a:srgbClr val="999999"/>
                </a:solidFill>
                <a:latin typeface="Courier New" panose="02070309020205020404" pitchFamily="49" charset="0"/>
                <a:cs typeface="Courier New" panose="02070309020205020404" pitchFamily="49" charset="0"/>
              </a:rPr>
              <a:t>FormData </a:t>
            </a:r>
            <a:r>
              <a:rPr lang="zh-CN" altLang="en-US" sz="1400" dirty="0">
                <a:solidFill>
                  <a:srgbClr val="999999"/>
                </a:solidFill>
                <a:latin typeface="Courier New" panose="02070309020205020404" pitchFamily="49" charset="0"/>
                <a:cs typeface="Courier New" panose="02070309020205020404" pitchFamily="49" charset="0"/>
              </a:rPr>
              <a:t>对象</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var</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fd</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new</a:t>
            </a:r>
            <a:r>
              <a:rPr lang="en-US" altLang="zh-CN" sz="1400" dirty="0">
                <a:solidFill>
                  <a:srgbClr val="050505"/>
                </a:solidFill>
                <a:latin typeface="Courier New" panose="02070309020205020404" pitchFamily="49" charset="0"/>
                <a:cs typeface="Courier New" panose="02070309020205020404" pitchFamily="49" charset="0"/>
              </a:rPr>
              <a:t> FormData()</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2. </a:t>
            </a:r>
            <a:r>
              <a:rPr lang="zh-CN" altLang="en-US" sz="1400" dirty="0">
                <a:solidFill>
                  <a:srgbClr val="999999"/>
                </a:solidFill>
                <a:latin typeface="Courier New" panose="02070309020205020404" pitchFamily="49" charset="0"/>
                <a:cs typeface="Courier New" panose="02070309020205020404" pitchFamily="49" charset="0"/>
              </a:rPr>
              <a:t>为 </a:t>
            </a:r>
            <a:r>
              <a:rPr lang="en-US" altLang="zh-CN" sz="1400" dirty="0">
                <a:solidFill>
                  <a:srgbClr val="999999"/>
                </a:solidFill>
                <a:latin typeface="Courier New" panose="02070309020205020404" pitchFamily="49" charset="0"/>
                <a:cs typeface="Courier New" panose="02070309020205020404" pitchFamily="49" charset="0"/>
              </a:rPr>
              <a:t>FormData </a:t>
            </a:r>
            <a:r>
              <a:rPr lang="zh-CN" altLang="en-US" sz="1400" dirty="0">
                <a:solidFill>
                  <a:srgbClr val="999999"/>
                </a:solidFill>
                <a:latin typeface="Courier New" panose="02070309020205020404" pitchFamily="49" charset="0"/>
                <a:cs typeface="Courier New" panose="02070309020205020404" pitchFamily="49" charset="0"/>
              </a:rPr>
              <a:t>添加表单项</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fd.</a:t>
            </a:r>
            <a:r>
              <a:rPr lang="en-US" altLang="zh-CN" sz="1400" b="1" dirty="0" err="1">
                <a:solidFill>
                  <a:srgbClr val="1DA11D"/>
                </a:solidFill>
                <a:latin typeface="Courier New" panose="02070309020205020404" pitchFamily="49" charset="0"/>
                <a:cs typeface="Courier New" panose="02070309020205020404" pitchFamily="49" charset="0"/>
              </a:rPr>
              <a:t>append</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err="1">
                <a:solidFill>
                  <a:srgbClr val="1794FA"/>
                </a:solidFill>
                <a:latin typeface="Courier New" panose="02070309020205020404" pitchFamily="49" charset="0"/>
                <a:cs typeface="Courier New" panose="02070309020205020404" pitchFamily="49" charset="0"/>
              </a:rPr>
              <a:t>uname</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1794FA"/>
                </a:solidFill>
                <a:latin typeface="Courier New" panose="02070309020205020404" pitchFamily="49" charset="0"/>
                <a:cs typeface="Courier New" panose="02070309020205020404" pitchFamily="49" charset="0"/>
              </a:rPr>
              <a:t>'zs'</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fd.</a:t>
            </a:r>
            <a:r>
              <a:rPr lang="en-US" altLang="zh-CN" sz="1400" b="1" dirty="0" err="1">
                <a:solidFill>
                  <a:srgbClr val="1DA11D"/>
                </a:solidFill>
                <a:latin typeface="Courier New" panose="02070309020205020404" pitchFamily="49" charset="0"/>
                <a:cs typeface="Courier New" panose="02070309020205020404" pitchFamily="49" charset="0"/>
              </a:rPr>
              <a:t>append</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err="1">
                <a:solidFill>
                  <a:srgbClr val="1794FA"/>
                </a:solidFill>
                <a:latin typeface="Courier New" panose="02070309020205020404" pitchFamily="49" charset="0"/>
                <a:cs typeface="Courier New" panose="02070309020205020404" pitchFamily="49" charset="0"/>
              </a:rPr>
              <a:t>upwd</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1794FA"/>
                </a:solidFill>
                <a:latin typeface="Courier New" panose="02070309020205020404" pitchFamily="49" charset="0"/>
                <a:cs typeface="Courier New" panose="02070309020205020404" pitchFamily="49" charset="0"/>
              </a:rPr>
              <a:t>'123456'</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3. </a:t>
            </a:r>
            <a:r>
              <a:rPr lang="zh-CN" altLang="en-US" sz="1400" dirty="0">
                <a:solidFill>
                  <a:srgbClr val="999999"/>
                </a:solidFill>
                <a:latin typeface="Courier New" panose="02070309020205020404" pitchFamily="49" charset="0"/>
                <a:cs typeface="Courier New" panose="02070309020205020404" pitchFamily="49" charset="0"/>
              </a:rPr>
              <a:t>创建 </a:t>
            </a:r>
            <a:r>
              <a:rPr lang="en-US" altLang="zh-CN" sz="1400" dirty="0">
                <a:solidFill>
                  <a:srgbClr val="999999"/>
                </a:solidFill>
                <a:latin typeface="Courier New" panose="02070309020205020404" pitchFamily="49" charset="0"/>
                <a:cs typeface="Courier New" panose="02070309020205020404" pitchFamily="49" charset="0"/>
              </a:rPr>
              <a:t>XHR </a:t>
            </a:r>
            <a:r>
              <a:rPr lang="zh-CN" altLang="en-US" sz="1400" dirty="0">
                <a:solidFill>
                  <a:srgbClr val="999999"/>
                </a:solidFill>
                <a:latin typeface="Courier New" panose="02070309020205020404" pitchFamily="49" charset="0"/>
                <a:cs typeface="Courier New" panose="02070309020205020404" pitchFamily="49" charset="0"/>
              </a:rPr>
              <a:t>对象</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var</a:t>
            </a:r>
            <a:r>
              <a:rPr lang="en-US" altLang="zh-CN" sz="1400" dirty="0">
                <a:solidFill>
                  <a:srgbClr val="050505"/>
                </a:solidFill>
                <a:latin typeface="Courier New" panose="02070309020205020404" pitchFamily="49" charset="0"/>
                <a:cs typeface="Courier New" panose="02070309020205020404" pitchFamily="49" charset="0"/>
              </a:rPr>
              <a:t> xhr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new</a:t>
            </a:r>
            <a:r>
              <a:rPr lang="en-US" altLang="zh-CN" sz="1400" dirty="0">
                <a:solidFill>
                  <a:srgbClr val="050505"/>
                </a:solidFill>
                <a:latin typeface="Courier New" panose="02070309020205020404" pitchFamily="49" charset="0"/>
                <a:cs typeface="Courier New" panose="02070309020205020404" pitchFamily="49" charset="0"/>
              </a:rPr>
              <a:t> XMLHttpRequest()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4. </a:t>
            </a:r>
            <a:r>
              <a:rPr lang="zh-CN" altLang="en-US" sz="1400" dirty="0">
                <a:solidFill>
                  <a:srgbClr val="999999"/>
                </a:solidFill>
                <a:latin typeface="Courier New" panose="02070309020205020404" pitchFamily="49" charset="0"/>
                <a:cs typeface="Courier New" panose="02070309020205020404" pitchFamily="49" charset="0"/>
              </a:rPr>
              <a:t>指定请求类型与</a:t>
            </a:r>
            <a:r>
              <a:rPr lang="en-US" altLang="zh-CN" sz="1400" dirty="0">
                <a:solidFill>
                  <a:srgbClr val="999999"/>
                </a:solidFill>
                <a:latin typeface="Courier New" panose="02070309020205020404" pitchFamily="49" charset="0"/>
                <a:cs typeface="Courier New" panose="02070309020205020404" pitchFamily="49" charset="0"/>
              </a:rPr>
              <a:t>URL</a:t>
            </a:r>
            <a:r>
              <a:rPr lang="zh-CN" altLang="en-US" sz="1400" dirty="0">
                <a:solidFill>
                  <a:srgbClr val="999999"/>
                </a:solidFill>
                <a:latin typeface="Courier New" panose="02070309020205020404" pitchFamily="49" charset="0"/>
                <a:cs typeface="Courier New" panose="02070309020205020404" pitchFamily="49" charset="0"/>
              </a:rPr>
              <a:t>地址</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xhr.</a:t>
            </a:r>
            <a:r>
              <a:rPr lang="en-US" altLang="zh-CN" sz="1400" b="1" dirty="0" err="1">
                <a:solidFill>
                  <a:srgbClr val="1DA11D"/>
                </a:solidFill>
                <a:latin typeface="Courier New" panose="02070309020205020404" pitchFamily="49" charset="0"/>
                <a:cs typeface="Courier New" panose="02070309020205020404" pitchFamily="49" charset="0"/>
              </a:rPr>
              <a:t>open</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'POST'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1794FA"/>
                </a:solidFill>
                <a:latin typeface="Courier New" panose="02070309020205020404" pitchFamily="49" charset="0"/>
                <a:cs typeface="Courier New" panose="02070309020205020404" pitchFamily="49" charset="0"/>
              </a:rPr>
              <a:t>'http://www.liulongbin.top:3006/api/formdata'</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5. </a:t>
            </a:r>
            <a:r>
              <a:rPr lang="zh-CN" altLang="en-US" sz="1400" dirty="0">
                <a:solidFill>
                  <a:srgbClr val="999999"/>
                </a:solidFill>
                <a:latin typeface="Courier New" panose="02070309020205020404" pitchFamily="49" charset="0"/>
                <a:cs typeface="Courier New" panose="02070309020205020404" pitchFamily="49" charset="0"/>
              </a:rPr>
              <a:t>直接提交 </a:t>
            </a:r>
            <a:r>
              <a:rPr lang="en-US" altLang="zh-CN" sz="1400" dirty="0">
                <a:solidFill>
                  <a:srgbClr val="999999"/>
                </a:solidFill>
                <a:latin typeface="Courier New" panose="02070309020205020404" pitchFamily="49" charset="0"/>
                <a:cs typeface="Courier New" panose="02070309020205020404" pitchFamily="49" charset="0"/>
              </a:rPr>
              <a:t>FormData </a:t>
            </a:r>
            <a:r>
              <a:rPr lang="zh-CN" altLang="en-US" sz="1400" dirty="0">
                <a:solidFill>
                  <a:srgbClr val="999999"/>
                </a:solidFill>
                <a:latin typeface="Courier New" panose="02070309020205020404" pitchFamily="49" charset="0"/>
                <a:cs typeface="Courier New" panose="02070309020205020404" pitchFamily="49" charset="0"/>
              </a:rPr>
              <a:t>对象，这与提交网页表单的效果，完全一样</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xhr.</a:t>
            </a:r>
            <a:r>
              <a:rPr lang="en-US" altLang="zh-CN" sz="1400" b="1" dirty="0" err="1">
                <a:solidFill>
                  <a:srgbClr val="1DA11D"/>
                </a:solidFill>
                <a:latin typeface="Courier New" panose="02070309020205020404" pitchFamily="49" charset="0"/>
                <a:cs typeface="Courier New" panose="02070309020205020404" pitchFamily="49" charset="0"/>
              </a:rPr>
              <a:t>send</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err="1">
                <a:solidFill>
                  <a:srgbClr val="050505"/>
                </a:solidFill>
                <a:latin typeface="Courier New" panose="02070309020205020404" pitchFamily="49" charset="0"/>
                <a:cs typeface="Courier New" panose="02070309020205020404" pitchFamily="49" charset="0"/>
              </a:rPr>
              <a:t>fd</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439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XMLHttpRequest Level2</a:t>
            </a:r>
            <a:r>
              <a:rPr lang="zh-CN" altLang="en-US" dirty="0"/>
              <a:t>的新特性</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4.3 FormData</a:t>
            </a:r>
            <a:r>
              <a:rPr lang="zh-CN" altLang="en-US" dirty="0"/>
              <a:t>对象管理表单数据</a:t>
            </a:r>
          </a:p>
        </p:txBody>
      </p:sp>
      <p:sp>
        <p:nvSpPr>
          <p:cNvPr id="6" name="内容占位符 5">
            <a:extLst>
              <a:ext uri="{FF2B5EF4-FFF2-40B4-BE49-F238E27FC236}">
                <a16:creationId xmlns:a16="http://schemas.microsoft.com/office/drawing/2014/main" id="{6619A7D5-6F25-4E53-B748-9BCC4CEE7938}"/>
              </a:ext>
            </a:extLst>
          </p:cNvPr>
          <p:cNvSpPr>
            <a:spLocks noGrp="1"/>
          </p:cNvSpPr>
          <p:nvPr>
            <p:ph sz="half" idx="14"/>
          </p:nvPr>
        </p:nvSpPr>
        <p:spPr>
          <a:xfrm>
            <a:off x="1131170" y="1857602"/>
            <a:ext cx="8983133" cy="722076"/>
          </a:xfrm>
        </p:spPr>
        <p:txBody>
          <a:bodyPr>
            <a:noAutofit/>
          </a:bodyPr>
          <a:lstStyle/>
          <a:p>
            <a:r>
              <a:rPr lang="en-US" altLang="zh-CN" dirty="0">
                <a:solidFill>
                  <a:schemeClr val="tx1"/>
                </a:solidFill>
              </a:rPr>
              <a:t>FormData</a:t>
            </a:r>
            <a:r>
              <a:rPr lang="zh-CN" altLang="en-US" dirty="0">
                <a:solidFill>
                  <a:schemeClr val="tx1"/>
                </a:solidFill>
              </a:rPr>
              <a:t>对象也可以用来获取网页表单的值，示例代码如下：</a:t>
            </a:r>
            <a:endParaRPr lang="en-US" altLang="zh-CN" dirty="0">
              <a:solidFill>
                <a:schemeClr val="tx1"/>
              </a:solidFill>
            </a:endParaRPr>
          </a:p>
        </p:txBody>
      </p:sp>
      <p:sp>
        <p:nvSpPr>
          <p:cNvPr id="9" name="矩形 8">
            <a:extLst>
              <a:ext uri="{FF2B5EF4-FFF2-40B4-BE49-F238E27FC236}">
                <a16:creationId xmlns:a16="http://schemas.microsoft.com/office/drawing/2014/main" id="{F188710F-3513-4CAE-9B87-B2D2580895B2}"/>
              </a:ext>
            </a:extLst>
          </p:cNvPr>
          <p:cNvSpPr/>
          <p:nvPr/>
        </p:nvSpPr>
        <p:spPr bwMode="auto">
          <a:xfrm>
            <a:off x="1245556" y="2426378"/>
            <a:ext cx="8461393" cy="4283737"/>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获取表单元素</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var</a:t>
            </a:r>
            <a:r>
              <a:rPr lang="en-US" altLang="zh-CN" sz="1400" dirty="0">
                <a:solidFill>
                  <a:srgbClr val="050505"/>
                </a:solidFill>
                <a:latin typeface="Courier New" panose="02070309020205020404" pitchFamily="49" charset="0"/>
                <a:cs typeface="Courier New" panose="02070309020205020404" pitchFamily="49" charset="0"/>
              </a:rPr>
              <a:t> form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document.</a:t>
            </a:r>
            <a:r>
              <a:rPr lang="en-US" altLang="zh-CN" sz="1400" b="1" dirty="0" err="1">
                <a:solidFill>
                  <a:srgbClr val="1DA11D"/>
                </a:solidFill>
                <a:latin typeface="Courier New" panose="02070309020205020404" pitchFamily="49" charset="0"/>
                <a:cs typeface="Courier New" panose="02070309020205020404" pitchFamily="49" charset="0"/>
              </a:rPr>
              <a:t>querySelector</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'#form1'</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监听表单元素的 </a:t>
            </a:r>
            <a:r>
              <a:rPr lang="en-US" altLang="zh-CN" sz="1400" dirty="0">
                <a:solidFill>
                  <a:srgbClr val="999999"/>
                </a:solidFill>
                <a:latin typeface="Courier New" panose="02070309020205020404" pitchFamily="49" charset="0"/>
                <a:cs typeface="Courier New" panose="02070309020205020404" pitchFamily="49" charset="0"/>
              </a:rPr>
              <a:t>submit </a:t>
            </a:r>
            <a:r>
              <a:rPr lang="zh-CN" altLang="en-US" sz="1400" dirty="0">
                <a:solidFill>
                  <a:srgbClr val="999999"/>
                </a:solidFill>
                <a:latin typeface="Courier New" panose="02070309020205020404" pitchFamily="49" charset="0"/>
                <a:cs typeface="Courier New" panose="02070309020205020404" pitchFamily="49" charset="0"/>
              </a:rPr>
              <a:t>事件</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form.</a:t>
            </a:r>
            <a:r>
              <a:rPr lang="en-US" altLang="zh-CN" sz="1400" b="1" dirty="0" err="1">
                <a:solidFill>
                  <a:srgbClr val="1DA11D"/>
                </a:solidFill>
                <a:latin typeface="Courier New" panose="02070309020205020404" pitchFamily="49" charset="0"/>
                <a:cs typeface="Courier New" panose="02070309020205020404" pitchFamily="49" charset="0"/>
              </a:rPr>
              <a:t>addEventListener</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'submit'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function</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i="1" dirty="0">
                <a:solidFill>
                  <a:srgbClr val="FF960D"/>
                </a:solidFill>
                <a:latin typeface="Courier New" panose="02070309020205020404" pitchFamily="49" charset="0"/>
                <a:cs typeface="Courier New" panose="02070309020205020404" pitchFamily="49" charset="0"/>
              </a:rPr>
              <a:t>e</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e.</a:t>
            </a:r>
            <a:r>
              <a:rPr lang="en-US" altLang="zh-CN" sz="1400" b="1" dirty="0" err="1">
                <a:solidFill>
                  <a:srgbClr val="1DA11D"/>
                </a:solidFill>
                <a:latin typeface="Courier New" panose="02070309020205020404" pitchFamily="49" charset="0"/>
                <a:cs typeface="Courier New" panose="02070309020205020404" pitchFamily="49" charset="0"/>
              </a:rPr>
              <a:t>preventDefault</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根据 </a:t>
            </a:r>
            <a:r>
              <a:rPr lang="en-US" altLang="zh-CN" sz="1400" dirty="0">
                <a:solidFill>
                  <a:srgbClr val="999999"/>
                </a:solidFill>
                <a:latin typeface="Courier New" panose="02070309020205020404" pitchFamily="49" charset="0"/>
                <a:cs typeface="Courier New" panose="02070309020205020404" pitchFamily="49" charset="0"/>
              </a:rPr>
              <a:t>form </a:t>
            </a:r>
            <a:r>
              <a:rPr lang="zh-CN" altLang="en-US" sz="1400" dirty="0">
                <a:solidFill>
                  <a:srgbClr val="999999"/>
                </a:solidFill>
                <a:latin typeface="Courier New" panose="02070309020205020404" pitchFamily="49" charset="0"/>
                <a:cs typeface="Courier New" panose="02070309020205020404" pitchFamily="49" charset="0"/>
              </a:rPr>
              <a:t>表单创建 </a:t>
            </a:r>
            <a:r>
              <a:rPr lang="en-US" altLang="zh-CN" sz="1400" dirty="0">
                <a:solidFill>
                  <a:srgbClr val="999999"/>
                </a:solidFill>
                <a:latin typeface="Courier New" panose="02070309020205020404" pitchFamily="49" charset="0"/>
                <a:cs typeface="Courier New" panose="02070309020205020404" pitchFamily="49" charset="0"/>
              </a:rPr>
              <a:t>FormData </a:t>
            </a:r>
            <a:r>
              <a:rPr lang="zh-CN" altLang="en-US" sz="1400" dirty="0">
                <a:solidFill>
                  <a:srgbClr val="999999"/>
                </a:solidFill>
                <a:latin typeface="Courier New" panose="02070309020205020404" pitchFamily="49" charset="0"/>
                <a:cs typeface="Courier New" panose="02070309020205020404" pitchFamily="49" charset="0"/>
              </a:rPr>
              <a:t>对象，会自动将表单数据填充到 </a:t>
            </a:r>
            <a:r>
              <a:rPr lang="en-US" altLang="zh-CN" sz="1400" dirty="0">
                <a:solidFill>
                  <a:srgbClr val="999999"/>
                </a:solidFill>
                <a:latin typeface="Courier New" panose="02070309020205020404" pitchFamily="49" charset="0"/>
                <a:cs typeface="Courier New" panose="02070309020205020404" pitchFamily="49" charset="0"/>
              </a:rPr>
              <a:t>FormData </a:t>
            </a:r>
            <a:r>
              <a:rPr lang="zh-CN" altLang="en-US" sz="1400" dirty="0">
                <a:solidFill>
                  <a:srgbClr val="999999"/>
                </a:solidFill>
                <a:latin typeface="Courier New" panose="02070309020205020404" pitchFamily="49" charset="0"/>
                <a:cs typeface="Courier New" panose="02070309020205020404" pitchFamily="49" charset="0"/>
              </a:rPr>
              <a:t>对象中</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var</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fd</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new</a:t>
            </a:r>
            <a:r>
              <a:rPr lang="en-US" altLang="zh-CN" sz="1400" dirty="0">
                <a:solidFill>
                  <a:srgbClr val="050505"/>
                </a:solidFill>
                <a:latin typeface="Courier New" panose="02070309020205020404" pitchFamily="49" charset="0"/>
                <a:cs typeface="Courier New" panose="02070309020205020404" pitchFamily="49" charset="0"/>
              </a:rPr>
              <a:t> FormData(form)</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var</a:t>
            </a:r>
            <a:r>
              <a:rPr lang="en-US" altLang="zh-CN" sz="1400" dirty="0">
                <a:solidFill>
                  <a:srgbClr val="050505"/>
                </a:solidFill>
                <a:latin typeface="Courier New" panose="02070309020205020404" pitchFamily="49" charset="0"/>
                <a:cs typeface="Courier New" panose="02070309020205020404" pitchFamily="49" charset="0"/>
              </a:rPr>
              <a:t> xhr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new</a:t>
            </a:r>
            <a:r>
              <a:rPr lang="en-US" altLang="zh-CN" sz="1400" dirty="0">
                <a:solidFill>
                  <a:srgbClr val="050505"/>
                </a:solidFill>
                <a:latin typeface="Courier New" panose="02070309020205020404" pitchFamily="49" charset="0"/>
                <a:cs typeface="Courier New" panose="02070309020205020404" pitchFamily="49" charset="0"/>
              </a:rPr>
              <a:t> XMLHttpRequest()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xhr.</a:t>
            </a:r>
            <a:r>
              <a:rPr lang="en-US" altLang="zh-CN" sz="1400" b="1" dirty="0" err="1">
                <a:solidFill>
                  <a:srgbClr val="1DA11D"/>
                </a:solidFill>
                <a:latin typeface="Courier New" panose="02070309020205020404" pitchFamily="49" charset="0"/>
                <a:cs typeface="Courier New" panose="02070309020205020404" pitchFamily="49" charset="0"/>
              </a:rPr>
              <a:t>open</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'POST'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1794FA"/>
                </a:solidFill>
                <a:latin typeface="Courier New" panose="02070309020205020404" pitchFamily="49" charset="0"/>
                <a:cs typeface="Courier New" panose="02070309020205020404" pitchFamily="49" charset="0"/>
              </a:rPr>
              <a:t>'http://www.liulongbin.top:3006/api/formdata'</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xhr.</a:t>
            </a:r>
            <a:r>
              <a:rPr lang="en-US" altLang="zh-CN" sz="1400" b="1" dirty="0" err="1">
                <a:solidFill>
                  <a:srgbClr val="1DA11D"/>
                </a:solidFill>
                <a:latin typeface="Courier New" panose="02070309020205020404" pitchFamily="49" charset="0"/>
                <a:cs typeface="Courier New" panose="02070309020205020404" pitchFamily="49" charset="0"/>
              </a:rPr>
              <a:t>send</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err="1">
                <a:solidFill>
                  <a:srgbClr val="050505"/>
                </a:solidFill>
                <a:latin typeface="Courier New" panose="02070309020205020404" pitchFamily="49" charset="0"/>
                <a:cs typeface="Courier New" panose="02070309020205020404" pitchFamily="49" charset="0"/>
              </a:rPr>
              <a:t>fd</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xhr.</a:t>
            </a:r>
            <a:r>
              <a:rPr lang="en-US" altLang="zh-CN" sz="1400" b="1" dirty="0" err="1">
                <a:solidFill>
                  <a:srgbClr val="1DA11D"/>
                </a:solidFill>
                <a:latin typeface="Courier New" panose="02070309020205020404" pitchFamily="49" charset="0"/>
                <a:cs typeface="Courier New" panose="02070309020205020404" pitchFamily="49" charset="0"/>
              </a:rPr>
              <a:t>onreadystatechange</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function</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45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服务器对外提供了哪些资源</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4.4 </a:t>
            </a:r>
            <a:r>
              <a:rPr lang="zh-CN" altLang="en-US" dirty="0"/>
              <a:t>网页中如何请求数据</a:t>
            </a:r>
          </a:p>
        </p:txBody>
      </p:sp>
      <p:sp>
        <p:nvSpPr>
          <p:cNvPr id="9" name="内容占位符 5">
            <a:extLst>
              <a:ext uri="{FF2B5EF4-FFF2-40B4-BE49-F238E27FC236}">
                <a16:creationId xmlns:a16="http://schemas.microsoft.com/office/drawing/2014/main" id="{8563ED40-FE2B-4275-B5F0-3E0984B7A9E7}"/>
              </a:ext>
            </a:extLst>
          </p:cNvPr>
          <p:cNvSpPr>
            <a:spLocks noGrp="1"/>
          </p:cNvSpPr>
          <p:nvPr>
            <p:ph sz="half" idx="14"/>
          </p:nvPr>
        </p:nvSpPr>
        <p:spPr>
          <a:xfrm>
            <a:off x="1131170" y="1857601"/>
            <a:ext cx="8983133" cy="522383"/>
          </a:xfrm>
        </p:spPr>
        <p:txBody>
          <a:bodyPr>
            <a:noAutofit/>
          </a:bodyPr>
          <a:lstStyle/>
          <a:p>
            <a:r>
              <a:rPr lang="zh-CN" altLang="en-US" dirty="0">
                <a:solidFill>
                  <a:srgbClr val="FF0000"/>
                </a:solidFill>
              </a:rPr>
              <a:t>数据</a:t>
            </a:r>
            <a:r>
              <a:rPr lang="zh-CN" altLang="en-US" dirty="0">
                <a:solidFill>
                  <a:schemeClr val="tx1"/>
                </a:solidFill>
              </a:rPr>
              <a:t>，</a:t>
            </a:r>
            <a:r>
              <a:rPr lang="zh-CN" altLang="en-US" dirty="0">
                <a:solidFill>
                  <a:srgbClr val="FF0000"/>
                </a:solidFill>
              </a:rPr>
              <a:t>也是</a:t>
            </a:r>
            <a:r>
              <a:rPr lang="zh-CN" altLang="en-US" dirty="0">
                <a:solidFill>
                  <a:srgbClr val="047FFD"/>
                </a:solidFill>
              </a:rPr>
              <a:t>服务器</a:t>
            </a:r>
            <a:r>
              <a:rPr lang="zh-CN" altLang="en-US" dirty="0">
                <a:solidFill>
                  <a:schemeClr val="tx1"/>
                </a:solidFill>
              </a:rPr>
              <a:t>对外提供的一种</a:t>
            </a:r>
            <a:r>
              <a:rPr lang="zh-CN" altLang="en-US" dirty="0">
                <a:solidFill>
                  <a:srgbClr val="FF0000"/>
                </a:solidFill>
              </a:rPr>
              <a:t>资源</a:t>
            </a:r>
            <a:r>
              <a:rPr lang="zh-CN" altLang="en-US" dirty="0">
                <a:solidFill>
                  <a:schemeClr val="tx1"/>
                </a:solidFill>
              </a:rPr>
              <a:t>。只要是资源，必然要通过 </a:t>
            </a:r>
            <a:r>
              <a:rPr lang="zh-CN" altLang="en-US" dirty="0">
                <a:solidFill>
                  <a:srgbClr val="FF0000"/>
                </a:solidFill>
              </a:rPr>
              <a:t>请求</a:t>
            </a:r>
            <a:r>
              <a:rPr lang="zh-CN" altLang="en-US" dirty="0">
                <a:solidFill>
                  <a:schemeClr val="tx1"/>
                </a:solidFill>
              </a:rPr>
              <a:t> </a:t>
            </a:r>
            <a:r>
              <a:rPr lang="en-US" altLang="zh-CN" dirty="0">
                <a:solidFill>
                  <a:schemeClr val="tx1"/>
                </a:solidFill>
              </a:rPr>
              <a:t>– </a:t>
            </a:r>
            <a:r>
              <a:rPr lang="zh-CN" altLang="en-US" dirty="0">
                <a:solidFill>
                  <a:srgbClr val="FF0000"/>
                </a:solidFill>
              </a:rPr>
              <a:t>处理</a:t>
            </a:r>
            <a:r>
              <a:rPr lang="zh-CN" altLang="en-US" dirty="0">
                <a:solidFill>
                  <a:schemeClr val="tx1"/>
                </a:solidFill>
              </a:rPr>
              <a:t> </a:t>
            </a:r>
            <a:r>
              <a:rPr lang="en-US" altLang="zh-CN" dirty="0">
                <a:solidFill>
                  <a:schemeClr val="tx1"/>
                </a:solidFill>
              </a:rPr>
              <a:t>– </a:t>
            </a:r>
            <a:r>
              <a:rPr lang="zh-CN" altLang="en-US" dirty="0">
                <a:solidFill>
                  <a:srgbClr val="FF0000"/>
                </a:solidFill>
              </a:rPr>
              <a:t>响应</a:t>
            </a:r>
            <a:r>
              <a:rPr lang="zh-CN" altLang="en-US" dirty="0">
                <a:solidFill>
                  <a:schemeClr val="tx1"/>
                </a:solidFill>
              </a:rPr>
              <a:t> 的方式进行获取。</a:t>
            </a:r>
          </a:p>
        </p:txBody>
      </p:sp>
      <p:grpSp>
        <p:nvGrpSpPr>
          <p:cNvPr id="2" name="组合 1">
            <a:extLst>
              <a:ext uri="{FF2B5EF4-FFF2-40B4-BE49-F238E27FC236}">
                <a16:creationId xmlns:a16="http://schemas.microsoft.com/office/drawing/2014/main" id="{ABD2C083-EF67-4C3D-BA5E-095A05129BF3}"/>
              </a:ext>
            </a:extLst>
          </p:cNvPr>
          <p:cNvGrpSpPr/>
          <p:nvPr/>
        </p:nvGrpSpPr>
        <p:grpSpPr>
          <a:xfrm>
            <a:off x="1329853" y="2617808"/>
            <a:ext cx="1722096" cy="1640445"/>
            <a:chOff x="997390" y="1963356"/>
            <a:chExt cx="1291572" cy="1230334"/>
          </a:xfrm>
        </p:grpSpPr>
        <p:pic>
          <p:nvPicPr>
            <p:cNvPr id="5" name="图片 4">
              <a:extLst>
                <a:ext uri="{FF2B5EF4-FFF2-40B4-BE49-F238E27FC236}">
                  <a16:creationId xmlns:a16="http://schemas.microsoft.com/office/drawing/2014/main" id="{C0A5D952-E5F8-45D5-ABB4-79F98C705404}"/>
                </a:ext>
              </a:extLst>
            </p:cNvPr>
            <p:cNvPicPr>
              <a:picLocks noChangeAspect="1"/>
            </p:cNvPicPr>
            <p:nvPr/>
          </p:nvPicPr>
          <p:blipFill>
            <a:blip r:embed="rId2"/>
            <a:stretch>
              <a:fillRect/>
            </a:stretch>
          </p:blipFill>
          <p:spPr>
            <a:xfrm>
              <a:off x="997390" y="1963356"/>
              <a:ext cx="1291572" cy="1230334"/>
            </a:xfrm>
            <a:prstGeom prst="rect">
              <a:avLst/>
            </a:prstGeom>
          </p:spPr>
        </p:pic>
        <p:pic>
          <p:nvPicPr>
            <p:cNvPr id="6" name="图片 5">
              <a:extLst>
                <a:ext uri="{FF2B5EF4-FFF2-40B4-BE49-F238E27FC236}">
                  <a16:creationId xmlns:a16="http://schemas.microsoft.com/office/drawing/2014/main" id="{4DE484C4-A267-44DA-A965-72B8EF02DD4F}"/>
                </a:ext>
              </a:extLst>
            </p:cNvPr>
            <p:cNvPicPr>
              <a:picLocks noChangeAspect="1"/>
            </p:cNvPicPr>
            <p:nvPr/>
          </p:nvPicPr>
          <p:blipFill>
            <a:blip r:embed="rId3"/>
            <a:stretch>
              <a:fillRect/>
            </a:stretch>
          </p:blipFill>
          <p:spPr>
            <a:xfrm>
              <a:off x="1328890" y="2056275"/>
              <a:ext cx="628571" cy="638095"/>
            </a:xfrm>
            <a:prstGeom prst="rect">
              <a:avLst/>
            </a:prstGeom>
          </p:spPr>
        </p:pic>
      </p:grpSp>
      <p:pic>
        <p:nvPicPr>
          <p:cNvPr id="7" name="图片 6">
            <a:extLst>
              <a:ext uri="{FF2B5EF4-FFF2-40B4-BE49-F238E27FC236}">
                <a16:creationId xmlns:a16="http://schemas.microsoft.com/office/drawing/2014/main" id="{992CBEC5-B8B6-4CED-BFBE-2D55E12172FC}"/>
              </a:ext>
            </a:extLst>
          </p:cNvPr>
          <p:cNvPicPr>
            <a:picLocks noChangeAspect="1"/>
          </p:cNvPicPr>
          <p:nvPr/>
        </p:nvPicPr>
        <p:blipFill>
          <a:blip r:embed="rId4"/>
          <a:stretch>
            <a:fillRect/>
          </a:stretch>
        </p:blipFill>
        <p:spPr>
          <a:xfrm>
            <a:off x="7770093" y="2702292"/>
            <a:ext cx="920657" cy="1471477"/>
          </a:xfrm>
          <a:prstGeom prst="rect">
            <a:avLst/>
          </a:prstGeom>
        </p:spPr>
      </p:pic>
      <p:sp>
        <p:nvSpPr>
          <p:cNvPr id="12" name="文本框 11">
            <a:extLst>
              <a:ext uri="{FF2B5EF4-FFF2-40B4-BE49-F238E27FC236}">
                <a16:creationId xmlns:a16="http://schemas.microsoft.com/office/drawing/2014/main" id="{1446FD7E-5BB9-4737-B97D-2D7897F383FB}"/>
              </a:ext>
            </a:extLst>
          </p:cNvPr>
          <p:cNvSpPr txBox="1"/>
          <p:nvPr/>
        </p:nvSpPr>
        <p:spPr>
          <a:xfrm>
            <a:off x="4738613" y="2570310"/>
            <a:ext cx="1463862" cy="307777"/>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1. </a:t>
            </a:r>
            <a:r>
              <a:rPr lang="zh-CN" altLang="en-US" sz="1400" dirty="0">
                <a:solidFill>
                  <a:srgbClr val="FF0000"/>
                </a:solidFill>
                <a:latin typeface="微软雅黑" panose="020B0503020204020204" pitchFamily="34" charset="-122"/>
                <a:ea typeface="微软雅黑" panose="020B0503020204020204" pitchFamily="34" charset="-122"/>
              </a:rPr>
              <a:t>请求</a:t>
            </a:r>
            <a:r>
              <a:rPr lang="zh-CN" altLang="en-US" sz="1400" dirty="0">
                <a:solidFill>
                  <a:srgbClr val="047FFD"/>
                </a:solidFill>
                <a:latin typeface="微软雅黑" panose="020B0503020204020204" pitchFamily="34" charset="-122"/>
                <a:ea typeface="微软雅黑" panose="020B0503020204020204" pitchFamily="34" charset="-122"/>
              </a:rPr>
              <a:t>数据资源</a:t>
            </a:r>
          </a:p>
        </p:txBody>
      </p:sp>
      <p:sp>
        <p:nvSpPr>
          <p:cNvPr id="13" name="文本框 12">
            <a:extLst>
              <a:ext uri="{FF2B5EF4-FFF2-40B4-BE49-F238E27FC236}">
                <a16:creationId xmlns:a16="http://schemas.microsoft.com/office/drawing/2014/main" id="{C8A37E74-9F5E-4535-A993-5FC072255F8E}"/>
              </a:ext>
            </a:extLst>
          </p:cNvPr>
          <p:cNvSpPr txBox="1"/>
          <p:nvPr/>
        </p:nvSpPr>
        <p:spPr>
          <a:xfrm>
            <a:off x="8690750" y="3268754"/>
            <a:ext cx="2361544" cy="307777"/>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2. </a:t>
            </a:r>
            <a:r>
              <a:rPr lang="zh-CN" altLang="en-US" sz="1400" dirty="0">
                <a:latin typeface="微软雅黑" panose="020B0503020204020204" pitchFamily="34" charset="-122"/>
                <a:ea typeface="微软雅黑" panose="020B0503020204020204" pitchFamily="34" charset="-122"/>
              </a:rPr>
              <a:t>服务器</a:t>
            </a:r>
            <a:r>
              <a:rPr lang="zh-CN" altLang="en-US" sz="1400" dirty="0">
                <a:solidFill>
                  <a:srgbClr val="FF0000"/>
                </a:solidFill>
                <a:latin typeface="微软雅黑" panose="020B0503020204020204" pitchFamily="34" charset="-122"/>
                <a:ea typeface="微软雅黑" panose="020B0503020204020204" pitchFamily="34" charset="-122"/>
              </a:rPr>
              <a:t>处理</a:t>
            </a:r>
            <a:r>
              <a:rPr lang="zh-CN" altLang="en-US" sz="1400" dirty="0">
                <a:latin typeface="微软雅黑" panose="020B0503020204020204" pitchFamily="34" charset="-122"/>
                <a:ea typeface="微软雅黑" panose="020B0503020204020204" pitchFamily="34" charset="-122"/>
              </a:rPr>
              <a:t>这次</a:t>
            </a:r>
            <a:r>
              <a:rPr lang="zh-CN" altLang="en-US" sz="1400" dirty="0">
                <a:solidFill>
                  <a:srgbClr val="047FFD"/>
                </a:solidFill>
                <a:latin typeface="微软雅黑" panose="020B0503020204020204" pitchFamily="34" charset="-122"/>
                <a:ea typeface="微软雅黑" panose="020B0503020204020204" pitchFamily="34" charset="-122"/>
              </a:rPr>
              <a:t>数据请求</a:t>
            </a:r>
          </a:p>
        </p:txBody>
      </p:sp>
      <p:cxnSp>
        <p:nvCxnSpPr>
          <p:cNvPr id="14" name="直接箭头连接符 13">
            <a:extLst>
              <a:ext uri="{FF2B5EF4-FFF2-40B4-BE49-F238E27FC236}">
                <a16:creationId xmlns:a16="http://schemas.microsoft.com/office/drawing/2014/main" id="{56BC6C15-0188-4791-A8BC-061C1CBEF9DF}"/>
              </a:ext>
            </a:extLst>
          </p:cNvPr>
          <p:cNvCxnSpPr>
            <a:cxnSpLocks/>
          </p:cNvCxnSpPr>
          <p:nvPr/>
        </p:nvCxnSpPr>
        <p:spPr>
          <a:xfrm>
            <a:off x="3051950" y="2914030"/>
            <a:ext cx="4718143" cy="10045"/>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B3CCD4BB-CE4C-49C3-87DA-BF540ECD28C6}"/>
              </a:ext>
            </a:extLst>
          </p:cNvPr>
          <p:cNvCxnSpPr>
            <a:cxnSpLocks/>
            <a:stCxn id="7" idx="1"/>
            <a:endCxn id="5" idx="3"/>
          </p:cNvCxnSpPr>
          <p:nvPr/>
        </p:nvCxnSpPr>
        <p:spPr>
          <a:xfrm flipH="1">
            <a:off x="3051950" y="3438031"/>
            <a:ext cx="4718143"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376D0324-1A5C-4621-B104-5D6E03F68810}"/>
              </a:ext>
            </a:extLst>
          </p:cNvPr>
          <p:cNvSpPr txBox="1"/>
          <p:nvPr/>
        </p:nvSpPr>
        <p:spPr>
          <a:xfrm>
            <a:off x="4469310" y="3493465"/>
            <a:ext cx="2002471" cy="307777"/>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3. </a:t>
            </a:r>
            <a:r>
              <a:rPr lang="zh-CN" altLang="en-US" sz="1400" dirty="0">
                <a:latin typeface="微软雅黑" panose="020B0503020204020204" pitchFamily="34" charset="-122"/>
                <a:ea typeface="微软雅黑" panose="020B0503020204020204" pitchFamily="34" charset="-122"/>
              </a:rPr>
              <a:t>把</a:t>
            </a:r>
            <a:r>
              <a:rPr lang="zh-CN" altLang="en-US" sz="1400" dirty="0">
                <a:solidFill>
                  <a:srgbClr val="047FFD"/>
                </a:solidFill>
                <a:latin typeface="微软雅黑" panose="020B0503020204020204" pitchFamily="34" charset="-122"/>
                <a:ea typeface="微软雅黑" panose="020B0503020204020204" pitchFamily="34" charset="-122"/>
              </a:rPr>
              <a:t>数据</a:t>
            </a:r>
            <a:r>
              <a:rPr lang="zh-CN" altLang="en-US" sz="1400" dirty="0">
                <a:solidFill>
                  <a:srgbClr val="FF0000"/>
                </a:solidFill>
                <a:latin typeface="微软雅黑" panose="020B0503020204020204" pitchFamily="34" charset="-122"/>
                <a:ea typeface="微软雅黑" panose="020B0503020204020204" pitchFamily="34" charset="-122"/>
              </a:rPr>
              <a:t>响应</a:t>
            </a:r>
            <a:r>
              <a:rPr lang="zh-CN" altLang="en-US" sz="1400" dirty="0">
                <a:latin typeface="微软雅黑" panose="020B0503020204020204" pitchFamily="34" charset="-122"/>
                <a:ea typeface="微软雅黑" panose="020B0503020204020204" pitchFamily="34" charset="-122"/>
              </a:rPr>
              <a:t>给客户端</a:t>
            </a:r>
          </a:p>
        </p:txBody>
      </p:sp>
      <p:sp>
        <p:nvSpPr>
          <p:cNvPr id="17" name="内容占位符 5">
            <a:extLst>
              <a:ext uri="{FF2B5EF4-FFF2-40B4-BE49-F238E27FC236}">
                <a16:creationId xmlns:a16="http://schemas.microsoft.com/office/drawing/2014/main" id="{5B29AC08-4CAF-416A-84B9-EE4D120D2824}"/>
              </a:ext>
            </a:extLst>
          </p:cNvPr>
          <p:cNvSpPr txBox="1">
            <a:spLocks/>
          </p:cNvSpPr>
          <p:nvPr/>
        </p:nvSpPr>
        <p:spPr>
          <a:xfrm>
            <a:off x="1131171" y="4580563"/>
            <a:ext cx="8983133" cy="1921831"/>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1400" dirty="0">
                <a:solidFill>
                  <a:schemeClr val="tx1"/>
                </a:solidFill>
              </a:rPr>
              <a:t>如果要在网页中请求服务器上的数据资源，则需要用到</a:t>
            </a:r>
            <a:r>
              <a:rPr lang="en-US" altLang="zh-CN" sz="1400" dirty="0">
                <a:solidFill>
                  <a:schemeClr val="tx1"/>
                </a:solidFill>
              </a:rPr>
              <a:t> </a:t>
            </a:r>
            <a:r>
              <a:rPr lang="en-US" altLang="zh-CN" sz="1400" dirty="0">
                <a:solidFill>
                  <a:srgbClr val="FF0000"/>
                </a:solidFill>
              </a:rPr>
              <a:t>XMLHttpRequest </a:t>
            </a:r>
            <a:r>
              <a:rPr lang="zh-CN" altLang="en-US" sz="1400" dirty="0">
                <a:solidFill>
                  <a:schemeClr val="tx1"/>
                </a:solidFill>
              </a:rPr>
              <a:t>对象。</a:t>
            </a:r>
            <a:endParaRPr lang="en-US" altLang="zh-CN" sz="1400" dirty="0">
              <a:solidFill>
                <a:schemeClr val="tx1"/>
              </a:solidFill>
            </a:endParaRPr>
          </a:p>
          <a:p>
            <a:r>
              <a:rPr lang="en-US" altLang="zh-CN" sz="1400" dirty="0">
                <a:solidFill>
                  <a:schemeClr val="tx1"/>
                </a:solidFill>
              </a:rPr>
              <a:t>XMLHttpRequest</a:t>
            </a:r>
            <a:r>
              <a:rPr lang="zh-CN" altLang="en-US" sz="1400" dirty="0">
                <a:solidFill>
                  <a:schemeClr val="tx1"/>
                </a:solidFill>
              </a:rPr>
              <a:t>（简称 </a:t>
            </a:r>
            <a:r>
              <a:rPr lang="en-US" altLang="zh-CN" sz="1400" dirty="0">
                <a:solidFill>
                  <a:schemeClr val="tx1"/>
                </a:solidFill>
              </a:rPr>
              <a:t>xhr</a:t>
            </a:r>
            <a:r>
              <a:rPr lang="zh-CN" altLang="en-US" sz="1400" dirty="0">
                <a:solidFill>
                  <a:schemeClr val="tx1"/>
                </a:solidFill>
              </a:rPr>
              <a:t>）是浏览器提供的 </a:t>
            </a:r>
            <a:r>
              <a:rPr lang="en-US" altLang="zh-CN" sz="1400" dirty="0">
                <a:solidFill>
                  <a:schemeClr val="tx1"/>
                </a:solidFill>
              </a:rPr>
              <a:t>js </a:t>
            </a:r>
            <a:r>
              <a:rPr lang="zh-CN" altLang="en-US" sz="1400" dirty="0">
                <a:solidFill>
                  <a:schemeClr val="tx1"/>
                </a:solidFill>
              </a:rPr>
              <a:t>成员，通过它，可以请求服务器上的数据资源。</a:t>
            </a:r>
            <a:endParaRPr lang="en-US" altLang="zh-CN" sz="1400" dirty="0">
              <a:solidFill>
                <a:schemeClr val="tx1"/>
              </a:solidFill>
            </a:endParaRPr>
          </a:p>
          <a:p>
            <a:r>
              <a:rPr lang="zh-CN" altLang="en-US" sz="1400" dirty="0">
                <a:solidFill>
                  <a:schemeClr val="tx1"/>
                </a:solidFill>
              </a:rPr>
              <a:t>最简单的用法 </a:t>
            </a:r>
            <a:r>
              <a:rPr lang="en-US" altLang="zh-CN" sz="1400" dirty="0">
                <a:solidFill>
                  <a:srgbClr val="047FFD"/>
                </a:solidFill>
              </a:rPr>
              <a:t>var xhrObj = new XMLHttpRequest()</a:t>
            </a:r>
            <a:endParaRPr lang="zh-CN" altLang="en-US" sz="1400" dirty="0">
              <a:solidFill>
                <a:srgbClr val="047FFD"/>
              </a:solidFill>
            </a:endParaRPr>
          </a:p>
        </p:txBody>
      </p:sp>
    </p:spTree>
    <p:extLst>
      <p:ext uri="{BB962C8B-B14F-4D97-AF65-F5344CB8AC3E}">
        <p14:creationId xmlns:p14="http://schemas.microsoft.com/office/powerpoint/2010/main" val="347843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right)">
                                      <p:cBhvr>
                                        <p:cTn id="31" dur="500"/>
                                        <p:tgtEl>
                                          <p:spTgt spid="15"/>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right)">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XMLHttpRequest Level2</a:t>
            </a:r>
            <a:r>
              <a:rPr lang="zh-CN" altLang="en-US" dirty="0"/>
              <a:t>的新特性</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4.4 </a:t>
            </a:r>
            <a:r>
              <a:rPr lang="zh-CN" altLang="en-US" dirty="0"/>
              <a:t>上传文件</a:t>
            </a:r>
          </a:p>
        </p:txBody>
      </p:sp>
      <p:sp>
        <p:nvSpPr>
          <p:cNvPr id="6" name="内容占位符 5">
            <a:extLst>
              <a:ext uri="{FF2B5EF4-FFF2-40B4-BE49-F238E27FC236}">
                <a16:creationId xmlns:a16="http://schemas.microsoft.com/office/drawing/2014/main" id="{6619A7D5-6F25-4E53-B748-9BCC4CEE7938}"/>
              </a:ext>
            </a:extLst>
          </p:cNvPr>
          <p:cNvSpPr>
            <a:spLocks noGrp="1"/>
          </p:cNvSpPr>
          <p:nvPr>
            <p:ph sz="half" idx="14"/>
          </p:nvPr>
        </p:nvSpPr>
        <p:spPr>
          <a:xfrm>
            <a:off x="1131170" y="1857602"/>
            <a:ext cx="8983133" cy="3752399"/>
          </a:xfrm>
        </p:spPr>
        <p:txBody>
          <a:bodyPr>
            <a:noAutofit/>
          </a:bodyPr>
          <a:lstStyle/>
          <a:p>
            <a:r>
              <a:rPr lang="zh-CN" altLang="en-US" dirty="0"/>
              <a:t>新版 </a:t>
            </a:r>
            <a:r>
              <a:rPr lang="en-US" altLang="zh-CN" dirty="0"/>
              <a:t>XMLHttpRequest </a:t>
            </a:r>
            <a:r>
              <a:rPr lang="zh-CN" altLang="en-US" dirty="0"/>
              <a:t>对象，不仅可以发送文本信息，还可以上传文件。</a:t>
            </a:r>
            <a:endParaRPr lang="en-US" altLang="zh-CN" dirty="0"/>
          </a:p>
          <a:p>
            <a:r>
              <a:rPr lang="zh-CN" altLang="en-US" dirty="0">
                <a:solidFill>
                  <a:schemeClr val="tx1"/>
                </a:solidFill>
              </a:rPr>
              <a:t>实现步骤：</a:t>
            </a:r>
            <a:endParaRPr lang="en-US" altLang="zh-CN" dirty="0">
              <a:solidFill>
                <a:schemeClr val="tx1"/>
              </a:solidFill>
            </a:endParaRPr>
          </a:p>
          <a:p>
            <a:pPr marL="304792" indent="-304792">
              <a:buFont typeface="+mj-ea"/>
              <a:buAutoNum type="circleNumDbPlain"/>
            </a:pPr>
            <a:r>
              <a:rPr lang="zh-CN" altLang="en-US" dirty="0">
                <a:solidFill>
                  <a:schemeClr val="tx1"/>
                </a:solidFill>
              </a:rPr>
              <a:t>定义 </a:t>
            </a:r>
            <a:r>
              <a:rPr lang="en-US" altLang="zh-CN" dirty="0">
                <a:solidFill>
                  <a:schemeClr val="tx1"/>
                </a:solidFill>
              </a:rPr>
              <a:t>UI </a:t>
            </a:r>
            <a:r>
              <a:rPr lang="zh-CN" altLang="en-US" dirty="0">
                <a:solidFill>
                  <a:schemeClr val="tx1"/>
                </a:solidFill>
              </a:rPr>
              <a:t>结构</a:t>
            </a:r>
            <a:endParaRPr lang="en-US" altLang="zh-CN" dirty="0">
              <a:solidFill>
                <a:schemeClr val="tx1"/>
              </a:solidFill>
            </a:endParaRPr>
          </a:p>
          <a:p>
            <a:pPr marL="304792" indent="-304792">
              <a:buFont typeface="+mj-ea"/>
              <a:buAutoNum type="circleNumDbPlain"/>
            </a:pPr>
            <a:r>
              <a:rPr lang="zh-CN" altLang="en-US" dirty="0">
                <a:solidFill>
                  <a:schemeClr val="tx1"/>
                </a:solidFill>
              </a:rPr>
              <a:t>验证是否选择了文件</a:t>
            </a:r>
            <a:endParaRPr lang="en-US" altLang="zh-CN" dirty="0">
              <a:solidFill>
                <a:schemeClr val="tx1"/>
              </a:solidFill>
            </a:endParaRPr>
          </a:p>
          <a:p>
            <a:pPr marL="304792" indent="-304792">
              <a:buFont typeface="+mj-ea"/>
              <a:buAutoNum type="circleNumDbPlain"/>
            </a:pPr>
            <a:r>
              <a:rPr lang="zh-CN" altLang="en-US" dirty="0">
                <a:solidFill>
                  <a:schemeClr val="tx1"/>
                </a:solidFill>
              </a:rPr>
              <a:t>向 </a:t>
            </a:r>
            <a:r>
              <a:rPr lang="en-US" altLang="zh-CN" dirty="0" err="1">
                <a:solidFill>
                  <a:schemeClr val="tx1"/>
                </a:solidFill>
              </a:rPr>
              <a:t>FormData</a:t>
            </a:r>
            <a:r>
              <a:rPr lang="en-US" altLang="zh-CN" dirty="0">
                <a:solidFill>
                  <a:schemeClr val="tx1"/>
                </a:solidFill>
              </a:rPr>
              <a:t> </a:t>
            </a:r>
            <a:r>
              <a:rPr lang="zh-CN" altLang="en-US" dirty="0">
                <a:solidFill>
                  <a:schemeClr val="tx1"/>
                </a:solidFill>
              </a:rPr>
              <a:t>中追加文件</a:t>
            </a:r>
            <a:endParaRPr lang="en-US" altLang="zh-CN" dirty="0">
              <a:solidFill>
                <a:schemeClr val="tx1"/>
              </a:solidFill>
            </a:endParaRPr>
          </a:p>
          <a:p>
            <a:pPr marL="304792" indent="-304792">
              <a:buFont typeface="+mj-ea"/>
              <a:buAutoNum type="circleNumDbPlain"/>
            </a:pPr>
            <a:r>
              <a:rPr lang="zh-CN" altLang="en-US" dirty="0">
                <a:solidFill>
                  <a:schemeClr val="tx1"/>
                </a:solidFill>
              </a:rPr>
              <a:t>使用 </a:t>
            </a:r>
            <a:r>
              <a:rPr lang="en-US" altLang="zh-CN" dirty="0" err="1">
                <a:solidFill>
                  <a:schemeClr val="tx1"/>
                </a:solidFill>
              </a:rPr>
              <a:t>xhr</a:t>
            </a:r>
            <a:r>
              <a:rPr lang="en-US" altLang="zh-CN" dirty="0">
                <a:solidFill>
                  <a:schemeClr val="tx1"/>
                </a:solidFill>
              </a:rPr>
              <a:t> </a:t>
            </a:r>
            <a:r>
              <a:rPr lang="zh-CN" altLang="en-US" dirty="0">
                <a:solidFill>
                  <a:schemeClr val="tx1"/>
                </a:solidFill>
              </a:rPr>
              <a:t>发起上传文件的请求</a:t>
            </a:r>
            <a:endParaRPr lang="en-US" altLang="zh-CN" dirty="0">
              <a:solidFill>
                <a:schemeClr val="tx1"/>
              </a:solidFill>
            </a:endParaRPr>
          </a:p>
          <a:p>
            <a:pPr marL="304792" indent="-304792">
              <a:buFont typeface="+mj-ea"/>
              <a:buAutoNum type="circleNumDbPlain"/>
            </a:pPr>
            <a:r>
              <a:rPr lang="zh-CN" altLang="en-US" dirty="0">
                <a:solidFill>
                  <a:schemeClr val="tx1"/>
                </a:solidFill>
              </a:rPr>
              <a:t>监听 </a:t>
            </a:r>
            <a:r>
              <a:rPr lang="en-US" altLang="zh-CN" dirty="0" err="1">
                <a:solidFill>
                  <a:schemeClr val="tx1"/>
                </a:solidFill>
              </a:rPr>
              <a:t>onreadystatechange</a:t>
            </a:r>
            <a:r>
              <a:rPr lang="en-US" altLang="zh-CN" dirty="0">
                <a:solidFill>
                  <a:schemeClr val="tx1"/>
                </a:solidFill>
              </a:rPr>
              <a:t> </a:t>
            </a:r>
            <a:r>
              <a:rPr lang="zh-CN" altLang="en-US" dirty="0">
                <a:solidFill>
                  <a:schemeClr val="tx1"/>
                </a:solidFill>
              </a:rPr>
              <a:t>事件</a:t>
            </a:r>
            <a:endParaRPr lang="en-US" altLang="zh-CN" dirty="0">
              <a:solidFill>
                <a:schemeClr val="tx1"/>
              </a:solidFill>
            </a:endParaRPr>
          </a:p>
          <a:p>
            <a:endParaRPr lang="en-US" altLang="zh-CN" dirty="0">
              <a:solidFill>
                <a:schemeClr val="tx1"/>
              </a:solidFill>
            </a:endParaRPr>
          </a:p>
        </p:txBody>
      </p:sp>
    </p:spTree>
    <p:extLst>
      <p:ext uri="{BB962C8B-B14F-4D97-AF65-F5344CB8AC3E}">
        <p14:creationId xmlns:p14="http://schemas.microsoft.com/office/powerpoint/2010/main" val="122568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XMLHttpRequest Level2</a:t>
            </a:r>
            <a:r>
              <a:rPr lang="zh-CN" altLang="en-US" dirty="0"/>
              <a:t>的新特性</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4.4 </a:t>
            </a:r>
            <a:r>
              <a:rPr lang="zh-CN" altLang="en-US" dirty="0"/>
              <a:t>上传文件</a:t>
            </a:r>
          </a:p>
        </p:txBody>
      </p:sp>
      <p:sp>
        <p:nvSpPr>
          <p:cNvPr id="9" name="矩形 8">
            <a:extLst>
              <a:ext uri="{FF2B5EF4-FFF2-40B4-BE49-F238E27FC236}">
                <a16:creationId xmlns:a16="http://schemas.microsoft.com/office/drawing/2014/main" id="{F188710F-3513-4CAE-9B87-B2D2580895B2}"/>
              </a:ext>
            </a:extLst>
          </p:cNvPr>
          <p:cNvSpPr/>
          <p:nvPr/>
        </p:nvSpPr>
        <p:spPr bwMode="auto">
          <a:xfrm>
            <a:off x="1245556" y="2836801"/>
            <a:ext cx="8461393" cy="2628052"/>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zh-CN" altLang="en-US"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&lt;!-- 1. </a:t>
            </a:r>
            <a:r>
              <a:rPr lang="zh-CN" altLang="en-US" sz="1400" dirty="0">
                <a:solidFill>
                  <a:srgbClr val="999999"/>
                </a:solidFill>
                <a:latin typeface="Courier New" panose="02070309020205020404" pitchFamily="49" charset="0"/>
                <a:cs typeface="Courier New" panose="02070309020205020404" pitchFamily="49" charset="0"/>
              </a:rPr>
              <a:t>文件选择框 </a:t>
            </a:r>
            <a:r>
              <a:rPr lang="en-US" altLang="zh-CN" sz="1400" dirty="0">
                <a:solidFill>
                  <a:srgbClr val="999999"/>
                </a:solidFill>
                <a:latin typeface="Courier New" panose="02070309020205020404" pitchFamily="49" charset="0"/>
                <a:cs typeface="Courier New" panose="02070309020205020404" pitchFamily="49" charset="0"/>
              </a:rPr>
              <a:t>--&gt;</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0D0D0D"/>
                </a:solidFill>
                <a:latin typeface="Courier New" panose="02070309020205020404" pitchFamily="49" charset="0"/>
                <a:cs typeface="Courier New" panose="02070309020205020404" pitchFamily="49" charset="0"/>
              </a:rPr>
              <a:t>&lt;</a:t>
            </a:r>
            <a:r>
              <a:rPr lang="en-US" altLang="zh-CN" sz="1400" dirty="0">
                <a:solidFill>
                  <a:srgbClr val="F92672"/>
                </a:solidFill>
                <a:latin typeface="Courier New" panose="02070309020205020404" pitchFamily="49" charset="0"/>
                <a:cs typeface="Courier New" panose="02070309020205020404" pitchFamily="49" charset="0"/>
              </a:rPr>
              <a:t>input</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F77C00"/>
                </a:solidFill>
                <a:latin typeface="Courier New" panose="02070309020205020404" pitchFamily="49" charset="0"/>
                <a:cs typeface="Courier New" panose="02070309020205020404" pitchFamily="49" charset="0"/>
              </a:rPr>
              <a:t>type</a:t>
            </a:r>
            <a:r>
              <a:rPr lang="en-US" altLang="zh-CN" sz="1400" dirty="0">
                <a:solidFill>
                  <a:srgbClr val="0D0D0D"/>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"file"</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F77C00"/>
                </a:solidFill>
                <a:latin typeface="Courier New" panose="02070309020205020404" pitchFamily="49" charset="0"/>
                <a:cs typeface="Courier New" panose="02070309020205020404" pitchFamily="49" charset="0"/>
              </a:rPr>
              <a:t>id</a:t>
            </a:r>
            <a:r>
              <a:rPr lang="en-US" altLang="zh-CN" sz="1400" dirty="0">
                <a:solidFill>
                  <a:srgbClr val="0D0D0D"/>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"file1"</a:t>
            </a:r>
            <a:r>
              <a:rPr lang="en-US" altLang="zh-CN" sz="1400" dirty="0">
                <a:solidFill>
                  <a:srgbClr val="0D0D0D"/>
                </a:solidFill>
                <a:latin typeface="Courier New" panose="02070309020205020404" pitchFamily="49" charset="0"/>
                <a:cs typeface="Courier New" panose="02070309020205020404" pitchFamily="49" charset="0"/>
              </a:rPr>
              <a:t> /&gt;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&lt;!-- 2. </a:t>
            </a:r>
            <a:r>
              <a:rPr lang="zh-CN" altLang="en-US" sz="1400" dirty="0">
                <a:solidFill>
                  <a:srgbClr val="999999"/>
                </a:solidFill>
                <a:latin typeface="Courier New" panose="02070309020205020404" pitchFamily="49" charset="0"/>
                <a:cs typeface="Courier New" panose="02070309020205020404" pitchFamily="49" charset="0"/>
              </a:rPr>
              <a:t>上传按钮 </a:t>
            </a:r>
            <a:r>
              <a:rPr lang="en-US" altLang="zh-CN" sz="1400" dirty="0">
                <a:solidFill>
                  <a:srgbClr val="999999"/>
                </a:solidFill>
                <a:latin typeface="Courier New" panose="02070309020205020404" pitchFamily="49" charset="0"/>
                <a:cs typeface="Courier New" panose="02070309020205020404" pitchFamily="49" charset="0"/>
              </a:rPr>
              <a:t>--&gt;</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0D0D0D"/>
                </a:solidFill>
                <a:latin typeface="Courier New" panose="02070309020205020404" pitchFamily="49" charset="0"/>
                <a:cs typeface="Courier New" panose="02070309020205020404" pitchFamily="49" charset="0"/>
              </a:rPr>
              <a:t>&lt;</a:t>
            </a:r>
            <a:r>
              <a:rPr lang="en-US" altLang="zh-CN" sz="1400" dirty="0">
                <a:solidFill>
                  <a:srgbClr val="F92672"/>
                </a:solidFill>
                <a:latin typeface="Courier New" panose="02070309020205020404" pitchFamily="49" charset="0"/>
                <a:cs typeface="Courier New" panose="02070309020205020404" pitchFamily="49" charset="0"/>
              </a:rPr>
              <a:t>button</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F77C00"/>
                </a:solidFill>
                <a:latin typeface="Courier New" panose="02070309020205020404" pitchFamily="49" charset="0"/>
                <a:cs typeface="Courier New" panose="02070309020205020404" pitchFamily="49" charset="0"/>
              </a:rPr>
              <a:t>id</a:t>
            </a:r>
            <a:r>
              <a:rPr lang="en-US" altLang="zh-CN" sz="1400" dirty="0">
                <a:solidFill>
                  <a:srgbClr val="0D0D0D"/>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err="1">
                <a:solidFill>
                  <a:srgbClr val="1794FA"/>
                </a:solidFill>
                <a:latin typeface="Courier New" panose="02070309020205020404" pitchFamily="49" charset="0"/>
                <a:cs typeface="Courier New" panose="02070309020205020404" pitchFamily="49" charset="0"/>
              </a:rPr>
              <a:t>btnUpload</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D0D0D"/>
                </a:solidFill>
                <a:latin typeface="Courier New" panose="02070309020205020404" pitchFamily="49" charset="0"/>
                <a:cs typeface="Courier New" panose="02070309020205020404" pitchFamily="49" charset="0"/>
              </a:rPr>
              <a:t>&gt;</a:t>
            </a:r>
            <a:r>
              <a:rPr lang="zh-CN" altLang="en-US" sz="1400" dirty="0">
                <a:solidFill>
                  <a:srgbClr val="0D0D0D"/>
                </a:solidFill>
                <a:latin typeface="Courier New" panose="02070309020205020404" pitchFamily="49" charset="0"/>
                <a:cs typeface="Courier New" panose="02070309020205020404" pitchFamily="49" charset="0"/>
              </a:rPr>
              <a:t>上传文件</a:t>
            </a:r>
            <a:r>
              <a:rPr lang="en-US" altLang="zh-CN" sz="1400" dirty="0">
                <a:solidFill>
                  <a:srgbClr val="0D0D0D"/>
                </a:solidFill>
                <a:latin typeface="Courier New" panose="02070309020205020404" pitchFamily="49" charset="0"/>
                <a:cs typeface="Courier New" panose="02070309020205020404" pitchFamily="49" charset="0"/>
              </a:rPr>
              <a:t>&lt;/</a:t>
            </a:r>
            <a:r>
              <a:rPr lang="en-US" altLang="zh-CN" sz="1400" dirty="0">
                <a:solidFill>
                  <a:srgbClr val="F92672"/>
                </a:solidFill>
                <a:latin typeface="Courier New" panose="02070309020205020404" pitchFamily="49" charset="0"/>
                <a:cs typeface="Courier New" panose="02070309020205020404" pitchFamily="49" charset="0"/>
              </a:rPr>
              <a:t>button</a:t>
            </a:r>
            <a:r>
              <a:rPr lang="en-US" altLang="zh-CN" sz="1400" dirty="0">
                <a:solidFill>
                  <a:srgbClr val="0D0D0D"/>
                </a:solidFill>
                <a:latin typeface="Courier New" panose="02070309020205020404" pitchFamily="49" charset="0"/>
                <a:cs typeface="Courier New" panose="02070309020205020404" pitchFamily="49" charset="0"/>
              </a:rPr>
              <a:t>&gt;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&lt;</a:t>
            </a:r>
            <a:r>
              <a:rPr lang="en-US" altLang="zh-CN" sz="1400" dirty="0" err="1">
                <a:solidFill>
                  <a:srgbClr val="F92672"/>
                </a:solidFill>
                <a:latin typeface="Courier New" panose="02070309020205020404" pitchFamily="49" charset="0"/>
                <a:cs typeface="Courier New" panose="02070309020205020404" pitchFamily="49" charset="0"/>
              </a:rPr>
              <a:t>br</a:t>
            </a:r>
            <a:r>
              <a:rPr lang="en-US" altLang="zh-CN" sz="1400" dirty="0">
                <a:solidFill>
                  <a:srgbClr val="0D0D0D"/>
                </a:solidFill>
                <a:latin typeface="Courier New" panose="02070309020205020404" pitchFamily="49" charset="0"/>
                <a:cs typeface="Courier New" panose="02070309020205020404" pitchFamily="49" charset="0"/>
              </a:rPr>
              <a:t> /&gt;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&lt;!-- 3. </a:t>
            </a:r>
            <a:r>
              <a:rPr lang="zh-CN" altLang="en-US" sz="1400" dirty="0">
                <a:solidFill>
                  <a:srgbClr val="999999"/>
                </a:solidFill>
                <a:latin typeface="Courier New" panose="02070309020205020404" pitchFamily="49" charset="0"/>
                <a:cs typeface="Courier New" panose="02070309020205020404" pitchFamily="49" charset="0"/>
              </a:rPr>
              <a:t>显示上传到服务器上的图片 </a:t>
            </a:r>
            <a:r>
              <a:rPr lang="en-US" altLang="zh-CN" sz="1400" dirty="0">
                <a:solidFill>
                  <a:srgbClr val="999999"/>
                </a:solidFill>
                <a:latin typeface="Courier New" panose="02070309020205020404" pitchFamily="49" charset="0"/>
                <a:cs typeface="Courier New" panose="02070309020205020404" pitchFamily="49" charset="0"/>
              </a:rPr>
              <a:t>--&gt;</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0D0D0D"/>
                </a:solidFill>
                <a:latin typeface="Courier New" panose="02070309020205020404" pitchFamily="49" charset="0"/>
                <a:cs typeface="Courier New" panose="02070309020205020404" pitchFamily="49" charset="0"/>
              </a:rPr>
              <a:t>&lt;</a:t>
            </a:r>
            <a:r>
              <a:rPr lang="en-US" altLang="zh-CN" sz="1400" dirty="0" err="1">
                <a:solidFill>
                  <a:srgbClr val="F92672"/>
                </a:solidFill>
                <a:latin typeface="Courier New" panose="02070309020205020404" pitchFamily="49" charset="0"/>
                <a:cs typeface="Courier New" panose="02070309020205020404" pitchFamily="49" charset="0"/>
              </a:rPr>
              <a:t>img</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F77C00"/>
                </a:solidFill>
                <a:latin typeface="Courier New" panose="02070309020205020404" pitchFamily="49" charset="0"/>
                <a:cs typeface="Courier New" panose="02070309020205020404" pitchFamily="49" charset="0"/>
              </a:rPr>
              <a:t>src</a:t>
            </a:r>
            <a:r>
              <a:rPr lang="en-US" altLang="zh-CN" sz="1400" dirty="0">
                <a:solidFill>
                  <a:srgbClr val="0D0D0D"/>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F77C00"/>
                </a:solidFill>
                <a:latin typeface="Courier New" panose="02070309020205020404" pitchFamily="49" charset="0"/>
                <a:cs typeface="Courier New" panose="02070309020205020404" pitchFamily="49" charset="0"/>
              </a:rPr>
              <a:t>alt</a:t>
            </a:r>
            <a:r>
              <a:rPr lang="en-US" altLang="zh-CN" sz="1400" dirty="0">
                <a:solidFill>
                  <a:srgbClr val="0D0D0D"/>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F77C00"/>
                </a:solidFill>
                <a:latin typeface="Courier New" panose="02070309020205020404" pitchFamily="49" charset="0"/>
                <a:cs typeface="Courier New" panose="02070309020205020404" pitchFamily="49" charset="0"/>
              </a:rPr>
              <a:t>id</a:t>
            </a:r>
            <a:r>
              <a:rPr lang="en-US" altLang="zh-CN" sz="1400" dirty="0">
                <a:solidFill>
                  <a:srgbClr val="0D0D0D"/>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err="1">
                <a:solidFill>
                  <a:srgbClr val="1794FA"/>
                </a:solidFill>
                <a:latin typeface="Courier New" panose="02070309020205020404" pitchFamily="49" charset="0"/>
                <a:cs typeface="Courier New" panose="02070309020205020404" pitchFamily="49" charset="0"/>
              </a:rPr>
              <a:t>img</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F77C00"/>
                </a:solidFill>
                <a:latin typeface="Courier New" panose="02070309020205020404" pitchFamily="49" charset="0"/>
                <a:cs typeface="Courier New" panose="02070309020205020404" pitchFamily="49" charset="0"/>
              </a:rPr>
              <a:t>width</a:t>
            </a:r>
            <a:r>
              <a:rPr lang="en-US" altLang="zh-CN" sz="1400" dirty="0">
                <a:solidFill>
                  <a:srgbClr val="0D0D0D"/>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"800"</a:t>
            </a:r>
            <a:r>
              <a:rPr lang="en-US" altLang="zh-CN" sz="1400" dirty="0">
                <a:solidFill>
                  <a:srgbClr val="0D0D0D"/>
                </a:solidFill>
                <a:latin typeface="Courier New" panose="02070309020205020404" pitchFamily="49" charset="0"/>
                <a:cs typeface="Courier New" panose="02070309020205020404" pitchFamily="49" charset="0"/>
              </a:rPr>
              <a:t> /&gt;</a:t>
            </a:r>
          </a:p>
        </p:txBody>
      </p:sp>
      <p:sp>
        <p:nvSpPr>
          <p:cNvPr id="7" name="TextBox 3">
            <a:extLst>
              <a:ext uri="{FF2B5EF4-FFF2-40B4-BE49-F238E27FC236}">
                <a16:creationId xmlns:a16="http://schemas.microsoft.com/office/drawing/2014/main" id="{35222B85-2906-4626-B1FF-3E1140279A33}"/>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1. </a:t>
            </a:r>
            <a:r>
              <a:rPr lang="zh-CN" altLang="en-US" sz="1867" b="1" dirty="0">
                <a:solidFill>
                  <a:srgbClr val="404040"/>
                </a:solidFill>
                <a:latin typeface="微软雅黑" panose="020B0503020204020204" pitchFamily="34" charset="-122"/>
                <a:ea typeface="微软雅黑" panose="020B0503020204020204" pitchFamily="34" charset="-122"/>
              </a:rPr>
              <a:t>定义</a:t>
            </a:r>
            <a:r>
              <a:rPr lang="en-US" altLang="zh-CN" sz="1867" b="1" dirty="0">
                <a:solidFill>
                  <a:srgbClr val="404040"/>
                </a:solidFill>
                <a:latin typeface="微软雅黑" panose="020B0503020204020204" pitchFamily="34" charset="-122"/>
                <a:ea typeface="微软雅黑" panose="020B0503020204020204" pitchFamily="34" charset="-122"/>
              </a:rPr>
              <a:t>UI</a:t>
            </a:r>
            <a:r>
              <a:rPr lang="zh-CN" altLang="en-US" sz="1867" b="1" dirty="0">
                <a:solidFill>
                  <a:srgbClr val="404040"/>
                </a:solidFill>
                <a:latin typeface="微软雅黑" panose="020B0503020204020204" pitchFamily="34" charset="-122"/>
                <a:ea typeface="微软雅黑" panose="020B0503020204020204" pitchFamily="34" charset="-122"/>
              </a:rPr>
              <a:t>结构</a:t>
            </a:r>
          </a:p>
        </p:txBody>
      </p:sp>
    </p:spTree>
    <p:extLst>
      <p:ext uri="{BB962C8B-B14F-4D97-AF65-F5344CB8AC3E}">
        <p14:creationId xmlns:p14="http://schemas.microsoft.com/office/powerpoint/2010/main" val="2275984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XMLHttpRequest Level2</a:t>
            </a:r>
            <a:r>
              <a:rPr lang="zh-CN" altLang="en-US" dirty="0"/>
              <a:t>的新特性</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4.4 </a:t>
            </a:r>
            <a:r>
              <a:rPr lang="zh-CN" altLang="en-US" dirty="0"/>
              <a:t>上传文件</a:t>
            </a:r>
          </a:p>
        </p:txBody>
      </p:sp>
      <p:sp>
        <p:nvSpPr>
          <p:cNvPr id="8" name="TextBox 3">
            <a:extLst>
              <a:ext uri="{FF2B5EF4-FFF2-40B4-BE49-F238E27FC236}">
                <a16:creationId xmlns:a16="http://schemas.microsoft.com/office/drawing/2014/main" id="{95539AFB-0010-4492-B40B-D5CB58802FBF}"/>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2. </a:t>
            </a:r>
            <a:r>
              <a:rPr lang="zh-CN" altLang="en-US" sz="1867" b="1" dirty="0">
                <a:solidFill>
                  <a:srgbClr val="404040"/>
                </a:solidFill>
                <a:latin typeface="微软雅黑" panose="020B0503020204020204" pitchFamily="34" charset="-122"/>
                <a:ea typeface="微软雅黑" panose="020B0503020204020204" pitchFamily="34" charset="-122"/>
              </a:rPr>
              <a:t>验证是否选择了文件</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8BF9A29D-3AB9-4843-9DB5-629E4A0192B3}"/>
              </a:ext>
            </a:extLst>
          </p:cNvPr>
          <p:cNvSpPr/>
          <p:nvPr/>
        </p:nvSpPr>
        <p:spPr bwMode="auto">
          <a:xfrm>
            <a:off x="1245556" y="2835778"/>
            <a:ext cx="8461393" cy="3784025"/>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1. </a:t>
            </a:r>
            <a:r>
              <a:rPr lang="zh-CN" altLang="en-US" sz="1400" dirty="0">
                <a:solidFill>
                  <a:srgbClr val="999999"/>
                </a:solidFill>
                <a:latin typeface="Courier New" panose="02070309020205020404" pitchFamily="49" charset="0"/>
                <a:cs typeface="Courier New" panose="02070309020205020404" pitchFamily="49" charset="0"/>
              </a:rPr>
              <a:t>获取上传文件的按钮</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var</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btnUpload</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document.</a:t>
            </a:r>
            <a:r>
              <a:rPr lang="en-US" altLang="zh-CN" sz="1400" b="1" dirty="0" err="1">
                <a:solidFill>
                  <a:srgbClr val="1DA11D"/>
                </a:solidFill>
                <a:latin typeface="Courier New" panose="02070309020205020404" pitchFamily="49" charset="0"/>
                <a:cs typeface="Courier New" panose="02070309020205020404" pitchFamily="49" charset="0"/>
              </a:rPr>
              <a:t>querySelector</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err="1">
                <a:solidFill>
                  <a:srgbClr val="1794FA"/>
                </a:solidFill>
                <a:latin typeface="Courier New" panose="02070309020205020404" pitchFamily="49" charset="0"/>
                <a:cs typeface="Courier New" panose="02070309020205020404" pitchFamily="49" charset="0"/>
              </a:rPr>
              <a:t>btnUpload</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2. </a:t>
            </a:r>
            <a:r>
              <a:rPr lang="zh-CN" altLang="en-US" sz="1400" dirty="0">
                <a:solidFill>
                  <a:srgbClr val="999999"/>
                </a:solidFill>
                <a:latin typeface="Courier New" panose="02070309020205020404" pitchFamily="49" charset="0"/>
                <a:cs typeface="Courier New" panose="02070309020205020404" pitchFamily="49" charset="0"/>
              </a:rPr>
              <a:t>为按钮添加 </a:t>
            </a:r>
            <a:r>
              <a:rPr lang="en-US" altLang="zh-CN" sz="1400" dirty="0">
                <a:solidFill>
                  <a:srgbClr val="999999"/>
                </a:solidFill>
                <a:latin typeface="Courier New" panose="02070309020205020404" pitchFamily="49" charset="0"/>
                <a:cs typeface="Courier New" panose="02070309020205020404" pitchFamily="49" charset="0"/>
              </a:rPr>
              <a:t>click </a:t>
            </a:r>
            <a:r>
              <a:rPr lang="zh-CN" altLang="en-US" sz="1400" dirty="0">
                <a:solidFill>
                  <a:srgbClr val="999999"/>
                </a:solidFill>
                <a:latin typeface="Courier New" panose="02070309020205020404" pitchFamily="49" charset="0"/>
                <a:cs typeface="Courier New" panose="02070309020205020404" pitchFamily="49" charset="0"/>
              </a:rPr>
              <a:t>事件监听</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btnUpload.</a:t>
            </a:r>
            <a:r>
              <a:rPr lang="en-US" altLang="zh-CN" sz="1400" b="1" dirty="0" err="1">
                <a:solidFill>
                  <a:srgbClr val="1DA11D"/>
                </a:solidFill>
                <a:latin typeface="Courier New" panose="02070309020205020404" pitchFamily="49" charset="0"/>
                <a:cs typeface="Courier New" panose="02070309020205020404" pitchFamily="49" charset="0"/>
              </a:rPr>
              <a:t>addEventListener</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'click'</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function</a:t>
            </a:r>
            <a:r>
              <a:rPr lang="en-US" altLang="zh-CN" sz="1400" dirty="0">
                <a:solidFill>
                  <a:srgbClr val="050505"/>
                </a:solidFill>
                <a:latin typeface="Courier New" panose="02070309020205020404" pitchFamily="49" charset="0"/>
                <a:cs typeface="Courier New" panose="02070309020205020404" pitchFamily="49" charset="0"/>
              </a:rPr>
              <a:t>() {</a:t>
            </a: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3. </a:t>
            </a:r>
            <a:r>
              <a:rPr lang="zh-CN" altLang="en-US" sz="1400" dirty="0">
                <a:solidFill>
                  <a:srgbClr val="999999"/>
                </a:solidFill>
                <a:latin typeface="Courier New" panose="02070309020205020404" pitchFamily="49" charset="0"/>
                <a:cs typeface="Courier New" panose="02070309020205020404" pitchFamily="49" charset="0"/>
              </a:rPr>
              <a:t>获取到选择的文件列表</a:t>
            </a:r>
            <a:endParaRPr lang="en-US" altLang="zh-CN" sz="1400" dirty="0">
              <a:solidFill>
                <a:srgbClr val="999999"/>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var</a:t>
            </a:r>
            <a:r>
              <a:rPr lang="en-US" altLang="zh-CN" sz="1400" dirty="0">
                <a:solidFill>
                  <a:srgbClr val="050505"/>
                </a:solidFill>
                <a:latin typeface="Courier New" panose="02070309020205020404" pitchFamily="49" charset="0"/>
                <a:cs typeface="Courier New" panose="02070309020205020404" pitchFamily="49" charset="0"/>
              </a:rPr>
              <a:t> files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document.</a:t>
            </a:r>
            <a:r>
              <a:rPr lang="en-US" altLang="zh-CN" sz="1400" b="1" dirty="0" err="1">
                <a:solidFill>
                  <a:srgbClr val="1DA11D"/>
                </a:solidFill>
                <a:latin typeface="Courier New" panose="02070309020205020404" pitchFamily="49" charset="0"/>
                <a:cs typeface="Courier New" panose="02070309020205020404" pitchFamily="49" charset="0"/>
              </a:rPr>
              <a:t>querySelector</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'#file1'</a:t>
            </a:r>
            <a:r>
              <a:rPr lang="en-US" altLang="zh-CN" sz="1400" dirty="0">
                <a:solidFill>
                  <a:srgbClr val="050505"/>
                </a:solidFill>
                <a:latin typeface="Courier New" panose="02070309020205020404" pitchFamily="49" charset="0"/>
                <a:cs typeface="Courier New" panose="02070309020205020404" pitchFamily="49" charset="0"/>
              </a:rPr>
              <a:t>).files</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if</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files.length</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&lt;=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0025F5"/>
                </a:solidFill>
                <a:latin typeface="Courier New" panose="02070309020205020404" pitchFamily="49" charset="0"/>
                <a:cs typeface="Courier New" panose="02070309020205020404" pitchFamily="49" charset="0"/>
              </a:rPr>
              <a:t>0</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return</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alert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zh-CN" altLang="en-US" sz="1400" dirty="0">
                <a:solidFill>
                  <a:srgbClr val="1794FA"/>
                </a:solidFill>
                <a:latin typeface="Courier New" panose="02070309020205020404" pitchFamily="49" charset="0"/>
                <a:cs typeface="Courier New" panose="02070309020205020404" pitchFamily="49" charset="0"/>
              </a:rPr>
              <a:t>请选择要上传的文件！</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050505"/>
                </a:solidFill>
                <a:latin typeface="Courier New" panose="02070309020205020404" pitchFamily="49" charset="0"/>
                <a:cs typeface="Courier New" panose="02070309020205020404" pitchFamily="49" charset="0"/>
              </a:rPr>
              <a:t>}</a:t>
            </a: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后续业务逻辑</a:t>
            </a:r>
            <a:endParaRPr lang="en-US" altLang="zh-CN" sz="1400" dirty="0">
              <a:solidFill>
                <a:srgbClr val="999999"/>
              </a:solidFill>
              <a:latin typeface="Courier New" panose="02070309020205020404" pitchFamily="49" charset="0"/>
              <a:cs typeface="Courier New" panose="02070309020205020404" pitchFamily="49" charset="0"/>
            </a:endParaRPr>
          </a:p>
          <a:p>
            <a:r>
              <a:rPr lang="zh-CN" altLang="en-US" sz="2400" dirty="0">
                <a:solidFill>
                  <a:srgbClr val="050505"/>
                </a:solidFill>
                <a:latin typeface="Consolas, menlo, monospace,  Microsoft YaHei Light"/>
              </a:rPr>
              <a:t> </a:t>
            </a:r>
            <a:r>
              <a:rPr lang="en-US" altLang="zh-CN" sz="1400" dirty="0">
                <a:solidFill>
                  <a:srgbClr val="050505"/>
                </a:solidFill>
                <a:latin typeface="Courier New" panose="02070309020205020404" pitchFamily="49" charset="0"/>
                <a:cs typeface="Courier New" panose="02070309020205020404" pitchFamily="49" charset="0"/>
              </a:rPr>
              <a:t>})</a:t>
            </a:r>
            <a:endParaRPr lang="zh-CN" altLang="en-US" sz="1400" dirty="0">
              <a:solidFill>
                <a:srgbClr val="0D0D0D"/>
              </a:solidFill>
              <a:latin typeface="Courier New" panose="02070309020205020404" pitchFamily="49" charset="0"/>
              <a:cs typeface="Courier New" panose="02070309020205020404" pitchFamily="49" charset="0"/>
            </a:endParaRPr>
          </a:p>
          <a:p>
            <a:endParaRPr lang="zh-CN" altLang="en-US" sz="1400" dirty="0">
              <a:solidFill>
                <a:srgbClr val="0D0D0D"/>
              </a:solidFill>
              <a:latin typeface="Consolas, menlo, monospace,  Microsoft YaHei Light"/>
            </a:endParaRPr>
          </a:p>
        </p:txBody>
      </p:sp>
    </p:spTree>
    <p:extLst>
      <p:ext uri="{BB962C8B-B14F-4D97-AF65-F5344CB8AC3E}">
        <p14:creationId xmlns:p14="http://schemas.microsoft.com/office/powerpoint/2010/main" val="3958845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XMLHttpRequest Level2</a:t>
            </a:r>
            <a:r>
              <a:rPr lang="zh-CN" altLang="en-US" dirty="0"/>
              <a:t>的新特性</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4.4 </a:t>
            </a:r>
            <a:r>
              <a:rPr lang="zh-CN" altLang="en-US" dirty="0"/>
              <a:t>上传文件</a:t>
            </a:r>
          </a:p>
        </p:txBody>
      </p:sp>
      <p:sp>
        <p:nvSpPr>
          <p:cNvPr id="8" name="TextBox 3">
            <a:extLst>
              <a:ext uri="{FF2B5EF4-FFF2-40B4-BE49-F238E27FC236}">
                <a16:creationId xmlns:a16="http://schemas.microsoft.com/office/drawing/2014/main" id="{95539AFB-0010-4492-B40B-D5CB58802FBF}"/>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3. </a:t>
            </a:r>
            <a:r>
              <a:rPr lang="zh-CN" altLang="en-US" sz="1867" b="1" dirty="0">
                <a:solidFill>
                  <a:srgbClr val="404040"/>
                </a:solidFill>
                <a:latin typeface="微软雅黑" panose="020B0503020204020204" pitchFamily="34" charset="-122"/>
                <a:ea typeface="微软雅黑" panose="020B0503020204020204" pitchFamily="34" charset="-122"/>
              </a:rPr>
              <a:t>向</a:t>
            </a:r>
            <a:r>
              <a:rPr lang="en-US" altLang="zh-CN" sz="1867" b="1" dirty="0">
                <a:solidFill>
                  <a:srgbClr val="404040"/>
                </a:solidFill>
                <a:latin typeface="微软雅黑" panose="020B0503020204020204" pitchFamily="34" charset="-122"/>
                <a:ea typeface="微软雅黑" panose="020B0503020204020204" pitchFamily="34" charset="-122"/>
              </a:rPr>
              <a:t>FormData</a:t>
            </a:r>
            <a:r>
              <a:rPr lang="zh-CN" altLang="en-US" sz="1867" b="1" dirty="0">
                <a:solidFill>
                  <a:srgbClr val="404040"/>
                </a:solidFill>
                <a:latin typeface="微软雅黑" panose="020B0503020204020204" pitchFamily="34" charset="-122"/>
                <a:ea typeface="微软雅黑" panose="020B0503020204020204" pitchFamily="34" charset="-122"/>
              </a:rPr>
              <a:t>中追加文件</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8BF9A29D-3AB9-4843-9DB5-629E4A0192B3}"/>
              </a:ext>
            </a:extLst>
          </p:cNvPr>
          <p:cNvSpPr/>
          <p:nvPr/>
        </p:nvSpPr>
        <p:spPr bwMode="auto">
          <a:xfrm>
            <a:off x="1245556" y="2835778"/>
            <a:ext cx="8461393" cy="1535279"/>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1400" dirty="0">
                <a:solidFill>
                  <a:srgbClr val="999999"/>
                </a:solidFill>
                <a:latin typeface="Courier New" panose="02070309020205020404" pitchFamily="49" charset="0"/>
                <a:cs typeface="Courier New" panose="02070309020205020404" pitchFamily="49" charset="0"/>
              </a:rPr>
              <a:t>   </a:t>
            </a:r>
          </a:p>
          <a:p>
            <a:pPr>
              <a:lnSpc>
                <a:spcPct val="150000"/>
              </a:lnSpc>
            </a:pPr>
            <a:r>
              <a:rPr lang="en-US" altLang="zh-CN" sz="1400" dirty="0">
                <a:solidFill>
                  <a:srgbClr val="999999"/>
                </a:solidFill>
                <a:latin typeface="Courier New" panose="02070309020205020404" pitchFamily="49" charset="0"/>
                <a:cs typeface="Courier New" panose="02070309020205020404" pitchFamily="49" charset="0"/>
              </a:rPr>
              <a:t> // 1. </a:t>
            </a:r>
            <a:r>
              <a:rPr lang="zh-CN" altLang="en-US" sz="1400" dirty="0">
                <a:solidFill>
                  <a:srgbClr val="999999"/>
                </a:solidFill>
                <a:latin typeface="Courier New" panose="02070309020205020404" pitchFamily="49" charset="0"/>
                <a:cs typeface="Courier New" panose="02070309020205020404" pitchFamily="49" charset="0"/>
              </a:rPr>
              <a:t>创建 </a:t>
            </a:r>
            <a:r>
              <a:rPr lang="en-US" altLang="zh-CN" sz="1400" dirty="0">
                <a:solidFill>
                  <a:srgbClr val="999999"/>
                </a:solidFill>
                <a:latin typeface="Courier New" panose="02070309020205020404" pitchFamily="49" charset="0"/>
                <a:cs typeface="Courier New" panose="02070309020205020404" pitchFamily="49" charset="0"/>
              </a:rPr>
              <a:t>FormData </a:t>
            </a:r>
            <a:r>
              <a:rPr lang="zh-CN" altLang="en-US" sz="1400" dirty="0">
                <a:solidFill>
                  <a:srgbClr val="999999"/>
                </a:solidFill>
                <a:latin typeface="Courier New" panose="02070309020205020404" pitchFamily="49" charset="0"/>
                <a:cs typeface="Courier New" panose="02070309020205020404" pitchFamily="49" charset="0"/>
              </a:rPr>
              <a:t>对象</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var</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fd</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new</a:t>
            </a:r>
            <a:r>
              <a:rPr lang="en-US" altLang="zh-CN" sz="1400" dirty="0">
                <a:solidFill>
                  <a:srgbClr val="050505"/>
                </a:solidFill>
                <a:latin typeface="Courier New" panose="02070309020205020404" pitchFamily="49" charset="0"/>
                <a:cs typeface="Courier New" panose="02070309020205020404" pitchFamily="49" charset="0"/>
              </a:rPr>
              <a:t> FormData()</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2. </a:t>
            </a:r>
            <a:r>
              <a:rPr lang="zh-CN" altLang="en-US" sz="1400" dirty="0">
                <a:solidFill>
                  <a:srgbClr val="999999"/>
                </a:solidFill>
                <a:latin typeface="Courier New" panose="02070309020205020404" pitchFamily="49" charset="0"/>
                <a:cs typeface="Courier New" panose="02070309020205020404" pitchFamily="49" charset="0"/>
              </a:rPr>
              <a:t>向 </a:t>
            </a:r>
            <a:r>
              <a:rPr lang="en-US" altLang="zh-CN" sz="1400" dirty="0">
                <a:solidFill>
                  <a:srgbClr val="999999"/>
                </a:solidFill>
                <a:latin typeface="Courier New" panose="02070309020205020404" pitchFamily="49" charset="0"/>
                <a:cs typeface="Courier New" panose="02070309020205020404" pitchFamily="49" charset="0"/>
              </a:rPr>
              <a:t>FormData </a:t>
            </a:r>
            <a:r>
              <a:rPr lang="zh-CN" altLang="en-US" sz="1400" dirty="0">
                <a:solidFill>
                  <a:srgbClr val="999999"/>
                </a:solidFill>
                <a:latin typeface="Courier New" panose="02070309020205020404" pitchFamily="49" charset="0"/>
                <a:cs typeface="Courier New" panose="02070309020205020404" pitchFamily="49" charset="0"/>
              </a:rPr>
              <a:t>中追加文件</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fd.</a:t>
            </a:r>
            <a:r>
              <a:rPr lang="en-US" altLang="zh-CN" sz="1400" b="1" dirty="0" err="1">
                <a:solidFill>
                  <a:srgbClr val="1DA11D"/>
                </a:solidFill>
                <a:latin typeface="Courier New" panose="02070309020205020404" pitchFamily="49" charset="0"/>
                <a:cs typeface="Courier New" panose="02070309020205020404" pitchFamily="49" charset="0"/>
              </a:rPr>
              <a:t>append</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'avatar'</a:t>
            </a:r>
            <a:r>
              <a:rPr lang="en-US" altLang="zh-CN" sz="1400" dirty="0">
                <a:solidFill>
                  <a:srgbClr val="050505"/>
                </a:solidFill>
                <a:latin typeface="Courier New" panose="02070309020205020404" pitchFamily="49" charset="0"/>
                <a:cs typeface="Courier New" panose="02070309020205020404" pitchFamily="49" charset="0"/>
              </a:rPr>
              <a:t>, files[</a:t>
            </a:r>
            <a:r>
              <a:rPr lang="en-US" altLang="zh-CN" sz="1400" dirty="0">
                <a:solidFill>
                  <a:srgbClr val="0025F5"/>
                </a:solidFill>
                <a:latin typeface="Courier New" panose="02070309020205020404" pitchFamily="49" charset="0"/>
                <a:cs typeface="Courier New" panose="02070309020205020404" pitchFamily="49" charset="0"/>
              </a:rPr>
              <a:t>0</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endParaRPr lang="zh-CN" altLang="en-US" sz="140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7204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XMLHttpRequest Level2</a:t>
            </a:r>
            <a:r>
              <a:rPr lang="zh-CN" altLang="en-US" dirty="0"/>
              <a:t>的新特性</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4.4 </a:t>
            </a:r>
            <a:r>
              <a:rPr lang="zh-CN" altLang="en-US" dirty="0"/>
              <a:t>上传文件</a:t>
            </a:r>
          </a:p>
        </p:txBody>
      </p:sp>
      <p:sp>
        <p:nvSpPr>
          <p:cNvPr id="8" name="TextBox 3">
            <a:extLst>
              <a:ext uri="{FF2B5EF4-FFF2-40B4-BE49-F238E27FC236}">
                <a16:creationId xmlns:a16="http://schemas.microsoft.com/office/drawing/2014/main" id="{95539AFB-0010-4492-B40B-D5CB58802FBF}"/>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4. </a:t>
            </a:r>
            <a:r>
              <a:rPr lang="zh-CN" altLang="en-US" sz="1867" b="1" dirty="0">
                <a:solidFill>
                  <a:srgbClr val="404040"/>
                </a:solidFill>
                <a:latin typeface="微软雅黑" panose="020B0503020204020204" pitchFamily="34" charset="-122"/>
                <a:ea typeface="微软雅黑" panose="020B0503020204020204" pitchFamily="34" charset="-122"/>
              </a:rPr>
              <a:t>使用 </a:t>
            </a:r>
            <a:r>
              <a:rPr lang="en-US" altLang="zh-CN" sz="1867" b="1" dirty="0">
                <a:solidFill>
                  <a:srgbClr val="404040"/>
                </a:solidFill>
                <a:latin typeface="微软雅黑" panose="020B0503020204020204" pitchFamily="34" charset="-122"/>
                <a:ea typeface="微软雅黑" panose="020B0503020204020204" pitchFamily="34" charset="-122"/>
              </a:rPr>
              <a:t>xhr </a:t>
            </a:r>
            <a:r>
              <a:rPr lang="zh-CN" altLang="en-US" sz="1867" b="1" dirty="0">
                <a:solidFill>
                  <a:srgbClr val="404040"/>
                </a:solidFill>
                <a:latin typeface="微软雅黑" panose="020B0503020204020204" pitchFamily="34" charset="-122"/>
                <a:ea typeface="微软雅黑" panose="020B0503020204020204" pitchFamily="34" charset="-122"/>
              </a:rPr>
              <a:t>发起上传文件的请求</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8BF9A29D-3AB9-4843-9DB5-629E4A0192B3}"/>
              </a:ext>
            </a:extLst>
          </p:cNvPr>
          <p:cNvSpPr/>
          <p:nvPr/>
        </p:nvSpPr>
        <p:spPr bwMode="auto">
          <a:xfrm>
            <a:off x="1245556" y="2835777"/>
            <a:ext cx="8461393" cy="2248739"/>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1400" dirty="0">
                <a:solidFill>
                  <a:srgbClr val="999999"/>
                </a:solidFill>
                <a:latin typeface="Courier New" panose="02070309020205020404" pitchFamily="49" charset="0"/>
                <a:cs typeface="Courier New" panose="02070309020205020404" pitchFamily="49" charset="0"/>
              </a:rPr>
              <a:t>   </a:t>
            </a: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1. </a:t>
            </a:r>
            <a:r>
              <a:rPr lang="zh-CN" altLang="en-US" sz="1400" dirty="0">
                <a:solidFill>
                  <a:srgbClr val="999999"/>
                </a:solidFill>
                <a:latin typeface="Courier New" panose="02070309020205020404" pitchFamily="49" charset="0"/>
                <a:cs typeface="Courier New" panose="02070309020205020404" pitchFamily="49" charset="0"/>
              </a:rPr>
              <a:t>创建 </a:t>
            </a:r>
            <a:r>
              <a:rPr lang="en-US" altLang="zh-CN" sz="1400" dirty="0">
                <a:solidFill>
                  <a:srgbClr val="999999"/>
                </a:solidFill>
                <a:latin typeface="Courier New" panose="02070309020205020404" pitchFamily="49" charset="0"/>
                <a:cs typeface="Courier New" panose="02070309020205020404" pitchFamily="49" charset="0"/>
              </a:rPr>
              <a:t>xhr </a:t>
            </a:r>
            <a:r>
              <a:rPr lang="zh-CN" altLang="en-US" sz="1400" dirty="0">
                <a:solidFill>
                  <a:srgbClr val="999999"/>
                </a:solidFill>
                <a:latin typeface="Courier New" panose="02070309020205020404" pitchFamily="49" charset="0"/>
                <a:cs typeface="Courier New" panose="02070309020205020404" pitchFamily="49" charset="0"/>
              </a:rPr>
              <a:t>对象</a:t>
            </a:r>
            <a:endParaRPr lang="en-US" altLang="zh-CN" sz="1400" dirty="0">
              <a:solidFill>
                <a:srgbClr val="999999"/>
              </a:solidFill>
              <a:latin typeface="Courier New" panose="02070309020205020404" pitchFamily="49" charset="0"/>
              <a:cs typeface="Courier New" panose="02070309020205020404" pitchFamily="49" charset="0"/>
            </a:endParaRPr>
          </a:p>
          <a:p>
            <a:pPr>
              <a:lnSpc>
                <a:spcPct val="150000"/>
              </a:lnSpc>
            </a:pPr>
            <a:r>
              <a:rPr lang="en-US" altLang="zh-CN" sz="1400" b="1" i="1" dirty="0">
                <a:solidFill>
                  <a:srgbClr val="0088FF"/>
                </a:solidFill>
                <a:latin typeface="Courier New" panose="02070309020205020404" pitchFamily="49" charset="0"/>
                <a:cs typeface="Courier New" panose="02070309020205020404" pitchFamily="49" charset="0"/>
              </a:rPr>
              <a:t> var</a:t>
            </a:r>
            <a:r>
              <a:rPr lang="en-US" altLang="zh-CN" sz="1400" dirty="0">
                <a:solidFill>
                  <a:srgbClr val="050505"/>
                </a:solidFill>
                <a:latin typeface="Courier New" panose="02070309020205020404" pitchFamily="49" charset="0"/>
                <a:cs typeface="Courier New" panose="02070309020205020404" pitchFamily="49" charset="0"/>
              </a:rPr>
              <a:t> xhr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new</a:t>
            </a:r>
            <a:r>
              <a:rPr lang="en-US" altLang="zh-CN" sz="1400" dirty="0">
                <a:solidFill>
                  <a:srgbClr val="050505"/>
                </a:solidFill>
                <a:latin typeface="Courier New" panose="02070309020205020404" pitchFamily="49" charset="0"/>
                <a:cs typeface="Courier New" panose="02070309020205020404" pitchFamily="49" charset="0"/>
              </a:rPr>
              <a:t> XMLHttpRequest()</a:t>
            </a: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2. </a:t>
            </a:r>
            <a:r>
              <a:rPr lang="zh-CN" altLang="en-US" sz="1400" dirty="0">
                <a:solidFill>
                  <a:srgbClr val="999999"/>
                </a:solidFill>
                <a:latin typeface="Courier New" panose="02070309020205020404" pitchFamily="49" charset="0"/>
                <a:cs typeface="Courier New" panose="02070309020205020404" pitchFamily="49" charset="0"/>
              </a:rPr>
              <a:t>调用 </a:t>
            </a:r>
            <a:r>
              <a:rPr lang="en-US" altLang="zh-CN" sz="1400" dirty="0">
                <a:solidFill>
                  <a:srgbClr val="999999"/>
                </a:solidFill>
                <a:latin typeface="Courier New" panose="02070309020205020404" pitchFamily="49" charset="0"/>
                <a:cs typeface="Courier New" panose="02070309020205020404" pitchFamily="49" charset="0"/>
              </a:rPr>
              <a:t>open </a:t>
            </a:r>
            <a:r>
              <a:rPr lang="zh-CN" altLang="en-US" sz="1400" dirty="0">
                <a:solidFill>
                  <a:srgbClr val="999999"/>
                </a:solidFill>
                <a:latin typeface="Courier New" panose="02070309020205020404" pitchFamily="49" charset="0"/>
                <a:cs typeface="Courier New" panose="02070309020205020404" pitchFamily="49" charset="0"/>
              </a:rPr>
              <a:t>函数，指定请求类型与</a:t>
            </a:r>
            <a:r>
              <a:rPr lang="en-US" altLang="zh-CN" sz="1400" dirty="0">
                <a:solidFill>
                  <a:srgbClr val="999999"/>
                </a:solidFill>
                <a:latin typeface="Courier New" panose="02070309020205020404" pitchFamily="49" charset="0"/>
                <a:cs typeface="Courier New" panose="02070309020205020404" pitchFamily="49" charset="0"/>
              </a:rPr>
              <a:t>URL</a:t>
            </a:r>
            <a:r>
              <a:rPr lang="zh-CN" altLang="en-US" sz="1400" dirty="0">
                <a:solidFill>
                  <a:srgbClr val="999999"/>
                </a:solidFill>
                <a:latin typeface="Courier New" panose="02070309020205020404" pitchFamily="49" charset="0"/>
                <a:cs typeface="Courier New" panose="02070309020205020404" pitchFamily="49" charset="0"/>
              </a:rPr>
              <a:t>地址。其中，请求类型必须为 </a:t>
            </a:r>
            <a:r>
              <a:rPr lang="en-US" altLang="zh-CN" sz="1400" dirty="0">
                <a:solidFill>
                  <a:srgbClr val="999999"/>
                </a:solidFill>
                <a:latin typeface="Courier New" panose="02070309020205020404" pitchFamily="49" charset="0"/>
                <a:cs typeface="Courier New" panose="02070309020205020404" pitchFamily="49" charset="0"/>
              </a:rPr>
              <a:t>POST</a:t>
            </a: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xhr.</a:t>
            </a:r>
            <a:r>
              <a:rPr lang="en-US" altLang="zh-CN" sz="1400" b="1" dirty="0" err="1">
                <a:solidFill>
                  <a:srgbClr val="1DA11D"/>
                </a:solidFill>
                <a:latin typeface="Courier New" panose="02070309020205020404" pitchFamily="49" charset="0"/>
                <a:cs typeface="Courier New" panose="02070309020205020404" pitchFamily="49" charset="0"/>
              </a:rPr>
              <a:t>open</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'POST'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1794FA"/>
                </a:solidFill>
                <a:latin typeface="Courier New" panose="02070309020205020404" pitchFamily="49" charset="0"/>
                <a:cs typeface="Courier New" panose="02070309020205020404" pitchFamily="49" charset="0"/>
              </a:rPr>
              <a:t>'http://www.liulongbin.top:3006/api/upload/avatar'</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3. </a:t>
            </a:r>
            <a:r>
              <a:rPr lang="zh-CN" altLang="en-US" sz="1400" dirty="0">
                <a:solidFill>
                  <a:srgbClr val="999999"/>
                </a:solidFill>
                <a:latin typeface="Courier New" panose="02070309020205020404" pitchFamily="49" charset="0"/>
                <a:cs typeface="Courier New" panose="02070309020205020404" pitchFamily="49" charset="0"/>
              </a:rPr>
              <a:t>发起请求</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xhr.</a:t>
            </a:r>
            <a:r>
              <a:rPr lang="en-US" altLang="zh-CN" sz="1400" b="1" dirty="0" err="1">
                <a:solidFill>
                  <a:srgbClr val="1DA11D"/>
                </a:solidFill>
                <a:latin typeface="Courier New" panose="02070309020205020404" pitchFamily="49" charset="0"/>
                <a:cs typeface="Courier New" panose="02070309020205020404" pitchFamily="49" charset="0"/>
              </a:rPr>
              <a:t>send</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err="1">
                <a:solidFill>
                  <a:srgbClr val="050505"/>
                </a:solidFill>
                <a:latin typeface="Courier New" panose="02070309020205020404" pitchFamily="49" charset="0"/>
                <a:cs typeface="Courier New" panose="02070309020205020404" pitchFamily="49" charset="0"/>
              </a:rPr>
              <a:t>fd</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endParaRPr lang="zh-CN" altLang="en-US" sz="140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75732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XMLHttpRequest Level2</a:t>
            </a:r>
            <a:r>
              <a:rPr lang="zh-CN" altLang="en-US" dirty="0"/>
              <a:t>的新特性</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4.4 </a:t>
            </a:r>
            <a:r>
              <a:rPr lang="zh-CN" altLang="en-US" dirty="0"/>
              <a:t>上传文件</a:t>
            </a:r>
          </a:p>
        </p:txBody>
      </p:sp>
      <p:sp>
        <p:nvSpPr>
          <p:cNvPr id="8" name="TextBox 3">
            <a:extLst>
              <a:ext uri="{FF2B5EF4-FFF2-40B4-BE49-F238E27FC236}">
                <a16:creationId xmlns:a16="http://schemas.microsoft.com/office/drawing/2014/main" id="{95539AFB-0010-4492-B40B-D5CB58802FBF}"/>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5. </a:t>
            </a:r>
            <a:r>
              <a:rPr lang="zh-CN" altLang="en-US" sz="1867" b="1" dirty="0">
                <a:solidFill>
                  <a:srgbClr val="404040"/>
                </a:solidFill>
                <a:latin typeface="微软雅黑" panose="020B0503020204020204" pitchFamily="34" charset="-122"/>
                <a:ea typeface="微软雅黑" panose="020B0503020204020204" pitchFamily="34" charset="-122"/>
              </a:rPr>
              <a:t>监听</a:t>
            </a:r>
            <a:r>
              <a:rPr lang="en-US" altLang="zh-CN" sz="1867" b="1" dirty="0">
                <a:solidFill>
                  <a:srgbClr val="404040"/>
                </a:solidFill>
                <a:latin typeface="微软雅黑" panose="020B0503020204020204" pitchFamily="34" charset="-122"/>
                <a:ea typeface="微软雅黑" panose="020B0503020204020204" pitchFamily="34" charset="-122"/>
              </a:rPr>
              <a:t>onreadystatechange</a:t>
            </a:r>
            <a:r>
              <a:rPr lang="zh-CN" altLang="en-US" sz="1867" b="1" dirty="0">
                <a:solidFill>
                  <a:srgbClr val="404040"/>
                </a:solidFill>
                <a:latin typeface="微软雅黑" panose="020B0503020204020204" pitchFamily="34" charset="-122"/>
                <a:ea typeface="微软雅黑" panose="020B0503020204020204" pitchFamily="34" charset="-122"/>
              </a:rPr>
              <a:t>事件</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8BF9A29D-3AB9-4843-9DB5-629E4A0192B3}"/>
              </a:ext>
            </a:extLst>
          </p:cNvPr>
          <p:cNvSpPr/>
          <p:nvPr/>
        </p:nvSpPr>
        <p:spPr bwMode="auto">
          <a:xfrm>
            <a:off x="1245556" y="2835777"/>
            <a:ext cx="9366001" cy="3901432"/>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1400" dirty="0">
                <a:solidFill>
                  <a:srgbClr val="999999"/>
                </a:solidFill>
                <a:latin typeface="Courier New" panose="02070309020205020404" pitchFamily="49" charset="0"/>
                <a:cs typeface="Courier New" panose="02070309020205020404" pitchFamily="49" charset="0"/>
              </a:rPr>
              <a:t>   </a:t>
            </a:r>
          </a:p>
          <a:p>
            <a:pPr>
              <a:lnSpc>
                <a:spcPct val="150000"/>
              </a:lnSpc>
            </a:pPr>
            <a:r>
              <a:rPr lang="en-US" altLang="zh-CN" sz="1400" dirty="0" err="1">
                <a:solidFill>
                  <a:srgbClr val="050505"/>
                </a:solidFill>
                <a:latin typeface="Courier New" panose="02070309020205020404" pitchFamily="49" charset="0"/>
                <a:cs typeface="Courier New" panose="02070309020205020404" pitchFamily="49" charset="0"/>
              </a:rPr>
              <a:t>xhr.</a:t>
            </a:r>
            <a:r>
              <a:rPr lang="en-US" altLang="zh-CN" sz="1400" b="1" dirty="0" err="1">
                <a:solidFill>
                  <a:srgbClr val="1DA11D"/>
                </a:solidFill>
                <a:latin typeface="Courier New" panose="02070309020205020404" pitchFamily="49" charset="0"/>
                <a:cs typeface="Courier New" panose="02070309020205020404" pitchFamily="49" charset="0"/>
              </a:rPr>
              <a:t>onreadystatechange</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function</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if</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xhr.readyState</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0025F5"/>
                </a:solidFill>
                <a:latin typeface="Courier New" panose="02070309020205020404" pitchFamily="49" charset="0"/>
                <a:cs typeface="Courier New" panose="02070309020205020404" pitchFamily="49" charset="0"/>
              </a:rPr>
              <a:t>4</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&amp;&amp;</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xhr.status</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0025F5"/>
                </a:solidFill>
                <a:latin typeface="Courier New" panose="02070309020205020404" pitchFamily="49" charset="0"/>
                <a:cs typeface="Courier New" panose="02070309020205020404" pitchFamily="49" charset="0"/>
              </a:rPr>
              <a:t>200</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var</a:t>
            </a:r>
            <a:r>
              <a:rPr lang="en-US" altLang="zh-CN" sz="1400" dirty="0">
                <a:solidFill>
                  <a:srgbClr val="050505"/>
                </a:solidFill>
                <a:latin typeface="Courier New" panose="02070309020205020404" pitchFamily="49" charset="0"/>
                <a:cs typeface="Courier New" panose="02070309020205020404" pitchFamily="49" charset="0"/>
              </a:rPr>
              <a:t> data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57C8ED"/>
                </a:solidFill>
                <a:latin typeface="Courier New" panose="02070309020205020404" pitchFamily="49" charset="0"/>
                <a:cs typeface="Courier New" panose="02070309020205020404" pitchFamily="49" charset="0"/>
              </a:rPr>
              <a:t>JSON</a:t>
            </a:r>
            <a:r>
              <a:rPr lang="en-US" altLang="zh-CN" sz="1400" dirty="0" err="1">
                <a:solidFill>
                  <a:srgbClr val="050505"/>
                </a:solidFill>
                <a:latin typeface="Courier New" panose="02070309020205020404" pitchFamily="49" charset="0"/>
                <a:cs typeface="Courier New" panose="02070309020205020404" pitchFamily="49" charset="0"/>
              </a:rPr>
              <a:t>.</a:t>
            </a:r>
            <a:r>
              <a:rPr lang="en-US" altLang="zh-CN" sz="1400" dirty="0" err="1">
                <a:solidFill>
                  <a:srgbClr val="FFCD03"/>
                </a:solidFill>
                <a:latin typeface="Courier New" panose="02070309020205020404" pitchFamily="49" charset="0"/>
                <a:cs typeface="Courier New" panose="02070309020205020404" pitchFamily="49" charset="0"/>
              </a:rPr>
              <a:t>parse</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err="1">
                <a:solidFill>
                  <a:srgbClr val="050505"/>
                </a:solidFill>
                <a:latin typeface="Courier New" panose="02070309020205020404" pitchFamily="49" charset="0"/>
                <a:cs typeface="Courier New" panose="02070309020205020404" pitchFamily="49" charset="0"/>
              </a:rPr>
              <a:t>xhr.responseText</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if</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data.status</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0025F5"/>
                </a:solidFill>
                <a:latin typeface="Courier New" panose="02070309020205020404" pitchFamily="49" charset="0"/>
                <a:cs typeface="Courier New" panose="02070309020205020404" pitchFamily="49" charset="0"/>
              </a:rPr>
              <a:t>200</a:t>
            </a:r>
            <a:r>
              <a:rPr lang="en-US" altLang="zh-CN" sz="1400" dirty="0">
                <a:solidFill>
                  <a:srgbClr val="050505"/>
                </a:solidFill>
                <a:latin typeface="Courier New" panose="02070309020205020404" pitchFamily="49" charset="0"/>
                <a:cs typeface="Courier New" panose="02070309020205020404" pitchFamily="49" charset="0"/>
              </a:rPr>
              <a:t>) {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上传文件成功</a:t>
            </a:r>
            <a:endParaRPr lang="en-US" altLang="zh-CN" sz="1400" dirty="0">
              <a:solidFill>
                <a:srgbClr val="999999"/>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将服务器返回的图片地址，设置为 </a:t>
            </a:r>
            <a:r>
              <a:rPr lang="en-US" altLang="zh-CN" sz="1400" dirty="0">
                <a:solidFill>
                  <a:srgbClr val="999999"/>
                </a:solidFill>
                <a:latin typeface="Courier New" panose="02070309020205020404" pitchFamily="49" charset="0"/>
                <a:cs typeface="Courier New" panose="02070309020205020404" pitchFamily="49" charset="0"/>
              </a:rPr>
              <a:t>&lt;</a:t>
            </a:r>
            <a:r>
              <a:rPr lang="en-US" altLang="zh-CN" sz="1400" dirty="0" err="1">
                <a:solidFill>
                  <a:srgbClr val="999999"/>
                </a:solidFill>
                <a:latin typeface="Courier New" panose="02070309020205020404" pitchFamily="49" charset="0"/>
                <a:cs typeface="Courier New" panose="02070309020205020404" pitchFamily="49" charset="0"/>
              </a:rPr>
              <a:t>img</a:t>
            </a:r>
            <a:r>
              <a:rPr lang="en-US" altLang="zh-CN" sz="1400" dirty="0">
                <a:solidFill>
                  <a:srgbClr val="999999"/>
                </a:solidFill>
                <a:latin typeface="Courier New" panose="02070309020205020404" pitchFamily="49" charset="0"/>
                <a:cs typeface="Courier New" panose="02070309020205020404" pitchFamily="49" charset="0"/>
              </a:rPr>
              <a:t>&gt; </a:t>
            </a:r>
            <a:r>
              <a:rPr lang="zh-CN" altLang="en-US" sz="1400" dirty="0">
                <a:solidFill>
                  <a:srgbClr val="999999"/>
                </a:solidFill>
                <a:latin typeface="Courier New" panose="02070309020205020404" pitchFamily="49" charset="0"/>
                <a:cs typeface="Courier New" panose="02070309020205020404" pitchFamily="49" charset="0"/>
              </a:rPr>
              <a:t>标签的 </a:t>
            </a:r>
            <a:r>
              <a:rPr lang="en-US" altLang="zh-CN" sz="1400" dirty="0">
                <a:solidFill>
                  <a:srgbClr val="999999"/>
                </a:solidFill>
                <a:latin typeface="Courier New" panose="02070309020205020404" pitchFamily="49" charset="0"/>
                <a:cs typeface="Courier New" panose="02070309020205020404" pitchFamily="49" charset="0"/>
              </a:rPr>
              <a:t>src </a:t>
            </a:r>
            <a:r>
              <a:rPr lang="zh-CN" altLang="en-US" sz="1400" dirty="0">
                <a:solidFill>
                  <a:srgbClr val="999999"/>
                </a:solidFill>
                <a:latin typeface="Courier New" panose="02070309020205020404" pitchFamily="49" charset="0"/>
                <a:cs typeface="Courier New" panose="02070309020205020404" pitchFamily="49" charset="0"/>
              </a:rPr>
              <a:t>属性</a:t>
            </a:r>
            <a:endParaRPr lang="en-US" altLang="zh-CN" sz="1400" dirty="0">
              <a:solidFill>
                <a:srgbClr val="999999"/>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document.</a:t>
            </a:r>
            <a:r>
              <a:rPr lang="en-US" altLang="zh-CN" sz="1400" b="1" dirty="0" err="1">
                <a:solidFill>
                  <a:srgbClr val="1DA11D"/>
                </a:solidFill>
                <a:latin typeface="Courier New" panose="02070309020205020404" pitchFamily="49" charset="0"/>
                <a:cs typeface="Courier New" panose="02070309020205020404" pitchFamily="49" charset="0"/>
              </a:rPr>
              <a:t>querySelector</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err="1">
                <a:solidFill>
                  <a:srgbClr val="1794FA"/>
                </a:solidFill>
                <a:latin typeface="Courier New" panose="02070309020205020404" pitchFamily="49" charset="0"/>
                <a:cs typeface="Courier New" panose="02070309020205020404" pitchFamily="49" charset="0"/>
              </a:rPr>
              <a:t>img</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).src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1794FA"/>
                </a:solidFill>
                <a:latin typeface="Courier New" panose="02070309020205020404" pitchFamily="49" charset="0"/>
                <a:cs typeface="Courier New" panose="02070309020205020404" pitchFamily="49" charset="0"/>
              </a:rPr>
              <a:t>'http://www.liulongbin.top:3006'</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data.url</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 </a:t>
            </a:r>
            <a:r>
              <a:rPr lang="en-US" altLang="zh-CN" sz="1400" b="1" dirty="0">
                <a:solidFill>
                  <a:srgbClr val="FF3333"/>
                </a:solidFill>
                <a:latin typeface="Courier New" panose="02070309020205020404" pitchFamily="49" charset="0"/>
                <a:cs typeface="Courier New" panose="02070309020205020404" pitchFamily="49" charset="0"/>
              </a:rPr>
              <a:t>else</a:t>
            </a:r>
            <a:r>
              <a:rPr lang="en-US" altLang="zh-CN" sz="1400" dirty="0">
                <a:solidFill>
                  <a:srgbClr val="050505"/>
                </a:solidFill>
                <a:latin typeface="Courier New" panose="02070309020205020404" pitchFamily="49" charset="0"/>
                <a:cs typeface="Courier New" panose="02070309020205020404" pitchFamily="49" charset="0"/>
              </a:rPr>
              <a:t> {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上传文件失败</a:t>
            </a:r>
            <a:endParaRPr lang="en-US" altLang="zh-CN" sz="1400" dirty="0">
              <a:solidFill>
                <a:srgbClr val="999999"/>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i="1" dirty="0">
                <a:solidFill>
                  <a:srgbClr val="124CFA"/>
                </a:solidFill>
                <a:latin typeface="Courier New" panose="02070309020205020404" pitchFamily="49" charset="0"/>
                <a:cs typeface="Courier New" panose="02070309020205020404" pitchFamily="49" charset="0"/>
              </a:rPr>
              <a:t>console</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FFCD03"/>
                </a:solidFill>
                <a:latin typeface="Courier New" panose="02070309020205020404" pitchFamily="49" charset="0"/>
                <a:cs typeface="Courier New" panose="02070309020205020404" pitchFamily="49" charset="0"/>
              </a:rPr>
              <a:t>log</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err="1">
                <a:solidFill>
                  <a:srgbClr val="050505"/>
                </a:solidFill>
                <a:latin typeface="Courier New" panose="02070309020205020404" pitchFamily="49" charset="0"/>
                <a:cs typeface="Courier New" panose="02070309020205020404" pitchFamily="49" charset="0"/>
              </a:rPr>
              <a:t>data.message</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endParaRPr lang="zh-CN" altLang="en-US" sz="140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13314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XMLHttpRequest Level2</a:t>
            </a:r>
            <a:r>
              <a:rPr lang="zh-CN" altLang="en-US" dirty="0"/>
              <a:t>的新特性</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4.5 </a:t>
            </a:r>
            <a:r>
              <a:rPr lang="zh-CN" altLang="en-US" dirty="0"/>
              <a:t>显示文件上传进度</a:t>
            </a:r>
          </a:p>
        </p:txBody>
      </p:sp>
      <p:sp>
        <p:nvSpPr>
          <p:cNvPr id="7" name="内容占位符 5">
            <a:extLst>
              <a:ext uri="{FF2B5EF4-FFF2-40B4-BE49-F238E27FC236}">
                <a16:creationId xmlns:a16="http://schemas.microsoft.com/office/drawing/2014/main" id="{5D2CB5B4-D738-4799-ABFA-116CFAC34CFC}"/>
              </a:ext>
            </a:extLst>
          </p:cNvPr>
          <p:cNvSpPr>
            <a:spLocks noGrp="1"/>
          </p:cNvSpPr>
          <p:nvPr>
            <p:ph sz="half" idx="14"/>
          </p:nvPr>
        </p:nvSpPr>
        <p:spPr>
          <a:xfrm>
            <a:off x="1131170" y="1857602"/>
            <a:ext cx="8983133" cy="722076"/>
          </a:xfrm>
        </p:spPr>
        <p:txBody>
          <a:bodyPr>
            <a:noAutofit/>
          </a:bodyPr>
          <a:lstStyle/>
          <a:p>
            <a:r>
              <a:rPr lang="zh-CN" altLang="en-US" dirty="0"/>
              <a:t>新版本的 </a:t>
            </a:r>
            <a:r>
              <a:rPr lang="en-US" altLang="zh-CN" dirty="0"/>
              <a:t>XMLHttpRequest </a:t>
            </a:r>
            <a:r>
              <a:rPr lang="zh-CN" altLang="en-US" dirty="0"/>
              <a:t>对象中，可以通过监听 </a:t>
            </a:r>
            <a:r>
              <a:rPr lang="en-US" altLang="zh-CN" dirty="0" err="1"/>
              <a:t>xhr.upload.onprogress</a:t>
            </a:r>
            <a:r>
              <a:rPr lang="en-US" altLang="zh-CN" dirty="0"/>
              <a:t> </a:t>
            </a:r>
            <a:r>
              <a:rPr lang="zh-CN" altLang="en-US" dirty="0"/>
              <a:t>事件，来获取到文件的上传进度。语法格式如下：</a:t>
            </a:r>
            <a:endParaRPr lang="en-US" altLang="zh-CN" dirty="0">
              <a:solidFill>
                <a:schemeClr val="tx1"/>
              </a:solidFill>
            </a:endParaRPr>
          </a:p>
        </p:txBody>
      </p:sp>
      <p:sp>
        <p:nvSpPr>
          <p:cNvPr id="9" name="矩形 8">
            <a:extLst>
              <a:ext uri="{FF2B5EF4-FFF2-40B4-BE49-F238E27FC236}">
                <a16:creationId xmlns:a16="http://schemas.microsoft.com/office/drawing/2014/main" id="{D02AD609-2186-406C-B4A7-42D9DF6AB955}"/>
              </a:ext>
            </a:extLst>
          </p:cNvPr>
          <p:cNvSpPr/>
          <p:nvPr/>
        </p:nvSpPr>
        <p:spPr bwMode="auto">
          <a:xfrm>
            <a:off x="1245556" y="2700309"/>
            <a:ext cx="9366001" cy="3901432"/>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400" dirty="0">
                <a:solidFill>
                  <a:srgbClr val="999999"/>
                </a:solidFill>
                <a:latin typeface="Courier New" panose="02070309020205020404" pitchFamily="49" charset="0"/>
                <a:cs typeface="Courier New" panose="02070309020205020404" pitchFamily="49" charset="0"/>
              </a:rPr>
              <a:t> // </a:t>
            </a:r>
            <a:r>
              <a:rPr lang="zh-CN" altLang="en-US" sz="1400" dirty="0">
                <a:solidFill>
                  <a:srgbClr val="999999"/>
                </a:solidFill>
                <a:latin typeface="Courier New" panose="02070309020205020404" pitchFamily="49" charset="0"/>
                <a:cs typeface="Courier New" panose="02070309020205020404" pitchFamily="49" charset="0"/>
              </a:rPr>
              <a:t>创建 </a:t>
            </a:r>
            <a:r>
              <a:rPr lang="en-US" altLang="zh-CN" sz="1400" dirty="0">
                <a:solidFill>
                  <a:srgbClr val="999999"/>
                </a:solidFill>
                <a:latin typeface="Courier New" panose="02070309020205020404" pitchFamily="49" charset="0"/>
                <a:cs typeface="Courier New" panose="02070309020205020404" pitchFamily="49" charset="0"/>
              </a:rPr>
              <a:t>XHR </a:t>
            </a:r>
            <a:r>
              <a:rPr lang="zh-CN" altLang="en-US" sz="1400" dirty="0">
                <a:solidFill>
                  <a:srgbClr val="999999"/>
                </a:solidFill>
                <a:latin typeface="Courier New" panose="02070309020205020404" pitchFamily="49" charset="0"/>
                <a:cs typeface="Courier New" panose="02070309020205020404" pitchFamily="49" charset="0"/>
              </a:rPr>
              <a:t>对象</a:t>
            </a:r>
            <a:endParaRPr lang="en-US" altLang="zh-CN" sz="1400" dirty="0">
              <a:solidFill>
                <a:srgbClr val="999999"/>
              </a:solidFill>
              <a:latin typeface="Courier New" panose="02070309020205020404" pitchFamily="49" charset="0"/>
              <a:cs typeface="Courier New" panose="02070309020205020404" pitchFamily="49" charset="0"/>
            </a:endParaRPr>
          </a:p>
          <a:p>
            <a:pPr>
              <a:lnSpc>
                <a:spcPct val="150000"/>
              </a:lnSpc>
            </a:pPr>
            <a:r>
              <a:rPr lang="en-US" altLang="zh-CN" sz="1400" b="1" i="1" dirty="0">
                <a:solidFill>
                  <a:srgbClr val="0088FF"/>
                </a:solidFill>
                <a:latin typeface="Courier New" panose="02070309020205020404" pitchFamily="49" charset="0"/>
                <a:cs typeface="Courier New" panose="02070309020205020404" pitchFamily="49" charset="0"/>
              </a:rPr>
              <a:t> var</a:t>
            </a:r>
            <a:r>
              <a:rPr lang="en-US" altLang="zh-CN" sz="1400" dirty="0">
                <a:solidFill>
                  <a:srgbClr val="050505"/>
                </a:solidFill>
                <a:latin typeface="Courier New" panose="02070309020205020404" pitchFamily="49" charset="0"/>
                <a:cs typeface="Courier New" panose="02070309020205020404" pitchFamily="49" charset="0"/>
              </a:rPr>
              <a:t> xhr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new</a:t>
            </a:r>
            <a:r>
              <a:rPr lang="en-US" altLang="zh-CN" sz="1400" dirty="0">
                <a:solidFill>
                  <a:srgbClr val="050505"/>
                </a:solidFill>
                <a:latin typeface="Courier New" panose="02070309020205020404" pitchFamily="49" charset="0"/>
                <a:cs typeface="Courier New" panose="02070309020205020404" pitchFamily="49" charset="0"/>
              </a:rPr>
              <a:t> XMLHttpRequest()</a:t>
            </a:r>
          </a:p>
          <a:p>
            <a:pPr>
              <a:lnSpc>
                <a:spcPct val="150000"/>
              </a:lnSpc>
            </a:pPr>
            <a:r>
              <a:rPr lang="en-US" altLang="zh-CN" sz="1400" dirty="0">
                <a:solidFill>
                  <a:srgbClr val="999999"/>
                </a:solidFill>
                <a:latin typeface="Courier New" panose="02070309020205020404" pitchFamily="49" charset="0"/>
                <a:cs typeface="Courier New" panose="02070309020205020404" pitchFamily="49" charset="0"/>
              </a:rPr>
              <a:t> // </a:t>
            </a:r>
            <a:r>
              <a:rPr lang="zh-CN" altLang="en-US" sz="1400" dirty="0">
                <a:solidFill>
                  <a:srgbClr val="999999"/>
                </a:solidFill>
                <a:latin typeface="Courier New" panose="02070309020205020404" pitchFamily="49" charset="0"/>
                <a:cs typeface="Courier New" panose="02070309020205020404" pitchFamily="49" charset="0"/>
              </a:rPr>
              <a:t>监听 </a:t>
            </a:r>
            <a:r>
              <a:rPr lang="en-US" altLang="zh-CN" sz="1400" dirty="0" err="1">
                <a:solidFill>
                  <a:srgbClr val="999999"/>
                </a:solidFill>
                <a:latin typeface="Courier New" panose="02070309020205020404" pitchFamily="49" charset="0"/>
                <a:cs typeface="Courier New" panose="02070309020205020404" pitchFamily="49" charset="0"/>
              </a:rPr>
              <a:t>xhr.upload</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的 </a:t>
            </a:r>
            <a:r>
              <a:rPr lang="en-US" altLang="zh-CN" sz="1400" dirty="0" err="1">
                <a:solidFill>
                  <a:srgbClr val="999999"/>
                </a:solidFill>
                <a:latin typeface="Courier New" panose="02070309020205020404" pitchFamily="49" charset="0"/>
                <a:cs typeface="Courier New" panose="02070309020205020404" pitchFamily="49" charset="0"/>
              </a:rPr>
              <a:t>onprogress</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事件</a:t>
            </a:r>
            <a:endParaRPr lang="en-US" altLang="zh-CN" sz="1400" dirty="0">
              <a:solidFill>
                <a:srgbClr val="999999"/>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xhr.upload.</a:t>
            </a:r>
            <a:r>
              <a:rPr lang="en-US" altLang="zh-CN" sz="1400" b="1" dirty="0" err="1">
                <a:solidFill>
                  <a:srgbClr val="1DA11D"/>
                </a:solidFill>
                <a:latin typeface="Courier New" panose="02070309020205020404" pitchFamily="49" charset="0"/>
                <a:cs typeface="Courier New" panose="02070309020205020404" pitchFamily="49" charset="0"/>
              </a:rPr>
              <a:t>onprogress</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function</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i="1" dirty="0">
                <a:solidFill>
                  <a:srgbClr val="FF960D"/>
                </a:solidFill>
                <a:latin typeface="Courier New" panose="02070309020205020404" pitchFamily="49" charset="0"/>
                <a:cs typeface="Courier New" panose="02070309020205020404" pitchFamily="49" charset="0"/>
              </a:rPr>
              <a:t>e</a:t>
            </a:r>
            <a:r>
              <a:rPr lang="en-US" altLang="zh-CN" sz="1400" dirty="0">
                <a:solidFill>
                  <a:srgbClr val="050505"/>
                </a:solidFill>
                <a:latin typeface="Courier New" panose="02070309020205020404" pitchFamily="49" charset="0"/>
                <a:cs typeface="Courier New" panose="02070309020205020404" pitchFamily="49" charset="0"/>
              </a:rPr>
              <a:t>) {</a:t>
            </a: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en-US" altLang="zh-CN" sz="1400" dirty="0" err="1">
                <a:solidFill>
                  <a:srgbClr val="999999"/>
                </a:solidFill>
                <a:latin typeface="Courier New" panose="02070309020205020404" pitchFamily="49" charset="0"/>
                <a:cs typeface="Courier New" panose="02070309020205020404" pitchFamily="49" charset="0"/>
              </a:rPr>
              <a:t>e.lengthComputable</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是一个布尔值，表示当前上传的资源是否具有可计算的长度</a:t>
            </a:r>
            <a:endParaRPr lang="en-US" altLang="zh-CN" sz="1400" dirty="0">
              <a:solidFill>
                <a:srgbClr val="999999"/>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if</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e.lengthComputable</a:t>
            </a:r>
            <a:r>
              <a:rPr lang="en-US" altLang="zh-CN" sz="1400" dirty="0">
                <a:solidFill>
                  <a:srgbClr val="050505"/>
                </a:solidFill>
                <a:latin typeface="Courier New" panose="02070309020205020404" pitchFamily="49" charset="0"/>
                <a:cs typeface="Courier New" panose="02070309020205020404" pitchFamily="49" charset="0"/>
              </a:rPr>
              <a:t>) {</a:t>
            </a:r>
          </a:p>
          <a:p>
            <a:pPr>
              <a:lnSpc>
                <a:spcPct val="150000"/>
              </a:lnSpc>
            </a:pPr>
            <a:r>
              <a:rPr lang="en-US" altLang="zh-CN" sz="1400" dirty="0">
                <a:solidFill>
                  <a:srgbClr val="999999"/>
                </a:solidFill>
                <a:latin typeface="Courier New" panose="02070309020205020404" pitchFamily="49" charset="0"/>
                <a:cs typeface="Courier New" panose="02070309020205020404" pitchFamily="49" charset="0"/>
              </a:rPr>
              <a:t>        // </a:t>
            </a:r>
            <a:r>
              <a:rPr lang="en-US" altLang="zh-CN" sz="1400" dirty="0" err="1">
                <a:solidFill>
                  <a:srgbClr val="999999"/>
                </a:solidFill>
                <a:latin typeface="Courier New" panose="02070309020205020404" pitchFamily="49" charset="0"/>
                <a:cs typeface="Courier New" panose="02070309020205020404" pitchFamily="49" charset="0"/>
              </a:rPr>
              <a:t>e.loaded</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已传输的字节</a:t>
            </a:r>
            <a:endParaRPr lang="en-US" altLang="zh-CN" sz="1400" dirty="0">
              <a:solidFill>
                <a:srgbClr val="999999"/>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999999"/>
                </a:solidFill>
                <a:latin typeface="Courier New" panose="02070309020205020404" pitchFamily="49" charset="0"/>
                <a:cs typeface="Courier New" panose="02070309020205020404" pitchFamily="49" charset="0"/>
              </a:rPr>
              <a:t>        // </a:t>
            </a:r>
            <a:r>
              <a:rPr lang="en-US" altLang="zh-CN" sz="1400" dirty="0" err="1">
                <a:solidFill>
                  <a:srgbClr val="999999"/>
                </a:solidFill>
                <a:latin typeface="Courier New" panose="02070309020205020404" pitchFamily="49" charset="0"/>
                <a:cs typeface="Courier New" panose="02070309020205020404" pitchFamily="49" charset="0"/>
              </a:rPr>
              <a:t>e.total</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需传输的总字节</a:t>
            </a:r>
            <a:endParaRPr lang="en-US" altLang="zh-CN" sz="1400" dirty="0">
              <a:solidFill>
                <a:srgbClr val="999999"/>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var</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percentComplete</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57C8ED"/>
                </a:solidFill>
                <a:latin typeface="Courier New" panose="02070309020205020404" pitchFamily="49" charset="0"/>
                <a:cs typeface="Courier New" panose="02070309020205020404" pitchFamily="49" charset="0"/>
              </a:rPr>
              <a:t>Math</a:t>
            </a:r>
            <a:r>
              <a:rPr lang="en-US" altLang="zh-CN" sz="1400" dirty="0" err="1">
                <a:solidFill>
                  <a:srgbClr val="050505"/>
                </a:solidFill>
                <a:latin typeface="Courier New" panose="02070309020205020404" pitchFamily="49" charset="0"/>
                <a:cs typeface="Courier New" panose="02070309020205020404" pitchFamily="49" charset="0"/>
              </a:rPr>
              <a:t>.</a:t>
            </a:r>
            <a:r>
              <a:rPr lang="en-US" altLang="zh-CN" sz="1400" dirty="0" err="1">
                <a:solidFill>
                  <a:srgbClr val="FFCD03"/>
                </a:solidFill>
                <a:latin typeface="Courier New" panose="02070309020205020404" pitchFamily="49" charset="0"/>
                <a:cs typeface="Courier New" panose="02070309020205020404" pitchFamily="49" charset="0"/>
              </a:rPr>
              <a:t>ceil</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err="1">
                <a:solidFill>
                  <a:srgbClr val="050505"/>
                </a:solidFill>
                <a:latin typeface="Courier New" panose="02070309020205020404" pitchFamily="49" charset="0"/>
                <a:cs typeface="Courier New" panose="02070309020205020404" pitchFamily="49" charset="0"/>
              </a:rPr>
              <a:t>e.loaded</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e.total</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0025F5"/>
                </a:solidFill>
                <a:latin typeface="Courier New" panose="02070309020205020404" pitchFamily="49" charset="0"/>
                <a:cs typeface="Courier New" panose="02070309020205020404" pitchFamily="49" charset="0"/>
              </a:rPr>
              <a:t>100</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1466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XMLHttpRequest Level2</a:t>
            </a:r>
            <a:r>
              <a:rPr lang="zh-CN" altLang="en-US" dirty="0"/>
              <a:t>的新特性</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4.5 </a:t>
            </a:r>
            <a:r>
              <a:rPr lang="zh-CN" altLang="en-US" dirty="0"/>
              <a:t>显示文件上传进度</a:t>
            </a:r>
          </a:p>
        </p:txBody>
      </p:sp>
      <p:sp>
        <p:nvSpPr>
          <p:cNvPr id="13" name="TextBox 3">
            <a:extLst>
              <a:ext uri="{FF2B5EF4-FFF2-40B4-BE49-F238E27FC236}">
                <a16:creationId xmlns:a16="http://schemas.microsoft.com/office/drawing/2014/main" id="{C5456FCE-9FEC-42AA-83A6-532B34CE0818}"/>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1. </a:t>
            </a:r>
            <a:r>
              <a:rPr lang="zh-CN" altLang="en-US" sz="1867" b="1" dirty="0">
                <a:solidFill>
                  <a:srgbClr val="404040"/>
                </a:solidFill>
                <a:latin typeface="微软雅黑" panose="020B0503020204020204" pitchFamily="34" charset="-122"/>
                <a:ea typeface="微软雅黑" panose="020B0503020204020204" pitchFamily="34" charset="-122"/>
              </a:rPr>
              <a:t>导入需要的库</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F0365847-5703-4F84-8AAC-9FD321CA33E1}"/>
              </a:ext>
            </a:extLst>
          </p:cNvPr>
          <p:cNvSpPr/>
          <p:nvPr/>
        </p:nvSpPr>
        <p:spPr bwMode="auto">
          <a:xfrm>
            <a:off x="1245556" y="2835778"/>
            <a:ext cx="8461393" cy="1074693"/>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1400" dirty="0">
                <a:solidFill>
                  <a:srgbClr val="999999"/>
                </a:solidFill>
                <a:latin typeface="Courier New" panose="02070309020205020404" pitchFamily="49" charset="0"/>
                <a:cs typeface="Courier New" panose="02070309020205020404" pitchFamily="49" charset="0"/>
              </a:rPr>
              <a:t>   </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&lt;</a:t>
            </a:r>
            <a:r>
              <a:rPr lang="en-US" altLang="zh-CN" sz="1400" dirty="0">
                <a:solidFill>
                  <a:srgbClr val="F92672"/>
                </a:solidFill>
                <a:latin typeface="Courier New" panose="02070309020205020404" pitchFamily="49" charset="0"/>
                <a:cs typeface="Courier New" panose="02070309020205020404" pitchFamily="49" charset="0"/>
              </a:rPr>
              <a:t>link</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err="1">
                <a:solidFill>
                  <a:srgbClr val="F77C00"/>
                </a:solidFill>
                <a:latin typeface="Courier New" panose="02070309020205020404" pitchFamily="49" charset="0"/>
                <a:cs typeface="Courier New" panose="02070309020205020404" pitchFamily="49" charset="0"/>
              </a:rPr>
              <a:t>rel</a:t>
            </a:r>
            <a:r>
              <a:rPr lang="en-US" altLang="zh-CN" sz="1400" dirty="0">
                <a:solidFill>
                  <a:srgbClr val="0D0D0D"/>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"stylesheet"</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err="1">
                <a:solidFill>
                  <a:srgbClr val="F77C00"/>
                </a:solidFill>
                <a:latin typeface="Courier New" panose="02070309020205020404" pitchFamily="49" charset="0"/>
                <a:cs typeface="Courier New" panose="02070309020205020404" pitchFamily="49" charset="0"/>
              </a:rPr>
              <a:t>href</a:t>
            </a:r>
            <a:r>
              <a:rPr lang="en-US" altLang="zh-CN" sz="1400" dirty="0">
                <a:solidFill>
                  <a:srgbClr val="0D0D0D"/>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"./lib/bootstrap.css"</a:t>
            </a:r>
            <a:r>
              <a:rPr lang="en-US" altLang="zh-CN" sz="1400" dirty="0">
                <a:solidFill>
                  <a:srgbClr val="0D0D0D"/>
                </a:solidFill>
                <a:latin typeface="Courier New" panose="02070309020205020404" pitchFamily="49" charset="0"/>
                <a:cs typeface="Courier New" panose="02070309020205020404" pitchFamily="49" charset="0"/>
              </a:rPr>
              <a:t> /&gt;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&lt;</a:t>
            </a:r>
            <a:r>
              <a:rPr lang="en-US" altLang="zh-CN" sz="1400" dirty="0">
                <a:solidFill>
                  <a:srgbClr val="F92672"/>
                </a:solidFill>
                <a:latin typeface="Courier New" panose="02070309020205020404" pitchFamily="49" charset="0"/>
                <a:cs typeface="Courier New" panose="02070309020205020404" pitchFamily="49" charset="0"/>
              </a:rPr>
              <a:t>script</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F77C00"/>
                </a:solidFill>
                <a:latin typeface="Courier New" panose="02070309020205020404" pitchFamily="49" charset="0"/>
                <a:cs typeface="Courier New" panose="02070309020205020404" pitchFamily="49" charset="0"/>
              </a:rPr>
              <a:t>src</a:t>
            </a:r>
            <a:r>
              <a:rPr lang="en-US" altLang="zh-CN" sz="1400" dirty="0">
                <a:solidFill>
                  <a:srgbClr val="0D0D0D"/>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"./lib/jquery.js"</a:t>
            </a:r>
            <a:r>
              <a:rPr lang="en-US" altLang="zh-CN" sz="1400" dirty="0">
                <a:solidFill>
                  <a:srgbClr val="0D0D0D"/>
                </a:solidFill>
                <a:latin typeface="Courier New" panose="02070309020205020404" pitchFamily="49" charset="0"/>
                <a:cs typeface="Courier New" panose="02070309020205020404" pitchFamily="49" charset="0"/>
              </a:rPr>
              <a:t>&gt;</a:t>
            </a:r>
            <a:r>
              <a:rPr lang="en-US" altLang="zh-CN" sz="1400" dirty="0">
                <a:solidFill>
                  <a:srgbClr val="050505"/>
                </a:solidFill>
                <a:latin typeface="Courier New" panose="02070309020205020404" pitchFamily="49" charset="0"/>
                <a:cs typeface="Courier New" panose="02070309020205020404" pitchFamily="49" charset="0"/>
              </a:rPr>
              <a:t>&lt;</a:t>
            </a:r>
            <a:r>
              <a:rPr lang="en-US" altLang="zh-CN" sz="1400" dirty="0">
                <a:solidFill>
                  <a:srgbClr val="0D0D0D"/>
                </a:solidFill>
                <a:latin typeface="Courier New" panose="02070309020205020404" pitchFamily="49" charset="0"/>
                <a:cs typeface="Courier New" panose="02070309020205020404" pitchFamily="49" charset="0"/>
              </a:rPr>
              <a:t>/</a:t>
            </a:r>
            <a:r>
              <a:rPr lang="en-US" altLang="zh-CN" sz="1400" dirty="0">
                <a:solidFill>
                  <a:srgbClr val="F92672"/>
                </a:solidFill>
                <a:latin typeface="Courier New" panose="02070309020205020404" pitchFamily="49" charset="0"/>
                <a:cs typeface="Courier New" panose="02070309020205020404" pitchFamily="49" charset="0"/>
              </a:rPr>
              <a:t>script</a:t>
            </a:r>
            <a:r>
              <a:rPr lang="en-US" altLang="zh-CN" sz="1400" dirty="0">
                <a:solidFill>
                  <a:srgbClr val="0D0D0D"/>
                </a:solidFill>
                <a:latin typeface="Courier New" panose="02070309020205020404" pitchFamily="49" charset="0"/>
                <a:cs typeface="Courier New" panose="02070309020205020404" pitchFamily="49" charset="0"/>
              </a:rPr>
              <a:t>&gt;</a:t>
            </a:r>
          </a:p>
          <a:p>
            <a:pPr>
              <a:lnSpc>
                <a:spcPct val="150000"/>
              </a:lnSpc>
            </a:pPr>
            <a:endParaRPr lang="zh-CN" altLang="en-US" sz="140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13409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XMLHttpRequest Level2</a:t>
            </a:r>
            <a:r>
              <a:rPr lang="zh-CN" altLang="en-US" dirty="0"/>
              <a:t>的新特性</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4.5 </a:t>
            </a:r>
            <a:r>
              <a:rPr lang="zh-CN" altLang="en-US" dirty="0"/>
              <a:t>显示文件上传进度</a:t>
            </a:r>
          </a:p>
        </p:txBody>
      </p:sp>
      <p:sp>
        <p:nvSpPr>
          <p:cNvPr id="13" name="TextBox 3">
            <a:extLst>
              <a:ext uri="{FF2B5EF4-FFF2-40B4-BE49-F238E27FC236}">
                <a16:creationId xmlns:a16="http://schemas.microsoft.com/office/drawing/2014/main" id="{C5456FCE-9FEC-42AA-83A6-532B34CE0818}"/>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2. </a:t>
            </a:r>
            <a:r>
              <a:rPr lang="zh-CN" altLang="en-US" sz="1867" b="1" dirty="0">
                <a:solidFill>
                  <a:srgbClr val="404040"/>
                </a:solidFill>
                <a:latin typeface="微软雅黑" panose="020B0503020204020204" pitchFamily="34" charset="-122"/>
                <a:ea typeface="微软雅黑" panose="020B0503020204020204" pitchFamily="34" charset="-122"/>
              </a:rPr>
              <a:t>基于</a:t>
            </a:r>
            <a:r>
              <a:rPr lang="en-US" altLang="zh-CN" sz="1867" b="1" dirty="0">
                <a:solidFill>
                  <a:srgbClr val="404040"/>
                </a:solidFill>
                <a:latin typeface="微软雅黑" panose="020B0503020204020204" pitchFamily="34" charset="-122"/>
                <a:ea typeface="微软雅黑" panose="020B0503020204020204" pitchFamily="34" charset="-122"/>
              </a:rPr>
              <a:t>Bootstrap</a:t>
            </a:r>
            <a:r>
              <a:rPr lang="zh-CN" altLang="en-US" sz="1867" b="1" dirty="0">
                <a:solidFill>
                  <a:srgbClr val="404040"/>
                </a:solidFill>
                <a:latin typeface="微软雅黑" panose="020B0503020204020204" pitchFamily="34" charset="-122"/>
                <a:ea typeface="微软雅黑" panose="020B0503020204020204" pitchFamily="34" charset="-122"/>
              </a:rPr>
              <a:t>渲染进度条</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F0365847-5703-4F84-8AAC-9FD321CA33E1}"/>
              </a:ext>
            </a:extLst>
          </p:cNvPr>
          <p:cNvSpPr/>
          <p:nvPr/>
        </p:nvSpPr>
        <p:spPr bwMode="auto">
          <a:xfrm>
            <a:off x="1245556" y="2835778"/>
            <a:ext cx="8461393" cy="2537733"/>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1400" dirty="0">
                <a:solidFill>
                  <a:srgbClr val="999999"/>
                </a:solidFill>
                <a:latin typeface="Courier New" panose="02070309020205020404" pitchFamily="49" charset="0"/>
                <a:cs typeface="Courier New" panose="02070309020205020404" pitchFamily="49" charset="0"/>
              </a:rPr>
              <a:t>   </a:t>
            </a:r>
          </a:p>
          <a:p>
            <a:pPr>
              <a:lnSpc>
                <a:spcPct val="150000"/>
              </a:lnSpc>
            </a:pPr>
            <a:r>
              <a:rPr lang="zh-CN" altLang="en-US"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&lt;!-- </a:t>
            </a:r>
            <a:r>
              <a:rPr lang="zh-CN" altLang="en-US" sz="1400" dirty="0">
                <a:solidFill>
                  <a:srgbClr val="999999"/>
                </a:solidFill>
                <a:latin typeface="Courier New" panose="02070309020205020404" pitchFamily="49" charset="0"/>
                <a:cs typeface="Courier New" panose="02070309020205020404" pitchFamily="49" charset="0"/>
              </a:rPr>
              <a:t>进度条 </a:t>
            </a:r>
            <a:r>
              <a:rPr lang="en-US" altLang="zh-CN" sz="1400" dirty="0">
                <a:solidFill>
                  <a:srgbClr val="999999"/>
                </a:solidFill>
                <a:latin typeface="Courier New" panose="02070309020205020404" pitchFamily="49" charset="0"/>
                <a:cs typeface="Courier New" panose="02070309020205020404" pitchFamily="49" charset="0"/>
              </a:rPr>
              <a:t>--&gt;</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0D0D0D"/>
                </a:solidFill>
                <a:latin typeface="Courier New" panose="02070309020205020404" pitchFamily="49" charset="0"/>
                <a:cs typeface="Courier New" panose="02070309020205020404" pitchFamily="49" charset="0"/>
              </a:rPr>
              <a:t>&lt;</a:t>
            </a:r>
            <a:r>
              <a:rPr lang="en-US" altLang="zh-CN" sz="1400" dirty="0">
                <a:solidFill>
                  <a:srgbClr val="F92672"/>
                </a:solidFill>
                <a:latin typeface="Courier New" panose="02070309020205020404" pitchFamily="49" charset="0"/>
                <a:cs typeface="Courier New" panose="02070309020205020404" pitchFamily="49" charset="0"/>
              </a:rPr>
              <a:t>div</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F77C00"/>
                </a:solidFill>
                <a:latin typeface="Courier New" panose="02070309020205020404" pitchFamily="49" charset="0"/>
                <a:cs typeface="Courier New" panose="02070309020205020404" pitchFamily="49" charset="0"/>
              </a:rPr>
              <a:t>class</a:t>
            </a:r>
            <a:r>
              <a:rPr lang="en-US" altLang="zh-CN" sz="1400" dirty="0">
                <a:solidFill>
                  <a:srgbClr val="0D0D0D"/>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"progress"</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F77C00"/>
                </a:solidFill>
                <a:latin typeface="Courier New" panose="02070309020205020404" pitchFamily="49" charset="0"/>
                <a:cs typeface="Courier New" panose="02070309020205020404" pitchFamily="49" charset="0"/>
              </a:rPr>
              <a:t>style</a:t>
            </a:r>
            <a:r>
              <a:rPr lang="en-US" altLang="zh-CN" sz="1400" dirty="0">
                <a:solidFill>
                  <a:srgbClr val="0D0D0D"/>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"width: 500px; margin: 10px 0;"</a:t>
            </a:r>
            <a:r>
              <a:rPr lang="en-US" altLang="zh-CN" sz="1400" dirty="0">
                <a:solidFill>
                  <a:srgbClr val="0D0D0D"/>
                </a:solidFill>
                <a:latin typeface="Courier New" panose="02070309020205020404" pitchFamily="49" charset="0"/>
                <a:cs typeface="Courier New" panose="02070309020205020404" pitchFamily="49" charset="0"/>
              </a:rPr>
              <a:t>&gt;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&lt;</a:t>
            </a:r>
            <a:r>
              <a:rPr lang="en-US" altLang="zh-CN" sz="1400" dirty="0">
                <a:solidFill>
                  <a:srgbClr val="F92672"/>
                </a:solidFill>
                <a:latin typeface="Courier New" panose="02070309020205020404" pitchFamily="49" charset="0"/>
                <a:cs typeface="Courier New" panose="02070309020205020404" pitchFamily="49" charset="0"/>
              </a:rPr>
              <a:t>div</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F77C00"/>
                </a:solidFill>
                <a:latin typeface="Courier New" panose="02070309020205020404" pitchFamily="49" charset="0"/>
                <a:cs typeface="Courier New" panose="02070309020205020404" pitchFamily="49" charset="0"/>
              </a:rPr>
              <a:t>class</a:t>
            </a:r>
            <a:r>
              <a:rPr lang="en-US" altLang="zh-CN" sz="1400" dirty="0">
                <a:solidFill>
                  <a:srgbClr val="0D0D0D"/>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"progress-bar progress-bar-info progress-bar-striped active"</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F77C00"/>
                </a:solidFill>
                <a:latin typeface="Courier New" panose="02070309020205020404" pitchFamily="49" charset="0"/>
                <a:cs typeface="Courier New" panose="02070309020205020404" pitchFamily="49" charset="0"/>
              </a:rPr>
              <a:t>id</a:t>
            </a:r>
            <a:r>
              <a:rPr lang="en-US" altLang="zh-CN" sz="1400" dirty="0">
                <a:solidFill>
                  <a:srgbClr val="0D0D0D"/>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"percent"</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F77C00"/>
                </a:solidFill>
                <a:latin typeface="Courier New" panose="02070309020205020404" pitchFamily="49" charset="0"/>
                <a:cs typeface="Courier New" panose="02070309020205020404" pitchFamily="49" charset="0"/>
              </a:rPr>
              <a:t>style</a:t>
            </a:r>
            <a:r>
              <a:rPr lang="en-US" altLang="zh-CN" sz="1400" dirty="0">
                <a:solidFill>
                  <a:srgbClr val="0D0D0D"/>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"width: 0%"</a:t>
            </a:r>
            <a:r>
              <a:rPr lang="en-US" altLang="zh-CN" sz="1400" dirty="0">
                <a:solidFill>
                  <a:srgbClr val="0D0D0D"/>
                </a:solidFill>
                <a:latin typeface="Courier New" panose="02070309020205020404" pitchFamily="49" charset="0"/>
                <a:cs typeface="Courier New" panose="02070309020205020404" pitchFamily="49" charset="0"/>
              </a:rPr>
              <a:t>&gt;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0%</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&lt;/</a:t>
            </a:r>
            <a:r>
              <a:rPr lang="en-US" altLang="zh-CN" sz="1400" dirty="0">
                <a:solidFill>
                  <a:srgbClr val="F92672"/>
                </a:solidFill>
                <a:latin typeface="Courier New" panose="02070309020205020404" pitchFamily="49" charset="0"/>
                <a:cs typeface="Courier New" panose="02070309020205020404" pitchFamily="49" charset="0"/>
              </a:rPr>
              <a:t>div</a:t>
            </a:r>
            <a:r>
              <a:rPr lang="en-US" altLang="zh-CN" sz="1400" dirty="0">
                <a:solidFill>
                  <a:srgbClr val="0D0D0D"/>
                </a:solidFill>
                <a:latin typeface="Courier New" panose="02070309020205020404" pitchFamily="49" charset="0"/>
                <a:cs typeface="Courier New" panose="02070309020205020404" pitchFamily="49" charset="0"/>
              </a:rPr>
              <a:t>&gt;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&lt;/</a:t>
            </a:r>
            <a:r>
              <a:rPr lang="en-US" altLang="zh-CN" sz="1400" dirty="0">
                <a:solidFill>
                  <a:srgbClr val="F92672"/>
                </a:solidFill>
                <a:latin typeface="Courier New" panose="02070309020205020404" pitchFamily="49" charset="0"/>
                <a:cs typeface="Courier New" panose="02070309020205020404" pitchFamily="49" charset="0"/>
              </a:rPr>
              <a:t>div</a:t>
            </a:r>
            <a:r>
              <a:rPr lang="en-US" altLang="zh-CN" sz="1400" dirty="0">
                <a:solidFill>
                  <a:srgbClr val="0D0D0D"/>
                </a:solidFill>
                <a:latin typeface="Courier New" panose="02070309020205020404" pitchFamily="49" charset="0"/>
                <a:cs typeface="Courier New" panose="02070309020205020404" pitchFamily="49" charset="0"/>
              </a:rPr>
              <a:t>&gt;</a:t>
            </a:r>
          </a:p>
          <a:p>
            <a:pPr>
              <a:lnSpc>
                <a:spcPct val="150000"/>
              </a:lnSpc>
            </a:pPr>
            <a:endParaRPr lang="zh-CN" altLang="en-US" sz="140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9100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XMLHttpRequest Level2</a:t>
            </a:r>
            <a:r>
              <a:rPr lang="zh-CN" altLang="en-US" dirty="0"/>
              <a:t>的新特性</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4.5 </a:t>
            </a:r>
            <a:r>
              <a:rPr lang="zh-CN" altLang="en-US" dirty="0"/>
              <a:t>显示文件上传进度</a:t>
            </a:r>
          </a:p>
        </p:txBody>
      </p:sp>
      <p:sp>
        <p:nvSpPr>
          <p:cNvPr id="13" name="TextBox 3">
            <a:extLst>
              <a:ext uri="{FF2B5EF4-FFF2-40B4-BE49-F238E27FC236}">
                <a16:creationId xmlns:a16="http://schemas.microsoft.com/office/drawing/2014/main" id="{C5456FCE-9FEC-42AA-83A6-532B34CE0818}"/>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3. </a:t>
            </a:r>
            <a:r>
              <a:rPr lang="zh-CN" altLang="en-US" sz="1867" b="1" dirty="0">
                <a:solidFill>
                  <a:srgbClr val="404040"/>
                </a:solidFill>
                <a:latin typeface="微软雅黑" panose="020B0503020204020204" pitchFamily="34" charset="-122"/>
                <a:ea typeface="微软雅黑" panose="020B0503020204020204" pitchFamily="34" charset="-122"/>
              </a:rPr>
              <a:t>监听上传进度的事件</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F0365847-5703-4F84-8AAC-9FD321CA33E1}"/>
              </a:ext>
            </a:extLst>
          </p:cNvPr>
          <p:cNvSpPr/>
          <p:nvPr/>
        </p:nvSpPr>
        <p:spPr bwMode="auto">
          <a:xfrm>
            <a:off x="1245556" y="2835776"/>
            <a:ext cx="8461393" cy="3774997"/>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1400" dirty="0">
                <a:solidFill>
                  <a:srgbClr val="999999"/>
                </a:solidFill>
                <a:latin typeface="Courier New" panose="02070309020205020404" pitchFamily="49" charset="0"/>
                <a:cs typeface="Courier New" panose="02070309020205020404" pitchFamily="49" charset="0"/>
              </a:rPr>
              <a:t>   </a:t>
            </a: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xhr.upload.</a:t>
            </a:r>
            <a:r>
              <a:rPr lang="en-US" altLang="zh-CN" sz="1400" b="1" dirty="0" err="1">
                <a:solidFill>
                  <a:srgbClr val="1DA11D"/>
                </a:solidFill>
                <a:latin typeface="Courier New" panose="02070309020205020404" pitchFamily="49" charset="0"/>
                <a:cs typeface="Courier New" panose="02070309020205020404" pitchFamily="49" charset="0"/>
              </a:rPr>
              <a:t>onprogress</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function</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i="1" dirty="0">
                <a:solidFill>
                  <a:srgbClr val="FF960D"/>
                </a:solidFill>
                <a:latin typeface="Courier New" panose="02070309020205020404" pitchFamily="49" charset="0"/>
                <a:cs typeface="Courier New" panose="02070309020205020404" pitchFamily="49" charset="0"/>
              </a:rPr>
              <a:t>e</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if</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e.lengthComputable</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1. </a:t>
            </a:r>
            <a:r>
              <a:rPr lang="zh-CN" altLang="en-US" sz="1400" dirty="0">
                <a:solidFill>
                  <a:srgbClr val="999999"/>
                </a:solidFill>
                <a:latin typeface="Courier New" panose="02070309020205020404" pitchFamily="49" charset="0"/>
                <a:cs typeface="Courier New" panose="02070309020205020404" pitchFamily="49" charset="0"/>
              </a:rPr>
              <a:t>计算出当前上传进度的百分比</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var</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percentComplete</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57C8ED"/>
                </a:solidFill>
                <a:latin typeface="Courier New" panose="02070309020205020404" pitchFamily="49" charset="0"/>
                <a:cs typeface="Courier New" panose="02070309020205020404" pitchFamily="49" charset="0"/>
              </a:rPr>
              <a:t>Math</a:t>
            </a:r>
            <a:r>
              <a:rPr lang="en-US" altLang="zh-CN" sz="1400" dirty="0" err="1">
                <a:solidFill>
                  <a:srgbClr val="050505"/>
                </a:solidFill>
                <a:latin typeface="Courier New" panose="02070309020205020404" pitchFamily="49" charset="0"/>
                <a:cs typeface="Courier New" panose="02070309020205020404" pitchFamily="49" charset="0"/>
              </a:rPr>
              <a:t>.</a:t>
            </a:r>
            <a:r>
              <a:rPr lang="en-US" altLang="zh-CN" sz="1400" dirty="0" err="1">
                <a:solidFill>
                  <a:srgbClr val="FFCD03"/>
                </a:solidFill>
                <a:latin typeface="Courier New" panose="02070309020205020404" pitchFamily="49" charset="0"/>
                <a:cs typeface="Courier New" panose="02070309020205020404" pitchFamily="49" charset="0"/>
              </a:rPr>
              <a:t>ceil</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err="1">
                <a:solidFill>
                  <a:srgbClr val="050505"/>
                </a:solidFill>
                <a:latin typeface="Courier New" panose="02070309020205020404" pitchFamily="49" charset="0"/>
                <a:cs typeface="Courier New" panose="02070309020205020404" pitchFamily="49" charset="0"/>
              </a:rPr>
              <a:t>e.loaded</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e.total</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0025F5"/>
                </a:solidFill>
                <a:latin typeface="Courier New" panose="02070309020205020404" pitchFamily="49" charset="0"/>
                <a:cs typeface="Courier New" panose="02070309020205020404" pitchFamily="49" charset="0"/>
              </a:rPr>
              <a:t>100</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'#percent'</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2. </a:t>
            </a:r>
            <a:r>
              <a:rPr lang="zh-CN" altLang="en-US" sz="1400" dirty="0">
                <a:solidFill>
                  <a:srgbClr val="999999"/>
                </a:solidFill>
                <a:latin typeface="Courier New" panose="02070309020205020404" pitchFamily="49" charset="0"/>
                <a:cs typeface="Courier New" panose="02070309020205020404" pitchFamily="49" charset="0"/>
              </a:rPr>
              <a:t>设置进度条的宽度</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dirty="0">
                <a:solidFill>
                  <a:srgbClr val="1DA11D"/>
                </a:solidFill>
                <a:latin typeface="Courier New" panose="02070309020205020404" pitchFamily="49" charset="0"/>
                <a:cs typeface="Courier New" panose="02070309020205020404" pitchFamily="49" charset="0"/>
              </a:rPr>
              <a:t>attr</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'style'</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1794FA"/>
                </a:solidFill>
                <a:latin typeface="Courier New" panose="02070309020205020404" pitchFamily="49" charset="0"/>
                <a:cs typeface="Courier New" panose="02070309020205020404" pitchFamily="49" charset="0"/>
              </a:rPr>
              <a:t>'width:'</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percentComplete</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3. </a:t>
            </a:r>
            <a:r>
              <a:rPr lang="zh-CN" altLang="en-US" sz="1400" dirty="0">
                <a:solidFill>
                  <a:srgbClr val="999999"/>
                </a:solidFill>
                <a:latin typeface="Courier New" panose="02070309020205020404" pitchFamily="49" charset="0"/>
                <a:cs typeface="Courier New" panose="02070309020205020404" pitchFamily="49" charset="0"/>
              </a:rPr>
              <a:t>显示当前的上传进度百分比</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dirty="0">
                <a:solidFill>
                  <a:srgbClr val="1DA11D"/>
                </a:solidFill>
                <a:latin typeface="Courier New" panose="02070309020205020404" pitchFamily="49" charset="0"/>
                <a:cs typeface="Courier New" panose="02070309020205020404" pitchFamily="49" charset="0"/>
              </a:rPr>
              <a:t>html</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err="1">
                <a:solidFill>
                  <a:srgbClr val="050505"/>
                </a:solidFill>
                <a:latin typeface="Courier New" panose="02070309020205020404" pitchFamily="49" charset="0"/>
                <a:cs typeface="Courier New" panose="02070309020205020404" pitchFamily="49" charset="0"/>
              </a:rPr>
              <a:t>percentComplete</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endParaRPr lang="zh-CN" altLang="en-US" sz="140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67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服务器对外提供了哪些资源</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4.5 </a:t>
            </a:r>
            <a:r>
              <a:rPr lang="zh-CN" altLang="en-US" dirty="0"/>
              <a:t>资源的请求方式</a:t>
            </a:r>
          </a:p>
        </p:txBody>
      </p:sp>
      <p:sp>
        <p:nvSpPr>
          <p:cNvPr id="9" name="内容占位符 5">
            <a:extLst>
              <a:ext uri="{FF2B5EF4-FFF2-40B4-BE49-F238E27FC236}">
                <a16:creationId xmlns:a16="http://schemas.microsoft.com/office/drawing/2014/main" id="{8563ED40-FE2B-4275-B5F0-3E0984B7A9E7}"/>
              </a:ext>
            </a:extLst>
          </p:cNvPr>
          <p:cNvSpPr>
            <a:spLocks noGrp="1"/>
          </p:cNvSpPr>
          <p:nvPr>
            <p:ph sz="half" idx="14"/>
          </p:nvPr>
        </p:nvSpPr>
        <p:spPr>
          <a:xfrm>
            <a:off x="1131170" y="1857600"/>
            <a:ext cx="8983133" cy="3297600"/>
          </a:xfrm>
        </p:spPr>
        <p:txBody>
          <a:bodyPr>
            <a:noAutofit/>
          </a:bodyPr>
          <a:lstStyle/>
          <a:p>
            <a:r>
              <a:rPr lang="zh-CN" altLang="en-US" dirty="0">
                <a:solidFill>
                  <a:schemeClr val="tx1"/>
                </a:solidFill>
              </a:rPr>
              <a:t>客户端请求服务器时，</a:t>
            </a:r>
            <a:r>
              <a:rPr lang="zh-CN" altLang="en-US" dirty="0">
                <a:solidFill>
                  <a:srgbClr val="FF0000"/>
                </a:solidFill>
              </a:rPr>
              <a:t>请求的方式</a:t>
            </a:r>
            <a:r>
              <a:rPr lang="zh-CN" altLang="en-US" dirty="0">
                <a:solidFill>
                  <a:schemeClr val="tx1"/>
                </a:solidFill>
              </a:rPr>
              <a:t>有很多种，最常见的两种请求方式分别为 </a:t>
            </a:r>
            <a:r>
              <a:rPr lang="en-US" altLang="zh-CN" dirty="0">
                <a:solidFill>
                  <a:srgbClr val="FF0000"/>
                </a:solidFill>
              </a:rPr>
              <a:t>get</a:t>
            </a:r>
            <a:r>
              <a:rPr lang="en-US" altLang="zh-CN" dirty="0">
                <a:solidFill>
                  <a:schemeClr val="tx1"/>
                </a:solidFill>
              </a:rPr>
              <a:t> </a:t>
            </a:r>
            <a:r>
              <a:rPr lang="zh-CN" altLang="en-US" dirty="0">
                <a:solidFill>
                  <a:schemeClr val="tx1"/>
                </a:solidFill>
              </a:rPr>
              <a:t>和 </a:t>
            </a:r>
            <a:r>
              <a:rPr lang="en-US" altLang="zh-CN" dirty="0">
                <a:solidFill>
                  <a:srgbClr val="FF0000"/>
                </a:solidFill>
              </a:rPr>
              <a:t>post</a:t>
            </a:r>
            <a:r>
              <a:rPr lang="en-US" altLang="zh-CN" dirty="0">
                <a:solidFill>
                  <a:schemeClr val="tx1"/>
                </a:solidFill>
              </a:rPr>
              <a:t> </a:t>
            </a:r>
            <a:r>
              <a:rPr lang="zh-CN" altLang="en-US" dirty="0">
                <a:solidFill>
                  <a:schemeClr val="tx1"/>
                </a:solidFill>
              </a:rPr>
              <a:t>请求。</a:t>
            </a:r>
            <a:endParaRPr lang="en-US" altLang="zh-CN" dirty="0">
              <a:solidFill>
                <a:schemeClr val="tx1"/>
              </a:solidFill>
            </a:endParaRPr>
          </a:p>
          <a:p>
            <a:pPr marL="228594" indent="-228594">
              <a:buFont typeface="Wingdings" panose="05000000000000000000" pitchFamily="2" charset="2"/>
              <a:buChar char="l"/>
            </a:pPr>
            <a:r>
              <a:rPr lang="en-US" altLang="zh-CN" dirty="0">
                <a:solidFill>
                  <a:schemeClr val="tx1"/>
                </a:solidFill>
              </a:rPr>
              <a:t> </a:t>
            </a:r>
            <a:r>
              <a:rPr lang="en-US" altLang="zh-CN" dirty="0">
                <a:solidFill>
                  <a:srgbClr val="047FFD"/>
                </a:solidFill>
              </a:rPr>
              <a:t>get </a:t>
            </a:r>
            <a:r>
              <a:rPr lang="zh-CN" altLang="en-US" dirty="0">
                <a:solidFill>
                  <a:srgbClr val="047FFD"/>
                </a:solidFill>
              </a:rPr>
              <a:t>请求</a:t>
            </a:r>
            <a:r>
              <a:rPr lang="zh-CN" altLang="en-US" dirty="0">
                <a:solidFill>
                  <a:schemeClr val="tx1"/>
                </a:solidFill>
              </a:rPr>
              <a:t>通常用于</a:t>
            </a:r>
            <a:r>
              <a:rPr lang="zh-CN" altLang="en-US" dirty="0">
                <a:solidFill>
                  <a:srgbClr val="FF0000"/>
                </a:solidFill>
              </a:rPr>
              <a:t>获取服务端资源</a:t>
            </a:r>
            <a:r>
              <a:rPr lang="zh-CN" altLang="en-US" dirty="0">
                <a:solidFill>
                  <a:schemeClr val="tx1"/>
                </a:solidFill>
              </a:rPr>
              <a:t>（向服务器要资源）</a:t>
            </a:r>
            <a:endParaRPr lang="en-US" altLang="zh-CN" dirty="0">
              <a:solidFill>
                <a:schemeClr val="tx1"/>
              </a:solidFill>
            </a:endParaRPr>
          </a:p>
          <a:p>
            <a:r>
              <a:rPr lang="zh-CN" altLang="en-US" dirty="0">
                <a:solidFill>
                  <a:schemeClr val="tx1"/>
                </a:solidFill>
              </a:rPr>
              <a:t>      例如：根据 </a:t>
            </a:r>
            <a:r>
              <a:rPr lang="en-US" altLang="zh-CN" dirty="0">
                <a:solidFill>
                  <a:schemeClr val="tx1"/>
                </a:solidFill>
              </a:rPr>
              <a:t>URL </a:t>
            </a:r>
            <a:r>
              <a:rPr lang="zh-CN" altLang="en-US" dirty="0">
                <a:solidFill>
                  <a:schemeClr val="tx1"/>
                </a:solidFill>
              </a:rPr>
              <a:t>地址，从服务器获取 </a:t>
            </a:r>
            <a:r>
              <a:rPr lang="en-US" altLang="zh-CN" dirty="0">
                <a:solidFill>
                  <a:schemeClr val="tx1"/>
                </a:solidFill>
              </a:rPr>
              <a:t>HTML </a:t>
            </a:r>
            <a:r>
              <a:rPr lang="zh-CN" altLang="en-US" dirty="0">
                <a:solidFill>
                  <a:schemeClr val="tx1"/>
                </a:solidFill>
              </a:rPr>
              <a:t>文件、</a:t>
            </a:r>
            <a:r>
              <a:rPr lang="en-US" altLang="zh-CN" dirty="0">
                <a:solidFill>
                  <a:schemeClr val="tx1"/>
                </a:solidFill>
              </a:rPr>
              <a:t>css </a:t>
            </a:r>
            <a:r>
              <a:rPr lang="zh-CN" altLang="en-US" dirty="0">
                <a:solidFill>
                  <a:schemeClr val="tx1"/>
                </a:solidFill>
              </a:rPr>
              <a:t>文件、</a:t>
            </a:r>
            <a:r>
              <a:rPr lang="en-US" altLang="zh-CN" dirty="0">
                <a:solidFill>
                  <a:schemeClr val="tx1"/>
                </a:solidFill>
              </a:rPr>
              <a:t>js</a:t>
            </a:r>
            <a:r>
              <a:rPr lang="zh-CN" altLang="en-US" dirty="0">
                <a:solidFill>
                  <a:schemeClr val="tx1"/>
                </a:solidFill>
              </a:rPr>
              <a:t>文件、图片文件、数据资源等</a:t>
            </a:r>
            <a:endParaRPr lang="en-US" altLang="zh-CN" dirty="0">
              <a:solidFill>
                <a:schemeClr val="tx1"/>
              </a:solidFill>
            </a:endParaRPr>
          </a:p>
          <a:p>
            <a:endParaRPr lang="en-US" altLang="zh-CN" dirty="0">
              <a:solidFill>
                <a:srgbClr val="FF0000"/>
              </a:solidFill>
            </a:endParaRPr>
          </a:p>
          <a:p>
            <a:pPr marL="228594" indent="-228594">
              <a:buFont typeface="Wingdings" panose="05000000000000000000" pitchFamily="2" charset="2"/>
              <a:buChar char="l"/>
            </a:pPr>
            <a:r>
              <a:rPr lang="en-US" altLang="zh-CN" dirty="0">
                <a:solidFill>
                  <a:schemeClr val="tx1"/>
                </a:solidFill>
              </a:rPr>
              <a:t> </a:t>
            </a:r>
            <a:r>
              <a:rPr lang="en-US" altLang="zh-CN" dirty="0">
                <a:solidFill>
                  <a:srgbClr val="047FFD"/>
                </a:solidFill>
              </a:rPr>
              <a:t>post </a:t>
            </a:r>
            <a:r>
              <a:rPr lang="zh-CN" altLang="en-US" dirty="0">
                <a:solidFill>
                  <a:srgbClr val="047FFD"/>
                </a:solidFill>
              </a:rPr>
              <a:t>请求</a:t>
            </a:r>
            <a:r>
              <a:rPr lang="zh-CN" altLang="en-US" dirty="0">
                <a:solidFill>
                  <a:schemeClr val="tx1"/>
                </a:solidFill>
              </a:rPr>
              <a:t>通常用于</a:t>
            </a:r>
            <a:r>
              <a:rPr lang="zh-CN" altLang="en-US" dirty="0">
                <a:solidFill>
                  <a:srgbClr val="FF0000"/>
                </a:solidFill>
              </a:rPr>
              <a:t>向服务器提交数据</a:t>
            </a:r>
            <a:r>
              <a:rPr lang="zh-CN" altLang="en-US" dirty="0">
                <a:solidFill>
                  <a:schemeClr val="tx1"/>
                </a:solidFill>
              </a:rPr>
              <a:t>（往服务器发送资源）</a:t>
            </a:r>
            <a:endParaRPr lang="en-US" altLang="zh-CN" dirty="0">
              <a:solidFill>
                <a:schemeClr val="tx1"/>
              </a:solidFill>
            </a:endParaRPr>
          </a:p>
          <a:p>
            <a:r>
              <a:rPr lang="en-US" altLang="zh-CN" dirty="0">
                <a:solidFill>
                  <a:schemeClr val="tx1"/>
                </a:solidFill>
              </a:rPr>
              <a:t>      </a:t>
            </a:r>
            <a:r>
              <a:rPr lang="zh-CN" altLang="en-US" dirty="0">
                <a:solidFill>
                  <a:schemeClr val="tx1"/>
                </a:solidFill>
              </a:rPr>
              <a:t>例如：登录时向服务器</a:t>
            </a:r>
            <a:r>
              <a:rPr lang="zh-CN" altLang="en-US" dirty="0">
                <a:solidFill>
                  <a:srgbClr val="047FFD"/>
                </a:solidFill>
              </a:rPr>
              <a:t>提交的登录信息</a:t>
            </a:r>
            <a:r>
              <a:rPr lang="zh-CN" altLang="en-US" dirty="0">
                <a:solidFill>
                  <a:schemeClr val="tx1"/>
                </a:solidFill>
              </a:rPr>
              <a:t>、注册时向服务器</a:t>
            </a:r>
            <a:r>
              <a:rPr lang="zh-CN" altLang="en-US" dirty="0">
                <a:solidFill>
                  <a:srgbClr val="047FFD"/>
                </a:solidFill>
              </a:rPr>
              <a:t>提交的注册信息</a:t>
            </a:r>
            <a:r>
              <a:rPr lang="zh-CN" altLang="en-US" dirty="0">
                <a:solidFill>
                  <a:schemeClr val="tx1"/>
                </a:solidFill>
              </a:rPr>
              <a:t>、添加用户时向服务器</a:t>
            </a:r>
            <a:r>
              <a:rPr lang="zh-CN" altLang="en-US" dirty="0">
                <a:solidFill>
                  <a:srgbClr val="047FFD"/>
                </a:solidFill>
              </a:rPr>
              <a:t>提交的用户信息</a:t>
            </a:r>
            <a:r>
              <a:rPr lang="zh-CN" altLang="en-US" dirty="0">
                <a:solidFill>
                  <a:schemeClr val="tx1"/>
                </a:solidFill>
              </a:rPr>
              <a:t>等各种</a:t>
            </a:r>
            <a:r>
              <a:rPr lang="zh-CN" altLang="en-US" dirty="0">
                <a:solidFill>
                  <a:srgbClr val="FF0000"/>
                </a:solidFill>
              </a:rPr>
              <a:t>数据提交操作</a:t>
            </a:r>
            <a:endParaRPr lang="en-US" altLang="zh-CN" dirty="0">
              <a:solidFill>
                <a:srgbClr val="FF0000"/>
              </a:solidFill>
            </a:endParaRPr>
          </a:p>
          <a:p>
            <a:endParaRPr lang="zh-CN" altLang="en-US" dirty="0">
              <a:solidFill>
                <a:schemeClr val="tx1"/>
              </a:solidFill>
            </a:endParaRPr>
          </a:p>
        </p:txBody>
      </p:sp>
    </p:spTree>
    <p:extLst>
      <p:ext uri="{BB962C8B-B14F-4D97-AF65-F5344CB8AC3E}">
        <p14:creationId xmlns:p14="http://schemas.microsoft.com/office/powerpoint/2010/main" val="252963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XMLHttpRequest Level2</a:t>
            </a:r>
            <a:r>
              <a:rPr lang="zh-CN" altLang="en-US" dirty="0"/>
              <a:t>的新特性</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4.5 </a:t>
            </a:r>
            <a:r>
              <a:rPr lang="zh-CN" altLang="en-US" dirty="0"/>
              <a:t>显示文件上传进度</a:t>
            </a:r>
          </a:p>
        </p:txBody>
      </p:sp>
      <p:sp>
        <p:nvSpPr>
          <p:cNvPr id="13" name="TextBox 3">
            <a:extLst>
              <a:ext uri="{FF2B5EF4-FFF2-40B4-BE49-F238E27FC236}">
                <a16:creationId xmlns:a16="http://schemas.microsoft.com/office/drawing/2014/main" id="{C5456FCE-9FEC-42AA-83A6-532B34CE0818}"/>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4. </a:t>
            </a:r>
            <a:r>
              <a:rPr lang="zh-CN" altLang="en-US" sz="1867" b="1" dirty="0">
                <a:solidFill>
                  <a:srgbClr val="404040"/>
                </a:solidFill>
                <a:latin typeface="微软雅黑" panose="020B0503020204020204" pitchFamily="34" charset="-122"/>
                <a:ea typeface="微软雅黑" panose="020B0503020204020204" pitchFamily="34" charset="-122"/>
              </a:rPr>
              <a:t>监听上传完成的事件</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F0365847-5703-4F84-8AAC-9FD321CA33E1}"/>
              </a:ext>
            </a:extLst>
          </p:cNvPr>
          <p:cNvSpPr/>
          <p:nvPr/>
        </p:nvSpPr>
        <p:spPr bwMode="auto">
          <a:xfrm>
            <a:off x="1245556" y="2835777"/>
            <a:ext cx="8461393" cy="2646108"/>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1400" dirty="0">
                <a:solidFill>
                  <a:srgbClr val="999999"/>
                </a:solidFill>
                <a:latin typeface="Courier New" panose="02070309020205020404" pitchFamily="49" charset="0"/>
                <a:cs typeface="Courier New" panose="02070309020205020404" pitchFamily="49" charset="0"/>
              </a:rPr>
              <a:t>   </a:t>
            </a: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xhr.upload.</a:t>
            </a:r>
            <a:r>
              <a:rPr lang="en-US" altLang="zh-CN" sz="1400" b="1" dirty="0" err="1">
                <a:solidFill>
                  <a:srgbClr val="1DA11D"/>
                </a:solidFill>
                <a:latin typeface="Courier New" panose="02070309020205020404" pitchFamily="49" charset="0"/>
                <a:cs typeface="Courier New" panose="02070309020205020404" pitchFamily="49" charset="0"/>
              </a:rPr>
              <a:t>onload</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function</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'#percent'</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移除上传中的类样式</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dirty="0" err="1">
                <a:solidFill>
                  <a:srgbClr val="1DA11D"/>
                </a:solidFill>
                <a:latin typeface="Courier New" panose="02070309020205020404" pitchFamily="49" charset="0"/>
                <a:cs typeface="Courier New" panose="02070309020205020404" pitchFamily="49" charset="0"/>
              </a:rPr>
              <a:t>removeClass</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添加上传完成的类样式</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dirty="0" err="1">
                <a:solidFill>
                  <a:srgbClr val="1DA11D"/>
                </a:solidFill>
                <a:latin typeface="Courier New" panose="02070309020205020404" pitchFamily="49" charset="0"/>
                <a:cs typeface="Courier New" panose="02070309020205020404" pitchFamily="49" charset="0"/>
              </a:rPr>
              <a:t>addClass</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'progress-bar progress-bar-success'</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endParaRPr lang="zh-CN" altLang="en-US" sz="140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3906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56000" y="1778001"/>
            <a:ext cx="6654800" cy="3586479"/>
          </a:xfrm>
        </p:spPr>
        <p:txBody>
          <a:bodyPr>
            <a:normAutofit/>
          </a:bodyPr>
          <a:lstStyle/>
          <a:p>
            <a:r>
              <a:rPr lang="en-US" altLang="zh-CN" dirty="0">
                <a:solidFill>
                  <a:schemeClr val="tx1"/>
                </a:solidFill>
              </a:rPr>
              <a:t>XMLHttpRequest</a:t>
            </a:r>
            <a:r>
              <a:rPr lang="zh-CN" altLang="en-US" dirty="0">
                <a:solidFill>
                  <a:schemeClr val="tx1"/>
                </a:solidFill>
              </a:rPr>
              <a:t>的基本使用</a:t>
            </a:r>
            <a:endParaRPr lang="en-US" altLang="zh-CN" dirty="0">
              <a:solidFill>
                <a:schemeClr val="tx1"/>
              </a:solidFill>
            </a:endParaRPr>
          </a:p>
          <a:p>
            <a:r>
              <a:rPr lang="zh-CN" altLang="en-US" dirty="0">
                <a:solidFill>
                  <a:schemeClr val="tx1"/>
                </a:solidFill>
              </a:rPr>
              <a:t>数据交换格式</a:t>
            </a:r>
            <a:endParaRPr lang="en-US" altLang="zh-CN" dirty="0">
              <a:solidFill>
                <a:schemeClr val="tx1"/>
              </a:solidFill>
            </a:endParaRPr>
          </a:p>
          <a:p>
            <a:r>
              <a:rPr lang="zh-CN" altLang="en-US" dirty="0">
                <a:solidFill>
                  <a:schemeClr val="tx1"/>
                </a:solidFill>
              </a:rPr>
              <a:t>封装自己的</a:t>
            </a:r>
            <a:r>
              <a:rPr lang="en-US" altLang="zh-CN" dirty="0">
                <a:solidFill>
                  <a:schemeClr val="tx1"/>
                </a:solidFill>
              </a:rPr>
              <a:t>Ajax</a:t>
            </a:r>
            <a:r>
              <a:rPr lang="zh-CN" altLang="en-US" dirty="0">
                <a:solidFill>
                  <a:schemeClr val="tx1"/>
                </a:solidFill>
              </a:rPr>
              <a:t>函数</a:t>
            </a:r>
            <a:endParaRPr lang="en-US" altLang="zh-CN" dirty="0">
              <a:solidFill>
                <a:schemeClr val="tx1"/>
              </a:solidFill>
            </a:endParaRPr>
          </a:p>
          <a:p>
            <a:r>
              <a:rPr lang="en-US" altLang="zh-CN" dirty="0">
                <a:solidFill>
                  <a:schemeClr val="tx1"/>
                </a:solidFill>
              </a:rPr>
              <a:t>XMLHttpRequest Level2</a:t>
            </a:r>
            <a:r>
              <a:rPr lang="zh-CN" altLang="en-US" dirty="0">
                <a:solidFill>
                  <a:schemeClr val="tx1"/>
                </a:solidFill>
              </a:rPr>
              <a:t>的新特性</a:t>
            </a:r>
            <a:endParaRPr lang="en-US" altLang="zh-CN" dirty="0">
              <a:solidFill>
                <a:schemeClr val="tx1"/>
              </a:solidFill>
            </a:endParaRPr>
          </a:p>
          <a:p>
            <a:r>
              <a:rPr lang="en-US" altLang="zh-CN" dirty="0">
                <a:solidFill>
                  <a:srgbClr val="FF0000"/>
                </a:solidFill>
              </a:rPr>
              <a:t>jQuery</a:t>
            </a:r>
            <a:r>
              <a:rPr lang="zh-CN" altLang="en-US" dirty="0">
                <a:solidFill>
                  <a:srgbClr val="FF0000"/>
                </a:solidFill>
              </a:rPr>
              <a:t>高级用法</a:t>
            </a:r>
            <a:endParaRPr lang="en-US" altLang="zh-CN" dirty="0">
              <a:solidFill>
                <a:srgbClr val="FF0000"/>
              </a:solidFill>
            </a:endParaRPr>
          </a:p>
          <a:p>
            <a:r>
              <a:rPr lang="en-US" altLang="zh-CN" dirty="0"/>
              <a:t>axios</a:t>
            </a:r>
          </a:p>
        </p:txBody>
      </p:sp>
    </p:spTree>
    <p:extLst>
      <p:ext uri="{BB962C8B-B14F-4D97-AF65-F5344CB8AC3E}">
        <p14:creationId xmlns:p14="http://schemas.microsoft.com/office/powerpoint/2010/main" val="116384233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5. jQuery</a:t>
            </a:r>
            <a:r>
              <a:rPr lang="zh-CN" altLang="en-US" dirty="0"/>
              <a:t>高级用法</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5.1 jQuery</a:t>
            </a:r>
            <a:r>
              <a:rPr lang="zh-CN" altLang="en-US" dirty="0"/>
              <a:t>实现文件上传</a:t>
            </a:r>
          </a:p>
        </p:txBody>
      </p:sp>
      <p:sp>
        <p:nvSpPr>
          <p:cNvPr id="13" name="TextBox 3">
            <a:extLst>
              <a:ext uri="{FF2B5EF4-FFF2-40B4-BE49-F238E27FC236}">
                <a16:creationId xmlns:a16="http://schemas.microsoft.com/office/drawing/2014/main" id="{C5456FCE-9FEC-42AA-83A6-532B34CE0818}"/>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1. </a:t>
            </a:r>
            <a:r>
              <a:rPr lang="zh-CN" altLang="en-US" sz="1867" b="1" dirty="0">
                <a:solidFill>
                  <a:srgbClr val="404040"/>
                </a:solidFill>
                <a:latin typeface="微软雅黑" panose="020B0503020204020204" pitchFamily="34" charset="-122"/>
                <a:ea typeface="微软雅黑" panose="020B0503020204020204" pitchFamily="34" charset="-122"/>
              </a:rPr>
              <a:t>定义</a:t>
            </a:r>
            <a:r>
              <a:rPr lang="en-US" altLang="zh-CN" sz="1867" b="1" dirty="0">
                <a:solidFill>
                  <a:srgbClr val="404040"/>
                </a:solidFill>
                <a:latin typeface="微软雅黑" panose="020B0503020204020204" pitchFamily="34" charset="-122"/>
                <a:ea typeface="微软雅黑" panose="020B0503020204020204" pitchFamily="34" charset="-122"/>
              </a:rPr>
              <a:t>UI</a:t>
            </a:r>
            <a:r>
              <a:rPr lang="zh-CN" altLang="en-US" sz="1867" b="1" dirty="0">
                <a:solidFill>
                  <a:srgbClr val="404040"/>
                </a:solidFill>
                <a:latin typeface="微软雅黑" panose="020B0503020204020204" pitchFamily="34" charset="-122"/>
                <a:ea typeface="微软雅黑" panose="020B0503020204020204" pitchFamily="34" charset="-122"/>
              </a:rPr>
              <a:t>结构</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F0365847-5703-4F84-8AAC-9FD321CA33E1}"/>
              </a:ext>
            </a:extLst>
          </p:cNvPr>
          <p:cNvSpPr/>
          <p:nvPr/>
        </p:nvSpPr>
        <p:spPr bwMode="auto">
          <a:xfrm>
            <a:off x="1245556" y="2835777"/>
            <a:ext cx="8461393" cy="2646108"/>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1400" dirty="0">
                <a:solidFill>
                  <a:srgbClr val="999999"/>
                </a:solidFill>
                <a:latin typeface="Courier New" panose="02070309020205020404" pitchFamily="49" charset="0"/>
                <a:cs typeface="Courier New" panose="02070309020205020404" pitchFamily="49" charset="0"/>
              </a:rPr>
              <a:t>   </a:t>
            </a:r>
          </a:p>
          <a:p>
            <a:pPr>
              <a:lnSpc>
                <a:spcPct val="150000"/>
              </a:lnSpc>
            </a:pPr>
            <a:r>
              <a:rPr lang="fr-FR"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&lt;!-- </a:t>
            </a:r>
            <a:r>
              <a:rPr lang="zh-CN" altLang="en-US" sz="1400" dirty="0">
                <a:solidFill>
                  <a:srgbClr val="999999"/>
                </a:solidFill>
                <a:latin typeface="Courier New" panose="02070309020205020404" pitchFamily="49" charset="0"/>
                <a:cs typeface="Courier New" panose="02070309020205020404" pitchFamily="49" charset="0"/>
              </a:rPr>
              <a:t>导入 </a:t>
            </a:r>
            <a:r>
              <a:rPr lang="en-US" altLang="zh-CN" sz="1400" dirty="0">
                <a:solidFill>
                  <a:srgbClr val="999999"/>
                </a:solidFill>
                <a:latin typeface="Courier New" panose="02070309020205020404" pitchFamily="49" charset="0"/>
                <a:cs typeface="Courier New" panose="02070309020205020404" pitchFamily="49" charset="0"/>
              </a:rPr>
              <a:t>jQuery</a:t>
            </a:r>
            <a:r>
              <a:rPr lang="zh-CN" altLang="en-US" sz="1400" dirty="0">
                <a:solidFill>
                  <a:srgbClr val="999999"/>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--&gt;</a:t>
            </a:r>
            <a:endParaRPr lang="fr-FR"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fr-FR" altLang="zh-CN" sz="1400" dirty="0">
                <a:solidFill>
                  <a:srgbClr val="0D0D0D"/>
                </a:solidFill>
                <a:latin typeface="Courier New" panose="02070309020205020404" pitchFamily="49" charset="0"/>
                <a:cs typeface="Courier New" panose="02070309020205020404" pitchFamily="49" charset="0"/>
              </a:rPr>
              <a:t>    &lt;</a:t>
            </a:r>
            <a:r>
              <a:rPr lang="fr-FR" altLang="zh-CN" sz="1400" dirty="0">
                <a:solidFill>
                  <a:srgbClr val="F92672"/>
                </a:solidFill>
                <a:latin typeface="Courier New" panose="02070309020205020404" pitchFamily="49" charset="0"/>
                <a:cs typeface="Courier New" panose="02070309020205020404" pitchFamily="49" charset="0"/>
              </a:rPr>
              <a:t>script</a:t>
            </a:r>
            <a:r>
              <a:rPr lang="fr-FR" altLang="zh-CN" sz="1400" dirty="0">
                <a:solidFill>
                  <a:srgbClr val="0D0D0D"/>
                </a:solidFill>
                <a:latin typeface="Courier New" panose="02070309020205020404" pitchFamily="49" charset="0"/>
                <a:cs typeface="Courier New" panose="02070309020205020404" pitchFamily="49" charset="0"/>
              </a:rPr>
              <a:t> </a:t>
            </a:r>
            <a:r>
              <a:rPr lang="fr-FR" altLang="zh-CN" sz="1400" dirty="0">
                <a:solidFill>
                  <a:srgbClr val="F77C00"/>
                </a:solidFill>
                <a:latin typeface="Courier New" panose="02070309020205020404" pitchFamily="49" charset="0"/>
                <a:cs typeface="Courier New" panose="02070309020205020404" pitchFamily="49" charset="0"/>
              </a:rPr>
              <a:t>src</a:t>
            </a:r>
            <a:r>
              <a:rPr lang="fr-FR" altLang="zh-CN" sz="1400" dirty="0">
                <a:solidFill>
                  <a:srgbClr val="0D0D0D"/>
                </a:solidFill>
                <a:latin typeface="Courier New" panose="02070309020205020404" pitchFamily="49" charset="0"/>
                <a:cs typeface="Courier New" panose="02070309020205020404" pitchFamily="49" charset="0"/>
              </a:rPr>
              <a:t>=</a:t>
            </a:r>
            <a:r>
              <a:rPr lang="fr-FR" altLang="zh-CN" sz="1400" dirty="0">
                <a:solidFill>
                  <a:srgbClr val="1794FA"/>
                </a:solidFill>
                <a:latin typeface="Courier New" panose="02070309020205020404" pitchFamily="49" charset="0"/>
                <a:cs typeface="Courier New" panose="02070309020205020404" pitchFamily="49" charset="0"/>
              </a:rPr>
              <a:t>"./lib/jquery.js"</a:t>
            </a:r>
            <a:r>
              <a:rPr lang="fr-FR" altLang="zh-CN" sz="1400" dirty="0">
                <a:solidFill>
                  <a:srgbClr val="0D0D0D"/>
                </a:solidFill>
                <a:latin typeface="Courier New" panose="02070309020205020404" pitchFamily="49" charset="0"/>
                <a:cs typeface="Courier New" panose="02070309020205020404" pitchFamily="49" charset="0"/>
              </a:rPr>
              <a:t>&gt;</a:t>
            </a:r>
            <a:r>
              <a:rPr lang="fr-FR" altLang="zh-CN" sz="1400" dirty="0">
                <a:solidFill>
                  <a:srgbClr val="050505"/>
                </a:solidFill>
                <a:latin typeface="Courier New" panose="02070309020205020404" pitchFamily="49" charset="0"/>
                <a:cs typeface="Courier New" panose="02070309020205020404" pitchFamily="49" charset="0"/>
              </a:rPr>
              <a:t>&lt;</a:t>
            </a:r>
            <a:r>
              <a:rPr lang="fr-FR" altLang="zh-CN" sz="1400" dirty="0">
                <a:solidFill>
                  <a:srgbClr val="0D0D0D"/>
                </a:solidFill>
                <a:latin typeface="Courier New" panose="02070309020205020404" pitchFamily="49" charset="0"/>
                <a:cs typeface="Courier New" panose="02070309020205020404" pitchFamily="49" charset="0"/>
              </a:rPr>
              <a:t>/</a:t>
            </a:r>
            <a:r>
              <a:rPr lang="fr-FR" altLang="zh-CN" sz="1400" dirty="0">
                <a:solidFill>
                  <a:srgbClr val="F92672"/>
                </a:solidFill>
                <a:latin typeface="Courier New" panose="02070309020205020404" pitchFamily="49" charset="0"/>
                <a:cs typeface="Courier New" panose="02070309020205020404" pitchFamily="49" charset="0"/>
              </a:rPr>
              <a:t>script</a:t>
            </a:r>
            <a:r>
              <a:rPr lang="fr-FR" altLang="zh-CN" sz="1400" dirty="0">
                <a:solidFill>
                  <a:srgbClr val="0D0D0D"/>
                </a:solidFill>
                <a:latin typeface="Courier New" panose="02070309020205020404" pitchFamily="49" charset="0"/>
                <a:cs typeface="Courier New" panose="02070309020205020404" pitchFamily="49" charset="0"/>
              </a:rPr>
              <a:t>&gt;</a:t>
            </a:r>
          </a:p>
          <a:p>
            <a:pPr>
              <a:lnSpc>
                <a:spcPct val="150000"/>
              </a:lnSpc>
            </a:pPr>
            <a:endParaRPr lang="fr-FR"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&lt;!-- </a:t>
            </a:r>
            <a:r>
              <a:rPr lang="zh-CN" altLang="en-US" sz="1400" dirty="0">
                <a:solidFill>
                  <a:srgbClr val="999999"/>
                </a:solidFill>
                <a:latin typeface="Courier New" panose="02070309020205020404" pitchFamily="49" charset="0"/>
                <a:cs typeface="Courier New" panose="02070309020205020404" pitchFamily="49" charset="0"/>
              </a:rPr>
              <a:t>文件选择框 </a:t>
            </a:r>
            <a:r>
              <a:rPr lang="en-US" altLang="zh-CN" sz="1400" dirty="0">
                <a:solidFill>
                  <a:srgbClr val="999999"/>
                </a:solidFill>
                <a:latin typeface="Courier New" panose="02070309020205020404" pitchFamily="49" charset="0"/>
                <a:cs typeface="Courier New" panose="02070309020205020404" pitchFamily="49" charset="0"/>
              </a:rPr>
              <a:t>--&gt;</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0D0D0D"/>
                </a:solidFill>
                <a:latin typeface="Courier New" panose="02070309020205020404" pitchFamily="49" charset="0"/>
                <a:cs typeface="Courier New" panose="02070309020205020404" pitchFamily="49" charset="0"/>
              </a:rPr>
              <a:t>&lt;</a:t>
            </a:r>
            <a:r>
              <a:rPr lang="en-US" altLang="zh-CN" sz="1400" dirty="0">
                <a:solidFill>
                  <a:srgbClr val="F92672"/>
                </a:solidFill>
                <a:latin typeface="Courier New" panose="02070309020205020404" pitchFamily="49" charset="0"/>
                <a:cs typeface="Courier New" panose="02070309020205020404" pitchFamily="49" charset="0"/>
              </a:rPr>
              <a:t>input</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F77C00"/>
                </a:solidFill>
                <a:latin typeface="Courier New" panose="02070309020205020404" pitchFamily="49" charset="0"/>
                <a:cs typeface="Courier New" panose="02070309020205020404" pitchFamily="49" charset="0"/>
              </a:rPr>
              <a:t>type</a:t>
            </a:r>
            <a:r>
              <a:rPr lang="en-US" altLang="zh-CN" sz="1400" dirty="0">
                <a:solidFill>
                  <a:srgbClr val="0D0D0D"/>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"file"</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F77C00"/>
                </a:solidFill>
                <a:latin typeface="Courier New" panose="02070309020205020404" pitchFamily="49" charset="0"/>
                <a:cs typeface="Courier New" panose="02070309020205020404" pitchFamily="49" charset="0"/>
              </a:rPr>
              <a:t>id</a:t>
            </a:r>
            <a:r>
              <a:rPr lang="en-US" altLang="zh-CN" sz="1400" dirty="0">
                <a:solidFill>
                  <a:srgbClr val="0D0D0D"/>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"file1"</a:t>
            </a:r>
            <a:r>
              <a:rPr lang="en-US" altLang="zh-CN" sz="1400" dirty="0">
                <a:solidFill>
                  <a:srgbClr val="0D0D0D"/>
                </a:solidFill>
                <a:latin typeface="Courier New" panose="02070309020205020404" pitchFamily="49" charset="0"/>
                <a:cs typeface="Courier New" panose="02070309020205020404" pitchFamily="49" charset="0"/>
              </a:rPr>
              <a:t> /&gt;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&lt;!-- </a:t>
            </a:r>
            <a:r>
              <a:rPr lang="zh-CN" altLang="en-US" sz="1400" dirty="0">
                <a:solidFill>
                  <a:srgbClr val="999999"/>
                </a:solidFill>
                <a:latin typeface="Courier New" panose="02070309020205020404" pitchFamily="49" charset="0"/>
                <a:cs typeface="Courier New" panose="02070309020205020404" pitchFamily="49" charset="0"/>
              </a:rPr>
              <a:t>上传文件按钮 </a:t>
            </a:r>
            <a:r>
              <a:rPr lang="en-US" altLang="zh-CN" sz="1400" dirty="0">
                <a:solidFill>
                  <a:srgbClr val="999999"/>
                </a:solidFill>
                <a:latin typeface="Courier New" panose="02070309020205020404" pitchFamily="49" charset="0"/>
                <a:cs typeface="Courier New" panose="02070309020205020404" pitchFamily="49" charset="0"/>
              </a:rPr>
              <a:t>--&gt;</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0D0D0D"/>
                </a:solidFill>
                <a:latin typeface="Courier New" panose="02070309020205020404" pitchFamily="49" charset="0"/>
                <a:cs typeface="Courier New" panose="02070309020205020404" pitchFamily="49" charset="0"/>
              </a:rPr>
              <a:t>&lt;</a:t>
            </a:r>
            <a:r>
              <a:rPr lang="en-US" altLang="zh-CN" sz="1400" dirty="0">
                <a:solidFill>
                  <a:srgbClr val="F92672"/>
                </a:solidFill>
                <a:latin typeface="Courier New" panose="02070309020205020404" pitchFamily="49" charset="0"/>
                <a:cs typeface="Courier New" panose="02070309020205020404" pitchFamily="49" charset="0"/>
              </a:rPr>
              <a:t>button</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F77C00"/>
                </a:solidFill>
                <a:latin typeface="Courier New" panose="02070309020205020404" pitchFamily="49" charset="0"/>
                <a:cs typeface="Courier New" panose="02070309020205020404" pitchFamily="49" charset="0"/>
              </a:rPr>
              <a:t>id</a:t>
            </a:r>
            <a:r>
              <a:rPr lang="en-US" altLang="zh-CN" sz="1400" dirty="0">
                <a:solidFill>
                  <a:srgbClr val="0D0D0D"/>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err="1">
                <a:solidFill>
                  <a:srgbClr val="1794FA"/>
                </a:solidFill>
                <a:latin typeface="Courier New" panose="02070309020205020404" pitchFamily="49" charset="0"/>
                <a:cs typeface="Courier New" panose="02070309020205020404" pitchFamily="49" charset="0"/>
              </a:rPr>
              <a:t>btnUpload</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D0D0D"/>
                </a:solidFill>
                <a:latin typeface="Courier New" panose="02070309020205020404" pitchFamily="49" charset="0"/>
                <a:cs typeface="Courier New" panose="02070309020205020404" pitchFamily="49" charset="0"/>
              </a:rPr>
              <a:t>&gt;</a:t>
            </a:r>
            <a:r>
              <a:rPr lang="zh-CN" altLang="en-US" sz="1400" dirty="0">
                <a:solidFill>
                  <a:srgbClr val="0D0D0D"/>
                </a:solidFill>
                <a:latin typeface="Courier New" panose="02070309020205020404" pitchFamily="49" charset="0"/>
                <a:cs typeface="Courier New" panose="02070309020205020404" pitchFamily="49" charset="0"/>
              </a:rPr>
              <a:t>上传</a:t>
            </a:r>
            <a:r>
              <a:rPr lang="en-US" altLang="zh-CN" sz="1400" dirty="0">
                <a:solidFill>
                  <a:srgbClr val="0D0D0D"/>
                </a:solidFill>
                <a:latin typeface="Courier New" panose="02070309020205020404" pitchFamily="49" charset="0"/>
                <a:cs typeface="Courier New" panose="02070309020205020404" pitchFamily="49" charset="0"/>
              </a:rPr>
              <a:t>&lt;/</a:t>
            </a:r>
            <a:r>
              <a:rPr lang="en-US" altLang="zh-CN" sz="1400" dirty="0">
                <a:solidFill>
                  <a:srgbClr val="F92672"/>
                </a:solidFill>
                <a:latin typeface="Courier New" panose="02070309020205020404" pitchFamily="49" charset="0"/>
                <a:cs typeface="Courier New" panose="02070309020205020404" pitchFamily="49" charset="0"/>
              </a:rPr>
              <a:t>button</a:t>
            </a:r>
            <a:r>
              <a:rPr lang="en-US" altLang="zh-CN" sz="1400" dirty="0">
                <a:solidFill>
                  <a:srgbClr val="0D0D0D"/>
                </a:solidFill>
                <a:latin typeface="Courier New" panose="02070309020205020404" pitchFamily="49" charset="0"/>
                <a:cs typeface="Courier New" panose="02070309020205020404" pitchFamily="49" charset="0"/>
              </a:rPr>
              <a:t>&gt;</a:t>
            </a:r>
          </a:p>
          <a:p>
            <a:pPr>
              <a:lnSpc>
                <a:spcPct val="150000"/>
              </a:lnSpc>
            </a:pPr>
            <a:endParaRPr lang="zh-CN" altLang="en-US" sz="140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6430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5. jQuery</a:t>
            </a:r>
            <a:r>
              <a:rPr lang="zh-CN" altLang="en-US" dirty="0"/>
              <a:t>高级用法</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5.1 jQuery</a:t>
            </a:r>
            <a:r>
              <a:rPr lang="zh-CN" altLang="en-US" dirty="0"/>
              <a:t>实现文件上传</a:t>
            </a:r>
          </a:p>
        </p:txBody>
      </p:sp>
      <p:sp>
        <p:nvSpPr>
          <p:cNvPr id="13" name="TextBox 3">
            <a:extLst>
              <a:ext uri="{FF2B5EF4-FFF2-40B4-BE49-F238E27FC236}">
                <a16:creationId xmlns:a16="http://schemas.microsoft.com/office/drawing/2014/main" id="{C5456FCE-9FEC-42AA-83A6-532B34CE0818}"/>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2. </a:t>
            </a:r>
            <a:r>
              <a:rPr lang="zh-CN" altLang="en-US" sz="1867" b="1" dirty="0">
                <a:solidFill>
                  <a:srgbClr val="404040"/>
                </a:solidFill>
                <a:latin typeface="微软雅黑" panose="020B0503020204020204" pitchFamily="34" charset="-122"/>
                <a:ea typeface="微软雅黑" panose="020B0503020204020204" pitchFamily="34" charset="-122"/>
              </a:rPr>
              <a:t>验证是否选择了文件</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F0365847-5703-4F84-8AAC-9FD321CA33E1}"/>
              </a:ext>
            </a:extLst>
          </p:cNvPr>
          <p:cNvSpPr/>
          <p:nvPr/>
        </p:nvSpPr>
        <p:spPr bwMode="auto">
          <a:xfrm>
            <a:off x="1245556" y="2835776"/>
            <a:ext cx="8461393" cy="2880917"/>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1400" dirty="0">
                <a:solidFill>
                  <a:srgbClr val="999999"/>
                </a:solidFill>
                <a:latin typeface="Courier New" panose="02070309020205020404" pitchFamily="49" charset="0"/>
                <a:cs typeface="Courier New" panose="02070309020205020404" pitchFamily="49" charset="0"/>
              </a:rPr>
              <a:t>   </a:t>
            </a: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err="1">
                <a:solidFill>
                  <a:srgbClr val="1794FA"/>
                </a:solidFill>
                <a:latin typeface="Courier New" panose="02070309020205020404" pitchFamily="49" charset="0"/>
                <a:cs typeface="Courier New" panose="02070309020205020404" pitchFamily="49" charset="0"/>
              </a:rPr>
              <a:t>btnUpload</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dirty="0">
                <a:solidFill>
                  <a:srgbClr val="1DA11D"/>
                </a:solidFill>
                <a:latin typeface="Courier New" panose="02070309020205020404" pitchFamily="49" charset="0"/>
                <a:cs typeface="Courier New" panose="02070309020205020404" pitchFamily="49" charset="0"/>
              </a:rPr>
              <a:t>on</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'click'</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function</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1. </a:t>
            </a:r>
            <a:r>
              <a:rPr lang="zh-CN" altLang="en-US" sz="1400" dirty="0">
                <a:solidFill>
                  <a:srgbClr val="999999"/>
                </a:solidFill>
                <a:latin typeface="Courier New" panose="02070309020205020404" pitchFamily="49" charset="0"/>
                <a:cs typeface="Courier New" panose="02070309020205020404" pitchFamily="49" charset="0"/>
              </a:rPr>
              <a:t>将 </a:t>
            </a:r>
            <a:r>
              <a:rPr lang="en-US" altLang="zh-CN" sz="1400" dirty="0">
                <a:solidFill>
                  <a:srgbClr val="999999"/>
                </a:solidFill>
                <a:latin typeface="Courier New" panose="02070309020205020404" pitchFamily="49" charset="0"/>
                <a:cs typeface="Courier New" panose="02070309020205020404" pitchFamily="49" charset="0"/>
              </a:rPr>
              <a:t>jQuery </a:t>
            </a:r>
            <a:r>
              <a:rPr lang="zh-CN" altLang="en-US" sz="1400" dirty="0">
                <a:solidFill>
                  <a:srgbClr val="999999"/>
                </a:solidFill>
                <a:latin typeface="Courier New" panose="02070309020205020404" pitchFamily="49" charset="0"/>
                <a:cs typeface="Courier New" panose="02070309020205020404" pitchFamily="49" charset="0"/>
              </a:rPr>
              <a:t>对象转化为 </a:t>
            </a:r>
            <a:r>
              <a:rPr lang="en-US" altLang="zh-CN" sz="1400" dirty="0">
                <a:solidFill>
                  <a:srgbClr val="999999"/>
                </a:solidFill>
                <a:latin typeface="Courier New" panose="02070309020205020404" pitchFamily="49" charset="0"/>
                <a:cs typeface="Courier New" panose="02070309020205020404" pitchFamily="49" charset="0"/>
              </a:rPr>
              <a:t>DOM </a:t>
            </a:r>
            <a:r>
              <a:rPr lang="zh-CN" altLang="en-US" sz="1400" dirty="0">
                <a:solidFill>
                  <a:srgbClr val="999999"/>
                </a:solidFill>
                <a:latin typeface="Courier New" panose="02070309020205020404" pitchFamily="49" charset="0"/>
                <a:cs typeface="Courier New" panose="02070309020205020404" pitchFamily="49" charset="0"/>
              </a:rPr>
              <a:t>对象，并获取选中的文件列表</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var</a:t>
            </a:r>
            <a:r>
              <a:rPr lang="en-US" altLang="zh-CN" sz="1400" dirty="0">
                <a:solidFill>
                  <a:srgbClr val="050505"/>
                </a:solidFill>
                <a:latin typeface="Courier New" panose="02070309020205020404" pitchFamily="49" charset="0"/>
                <a:cs typeface="Courier New" panose="02070309020205020404" pitchFamily="49" charset="0"/>
              </a:rPr>
              <a:t> files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'#file1'</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0025F5"/>
                </a:solidFill>
                <a:latin typeface="Courier New" panose="02070309020205020404" pitchFamily="49" charset="0"/>
                <a:cs typeface="Courier New" panose="02070309020205020404" pitchFamily="49" charset="0"/>
              </a:rPr>
              <a:t>0</a:t>
            </a:r>
            <a:r>
              <a:rPr lang="en-US" altLang="zh-CN" sz="1400" dirty="0">
                <a:solidFill>
                  <a:srgbClr val="050505"/>
                </a:solidFill>
                <a:latin typeface="Courier New" panose="02070309020205020404" pitchFamily="49" charset="0"/>
                <a:cs typeface="Courier New" panose="02070309020205020404" pitchFamily="49" charset="0"/>
              </a:rPr>
              <a:t>].files</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2. </a:t>
            </a:r>
            <a:r>
              <a:rPr lang="zh-CN" altLang="en-US" sz="1400" dirty="0">
                <a:solidFill>
                  <a:srgbClr val="999999"/>
                </a:solidFill>
                <a:latin typeface="Courier New" panose="02070309020205020404" pitchFamily="49" charset="0"/>
                <a:cs typeface="Courier New" panose="02070309020205020404" pitchFamily="49" charset="0"/>
              </a:rPr>
              <a:t>判断是否选择了文件</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if</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files.length</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&lt;=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0025F5"/>
                </a:solidFill>
                <a:latin typeface="Courier New" panose="02070309020205020404" pitchFamily="49" charset="0"/>
                <a:cs typeface="Courier New" panose="02070309020205020404" pitchFamily="49" charset="0"/>
              </a:rPr>
              <a:t>0</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return</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alert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zh-CN" altLang="en-US" sz="1400" dirty="0">
                <a:solidFill>
                  <a:srgbClr val="1794FA"/>
                </a:solidFill>
                <a:latin typeface="Courier New" panose="02070309020205020404" pitchFamily="49" charset="0"/>
                <a:cs typeface="Courier New" panose="02070309020205020404" pitchFamily="49" charset="0"/>
              </a:rPr>
              <a:t>请选择图片后再上传！</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050505"/>
                </a:solidFill>
                <a:latin typeface="Courier New" panose="02070309020205020404" pitchFamily="49" charset="0"/>
                <a:cs typeface="Courier New" panose="02070309020205020404" pitchFamily="49" charset="0"/>
              </a:rPr>
              <a:t>}</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050505"/>
                </a:solidFill>
                <a:latin typeface="Courier New" panose="02070309020205020404" pitchFamily="49" charset="0"/>
                <a:cs typeface="Courier New" panose="02070309020205020404" pitchFamily="49" charset="0"/>
              </a:rPr>
              <a:t>})</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endParaRPr lang="zh-CN" altLang="en-US" sz="140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13560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5. jQuery</a:t>
            </a:r>
            <a:r>
              <a:rPr lang="zh-CN" altLang="en-US" dirty="0"/>
              <a:t>高级用法</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5.1 jQuery</a:t>
            </a:r>
            <a:r>
              <a:rPr lang="zh-CN" altLang="en-US" dirty="0"/>
              <a:t>实现文件上传</a:t>
            </a:r>
          </a:p>
        </p:txBody>
      </p:sp>
      <p:sp>
        <p:nvSpPr>
          <p:cNvPr id="13" name="TextBox 3">
            <a:extLst>
              <a:ext uri="{FF2B5EF4-FFF2-40B4-BE49-F238E27FC236}">
                <a16:creationId xmlns:a16="http://schemas.microsoft.com/office/drawing/2014/main" id="{C5456FCE-9FEC-42AA-83A6-532B34CE0818}"/>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3. </a:t>
            </a:r>
            <a:r>
              <a:rPr lang="zh-CN" altLang="en-US" sz="1867" b="1" dirty="0">
                <a:solidFill>
                  <a:srgbClr val="404040"/>
                </a:solidFill>
                <a:latin typeface="微软雅黑" panose="020B0503020204020204" pitchFamily="34" charset="-122"/>
                <a:ea typeface="微软雅黑" panose="020B0503020204020204" pitchFamily="34" charset="-122"/>
              </a:rPr>
              <a:t>向</a:t>
            </a:r>
            <a:r>
              <a:rPr lang="en-US" altLang="zh-CN" sz="1867" b="1" dirty="0">
                <a:solidFill>
                  <a:srgbClr val="404040"/>
                </a:solidFill>
                <a:latin typeface="微软雅黑" panose="020B0503020204020204" pitchFamily="34" charset="-122"/>
                <a:ea typeface="微软雅黑" panose="020B0503020204020204" pitchFamily="34" charset="-122"/>
              </a:rPr>
              <a:t>FormData</a:t>
            </a:r>
            <a:r>
              <a:rPr lang="zh-CN" altLang="en-US" sz="1867" b="1" dirty="0">
                <a:solidFill>
                  <a:srgbClr val="404040"/>
                </a:solidFill>
                <a:latin typeface="微软雅黑" panose="020B0503020204020204" pitchFamily="34" charset="-122"/>
                <a:ea typeface="微软雅黑" panose="020B0503020204020204" pitchFamily="34" charset="-122"/>
              </a:rPr>
              <a:t>中追加文件</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F0365847-5703-4F84-8AAC-9FD321CA33E1}"/>
              </a:ext>
            </a:extLst>
          </p:cNvPr>
          <p:cNvSpPr/>
          <p:nvPr/>
        </p:nvSpPr>
        <p:spPr bwMode="auto">
          <a:xfrm>
            <a:off x="1245556" y="2835777"/>
            <a:ext cx="8461393" cy="1418183"/>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向 </a:t>
            </a:r>
            <a:r>
              <a:rPr lang="en-US" altLang="zh-CN" sz="1400" dirty="0">
                <a:solidFill>
                  <a:srgbClr val="999999"/>
                </a:solidFill>
                <a:latin typeface="Courier New" panose="02070309020205020404" pitchFamily="49" charset="0"/>
                <a:cs typeface="Courier New" panose="02070309020205020404" pitchFamily="49" charset="0"/>
              </a:rPr>
              <a:t>FormData </a:t>
            </a:r>
            <a:r>
              <a:rPr lang="zh-CN" altLang="en-US" sz="1400" dirty="0">
                <a:solidFill>
                  <a:srgbClr val="999999"/>
                </a:solidFill>
                <a:latin typeface="Courier New" panose="02070309020205020404" pitchFamily="49" charset="0"/>
                <a:cs typeface="Courier New" panose="02070309020205020404" pitchFamily="49" charset="0"/>
              </a:rPr>
              <a:t>中追加文件</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var</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fd</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new</a:t>
            </a:r>
            <a:r>
              <a:rPr lang="en-US" altLang="zh-CN" sz="1400" dirty="0">
                <a:solidFill>
                  <a:srgbClr val="050505"/>
                </a:solidFill>
                <a:latin typeface="Courier New" panose="02070309020205020404" pitchFamily="49" charset="0"/>
                <a:cs typeface="Courier New" panose="02070309020205020404" pitchFamily="49" charset="0"/>
              </a:rPr>
              <a:t> FormData()</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fd.</a:t>
            </a:r>
            <a:r>
              <a:rPr lang="en-US" altLang="zh-CN" sz="1400" b="1" dirty="0" err="1">
                <a:solidFill>
                  <a:srgbClr val="1DA11D"/>
                </a:solidFill>
                <a:latin typeface="Courier New" panose="02070309020205020404" pitchFamily="49" charset="0"/>
                <a:cs typeface="Courier New" panose="02070309020205020404" pitchFamily="49" charset="0"/>
              </a:rPr>
              <a:t>append</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'avatar'</a:t>
            </a:r>
            <a:r>
              <a:rPr lang="en-US" altLang="zh-CN" sz="1400" dirty="0">
                <a:solidFill>
                  <a:srgbClr val="050505"/>
                </a:solidFill>
                <a:latin typeface="Courier New" panose="02070309020205020404" pitchFamily="49" charset="0"/>
                <a:cs typeface="Courier New" panose="02070309020205020404" pitchFamily="49" charset="0"/>
              </a:rPr>
              <a:t>, files[</a:t>
            </a:r>
            <a:r>
              <a:rPr lang="en-US" altLang="zh-CN" sz="1400" dirty="0">
                <a:solidFill>
                  <a:srgbClr val="0025F5"/>
                </a:solidFill>
                <a:latin typeface="Courier New" panose="02070309020205020404" pitchFamily="49" charset="0"/>
                <a:cs typeface="Courier New" panose="02070309020205020404" pitchFamily="49" charset="0"/>
              </a:rPr>
              <a:t>0</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5169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5. jQuery</a:t>
            </a:r>
            <a:r>
              <a:rPr lang="zh-CN" altLang="en-US" dirty="0"/>
              <a:t>高级用法</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5.1 jQuery</a:t>
            </a:r>
            <a:r>
              <a:rPr lang="zh-CN" altLang="en-US" dirty="0"/>
              <a:t>实现文件上传</a:t>
            </a:r>
          </a:p>
        </p:txBody>
      </p:sp>
      <p:sp>
        <p:nvSpPr>
          <p:cNvPr id="13" name="TextBox 3">
            <a:extLst>
              <a:ext uri="{FF2B5EF4-FFF2-40B4-BE49-F238E27FC236}">
                <a16:creationId xmlns:a16="http://schemas.microsoft.com/office/drawing/2014/main" id="{C5456FCE-9FEC-42AA-83A6-532B34CE0818}"/>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4. </a:t>
            </a:r>
            <a:r>
              <a:rPr lang="zh-CN" altLang="en-US" sz="1867" b="1" dirty="0">
                <a:solidFill>
                  <a:srgbClr val="404040"/>
                </a:solidFill>
                <a:latin typeface="微软雅黑" panose="020B0503020204020204" pitchFamily="34" charset="-122"/>
                <a:ea typeface="微软雅黑" panose="020B0503020204020204" pitchFamily="34" charset="-122"/>
              </a:rPr>
              <a:t>使用</a:t>
            </a:r>
            <a:r>
              <a:rPr lang="en-US" altLang="zh-CN" sz="1867" b="1" dirty="0">
                <a:solidFill>
                  <a:srgbClr val="404040"/>
                </a:solidFill>
                <a:latin typeface="微软雅黑" panose="020B0503020204020204" pitchFamily="34" charset="-122"/>
                <a:ea typeface="微软雅黑" panose="020B0503020204020204" pitchFamily="34" charset="-122"/>
              </a:rPr>
              <a:t>jQuery</a:t>
            </a:r>
            <a:r>
              <a:rPr lang="zh-CN" altLang="en-US" sz="1867" b="1" dirty="0">
                <a:solidFill>
                  <a:srgbClr val="404040"/>
                </a:solidFill>
                <a:latin typeface="微软雅黑" panose="020B0503020204020204" pitchFamily="34" charset="-122"/>
                <a:ea typeface="微软雅黑" panose="020B0503020204020204" pitchFamily="34" charset="-122"/>
              </a:rPr>
              <a:t>发起上传文件的请求</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F0365847-5703-4F84-8AAC-9FD321CA33E1}"/>
              </a:ext>
            </a:extLst>
          </p:cNvPr>
          <p:cNvSpPr/>
          <p:nvPr/>
        </p:nvSpPr>
        <p:spPr bwMode="auto">
          <a:xfrm>
            <a:off x="1245555" y="2835777"/>
            <a:ext cx="8690163" cy="389240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ajax</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method: </a:t>
            </a:r>
            <a:r>
              <a:rPr lang="en-US" altLang="zh-CN" sz="1400" dirty="0">
                <a:solidFill>
                  <a:srgbClr val="1794FA"/>
                </a:solidFill>
                <a:latin typeface="Courier New" panose="02070309020205020404" pitchFamily="49" charset="0"/>
                <a:cs typeface="Courier New" panose="02070309020205020404" pitchFamily="49" charset="0"/>
              </a:rPr>
              <a:t>'POST'</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url: </a:t>
            </a:r>
            <a:r>
              <a:rPr lang="en-US" altLang="zh-CN" sz="1400" dirty="0">
                <a:solidFill>
                  <a:srgbClr val="1794FA"/>
                </a:solidFill>
                <a:latin typeface="Courier New" panose="02070309020205020404" pitchFamily="49" charset="0"/>
                <a:cs typeface="Courier New" panose="02070309020205020404" pitchFamily="49" charset="0"/>
              </a:rPr>
              <a:t>'http://www.liulongbin.top:3006/api/upload/avatar'</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data: </a:t>
            </a:r>
            <a:r>
              <a:rPr lang="en-US" altLang="zh-CN" sz="1400" dirty="0" err="1">
                <a:solidFill>
                  <a:srgbClr val="050505"/>
                </a:solidFill>
                <a:latin typeface="Courier New" panose="02070309020205020404" pitchFamily="49" charset="0"/>
                <a:cs typeface="Courier New" panose="02070309020205020404" pitchFamily="49" charset="0"/>
              </a:rPr>
              <a:t>fd</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不修改 </a:t>
            </a:r>
            <a:r>
              <a:rPr lang="en-US" altLang="zh-CN" sz="1400" dirty="0">
                <a:solidFill>
                  <a:srgbClr val="999999"/>
                </a:solidFill>
                <a:latin typeface="Courier New" panose="02070309020205020404" pitchFamily="49" charset="0"/>
                <a:cs typeface="Courier New" panose="02070309020205020404" pitchFamily="49" charset="0"/>
              </a:rPr>
              <a:t>Content-Type </a:t>
            </a:r>
            <a:r>
              <a:rPr lang="zh-CN" altLang="en-US" sz="1400" dirty="0">
                <a:solidFill>
                  <a:srgbClr val="999999"/>
                </a:solidFill>
                <a:latin typeface="Courier New" panose="02070309020205020404" pitchFamily="49" charset="0"/>
                <a:cs typeface="Courier New" panose="02070309020205020404" pitchFamily="49" charset="0"/>
              </a:rPr>
              <a:t>属性，使用 </a:t>
            </a:r>
            <a:r>
              <a:rPr lang="en-US" altLang="zh-CN" sz="1400" dirty="0">
                <a:solidFill>
                  <a:srgbClr val="999999"/>
                </a:solidFill>
                <a:latin typeface="Courier New" panose="02070309020205020404" pitchFamily="49" charset="0"/>
                <a:cs typeface="Courier New" panose="02070309020205020404" pitchFamily="49" charset="0"/>
              </a:rPr>
              <a:t>FormData </a:t>
            </a:r>
            <a:r>
              <a:rPr lang="zh-CN" altLang="en-US" sz="1400" dirty="0">
                <a:solidFill>
                  <a:srgbClr val="999999"/>
                </a:solidFill>
                <a:latin typeface="Courier New" panose="02070309020205020404" pitchFamily="49" charset="0"/>
                <a:cs typeface="Courier New" panose="02070309020205020404" pitchFamily="49" charset="0"/>
              </a:rPr>
              <a:t>默认的 </a:t>
            </a:r>
            <a:r>
              <a:rPr lang="en-US" altLang="zh-CN" sz="1400" dirty="0">
                <a:solidFill>
                  <a:srgbClr val="999999"/>
                </a:solidFill>
                <a:latin typeface="Courier New" panose="02070309020205020404" pitchFamily="49" charset="0"/>
                <a:cs typeface="Courier New" panose="02070309020205020404" pitchFamily="49" charset="0"/>
              </a:rPr>
              <a:t>Content-Type </a:t>
            </a:r>
            <a:r>
              <a:rPr lang="zh-CN" altLang="en-US" sz="1400" dirty="0">
                <a:solidFill>
                  <a:srgbClr val="999999"/>
                </a:solidFill>
                <a:latin typeface="Courier New" panose="02070309020205020404" pitchFamily="49" charset="0"/>
                <a:cs typeface="Courier New" panose="02070309020205020404" pitchFamily="49" charset="0"/>
              </a:rPr>
              <a:t>值</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dirty="0" err="1">
                <a:solidFill>
                  <a:srgbClr val="FF0000"/>
                </a:solidFill>
                <a:latin typeface="Courier New" panose="02070309020205020404" pitchFamily="49" charset="0"/>
                <a:cs typeface="Courier New" panose="02070309020205020404" pitchFamily="49" charset="0"/>
              </a:rPr>
              <a:t>contentType</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DE5CFF"/>
                </a:solidFill>
                <a:latin typeface="Courier New" panose="02070309020205020404" pitchFamily="49" charset="0"/>
                <a:cs typeface="Courier New" panose="02070309020205020404" pitchFamily="49" charset="0"/>
              </a:rPr>
              <a:t>false</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不对 </a:t>
            </a:r>
            <a:r>
              <a:rPr lang="en-US" altLang="zh-CN" sz="1400" dirty="0">
                <a:solidFill>
                  <a:srgbClr val="999999"/>
                </a:solidFill>
                <a:latin typeface="Courier New" panose="02070309020205020404" pitchFamily="49" charset="0"/>
                <a:cs typeface="Courier New" panose="02070309020205020404" pitchFamily="49" charset="0"/>
              </a:rPr>
              <a:t>FormData </a:t>
            </a:r>
            <a:r>
              <a:rPr lang="zh-CN" altLang="en-US" sz="1400" dirty="0">
                <a:solidFill>
                  <a:srgbClr val="999999"/>
                </a:solidFill>
                <a:latin typeface="Courier New" panose="02070309020205020404" pitchFamily="49" charset="0"/>
                <a:cs typeface="Courier New" panose="02070309020205020404" pitchFamily="49" charset="0"/>
              </a:rPr>
              <a:t>中的数据进行 </a:t>
            </a:r>
            <a:r>
              <a:rPr lang="en-US" altLang="zh-CN" sz="1400" dirty="0">
                <a:solidFill>
                  <a:srgbClr val="999999"/>
                </a:solidFill>
                <a:latin typeface="Courier New" panose="02070309020205020404" pitchFamily="49" charset="0"/>
                <a:cs typeface="Courier New" panose="02070309020205020404" pitchFamily="49" charset="0"/>
              </a:rPr>
              <a:t>url </a:t>
            </a:r>
            <a:r>
              <a:rPr lang="zh-CN" altLang="en-US" sz="1400" dirty="0">
                <a:solidFill>
                  <a:srgbClr val="999999"/>
                </a:solidFill>
                <a:latin typeface="Courier New" panose="02070309020205020404" pitchFamily="49" charset="0"/>
                <a:cs typeface="Courier New" panose="02070309020205020404" pitchFamily="49" charset="0"/>
              </a:rPr>
              <a:t>编码，而是将 </a:t>
            </a:r>
            <a:r>
              <a:rPr lang="en-US" altLang="zh-CN" sz="1400" dirty="0">
                <a:solidFill>
                  <a:srgbClr val="999999"/>
                </a:solidFill>
                <a:latin typeface="Courier New" panose="02070309020205020404" pitchFamily="49" charset="0"/>
                <a:cs typeface="Courier New" panose="02070309020205020404" pitchFamily="49" charset="0"/>
              </a:rPr>
              <a:t>FormData </a:t>
            </a:r>
            <a:r>
              <a:rPr lang="zh-CN" altLang="en-US" sz="1400" dirty="0">
                <a:solidFill>
                  <a:srgbClr val="999999"/>
                </a:solidFill>
                <a:latin typeface="Courier New" panose="02070309020205020404" pitchFamily="49" charset="0"/>
                <a:cs typeface="Courier New" panose="02070309020205020404" pitchFamily="49" charset="0"/>
              </a:rPr>
              <a:t>数据原样发送到服务器</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dirty="0" err="1">
                <a:solidFill>
                  <a:srgbClr val="FF0000"/>
                </a:solidFill>
                <a:latin typeface="Courier New" panose="02070309020205020404" pitchFamily="49" charset="0"/>
                <a:cs typeface="Courier New" panose="02070309020205020404" pitchFamily="49" charset="0"/>
              </a:rPr>
              <a:t>processData</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DE5CFF"/>
                </a:solidFill>
                <a:latin typeface="Courier New" panose="02070309020205020404" pitchFamily="49" charset="0"/>
                <a:cs typeface="Courier New" panose="02070309020205020404" pitchFamily="49" charset="0"/>
              </a:rPr>
              <a:t>false</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success</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function</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i="1" dirty="0">
                <a:solidFill>
                  <a:srgbClr val="FF960D"/>
                </a:solidFill>
                <a:latin typeface="Courier New" panose="02070309020205020404" pitchFamily="49" charset="0"/>
                <a:cs typeface="Courier New" panose="02070309020205020404" pitchFamily="49" charset="0"/>
              </a:rPr>
              <a:t>res</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i="1" dirty="0">
                <a:solidFill>
                  <a:srgbClr val="124CFA"/>
                </a:solidFill>
                <a:latin typeface="Courier New" panose="02070309020205020404" pitchFamily="49" charset="0"/>
                <a:cs typeface="Courier New" panose="02070309020205020404" pitchFamily="49" charset="0"/>
              </a:rPr>
              <a:t>console</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FFCD03"/>
                </a:solidFill>
                <a:latin typeface="Courier New" panose="02070309020205020404" pitchFamily="49" charset="0"/>
                <a:cs typeface="Courier New" panose="02070309020205020404" pitchFamily="49" charset="0"/>
              </a:rPr>
              <a:t>log</a:t>
            </a:r>
            <a:r>
              <a:rPr lang="en-US" altLang="zh-CN" sz="1400" dirty="0">
                <a:solidFill>
                  <a:srgbClr val="050505"/>
                </a:solidFill>
                <a:latin typeface="Courier New" panose="02070309020205020404" pitchFamily="49" charset="0"/>
                <a:cs typeface="Courier New" panose="02070309020205020404" pitchFamily="49" charset="0"/>
              </a:rPr>
              <a:t>(res)</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0595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5. jQuery</a:t>
            </a:r>
            <a:r>
              <a:rPr lang="zh-CN" altLang="en-US" dirty="0"/>
              <a:t>高级用法</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5.2 jQuery</a:t>
            </a:r>
            <a:r>
              <a:rPr lang="zh-CN" altLang="en-US" dirty="0"/>
              <a:t>实现</a:t>
            </a:r>
            <a:r>
              <a:rPr lang="en-US" altLang="zh-CN" dirty="0"/>
              <a:t>loading</a:t>
            </a:r>
            <a:r>
              <a:rPr lang="zh-CN" altLang="en-US" dirty="0"/>
              <a:t>效果</a:t>
            </a:r>
          </a:p>
        </p:txBody>
      </p:sp>
      <p:sp>
        <p:nvSpPr>
          <p:cNvPr id="13" name="TextBox 3">
            <a:extLst>
              <a:ext uri="{FF2B5EF4-FFF2-40B4-BE49-F238E27FC236}">
                <a16:creationId xmlns:a16="http://schemas.microsoft.com/office/drawing/2014/main" id="{C5456FCE-9FEC-42AA-83A6-532B34CE0818}"/>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1. ajaxStart(callback)</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6" name="内容占位符 5">
            <a:extLst>
              <a:ext uri="{FF2B5EF4-FFF2-40B4-BE49-F238E27FC236}">
                <a16:creationId xmlns:a16="http://schemas.microsoft.com/office/drawing/2014/main" id="{443AA4D9-0798-4A6B-9337-D949DB511B72}"/>
              </a:ext>
            </a:extLst>
          </p:cNvPr>
          <p:cNvSpPr txBox="1">
            <a:spLocks/>
          </p:cNvSpPr>
          <p:nvPr/>
        </p:nvSpPr>
        <p:spPr>
          <a:xfrm>
            <a:off x="1131169" y="2832002"/>
            <a:ext cx="9155267" cy="500479"/>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z="1400" dirty="0">
                <a:solidFill>
                  <a:schemeClr val="tx1"/>
                </a:solidFill>
              </a:rPr>
              <a:t>Ajax </a:t>
            </a:r>
            <a:r>
              <a:rPr lang="zh-CN" altLang="en-US" sz="1400" dirty="0">
                <a:solidFill>
                  <a:schemeClr val="tx1"/>
                </a:solidFill>
              </a:rPr>
              <a:t>请求</a:t>
            </a:r>
            <a:r>
              <a:rPr lang="zh-CN" altLang="en-US" sz="1400" b="1" dirty="0">
                <a:solidFill>
                  <a:srgbClr val="FF0000"/>
                </a:solidFill>
              </a:rPr>
              <a:t>开始</a:t>
            </a:r>
            <a:r>
              <a:rPr lang="zh-CN" altLang="en-US" sz="1400" dirty="0">
                <a:solidFill>
                  <a:schemeClr val="tx1"/>
                </a:solidFill>
              </a:rPr>
              <a:t>时，执行 </a:t>
            </a:r>
            <a:r>
              <a:rPr lang="en-US" altLang="zh-CN" sz="1400" dirty="0">
                <a:solidFill>
                  <a:schemeClr val="tx1"/>
                </a:solidFill>
              </a:rPr>
              <a:t>ajaxStart </a:t>
            </a:r>
            <a:r>
              <a:rPr lang="zh-CN" altLang="en-US" sz="1400" dirty="0">
                <a:solidFill>
                  <a:schemeClr val="tx1"/>
                </a:solidFill>
              </a:rPr>
              <a:t>函数。可以在 </a:t>
            </a:r>
            <a:r>
              <a:rPr lang="en-US" altLang="zh-CN" sz="1400" dirty="0">
                <a:solidFill>
                  <a:schemeClr val="tx1"/>
                </a:solidFill>
              </a:rPr>
              <a:t>ajaxStart </a:t>
            </a:r>
            <a:r>
              <a:rPr lang="zh-CN" altLang="en-US" sz="1400" dirty="0">
                <a:solidFill>
                  <a:schemeClr val="tx1"/>
                </a:solidFill>
              </a:rPr>
              <a:t>的 </a:t>
            </a:r>
            <a:r>
              <a:rPr lang="en-US" altLang="zh-CN" sz="1400" dirty="0">
                <a:solidFill>
                  <a:schemeClr val="tx1"/>
                </a:solidFill>
              </a:rPr>
              <a:t>callback </a:t>
            </a:r>
            <a:r>
              <a:rPr lang="zh-CN" altLang="en-US" sz="1400" dirty="0">
                <a:solidFill>
                  <a:schemeClr val="tx1"/>
                </a:solidFill>
              </a:rPr>
              <a:t>中显示 </a:t>
            </a:r>
            <a:r>
              <a:rPr lang="en-US" altLang="zh-CN" sz="1400" dirty="0">
                <a:solidFill>
                  <a:schemeClr val="tx1"/>
                </a:solidFill>
              </a:rPr>
              <a:t>loading </a:t>
            </a:r>
            <a:r>
              <a:rPr lang="zh-CN" altLang="en-US" sz="1400" dirty="0">
                <a:solidFill>
                  <a:schemeClr val="tx1"/>
                </a:solidFill>
              </a:rPr>
              <a:t>效果，示例代码如下：</a:t>
            </a:r>
            <a:endParaRPr lang="en-US" altLang="zh-CN" sz="1400" dirty="0">
              <a:solidFill>
                <a:schemeClr val="tx1"/>
              </a:solidFill>
            </a:endParaRPr>
          </a:p>
        </p:txBody>
      </p:sp>
      <p:sp>
        <p:nvSpPr>
          <p:cNvPr id="8" name="矩形 7">
            <a:extLst>
              <a:ext uri="{FF2B5EF4-FFF2-40B4-BE49-F238E27FC236}">
                <a16:creationId xmlns:a16="http://schemas.microsoft.com/office/drawing/2014/main" id="{F0EB9592-8DDE-4549-9CBF-6AD9E659CD24}"/>
              </a:ext>
            </a:extLst>
          </p:cNvPr>
          <p:cNvSpPr/>
          <p:nvPr/>
        </p:nvSpPr>
        <p:spPr bwMode="auto">
          <a:xfrm>
            <a:off x="1245556" y="3413767"/>
            <a:ext cx="8461393" cy="1670749"/>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1400" dirty="0">
                <a:solidFill>
                  <a:srgbClr val="999999"/>
                </a:solidFill>
                <a:latin typeface="Courier New" panose="02070309020205020404" pitchFamily="49" charset="0"/>
                <a:cs typeface="Courier New" panose="02070309020205020404" pitchFamily="49" charset="0"/>
              </a:rPr>
              <a:t>   </a:t>
            </a: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自 </a:t>
            </a:r>
            <a:r>
              <a:rPr lang="en-US" altLang="zh-CN" sz="1400" dirty="0">
                <a:solidFill>
                  <a:srgbClr val="999999"/>
                </a:solidFill>
                <a:latin typeface="Courier New" panose="02070309020205020404" pitchFamily="49" charset="0"/>
                <a:cs typeface="Courier New" panose="02070309020205020404" pitchFamily="49" charset="0"/>
              </a:rPr>
              <a:t>jQuery </a:t>
            </a:r>
            <a:r>
              <a:rPr lang="zh-CN" altLang="en-US" sz="1400" dirty="0">
                <a:solidFill>
                  <a:srgbClr val="999999"/>
                </a:solidFill>
                <a:latin typeface="Courier New" panose="02070309020205020404" pitchFamily="49" charset="0"/>
                <a:cs typeface="Courier New" panose="02070309020205020404" pitchFamily="49" charset="0"/>
              </a:rPr>
              <a:t>版本 </a:t>
            </a:r>
            <a:r>
              <a:rPr lang="en-US" altLang="zh-CN" sz="1400" dirty="0">
                <a:solidFill>
                  <a:srgbClr val="999999"/>
                </a:solidFill>
                <a:latin typeface="Courier New" panose="02070309020205020404" pitchFamily="49" charset="0"/>
                <a:cs typeface="Courier New" panose="02070309020205020404" pitchFamily="49" charset="0"/>
              </a:rPr>
              <a:t>1.8 </a:t>
            </a:r>
            <a:r>
              <a:rPr lang="zh-CN" altLang="en-US" sz="1400" dirty="0">
                <a:solidFill>
                  <a:srgbClr val="999999"/>
                </a:solidFill>
                <a:latin typeface="Courier New" panose="02070309020205020404" pitchFamily="49" charset="0"/>
                <a:cs typeface="Courier New" panose="02070309020205020404" pitchFamily="49" charset="0"/>
              </a:rPr>
              <a:t>起，该方法只能被附加到文档</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(document).</a:t>
            </a:r>
            <a:r>
              <a:rPr lang="en-US" altLang="zh-CN" sz="1400" b="1" dirty="0">
                <a:solidFill>
                  <a:srgbClr val="1DA11D"/>
                </a:solidFill>
                <a:latin typeface="Courier New" panose="02070309020205020404" pitchFamily="49" charset="0"/>
                <a:cs typeface="Courier New" panose="02070309020205020404" pitchFamily="49" charset="0"/>
              </a:rPr>
              <a:t>ajaxStart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i="1" dirty="0">
                <a:solidFill>
                  <a:srgbClr val="0088FF"/>
                </a:solidFill>
                <a:latin typeface="Courier New" panose="02070309020205020404" pitchFamily="49" charset="0"/>
                <a:cs typeface="Courier New" panose="02070309020205020404" pitchFamily="49" charset="0"/>
              </a:rPr>
              <a:t>function</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'#loading'</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dirty="0">
                <a:solidFill>
                  <a:srgbClr val="1DA11D"/>
                </a:solidFill>
                <a:latin typeface="Courier New" panose="02070309020205020404" pitchFamily="49" charset="0"/>
                <a:cs typeface="Courier New" panose="02070309020205020404" pitchFamily="49" charset="0"/>
              </a:rPr>
              <a:t>show</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endParaRPr lang="en-US" altLang="zh-CN" sz="1400" dirty="0">
              <a:solidFill>
                <a:srgbClr val="0D0D0D"/>
              </a:solidFill>
              <a:latin typeface="Courier New" panose="02070309020205020404" pitchFamily="49" charset="0"/>
              <a:cs typeface="Courier New" panose="02070309020205020404" pitchFamily="49" charset="0"/>
            </a:endParaRPr>
          </a:p>
        </p:txBody>
      </p:sp>
      <p:sp>
        <p:nvSpPr>
          <p:cNvPr id="7" name="内容占位符 5">
            <a:extLst>
              <a:ext uri="{FF2B5EF4-FFF2-40B4-BE49-F238E27FC236}">
                <a16:creationId xmlns:a16="http://schemas.microsoft.com/office/drawing/2014/main" id="{AAFC5455-1A2D-456D-8A7E-A3C80FF77FA8}"/>
              </a:ext>
            </a:extLst>
          </p:cNvPr>
          <p:cNvSpPr txBox="1">
            <a:spLocks/>
          </p:cNvSpPr>
          <p:nvPr/>
        </p:nvSpPr>
        <p:spPr>
          <a:xfrm>
            <a:off x="1131171" y="5165803"/>
            <a:ext cx="9155267" cy="500479"/>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1400" dirty="0">
                <a:solidFill>
                  <a:schemeClr val="tx1"/>
                </a:solidFill>
              </a:rPr>
              <a:t>注意： </a:t>
            </a:r>
            <a:r>
              <a:rPr lang="en-US" altLang="zh-CN" sz="1400" dirty="0">
                <a:solidFill>
                  <a:schemeClr val="tx1"/>
                </a:solidFill>
              </a:rPr>
              <a:t>$(document).ajaxStart() </a:t>
            </a:r>
            <a:r>
              <a:rPr lang="zh-CN" altLang="en-US" sz="1400" dirty="0">
                <a:solidFill>
                  <a:schemeClr val="tx1"/>
                </a:solidFill>
              </a:rPr>
              <a:t>函数</a:t>
            </a:r>
            <a:r>
              <a:rPr lang="zh-CN" altLang="en-US" sz="1400" b="1" dirty="0">
                <a:solidFill>
                  <a:srgbClr val="FF0000"/>
                </a:solidFill>
              </a:rPr>
              <a:t>会监听当前文档内所有的 </a:t>
            </a:r>
            <a:r>
              <a:rPr lang="en-US" altLang="zh-CN" sz="1400" b="1" dirty="0">
                <a:solidFill>
                  <a:srgbClr val="FF0000"/>
                </a:solidFill>
              </a:rPr>
              <a:t>Ajax </a:t>
            </a:r>
            <a:r>
              <a:rPr lang="zh-CN" altLang="en-US" sz="1400" b="1" dirty="0">
                <a:solidFill>
                  <a:srgbClr val="FF0000"/>
                </a:solidFill>
              </a:rPr>
              <a:t>请求</a:t>
            </a:r>
            <a:r>
              <a:rPr lang="zh-CN" altLang="en-US" sz="1400" dirty="0">
                <a:solidFill>
                  <a:schemeClr val="tx1"/>
                </a:solidFill>
              </a:rPr>
              <a:t>。</a:t>
            </a:r>
            <a:endParaRPr lang="en-US" altLang="zh-CN" sz="1400" dirty="0">
              <a:solidFill>
                <a:schemeClr val="tx1"/>
              </a:solidFill>
            </a:endParaRPr>
          </a:p>
        </p:txBody>
      </p:sp>
    </p:spTree>
    <p:extLst>
      <p:ext uri="{BB962C8B-B14F-4D97-AF65-F5344CB8AC3E}">
        <p14:creationId xmlns:p14="http://schemas.microsoft.com/office/powerpoint/2010/main" val="253353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5. jQuery</a:t>
            </a:r>
            <a:r>
              <a:rPr lang="zh-CN" altLang="en-US" dirty="0"/>
              <a:t>高级用法</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5.2 jQuery</a:t>
            </a:r>
            <a:r>
              <a:rPr lang="zh-CN" altLang="en-US" dirty="0"/>
              <a:t>实现</a:t>
            </a:r>
            <a:r>
              <a:rPr lang="en-US" altLang="zh-CN" dirty="0"/>
              <a:t>loading</a:t>
            </a:r>
            <a:r>
              <a:rPr lang="zh-CN" altLang="en-US" dirty="0"/>
              <a:t>效果</a:t>
            </a:r>
          </a:p>
        </p:txBody>
      </p:sp>
      <p:sp>
        <p:nvSpPr>
          <p:cNvPr id="13" name="TextBox 3">
            <a:extLst>
              <a:ext uri="{FF2B5EF4-FFF2-40B4-BE49-F238E27FC236}">
                <a16:creationId xmlns:a16="http://schemas.microsoft.com/office/drawing/2014/main" id="{C5456FCE-9FEC-42AA-83A6-532B34CE0818}"/>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2. ajaxStop(callback)</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6" name="内容占位符 5">
            <a:extLst>
              <a:ext uri="{FF2B5EF4-FFF2-40B4-BE49-F238E27FC236}">
                <a16:creationId xmlns:a16="http://schemas.microsoft.com/office/drawing/2014/main" id="{064B8FAF-3748-4C77-A662-834EBFC06C76}"/>
              </a:ext>
            </a:extLst>
          </p:cNvPr>
          <p:cNvSpPr txBox="1">
            <a:spLocks/>
          </p:cNvSpPr>
          <p:nvPr/>
        </p:nvSpPr>
        <p:spPr>
          <a:xfrm>
            <a:off x="1131169" y="2832001"/>
            <a:ext cx="9155267" cy="2252515"/>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z="1400" dirty="0">
                <a:solidFill>
                  <a:schemeClr val="tx1"/>
                </a:solidFill>
              </a:rPr>
              <a:t>Ajax </a:t>
            </a:r>
            <a:r>
              <a:rPr lang="zh-CN" altLang="en-US" sz="1400" dirty="0">
                <a:solidFill>
                  <a:schemeClr val="tx1"/>
                </a:solidFill>
              </a:rPr>
              <a:t>请求</a:t>
            </a:r>
            <a:r>
              <a:rPr lang="zh-CN" altLang="en-US" sz="1400" b="1" dirty="0">
                <a:solidFill>
                  <a:srgbClr val="FF0000"/>
                </a:solidFill>
              </a:rPr>
              <a:t>结束</a:t>
            </a:r>
            <a:r>
              <a:rPr lang="zh-CN" altLang="en-US" sz="1400" dirty="0">
                <a:solidFill>
                  <a:schemeClr val="tx1"/>
                </a:solidFill>
              </a:rPr>
              <a:t>时，执行 </a:t>
            </a:r>
            <a:r>
              <a:rPr lang="en-US" altLang="zh-CN" sz="1400" dirty="0">
                <a:solidFill>
                  <a:schemeClr val="tx1"/>
                </a:solidFill>
              </a:rPr>
              <a:t>ajaxStop </a:t>
            </a:r>
            <a:r>
              <a:rPr lang="zh-CN" altLang="en-US" sz="1400" dirty="0">
                <a:solidFill>
                  <a:schemeClr val="tx1"/>
                </a:solidFill>
              </a:rPr>
              <a:t>函数。可以在 </a:t>
            </a:r>
            <a:r>
              <a:rPr lang="en-US" altLang="zh-CN" sz="1400" dirty="0">
                <a:solidFill>
                  <a:schemeClr val="tx1"/>
                </a:solidFill>
              </a:rPr>
              <a:t>ajaxStop </a:t>
            </a:r>
            <a:r>
              <a:rPr lang="zh-CN" altLang="en-US" sz="1400" dirty="0">
                <a:solidFill>
                  <a:schemeClr val="tx1"/>
                </a:solidFill>
              </a:rPr>
              <a:t>的 </a:t>
            </a:r>
            <a:r>
              <a:rPr lang="en-US" altLang="zh-CN" sz="1400" dirty="0">
                <a:solidFill>
                  <a:schemeClr val="tx1"/>
                </a:solidFill>
              </a:rPr>
              <a:t>callback </a:t>
            </a:r>
            <a:r>
              <a:rPr lang="zh-CN" altLang="en-US" sz="1400" dirty="0">
                <a:solidFill>
                  <a:schemeClr val="tx1"/>
                </a:solidFill>
              </a:rPr>
              <a:t>中隐藏 </a:t>
            </a:r>
            <a:r>
              <a:rPr lang="en-US" altLang="zh-CN" sz="1400" dirty="0">
                <a:solidFill>
                  <a:schemeClr val="tx1"/>
                </a:solidFill>
              </a:rPr>
              <a:t>loading </a:t>
            </a:r>
            <a:r>
              <a:rPr lang="zh-CN" altLang="en-US" sz="1400" dirty="0">
                <a:solidFill>
                  <a:schemeClr val="tx1"/>
                </a:solidFill>
              </a:rPr>
              <a:t>效果，示例代码如下：</a:t>
            </a:r>
            <a:endParaRPr lang="en-US" altLang="zh-CN" sz="1400" dirty="0">
              <a:solidFill>
                <a:schemeClr val="tx1"/>
              </a:solidFill>
            </a:endParaRPr>
          </a:p>
        </p:txBody>
      </p:sp>
      <p:sp>
        <p:nvSpPr>
          <p:cNvPr id="7" name="矩形 6">
            <a:extLst>
              <a:ext uri="{FF2B5EF4-FFF2-40B4-BE49-F238E27FC236}">
                <a16:creationId xmlns:a16="http://schemas.microsoft.com/office/drawing/2014/main" id="{E5C34838-F463-454E-AD98-90F14AD68FBA}"/>
              </a:ext>
            </a:extLst>
          </p:cNvPr>
          <p:cNvSpPr/>
          <p:nvPr/>
        </p:nvSpPr>
        <p:spPr bwMode="auto">
          <a:xfrm>
            <a:off x="1245556" y="3413767"/>
            <a:ext cx="8461393" cy="1670749"/>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1400" dirty="0">
                <a:solidFill>
                  <a:srgbClr val="999999"/>
                </a:solidFill>
                <a:latin typeface="Courier New" panose="02070309020205020404" pitchFamily="49" charset="0"/>
                <a:cs typeface="Courier New" panose="02070309020205020404" pitchFamily="49" charset="0"/>
              </a:rPr>
              <a:t>   </a:t>
            </a: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自 </a:t>
            </a:r>
            <a:r>
              <a:rPr lang="en-US" altLang="zh-CN" sz="1400" dirty="0">
                <a:solidFill>
                  <a:srgbClr val="999999"/>
                </a:solidFill>
                <a:latin typeface="Courier New" panose="02070309020205020404" pitchFamily="49" charset="0"/>
                <a:cs typeface="Courier New" panose="02070309020205020404" pitchFamily="49" charset="0"/>
              </a:rPr>
              <a:t>jQuery </a:t>
            </a:r>
            <a:r>
              <a:rPr lang="zh-CN" altLang="en-US" sz="1400" dirty="0">
                <a:solidFill>
                  <a:srgbClr val="999999"/>
                </a:solidFill>
                <a:latin typeface="Courier New" panose="02070309020205020404" pitchFamily="49" charset="0"/>
                <a:cs typeface="Courier New" panose="02070309020205020404" pitchFamily="49" charset="0"/>
              </a:rPr>
              <a:t>版本 </a:t>
            </a:r>
            <a:r>
              <a:rPr lang="en-US" altLang="zh-CN" sz="1400" dirty="0">
                <a:solidFill>
                  <a:srgbClr val="999999"/>
                </a:solidFill>
                <a:latin typeface="Courier New" panose="02070309020205020404" pitchFamily="49" charset="0"/>
                <a:cs typeface="Courier New" panose="02070309020205020404" pitchFamily="49" charset="0"/>
              </a:rPr>
              <a:t>1.8 </a:t>
            </a:r>
            <a:r>
              <a:rPr lang="zh-CN" altLang="en-US" sz="1400" dirty="0">
                <a:solidFill>
                  <a:srgbClr val="999999"/>
                </a:solidFill>
                <a:latin typeface="Courier New" panose="02070309020205020404" pitchFamily="49" charset="0"/>
                <a:cs typeface="Courier New" panose="02070309020205020404" pitchFamily="49" charset="0"/>
              </a:rPr>
              <a:t>起，该方法只能被附加到文档</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(document).</a:t>
            </a:r>
            <a:r>
              <a:rPr lang="en-US" altLang="zh-CN" sz="1400" b="1" dirty="0">
                <a:solidFill>
                  <a:srgbClr val="1DA11D"/>
                </a:solidFill>
                <a:latin typeface="Courier New" panose="02070309020205020404" pitchFamily="49" charset="0"/>
                <a:cs typeface="Courier New" panose="02070309020205020404" pitchFamily="49" charset="0"/>
              </a:rPr>
              <a:t>ajaxStop</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i="1" dirty="0">
                <a:solidFill>
                  <a:srgbClr val="0088FF"/>
                </a:solidFill>
                <a:latin typeface="Courier New" panose="02070309020205020404" pitchFamily="49" charset="0"/>
                <a:cs typeface="Courier New" panose="02070309020205020404" pitchFamily="49" charset="0"/>
              </a:rPr>
              <a:t>function</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'#loading'</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dirty="0">
                <a:solidFill>
                  <a:srgbClr val="1DA11D"/>
                </a:solidFill>
                <a:latin typeface="Courier New" panose="02070309020205020404" pitchFamily="49" charset="0"/>
                <a:cs typeface="Courier New" panose="02070309020205020404" pitchFamily="49" charset="0"/>
              </a:rPr>
              <a:t>hide</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endParaRPr lang="en-US" altLang="zh-CN" sz="140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40188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56000" y="1778001"/>
            <a:ext cx="6654800" cy="3586479"/>
          </a:xfrm>
        </p:spPr>
        <p:txBody>
          <a:bodyPr>
            <a:normAutofit/>
          </a:bodyPr>
          <a:lstStyle/>
          <a:p>
            <a:r>
              <a:rPr lang="en-US" altLang="zh-CN" dirty="0">
                <a:solidFill>
                  <a:schemeClr val="tx1"/>
                </a:solidFill>
              </a:rPr>
              <a:t>XMLHttpRequest</a:t>
            </a:r>
            <a:r>
              <a:rPr lang="zh-CN" altLang="en-US" dirty="0">
                <a:solidFill>
                  <a:schemeClr val="tx1"/>
                </a:solidFill>
              </a:rPr>
              <a:t>的基本使用</a:t>
            </a:r>
            <a:endParaRPr lang="en-US" altLang="zh-CN" dirty="0">
              <a:solidFill>
                <a:schemeClr val="tx1"/>
              </a:solidFill>
            </a:endParaRPr>
          </a:p>
          <a:p>
            <a:r>
              <a:rPr lang="zh-CN" altLang="en-US" dirty="0">
                <a:solidFill>
                  <a:schemeClr val="tx1"/>
                </a:solidFill>
              </a:rPr>
              <a:t>数据交换格式</a:t>
            </a:r>
            <a:endParaRPr lang="en-US" altLang="zh-CN" dirty="0">
              <a:solidFill>
                <a:schemeClr val="tx1"/>
              </a:solidFill>
            </a:endParaRPr>
          </a:p>
          <a:p>
            <a:r>
              <a:rPr lang="zh-CN" altLang="en-US" dirty="0">
                <a:solidFill>
                  <a:schemeClr val="tx1"/>
                </a:solidFill>
              </a:rPr>
              <a:t>封装自己的</a:t>
            </a:r>
            <a:r>
              <a:rPr lang="en-US" altLang="zh-CN" dirty="0">
                <a:solidFill>
                  <a:schemeClr val="tx1"/>
                </a:solidFill>
              </a:rPr>
              <a:t>Ajax</a:t>
            </a:r>
            <a:r>
              <a:rPr lang="zh-CN" altLang="en-US" dirty="0">
                <a:solidFill>
                  <a:schemeClr val="tx1"/>
                </a:solidFill>
              </a:rPr>
              <a:t>函数</a:t>
            </a:r>
            <a:endParaRPr lang="en-US" altLang="zh-CN" dirty="0">
              <a:solidFill>
                <a:schemeClr val="tx1"/>
              </a:solidFill>
            </a:endParaRPr>
          </a:p>
          <a:p>
            <a:r>
              <a:rPr lang="en-US" altLang="zh-CN" dirty="0">
                <a:solidFill>
                  <a:schemeClr val="tx1"/>
                </a:solidFill>
              </a:rPr>
              <a:t>XMLHttpRequest Level2</a:t>
            </a:r>
            <a:r>
              <a:rPr lang="zh-CN" altLang="en-US" dirty="0">
                <a:solidFill>
                  <a:schemeClr val="tx1"/>
                </a:solidFill>
              </a:rPr>
              <a:t>的新特性</a:t>
            </a:r>
            <a:endParaRPr lang="en-US" altLang="zh-CN" dirty="0">
              <a:solidFill>
                <a:schemeClr val="tx1"/>
              </a:solidFill>
            </a:endParaRPr>
          </a:p>
          <a:p>
            <a:r>
              <a:rPr lang="en-US" altLang="zh-CN" dirty="0">
                <a:solidFill>
                  <a:schemeClr val="tx1"/>
                </a:solidFill>
              </a:rPr>
              <a:t>jQuery</a:t>
            </a:r>
            <a:r>
              <a:rPr lang="zh-CN" altLang="en-US" dirty="0">
                <a:solidFill>
                  <a:schemeClr val="tx1"/>
                </a:solidFill>
              </a:rPr>
              <a:t>高级用法</a:t>
            </a:r>
            <a:endParaRPr lang="en-US" altLang="zh-CN" dirty="0">
              <a:solidFill>
                <a:schemeClr val="tx1"/>
              </a:solidFill>
            </a:endParaRPr>
          </a:p>
          <a:p>
            <a:r>
              <a:rPr lang="en-US" altLang="zh-CN" dirty="0">
                <a:solidFill>
                  <a:srgbClr val="FF0000"/>
                </a:solidFill>
              </a:rPr>
              <a:t>axios</a:t>
            </a:r>
          </a:p>
        </p:txBody>
      </p:sp>
    </p:spTree>
    <p:extLst>
      <p:ext uri="{BB962C8B-B14F-4D97-AF65-F5344CB8AC3E}">
        <p14:creationId xmlns:p14="http://schemas.microsoft.com/office/powerpoint/2010/main" val="319263743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6. axios</a:t>
            </a:r>
          </a:p>
        </p:txBody>
      </p:sp>
      <p:sp>
        <p:nvSpPr>
          <p:cNvPr id="11" name="内容占位符 10"/>
          <p:cNvSpPr>
            <a:spLocks noGrp="1"/>
          </p:cNvSpPr>
          <p:nvPr>
            <p:ph idx="1"/>
          </p:nvPr>
        </p:nvSpPr>
        <p:spPr>
          <a:xfrm>
            <a:off x="1131171" y="1248001"/>
            <a:ext cx="8690163" cy="722076"/>
          </a:xfrm>
        </p:spPr>
        <p:txBody>
          <a:bodyPr/>
          <a:lstStyle/>
          <a:p>
            <a:r>
              <a:rPr lang="en-US" altLang="zh-CN" dirty="0"/>
              <a:t>6.1 </a:t>
            </a:r>
            <a:r>
              <a:rPr lang="zh-CN" altLang="en-US" dirty="0"/>
              <a:t>什么是</a:t>
            </a:r>
            <a:r>
              <a:rPr lang="en-US" altLang="zh-CN" dirty="0"/>
              <a:t>axios</a:t>
            </a:r>
            <a:endParaRPr lang="zh-CN" altLang="en-US" dirty="0"/>
          </a:p>
        </p:txBody>
      </p:sp>
      <p:sp>
        <p:nvSpPr>
          <p:cNvPr id="8" name="内容占位符 5">
            <a:extLst>
              <a:ext uri="{FF2B5EF4-FFF2-40B4-BE49-F238E27FC236}">
                <a16:creationId xmlns:a16="http://schemas.microsoft.com/office/drawing/2014/main" id="{88220FDA-7E09-4B3A-BAB1-EA080CBBE941}"/>
              </a:ext>
            </a:extLst>
          </p:cNvPr>
          <p:cNvSpPr>
            <a:spLocks noGrp="1"/>
          </p:cNvSpPr>
          <p:nvPr>
            <p:ph sz="half" idx="14"/>
          </p:nvPr>
        </p:nvSpPr>
        <p:spPr>
          <a:xfrm>
            <a:off x="1131169" y="1857602"/>
            <a:ext cx="9335888" cy="2721172"/>
          </a:xfrm>
        </p:spPr>
        <p:txBody>
          <a:bodyPr>
            <a:noAutofit/>
          </a:bodyPr>
          <a:lstStyle/>
          <a:p>
            <a:r>
              <a:rPr lang="en-US" altLang="zh-CN" dirty="0">
                <a:solidFill>
                  <a:schemeClr val="tx1"/>
                </a:solidFill>
              </a:rPr>
              <a:t>Axios </a:t>
            </a:r>
            <a:r>
              <a:rPr lang="zh-CN" altLang="en-US" dirty="0">
                <a:solidFill>
                  <a:schemeClr val="tx1"/>
                </a:solidFill>
              </a:rPr>
              <a:t>是专注于</a:t>
            </a:r>
            <a:r>
              <a:rPr lang="zh-CN" altLang="en-US" b="1" dirty="0">
                <a:solidFill>
                  <a:srgbClr val="FF0000"/>
                </a:solidFill>
              </a:rPr>
              <a:t>网络数据请求</a:t>
            </a:r>
            <a:r>
              <a:rPr lang="zh-CN" altLang="en-US" dirty="0">
                <a:solidFill>
                  <a:schemeClr val="tx1"/>
                </a:solidFill>
              </a:rPr>
              <a:t>的库。</a:t>
            </a:r>
            <a:endParaRPr lang="en-US" altLang="zh-CN" dirty="0">
              <a:solidFill>
                <a:schemeClr val="tx1"/>
              </a:solidFill>
            </a:endParaRPr>
          </a:p>
          <a:p>
            <a:r>
              <a:rPr lang="zh-CN" altLang="en-US" dirty="0">
                <a:solidFill>
                  <a:schemeClr val="tx1"/>
                </a:solidFill>
              </a:rPr>
              <a:t>相比于原生的 </a:t>
            </a:r>
            <a:r>
              <a:rPr lang="en-US" altLang="zh-CN" dirty="0">
                <a:solidFill>
                  <a:schemeClr val="tx1"/>
                </a:solidFill>
              </a:rPr>
              <a:t>XMLHttpRequest </a:t>
            </a:r>
            <a:r>
              <a:rPr lang="zh-CN" altLang="en-US" dirty="0">
                <a:solidFill>
                  <a:schemeClr val="tx1"/>
                </a:solidFill>
              </a:rPr>
              <a:t>对象，</a:t>
            </a:r>
            <a:r>
              <a:rPr lang="en-US" altLang="zh-CN" dirty="0">
                <a:solidFill>
                  <a:schemeClr val="tx1"/>
                </a:solidFill>
              </a:rPr>
              <a:t>axios </a:t>
            </a:r>
            <a:r>
              <a:rPr lang="zh-CN" altLang="en-US" b="1" dirty="0">
                <a:solidFill>
                  <a:srgbClr val="FF0000"/>
                </a:solidFill>
              </a:rPr>
              <a:t>简单易用</a:t>
            </a:r>
            <a:r>
              <a:rPr lang="zh-CN" altLang="en-US" dirty="0">
                <a:solidFill>
                  <a:schemeClr val="tx1"/>
                </a:solidFill>
              </a:rPr>
              <a:t>。</a:t>
            </a:r>
            <a:endParaRPr lang="en-US" altLang="zh-CN" dirty="0">
              <a:solidFill>
                <a:schemeClr val="tx1"/>
              </a:solidFill>
            </a:endParaRPr>
          </a:p>
          <a:p>
            <a:r>
              <a:rPr lang="zh-CN" altLang="en-US" dirty="0">
                <a:solidFill>
                  <a:schemeClr val="tx1"/>
                </a:solidFill>
              </a:rPr>
              <a:t>相比于 </a:t>
            </a:r>
            <a:r>
              <a:rPr lang="en-US" altLang="zh-CN" dirty="0">
                <a:solidFill>
                  <a:schemeClr val="tx1"/>
                </a:solidFill>
              </a:rPr>
              <a:t>jQuery</a:t>
            </a:r>
            <a:r>
              <a:rPr lang="zh-CN" altLang="en-US" dirty="0">
                <a:solidFill>
                  <a:schemeClr val="tx1"/>
                </a:solidFill>
              </a:rPr>
              <a:t>，</a:t>
            </a:r>
            <a:r>
              <a:rPr lang="en-US" altLang="zh-CN" dirty="0">
                <a:solidFill>
                  <a:schemeClr val="tx1"/>
                </a:solidFill>
              </a:rPr>
              <a:t>axios </a:t>
            </a:r>
            <a:r>
              <a:rPr lang="zh-CN" altLang="en-US" dirty="0">
                <a:solidFill>
                  <a:schemeClr val="tx1"/>
                </a:solidFill>
              </a:rPr>
              <a:t>更加</a:t>
            </a:r>
            <a:r>
              <a:rPr lang="zh-CN" altLang="en-US" b="1" dirty="0">
                <a:solidFill>
                  <a:srgbClr val="FF0000"/>
                </a:solidFill>
              </a:rPr>
              <a:t>轻量化</a:t>
            </a:r>
            <a:r>
              <a:rPr lang="zh-CN" altLang="en-US" dirty="0">
                <a:solidFill>
                  <a:schemeClr val="tx1"/>
                </a:solidFill>
              </a:rPr>
              <a:t>，只专注于网络数据请求。</a:t>
            </a:r>
            <a:endParaRPr lang="en-US" altLang="zh-CN" dirty="0">
              <a:solidFill>
                <a:schemeClr val="tx1"/>
              </a:solidFill>
            </a:endParaRPr>
          </a:p>
        </p:txBody>
      </p:sp>
    </p:spTree>
    <p:extLst>
      <p:ext uri="{BB962C8B-B14F-4D97-AF65-F5344CB8AC3E}">
        <p14:creationId xmlns:p14="http://schemas.microsoft.com/office/powerpoint/2010/main" val="1245565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1">
            <a:extLst>
              <a:ext uri="{FF2B5EF4-FFF2-40B4-BE49-F238E27FC236}">
                <a16:creationId xmlns:a16="http://schemas.microsoft.com/office/drawing/2014/main" id="{4D46123D-AB8E-43A6-87CF-ED822682A576}"/>
              </a:ext>
            </a:extLst>
          </p:cNvPr>
          <p:cNvSpPr>
            <a:spLocks noGrp="1"/>
          </p:cNvSpPr>
          <p:nvPr>
            <p:ph idx="1"/>
          </p:nvPr>
        </p:nvSpPr>
        <p:spPr>
          <a:xfrm>
            <a:off x="4656000" y="1188497"/>
            <a:ext cx="6654800" cy="4894105"/>
          </a:xfrm>
        </p:spPr>
        <p:txBody>
          <a:bodyPr>
            <a:normAutofit lnSpcReduction="10000"/>
          </a:bodyPr>
          <a:lstStyle/>
          <a:p>
            <a:r>
              <a:rPr lang="zh-CN" altLang="en-US" dirty="0">
                <a:solidFill>
                  <a:schemeClr val="tx1"/>
                </a:solidFill>
              </a:rPr>
              <a:t>客户端与服务器</a:t>
            </a:r>
            <a:endParaRPr lang="en-US" altLang="zh-CN" dirty="0">
              <a:solidFill>
                <a:schemeClr val="tx1"/>
              </a:solidFill>
            </a:endParaRPr>
          </a:p>
          <a:p>
            <a:r>
              <a:rPr lang="en-US" altLang="zh-CN" dirty="0">
                <a:solidFill>
                  <a:schemeClr val="tx1"/>
                </a:solidFill>
              </a:rPr>
              <a:t>URL</a:t>
            </a:r>
            <a:r>
              <a:rPr lang="zh-CN" altLang="en-US" dirty="0">
                <a:solidFill>
                  <a:schemeClr val="tx1"/>
                </a:solidFill>
              </a:rPr>
              <a:t>地址</a:t>
            </a:r>
            <a:endParaRPr lang="en-US" altLang="zh-CN" dirty="0">
              <a:solidFill>
                <a:schemeClr val="tx1"/>
              </a:solidFill>
            </a:endParaRPr>
          </a:p>
          <a:p>
            <a:r>
              <a:rPr lang="zh-CN" altLang="en-US" dirty="0">
                <a:solidFill>
                  <a:schemeClr val="tx1"/>
                </a:solidFill>
              </a:rPr>
              <a:t>分析网页的打开过程</a:t>
            </a:r>
            <a:endParaRPr lang="en-US" altLang="zh-CN" dirty="0">
              <a:solidFill>
                <a:schemeClr val="tx1"/>
              </a:solidFill>
            </a:endParaRPr>
          </a:p>
          <a:p>
            <a:r>
              <a:rPr lang="zh-CN" altLang="en-US" dirty="0">
                <a:solidFill>
                  <a:schemeClr val="tx1"/>
                </a:solidFill>
              </a:rPr>
              <a:t>服务器对外提供了哪些资源</a:t>
            </a:r>
            <a:endParaRPr lang="en-US" altLang="zh-CN" dirty="0">
              <a:solidFill>
                <a:schemeClr val="tx1"/>
              </a:solidFill>
            </a:endParaRPr>
          </a:p>
          <a:p>
            <a:r>
              <a:rPr lang="zh-CN" altLang="en-US" dirty="0">
                <a:solidFill>
                  <a:srgbClr val="FF0000"/>
                </a:solidFill>
              </a:rPr>
              <a:t>了解</a:t>
            </a:r>
            <a:r>
              <a:rPr lang="en-US" altLang="zh-CN" dirty="0">
                <a:solidFill>
                  <a:srgbClr val="FF0000"/>
                </a:solidFill>
              </a:rPr>
              <a:t>Ajax</a:t>
            </a:r>
          </a:p>
          <a:p>
            <a:r>
              <a:rPr lang="en-US" altLang="zh-CN" dirty="0">
                <a:solidFill>
                  <a:schemeClr val="tx1"/>
                </a:solidFill>
              </a:rPr>
              <a:t>jQuery</a:t>
            </a:r>
            <a:r>
              <a:rPr lang="zh-CN" altLang="en-US" dirty="0">
                <a:solidFill>
                  <a:schemeClr val="tx1"/>
                </a:solidFill>
              </a:rPr>
              <a:t>中的</a:t>
            </a:r>
            <a:r>
              <a:rPr lang="en-US" altLang="zh-CN" dirty="0">
                <a:solidFill>
                  <a:schemeClr val="tx1"/>
                </a:solidFill>
              </a:rPr>
              <a:t>Ajax</a:t>
            </a:r>
          </a:p>
          <a:p>
            <a:r>
              <a:rPr lang="zh-CN" altLang="en-US" dirty="0">
                <a:solidFill>
                  <a:schemeClr val="tx1"/>
                </a:solidFill>
              </a:rPr>
              <a:t>接口</a:t>
            </a:r>
            <a:endParaRPr lang="en-US" altLang="zh-CN" dirty="0">
              <a:solidFill>
                <a:schemeClr val="tx1"/>
              </a:solidFill>
            </a:endParaRPr>
          </a:p>
          <a:p>
            <a:r>
              <a:rPr lang="zh-CN" altLang="en-US" dirty="0">
                <a:solidFill>
                  <a:schemeClr val="tx1"/>
                </a:solidFill>
              </a:rPr>
              <a:t>案例 </a:t>
            </a:r>
            <a:r>
              <a:rPr lang="en-US" altLang="zh-CN" dirty="0">
                <a:solidFill>
                  <a:schemeClr val="tx1"/>
                </a:solidFill>
              </a:rPr>
              <a:t>- </a:t>
            </a:r>
            <a:r>
              <a:rPr lang="zh-CN" altLang="en-US" dirty="0">
                <a:solidFill>
                  <a:schemeClr val="tx1"/>
                </a:solidFill>
              </a:rPr>
              <a:t>图书管理</a:t>
            </a:r>
            <a:endParaRPr lang="en-US" altLang="zh-CN" dirty="0">
              <a:solidFill>
                <a:schemeClr val="tx1"/>
              </a:solidFill>
            </a:endParaRPr>
          </a:p>
          <a:p>
            <a:r>
              <a:rPr lang="zh-CN" altLang="en-US" dirty="0">
                <a:solidFill>
                  <a:schemeClr val="tx1"/>
                </a:solidFill>
              </a:rPr>
              <a:t>案例 </a:t>
            </a:r>
            <a:r>
              <a:rPr lang="en-US" altLang="zh-CN" dirty="0">
                <a:solidFill>
                  <a:schemeClr val="tx1"/>
                </a:solidFill>
              </a:rPr>
              <a:t>– </a:t>
            </a:r>
            <a:r>
              <a:rPr lang="zh-CN" altLang="en-US" dirty="0">
                <a:solidFill>
                  <a:schemeClr val="tx1"/>
                </a:solidFill>
              </a:rPr>
              <a:t>聊天机器人</a:t>
            </a:r>
            <a:endParaRPr lang="en-US" altLang="zh-CN" dirty="0">
              <a:solidFill>
                <a:schemeClr val="tx1"/>
              </a:solidFill>
            </a:endParaRPr>
          </a:p>
        </p:txBody>
      </p:sp>
    </p:spTree>
    <p:extLst>
      <p:ext uri="{BB962C8B-B14F-4D97-AF65-F5344CB8AC3E}">
        <p14:creationId xmlns:p14="http://schemas.microsoft.com/office/powerpoint/2010/main" val="2049033791"/>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6. axios</a:t>
            </a:r>
          </a:p>
        </p:txBody>
      </p:sp>
      <p:sp>
        <p:nvSpPr>
          <p:cNvPr id="11" name="内容占位符 10"/>
          <p:cNvSpPr>
            <a:spLocks noGrp="1"/>
          </p:cNvSpPr>
          <p:nvPr>
            <p:ph idx="1"/>
          </p:nvPr>
        </p:nvSpPr>
        <p:spPr>
          <a:xfrm>
            <a:off x="1131171" y="1248001"/>
            <a:ext cx="8690163" cy="722076"/>
          </a:xfrm>
        </p:spPr>
        <p:txBody>
          <a:bodyPr/>
          <a:lstStyle/>
          <a:p>
            <a:r>
              <a:rPr lang="en-US" altLang="zh-CN" dirty="0"/>
              <a:t>6.2 axios</a:t>
            </a:r>
            <a:r>
              <a:rPr lang="zh-CN" altLang="en-US" dirty="0"/>
              <a:t>发起</a:t>
            </a:r>
            <a:r>
              <a:rPr lang="en-US" altLang="zh-CN" dirty="0"/>
              <a:t>GET</a:t>
            </a:r>
            <a:r>
              <a:rPr lang="zh-CN" altLang="en-US" dirty="0"/>
              <a:t>请求</a:t>
            </a:r>
          </a:p>
        </p:txBody>
      </p:sp>
      <p:sp>
        <p:nvSpPr>
          <p:cNvPr id="8" name="内容占位符 5">
            <a:extLst>
              <a:ext uri="{FF2B5EF4-FFF2-40B4-BE49-F238E27FC236}">
                <a16:creationId xmlns:a16="http://schemas.microsoft.com/office/drawing/2014/main" id="{88220FDA-7E09-4B3A-BAB1-EA080CBBE941}"/>
              </a:ext>
            </a:extLst>
          </p:cNvPr>
          <p:cNvSpPr>
            <a:spLocks noGrp="1"/>
          </p:cNvSpPr>
          <p:nvPr>
            <p:ph sz="half" idx="14"/>
          </p:nvPr>
        </p:nvSpPr>
        <p:spPr>
          <a:xfrm>
            <a:off x="1131169" y="1857603"/>
            <a:ext cx="9335888" cy="508549"/>
          </a:xfrm>
        </p:spPr>
        <p:txBody>
          <a:bodyPr>
            <a:noAutofit/>
          </a:bodyPr>
          <a:lstStyle/>
          <a:p>
            <a:r>
              <a:rPr lang="en-US" altLang="zh-CN" dirty="0">
                <a:solidFill>
                  <a:schemeClr val="tx1"/>
                </a:solidFill>
              </a:rPr>
              <a:t>axios </a:t>
            </a:r>
            <a:r>
              <a:rPr lang="zh-CN" altLang="en-US" dirty="0">
                <a:solidFill>
                  <a:schemeClr val="tx1"/>
                </a:solidFill>
              </a:rPr>
              <a:t>发起 </a:t>
            </a:r>
            <a:r>
              <a:rPr lang="en-US" altLang="zh-CN" dirty="0">
                <a:solidFill>
                  <a:schemeClr val="tx1"/>
                </a:solidFill>
              </a:rPr>
              <a:t>get </a:t>
            </a:r>
            <a:r>
              <a:rPr lang="zh-CN" altLang="en-US" dirty="0">
                <a:solidFill>
                  <a:schemeClr val="tx1"/>
                </a:solidFill>
              </a:rPr>
              <a:t>请求的语法：</a:t>
            </a:r>
            <a:endParaRPr lang="en-US" altLang="zh-CN" dirty="0">
              <a:solidFill>
                <a:schemeClr val="tx1"/>
              </a:solidFill>
            </a:endParaRPr>
          </a:p>
        </p:txBody>
      </p:sp>
      <p:sp>
        <p:nvSpPr>
          <p:cNvPr id="7" name="矩形 6">
            <a:extLst>
              <a:ext uri="{FF2B5EF4-FFF2-40B4-BE49-F238E27FC236}">
                <a16:creationId xmlns:a16="http://schemas.microsoft.com/office/drawing/2014/main" id="{39B4878B-B0F6-4EB1-B2CF-B65AC2480FFC}"/>
              </a:ext>
            </a:extLst>
          </p:cNvPr>
          <p:cNvSpPr/>
          <p:nvPr/>
        </p:nvSpPr>
        <p:spPr bwMode="auto">
          <a:xfrm>
            <a:off x="1245556" y="2429377"/>
            <a:ext cx="8461393" cy="738379"/>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chemeClr val="tx1"/>
                </a:solidFill>
                <a:latin typeface="Courier New" panose="02070309020205020404" pitchFamily="49" charset="0"/>
                <a:cs typeface="Courier New" panose="02070309020205020404" pitchFamily="49" charset="0"/>
              </a:rPr>
              <a:t>axios.get('</a:t>
            </a:r>
            <a:r>
              <a:rPr lang="en-US" altLang="zh-CN" sz="1400" b="1" dirty="0">
                <a:solidFill>
                  <a:srgbClr val="FF0000"/>
                </a:solidFill>
                <a:latin typeface="Courier New" panose="02070309020205020404" pitchFamily="49" charset="0"/>
                <a:cs typeface="Courier New" panose="02070309020205020404" pitchFamily="49" charset="0"/>
              </a:rPr>
              <a:t>url</a:t>
            </a:r>
            <a:r>
              <a:rPr lang="en-US" altLang="zh-CN" sz="1400" dirty="0">
                <a:solidFill>
                  <a:schemeClr val="tx1"/>
                </a:solidFill>
                <a:latin typeface="Courier New" panose="02070309020205020404" pitchFamily="49" charset="0"/>
                <a:cs typeface="Courier New" panose="02070309020205020404" pitchFamily="49" charset="0"/>
              </a:rPr>
              <a:t>', { </a:t>
            </a:r>
            <a:r>
              <a:rPr lang="en-US" altLang="zh-CN" sz="1400" b="1" dirty="0">
                <a:solidFill>
                  <a:srgbClr val="047FFD"/>
                </a:solidFill>
                <a:latin typeface="Courier New" panose="02070309020205020404" pitchFamily="49" charset="0"/>
                <a:cs typeface="Courier New" panose="02070309020205020404" pitchFamily="49" charset="0"/>
              </a:rPr>
              <a:t>params</a:t>
            </a:r>
            <a:r>
              <a:rPr lang="en-US" altLang="zh-CN" sz="1400" dirty="0">
                <a:solidFill>
                  <a:schemeClr val="tx1"/>
                </a:solidFill>
                <a:latin typeface="Courier New" panose="02070309020205020404" pitchFamily="49" charset="0"/>
                <a:cs typeface="Courier New" panose="02070309020205020404" pitchFamily="49" charset="0"/>
              </a:rPr>
              <a:t>: </a:t>
            </a:r>
            <a:r>
              <a:rPr lang="en-US" altLang="zh-CN" sz="1400" b="1" dirty="0">
                <a:solidFill>
                  <a:srgbClr val="047FFD"/>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rPr>
              <a:t> /*</a:t>
            </a:r>
            <a:r>
              <a:rPr lang="zh-CN" altLang="en-US" sz="1400" dirty="0">
                <a:solidFill>
                  <a:schemeClr val="tx1"/>
                </a:solidFill>
                <a:latin typeface="Courier New" panose="02070309020205020404" pitchFamily="49" charset="0"/>
                <a:cs typeface="Courier New" panose="02070309020205020404" pitchFamily="49" charset="0"/>
              </a:rPr>
              <a:t>参数</a:t>
            </a:r>
            <a:r>
              <a:rPr lang="en-US" altLang="zh-CN" sz="1400" dirty="0">
                <a:solidFill>
                  <a:schemeClr val="tx1"/>
                </a:solidFill>
                <a:latin typeface="Courier New" panose="02070309020205020404" pitchFamily="49" charset="0"/>
                <a:cs typeface="Courier New" panose="02070309020205020404" pitchFamily="49" charset="0"/>
              </a:rPr>
              <a:t>*/ </a:t>
            </a:r>
            <a:r>
              <a:rPr lang="en-US" altLang="zh-CN" sz="1400" b="1" dirty="0">
                <a:solidFill>
                  <a:srgbClr val="047FFD"/>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rPr>
              <a:t> }).then(callback)</a:t>
            </a:r>
          </a:p>
        </p:txBody>
      </p:sp>
      <p:sp>
        <p:nvSpPr>
          <p:cNvPr id="9" name="内容占位符 5">
            <a:extLst>
              <a:ext uri="{FF2B5EF4-FFF2-40B4-BE49-F238E27FC236}">
                <a16:creationId xmlns:a16="http://schemas.microsoft.com/office/drawing/2014/main" id="{CE8BD518-DE55-4093-8FC4-594FF4166323}"/>
              </a:ext>
            </a:extLst>
          </p:cNvPr>
          <p:cNvSpPr txBox="1">
            <a:spLocks/>
          </p:cNvSpPr>
          <p:nvPr/>
        </p:nvSpPr>
        <p:spPr>
          <a:xfrm>
            <a:off x="1131171" y="3230982"/>
            <a:ext cx="9335888" cy="508549"/>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1400" dirty="0">
                <a:solidFill>
                  <a:schemeClr val="tx1"/>
                </a:solidFill>
              </a:rPr>
              <a:t>具体的请求示例如下：</a:t>
            </a:r>
            <a:endParaRPr lang="en-US" altLang="zh-CN" sz="1400" dirty="0">
              <a:solidFill>
                <a:schemeClr val="tx1"/>
              </a:solidFill>
            </a:endParaRPr>
          </a:p>
        </p:txBody>
      </p:sp>
      <p:sp>
        <p:nvSpPr>
          <p:cNvPr id="12" name="矩形 11">
            <a:extLst>
              <a:ext uri="{FF2B5EF4-FFF2-40B4-BE49-F238E27FC236}">
                <a16:creationId xmlns:a16="http://schemas.microsoft.com/office/drawing/2014/main" id="{B36532AD-DD99-4067-AEE1-DC8E27FFF349}"/>
              </a:ext>
            </a:extLst>
          </p:cNvPr>
          <p:cNvSpPr/>
          <p:nvPr/>
        </p:nvSpPr>
        <p:spPr bwMode="auto">
          <a:xfrm>
            <a:off x="1245554" y="3802755"/>
            <a:ext cx="8461393" cy="2925423"/>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ts val="2267"/>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请求的 </a:t>
            </a:r>
            <a:r>
              <a:rPr lang="en-US" altLang="zh-CN" sz="1400" dirty="0">
                <a:solidFill>
                  <a:srgbClr val="999999"/>
                </a:solidFill>
                <a:latin typeface="Courier New" panose="02070309020205020404" pitchFamily="49" charset="0"/>
                <a:cs typeface="Courier New" panose="02070309020205020404" pitchFamily="49" charset="0"/>
              </a:rPr>
              <a:t>URL </a:t>
            </a:r>
            <a:r>
              <a:rPr lang="zh-CN" altLang="en-US" sz="1400" dirty="0">
                <a:solidFill>
                  <a:srgbClr val="999999"/>
                </a:solidFill>
                <a:latin typeface="Courier New" panose="02070309020205020404" pitchFamily="49" charset="0"/>
                <a:cs typeface="Courier New" panose="02070309020205020404" pitchFamily="49" charset="0"/>
              </a:rPr>
              <a:t>地址</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ts val="2267"/>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var</a:t>
            </a:r>
            <a:r>
              <a:rPr lang="en-US" altLang="zh-CN" sz="1400" dirty="0">
                <a:solidFill>
                  <a:srgbClr val="050505"/>
                </a:solidFill>
                <a:latin typeface="Courier New" panose="02070309020205020404" pitchFamily="49" charset="0"/>
                <a:cs typeface="Courier New" panose="02070309020205020404" pitchFamily="49" charset="0"/>
              </a:rPr>
              <a:t> url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1794FA"/>
                </a:solidFill>
                <a:latin typeface="Courier New" panose="02070309020205020404" pitchFamily="49" charset="0"/>
                <a:cs typeface="Courier New" panose="02070309020205020404" pitchFamily="49" charset="0"/>
              </a:rPr>
              <a:t>'http://www.liulongbin.top:3006/api/get'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ts val="2267"/>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请求的参数对象</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ts val="2267"/>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var</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paramsObj</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 name: </a:t>
            </a:r>
            <a:r>
              <a:rPr lang="en-US" altLang="zh-CN" sz="1400" dirty="0">
                <a:solidFill>
                  <a:srgbClr val="1794FA"/>
                </a:solidFill>
                <a:latin typeface="Courier New" panose="02070309020205020404" pitchFamily="49" charset="0"/>
                <a:cs typeface="Courier New" panose="02070309020205020404" pitchFamily="49" charset="0"/>
              </a:rPr>
              <a:t>'zs'</a:t>
            </a:r>
            <a:r>
              <a:rPr lang="en-US" altLang="zh-CN" sz="1400" dirty="0">
                <a:solidFill>
                  <a:srgbClr val="050505"/>
                </a:solidFill>
                <a:latin typeface="Courier New" panose="02070309020205020404" pitchFamily="49" charset="0"/>
                <a:cs typeface="Courier New" panose="02070309020205020404" pitchFamily="49" charset="0"/>
              </a:rPr>
              <a:t>, age: </a:t>
            </a:r>
            <a:r>
              <a:rPr lang="en-US" altLang="zh-CN" sz="1400" dirty="0">
                <a:solidFill>
                  <a:srgbClr val="0025F5"/>
                </a:solidFill>
                <a:latin typeface="Courier New" panose="02070309020205020404" pitchFamily="49" charset="0"/>
                <a:cs typeface="Courier New" panose="02070309020205020404" pitchFamily="49" charset="0"/>
              </a:rPr>
              <a:t>20</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ts val="2267"/>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调用 </a:t>
            </a:r>
            <a:r>
              <a:rPr lang="en-US" altLang="zh-CN" sz="1400" dirty="0">
                <a:solidFill>
                  <a:srgbClr val="999999"/>
                </a:solidFill>
                <a:latin typeface="Courier New" panose="02070309020205020404" pitchFamily="49" charset="0"/>
                <a:cs typeface="Courier New" panose="02070309020205020404" pitchFamily="49" charset="0"/>
              </a:rPr>
              <a:t>axios.get() </a:t>
            </a:r>
            <a:r>
              <a:rPr lang="zh-CN" altLang="en-US" sz="1400" dirty="0">
                <a:solidFill>
                  <a:srgbClr val="999999"/>
                </a:solidFill>
                <a:latin typeface="Courier New" panose="02070309020205020404" pitchFamily="49" charset="0"/>
                <a:cs typeface="Courier New" panose="02070309020205020404" pitchFamily="49" charset="0"/>
              </a:rPr>
              <a:t>发起 </a:t>
            </a:r>
            <a:r>
              <a:rPr lang="en-US" altLang="zh-CN" sz="1400" dirty="0">
                <a:solidFill>
                  <a:srgbClr val="999999"/>
                </a:solidFill>
                <a:latin typeface="Courier New" panose="02070309020205020404" pitchFamily="49" charset="0"/>
                <a:cs typeface="Courier New" panose="02070309020205020404" pitchFamily="49" charset="0"/>
              </a:rPr>
              <a:t>GET </a:t>
            </a:r>
            <a:r>
              <a:rPr lang="zh-CN" altLang="en-US" sz="1400" dirty="0">
                <a:solidFill>
                  <a:srgbClr val="999999"/>
                </a:solidFill>
                <a:latin typeface="Courier New" panose="02070309020205020404" pitchFamily="49" charset="0"/>
                <a:cs typeface="Courier New" panose="02070309020205020404" pitchFamily="49" charset="0"/>
              </a:rPr>
              <a:t>请求</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ts val="2267"/>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050505"/>
                </a:solidFill>
                <a:latin typeface="Courier New" panose="02070309020205020404" pitchFamily="49" charset="0"/>
                <a:cs typeface="Courier New" panose="02070309020205020404" pitchFamily="49" charset="0"/>
              </a:rPr>
              <a:t>axios.</a:t>
            </a:r>
            <a:r>
              <a:rPr lang="en-US" altLang="zh-CN" sz="1400" b="1" dirty="0">
                <a:solidFill>
                  <a:srgbClr val="1DA11D"/>
                </a:solidFill>
                <a:latin typeface="Courier New" panose="02070309020205020404" pitchFamily="49" charset="0"/>
                <a:cs typeface="Courier New" panose="02070309020205020404" pitchFamily="49" charset="0"/>
              </a:rPr>
              <a:t>get</a:t>
            </a:r>
            <a:r>
              <a:rPr lang="en-US" altLang="zh-CN" sz="1400" dirty="0">
                <a:solidFill>
                  <a:srgbClr val="050505"/>
                </a:solidFill>
                <a:latin typeface="Courier New" panose="02070309020205020404" pitchFamily="49" charset="0"/>
                <a:cs typeface="Courier New" panose="02070309020205020404" pitchFamily="49" charset="0"/>
              </a:rPr>
              <a:t>(url, { params: </a:t>
            </a:r>
            <a:r>
              <a:rPr lang="en-US" altLang="zh-CN" sz="1400" dirty="0" err="1">
                <a:solidFill>
                  <a:srgbClr val="050505"/>
                </a:solidFill>
                <a:latin typeface="Courier New" panose="02070309020205020404" pitchFamily="49" charset="0"/>
                <a:cs typeface="Courier New" panose="02070309020205020404" pitchFamily="49" charset="0"/>
              </a:rPr>
              <a:t>paramsObj</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then</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i="1" dirty="0">
                <a:solidFill>
                  <a:srgbClr val="0088FF"/>
                </a:solidFill>
                <a:latin typeface="Courier New" panose="02070309020205020404" pitchFamily="49" charset="0"/>
                <a:cs typeface="Courier New" panose="02070309020205020404" pitchFamily="49" charset="0"/>
              </a:rPr>
              <a:t>function</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i="1" dirty="0">
                <a:solidFill>
                  <a:srgbClr val="FF960D"/>
                </a:solidFill>
                <a:latin typeface="Courier New" panose="02070309020205020404" pitchFamily="49" charset="0"/>
                <a:cs typeface="Courier New" panose="02070309020205020404" pitchFamily="49" charset="0"/>
              </a:rPr>
              <a:t>res</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ts val="2267"/>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res.data </a:t>
            </a:r>
            <a:r>
              <a:rPr lang="zh-CN" altLang="en-US" sz="1400" dirty="0">
                <a:solidFill>
                  <a:srgbClr val="999999"/>
                </a:solidFill>
                <a:latin typeface="Courier New" panose="02070309020205020404" pitchFamily="49" charset="0"/>
                <a:cs typeface="Courier New" panose="02070309020205020404" pitchFamily="49" charset="0"/>
              </a:rPr>
              <a:t>是服务器返回的数据</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ts val="2267"/>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var</a:t>
            </a:r>
            <a:r>
              <a:rPr lang="en-US" altLang="zh-CN" sz="1400" dirty="0">
                <a:solidFill>
                  <a:srgbClr val="050505"/>
                </a:solidFill>
                <a:latin typeface="Courier New" panose="02070309020205020404" pitchFamily="49" charset="0"/>
                <a:cs typeface="Courier New" panose="02070309020205020404" pitchFamily="49" charset="0"/>
              </a:rPr>
              <a:t> result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res.data</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ts val="2267"/>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i="1" dirty="0">
                <a:solidFill>
                  <a:srgbClr val="124CFA"/>
                </a:solidFill>
                <a:latin typeface="Courier New" panose="02070309020205020404" pitchFamily="49" charset="0"/>
                <a:cs typeface="Courier New" panose="02070309020205020404" pitchFamily="49" charset="0"/>
              </a:rPr>
              <a:t>console</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FFCD03"/>
                </a:solidFill>
                <a:latin typeface="Courier New" panose="02070309020205020404" pitchFamily="49" charset="0"/>
                <a:cs typeface="Courier New" panose="02070309020205020404" pitchFamily="49" charset="0"/>
              </a:rPr>
              <a:t>log</a:t>
            </a:r>
            <a:r>
              <a:rPr lang="en-US" altLang="zh-CN" sz="1400" dirty="0">
                <a:solidFill>
                  <a:srgbClr val="050505"/>
                </a:solidFill>
                <a:latin typeface="Courier New" panose="02070309020205020404" pitchFamily="49" charset="0"/>
                <a:cs typeface="Courier New" panose="02070309020205020404" pitchFamily="49" charset="0"/>
              </a:rPr>
              <a:t>(res)</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ts val="2267"/>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39425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6. axios</a:t>
            </a:r>
          </a:p>
        </p:txBody>
      </p:sp>
      <p:sp>
        <p:nvSpPr>
          <p:cNvPr id="11" name="内容占位符 10"/>
          <p:cNvSpPr>
            <a:spLocks noGrp="1"/>
          </p:cNvSpPr>
          <p:nvPr>
            <p:ph idx="1"/>
          </p:nvPr>
        </p:nvSpPr>
        <p:spPr>
          <a:xfrm>
            <a:off x="1131171" y="1248001"/>
            <a:ext cx="8690163" cy="722076"/>
          </a:xfrm>
        </p:spPr>
        <p:txBody>
          <a:bodyPr/>
          <a:lstStyle/>
          <a:p>
            <a:r>
              <a:rPr lang="en-US" altLang="zh-CN" dirty="0"/>
              <a:t>6.3 axios</a:t>
            </a:r>
            <a:r>
              <a:rPr lang="zh-CN" altLang="en-US" dirty="0"/>
              <a:t>发起</a:t>
            </a:r>
            <a:r>
              <a:rPr lang="en-US" altLang="zh-CN" dirty="0"/>
              <a:t>POST</a:t>
            </a:r>
            <a:r>
              <a:rPr lang="zh-CN" altLang="en-US" dirty="0"/>
              <a:t>请求</a:t>
            </a:r>
          </a:p>
        </p:txBody>
      </p:sp>
      <p:sp>
        <p:nvSpPr>
          <p:cNvPr id="8" name="内容占位符 5">
            <a:extLst>
              <a:ext uri="{FF2B5EF4-FFF2-40B4-BE49-F238E27FC236}">
                <a16:creationId xmlns:a16="http://schemas.microsoft.com/office/drawing/2014/main" id="{88220FDA-7E09-4B3A-BAB1-EA080CBBE941}"/>
              </a:ext>
            </a:extLst>
          </p:cNvPr>
          <p:cNvSpPr>
            <a:spLocks noGrp="1"/>
          </p:cNvSpPr>
          <p:nvPr>
            <p:ph sz="half" idx="14"/>
          </p:nvPr>
        </p:nvSpPr>
        <p:spPr>
          <a:xfrm>
            <a:off x="1131169" y="1857603"/>
            <a:ext cx="9335888" cy="508549"/>
          </a:xfrm>
        </p:spPr>
        <p:txBody>
          <a:bodyPr>
            <a:noAutofit/>
          </a:bodyPr>
          <a:lstStyle/>
          <a:p>
            <a:r>
              <a:rPr lang="en-US" altLang="zh-CN" dirty="0">
                <a:solidFill>
                  <a:schemeClr val="tx1"/>
                </a:solidFill>
              </a:rPr>
              <a:t>axios </a:t>
            </a:r>
            <a:r>
              <a:rPr lang="zh-CN" altLang="en-US" dirty="0">
                <a:solidFill>
                  <a:schemeClr val="tx1"/>
                </a:solidFill>
              </a:rPr>
              <a:t>发起 </a:t>
            </a:r>
            <a:r>
              <a:rPr lang="en-US" altLang="zh-CN" dirty="0">
                <a:solidFill>
                  <a:schemeClr val="tx1"/>
                </a:solidFill>
              </a:rPr>
              <a:t>post </a:t>
            </a:r>
            <a:r>
              <a:rPr lang="zh-CN" altLang="en-US" dirty="0">
                <a:solidFill>
                  <a:schemeClr val="tx1"/>
                </a:solidFill>
              </a:rPr>
              <a:t>请求的语法：</a:t>
            </a:r>
            <a:endParaRPr lang="en-US" altLang="zh-CN" dirty="0">
              <a:solidFill>
                <a:schemeClr val="tx1"/>
              </a:solidFill>
            </a:endParaRPr>
          </a:p>
        </p:txBody>
      </p:sp>
      <p:sp>
        <p:nvSpPr>
          <p:cNvPr id="7" name="矩形 6">
            <a:extLst>
              <a:ext uri="{FF2B5EF4-FFF2-40B4-BE49-F238E27FC236}">
                <a16:creationId xmlns:a16="http://schemas.microsoft.com/office/drawing/2014/main" id="{39B4878B-B0F6-4EB1-B2CF-B65AC2480FFC}"/>
              </a:ext>
            </a:extLst>
          </p:cNvPr>
          <p:cNvSpPr/>
          <p:nvPr/>
        </p:nvSpPr>
        <p:spPr bwMode="auto">
          <a:xfrm>
            <a:off x="1245556" y="2429377"/>
            <a:ext cx="8461393" cy="738379"/>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chemeClr val="tx1"/>
                </a:solidFill>
                <a:latin typeface="Courier New" panose="02070309020205020404" pitchFamily="49" charset="0"/>
                <a:cs typeface="Courier New" panose="02070309020205020404" pitchFamily="49" charset="0"/>
              </a:rPr>
              <a:t>axios.post</a:t>
            </a:r>
            <a:r>
              <a:rPr lang="en-US" altLang="zh-CN" sz="1400" dirty="0">
                <a:solidFill>
                  <a:schemeClr val="tx1"/>
                </a:solidFill>
                <a:latin typeface="Courier New" panose="02070309020205020404" pitchFamily="49" charset="0"/>
                <a:cs typeface="Courier New" panose="02070309020205020404" pitchFamily="49" charset="0"/>
              </a:rPr>
              <a:t>('</a:t>
            </a:r>
            <a:r>
              <a:rPr lang="en-US" altLang="zh-CN" sz="1400" b="1" dirty="0">
                <a:solidFill>
                  <a:srgbClr val="FF0000"/>
                </a:solidFill>
                <a:latin typeface="Courier New" panose="02070309020205020404" pitchFamily="49" charset="0"/>
                <a:cs typeface="Courier New" panose="02070309020205020404" pitchFamily="49" charset="0"/>
              </a:rPr>
              <a:t>url</a:t>
            </a:r>
            <a:r>
              <a:rPr lang="en-US" altLang="zh-CN" sz="1400" dirty="0">
                <a:solidFill>
                  <a:schemeClr val="tx1"/>
                </a:solidFill>
                <a:latin typeface="Courier New" panose="02070309020205020404" pitchFamily="49" charset="0"/>
                <a:cs typeface="Courier New" panose="02070309020205020404" pitchFamily="49" charset="0"/>
              </a:rPr>
              <a:t>', </a:t>
            </a:r>
            <a:r>
              <a:rPr lang="en-US" altLang="zh-CN" sz="1400" b="1" dirty="0">
                <a:solidFill>
                  <a:srgbClr val="047FFD"/>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rPr>
              <a:t> /*</a:t>
            </a:r>
            <a:r>
              <a:rPr lang="zh-CN" altLang="en-US" sz="1400" dirty="0">
                <a:solidFill>
                  <a:schemeClr val="tx1"/>
                </a:solidFill>
                <a:latin typeface="Courier New" panose="02070309020205020404" pitchFamily="49" charset="0"/>
                <a:cs typeface="Courier New" panose="02070309020205020404" pitchFamily="49" charset="0"/>
              </a:rPr>
              <a:t>参数</a:t>
            </a:r>
            <a:r>
              <a:rPr lang="en-US" altLang="zh-CN" sz="1400" dirty="0">
                <a:solidFill>
                  <a:schemeClr val="tx1"/>
                </a:solidFill>
                <a:latin typeface="Courier New" panose="02070309020205020404" pitchFamily="49" charset="0"/>
                <a:cs typeface="Courier New" panose="02070309020205020404" pitchFamily="49" charset="0"/>
              </a:rPr>
              <a:t>*/ </a:t>
            </a:r>
            <a:r>
              <a:rPr lang="en-US" altLang="zh-CN" sz="1400" b="1" dirty="0">
                <a:solidFill>
                  <a:srgbClr val="047FFD"/>
                </a:solidFill>
                <a:latin typeface="Courier New" panose="02070309020205020404" pitchFamily="49" charset="0"/>
                <a:cs typeface="Courier New" panose="02070309020205020404" pitchFamily="49" charset="0"/>
              </a:rPr>
              <a:t>}</a:t>
            </a:r>
            <a:r>
              <a:rPr lang="en-US" altLang="zh-CN" sz="1400" dirty="0">
                <a:solidFill>
                  <a:schemeClr val="tx1"/>
                </a:solidFill>
                <a:latin typeface="Courier New" panose="02070309020205020404" pitchFamily="49" charset="0"/>
                <a:cs typeface="Courier New" panose="02070309020205020404" pitchFamily="49" charset="0"/>
              </a:rPr>
              <a:t>).then(callback)</a:t>
            </a:r>
          </a:p>
        </p:txBody>
      </p:sp>
      <p:sp>
        <p:nvSpPr>
          <p:cNvPr id="9" name="内容占位符 5">
            <a:extLst>
              <a:ext uri="{FF2B5EF4-FFF2-40B4-BE49-F238E27FC236}">
                <a16:creationId xmlns:a16="http://schemas.microsoft.com/office/drawing/2014/main" id="{CE8BD518-DE55-4093-8FC4-594FF4166323}"/>
              </a:ext>
            </a:extLst>
          </p:cNvPr>
          <p:cNvSpPr txBox="1">
            <a:spLocks/>
          </p:cNvSpPr>
          <p:nvPr/>
        </p:nvSpPr>
        <p:spPr>
          <a:xfrm>
            <a:off x="1131171" y="3230982"/>
            <a:ext cx="9335888" cy="508549"/>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1400" dirty="0">
                <a:solidFill>
                  <a:schemeClr val="tx1"/>
                </a:solidFill>
              </a:rPr>
              <a:t>具体的请求示例如下：</a:t>
            </a:r>
            <a:endParaRPr lang="en-US" altLang="zh-CN" sz="1400" dirty="0">
              <a:solidFill>
                <a:schemeClr val="tx1"/>
              </a:solidFill>
            </a:endParaRPr>
          </a:p>
        </p:txBody>
      </p:sp>
      <p:sp>
        <p:nvSpPr>
          <p:cNvPr id="12" name="矩形 11">
            <a:extLst>
              <a:ext uri="{FF2B5EF4-FFF2-40B4-BE49-F238E27FC236}">
                <a16:creationId xmlns:a16="http://schemas.microsoft.com/office/drawing/2014/main" id="{B36532AD-DD99-4067-AEE1-DC8E27FFF349}"/>
              </a:ext>
            </a:extLst>
          </p:cNvPr>
          <p:cNvSpPr/>
          <p:nvPr/>
        </p:nvSpPr>
        <p:spPr bwMode="auto">
          <a:xfrm>
            <a:off x="1245554" y="3802755"/>
            <a:ext cx="8461393" cy="2925423"/>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ts val="2267"/>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请求的 </a:t>
            </a:r>
            <a:r>
              <a:rPr lang="en-US" altLang="zh-CN" sz="1400" dirty="0">
                <a:solidFill>
                  <a:srgbClr val="999999"/>
                </a:solidFill>
                <a:latin typeface="Courier New" panose="02070309020205020404" pitchFamily="49" charset="0"/>
                <a:cs typeface="Courier New" panose="02070309020205020404" pitchFamily="49" charset="0"/>
              </a:rPr>
              <a:t>URL </a:t>
            </a:r>
            <a:r>
              <a:rPr lang="zh-CN" altLang="en-US" sz="1400" dirty="0">
                <a:solidFill>
                  <a:srgbClr val="999999"/>
                </a:solidFill>
                <a:latin typeface="Courier New" panose="02070309020205020404" pitchFamily="49" charset="0"/>
                <a:cs typeface="Courier New" panose="02070309020205020404" pitchFamily="49" charset="0"/>
              </a:rPr>
              <a:t>地址</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ts val="2267"/>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var</a:t>
            </a:r>
            <a:r>
              <a:rPr lang="en-US" altLang="zh-CN" sz="1400" dirty="0">
                <a:solidFill>
                  <a:srgbClr val="050505"/>
                </a:solidFill>
                <a:latin typeface="Courier New" panose="02070309020205020404" pitchFamily="49" charset="0"/>
                <a:cs typeface="Courier New" panose="02070309020205020404" pitchFamily="49" charset="0"/>
              </a:rPr>
              <a:t> url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1794FA"/>
                </a:solidFill>
                <a:latin typeface="Courier New" panose="02070309020205020404" pitchFamily="49" charset="0"/>
                <a:cs typeface="Courier New" panose="02070309020205020404" pitchFamily="49" charset="0"/>
              </a:rPr>
              <a:t>'http://www.liulongbin.top:3006/api/post'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ts val="2267"/>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要提交到服务器的数据</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ts val="2267"/>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var</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dataObj</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 location: </a:t>
            </a:r>
            <a:r>
              <a:rPr lang="en-US" altLang="zh-CN" sz="1400" dirty="0">
                <a:solidFill>
                  <a:srgbClr val="1794FA"/>
                </a:solidFill>
                <a:latin typeface="Courier New" panose="02070309020205020404" pitchFamily="49" charset="0"/>
                <a:cs typeface="Courier New" panose="02070309020205020404" pitchFamily="49" charset="0"/>
              </a:rPr>
              <a:t>'</a:t>
            </a:r>
            <a:r>
              <a:rPr lang="zh-CN" altLang="en-US" sz="1400" dirty="0">
                <a:solidFill>
                  <a:srgbClr val="1794FA"/>
                </a:solidFill>
                <a:latin typeface="Courier New" panose="02070309020205020404" pitchFamily="49" charset="0"/>
                <a:cs typeface="Courier New" panose="02070309020205020404" pitchFamily="49" charset="0"/>
              </a:rPr>
              <a:t>北京</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address: </a:t>
            </a:r>
            <a:r>
              <a:rPr lang="en-US" altLang="zh-CN" sz="1400" dirty="0">
                <a:solidFill>
                  <a:srgbClr val="1794FA"/>
                </a:solidFill>
                <a:latin typeface="Courier New" panose="02070309020205020404" pitchFamily="49" charset="0"/>
                <a:cs typeface="Courier New" panose="02070309020205020404" pitchFamily="49" charset="0"/>
              </a:rPr>
              <a:t>'</a:t>
            </a:r>
            <a:r>
              <a:rPr lang="zh-CN" altLang="en-US" sz="1400" dirty="0">
                <a:solidFill>
                  <a:srgbClr val="1794FA"/>
                </a:solidFill>
                <a:latin typeface="Courier New" panose="02070309020205020404" pitchFamily="49" charset="0"/>
                <a:cs typeface="Courier New" panose="02070309020205020404" pitchFamily="49" charset="0"/>
              </a:rPr>
              <a:t>顺义</a:t>
            </a:r>
            <a:r>
              <a:rPr lang="en-US" altLang="zh-CN" sz="1400" dirty="0">
                <a:solidFill>
                  <a:srgbClr val="1794FA"/>
                </a:solidFill>
                <a:latin typeface="Courier New" panose="02070309020205020404" pitchFamily="49" charset="0"/>
                <a:cs typeface="Courier New" panose="02070309020205020404" pitchFamily="49" charset="0"/>
              </a:rPr>
              <a:t>'</a:t>
            </a: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050505"/>
                </a:solidFill>
                <a:latin typeface="Courier New" panose="02070309020205020404" pitchFamily="49" charset="0"/>
                <a:cs typeface="Courier New" panose="02070309020205020404" pitchFamily="49" charset="0"/>
              </a:rPr>
              <a:t>}</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ts val="2267"/>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调用 </a:t>
            </a:r>
            <a:r>
              <a:rPr lang="en-US" altLang="zh-CN" sz="1400" dirty="0" err="1">
                <a:solidFill>
                  <a:srgbClr val="999999"/>
                </a:solidFill>
                <a:latin typeface="Courier New" panose="02070309020205020404" pitchFamily="49" charset="0"/>
                <a:cs typeface="Courier New" panose="02070309020205020404" pitchFamily="49" charset="0"/>
              </a:rPr>
              <a:t>axios.post</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发起 </a:t>
            </a:r>
            <a:r>
              <a:rPr lang="en-US" altLang="zh-CN" sz="1400" dirty="0">
                <a:solidFill>
                  <a:srgbClr val="999999"/>
                </a:solidFill>
                <a:latin typeface="Courier New" panose="02070309020205020404" pitchFamily="49" charset="0"/>
                <a:cs typeface="Courier New" panose="02070309020205020404" pitchFamily="49" charset="0"/>
              </a:rPr>
              <a:t>POST </a:t>
            </a:r>
            <a:r>
              <a:rPr lang="zh-CN" altLang="en-US" sz="1400" dirty="0">
                <a:solidFill>
                  <a:srgbClr val="999999"/>
                </a:solidFill>
                <a:latin typeface="Courier New" panose="02070309020205020404" pitchFamily="49" charset="0"/>
                <a:cs typeface="Courier New" panose="02070309020205020404" pitchFamily="49" charset="0"/>
              </a:rPr>
              <a:t>请求</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ts val="2267"/>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axios.</a:t>
            </a:r>
            <a:r>
              <a:rPr lang="en-US" altLang="zh-CN" sz="1400" b="1" dirty="0" err="1">
                <a:solidFill>
                  <a:srgbClr val="1DA11D"/>
                </a:solidFill>
                <a:latin typeface="Courier New" panose="02070309020205020404" pitchFamily="49" charset="0"/>
                <a:cs typeface="Courier New" panose="02070309020205020404" pitchFamily="49" charset="0"/>
              </a:rPr>
              <a:t>post</a:t>
            </a:r>
            <a:r>
              <a:rPr lang="en-US" altLang="zh-CN" sz="1400" dirty="0">
                <a:solidFill>
                  <a:srgbClr val="050505"/>
                </a:solidFill>
                <a:latin typeface="Courier New" panose="02070309020205020404" pitchFamily="49" charset="0"/>
                <a:cs typeface="Courier New" panose="02070309020205020404" pitchFamily="49" charset="0"/>
              </a:rPr>
              <a:t>(url, </a:t>
            </a:r>
            <a:r>
              <a:rPr lang="en-US" altLang="zh-CN" sz="1400" dirty="0" err="1">
                <a:solidFill>
                  <a:srgbClr val="050505"/>
                </a:solidFill>
                <a:latin typeface="Courier New" panose="02070309020205020404" pitchFamily="49" charset="0"/>
                <a:cs typeface="Courier New" panose="02070309020205020404" pitchFamily="49" charset="0"/>
              </a:rPr>
              <a:t>dataObj</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dirty="0">
                <a:solidFill>
                  <a:srgbClr val="1DA11D"/>
                </a:solidFill>
                <a:latin typeface="Courier New" panose="02070309020205020404" pitchFamily="49" charset="0"/>
                <a:cs typeface="Courier New" panose="02070309020205020404" pitchFamily="49" charset="0"/>
              </a:rPr>
              <a:t>then</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i="1" dirty="0">
                <a:solidFill>
                  <a:srgbClr val="0088FF"/>
                </a:solidFill>
                <a:latin typeface="Courier New" panose="02070309020205020404" pitchFamily="49" charset="0"/>
                <a:cs typeface="Courier New" panose="02070309020205020404" pitchFamily="49" charset="0"/>
              </a:rPr>
              <a:t>function</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i="1" dirty="0">
                <a:solidFill>
                  <a:srgbClr val="FF960D"/>
                </a:solidFill>
                <a:latin typeface="Courier New" panose="02070309020205020404" pitchFamily="49" charset="0"/>
                <a:cs typeface="Courier New" panose="02070309020205020404" pitchFamily="49" charset="0"/>
              </a:rPr>
              <a:t>res</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ts val="2267"/>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res.data </a:t>
            </a:r>
            <a:r>
              <a:rPr lang="zh-CN" altLang="en-US" sz="1400" dirty="0">
                <a:solidFill>
                  <a:srgbClr val="999999"/>
                </a:solidFill>
                <a:latin typeface="Courier New" panose="02070309020205020404" pitchFamily="49" charset="0"/>
                <a:cs typeface="Courier New" panose="02070309020205020404" pitchFamily="49" charset="0"/>
              </a:rPr>
              <a:t>是服务器返回的数据</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ts val="2267"/>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var</a:t>
            </a:r>
            <a:r>
              <a:rPr lang="en-US" altLang="zh-CN" sz="1400" dirty="0">
                <a:solidFill>
                  <a:srgbClr val="050505"/>
                </a:solidFill>
                <a:latin typeface="Courier New" panose="02070309020205020404" pitchFamily="49" charset="0"/>
                <a:cs typeface="Courier New" panose="02070309020205020404" pitchFamily="49" charset="0"/>
              </a:rPr>
              <a:t> result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res.data</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ts val="2267"/>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i="1" dirty="0">
                <a:solidFill>
                  <a:srgbClr val="124CFA"/>
                </a:solidFill>
                <a:latin typeface="Courier New" panose="02070309020205020404" pitchFamily="49" charset="0"/>
                <a:cs typeface="Courier New" panose="02070309020205020404" pitchFamily="49" charset="0"/>
              </a:rPr>
              <a:t>console</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FFCD03"/>
                </a:solidFill>
                <a:latin typeface="Courier New" panose="02070309020205020404" pitchFamily="49" charset="0"/>
                <a:cs typeface="Courier New" panose="02070309020205020404" pitchFamily="49" charset="0"/>
              </a:rPr>
              <a:t>log</a:t>
            </a:r>
            <a:r>
              <a:rPr lang="en-US" altLang="zh-CN" sz="1400" dirty="0">
                <a:solidFill>
                  <a:srgbClr val="050505"/>
                </a:solidFill>
                <a:latin typeface="Courier New" panose="02070309020205020404" pitchFamily="49" charset="0"/>
                <a:cs typeface="Courier New" panose="02070309020205020404" pitchFamily="49" charset="0"/>
              </a:rPr>
              <a:t>(result)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ts val="2267"/>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2914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6. axios</a:t>
            </a:r>
          </a:p>
        </p:txBody>
      </p:sp>
      <p:sp>
        <p:nvSpPr>
          <p:cNvPr id="11" name="内容占位符 10"/>
          <p:cNvSpPr>
            <a:spLocks noGrp="1"/>
          </p:cNvSpPr>
          <p:nvPr>
            <p:ph idx="1"/>
          </p:nvPr>
        </p:nvSpPr>
        <p:spPr>
          <a:xfrm>
            <a:off x="1131171" y="1248001"/>
            <a:ext cx="8690163" cy="722076"/>
          </a:xfrm>
        </p:spPr>
        <p:txBody>
          <a:bodyPr/>
          <a:lstStyle/>
          <a:p>
            <a:r>
              <a:rPr lang="en-US" altLang="zh-CN" dirty="0"/>
              <a:t>6.4 </a:t>
            </a:r>
            <a:r>
              <a:rPr lang="zh-CN" altLang="en-US" dirty="0"/>
              <a:t>直接使用</a:t>
            </a:r>
            <a:r>
              <a:rPr lang="en-US" altLang="zh-CN" dirty="0"/>
              <a:t>axios</a:t>
            </a:r>
            <a:r>
              <a:rPr lang="zh-CN" altLang="en-US" dirty="0"/>
              <a:t>发起请求</a:t>
            </a:r>
          </a:p>
        </p:txBody>
      </p:sp>
      <p:sp>
        <p:nvSpPr>
          <p:cNvPr id="8" name="内容占位符 5">
            <a:extLst>
              <a:ext uri="{FF2B5EF4-FFF2-40B4-BE49-F238E27FC236}">
                <a16:creationId xmlns:a16="http://schemas.microsoft.com/office/drawing/2014/main" id="{88220FDA-7E09-4B3A-BAB1-EA080CBBE941}"/>
              </a:ext>
            </a:extLst>
          </p:cNvPr>
          <p:cNvSpPr>
            <a:spLocks noGrp="1"/>
          </p:cNvSpPr>
          <p:nvPr>
            <p:ph sz="half" idx="14"/>
          </p:nvPr>
        </p:nvSpPr>
        <p:spPr>
          <a:xfrm>
            <a:off x="1131169" y="1857603"/>
            <a:ext cx="9335888" cy="508549"/>
          </a:xfrm>
        </p:spPr>
        <p:txBody>
          <a:bodyPr>
            <a:noAutofit/>
          </a:bodyPr>
          <a:lstStyle/>
          <a:p>
            <a:r>
              <a:rPr lang="en-US" altLang="zh-CN" dirty="0">
                <a:solidFill>
                  <a:schemeClr val="tx1"/>
                </a:solidFill>
              </a:rPr>
              <a:t>axios </a:t>
            </a:r>
            <a:r>
              <a:rPr lang="zh-CN" altLang="en-US" dirty="0">
                <a:solidFill>
                  <a:schemeClr val="tx1"/>
                </a:solidFill>
              </a:rPr>
              <a:t>也提供了类似于 </a:t>
            </a:r>
            <a:r>
              <a:rPr lang="en-US" altLang="zh-CN" dirty="0">
                <a:solidFill>
                  <a:schemeClr val="tx1"/>
                </a:solidFill>
              </a:rPr>
              <a:t>jQuery </a:t>
            </a:r>
            <a:r>
              <a:rPr lang="zh-CN" altLang="en-US" dirty="0">
                <a:solidFill>
                  <a:schemeClr val="tx1"/>
                </a:solidFill>
              </a:rPr>
              <a:t>中 </a:t>
            </a:r>
            <a:r>
              <a:rPr lang="en-US" altLang="zh-CN" dirty="0">
                <a:solidFill>
                  <a:schemeClr val="tx1"/>
                </a:solidFill>
              </a:rPr>
              <a:t>$.ajax() </a:t>
            </a:r>
            <a:r>
              <a:rPr lang="zh-CN" altLang="en-US" dirty="0">
                <a:solidFill>
                  <a:schemeClr val="tx1"/>
                </a:solidFill>
              </a:rPr>
              <a:t>的函数，语法如下：</a:t>
            </a:r>
            <a:endParaRPr lang="en-US" altLang="zh-CN" dirty="0">
              <a:solidFill>
                <a:schemeClr val="tx1"/>
              </a:solidFill>
            </a:endParaRPr>
          </a:p>
        </p:txBody>
      </p:sp>
      <p:sp>
        <p:nvSpPr>
          <p:cNvPr id="7" name="矩形 6">
            <a:extLst>
              <a:ext uri="{FF2B5EF4-FFF2-40B4-BE49-F238E27FC236}">
                <a16:creationId xmlns:a16="http://schemas.microsoft.com/office/drawing/2014/main" id="{39B4878B-B0F6-4EB1-B2CF-B65AC2480FFC}"/>
              </a:ext>
            </a:extLst>
          </p:cNvPr>
          <p:cNvSpPr/>
          <p:nvPr/>
        </p:nvSpPr>
        <p:spPr bwMode="auto">
          <a:xfrm>
            <a:off x="1245556" y="2429378"/>
            <a:ext cx="8461393" cy="2302925"/>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axios</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method: </a:t>
            </a:r>
            <a:r>
              <a:rPr lang="en-US" altLang="zh-CN" sz="1400" dirty="0">
                <a:solidFill>
                  <a:srgbClr val="1794FA"/>
                </a:solidFill>
                <a:latin typeface="Courier New" panose="02070309020205020404" pitchFamily="49" charset="0"/>
                <a:cs typeface="Courier New" panose="02070309020205020404" pitchFamily="49" charset="0"/>
              </a:rPr>
              <a:t>'</a:t>
            </a:r>
            <a:r>
              <a:rPr lang="zh-CN" altLang="en-US" sz="1400" dirty="0">
                <a:solidFill>
                  <a:srgbClr val="1794FA"/>
                </a:solidFill>
                <a:latin typeface="Courier New" panose="02070309020205020404" pitchFamily="49" charset="0"/>
                <a:cs typeface="Courier New" panose="02070309020205020404" pitchFamily="49" charset="0"/>
              </a:rPr>
              <a:t>请求类型</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050505"/>
                </a:solidFill>
                <a:latin typeface="Courier New" panose="02070309020205020404" pitchFamily="49" charset="0"/>
                <a:cs typeface="Courier New" panose="02070309020205020404" pitchFamily="49" charset="0"/>
              </a:rPr>
              <a:t>url: </a:t>
            </a:r>
            <a:r>
              <a:rPr lang="en-US" altLang="zh-CN" sz="1400" dirty="0">
                <a:solidFill>
                  <a:srgbClr val="1794FA"/>
                </a:solidFill>
                <a:latin typeface="Courier New" panose="02070309020205020404" pitchFamily="49" charset="0"/>
                <a:cs typeface="Courier New" panose="02070309020205020404" pitchFamily="49" charset="0"/>
              </a:rPr>
              <a:t>'</a:t>
            </a:r>
            <a:r>
              <a:rPr lang="zh-CN" altLang="en-US" sz="1400" dirty="0">
                <a:solidFill>
                  <a:srgbClr val="1794FA"/>
                </a:solidFill>
                <a:latin typeface="Courier New" panose="02070309020205020404" pitchFamily="49" charset="0"/>
                <a:cs typeface="Courier New" panose="02070309020205020404" pitchFamily="49" charset="0"/>
              </a:rPr>
              <a:t>请求的</a:t>
            </a:r>
            <a:r>
              <a:rPr lang="en-US" altLang="zh-CN" sz="1400" dirty="0">
                <a:solidFill>
                  <a:srgbClr val="1794FA"/>
                </a:solidFill>
                <a:latin typeface="Courier New" panose="02070309020205020404" pitchFamily="49" charset="0"/>
                <a:cs typeface="Courier New" panose="02070309020205020404" pitchFamily="49" charset="0"/>
              </a:rPr>
              <a:t>URL</a:t>
            </a:r>
            <a:r>
              <a:rPr lang="zh-CN" altLang="en-US" sz="1400" dirty="0">
                <a:solidFill>
                  <a:srgbClr val="1794FA"/>
                </a:solidFill>
                <a:latin typeface="Courier New" panose="02070309020205020404" pitchFamily="49" charset="0"/>
                <a:cs typeface="Courier New" panose="02070309020205020404" pitchFamily="49" charset="0"/>
              </a:rPr>
              <a:t>地址</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050505"/>
                </a:solidFill>
                <a:latin typeface="Courier New" panose="02070309020205020404" pitchFamily="49" charset="0"/>
                <a:cs typeface="Courier New" panose="02070309020205020404" pitchFamily="49" charset="0"/>
              </a:rPr>
              <a:t>data: { </a:t>
            </a:r>
            <a:r>
              <a:rPr lang="en-US" altLang="zh-CN" sz="1400" dirty="0">
                <a:solidFill>
                  <a:srgbClr val="999999"/>
                </a:solidFill>
                <a:latin typeface="Courier New" panose="02070309020205020404" pitchFamily="49" charset="0"/>
                <a:cs typeface="Courier New" panose="02070309020205020404" pitchFamily="49" charset="0"/>
              </a:rPr>
              <a:t>/* POST</a:t>
            </a:r>
            <a:r>
              <a:rPr lang="zh-CN" altLang="en-US" sz="1400" dirty="0">
                <a:solidFill>
                  <a:srgbClr val="999999"/>
                </a:solidFill>
                <a:latin typeface="Courier New" panose="02070309020205020404" pitchFamily="49" charset="0"/>
                <a:cs typeface="Courier New" panose="02070309020205020404" pitchFamily="49" charset="0"/>
              </a:rPr>
              <a:t>数据 *</a:t>
            </a:r>
            <a:r>
              <a:rPr lang="en-US" altLang="zh-CN" sz="1400" dirty="0">
                <a:solidFill>
                  <a:srgbClr val="999999"/>
                </a:solidFill>
                <a:latin typeface="Courier New" panose="02070309020205020404" pitchFamily="49" charset="0"/>
                <a:cs typeface="Courier New" panose="02070309020205020404" pitchFamily="49" charset="0"/>
              </a:rPr>
              <a:t>/</a:t>
            </a: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050505"/>
                </a:solidFill>
                <a:latin typeface="Courier New" panose="02070309020205020404" pitchFamily="49" charset="0"/>
                <a:cs typeface="Courier New" panose="02070309020205020404" pitchFamily="49" charset="0"/>
              </a:rPr>
              <a:t>},</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050505"/>
                </a:solidFill>
                <a:latin typeface="Courier New" panose="02070309020205020404" pitchFamily="49" charset="0"/>
                <a:cs typeface="Courier New" panose="02070309020205020404" pitchFamily="49" charset="0"/>
              </a:rPr>
              <a:t>params: { </a:t>
            </a:r>
            <a:r>
              <a:rPr lang="en-US" altLang="zh-CN" sz="1400" dirty="0">
                <a:solidFill>
                  <a:srgbClr val="999999"/>
                </a:solidFill>
                <a:latin typeface="Courier New" panose="02070309020205020404" pitchFamily="49" charset="0"/>
                <a:cs typeface="Courier New" panose="02070309020205020404" pitchFamily="49" charset="0"/>
              </a:rPr>
              <a:t>/* GET</a:t>
            </a:r>
            <a:r>
              <a:rPr lang="zh-CN" altLang="en-US" sz="1400" dirty="0">
                <a:solidFill>
                  <a:srgbClr val="999999"/>
                </a:solidFill>
                <a:latin typeface="Courier New" panose="02070309020205020404" pitchFamily="49" charset="0"/>
                <a:cs typeface="Courier New" panose="02070309020205020404" pitchFamily="49" charset="0"/>
              </a:rPr>
              <a:t>参数 *</a:t>
            </a:r>
            <a:r>
              <a:rPr lang="en-US" altLang="zh-CN" sz="1400" dirty="0">
                <a:solidFill>
                  <a:srgbClr val="999999"/>
                </a:solidFill>
                <a:latin typeface="Courier New" panose="02070309020205020404" pitchFamily="49" charset="0"/>
                <a:cs typeface="Courier New" panose="02070309020205020404" pitchFamily="49" charset="0"/>
              </a:rPr>
              <a:t>/</a:t>
            </a: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050505"/>
                </a:solidFill>
                <a:latin typeface="Courier New" panose="02070309020205020404" pitchFamily="49" charset="0"/>
                <a:cs typeface="Courier New" panose="02070309020205020404" pitchFamily="49" charset="0"/>
              </a:rPr>
              <a:t>}</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then</a:t>
            </a:r>
            <a:r>
              <a:rPr lang="en-US" altLang="zh-CN" sz="1400" dirty="0">
                <a:solidFill>
                  <a:srgbClr val="050505"/>
                </a:solidFill>
                <a:latin typeface="Courier New" panose="02070309020205020404" pitchFamily="49" charset="0"/>
                <a:cs typeface="Courier New" panose="02070309020205020404" pitchFamily="49" charset="0"/>
              </a:rPr>
              <a:t>(callback)</a:t>
            </a:r>
            <a:endParaRPr lang="zh-CN" altLang="en-US" sz="140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9219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6. axios</a:t>
            </a:r>
          </a:p>
        </p:txBody>
      </p:sp>
      <p:sp>
        <p:nvSpPr>
          <p:cNvPr id="11" name="内容占位符 10"/>
          <p:cNvSpPr>
            <a:spLocks noGrp="1"/>
          </p:cNvSpPr>
          <p:nvPr>
            <p:ph idx="1"/>
          </p:nvPr>
        </p:nvSpPr>
        <p:spPr>
          <a:xfrm>
            <a:off x="1131171" y="1248001"/>
            <a:ext cx="8690163" cy="722076"/>
          </a:xfrm>
        </p:spPr>
        <p:txBody>
          <a:bodyPr/>
          <a:lstStyle/>
          <a:p>
            <a:r>
              <a:rPr lang="en-US" altLang="zh-CN" dirty="0"/>
              <a:t>6.4 </a:t>
            </a:r>
            <a:r>
              <a:rPr lang="zh-CN" altLang="en-US" dirty="0"/>
              <a:t>直接使用</a:t>
            </a:r>
            <a:r>
              <a:rPr lang="en-US" altLang="zh-CN" dirty="0"/>
              <a:t>axios</a:t>
            </a:r>
            <a:r>
              <a:rPr lang="zh-CN" altLang="en-US" dirty="0"/>
              <a:t>发起请求</a:t>
            </a:r>
          </a:p>
        </p:txBody>
      </p:sp>
      <p:sp>
        <p:nvSpPr>
          <p:cNvPr id="9" name="TextBox 3">
            <a:extLst>
              <a:ext uri="{FF2B5EF4-FFF2-40B4-BE49-F238E27FC236}">
                <a16:creationId xmlns:a16="http://schemas.microsoft.com/office/drawing/2014/main" id="{19E9B2FB-CD68-449F-BA88-D4A3DBB72013}"/>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1. </a:t>
            </a:r>
            <a:r>
              <a:rPr lang="zh-CN" altLang="en-US" sz="1867" b="1" dirty="0">
                <a:solidFill>
                  <a:srgbClr val="404040"/>
                </a:solidFill>
                <a:latin typeface="微软雅黑" panose="020B0503020204020204" pitchFamily="34" charset="-122"/>
                <a:ea typeface="微软雅黑" panose="020B0503020204020204" pitchFamily="34" charset="-122"/>
              </a:rPr>
              <a:t>直接使用</a:t>
            </a:r>
            <a:r>
              <a:rPr lang="en-US" altLang="zh-CN" sz="1867" b="1" dirty="0">
                <a:solidFill>
                  <a:srgbClr val="404040"/>
                </a:solidFill>
                <a:latin typeface="微软雅黑" panose="020B0503020204020204" pitchFamily="34" charset="-122"/>
                <a:ea typeface="微软雅黑" panose="020B0503020204020204" pitchFamily="34" charset="-122"/>
              </a:rPr>
              <a:t>axios</a:t>
            </a:r>
            <a:r>
              <a:rPr lang="zh-CN" altLang="en-US" sz="1867" b="1" dirty="0">
                <a:solidFill>
                  <a:srgbClr val="404040"/>
                </a:solidFill>
                <a:latin typeface="微软雅黑" panose="020B0503020204020204" pitchFamily="34" charset="-122"/>
                <a:ea typeface="微软雅黑" panose="020B0503020204020204" pitchFamily="34" charset="-122"/>
              </a:rPr>
              <a:t>发起</a:t>
            </a:r>
            <a:r>
              <a:rPr lang="en-US" altLang="zh-CN" sz="1867" b="1" dirty="0">
                <a:solidFill>
                  <a:srgbClr val="404040"/>
                </a:solidFill>
                <a:latin typeface="微软雅黑" panose="020B0503020204020204" pitchFamily="34" charset="-122"/>
                <a:ea typeface="微软雅黑" panose="020B0503020204020204" pitchFamily="34" charset="-122"/>
              </a:rPr>
              <a:t>GET</a:t>
            </a:r>
            <a:r>
              <a:rPr lang="zh-CN" altLang="en-US" sz="1867" b="1" dirty="0">
                <a:solidFill>
                  <a:srgbClr val="404040"/>
                </a:solidFill>
                <a:latin typeface="微软雅黑" panose="020B0503020204020204" pitchFamily="34" charset="-122"/>
                <a:ea typeface="微软雅黑" panose="020B0503020204020204" pitchFamily="34" charset="-122"/>
              </a:rPr>
              <a:t>请求</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2223BA19-52B5-45D2-B811-97D5AEFE41E1}"/>
              </a:ext>
            </a:extLst>
          </p:cNvPr>
          <p:cNvSpPr/>
          <p:nvPr/>
        </p:nvSpPr>
        <p:spPr bwMode="auto">
          <a:xfrm>
            <a:off x="1245556" y="2835776"/>
            <a:ext cx="8461393" cy="355825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1400" dirty="0">
                <a:solidFill>
                  <a:srgbClr val="999999"/>
                </a:solidFill>
                <a:latin typeface="Courier New" panose="02070309020205020404" pitchFamily="49" charset="0"/>
                <a:cs typeface="Courier New" panose="02070309020205020404" pitchFamily="49" charset="0"/>
              </a:rPr>
              <a:t>   </a:t>
            </a: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axios</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method: </a:t>
            </a:r>
            <a:r>
              <a:rPr lang="en-US" altLang="zh-CN" sz="1400" dirty="0">
                <a:solidFill>
                  <a:srgbClr val="1794FA"/>
                </a:solidFill>
                <a:latin typeface="Courier New" panose="02070309020205020404" pitchFamily="49" charset="0"/>
                <a:cs typeface="Courier New" panose="02070309020205020404" pitchFamily="49" charset="0"/>
              </a:rPr>
              <a:t>'GET'</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url: </a:t>
            </a:r>
            <a:r>
              <a:rPr lang="en-US" altLang="zh-CN" sz="1400" dirty="0">
                <a:solidFill>
                  <a:srgbClr val="1794FA"/>
                </a:solidFill>
                <a:latin typeface="Courier New" panose="02070309020205020404" pitchFamily="49" charset="0"/>
                <a:cs typeface="Courier New" panose="02070309020205020404" pitchFamily="49" charset="0"/>
              </a:rPr>
              <a:t>'http://www.liulongbin.top:3006/api/get'</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params: { </a:t>
            </a:r>
            <a:r>
              <a:rPr lang="en-US" altLang="zh-CN" sz="1400" dirty="0">
                <a:solidFill>
                  <a:srgbClr val="999999"/>
                </a:solidFill>
                <a:latin typeface="Courier New" panose="02070309020205020404" pitchFamily="49" charset="0"/>
                <a:cs typeface="Courier New" panose="02070309020205020404" pitchFamily="49" charset="0"/>
              </a:rPr>
              <a:t>// </a:t>
            </a:r>
            <a:r>
              <a:rPr lang="en-US" altLang="zh-CN" sz="1400" dirty="0">
                <a:solidFill>
                  <a:srgbClr val="FF0000"/>
                </a:solidFill>
                <a:latin typeface="Courier New" panose="02070309020205020404" pitchFamily="49" charset="0"/>
                <a:cs typeface="Courier New" panose="02070309020205020404" pitchFamily="49" charset="0"/>
              </a:rPr>
              <a:t>GET </a:t>
            </a:r>
            <a:r>
              <a:rPr lang="zh-CN" altLang="en-US" sz="1400" dirty="0">
                <a:solidFill>
                  <a:srgbClr val="FF0000"/>
                </a:solidFill>
                <a:latin typeface="Courier New" panose="02070309020205020404" pitchFamily="49" charset="0"/>
                <a:cs typeface="Courier New" panose="02070309020205020404" pitchFamily="49" charset="0"/>
              </a:rPr>
              <a:t>参数要通过 </a:t>
            </a:r>
            <a:r>
              <a:rPr lang="en-US" altLang="zh-CN" sz="1400" dirty="0">
                <a:solidFill>
                  <a:srgbClr val="FF0000"/>
                </a:solidFill>
                <a:latin typeface="Courier New" panose="02070309020205020404" pitchFamily="49" charset="0"/>
                <a:cs typeface="Courier New" panose="02070309020205020404" pitchFamily="49" charset="0"/>
              </a:rPr>
              <a:t>params </a:t>
            </a:r>
            <a:r>
              <a:rPr lang="zh-CN" altLang="en-US" sz="1400" dirty="0">
                <a:solidFill>
                  <a:srgbClr val="FF0000"/>
                </a:solidFill>
                <a:latin typeface="Courier New" panose="02070309020205020404" pitchFamily="49" charset="0"/>
                <a:cs typeface="Courier New" panose="02070309020205020404" pitchFamily="49" charset="0"/>
              </a:rPr>
              <a:t>属性提供</a:t>
            </a:r>
            <a:endParaRPr lang="en-US" altLang="zh-CN" sz="1400" dirty="0">
              <a:solidFill>
                <a:srgbClr val="FF0000"/>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name: </a:t>
            </a:r>
            <a:r>
              <a:rPr lang="en-US" altLang="zh-CN" sz="1400" dirty="0">
                <a:solidFill>
                  <a:srgbClr val="1794FA"/>
                </a:solidFill>
                <a:latin typeface="Courier New" panose="02070309020205020404" pitchFamily="49" charset="0"/>
                <a:cs typeface="Courier New" panose="02070309020205020404" pitchFamily="49" charset="0"/>
              </a:rPr>
              <a:t>'zs'</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age: </a:t>
            </a:r>
            <a:r>
              <a:rPr lang="en-US" altLang="zh-CN" sz="1400" dirty="0">
                <a:solidFill>
                  <a:srgbClr val="0025F5"/>
                </a:solidFill>
                <a:latin typeface="Courier New" panose="02070309020205020404" pitchFamily="49" charset="0"/>
                <a:cs typeface="Courier New" panose="02070309020205020404" pitchFamily="49" charset="0"/>
              </a:rPr>
              <a:t>20</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then</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i="1" dirty="0">
                <a:solidFill>
                  <a:srgbClr val="0088FF"/>
                </a:solidFill>
                <a:latin typeface="Courier New" panose="02070309020205020404" pitchFamily="49" charset="0"/>
                <a:cs typeface="Courier New" panose="02070309020205020404" pitchFamily="49" charset="0"/>
              </a:rPr>
              <a:t>function</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i="1" dirty="0">
                <a:solidFill>
                  <a:srgbClr val="FF960D"/>
                </a:solidFill>
                <a:latin typeface="Courier New" panose="02070309020205020404" pitchFamily="49" charset="0"/>
                <a:cs typeface="Courier New" panose="02070309020205020404" pitchFamily="49" charset="0"/>
              </a:rPr>
              <a:t>res</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i="1" dirty="0">
                <a:solidFill>
                  <a:srgbClr val="124CFA"/>
                </a:solidFill>
                <a:latin typeface="Courier New" panose="02070309020205020404" pitchFamily="49" charset="0"/>
                <a:cs typeface="Courier New" panose="02070309020205020404" pitchFamily="49" charset="0"/>
              </a:rPr>
              <a:t>console</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FFCD03"/>
                </a:solidFill>
                <a:latin typeface="Courier New" panose="02070309020205020404" pitchFamily="49" charset="0"/>
                <a:cs typeface="Courier New" panose="02070309020205020404" pitchFamily="49" charset="0"/>
              </a:rPr>
              <a:t>log</a:t>
            </a:r>
            <a:r>
              <a:rPr lang="en-US" altLang="zh-CN" sz="1400" dirty="0">
                <a:solidFill>
                  <a:srgbClr val="050505"/>
                </a:solidFill>
                <a:latin typeface="Courier New" panose="02070309020205020404" pitchFamily="49" charset="0"/>
                <a:cs typeface="Courier New" panose="02070309020205020404" pitchFamily="49" charset="0"/>
              </a:rPr>
              <a:t>(res.data)</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endParaRPr lang="en-US" altLang="zh-CN" sz="140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2188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6. axios</a:t>
            </a:r>
          </a:p>
        </p:txBody>
      </p:sp>
      <p:sp>
        <p:nvSpPr>
          <p:cNvPr id="11" name="内容占位符 10"/>
          <p:cNvSpPr>
            <a:spLocks noGrp="1"/>
          </p:cNvSpPr>
          <p:nvPr>
            <p:ph idx="1"/>
          </p:nvPr>
        </p:nvSpPr>
        <p:spPr>
          <a:xfrm>
            <a:off x="1131171" y="1248001"/>
            <a:ext cx="8690163" cy="722076"/>
          </a:xfrm>
        </p:spPr>
        <p:txBody>
          <a:bodyPr/>
          <a:lstStyle/>
          <a:p>
            <a:r>
              <a:rPr lang="en-US" altLang="zh-CN"/>
              <a:t>6.4 </a:t>
            </a:r>
            <a:r>
              <a:rPr lang="zh-CN" altLang="en-US" dirty="0"/>
              <a:t>直接使用</a:t>
            </a:r>
            <a:r>
              <a:rPr lang="en-US" altLang="zh-CN" dirty="0"/>
              <a:t>axios</a:t>
            </a:r>
            <a:r>
              <a:rPr lang="zh-CN" altLang="en-US" dirty="0"/>
              <a:t>发起请求</a:t>
            </a:r>
          </a:p>
        </p:txBody>
      </p:sp>
      <p:sp>
        <p:nvSpPr>
          <p:cNvPr id="9" name="TextBox 3">
            <a:extLst>
              <a:ext uri="{FF2B5EF4-FFF2-40B4-BE49-F238E27FC236}">
                <a16:creationId xmlns:a16="http://schemas.microsoft.com/office/drawing/2014/main" id="{19E9B2FB-CD68-449F-BA88-D4A3DBB72013}"/>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2. </a:t>
            </a:r>
            <a:r>
              <a:rPr lang="zh-CN" altLang="en-US" sz="1867" b="1" dirty="0">
                <a:solidFill>
                  <a:srgbClr val="404040"/>
                </a:solidFill>
                <a:latin typeface="微软雅黑" panose="020B0503020204020204" pitchFamily="34" charset="-122"/>
                <a:ea typeface="微软雅黑" panose="020B0503020204020204" pitchFamily="34" charset="-122"/>
              </a:rPr>
              <a:t>直接使用</a:t>
            </a:r>
            <a:r>
              <a:rPr lang="en-US" altLang="zh-CN" sz="1867" b="1" dirty="0">
                <a:solidFill>
                  <a:srgbClr val="404040"/>
                </a:solidFill>
                <a:latin typeface="微软雅黑" panose="020B0503020204020204" pitchFamily="34" charset="-122"/>
                <a:ea typeface="微软雅黑" panose="020B0503020204020204" pitchFamily="34" charset="-122"/>
              </a:rPr>
              <a:t>axios</a:t>
            </a:r>
            <a:r>
              <a:rPr lang="zh-CN" altLang="en-US" sz="1867" b="1" dirty="0">
                <a:solidFill>
                  <a:srgbClr val="404040"/>
                </a:solidFill>
                <a:latin typeface="微软雅黑" panose="020B0503020204020204" pitchFamily="34" charset="-122"/>
                <a:ea typeface="微软雅黑" panose="020B0503020204020204" pitchFamily="34" charset="-122"/>
              </a:rPr>
              <a:t>发起</a:t>
            </a:r>
            <a:r>
              <a:rPr lang="en-US" altLang="zh-CN" sz="1867" b="1" dirty="0">
                <a:solidFill>
                  <a:srgbClr val="404040"/>
                </a:solidFill>
                <a:latin typeface="微软雅黑" panose="020B0503020204020204" pitchFamily="34" charset="-122"/>
                <a:ea typeface="微软雅黑" panose="020B0503020204020204" pitchFamily="34" charset="-122"/>
              </a:rPr>
              <a:t>POST</a:t>
            </a:r>
            <a:r>
              <a:rPr lang="zh-CN" altLang="en-US" sz="1867" b="1" dirty="0">
                <a:solidFill>
                  <a:srgbClr val="404040"/>
                </a:solidFill>
                <a:latin typeface="微软雅黑" panose="020B0503020204020204" pitchFamily="34" charset="-122"/>
                <a:ea typeface="微软雅黑" panose="020B0503020204020204" pitchFamily="34" charset="-122"/>
              </a:rPr>
              <a:t>请求</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2223BA19-52B5-45D2-B811-97D5AEFE41E1}"/>
              </a:ext>
            </a:extLst>
          </p:cNvPr>
          <p:cNvSpPr/>
          <p:nvPr/>
        </p:nvSpPr>
        <p:spPr bwMode="auto">
          <a:xfrm>
            <a:off x="1245556" y="2835776"/>
            <a:ext cx="8461393" cy="355825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1400" dirty="0">
                <a:solidFill>
                  <a:srgbClr val="999999"/>
                </a:solidFill>
                <a:latin typeface="Courier New" panose="02070309020205020404" pitchFamily="49" charset="0"/>
                <a:cs typeface="Courier New" panose="02070309020205020404" pitchFamily="49" charset="0"/>
              </a:rPr>
              <a:t>   </a:t>
            </a: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axios</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method: </a:t>
            </a:r>
            <a:r>
              <a:rPr lang="en-US" altLang="zh-CN" sz="1400" dirty="0">
                <a:solidFill>
                  <a:srgbClr val="1794FA"/>
                </a:solidFill>
                <a:latin typeface="Courier New" panose="02070309020205020404" pitchFamily="49" charset="0"/>
                <a:cs typeface="Courier New" panose="02070309020205020404" pitchFamily="49" charset="0"/>
              </a:rPr>
              <a:t>'POST'</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url: </a:t>
            </a:r>
            <a:r>
              <a:rPr lang="en-US" altLang="zh-CN" sz="1400" dirty="0">
                <a:solidFill>
                  <a:srgbClr val="1794FA"/>
                </a:solidFill>
                <a:latin typeface="Courier New" panose="02070309020205020404" pitchFamily="49" charset="0"/>
                <a:cs typeface="Courier New" panose="02070309020205020404" pitchFamily="49" charset="0"/>
              </a:rPr>
              <a:t>'http://www.liulongbin.top:3006/api/post'</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data: { </a:t>
            </a:r>
            <a:r>
              <a:rPr lang="en-US" altLang="zh-CN" sz="1400" dirty="0">
                <a:solidFill>
                  <a:srgbClr val="999999"/>
                </a:solidFill>
                <a:latin typeface="Courier New" panose="02070309020205020404" pitchFamily="49" charset="0"/>
                <a:cs typeface="Courier New" panose="02070309020205020404" pitchFamily="49" charset="0"/>
              </a:rPr>
              <a:t>// </a:t>
            </a:r>
            <a:r>
              <a:rPr lang="en-US" altLang="zh-CN" sz="1400" dirty="0">
                <a:solidFill>
                  <a:srgbClr val="FF0000"/>
                </a:solidFill>
                <a:latin typeface="Courier New" panose="02070309020205020404" pitchFamily="49" charset="0"/>
                <a:cs typeface="Courier New" panose="02070309020205020404" pitchFamily="49" charset="0"/>
              </a:rPr>
              <a:t>POST </a:t>
            </a:r>
            <a:r>
              <a:rPr lang="zh-CN" altLang="en-US" sz="1400" dirty="0">
                <a:solidFill>
                  <a:srgbClr val="FF0000"/>
                </a:solidFill>
                <a:latin typeface="Courier New" panose="02070309020205020404" pitchFamily="49" charset="0"/>
                <a:cs typeface="Courier New" panose="02070309020205020404" pitchFamily="49" charset="0"/>
              </a:rPr>
              <a:t>数据要通过 </a:t>
            </a:r>
            <a:r>
              <a:rPr lang="en-US" altLang="zh-CN" sz="1400" dirty="0">
                <a:solidFill>
                  <a:srgbClr val="FF0000"/>
                </a:solidFill>
                <a:latin typeface="Courier New" panose="02070309020205020404" pitchFamily="49" charset="0"/>
                <a:cs typeface="Courier New" panose="02070309020205020404" pitchFamily="49" charset="0"/>
              </a:rPr>
              <a:t>data </a:t>
            </a:r>
            <a:r>
              <a:rPr lang="zh-CN" altLang="en-US" sz="1400" dirty="0">
                <a:solidFill>
                  <a:srgbClr val="FF0000"/>
                </a:solidFill>
                <a:latin typeface="Courier New" panose="02070309020205020404" pitchFamily="49" charset="0"/>
                <a:cs typeface="Courier New" panose="02070309020205020404" pitchFamily="49" charset="0"/>
              </a:rPr>
              <a:t>属性提供</a:t>
            </a:r>
            <a:endParaRPr lang="en-US" altLang="zh-CN" sz="1400" dirty="0">
              <a:solidFill>
                <a:srgbClr val="FF0000"/>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bookname: </a:t>
            </a:r>
            <a:r>
              <a:rPr lang="en-US" altLang="zh-CN" sz="1400" dirty="0">
                <a:solidFill>
                  <a:srgbClr val="1794FA"/>
                </a:solidFill>
                <a:latin typeface="Courier New" panose="02070309020205020404" pitchFamily="49" charset="0"/>
                <a:cs typeface="Courier New" panose="02070309020205020404" pitchFamily="49" charset="0"/>
              </a:rPr>
              <a:t>'</a:t>
            </a:r>
            <a:r>
              <a:rPr lang="zh-CN" altLang="en-US" sz="1400" dirty="0">
                <a:solidFill>
                  <a:srgbClr val="1794FA"/>
                </a:solidFill>
                <a:latin typeface="Courier New" panose="02070309020205020404" pitchFamily="49" charset="0"/>
                <a:cs typeface="Courier New" panose="02070309020205020404" pitchFamily="49" charset="0"/>
              </a:rPr>
              <a:t>程序员的自我修养</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price: </a:t>
            </a:r>
            <a:r>
              <a:rPr lang="en-US" altLang="zh-CN" sz="1400" dirty="0">
                <a:solidFill>
                  <a:srgbClr val="0025F5"/>
                </a:solidFill>
                <a:latin typeface="Courier New" panose="02070309020205020404" pitchFamily="49" charset="0"/>
                <a:cs typeface="Courier New" panose="02070309020205020404" pitchFamily="49" charset="0"/>
              </a:rPr>
              <a:t>666</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then</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i="1" dirty="0">
                <a:solidFill>
                  <a:srgbClr val="0088FF"/>
                </a:solidFill>
                <a:latin typeface="Courier New" panose="02070309020205020404" pitchFamily="49" charset="0"/>
                <a:cs typeface="Courier New" panose="02070309020205020404" pitchFamily="49" charset="0"/>
              </a:rPr>
              <a:t>function</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i="1" dirty="0">
                <a:solidFill>
                  <a:srgbClr val="FF960D"/>
                </a:solidFill>
                <a:latin typeface="Courier New" panose="02070309020205020404" pitchFamily="49" charset="0"/>
                <a:cs typeface="Courier New" panose="02070309020205020404" pitchFamily="49" charset="0"/>
              </a:rPr>
              <a:t>res</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i="1" dirty="0">
                <a:solidFill>
                  <a:srgbClr val="124CFA"/>
                </a:solidFill>
                <a:latin typeface="Courier New" panose="02070309020205020404" pitchFamily="49" charset="0"/>
                <a:cs typeface="Courier New" panose="02070309020205020404" pitchFamily="49" charset="0"/>
              </a:rPr>
              <a:t>console</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FFCD03"/>
                </a:solidFill>
                <a:latin typeface="Courier New" panose="02070309020205020404" pitchFamily="49" charset="0"/>
                <a:cs typeface="Courier New" panose="02070309020205020404" pitchFamily="49" charset="0"/>
              </a:rPr>
              <a:t>log</a:t>
            </a:r>
            <a:r>
              <a:rPr lang="en-US" altLang="zh-CN" sz="1400" dirty="0">
                <a:solidFill>
                  <a:srgbClr val="050505"/>
                </a:solidFill>
                <a:latin typeface="Courier New" panose="02070309020205020404" pitchFamily="49" charset="0"/>
                <a:cs typeface="Courier New" panose="02070309020205020404" pitchFamily="49" charset="0"/>
              </a:rPr>
              <a:t>(res.data)</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endParaRPr lang="en-US" altLang="zh-CN" sz="140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18382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295323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21047FB-7053-FC45-A382-47D4928A52C3}"/>
              </a:ext>
            </a:extLst>
          </p:cNvPr>
          <p:cNvSpPr>
            <a:spLocks noGrp="1"/>
          </p:cNvSpPr>
          <p:nvPr>
            <p:ph type="ctrTitle"/>
          </p:nvPr>
        </p:nvSpPr>
        <p:spPr/>
        <p:txBody>
          <a:bodyPr/>
          <a:lstStyle/>
          <a:p>
            <a:r>
              <a:rPr kumimoji="1" lang="zh-CN" altLang="en-US" dirty="0"/>
              <a:t>跨域与</a:t>
            </a:r>
            <a:r>
              <a:rPr kumimoji="1" lang="en-US" altLang="zh-CN" dirty="0"/>
              <a:t>JSONP</a:t>
            </a:r>
            <a:endParaRPr kumimoji="1" lang="zh-CN" altLang="en-US" dirty="0"/>
          </a:p>
        </p:txBody>
      </p:sp>
    </p:spTree>
    <p:extLst>
      <p:ext uri="{BB962C8B-B14F-4D97-AF65-F5344CB8AC3E}">
        <p14:creationId xmlns:p14="http://schemas.microsoft.com/office/powerpoint/2010/main" val="371216886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56000" y="1778001"/>
            <a:ext cx="6654800" cy="3586479"/>
          </a:xfrm>
        </p:spPr>
        <p:txBody>
          <a:bodyPr>
            <a:normAutofit/>
          </a:bodyPr>
          <a:lstStyle/>
          <a:p>
            <a:r>
              <a:rPr lang="zh-CN" altLang="en-US" dirty="0">
                <a:solidFill>
                  <a:srgbClr val="FF0000"/>
                </a:solidFill>
              </a:rPr>
              <a:t>了解同源策略和跨域</a:t>
            </a:r>
            <a:endParaRPr lang="en-US" altLang="zh-CN" dirty="0">
              <a:solidFill>
                <a:srgbClr val="FF0000"/>
              </a:solidFill>
            </a:endParaRPr>
          </a:p>
          <a:p>
            <a:r>
              <a:rPr lang="en-US" altLang="zh-CN" dirty="0">
                <a:solidFill>
                  <a:schemeClr val="tx1"/>
                </a:solidFill>
              </a:rPr>
              <a:t>JSONP</a:t>
            </a:r>
          </a:p>
          <a:p>
            <a:r>
              <a:rPr lang="zh-CN" altLang="en-US" dirty="0">
                <a:solidFill>
                  <a:schemeClr val="tx1"/>
                </a:solidFill>
              </a:rPr>
              <a:t>案例</a:t>
            </a:r>
            <a:r>
              <a:rPr lang="en-US" altLang="zh-CN" dirty="0">
                <a:solidFill>
                  <a:schemeClr val="tx1"/>
                </a:solidFill>
              </a:rPr>
              <a:t>-</a:t>
            </a:r>
            <a:r>
              <a:rPr lang="zh-CN" altLang="en-US" dirty="0">
                <a:solidFill>
                  <a:schemeClr val="tx1"/>
                </a:solidFill>
              </a:rPr>
              <a:t>淘宝搜索</a:t>
            </a:r>
            <a:endParaRPr lang="en-US" altLang="zh-CN" dirty="0">
              <a:solidFill>
                <a:schemeClr val="tx1"/>
              </a:solidFill>
            </a:endParaRPr>
          </a:p>
          <a:p>
            <a:r>
              <a:rPr lang="zh-CN" altLang="en-US" dirty="0">
                <a:solidFill>
                  <a:schemeClr val="tx1"/>
                </a:solidFill>
              </a:rPr>
              <a:t>防抖和节流</a:t>
            </a:r>
            <a:endParaRPr lang="en-US" altLang="zh-CN" dirty="0">
              <a:solidFill>
                <a:schemeClr val="tx1"/>
              </a:solidFill>
            </a:endParaRPr>
          </a:p>
        </p:txBody>
      </p:sp>
    </p:spTree>
    <p:extLst>
      <p:ext uri="{BB962C8B-B14F-4D97-AF65-F5344CB8AC3E}">
        <p14:creationId xmlns:p14="http://schemas.microsoft.com/office/powerpoint/2010/main" val="212353551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了解同源策略和跨域</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1.1 </a:t>
            </a:r>
            <a:r>
              <a:rPr lang="zh-CN" altLang="en-US" dirty="0"/>
              <a:t>同源策略</a:t>
            </a:r>
          </a:p>
        </p:txBody>
      </p:sp>
      <p:sp>
        <p:nvSpPr>
          <p:cNvPr id="35" name="内容占位符 5">
            <a:extLst>
              <a:ext uri="{FF2B5EF4-FFF2-40B4-BE49-F238E27FC236}">
                <a16:creationId xmlns:a16="http://schemas.microsoft.com/office/drawing/2014/main" id="{97EB7256-79BF-4384-8D53-165FAAB626F4}"/>
              </a:ext>
            </a:extLst>
          </p:cNvPr>
          <p:cNvSpPr>
            <a:spLocks noGrp="1"/>
          </p:cNvSpPr>
          <p:nvPr>
            <p:ph sz="half" idx="14"/>
          </p:nvPr>
        </p:nvSpPr>
        <p:spPr>
          <a:xfrm>
            <a:off x="1131170" y="2832000"/>
            <a:ext cx="8983133" cy="1300475"/>
          </a:xfrm>
        </p:spPr>
        <p:txBody>
          <a:bodyPr>
            <a:noAutofit/>
          </a:bodyPr>
          <a:lstStyle/>
          <a:p>
            <a:r>
              <a:rPr lang="zh-CN" altLang="en-US" dirty="0">
                <a:solidFill>
                  <a:schemeClr val="tx1"/>
                </a:solidFill>
              </a:rPr>
              <a:t>如果两个页面的</a:t>
            </a:r>
            <a:r>
              <a:rPr lang="zh-CN" altLang="en-US" dirty="0">
                <a:solidFill>
                  <a:srgbClr val="FF0000"/>
                </a:solidFill>
              </a:rPr>
              <a:t>协议</a:t>
            </a:r>
            <a:r>
              <a:rPr lang="zh-CN" altLang="en-US" dirty="0">
                <a:solidFill>
                  <a:schemeClr val="tx1"/>
                </a:solidFill>
              </a:rPr>
              <a:t>，</a:t>
            </a:r>
            <a:r>
              <a:rPr lang="zh-CN" altLang="en-US" dirty="0">
                <a:solidFill>
                  <a:srgbClr val="FF0000"/>
                </a:solidFill>
              </a:rPr>
              <a:t>域名</a:t>
            </a:r>
            <a:r>
              <a:rPr lang="zh-CN" altLang="en-US" dirty="0">
                <a:solidFill>
                  <a:schemeClr val="tx1"/>
                </a:solidFill>
              </a:rPr>
              <a:t>和</a:t>
            </a:r>
            <a:r>
              <a:rPr lang="zh-CN" altLang="en-US" dirty="0">
                <a:solidFill>
                  <a:srgbClr val="FF0000"/>
                </a:solidFill>
              </a:rPr>
              <a:t>端口</a:t>
            </a:r>
            <a:r>
              <a:rPr lang="zh-CN" altLang="en-US" dirty="0">
                <a:solidFill>
                  <a:schemeClr val="tx1"/>
                </a:solidFill>
              </a:rPr>
              <a:t>都相同，则两个页面具有</a:t>
            </a:r>
            <a:r>
              <a:rPr lang="zh-CN" altLang="en-US" b="1" dirty="0">
                <a:solidFill>
                  <a:srgbClr val="FF0000"/>
                </a:solidFill>
              </a:rPr>
              <a:t>相同的源</a:t>
            </a:r>
            <a:r>
              <a:rPr lang="zh-CN" altLang="en-US" dirty="0">
                <a:solidFill>
                  <a:schemeClr val="tx1"/>
                </a:solidFill>
              </a:rPr>
              <a:t>。</a:t>
            </a:r>
            <a:endParaRPr lang="en-US" altLang="zh-CN" dirty="0">
              <a:solidFill>
                <a:schemeClr val="tx1"/>
              </a:solidFill>
            </a:endParaRPr>
          </a:p>
          <a:p>
            <a:r>
              <a:rPr lang="zh-CN" altLang="en-US" dirty="0">
                <a:solidFill>
                  <a:schemeClr val="tx1"/>
                </a:solidFill>
              </a:rPr>
              <a:t>例如，下表给出了相对于 </a:t>
            </a:r>
            <a:r>
              <a:rPr lang="en-US" altLang="zh-CN" dirty="0">
                <a:solidFill>
                  <a:srgbClr val="047FFD"/>
                </a:solidFill>
              </a:rPr>
              <a:t>http://www.test.com/index.html </a:t>
            </a:r>
            <a:r>
              <a:rPr lang="zh-CN" altLang="en-US" dirty="0">
                <a:solidFill>
                  <a:schemeClr val="tx1"/>
                </a:solidFill>
              </a:rPr>
              <a:t>页面的同源检测：</a:t>
            </a:r>
            <a:endParaRPr lang="en-US" altLang="zh-CN" dirty="0">
              <a:solidFill>
                <a:schemeClr val="tx1"/>
              </a:solidFill>
            </a:endParaRPr>
          </a:p>
        </p:txBody>
      </p:sp>
      <p:sp>
        <p:nvSpPr>
          <p:cNvPr id="39" name="TextBox 3">
            <a:extLst>
              <a:ext uri="{FF2B5EF4-FFF2-40B4-BE49-F238E27FC236}">
                <a16:creationId xmlns:a16="http://schemas.microsoft.com/office/drawing/2014/main" id="{2CCF76CD-A62F-4A19-B347-BD0384102F34}"/>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1. </a:t>
            </a:r>
            <a:r>
              <a:rPr lang="zh-CN" altLang="en-US" sz="1867" b="1" dirty="0">
                <a:solidFill>
                  <a:srgbClr val="404040"/>
                </a:solidFill>
                <a:latin typeface="微软雅黑" panose="020B0503020204020204" pitchFamily="34" charset="-122"/>
                <a:ea typeface="微软雅黑" panose="020B0503020204020204" pitchFamily="34" charset="-122"/>
              </a:rPr>
              <a:t>什么是</a:t>
            </a:r>
            <a:r>
              <a:rPr lang="zh-CN" altLang="en-US" sz="1867" b="1" dirty="0">
                <a:solidFill>
                  <a:srgbClr val="FF0000"/>
                </a:solidFill>
                <a:latin typeface="微软雅黑" panose="020B0503020204020204" pitchFamily="34" charset="-122"/>
                <a:ea typeface="微软雅黑" panose="020B0503020204020204" pitchFamily="34" charset="-122"/>
              </a:rPr>
              <a:t>同源</a:t>
            </a:r>
          </a:p>
        </p:txBody>
      </p:sp>
      <p:graphicFrame>
        <p:nvGraphicFramePr>
          <p:cNvPr id="40" name="表格 39">
            <a:extLst>
              <a:ext uri="{FF2B5EF4-FFF2-40B4-BE49-F238E27FC236}">
                <a16:creationId xmlns:a16="http://schemas.microsoft.com/office/drawing/2014/main" id="{9E3F395E-29E0-4053-8E55-4E5EF353445D}"/>
              </a:ext>
            </a:extLst>
          </p:cNvPr>
          <p:cNvGraphicFramePr>
            <a:graphicFrameLocks noGrp="1"/>
          </p:cNvGraphicFramePr>
          <p:nvPr>
            <p:extLst>
              <p:ext uri="{D42A27DB-BD31-4B8C-83A1-F6EECF244321}">
                <p14:modId xmlns:p14="http://schemas.microsoft.com/office/powerpoint/2010/main" val="44147111"/>
              </p:ext>
            </p:extLst>
          </p:nvPr>
        </p:nvGraphicFramePr>
        <p:xfrm>
          <a:off x="1211074" y="3875123"/>
          <a:ext cx="9255983" cy="2565948"/>
        </p:xfrm>
        <a:graphic>
          <a:graphicData uri="http://schemas.openxmlformats.org/drawingml/2006/table">
            <a:tbl>
              <a:tblPr/>
              <a:tblGrid>
                <a:gridCol w="3755999">
                  <a:extLst>
                    <a:ext uri="{9D8B030D-6E8A-4147-A177-3AD203B41FA5}">
                      <a16:colId xmlns:a16="http://schemas.microsoft.com/office/drawing/2014/main" val="20000"/>
                    </a:ext>
                  </a:extLst>
                </a:gridCol>
                <a:gridCol w="1519991">
                  <a:extLst>
                    <a:ext uri="{9D8B030D-6E8A-4147-A177-3AD203B41FA5}">
                      <a16:colId xmlns:a16="http://schemas.microsoft.com/office/drawing/2014/main" val="3787956794"/>
                    </a:ext>
                  </a:extLst>
                </a:gridCol>
                <a:gridCol w="3979993">
                  <a:extLst>
                    <a:ext uri="{9D8B030D-6E8A-4147-A177-3AD203B41FA5}">
                      <a16:colId xmlns:a16="http://schemas.microsoft.com/office/drawing/2014/main" val="4050760502"/>
                    </a:ext>
                  </a:extLst>
                </a:gridCol>
              </a:tblGrid>
              <a:tr h="483148">
                <a:tc>
                  <a:txBody>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en-US" altLang="zh-CN" sz="1900" b="1" i="0" u="none" strike="noStrike" cap="none" normalizeH="0" baseline="0" dirty="0">
                          <a:ln>
                            <a:noFill/>
                          </a:ln>
                          <a:solidFill>
                            <a:srgbClr val="FFFFFF"/>
                          </a:solidFill>
                          <a:effectLst/>
                          <a:latin typeface="微软雅黑" pitchFamily="34" charset="-122"/>
                          <a:ea typeface="微软雅黑" pitchFamily="34" charset="-122"/>
                        </a:rPr>
                        <a:t>URL</a:t>
                      </a:r>
                      <a:endParaRPr kumimoji="0" lang="zh-CN" altLang="en-US" sz="1900" b="1" i="0" u="none" strike="noStrike" cap="none" normalizeH="0" baseline="0" dirty="0">
                        <a:ln>
                          <a:noFill/>
                        </a:ln>
                        <a:solidFill>
                          <a:srgbClr val="FFFFFF"/>
                        </a:solidFill>
                        <a:effectLst/>
                        <a:latin typeface="微软雅黑" pitchFamily="34" charset="-122"/>
                        <a:ea typeface="微软雅黑" pitchFamily="34" charset="-122"/>
                      </a:endParaRPr>
                    </a:p>
                  </a:txBody>
                  <a:tcPr marL="121891" marR="121891"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defRPr/>
                      </a:pPr>
                      <a:r>
                        <a:rPr kumimoji="0" lang="zh-CN" altLang="en-US" sz="1900" b="1" i="0" u="none" strike="noStrike" cap="none" normalizeH="0" baseline="0" dirty="0">
                          <a:ln>
                            <a:noFill/>
                          </a:ln>
                          <a:solidFill>
                            <a:srgbClr val="FFFFFF"/>
                          </a:solidFill>
                          <a:effectLst/>
                          <a:latin typeface="微软雅黑" pitchFamily="34" charset="-122"/>
                          <a:ea typeface="微软雅黑" pitchFamily="34" charset="-122"/>
                        </a:rPr>
                        <a:t>是否同源</a:t>
                      </a:r>
                    </a:p>
                  </a:txBody>
                  <a:tcPr marL="121891" marR="121891"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defRPr/>
                      </a:pPr>
                      <a:r>
                        <a:rPr kumimoji="0" lang="zh-CN" altLang="en-US" sz="1900" b="1" i="0" u="none" strike="noStrike" cap="none" normalizeH="0" baseline="0" dirty="0">
                          <a:ln>
                            <a:noFill/>
                          </a:ln>
                          <a:solidFill>
                            <a:srgbClr val="FFFFFF"/>
                          </a:solidFill>
                          <a:effectLst/>
                          <a:latin typeface="微软雅黑" pitchFamily="34" charset="-122"/>
                          <a:ea typeface="微软雅黑" pitchFamily="34" charset="-122"/>
                        </a:rPr>
                        <a:t>原因</a:t>
                      </a:r>
                    </a:p>
                  </a:txBody>
                  <a:tcPr marL="121891" marR="121891"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416560">
                <a:tc>
                  <a:txBody>
                    <a:bodyPr/>
                    <a:lstStyle/>
                    <a:p>
                      <a:pPr algn="l"/>
                      <a:r>
                        <a:rPr lang="en-US" altLang="zh-CN" sz="1400" dirty="0">
                          <a:solidFill>
                            <a:schemeClr val="tx1"/>
                          </a:solidFill>
                          <a:effectLst/>
                          <a:latin typeface="微软雅黑" panose="020B0503020204020204" pitchFamily="34" charset="-122"/>
                          <a:ea typeface="微软雅黑" panose="020B0503020204020204" pitchFamily="34" charset="-122"/>
                        </a:rPr>
                        <a:t>http://www.test.com/other.html</a:t>
                      </a:r>
                      <a:endParaRPr lang="en-US" sz="1400" dirty="0">
                        <a:solidFill>
                          <a:schemeClr val="tx1"/>
                        </a:solidFill>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algn="ctr"/>
                      <a:r>
                        <a:rPr lang="zh-CN" altLang="en-US" sz="1400" dirty="0">
                          <a:solidFill>
                            <a:schemeClr val="tx1"/>
                          </a:solidFill>
                          <a:effectLst/>
                          <a:latin typeface="微软雅黑" panose="020B0503020204020204" pitchFamily="34" charset="-122"/>
                          <a:ea typeface="微软雅黑" panose="020B0503020204020204" pitchFamily="34" charset="-122"/>
                        </a:rPr>
                        <a:t>是</a:t>
                      </a:r>
                      <a:endParaRPr lang="en-US" sz="1400" dirty="0">
                        <a:solidFill>
                          <a:schemeClr val="tx1"/>
                        </a:solidFill>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r>
                        <a:rPr lang="zh-CN" altLang="en-US" sz="1400" dirty="0">
                          <a:solidFill>
                            <a:schemeClr val="tx1"/>
                          </a:solidFill>
                          <a:effectLst/>
                          <a:latin typeface="微软雅黑" panose="020B0503020204020204" pitchFamily="34" charset="-122"/>
                          <a:ea typeface="微软雅黑" panose="020B0503020204020204" pitchFamily="34" charset="-122"/>
                        </a:rPr>
                        <a:t>同源（协议、域名、端口相同）</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416560">
                <a:tc>
                  <a:txBody>
                    <a:bodyPr/>
                    <a:lstStyle/>
                    <a:p>
                      <a:pPr algn="l"/>
                      <a:r>
                        <a:rPr lang="en-US" sz="1400" dirty="0">
                          <a:effectLst/>
                          <a:latin typeface="微软雅黑" panose="020B0503020204020204" pitchFamily="34" charset="-122"/>
                          <a:ea typeface="微软雅黑" panose="020B0503020204020204" pitchFamily="34" charset="-122"/>
                        </a:rPr>
                        <a:t>https://www.test.com/about.html</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algn="ctr"/>
                      <a:r>
                        <a:rPr lang="zh-CN" altLang="en-US" sz="1400" dirty="0">
                          <a:effectLst/>
                          <a:latin typeface="微软雅黑" panose="020B0503020204020204" pitchFamily="34" charset="-122"/>
                          <a:ea typeface="微软雅黑" panose="020B0503020204020204" pitchFamily="34" charset="-122"/>
                        </a:rPr>
                        <a:t>否</a:t>
                      </a:r>
                      <a:endParaRPr lang="en-US" sz="1400" dirty="0">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r>
                        <a:rPr lang="zh-CN" altLang="en-US" sz="1400" dirty="0">
                          <a:solidFill>
                            <a:schemeClr val="tx1"/>
                          </a:solidFill>
                          <a:effectLst/>
                          <a:latin typeface="微软雅黑" panose="020B0503020204020204" pitchFamily="34" charset="-122"/>
                          <a:ea typeface="微软雅黑" panose="020B0503020204020204" pitchFamily="34" charset="-122"/>
                        </a:rPr>
                        <a:t>协议不同（</a:t>
                      </a:r>
                      <a:r>
                        <a:rPr lang="en-US" altLang="zh-CN" sz="1400" dirty="0">
                          <a:solidFill>
                            <a:srgbClr val="FF0000"/>
                          </a:solidFill>
                          <a:effectLst/>
                          <a:latin typeface="微软雅黑" panose="020B0503020204020204" pitchFamily="34" charset="-122"/>
                          <a:ea typeface="微软雅黑" panose="020B0503020204020204" pitchFamily="34" charset="-122"/>
                        </a:rPr>
                        <a:t>http</a:t>
                      </a:r>
                      <a:r>
                        <a:rPr lang="en-US" altLang="zh-CN" sz="1400" dirty="0">
                          <a:solidFill>
                            <a:schemeClr val="tx1"/>
                          </a:solidFill>
                          <a:effectLst/>
                          <a:latin typeface="微软雅黑" panose="020B0503020204020204" pitchFamily="34" charset="-122"/>
                          <a:ea typeface="微软雅黑" panose="020B0503020204020204" pitchFamily="34" charset="-122"/>
                        </a:rPr>
                        <a:t> </a:t>
                      </a:r>
                      <a:r>
                        <a:rPr lang="zh-CN" altLang="en-US" sz="1400" dirty="0">
                          <a:solidFill>
                            <a:schemeClr val="tx1"/>
                          </a:solidFill>
                          <a:effectLst/>
                          <a:latin typeface="微软雅黑" panose="020B0503020204020204" pitchFamily="34" charset="-122"/>
                          <a:ea typeface="微软雅黑" panose="020B0503020204020204" pitchFamily="34" charset="-122"/>
                        </a:rPr>
                        <a:t>与 </a:t>
                      </a:r>
                      <a:r>
                        <a:rPr lang="en-US" altLang="zh-CN" sz="1400" dirty="0">
                          <a:solidFill>
                            <a:srgbClr val="FF0000"/>
                          </a:solidFill>
                          <a:effectLst/>
                          <a:latin typeface="微软雅黑" panose="020B0503020204020204" pitchFamily="34" charset="-122"/>
                          <a:ea typeface="微软雅黑" panose="020B0503020204020204" pitchFamily="34" charset="-122"/>
                        </a:rPr>
                        <a:t>https</a:t>
                      </a:r>
                      <a:r>
                        <a:rPr lang="zh-CN" altLang="en-US" sz="1400" dirty="0">
                          <a:solidFill>
                            <a:schemeClr val="tx1"/>
                          </a:solidFill>
                          <a:effectLst/>
                          <a:latin typeface="微软雅黑" panose="020B0503020204020204" pitchFamily="34" charset="-122"/>
                          <a:ea typeface="微软雅黑" panose="020B0503020204020204" pitchFamily="34" charset="-122"/>
                        </a:rPr>
                        <a:t>）</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532812217"/>
                  </a:ext>
                </a:extLst>
              </a:tr>
              <a:tr h="416560">
                <a:tc>
                  <a:txBody>
                    <a:bodyPr/>
                    <a:lstStyle/>
                    <a:p>
                      <a:pPr algn="l"/>
                      <a:r>
                        <a:rPr lang="en-US" sz="1400" dirty="0">
                          <a:effectLst/>
                          <a:latin typeface="微软雅黑" panose="020B0503020204020204" pitchFamily="34" charset="-122"/>
                          <a:ea typeface="微软雅黑" panose="020B0503020204020204" pitchFamily="34" charset="-122"/>
                        </a:rPr>
                        <a:t>http://blog.test.com/movie.html</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algn="ctr"/>
                      <a:r>
                        <a:rPr lang="zh-CN" altLang="en-US" sz="1400" dirty="0">
                          <a:effectLst/>
                          <a:latin typeface="微软雅黑" panose="020B0503020204020204" pitchFamily="34" charset="-122"/>
                          <a:ea typeface="微软雅黑" panose="020B0503020204020204" pitchFamily="34" charset="-122"/>
                        </a:rPr>
                        <a:t>否</a:t>
                      </a:r>
                      <a:endParaRPr lang="en-US" sz="1400" dirty="0">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r>
                        <a:rPr lang="zh-CN" altLang="en-US" sz="1400" dirty="0">
                          <a:solidFill>
                            <a:schemeClr val="tx1"/>
                          </a:solidFill>
                          <a:effectLst/>
                          <a:latin typeface="微软雅黑" panose="020B0503020204020204" pitchFamily="34" charset="-122"/>
                          <a:ea typeface="微软雅黑" panose="020B0503020204020204" pitchFamily="34" charset="-122"/>
                        </a:rPr>
                        <a:t>域名不同（</a:t>
                      </a:r>
                      <a:r>
                        <a:rPr lang="en-US" altLang="zh-CN" sz="1400" dirty="0">
                          <a:solidFill>
                            <a:srgbClr val="FF0000"/>
                          </a:solidFill>
                          <a:effectLst/>
                          <a:latin typeface="微软雅黑" panose="020B0503020204020204" pitchFamily="34" charset="-122"/>
                          <a:ea typeface="微软雅黑" panose="020B0503020204020204" pitchFamily="34" charset="-122"/>
                        </a:rPr>
                        <a:t>www.test.com </a:t>
                      </a:r>
                      <a:r>
                        <a:rPr lang="zh-CN" altLang="en-US" sz="1400" dirty="0">
                          <a:solidFill>
                            <a:schemeClr val="tx1"/>
                          </a:solidFill>
                          <a:effectLst/>
                          <a:latin typeface="微软雅黑" panose="020B0503020204020204" pitchFamily="34" charset="-122"/>
                          <a:ea typeface="微软雅黑" panose="020B0503020204020204" pitchFamily="34" charset="-122"/>
                        </a:rPr>
                        <a:t>与 </a:t>
                      </a:r>
                      <a:r>
                        <a:rPr lang="en-US" altLang="zh-CN" sz="1400" dirty="0">
                          <a:solidFill>
                            <a:srgbClr val="FF0000"/>
                          </a:solidFill>
                          <a:effectLst/>
                          <a:latin typeface="微软雅黑" panose="020B0503020204020204" pitchFamily="34" charset="-122"/>
                          <a:ea typeface="微软雅黑" panose="020B0503020204020204" pitchFamily="34" charset="-122"/>
                        </a:rPr>
                        <a:t>blog.test.com</a:t>
                      </a:r>
                      <a:r>
                        <a:rPr lang="zh-CN" altLang="en-US" sz="1400" dirty="0">
                          <a:solidFill>
                            <a:schemeClr val="tx1"/>
                          </a:solidFill>
                          <a:effectLst/>
                          <a:latin typeface="微软雅黑" panose="020B0503020204020204" pitchFamily="34" charset="-122"/>
                          <a:ea typeface="微软雅黑" panose="020B0503020204020204" pitchFamily="34" charset="-122"/>
                        </a:rPr>
                        <a:t>）</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2"/>
                  </a:ext>
                </a:extLst>
              </a:tr>
              <a:tr h="416560">
                <a:tc>
                  <a:txBody>
                    <a:bodyPr/>
                    <a:lstStyle/>
                    <a:p>
                      <a:pPr algn="l"/>
                      <a:r>
                        <a:rPr lang="en-US" sz="1400" dirty="0">
                          <a:effectLst/>
                          <a:latin typeface="微软雅黑" panose="020B0503020204020204" pitchFamily="34" charset="-122"/>
                          <a:ea typeface="微软雅黑" panose="020B0503020204020204" pitchFamily="34" charset="-122"/>
                        </a:rPr>
                        <a:t>http://www.test.com:7001/home.html</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algn="ctr"/>
                      <a:r>
                        <a:rPr lang="zh-CN" altLang="en-US" sz="1400" dirty="0">
                          <a:solidFill>
                            <a:schemeClr val="tx1"/>
                          </a:solidFill>
                          <a:effectLst/>
                          <a:latin typeface="微软雅黑" panose="020B0503020204020204" pitchFamily="34" charset="-122"/>
                          <a:ea typeface="微软雅黑" panose="020B0503020204020204" pitchFamily="34" charset="-122"/>
                        </a:rPr>
                        <a:t>否</a:t>
                      </a:r>
                      <a:endParaRPr lang="en-US" sz="1400" dirty="0">
                        <a:solidFill>
                          <a:schemeClr val="tx1"/>
                        </a:solidFill>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r>
                        <a:rPr lang="zh-CN" altLang="en-US" sz="1400" dirty="0">
                          <a:solidFill>
                            <a:schemeClr val="tx1"/>
                          </a:solidFill>
                          <a:effectLst/>
                          <a:latin typeface="微软雅黑" panose="020B0503020204020204" pitchFamily="34" charset="-122"/>
                          <a:ea typeface="微软雅黑" panose="020B0503020204020204" pitchFamily="34" charset="-122"/>
                        </a:rPr>
                        <a:t>端口不同（默认的 </a:t>
                      </a:r>
                      <a:r>
                        <a:rPr lang="en-US" altLang="zh-CN" sz="1400" dirty="0">
                          <a:solidFill>
                            <a:srgbClr val="FF0000"/>
                          </a:solidFill>
                          <a:effectLst/>
                          <a:latin typeface="微软雅黑" panose="020B0503020204020204" pitchFamily="34" charset="-122"/>
                          <a:ea typeface="微软雅黑" panose="020B0503020204020204" pitchFamily="34" charset="-122"/>
                        </a:rPr>
                        <a:t>80</a:t>
                      </a:r>
                      <a:r>
                        <a:rPr lang="en-US" altLang="zh-CN" sz="1400" dirty="0">
                          <a:solidFill>
                            <a:schemeClr val="tx1"/>
                          </a:solidFill>
                          <a:effectLst/>
                          <a:latin typeface="微软雅黑" panose="020B0503020204020204" pitchFamily="34" charset="-122"/>
                          <a:ea typeface="微软雅黑" panose="020B0503020204020204" pitchFamily="34" charset="-122"/>
                        </a:rPr>
                        <a:t> </a:t>
                      </a:r>
                      <a:r>
                        <a:rPr lang="zh-CN" altLang="en-US" sz="1400" dirty="0">
                          <a:solidFill>
                            <a:schemeClr val="tx1"/>
                          </a:solidFill>
                          <a:effectLst/>
                          <a:latin typeface="微软雅黑" panose="020B0503020204020204" pitchFamily="34" charset="-122"/>
                          <a:ea typeface="微软雅黑" panose="020B0503020204020204" pitchFamily="34" charset="-122"/>
                        </a:rPr>
                        <a:t>端口与 </a:t>
                      </a:r>
                      <a:r>
                        <a:rPr lang="en-US" altLang="zh-CN" sz="1400" dirty="0">
                          <a:solidFill>
                            <a:srgbClr val="FF0000"/>
                          </a:solidFill>
                          <a:effectLst/>
                          <a:latin typeface="微软雅黑" panose="020B0503020204020204" pitchFamily="34" charset="-122"/>
                          <a:ea typeface="微软雅黑" panose="020B0503020204020204" pitchFamily="34" charset="-122"/>
                        </a:rPr>
                        <a:t>7001</a:t>
                      </a:r>
                      <a:r>
                        <a:rPr lang="en-US" altLang="zh-CN" sz="1400" dirty="0">
                          <a:solidFill>
                            <a:schemeClr val="tx1"/>
                          </a:solidFill>
                          <a:effectLst/>
                          <a:latin typeface="微软雅黑" panose="020B0503020204020204" pitchFamily="34" charset="-122"/>
                          <a:ea typeface="微软雅黑" panose="020B0503020204020204" pitchFamily="34" charset="-122"/>
                        </a:rPr>
                        <a:t> </a:t>
                      </a:r>
                      <a:r>
                        <a:rPr lang="zh-CN" altLang="en-US" sz="1400" dirty="0">
                          <a:solidFill>
                            <a:schemeClr val="tx1"/>
                          </a:solidFill>
                          <a:effectLst/>
                          <a:latin typeface="微软雅黑" panose="020B0503020204020204" pitchFamily="34" charset="-122"/>
                          <a:ea typeface="微软雅黑" panose="020B0503020204020204" pitchFamily="34" charset="-122"/>
                        </a:rPr>
                        <a:t>端口）</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3350925641"/>
                  </a:ext>
                </a:extLst>
              </a:tr>
              <a:tr h="416560">
                <a:tc>
                  <a:txBody>
                    <a:bodyPr/>
                    <a:lstStyle/>
                    <a:p>
                      <a:pPr algn="l"/>
                      <a:r>
                        <a:rPr lang="en-US" sz="1400" kern="1200" dirty="0">
                          <a:solidFill>
                            <a:schemeClr val="tx1"/>
                          </a:solidFill>
                          <a:effectLst/>
                          <a:latin typeface="微软雅黑" panose="020B0503020204020204" pitchFamily="34" charset="-122"/>
                          <a:ea typeface="微软雅黑" panose="020B0503020204020204" pitchFamily="34" charset="-122"/>
                          <a:cs typeface="+mn-cs"/>
                        </a:rPr>
                        <a:t>http://www.test.com:80/main.html</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algn="ctr"/>
                      <a:r>
                        <a:rPr lang="zh-CN" altLang="en-US" sz="1400" dirty="0">
                          <a:solidFill>
                            <a:schemeClr val="tx1"/>
                          </a:solidFill>
                          <a:effectLst/>
                          <a:latin typeface="微软雅黑" panose="020B0503020204020204" pitchFamily="34" charset="-122"/>
                          <a:ea typeface="微软雅黑" panose="020B0503020204020204" pitchFamily="34" charset="-122"/>
                        </a:rPr>
                        <a:t>是</a:t>
                      </a:r>
                      <a:endParaRPr lang="en-US" sz="1400" dirty="0">
                        <a:solidFill>
                          <a:schemeClr val="tx1"/>
                        </a:solidFill>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r>
                        <a:rPr lang="zh-CN" altLang="en-US" sz="1400" dirty="0">
                          <a:solidFill>
                            <a:schemeClr val="tx1"/>
                          </a:solidFill>
                          <a:effectLst/>
                          <a:latin typeface="微软雅黑" panose="020B0503020204020204" pitchFamily="34" charset="-122"/>
                          <a:ea typeface="微软雅黑" panose="020B0503020204020204" pitchFamily="34" charset="-122"/>
                        </a:rPr>
                        <a:t>同源（协议、域名、端口相同）</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3868852066"/>
                  </a:ext>
                </a:extLst>
              </a:tr>
            </a:tbl>
          </a:graphicData>
        </a:graphic>
      </p:graphicFrame>
    </p:spTree>
    <p:extLst>
      <p:ext uri="{BB962C8B-B14F-4D97-AF65-F5344CB8AC3E}">
        <p14:creationId xmlns:p14="http://schemas.microsoft.com/office/powerpoint/2010/main" val="723871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了解同源策略和跨域</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1.1 </a:t>
            </a:r>
            <a:r>
              <a:rPr lang="zh-CN" altLang="en-US" dirty="0"/>
              <a:t>同源策略</a:t>
            </a:r>
          </a:p>
        </p:txBody>
      </p:sp>
      <p:sp>
        <p:nvSpPr>
          <p:cNvPr id="35" name="内容占位符 5">
            <a:extLst>
              <a:ext uri="{FF2B5EF4-FFF2-40B4-BE49-F238E27FC236}">
                <a16:creationId xmlns:a16="http://schemas.microsoft.com/office/drawing/2014/main" id="{97EB7256-79BF-4384-8D53-165FAAB626F4}"/>
              </a:ext>
            </a:extLst>
          </p:cNvPr>
          <p:cNvSpPr>
            <a:spLocks noGrp="1"/>
          </p:cNvSpPr>
          <p:nvPr>
            <p:ph sz="half" idx="14"/>
          </p:nvPr>
        </p:nvSpPr>
        <p:spPr>
          <a:xfrm>
            <a:off x="1131170" y="2831999"/>
            <a:ext cx="8983133" cy="482419"/>
          </a:xfrm>
        </p:spPr>
        <p:txBody>
          <a:bodyPr>
            <a:noAutofit/>
          </a:bodyPr>
          <a:lstStyle/>
          <a:p>
            <a:r>
              <a:rPr lang="zh-CN" altLang="en-US" b="1" dirty="0">
                <a:solidFill>
                  <a:srgbClr val="FF0000"/>
                </a:solidFill>
              </a:rPr>
              <a:t>同源策略</a:t>
            </a:r>
            <a:r>
              <a:rPr lang="zh-CN" altLang="en-US" dirty="0">
                <a:solidFill>
                  <a:schemeClr val="tx1"/>
                </a:solidFill>
              </a:rPr>
              <a:t>（英文全称 </a:t>
            </a:r>
            <a:r>
              <a:rPr lang="en-US" altLang="zh-CN" dirty="0">
                <a:solidFill>
                  <a:schemeClr val="tx1"/>
                </a:solidFill>
              </a:rPr>
              <a:t>Same origin policy</a:t>
            </a:r>
            <a:r>
              <a:rPr lang="zh-CN" altLang="en-US" dirty="0">
                <a:solidFill>
                  <a:schemeClr val="tx1"/>
                </a:solidFill>
              </a:rPr>
              <a:t>）是</a:t>
            </a:r>
            <a:r>
              <a:rPr lang="zh-CN" altLang="en-US" dirty="0">
                <a:solidFill>
                  <a:srgbClr val="FF0000"/>
                </a:solidFill>
              </a:rPr>
              <a:t>浏览器</a:t>
            </a:r>
            <a:r>
              <a:rPr lang="zh-CN" altLang="en-US" dirty="0">
                <a:solidFill>
                  <a:schemeClr val="tx1"/>
                </a:solidFill>
              </a:rPr>
              <a:t>提供的一个</a:t>
            </a:r>
            <a:r>
              <a:rPr lang="zh-CN" altLang="en-US" dirty="0">
                <a:solidFill>
                  <a:srgbClr val="FF0000"/>
                </a:solidFill>
              </a:rPr>
              <a:t>安全功能</a:t>
            </a:r>
            <a:r>
              <a:rPr lang="zh-CN" altLang="en-US" dirty="0">
                <a:solidFill>
                  <a:schemeClr val="tx1"/>
                </a:solidFill>
              </a:rPr>
              <a:t>。</a:t>
            </a:r>
            <a:endParaRPr lang="en-US" altLang="zh-CN" dirty="0">
              <a:solidFill>
                <a:schemeClr val="tx1"/>
              </a:solidFill>
            </a:endParaRPr>
          </a:p>
        </p:txBody>
      </p:sp>
      <p:sp>
        <p:nvSpPr>
          <p:cNvPr id="39" name="TextBox 3">
            <a:extLst>
              <a:ext uri="{FF2B5EF4-FFF2-40B4-BE49-F238E27FC236}">
                <a16:creationId xmlns:a16="http://schemas.microsoft.com/office/drawing/2014/main" id="{2CCF76CD-A62F-4A19-B347-BD0384102F34}"/>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2. </a:t>
            </a:r>
            <a:r>
              <a:rPr lang="zh-CN" altLang="en-US" sz="1867" b="1" dirty="0">
                <a:solidFill>
                  <a:srgbClr val="404040"/>
                </a:solidFill>
                <a:latin typeface="微软雅黑" panose="020B0503020204020204" pitchFamily="34" charset="-122"/>
                <a:ea typeface="微软雅黑" panose="020B0503020204020204" pitchFamily="34" charset="-122"/>
              </a:rPr>
              <a:t>什么是</a:t>
            </a:r>
            <a:r>
              <a:rPr lang="zh-CN" altLang="en-US" sz="1867" b="1" dirty="0">
                <a:solidFill>
                  <a:srgbClr val="FF0000"/>
                </a:solidFill>
                <a:latin typeface="微软雅黑" panose="020B0503020204020204" pitchFamily="34" charset="-122"/>
                <a:ea typeface="微软雅黑" panose="020B0503020204020204" pitchFamily="34" charset="-122"/>
              </a:rPr>
              <a:t>同源策略</a:t>
            </a:r>
          </a:p>
        </p:txBody>
      </p:sp>
      <p:sp>
        <p:nvSpPr>
          <p:cNvPr id="9" name="内容占位符 5">
            <a:extLst>
              <a:ext uri="{FF2B5EF4-FFF2-40B4-BE49-F238E27FC236}">
                <a16:creationId xmlns:a16="http://schemas.microsoft.com/office/drawing/2014/main" id="{A45D1157-E4F4-400C-B2A5-00D5A51FFEA8}"/>
              </a:ext>
            </a:extLst>
          </p:cNvPr>
          <p:cNvSpPr txBox="1">
            <a:spLocks/>
          </p:cNvSpPr>
          <p:nvPr/>
        </p:nvSpPr>
        <p:spPr>
          <a:xfrm>
            <a:off x="1131171" y="3333225"/>
            <a:ext cx="8983133" cy="843115"/>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z="1400" dirty="0">
                <a:solidFill>
                  <a:schemeClr val="tx1"/>
                </a:solidFill>
              </a:rPr>
              <a:t>MDN </a:t>
            </a:r>
            <a:r>
              <a:rPr lang="zh-CN" altLang="en-US" sz="1400" dirty="0">
                <a:solidFill>
                  <a:schemeClr val="tx1"/>
                </a:solidFill>
              </a:rPr>
              <a:t>官方给定的概念：同源策略限制了从同一个源加载的文档或脚本如何与来自另一个源的资源进行交互。这是一个用于隔离潜在恶意文件的重要安全机制。</a:t>
            </a:r>
            <a:endParaRPr lang="en-US" altLang="zh-CN" sz="1400" dirty="0">
              <a:solidFill>
                <a:schemeClr val="tx1"/>
              </a:solidFill>
            </a:endParaRPr>
          </a:p>
        </p:txBody>
      </p:sp>
      <p:sp>
        <p:nvSpPr>
          <p:cNvPr id="12" name="内容占位符 5">
            <a:extLst>
              <a:ext uri="{FF2B5EF4-FFF2-40B4-BE49-F238E27FC236}">
                <a16:creationId xmlns:a16="http://schemas.microsoft.com/office/drawing/2014/main" id="{9BE99551-3032-4B0C-B4F9-8638E7D966D2}"/>
              </a:ext>
            </a:extLst>
          </p:cNvPr>
          <p:cNvSpPr txBox="1">
            <a:spLocks/>
          </p:cNvSpPr>
          <p:nvPr/>
        </p:nvSpPr>
        <p:spPr>
          <a:xfrm>
            <a:off x="1131171" y="4195148"/>
            <a:ext cx="8983133" cy="2162755"/>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1400" dirty="0">
                <a:solidFill>
                  <a:schemeClr val="tx1"/>
                </a:solidFill>
              </a:rPr>
              <a:t>通俗的理解：浏览器规定，</a:t>
            </a:r>
            <a:r>
              <a:rPr lang="en-US" altLang="zh-CN" sz="1400" dirty="0">
                <a:solidFill>
                  <a:schemeClr val="tx1"/>
                </a:solidFill>
              </a:rPr>
              <a:t>A </a:t>
            </a:r>
            <a:r>
              <a:rPr lang="zh-CN" altLang="en-US" sz="1400" dirty="0">
                <a:solidFill>
                  <a:schemeClr val="tx1"/>
                </a:solidFill>
              </a:rPr>
              <a:t>网站的 </a:t>
            </a:r>
            <a:r>
              <a:rPr lang="en-US" altLang="zh-CN" sz="1400" dirty="0">
                <a:solidFill>
                  <a:schemeClr val="tx1"/>
                </a:solidFill>
              </a:rPr>
              <a:t>JavaScript</a:t>
            </a:r>
            <a:r>
              <a:rPr lang="zh-CN" altLang="en-US" sz="1400" dirty="0">
                <a:solidFill>
                  <a:schemeClr val="tx1"/>
                </a:solidFill>
              </a:rPr>
              <a:t>，不允许和</a:t>
            </a:r>
            <a:r>
              <a:rPr lang="zh-CN" altLang="en-US" sz="1400" dirty="0">
                <a:solidFill>
                  <a:srgbClr val="FF0000"/>
                </a:solidFill>
              </a:rPr>
              <a:t>非同源的</a:t>
            </a:r>
            <a:r>
              <a:rPr lang="zh-CN" altLang="en-US" sz="1400" dirty="0">
                <a:solidFill>
                  <a:schemeClr val="tx1"/>
                </a:solidFill>
              </a:rPr>
              <a:t>网站 </a:t>
            </a:r>
            <a:r>
              <a:rPr lang="en-US" altLang="zh-CN" sz="1400" dirty="0">
                <a:solidFill>
                  <a:schemeClr val="tx1"/>
                </a:solidFill>
              </a:rPr>
              <a:t>C </a:t>
            </a:r>
            <a:r>
              <a:rPr lang="zh-CN" altLang="en-US" sz="1400" dirty="0">
                <a:solidFill>
                  <a:schemeClr val="tx1"/>
                </a:solidFill>
              </a:rPr>
              <a:t>之间，进行资源的交互，例如：</a:t>
            </a:r>
          </a:p>
          <a:p>
            <a:pPr marL="304792" indent="-304792">
              <a:buFont typeface="+mj-ea"/>
              <a:buAutoNum type="circleNumDbPlain"/>
            </a:pPr>
            <a:r>
              <a:rPr lang="zh-CN" altLang="en-US" sz="1400" dirty="0">
                <a:solidFill>
                  <a:schemeClr val="tx1"/>
                </a:solidFill>
              </a:rPr>
              <a:t>无法读取非同源网页的 </a:t>
            </a:r>
            <a:r>
              <a:rPr lang="en-US" altLang="zh-CN" sz="1400" dirty="0">
                <a:solidFill>
                  <a:schemeClr val="tx1"/>
                </a:solidFill>
              </a:rPr>
              <a:t>Cookie</a:t>
            </a:r>
            <a:r>
              <a:rPr lang="zh-CN" altLang="en-US" sz="1400" dirty="0">
                <a:solidFill>
                  <a:schemeClr val="tx1"/>
                </a:solidFill>
              </a:rPr>
              <a:t>、</a:t>
            </a:r>
            <a:r>
              <a:rPr lang="en-US" altLang="zh-CN" sz="1400" dirty="0" err="1">
                <a:solidFill>
                  <a:schemeClr val="tx1"/>
                </a:solidFill>
              </a:rPr>
              <a:t>LocalStorage</a:t>
            </a:r>
            <a:r>
              <a:rPr lang="en-US" altLang="zh-CN" sz="1400" dirty="0">
                <a:solidFill>
                  <a:schemeClr val="tx1"/>
                </a:solidFill>
              </a:rPr>
              <a:t> </a:t>
            </a:r>
            <a:r>
              <a:rPr lang="zh-CN" altLang="en-US" sz="1400" dirty="0">
                <a:solidFill>
                  <a:schemeClr val="tx1"/>
                </a:solidFill>
              </a:rPr>
              <a:t>和 </a:t>
            </a:r>
            <a:r>
              <a:rPr lang="en-US" altLang="zh-CN" sz="1400" dirty="0" err="1">
                <a:solidFill>
                  <a:schemeClr val="tx1"/>
                </a:solidFill>
              </a:rPr>
              <a:t>IndexedDB</a:t>
            </a:r>
            <a:endParaRPr lang="en-US" altLang="zh-CN" sz="1400" dirty="0">
              <a:solidFill>
                <a:schemeClr val="tx1"/>
              </a:solidFill>
            </a:endParaRPr>
          </a:p>
          <a:p>
            <a:pPr marL="304792" indent="-304792">
              <a:buFont typeface="+mj-ea"/>
              <a:buAutoNum type="circleNumDbPlain"/>
            </a:pPr>
            <a:r>
              <a:rPr lang="zh-CN" altLang="en-US" sz="1400" dirty="0">
                <a:solidFill>
                  <a:schemeClr val="tx1"/>
                </a:solidFill>
              </a:rPr>
              <a:t>无法接触非同源网页的 </a:t>
            </a:r>
            <a:r>
              <a:rPr lang="en-US" altLang="zh-CN" sz="1400" dirty="0">
                <a:solidFill>
                  <a:schemeClr val="tx1"/>
                </a:solidFill>
              </a:rPr>
              <a:t>DOM</a:t>
            </a:r>
          </a:p>
          <a:p>
            <a:pPr marL="304792" indent="-304792">
              <a:buFont typeface="+mj-ea"/>
              <a:buAutoNum type="circleNumDbPlain"/>
            </a:pPr>
            <a:r>
              <a:rPr lang="zh-CN" altLang="en-US" sz="1400" dirty="0">
                <a:solidFill>
                  <a:schemeClr val="tx1"/>
                </a:solidFill>
              </a:rPr>
              <a:t>无法向非同源地址发送 </a:t>
            </a:r>
            <a:r>
              <a:rPr lang="en-US" altLang="zh-CN" sz="1400" dirty="0">
                <a:solidFill>
                  <a:schemeClr val="tx1"/>
                </a:solidFill>
              </a:rPr>
              <a:t>Ajax </a:t>
            </a:r>
            <a:r>
              <a:rPr lang="zh-CN" altLang="en-US" sz="1400" dirty="0">
                <a:solidFill>
                  <a:schemeClr val="tx1"/>
                </a:solidFill>
              </a:rPr>
              <a:t>请求</a:t>
            </a:r>
            <a:endParaRPr lang="en-US" altLang="zh-CN" sz="1400" dirty="0">
              <a:solidFill>
                <a:schemeClr val="tx1"/>
              </a:solidFill>
            </a:endParaRPr>
          </a:p>
        </p:txBody>
      </p:sp>
    </p:spTree>
    <p:extLst>
      <p:ext uri="{BB962C8B-B14F-4D97-AF65-F5344CB8AC3E}">
        <p14:creationId xmlns:p14="http://schemas.microsoft.com/office/powerpoint/2010/main" val="1376591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5. </a:t>
            </a:r>
            <a:r>
              <a:rPr lang="zh-CN" altLang="en-US" dirty="0"/>
              <a:t>了解</a:t>
            </a:r>
            <a:r>
              <a:rPr lang="en-US" altLang="zh-CN" dirty="0"/>
              <a:t>Ajax</a:t>
            </a:r>
          </a:p>
        </p:txBody>
      </p:sp>
      <p:sp>
        <p:nvSpPr>
          <p:cNvPr id="11" name="内容占位符 10"/>
          <p:cNvSpPr>
            <a:spLocks noGrp="1"/>
          </p:cNvSpPr>
          <p:nvPr>
            <p:ph idx="1"/>
          </p:nvPr>
        </p:nvSpPr>
        <p:spPr>
          <a:xfrm>
            <a:off x="1131171" y="1248001"/>
            <a:ext cx="8690163" cy="722076"/>
          </a:xfrm>
        </p:spPr>
        <p:txBody>
          <a:bodyPr/>
          <a:lstStyle/>
          <a:p>
            <a:r>
              <a:rPr lang="en-US" altLang="zh-CN" dirty="0"/>
              <a:t>5.1 </a:t>
            </a:r>
            <a:r>
              <a:rPr lang="zh-CN" altLang="en-US" dirty="0"/>
              <a:t>什么是</a:t>
            </a:r>
            <a:r>
              <a:rPr lang="en-US" altLang="zh-CN" dirty="0"/>
              <a:t>Ajax</a:t>
            </a:r>
            <a:endParaRPr lang="zh-CN" altLang="en-US" dirty="0"/>
          </a:p>
        </p:txBody>
      </p:sp>
      <p:sp>
        <p:nvSpPr>
          <p:cNvPr id="9" name="内容占位符 5">
            <a:extLst>
              <a:ext uri="{FF2B5EF4-FFF2-40B4-BE49-F238E27FC236}">
                <a16:creationId xmlns:a16="http://schemas.microsoft.com/office/drawing/2014/main" id="{8563ED40-FE2B-4275-B5F0-3E0984B7A9E7}"/>
              </a:ext>
            </a:extLst>
          </p:cNvPr>
          <p:cNvSpPr>
            <a:spLocks noGrp="1"/>
          </p:cNvSpPr>
          <p:nvPr>
            <p:ph sz="half" idx="14"/>
          </p:nvPr>
        </p:nvSpPr>
        <p:spPr>
          <a:xfrm>
            <a:off x="1131169" y="1857600"/>
            <a:ext cx="9390075" cy="3297600"/>
          </a:xfrm>
        </p:spPr>
        <p:txBody>
          <a:bodyPr>
            <a:noAutofit/>
          </a:bodyPr>
          <a:lstStyle/>
          <a:p>
            <a:r>
              <a:rPr lang="en-US" altLang="zh-CN" dirty="0">
                <a:solidFill>
                  <a:schemeClr val="tx1"/>
                </a:solidFill>
              </a:rPr>
              <a:t>Ajax </a:t>
            </a:r>
            <a:r>
              <a:rPr lang="zh-CN" altLang="en-US" dirty="0">
                <a:solidFill>
                  <a:schemeClr val="tx1"/>
                </a:solidFill>
              </a:rPr>
              <a:t>的全称是 </a:t>
            </a:r>
            <a:r>
              <a:rPr lang="en-US" altLang="zh-CN" dirty="0">
                <a:solidFill>
                  <a:schemeClr val="tx1"/>
                </a:solidFill>
              </a:rPr>
              <a:t>Asynchronous Javascript And XML</a:t>
            </a:r>
            <a:r>
              <a:rPr lang="zh-CN" altLang="en-US" dirty="0">
                <a:solidFill>
                  <a:schemeClr val="tx1"/>
                </a:solidFill>
              </a:rPr>
              <a:t>（异步 </a:t>
            </a:r>
            <a:r>
              <a:rPr lang="en-US" altLang="zh-CN" dirty="0">
                <a:solidFill>
                  <a:schemeClr val="tx1"/>
                </a:solidFill>
              </a:rPr>
              <a:t>JavaScript </a:t>
            </a:r>
            <a:r>
              <a:rPr lang="zh-CN" altLang="en-US" dirty="0">
                <a:solidFill>
                  <a:schemeClr val="tx1"/>
                </a:solidFill>
              </a:rPr>
              <a:t>和 </a:t>
            </a:r>
            <a:r>
              <a:rPr lang="en-US" altLang="zh-CN" dirty="0">
                <a:solidFill>
                  <a:schemeClr val="tx1"/>
                </a:solidFill>
              </a:rPr>
              <a:t>XML</a:t>
            </a:r>
            <a:r>
              <a:rPr lang="zh-CN" altLang="en-US" dirty="0">
                <a:solidFill>
                  <a:schemeClr val="tx1"/>
                </a:solidFill>
              </a:rPr>
              <a:t>）。</a:t>
            </a:r>
            <a:endParaRPr lang="en-US" altLang="zh-CN" dirty="0">
              <a:solidFill>
                <a:schemeClr val="tx1"/>
              </a:solidFill>
            </a:endParaRPr>
          </a:p>
          <a:p>
            <a:r>
              <a:rPr lang="zh-CN" altLang="en-US">
                <a:solidFill>
                  <a:schemeClr val="tx1"/>
                </a:solidFill>
              </a:rPr>
              <a:t>通俗的理解：在</a:t>
            </a:r>
            <a:r>
              <a:rPr lang="zh-CN" altLang="en-US" dirty="0">
                <a:solidFill>
                  <a:schemeClr val="tx1"/>
                </a:solidFill>
              </a:rPr>
              <a:t>网页中利用 </a:t>
            </a:r>
            <a:r>
              <a:rPr lang="en-US" altLang="zh-CN" dirty="0">
                <a:solidFill>
                  <a:schemeClr val="tx1"/>
                </a:solidFill>
              </a:rPr>
              <a:t>XMLHttpRequest </a:t>
            </a:r>
            <a:r>
              <a:rPr lang="zh-CN" altLang="en-US" dirty="0">
                <a:solidFill>
                  <a:schemeClr val="tx1"/>
                </a:solidFill>
              </a:rPr>
              <a:t>对象和服务器进行数据交互的方式，就是</a:t>
            </a:r>
            <a:r>
              <a:rPr lang="en-US" altLang="zh-CN" dirty="0">
                <a:solidFill>
                  <a:schemeClr val="tx1"/>
                </a:solidFill>
              </a:rPr>
              <a:t>Ajax</a:t>
            </a:r>
            <a:r>
              <a:rPr lang="zh-CN" altLang="en-US" dirty="0">
                <a:solidFill>
                  <a:schemeClr val="tx1"/>
                </a:solidFill>
              </a:rPr>
              <a:t>。</a:t>
            </a:r>
          </a:p>
        </p:txBody>
      </p:sp>
    </p:spTree>
    <p:extLst>
      <p:ext uri="{BB962C8B-B14F-4D97-AF65-F5344CB8AC3E}">
        <p14:creationId xmlns:p14="http://schemas.microsoft.com/office/powerpoint/2010/main" val="373448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了解同源策略和跨域</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1.2 </a:t>
            </a:r>
            <a:r>
              <a:rPr lang="zh-CN" altLang="en-US" dirty="0"/>
              <a:t>跨域</a:t>
            </a:r>
          </a:p>
        </p:txBody>
      </p:sp>
      <p:sp>
        <p:nvSpPr>
          <p:cNvPr id="35" name="内容占位符 5">
            <a:extLst>
              <a:ext uri="{FF2B5EF4-FFF2-40B4-BE49-F238E27FC236}">
                <a16:creationId xmlns:a16="http://schemas.microsoft.com/office/drawing/2014/main" id="{97EB7256-79BF-4384-8D53-165FAAB626F4}"/>
              </a:ext>
            </a:extLst>
          </p:cNvPr>
          <p:cNvSpPr>
            <a:spLocks noGrp="1"/>
          </p:cNvSpPr>
          <p:nvPr>
            <p:ph sz="half" idx="14"/>
          </p:nvPr>
        </p:nvSpPr>
        <p:spPr>
          <a:xfrm>
            <a:off x="1131170" y="2832000"/>
            <a:ext cx="8983133" cy="1710651"/>
          </a:xfrm>
        </p:spPr>
        <p:txBody>
          <a:bodyPr>
            <a:noAutofit/>
          </a:bodyPr>
          <a:lstStyle/>
          <a:p>
            <a:r>
              <a:rPr lang="zh-CN" altLang="en-US" b="1" dirty="0">
                <a:solidFill>
                  <a:srgbClr val="FF0000"/>
                </a:solidFill>
              </a:rPr>
              <a:t>同源</a:t>
            </a:r>
            <a:r>
              <a:rPr lang="zh-CN" altLang="en-US" dirty="0">
                <a:solidFill>
                  <a:schemeClr val="tx1"/>
                </a:solidFill>
              </a:rPr>
              <a:t>指的是两个 </a:t>
            </a:r>
            <a:r>
              <a:rPr lang="en-US" altLang="zh-CN" dirty="0">
                <a:solidFill>
                  <a:schemeClr val="tx1"/>
                </a:solidFill>
              </a:rPr>
              <a:t>URL </a:t>
            </a:r>
            <a:r>
              <a:rPr lang="zh-CN" altLang="en-US" dirty="0">
                <a:solidFill>
                  <a:schemeClr val="tx1"/>
                </a:solidFill>
              </a:rPr>
              <a:t>的协议、域名、端口一致，反之，则是</a:t>
            </a:r>
            <a:r>
              <a:rPr lang="zh-CN" altLang="en-US" b="1" dirty="0">
                <a:solidFill>
                  <a:srgbClr val="FF0000"/>
                </a:solidFill>
              </a:rPr>
              <a:t>跨域</a:t>
            </a:r>
            <a:r>
              <a:rPr lang="zh-CN" altLang="en-US" dirty="0">
                <a:solidFill>
                  <a:schemeClr val="tx1"/>
                </a:solidFill>
              </a:rPr>
              <a:t>。</a:t>
            </a:r>
            <a:endParaRPr lang="en-US" altLang="zh-CN" dirty="0">
              <a:solidFill>
                <a:schemeClr val="tx1"/>
              </a:solidFill>
            </a:endParaRPr>
          </a:p>
          <a:p>
            <a:r>
              <a:rPr lang="zh-CN" altLang="en-US" dirty="0">
                <a:solidFill>
                  <a:schemeClr val="tx1"/>
                </a:solidFill>
              </a:rPr>
              <a:t>出现跨域的根本原因：</a:t>
            </a:r>
            <a:r>
              <a:rPr lang="zh-CN" altLang="en-US" b="1" dirty="0">
                <a:solidFill>
                  <a:srgbClr val="FF0000"/>
                </a:solidFill>
              </a:rPr>
              <a:t>浏览器的同源策略</a:t>
            </a:r>
            <a:r>
              <a:rPr lang="zh-CN" altLang="en-US" dirty="0">
                <a:solidFill>
                  <a:schemeClr val="tx1"/>
                </a:solidFill>
              </a:rPr>
              <a:t>不允许非同源的 </a:t>
            </a:r>
            <a:r>
              <a:rPr lang="en-US" altLang="zh-CN" dirty="0">
                <a:solidFill>
                  <a:schemeClr val="tx1"/>
                </a:solidFill>
              </a:rPr>
              <a:t>URL </a:t>
            </a:r>
            <a:r>
              <a:rPr lang="zh-CN" altLang="en-US" dirty="0">
                <a:solidFill>
                  <a:schemeClr val="tx1"/>
                </a:solidFill>
              </a:rPr>
              <a:t>之间进行资源的交互。</a:t>
            </a:r>
            <a:endParaRPr lang="en-US" altLang="zh-CN" dirty="0">
              <a:solidFill>
                <a:schemeClr val="tx1"/>
              </a:solidFill>
            </a:endParaRPr>
          </a:p>
          <a:p>
            <a:r>
              <a:rPr lang="zh-CN" altLang="en-US" dirty="0">
                <a:solidFill>
                  <a:schemeClr val="tx1"/>
                </a:solidFill>
              </a:rPr>
              <a:t>网页：</a:t>
            </a:r>
            <a:r>
              <a:rPr lang="en-US" altLang="zh-CN" dirty="0">
                <a:solidFill>
                  <a:schemeClr val="tx1"/>
                </a:solidFill>
              </a:rPr>
              <a:t>http://</a:t>
            </a:r>
            <a:r>
              <a:rPr lang="en-US" altLang="zh-CN" dirty="0">
                <a:solidFill>
                  <a:srgbClr val="FF0000"/>
                </a:solidFill>
              </a:rPr>
              <a:t>www.test.com</a:t>
            </a:r>
            <a:r>
              <a:rPr lang="en-US" altLang="zh-CN" dirty="0">
                <a:solidFill>
                  <a:schemeClr val="tx1"/>
                </a:solidFill>
              </a:rPr>
              <a:t>/index.html</a:t>
            </a:r>
          </a:p>
          <a:p>
            <a:r>
              <a:rPr lang="zh-CN" altLang="en-US" dirty="0">
                <a:solidFill>
                  <a:schemeClr val="tx1"/>
                </a:solidFill>
              </a:rPr>
              <a:t>接口：</a:t>
            </a:r>
            <a:r>
              <a:rPr lang="en-US" altLang="zh-CN" dirty="0">
                <a:solidFill>
                  <a:schemeClr val="tx1"/>
                </a:solidFill>
              </a:rPr>
              <a:t>http://</a:t>
            </a:r>
            <a:r>
              <a:rPr lang="en-US" altLang="zh-CN" dirty="0">
                <a:solidFill>
                  <a:srgbClr val="FF0000"/>
                </a:solidFill>
              </a:rPr>
              <a:t>www.api.com</a:t>
            </a:r>
            <a:r>
              <a:rPr lang="en-US" altLang="zh-CN" dirty="0">
                <a:solidFill>
                  <a:schemeClr val="tx1"/>
                </a:solidFill>
              </a:rPr>
              <a:t>/userlist</a:t>
            </a:r>
          </a:p>
        </p:txBody>
      </p:sp>
      <p:sp>
        <p:nvSpPr>
          <p:cNvPr id="39" name="TextBox 3">
            <a:extLst>
              <a:ext uri="{FF2B5EF4-FFF2-40B4-BE49-F238E27FC236}">
                <a16:creationId xmlns:a16="http://schemas.microsoft.com/office/drawing/2014/main" id="{2CCF76CD-A62F-4A19-B347-BD0384102F34}"/>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1. </a:t>
            </a:r>
            <a:r>
              <a:rPr lang="zh-CN" altLang="en-US" sz="1867" b="1" dirty="0">
                <a:solidFill>
                  <a:srgbClr val="404040"/>
                </a:solidFill>
                <a:latin typeface="微软雅黑" panose="020B0503020204020204" pitchFamily="34" charset="-122"/>
                <a:ea typeface="微软雅黑" panose="020B0503020204020204" pitchFamily="34" charset="-122"/>
              </a:rPr>
              <a:t>什么是</a:t>
            </a:r>
            <a:r>
              <a:rPr lang="zh-CN" altLang="en-US" sz="1867" b="1" dirty="0">
                <a:solidFill>
                  <a:srgbClr val="FF0000"/>
                </a:solidFill>
                <a:latin typeface="微软雅黑" panose="020B0503020204020204" pitchFamily="34" charset="-122"/>
                <a:ea typeface="微软雅黑" panose="020B0503020204020204" pitchFamily="34" charset="-122"/>
              </a:rPr>
              <a:t>跨域</a:t>
            </a:r>
          </a:p>
        </p:txBody>
      </p:sp>
    </p:spTree>
    <p:extLst>
      <p:ext uri="{BB962C8B-B14F-4D97-AF65-F5344CB8AC3E}">
        <p14:creationId xmlns:p14="http://schemas.microsoft.com/office/powerpoint/2010/main" val="145726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a:extLst>
              <a:ext uri="{FF2B5EF4-FFF2-40B4-BE49-F238E27FC236}">
                <a16:creationId xmlns:a16="http://schemas.microsoft.com/office/drawing/2014/main" id="{15C7E7E4-E904-42CE-B32F-A93030F2AD7E}"/>
              </a:ext>
            </a:extLst>
          </p:cNvPr>
          <p:cNvGrpSpPr/>
          <p:nvPr/>
        </p:nvGrpSpPr>
        <p:grpSpPr>
          <a:xfrm>
            <a:off x="1125642" y="2847411"/>
            <a:ext cx="4016825" cy="3007316"/>
            <a:chOff x="844231" y="2630413"/>
            <a:chExt cx="3012619" cy="2255487"/>
          </a:xfrm>
        </p:grpSpPr>
        <p:sp>
          <p:nvSpPr>
            <p:cNvPr id="21" name="矩形 20">
              <a:extLst>
                <a:ext uri="{FF2B5EF4-FFF2-40B4-BE49-F238E27FC236}">
                  <a16:creationId xmlns:a16="http://schemas.microsoft.com/office/drawing/2014/main" id="{187E7C4E-B234-4444-9112-7EED638AF73A}"/>
                </a:ext>
              </a:extLst>
            </p:cNvPr>
            <p:cNvSpPr/>
            <p:nvPr/>
          </p:nvSpPr>
          <p:spPr>
            <a:xfrm>
              <a:off x="900650" y="2961757"/>
              <a:ext cx="2233383" cy="19241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400"/>
            </a:p>
          </p:txBody>
        </p:sp>
        <p:sp>
          <p:nvSpPr>
            <p:cNvPr id="4" name="文本框 3">
              <a:extLst>
                <a:ext uri="{FF2B5EF4-FFF2-40B4-BE49-F238E27FC236}">
                  <a16:creationId xmlns:a16="http://schemas.microsoft.com/office/drawing/2014/main" id="{089D4649-D1A3-4619-998C-D6B5035999A6}"/>
                </a:ext>
              </a:extLst>
            </p:cNvPr>
            <p:cNvSpPr txBox="1"/>
            <p:nvPr/>
          </p:nvSpPr>
          <p:spPr>
            <a:xfrm>
              <a:off x="1502134" y="2630413"/>
              <a:ext cx="2354716" cy="623248"/>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http://www.test.com</a:t>
              </a:r>
              <a:r>
                <a:rPr lang="en-US" altLang="zh-CN" sz="2400" dirty="0"/>
                <a:t>/index.html</a:t>
              </a:r>
              <a:endParaRPr lang="zh-CN" altLang="en-US" sz="2400" dirty="0"/>
            </a:p>
          </p:txBody>
        </p:sp>
        <p:sp>
          <p:nvSpPr>
            <p:cNvPr id="26" name="文本框 25">
              <a:extLst>
                <a:ext uri="{FF2B5EF4-FFF2-40B4-BE49-F238E27FC236}">
                  <a16:creationId xmlns:a16="http://schemas.microsoft.com/office/drawing/2014/main" id="{CBB9E165-05AF-4E67-B9D0-28001CECD4BD}"/>
                </a:ext>
              </a:extLst>
            </p:cNvPr>
            <p:cNvSpPr txBox="1"/>
            <p:nvPr/>
          </p:nvSpPr>
          <p:spPr>
            <a:xfrm>
              <a:off x="844231" y="2834799"/>
              <a:ext cx="542456" cy="230833"/>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浏览器</a:t>
              </a:r>
            </a:p>
          </p:txBody>
        </p:sp>
      </p:grpSp>
      <p:sp>
        <p:nvSpPr>
          <p:cNvPr id="10" name="标题 9"/>
          <p:cNvSpPr>
            <a:spLocks noGrp="1"/>
          </p:cNvSpPr>
          <p:nvPr>
            <p:ph type="title"/>
          </p:nvPr>
        </p:nvSpPr>
        <p:spPr/>
        <p:txBody>
          <a:bodyPr/>
          <a:lstStyle/>
          <a:p>
            <a:r>
              <a:rPr lang="en-US" altLang="zh-CN" dirty="0"/>
              <a:t>1. </a:t>
            </a:r>
            <a:r>
              <a:rPr lang="zh-CN" altLang="en-US" dirty="0"/>
              <a:t>了解同源策略和跨域</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1.2 </a:t>
            </a:r>
            <a:r>
              <a:rPr lang="zh-CN" altLang="en-US" dirty="0"/>
              <a:t>跨域</a:t>
            </a:r>
          </a:p>
        </p:txBody>
      </p:sp>
      <p:sp>
        <p:nvSpPr>
          <p:cNvPr id="35" name="内容占位符 5">
            <a:extLst>
              <a:ext uri="{FF2B5EF4-FFF2-40B4-BE49-F238E27FC236}">
                <a16:creationId xmlns:a16="http://schemas.microsoft.com/office/drawing/2014/main" id="{97EB7256-79BF-4384-8D53-165FAAB626F4}"/>
              </a:ext>
            </a:extLst>
          </p:cNvPr>
          <p:cNvSpPr>
            <a:spLocks noGrp="1"/>
          </p:cNvSpPr>
          <p:nvPr>
            <p:ph sz="half" idx="14"/>
          </p:nvPr>
        </p:nvSpPr>
        <p:spPr>
          <a:xfrm>
            <a:off x="1131171" y="6142891"/>
            <a:ext cx="8983133" cy="509511"/>
          </a:xfrm>
        </p:spPr>
        <p:txBody>
          <a:bodyPr>
            <a:noAutofit/>
          </a:bodyPr>
          <a:lstStyle/>
          <a:p>
            <a:r>
              <a:rPr lang="zh-CN" altLang="en-US" dirty="0">
                <a:solidFill>
                  <a:schemeClr val="tx1"/>
                </a:solidFill>
              </a:rPr>
              <a:t>注意：浏览器允许发起跨域请求，但是，跨域请求回来的数据，会被浏览器拦截，无法被页面获取到！</a:t>
            </a:r>
            <a:endParaRPr lang="en-US" altLang="zh-CN" dirty="0">
              <a:solidFill>
                <a:schemeClr val="tx1"/>
              </a:solidFill>
            </a:endParaRPr>
          </a:p>
        </p:txBody>
      </p:sp>
      <p:sp>
        <p:nvSpPr>
          <p:cNvPr id="39" name="TextBox 3">
            <a:extLst>
              <a:ext uri="{FF2B5EF4-FFF2-40B4-BE49-F238E27FC236}">
                <a16:creationId xmlns:a16="http://schemas.microsoft.com/office/drawing/2014/main" id="{2CCF76CD-A62F-4A19-B347-BD0384102F34}"/>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2. </a:t>
            </a:r>
            <a:r>
              <a:rPr lang="zh-CN" altLang="en-US" sz="1867" b="1" dirty="0">
                <a:solidFill>
                  <a:srgbClr val="404040"/>
                </a:solidFill>
                <a:latin typeface="微软雅黑" panose="020B0503020204020204" pitchFamily="34" charset="-122"/>
                <a:ea typeface="微软雅黑" panose="020B0503020204020204" pitchFamily="34" charset="-122"/>
              </a:rPr>
              <a:t>浏览器对跨域请求的拦截</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grpSp>
        <p:nvGrpSpPr>
          <p:cNvPr id="42" name="组合 41">
            <a:extLst>
              <a:ext uri="{FF2B5EF4-FFF2-40B4-BE49-F238E27FC236}">
                <a16:creationId xmlns:a16="http://schemas.microsoft.com/office/drawing/2014/main" id="{1ECCA14C-61CB-4891-88BA-28B58F85097B}"/>
              </a:ext>
            </a:extLst>
          </p:cNvPr>
          <p:cNvGrpSpPr/>
          <p:nvPr/>
        </p:nvGrpSpPr>
        <p:grpSpPr>
          <a:xfrm>
            <a:off x="8030811" y="2856685"/>
            <a:ext cx="2759679" cy="2769521"/>
            <a:chOff x="6023108" y="2637368"/>
            <a:chExt cx="2069759" cy="2077141"/>
          </a:xfrm>
        </p:grpSpPr>
        <p:pic>
          <p:nvPicPr>
            <p:cNvPr id="3" name="图片 2">
              <a:extLst>
                <a:ext uri="{FF2B5EF4-FFF2-40B4-BE49-F238E27FC236}">
                  <a16:creationId xmlns:a16="http://schemas.microsoft.com/office/drawing/2014/main" id="{2D48C1AA-6B9E-4551-9AED-394184DF5F8C}"/>
                </a:ext>
              </a:extLst>
            </p:cNvPr>
            <p:cNvPicPr>
              <a:picLocks noChangeAspect="1"/>
            </p:cNvPicPr>
            <p:nvPr/>
          </p:nvPicPr>
          <p:blipFill>
            <a:blip r:embed="rId2"/>
            <a:stretch>
              <a:fillRect/>
            </a:stretch>
          </p:blipFill>
          <p:spPr>
            <a:xfrm>
              <a:off x="6344685" y="2961757"/>
              <a:ext cx="1241042" cy="1752752"/>
            </a:xfrm>
            <a:prstGeom prst="rect">
              <a:avLst/>
            </a:prstGeom>
          </p:spPr>
        </p:pic>
        <p:sp>
          <p:nvSpPr>
            <p:cNvPr id="9" name="文本框 8">
              <a:extLst>
                <a:ext uri="{FF2B5EF4-FFF2-40B4-BE49-F238E27FC236}">
                  <a16:creationId xmlns:a16="http://schemas.microsoft.com/office/drawing/2014/main" id="{6CC5856E-8FF9-4863-89B4-6FAD3EA58D11}"/>
                </a:ext>
              </a:extLst>
            </p:cNvPr>
            <p:cNvSpPr txBox="1"/>
            <p:nvPr/>
          </p:nvSpPr>
          <p:spPr>
            <a:xfrm>
              <a:off x="6023108" y="2637368"/>
              <a:ext cx="2069759" cy="623248"/>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http://www.api.com</a:t>
              </a:r>
              <a:r>
                <a:rPr lang="en-US" altLang="zh-CN" sz="2400" dirty="0"/>
                <a:t>/books</a:t>
              </a:r>
              <a:endParaRPr lang="zh-CN" altLang="en-US" sz="2400" dirty="0"/>
            </a:p>
          </p:txBody>
        </p:sp>
      </p:grpSp>
      <p:grpSp>
        <p:nvGrpSpPr>
          <p:cNvPr id="41" name="组合 40">
            <a:extLst>
              <a:ext uri="{FF2B5EF4-FFF2-40B4-BE49-F238E27FC236}">
                <a16:creationId xmlns:a16="http://schemas.microsoft.com/office/drawing/2014/main" id="{1A769B55-B1A1-4E73-872B-2ECE24EA373F}"/>
              </a:ext>
            </a:extLst>
          </p:cNvPr>
          <p:cNvGrpSpPr/>
          <p:nvPr/>
        </p:nvGrpSpPr>
        <p:grpSpPr>
          <a:xfrm>
            <a:off x="4358529" y="5011476"/>
            <a:ext cx="4101051" cy="593100"/>
            <a:chOff x="3268897" y="3747848"/>
            <a:chExt cx="3075788" cy="444825"/>
          </a:xfrm>
        </p:grpSpPr>
        <p:cxnSp>
          <p:nvCxnSpPr>
            <p:cNvPr id="15" name="直接箭头连接符 14">
              <a:extLst>
                <a:ext uri="{FF2B5EF4-FFF2-40B4-BE49-F238E27FC236}">
                  <a16:creationId xmlns:a16="http://schemas.microsoft.com/office/drawing/2014/main" id="{A8AB2082-A7DE-4477-9C88-8B7ADFEBBFC9}"/>
                </a:ext>
              </a:extLst>
            </p:cNvPr>
            <p:cNvCxnSpPr>
              <a:cxnSpLocks/>
              <a:endCxn id="28" idx="3"/>
            </p:cNvCxnSpPr>
            <p:nvPr/>
          </p:nvCxnSpPr>
          <p:spPr>
            <a:xfrm flipH="1">
              <a:off x="3268897" y="3747848"/>
              <a:ext cx="3075788" cy="0"/>
            </a:xfrm>
            <a:prstGeom prst="straightConnector1">
              <a:avLst/>
            </a:prstGeom>
            <a:ln w="1905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18BCFE5B-6421-474E-BE4A-2A71E5411A5B}"/>
                </a:ext>
              </a:extLst>
            </p:cNvPr>
            <p:cNvSpPr txBox="1"/>
            <p:nvPr/>
          </p:nvSpPr>
          <p:spPr>
            <a:xfrm>
              <a:off x="3980279" y="3800258"/>
              <a:ext cx="1345071" cy="392415"/>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浏览器能正常接收到跨域响应的数据</a:t>
              </a:r>
              <a:endParaRPr lang="zh-CN" altLang="en-US" sz="2400" dirty="0"/>
            </a:p>
          </p:txBody>
        </p:sp>
      </p:grpSp>
      <p:sp>
        <p:nvSpPr>
          <p:cNvPr id="18" name="乘号 17">
            <a:extLst>
              <a:ext uri="{FF2B5EF4-FFF2-40B4-BE49-F238E27FC236}">
                <a16:creationId xmlns:a16="http://schemas.microsoft.com/office/drawing/2014/main" id="{C4DACF4E-DC4B-4C26-B9C2-530CFCA37FB8}"/>
              </a:ext>
            </a:extLst>
          </p:cNvPr>
          <p:cNvSpPr/>
          <p:nvPr/>
        </p:nvSpPr>
        <p:spPr>
          <a:xfrm>
            <a:off x="3402332" y="4847833"/>
            <a:ext cx="316089" cy="29859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38" name="组合 37">
            <a:extLst>
              <a:ext uri="{FF2B5EF4-FFF2-40B4-BE49-F238E27FC236}">
                <a16:creationId xmlns:a16="http://schemas.microsoft.com/office/drawing/2014/main" id="{BA9B4E59-CC15-4747-BF06-0428A44583C4}"/>
              </a:ext>
            </a:extLst>
          </p:cNvPr>
          <p:cNvGrpSpPr/>
          <p:nvPr/>
        </p:nvGrpSpPr>
        <p:grpSpPr>
          <a:xfrm>
            <a:off x="1462880" y="3415338"/>
            <a:ext cx="1651928" cy="2171565"/>
            <a:chOff x="1097160" y="3056358"/>
            <a:chExt cx="1238946" cy="1628674"/>
          </a:xfrm>
        </p:grpSpPr>
        <p:sp>
          <p:nvSpPr>
            <p:cNvPr id="22" name="矩形: 对角圆角 21">
              <a:extLst>
                <a:ext uri="{FF2B5EF4-FFF2-40B4-BE49-F238E27FC236}">
                  <a16:creationId xmlns:a16="http://schemas.microsoft.com/office/drawing/2014/main" id="{3800A3F2-C8DD-4A3F-9AC1-6E4F6DD49ACF}"/>
                </a:ext>
              </a:extLst>
            </p:cNvPr>
            <p:cNvSpPr/>
            <p:nvPr/>
          </p:nvSpPr>
          <p:spPr>
            <a:xfrm>
              <a:off x="1097160" y="3162587"/>
              <a:ext cx="1238946" cy="1522445"/>
            </a:xfrm>
            <a:prstGeom prst="round2Diag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400" dirty="0"/>
            </a:p>
          </p:txBody>
        </p:sp>
        <p:sp>
          <p:nvSpPr>
            <p:cNvPr id="5" name="矩形: 圆角 4">
              <a:extLst>
                <a:ext uri="{FF2B5EF4-FFF2-40B4-BE49-F238E27FC236}">
                  <a16:creationId xmlns:a16="http://schemas.microsoft.com/office/drawing/2014/main" id="{2D19FE30-C071-426C-9284-7BBE88589677}"/>
                </a:ext>
              </a:extLst>
            </p:cNvPr>
            <p:cNvSpPr/>
            <p:nvPr/>
          </p:nvSpPr>
          <p:spPr>
            <a:xfrm>
              <a:off x="1210863" y="3437232"/>
              <a:ext cx="1025290" cy="1008725"/>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400" dirty="0"/>
                <a:t>Ajax</a:t>
              </a:r>
              <a:endParaRPr lang="zh-CN" altLang="en-US" sz="2400" dirty="0"/>
            </a:p>
          </p:txBody>
        </p:sp>
        <p:sp>
          <p:nvSpPr>
            <p:cNvPr id="29" name="文本框 28">
              <a:extLst>
                <a:ext uri="{FF2B5EF4-FFF2-40B4-BE49-F238E27FC236}">
                  <a16:creationId xmlns:a16="http://schemas.microsoft.com/office/drawing/2014/main" id="{B1363BA5-87A4-44B0-A75A-F363CFB96E2E}"/>
                </a:ext>
              </a:extLst>
            </p:cNvPr>
            <p:cNvSpPr txBox="1"/>
            <p:nvPr/>
          </p:nvSpPr>
          <p:spPr>
            <a:xfrm>
              <a:off x="1262501" y="3056358"/>
              <a:ext cx="463172" cy="230833"/>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网页</a:t>
              </a:r>
            </a:p>
          </p:txBody>
        </p:sp>
      </p:grpSp>
      <p:sp>
        <p:nvSpPr>
          <p:cNvPr id="28" name="矩形 27">
            <a:extLst>
              <a:ext uri="{FF2B5EF4-FFF2-40B4-BE49-F238E27FC236}">
                <a16:creationId xmlns:a16="http://schemas.microsoft.com/office/drawing/2014/main" id="{2306C66A-5EDC-4115-B880-4CB512F373FF}"/>
              </a:ext>
            </a:extLst>
          </p:cNvPr>
          <p:cNvSpPr/>
          <p:nvPr/>
        </p:nvSpPr>
        <p:spPr>
          <a:xfrm>
            <a:off x="4005943" y="4457705"/>
            <a:ext cx="352587" cy="1078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同源策略</a:t>
            </a:r>
          </a:p>
        </p:txBody>
      </p:sp>
      <p:cxnSp>
        <p:nvCxnSpPr>
          <p:cNvPr id="36" name="直接箭头连接符 35">
            <a:extLst>
              <a:ext uri="{FF2B5EF4-FFF2-40B4-BE49-F238E27FC236}">
                <a16:creationId xmlns:a16="http://schemas.microsoft.com/office/drawing/2014/main" id="{275C7AE9-2467-4D81-85B7-5C9A57E6E66A}"/>
              </a:ext>
            </a:extLst>
          </p:cNvPr>
          <p:cNvCxnSpPr>
            <a:cxnSpLocks/>
          </p:cNvCxnSpPr>
          <p:nvPr/>
        </p:nvCxnSpPr>
        <p:spPr>
          <a:xfrm flipH="1">
            <a:off x="2967197" y="4997130"/>
            <a:ext cx="1029579" cy="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0" name="组合 39">
            <a:extLst>
              <a:ext uri="{FF2B5EF4-FFF2-40B4-BE49-F238E27FC236}">
                <a16:creationId xmlns:a16="http://schemas.microsoft.com/office/drawing/2014/main" id="{55276E2F-D55B-4196-8A83-1AF1785DD1C4}"/>
              </a:ext>
            </a:extLst>
          </p:cNvPr>
          <p:cNvGrpSpPr/>
          <p:nvPr/>
        </p:nvGrpSpPr>
        <p:grpSpPr>
          <a:xfrm>
            <a:off x="2981538" y="3811918"/>
            <a:ext cx="5479525" cy="423700"/>
            <a:chOff x="2236153" y="3353795"/>
            <a:chExt cx="4109644" cy="317775"/>
          </a:xfrm>
        </p:grpSpPr>
        <p:sp>
          <p:nvSpPr>
            <p:cNvPr id="19" name="文本框 18">
              <a:extLst>
                <a:ext uri="{FF2B5EF4-FFF2-40B4-BE49-F238E27FC236}">
                  <a16:creationId xmlns:a16="http://schemas.microsoft.com/office/drawing/2014/main" id="{8D2016E2-B9F8-40E5-A4EB-4F5F6597A1A5}"/>
                </a:ext>
              </a:extLst>
            </p:cNvPr>
            <p:cNvSpPr txBox="1"/>
            <p:nvPr/>
          </p:nvSpPr>
          <p:spPr>
            <a:xfrm>
              <a:off x="3856850" y="3353795"/>
              <a:ext cx="1562619" cy="230833"/>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跨域请求可以正常发起</a:t>
              </a:r>
              <a:endParaRPr lang="zh-CN" altLang="en-US" sz="2400" dirty="0"/>
            </a:p>
          </p:txBody>
        </p:sp>
        <p:cxnSp>
          <p:nvCxnSpPr>
            <p:cNvPr id="13" name="直接箭头连接符 12">
              <a:extLst>
                <a:ext uri="{FF2B5EF4-FFF2-40B4-BE49-F238E27FC236}">
                  <a16:creationId xmlns:a16="http://schemas.microsoft.com/office/drawing/2014/main" id="{C0CDE690-21E3-4721-93A2-E1EF3B08E004}"/>
                </a:ext>
              </a:extLst>
            </p:cNvPr>
            <p:cNvCxnSpPr>
              <a:cxnSpLocks/>
            </p:cNvCxnSpPr>
            <p:nvPr/>
          </p:nvCxnSpPr>
          <p:spPr>
            <a:xfrm flipV="1">
              <a:off x="2236153" y="3664018"/>
              <a:ext cx="4109644" cy="7552"/>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11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left)">
                                      <p:cBhvr>
                                        <p:cTn id="19" dur="500"/>
                                        <p:tgtEl>
                                          <p:spTgt spid="4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wipe(right)">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right)">
                                      <p:cBhvr>
                                        <p:cTn id="33" dur="500"/>
                                        <p:tgtEl>
                                          <p:spTgt spid="3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8" grpId="0" animBg="1"/>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了解同源策略和跨域</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1.2 </a:t>
            </a:r>
            <a:r>
              <a:rPr lang="zh-CN" altLang="en-US" dirty="0"/>
              <a:t>跨域</a:t>
            </a:r>
          </a:p>
        </p:txBody>
      </p:sp>
      <p:sp>
        <p:nvSpPr>
          <p:cNvPr id="35" name="内容占位符 5">
            <a:extLst>
              <a:ext uri="{FF2B5EF4-FFF2-40B4-BE49-F238E27FC236}">
                <a16:creationId xmlns:a16="http://schemas.microsoft.com/office/drawing/2014/main" id="{97EB7256-79BF-4384-8D53-165FAAB626F4}"/>
              </a:ext>
            </a:extLst>
          </p:cNvPr>
          <p:cNvSpPr>
            <a:spLocks noGrp="1"/>
          </p:cNvSpPr>
          <p:nvPr>
            <p:ph sz="half" idx="14"/>
          </p:nvPr>
        </p:nvSpPr>
        <p:spPr>
          <a:xfrm>
            <a:off x="1131169" y="2832000"/>
            <a:ext cx="9317827" cy="2189297"/>
          </a:xfrm>
        </p:spPr>
        <p:txBody>
          <a:bodyPr>
            <a:noAutofit/>
          </a:bodyPr>
          <a:lstStyle/>
          <a:p>
            <a:r>
              <a:rPr lang="zh-CN" altLang="en-US" dirty="0">
                <a:solidFill>
                  <a:schemeClr val="tx1"/>
                </a:solidFill>
              </a:rPr>
              <a:t>现如今，实现跨域数据请求，最主要的两种解决方案，分别是 </a:t>
            </a:r>
            <a:r>
              <a:rPr lang="en-US" altLang="zh-CN" dirty="0">
                <a:solidFill>
                  <a:srgbClr val="FF0000"/>
                </a:solidFill>
              </a:rPr>
              <a:t>JSONP</a:t>
            </a:r>
            <a:r>
              <a:rPr lang="en-US" altLang="zh-CN" dirty="0">
                <a:solidFill>
                  <a:schemeClr val="tx1"/>
                </a:solidFill>
              </a:rPr>
              <a:t> </a:t>
            </a:r>
            <a:r>
              <a:rPr lang="zh-CN" altLang="en-US" dirty="0">
                <a:solidFill>
                  <a:schemeClr val="tx1"/>
                </a:solidFill>
              </a:rPr>
              <a:t>和 </a:t>
            </a:r>
            <a:r>
              <a:rPr lang="en-US" altLang="zh-CN" dirty="0">
                <a:solidFill>
                  <a:srgbClr val="FF0000"/>
                </a:solidFill>
              </a:rPr>
              <a:t>CORS</a:t>
            </a:r>
            <a:r>
              <a:rPr lang="zh-CN" altLang="en-US" dirty="0">
                <a:solidFill>
                  <a:schemeClr val="tx1"/>
                </a:solidFill>
              </a:rPr>
              <a:t>。</a:t>
            </a:r>
            <a:endParaRPr lang="en-US" altLang="zh-CN" dirty="0">
              <a:solidFill>
                <a:schemeClr val="tx1"/>
              </a:solidFill>
            </a:endParaRPr>
          </a:p>
          <a:p>
            <a:r>
              <a:rPr lang="en-US" altLang="zh-CN" dirty="0">
                <a:solidFill>
                  <a:schemeClr val="tx1"/>
                </a:solidFill>
              </a:rPr>
              <a:t>JSONP</a:t>
            </a:r>
            <a:r>
              <a:rPr lang="zh-CN" altLang="en-US" dirty="0">
                <a:solidFill>
                  <a:schemeClr val="tx1"/>
                </a:solidFill>
              </a:rPr>
              <a:t>：出现的早，兼容性好（兼容低版本</a:t>
            </a:r>
            <a:r>
              <a:rPr lang="en-US" altLang="zh-CN" dirty="0">
                <a:solidFill>
                  <a:schemeClr val="tx1"/>
                </a:solidFill>
              </a:rPr>
              <a:t>IE</a:t>
            </a:r>
            <a:r>
              <a:rPr lang="zh-CN" altLang="en-US" dirty="0">
                <a:solidFill>
                  <a:schemeClr val="tx1"/>
                </a:solidFill>
              </a:rPr>
              <a:t>）。是前端程序员为了解决跨域问题，被迫想出来的一种</a:t>
            </a:r>
            <a:r>
              <a:rPr lang="zh-CN" altLang="en-US" dirty="0">
                <a:solidFill>
                  <a:srgbClr val="047FFD"/>
                </a:solidFill>
              </a:rPr>
              <a:t>临时解决方案</a:t>
            </a:r>
            <a:r>
              <a:rPr lang="zh-CN" altLang="en-US" dirty="0">
                <a:solidFill>
                  <a:schemeClr val="tx1"/>
                </a:solidFill>
              </a:rPr>
              <a:t>。缺点是</a:t>
            </a:r>
            <a:r>
              <a:rPr lang="zh-CN" altLang="en-US" dirty="0">
                <a:solidFill>
                  <a:srgbClr val="FF0000"/>
                </a:solidFill>
              </a:rPr>
              <a:t>只支持 </a:t>
            </a:r>
            <a:r>
              <a:rPr lang="en-US" altLang="zh-CN" dirty="0">
                <a:solidFill>
                  <a:srgbClr val="FF0000"/>
                </a:solidFill>
              </a:rPr>
              <a:t>GET </a:t>
            </a:r>
            <a:r>
              <a:rPr lang="zh-CN" altLang="en-US" dirty="0">
                <a:solidFill>
                  <a:srgbClr val="FF0000"/>
                </a:solidFill>
              </a:rPr>
              <a:t>请求</a:t>
            </a:r>
            <a:r>
              <a:rPr lang="zh-CN" altLang="en-US" dirty="0">
                <a:solidFill>
                  <a:schemeClr val="tx1"/>
                </a:solidFill>
              </a:rPr>
              <a:t>，不支持 </a:t>
            </a:r>
            <a:r>
              <a:rPr lang="en-US" altLang="zh-CN" dirty="0">
                <a:solidFill>
                  <a:schemeClr val="tx1"/>
                </a:solidFill>
              </a:rPr>
              <a:t>POST </a:t>
            </a:r>
            <a:r>
              <a:rPr lang="zh-CN" altLang="en-US" dirty="0">
                <a:solidFill>
                  <a:schemeClr val="tx1"/>
                </a:solidFill>
              </a:rPr>
              <a:t>请求。</a:t>
            </a:r>
            <a:endParaRPr lang="en-US" altLang="zh-CN" dirty="0">
              <a:solidFill>
                <a:schemeClr val="tx1"/>
              </a:solidFill>
            </a:endParaRPr>
          </a:p>
          <a:p>
            <a:r>
              <a:rPr lang="en-US" altLang="zh-CN" dirty="0">
                <a:solidFill>
                  <a:schemeClr val="tx1"/>
                </a:solidFill>
              </a:rPr>
              <a:t>CORS</a:t>
            </a:r>
            <a:r>
              <a:rPr lang="zh-CN" altLang="en-US" dirty="0">
                <a:solidFill>
                  <a:schemeClr val="tx1"/>
                </a:solidFill>
              </a:rPr>
              <a:t>：出现的较晚，它是 </a:t>
            </a:r>
            <a:r>
              <a:rPr lang="en-US" altLang="zh-CN" dirty="0">
                <a:solidFill>
                  <a:schemeClr val="tx1"/>
                </a:solidFill>
              </a:rPr>
              <a:t>W3C </a:t>
            </a:r>
            <a:r>
              <a:rPr lang="zh-CN" altLang="en-US" dirty="0">
                <a:solidFill>
                  <a:schemeClr val="tx1"/>
                </a:solidFill>
              </a:rPr>
              <a:t>标准，属于跨域 </a:t>
            </a:r>
            <a:r>
              <a:rPr lang="en-US" altLang="zh-CN" dirty="0">
                <a:solidFill>
                  <a:schemeClr val="tx1"/>
                </a:solidFill>
              </a:rPr>
              <a:t>Ajax </a:t>
            </a:r>
            <a:r>
              <a:rPr lang="zh-CN" altLang="en-US" dirty="0">
                <a:solidFill>
                  <a:schemeClr val="tx1"/>
                </a:solidFill>
              </a:rPr>
              <a:t>请求的根本解决方案。支持 </a:t>
            </a:r>
            <a:r>
              <a:rPr lang="en-US" altLang="zh-CN" dirty="0">
                <a:solidFill>
                  <a:schemeClr val="tx1"/>
                </a:solidFill>
              </a:rPr>
              <a:t>GET </a:t>
            </a:r>
            <a:r>
              <a:rPr lang="zh-CN" altLang="en-US" dirty="0">
                <a:solidFill>
                  <a:schemeClr val="tx1"/>
                </a:solidFill>
              </a:rPr>
              <a:t>和 </a:t>
            </a:r>
            <a:r>
              <a:rPr lang="en-US" altLang="zh-CN" dirty="0">
                <a:solidFill>
                  <a:schemeClr val="tx1"/>
                </a:solidFill>
              </a:rPr>
              <a:t>POST </a:t>
            </a:r>
            <a:r>
              <a:rPr lang="zh-CN" altLang="en-US" dirty="0">
                <a:solidFill>
                  <a:schemeClr val="tx1"/>
                </a:solidFill>
              </a:rPr>
              <a:t>请求。缺点是不兼容某些低版本的浏览器。</a:t>
            </a:r>
            <a:endParaRPr lang="en-US" altLang="zh-CN" dirty="0">
              <a:solidFill>
                <a:schemeClr val="tx1"/>
              </a:solidFill>
            </a:endParaRPr>
          </a:p>
        </p:txBody>
      </p:sp>
      <p:sp>
        <p:nvSpPr>
          <p:cNvPr id="39" name="TextBox 3">
            <a:extLst>
              <a:ext uri="{FF2B5EF4-FFF2-40B4-BE49-F238E27FC236}">
                <a16:creationId xmlns:a16="http://schemas.microsoft.com/office/drawing/2014/main" id="{2CCF76CD-A62F-4A19-B347-BD0384102F34}"/>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3. </a:t>
            </a:r>
            <a:r>
              <a:rPr lang="zh-CN" altLang="en-US" sz="1867" b="1" dirty="0">
                <a:solidFill>
                  <a:srgbClr val="404040"/>
                </a:solidFill>
                <a:latin typeface="微软雅黑" panose="020B0503020204020204" pitchFamily="34" charset="-122"/>
                <a:ea typeface="微软雅黑" panose="020B0503020204020204" pitchFamily="34" charset="-122"/>
              </a:rPr>
              <a:t>如何实现跨域数据请求</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459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56000" y="1778001"/>
            <a:ext cx="6654800" cy="3586479"/>
          </a:xfrm>
        </p:spPr>
        <p:txBody>
          <a:bodyPr>
            <a:normAutofit/>
          </a:bodyPr>
          <a:lstStyle/>
          <a:p>
            <a:r>
              <a:rPr lang="zh-CN" altLang="en-US" dirty="0">
                <a:solidFill>
                  <a:schemeClr val="tx1"/>
                </a:solidFill>
              </a:rPr>
              <a:t>了解同源策略和跨域</a:t>
            </a:r>
            <a:endParaRPr lang="en-US" altLang="zh-CN" dirty="0">
              <a:solidFill>
                <a:schemeClr val="tx1"/>
              </a:solidFill>
            </a:endParaRPr>
          </a:p>
          <a:p>
            <a:r>
              <a:rPr lang="en-US" altLang="zh-CN" dirty="0">
                <a:solidFill>
                  <a:srgbClr val="FF0000"/>
                </a:solidFill>
              </a:rPr>
              <a:t>JSONP</a:t>
            </a:r>
          </a:p>
          <a:p>
            <a:r>
              <a:rPr lang="zh-CN" altLang="en-US" dirty="0">
                <a:solidFill>
                  <a:schemeClr val="tx1"/>
                </a:solidFill>
              </a:rPr>
              <a:t>案例</a:t>
            </a:r>
            <a:r>
              <a:rPr lang="en-US" altLang="zh-CN" dirty="0">
                <a:solidFill>
                  <a:schemeClr val="tx1"/>
                </a:solidFill>
              </a:rPr>
              <a:t>-</a:t>
            </a:r>
            <a:r>
              <a:rPr lang="zh-CN" altLang="en-US" dirty="0">
                <a:solidFill>
                  <a:schemeClr val="tx1"/>
                </a:solidFill>
              </a:rPr>
              <a:t>淘宝搜索</a:t>
            </a:r>
            <a:endParaRPr lang="en-US" altLang="zh-CN" dirty="0">
              <a:solidFill>
                <a:schemeClr val="tx1"/>
              </a:solidFill>
            </a:endParaRPr>
          </a:p>
          <a:p>
            <a:r>
              <a:rPr lang="zh-CN" altLang="en-US" dirty="0">
                <a:solidFill>
                  <a:schemeClr val="tx1"/>
                </a:solidFill>
              </a:rPr>
              <a:t>防抖和节流</a:t>
            </a:r>
            <a:endParaRPr lang="en-US" altLang="zh-CN" dirty="0">
              <a:solidFill>
                <a:schemeClr val="tx1"/>
              </a:solidFill>
            </a:endParaRPr>
          </a:p>
        </p:txBody>
      </p:sp>
    </p:spTree>
    <p:extLst>
      <p:ext uri="{BB962C8B-B14F-4D97-AF65-F5344CB8AC3E}">
        <p14:creationId xmlns:p14="http://schemas.microsoft.com/office/powerpoint/2010/main" val="283244259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JSONP</a:t>
            </a:r>
          </a:p>
        </p:txBody>
      </p:sp>
      <p:sp>
        <p:nvSpPr>
          <p:cNvPr id="11" name="内容占位符 10"/>
          <p:cNvSpPr>
            <a:spLocks noGrp="1"/>
          </p:cNvSpPr>
          <p:nvPr>
            <p:ph idx="1"/>
          </p:nvPr>
        </p:nvSpPr>
        <p:spPr>
          <a:xfrm>
            <a:off x="1131171" y="1248001"/>
            <a:ext cx="8690163" cy="722076"/>
          </a:xfrm>
        </p:spPr>
        <p:txBody>
          <a:bodyPr/>
          <a:lstStyle/>
          <a:p>
            <a:r>
              <a:rPr lang="en-US" altLang="zh-CN" dirty="0"/>
              <a:t>2.1 </a:t>
            </a:r>
            <a:r>
              <a:rPr lang="zh-CN" altLang="en-US" dirty="0"/>
              <a:t>什么是</a:t>
            </a:r>
            <a:r>
              <a:rPr lang="en-US" altLang="zh-CN" dirty="0"/>
              <a:t>JSONP</a:t>
            </a:r>
            <a:endParaRPr lang="zh-CN" altLang="en-US" dirty="0"/>
          </a:p>
        </p:txBody>
      </p:sp>
      <p:sp>
        <p:nvSpPr>
          <p:cNvPr id="9" name="内容占位符 5">
            <a:extLst>
              <a:ext uri="{FF2B5EF4-FFF2-40B4-BE49-F238E27FC236}">
                <a16:creationId xmlns:a16="http://schemas.microsoft.com/office/drawing/2014/main" id="{E9623AE0-2092-4DE9-9F59-58195D67D7CF}"/>
              </a:ext>
            </a:extLst>
          </p:cNvPr>
          <p:cNvSpPr>
            <a:spLocks noGrp="1"/>
          </p:cNvSpPr>
          <p:nvPr>
            <p:ph sz="half" idx="14"/>
          </p:nvPr>
        </p:nvSpPr>
        <p:spPr>
          <a:xfrm>
            <a:off x="1131170" y="1857601"/>
            <a:ext cx="8983133" cy="4044876"/>
          </a:xfrm>
        </p:spPr>
        <p:txBody>
          <a:bodyPr>
            <a:noAutofit/>
          </a:bodyPr>
          <a:lstStyle/>
          <a:p>
            <a:r>
              <a:rPr lang="en-US" altLang="zh-CN" dirty="0">
                <a:solidFill>
                  <a:schemeClr val="tx1"/>
                </a:solidFill>
              </a:rPr>
              <a:t>JSONP (JSON with Padding) </a:t>
            </a:r>
            <a:r>
              <a:rPr lang="zh-CN" altLang="en-US" dirty="0">
                <a:solidFill>
                  <a:schemeClr val="tx1"/>
                </a:solidFill>
              </a:rPr>
              <a:t>是 </a:t>
            </a:r>
            <a:r>
              <a:rPr lang="en-US" altLang="zh-CN" dirty="0">
                <a:solidFill>
                  <a:schemeClr val="tx1"/>
                </a:solidFill>
              </a:rPr>
              <a:t>JSON </a:t>
            </a:r>
            <a:r>
              <a:rPr lang="zh-CN" altLang="en-US" dirty="0">
                <a:solidFill>
                  <a:schemeClr val="tx1"/>
                </a:solidFill>
              </a:rPr>
              <a:t>的一种“使用模式”，可用于解决主流浏览器的跨域数据访问的问题。</a:t>
            </a:r>
            <a:endParaRPr lang="en-US" altLang="zh-CN" dirty="0">
              <a:solidFill>
                <a:schemeClr val="tx1"/>
              </a:solidFill>
            </a:endParaRPr>
          </a:p>
        </p:txBody>
      </p:sp>
    </p:spTree>
    <p:extLst>
      <p:ext uri="{BB962C8B-B14F-4D97-AF65-F5344CB8AC3E}">
        <p14:creationId xmlns:p14="http://schemas.microsoft.com/office/powerpoint/2010/main" val="379742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JSONP</a:t>
            </a:r>
          </a:p>
        </p:txBody>
      </p:sp>
      <p:sp>
        <p:nvSpPr>
          <p:cNvPr id="11" name="内容占位符 10"/>
          <p:cNvSpPr>
            <a:spLocks noGrp="1"/>
          </p:cNvSpPr>
          <p:nvPr>
            <p:ph idx="1"/>
          </p:nvPr>
        </p:nvSpPr>
        <p:spPr>
          <a:xfrm>
            <a:off x="1131171" y="1248001"/>
            <a:ext cx="8690163" cy="722076"/>
          </a:xfrm>
        </p:spPr>
        <p:txBody>
          <a:bodyPr/>
          <a:lstStyle/>
          <a:p>
            <a:r>
              <a:rPr lang="en-US" altLang="zh-CN" dirty="0"/>
              <a:t>2.2 JSONP</a:t>
            </a:r>
            <a:r>
              <a:rPr lang="zh-CN" altLang="en-US" dirty="0"/>
              <a:t>的实现原理</a:t>
            </a:r>
          </a:p>
        </p:txBody>
      </p:sp>
      <p:sp>
        <p:nvSpPr>
          <p:cNvPr id="9" name="内容占位符 5">
            <a:extLst>
              <a:ext uri="{FF2B5EF4-FFF2-40B4-BE49-F238E27FC236}">
                <a16:creationId xmlns:a16="http://schemas.microsoft.com/office/drawing/2014/main" id="{E9623AE0-2092-4DE9-9F59-58195D67D7CF}"/>
              </a:ext>
            </a:extLst>
          </p:cNvPr>
          <p:cNvSpPr>
            <a:spLocks noGrp="1"/>
          </p:cNvSpPr>
          <p:nvPr>
            <p:ph sz="half" idx="14"/>
          </p:nvPr>
        </p:nvSpPr>
        <p:spPr>
          <a:xfrm>
            <a:off x="1131170" y="1857601"/>
            <a:ext cx="8983133" cy="1646471"/>
          </a:xfrm>
        </p:spPr>
        <p:txBody>
          <a:bodyPr>
            <a:noAutofit/>
          </a:bodyPr>
          <a:lstStyle/>
          <a:p>
            <a:r>
              <a:rPr lang="zh-CN" altLang="en-US" dirty="0">
                <a:solidFill>
                  <a:schemeClr val="tx1"/>
                </a:solidFill>
              </a:rPr>
              <a:t>由于</a:t>
            </a:r>
            <a:r>
              <a:rPr lang="zh-CN" altLang="en-US" dirty="0">
                <a:solidFill>
                  <a:srgbClr val="FF0000"/>
                </a:solidFill>
              </a:rPr>
              <a:t>浏览器同源策略</a:t>
            </a:r>
            <a:r>
              <a:rPr lang="zh-CN" altLang="en-US" dirty="0">
                <a:solidFill>
                  <a:schemeClr val="tx1"/>
                </a:solidFill>
              </a:rPr>
              <a:t>的限制，网页中</a:t>
            </a:r>
            <a:r>
              <a:rPr lang="zh-CN" altLang="en-US" dirty="0">
                <a:solidFill>
                  <a:srgbClr val="FF0000"/>
                </a:solidFill>
              </a:rPr>
              <a:t>无法通过 </a:t>
            </a:r>
            <a:r>
              <a:rPr lang="en-US" altLang="zh-CN" dirty="0">
                <a:solidFill>
                  <a:srgbClr val="FF0000"/>
                </a:solidFill>
              </a:rPr>
              <a:t>Ajax </a:t>
            </a:r>
            <a:r>
              <a:rPr lang="zh-CN" altLang="en-US" dirty="0">
                <a:solidFill>
                  <a:srgbClr val="FF0000"/>
                </a:solidFill>
              </a:rPr>
              <a:t>请求非同源的接口数据</a:t>
            </a:r>
            <a:r>
              <a:rPr lang="zh-CN" altLang="en-US" dirty="0">
                <a:solidFill>
                  <a:schemeClr val="tx1"/>
                </a:solidFill>
              </a:rPr>
              <a:t>。但是 </a:t>
            </a:r>
            <a:r>
              <a:rPr lang="en-US" altLang="zh-CN" dirty="0">
                <a:solidFill>
                  <a:schemeClr val="tx1"/>
                </a:solidFill>
              </a:rPr>
              <a:t>&lt;script&gt; </a:t>
            </a:r>
            <a:r>
              <a:rPr lang="zh-CN" altLang="en-US" dirty="0">
                <a:solidFill>
                  <a:schemeClr val="tx1"/>
                </a:solidFill>
              </a:rPr>
              <a:t>标签不受浏览器同源策略的影响，可以通过 </a:t>
            </a:r>
            <a:r>
              <a:rPr lang="en-US" altLang="zh-CN" dirty="0">
                <a:solidFill>
                  <a:schemeClr val="tx1"/>
                </a:solidFill>
              </a:rPr>
              <a:t>src </a:t>
            </a:r>
            <a:r>
              <a:rPr lang="zh-CN" altLang="en-US" dirty="0">
                <a:solidFill>
                  <a:schemeClr val="tx1"/>
                </a:solidFill>
              </a:rPr>
              <a:t>属性，请求非同源的 </a:t>
            </a:r>
            <a:r>
              <a:rPr lang="en-US" altLang="zh-CN" dirty="0">
                <a:solidFill>
                  <a:schemeClr val="tx1"/>
                </a:solidFill>
              </a:rPr>
              <a:t>js </a:t>
            </a:r>
            <a:r>
              <a:rPr lang="zh-CN" altLang="en-US" dirty="0">
                <a:solidFill>
                  <a:schemeClr val="tx1"/>
                </a:solidFill>
              </a:rPr>
              <a:t>脚本。</a:t>
            </a:r>
            <a:endParaRPr lang="en-US" altLang="zh-CN" dirty="0">
              <a:solidFill>
                <a:schemeClr val="tx1"/>
              </a:solidFill>
            </a:endParaRPr>
          </a:p>
          <a:p>
            <a:r>
              <a:rPr lang="zh-CN" altLang="en-US" dirty="0">
                <a:solidFill>
                  <a:schemeClr val="tx1"/>
                </a:solidFill>
              </a:rPr>
              <a:t>因此，</a:t>
            </a:r>
            <a:r>
              <a:rPr lang="en-US" altLang="zh-CN" dirty="0">
                <a:solidFill>
                  <a:schemeClr val="tx1"/>
                </a:solidFill>
              </a:rPr>
              <a:t>JSONP </a:t>
            </a:r>
            <a:r>
              <a:rPr lang="zh-CN" altLang="en-US" dirty="0">
                <a:solidFill>
                  <a:schemeClr val="tx1"/>
                </a:solidFill>
              </a:rPr>
              <a:t>的实现原理，就是通过 </a:t>
            </a:r>
            <a:r>
              <a:rPr lang="en-US" altLang="zh-CN" dirty="0">
                <a:solidFill>
                  <a:schemeClr val="tx1"/>
                </a:solidFill>
              </a:rPr>
              <a:t>&lt;script&gt; </a:t>
            </a:r>
            <a:r>
              <a:rPr lang="zh-CN" altLang="en-US" dirty="0">
                <a:solidFill>
                  <a:schemeClr val="tx1"/>
                </a:solidFill>
              </a:rPr>
              <a:t>标签的 </a:t>
            </a:r>
            <a:r>
              <a:rPr lang="en-US" altLang="zh-CN" dirty="0">
                <a:solidFill>
                  <a:schemeClr val="tx1"/>
                </a:solidFill>
              </a:rPr>
              <a:t>src </a:t>
            </a:r>
            <a:r>
              <a:rPr lang="zh-CN" altLang="en-US" dirty="0">
                <a:solidFill>
                  <a:schemeClr val="tx1"/>
                </a:solidFill>
              </a:rPr>
              <a:t>属性，请求跨域的数据接口，并通过</a:t>
            </a:r>
            <a:r>
              <a:rPr lang="zh-CN" altLang="en-US" b="1" dirty="0">
                <a:solidFill>
                  <a:srgbClr val="FF0000"/>
                </a:solidFill>
              </a:rPr>
              <a:t>函数调用</a:t>
            </a:r>
            <a:r>
              <a:rPr lang="zh-CN" altLang="en-US" dirty="0">
                <a:solidFill>
                  <a:schemeClr val="tx1"/>
                </a:solidFill>
              </a:rPr>
              <a:t>的形式，接收跨域接口响应回来的数据。</a:t>
            </a:r>
            <a:endParaRPr lang="en-US" altLang="zh-CN" dirty="0">
              <a:solidFill>
                <a:schemeClr val="tx1"/>
              </a:solidFill>
            </a:endParaRPr>
          </a:p>
        </p:txBody>
      </p:sp>
    </p:spTree>
    <p:extLst>
      <p:ext uri="{BB962C8B-B14F-4D97-AF65-F5344CB8AC3E}">
        <p14:creationId xmlns:p14="http://schemas.microsoft.com/office/powerpoint/2010/main" val="424174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JSONP</a:t>
            </a:r>
          </a:p>
        </p:txBody>
      </p:sp>
      <p:sp>
        <p:nvSpPr>
          <p:cNvPr id="11" name="内容占位符 10"/>
          <p:cNvSpPr>
            <a:spLocks noGrp="1"/>
          </p:cNvSpPr>
          <p:nvPr>
            <p:ph idx="1"/>
          </p:nvPr>
        </p:nvSpPr>
        <p:spPr>
          <a:xfrm>
            <a:off x="1131171" y="1248001"/>
            <a:ext cx="8690163" cy="722076"/>
          </a:xfrm>
        </p:spPr>
        <p:txBody>
          <a:bodyPr/>
          <a:lstStyle/>
          <a:p>
            <a:r>
              <a:rPr lang="en-US" altLang="zh-CN" dirty="0"/>
              <a:t>2.3 </a:t>
            </a:r>
            <a:r>
              <a:rPr lang="zh-CN" altLang="en-US" dirty="0"/>
              <a:t>自己实现一个简单的</a:t>
            </a:r>
            <a:r>
              <a:rPr lang="en-US" altLang="zh-CN" dirty="0"/>
              <a:t>JSONP</a:t>
            </a:r>
            <a:endParaRPr lang="zh-CN" altLang="en-US" dirty="0"/>
          </a:p>
        </p:txBody>
      </p:sp>
      <p:sp>
        <p:nvSpPr>
          <p:cNvPr id="9" name="内容占位符 5">
            <a:extLst>
              <a:ext uri="{FF2B5EF4-FFF2-40B4-BE49-F238E27FC236}">
                <a16:creationId xmlns:a16="http://schemas.microsoft.com/office/drawing/2014/main" id="{E9623AE0-2092-4DE9-9F59-58195D67D7CF}"/>
              </a:ext>
            </a:extLst>
          </p:cNvPr>
          <p:cNvSpPr>
            <a:spLocks noGrp="1"/>
          </p:cNvSpPr>
          <p:nvPr>
            <p:ph sz="half" idx="14"/>
          </p:nvPr>
        </p:nvSpPr>
        <p:spPr>
          <a:xfrm>
            <a:off x="1131170" y="1857601"/>
            <a:ext cx="8983133" cy="508551"/>
          </a:xfrm>
        </p:spPr>
        <p:txBody>
          <a:bodyPr>
            <a:noAutofit/>
          </a:bodyPr>
          <a:lstStyle/>
          <a:p>
            <a:r>
              <a:rPr lang="zh-CN" altLang="en-US" dirty="0">
                <a:solidFill>
                  <a:schemeClr val="tx1"/>
                </a:solidFill>
              </a:rPr>
              <a:t>定义一个 </a:t>
            </a:r>
            <a:r>
              <a:rPr lang="en-US" altLang="zh-CN" dirty="0">
                <a:solidFill>
                  <a:schemeClr val="tx1"/>
                </a:solidFill>
              </a:rPr>
              <a:t>success </a:t>
            </a:r>
            <a:r>
              <a:rPr lang="zh-CN" altLang="en-US" dirty="0">
                <a:solidFill>
                  <a:schemeClr val="tx1"/>
                </a:solidFill>
              </a:rPr>
              <a:t>回调函数：</a:t>
            </a:r>
            <a:endParaRPr lang="en-US" altLang="zh-CN" dirty="0">
              <a:solidFill>
                <a:schemeClr val="tx1"/>
              </a:solidFill>
            </a:endParaRPr>
          </a:p>
        </p:txBody>
      </p:sp>
      <p:sp>
        <p:nvSpPr>
          <p:cNvPr id="5" name="矩形 4">
            <a:extLst>
              <a:ext uri="{FF2B5EF4-FFF2-40B4-BE49-F238E27FC236}">
                <a16:creationId xmlns:a16="http://schemas.microsoft.com/office/drawing/2014/main" id="{9449420A-891E-422B-ACE5-5BE6B3B0ED95}"/>
              </a:ext>
            </a:extLst>
          </p:cNvPr>
          <p:cNvSpPr/>
          <p:nvPr/>
        </p:nvSpPr>
        <p:spPr bwMode="auto">
          <a:xfrm>
            <a:off x="1247050" y="2435176"/>
            <a:ext cx="9595028" cy="2288093"/>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6" name="矩形 5">
            <a:extLst>
              <a:ext uri="{FF2B5EF4-FFF2-40B4-BE49-F238E27FC236}">
                <a16:creationId xmlns:a16="http://schemas.microsoft.com/office/drawing/2014/main" id="{DA486F52-81DA-4540-8072-E990EBC95D17}"/>
              </a:ext>
            </a:extLst>
          </p:cNvPr>
          <p:cNvSpPr/>
          <p:nvPr/>
        </p:nvSpPr>
        <p:spPr bwMode="auto">
          <a:xfrm>
            <a:off x="1388352" y="2552275"/>
            <a:ext cx="8803403" cy="2004395"/>
          </a:xfrm>
          <a:prstGeom prst="rect">
            <a:avLst/>
          </a:prstGeom>
        </p:spPr>
        <p:txBody>
          <a:bodyPr wrap="square">
            <a:spAutoFit/>
          </a:bodyPr>
          <a:lstStyle/>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&lt;</a:t>
            </a:r>
            <a:r>
              <a:rPr lang="en-US" altLang="zh-CN" sz="1400" dirty="0">
                <a:solidFill>
                  <a:srgbClr val="F92672"/>
                </a:solidFill>
                <a:latin typeface="Courier New" panose="02070309020205020404" pitchFamily="49" charset="0"/>
                <a:cs typeface="Courier New" panose="02070309020205020404" pitchFamily="49" charset="0"/>
              </a:rPr>
              <a:t>script</a:t>
            </a:r>
            <a:r>
              <a:rPr lang="en-US" altLang="zh-CN" sz="1400" dirty="0">
                <a:solidFill>
                  <a:srgbClr val="0D0D0D"/>
                </a:solidFill>
                <a:latin typeface="Courier New" panose="02070309020205020404" pitchFamily="49" charset="0"/>
                <a:cs typeface="Courier New" panose="02070309020205020404" pitchFamily="49" charset="0"/>
              </a:rPr>
              <a:t>&gt;</a:t>
            </a: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function</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success</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i="1" dirty="0">
                <a:solidFill>
                  <a:srgbClr val="FF960D"/>
                </a:solidFill>
                <a:latin typeface="Courier New" panose="02070309020205020404" pitchFamily="49" charset="0"/>
                <a:cs typeface="Courier New" panose="02070309020205020404" pitchFamily="49" charset="0"/>
              </a:rPr>
              <a:t>data</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i="1" dirty="0">
                <a:solidFill>
                  <a:srgbClr val="124CFA"/>
                </a:solidFill>
                <a:latin typeface="Courier New" panose="02070309020205020404" pitchFamily="49" charset="0"/>
                <a:cs typeface="Courier New" panose="02070309020205020404" pitchFamily="49" charset="0"/>
              </a:rPr>
              <a:t>console</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FFCD03"/>
                </a:solidFill>
                <a:latin typeface="Courier New" panose="02070309020205020404" pitchFamily="49" charset="0"/>
                <a:cs typeface="Courier New" panose="02070309020205020404" pitchFamily="49" charset="0"/>
              </a:rPr>
              <a:t>log</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zh-CN" altLang="en-US" sz="1400" dirty="0">
                <a:solidFill>
                  <a:srgbClr val="1794FA"/>
                </a:solidFill>
                <a:latin typeface="Courier New" panose="02070309020205020404" pitchFamily="49" charset="0"/>
                <a:cs typeface="Courier New" panose="02070309020205020404" pitchFamily="49" charset="0"/>
              </a:rPr>
              <a:t>获取到了</a:t>
            </a:r>
            <a:r>
              <a:rPr lang="en-US" altLang="zh-CN" sz="1400" dirty="0">
                <a:solidFill>
                  <a:srgbClr val="1794FA"/>
                </a:solidFill>
                <a:latin typeface="Courier New" panose="02070309020205020404" pitchFamily="49" charset="0"/>
                <a:cs typeface="Courier New" panose="02070309020205020404" pitchFamily="49" charset="0"/>
              </a:rPr>
              <a:t>data</a:t>
            </a:r>
            <a:r>
              <a:rPr lang="zh-CN" altLang="en-US" sz="1400" dirty="0">
                <a:solidFill>
                  <a:srgbClr val="1794FA"/>
                </a:solidFill>
                <a:latin typeface="Courier New" panose="02070309020205020404" pitchFamily="49" charset="0"/>
                <a:cs typeface="Courier New" panose="02070309020205020404" pitchFamily="49" charset="0"/>
              </a:rPr>
              <a:t>数据：</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i="1" dirty="0">
                <a:solidFill>
                  <a:srgbClr val="124CFA"/>
                </a:solidFill>
                <a:latin typeface="Courier New" panose="02070309020205020404" pitchFamily="49" charset="0"/>
                <a:cs typeface="Courier New" panose="02070309020205020404" pitchFamily="49" charset="0"/>
              </a:rPr>
              <a:t>console</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FFCD03"/>
                </a:solidFill>
                <a:latin typeface="Courier New" panose="02070309020205020404" pitchFamily="49" charset="0"/>
                <a:cs typeface="Courier New" panose="02070309020205020404" pitchFamily="49" charset="0"/>
              </a:rPr>
              <a:t>log</a:t>
            </a:r>
            <a:r>
              <a:rPr lang="en-US" altLang="zh-CN" sz="1400" dirty="0">
                <a:solidFill>
                  <a:srgbClr val="050505"/>
                </a:solidFill>
                <a:latin typeface="Courier New" panose="02070309020205020404" pitchFamily="49" charset="0"/>
                <a:cs typeface="Courier New" panose="02070309020205020404" pitchFamily="49" charset="0"/>
              </a:rPr>
              <a:t>(data)</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&lt;</a:t>
            </a:r>
            <a:r>
              <a:rPr lang="en-US" altLang="zh-CN" sz="1400" dirty="0">
                <a:solidFill>
                  <a:srgbClr val="0D0D0D"/>
                </a:solidFill>
                <a:latin typeface="Courier New" panose="02070309020205020404" pitchFamily="49" charset="0"/>
                <a:cs typeface="Courier New" panose="02070309020205020404" pitchFamily="49" charset="0"/>
              </a:rPr>
              <a:t>/</a:t>
            </a:r>
            <a:r>
              <a:rPr lang="en-US" altLang="zh-CN" sz="1400" dirty="0">
                <a:solidFill>
                  <a:srgbClr val="F92672"/>
                </a:solidFill>
                <a:latin typeface="Courier New" panose="02070309020205020404" pitchFamily="49" charset="0"/>
                <a:cs typeface="Courier New" panose="02070309020205020404" pitchFamily="49" charset="0"/>
              </a:rPr>
              <a:t>script</a:t>
            </a:r>
            <a:r>
              <a:rPr lang="en-US" altLang="zh-CN" sz="1400" dirty="0">
                <a:solidFill>
                  <a:srgbClr val="0D0D0D"/>
                </a:solidFill>
                <a:latin typeface="Courier New" panose="02070309020205020404" pitchFamily="49" charset="0"/>
                <a:cs typeface="Courier New" panose="02070309020205020404" pitchFamily="49" charset="0"/>
              </a:rPr>
              <a:t>&gt;</a:t>
            </a:r>
          </a:p>
        </p:txBody>
      </p:sp>
      <p:sp>
        <p:nvSpPr>
          <p:cNvPr id="7" name="内容占位符 5">
            <a:extLst>
              <a:ext uri="{FF2B5EF4-FFF2-40B4-BE49-F238E27FC236}">
                <a16:creationId xmlns:a16="http://schemas.microsoft.com/office/drawing/2014/main" id="{B73B0B71-5AEB-4B2F-ACDC-B42C904A7B77}"/>
              </a:ext>
            </a:extLst>
          </p:cNvPr>
          <p:cNvSpPr txBox="1">
            <a:spLocks/>
          </p:cNvSpPr>
          <p:nvPr/>
        </p:nvSpPr>
        <p:spPr>
          <a:xfrm>
            <a:off x="1208622" y="4840369"/>
            <a:ext cx="8983133" cy="508551"/>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1400" dirty="0">
                <a:solidFill>
                  <a:schemeClr val="tx1"/>
                </a:solidFill>
              </a:rPr>
              <a:t>通过 </a:t>
            </a:r>
            <a:r>
              <a:rPr lang="en-US" altLang="zh-CN" sz="1400" dirty="0">
                <a:solidFill>
                  <a:schemeClr val="tx1"/>
                </a:solidFill>
              </a:rPr>
              <a:t>&lt;script&gt; </a:t>
            </a:r>
            <a:r>
              <a:rPr lang="zh-CN" altLang="en-US" sz="1400" dirty="0">
                <a:solidFill>
                  <a:schemeClr val="tx1"/>
                </a:solidFill>
              </a:rPr>
              <a:t>标签，请求接口数据：</a:t>
            </a:r>
            <a:endParaRPr lang="en-US" altLang="zh-CN" sz="1400" dirty="0">
              <a:solidFill>
                <a:schemeClr val="tx1"/>
              </a:solidFill>
            </a:endParaRPr>
          </a:p>
        </p:txBody>
      </p:sp>
      <p:sp>
        <p:nvSpPr>
          <p:cNvPr id="8" name="矩形 7">
            <a:extLst>
              <a:ext uri="{FF2B5EF4-FFF2-40B4-BE49-F238E27FC236}">
                <a16:creationId xmlns:a16="http://schemas.microsoft.com/office/drawing/2014/main" id="{A36B5A6B-0767-458D-B64E-8A33D7B88DDE}"/>
              </a:ext>
            </a:extLst>
          </p:cNvPr>
          <p:cNvSpPr/>
          <p:nvPr/>
        </p:nvSpPr>
        <p:spPr bwMode="auto">
          <a:xfrm>
            <a:off x="1208621" y="5466017"/>
            <a:ext cx="9633456" cy="1062104"/>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12" name="矩形 11">
            <a:extLst>
              <a:ext uri="{FF2B5EF4-FFF2-40B4-BE49-F238E27FC236}">
                <a16:creationId xmlns:a16="http://schemas.microsoft.com/office/drawing/2014/main" id="{5AD014C2-256F-4AF4-99FE-BD91CC0D456F}"/>
              </a:ext>
            </a:extLst>
          </p:cNvPr>
          <p:cNvSpPr/>
          <p:nvPr/>
        </p:nvSpPr>
        <p:spPr bwMode="auto">
          <a:xfrm>
            <a:off x="1349924" y="5583117"/>
            <a:ext cx="9457121" cy="711733"/>
          </a:xfrm>
          <a:prstGeom prst="rect">
            <a:avLst/>
          </a:prstGeom>
        </p:spPr>
        <p:txBody>
          <a:bodyPr wrap="square">
            <a:spAutoFit/>
          </a:bodyPr>
          <a:lstStyle/>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&lt;</a:t>
            </a:r>
            <a:r>
              <a:rPr lang="en-US" altLang="zh-CN" sz="1400" dirty="0">
                <a:solidFill>
                  <a:srgbClr val="F92672"/>
                </a:solidFill>
                <a:latin typeface="Courier New" panose="02070309020205020404" pitchFamily="49" charset="0"/>
                <a:cs typeface="Courier New" panose="02070309020205020404" pitchFamily="49" charset="0"/>
              </a:rPr>
              <a:t>script</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F77C00"/>
                </a:solidFill>
                <a:latin typeface="Courier New" panose="02070309020205020404" pitchFamily="49" charset="0"/>
                <a:cs typeface="Courier New" panose="02070309020205020404" pitchFamily="49" charset="0"/>
              </a:rPr>
              <a:t>src</a:t>
            </a:r>
            <a:r>
              <a:rPr lang="en-US" altLang="zh-CN" sz="1400" dirty="0">
                <a:solidFill>
                  <a:srgbClr val="0D0D0D"/>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"http://ajax.frontend.itheima.net:3006/api/jsonp?</a:t>
            </a:r>
            <a:r>
              <a:rPr lang="en-US" altLang="zh-CN" sz="1400" b="1" dirty="0">
                <a:solidFill>
                  <a:srgbClr val="1794FA"/>
                </a:solidFill>
                <a:latin typeface="Courier New" panose="02070309020205020404" pitchFamily="49" charset="0"/>
                <a:cs typeface="Courier New" panose="02070309020205020404" pitchFamily="49" charset="0"/>
              </a:rPr>
              <a:t>callback</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b="1" dirty="0">
                <a:solidFill>
                  <a:srgbClr val="FF0000"/>
                </a:solidFill>
                <a:latin typeface="Courier New" panose="02070309020205020404" pitchFamily="49" charset="0"/>
                <a:cs typeface="Courier New" panose="02070309020205020404" pitchFamily="49" charset="0"/>
              </a:rPr>
              <a:t>success</a:t>
            </a:r>
            <a:r>
              <a:rPr lang="en-US" altLang="zh-CN" sz="1400" dirty="0">
                <a:solidFill>
                  <a:srgbClr val="1794FA"/>
                </a:solidFill>
                <a:latin typeface="Courier New" panose="02070309020205020404" pitchFamily="49" charset="0"/>
                <a:cs typeface="Courier New" panose="02070309020205020404" pitchFamily="49" charset="0"/>
              </a:rPr>
              <a:t>&amp;name=zs&amp;age=20"</a:t>
            </a:r>
            <a:r>
              <a:rPr lang="en-US" altLang="zh-CN" sz="1400" dirty="0">
                <a:solidFill>
                  <a:srgbClr val="0D0D0D"/>
                </a:solidFill>
                <a:latin typeface="Courier New" panose="02070309020205020404" pitchFamily="49" charset="0"/>
                <a:cs typeface="Courier New" panose="02070309020205020404" pitchFamily="49" charset="0"/>
              </a:rPr>
              <a:t>&gt;</a:t>
            </a:r>
            <a:r>
              <a:rPr lang="en-US" altLang="zh-CN" sz="1400" dirty="0">
                <a:solidFill>
                  <a:srgbClr val="050505"/>
                </a:solidFill>
                <a:latin typeface="Courier New" panose="02070309020205020404" pitchFamily="49" charset="0"/>
                <a:cs typeface="Courier New" panose="02070309020205020404" pitchFamily="49" charset="0"/>
              </a:rPr>
              <a:t>&lt;</a:t>
            </a:r>
            <a:r>
              <a:rPr lang="en-US" altLang="zh-CN" sz="1400" dirty="0">
                <a:solidFill>
                  <a:srgbClr val="0D0D0D"/>
                </a:solidFill>
                <a:latin typeface="Courier New" panose="02070309020205020404" pitchFamily="49" charset="0"/>
                <a:cs typeface="Courier New" panose="02070309020205020404" pitchFamily="49" charset="0"/>
              </a:rPr>
              <a:t>/</a:t>
            </a:r>
            <a:r>
              <a:rPr lang="en-US" altLang="zh-CN" sz="1400" dirty="0">
                <a:solidFill>
                  <a:srgbClr val="F92672"/>
                </a:solidFill>
                <a:latin typeface="Courier New" panose="02070309020205020404" pitchFamily="49" charset="0"/>
                <a:cs typeface="Courier New" panose="02070309020205020404" pitchFamily="49" charset="0"/>
              </a:rPr>
              <a:t>script</a:t>
            </a:r>
            <a:r>
              <a:rPr lang="en-US" altLang="zh-CN" sz="1400" dirty="0">
                <a:solidFill>
                  <a:srgbClr val="0D0D0D"/>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10674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nodeType="afterEffect">
                                  <p:stCondLst>
                                    <p:cond delay="0"/>
                                  </p:stCondLst>
                                  <p:childTnLst>
                                    <p:set>
                                      <p:cBhvr>
                                        <p:cTn id="39"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JSONP</a:t>
            </a:r>
          </a:p>
        </p:txBody>
      </p:sp>
      <p:sp>
        <p:nvSpPr>
          <p:cNvPr id="11" name="内容占位符 10"/>
          <p:cNvSpPr>
            <a:spLocks noGrp="1"/>
          </p:cNvSpPr>
          <p:nvPr>
            <p:ph idx="1"/>
          </p:nvPr>
        </p:nvSpPr>
        <p:spPr>
          <a:xfrm>
            <a:off x="1131171" y="1248001"/>
            <a:ext cx="8690163" cy="722076"/>
          </a:xfrm>
        </p:spPr>
        <p:txBody>
          <a:bodyPr/>
          <a:lstStyle/>
          <a:p>
            <a:r>
              <a:rPr lang="en-US" altLang="zh-CN" dirty="0"/>
              <a:t>2.4 JSONP</a:t>
            </a:r>
            <a:r>
              <a:rPr lang="zh-CN" altLang="en-US" dirty="0"/>
              <a:t>的缺点</a:t>
            </a:r>
          </a:p>
        </p:txBody>
      </p:sp>
      <p:sp>
        <p:nvSpPr>
          <p:cNvPr id="9" name="内容占位符 5">
            <a:extLst>
              <a:ext uri="{FF2B5EF4-FFF2-40B4-BE49-F238E27FC236}">
                <a16:creationId xmlns:a16="http://schemas.microsoft.com/office/drawing/2014/main" id="{E9623AE0-2092-4DE9-9F59-58195D67D7CF}"/>
              </a:ext>
            </a:extLst>
          </p:cNvPr>
          <p:cNvSpPr>
            <a:spLocks noGrp="1"/>
          </p:cNvSpPr>
          <p:nvPr>
            <p:ph sz="half" idx="14"/>
          </p:nvPr>
        </p:nvSpPr>
        <p:spPr>
          <a:xfrm>
            <a:off x="1131170" y="1857601"/>
            <a:ext cx="8983133" cy="2387023"/>
          </a:xfrm>
        </p:spPr>
        <p:txBody>
          <a:bodyPr>
            <a:noAutofit/>
          </a:bodyPr>
          <a:lstStyle/>
          <a:p>
            <a:r>
              <a:rPr lang="zh-CN" altLang="en-US" dirty="0">
                <a:solidFill>
                  <a:schemeClr val="tx1"/>
                </a:solidFill>
              </a:rPr>
              <a:t>由于 </a:t>
            </a:r>
            <a:r>
              <a:rPr lang="en-US" altLang="zh-CN" dirty="0">
                <a:solidFill>
                  <a:schemeClr val="tx1"/>
                </a:solidFill>
              </a:rPr>
              <a:t>JSONP </a:t>
            </a:r>
            <a:r>
              <a:rPr lang="zh-CN" altLang="en-US" dirty="0">
                <a:solidFill>
                  <a:schemeClr val="tx1"/>
                </a:solidFill>
              </a:rPr>
              <a:t>是通过 </a:t>
            </a:r>
            <a:r>
              <a:rPr lang="en-US" altLang="zh-CN" dirty="0">
                <a:solidFill>
                  <a:schemeClr val="tx1"/>
                </a:solidFill>
              </a:rPr>
              <a:t>&lt;script&gt; </a:t>
            </a:r>
            <a:r>
              <a:rPr lang="zh-CN" altLang="en-US" dirty="0">
                <a:solidFill>
                  <a:schemeClr val="tx1"/>
                </a:solidFill>
              </a:rPr>
              <a:t>标签的 </a:t>
            </a:r>
            <a:r>
              <a:rPr lang="en-US" altLang="zh-CN" dirty="0">
                <a:solidFill>
                  <a:schemeClr val="tx1"/>
                </a:solidFill>
              </a:rPr>
              <a:t>src </a:t>
            </a:r>
            <a:r>
              <a:rPr lang="zh-CN" altLang="en-US" dirty="0">
                <a:solidFill>
                  <a:schemeClr val="tx1"/>
                </a:solidFill>
              </a:rPr>
              <a:t>属性，来实现跨域数据获取的，所以，</a:t>
            </a:r>
            <a:r>
              <a:rPr lang="en-US" altLang="zh-CN" dirty="0">
                <a:solidFill>
                  <a:schemeClr val="tx1"/>
                </a:solidFill>
              </a:rPr>
              <a:t>JSONP </a:t>
            </a:r>
            <a:r>
              <a:rPr lang="zh-CN" altLang="en-US" dirty="0">
                <a:solidFill>
                  <a:schemeClr val="tx1"/>
                </a:solidFill>
              </a:rPr>
              <a:t>只支持 </a:t>
            </a:r>
            <a:r>
              <a:rPr lang="en-US" altLang="zh-CN" dirty="0">
                <a:solidFill>
                  <a:schemeClr val="tx1"/>
                </a:solidFill>
              </a:rPr>
              <a:t>GET </a:t>
            </a:r>
            <a:r>
              <a:rPr lang="zh-CN" altLang="en-US" dirty="0">
                <a:solidFill>
                  <a:schemeClr val="tx1"/>
                </a:solidFill>
              </a:rPr>
              <a:t>数据请求，不支持 </a:t>
            </a:r>
            <a:r>
              <a:rPr lang="en-US" altLang="zh-CN" dirty="0">
                <a:solidFill>
                  <a:schemeClr val="tx1"/>
                </a:solidFill>
              </a:rPr>
              <a:t>POST </a:t>
            </a:r>
            <a:r>
              <a:rPr lang="zh-CN" altLang="en-US" dirty="0">
                <a:solidFill>
                  <a:schemeClr val="tx1"/>
                </a:solidFill>
              </a:rPr>
              <a:t>请求。</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注意：</a:t>
            </a:r>
            <a:r>
              <a:rPr lang="en-US" altLang="zh-CN" b="1" dirty="0">
                <a:solidFill>
                  <a:srgbClr val="FF0000"/>
                </a:solidFill>
              </a:rPr>
              <a:t>JSONP </a:t>
            </a:r>
            <a:r>
              <a:rPr lang="zh-CN" altLang="en-US" b="1" dirty="0">
                <a:solidFill>
                  <a:srgbClr val="FF0000"/>
                </a:solidFill>
              </a:rPr>
              <a:t>和 </a:t>
            </a:r>
            <a:r>
              <a:rPr lang="en-US" altLang="zh-CN" b="1" dirty="0">
                <a:solidFill>
                  <a:srgbClr val="FF0000"/>
                </a:solidFill>
              </a:rPr>
              <a:t>Ajax </a:t>
            </a:r>
            <a:r>
              <a:rPr lang="zh-CN" altLang="en-US" b="1" dirty="0">
                <a:solidFill>
                  <a:srgbClr val="FF0000"/>
                </a:solidFill>
              </a:rPr>
              <a:t>之间没有任何关系</a:t>
            </a:r>
            <a:r>
              <a:rPr lang="zh-CN" altLang="en-US" dirty="0">
                <a:solidFill>
                  <a:schemeClr val="tx1"/>
                </a:solidFill>
              </a:rPr>
              <a:t>，不能把 </a:t>
            </a:r>
            <a:r>
              <a:rPr lang="en-US" altLang="zh-CN" dirty="0">
                <a:solidFill>
                  <a:schemeClr val="tx1"/>
                </a:solidFill>
              </a:rPr>
              <a:t>JSONP </a:t>
            </a:r>
            <a:r>
              <a:rPr lang="zh-CN" altLang="en-US" dirty="0">
                <a:solidFill>
                  <a:schemeClr val="tx1"/>
                </a:solidFill>
              </a:rPr>
              <a:t>请求数据的方式叫做 </a:t>
            </a:r>
            <a:r>
              <a:rPr lang="en-US" altLang="zh-CN" dirty="0">
                <a:solidFill>
                  <a:schemeClr val="tx1"/>
                </a:solidFill>
              </a:rPr>
              <a:t>Ajax</a:t>
            </a:r>
            <a:r>
              <a:rPr lang="zh-CN" altLang="en-US" dirty="0">
                <a:solidFill>
                  <a:schemeClr val="tx1"/>
                </a:solidFill>
              </a:rPr>
              <a:t>，因为 </a:t>
            </a:r>
            <a:r>
              <a:rPr lang="en-US" altLang="zh-CN" dirty="0">
                <a:solidFill>
                  <a:schemeClr val="tx1"/>
                </a:solidFill>
              </a:rPr>
              <a:t>JSONP </a:t>
            </a:r>
            <a:r>
              <a:rPr lang="zh-CN" altLang="en-US" dirty="0">
                <a:solidFill>
                  <a:schemeClr val="tx1"/>
                </a:solidFill>
              </a:rPr>
              <a:t>没有用到 </a:t>
            </a:r>
            <a:r>
              <a:rPr lang="en-US" altLang="zh-CN" dirty="0">
                <a:solidFill>
                  <a:schemeClr val="tx1"/>
                </a:solidFill>
              </a:rPr>
              <a:t>XMLHttpRequest </a:t>
            </a:r>
            <a:r>
              <a:rPr lang="zh-CN" altLang="en-US" dirty="0">
                <a:solidFill>
                  <a:schemeClr val="tx1"/>
                </a:solidFill>
              </a:rPr>
              <a:t>这个对象。</a:t>
            </a:r>
            <a:endParaRPr lang="en-US" altLang="zh-CN" dirty="0">
              <a:solidFill>
                <a:schemeClr val="tx1"/>
              </a:solidFill>
            </a:endParaRPr>
          </a:p>
        </p:txBody>
      </p:sp>
    </p:spTree>
    <p:extLst>
      <p:ext uri="{BB962C8B-B14F-4D97-AF65-F5344CB8AC3E}">
        <p14:creationId xmlns:p14="http://schemas.microsoft.com/office/powerpoint/2010/main" val="756762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JSONP</a:t>
            </a:r>
          </a:p>
        </p:txBody>
      </p:sp>
      <p:sp>
        <p:nvSpPr>
          <p:cNvPr id="11" name="内容占位符 10"/>
          <p:cNvSpPr>
            <a:spLocks noGrp="1"/>
          </p:cNvSpPr>
          <p:nvPr>
            <p:ph idx="1"/>
          </p:nvPr>
        </p:nvSpPr>
        <p:spPr>
          <a:xfrm>
            <a:off x="1131171" y="1248001"/>
            <a:ext cx="8690163" cy="722076"/>
          </a:xfrm>
        </p:spPr>
        <p:txBody>
          <a:bodyPr/>
          <a:lstStyle/>
          <a:p>
            <a:r>
              <a:rPr lang="en-US" altLang="zh-CN" dirty="0"/>
              <a:t>2.5 jQuery</a:t>
            </a:r>
            <a:r>
              <a:rPr lang="zh-CN" altLang="en-US" dirty="0"/>
              <a:t>中的</a:t>
            </a:r>
            <a:r>
              <a:rPr lang="en-US" altLang="zh-CN" dirty="0"/>
              <a:t>JSONP</a:t>
            </a:r>
            <a:endParaRPr lang="zh-CN" altLang="en-US" dirty="0"/>
          </a:p>
        </p:txBody>
      </p:sp>
      <p:sp>
        <p:nvSpPr>
          <p:cNvPr id="9" name="内容占位符 5">
            <a:extLst>
              <a:ext uri="{FF2B5EF4-FFF2-40B4-BE49-F238E27FC236}">
                <a16:creationId xmlns:a16="http://schemas.microsoft.com/office/drawing/2014/main" id="{E9623AE0-2092-4DE9-9F59-58195D67D7CF}"/>
              </a:ext>
            </a:extLst>
          </p:cNvPr>
          <p:cNvSpPr>
            <a:spLocks noGrp="1"/>
          </p:cNvSpPr>
          <p:nvPr>
            <p:ph sz="half" idx="14"/>
          </p:nvPr>
        </p:nvSpPr>
        <p:spPr>
          <a:xfrm>
            <a:off x="1131170" y="1857601"/>
            <a:ext cx="8983133" cy="553707"/>
          </a:xfrm>
        </p:spPr>
        <p:txBody>
          <a:bodyPr>
            <a:noAutofit/>
          </a:bodyPr>
          <a:lstStyle/>
          <a:p>
            <a:r>
              <a:rPr lang="en-US" altLang="zh-CN" dirty="0">
                <a:solidFill>
                  <a:schemeClr val="tx1"/>
                </a:solidFill>
              </a:rPr>
              <a:t>jQuery </a:t>
            </a:r>
            <a:r>
              <a:rPr lang="zh-CN" altLang="en-US" dirty="0">
                <a:solidFill>
                  <a:schemeClr val="tx1"/>
                </a:solidFill>
              </a:rPr>
              <a:t>提供的 </a:t>
            </a:r>
            <a:r>
              <a:rPr lang="en-US" altLang="zh-CN" dirty="0">
                <a:solidFill>
                  <a:schemeClr val="tx1"/>
                </a:solidFill>
              </a:rPr>
              <a:t>$.ajax() </a:t>
            </a:r>
            <a:r>
              <a:rPr lang="zh-CN" altLang="en-US" dirty="0">
                <a:solidFill>
                  <a:schemeClr val="tx1"/>
                </a:solidFill>
              </a:rPr>
              <a:t>函数，除了可以发起真正的 </a:t>
            </a:r>
            <a:r>
              <a:rPr lang="en-US" altLang="zh-CN" dirty="0">
                <a:solidFill>
                  <a:schemeClr val="tx1"/>
                </a:solidFill>
              </a:rPr>
              <a:t>Ajax </a:t>
            </a:r>
            <a:r>
              <a:rPr lang="zh-CN" altLang="en-US" dirty="0">
                <a:solidFill>
                  <a:schemeClr val="tx1"/>
                </a:solidFill>
              </a:rPr>
              <a:t>数据请求之外，还能够发起 </a:t>
            </a:r>
            <a:r>
              <a:rPr lang="en-US" altLang="zh-CN" dirty="0">
                <a:solidFill>
                  <a:schemeClr val="tx1"/>
                </a:solidFill>
              </a:rPr>
              <a:t>JSONP </a:t>
            </a:r>
            <a:r>
              <a:rPr lang="zh-CN" altLang="en-US" dirty="0">
                <a:solidFill>
                  <a:schemeClr val="tx1"/>
                </a:solidFill>
              </a:rPr>
              <a:t>数据请求，例如：</a:t>
            </a:r>
            <a:endParaRPr lang="en-US" altLang="zh-CN" dirty="0">
              <a:solidFill>
                <a:schemeClr val="tx1"/>
              </a:solidFill>
            </a:endParaRPr>
          </a:p>
        </p:txBody>
      </p:sp>
      <p:sp>
        <p:nvSpPr>
          <p:cNvPr id="5" name="矩形 4">
            <a:extLst>
              <a:ext uri="{FF2B5EF4-FFF2-40B4-BE49-F238E27FC236}">
                <a16:creationId xmlns:a16="http://schemas.microsoft.com/office/drawing/2014/main" id="{BEFABF41-17A6-409A-A956-95A53B57D886}"/>
              </a:ext>
            </a:extLst>
          </p:cNvPr>
          <p:cNvSpPr/>
          <p:nvPr/>
        </p:nvSpPr>
        <p:spPr bwMode="auto">
          <a:xfrm>
            <a:off x="1247050" y="2435175"/>
            <a:ext cx="9595028" cy="2938336"/>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6" name="矩形 5">
            <a:extLst>
              <a:ext uri="{FF2B5EF4-FFF2-40B4-BE49-F238E27FC236}">
                <a16:creationId xmlns:a16="http://schemas.microsoft.com/office/drawing/2014/main" id="{BE56513B-65A5-4C11-ACDD-B30818469EC1}"/>
              </a:ext>
            </a:extLst>
          </p:cNvPr>
          <p:cNvSpPr/>
          <p:nvPr/>
        </p:nvSpPr>
        <p:spPr bwMode="auto">
          <a:xfrm>
            <a:off x="1388351" y="2552275"/>
            <a:ext cx="9277391" cy="2650726"/>
          </a:xfrm>
          <a:prstGeom prst="rect">
            <a:avLst/>
          </a:prstGeom>
        </p:spPr>
        <p:txBody>
          <a:bodyPr wrap="square">
            <a:spAutoFit/>
          </a:bodyPr>
          <a:lstStyle/>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ajax</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url: </a:t>
            </a:r>
            <a:r>
              <a:rPr lang="en-US" altLang="zh-CN" sz="1400" dirty="0">
                <a:solidFill>
                  <a:srgbClr val="1794FA"/>
                </a:solidFill>
                <a:latin typeface="Courier New" panose="02070309020205020404" pitchFamily="49" charset="0"/>
                <a:cs typeface="Courier New" panose="02070309020205020404" pitchFamily="49" charset="0"/>
              </a:rPr>
              <a:t>'http://ajax.frontend.itheima.net:3006/api/jsonp</a:t>
            </a:r>
            <a:r>
              <a:rPr lang="en-US" altLang="zh-CN" sz="1400" b="1" dirty="0">
                <a:latin typeface="Courier New" panose="02070309020205020404" pitchFamily="49" charset="0"/>
                <a:cs typeface="Courier New" panose="02070309020205020404" pitchFamily="49" charset="0"/>
              </a:rPr>
              <a:t>?name=zs&amp;age=20</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p>
          <a:p>
            <a:pPr>
              <a:lnSpc>
                <a:spcPct val="150000"/>
              </a:lnSpc>
            </a:pPr>
            <a:r>
              <a:rPr lang="en-US" altLang="zh-CN" sz="1400" dirty="0">
                <a:solidFill>
                  <a:srgbClr val="999999"/>
                </a:solidFill>
                <a:latin typeface="Courier New" panose="02070309020205020404" pitchFamily="49" charset="0"/>
                <a:cs typeface="Courier New" panose="02070309020205020404" pitchFamily="49" charset="0"/>
              </a:rPr>
              <a:t>    // </a:t>
            </a:r>
            <a:r>
              <a:rPr lang="zh-CN" altLang="en-US" sz="1400" dirty="0">
                <a:solidFill>
                  <a:srgbClr val="999999"/>
                </a:solidFill>
                <a:latin typeface="Courier New" panose="02070309020205020404" pitchFamily="49" charset="0"/>
                <a:cs typeface="Courier New" panose="02070309020205020404" pitchFamily="49" charset="0"/>
              </a:rPr>
              <a:t>如果要使用 </a:t>
            </a:r>
            <a:r>
              <a:rPr lang="en-US" altLang="zh-CN" sz="1400" dirty="0">
                <a:solidFill>
                  <a:srgbClr val="999999"/>
                </a:solidFill>
                <a:latin typeface="Courier New" panose="02070309020205020404" pitchFamily="49" charset="0"/>
                <a:cs typeface="Courier New" panose="02070309020205020404" pitchFamily="49" charset="0"/>
              </a:rPr>
              <a:t>$.ajax() </a:t>
            </a:r>
            <a:r>
              <a:rPr lang="zh-CN" altLang="en-US" sz="1400" dirty="0">
                <a:solidFill>
                  <a:srgbClr val="999999"/>
                </a:solidFill>
                <a:latin typeface="Courier New" panose="02070309020205020404" pitchFamily="49" charset="0"/>
                <a:cs typeface="Courier New" panose="02070309020205020404" pitchFamily="49" charset="0"/>
              </a:rPr>
              <a:t>发起 </a:t>
            </a:r>
            <a:r>
              <a:rPr lang="en-US" altLang="zh-CN" sz="1400" dirty="0">
                <a:solidFill>
                  <a:srgbClr val="999999"/>
                </a:solidFill>
                <a:latin typeface="Courier New" panose="02070309020205020404" pitchFamily="49" charset="0"/>
                <a:cs typeface="Courier New" panose="02070309020205020404" pitchFamily="49" charset="0"/>
              </a:rPr>
              <a:t>JSONP </a:t>
            </a:r>
            <a:r>
              <a:rPr lang="zh-CN" altLang="en-US" sz="1400" dirty="0">
                <a:solidFill>
                  <a:srgbClr val="999999"/>
                </a:solidFill>
                <a:latin typeface="Courier New" panose="02070309020205020404" pitchFamily="49" charset="0"/>
                <a:cs typeface="Courier New" panose="02070309020205020404" pitchFamily="49" charset="0"/>
              </a:rPr>
              <a:t>请求，必须指定 </a:t>
            </a:r>
            <a:r>
              <a:rPr lang="en-US" altLang="zh-CN" sz="1400" dirty="0">
                <a:solidFill>
                  <a:srgbClr val="999999"/>
                </a:solidFill>
                <a:latin typeface="Courier New" panose="02070309020205020404" pitchFamily="49" charset="0"/>
                <a:cs typeface="Courier New" panose="02070309020205020404" pitchFamily="49" charset="0"/>
              </a:rPr>
              <a:t>datatype </a:t>
            </a:r>
            <a:r>
              <a:rPr lang="zh-CN" altLang="en-US" sz="1400" dirty="0">
                <a:solidFill>
                  <a:srgbClr val="999999"/>
                </a:solidFill>
                <a:latin typeface="Courier New" panose="02070309020205020404" pitchFamily="49" charset="0"/>
                <a:cs typeface="Courier New" panose="02070309020205020404" pitchFamily="49" charset="0"/>
              </a:rPr>
              <a:t>为 </a:t>
            </a:r>
            <a:r>
              <a:rPr lang="en-US" altLang="zh-CN" sz="1400" dirty="0" err="1">
                <a:solidFill>
                  <a:srgbClr val="999999"/>
                </a:solidFill>
                <a:latin typeface="Courier New" panose="02070309020205020404" pitchFamily="49" charset="0"/>
                <a:cs typeface="Courier New" panose="02070309020205020404" pitchFamily="49" charset="0"/>
              </a:rPr>
              <a:t>jsonp</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err="1">
                <a:solidFill>
                  <a:srgbClr val="FF0000"/>
                </a:solidFill>
                <a:latin typeface="Courier New" panose="02070309020205020404" pitchFamily="49" charset="0"/>
                <a:cs typeface="Courier New" panose="02070309020205020404" pitchFamily="49" charset="0"/>
              </a:rPr>
              <a:t>dataType</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b="1" dirty="0" err="1">
                <a:solidFill>
                  <a:srgbClr val="FF0000"/>
                </a:solidFill>
                <a:latin typeface="Courier New" panose="02070309020205020404" pitchFamily="49" charset="0"/>
                <a:cs typeface="Courier New" panose="02070309020205020404" pitchFamily="49" charset="0"/>
              </a:rPr>
              <a:t>jsonp</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success</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function</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i="1" dirty="0">
                <a:solidFill>
                  <a:srgbClr val="FF960D"/>
                </a:solidFill>
                <a:latin typeface="Courier New" panose="02070309020205020404" pitchFamily="49" charset="0"/>
                <a:cs typeface="Courier New" panose="02070309020205020404" pitchFamily="49" charset="0"/>
              </a:rPr>
              <a:t>res</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i="1" dirty="0">
                <a:solidFill>
                  <a:srgbClr val="124CFA"/>
                </a:solidFill>
                <a:latin typeface="Courier New" panose="02070309020205020404" pitchFamily="49" charset="0"/>
                <a:cs typeface="Courier New" panose="02070309020205020404" pitchFamily="49" charset="0"/>
              </a:rPr>
              <a:t>console</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FFCD03"/>
                </a:solidFill>
                <a:latin typeface="Courier New" panose="02070309020205020404" pitchFamily="49" charset="0"/>
                <a:cs typeface="Courier New" panose="02070309020205020404" pitchFamily="49" charset="0"/>
              </a:rPr>
              <a:t>log</a:t>
            </a:r>
            <a:r>
              <a:rPr lang="en-US" altLang="zh-CN" sz="1400" dirty="0">
                <a:solidFill>
                  <a:srgbClr val="050505"/>
                </a:solidFill>
                <a:latin typeface="Courier New" panose="02070309020205020404" pitchFamily="49" charset="0"/>
                <a:cs typeface="Courier New" panose="02070309020205020404" pitchFamily="49" charset="0"/>
              </a:rPr>
              <a:t>(res)</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p:txBody>
      </p:sp>
      <p:sp>
        <p:nvSpPr>
          <p:cNvPr id="7" name="内容占位符 5">
            <a:extLst>
              <a:ext uri="{FF2B5EF4-FFF2-40B4-BE49-F238E27FC236}">
                <a16:creationId xmlns:a16="http://schemas.microsoft.com/office/drawing/2014/main" id="{F35C886D-8DD1-4CA4-9A9D-6DBD2448F051}"/>
              </a:ext>
            </a:extLst>
          </p:cNvPr>
          <p:cNvSpPr txBox="1">
            <a:spLocks/>
          </p:cNvSpPr>
          <p:nvPr/>
        </p:nvSpPr>
        <p:spPr>
          <a:xfrm>
            <a:off x="1131170" y="5490611"/>
            <a:ext cx="9940972" cy="553707"/>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1400" dirty="0">
                <a:solidFill>
                  <a:schemeClr val="tx1"/>
                </a:solidFill>
              </a:rPr>
              <a:t>默认情况下，使用 </a:t>
            </a:r>
            <a:r>
              <a:rPr lang="en-US" altLang="zh-CN" sz="1400" dirty="0">
                <a:solidFill>
                  <a:schemeClr val="tx1"/>
                </a:solidFill>
              </a:rPr>
              <a:t>jQuery </a:t>
            </a:r>
            <a:r>
              <a:rPr lang="zh-CN" altLang="en-US" sz="1400" dirty="0">
                <a:solidFill>
                  <a:schemeClr val="tx1"/>
                </a:solidFill>
              </a:rPr>
              <a:t>发起 </a:t>
            </a:r>
            <a:r>
              <a:rPr lang="en-US" altLang="zh-CN" sz="1400" dirty="0">
                <a:solidFill>
                  <a:schemeClr val="tx1"/>
                </a:solidFill>
              </a:rPr>
              <a:t>JSONP </a:t>
            </a:r>
            <a:r>
              <a:rPr lang="zh-CN" altLang="en-US" sz="1400" dirty="0">
                <a:solidFill>
                  <a:schemeClr val="tx1"/>
                </a:solidFill>
              </a:rPr>
              <a:t>请求，会自动携带一个 </a:t>
            </a:r>
            <a:r>
              <a:rPr lang="en-US" altLang="zh-CN" sz="1400" dirty="0">
                <a:solidFill>
                  <a:srgbClr val="FF0000"/>
                </a:solidFill>
              </a:rPr>
              <a:t>callback</a:t>
            </a:r>
            <a:r>
              <a:rPr lang="en-US" altLang="zh-CN" sz="1400" dirty="0">
                <a:solidFill>
                  <a:schemeClr val="tx1"/>
                </a:solidFill>
              </a:rPr>
              <a:t>=</a:t>
            </a:r>
            <a:r>
              <a:rPr lang="en-US" altLang="zh-CN" sz="1400" dirty="0" err="1">
                <a:solidFill>
                  <a:srgbClr val="047FFD"/>
                </a:solidFill>
              </a:rPr>
              <a:t>jQueryxxx</a:t>
            </a:r>
            <a:r>
              <a:rPr lang="en-US" altLang="zh-CN" sz="1400" dirty="0">
                <a:solidFill>
                  <a:schemeClr val="tx1"/>
                </a:solidFill>
              </a:rPr>
              <a:t> </a:t>
            </a:r>
            <a:r>
              <a:rPr lang="zh-CN" altLang="en-US" sz="1400" dirty="0">
                <a:solidFill>
                  <a:schemeClr val="tx1"/>
                </a:solidFill>
              </a:rPr>
              <a:t>的参数，</a:t>
            </a:r>
            <a:r>
              <a:rPr lang="en-US" altLang="zh-CN" sz="1400" dirty="0" err="1">
                <a:solidFill>
                  <a:srgbClr val="047FFD"/>
                </a:solidFill>
              </a:rPr>
              <a:t>jQueryxxx</a:t>
            </a:r>
            <a:r>
              <a:rPr lang="en-US" altLang="zh-CN" sz="1400" dirty="0">
                <a:solidFill>
                  <a:schemeClr val="tx1"/>
                </a:solidFill>
              </a:rPr>
              <a:t> </a:t>
            </a:r>
            <a:r>
              <a:rPr lang="zh-CN" altLang="en-US" sz="1400" dirty="0">
                <a:solidFill>
                  <a:schemeClr val="tx1"/>
                </a:solidFill>
              </a:rPr>
              <a:t>是随机生成的一个回调函数名称。</a:t>
            </a:r>
            <a:endParaRPr lang="en-US" altLang="zh-CN" sz="1400" dirty="0">
              <a:solidFill>
                <a:schemeClr val="tx1"/>
              </a:solidFill>
            </a:endParaRPr>
          </a:p>
        </p:txBody>
      </p:sp>
    </p:spTree>
    <p:extLst>
      <p:ext uri="{BB962C8B-B14F-4D97-AF65-F5344CB8AC3E}">
        <p14:creationId xmlns:p14="http://schemas.microsoft.com/office/powerpoint/2010/main" val="188251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JSONP</a:t>
            </a:r>
          </a:p>
        </p:txBody>
      </p:sp>
      <p:sp>
        <p:nvSpPr>
          <p:cNvPr id="11" name="内容占位符 10"/>
          <p:cNvSpPr>
            <a:spLocks noGrp="1"/>
          </p:cNvSpPr>
          <p:nvPr>
            <p:ph idx="1"/>
          </p:nvPr>
        </p:nvSpPr>
        <p:spPr>
          <a:xfrm>
            <a:off x="1131171" y="1248001"/>
            <a:ext cx="8690163" cy="722076"/>
          </a:xfrm>
        </p:spPr>
        <p:txBody>
          <a:bodyPr/>
          <a:lstStyle/>
          <a:p>
            <a:r>
              <a:rPr lang="en-US" altLang="zh-CN" dirty="0"/>
              <a:t>2.6 </a:t>
            </a:r>
            <a:r>
              <a:rPr lang="zh-CN" altLang="en-US" dirty="0"/>
              <a:t>自定义参数及回调函数名称</a:t>
            </a:r>
          </a:p>
        </p:txBody>
      </p:sp>
      <p:sp>
        <p:nvSpPr>
          <p:cNvPr id="9" name="内容占位符 5">
            <a:extLst>
              <a:ext uri="{FF2B5EF4-FFF2-40B4-BE49-F238E27FC236}">
                <a16:creationId xmlns:a16="http://schemas.microsoft.com/office/drawing/2014/main" id="{E9623AE0-2092-4DE9-9F59-58195D67D7CF}"/>
              </a:ext>
            </a:extLst>
          </p:cNvPr>
          <p:cNvSpPr>
            <a:spLocks noGrp="1"/>
          </p:cNvSpPr>
          <p:nvPr>
            <p:ph sz="half" idx="14"/>
          </p:nvPr>
        </p:nvSpPr>
        <p:spPr>
          <a:xfrm>
            <a:off x="1131169" y="1857601"/>
            <a:ext cx="9595027" cy="553707"/>
          </a:xfrm>
        </p:spPr>
        <p:txBody>
          <a:bodyPr>
            <a:noAutofit/>
          </a:bodyPr>
          <a:lstStyle/>
          <a:p>
            <a:r>
              <a:rPr lang="zh-CN" altLang="en-US" dirty="0">
                <a:solidFill>
                  <a:schemeClr val="tx1"/>
                </a:solidFill>
              </a:rPr>
              <a:t>在使用 </a:t>
            </a:r>
            <a:r>
              <a:rPr lang="en-US" altLang="zh-CN" dirty="0">
                <a:solidFill>
                  <a:schemeClr val="tx1"/>
                </a:solidFill>
              </a:rPr>
              <a:t>jQuery </a:t>
            </a:r>
            <a:r>
              <a:rPr lang="zh-CN" altLang="en-US" dirty="0">
                <a:solidFill>
                  <a:schemeClr val="tx1"/>
                </a:solidFill>
              </a:rPr>
              <a:t>发起 </a:t>
            </a:r>
            <a:r>
              <a:rPr lang="en-US" altLang="zh-CN" dirty="0">
                <a:solidFill>
                  <a:schemeClr val="tx1"/>
                </a:solidFill>
              </a:rPr>
              <a:t>JSONP </a:t>
            </a:r>
            <a:r>
              <a:rPr lang="zh-CN" altLang="en-US" dirty="0">
                <a:solidFill>
                  <a:schemeClr val="tx1"/>
                </a:solidFill>
              </a:rPr>
              <a:t>请求时，如果想要自定义 </a:t>
            </a:r>
            <a:r>
              <a:rPr lang="en-US" altLang="zh-CN" dirty="0">
                <a:solidFill>
                  <a:schemeClr val="tx1"/>
                </a:solidFill>
              </a:rPr>
              <a:t>JSONP </a:t>
            </a:r>
            <a:r>
              <a:rPr lang="zh-CN" altLang="en-US" dirty="0">
                <a:solidFill>
                  <a:schemeClr val="tx1"/>
                </a:solidFill>
              </a:rPr>
              <a:t>的</a:t>
            </a:r>
            <a:r>
              <a:rPr lang="zh-CN" altLang="en-US" b="1" dirty="0">
                <a:solidFill>
                  <a:srgbClr val="FF0000"/>
                </a:solidFill>
              </a:rPr>
              <a:t>参数</a:t>
            </a:r>
            <a:r>
              <a:rPr lang="zh-CN" altLang="en-US" dirty="0">
                <a:solidFill>
                  <a:schemeClr val="tx1"/>
                </a:solidFill>
              </a:rPr>
              <a:t>以及</a:t>
            </a:r>
            <a:r>
              <a:rPr lang="zh-CN" altLang="en-US" b="1" dirty="0">
                <a:solidFill>
                  <a:srgbClr val="FF0000"/>
                </a:solidFill>
              </a:rPr>
              <a:t>回调函数名称</a:t>
            </a:r>
            <a:r>
              <a:rPr lang="zh-CN" altLang="en-US" dirty="0">
                <a:solidFill>
                  <a:schemeClr val="tx1"/>
                </a:solidFill>
              </a:rPr>
              <a:t>，可以通过如下两个参数来指定：</a:t>
            </a:r>
            <a:endParaRPr lang="en-US" altLang="zh-CN" dirty="0">
              <a:solidFill>
                <a:schemeClr val="tx1"/>
              </a:solidFill>
            </a:endParaRPr>
          </a:p>
        </p:txBody>
      </p:sp>
      <p:sp>
        <p:nvSpPr>
          <p:cNvPr id="5" name="矩形 4">
            <a:extLst>
              <a:ext uri="{FF2B5EF4-FFF2-40B4-BE49-F238E27FC236}">
                <a16:creationId xmlns:a16="http://schemas.microsoft.com/office/drawing/2014/main" id="{BEFABF41-17A6-409A-A956-95A53B57D886}"/>
              </a:ext>
            </a:extLst>
          </p:cNvPr>
          <p:cNvSpPr/>
          <p:nvPr/>
        </p:nvSpPr>
        <p:spPr bwMode="auto">
          <a:xfrm>
            <a:off x="1247050" y="2435174"/>
            <a:ext cx="9595028" cy="3877572"/>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6" name="矩形 5">
            <a:extLst>
              <a:ext uri="{FF2B5EF4-FFF2-40B4-BE49-F238E27FC236}">
                <a16:creationId xmlns:a16="http://schemas.microsoft.com/office/drawing/2014/main" id="{BE56513B-65A5-4C11-ACDD-B30818469EC1}"/>
              </a:ext>
            </a:extLst>
          </p:cNvPr>
          <p:cNvSpPr/>
          <p:nvPr/>
        </p:nvSpPr>
        <p:spPr bwMode="auto">
          <a:xfrm>
            <a:off x="1388351" y="2552276"/>
            <a:ext cx="9277391" cy="3620222"/>
          </a:xfrm>
          <a:prstGeom prst="rect">
            <a:avLst/>
          </a:prstGeom>
        </p:spPr>
        <p:txBody>
          <a:bodyPr wrap="square">
            <a:spAutoFit/>
          </a:bodyPr>
          <a:lstStyle/>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ajax</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url: </a:t>
            </a:r>
            <a:r>
              <a:rPr lang="en-US" altLang="zh-CN" sz="1400" dirty="0">
                <a:solidFill>
                  <a:srgbClr val="1794FA"/>
                </a:solidFill>
                <a:latin typeface="Courier New" panose="02070309020205020404" pitchFamily="49" charset="0"/>
                <a:cs typeface="Courier New" panose="02070309020205020404" pitchFamily="49" charset="0"/>
              </a:rPr>
              <a:t>'http://ajax.frontend.itheima.net:3006/api/jsonp</a:t>
            </a:r>
            <a:r>
              <a:rPr lang="en-US" altLang="zh-CN" sz="1400" b="1" dirty="0">
                <a:latin typeface="Courier New" panose="02070309020205020404" pitchFamily="49" charset="0"/>
                <a:cs typeface="Courier New" panose="02070309020205020404" pitchFamily="49" charset="0"/>
              </a:rPr>
              <a:t>?name=zs&amp;age=20</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p>
          <a:p>
            <a:pPr>
              <a:lnSpc>
                <a:spcPct val="150000"/>
              </a:lnSpc>
            </a:pPr>
            <a:r>
              <a:rPr lang="en-US" altLang="zh-CN" sz="1400" dirty="0">
                <a:solidFill>
                  <a:srgbClr val="999999"/>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dataType</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err="1">
                <a:solidFill>
                  <a:srgbClr val="1794FA"/>
                </a:solidFill>
                <a:latin typeface="Courier New" panose="02070309020205020404" pitchFamily="49" charset="0"/>
                <a:cs typeface="Courier New" panose="02070309020205020404" pitchFamily="49" charset="0"/>
              </a:rPr>
              <a:t>jsonp</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发送到服务端的参数名称，默认值为 </a:t>
            </a:r>
            <a:r>
              <a:rPr lang="en-US" altLang="zh-CN" sz="1400" dirty="0">
                <a:solidFill>
                  <a:srgbClr val="999999"/>
                </a:solidFill>
                <a:latin typeface="Courier New" panose="02070309020205020404" pitchFamily="49" charset="0"/>
                <a:cs typeface="Courier New" panose="02070309020205020404" pitchFamily="49" charset="0"/>
              </a:rPr>
              <a:t>callback</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err="1">
                <a:solidFill>
                  <a:srgbClr val="FF0000"/>
                </a:solidFill>
                <a:latin typeface="Courier New" panose="02070309020205020404" pitchFamily="49" charset="0"/>
                <a:cs typeface="Courier New" panose="02070309020205020404" pitchFamily="49" charset="0"/>
              </a:rPr>
              <a:t>jsonp</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b="1" dirty="0">
                <a:solidFill>
                  <a:srgbClr val="FF0000"/>
                </a:solidFill>
                <a:latin typeface="Courier New" panose="02070309020205020404" pitchFamily="49" charset="0"/>
                <a:cs typeface="Courier New" panose="02070309020205020404" pitchFamily="49" charset="0"/>
              </a:rPr>
              <a:t>callback</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自定义的回调函数名称，默认值为 </a:t>
            </a:r>
            <a:r>
              <a:rPr lang="en-US" altLang="zh-CN" sz="1400" dirty="0" err="1">
                <a:solidFill>
                  <a:srgbClr val="999999"/>
                </a:solidFill>
                <a:latin typeface="Courier New" panose="02070309020205020404" pitchFamily="49" charset="0"/>
                <a:cs typeface="Courier New" panose="02070309020205020404" pitchFamily="49" charset="0"/>
              </a:rPr>
              <a:t>jQueryxxx</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格式</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dirty="0" err="1">
                <a:solidFill>
                  <a:srgbClr val="FF0000"/>
                </a:solidFill>
                <a:latin typeface="Courier New" panose="02070309020205020404" pitchFamily="49" charset="0"/>
                <a:cs typeface="Courier New" panose="02070309020205020404" pitchFamily="49" charset="0"/>
              </a:rPr>
              <a:t>jsonpCallback</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b="1" dirty="0">
                <a:solidFill>
                  <a:srgbClr val="FF0000"/>
                </a:solidFill>
                <a:latin typeface="Courier New" panose="02070309020205020404" pitchFamily="49" charset="0"/>
                <a:cs typeface="Courier New" panose="02070309020205020404" pitchFamily="49" charset="0"/>
              </a:rPr>
              <a:t>abc</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success</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function</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i="1" dirty="0">
                <a:solidFill>
                  <a:srgbClr val="FF960D"/>
                </a:solidFill>
                <a:latin typeface="Courier New" panose="02070309020205020404" pitchFamily="49" charset="0"/>
                <a:cs typeface="Courier New" panose="02070309020205020404" pitchFamily="49" charset="0"/>
              </a:rPr>
              <a:t>res</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i="1" dirty="0">
                <a:solidFill>
                  <a:srgbClr val="124CFA"/>
                </a:solidFill>
                <a:latin typeface="Courier New" panose="02070309020205020404" pitchFamily="49" charset="0"/>
                <a:cs typeface="Courier New" panose="02070309020205020404" pitchFamily="49" charset="0"/>
              </a:rPr>
              <a:t>console</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FFCD03"/>
                </a:solidFill>
                <a:latin typeface="Courier New" panose="02070309020205020404" pitchFamily="49" charset="0"/>
                <a:cs typeface="Courier New" panose="02070309020205020404" pitchFamily="49" charset="0"/>
              </a:rPr>
              <a:t>log</a:t>
            </a:r>
            <a:r>
              <a:rPr lang="en-US" altLang="zh-CN" sz="1400" dirty="0">
                <a:solidFill>
                  <a:srgbClr val="050505"/>
                </a:solidFill>
                <a:latin typeface="Courier New" panose="02070309020205020404" pitchFamily="49" charset="0"/>
                <a:cs typeface="Courier New" panose="02070309020205020404" pitchFamily="49" charset="0"/>
              </a:rPr>
              <a:t>(res)</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61364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6">
                                            <p:txEl>
                                              <p:pRg st="8" end="8"/>
                                            </p:txEl>
                                          </p:spTgt>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nodeType="afterEffect">
                                  <p:stCondLst>
                                    <p:cond delay="0"/>
                                  </p:stCondLst>
                                  <p:childTnLst>
                                    <p:set>
                                      <p:cBhvr>
                                        <p:cTn id="40" dur="1" fill="hold">
                                          <p:stCondLst>
                                            <p:cond delay="0"/>
                                          </p:stCondLst>
                                        </p:cTn>
                                        <p:tgtEl>
                                          <p:spTgt spid="6">
                                            <p:txEl>
                                              <p:pRg st="9" end="9"/>
                                            </p:txEl>
                                          </p:spTgt>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nodeType="afterEffect">
                                  <p:stCondLst>
                                    <p:cond delay="0"/>
                                  </p:stCondLst>
                                  <p:childTnLst>
                                    <p:set>
                                      <p:cBhvr>
                                        <p:cTn id="43"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客户端与服务器</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1.1 </a:t>
            </a:r>
            <a:r>
              <a:rPr lang="zh-CN" altLang="en-US" dirty="0"/>
              <a:t>上网的目的</a:t>
            </a:r>
          </a:p>
        </p:txBody>
      </p:sp>
      <p:sp>
        <p:nvSpPr>
          <p:cNvPr id="18" name="内容占位符 5">
            <a:extLst>
              <a:ext uri="{FF2B5EF4-FFF2-40B4-BE49-F238E27FC236}">
                <a16:creationId xmlns:a16="http://schemas.microsoft.com/office/drawing/2014/main" id="{69EAF238-98FD-44CE-973F-60A99AA1FD5F}"/>
              </a:ext>
            </a:extLst>
          </p:cNvPr>
          <p:cNvSpPr>
            <a:spLocks noGrp="1"/>
          </p:cNvSpPr>
          <p:nvPr>
            <p:ph sz="half" idx="14"/>
          </p:nvPr>
        </p:nvSpPr>
        <p:spPr>
          <a:xfrm>
            <a:off x="5554133" y="1857600"/>
            <a:ext cx="4560169" cy="2367267"/>
          </a:xfrm>
        </p:spPr>
        <p:txBody>
          <a:bodyPr>
            <a:noAutofit/>
          </a:bodyPr>
          <a:lstStyle/>
          <a:p>
            <a:pPr marL="228594" indent="-228594">
              <a:buFont typeface="Wingdings" panose="05000000000000000000" pitchFamily="2" charset="2"/>
              <a:buChar char="l"/>
            </a:pPr>
            <a:r>
              <a:rPr lang="zh-CN" altLang="en-US" dirty="0">
                <a:solidFill>
                  <a:schemeClr val="tx1"/>
                </a:solidFill>
              </a:rPr>
              <a:t>刷微博</a:t>
            </a:r>
            <a:endParaRPr lang="en-US" altLang="zh-CN" dirty="0">
              <a:solidFill>
                <a:schemeClr val="tx1"/>
              </a:solidFill>
            </a:endParaRPr>
          </a:p>
          <a:p>
            <a:pPr marL="228594" indent="-228594">
              <a:buFont typeface="Wingdings" panose="05000000000000000000" pitchFamily="2" charset="2"/>
              <a:buChar char="l"/>
            </a:pPr>
            <a:r>
              <a:rPr lang="zh-CN" altLang="en-US" dirty="0">
                <a:solidFill>
                  <a:schemeClr val="tx1"/>
                </a:solidFill>
              </a:rPr>
              <a:t>浏览新闻</a:t>
            </a:r>
            <a:endParaRPr lang="en-US" altLang="zh-CN" dirty="0">
              <a:solidFill>
                <a:schemeClr val="tx1"/>
              </a:solidFill>
            </a:endParaRPr>
          </a:p>
          <a:p>
            <a:pPr marL="228594" indent="-228594">
              <a:buFont typeface="Wingdings" panose="05000000000000000000" pitchFamily="2" charset="2"/>
              <a:buChar char="l"/>
            </a:pPr>
            <a:r>
              <a:rPr lang="zh-CN" altLang="en-US" dirty="0">
                <a:solidFill>
                  <a:schemeClr val="tx1"/>
                </a:solidFill>
              </a:rPr>
              <a:t>在线听音乐</a:t>
            </a:r>
            <a:endParaRPr lang="en-US" altLang="zh-CN" dirty="0">
              <a:solidFill>
                <a:schemeClr val="tx1"/>
              </a:solidFill>
            </a:endParaRPr>
          </a:p>
          <a:p>
            <a:pPr marL="228594" indent="-228594">
              <a:buFont typeface="Wingdings" panose="05000000000000000000" pitchFamily="2" charset="2"/>
              <a:buChar char="l"/>
            </a:pPr>
            <a:r>
              <a:rPr lang="zh-CN" altLang="en-US" dirty="0">
                <a:solidFill>
                  <a:schemeClr val="tx1"/>
                </a:solidFill>
              </a:rPr>
              <a:t>在线看电影</a:t>
            </a:r>
            <a:endParaRPr lang="en-US" altLang="zh-CN" dirty="0">
              <a:solidFill>
                <a:schemeClr val="tx1"/>
              </a:solidFill>
            </a:endParaRPr>
          </a:p>
          <a:p>
            <a:pPr marL="228594" indent="-228594">
              <a:buFont typeface="Wingdings" panose="05000000000000000000" pitchFamily="2" charset="2"/>
              <a:buChar char="l"/>
            </a:pPr>
            <a:r>
              <a:rPr lang="en-US" altLang="zh-CN" dirty="0">
                <a:solidFill>
                  <a:schemeClr val="tx1"/>
                </a:solidFill>
              </a:rPr>
              <a:t>etc…</a:t>
            </a:r>
          </a:p>
          <a:p>
            <a:pPr marL="228594" indent="-228594">
              <a:buFont typeface="Wingdings" panose="05000000000000000000" pitchFamily="2" charset="2"/>
              <a:buChar char="l"/>
            </a:pPr>
            <a:endParaRPr lang="zh-CN" altLang="en-US" dirty="0">
              <a:solidFill>
                <a:schemeClr val="tx1"/>
              </a:solidFill>
            </a:endParaRPr>
          </a:p>
        </p:txBody>
      </p:sp>
      <p:pic>
        <p:nvPicPr>
          <p:cNvPr id="1026" name="Picture 2">
            <a:extLst>
              <a:ext uri="{FF2B5EF4-FFF2-40B4-BE49-F238E27FC236}">
                <a16:creationId xmlns:a16="http://schemas.microsoft.com/office/drawing/2014/main" id="{65486CA7-117D-4778-AAD3-43E9FA0963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499" y="1965712"/>
            <a:ext cx="4212167" cy="2795347"/>
          </a:xfrm>
          <a:prstGeom prst="rect">
            <a:avLst/>
          </a:prstGeom>
          <a:noFill/>
          <a:extLst>
            <a:ext uri="{909E8E84-426E-40DD-AFC4-6F175D3DCCD1}">
              <a14:hiddenFill xmlns:a14="http://schemas.microsoft.com/office/drawing/2010/main">
                <a:solidFill>
                  <a:srgbClr val="FFFFFF"/>
                </a:solidFill>
              </a14:hiddenFill>
            </a:ext>
          </a:extLst>
        </p:spPr>
      </p:pic>
      <p:sp>
        <p:nvSpPr>
          <p:cNvPr id="6" name="内容占位符 5">
            <a:extLst>
              <a:ext uri="{FF2B5EF4-FFF2-40B4-BE49-F238E27FC236}">
                <a16:creationId xmlns:a16="http://schemas.microsoft.com/office/drawing/2014/main" id="{07A75942-AD80-4D91-BE4B-57A77C14390E}"/>
              </a:ext>
            </a:extLst>
          </p:cNvPr>
          <p:cNvSpPr txBox="1">
            <a:spLocks/>
          </p:cNvSpPr>
          <p:nvPr/>
        </p:nvSpPr>
        <p:spPr>
          <a:xfrm>
            <a:off x="1231899" y="4988312"/>
            <a:ext cx="8780803" cy="1116155"/>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1400" dirty="0">
                <a:solidFill>
                  <a:schemeClr val="tx1"/>
                </a:solidFill>
              </a:rPr>
              <a:t>上网的</a:t>
            </a:r>
            <a:r>
              <a:rPr lang="zh-CN" altLang="en-US" sz="1400" dirty="0">
                <a:solidFill>
                  <a:srgbClr val="FF0000"/>
                </a:solidFill>
              </a:rPr>
              <a:t>本质目的</a:t>
            </a:r>
            <a:r>
              <a:rPr lang="zh-CN" altLang="en-US" sz="1400" dirty="0">
                <a:solidFill>
                  <a:schemeClr val="tx1"/>
                </a:solidFill>
              </a:rPr>
              <a:t>：通过互联网的形式来</a:t>
            </a:r>
            <a:r>
              <a:rPr lang="zh-CN" altLang="en-US" sz="1400" dirty="0">
                <a:solidFill>
                  <a:srgbClr val="FF0000"/>
                </a:solidFill>
              </a:rPr>
              <a:t>获取和消费资源</a:t>
            </a:r>
          </a:p>
        </p:txBody>
      </p:sp>
    </p:spTree>
    <p:extLst>
      <p:ext uri="{BB962C8B-B14F-4D97-AF65-F5344CB8AC3E}">
        <p14:creationId xmlns:p14="http://schemas.microsoft.com/office/powerpoint/2010/main" val="335150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5. </a:t>
            </a:r>
            <a:r>
              <a:rPr lang="zh-CN" altLang="en-US" dirty="0"/>
              <a:t>了解</a:t>
            </a:r>
            <a:r>
              <a:rPr lang="en-US" altLang="zh-CN" dirty="0"/>
              <a:t>Ajax</a:t>
            </a:r>
          </a:p>
        </p:txBody>
      </p:sp>
      <p:sp>
        <p:nvSpPr>
          <p:cNvPr id="11" name="内容占位符 10"/>
          <p:cNvSpPr>
            <a:spLocks noGrp="1"/>
          </p:cNvSpPr>
          <p:nvPr>
            <p:ph idx="1"/>
          </p:nvPr>
        </p:nvSpPr>
        <p:spPr>
          <a:xfrm>
            <a:off x="1131171" y="1248001"/>
            <a:ext cx="8690163" cy="722076"/>
          </a:xfrm>
        </p:spPr>
        <p:txBody>
          <a:bodyPr/>
          <a:lstStyle/>
          <a:p>
            <a:r>
              <a:rPr lang="en-US" altLang="zh-CN" dirty="0"/>
              <a:t>5.2 </a:t>
            </a:r>
            <a:r>
              <a:rPr lang="zh-CN" altLang="en-US" dirty="0"/>
              <a:t>为什么要学</a:t>
            </a:r>
            <a:r>
              <a:rPr lang="en-US" altLang="zh-CN" dirty="0"/>
              <a:t>Ajax</a:t>
            </a:r>
            <a:endParaRPr lang="zh-CN" altLang="en-US" dirty="0"/>
          </a:p>
        </p:txBody>
      </p:sp>
      <p:sp>
        <p:nvSpPr>
          <p:cNvPr id="9" name="内容占位符 5">
            <a:extLst>
              <a:ext uri="{FF2B5EF4-FFF2-40B4-BE49-F238E27FC236}">
                <a16:creationId xmlns:a16="http://schemas.microsoft.com/office/drawing/2014/main" id="{8563ED40-FE2B-4275-B5F0-3E0984B7A9E7}"/>
              </a:ext>
            </a:extLst>
          </p:cNvPr>
          <p:cNvSpPr>
            <a:spLocks noGrp="1"/>
          </p:cNvSpPr>
          <p:nvPr>
            <p:ph sz="half" idx="14"/>
          </p:nvPr>
        </p:nvSpPr>
        <p:spPr>
          <a:xfrm>
            <a:off x="1131169" y="1857600"/>
            <a:ext cx="9390075" cy="1149760"/>
          </a:xfrm>
        </p:spPr>
        <p:txBody>
          <a:bodyPr>
            <a:noAutofit/>
          </a:bodyPr>
          <a:lstStyle/>
          <a:p>
            <a:r>
              <a:rPr lang="zh-CN" altLang="en-US" dirty="0">
                <a:solidFill>
                  <a:schemeClr val="tx1"/>
                </a:solidFill>
              </a:rPr>
              <a:t>之前所学的技术，只能把网页做的更美观漂亮，或添加一些动画效果，但是，</a:t>
            </a:r>
            <a:r>
              <a:rPr lang="en-US" altLang="zh-CN" dirty="0">
                <a:solidFill>
                  <a:srgbClr val="FF0000"/>
                </a:solidFill>
              </a:rPr>
              <a:t>Ajax</a:t>
            </a:r>
            <a:r>
              <a:rPr lang="zh-CN" altLang="en-US" dirty="0">
                <a:solidFill>
                  <a:schemeClr val="tx1"/>
                </a:solidFill>
              </a:rPr>
              <a:t>能让我们轻松实现</a:t>
            </a:r>
            <a:r>
              <a:rPr lang="zh-CN" altLang="en-US" dirty="0">
                <a:solidFill>
                  <a:srgbClr val="047FFD"/>
                </a:solidFill>
              </a:rPr>
              <a:t>网页</a:t>
            </a:r>
            <a:r>
              <a:rPr lang="zh-CN" altLang="en-US" dirty="0">
                <a:solidFill>
                  <a:schemeClr val="tx1"/>
                </a:solidFill>
              </a:rPr>
              <a:t>与</a:t>
            </a:r>
            <a:r>
              <a:rPr lang="zh-CN" altLang="en-US" dirty="0">
                <a:solidFill>
                  <a:srgbClr val="047FFD"/>
                </a:solidFill>
              </a:rPr>
              <a:t>服务器</a:t>
            </a:r>
            <a:r>
              <a:rPr lang="zh-CN" altLang="en-US" dirty="0">
                <a:solidFill>
                  <a:schemeClr val="tx1"/>
                </a:solidFill>
              </a:rPr>
              <a:t>之间的</a:t>
            </a:r>
            <a:r>
              <a:rPr lang="zh-CN" altLang="en-US" dirty="0">
                <a:solidFill>
                  <a:srgbClr val="FF0000"/>
                </a:solidFill>
              </a:rPr>
              <a:t>数据交互</a:t>
            </a:r>
            <a:r>
              <a:rPr lang="zh-CN" altLang="en-US" dirty="0">
                <a:solidFill>
                  <a:schemeClr val="tx1"/>
                </a:solidFill>
              </a:rPr>
              <a:t>。</a:t>
            </a:r>
          </a:p>
        </p:txBody>
      </p:sp>
      <p:grpSp>
        <p:nvGrpSpPr>
          <p:cNvPr id="31" name="组合 30">
            <a:extLst>
              <a:ext uri="{FF2B5EF4-FFF2-40B4-BE49-F238E27FC236}">
                <a16:creationId xmlns:a16="http://schemas.microsoft.com/office/drawing/2014/main" id="{28E70CA6-8A46-4AAA-A315-7D8173F06E8A}"/>
              </a:ext>
            </a:extLst>
          </p:cNvPr>
          <p:cNvGrpSpPr/>
          <p:nvPr/>
        </p:nvGrpSpPr>
        <p:grpSpPr>
          <a:xfrm>
            <a:off x="4344494" y="3273379"/>
            <a:ext cx="1531743" cy="2329679"/>
            <a:chOff x="3258370" y="2455034"/>
            <a:chExt cx="1148807" cy="1747259"/>
          </a:xfrm>
        </p:grpSpPr>
        <p:pic>
          <p:nvPicPr>
            <p:cNvPr id="5" name="图片 4">
              <a:extLst>
                <a:ext uri="{FF2B5EF4-FFF2-40B4-BE49-F238E27FC236}">
                  <a16:creationId xmlns:a16="http://schemas.microsoft.com/office/drawing/2014/main" id="{D61F4331-81BB-463A-9003-60A08CE2FAD2}"/>
                </a:ext>
              </a:extLst>
            </p:cNvPr>
            <p:cNvPicPr>
              <a:picLocks noChangeAspect="1"/>
            </p:cNvPicPr>
            <p:nvPr/>
          </p:nvPicPr>
          <p:blipFill>
            <a:blip r:embed="rId2"/>
            <a:stretch>
              <a:fillRect/>
            </a:stretch>
          </p:blipFill>
          <p:spPr>
            <a:xfrm>
              <a:off x="3258370" y="2455034"/>
              <a:ext cx="1148807" cy="1516426"/>
            </a:xfrm>
            <a:prstGeom prst="rect">
              <a:avLst/>
            </a:prstGeom>
          </p:spPr>
        </p:pic>
        <p:sp>
          <p:nvSpPr>
            <p:cNvPr id="7" name="文本框 6">
              <a:extLst>
                <a:ext uri="{FF2B5EF4-FFF2-40B4-BE49-F238E27FC236}">
                  <a16:creationId xmlns:a16="http://schemas.microsoft.com/office/drawing/2014/main" id="{D4A5E003-5005-4B24-9EA4-B4BF730E6F4C}"/>
                </a:ext>
              </a:extLst>
            </p:cNvPr>
            <p:cNvSpPr txBox="1"/>
            <p:nvPr/>
          </p:nvSpPr>
          <p:spPr>
            <a:xfrm>
              <a:off x="3605788" y="3971460"/>
              <a:ext cx="407804" cy="230833"/>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网页</a:t>
              </a:r>
            </a:p>
          </p:txBody>
        </p:sp>
      </p:grpSp>
      <p:grpSp>
        <p:nvGrpSpPr>
          <p:cNvPr id="27" name="组合 26">
            <a:extLst>
              <a:ext uri="{FF2B5EF4-FFF2-40B4-BE49-F238E27FC236}">
                <a16:creationId xmlns:a16="http://schemas.microsoft.com/office/drawing/2014/main" id="{26F98FF4-7F1C-4F51-9989-F4E5967A1067}"/>
              </a:ext>
            </a:extLst>
          </p:cNvPr>
          <p:cNvGrpSpPr/>
          <p:nvPr/>
        </p:nvGrpSpPr>
        <p:grpSpPr>
          <a:xfrm>
            <a:off x="1483377" y="3709449"/>
            <a:ext cx="1202827" cy="1893608"/>
            <a:chOff x="1112533" y="2782087"/>
            <a:chExt cx="902120" cy="1420206"/>
          </a:xfrm>
        </p:grpSpPr>
        <p:pic>
          <p:nvPicPr>
            <p:cNvPr id="4" name="图片 3">
              <a:extLst>
                <a:ext uri="{FF2B5EF4-FFF2-40B4-BE49-F238E27FC236}">
                  <a16:creationId xmlns:a16="http://schemas.microsoft.com/office/drawing/2014/main" id="{D442E47B-3E2F-4CFF-81DC-4B30C32CB775}"/>
                </a:ext>
              </a:extLst>
            </p:cNvPr>
            <p:cNvPicPr>
              <a:picLocks noChangeAspect="1"/>
            </p:cNvPicPr>
            <p:nvPr/>
          </p:nvPicPr>
          <p:blipFill>
            <a:blip r:embed="rId3"/>
            <a:stretch>
              <a:fillRect/>
            </a:stretch>
          </p:blipFill>
          <p:spPr>
            <a:xfrm>
              <a:off x="1112533" y="2782087"/>
              <a:ext cx="902120" cy="862320"/>
            </a:xfrm>
            <a:prstGeom prst="rect">
              <a:avLst/>
            </a:prstGeom>
          </p:spPr>
        </p:pic>
        <p:sp>
          <p:nvSpPr>
            <p:cNvPr id="12" name="文本框 11">
              <a:extLst>
                <a:ext uri="{FF2B5EF4-FFF2-40B4-BE49-F238E27FC236}">
                  <a16:creationId xmlns:a16="http://schemas.microsoft.com/office/drawing/2014/main" id="{D51FF9A0-AD3B-411D-8BAE-BC6449EE85FE}"/>
                </a:ext>
              </a:extLst>
            </p:cNvPr>
            <p:cNvSpPr txBox="1"/>
            <p:nvPr/>
          </p:nvSpPr>
          <p:spPr>
            <a:xfrm>
              <a:off x="1336608" y="3971460"/>
              <a:ext cx="407804" cy="230833"/>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用户</a:t>
              </a:r>
            </a:p>
          </p:txBody>
        </p:sp>
      </p:grpSp>
      <p:grpSp>
        <p:nvGrpSpPr>
          <p:cNvPr id="30" name="组合 29">
            <a:extLst>
              <a:ext uri="{FF2B5EF4-FFF2-40B4-BE49-F238E27FC236}">
                <a16:creationId xmlns:a16="http://schemas.microsoft.com/office/drawing/2014/main" id="{44D2210C-B779-417A-8C12-14A5BC6E1A1F}"/>
              </a:ext>
            </a:extLst>
          </p:cNvPr>
          <p:cNvGrpSpPr/>
          <p:nvPr/>
        </p:nvGrpSpPr>
        <p:grpSpPr>
          <a:xfrm>
            <a:off x="8866013" y="3273379"/>
            <a:ext cx="1431615" cy="2328212"/>
            <a:chOff x="6649509" y="2455034"/>
            <a:chExt cx="1073711" cy="1746159"/>
          </a:xfrm>
        </p:grpSpPr>
        <p:pic>
          <p:nvPicPr>
            <p:cNvPr id="6" name="图片 5">
              <a:extLst>
                <a:ext uri="{FF2B5EF4-FFF2-40B4-BE49-F238E27FC236}">
                  <a16:creationId xmlns:a16="http://schemas.microsoft.com/office/drawing/2014/main" id="{A8E30793-E9C3-4212-83AA-2AC8DFBA924B}"/>
                </a:ext>
              </a:extLst>
            </p:cNvPr>
            <p:cNvPicPr>
              <a:picLocks noChangeAspect="1"/>
            </p:cNvPicPr>
            <p:nvPr/>
          </p:nvPicPr>
          <p:blipFill>
            <a:blip r:embed="rId4"/>
            <a:stretch>
              <a:fillRect/>
            </a:stretch>
          </p:blipFill>
          <p:spPr>
            <a:xfrm>
              <a:off x="6649509" y="2455034"/>
              <a:ext cx="1073711" cy="1516426"/>
            </a:xfrm>
            <a:prstGeom prst="rect">
              <a:avLst/>
            </a:prstGeom>
          </p:spPr>
        </p:pic>
        <p:sp>
          <p:nvSpPr>
            <p:cNvPr id="13" name="文本框 12">
              <a:extLst>
                <a:ext uri="{FF2B5EF4-FFF2-40B4-BE49-F238E27FC236}">
                  <a16:creationId xmlns:a16="http://schemas.microsoft.com/office/drawing/2014/main" id="{7C46DC2C-ED97-44EC-98CC-95DACC4F479C}"/>
                </a:ext>
              </a:extLst>
            </p:cNvPr>
            <p:cNvSpPr txBox="1"/>
            <p:nvPr/>
          </p:nvSpPr>
          <p:spPr>
            <a:xfrm>
              <a:off x="6959379" y="3970360"/>
              <a:ext cx="542456" cy="230833"/>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服务器</a:t>
              </a:r>
            </a:p>
          </p:txBody>
        </p:sp>
      </p:grpSp>
      <p:grpSp>
        <p:nvGrpSpPr>
          <p:cNvPr id="28" name="组合 27">
            <a:extLst>
              <a:ext uri="{FF2B5EF4-FFF2-40B4-BE49-F238E27FC236}">
                <a16:creationId xmlns:a16="http://schemas.microsoft.com/office/drawing/2014/main" id="{9B32A1A2-453F-4A3C-8B49-871FE2B5B53B}"/>
              </a:ext>
            </a:extLst>
          </p:cNvPr>
          <p:cNvGrpSpPr/>
          <p:nvPr/>
        </p:nvGrpSpPr>
        <p:grpSpPr>
          <a:xfrm>
            <a:off x="2686205" y="3877737"/>
            <a:ext cx="1658289" cy="406596"/>
            <a:chOff x="2014653" y="2908300"/>
            <a:chExt cx="1243717" cy="304947"/>
          </a:xfrm>
        </p:grpSpPr>
        <p:cxnSp>
          <p:nvCxnSpPr>
            <p:cNvPr id="14" name="直接箭头连接符 13">
              <a:extLst>
                <a:ext uri="{FF2B5EF4-FFF2-40B4-BE49-F238E27FC236}">
                  <a16:creationId xmlns:a16="http://schemas.microsoft.com/office/drawing/2014/main" id="{B4C31C76-F537-4E8C-8ADA-9C0A5677B7E2}"/>
                </a:ext>
              </a:extLst>
            </p:cNvPr>
            <p:cNvCxnSpPr>
              <a:cxnSpLocks/>
              <a:stCxn id="4" idx="3"/>
              <a:endCxn id="5" idx="1"/>
            </p:cNvCxnSpPr>
            <p:nvPr/>
          </p:nvCxnSpPr>
          <p:spPr>
            <a:xfrm>
              <a:off x="2014653" y="3213247"/>
              <a:ext cx="1243717" cy="0"/>
            </a:xfrm>
            <a:prstGeom prst="straightConnector1">
              <a:avLst/>
            </a:prstGeom>
            <a:ln w="19050">
              <a:solidFill>
                <a:srgbClr val="0070C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5105E93C-49FC-49A2-8244-A73751E5C55E}"/>
                </a:ext>
              </a:extLst>
            </p:cNvPr>
            <p:cNvSpPr txBox="1"/>
            <p:nvPr/>
          </p:nvSpPr>
          <p:spPr>
            <a:xfrm>
              <a:off x="2378081" y="2908300"/>
              <a:ext cx="407804" cy="230833"/>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交互</a:t>
              </a:r>
            </a:p>
          </p:txBody>
        </p:sp>
      </p:grpSp>
      <p:sp>
        <p:nvSpPr>
          <p:cNvPr id="19" name="文本框 18">
            <a:extLst>
              <a:ext uri="{FF2B5EF4-FFF2-40B4-BE49-F238E27FC236}">
                <a16:creationId xmlns:a16="http://schemas.microsoft.com/office/drawing/2014/main" id="{8ADE1D3A-86C0-4E81-B8DD-D74FEFE09FD8}"/>
              </a:ext>
            </a:extLst>
          </p:cNvPr>
          <p:cNvSpPr txBox="1"/>
          <p:nvPr/>
        </p:nvSpPr>
        <p:spPr>
          <a:xfrm>
            <a:off x="4611082" y="3285684"/>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数据载体</a:t>
            </a:r>
          </a:p>
        </p:txBody>
      </p:sp>
      <p:sp>
        <p:nvSpPr>
          <p:cNvPr id="20" name="矩形: 圆角 19">
            <a:extLst>
              <a:ext uri="{FF2B5EF4-FFF2-40B4-BE49-F238E27FC236}">
                <a16:creationId xmlns:a16="http://schemas.microsoft.com/office/drawing/2014/main" id="{7844E582-F06B-4CE6-A7A1-E4FDC2F5C1F5}"/>
              </a:ext>
            </a:extLst>
          </p:cNvPr>
          <p:cNvSpPr/>
          <p:nvPr/>
        </p:nvSpPr>
        <p:spPr>
          <a:xfrm>
            <a:off x="4500763" y="4515556"/>
            <a:ext cx="1219200" cy="526709"/>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2400" dirty="0"/>
              <a:t>Ajax</a:t>
            </a:r>
            <a:endParaRPr lang="zh-CN" altLang="en-US" sz="2400" dirty="0"/>
          </a:p>
        </p:txBody>
      </p:sp>
      <p:grpSp>
        <p:nvGrpSpPr>
          <p:cNvPr id="29" name="组合 28">
            <a:extLst>
              <a:ext uri="{FF2B5EF4-FFF2-40B4-BE49-F238E27FC236}">
                <a16:creationId xmlns:a16="http://schemas.microsoft.com/office/drawing/2014/main" id="{E2FA66EB-EF4C-4EE3-8568-647AE697DF6B}"/>
              </a:ext>
            </a:extLst>
          </p:cNvPr>
          <p:cNvGrpSpPr/>
          <p:nvPr/>
        </p:nvGrpSpPr>
        <p:grpSpPr>
          <a:xfrm>
            <a:off x="5719964" y="4346279"/>
            <a:ext cx="3146049" cy="432632"/>
            <a:chOff x="4289972" y="3259709"/>
            <a:chExt cx="2359537" cy="324474"/>
          </a:xfrm>
        </p:grpSpPr>
        <p:cxnSp>
          <p:nvCxnSpPr>
            <p:cNvPr id="21" name="直接箭头连接符 20">
              <a:extLst>
                <a:ext uri="{FF2B5EF4-FFF2-40B4-BE49-F238E27FC236}">
                  <a16:creationId xmlns:a16="http://schemas.microsoft.com/office/drawing/2014/main" id="{10A58A95-D1F7-4F3A-99DE-12CEA8F4F33F}"/>
                </a:ext>
              </a:extLst>
            </p:cNvPr>
            <p:cNvCxnSpPr>
              <a:cxnSpLocks/>
              <a:stCxn id="20" idx="3"/>
            </p:cNvCxnSpPr>
            <p:nvPr/>
          </p:nvCxnSpPr>
          <p:spPr>
            <a:xfrm flipV="1">
              <a:off x="4289972" y="3555983"/>
              <a:ext cx="2359537" cy="28200"/>
            </a:xfrm>
            <a:prstGeom prst="straightConnector1">
              <a:avLst/>
            </a:prstGeom>
            <a:ln w="19050">
              <a:solidFill>
                <a:schemeClr val="tx1">
                  <a:lumMod val="65000"/>
                  <a:lumOff val="3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86BCBB14-A1EA-4148-B47B-045357212B56}"/>
                </a:ext>
              </a:extLst>
            </p:cNvPr>
            <p:cNvSpPr txBox="1"/>
            <p:nvPr/>
          </p:nvSpPr>
          <p:spPr>
            <a:xfrm>
              <a:off x="5301358" y="3259709"/>
              <a:ext cx="677108" cy="230833"/>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数据传输</a:t>
              </a:r>
            </a:p>
          </p:txBody>
        </p:sp>
      </p:grpSp>
    </p:spTree>
    <p:extLst>
      <p:ext uri="{BB962C8B-B14F-4D97-AF65-F5344CB8AC3E}">
        <p14:creationId xmlns:p14="http://schemas.microsoft.com/office/powerpoint/2010/main" val="165860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barn(outVertical)">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37" fill="hold"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barn(outVertical)">
                                      <p:cBhvr>
                                        <p:cTn id="3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JSONP</a:t>
            </a:r>
          </a:p>
        </p:txBody>
      </p:sp>
      <p:sp>
        <p:nvSpPr>
          <p:cNvPr id="11" name="内容占位符 10"/>
          <p:cNvSpPr>
            <a:spLocks noGrp="1"/>
          </p:cNvSpPr>
          <p:nvPr>
            <p:ph idx="1"/>
          </p:nvPr>
        </p:nvSpPr>
        <p:spPr>
          <a:xfrm>
            <a:off x="1131171" y="1248001"/>
            <a:ext cx="8690163" cy="722076"/>
          </a:xfrm>
        </p:spPr>
        <p:txBody>
          <a:bodyPr/>
          <a:lstStyle/>
          <a:p>
            <a:r>
              <a:rPr lang="en-US" altLang="zh-CN" dirty="0"/>
              <a:t>2.7 jQuery</a:t>
            </a:r>
            <a:r>
              <a:rPr lang="zh-CN" altLang="en-US" dirty="0"/>
              <a:t>中</a:t>
            </a:r>
            <a:r>
              <a:rPr lang="en-US" altLang="zh-CN" dirty="0"/>
              <a:t>JSONP</a:t>
            </a:r>
            <a:r>
              <a:rPr lang="zh-CN" altLang="en-US" dirty="0"/>
              <a:t>的实现过程</a:t>
            </a:r>
          </a:p>
        </p:txBody>
      </p:sp>
      <p:sp>
        <p:nvSpPr>
          <p:cNvPr id="9" name="内容占位符 5">
            <a:extLst>
              <a:ext uri="{FF2B5EF4-FFF2-40B4-BE49-F238E27FC236}">
                <a16:creationId xmlns:a16="http://schemas.microsoft.com/office/drawing/2014/main" id="{E9623AE0-2092-4DE9-9F59-58195D67D7CF}"/>
              </a:ext>
            </a:extLst>
          </p:cNvPr>
          <p:cNvSpPr>
            <a:spLocks noGrp="1"/>
          </p:cNvSpPr>
          <p:nvPr>
            <p:ph sz="half" idx="14"/>
          </p:nvPr>
        </p:nvSpPr>
        <p:spPr>
          <a:xfrm>
            <a:off x="1131169" y="1857601"/>
            <a:ext cx="9595027" cy="3752399"/>
          </a:xfrm>
        </p:spPr>
        <p:txBody>
          <a:bodyPr>
            <a:noAutofit/>
          </a:bodyPr>
          <a:lstStyle/>
          <a:p>
            <a:r>
              <a:rPr lang="en-US" altLang="zh-CN" dirty="0">
                <a:solidFill>
                  <a:schemeClr val="tx1"/>
                </a:solidFill>
              </a:rPr>
              <a:t>jQuery </a:t>
            </a:r>
            <a:r>
              <a:rPr lang="zh-CN" altLang="en-US" dirty="0">
                <a:solidFill>
                  <a:schemeClr val="tx1"/>
                </a:solidFill>
              </a:rPr>
              <a:t>中的 </a:t>
            </a:r>
            <a:r>
              <a:rPr lang="en-US" altLang="zh-CN" dirty="0">
                <a:solidFill>
                  <a:schemeClr val="tx1"/>
                </a:solidFill>
              </a:rPr>
              <a:t>JSONP</a:t>
            </a:r>
            <a:r>
              <a:rPr lang="zh-CN" altLang="en-US" dirty="0">
                <a:solidFill>
                  <a:schemeClr val="tx1"/>
                </a:solidFill>
              </a:rPr>
              <a:t>，也是通过 </a:t>
            </a:r>
            <a:r>
              <a:rPr lang="en-US" altLang="zh-CN" dirty="0">
                <a:solidFill>
                  <a:schemeClr val="tx1"/>
                </a:solidFill>
              </a:rPr>
              <a:t>&lt;script&gt; </a:t>
            </a:r>
            <a:r>
              <a:rPr lang="zh-CN" altLang="en-US" dirty="0">
                <a:solidFill>
                  <a:schemeClr val="tx1"/>
                </a:solidFill>
              </a:rPr>
              <a:t>标签的 </a:t>
            </a:r>
            <a:r>
              <a:rPr lang="en-US" altLang="zh-CN" dirty="0" err="1">
                <a:solidFill>
                  <a:schemeClr val="tx1"/>
                </a:solidFill>
              </a:rPr>
              <a:t>src</a:t>
            </a:r>
            <a:r>
              <a:rPr lang="en-US" altLang="zh-CN" dirty="0">
                <a:solidFill>
                  <a:schemeClr val="tx1"/>
                </a:solidFill>
              </a:rPr>
              <a:t> </a:t>
            </a:r>
            <a:r>
              <a:rPr lang="zh-CN" altLang="en-US" dirty="0">
                <a:solidFill>
                  <a:schemeClr val="tx1"/>
                </a:solidFill>
              </a:rPr>
              <a:t>属性实现跨域数据访问的，只不过，</a:t>
            </a:r>
            <a:r>
              <a:rPr lang="en-US" altLang="zh-CN" dirty="0">
                <a:solidFill>
                  <a:schemeClr val="tx1"/>
                </a:solidFill>
              </a:rPr>
              <a:t>jQuery </a:t>
            </a:r>
            <a:r>
              <a:rPr lang="zh-CN" altLang="en-US" dirty="0">
                <a:solidFill>
                  <a:schemeClr val="tx1"/>
                </a:solidFill>
              </a:rPr>
              <a:t>采用的是</a:t>
            </a:r>
            <a:r>
              <a:rPr lang="zh-CN" altLang="en-US" b="1" dirty="0">
                <a:solidFill>
                  <a:srgbClr val="FF0000"/>
                </a:solidFill>
              </a:rPr>
              <a:t>动态创建和移除 </a:t>
            </a:r>
            <a:r>
              <a:rPr lang="en-US" altLang="zh-CN" b="1" dirty="0">
                <a:solidFill>
                  <a:srgbClr val="FF0000"/>
                </a:solidFill>
              </a:rPr>
              <a:t>&lt;script&gt; </a:t>
            </a:r>
            <a:r>
              <a:rPr lang="zh-CN" altLang="en-US" b="1" dirty="0">
                <a:solidFill>
                  <a:srgbClr val="FF0000"/>
                </a:solidFill>
              </a:rPr>
              <a:t>标签</a:t>
            </a:r>
            <a:r>
              <a:rPr lang="zh-CN" altLang="en-US" dirty="0">
                <a:solidFill>
                  <a:schemeClr val="tx1"/>
                </a:solidFill>
              </a:rPr>
              <a:t>的方式，来发起 </a:t>
            </a:r>
            <a:r>
              <a:rPr lang="en-US" altLang="zh-CN" dirty="0">
                <a:solidFill>
                  <a:schemeClr val="tx1"/>
                </a:solidFill>
              </a:rPr>
              <a:t>JSONP </a:t>
            </a:r>
            <a:r>
              <a:rPr lang="zh-CN" altLang="en-US" dirty="0">
                <a:solidFill>
                  <a:schemeClr val="tx1"/>
                </a:solidFill>
              </a:rPr>
              <a:t>数据请求。</a:t>
            </a:r>
            <a:endParaRPr lang="en-US" altLang="zh-CN" dirty="0">
              <a:solidFill>
                <a:schemeClr val="tx1"/>
              </a:solidFill>
            </a:endParaRPr>
          </a:p>
          <a:p>
            <a:pPr marL="228594" indent="-228594">
              <a:buFont typeface="Wingdings" panose="05000000000000000000" pitchFamily="2" charset="2"/>
              <a:buChar char="l"/>
            </a:pPr>
            <a:r>
              <a:rPr lang="zh-CN" altLang="en-US" dirty="0">
                <a:solidFill>
                  <a:schemeClr val="tx1"/>
                </a:solidFill>
              </a:rPr>
              <a:t>在</a:t>
            </a:r>
            <a:r>
              <a:rPr lang="zh-CN" altLang="en-US" dirty="0">
                <a:solidFill>
                  <a:srgbClr val="FF0000"/>
                </a:solidFill>
              </a:rPr>
              <a:t>发起 </a:t>
            </a:r>
            <a:r>
              <a:rPr lang="en-US" altLang="zh-CN" dirty="0">
                <a:solidFill>
                  <a:srgbClr val="FF0000"/>
                </a:solidFill>
              </a:rPr>
              <a:t>JSONP </a:t>
            </a:r>
            <a:r>
              <a:rPr lang="zh-CN" altLang="en-US" dirty="0">
                <a:solidFill>
                  <a:srgbClr val="FF0000"/>
                </a:solidFill>
              </a:rPr>
              <a:t>请求</a:t>
            </a:r>
            <a:r>
              <a:rPr lang="zh-CN" altLang="en-US" dirty="0">
                <a:solidFill>
                  <a:schemeClr val="tx1"/>
                </a:solidFill>
              </a:rPr>
              <a:t>的时候，动态向 </a:t>
            </a:r>
            <a:r>
              <a:rPr lang="en-US" altLang="zh-CN" dirty="0">
                <a:solidFill>
                  <a:schemeClr val="tx1"/>
                </a:solidFill>
              </a:rPr>
              <a:t>&lt;header&gt; </a:t>
            </a:r>
            <a:r>
              <a:rPr lang="zh-CN" altLang="en-US" dirty="0">
                <a:solidFill>
                  <a:schemeClr val="tx1"/>
                </a:solidFill>
              </a:rPr>
              <a:t>中 </a:t>
            </a:r>
            <a:r>
              <a:rPr lang="en-US" altLang="zh-CN" dirty="0">
                <a:solidFill>
                  <a:schemeClr val="tx1"/>
                </a:solidFill>
              </a:rPr>
              <a:t>append </a:t>
            </a:r>
            <a:r>
              <a:rPr lang="zh-CN" altLang="en-US" dirty="0">
                <a:solidFill>
                  <a:schemeClr val="tx1"/>
                </a:solidFill>
              </a:rPr>
              <a:t>一个 </a:t>
            </a:r>
            <a:r>
              <a:rPr lang="en-US" altLang="zh-CN" dirty="0">
                <a:solidFill>
                  <a:schemeClr val="tx1"/>
                </a:solidFill>
              </a:rPr>
              <a:t>&lt;script&gt; </a:t>
            </a:r>
            <a:r>
              <a:rPr lang="zh-CN" altLang="en-US" dirty="0">
                <a:solidFill>
                  <a:schemeClr val="tx1"/>
                </a:solidFill>
              </a:rPr>
              <a:t>标签；</a:t>
            </a:r>
            <a:endParaRPr lang="en-US" altLang="zh-CN" dirty="0">
              <a:solidFill>
                <a:schemeClr val="tx1"/>
              </a:solidFill>
            </a:endParaRPr>
          </a:p>
          <a:p>
            <a:pPr marL="228594" indent="-228594">
              <a:buFont typeface="Wingdings" panose="05000000000000000000" pitchFamily="2" charset="2"/>
              <a:buChar char="l"/>
            </a:pPr>
            <a:r>
              <a:rPr lang="zh-CN" altLang="en-US" dirty="0">
                <a:solidFill>
                  <a:schemeClr val="tx1"/>
                </a:solidFill>
              </a:rPr>
              <a:t>在 </a:t>
            </a:r>
            <a:r>
              <a:rPr lang="en-US" altLang="zh-CN" dirty="0">
                <a:solidFill>
                  <a:srgbClr val="FF0000"/>
                </a:solidFill>
              </a:rPr>
              <a:t>JSONP </a:t>
            </a:r>
            <a:r>
              <a:rPr lang="zh-CN" altLang="en-US" dirty="0">
                <a:solidFill>
                  <a:srgbClr val="FF0000"/>
                </a:solidFill>
              </a:rPr>
              <a:t>请求成功</a:t>
            </a:r>
            <a:r>
              <a:rPr lang="zh-CN" altLang="en-US" dirty="0">
                <a:solidFill>
                  <a:schemeClr val="tx1"/>
                </a:solidFill>
              </a:rPr>
              <a:t>以后，动态从 </a:t>
            </a:r>
            <a:r>
              <a:rPr lang="en-US" altLang="zh-CN" dirty="0">
                <a:solidFill>
                  <a:schemeClr val="tx1"/>
                </a:solidFill>
              </a:rPr>
              <a:t>&lt;header&gt; </a:t>
            </a:r>
            <a:r>
              <a:rPr lang="zh-CN" altLang="en-US" dirty="0">
                <a:solidFill>
                  <a:schemeClr val="tx1"/>
                </a:solidFill>
              </a:rPr>
              <a:t>中移除刚才 </a:t>
            </a:r>
            <a:r>
              <a:rPr lang="en-US" altLang="zh-CN" dirty="0">
                <a:solidFill>
                  <a:schemeClr val="tx1"/>
                </a:solidFill>
              </a:rPr>
              <a:t>append </a:t>
            </a:r>
            <a:r>
              <a:rPr lang="zh-CN" altLang="en-US" dirty="0">
                <a:solidFill>
                  <a:schemeClr val="tx1"/>
                </a:solidFill>
              </a:rPr>
              <a:t>进去的 </a:t>
            </a:r>
            <a:r>
              <a:rPr lang="en-US" altLang="zh-CN" dirty="0">
                <a:solidFill>
                  <a:schemeClr val="tx1"/>
                </a:solidFill>
              </a:rPr>
              <a:t>&lt;script&gt; </a:t>
            </a:r>
            <a:r>
              <a:rPr lang="zh-CN" altLang="en-US" dirty="0">
                <a:solidFill>
                  <a:schemeClr val="tx1"/>
                </a:solidFill>
              </a:rPr>
              <a:t>标签；</a:t>
            </a:r>
            <a:endParaRPr lang="en-US" altLang="zh-CN" dirty="0">
              <a:solidFill>
                <a:schemeClr val="tx1"/>
              </a:solidFill>
            </a:endParaRPr>
          </a:p>
        </p:txBody>
      </p:sp>
    </p:spTree>
    <p:extLst>
      <p:ext uri="{BB962C8B-B14F-4D97-AF65-F5344CB8AC3E}">
        <p14:creationId xmlns:p14="http://schemas.microsoft.com/office/powerpoint/2010/main" val="30304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56000" y="1778001"/>
            <a:ext cx="6654800" cy="3586479"/>
          </a:xfrm>
        </p:spPr>
        <p:txBody>
          <a:bodyPr>
            <a:normAutofit/>
          </a:bodyPr>
          <a:lstStyle/>
          <a:p>
            <a:r>
              <a:rPr lang="zh-CN" altLang="en-US" dirty="0">
                <a:solidFill>
                  <a:schemeClr val="tx1"/>
                </a:solidFill>
              </a:rPr>
              <a:t>了解同源策略和跨域</a:t>
            </a:r>
            <a:endParaRPr lang="en-US" altLang="zh-CN" dirty="0">
              <a:solidFill>
                <a:schemeClr val="tx1"/>
              </a:solidFill>
            </a:endParaRPr>
          </a:p>
          <a:p>
            <a:r>
              <a:rPr lang="en-US" altLang="zh-CN" dirty="0">
                <a:solidFill>
                  <a:schemeClr val="tx1"/>
                </a:solidFill>
              </a:rPr>
              <a:t>JSONP</a:t>
            </a:r>
          </a:p>
          <a:p>
            <a:r>
              <a:rPr lang="zh-CN" altLang="en-US" dirty="0">
                <a:solidFill>
                  <a:srgbClr val="FF0000"/>
                </a:solidFill>
              </a:rPr>
              <a:t>案例</a:t>
            </a:r>
            <a:r>
              <a:rPr lang="en-US" altLang="zh-CN" dirty="0">
                <a:solidFill>
                  <a:srgbClr val="FF0000"/>
                </a:solidFill>
              </a:rPr>
              <a:t>-</a:t>
            </a:r>
            <a:r>
              <a:rPr lang="zh-CN" altLang="en-US" dirty="0">
                <a:solidFill>
                  <a:srgbClr val="FF0000"/>
                </a:solidFill>
              </a:rPr>
              <a:t>淘宝搜索</a:t>
            </a:r>
            <a:endParaRPr lang="en-US" altLang="zh-CN" dirty="0">
              <a:solidFill>
                <a:srgbClr val="FF0000"/>
              </a:solidFill>
            </a:endParaRPr>
          </a:p>
          <a:p>
            <a:r>
              <a:rPr lang="zh-CN" altLang="en-US" dirty="0">
                <a:solidFill>
                  <a:schemeClr val="tx1"/>
                </a:solidFill>
              </a:rPr>
              <a:t>防抖和节流</a:t>
            </a:r>
            <a:endParaRPr lang="en-US" altLang="zh-CN" dirty="0">
              <a:solidFill>
                <a:schemeClr val="tx1"/>
              </a:solidFill>
            </a:endParaRPr>
          </a:p>
        </p:txBody>
      </p:sp>
    </p:spTree>
    <p:extLst>
      <p:ext uri="{BB962C8B-B14F-4D97-AF65-F5344CB8AC3E}">
        <p14:creationId xmlns:p14="http://schemas.microsoft.com/office/powerpoint/2010/main" val="342006880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a:t>
            </a:r>
            <a:r>
              <a:rPr lang="zh-CN" altLang="en-US" dirty="0"/>
              <a:t>案例 </a:t>
            </a:r>
            <a:r>
              <a:rPr lang="en-US" altLang="zh-CN" dirty="0"/>
              <a:t>– </a:t>
            </a:r>
            <a:r>
              <a:rPr lang="zh-CN" altLang="en-US" dirty="0"/>
              <a:t>淘宝搜索</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3.1 </a:t>
            </a:r>
            <a:r>
              <a:rPr lang="zh-CN" altLang="en-US" dirty="0"/>
              <a:t>要实现的</a:t>
            </a:r>
            <a:r>
              <a:rPr lang="en-US" altLang="zh-CN" dirty="0"/>
              <a:t>UI</a:t>
            </a:r>
            <a:r>
              <a:rPr lang="zh-CN" altLang="en-US" dirty="0"/>
              <a:t>效果</a:t>
            </a:r>
          </a:p>
        </p:txBody>
      </p:sp>
      <p:pic>
        <p:nvPicPr>
          <p:cNvPr id="4" name="图片 3">
            <a:extLst>
              <a:ext uri="{FF2B5EF4-FFF2-40B4-BE49-F238E27FC236}">
                <a16:creationId xmlns:a16="http://schemas.microsoft.com/office/drawing/2014/main" id="{1B7DD1F1-D7E6-4DA9-BB03-E05F5F5101AF}"/>
              </a:ext>
            </a:extLst>
          </p:cNvPr>
          <p:cNvPicPr>
            <a:picLocks noChangeAspect="1"/>
          </p:cNvPicPr>
          <p:nvPr/>
        </p:nvPicPr>
        <p:blipFill>
          <a:blip r:embed="rId2"/>
          <a:stretch>
            <a:fillRect/>
          </a:stretch>
        </p:blipFill>
        <p:spPr>
          <a:xfrm>
            <a:off x="1272269" y="1970076"/>
            <a:ext cx="9017339" cy="4703915"/>
          </a:xfrm>
          <a:prstGeom prst="rect">
            <a:avLst/>
          </a:prstGeom>
        </p:spPr>
      </p:pic>
    </p:spTree>
    <p:extLst>
      <p:ext uri="{BB962C8B-B14F-4D97-AF65-F5344CB8AC3E}">
        <p14:creationId xmlns:p14="http://schemas.microsoft.com/office/powerpoint/2010/main" val="257566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a:t>
            </a:r>
            <a:r>
              <a:rPr lang="zh-CN" altLang="en-US" dirty="0"/>
              <a:t>案例 </a:t>
            </a:r>
            <a:r>
              <a:rPr lang="en-US" altLang="zh-CN" dirty="0"/>
              <a:t>– </a:t>
            </a:r>
            <a:r>
              <a:rPr lang="zh-CN" altLang="en-US" dirty="0"/>
              <a:t>淘宝搜索</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3.2 </a:t>
            </a:r>
            <a:r>
              <a:rPr lang="zh-CN" altLang="en-US" dirty="0"/>
              <a:t>获取用户输入的搜索关键词</a:t>
            </a:r>
          </a:p>
        </p:txBody>
      </p:sp>
      <p:sp>
        <p:nvSpPr>
          <p:cNvPr id="5" name="内容占位符 5">
            <a:extLst>
              <a:ext uri="{FF2B5EF4-FFF2-40B4-BE49-F238E27FC236}">
                <a16:creationId xmlns:a16="http://schemas.microsoft.com/office/drawing/2014/main" id="{524C9F34-FAD4-4074-B2DA-E4206C641682}"/>
              </a:ext>
            </a:extLst>
          </p:cNvPr>
          <p:cNvSpPr>
            <a:spLocks noGrp="1"/>
          </p:cNvSpPr>
          <p:nvPr>
            <p:ph sz="half" idx="14"/>
          </p:nvPr>
        </p:nvSpPr>
        <p:spPr>
          <a:xfrm>
            <a:off x="1131169" y="1857601"/>
            <a:ext cx="9595027" cy="553707"/>
          </a:xfrm>
        </p:spPr>
        <p:txBody>
          <a:bodyPr>
            <a:noAutofit/>
          </a:bodyPr>
          <a:lstStyle/>
          <a:p>
            <a:r>
              <a:rPr lang="zh-CN" altLang="en-US" dirty="0">
                <a:solidFill>
                  <a:schemeClr val="tx1"/>
                </a:solidFill>
              </a:rPr>
              <a:t>为了获取到用户每次按下键盘输入的内容，需要监听输入框的 </a:t>
            </a:r>
            <a:r>
              <a:rPr lang="en-US" altLang="zh-CN" dirty="0" err="1">
                <a:solidFill>
                  <a:srgbClr val="FF0000"/>
                </a:solidFill>
              </a:rPr>
              <a:t>keyup</a:t>
            </a:r>
            <a:r>
              <a:rPr lang="en-US" altLang="zh-CN" dirty="0">
                <a:solidFill>
                  <a:schemeClr val="tx1"/>
                </a:solidFill>
              </a:rPr>
              <a:t> </a:t>
            </a:r>
            <a:r>
              <a:rPr lang="zh-CN" altLang="en-US" dirty="0">
                <a:solidFill>
                  <a:schemeClr val="tx1"/>
                </a:solidFill>
              </a:rPr>
              <a:t>事件，示例代码如下：</a:t>
            </a:r>
            <a:endParaRPr lang="en-US" altLang="zh-CN" dirty="0">
              <a:solidFill>
                <a:schemeClr val="tx1"/>
              </a:solidFill>
            </a:endParaRPr>
          </a:p>
        </p:txBody>
      </p:sp>
      <p:sp>
        <p:nvSpPr>
          <p:cNvPr id="6" name="矩形 5">
            <a:extLst>
              <a:ext uri="{FF2B5EF4-FFF2-40B4-BE49-F238E27FC236}">
                <a16:creationId xmlns:a16="http://schemas.microsoft.com/office/drawing/2014/main" id="{B1BEA8FD-F5E3-4575-8D70-63936810BDB5}"/>
              </a:ext>
            </a:extLst>
          </p:cNvPr>
          <p:cNvSpPr/>
          <p:nvPr/>
        </p:nvSpPr>
        <p:spPr bwMode="auto">
          <a:xfrm>
            <a:off x="1247050" y="2435174"/>
            <a:ext cx="9595028" cy="3877572"/>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7" name="矩形 6">
            <a:extLst>
              <a:ext uri="{FF2B5EF4-FFF2-40B4-BE49-F238E27FC236}">
                <a16:creationId xmlns:a16="http://schemas.microsoft.com/office/drawing/2014/main" id="{FE2B6579-BCB3-4A38-A97A-453D4EF0A0E5}"/>
              </a:ext>
            </a:extLst>
          </p:cNvPr>
          <p:cNvSpPr/>
          <p:nvPr/>
        </p:nvSpPr>
        <p:spPr bwMode="auto">
          <a:xfrm>
            <a:off x="1388351" y="2552275"/>
            <a:ext cx="9277391" cy="3620222"/>
          </a:xfrm>
          <a:prstGeom prst="rect">
            <a:avLst/>
          </a:prstGeom>
        </p:spPr>
        <p:txBody>
          <a:bodyPr wrap="square">
            <a:spAutoFit/>
          </a:bodyPr>
          <a:lstStyle/>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监听文本框的 </a:t>
            </a:r>
            <a:r>
              <a:rPr lang="en-US" altLang="zh-CN" sz="1400" dirty="0" err="1">
                <a:solidFill>
                  <a:srgbClr val="999999"/>
                </a:solidFill>
                <a:latin typeface="Courier New" panose="02070309020205020404" pitchFamily="49" charset="0"/>
                <a:cs typeface="Courier New" panose="02070309020205020404" pitchFamily="49" charset="0"/>
              </a:rPr>
              <a:t>keyup</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事件</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err="1">
                <a:solidFill>
                  <a:srgbClr val="1794FA"/>
                </a:solidFill>
                <a:latin typeface="Courier New" panose="02070309020205020404" pitchFamily="49" charset="0"/>
                <a:cs typeface="Courier New" panose="02070309020205020404" pitchFamily="49" charset="0"/>
              </a:rPr>
              <a:t>ipt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dirty="0">
                <a:solidFill>
                  <a:srgbClr val="1DA11D"/>
                </a:solidFill>
                <a:latin typeface="Courier New" panose="02070309020205020404" pitchFamily="49" charset="0"/>
                <a:cs typeface="Courier New" panose="02070309020205020404" pitchFamily="49" charset="0"/>
              </a:rPr>
              <a:t>on</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err="1">
                <a:solidFill>
                  <a:srgbClr val="1794FA"/>
                </a:solidFill>
                <a:latin typeface="Courier New" panose="02070309020205020404" pitchFamily="49" charset="0"/>
                <a:cs typeface="Courier New" panose="02070309020205020404" pitchFamily="49" charset="0"/>
              </a:rPr>
              <a:t>keyup</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function</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获取用户输入的内容</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var</a:t>
            </a:r>
            <a:r>
              <a:rPr lang="en-US" altLang="zh-CN" sz="1400" dirty="0">
                <a:solidFill>
                  <a:srgbClr val="050505"/>
                </a:solidFill>
                <a:latin typeface="Courier New" panose="02070309020205020404" pitchFamily="49" charset="0"/>
                <a:cs typeface="Courier New" panose="02070309020205020404" pitchFamily="49" charset="0"/>
              </a:rPr>
              <a:t> keywords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(this).</a:t>
            </a:r>
            <a:r>
              <a:rPr lang="en-US" altLang="zh-CN" sz="1400" b="1" dirty="0" err="1">
                <a:solidFill>
                  <a:srgbClr val="1DA11D"/>
                </a:solidFill>
                <a:latin typeface="Courier New" panose="02070309020205020404" pitchFamily="49" charset="0"/>
                <a:cs typeface="Courier New" panose="02070309020205020404" pitchFamily="49" charset="0"/>
              </a:rPr>
              <a:t>val</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dirty="0">
                <a:solidFill>
                  <a:srgbClr val="1DA11D"/>
                </a:solidFill>
                <a:latin typeface="Courier New" panose="02070309020205020404" pitchFamily="49" charset="0"/>
                <a:cs typeface="Courier New" panose="02070309020205020404" pitchFamily="49" charset="0"/>
              </a:rPr>
              <a:t>trim</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判断用户输入的内容是否为空</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if</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keywords.length</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&lt;=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0025F5"/>
                </a:solidFill>
                <a:latin typeface="Courier New" panose="02070309020205020404" pitchFamily="49" charset="0"/>
                <a:cs typeface="Courier New" panose="02070309020205020404" pitchFamily="49" charset="0"/>
              </a:rPr>
              <a:t>0</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return</a:t>
            </a:r>
            <a:endParaRPr lang="en-US" altLang="zh-CN" sz="1400" dirty="0">
              <a:solidFill>
                <a:srgbClr val="050505"/>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p>
          <a:p>
            <a:pPr>
              <a:lnSpc>
                <a:spcPct val="150000"/>
              </a:lnSpc>
            </a:pPr>
            <a:br>
              <a:rPr lang="en-US" altLang="zh-CN" sz="1400" dirty="0">
                <a:solidFill>
                  <a:srgbClr val="0D0D0D"/>
                </a:solidFill>
                <a:latin typeface="Courier New" panose="02070309020205020404" pitchFamily="49" charset="0"/>
                <a:cs typeface="Courier New" panose="02070309020205020404" pitchFamily="49" charset="0"/>
              </a:rPr>
            </a:b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TODO</a:t>
            </a:r>
            <a:r>
              <a:rPr lang="zh-CN" altLang="en-US" sz="1400" dirty="0">
                <a:solidFill>
                  <a:srgbClr val="999999"/>
                </a:solidFill>
                <a:latin typeface="Courier New" panose="02070309020205020404" pitchFamily="49" charset="0"/>
                <a:cs typeface="Courier New" panose="02070309020205020404" pitchFamily="49" charset="0"/>
              </a:rPr>
              <a:t>：获取搜索建议列表</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4923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a:t>
            </a:r>
            <a:r>
              <a:rPr lang="zh-CN" altLang="en-US" dirty="0"/>
              <a:t>案例 </a:t>
            </a:r>
            <a:r>
              <a:rPr lang="en-US" altLang="zh-CN" dirty="0"/>
              <a:t>– </a:t>
            </a:r>
            <a:r>
              <a:rPr lang="zh-CN" altLang="en-US" dirty="0"/>
              <a:t>淘宝搜索</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3.3 </a:t>
            </a:r>
            <a:r>
              <a:rPr lang="zh-CN" altLang="en-US" dirty="0"/>
              <a:t>封装</a:t>
            </a:r>
            <a:r>
              <a:rPr lang="en-US" altLang="zh-CN" dirty="0" err="1"/>
              <a:t>getSuggestList</a:t>
            </a:r>
            <a:r>
              <a:rPr lang="zh-CN" altLang="en-US" dirty="0"/>
              <a:t>函数</a:t>
            </a:r>
            <a:endParaRPr lang="en-US" altLang="zh-CN" b="0" dirty="0"/>
          </a:p>
        </p:txBody>
      </p:sp>
      <p:sp>
        <p:nvSpPr>
          <p:cNvPr id="5" name="内容占位符 5">
            <a:extLst>
              <a:ext uri="{FF2B5EF4-FFF2-40B4-BE49-F238E27FC236}">
                <a16:creationId xmlns:a16="http://schemas.microsoft.com/office/drawing/2014/main" id="{524C9F34-FAD4-4074-B2DA-E4206C641682}"/>
              </a:ext>
            </a:extLst>
          </p:cNvPr>
          <p:cNvSpPr>
            <a:spLocks noGrp="1"/>
          </p:cNvSpPr>
          <p:nvPr>
            <p:ph sz="half" idx="14"/>
          </p:nvPr>
        </p:nvSpPr>
        <p:spPr>
          <a:xfrm>
            <a:off x="1131169" y="1857601"/>
            <a:ext cx="9595027" cy="553707"/>
          </a:xfrm>
        </p:spPr>
        <p:txBody>
          <a:bodyPr>
            <a:noAutofit/>
          </a:bodyPr>
          <a:lstStyle/>
          <a:p>
            <a:r>
              <a:rPr lang="zh-CN" altLang="en-US" dirty="0">
                <a:solidFill>
                  <a:schemeClr val="tx1"/>
                </a:solidFill>
              </a:rPr>
              <a:t>将获取搜索建议列表的代码，封装到 </a:t>
            </a:r>
            <a:r>
              <a:rPr lang="en-US" altLang="zh-CN" dirty="0" err="1">
                <a:solidFill>
                  <a:schemeClr val="tx1"/>
                </a:solidFill>
              </a:rPr>
              <a:t>getSuggestList</a:t>
            </a:r>
            <a:r>
              <a:rPr lang="en-US" altLang="zh-CN" dirty="0">
                <a:solidFill>
                  <a:schemeClr val="tx1"/>
                </a:solidFill>
              </a:rPr>
              <a:t> </a:t>
            </a:r>
            <a:r>
              <a:rPr lang="zh-CN" altLang="en-US" dirty="0">
                <a:solidFill>
                  <a:schemeClr val="tx1"/>
                </a:solidFill>
              </a:rPr>
              <a:t>函数中，示例代码如下：</a:t>
            </a:r>
            <a:endParaRPr lang="en-US" altLang="zh-CN" dirty="0">
              <a:solidFill>
                <a:schemeClr val="tx1"/>
              </a:solidFill>
            </a:endParaRPr>
          </a:p>
        </p:txBody>
      </p:sp>
      <p:sp>
        <p:nvSpPr>
          <p:cNvPr id="6" name="矩形 5">
            <a:extLst>
              <a:ext uri="{FF2B5EF4-FFF2-40B4-BE49-F238E27FC236}">
                <a16:creationId xmlns:a16="http://schemas.microsoft.com/office/drawing/2014/main" id="{B1BEA8FD-F5E3-4575-8D70-63936810BDB5}"/>
              </a:ext>
            </a:extLst>
          </p:cNvPr>
          <p:cNvSpPr/>
          <p:nvPr/>
        </p:nvSpPr>
        <p:spPr bwMode="auto">
          <a:xfrm>
            <a:off x="1247050" y="2435174"/>
            <a:ext cx="9595028" cy="3603855"/>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7" name="矩形 6">
            <a:extLst>
              <a:ext uri="{FF2B5EF4-FFF2-40B4-BE49-F238E27FC236}">
                <a16:creationId xmlns:a16="http://schemas.microsoft.com/office/drawing/2014/main" id="{FE2B6579-BCB3-4A38-A97A-453D4EF0A0E5}"/>
              </a:ext>
            </a:extLst>
          </p:cNvPr>
          <p:cNvSpPr/>
          <p:nvPr/>
        </p:nvSpPr>
        <p:spPr bwMode="auto">
          <a:xfrm>
            <a:off x="1388351" y="2552275"/>
            <a:ext cx="9277391" cy="3297056"/>
          </a:xfrm>
          <a:prstGeom prst="rect">
            <a:avLst/>
          </a:prstGeom>
        </p:spPr>
        <p:txBody>
          <a:bodyPr wrap="square">
            <a:spAutoFit/>
          </a:bodyPr>
          <a:lstStyle/>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function</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err="1">
                <a:solidFill>
                  <a:srgbClr val="1DA11D"/>
                </a:solidFill>
                <a:latin typeface="Courier New" panose="02070309020205020404" pitchFamily="49" charset="0"/>
                <a:cs typeface="Courier New" panose="02070309020205020404" pitchFamily="49" charset="0"/>
              </a:rPr>
              <a:t>getSuggestList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i="1" dirty="0">
                <a:solidFill>
                  <a:srgbClr val="FF960D"/>
                </a:solidFill>
                <a:latin typeface="Courier New" panose="02070309020205020404" pitchFamily="49" charset="0"/>
                <a:cs typeface="Courier New" panose="02070309020205020404" pitchFamily="49" charset="0"/>
              </a:rPr>
              <a:t>kw</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ajax</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指定请求的 </a:t>
            </a:r>
            <a:r>
              <a:rPr lang="en-US" altLang="zh-CN" sz="1400" dirty="0">
                <a:solidFill>
                  <a:srgbClr val="999999"/>
                </a:solidFill>
                <a:latin typeface="Courier New" panose="02070309020205020404" pitchFamily="49" charset="0"/>
                <a:cs typeface="Courier New" panose="02070309020205020404" pitchFamily="49" charset="0"/>
              </a:rPr>
              <a:t>URL </a:t>
            </a:r>
            <a:r>
              <a:rPr lang="zh-CN" altLang="en-US" sz="1400" dirty="0">
                <a:solidFill>
                  <a:srgbClr val="999999"/>
                </a:solidFill>
                <a:latin typeface="Courier New" panose="02070309020205020404" pitchFamily="49" charset="0"/>
                <a:cs typeface="Courier New" panose="02070309020205020404" pitchFamily="49" charset="0"/>
              </a:rPr>
              <a:t>地址，其中，</a:t>
            </a:r>
            <a:r>
              <a:rPr lang="en-US" altLang="zh-CN" sz="1400" dirty="0">
                <a:solidFill>
                  <a:srgbClr val="999999"/>
                </a:solidFill>
                <a:latin typeface="Courier New" panose="02070309020205020404" pitchFamily="49" charset="0"/>
                <a:cs typeface="Courier New" panose="02070309020205020404" pitchFamily="49" charset="0"/>
              </a:rPr>
              <a:t>q </a:t>
            </a:r>
            <a:r>
              <a:rPr lang="zh-CN" altLang="en-US" sz="1400" dirty="0">
                <a:solidFill>
                  <a:srgbClr val="999999"/>
                </a:solidFill>
                <a:latin typeface="Courier New" panose="02070309020205020404" pitchFamily="49" charset="0"/>
                <a:cs typeface="Courier New" panose="02070309020205020404" pitchFamily="49" charset="0"/>
              </a:rPr>
              <a:t>是用户输入的关键字</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050505"/>
                </a:solidFill>
                <a:latin typeface="Courier New" panose="02070309020205020404" pitchFamily="49" charset="0"/>
                <a:cs typeface="Courier New" panose="02070309020205020404" pitchFamily="49" charset="0"/>
              </a:rPr>
              <a:t>url: </a:t>
            </a:r>
            <a:r>
              <a:rPr lang="en-US" altLang="zh-CN" sz="1400" dirty="0">
                <a:solidFill>
                  <a:srgbClr val="1794FA"/>
                </a:solidFill>
                <a:latin typeface="Courier New" panose="02070309020205020404" pitchFamily="49" charset="0"/>
                <a:cs typeface="Courier New" panose="02070309020205020404" pitchFamily="49" charset="0"/>
              </a:rPr>
              <a:t>'https://suggest.taobao.com/</a:t>
            </a:r>
            <a:r>
              <a:rPr lang="en-US" altLang="zh-CN" sz="1400" dirty="0" err="1">
                <a:solidFill>
                  <a:srgbClr val="1794FA"/>
                </a:solidFill>
                <a:latin typeface="Courier New" panose="02070309020205020404" pitchFamily="49" charset="0"/>
                <a:cs typeface="Courier New" panose="02070309020205020404" pitchFamily="49" charset="0"/>
              </a:rPr>
              <a:t>sug?q</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kw,</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指定要发起的是 </a:t>
            </a:r>
            <a:r>
              <a:rPr lang="en-US" altLang="zh-CN" sz="1400" dirty="0">
                <a:solidFill>
                  <a:srgbClr val="999999"/>
                </a:solidFill>
                <a:latin typeface="Courier New" panose="02070309020205020404" pitchFamily="49" charset="0"/>
                <a:cs typeface="Courier New" panose="02070309020205020404" pitchFamily="49" charset="0"/>
              </a:rPr>
              <a:t>JSONP </a:t>
            </a:r>
            <a:r>
              <a:rPr lang="zh-CN" altLang="en-US" sz="1400" dirty="0">
                <a:solidFill>
                  <a:srgbClr val="999999"/>
                </a:solidFill>
                <a:latin typeface="Courier New" panose="02070309020205020404" pitchFamily="49" charset="0"/>
                <a:cs typeface="Courier New" panose="02070309020205020404" pitchFamily="49" charset="0"/>
              </a:rPr>
              <a:t>请求</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dataType</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err="1">
                <a:solidFill>
                  <a:srgbClr val="1794FA"/>
                </a:solidFill>
                <a:latin typeface="Courier New" panose="02070309020205020404" pitchFamily="49" charset="0"/>
                <a:cs typeface="Courier New" panose="02070309020205020404" pitchFamily="49" charset="0"/>
              </a:rPr>
              <a:t>jsonp</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成功的回调函数</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050505"/>
                </a:solidFill>
                <a:latin typeface="Courier New" panose="02070309020205020404" pitchFamily="49" charset="0"/>
                <a:cs typeface="Courier New" panose="02070309020205020404" pitchFamily="49" charset="0"/>
              </a:rPr>
              <a:t>success: function(res) { console.log(res)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3125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a:t>
            </a:r>
            <a:r>
              <a:rPr lang="zh-CN" altLang="en-US" dirty="0"/>
              <a:t>案例 </a:t>
            </a:r>
            <a:r>
              <a:rPr lang="en-US" altLang="zh-CN" dirty="0"/>
              <a:t>– </a:t>
            </a:r>
            <a:r>
              <a:rPr lang="zh-CN" altLang="en-US" dirty="0"/>
              <a:t>淘宝搜索</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3.4 </a:t>
            </a:r>
            <a:r>
              <a:rPr lang="zh-CN" altLang="en-US" dirty="0"/>
              <a:t>渲染建议列表的</a:t>
            </a:r>
            <a:r>
              <a:rPr lang="en-US" altLang="zh-CN" dirty="0"/>
              <a:t>UI</a:t>
            </a:r>
            <a:r>
              <a:rPr lang="zh-CN" altLang="en-US" dirty="0"/>
              <a:t>结构</a:t>
            </a:r>
            <a:endParaRPr lang="en-US" altLang="zh-CN" b="0" dirty="0"/>
          </a:p>
        </p:txBody>
      </p:sp>
      <p:sp>
        <p:nvSpPr>
          <p:cNvPr id="12" name="TextBox 3">
            <a:extLst>
              <a:ext uri="{FF2B5EF4-FFF2-40B4-BE49-F238E27FC236}">
                <a16:creationId xmlns:a16="http://schemas.microsoft.com/office/drawing/2014/main" id="{584BFC5D-B497-4B24-A941-BD1B4F36917D}"/>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1. </a:t>
            </a:r>
            <a:r>
              <a:rPr lang="zh-CN" altLang="en-US" sz="1867" b="1" dirty="0">
                <a:solidFill>
                  <a:srgbClr val="404040"/>
                </a:solidFill>
                <a:latin typeface="微软雅黑" panose="020B0503020204020204" pitchFamily="34" charset="-122"/>
                <a:ea typeface="微软雅黑" panose="020B0503020204020204" pitchFamily="34" charset="-122"/>
              </a:rPr>
              <a:t>定义搜索建议列表</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CE884884-1C4E-42C2-BCAB-A6021B0EBB81}"/>
              </a:ext>
            </a:extLst>
          </p:cNvPr>
          <p:cNvSpPr/>
          <p:nvPr/>
        </p:nvSpPr>
        <p:spPr bwMode="auto">
          <a:xfrm>
            <a:off x="1247050" y="2823506"/>
            <a:ext cx="9595028" cy="3263463"/>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14" name="矩形 13">
            <a:extLst>
              <a:ext uri="{FF2B5EF4-FFF2-40B4-BE49-F238E27FC236}">
                <a16:creationId xmlns:a16="http://schemas.microsoft.com/office/drawing/2014/main" id="{898607C0-0ED5-4BF4-A9C5-DC764282BE09}"/>
              </a:ext>
            </a:extLst>
          </p:cNvPr>
          <p:cNvSpPr/>
          <p:nvPr/>
        </p:nvSpPr>
        <p:spPr bwMode="auto">
          <a:xfrm>
            <a:off x="1388351" y="2940608"/>
            <a:ext cx="9277391" cy="3297056"/>
          </a:xfrm>
          <a:prstGeom prst="rect">
            <a:avLst/>
          </a:prstGeom>
        </p:spPr>
        <p:txBody>
          <a:bodyPr wrap="square">
            <a:spAutoFit/>
          </a:bodyPr>
          <a:lstStyle/>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&lt;</a:t>
            </a:r>
            <a:r>
              <a:rPr lang="en-US" altLang="zh-CN" sz="1400" dirty="0">
                <a:solidFill>
                  <a:srgbClr val="F92672"/>
                </a:solidFill>
                <a:latin typeface="Courier New" panose="02070309020205020404" pitchFamily="49" charset="0"/>
                <a:cs typeface="Courier New" panose="02070309020205020404" pitchFamily="49" charset="0"/>
              </a:rPr>
              <a:t>div</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F77C00"/>
                </a:solidFill>
                <a:latin typeface="Courier New" panose="02070309020205020404" pitchFamily="49" charset="0"/>
                <a:cs typeface="Courier New" panose="02070309020205020404" pitchFamily="49" charset="0"/>
              </a:rPr>
              <a:t>class</a:t>
            </a:r>
            <a:r>
              <a:rPr lang="en-US" altLang="zh-CN" sz="1400" dirty="0">
                <a:solidFill>
                  <a:srgbClr val="0D0D0D"/>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"box"</a:t>
            </a:r>
            <a:r>
              <a:rPr lang="en-US" altLang="zh-CN" sz="1400" dirty="0">
                <a:solidFill>
                  <a:srgbClr val="0D0D0D"/>
                </a:solidFill>
                <a:latin typeface="Courier New" panose="02070309020205020404" pitchFamily="49" charset="0"/>
                <a:cs typeface="Courier New" panose="02070309020205020404" pitchFamily="49" charset="0"/>
              </a:rPr>
              <a:t>&gt;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&lt;!-- tab </a:t>
            </a:r>
            <a:r>
              <a:rPr lang="zh-CN" altLang="en-US" sz="1400" dirty="0">
                <a:solidFill>
                  <a:srgbClr val="999999"/>
                </a:solidFill>
                <a:latin typeface="Courier New" panose="02070309020205020404" pitchFamily="49" charset="0"/>
                <a:cs typeface="Courier New" panose="02070309020205020404" pitchFamily="49" charset="0"/>
              </a:rPr>
              <a:t>栏区域 </a:t>
            </a:r>
            <a:r>
              <a:rPr lang="en-US" altLang="zh-CN" sz="1400" dirty="0">
                <a:solidFill>
                  <a:srgbClr val="999999"/>
                </a:solidFill>
                <a:latin typeface="Courier New" panose="02070309020205020404" pitchFamily="49" charset="0"/>
                <a:cs typeface="Courier New" panose="02070309020205020404" pitchFamily="49" charset="0"/>
              </a:rPr>
              <a:t>--&gt;</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0D0D0D"/>
                </a:solidFill>
                <a:latin typeface="Courier New" panose="02070309020205020404" pitchFamily="49" charset="0"/>
                <a:cs typeface="Courier New" panose="02070309020205020404" pitchFamily="49" charset="0"/>
              </a:rPr>
              <a:t>&lt;</a:t>
            </a:r>
            <a:r>
              <a:rPr lang="en-US" altLang="zh-CN" sz="1400" dirty="0">
                <a:solidFill>
                  <a:srgbClr val="F92672"/>
                </a:solidFill>
                <a:latin typeface="Courier New" panose="02070309020205020404" pitchFamily="49" charset="0"/>
                <a:cs typeface="Courier New" panose="02070309020205020404" pitchFamily="49" charset="0"/>
              </a:rPr>
              <a:t>div</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F77C00"/>
                </a:solidFill>
                <a:latin typeface="Courier New" panose="02070309020205020404" pitchFamily="49" charset="0"/>
                <a:cs typeface="Courier New" panose="02070309020205020404" pitchFamily="49" charset="0"/>
              </a:rPr>
              <a:t>class</a:t>
            </a:r>
            <a:r>
              <a:rPr lang="en-US" altLang="zh-CN" sz="1400" dirty="0">
                <a:solidFill>
                  <a:srgbClr val="0D0D0D"/>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"tabs"</a:t>
            </a:r>
            <a:r>
              <a:rPr lang="en-US" altLang="zh-CN" sz="1400" dirty="0">
                <a:solidFill>
                  <a:srgbClr val="0D0D0D"/>
                </a:solidFill>
                <a:latin typeface="Courier New" panose="02070309020205020404" pitchFamily="49" charset="0"/>
                <a:cs typeface="Courier New" panose="02070309020205020404" pitchFamily="49" charset="0"/>
              </a:rPr>
              <a:t>&gt;&lt;/</a:t>
            </a:r>
            <a:r>
              <a:rPr lang="en-US" altLang="zh-CN" sz="1400" dirty="0">
                <a:solidFill>
                  <a:srgbClr val="F92672"/>
                </a:solidFill>
                <a:latin typeface="Courier New" panose="02070309020205020404" pitchFamily="49" charset="0"/>
                <a:cs typeface="Courier New" panose="02070309020205020404" pitchFamily="49" charset="0"/>
              </a:rPr>
              <a:t>div</a:t>
            </a:r>
            <a:r>
              <a:rPr lang="en-US" altLang="zh-CN" sz="1400" dirty="0">
                <a:solidFill>
                  <a:srgbClr val="0D0D0D"/>
                </a:solidFill>
                <a:latin typeface="Courier New" panose="02070309020205020404" pitchFamily="49" charset="0"/>
                <a:cs typeface="Courier New" panose="02070309020205020404" pitchFamily="49" charset="0"/>
              </a:rPr>
              <a:t>&gt;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&lt;!-- </a:t>
            </a:r>
            <a:r>
              <a:rPr lang="zh-CN" altLang="en-US" sz="1400" dirty="0">
                <a:solidFill>
                  <a:srgbClr val="999999"/>
                </a:solidFill>
                <a:latin typeface="Courier New" panose="02070309020205020404" pitchFamily="49" charset="0"/>
                <a:cs typeface="Courier New" panose="02070309020205020404" pitchFamily="49" charset="0"/>
              </a:rPr>
              <a:t>搜索区域 </a:t>
            </a:r>
            <a:r>
              <a:rPr lang="en-US" altLang="zh-CN" sz="1400" dirty="0">
                <a:solidFill>
                  <a:srgbClr val="999999"/>
                </a:solidFill>
                <a:latin typeface="Courier New" panose="02070309020205020404" pitchFamily="49" charset="0"/>
                <a:cs typeface="Courier New" panose="02070309020205020404" pitchFamily="49" charset="0"/>
              </a:rPr>
              <a:t>--&gt;</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0D0D0D"/>
                </a:solidFill>
                <a:latin typeface="Courier New" panose="02070309020205020404" pitchFamily="49" charset="0"/>
                <a:cs typeface="Courier New" panose="02070309020205020404" pitchFamily="49" charset="0"/>
              </a:rPr>
              <a:t>&lt;</a:t>
            </a:r>
            <a:r>
              <a:rPr lang="en-US" altLang="zh-CN" sz="1400" dirty="0">
                <a:solidFill>
                  <a:srgbClr val="F92672"/>
                </a:solidFill>
                <a:latin typeface="Courier New" panose="02070309020205020404" pitchFamily="49" charset="0"/>
                <a:cs typeface="Courier New" panose="02070309020205020404" pitchFamily="49" charset="0"/>
              </a:rPr>
              <a:t>div</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F77C00"/>
                </a:solidFill>
                <a:latin typeface="Courier New" panose="02070309020205020404" pitchFamily="49" charset="0"/>
                <a:cs typeface="Courier New" panose="02070309020205020404" pitchFamily="49" charset="0"/>
              </a:rPr>
              <a:t>class</a:t>
            </a:r>
            <a:r>
              <a:rPr lang="en-US" altLang="zh-CN" sz="1400" dirty="0">
                <a:solidFill>
                  <a:srgbClr val="0D0D0D"/>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"search-box"</a:t>
            </a:r>
            <a:r>
              <a:rPr lang="en-US" altLang="zh-CN" sz="1400" dirty="0">
                <a:solidFill>
                  <a:srgbClr val="0D0D0D"/>
                </a:solidFill>
                <a:latin typeface="Courier New" panose="02070309020205020404" pitchFamily="49" charset="0"/>
                <a:cs typeface="Courier New" panose="02070309020205020404" pitchFamily="49" charset="0"/>
              </a:rPr>
              <a:t>&gt;&lt;/</a:t>
            </a:r>
            <a:r>
              <a:rPr lang="en-US" altLang="zh-CN" sz="1400" dirty="0">
                <a:solidFill>
                  <a:srgbClr val="F92672"/>
                </a:solidFill>
                <a:latin typeface="Courier New" panose="02070309020205020404" pitchFamily="49" charset="0"/>
                <a:cs typeface="Courier New" panose="02070309020205020404" pitchFamily="49" charset="0"/>
              </a:rPr>
              <a:t>div</a:t>
            </a:r>
            <a:r>
              <a:rPr lang="en-US" altLang="zh-CN" sz="1400" dirty="0">
                <a:solidFill>
                  <a:srgbClr val="0D0D0D"/>
                </a:solidFill>
                <a:latin typeface="Courier New" panose="02070309020205020404" pitchFamily="49" charset="0"/>
                <a:cs typeface="Courier New" panose="02070309020205020404" pitchFamily="49" charset="0"/>
              </a:rPr>
              <a:t>&gt;</a:t>
            </a:r>
          </a:p>
          <a:p>
            <a:pPr>
              <a:lnSpc>
                <a:spcPct val="150000"/>
              </a:lnSpc>
            </a:pPr>
            <a:br>
              <a:rPr lang="en-US" altLang="zh-CN" sz="1400" dirty="0">
                <a:solidFill>
                  <a:srgbClr val="0D0D0D"/>
                </a:solidFill>
                <a:latin typeface="Courier New" panose="02070309020205020404" pitchFamily="49" charset="0"/>
                <a:cs typeface="Courier New" panose="02070309020205020404" pitchFamily="49" charset="0"/>
              </a:rPr>
            </a:b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b="1" dirty="0">
                <a:solidFill>
                  <a:srgbClr val="050505"/>
                </a:solidFill>
                <a:latin typeface="Courier New" panose="02070309020205020404" pitchFamily="49" charset="0"/>
                <a:cs typeface="Courier New" panose="02070309020205020404" pitchFamily="49" charset="0"/>
              </a:rPr>
              <a:t>&lt;!-- </a:t>
            </a:r>
            <a:r>
              <a:rPr lang="zh-CN" altLang="en-US" sz="1400" b="1" dirty="0">
                <a:solidFill>
                  <a:srgbClr val="050505"/>
                </a:solidFill>
                <a:latin typeface="Courier New" panose="02070309020205020404" pitchFamily="49" charset="0"/>
                <a:cs typeface="Courier New" panose="02070309020205020404" pitchFamily="49" charset="0"/>
              </a:rPr>
              <a:t>搜索建议列表 </a:t>
            </a:r>
            <a:r>
              <a:rPr lang="en-US" altLang="zh-CN" sz="1400" b="1" dirty="0">
                <a:solidFill>
                  <a:srgbClr val="050505"/>
                </a:solidFill>
                <a:latin typeface="Courier New" panose="02070309020205020404" pitchFamily="49" charset="0"/>
                <a:cs typeface="Courier New" panose="02070309020205020404" pitchFamily="49" charset="0"/>
              </a:rPr>
              <a:t>--&gt;</a:t>
            </a:r>
            <a:endParaRPr lang="zh-CN" altLang="en-US" sz="1400" b="1" dirty="0">
              <a:solidFill>
                <a:srgbClr val="050505"/>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D0D0D"/>
                </a:solidFill>
                <a:latin typeface="Courier New" panose="02070309020205020404" pitchFamily="49" charset="0"/>
                <a:cs typeface="Courier New" panose="02070309020205020404" pitchFamily="49" charset="0"/>
              </a:rPr>
              <a:t>    </a:t>
            </a:r>
            <a:r>
              <a:rPr lang="en-US" altLang="zh-CN" sz="1400" b="1" dirty="0">
                <a:solidFill>
                  <a:srgbClr val="0D0D0D"/>
                </a:solidFill>
                <a:latin typeface="Courier New" panose="02070309020205020404" pitchFamily="49" charset="0"/>
                <a:cs typeface="Courier New" panose="02070309020205020404" pitchFamily="49" charset="0"/>
              </a:rPr>
              <a:t>&lt;</a:t>
            </a:r>
            <a:r>
              <a:rPr lang="en-US" altLang="zh-CN" sz="1400" b="1" dirty="0">
                <a:solidFill>
                  <a:srgbClr val="F92672"/>
                </a:solidFill>
                <a:latin typeface="Courier New" panose="02070309020205020404" pitchFamily="49" charset="0"/>
                <a:cs typeface="Courier New" panose="02070309020205020404" pitchFamily="49" charset="0"/>
              </a:rPr>
              <a:t>div</a:t>
            </a:r>
            <a:r>
              <a:rPr lang="en-US" altLang="zh-CN" sz="1400" b="1" dirty="0">
                <a:solidFill>
                  <a:srgbClr val="0D0D0D"/>
                </a:solidFill>
                <a:latin typeface="Courier New" panose="02070309020205020404" pitchFamily="49" charset="0"/>
                <a:cs typeface="Courier New" panose="02070309020205020404" pitchFamily="49" charset="0"/>
              </a:rPr>
              <a:t> </a:t>
            </a:r>
            <a:r>
              <a:rPr lang="en-US" altLang="zh-CN" sz="1400" b="1" dirty="0">
                <a:solidFill>
                  <a:srgbClr val="F77C00"/>
                </a:solidFill>
                <a:latin typeface="Courier New" panose="02070309020205020404" pitchFamily="49" charset="0"/>
                <a:cs typeface="Courier New" panose="02070309020205020404" pitchFamily="49" charset="0"/>
              </a:rPr>
              <a:t>id</a:t>
            </a:r>
            <a:r>
              <a:rPr lang="en-US" altLang="zh-CN" sz="1400" b="1" dirty="0">
                <a:solidFill>
                  <a:srgbClr val="0D0D0D"/>
                </a:solidFill>
                <a:latin typeface="Courier New" panose="02070309020205020404" pitchFamily="49" charset="0"/>
                <a:cs typeface="Courier New" panose="02070309020205020404" pitchFamily="49" charset="0"/>
              </a:rPr>
              <a:t>=</a:t>
            </a:r>
            <a:r>
              <a:rPr lang="en-US" altLang="zh-CN" sz="1400" b="1" dirty="0">
                <a:solidFill>
                  <a:srgbClr val="1794FA"/>
                </a:solidFill>
                <a:latin typeface="Courier New" panose="02070309020205020404" pitchFamily="49" charset="0"/>
                <a:cs typeface="Courier New" panose="02070309020205020404" pitchFamily="49" charset="0"/>
              </a:rPr>
              <a:t>"suggest-list"</a:t>
            </a:r>
            <a:r>
              <a:rPr lang="en-US" altLang="zh-CN" sz="1400" b="1" dirty="0">
                <a:solidFill>
                  <a:srgbClr val="0D0D0D"/>
                </a:solidFill>
                <a:latin typeface="Courier New" panose="02070309020205020404" pitchFamily="49" charset="0"/>
                <a:cs typeface="Courier New" panose="02070309020205020404" pitchFamily="49" charset="0"/>
              </a:rPr>
              <a:t>&gt;&lt;/</a:t>
            </a:r>
            <a:r>
              <a:rPr lang="en-US" altLang="zh-CN" sz="1400" b="1" dirty="0">
                <a:solidFill>
                  <a:srgbClr val="F92672"/>
                </a:solidFill>
                <a:latin typeface="Courier New" panose="02070309020205020404" pitchFamily="49" charset="0"/>
                <a:cs typeface="Courier New" panose="02070309020205020404" pitchFamily="49" charset="0"/>
              </a:rPr>
              <a:t>div</a:t>
            </a:r>
            <a:r>
              <a:rPr lang="en-US" altLang="zh-CN" sz="1400" b="1" dirty="0">
                <a:solidFill>
                  <a:srgbClr val="0D0D0D"/>
                </a:solidFill>
                <a:latin typeface="Courier New" panose="02070309020205020404" pitchFamily="49" charset="0"/>
                <a:cs typeface="Courier New" panose="02070309020205020404" pitchFamily="49" charset="0"/>
              </a:rPr>
              <a:t>&gt;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&lt;/</a:t>
            </a:r>
            <a:r>
              <a:rPr lang="en-US" altLang="zh-CN" sz="1400" dirty="0">
                <a:solidFill>
                  <a:srgbClr val="F92672"/>
                </a:solidFill>
                <a:latin typeface="Courier New" panose="02070309020205020404" pitchFamily="49" charset="0"/>
                <a:cs typeface="Courier New" panose="02070309020205020404" pitchFamily="49" charset="0"/>
              </a:rPr>
              <a:t>div</a:t>
            </a:r>
            <a:r>
              <a:rPr lang="en-US" altLang="zh-CN" sz="1400" dirty="0">
                <a:solidFill>
                  <a:srgbClr val="0D0D0D"/>
                </a:solidFill>
                <a:latin typeface="Courier New" panose="02070309020205020404" pitchFamily="49" charset="0"/>
                <a:cs typeface="Courier New" panose="02070309020205020404" pitchFamily="49" charset="0"/>
              </a:rPr>
              <a:t>&gt;</a:t>
            </a:r>
          </a:p>
          <a:p>
            <a:pPr>
              <a:lnSpc>
                <a:spcPct val="150000"/>
              </a:lnSpc>
            </a:pPr>
            <a:endParaRPr lang="en-US" altLang="zh-CN" sz="140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47656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a:t>
            </a:r>
            <a:r>
              <a:rPr lang="zh-CN" altLang="en-US" dirty="0"/>
              <a:t>案例 </a:t>
            </a:r>
            <a:r>
              <a:rPr lang="en-US" altLang="zh-CN" dirty="0"/>
              <a:t>– </a:t>
            </a:r>
            <a:r>
              <a:rPr lang="zh-CN" altLang="en-US" dirty="0"/>
              <a:t>淘宝搜索</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3.4 </a:t>
            </a:r>
            <a:r>
              <a:rPr lang="zh-CN" altLang="en-US" dirty="0"/>
              <a:t>渲染建议列表的</a:t>
            </a:r>
            <a:r>
              <a:rPr lang="en-US" altLang="zh-CN" dirty="0"/>
              <a:t>UI</a:t>
            </a:r>
            <a:r>
              <a:rPr lang="zh-CN" altLang="en-US" dirty="0"/>
              <a:t>结构</a:t>
            </a:r>
            <a:endParaRPr lang="en-US" altLang="zh-CN" b="0" dirty="0"/>
          </a:p>
        </p:txBody>
      </p:sp>
      <p:sp>
        <p:nvSpPr>
          <p:cNvPr id="12" name="TextBox 3">
            <a:extLst>
              <a:ext uri="{FF2B5EF4-FFF2-40B4-BE49-F238E27FC236}">
                <a16:creationId xmlns:a16="http://schemas.microsoft.com/office/drawing/2014/main" id="{584BFC5D-B497-4B24-A941-BD1B4F36917D}"/>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2. </a:t>
            </a:r>
            <a:r>
              <a:rPr lang="zh-CN" altLang="en-US" sz="1867" b="1" dirty="0">
                <a:solidFill>
                  <a:srgbClr val="404040"/>
                </a:solidFill>
                <a:latin typeface="微软雅黑" panose="020B0503020204020204" pitchFamily="34" charset="-122"/>
                <a:ea typeface="微软雅黑" panose="020B0503020204020204" pitchFamily="34" charset="-122"/>
              </a:rPr>
              <a:t>定义模板结构</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CE884884-1C4E-42C2-BCAB-A6021B0EBB81}"/>
              </a:ext>
            </a:extLst>
          </p:cNvPr>
          <p:cNvSpPr/>
          <p:nvPr/>
        </p:nvSpPr>
        <p:spPr bwMode="auto">
          <a:xfrm>
            <a:off x="1247050" y="2823507"/>
            <a:ext cx="9595028" cy="234229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14" name="矩形 13">
            <a:extLst>
              <a:ext uri="{FF2B5EF4-FFF2-40B4-BE49-F238E27FC236}">
                <a16:creationId xmlns:a16="http://schemas.microsoft.com/office/drawing/2014/main" id="{898607C0-0ED5-4BF4-A9C5-DC764282BE09}"/>
              </a:ext>
            </a:extLst>
          </p:cNvPr>
          <p:cNvSpPr/>
          <p:nvPr/>
        </p:nvSpPr>
        <p:spPr bwMode="auto">
          <a:xfrm>
            <a:off x="1388351" y="2940609"/>
            <a:ext cx="9277391" cy="2004395"/>
          </a:xfrm>
          <a:prstGeom prst="rect">
            <a:avLst/>
          </a:prstGeom>
        </p:spPr>
        <p:txBody>
          <a:bodyPr wrap="square">
            <a:spAutoFit/>
          </a:bodyPr>
          <a:lstStyle/>
          <a:p>
            <a:pPr>
              <a:lnSpc>
                <a:spcPct val="150000"/>
              </a:lnSpc>
            </a:pPr>
            <a:r>
              <a:rPr lang="zh-CN" altLang="en-US"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&lt;!-- </a:t>
            </a:r>
            <a:r>
              <a:rPr lang="zh-CN" altLang="en-US" sz="1400" dirty="0">
                <a:solidFill>
                  <a:srgbClr val="999999"/>
                </a:solidFill>
                <a:latin typeface="Courier New" panose="02070309020205020404" pitchFamily="49" charset="0"/>
                <a:cs typeface="Courier New" panose="02070309020205020404" pitchFamily="49" charset="0"/>
              </a:rPr>
              <a:t>模板结构 </a:t>
            </a:r>
            <a:r>
              <a:rPr lang="en-US" altLang="zh-CN" sz="1400" dirty="0">
                <a:solidFill>
                  <a:srgbClr val="999999"/>
                </a:solidFill>
                <a:latin typeface="Courier New" panose="02070309020205020404" pitchFamily="49" charset="0"/>
                <a:cs typeface="Courier New" panose="02070309020205020404" pitchFamily="49" charset="0"/>
              </a:rPr>
              <a:t>--&gt;</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0D0D0D"/>
                </a:solidFill>
                <a:latin typeface="Courier New" panose="02070309020205020404" pitchFamily="49" charset="0"/>
                <a:cs typeface="Courier New" panose="02070309020205020404" pitchFamily="49" charset="0"/>
              </a:rPr>
              <a:t>&lt;</a:t>
            </a:r>
            <a:r>
              <a:rPr lang="en-US" altLang="zh-CN" sz="1400" dirty="0">
                <a:solidFill>
                  <a:srgbClr val="F92672"/>
                </a:solidFill>
                <a:latin typeface="Courier New" panose="02070309020205020404" pitchFamily="49" charset="0"/>
                <a:cs typeface="Courier New" panose="02070309020205020404" pitchFamily="49" charset="0"/>
              </a:rPr>
              <a:t>script</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F77C00"/>
                </a:solidFill>
                <a:latin typeface="Courier New" panose="02070309020205020404" pitchFamily="49" charset="0"/>
                <a:cs typeface="Courier New" panose="02070309020205020404" pitchFamily="49" charset="0"/>
              </a:rPr>
              <a:t>type</a:t>
            </a:r>
            <a:r>
              <a:rPr lang="en-US" altLang="zh-CN" sz="1400" dirty="0">
                <a:solidFill>
                  <a:srgbClr val="0D0D0D"/>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"text/html"</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F77C00"/>
                </a:solidFill>
                <a:latin typeface="Courier New" panose="02070309020205020404" pitchFamily="49" charset="0"/>
                <a:cs typeface="Courier New" panose="02070309020205020404" pitchFamily="49" charset="0"/>
              </a:rPr>
              <a:t>id</a:t>
            </a:r>
            <a:r>
              <a:rPr lang="en-US" altLang="zh-CN" sz="1400" dirty="0">
                <a:solidFill>
                  <a:srgbClr val="0D0D0D"/>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err="1">
                <a:solidFill>
                  <a:srgbClr val="1794FA"/>
                </a:solidFill>
                <a:latin typeface="Courier New" panose="02070309020205020404" pitchFamily="49" charset="0"/>
                <a:cs typeface="Courier New" panose="02070309020205020404" pitchFamily="49" charset="0"/>
              </a:rPr>
              <a:t>tpl-suggestList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D0D0D"/>
                </a:solidFill>
                <a:latin typeface="Courier New" panose="02070309020205020404" pitchFamily="49" charset="0"/>
                <a:cs typeface="Courier New" panose="02070309020205020404" pitchFamily="49" charset="0"/>
              </a:rPr>
              <a:t>&gt;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{{each </a:t>
            </a:r>
            <a:r>
              <a:rPr lang="en-US" altLang="zh-CN" sz="1400" b="1" dirty="0">
                <a:solidFill>
                  <a:srgbClr val="0D0D0D"/>
                </a:solidFill>
                <a:latin typeface="Courier New" panose="02070309020205020404" pitchFamily="49" charset="0"/>
                <a:cs typeface="Courier New" panose="02070309020205020404" pitchFamily="49" charset="0"/>
              </a:rPr>
              <a:t>result</a:t>
            </a:r>
            <a:r>
              <a:rPr lang="en-US" altLang="zh-CN" sz="1400" dirty="0">
                <a:solidFill>
                  <a:srgbClr val="0D0D0D"/>
                </a:solidFill>
                <a:latin typeface="Courier New" panose="02070309020205020404" pitchFamily="49" charset="0"/>
                <a:cs typeface="Courier New" panose="02070309020205020404" pitchFamily="49" charset="0"/>
              </a:rPr>
              <a: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&lt;</a:t>
            </a:r>
            <a:r>
              <a:rPr lang="en-US" altLang="zh-CN" sz="1400" dirty="0">
                <a:solidFill>
                  <a:srgbClr val="F92672"/>
                </a:solidFill>
                <a:latin typeface="Courier New" panose="02070309020205020404" pitchFamily="49" charset="0"/>
                <a:cs typeface="Courier New" panose="02070309020205020404" pitchFamily="49" charset="0"/>
              </a:rPr>
              <a:t>div</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F77C00"/>
                </a:solidFill>
                <a:latin typeface="Courier New" panose="02070309020205020404" pitchFamily="49" charset="0"/>
                <a:cs typeface="Courier New" panose="02070309020205020404" pitchFamily="49" charset="0"/>
              </a:rPr>
              <a:t>class</a:t>
            </a:r>
            <a:r>
              <a:rPr lang="en-US" altLang="zh-CN" sz="1400" dirty="0">
                <a:solidFill>
                  <a:srgbClr val="0D0D0D"/>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"suggest-item"</a:t>
            </a:r>
            <a:r>
              <a:rPr lang="en-US" altLang="zh-CN" sz="1400" dirty="0">
                <a:solidFill>
                  <a:srgbClr val="0D0D0D"/>
                </a:solidFill>
                <a:latin typeface="Courier New" panose="02070309020205020404" pitchFamily="49" charset="0"/>
                <a:cs typeface="Courier New" panose="02070309020205020404" pitchFamily="49" charset="0"/>
              </a:rPr>
              <a:t>&gt;{{</a:t>
            </a:r>
            <a:r>
              <a:rPr lang="en-US" altLang="zh-CN" sz="1400" b="1" dirty="0">
                <a:solidFill>
                  <a:srgbClr val="0D0D0D"/>
                </a:solidFill>
                <a:latin typeface="Courier New" panose="02070309020205020404" pitchFamily="49" charset="0"/>
                <a:cs typeface="Courier New" panose="02070309020205020404" pitchFamily="49" charset="0"/>
              </a:rPr>
              <a:t>$value[0]</a:t>
            </a:r>
            <a:r>
              <a:rPr lang="en-US" altLang="zh-CN" sz="1400" dirty="0">
                <a:solidFill>
                  <a:srgbClr val="0D0D0D"/>
                </a:solidFill>
                <a:latin typeface="Courier New" panose="02070309020205020404" pitchFamily="49" charset="0"/>
                <a:cs typeface="Courier New" panose="02070309020205020404" pitchFamily="49" charset="0"/>
              </a:rPr>
              <a:t>}}&lt;/</a:t>
            </a:r>
            <a:r>
              <a:rPr lang="en-US" altLang="zh-CN" sz="1400" dirty="0">
                <a:solidFill>
                  <a:srgbClr val="F92672"/>
                </a:solidFill>
                <a:latin typeface="Courier New" panose="02070309020205020404" pitchFamily="49" charset="0"/>
                <a:cs typeface="Courier New" panose="02070309020205020404" pitchFamily="49" charset="0"/>
              </a:rPr>
              <a:t>div</a:t>
            </a:r>
            <a:r>
              <a:rPr lang="en-US" altLang="zh-CN" sz="1400" dirty="0">
                <a:solidFill>
                  <a:srgbClr val="0D0D0D"/>
                </a:solidFill>
                <a:latin typeface="Courier New" panose="02070309020205020404" pitchFamily="49" charset="0"/>
                <a:cs typeface="Courier New" panose="02070309020205020404" pitchFamily="49" charset="0"/>
              </a:rPr>
              <a:t>&gt;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{{/each}}</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&lt;/</a:t>
            </a:r>
            <a:r>
              <a:rPr lang="en-US" altLang="zh-CN" sz="1400" dirty="0">
                <a:solidFill>
                  <a:srgbClr val="F92672"/>
                </a:solidFill>
                <a:latin typeface="Courier New" panose="02070309020205020404" pitchFamily="49" charset="0"/>
                <a:cs typeface="Courier New" panose="02070309020205020404" pitchFamily="49" charset="0"/>
              </a:rPr>
              <a:t>script</a:t>
            </a:r>
            <a:r>
              <a:rPr lang="en-US" altLang="zh-CN" sz="1400" dirty="0">
                <a:solidFill>
                  <a:srgbClr val="0D0D0D"/>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420285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a:t>
            </a:r>
            <a:r>
              <a:rPr lang="zh-CN" altLang="en-US" dirty="0"/>
              <a:t>案例 </a:t>
            </a:r>
            <a:r>
              <a:rPr lang="en-US" altLang="zh-CN" dirty="0"/>
              <a:t>– </a:t>
            </a:r>
            <a:r>
              <a:rPr lang="zh-CN" altLang="en-US" dirty="0"/>
              <a:t>淘宝搜索</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3.4 </a:t>
            </a:r>
            <a:r>
              <a:rPr lang="zh-CN" altLang="en-US" dirty="0"/>
              <a:t>渲染建议列表的</a:t>
            </a:r>
            <a:r>
              <a:rPr lang="en-US" altLang="zh-CN" dirty="0"/>
              <a:t>UI</a:t>
            </a:r>
            <a:r>
              <a:rPr lang="zh-CN" altLang="en-US" dirty="0"/>
              <a:t>结构</a:t>
            </a:r>
            <a:endParaRPr lang="en-US" altLang="zh-CN" b="0" dirty="0"/>
          </a:p>
        </p:txBody>
      </p:sp>
      <p:sp>
        <p:nvSpPr>
          <p:cNvPr id="12" name="TextBox 3">
            <a:extLst>
              <a:ext uri="{FF2B5EF4-FFF2-40B4-BE49-F238E27FC236}">
                <a16:creationId xmlns:a16="http://schemas.microsoft.com/office/drawing/2014/main" id="{584BFC5D-B497-4B24-A941-BD1B4F36917D}"/>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3. </a:t>
            </a:r>
            <a:r>
              <a:rPr lang="zh-CN" altLang="en-US" sz="1867" b="1" dirty="0">
                <a:solidFill>
                  <a:srgbClr val="404040"/>
                </a:solidFill>
                <a:latin typeface="微软雅黑" panose="020B0503020204020204" pitchFamily="34" charset="-122"/>
                <a:ea typeface="微软雅黑" panose="020B0503020204020204" pitchFamily="34" charset="-122"/>
              </a:rPr>
              <a:t>定义渲染模板结构的函数</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CE884884-1C4E-42C2-BCAB-A6021B0EBB81}"/>
              </a:ext>
            </a:extLst>
          </p:cNvPr>
          <p:cNvSpPr/>
          <p:nvPr/>
        </p:nvSpPr>
        <p:spPr bwMode="auto">
          <a:xfrm>
            <a:off x="1247050" y="2823507"/>
            <a:ext cx="9595028" cy="3570520"/>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14" name="矩形 13">
            <a:extLst>
              <a:ext uri="{FF2B5EF4-FFF2-40B4-BE49-F238E27FC236}">
                <a16:creationId xmlns:a16="http://schemas.microsoft.com/office/drawing/2014/main" id="{898607C0-0ED5-4BF4-A9C5-DC764282BE09}"/>
              </a:ext>
            </a:extLst>
          </p:cNvPr>
          <p:cNvSpPr/>
          <p:nvPr/>
        </p:nvSpPr>
        <p:spPr bwMode="auto">
          <a:xfrm>
            <a:off x="1388351" y="2940608"/>
            <a:ext cx="9277391" cy="3297056"/>
          </a:xfrm>
          <a:prstGeom prst="rect">
            <a:avLst/>
          </a:prstGeom>
        </p:spPr>
        <p:txBody>
          <a:bodyPr wrap="square">
            <a:spAutoFit/>
          </a:bodyPr>
          <a:lstStyle/>
          <a:p>
            <a:pPr>
              <a:lnSpc>
                <a:spcPct val="150000"/>
              </a:lnSpc>
            </a:pPr>
            <a:r>
              <a:rPr lang="en-US" altLang="zh-CN" sz="1400" dirty="0">
                <a:solidFill>
                  <a:srgbClr val="999999"/>
                </a:solidFill>
                <a:latin typeface="Courier New" panose="02070309020205020404" pitchFamily="49" charset="0"/>
                <a:cs typeface="Courier New" panose="02070309020205020404" pitchFamily="49" charset="0"/>
              </a:rPr>
              <a:t> // </a:t>
            </a:r>
            <a:r>
              <a:rPr lang="zh-CN" altLang="en-US" sz="1400" dirty="0">
                <a:solidFill>
                  <a:srgbClr val="999999"/>
                </a:solidFill>
                <a:latin typeface="Courier New" panose="02070309020205020404" pitchFamily="49" charset="0"/>
                <a:cs typeface="Courier New" panose="02070309020205020404" pitchFamily="49" charset="0"/>
              </a:rPr>
              <a:t>渲染建议列表</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function</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err="1">
                <a:solidFill>
                  <a:srgbClr val="1DA11D"/>
                </a:solidFill>
                <a:latin typeface="Courier New" panose="02070309020205020404" pitchFamily="49" charset="0"/>
                <a:cs typeface="Courier New" panose="02070309020205020404" pitchFamily="49" charset="0"/>
              </a:rPr>
              <a:t>renderSuggestList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i="1" dirty="0">
                <a:solidFill>
                  <a:srgbClr val="FF960D"/>
                </a:solidFill>
                <a:latin typeface="Courier New" panose="02070309020205020404" pitchFamily="49" charset="0"/>
                <a:cs typeface="Courier New" panose="02070309020205020404" pitchFamily="49" charset="0"/>
              </a:rPr>
              <a:t>res</a:t>
            </a:r>
            <a:r>
              <a:rPr lang="en-US" altLang="zh-CN" sz="1400" dirty="0">
                <a:solidFill>
                  <a:srgbClr val="050505"/>
                </a:solidFill>
                <a:latin typeface="Courier New" panose="02070309020205020404" pitchFamily="49" charset="0"/>
                <a:cs typeface="Courier New" panose="02070309020205020404" pitchFamily="49" charset="0"/>
              </a:rPr>
              <a:t>) {</a:t>
            </a: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 </a:t>
            </a:r>
            <a:r>
              <a:rPr lang="zh-CN" altLang="en-US" sz="1400" dirty="0">
                <a:solidFill>
                  <a:srgbClr val="050505"/>
                </a:solidFill>
                <a:latin typeface="Courier New" panose="02070309020205020404" pitchFamily="49" charset="0"/>
                <a:cs typeface="Courier New" panose="02070309020205020404" pitchFamily="49" charset="0"/>
              </a:rPr>
              <a:t>如果没有需要渲染的数据，则直接 </a:t>
            </a:r>
            <a:r>
              <a:rPr lang="en-US" altLang="zh-CN" sz="1400" dirty="0">
                <a:solidFill>
                  <a:srgbClr val="050505"/>
                </a:solidFill>
                <a:latin typeface="Courier New" panose="02070309020205020404" pitchFamily="49" charset="0"/>
                <a:cs typeface="Courier New" panose="02070309020205020404" pitchFamily="49" charset="0"/>
              </a:rPr>
              <a:t>return</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if</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res.result.length</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&lt;=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0025F5"/>
                </a:solidFill>
                <a:latin typeface="Courier New" panose="02070309020205020404" pitchFamily="49" charset="0"/>
                <a:cs typeface="Courier New" panose="02070309020205020404" pitchFamily="49" charset="0"/>
              </a:rPr>
              <a:t>0</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return </a:t>
            </a:r>
            <a:r>
              <a:rPr lang="en-US" altLang="zh-CN" sz="1400" b="1" dirty="0">
                <a:solidFill>
                  <a:srgbClr val="1DA11D"/>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'#suggest-list'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dirty="0">
                <a:solidFill>
                  <a:srgbClr val="1DA11D"/>
                </a:solidFill>
                <a:latin typeface="Courier New" panose="02070309020205020404" pitchFamily="49" charset="0"/>
                <a:cs typeface="Courier New" panose="02070309020205020404" pitchFamily="49" charset="0"/>
              </a:rPr>
              <a:t>empty</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dirty="0">
                <a:solidFill>
                  <a:srgbClr val="1DA11D"/>
                </a:solidFill>
                <a:latin typeface="Courier New" panose="02070309020205020404" pitchFamily="49" charset="0"/>
                <a:cs typeface="Courier New" panose="02070309020205020404" pitchFamily="49" charset="0"/>
              </a:rPr>
              <a:t>hide</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 </a:t>
            </a:r>
            <a:r>
              <a:rPr lang="zh-CN" altLang="en-US" sz="1400" dirty="0">
                <a:solidFill>
                  <a:srgbClr val="050505"/>
                </a:solidFill>
                <a:latin typeface="Courier New" panose="02070309020205020404" pitchFamily="49" charset="0"/>
                <a:cs typeface="Courier New" panose="02070309020205020404" pitchFamily="49" charset="0"/>
              </a:rPr>
              <a:t>渲染模板结构</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var</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htmlStr</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template</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err="1">
                <a:solidFill>
                  <a:srgbClr val="1794FA"/>
                </a:solidFill>
                <a:latin typeface="Courier New" panose="02070309020205020404" pitchFamily="49" charset="0"/>
                <a:cs typeface="Courier New" panose="02070309020205020404" pitchFamily="49" charset="0"/>
              </a:rPr>
              <a:t>tpl-suggestList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res)</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'#suggest-list'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dirty="0">
                <a:solidFill>
                  <a:srgbClr val="1DA11D"/>
                </a:solidFill>
                <a:latin typeface="Courier New" panose="02070309020205020404" pitchFamily="49" charset="0"/>
                <a:cs typeface="Courier New" panose="02070309020205020404" pitchFamily="49" charset="0"/>
              </a:rPr>
              <a:t>html</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err="1">
                <a:solidFill>
                  <a:srgbClr val="050505"/>
                </a:solidFill>
                <a:latin typeface="Courier New" panose="02070309020205020404" pitchFamily="49" charset="0"/>
                <a:cs typeface="Courier New" panose="02070309020205020404" pitchFamily="49" charset="0"/>
              </a:rPr>
              <a:t>htmlStr</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dirty="0">
                <a:solidFill>
                  <a:srgbClr val="1DA11D"/>
                </a:solidFill>
                <a:latin typeface="Courier New" panose="02070309020205020404" pitchFamily="49" charset="0"/>
                <a:cs typeface="Courier New" panose="02070309020205020404" pitchFamily="49" charset="0"/>
              </a:rPr>
              <a:t>show</a:t>
            </a:r>
            <a:r>
              <a:rPr lang="en-US" altLang="zh-CN" sz="1400" dirty="0">
                <a:solidFill>
                  <a:srgbClr val="050505"/>
                </a:solidFill>
                <a:latin typeface="Courier New" panose="02070309020205020404" pitchFamily="49" charset="0"/>
                <a:cs typeface="Courier New" panose="02070309020205020404" pitchFamily="49" charset="0"/>
              </a:rPr>
              <a: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19860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a:t>
            </a:r>
            <a:r>
              <a:rPr lang="zh-CN" altLang="en-US" dirty="0"/>
              <a:t>案例 </a:t>
            </a:r>
            <a:r>
              <a:rPr lang="en-US" altLang="zh-CN" dirty="0"/>
              <a:t>– </a:t>
            </a:r>
            <a:r>
              <a:rPr lang="zh-CN" altLang="en-US" dirty="0"/>
              <a:t>淘宝搜索</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3.4 </a:t>
            </a:r>
            <a:r>
              <a:rPr lang="zh-CN" altLang="en-US" dirty="0"/>
              <a:t>渲染建议列表的</a:t>
            </a:r>
            <a:r>
              <a:rPr lang="en-US" altLang="zh-CN" dirty="0"/>
              <a:t>UI</a:t>
            </a:r>
            <a:r>
              <a:rPr lang="zh-CN" altLang="en-US" dirty="0"/>
              <a:t>结构</a:t>
            </a:r>
            <a:endParaRPr lang="en-US" altLang="zh-CN" b="0" dirty="0"/>
          </a:p>
        </p:txBody>
      </p:sp>
      <p:sp>
        <p:nvSpPr>
          <p:cNvPr id="12" name="TextBox 3">
            <a:extLst>
              <a:ext uri="{FF2B5EF4-FFF2-40B4-BE49-F238E27FC236}">
                <a16:creationId xmlns:a16="http://schemas.microsoft.com/office/drawing/2014/main" id="{584BFC5D-B497-4B24-A941-BD1B4F36917D}"/>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4. </a:t>
            </a:r>
            <a:r>
              <a:rPr lang="zh-CN" altLang="en-US" sz="1867" b="1" dirty="0">
                <a:solidFill>
                  <a:srgbClr val="404040"/>
                </a:solidFill>
                <a:latin typeface="微软雅黑" panose="020B0503020204020204" pitchFamily="34" charset="-122"/>
                <a:ea typeface="微软雅黑" panose="020B0503020204020204" pitchFamily="34" charset="-122"/>
              </a:rPr>
              <a:t>搜索关键词为空时隐藏搜索建议列表</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CE884884-1C4E-42C2-BCAB-A6021B0EBB81}"/>
              </a:ext>
            </a:extLst>
          </p:cNvPr>
          <p:cNvSpPr/>
          <p:nvPr/>
        </p:nvSpPr>
        <p:spPr bwMode="auto">
          <a:xfrm>
            <a:off x="1247050" y="2823507"/>
            <a:ext cx="9595028" cy="3570520"/>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14" name="矩形 13">
            <a:extLst>
              <a:ext uri="{FF2B5EF4-FFF2-40B4-BE49-F238E27FC236}">
                <a16:creationId xmlns:a16="http://schemas.microsoft.com/office/drawing/2014/main" id="{898607C0-0ED5-4BF4-A9C5-DC764282BE09}"/>
              </a:ext>
            </a:extLst>
          </p:cNvPr>
          <p:cNvSpPr/>
          <p:nvPr/>
        </p:nvSpPr>
        <p:spPr bwMode="auto">
          <a:xfrm>
            <a:off x="1388351" y="2940608"/>
            <a:ext cx="9277391" cy="3297056"/>
          </a:xfrm>
          <a:prstGeom prst="rect">
            <a:avLst/>
          </a:prstGeom>
        </p:spPr>
        <p:txBody>
          <a:bodyPr wrap="square">
            <a:spAutoFit/>
          </a:bodyPr>
          <a:lstStyle/>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err="1">
                <a:solidFill>
                  <a:srgbClr val="1794FA"/>
                </a:solidFill>
                <a:latin typeface="Courier New" panose="02070309020205020404" pitchFamily="49" charset="0"/>
                <a:cs typeface="Courier New" panose="02070309020205020404" pitchFamily="49" charset="0"/>
              </a:rPr>
              <a:t>ipt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dirty="0">
                <a:solidFill>
                  <a:srgbClr val="1DA11D"/>
                </a:solidFill>
                <a:latin typeface="Courier New" panose="02070309020205020404" pitchFamily="49" charset="0"/>
                <a:cs typeface="Courier New" panose="02070309020205020404" pitchFamily="49" charset="0"/>
              </a:rPr>
              <a:t>on</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err="1">
                <a:solidFill>
                  <a:srgbClr val="1794FA"/>
                </a:solidFill>
                <a:latin typeface="Courier New" panose="02070309020205020404" pitchFamily="49" charset="0"/>
                <a:cs typeface="Courier New" panose="02070309020205020404" pitchFamily="49" charset="0"/>
              </a:rPr>
              <a:t>keyup</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function</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获取用户输入的内容</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var</a:t>
            </a:r>
            <a:r>
              <a:rPr lang="en-US" altLang="zh-CN" sz="1400" dirty="0">
                <a:solidFill>
                  <a:srgbClr val="050505"/>
                </a:solidFill>
                <a:latin typeface="Courier New" panose="02070309020205020404" pitchFamily="49" charset="0"/>
                <a:cs typeface="Courier New" panose="02070309020205020404" pitchFamily="49" charset="0"/>
              </a:rPr>
              <a:t> keywords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(this).</a:t>
            </a:r>
            <a:r>
              <a:rPr lang="en-US" altLang="zh-CN" sz="1400" b="1" dirty="0" err="1">
                <a:solidFill>
                  <a:srgbClr val="1DA11D"/>
                </a:solidFill>
                <a:latin typeface="Courier New" panose="02070309020205020404" pitchFamily="49" charset="0"/>
                <a:cs typeface="Courier New" panose="02070309020205020404" pitchFamily="49" charset="0"/>
              </a:rPr>
              <a:t>val</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dirty="0">
                <a:solidFill>
                  <a:srgbClr val="1DA11D"/>
                </a:solidFill>
                <a:latin typeface="Courier New" panose="02070309020205020404" pitchFamily="49" charset="0"/>
                <a:cs typeface="Courier New" panose="02070309020205020404" pitchFamily="49" charset="0"/>
              </a:rPr>
              <a:t>trim</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判断用户输入的内容是否为空</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if</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keywords.length</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&lt;=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0025F5"/>
                </a:solidFill>
                <a:latin typeface="Courier New" panose="02070309020205020404" pitchFamily="49" charset="0"/>
                <a:cs typeface="Courier New" panose="02070309020205020404" pitchFamily="49" charset="0"/>
              </a:rPr>
              <a:t>0</a:t>
            </a:r>
            <a:r>
              <a:rPr lang="en-US" altLang="zh-CN" sz="1400" dirty="0">
                <a:solidFill>
                  <a:srgbClr val="050505"/>
                </a:solidFill>
                <a:latin typeface="Courier New" panose="02070309020205020404" pitchFamily="49" charset="0"/>
                <a:cs typeface="Courier New" panose="02070309020205020404" pitchFamily="49" charset="0"/>
              </a:rPr>
              <a:t>) {</a:t>
            </a: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050505"/>
                </a:solidFill>
                <a:latin typeface="Courier New" panose="02070309020205020404" pitchFamily="49" charset="0"/>
                <a:cs typeface="Courier New" panose="02070309020205020404" pitchFamily="49" charset="0"/>
              </a:rPr>
              <a:t>// </a:t>
            </a:r>
            <a:r>
              <a:rPr lang="zh-CN" altLang="en-US" sz="1400" b="1" dirty="0">
                <a:solidFill>
                  <a:srgbClr val="050505"/>
                </a:solidFill>
                <a:latin typeface="Courier New" panose="02070309020205020404" pitchFamily="49" charset="0"/>
                <a:cs typeface="Courier New" panose="02070309020205020404" pitchFamily="49" charset="0"/>
              </a:rPr>
              <a:t>如果关键词为空，则清空后隐藏搜索建议列表</a:t>
            </a:r>
            <a:endParaRPr lang="en-US" altLang="zh-CN" sz="1400" b="1"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return</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'#suggest-list'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dirty="0">
                <a:solidFill>
                  <a:srgbClr val="1DA11D"/>
                </a:solidFill>
                <a:latin typeface="Courier New" panose="02070309020205020404" pitchFamily="49" charset="0"/>
                <a:cs typeface="Courier New" panose="02070309020205020404" pitchFamily="49" charset="0"/>
              </a:rPr>
              <a:t>empty</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dirty="0">
                <a:solidFill>
                  <a:srgbClr val="1DA11D"/>
                </a:solidFill>
                <a:latin typeface="Courier New" panose="02070309020205020404" pitchFamily="49" charset="0"/>
                <a:cs typeface="Courier New" panose="02070309020205020404" pitchFamily="49" charset="0"/>
              </a:rPr>
              <a:t>hide</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err="1">
                <a:solidFill>
                  <a:srgbClr val="1DA11D"/>
                </a:solidFill>
                <a:latin typeface="Courier New" panose="02070309020205020404" pitchFamily="49" charset="0"/>
                <a:cs typeface="Courier New" panose="02070309020205020404" pitchFamily="49" charset="0"/>
              </a:rPr>
              <a:t>getSuggestList</a:t>
            </a:r>
            <a:r>
              <a:rPr lang="en-US" altLang="zh-CN" sz="1400" dirty="0">
                <a:solidFill>
                  <a:srgbClr val="050505"/>
                </a:solidFill>
                <a:latin typeface="Courier New" panose="02070309020205020404" pitchFamily="49" charset="0"/>
                <a:cs typeface="Courier New" panose="02070309020205020404" pitchFamily="49" charset="0"/>
              </a:rPr>
              <a:t>(keywords)</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3751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a:t>
            </a:r>
            <a:r>
              <a:rPr lang="zh-CN" altLang="en-US" dirty="0"/>
              <a:t>案例 </a:t>
            </a:r>
            <a:r>
              <a:rPr lang="en-US" altLang="zh-CN" dirty="0"/>
              <a:t>– </a:t>
            </a:r>
            <a:r>
              <a:rPr lang="zh-CN" altLang="en-US" dirty="0"/>
              <a:t>淘宝搜索</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3.5 </a:t>
            </a:r>
            <a:r>
              <a:rPr lang="zh-CN" altLang="en-US" dirty="0"/>
              <a:t>输入框的防抖</a:t>
            </a:r>
            <a:endParaRPr lang="en-US" altLang="zh-CN" b="0" dirty="0"/>
          </a:p>
        </p:txBody>
      </p:sp>
      <p:sp>
        <p:nvSpPr>
          <p:cNvPr id="12" name="TextBox 3">
            <a:extLst>
              <a:ext uri="{FF2B5EF4-FFF2-40B4-BE49-F238E27FC236}">
                <a16:creationId xmlns:a16="http://schemas.microsoft.com/office/drawing/2014/main" id="{584BFC5D-B497-4B24-A941-BD1B4F36917D}"/>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1. </a:t>
            </a:r>
            <a:r>
              <a:rPr lang="zh-CN" altLang="en-US" sz="1867" b="1" dirty="0">
                <a:solidFill>
                  <a:srgbClr val="404040"/>
                </a:solidFill>
                <a:latin typeface="微软雅黑" panose="020B0503020204020204" pitchFamily="34" charset="-122"/>
                <a:ea typeface="微软雅黑" panose="020B0503020204020204" pitchFamily="34" charset="-122"/>
              </a:rPr>
              <a:t>什么是防抖</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7" name="内容占位符 5">
            <a:extLst>
              <a:ext uri="{FF2B5EF4-FFF2-40B4-BE49-F238E27FC236}">
                <a16:creationId xmlns:a16="http://schemas.microsoft.com/office/drawing/2014/main" id="{08285BB7-516B-42C2-A930-22DAAE1CAFFA}"/>
              </a:ext>
            </a:extLst>
          </p:cNvPr>
          <p:cNvSpPr>
            <a:spLocks noGrp="1"/>
          </p:cNvSpPr>
          <p:nvPr>
            <p:ph sz="half" idx="14"/>
          </p:nvPr>
        </p:nvSpPr>
        <p:spPr>
          <a:xfrm>
            <a:off x="1131170" y="2831999"/>
            <a:ext cx="9525541" cy="482419"/>
          </a:xfrm>
        </p:spPr>
        <p:txBody>
          <a:bodyPr>
            <a:noAutofit/>
          </a:bodyPr>
          <a:lstStyle/>
          <a:p>
            <a:r>
              <a:rPr lang="zh-CN" altLang="en-US" b="1" dirty="0">
                <a:solidFill>
                  <a:srgbClr val="FF0000"/>
                </a:solidFill>
              </a:rPr>
              <a:t>防抖策略</a:t>
            </a:r>
            <a:r>
              <a:rPr lang="zh-CN" altLang="en-US" dirty="0">
                <a:solidFill>
                  <a:schemeClr val="tx1"/>
                </a:solidFill>
              </a:rPr>
              <a:t>（</a:t>
            </a:r>
            <a:r>
              <a:rPr lang="en-US" altLang="zh-CN" dirty="0">
                <a:solidFill>
                  <a:schemeClr val="tx1"/>
                </a:solidFill>
              </a:rPr>
              <a:t>debounce</a:t>
            </a:r>
            <a:r>
              <a:rPr lang="zh-CN" altLang="en-US" dirty="0">
                <a:solidFill>
                  <a:schemeClr val="tx1"/>
                </a:solidFill>
              </a:rPr>
              <a:t>）是当事件被触发后，</a:t>
            </a:r>
            <a:r>
              <a:rPr lang="zh-CN" altLang="en-US" dirty="0">
                <a:solidFill>
                  <a:srgbClr val="FF0000"/>
                </a:solidFill>
              </a:rPr>
              <a:t>延迟 </a:t>
            </a:r>
            <a:r>
              <a:rPr lang="en-US" altLang="zh-CN" dirty="0">
                <a:solidFill>
                  <a:srgbClr val="FF0000"/>
                </a:solidFill>
              </a:rPr>
              <a:t>n </a:t>
            </a:r>
            <a:r>
              <a:rPr lang="zh-CN" altLang="en-US" dirty="0">
                <a:solidFill>
                  <a:srgbClr val="FF0000"/>
                </a:solidFill>
              </a:rPr>
              <a:t>秒</a:t>
            </a:r>
            <a:r>
              <a:rPr lang="zh-CN" altLang="en-US" dirty="0">
                <a:solidFill>
                  <a:schemeClr val="tx1"/>
                </a:solidFill>
              </a:rPr>
              <a:t>后再</a:t>
            </a:r>
            <a:r>
              <a:rPr lang="zh-CN" altLang="en-US" dirty="0">
                <a:solidFill>
                  <a:srgbClr val="FF0000"/>
                </a:solidFill>
              </a:rPr>
              <a:t>执行回调</a:t>
            </a:r>
            <a:r>
              <a:rPr lang="zh-CN" altLang="en-US" dirty="0">
                <a:solidFill>
                  <a:schemeClr val="tx1"/>
                </a:solidFill>
              </a:rPr>
              <a:t>，如果在这 </a:t>
            </a:r>
            <a:r>
              <a:rPr lang="en-US" altLang="zh-CN" dirty="0">
                <a:solidFill>
                  <a:srgbClr val="047FFD"/>
                </a:solidFill>
              </a:rPr>
              <a:t>n </a:t>
            </a:r>
            <a:r>
              <a:rPr lang="zh-CN" altLang="en-US" dirty="0">
                <a:solidFill>
                  <a:srgbClr val="047FFD"/>
                </a:solidFill>
              </a:rPr>
              <a:t>秒内事件又被触发</a:t>
            </a:r>
            <a:r>
              <a:rPr lang="zh-CN" altLang="en-US" dirty="0">
                <a:solidFill>
                  <a:schemeClr val="tx1"/>
                </a:solidFill>
              </a:rPr>
              <a:t>，则</a:t>
            </a:r>
            <a:r>
              <a:rPr lang="zh-CN" altLang="en-US" dirty="0">
                <a:solidFill>
                  <a:srgbClr val="047FFD"/>
                </a:solidFill>
              </a:rPr>
              <a:t>重新计时</a:t>
            </a:r>
            <a:r>
              <a:rPr lang="zh-CN" altLang="en-US" dirty="0">
                <a:solidFill>
                  <a:schemeClr val="tx1"/>
                </a:solidFill>
              </a:rPr>
              <a:t>。</a:t>
            </a:r>
            <a:endParaRPr lang="en-US" altLang="zh-CN" dirty="0">
              <a:solidFill>
                <a:schemeClr val="tx1"/>
              </a:solidFill>
            </a:endParaRPr>
          </a:p>
        </p:txBody>
      </p:sp>
      <p:pic>
        <p:nvPicPr>
          <p:cNvPr id="3" name="图片 2">
            <a:extLst>
              <a:ext uri="{FF2B5EF4-FFF2-40B4-BE49-F238E27FC236}">
                <a16:creationId xmlns:a16="http://schemas.microsoft.com/office/drawing/2014/main" id="{4705CE14-1364-465D-B8DB-2FC23535F8A4}"/>
              </a:ext>
            </a:extLst>
          </p:cNvPr>
          <p:cNvPicPr>
            <a:picLocks noChangeAspect="1"/>
          </p:cNvPicPr>
          <p:nvPr/>
        </p:nvPicPr>
        <p:blipFill>
          <a:blip r:embed="rId2"/>
          <a:stretch>
            <a:fillRect/>
          </a:stretch>
        </p:blipFill>
        <p:spPr>
          <a:xfrm>
            <a:off x="1226357" y="3386991"/>
            <a:ext cx="5561257" cy="3248724"/>
          </a:xfrm>
          <a:prstGeom prst="rect">
            <a:avLst/>
          </a:prstGeom>
        </p:spPr>
      </p:pic>
      <p:pic>
        <p:nvPicPr>
          <p:cNvPr id="4" name="图片 3">
            <a:extLst>
              <a:ext uri="{FF2B5EF4-FFF2-40B4-BE49-F238E27FC236}">
                <a16:creationId xmlns:a16="http://schemas.microsoft.com/office/drawing/2014/main" id="{C19DC00B-AB7A-4B6C-A2D6-8435CC0C2629}"/>
              </a:ext>
            </a:extLst>
          </p:cNvPr>
          <p:cNvPicPr>
            <a:picLocks noChangeAspect="1"/>
          </p:cNvPicPr>
          <p:nvPr/>
        </p:nvPicPr>
        <p:blipFill>
          <a:blip r:embed="rId3"/>
          <a:stretch>
            <a:fillRect/>
          </a:stretch>
        </p:blipFill>
        <p:spPr>
          <a:xfrm>
            <a:off x="6787614" y="3746076"/>
            <a:ext cx="4188724" cy="2495409"/>
          </a:xfrm>
          <a:prstGeom prst="rect">
            <a:avLst/>
          </a:prstGeom>
        </p:spPr>
      </p:pic>
    </p:spTree>
    <p:extLst>
      <p:ext uri="{BB962C8B-B14F-4D97-AF65-F5344CB8AC3E}">
        <p14:creationId xmlns:p14="http://schemas.microsoft.com/office/powerpoint/2010/main" val="161064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5. </a:t>
            </a:r>
            <a:r>
              <a:rPr lang="zh-CN" altLang="en-US" dirty="0"/>
              <a:t>了解</a:t>
            </a:r>
            <a:r>
              <a:rPr lang="en-US" altLang="zh-CN" dirty="0"/>
              <a:t>Ajax</a:t>
            </a:r>
          </a:p>
        </p:txBody>
      </p:sp>
      <p:sp>
        <p:nvSpPr>
          <p:cNvPr id="11" name="内容占位符 10"/>
          <p:cNvSpPr>
            <a:spLocks noGrp="1"/>
          </p:cNvSpPr>
          <p:nvPr>
            <p:ph idx="1"/>
          </p:nvPr>
        </p:nvSpPr>
        <p:spPr>
          <a:xfrm>
            <a:off x="1131171" y="1248001"/>
            <a:ext cx="8690163" cy="722076"/>
          </a:xfrm>
        </p:spPr>
        <p:txBody>
          <a:bodyPr/>
          <a:lstStyle/>
          <a:p>
            <a:r>
              <a:rPr lang="en-US" altLang="zh-CN" dirty="0"/>
              <a:t>5.3 Ajax</a:t>
            </a:r>
            <a:r>
              <a:rPr lang="zh-CN" altLang="en-US" dirty="0"/>
              <a:t>的典型应用场景</a:t>
            </a:r>
          </a:p>
        </p:txBody>
      </p:sp>
      <p:sp>
        <p:nvSpPr>
          <p:cNvPr id="9" name="内容占位符 5">
            <a:extLst>
              <a:ext uri="{FF2B5EF4-FFF2-40B4-BE49-F238E27FC236}">
                <a16:creationId xmlns:a16="http://schemas.microsoft.com/office/drawing/2014/main" id="{8563ED40-FE2B-4275-B5F0-3E0984B7A9E7}"/>
              </a:ext>
            </a:extLst>
          </p:cNvPr>
          <p:cNvSpPr>
            <a:spLocks noGrp="1"/>
          </p:cNvSpPr>
          <p:nvPr>
            <p:ph sz="half" idx="14"/>
          </p:nvPr>
        </p:nvSpPr>
        <p:spPr>
          <a:xfrm>
            <a:off x="1131172" y="1857600"/>
            <a:ext cx="9390072" cy="3297600"/>
          </a:xfrm>
        </p:spPr>
        <p:txBody>
          <a:bodyPr>
            <a:noAutofit/>
          </a:bodyPr>
          <a:lstStyle/>
          <a:p>
            <a:r>
              <a:rPr lang="zh-CN" altLang="en-US" dirty="0">
                <a:solidFill>
                  <a:schemeClr val="tx1"/>
                </a:solidFill>
              </a:rPr>
              <a:t>用户名检测：注册用户时，通过 </a:t>
            </a:r>
            <a:r>
              <a:rPr lang="en-US" altLang="zh-CN" dirty="0">
                <a:solidFill>
                  <a:schemeClr val="tx1"/>
                </a:solidFill>
              </a:rPr>
              <a:t>ajax </a:t>
            </a:r>
            <a:r>
              <a:rPr lang="zh-CN" altLang="en-US" dirty="0">
                <a:solidFill>
                  <a:schemeClr val="tx1"/>
                </a:solidFill>
              </a:rPr>
              <a:t>的形式，动态</a:t>
            </a:r>
            <a:r>
              <a:rPr lang="zh-CN" altLang="en-US" dirty="0">
                <a:solidFill>
                  <a:srgbClr val="FF0000"/>
                </a:solidFill>
              </a:rPr>
              <a:t>检测用户名是否被占用</a:t>
            </a:r>
            <a:endParaRPr lang="en-US" altLang="zh-CN" dirty="0">
              <a:solidFill>
                <a:srgbClr val="FF0000"/>
              </a:solidFill>
            </a:endParaRPr>
          </a:p>
        </p:txBody>
      </p:sp>
      <p:pic>
        <p:nvPicPr>
          <p:cNvPr id="3" name="图片 2">
            <a:extLst>
              <a:ext uri="{FF2B5EF4-FFF2-40B4-BE49-F238E27FC236}">
                <a16:creationId xmlns:a16="http://schemas.microsoft.com/office/drawing/2014/main" id="{1D9D9A26-1837-47D3-BB28-7DEE343F1F6E}"/>
              </a:ext>
            </a:extLst>
          </p:cNvPr>
          <p:cNvPicPr>
            <a:picLocks noChangeAspect="1"/>
          </p:cNvPicPr>
          <p:nvPr/>
        </p:nvPicPr>
        <p:blipFill>
          <a:blip r:embed="rId2"/>
          <a:stretch>
            <a:fillRect/>
          </a:stretch>
        </p:blipFill>
        <p:spPr>
          <a:xfrm>
            <a:off x="1236743" y="2481419"/>
            <a:ext cx="4304843" cy="4123356"/>
          </a:xfrm>
          <a:prstGeom prst="rect">
            <a:avLst/>
          </a:prstGeom>
        </p:spPr>
      </p:pic>
    </p:spTree>
    <p:extLst>
      <p:ext uri="{BB962C8B-B14F-4D97-AF65-F5344CB8AC3E}">
        <p14:creationId xmlns:p14="http://schemas.microsoft.com/office/powerpoint/2010/main" val="205403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a:t>
            </a:r>
            <a:r>
              <a:rPr lang="zh-CN" altLang="en-US" dirty="0"/>
              <a:t>案例 </a:t>
            </a:r>
            <a:r>
              <a:rPr lang="en-US" altLang="zh-CN" dirty="0"/>
              <a:t>– </a:t>
            </a:r>
            <a:r>
              <a:rPr lang="zh-CN" altLang="en-US" dirty="0"/>
              <a:t>淘宝搜索</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3.5 </a:t>
            </a:r>
            <a:r>
              <a:rPr lang="zh-CN" altLang="en-US" dirty="0"/>
              <a:t>输入框的防抖</a:t>
            </a:r>
            <a:endParaRPr lang="en-US" altLang="zh-CN" b="0" dirty="0"/>
          </a:p>
        </p:txBody>
      </p:sp>
      <p:sp>
        <p:nvSpPr>
          <p:cNvPr id="12" name="TextBox 3">
            <a:extLst>
              <a:ext uri="{FF2B5EF4-FFF2-40B4-BE49-F238E27FC236}">
                <a16:creationId xmlns:a16="http://schemas.microsoft.com/office/drawing/2014/main" id="{584BFC5D-B497-4B24-A941-BD1B4F36917D}"/>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2. </a:t>
            </a:r>
            <a:r>
              <a:rPr lang="zh-CN" altLang="en-US" sz="1867" b="1" dirty="0">
                <a:solidFill>
                  <a:srgbClr val="404040"/>
                </a:solidFill>
                <a:latin typeface="微软雅黑" panose="020B0503020204020204" pitchFamily="34" charset="-122"/>
                <a:ea typeface="微软雅黑" panose="020B0503020204020204" pitchFamily="34" charset="-122"/>
              </a:rPr>
              <a:t>防抖的应用场景</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7" name="内容占位符 5">
            <a:extLst>
              <a:ext uri="{FF2B5EF4-FFF2-40B4-BE49-F238E27FC236}">
                <a16:creationId xmlns:a16="http://schemas.microsoft.com/office/drawing/2014/main" id="{08285BB7-516B-42C2-A930-22DAAE1CAFFA}"/>
              </a:ext>
            </a:extLst>
          </p:cNvPr>
          <p:cNvSpPr>
            <a:spLocks noGrp="1"/>
          </p:cNvSpPr>
          <p:nvPr>
            <p:ph sz="half" idx="14"/>
          </p:nvPr>
        </p:nvSpPr>
        <p:spPr>
          <a:xfrm>
            <a:off x="1131170" y="2831999"/>
            <a:ext cx="8983133" cy="1764837"/>
          </a:xfrm>
        </p:spPr>
        <p:txBody>
          <a:bodyPr>
            <a:noAutofit/>
          </a:bodyPr>
          <a:lstStyle/>
          <a:p>
            <a:r>
              <a:rPr lang="zh-CN" altLang="en-US" dirty="0">
                <a:solidFill>
                  <a:schemeClr val="tx1"/>
                </a:solidFill>
              </a:rPr>
              <a:t>用户在输入框中连续输入一串字符时，可以通过防抖策略，只在输入完后，才执行查询的请求，这样可以有效减少请求次数，节约请求资源；</a:t>
            </a:r>
          </a:p>
        </p:txBody>
      </p:sp>
    </p:spTree>
    <p:extLst>
      <p:ext uri="{BB962C8B-B14F-4D97-AF65-F5344CB8AC3E}">
        <p14:creationId xmlns:p14="http://schemas.microsoft.com/office/powerpoint/2010/main" val="195933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a:t>
            </a:r>
            <a:r>
              <a:rPr lang="zh-CN" altLang="en-US" dirty="0"/>
              <a:t>案例 </a:t>
            </a:r>
            <a:r>
              <a:rPr lang="en-US" altLang="zh-CN" dirty="0"/>
              <a:t>– </a:t>
            </a:r>
            <a:r>
              <a:rPr lang="zh-CN" altLang="en-US" dirty="0"/>
              <a:t>淘宝搜索</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3.5 </a:t>
            </a:r>
            <a:r>
              <a:rPr lang="zh-CN" altLang="en-US" dirty="0"/>
              <a:t>输入框的防抖</a:t>
            </a:r>
            <a:endParaRPr lang="en-US" altLang="zh-CN" b="0" dirty="0"/>
          </a:p>
        </p:txBody>
      </p:sp>
      <p:sp>
        <p:nvSpPr>
          <p:cNvPr id="12" name="TextBox 3">
            <a:extLst>
              <a:ext uri="{FF2B5EF4-FFF2-40B4-BE49-F238E27FC236}">
                <a16:creationId xmlns:a16="http://schemas.microsoft.com/office/drawing/2014/main" id="{584BFC5D-B497-4B24-A941-BD1B4F36917D}"/>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3. </a:t>
            </a:r>
            <a:r>
              <a:rPr lang="zh-CN" altLang="en-US" sz="1867" b="1" dirty="0">
                <a:solidFill>
                  <a:srgbClr val="404040"/>
                </a:solidFill>
                <a:latin typeface="微软雅黑" panose="020B0503020204020204" pitchFamily="34" charset="-122"/>
                <a:ea typeface="微软雅黑" panose="020B0503020204020204" pitchFamily="34" charset="-122"/>
              </a:rPr>
              <a:t>实现输入框的防抖</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96BD9F4F-1441-4FBC-BF33-F3BF6316BFF8}"/>
              </a:ext>
            </a:extLst>
          </p:cNvPr>
          <p:cNvSpPr/>
          <p:nvPr/>
        </p:nvSpPr>
        <p:spPr bwMode="auto">
          <a:xfrm>
            <a:off x="1247051" y="2823507"/>
            <a:ext cx="9556600" cy="3868547"/>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9" name="矩形 8">
            <a:extLst>
              <a:ext uri="{FF2B5EF4-FFF2-40B4-BE49-F238E27FC236}">
                <a16:creationId xmlns:a16="http://schemas.microsoft.com/office/drawing/2014/main" id="{4269FC8E-1D64-4703-93AA-FBE131D9EA2F}"/>
              </a:ext>
            </a:extLst>
          </p:cNvPr>
          <p:cNvSpPr/>
          <p:nvPr/>
        </p:nvSpPr>
        <p:spPr bwMode="auto">
          <a:xfrm>
            <a:off x="1388351" y="2778057"/>
            <a:ext cx="9277391" cy="3849131"/>
          </a:xfrm>
          <a:prstGeom prst="rect">
            <a:avLst/>
          </a:prstGeom>
        </p:spPr>
        <p:txBody>
          <a:bodyPr wrap="square">
            <a:spAutoFit/>
          </a:bodyPr>
          <a:lstStyle/>
          <a:p>
            <a:pPr>
              <a:lnSpc>
                <a:spcPts val="2133"/>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var</a:t>
            </a:r>
            <a:r>
              <a:rPr lang="en-US" altLang="zh-CN" sz="1400" dirty="0">
                <a:solidFill>
                  <a:srgbClr val="050505"/>
                </a:solidFill>
                <a:latin typeface="Courier New" panose="02070309020205020404" pitchFamily="49" charset="0"/>
                <a:cs typeface="Courier New" panose="02070309020205020404" pitchFamily="49" charset="0"/>
              </a:rPr>
              <a:t> timer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DE5CFF"/>
                </a:solidFill>
                <a:latin typeface="Courier New" panose="02070309020205020404" pitchFamily="49" charset="0"/>
                <a:cs typeface="Courier New" panose="02070309020205020404" pitchFamily="49" charset="0"/>
              </a:rPr>
              <a:t>null                    </a:t>
            </a:r>
            <a:r>
              <a:rPr lang="en-US" altLang="zh-CN" sz="1400" dirty="0">
                <a:solidFill>
                  <a:srgbClr val="999999"/>
                </a:solidFill>
                <a:latin typeface="Courier New" panose="02070309020205020404" pitchFamily="49" charset="0"/>
                <a:cs typeface="Courier New" panose="02070309020205020404" pitchFamily="49" charset="0"/>
              </a:rPr>
              <a:t>// 1. </a:t>
            </a:r>
            <a:r>
              <a:rPr lang="zh-CN" altLang="en-US" sz="1400" dirty="0">
                <a:solidFill>
                  <a:srgbClr val="999999"/>
                </a:solidFill>
                <a:latin typeface="Courier New" panose="02070309020205020404" pitchFamily="49" charset="0"/>
                <a:cs typeface="Courier New" panose="02070309020205020404" pitchFamily="49" charset="0"/>
              </a:rPr>
              <a:t>防抖动的 </a:t>
            </a:r>
            <a:r>
              <a:rPr lang="en-US" altLang="zh-CN" sz="1400" dirty="0">
                <a:solidFill>
                  <a:srgbClr val="999999"/>
                </a:solidFill>
                <a:latin typeface="Courier New" panose="02070309020205020404" pitchFamily="49" charset="0"/>
                <a:cs typeface="Courier New" panose="02070309020205020404" pitchFamily="49" charset="0"/>
              </a:rPr>
              <a:t>timer</a:t>
            </a:r>
          </a:p>
          <a:p>
            <a:pPr>
              <a:lnSpc>
                <a:spcPts val="2133"/>
              </a:lnSpc>
            </a:pPr>
            <a:endParaRPr lang="en-US" altLang="zh-CN" sz="1400" dirty="0">
              <a:solidFill>
                <a:srgbClr val="DE5CFF"/>
              </a:solidFill>
              <a:latin typeface="Courier New" panose="02070309020205020404" pitchFamily="49" charset="0"/>
              <a:cs typeface="Courier New" panose="02070309020205020404" pitchFamily="49" charset="0"/>
            </a:endParaRPr>
          </a:p>
          <a:p>
            <a:pPr>
              <a:lnSpc>
                <a:spcPts val="2133"/>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function</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err="1">
                <a:solidFill>
                  <a:srgbClr val="1DA11D"/>
                </a:solidFill>
                <a:latin typeface="Courier New" panose="02070309020205020404" pitchFamily="49" charset="0"/>
                <a:cs typeface="Courier New" panose="02070309020205020404" pitchFamily="49" charset="0"/>
              </a:rPr>
              <a:t>debounceSearch</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i="1" dirty="0">
                <a:solidFill>
                  <a:srgbClr val="FF960D"/>
                </a:solidFill>
                <a:latin typeface="Courier New" panose="02070309020205020404" pitchFamily="49" charset="0"/>
                <a:cs typeface="Courier New" panose="02070309020205020404" pitchFamily="49" charset="0"/>
              </a:rPr>
              <a:t>keywords</a:t>
            </a:r>
            <a:r>
              <a:rPr lang="en-US" altLang="zh-CN" sz="1400" dirty="0">
                <a:solidFill>
                  <a:srgbClr val="050505"/>
                </a:solidFill>
                <a:latin typeface="Courier New" panose="02070309020205020404" pitchFamily="49" charset="0"/>
                <a:cs typeface="Courier New" panose="02070309020205020404" pitchFamily="49" charset="0"/>
              </a:rPr>
              <a:t>) { </a:t>
            </a:r>
            <a:r>
              <a:rPr lang="en-US" altLang="zh-CN" sz="1400" dirty="0">
                <a:solidFill>
                  <a:srgbClr val="999999"/>
                </a:solidFill>
                <a:latin typeface="Courier New" panose="02070309020205020404" pitchFamily="49" charset="0"/>
                <a:cs typeface="Courier New" panose="02070309020205020404" pitchFamily="49" charset="0"/>
              </a:rPr>
              <a:t>// 2. </a:t>
            </a:r>
            <a:r>
              <a:rPr lang="zh-CN" altLang="en-US" sz="1400" dirty="0">
                <a:solidFill>
                  <a:srgbClr val="999999"/>
                </a:solidFill>
                <a:latin typeface="Courier New" panose="02070309020205020404" pitchFamily="49" charset="0"/>
                <a:cs typeface="Courier New" panose="02070309020205020404" pitchFamily="49" charset="0"/>
              </a:rPr>
              <a:t>定义防抖的函数</a:t>
            </a:r>
            <a:endParaRPr lang="en-US" altLang="zh-CN" sz="1400" dirty="0">
              <a:solidFill>
                <a:srgbClr val="999999"/>
              </a:solidFill>
              <a:latin typeface="Courier New" panose="02070309020205020404" pitchFamily="49" charset="0"/>
              <a:cs typeface="Courier New" panose="02070309020205020404" pitchFamily="49" charset="0"/>
            </a:endParaRPr>
          </a:p>
          <a:p>
            <a:pPr>
              <a:lnSpc>
                <a:spcPts val="2133"/>
              </a:lnSpc>
            </a:pPr>
            <a:r>
              <a:rPr lang="en-US" altLang="zh-CN" sz="1400" dirty="0">
                <a:solidFill>
                  <a:srgbClr val="050505"/>
                </a:solidFill>
                <a:latin typeface="Courier New" panose="02070309020205020404" pitchFamily="49" charset="0"/>
                <a:cs typeface="Courier New" panose="02070309020205020404" pitchFamily="49" charset="0"/>
              </a:rPr>
              <a:t>    timer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FFCD03"/>
                </a:solidFill>
                <a:latin typeface="Courier New" panose="02070309020205020404" pitchFamily="49" charset="0"/>
                <a:cs typeface="Courier New" panose="02070309020205020404" pitchFamily="49" charset="0"/>
              </a:rPr>
              <a:t>setTimeout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i="1" dirty="0">
                <a:solidFill>
                  <a:srgbClr val="0088FF"/>
                </a:solidFill>
                <a:latin typeface="Courier New" panose="02070309020205020404" pitchFamily="49" charset="0"/>
                <a:cs typeface="Courier New" panose="02070309020205020404" pitchFamily="49" charset="0"/>
              </a:rPr>
              <a:t>function</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ts val="2133"/>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发起 </a:t>
            </a:r>
            <a:r>
              <a:rPr lang="en-US" altLang="zh-CN" sz="1400" dirty="0">
                <a:solidFill>
                  <a:srgbClr val="999999"/>
                </a:solidFill>
                <a:latin typeface="Courier New" panose="02070309020205020404" pitchFamily="49" charset="0"/>
                <a:cs typeface="Courier New" panose="02070309020205020404" pitchFamily="49" charset="0"/>
              </a:rPr>
              <a:t>JSONP </a:t>
            </a:r>
            <a:r>
              <a:rPr lang="zh-CN" altLang="en-US" sz="1400" dirty="0">
                <a:solidFill>
                  <a:srgbClr val="999999"/>
                </a:solidFill>
                <a:latin typeface="Courier New" panose="02070309020205020404" pitchFamily="49" charset="0"/>
                <a:cs typeface="Courier New" panose="02070309020205020404" pitchFamily="49" charset="0"/>
              </a:rPr>
              <a:t>请求</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ts val="2133"/>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dirty="0" err="1">
                <a:solidFill>
                  <a:srgbClr val="1DA11D"/>
                </a:solidFill>
                <a:latin typeface="Courier New" panose="02070309020205020404" pitchFamily="49" charset="0"/>
                <a:cs typeface="Courier New" panose="02070309020205020404" pitchFamily="49" charset="0"/>
              </a:rPr>
              <a:t>getSuggestList</a:t>
            </a:r>
            <a:r>
              <a:rPr lang="en-US" altLang="zh-CN" sz="1400" dirty="0">
                <a:solidFill>
                  <a:srgbClr val="050505"/>
                </a:solidFill>
                <a:latin typeface="Courier New" panose="02070309020205020404" pitchFamily="49" charset="0"/>
                <a:cs typeface="Courier New" panose="02070309020205020404" pitchFamily="49" charset="0"/>
              </a:rPr>
              <a:t>(keywords)</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ts val="2133"/>
              </a:lnSpc>
            </a:pPr>
            <a:r>
              <a:rPr lang="en-US" altLang="zh-CN" sz="1400" dirty="0">
                <a:solidFill>
                  <a:srgbClr val="050505"/>
                </a:solidFill>
                <a:latin typeface="Courier New" panose="02070309020205020404" pitchFamily="49" charset="0"/>
                <a:cs typeface="Courier New" panose="02070309020205020404" pitchFamily="49" charset="0"/>
              </a:rPr>
              <a:t>    }, </a:t>
            </a:r>
            <a:r>
              <a:rPr lang="en-US" altLang="zh-CN" sz="1400" dirty="0">
                <a:solidFill>
                  <a:srgbClr val="0025F5"/>
                </a:solidFill>
                <a:latin typeface="Courier New" panose="02070309020205020404" pitchFamily="49" charset="0"/>
                <a:cs typeface="Courier New" panose="02070309020205020404" pitchFamily="49" charset="0"/>
              </a:rPr>
              <a:t>500</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ts val="2133"/>
              </a:lnSpc>
            </a:pPr>
            <a:r>
              <a:rPr lang="en-US" altLang="zh-CN" sz="1400" dirty="0">
                <a:solidFill>
                  <a:srgbClr val="050505"/>
                </a:solidFill>
                <a:latin typeface="Courier New" panose="02070309020205020404" pitchFamily="49" charset="0"/>
                <a:cs typeface="Courier New" panose="02070309020205020404" pitchFamily="49" charset="0"/>
              </a:rPr>
              <a:t> }</a:t>
            </a:r>
          </a:p>
          <a:p>
            <a:pPr>
              <a:lnSpc>
                <a:spcPts val="2133"/>
              </a:lnSpc>
            </a:pPr>
            <a:endParaRPr lang="en-US" altLang="zh-CN" sz="1400" dirty="0">
              <a:solidFill>
                <a:srgbClr val="0D0D0D"/>
              </a:solidFill>
              <a:latin typeface="Courier New" panose="02070309020205020404" pitchFamily="49" charset="0"/>
              <a:cs typeface="Courier New" panose="02070309020205020404" pitchFamily="49" charset="0"/>
            </a:endParaRPr>
          </a:p>
          <a:p>
            <a:pPr>
              <a:lnSpc>
                <a:spcPts val="2133"/>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err="1">
                <a:solidFill>
                  <a:srgbClr val="1794FA"/>
                </a:solidFill>
                <a:latin typeface="Courier New" panose="02070309020205020404" pitchFamily="49" charset="0"/>
                <a:cs typeface="Courier New" panose="02070309020205020404" pitchFamily="49" charset="0"/>
              </a:rPr>
              <a:t>ipt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dirty="0">
                <a:solidFill>
                  <a:srgbClr val="1DA11D"/>
                </a:solidFill>
                <a:latin typeface="Courier New" panose="02070309020205020404" pitchFamily="49" charset="0"/>
                <a:cs typeface="Courier New" panose="02070309020205020404" pitchFamily="49" charset="0"/>
              </a:rPr>
              <a:t>on</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err="1">
                <a:solidFill>
                  <a:srgbClr val="1794FA"/>
                </a:solidFill>
                <a:latin typeface="Courier New" panose="02070309020205020404" pitchFamily="49" charset="0"/>
                <a:cs typeface="Courier New" panose="02070309020205020404" pitchFamily="49" charset="0"/>
              </a:rPr>
              <a:t>keyup</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function</a:t>
            </a:r>
            <a:r>
              <a:rPr lang="en-US" altLang="zh-CN" sz="1400" dirty="0">
                <a:solidFill>
                  <a:srgbClr val="050505"/>
                </a:solidFill>
                <a:latin typeface="Courier New" panose="02070309020205020404" pitchFamily="49" charset="0"/>
                <a:cs typeface="Courier New" panose="02070309020205020404" pitchFamily="49" charset="0"/>
              </a:rPr>
              <a:t>() {  </a:t>
            </a:r>
            <a:r>
              <a:rPr lang="en-US" altLang="zh-CN" sz="1400" dirty="0">
                <a:solidFill>
                  <a:srgbClr val="999999"/>
                </a:solidFill>
                <a:latin typeface="Courier New" panose="02070309020205020404" pitchFamily="49" charset="0"/>
                <a:cs typeface="Courier New" panose="02070309020205020404" pitchFamily="49" charset="0"/>
              </a:rPr>
              <a:t>// 3. </a:t>
            </a:r>
            <a:r>
              <a:rPr lang="zh-CN" altLang="en-US" sz="1400" dirty="0">
                <a:solidFill>
                  <a:srgbClr val="999999"/>
                </a:solidFill>
                <a:latin typeface="Courier New" panose="02070309020205020404" pitchFamily="49" charset="0"/>
                <a:cs typeface="Courier New" panose="02070309020205020404" pitchFamily="49" charset="0"/>
              </a:rPr>
              <a:t>在触发 </a:t>
            </a:r>
            <a:r>
              <a:rPr lang="en-US" altLang="zh-CN" sz="1400" dirty="0" err="1">
                <a:solidFill>
                  <a:srgbClr val="999999"/>
                </a:solidFill>
                <a:latin typeface="Courier New" panose="02070309020205020404" pitchFamily="49" charset="0"/>
                <a:cs typeface="Courier New" panose="02070309020205020404" pitchFamily="49" charset="0"/>
              </a:rPr>
              <a:t>keyup</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事件时，立即清空 </a:t>
            </a:r>
            <a:r>
              <a:rPr lang="en-US" altLang="zh-CN" sz="1400" dirty="0">
                <a:solidFill>
                  <a:srgbClr val="999999"/>
                </a:solidFill>
                <a:latin typeface="Courier New" panose="02070309020205020404" pitchFamily="49" charset="0"/>
                <a:cs typeface="Courier New" panose="02070309020205020404" pitchFamily="49" charset="0"/>
              </a:rPr>
              <a:t>timer</a:t>
            </a:r>
          </a:p>
          <a:p>
            <a:pPr>
              <a:lnSpc>
                <a:spcPts val="2133"/>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FFCD03"/>
                </a:solidFill>
                <a:latin typeface="Courier New" panose="02070309020205020404" pitchFamily="49" charset="0"/>
                <a:cs typeface="Courier New" panose="02070309020205020404" pitchFamily="49" charset="0"/>
              </a:rPr>
              <a:t>clearTimeout</a:t>
            </a:r>
            <a:r>
              <a:rPr lang="en-US" altLang="zh-CN" sz="1400" dirty="0">
                <a:solidFill>
                  <a:srgbClr val="050505"/>
                </a:solidFill>
                <a:latin typeface="Courier New" panose="02070309020205020404" pitchFamily="49" charset="0"/>
                <a:cs typeface="Courier New" panose="02070309020205020404" pitchFamily="49" charset="0"/>
              </a:rPr>
              <a:t>(timer)</a:t>
            </a:r>
          </a:p>
          <a:p>
            <a:pPr>
              <a:lnSpc>
                <a:spcPts val="2133"/>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省略其他代码</a:t>
            </a:r>
            <a:endParaRPr lang="en-US" altLang="zh-CN" sz="1400" dirty="0">
              <a:solidFill>
                <a:srgbClr val="999999"/>
              </a:solidFill>
              <a:latin typeface="Courier New" panose="02070309020205020404" pitchFamily="49" charset="0"/>
              <a:cs typeface="Courier New" panose="02070309020205020404" pitchFamily="49" charset="0"/>
            </a:endParaRPr>
          </a:p>
          <a:p>
            <a:pPr>
              <a:lnSpc>
                <a:spcPts val="2133"/>
              </a:lnSpc>
            </a:pPr>
            <a:r>
              <a:rPr lang="en-US" altLang="zh-CN" sz="1400" b="1" dirty="0">
                <a:solidFill>
                  <a:srgbClr val="1DA11D"/>
                </a:solidFill>
                <a:latin typeface="Courier New" panose="02070309020205020404" pitchFamily="49" charset="0"/>
                <a:cs typeface="Courier New" panose="02070309020205020404" pitchFamily="49" charset="0"/>
              </a:rPr>
              <a:t>    </a:t>
            </a:r>
            <a:r>
              <a:rPr lang="en-US" altLang="zh-CN" sz="1400" b="1" dirty="0" err="1">
                <a:solidFill>
                  <a:srgbClr val="1DA11D"/>
                </a:solidFill>
                <a:latin typeface="Courier New" panose="02070309020205020404" pitchFamily="49" charset="0"/>
                <a:cs typeface="Courier New" panose="02070309020205020404" pitchFamily="49" charset="0"/>
              </a:rPr>
              <a:t>debounceSearch</a:t>
            </a:r>
            <a:r>
              <a:rPr lang="en-US" altLang="zh-CN" sz="1400" dirty="0">
                <a:solidFill>
                  <a:srgbClr val="050505"/>
                </a:solidFill>
                <a:latin typeface="Courier New" panose="02070309020205020404" pitchFamily="49" charset="0"/>
                <a:cs typeface="Courier New" panose="02070309020205020404" pitchFamily="49" charset="0"/>
              </a:rPr>
              <a:t>(keywords)</a:t>
            </a:r>
            <a:endParaRPr lang="en-US" altLang="zh-CN" sz="1400" dirty="0">
              <a:solidFill>
                <a:srgbClr val="999999"/>
              </a:solidFill>
              <a:latin typeface="Courier New" panose="02070309020205020404" pitchFamily="49" charset="0"/>
              <a:cs typeface="Courier New" panose="02070309020205020404" pitchFamily="49" charset="0"/>
            </a:endParaRPr>
          </a:p>
          <a:p>
            <a:pPr>
              <a:lnSpc>
                <a:spcPts val="2133"/>
              </a:lnSpc>
            </a:pPr>
            <a:r>
              <a:rPr lang="en-US" altLang="zh-CN" sz="1400" dirty="0">
                <a:solidFill>
                  <a:srgbClr val="050505"/>
                </a:solidFill>
                <a:latin typeface="Courier New" panose="02070309020205020404" pitchFamily="49" charset="0"/>
                <a:cs typeface="Courier New" panose="02070309020205020404" pitchFamily="49" charset="0"/>
              </a:rPr>
              <a:t> })</a:t>
            </a:r>
            <a:endParaRPr lang="zh-CN" altLang="en-US" sz="140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3096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a:t>
            </a:r>
            <a:r>
              <a:rPr lang="zh-CN" altLang="en-US" dirty="0"/>
              <a:t>案例 </a:t>
            </a:r>
            <a:r>
              <a:rPr lang="en-US" altLang="zh-CN" dirty="0"/>
              <a:t>– </a:t>
            </a:r>
            <a:r>
              <a:rPr lang="zh-CN" altLang="en-US" dirty="0"/>
              <a:t>淘宝搜索</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3.6 </a:t>
            </a:r>
            <a:r>
              <a:rPr lang="zh-CN" altLang="en-US" dirty="0"/>
              <a:t>缓存搜索的建议列表</a:t>
            </a:r>
            <a:endParaRPr lang="en-US" altLang="zh-CN" b="0" dirty="0"/>
          </a:p>
        </p:txBody>
      </p:sp>
      <p:sp>
        <p:nvSpPr>
          <p:cNvPr id="9" name="TextBox 3">
            <a:extLst>
              <a:ext uri="{FF2B5EF4-FFF2-40B4-BE49-F238E27FC236}">
                <a16:creationId xmlns:a16="http://schemas.microsoft.com/office/drawing/2014/main" id="{4F2FA2D8-F021-4B25-9FCA-EC959AE1AA6C}"/>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1. </a:t>
            </a:r>
            <a:r>
              <a:rPr lang="zh-CN" altLang="en-US" sz="1867" b="1" dirty="0">
                <a:solidFill>
                  <a:srgbClr val="404040"/>
                </a:solidFill>
                <a:latin typeface="微软雅黑" panose="020B0503020204020204" pitchFamily="34" charset="-122"/>
                <a:ea typeface="微软雅黑" panose="020B0503020204020204" pitchFamily="34" charset="-122"/>
              </a:rPr>
              <a:t>定义全局缓存对象</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CD1991B2-1BE6-4B6F-9D5A-B33C85676F15}"/>
              </a:ext>
            </a:extLst>
          </p:cNvPr>
          <p:cNvSpPr/>
          <p:nvPr/>
        </p:nvSpPr>
        <p:spPr bwMode="auto">
          <a:xfrm>
            <a:off x="1247050" y="2823508"/>
            <a:ext cx="9595028" cy="1123089"/>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13" name="矩形 12">
            <a:extLst>
              <a:ext uri="{FF2B5EF4-FFF2-40B4-BE49-F238E27FC236}">
                <a16:creationId xmlns:a16="http://schemas.microsoft.com/office/drawing/2014/main" id="{36EC6378-DE09-4BE6-91B4-8171779345E5}"/>
              </a:ext>
            </a:extLst>
          </p:cNvPr>
          <p:cNvSpPr/>
          <p:nvPr/>
        </p:nvSpPr>
        <p:spPr bwMode="auto">
          <a:xfrm>
            <a:off x="1388351" y="2940609"/>
            <a:ext cx="9277391" cy="711733"/>
          </a:xfrm>
          <a:prstGeom prst="rect">
            <a:avLst/>
          </a:prstGeom>
        </p:spPr>
        <p:txBody>
          <a:bodyPr wrap="square">
            <a:spAutoFit/>
          </a:bodyPr>
          <a:lstStyle/>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缓存对象</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var</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cacheObj</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10557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a:t>
            </a:r>
            <a:r>
              <a:rPr lang="zh-CN" altLang="en-US" dirty="0"/>
              <a:t>案例 </a:t>
            </a:r>
            <a:r>
              <a:rPr lang="en-US" altLang="zh-CN" dirty="0"/>
              <a:t>– </a:t>
            </a:r>
            <a:r>
              <a:rPr lang="zh-CN" altLang="en-US" dirty="0"/>
              <a:t>淘宝搜索</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3.6 </a:t>
            </a:r>
            <a:r>
              <a:rPr lang="zh-CN" altLang="en-US" dirty="0"/>
              <a:t>缓存搜索的建议列表</a:t>
            </a:r>
            <a:endParaRPr lang="en-US" altLang="zh-CN" b="0" dirty="0"/>
          </a:p>
        </p:txBody>
      </p:sp>
      <p:sp>
        <p:nvSpPr>
          <p:cNvPr id="9" name="TextBox 3">
            <a:extLst>
              <a:ext uri="{FF2B5EF4-FFF2-40B4-BE49-F238E27FC236}">
                <a16:creationId xmlns:a16="http://schemas.microsoft.com/office/drawing/2014/main" id="{4F2FA2D8-F021-4B25-9FCA-EC959AE1AA6C}"/>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2. </a:t>
            </a:r>
            <a:r>
              <a:rPr lang="zh-CN" altLang="en-US" sz="1867" b="1" dirty="0">
                <a:solidFill>
                  <a:srgbClr val="404040"/>
                </a:solidFill>
                <a:latin typeface="微软雅黑" panose="020B0503020204020204" pitchFamily="34" charset="-122"/>
                <a:ea typeface="微软雅黑" panose="020B0503020204020204" pitchFamily="34" charset="-122"/>
              </a:rPr>
              <a:t>将搜索结果保存到缓存对象中</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CD1991B2-1BE6-4B6F-9D5A-B33C85676F15}"/>
              </a:ext>
            </a:extLst>
          </p:cNvPr>
          <p:cNvSpPr/>
          <p:nvPr/>
        </p:nvSpPr>
        <p:spPr bwMode="auto">
          <a:xfrm>
            <a:off x="1247050" y="2823506"/>
            <a:ext cx="9595028" cy="2938343"/>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13" name="矩形 12">
            <a:extLst>
              <a:ext uri="{FF2B5EF4-FFF2-40B4-BE49-F238E27FC236}">
                <a16:creationId xmlns:a16="http://schemas.microsoft.com/office/drawing/2014/main" id="{36EC6378-DE09-4BE6-91B4-8171779345E5}"/>
              </a:ext>
            </a:extLst>
          </p:cNvPr>
          <p:cNvSpPr/>
          <p:nvPr/>
        </p:nvSpPr>
        <p:spPr bwMode="auto">
          <a:xfrm>
            <a:off x="1388351" y="2940608"/>
            <a:ext cx="9277391" cy="2650726"/>
          </a:xfrm>
          <a:prstGeom prst="rect">
            <a:avLst/>
          </a:prstGeom>
        </p:spPr>
        <p:txBody>
          <a:bodyPr wrap="square">
            <a:spAutoFit/>
          </a:bodyPr>
          <a:lstStyle/>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渲染建议列表</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function</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err="1">
                <a:solidFill>
                  <a:srgbClr val="1DA11D"/>
                </a:solidFill>
                <a:latin typeface="Courier New" panose="02070309020205020404" pitchFamily="49" charset="0"/>
                <a:cs typeface="Courier New" panose="02070309020205020404" pitchFamily="49" charset="0"/>
              </a:rPr>
              <a:t>renderSuggestList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i="1" dirty="0">
                <a:solidFill>
                  <a:srgbClr val="FF960D"/>
                </a:solidFill>
                <a:latin typeface="Courier New" panose="02070309020205020404" pitchFamily="49" charset="0"/>
                <a:cs typeface="Courier New" panose="02070309020205020404" pitchFamily="49" charset="0"/>
              </a:rPr>
              <a:t>res</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省略其他代码</a:t>
            </a:r>
            <a:endParaRPr lang="en-US" altLang="zh-CN" sz="1400" dirty="0">
              <a:solidFill>
                <a:srgbClr val="999999"/>
              </a:solidFill>
              <a:latin typeface="Courier New" panose="02070309020205020404" pitchFamily="49" charset="0"/>
              <a:cs typeface="Courier New" panose="02070309020205020404" pitchFamily="49" charset="0"/>
            </a:endParaRPr>
          </a:p>
          <a:p>
            <a:pPr>
              <a:lnSpc>
                <a:spcPct val="150000"/>
              </a:lnSpc>
            </a:pPr>
            <a:br>
              <a:rPr lang="en-US" altLang="zh-CN" sz="1400" dirty="0">
                <a:solidFill>
                  <a:srgbClr val="0D0D0D"/>
                </a:solidFill>
                <a:latin typeface="Courier New" panose="02070309020205020404" pitchFamily="49" charset="0"/>
                <a:cs typeface="Courier New" panose="02070309020205020404" pitchFamily="49" charset="0"/>
              </a:rPr>
            </a:b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将搜索的结果，添加到缓存对象中</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var</a:t>
            </a:r>
            <a:r>
              <a:rPr lang="en-US" altLang="zh-CN" sz="1400" dirty="0">
                <a:solidFill>
                  <a:srgbClr val="050505"/>
                </a:solidFill>
                <a:latin typeface="Courier New" panose="02070309020205020404" pitchFamily="49" charset="0"/>
                <a:cs typeface="Courier New" panose="02070309020205020404" pitchFamily="49" charset="0"/>
              </a:rPr>
              <a:t> k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err="1">
                <a:solidFill>
                  <a:srgbClr val="1794FA"/>
                </a:solidFill>
                <a:latin typeface="Courier New" panose="02070309020205020404" pitchFamily="49" charset="0"/>
                <a:cs typeface="Courier New" panose="02070309020205020404" pitchFamily="49" charset="0"/>
              </a:rPr>
              <a:t>ipt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dirty="0" err="1">
                <a:solidFill>
                  <a:srgbClr val="1DA11D"/>
                </a:solidFill>
                <a:latin typeface="Courier New" panose="02070309020205020404" pitchFamily="49" charset="0"/>
                <a:cs typeface="Courier New" panose="02070309020205020404" pitchFamily="49" charset="0"/>
              </a:rPr>
              <a:t>val</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dirty="0">
                <a:solidFill>
                  <a:srgbClr val="1DA11D"/>
                </a:solidFill>
                <a:latin typeface="Courier New" panose="02070309020205020404" pitchFamily="49" charset="0"/>
                <a:cs typeface="Courier New" panose="02070309020205020404" pitchFamily="49" charset="0"/>
              </a:rPr>
              <a:t>trim</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cacheObj</a:t>
            </a:r>
            <a:r>
              <a:rPr lang="en-US" altLang="zh-CN" sz="1400" dirty="0">
                <a:solidFill>
                  <a:srgbClr val="050505"/>
                </a:solidFill>
                <a:latin typeface="Courier New" panose="02070309020205020404" pitchFamily="49" charset="0"/>
                <a:cs typeface="Courier New" panose="02070309020205020404" pitchFamily="49" charset="0"/>
              </a:rPr>
              <a:t>[k]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res</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20357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a:t>
            </a:r>
            <a:r>
              <a:rPr lang="zh-CN" altLang="en-US" dirty="0"/>
              <a:t>案例 </a:t>
            </a:r>
            <a:r>
              <a:rPr lang="en-US" altLang="zh-CN" dirty="0"/>
              <a:t>– </a:t>
            </a:r>
            <a:r>
              <a:rPr lang="zh-CN" altLang="en-US" dirty="0"/>
              <a:t>淘宝搜索</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3.6 </a:t>
            </a:r>
            <a:r>
              <a:rPr lang="zh-CN" altLang="en-US" dirty="0"/>
              <a:t>缓存搜索的建议列表</a:t>
            </a:r>
            <a:endParaRPr lang="en-US" altLang="zh-CN" b="0" dirty="0"/>
          </a:p>
        </p:txBody>
      </p:sp>
      <p:sp>
        <p:nvSpPr>
          <p:cNvPr id="9" name="TextBox 3">
            <a:extLst>
              <a:ext uri="{FF2B5EF4-FFF2-40B4-BE49-F238E27FC236}">
                <a16:creationId xmlns:a16="http://schemas.microsoft.com/office/drawing/2014/main" id="{4F2FA2D8-F021-4B25-9FCA-EC959AE1AA6C}"/>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3. </a:t>
            </a:r>
            <a:r>
              <a:rPr lang="zh-CN" altLang="en-US" sz="1867" b="1" dirty="0">
                <a:solidFill>
                  <a:srgbClr val="404040"/>
                </a:solidFill>
                <a:latin typeface="微软雅黑" panose="020B0503020204020204" pitchFamily="34" charset="-122"/>
                <a:ea typeface="微软雅黑" panose="020B0503020204020204" pitchFamily="34" charset="-122"/>
              </a:rPr>
              <a:t>优先从缓存中获取搜索建议</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CD1991B2-1BE6-4B6F-9D5A-B33C85676F15}"/>
              </a:ext>
            </a:extLst>
          </p:cNvPr>
          <p:cNvSpPr/>
          <p:nvPr/>
        </p:nvSpPr>
        <p:spPr bwMode="auto">
          <a:xfrm>
            <a:off x="1247050" y="2823505"/>
            <a:ext cx="9595028" cy="3877579"/>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13" name="矩形 12">
            <a:extLst>
              <a:ext uri="{FF2B5EF4-FFF2-40B4-BE49-F238E27FC236}">
                <a16:creationId xmlns:a16="http://schemas.microsoft.com/office/drawing/2014/main" id="{36EC6378-DE09-4BE6-91B4-8171779345E5}"/>
              </a:ext>
            </a:extLst>
          </p:cNvPr>
          <p:cNvSpPr/>
          <p:nvPr/>
        </p:nvSpPr>
        <p:spPr bwMode="auto">
          <a:xfrm>
            <a:off x="1388351" y="2778057"/>
            <a:ext cx="9277391" cy="4266553"/>
          </a:xfrm>
          <a:prstGeom prst="rect">
            <a:avLst/>
          </a:prstGeom>
        </p:spPr>
        <p:txBody>
          <a:bodyPr wrap="square">
            <a:spAutoFit/>
          </a:bodyPr>
          <a:lstStyle/>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监听文本框的 </a:t>
            </a:r>
            <a:r>
              <a:rPr lang="en-US" altLang="zh-CN" sz="1400" dirty="0" err="1">
                <a:solidFill>
                  <a:srgbClr val="999999"/>
                </a:solidFill>
                <a:latin typeface="Courier New" panose="02070309020205020404" pitchFamily="49" charset="0"/>
                <a:cs typeface="Courier New" panose="02070309020205020404" pitchFamily="49" charset="0"/>
              </a:rPr>
              <a:t>keyup</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事件</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err="1">
                <a:solidFill>
                  <a:srgbClr val="1794FA"/>
                </a:solidFill>
                <a:latin typeface="Courier New" panose="02070309020205020404" pitchFamily="49" charset="0"/>
                <a:cs typeface="Courier New" panose="02070309020205020404" pitchFamily="49" charset="0"/>
              </a:rPr>
              <a:t>ipt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dirty="0">
                <a:solidFill>
                  <a:srgbClr val="1DA11D"/>
                </a:solidFill>
                <a:latin typeface="Courier New" panose="02070309020205020404" pitchFamily="49" charset="0"/>
                <a:cs typeface="Courier New" panose="02070309020205020404" pitchFamily="49" charset="0"/>
              </a:rPr>
              <a:t>on</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err="1">
                <a:solidFill>
                  <a:srgbClr val="1794FA"/>
                </a:solidFill>
                <a:latin typeface="Courier New" panose="02070309020205020404" pitchFamily="49" charset="0"/>
                <a:cs typeface="Courier New" panose="02070309020205020404" pitchFamily="49" charset="0"/>
              </a:rPr>
              <a:t>keyup</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function</a:t>
            </a:r>
            <a:r>
              <a:rPr lang="en-US" altLang="zh-CN" sz="1400" dirty="0">
                <a:solidFill>
                  <a:srgbClr val="050505"/>
                </a:solidFill>
                <a:latin typeface="Courier New" panose="02070309020205020404" pitchFamily="49" charset="0"/>
                <a:cs typeface="Courier New" panose="02070309020205020404" pitchFamily="49" charset="0"/>
              </a:rPr>
              <a:t>() {</a:t>
            </a: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省略其他代码</a:t>
            </a:r>
            <a:endParaRPr lang="en-US" altLang="zh-CN" sz="1400" dirty="0">
              <a:solidFill>
                <a:srgbClr val="999999"/>
              </a:solidFill>
              <a:latin typeface="Courier New" panose="02070309020205020404" pitchFamily="49" charset="0"/>
              <a:cs typeface="Courier New" panose="02070309020205020404" pitchFamily="49" charset="0"/>
            </a:endParaRPr>
          </a:p>
          <a:p>
            <a:pPr>
              <a:lnSpc>
                <a:spcPct val="150000"/>
              </a:lnSpc>
            </a:pPr>
            <a:endParaRPr lang="en-US" altLang="zh-CN" sz="1400" dirty="0">
              <a:solidFill>
                <a:srgbClr val="999999"/>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优先从缓存中获取搜索建议</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if</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cacheObj</a:t>
            </a:r>
            <a:r>
              <a:rPr lang="en-US" altLang="zh-CN" sz="1400" dirty="0">
                <a:solidFill>
                  <a:srgbClr val="050505"/>
                </a:solidFill>
                <a:latin typeface="Courier New" panose="02070309020205020404" pitchFamily="49" charset="0"/>
                <a:cs typeface="Courier New" panose="02070309020205020404" pitchFamily="49" charset="0"/>
              </a:rPr>
              <a:t>[keywords])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return</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err="1">
                <a:solidFill>
                  <a:srgbClr val="1DA11D"/>
                </a:solidFill>
                <a:latin typeface="Courier New" panose="02070309020205020404" pitchFamily="49" charset="0"/>
                <a:cs typeface="Courier New" panose="02070309020205020404" pitchFamily="49" charset="0"/>
              </a:rPr>
              <a:t>renderSuggestList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err="1">
                <a:solidFill>
                  <a:srgbClr val="050505"/>
                </a:solidFill>
                <a:latin typeface="Courier New" panose="02070309020205020404" pitchFamily="49" charset="0"/>
                <a:cs typeface="Courier New" panose="02070309020205020404" pitchFamily="49" charset="0"/>
              </a:rPr>
              <a:t>cacheObj</a:t>
            </a:r>
            <a:r>
              <a:rPr lang="en-US" altLang="zh-CN" sz="1400" dirty="0">
                <a:solidFill>
                  <a:srgbClr val="050505"/>
                </a:solidFill>
                <a:latin typeface="Courier New" panose="02070309020205020404" pitchFamily="49" charset="0"/>
                <a:cs typeface="Courier New" panose="02070309020205020404" pitchFamily="49" charset="0"/>
              </a:rPr>
              <a:t>[keywords])</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br>
              <a:rPr lang="zh-CN" altLang="en-US" sz="1400" dirty="0">
                <a:solidFill>
                  <a:srgbClr val="0D0D0D"/>
                </a:solidFill>
                <a:latin typeface="Courier New" panose="02070309020205020404" pitchFamily="49" charset="0"/>
                <a:cs typeface="Courier New" panose="02070309020205020404" pitchFamily="49" charset="0"/>
              </a:rPr>
            </a:b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获取搜索建议列表</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dirty="0" err="1">
                <a:solidFill>
                  <a:srgbClr val="1DA11D"/>
                </a:solidFill>
                <a:latin typeface="Courier New" panose="02070309020205020404" pitchFamily="49" charset="0"/>
                <a:cs typeface="Courier New" panose="02070309020205020404" pitchFamily="49" charset="0"/>
              </a:rPr>
              <a:t>debounceSearch</a:t>
            </a:r>
            <a:r>
              <a:rPr lang="en-US" altLang="zh-CN" sz="1400" dirty="0">
                <a:solidFill>
                  <a:srgbClr val="050505"/>
                </a:solidFill>
                <a:latin typeface="Courier New" panose="02070309020205020404" pitchFamily="49" charset="0"/>
                <a:cs typeface="Courier New" panose="02070309020205020404" pitchFamily="49" charset="0"/>
              </a:rPr>
              <a:t>(keywords)</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endParaRPr lang="en-US" altLang="zh-CN" sz="140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05110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56000" y="1778001"/>
            <a:ext cx="6654800" cy="3586479"/>
          </a:xfrm>
        </p:spPr>
        <p:txBody>
          <a:bodyPr>
            <a:normAutofit/>
          </a:bodyPr>
          <a:lstStyle/>
          <a:p>
            <a:r>
              <a:rPr lang="zh-CN" altLang="en-US" dirty="0">
                <a:solidFill>
                  <a:schemeClr val="tx1"/>
                </a:solidFill>
              </a:rPr>
              <a:t>了解同源策略和跨域</a:t>
            </a:r>
            <a:endParaRPr lang="en-US" altLang="zh-CN" dirty="0">
              <a:solidFill>
                <a:schemeClr val="tx1"/>
              </a:solidFill>
            </a:endParaRPr>
          </a:p>
          <a:p>
            <a:r>
              <a:rPr lang="en-US" altLang="zh-CN" dirty="0">
                <a:solidFill>
                  <a:schemeClr val="tx1"/>
                </a:solidFill>
              </a:rPr>
              <a:t>JSONP</a:t>
            </a:r>
          </a:p>
          <a:p>
            <a:r>
              <a:rPr lang="zh-CN" altLang="en-US" dirty="0">
                <a:solidFill>
                  <a:schemeClr val="tx1"/>
                </a:solidFill>
              </a:rPr>
              <a:t>案例</a:t>
            </a:r>
            <a:r>
              <a:rPr lang="en-US" altLang="zh-CN" dirty="0">
                <a:solidFill>
                  <a:schemeClr val="tx1"/>
                </a:solidFill>
              </a:rPr>
              <a:t>-</a:t>
            </a:r>
            <a:r>
              <a:rPr lang="zh-CN" altLang="en-US" dirty="0">
                <a:solidFill>
                  <a:schemeClr val="tx1"/>
                </a:solidFill>
              </a:rPr>
              <a:t>淘宝搜索</a:t>
            </a:r>
            <a:endParaRPr lang="en-US" altLang="zh-CN" dirty="0">
              <a:solidFill>
                <a:schemeClr val="tx1"/>
              </a:solidFill>
            </a:endParaRPr>
          </a:p>
          <a:p>
            <a:r>
              <a:rPr lang="zh-CN" altLang="en-US" dirty="0">
                <a:solidFill>
                  <a:srgbClr val="FF0000"/>
                </a:solidFill>
              </a:rPr>
              <a:t>防抖和节流</a:t>
            </a:r>
            <a:endParaRPr lang="en-US" altLang="zh-CN" dirty="0">
              <a:solidFill>
                <a:srgbClr val="FF0000"/>
              </a:solidFill>
            </a:endParaRPr>
          </a:p>
        </p:txBody>
      </p:sp>
    </p:spTree>
    <p:extLst>
      <p:ext uri="{BB962C8B-B14F-4D97-AF65-F5344CB8AC3E}">
        <p14:creationId xmlns:p14="http://schemas.microsoft.com/office/powerpoint/2010/main" val="9065519"/>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防抖和节流</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4.1 </a:t>
            </a:r>
            <a:r>
              <a:rPr lang="zh-CN" altLang="en-US" dirty="0"/>
              <a:t>什么是节流</a:t>
            </a:r>
          </a:p>
        </p:txBody>
      </p:sp>
      <p:sp>
        <p:nvSpPr>
          <p:cNvPr id="5" name="内容占位符 5">
            <a:extLst>
              <a:ext uri="{FF2B5EF4-FFF2-40B4-BE49-F238E27FC236}">
                <a16:creationId xmlns:a16="http://schemas.microsoft.com/office/drawing/2014/main" id="{524C9F34-FAD4-4074-B2DA-E4206C641682}"/>
              </a:ext>
            </a:extLst>
          </p:cNvPr>
          <p:cNvSpPr>
            <a:spLocks noGrp="1"/>
          </p:cNvSpPr>
          <p:nvPr>
            <p:ph sz="half" idx="14"/>
          </p:nvPr>
        </p:nvSpPr>
        <p:spPr>
          <a:xfrm>
            <a:off x="1131169" y="1857601"/>
            <a:ext cx="9595027" cy="1149759"/>
          </a:xfrm>
        </p:spPr>
        <p:txBody>
          <a:bodyPr>
            <a:noAutofit/>
          </a:bodyPr>
          <a:lstStyle/>
          <a:p>
            <a:r>
              <a:rPr lang="zh-CN" altLang="en-US" b="1" dirty="0">
                <a:solidFill>
                  <a:srgbClr val="FF0000"/>
                </a:solidFill>
              </a:rPr>
              <a:t>节流策略</a:t>
            </a:r>
            <a:r>
              <a:rPr lang="zh-CN" altLang="en-US" dirty="0">
                <a:solidFill>
                  <a:schemeClr val="tx1"/>
                </a:solidFill>
              </a:rPr>
              <a:t>（</a:t>
            </a:r>
            <a:r>
              <a:rPr lang="en-US" altLang="zh-CN" dirty="0">
                <a:solidFill>
                  <a:schemeClr val="tx1"/>
                </a:solidFill>
              </a:rPr>
              <a:t>throttle</a:t>
            </a:r>
            <a:r>
              <a:rPr lang="zh-CN" altLang="en-US" dirty="0">
                <a:solidFill>
                  <a:schemeClr val="tx1"/>
                </a:solidFill>
              </a:rPr>
              <a:t>），顾名思义，可以减少一段时间内事件的触发频率。</a:t>
            </a:r>
            <a:endParaRPr lang="en-US" altLang="zh-CN" dirty="0">
              <a:solidFill>
                <a:schemeClr val="tx1"/>
              </a:solidFill>
            </a:endParaRPr>
          </a:p>
        </p:txBody>
      </p:sp>
      <p:pic>
        <p:nvPicPr>
          <p:cNvPr id="2" name="图片 1">
            <a:extLst>
              <a:ext uri="{FF2B5EF4-FFF2-40B4-BE49-F238E27FC236}">
                <a16:creationId xmlns:a16="http://schemas.microsoft.com/office/drawing/2014/main" id="{F25798AE-4734-4A46-8F1D-D9C4CFB854D1}"/>
              </a:ext>
            </a:extLst>
          </p:cNvPr>
          <p:cNvPicPr>
            <a:picLocks noChangeAspect="1"/>
          </p:cNvPicPr>
          <p:nvPr/>
        </p:nvPicPr>
        <p:blipFill>
          <a:blip r:embed="rId2"/>
          <a:stretch>
            <a:fillRect/>
          </a:stretch>
        </p:blipFill>
        <p:spPr>
          <a:xfrm>
            <a:off x="7958614" y="3095879"/>
            <a:ext cx="2767583" cy="2650917"/>
          </a:xfrm>
          <a:prstGeom prst="rect">
            <a:avLst/>
          </a:prstGeom>
        </p:spPr>
      </p:pic>
      <p:pic>
        <p:nvPicPr>
          <p:cNvPr id="4" name="图片 3">
            <a:extLst>
              <a:ext uri="{FF2B5EF4-FFF2-40B4-BE49-F238E27FC236}">
                <a16:creationId xmlns:a16="http://schemas.microsoft.com/office/drawing/2014/main" id="{57AE5E51-2F45-4673-9A62-224451EC4EEF}"/>
              </a:ext>
            </a:extLst>
          </p:cNvPr>
          <p:cNvPicPr>
            <a:picLocks noChangeAspect="1"/>
          </p:cNvPicPr>
          <p:nvPr/>
        </p:nvPicPr>
        <p:blipFill>
          <a:blip r:embed="rId3"/>
          <a:stretch>
            <a:fillRect/>
          </a:stretch>
        </p:blipFill>
        <p:spPr>
          <a:xfrm>
            <a:off x="1237263" y="2580149"/>
            <a:ext cx="6546445" cy="3682376"/>
          </a:xfrm>
          <a:prstGeom prst="rect">
            <a:avLst/>
          </a:prstGeom>
        </p:spPr>
      </p:pic>
    </p:spTree>
    <p:extLst>
      <p:ext uri="{BB962C8B-B14F-4D97-AF65-F5344CB8AC3E}">
        <p14:creationId xmlns:p14="http://schemas.microsoft.com/office/powerpoint/2010/main" val="222625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防抖和节流</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4.2 </a:t>
            </a:r>
            <a:r>
              <a:rPr lang="zh-CN" altLang="en-US" dirty="0"/>
              <a:t>节流的应用场景</a:t>
            </a:r>
          </a:p>
        </p:txBody>
      </p:sp>
      <p:sp>
        <p:nvSpPr>
          <p:cNvPr id="5" name="内容占位符 5">
            <a:extLst>
              <a:ext uri="{FF2B5EF4-FFF2-40B4-BE49-F238E27FC236}">
                <a16:creationId xmlns:a16="http://schemas.microsoft.com/office/drawing/2014/main" id="{524C9F34-FAD4-4074-B2DA-E4206C641682}"/>
              </a:ext>
            </a:extLst>
          </p:cNvPr>
          <p:cNvSpPr>
            <a:spLocks noGrp="1"/>
          </p:cNvSpPr>
          <p:nvPr>
            <p:ph sz="half" idx="14"/>
          </p:nvPr>
        </p:nvSpPr>
        <p:spPr>
          <a:xfrm>
            <a:off x="1131169" y="1857601"/>
            <a:ext cx="9595027" cy="1056001"/>
          </a:xfrm>
        </p:spPr>
        <p:txBody>
          <a:bodyPr>
            <a:noAutofit/>
          </a:bodyPr>
          <a:lstStyle/>
          <a:p>
            <a:pPr marL="304792" indent="-304792">
              <a:buFont typeface="+mj-ea"/>
              <a:buAutoNum type="circleNumDbPlain"/>
            </a:pPr>
            <a:r>
              <a:rPr lang="zh-CN" altLang="en-US" dirty="0">
                <a:solidFill>
                  <a:schemeClr val="tx1"/>
                </a:solidFill>
              </a:rPr>
              <a:t>鼠标连续不断地触发某事件（如点击），只在单位时间内只触发一次；</a:t>
            </a:r>
          </a:p>
          <a:p>
            <a:pPr marL="304792" indent="-304792">
              <a:buFont typeface="+mj-ea"/>
              <a:buAutoNum type="circleNumDbPlain"/>
            </a:pPr>
            <a:r>
              <a:rPr lang="zh-CN" altLang="en-US" dirty="0">
                <a:solidFill>
                  <a:schemeClr val="tx1"/>
                </a:solidFill>
              </a:rPr>
              <a:t>懒加载时要监听计算滚动条的位置，但不必每次滑动都触发，可以降低计算的频率，而不必去浪费 </a:t>
            </a:r>
            <a:r>
              <a:rPr lang="en-US" altLang="zh-CN" dirty="0">
                <a:solidFill>
                  <a:schemeClr val="tx1"/>
                </a:solidFill>
              </a:rPr>
              <a:t>CPU </a:t>
            </a:r>
            <a:r>
              <a:rPr lang="zh-CN" altLang="en-US" dirty="0">
                <a:solidFill>
                  <a:schemeClr val="tx1"/>
                </a:solidFill>
              </a:rPr>
              <a:t>资源；</a:t>
            </a:r>
            <a:endParaRPr lang="en-US" altLang="zh-CN" dirty="0">
              <a:solidFill>
                <a:schemeClr val="tx1"/>
              </a:solidFill>
            </a:endParaRPr>
          </a:p>
        </p:txBody>
      </p:sp>
    </p:spTree>
    <p:extLst>
      <p:ext uri="{BB962C8B-B14F-4D97-AF65-F5344CB8AC3E}">
        <p14:creationId xmlns:p14="http://schemas.microsoft.com/office/powerpoint/2010/main" val="165134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防抖和节流</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4.3 </a:t>
            </a:r>
            <a:r>
              <a:rPr lang="zh-CN" altLang="en-US" dirty="0"/>
              <a:t>节流案例</a:t>
            </a:r>
            <a:r>
              <a:rPr lang="en-US" altLang="zh-CN" dirty="0"/>
              <a:t> – </a:t>
            </a:r>
            <a:r>
              <a:rPr lang="zh-CN" altLang="en-US" dirty="0"/>
              <a:t>鼠标跟随效果</a:t>
            </a:r>
          </a:p>
        </p:txBody>
      </p:sp>
      <p:pic>
        <p:nvPicPr>
          <p:cNvPr id="4" name="图片 3">
            <a:extLst>
              <a:ext uri="{FF2B5EF4-FFF2-40B4-BE49-F238E27FC236}">
                <a16:creationId xmlns:a16="http://schemas.microsoft.com/office/drawing/2014/main" id="{B7511FBA-35C8-4CD7-974E-52081318BE3F}"/>
              </a:ext>
            </a:extLst>
          </p:cNvPr>
          <p:cNvPicPr>
            <a:picLocks noChangeAspect="1"/>
          </p:cNvPicPr>
          <p:nvPr/>
        </p:nvPicPr>
        <p:blipFill>
          <a:blip r:embed="rId2"/>
          <a:stretch>
            <a:fillRect/>
          </a:stretch>
        </p:blipFill>
        <p:spPr>
          <a:xfrm>
            <a:off x="1336605" y="2071788"/>
            <a:ext cx="8690163" cy="4546509"/>
          </a:xfrm>
          <a:prstGeom prst="rect">
            <a:avLst/>
          </a:prstGeom>
        </p:spPr>
      </p:pic>
    </p:spTree>
    <p:extLst>
      <p:ext uri="{BB962C8B-B14F-4D97-AF65-F5344CB8AC3E}">
        <p14:creationId xmlns:p14="http://schemas.microsoft.com/office/powerpoint/2010/main" val="999942485"/>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防抖和节流</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4.3 </a:t>
            </a:r>
            <a:r>
              <a:rPr lang="zh-CN" altLang="en-US" dirty="0"/>
              <a:t>节流案例</a:t>
            </a:r>
            <a:r>
              <a:rPr lang="en-US" altLang="zh-CN" dirty="0"/>
              <a:t> – </a:t>
            </a:r>
            <a:r>
              <a:rPr lang="zh-CN" altLang="en-US" dirty="0"/>
              <a:t>鼠标跟随效果</a:t>
            </a:r>
          </a:p>
        </p:txBody>
      </p:sp>
      <p:sp>
        <p:nvSpPr>
          <p:cNvPr id="9" name="TextBox 3">
            <a:extLst>
              <a:ext uri="{FF2B5EF4-FFF2-40B4-BE49-F238E27FC236}">
                <a16:creationId xmlns:a16="http://schemas.microsoft.com/office/drawing/2014/main" id="{4F2FA2D8-F021-4B25-9FCA-EC959AE1AA6C}"/>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1. </a:t>
            </a:r>
            <a:r>
              <a:rPr lang="zh-CN" altLang="en-US" sz="1867" b="1" dirty="0">
                <a:solidFill>
                  <a:srgbClr val="404040"/>
                </a:solidFill>
                <a:latin typeface="微软雅黑" panose="020B0503020204020204" pitchFamily="34" charset="-122"/>
                <a:ea typeface="微软雅黑" panose="020B0503020204020204" pitchFamily="34" charset="-122"/>
              </a:rPr>
              <a:t>渲染</a:t>
            </a:r>
            <a:r>
              <a:rPr lang="en-US" altLang="zh-CN" sz="1867" b="1" dirty="0">
                <a:solidFill>
                  <a:srgbClr val="404040"/>
                </a:solidFill>
                <a:latin typeface="微软雅黑" panose="020B0503020204020204" pitchFamily="34" charset="-122"/>
                <a:ea typeface="微软雅黑" panose="020B0503020204020204" pitchFamily="34" charset="-122"/>
              </a:rPr>
              <a:t>UI</a:t>
            </a:r>
            <a:r>
              <a:rPr lang="zh-CN" altLang="en-US" sz="1867" b="1" dirty="0">
                <a:solidFill>
                  <a:srgbClr val="404040"/>
                </a:solidFill>
                <a:latin typeface="微软雅黑" panose="020B0503020204020204" pitchFamily="34" charset="-122"/>
                <a:ea typeface="微软雅黑" panose="020B0503020204020204" pitchFamily="34" charset="-122"/>
              </a:rPr>
              <a:t>结构并美化样式</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CD1991B2-1BE6-4B6F-9D5A-B33C85676F15}"/>
              </a:ext>
            </a:extLst>
          </p:cNvPr>
          <p:cNvSpPr/>
          <p:nvPr/>
        </p:nvSpPr>
        <p:spPr bwMode="auto">
          <a:xfrm>
            <a:off x="1247050" y="2823505"/>
            <a:ext cx="9595028" cy="3877579"/>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13" name="矩形 12">
            <a:extLst>
              <a:ext uri="{FF2B5EF4-FFF2-40B4-BE49-F238E27FC236}">
                <a16:creationId xmlns:a16="http://schemas.microsoft.com/office/drawing/2014/main" id="{36EC6378-DE09-4BE6-91B4-8171779345E5}"/>
              </a:ext>
            </a:extLst>
          </p:cNvPr>
          <p:cNvSpPr/>
          <p:nvPr/>
        </p:nvSpPr>
        <p:spPr bwMode="auto">
          <a:xfrm>
            <a:off x="1388351" y="2778057"/>
            <a:ext cx="9277391" cy="3943387"/>
          </a:xfrm>
          <a:prstGeom prst="rect">
            <a:avLst/>
          </a:prstGeom>
        </p:spPr>
        <p:txBody>
          <a:bodyPr wrap="square">
            <a:spAutoFit/>
          </a:bodyPr>
          <a:lstStyle/>
          <a:p>
            <a:pPr>
              <a:lnSpc>
                <a:spcPct val="150000"/>
              </a:lnSpc>
            </a:pPr>
            <a:r>
              <a:rPr lang="en-US" altLang="zh-CN" sz="1400" dirty="0">
                <a:solidFill>
                  <a:srgbClr val="999999"/>
                </a:solidFill>
                <a:latin typeface="Courier New" panose="02070309020205020404" pitchFamily="49" charset="0"/>
                <a:cs typeface="Courier New" panose="02070309020205020404" pitchFamily="49" charset="0"/>
              </a:rPr>
              <a:t>&lt;!-- UI </a:t>
            </a:r>
            <a:r>
              <a:rPr lang="zh-CN" altLang="en-US" sz="1400" dirty="0">
                <a:solidFill>
                  <a:srgbClr val="999999"/>
                </a:solidFill>
                <a:latin typeface="Courier New" panose="02070309020205020404" pitchFamily="49" charset="0"/>
                <a:cs typeface="Courier New" panose="02070309020205020404" pitchFamily="49" charset="0"/>
              </a:rPr>
              <a:t>结构 </a:t>
            </a:r>
            <a:r>
              <a:rPr lang="en-US" altLang="zh-CN" sz="1400" dirty="0">
                <a:solidFill>
                  <a:srgbClr val="999999"/>
                </a:solidFill>
                <a:latin typeface="Courier New" panose="02070309020205020404" pitchFamily="49" charset="0"/>
                <a:cs typeface="Courier New" panose="02070309020205020404" pitchFamily="49" charset="0"/>
              </a:rPr>
              <a:t>--&gt;</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&lt;</a:t>
            </a:r>
            <a:r>
              <a:rPr lang="en-US" altLang="zh-CN" sz="1400" dirty="0" err="1">
                <a:solidFill>
                  <a:srgbClr val="F92672"/>
                </a:solidFill>
                <a:latin typeface="Courier New" panose="02070309020205020404" pitchFamily="49" charset="0"/>
                <a:cs typeface="Courier New" panose="02070309020205020404" pitchFamily="49" charset="0"/>
              </a:rPr>
              <a:t>img</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F77C00"/>
                </a:solidFill>
                <a:latin typeface="Courier New" panose="02070309020205020404" pitchFamily="49" charset="0"/>
                <a:cs typeface="Courier New" panose="02070309020205020404" pitchFamily="49" charset="0"/>
              </a:rPr>
              <a:t>src</a:t>
            </a:r>
            <a:r>
              <a:rPr lang="en-US" altLang="zh-CN" sz="1400" dirty="0">
                <a:solidFill>
                  <a:srgbClr val="0D0D0D"/>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"./assets/angel.gif"</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F77C00"/>
                </a:solidFill>
                <a:latin typeface="Courier New" panose="02070309020205020404" pitchFamily="49" charset="0"/>
                <a:cs typeface="Courier New" panose="02070309020205020404" pitchFamily="49" charset="0"/>
              </a:rPr>
              <a:t>alt</a:t>
            </a:r>
            <a:r>
              <a:rPr lang="en-US" altLang="zh-CN" sz="1400" dirty="0">
                <a:solidFill>
                  <a:srgbClr val="0D0D0D"/>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F77C00"/>
                </a:solidFill>
                <a:latin typeface="Courier New" panose="02070309020205020404" pitchFamily="49" charset="0"/>
                <a:cs typeface="Courier New" panose="02070309020205020404" pitchFamily="49" charset="0"/>
              </a:rPr>
              <a:t>id</a:t>
            </a:r>
            <a:r>
              <a:rPr lang="en-US" altLang="zh-CN" sz="1400" dirty="0">
                <a:solidFill>
                  <a:srgbClr val="0D0D0D"/>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"angel"</a:t>
            </a:r>
            <a:r>
              <a:rPr lang="en-US" altLang="zh-CN" sz="1400" dirty="0">
                <a:solidFill>
                  <a:srgbClr val="0D0D0D"/>
                </a:solidFill>
                <a:latin typeface="Courier New" panose="02070309020205020404" pitchFamily="49" charset="0"/>
                <a:cs typeface="Courier New" panose="02070309020205020404" pitchFamily="49" charset="0"/>
              </a:rPr>
              <a:t> /&gt;</a:t>
            </a:r>
          </a:p>
          <a:p>
            <a:pPr>
              <a:lnSpc>
                <a:spcPct val="150000"/>
              </a:lnSpc>
            </a:pP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999999"/>
                </a:solidFill>
                <a:latin typeface="Courier New" panose="02070309020205020404" pitchFamily="49" charset="0"/>
                <a:cs typeface="Courier New" panose="02070309020205020404" pitchFamily="49" charset="0"/>
              </a:rPr>
              <a:t>/* CSS </a:t>
            </a:r>
            <a:r>
              <a:rPr lang="zh-CN" altLang="en-US" sz="1400" dirty="0">
                <a:solidFill>
                  <a:srgbClr val="999999"/>
                </a:solidFill>
                <a:latin typeface="Courier New" panose="02070309020205020404" pitchFamily="49" charset="0"/>
                <a:cs typeface="Courier New" panose="02070309020205020404" pitchFamily="49" charset="0"/>
              </a:rPr>
              <a:t>样式 *</a:t>
            </a:r>
            <a:r>
              <a:rPr lang="en-US" altLang="zh-CN" sz="1400" dirty="0">
                <a:solidFill>
                  <a:srgbClr val="999999"/>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F92672"/>
                </a:solidFill>
                <a:latin typeface="Courier New" panose="02070309020205020404" pitchFamily="49" charset="0"/>
                <a:cs typeface="Courier New" panose="02070309020205020404" pitchFamily="49" charset="0"/>
              </a:rPr>
              <a:t>html</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F92672"/>
                </a:solidFill>
                <a:latin typeface="Courier New" panose="02070309020205020404" pitchFamily="49" charset="0"/>
                <a:cs typeface="Courier New" panose="02070309020205020404" pitchFamily="49" charset="0"/>
              </a:rPr>
              <a:t>body</a:t>
            </a:r>
            <a:r>
              <a:rPr lang="en-US" altLang="zh-CN" sz="1400" dirty="0">
                <a:solidFill>
                  <a:srgbClr val="0D0D0D"/>
                </a:solidFill>
                <a:latin typeface="Courier New" panose="02070309020205020404" pitchFamily="49" charset="0"/>
                <a:cs typeface="Courier New" panose="02070309020205020404" pitchFamily="49" charset="0"/>
              </a:rPr>
              <a:t> {</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i="1" dirty="0">
                <a:solidFill>
                  <a:srgbClr val="124CFA"/>
                </a:solidFill>
                <a:latin typeface="Courier New" panose="02070309020205020404" pitchFamily="49" charset="0"/>
                <a:cs typeface="Courier New" panose="02070309020205020404" pitchFamily="49" charset="0"/>
              </a:rPr>
              <a:t>margin</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0025F5"/>
                </a:solidFill>
                <a:latin typeface="Courier New" panose="02070309020205020404" pitchFamily="49" charset="0"/>
                <a:cs typeface="Courier New" panose="02070309020205020404" pitchFamily="49" charset="0"/>
              </a:rPr>
              <a:t>0</a:t>
            </a:r>
            <a:r>
              <a:rPr lang="en-US" altLang="zh-CN" sz="1400" dirty="0">
                <a:solidFill>
                  <a:srgbClr val="0D0D0D"/>
                </a:solidFill>
                <a:latin typeface="Courier New" panose="02070309020205020404" pitchFamily="49" charset="0"/>
                <a:cs typeface="Courier New" panose="02070309020205020404" pitchFamily="49" charset="0"/>
              </a:rPr>
              <a: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i="1" dirty="0">
                <a:solidFill>
                  <a:srgbClr val="124CFA"/>
                </a:solidFill>
                <a:latin typeface="Courier New" panose="02070309020205020404" pitchFamily="49" charset="0"/>
                <a:cs typeface="Courier New" panose="02070309020205020404" pitchFamily="49" charset="0"/>
              </a:rPr>
              <a:t>padding</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0025F5"/>
                </a:solidFill>
                <a:latin typeface="Courier New" panose="02070309020205020404" pitchFamily="49" charset="0"/>
                <a:cs typeface="Courier New" panose="02070309020205020404" pitchFamily="49" charset="0"/>
              </a:rPr>
              <a:t>0</a:t>
            </a:r>
            <a:r>
              <a:rPr lang="en-US" altLang="zh-CN" sz="1400" dirty="0">
                <a:solidFill>
                  <a:srgbClr val="0D0D0D"/>
                </a:solidFill>
                <a:latin typeface="Courier New" panose="02070309020205020404" pitchFamily="49" charset="0"/>
                <a:cs typeface="Courier New" panose="02070309020205020404" pitchFamily="49" charset="0"/>
              </a:rPr>
              <a: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i="1" dirty="0">
                <a:solidFill>
                  <a:srgbClr val="124CFA"/>
                </a:solidFill>
                <a:latin typeface="Courier New" panose="02070309020205020404" pitchFamily="49" charset="0"/>
                <a:cs typeface="Courier New" panose="02070309020205020404" pitchFamily="49" charset="0"/>
              </a:rPr>
              <a:t>overflow</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57C8ED"/>
                </a:solidFill>
                <a:latin typeface="Courier New" panose="02070309020205020404" pitchFamily="49" charset="0"/>
                <a:cs typeface="Courier New" panose="02070309020205020404" pitchFamily="49" charset="0"/>
              </a:rPr>
              <a:t>hidden</a:t>
            </a:r>
            <a:r>
              <a:rPr lang="en-US" altLang="zh-CN" sz="1400" dirty="0">
                <a:solidFill>
                  <a:srgbClr val="0D0D0D"/>
                </a:solidFill>
                <a:latin typeface="Courier New" panose="02070309020205020404" pitchFamily="49" charset="0"/>
                <a:cs typeface="Courier New" panose="02070309020205020404" pitchFamily="49" charset="0"/>
              </a:rPr>
              <a: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a:t>
            </a:r>
            <a:br>
              <a:rPr lang="en-US" altLang="zh-CN" sz="1400" dirty="0">
                <a:solidFill>
                  <a:srgbClr val="0D0D0D"/>
                </a:solidFill>
                <a:latin typeface="Courier New" panose="02070309020205020404" pitchFamily="49" charset="0"/>
                <a:cs typeface="Courier New" panose="02070309020205020404" pitchFamily="49" charset="0"/>
              </a:rPr>
            </a:br>
            <a:r>
              <a:rPr lang="en-US" altLang="zh-CN" sz="1400" dirty="0">
                <a:solidFill>
                  <a:srgbClr val="00B050"/>
                </a:solidFill>
                <a:latin typeface="Courier New" panose="02070309020205020404" pitchFamily="49" charset="0"/>
                <a:cs typeface="Courier New" panose="02070309020205020404" pitchFamily="49" charset="0"/>
              </a:rPr>
              <a:t>#angel </a:t>
            </a:r>
            <a:r>
              <a:rPr lang="en-US" altLang="zh-CN" sz="1400" dirty="0">
                <a:solidFill>
                  <a:srgbClr val="0D0D0D"/>
                </a:solidFill>
                <a:latin typeface="Courier New" panose="02070309020205020404" pitchFamily="49" charset="0"/>
                <a:cs typeface="Courier New" panose="02070309020205020404" pitchFamily="49" charset="0"/>
              </a:rPr>
              <a: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i="1" dirty="0">
                <a:solidFill>
                  <a:srgbClr val="124CFA"/>
                </a:solidFill>
                <a:latin typeface="Courier New" panose="02070309020205020404" pitchFamily="49" charset="0"/>
                <a:cs typeface="Courier New" panose="02070309020205020404" pitchFamily="49" charset="0"/>
              </a:rPr>
              <a:t>position</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57C8ED"/>
                </a:solidFill>
                <a:latin typeface="Courier New" panose="02070309020205020404" pitchFamily="49" charset="0"/>
                <a:cs typeface="Courier New" panose="02070309020205020404" pitchFamily="49" charset="0"/>
              </a:rPr>
              <a:t>absolute</a:t>
            </a:r>
            <a:r>
              <a:rPr lang="en-US" altLang="zh-CN" sz="1400" dirty="0">
                <a:solidFill>
                  <a:srgbClr val="0D0D0D"/>
                </a:solidFill>
                <a:latin typeface="Courier New" panose="02070309020205020404" pitchFamily="49" charset="0"/>
                <a:cs typeface="Courier New" panose="02070309020205020404" pitchFamily="49" charset="0"/>
              </a:rPr>
              <a:t>;</a:t>
            </a: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8536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5. </a:t>
            </a:r>
            <a:r>
              <a:rPr lang="zh-CN" altLang="en-US" dirty="0"/>
              <a:t>了解</a:t>
            </a:r>
            <a:r>
              <a:rPr lang="en-US" altLang="zh-CN" dirty="0"/>
              <a:t>Ajax</a:t>
            </a:r>
          </a:p>
        </p:txBody>
      </p:sp>
      <p:sp>
        <p:nvSpPr>
          <p:cNvPr id="11" name="内容占位符 10"/>
          <p:cNvSpPr>
            <a:spLocks noGrp="1"/>
          </p:cNvSpPr>
          <p:nvPr>
            <p:ph idx="1"/>
          </p:nvPr>
        </p:nvSpPr>
        <p:spPr>
          <a:xfrm>
            <a:off x="1131171" y="1248001"/>
            <a:ext cx="8690163" cy="722076"/>
          </a:xfrm>
        </p:spPr>
        <p:txBody>
          <a:bodyPr/>
          <a:lstStyle/>
          <a:p>
            <a:r>
              <a:rPr lang="en-US" altLang="zh-CN" dirty="0"/>
              <a:t>5.3 Ajax</a:t>
            </a:r>
            <a:r>
              <a:rPr lang="zh-CN" altLang="en-US" dirty="0"/>
              <a:t>的典型应用场景</a:t>
            </a:r>
          </a:p>
        </p:txBody>
      </p:sp>
      <p:sp>
        <p:nvSpPr>
          <p:cNvPr id="9" name="内容占位符 5">
            <a:extLst>
              <a:ext uri="{FF2B5EF4-FFF2-40B4-BE49-F238E27FC236}">
                <a16:creationId xmlns:a16="http://schemas.microsoft.com/office/drawing/2014/main" id="{8563ED40-FE2B-4275-B5F0-3E0984B7A9E7}"/>
              </a:ext>
            </a:extLst>
          </p:cNvPr>
          <p:cNvSpPr>
            <a:spLocks noGrp="1"/>
          </p:cNvSpPr>
          <p:nvPr>
            <p:ph sz="half" idx="14"/>
          </p:nvPr>
        </p:nvSpPr>
        <p:spPr>
          <a:xfrm>
            <a:off x="1131172" y="1857600"/>
            <a:ext cx="9390072" cy="3297600"/>
          </a:xfrm>
        </p:spPr>
        <p:txBody>
          <a:bodyPr>
            <a:noAutofit/>
          </a:bodyPr>
          <a:lstStyle/>
          <a:p>
            <a:r>
              <a:rPr lang="zh-CN" altLang="en-US" dirty="0">
                <a:solidFill>
                  <a:schemeClr val="tx1"/>
                </a:solidFill>
              </a:rPr>
              <a:t>搜索提示：当输入搜索关键字时，通过 </a:t>
            </a:r>
            <a:r>
              <a:rPr lang="en-US" altLang="zh-CN" dirty="0">
                <a:solidFill>
                  <a:schemeClr val="tx1"/>
                </a:solidFill>
              </a:rPr>
              <a:t>ajax </a:t>
            </a:r>
            <a:r>
              <a:rPr lang="zh-CN" altLang="en-US" dirty="0">
                <a:solidFill>
                  <a:schemeClr val="tx1"/>
                </a:solidFill>
              </a:rPr>
              <a:t>的形式，动态</a:t>
            </a:r>
            <a:r>
              <a:rPr lang="zh-CN" altLang="en-US" dirty="0">
                <a:solidFill>
                  <a:srgbClr val="FF0000"/>
                </a:solidFill>
              </a:rPr>
              <a:t>加载搜索提示列表</a:t>
            </a:r>
            <a:endParaRPr lang="en-US" altLang="zh-CN" dirty="0">
              <a:solidFill>
                <a:srgbClr val="FF0000"/>
              </a:solidFill>
            </a:endParaRPr>
          </a:p>
        </p:txBody>
      </p:sp>
      <p:pic>
        <p:nvPicPr>
          <p:cNvPr id="3" name="图片 2">
            <a:extLst>
              <a:ext uri="{FF2B5EF4-FFF2-40B4-BE49-F238E27FC236}">
                <a16:creationId xmlns:a16="http://schemas.microsoft.com/office/drawing/2014/main" id="{3EEB30D0-F4B9-4ACE-8CF9-33B898CACE49}"/>
              </a:ext>
            </a:extLst>
          </p:cNvPr>
          <p:cNvPicPr>
            <a:picLocks noChangeAspect="1"/>
          </p:cNvPicPr>
          <p:nvPr/>
        </p:nvPicPr>
        <p:blipFill>
          <a:blip r:embed="rId2"/>
          <a:stretch>
            <a:fillRect/>
          </a:stretch>
        </p:blipFill>
        <p:spPr>
          <a:xfrm>
            <a:off x="1277786" y="2519009"/>
            <a:ext cx="8014297" cy="1743607"/>
          </a:xfrm>
          <a:prstGeom prst="rect">
            <a:avLst/>
          </a:prstGeom>
          <a:ln>
            <a:solidFill>
              <a:schemeClr val="bg1">
                <a:lumMod val="85000"/>
              </a:schemeClr>
            </a:solidFill>
          </a:ln>
        </p:spPr>
      </p:pic>
    </p:spTree>
    <p:extLst>
      <p:ext uri="{BB962C8B-B14F-4D97-AF65-F5344CB8AC3E}">
        <p14:creationId xmlns:p14="http://schemas.microsoft.com/office/powerpoint/2010/main" val="2007573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防抖和节流</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4.3 </a:t>
            </a:r>
            <a:r>
              <a:rPr lang="zh-CN" altLang="en-US" dirty="0"/>
              <a:t>节流案例</a:t>
            </a:r>
            <a:r>
              <a:rPr lang="en-US" altLang="zh-CN" dirty="0"/>
              <a:t> – </a:t>
            </a:r>
            <a:r>
              <a:rPr lang="zh-CN" altLang="en-US" dirty="0"/>
              <a:t>鼠标跟随效果</a:t>
            </a:r>
          </a:p>
        </p:txBody>
      </p:sp>
      <p:sp>
        <p:nvSpPr>
          <p:cNvPr id="9" name="TextBox 3">
            <a:extLst>
              <a:ext uri="{FF2B5EF4-FFF2-40B4-BE49-F238E27FC236}">
                <a16:creationId xmlns:a16="http://schemas.microsoft.com/office/drawing/2014/main" id="{4F2FA2D8-F021-4B25-9FCA-EC959AE1AA6C}"/>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2. </a:t>
            </a:r>
            <a:r>
              <a:rPr lang="zh-CN" altLang="en-US" sz="1867" b="1" dirty="0">
                <a:solidFill>
                  <a:srgbClr val="404040"/>
                </a:solidFill>
                <a:latin typeface="微软雅黑" panose="020B0503020204020204" pitchFamily="34" charset="-122"/>
                <a:ea typeface="微软雅黑" panose="020B0503020204020204" pitchFamily="34" charset="-122"/>
              </a:rPr>
              <a:t>不使用节流时实现鼠标跟随效果</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CD1991B2-1BE6-4B6F-9D5A-B33C85676F15}"/>
              </a:ext>
            </a:extLst>
          </p:cNvPr>
          <p:cNvSpPr/>
          <p:nvPr/>
        </p:nvSpPr>
        <p:spPr bwMode="auto">
          <a:xfrm>
            <a:off x="1247050" y="2823505"/>
            <a:ext cx="9595028" cy="331765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13" name="矩形 12">
            <a:extLst>
              <a:ext uri="{FF2B5EF4-FFF2-40B4-BE49-F238E27FC236}">
                <a16:creationId xmlns:a16="http://schemas.microsoft.com/office/drawing/2014/main" id="{36EC6378-DE09-4BE6-91B4-8171779345E5}"/>
              </a:ext>
            </a:extLst>
          </p:cNvPr>
          <p:cNvSpPr/>
          <p:nvPr/>
        </p:nvSpPr>
        <p:spPr bwMode="auto">
          <a:xfrm>
            <a:off x="1388351" y="2949648"/>
            <a:ext cx="9277391" cy="2973891"/>
          </a:xfrm>
          <a:prstGeom prst="rect">
            <a:avLst/>
          </a:prstGeom>
        </p:spPr>
        <p:txBody>
          <a:bodyPr wrap="square">
            <a:spAutoFit/>
          </a:bodyPr>
          <a:lstStyle/>
          <a:p>
            <a:pPr>
              <a:lnSpc>
                <a:spcPct val="150000"/>
              </a:lnSpc>
            </a:pPr>
            <a:r>
              <a:rPr lang="en-US" altLang="zh-CN" sz="1400" b="1" dirty="0">
                <a:solidFill>
                  <a:srgbClr val="1DA11D"/>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i="1" dirty="0">
                <a:solidFill>
                  <a:srgbClr val="0088FF"/>
                </a:solidFill>
                <a:latin typeface="Courier New" panose="02070309020205020404" pitchFamily="49" charset="0"/>
                <a:cs typeface="Courier New" panose="02070309020205020404" pitchFamily="49" charset="0"/>
              </a:rPr>
              <a:t>function</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获取图片元素</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var</a:t>
            </a:r>
            <a:r>
              <a:rPr lang="en-US" altLang="zh-CN" sz="1400" dirty="0">
                <a:solidFill>
                  <a:srgbClr val="050505"/>
                </a:solidFill>
                <a:latin typeface="Courier New" panose="02070309020205020404" pitchFamily="49" charset="0"/>
                <a:cs typeface="Courier New" panose="02070309020205020404" pitchFamily="49" charset="0"/>
              </a:rPr>
              <a:t> angel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'#angel'</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监听文档的 </a:t>
            </a:r>
            <a:r>
              <a:rPr lang="en-US" altLang="zh-CN" sz="1400" dirty="0" err="1">
                <a:solidFill>
                  <a:srgbClr val="999999"/>
                </a:solidFill>
                <a:latin typeface="Courier New" panose="02070309020205020404" pitchFamily="49" charset="0"/>
                <a:cs typeface="Courier New" panose="02070309020205020404" pitchFamily="49" charset="0"/>
              </a:rPr>
              <a:t>mousemove</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事件</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(document).</a:t>
            </a:r>
            <a:r>
              <a:rPr lang="en-US" altLang="zh-CN" sz="1400" b="1" dirty="0">
                <a:solidFill>
                  <a:srgbClr val="1DA11D"/>
                </a:solidFill>
                <a:latin typeface="Courier New" panose="02070309020205020404" pitchFamily="49" charset="0"/>
                <a:cs typeface="Courier New" panose="02070309020205020404" pitchFamily="49" charset="0"/>
              </a:rPr>
              <a:t>on</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err="1">
                <a:solidFill>
                  <a:srgbClr val="1794FA"/>
                </a:solidFill>
                <a:latin typeface="Courier New" panose="02070309020205020404" pitchFamily="49" charset="0"/>
                <a:cs typeface="Courier New" panose="02070309020205020404" pitchFamily="49" charset="0"/>
              </a:rPr>
              <a:t>mousemove</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function</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i="1" dirty="0">
                <a:solidFill>
                  <a:srgbClr val="FF960D"/>
                </a:solidFill>
                <a:latin typeface="Courier New" panose="02070309020205020404" pitchFamily="49" charset="0"/>
                <a:cs typeface="Courier New" panose="02070309020205020404" pitchFamily="49" charset="0"/>
              </a:rPr>
              <a:t>e</a:t>
            </a:r>
            <a:r>
              <a:rPr lang="en-US" altLang="zh-CN" sz="1400" dirty="0">
                <a:solidFill>
                  <a:srgbClr val="050505"/>
                </a:solidFill>
                <a:latin typeface="Courier New" panose="02070309020205020404" pitchFamily="49" charset="0"/>
                <a:cs typeface="Courier New" panose="02070309020205020404" pitchFamily="49" charset="0"/>
              </a:rPr>
              <a:t>) {</a:t>
            </a:r>
            <a:br>
              <a:rPr lang="en-US" altLang="zh-CN" sz="1400" dirty="0">
                <a:solidFill>
                  <a:srgbClr val="0D0D0D"/>
                </a:solidFill>
                <a:latin typeface="Courier New" panose="02070309020205020404" pitchFamily="49" charset="0"/>
                <a:cs typeface="Courier New" panose="02070309020205020404" pitchFamily="49" charset="0"/>
              </a:rPr>
            </a:b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设置图片的位置</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(angel).</a:t>
            </a:r>
            <a:r>
              <a:rPr lang="en-US" altLang="zh-CN" sz="1400" b="1" dirty="0">
                <a:solidFill>
                  <a:srgbClr val="1DA11D"/>
                </a:solidFill>
                <a:latin typeface="Courier New" panose="02070309020205020404" pitchFamily="49" charset="0"/>
                <a:cs typeface="Courier New" panose="02070309020205020404" pitchFamily="49" charset="0"/>
              </a:rPr>
              <a:t>css</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'left'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e.pageX</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1794FA"/>
                </a:solidFill>
                <a:latin typeface="Courier New" panose="02070309020205020404" pitchFamily="49" charset="0"/>
                <a:cs typeface="Courier New" panose="02070309020205020404" pitchFamily="49" charset="0"/>
              </a:rPr>
              <a:t>'px'</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dirty="0">
                <a:solidFill>
                  <a:srgbClr val="1DA11D"/>
                </a:solidFill>
                <a:latin typeface="Courier New" panose="02070309020205020404" pitchFamily="49" charset="0"/>
                <a:cs typeface="Courier New" panose="02070309020205020404" pitchFamily="49" charset="0"/>
              </a:rPr>
              <a:t>css</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'top'</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e.pageY</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1794FA"/>
                </a:solidFill>
                <a:latin typeface="Courier New" panose="02070309020205020404" pitchFamily="49" charset="0"/>
                <a:cs typeface="Courier New" panose="02070309020205020404" pitchFamily="49" charset="0"/>
              </a:rPr>
              <a:t>'px'</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5088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防抖和节流</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4.3 </a:t>
            </a:r>
            <a:r>
              <a:rPr lang="zh-CN" altLang="en-US" dirty="0"/>
              <a:t>节流案例</a:t>
            </a:r>
            <a:r>
              <a:rPr lang="en-US" altLang="zh-CN" dirty="0"/>
              <a:t> – </a:t>
            </a:r>
            <a:r>
              <a:rPr lang="zh-CN" altLang="en-US" dirty="0"/>
              <a:t>鼠标跟随效果</a:t>
            </a:r>
          </a:p>
        </p:txBody>
      </p:sp>
      <p:sp>
        <p:nvSpPr>
          <p:cNvPr id="9" name="TextBox 3">
            <a:extLst>
              <a:ext uri="{FF2B5EF4-FFF2-40B4-BE49-F238E27FC236}">
                <a16:creationId xmlns:a16="http://schemas.microsoft.com/office/drawing/2014/main" id="{4F2FA2D8-F021-4B25-9FCA-EC959AE1AA6C}"/>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3. </a:t>
            </a:r>
            <a:r>
              <a:rPr lang="zh-CN" altLang="en-US" sz="1867" b="1" dirty="0">
                <a:solidFill>
                  <a:srgbClr val="FF0000"/>
                </a:solidFill>
                <a:latin typeface="微软雅黑" panose="020B0503020204020204" pitchFamily="34" charset="-122"/>
                <a:ea typeface="微软雅黑" panose="020B0503020204020204" pitchFamily="34" charset="-122"/>
              </a:rPr>
              <a:t>节流阀</a:t>
            </a:r>
            <a:r>
              <a:rPr lang="zh-CN" altLang="en-US" sz="1867" b="1" dirty="0">
                <a:solidFill>
                  <a:srgbClr val="404040"/>
                </a:solidFill>
                <a:latin typeface="微软雅黑" panose="020B0503020204020204" pitchFamily="34" charset="-122"/>
                <a:ea typeface="微软雅黑" panose="020B0503020204020204" pitchFamily="34" charset="-122"/>
              </a:rPr>
              <a:t>的概念</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8" name="内容占位符 5">
            <a:extLst>
              <a:ext uri="{FF2B5EF4-FFF2-40B4-BE49-F238E27FC236}">
                <a16:creationId xmlns:a16="http://schemas.microsoft.com/office/drawing/2014/main" id="{09F792BF-CB09-43C7-A2C9-348801DD6F7A}"/>
              </a:ext>
            </a:extLst>
          </p:cNvPr>
          <p:cNvSpPr>
            <a:spLocks noGrp="1"/>
          </p:cNvSpPr>
          <p:nvPr>
            <p:ph sz="half" idx="14"/>
          </p:nvPr>
        </p:nvSpPr>
        <p:spPr>
          <a:xfrm>
            <a:off x="1131170" y="2831999"/>
            <a:ext cx="8983133" cy="3518560"/>
          </a:xfrm>
        </p:spPr>
        <p:txBody>
          <a:bodyPr>
            <a:noAutofit/>
          </a:bodyPr>
          <a:lstStyle/>
          <a:p>
            <a:r>
              <a:rPr lang="zh-CN" altLang="en-US" dirty="0">
                <a:solidFill>
                  <a:schemeClr val="tx1"/>
                </a:solidFill>
              </a:rPr>
              <a:t>高铁卫生间是否被占用，由红绿灯控制，</a:t>
            </a:r>
            <a:r>
              <a:rPr lang="zh-CN" altLang="en-US" dirty="0">
                <a:solidFill>
                  <a:srgbClr val="FF0000"/>
                </a:solidFill>
              </a:rPr>
              <a:t>红灯</a:t>
            </a:r>
            <a:r>
              <a:rPr lang="zh-CN" altLang="en-US" dirty="0">
                <a:solidFill>
                  <a:schemeClr val="tx1"/>
                </a:solidFill>
              </a:rPr>
              <a:t>表示</a:t>
            </a:r>
            <a:r>
              <a:rPr lang="zh-CN" altLang="en-US" dirty="0">
                <a:solidFill>
                  <a:srgbClr val="FF0000"/>
                </a:solidFill>
              </a:rPr>
              <a:t>被占用</a:t>
            </a:r>
            <a:r>
              <a:rPr lang="zh-CN" altLang="en-US" dirty="0">
                <a:solidFill>
                  <a:schemeClr val="tx1"/>
                </a:solidFill>
              </a:rPr>
              <a:t>，</a:t>
            </a:r>
            <a:r>
              <a:rPr lang="zh-CN" altLang="en-US" dirty="0">
                <a:solidFill>
                  <a:srgbClr val="047FFD"/>
                </a:solidFill>
              </a:rPr>
              <a:t>绿灯</a:t>
            </a:r>
            <a:r>
              <a:rPr lang="zh-CN" altLang="en-US" dirty="0">
                <a:solidFill>
                  <a:schemeClr val="tx1"/>
                </a:solidFill>
              </a:rPr>
              <a:t>表示</a:t>
            </a:r>
            <a:r>
              <a:rPr lang="zh-CN" altLang="en-US" dirty="0">
                <a:solidFill>
                  <a:srgbClr val="047FFD"/>
                </a:solidFill>
              </a:rPr>
              <a:t>可使用</a:t>
            </a:r>
            <a:r>
              <a:rPr lang="zh-CN" altLang="en-US" dirty="0">
                <a:solidFill>
                  <a:schemeClr val="tx1"/>
                </a:solidFill>
              </a:rPr>
              <a:t>。</a:t>
            </a:r>
            <a:endParaRPr lang="en-US" altLang="zh-CN" dirty="0">
              <a:solidFill>
                <a:schemeClr val="tx1"/>
              </a:solidFill>
            </a:endParaRPr>
          </a:p>
          <a:p>
            <a:r>
              <a:rPr lang="zh-CN" altLang="en-US" dirty="0">
                <a:solidFill>
                  <a:schemeClr val="tx1"/>
                </a:solidFill>
              </a:rPr>
              <a:t>假设每个人上卫生间都需要花费</a:t>
            </a:r>
            <a:r>
              <a:rPr lang="en-US" altLang="zh-CN" dirty="0">
                <a:solidFill>
                  <a:srgbClr val="FF0000"/>
                </a:solidFill>
              </a:rPr>
              <a:t>5</a:t>
            </a:r>
            <a:r>
              <a:rPr lang="zh-CN" altLang="en-US" dirty="0">
                <a:solidFill>
                  <a:srgbClr val="FF0000"/>
                </a:solidFill>
              </a:rPr>
              <a:t>分钟</a:t>
            </a:r>
            <a:r>
              <a:rPr lang="zh-CN" altLang="en-US" dirty="0">
                <a:solidFill>
                  <a:schemeClr val="tx1"/>
                </a:solidFill>
              </a:rPr>
              <a:t>，则</a:t>
            </a:r>
            <a:r>
              <a:rPr lang="zh-CN" altLang="en-US" dirty="0">
                <a:solidFill>
                  <a:srgbClr val="FF0000"/>
                </a:solidFill>
              </a:rPr>
              <a:t>五分钟之内</a:t>
            </a:r>
            <a:r>
              <a:rPr lang="zh-CN" altLang="en-US" dirty="0">
                <a:solidFill>
                  <a:schemeClr val="tx1"/>
                </a:solidFill>
              </a:rPr>
              <a:t>，被占用的卫生间无法被其他人使用。</a:t>
            </a:r>
            <a:endParaRPr lang="en-US" altLang="zh-CN" dirty="0">
              <a:solidFill>
                <a:schemeClr val="tx1"/>
              </a:solidFill>
            </a:endParaRPr>
          </a:p>
          <a:p>
            <a:r>
              <a:rPr lang="zh-CN" altLang="en-US" dirty="0">
                <a:solidFill>
                  <a:schemeClr val="tx1"/>
                </a:solidFill>
              </a:rPr>
              <a:t>上一个人使用完毕后，需要将红灯</a:t>
            </a:r>
            <a:r>
              <a:rPr lang="zh-CN" altLang="en-US" b="1" dirty="0">
                <a:solidFill>
                  <a:srgbClr val="FF0000"/>
                </a:solidFill>
              </a:rPr>
              <a:t>重置</a:t>
            </a:r>
            <a:r>
              <a:rPr lang="zh-CN" altLang="en-US" dirty="0">
                <a:solidFill>
                  <a:schemeClr val="tx1"/>
                </a:solidFill>
              </a:rPr>
              <a:t>为绿灯，表示下一个人可以使用卫生间。</a:t>
            </a:r>
            <a:endParaRPr lang="en-US" altLang="zh-CN" dirty="0">
              <a:solidFill>
                <a:schemeClr val="tx1"/>
              </a:solidFill>
            </a:endParaRPr>
          </a:p>
          <a:p>
            <a:r>
              <a:rPr lang="zh-CN" altLang="en-US" dirty="0">
                <a:solidFill>
                  <a:schemeClr val="tx1"/>
                </a:solidFill>
              </a:rPr>
              <a:t>下一个人在上卫生间之前，需要</a:t>
            </a:r>
            <a:r>
              <a:rPr lang="zh-CN" altLang="en-US" b="1" dirty="0">
                <a:solidFill>
                  <a:srgbClr val="FF0000"/>
                </a:solidFill>
              </a:rPr>
              <a:t>先判断控制灯</a:t>
            </a:r>
            <a:r>
              <a:rPr lang="zh-CN" altLang="en-US" dirty="0">
                <a:solidFill>
                  <a:schemeClr val="tx1"/>
                </a:solidFill>
              </a:rPr>
              <a:t>是否为绿色，来知晓能否上卫生间。</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节流阀为</a:t>
            </a:r>
            <a:r>
              <a:rPr lang="zh-CN" altLang="en-US" dirty="0">
                <a:solidFill>
                  <a:srgbClr val="FF0000"/>
                </a:solidFill>
              </a:rPr>
              <a:t>空</a:t>
            </a:r>
            <a:r>
              <a:rPr lang="zh-CN" altLang="en-US" dirty="0">
                <a:solidFill>
                  <a:schemeClr val="tx1"/>
                </a:solidFill>
              </a:rPr>
              <a:t>，表示</a:t>
            </a:r>
            <a:r>
              <a:rPr lang="zh-CN" altLang="en-US" dirty="0">
                <a:solidFill>
                  <a:srgbClr val="FF0000"/>
                </a:solidFill>
              </a:rPr>
              <a:t>可以执行下次操作</a:t>
            </a:r>
            <a:r>
              <a:rPr lang="zh-CN" altLang="en-US" dirty="0">
                <a:solidFill>
                  <a:schemeClr val="tx1"/>
                </a:solidFill>
              </a:rPr>
              <a:t>；</a:t>
            </a:r>
            <a:r>
              <a:rPr lang="zh-CN" altLang="en-US" dirty="0">
                <a:solidFill>
                  <a:srgbClr val="047FFD"/>
                </a:solidFill>
              </a:rPr>
              <a:t>不为空</a:t>
            </a:r>
            <a:r>
              <a:rPr lang="zh-CN" altLang="en-US" dirty="0">
                <a:solidFill>
                  <a:schemeClr val="tx1"/>
                </a:solidFill>
              </a:rPr>
              <a:t>，表示</a:t>
            </a:r>
            <a:r>
              <a:rPr lang="zh-CN" altLang="en-US" dirty="0">
                <a:solidFill>
                  <a:srgbClr val="047FFD"/>
                </a:solidFill>
              </a:rPr>
              <a:t>不能执行下次操作</a:t>
            </a:r>
            <a:r>
              <a:rPr lang="zh-CN" altLang="en-US" dirty="0">
                <a:solidFill>
                  <a:schemeClr val="tx1"/>
                </a:solidFill>
              </a:rPr>
              <a:t>。</a:t>
            </a:r>
            <a:endParaRPr lang="en-US" altLang="zh-CN" dirty="0">
              <a:solidFill>
                <a:schemeClr val="tx1"/>
              </a:solidFill>
            </a:endParaRPr>
          </a:p>
          <a:p>
            <a:r>
              <a:rPr lang="zh-CN" altLang="en-US" dirty="0">
                <a:solidFill>
                  <a:schemeClr val="tx1"/>
                </a:solidFill>
              </a:rPr>
              <a:t>当前操作执行完，必须将节流阀</a:t>
            </a:r>
            <a:r>
              <a:rPr lang="zh-CN" altLang="en-US" b="1" dirty="0">
                <a:solidFill>
                  <a:srgbClr val="FF0000"/>
                </a:solidFill>
              </a:rPr>
              <a:t>重置</a:t>
            </a:r>
            <a:r>
              <a:rPr lang="zh-CN" altLang="en-US" dirty="0">
                <a:solidFill>
                  <a:schemeClr val="tx1"/>
                </a:solidFill>
              </a:rPr>
              <a:t>为空，表示可以执行下次操作了。</a:t>
            </a:r>
            <a:endParaRPr lang="en-US" altLang="zh-CN" dirty="0">
              <a:solidFill>
                <a:schemeClr val="tx1"/>
              </a:solidFill>
            </a:endParaRPr>
          </a:p>
          <a:p>
            <a:r>
              <a:rPr lang="zh-CN" altLang="en-US" dirty="0">
                <a:solidFill>
                  <a:schemeClr val="tx1"/>
                </a:solidFill>
              </a:rPr>
              <a:t>每次执行操作前，必须</a:t>
            </a:r>
            <a:r>
              <a:rPr lang="zh-CN" altLang="en-US" b="1" dirty="0">
                <a:solidFill>
                  <a:srgbClr val="FF0000"/>
                </a:solidFill>
              </a:rPr>
              <a:t>先判断节流阀是否为空</a:t>
            </a:r>
            <a:r>
              <a:rPr lang="zh-CN" altLang="en-US" dirty="0">
                <a:solidFill>
                  <a:schemeClr val="tx1"/>
                </a:solidFill>
              </a:rPr>
              <a:t>。</a:t>
            </a:r>
          </a:p>
        </p:txBody>
      </p:sp>
    </p:spTree>
    <p:extLst>
      <p:ext uri="{BB962C8B-B14F-4D97-AF65-F5344CB8AC3E}">
        <p14:creationId xmlns:p14="http://schemas.microsoft.com/office/powerpoint/2010/main" val="4239002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防抖和节流</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4.3 </a:t>
            </a:r>
            <a:r>
              <a:rPr lang="zh-CN" altLang="en-US" dirty="0"/>
              <a:t>节流案例</a:t>
            </a:r>
            <a:r>
              <a:rPr lang="en-US" altLang="zh-CN" dirty="0"/>
              <a:t> – </a:t>
            </a:r>
            <a:r>
              <a:rPr lang="zh-CN" altLang="en-US" dirty="0"/>
              <a:t>鼠标跟随效果</a:t>
            </a:r>
          </a:p>
        </p:txBody>
      </p:sp>
      <p:sp>
        <p:nvSpPr>
          <p:cNvPr id="9" name="TextBox 3">
            <a:extLst>
              <a:ext uri="{FF2B5EF4-FFF2-40B4-BE49-F238E27FC236}">
                <a16:creationId xmlns:a16="http://schemas.microsoft.com/office/drawing/2014/main" id="{4F2FA2D8-F021-4B25-9FCA-EC959AE1AA6C}"/>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4. </a:t>
            </a:r>
            <a:r>
              <a:rPr lang="zh-CN" altLang="en-US" sz="1867" b="1" dirty="0">
                <a:solidFill>
                  <a:srgbClr val="404040"/>
                </a:solidFill>
                <a:latin typeface="微软雅黑" panose="020B0503020204020204" pitchFamily="34" charset="-122"/>
                <a:ea typeface="微软雅黑" panose="020B0503020204020204" pitchFamily="34" charset="-122"/>
              </a:rPr>
              <a:t>使用节流优化鼠标跟随效果</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CD1991B2-1BE6-4B6F-9D5A-B33C85676F15}"/>
              </a:ext>
            </a:extLst>
          </p:cNvPr>
          <p:cNvSpPr/>
          <p:nvPr/>
        </p:nvSpPr>
        <p:spPr bwMode="auto">
          <a:xfrm>
            <a:off x="1247050" y="2823505"/>
            <a:ext cx="9595028" cy="3892592"/>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13" name="矩形 12">
            <a:extLst>
              <a:ext uri="{FF2B5EF4-FFF2-40B4-BE49-F238E27FC236}">
                <a16:creationId xmlns:a16="http://schemas.microsoft.com/office/drawing/2014/main" id="{36EC6378-DE09-4BE6-91B4-8171779345E5}"/>
              </a:ext>
            </a:extLst>
          </p:cNvPr>
          <p:cNvSpPr/>
          <p:nvPr/>
        </p:nvSpPr>
        <p:spPr bwMode="auto">
          <a:xfrm>
            <a:off x="1388351" y="2904487"/>
            <a:ext cx="9277391" cy="3620222"/>
          </a:xfrm>
          <a:prstGeom prst="rect">
            <a:avLst/>
          </a:prstGeom>
        </p:spPr>
        <p:txBody>
          <a:bodyPr wrap="square">
            <a:spAutoFit/>
          </a:bodyPr>
          <a:lstStyle/>
          <a:p>
            <a:pPr>
              <a:lnSpc>
                <a:spcPct val="150000"/>
              </a:lnSpc>
            </a:pPr>
            <a:r>
              <a:rPr lang="en-US" altLang="zh-CN" sz="1400" b="1" dirty="0">
                <a:solidFill>
                  <a:srgbClr val="1DA11D"/>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i="1" dirty="0">
                <a:solidFill>
                  <a:srgbClr val="0088FF"/>
                </a:solidFill>
                <a:latin typeface="Courier New" panose="02070309020205020404" pitchFamily="49" charset="0"/>
                <a:cs typeface="Courier New" panose="02070309020205020404" pitchFamily="49" charset="0"/>
              </a:rPr>
              <a:t>function</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var</a:t>
            </a:r>
            <a:r>
              <a:rPr lang="en-US" altLang="zh-CN" sz="1400" dirty="0">
                <a:solidFill>
                  <a:srgbClr val="050505"/>
                </a:solidFill>
                <a:latin typeface="Courier New" panose="02070309020205020404" pitchFamily="49" charset="0"/>
                <a:cs typeface="Courier New" panose="02070309020205020404" pitchFamily="49" charset="0"/>
              </a:rPr>
              <a:t> angel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'#angel'</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var</a:t>
            </a:r>
            <a:r>
              <a:rPr lang="en-US" altLang="zh-CN" sz="1400" dirty="0">
                <a:solidFill>
                  <a:srgbClr val="050505"/>
                </a:solidFill>
                <a:latin typeface="Courier New" panose="02070309020205020404" pitchFamily="49" charset="0"/>
                <a:cs typeface="Courier New" panose="02070309020205020404" pitchFamily="49" charset="0"/>
              </a:rPr>
              <a:t> timer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DE5CFF"/>
                </a:solidFill>
                <a:latin typeface="Courier New" panose="02070309020205020404" pitchFamily="49" charset="0"/>
                <a:cs typeface="Courier New" panose="02070309020205020404" pitchFamily="49" charset="0"/>
              </a:rPr>
              <a:t>null</a:t>
            </a:r>
            <a:r>
              <a:rPr lang="en-US" altLang="zh-CN" sz="1400" dirty="0">
                <a:solidFill>
                  <a:srgbClr val="050505"/>
                </a:solidFill>
                <a:latin typeface="Courier New" panose="02070309020205020404" pitchFamily="49" charset="0"/>
                <a:cs typeface="Courier New" panose="02070309020205020404" pitchFamily="49" charset="0"/>
              </a:rPr>
              <a:t> // 1.</a:t>
            </a:r>
            <a:r>
              <a:rPr lang="zh-CN" altLang="en-US" sz="1400" dirty="0">
                <a:solidFill>
                  <a:srgbClr val="050505"/>
                </a:solidFill>
                <a:latin typeface="Courier New" panose="02070309020205020404" pitchFamily="49" charset="0"/>
                <a:cs typeface="Courier New" panose="02070309020205020404" pitchFamily="49" charset="0"/>
              </a:rPr>
              <a:t>预定义一个 </a:t>
            </a:r>
            <a:r>
              <a:rPr lang="en-US" altLang="zh-CN" sz="1400" dirty="0">
                <a:solidFill>
                  <a:srgbClr val="050505"/>
                </a:solidFill>
                <a:latin typeface="Courier New" panose="02070309020205020404" pitchFamily="49" charset="0"/>
                <a:cs typeface="Courier New" panose="02070309020205020404" pitchFamily="49" charset="0"/>
              </a:rPr>
              <a:t>timer </a:t>
            </a:r>
            <a:r>
              <a:rPr lang="zh-CN" altLang="en-US" sz="1400" b="1" dirty="0">
                <a:solidFill>
                  <a:srgbClr val="FF0000"/>
                </a:solidFill>
                <a:latin typeface="Courier New" panose="02070309020205020404" pitchFamily="49" charset="0"/>
                <a:cs typeface="Courier New" panose="02070309020205020404" pitchFamily="49" charset="0"/>
              </a:rPr>
              <a:t>节流阀</a:t>
            </a:r>
            <a:endParaRPr lang="en-US" altLang="zh-CN" sz="1400" b="1" dirty="0">
              <a:solidFill>
                <a:srgbClr val="FF0000"/>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(document).</a:t>
            </a:r>
            <a:r>
              <a:rPr lang="en-US" altLang="zh-CN" sz="1400" b="1" dirty="0">
                <a:solidFill>
                  <a:srgbClr val="1DA11D"/>
                </a:solidFill>
                <a:latin typeface="Courier New" panose="02070309020205020404" pitchFamily="49" charset="0"/>
                <a:cs typeface="Courier New" panose="02070309020205020404" pitchFamily="49" charset="0"/>
              </a:rPr>
              <a:t>on</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err="1">
                <a:solidFill>
                  <a:srgbClr val="1794FA"/>
                </a:solidFill>
                <a:latin typeface="Courier New" panose="02070309020205020404" pitchFamily="49" charset="0"/>
                <a:cs typeface="Courier New" panose="02070309020205020404" pitchFamily="49" charset="0"/>
              </a:rPr>
              <a:t>mousemove</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function</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i="1" dirty="0">
                <a:solidFill>
                  <a:srgbClr val="FF960D"/>
                </a:solidFill>
                <a:latin typeface="Courier New" panose="02070309020205020404" pitchFamily="49" charset="0"/>
                <a:cs typeface="Courier New" panose="02070309020205020404" pitchFamily="49" charset="0"/>
              </a:rPr>
              <a:t>e</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if</a:t>
            </a:r>
            <a:r>
              <a:rPr lang="en-US" altLang="zh-CN" sz="1400" dirty="0">
                <a:solidFill>
                  <a:srgbClr val="050505"/>
                </a:solidFill>
                <a:latin typeface="Courier New" panose="02070309020205020404" pitchFamily="49" charset="0"/>
                <a:cs typeface="Courier New" panose="02070309020205020404" pitchFamily="49" charset="0"/>
              </a:rPr>
              <a:t> (timer) { </a:t>
            </a:r>
            <a:r>
              <a:rPr lang="en-US" altLang="zh-CN" sz="1400" b="1" dirty="0">
                <a:solidFill>
                  <a:srgbClr val="FF3333"/>
                </a:solidFill>
                <a:latin typeface="Courier New" panose="02070309020205020404" pitchFamily="49" charset="0"/>
                <a:cs typeface="Courier New" panose="02070309020205020404" pitchFamily="49" charset="0"/>
              </a:rPr>
              <a:t>return</a:t>
            </a:r>
            <a:r>
              <a:rPr lang="en-US" altLang="zh-CN" sz="1400" dirty="0">
                <a:solidFill>
                  <a:srgbClr val="050505"/>
                </a:solidFill>
                <a:latin typeface="Courier New" panose="02070309020205020404" pitchFamily="49" charset="0"/>
                <a:cs typeface="Courier New" panose="02070309020205020404" pitchFamily="49" charset="0"/>
              </a:rPr>
              <a:t> } // 3.</a:t>
            </a:r>
            <a:r>
              <a:rPr lang="zh-CN" altLang="en-US" sz="1400" dirty="0">
                <a:solidFill>
                  <a:srgbClr val="050505"/>
                </a:solidFill>
                <a:latin typeface="Courier New" panose="02070309020205020404" pitchFamily="49" charset="0"/>
                <a:cs typeface="Courier New" panose="02070309020205020404" pitchFamily="49" charset="0"/>
              </a:rPr>
              <a:t>判断</a:t>
            </a:r>
            <a:r>
              <a:rPr lang="zh-CN" altLang="en-US" sz="1400" b="1" dirty="0">
                <a:solidFill>
                  <a:srgbClr val="FF0000"/>
                </a:solidFill>
                <a:latin typeface="Courier New" panose="02070309020205020404" pitchFamily="49" charset="0"/>
                <a:cs typeface="Courier New" panose="02070309020205020404" pitchFamily="49" charset="0"/>
              </a:rPr>
              <a:t>节流阀</a:t>
            </a:r>
            <a:r>
              <a:rPr lang="zh-CN" altLang="en-US" sz="1400" dirty="0">
                <a:solidFill>
                  <a:srgbClr val="050505"/>
                </a:solidFill>
                <a:latin typeface="Courier New" panose="02070309020205020404" pitchFamily="49" charset="0"/>
                <a:cs typeface="Courier New" panose="02070309020205020404" pitchFamily="49" charset="0"/>
              </a:rPr>
              <a:t>是否为空，如果不为空，则证明距离上次执行间隔不足</a:t>
            </a:r>
            <a:r>
              <a:rPr lang="en-US" altLang="zh-CN" sz="1400" dirty="0">
                <a:solidFill>
                  <a:srgbClr val="050505"/>
                </a:solidFill>
                <a:latin typeface="Courier New" panose="02070309020205020404" pitchFamily="49" charset="0"/>
                <a:cs typeface="Courier New" panose="02070309020205020404" pitchFamily="49" charset="0"/>
              </a:rPr>
              <a:t>16</a:t>
            </a:r>
            <a:r>
              <a:rPr lang="zh-CN" altLang="en-US" sz="1400" dirty="0">
                <a:solidFill>
                  <a:srgbClr val="050505"/>
                </a:solidFill>
                <a:latin typeface="Courier New" panose="02070309020205020404" pitchFamily="49" charset="0"/>
                <a:cs typeface="Courier New" panose="02070309020205020404" pitchFamily="49" charset="0"/>
              </a:rPr>
              <a:t>毫秒</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timer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FFCD03"/>
                </a:solidFill>
                <a:latin typeface="Courier New" panose="02070309020205020404" pitchFamily="49" charset="0"/>
                <a:cs typeface="Courier New" panose="02070309020205020404" pitchFamily="49" charset="0"/>
              </a:rPr>
              <a:t>setTimeout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i="1" dirty="0">
                <a:solidFill>
                  <a:srgbClr val="0088FF"/>
                </a:solidFill>
                <a:latin typeface="Courier New" panose="02070309020205020404" pitchFamily="49" charset="0"/>
                <a:cs typeface="Courier New" panose="02070309020205020404" pitchFamily="49" charset="0"/>
              </a:rPr>
              <a:t>function</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(angel).</a:t>
            </a:r>
            <a:r>
              <a:rPr lang="en-US" altLang="zh-CN" sz="1400" b="1" dirty="0">
                <a:solidFill>
                  <a:srgbClr val="1DA11D"/>
                </a:solidFill>
                <a:latin typeface="Courier New" panose="02070309020205020404" pitchFamily="49" charset="0"/>
                <a:cs typeface="Courier New" panose="02070309020205020404" pitchFamily="49" charset="0"/>
              </a:rPr>
              <a:t>css</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'left'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e.pageX</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1794FA"/>
                </a:solidFill>
                <a:latin typeface="Courier New" panose="02070309020205020404" pitchFamily="49" charset="0"/>
                <a:cs typeface="Courier New" panose="02070309020205020404" pitchFamily="49" charset="0"/>
              </a:rPr>
              <a:t>'px'</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dirty="0">
                <a:solidFill>
                  <a:srgbClr val="1DA11D"/>
                </a:solidFill>
                <a:latin typeface="Courier New" panose="02070309020205020404" pitchFamily="49" charset="0"/>
                <a:cs typeface="Courier New" panose="02070309020205020404" pitchFamily="49" charset="0"/>
              </a:rPr>
              <a:t>css</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'top'</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e.pageY</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1794FA"/>
                </a:solidFill>
                <a:latin typeface="Courier New" panose="02070309020205020404" pitchFamily="49" charset="0"/>
                <a:cs typeface="Courier New" panose="02070309020205020404" pitchFamily="49" charset="0"/>
              </a:rPr>
              <a:t>'px'</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timer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DE5CFF"/>
                </a:solidFill>
                <a:latin typeface="Courier New" panose="02070309020205020404" pitchFamily="49" charset="0"/>
                <a:cs typeface="Courier New" panose="02070309020205020404" pitchFamily="49" charset="0"/>
              </a:rPr>
              <a:t>null </a:t>
            </a:r>
            <a:r>
              <a:rPr lang="en-US" altLang="zh-CN" sz="1400" dirty="0">
                <a:solidFill>
                  <a:srgbClr val="050505"/>
                </a:solidFill>
                <a:latin typeface="Courier New" panose="02070309020205020404" pitchFamily="49" charset="0"/>
                <a:cs typeface="Courier New" panose="02070309020205020404" pitchFamily="49" charset="0"/>
              </a:rPr>
              <a:t>// 2.</a:t>
            </a:r>
            <a:r>
              <a:rPr lang="zh-CN" altLang="en-US" sz="1400" dirty="0">
                <a:solidFill>
                  <a:srgbClr val="050505"/>
                </a:solidFill>
                <a:latin typeface="Courier New" panose="02070309020205020404" pitchFamily="49" charset="0"/>
                <a:cs typeface="Courier New" panose="02070309020205020404" pitchFamily="49" charset="0"/>
              </a:rPr>
              <a:t>当设置了鼠标跟随效果后，</a:t>
            </a:r>
            <a:r>
              <a:rPr lang="zh-CN" altLang="en-US" sz="1400" b="1" dirty="0">
                <a:solidFill>
                  <a:srgbClr val="FF0000"/>
                </a:solidFill>
                <a:latin typeface="Courier New" panose="02070309020205020404" pitchFamily="49" charset="0"/>
                <a:cs typeface="Courier New" panose="02070309020205020404" pitchFamily="49" charset="0"/>
              </a:rPr>
              <a:t>清空 </a:t>
            </a:r>
            <a:r>
              <a:rPr lang="en-US" altLang="zh-CN" sz="1400" b="1" dirty="0">
                <a:solidFill>
                  <a:srgbClr val="FF0000"/>
                </a:solidFill>
                <a:latin typeface="Courier New" panose="02070309020205020404" pitchFamily="49" charset="0"/>
                <a:cs typeface="Courier New" panose="02070309020205020404" pitchFamily="49" charset="0"/>
              </a:rPr>
              <a:t>timer </a:t>
            </a:r>
            <a:r>
              <a:rPr lang="zh-CN" altLang="en-US" sz="1400" b="1" dirty="0">
                <a:solidFill>
                  <a:srgbClr val="FF0000"/>
                </a:solidFill>
                <a:latin typeface="Courier New" panose="02070309020205020404" pitchFamily="49" charset="0"/>
                <a:cs typeface="Courier New" panose="02070309020205020404" pitchFamily="49" charset="0"/>
              </a:rPr>
              <a:t>节流阀</a:t>
            </a:r>
            <a:r>
              <a:rPr lang="zh-CN" altLang="en-US" sz="1400" dirty="0">
                <a:solidFill>
                  <a:srgbClr val="050505"/>
                </a:solidFill>
                <a:latin typeface="Courier New" panose="02070309020205020404" pitchFamily="49" charset="0"/>
                <a:cs typeface="Courier New" panose="02070309020205020404" pitchFamily="49" charset="0"/>
              </a:rPr>
              <a:t>，方便下次开启延时器</a:t>
            </a:r>
            <a:endParaRPr lang="en-US" altLang="zh-CN" sz="1400" dirty="0">
              <a:solidFill>
                <a:srgbClr val="050505"/>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 </a:t>
            </a:r>
            <a:r>
              <a:rPr lang="en-US" altLang="zh-CN" sz="1400" dirty="0">
                <a:solidFill>
                  <a:srgbClr val="0025F5"/>
                </a:solidFill>
                <a:latin typeface="Courier New" panose="02070309020205020404" pitchFamily="49" charset="0"/>
                <a:cs typeface="Courier New" panose="02070309020205020404" pitchFamily="49" charset="0"/>
              </a:rPr>
              <a:t>16</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7796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防抖和节流</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4.4 </a:t>
            </a:r>
            <a:r>
              <a:rPr lang="zh-CN" altLang="en-US" dirty="0"/>
              <a:t>总结防抖和节流的区别</a:t>
            </a:r>
          </a:p>
        </p:txBody>
      </p:sp>
      <p:sp>
        <p:nvSpPr>
          <p:cNvPr id="5" name="内容占位符 5">
            <a:extLst>
              <a:ext uri="{FF2B5EF4-FFF2-40B4-BE49-F238E27FC236}">
                <a16:creationId xmlns:a16="http://schemas.microsoft.com/office/drawing/2014/main" id="{524C9F34-FAD4-4074-B2DA-E4206C641682}"/>
              </a:ext>
            </a:extLst>
          </p:cNvPr>
          <p:cNvSpPr>
            <a:spLocks noGrp="1"/>
          </p:cNvSpPr>
          <p:nvPr>
            <p:ph sz="half" idx="14"/>
          </p:nvPr>
        </p:nvSpPr>
        <p:spPr>
          <a:xfrm>
            <a:off x="1131169" y="1857600"/>
            <a:ext cx="9595027" cy="4157120"/>
          </a:xfrm>
        </p:spPr>
        <p:txBody>
          <a:bodyPr>
            <a:noAutofit/>
          </a:bodyPr>
          <a:lstStyle/>
          <a:p>
            <a:pPr marL="228594" indent="-228594">
              <a:buFont typeface="Wingdings" panose="05000000000000000000" pitchFamily="2" charset="2"/>
              <a:buChar char="l"/>
            </a:pPr>
            <a:r>
              <a:rPr lang="zh-CN" altLang="en-US" dirty="0"/>
              <a:t>防抖：如果事件被频繁触发，防抖能保证</a:t>
            </a:r>
            <a:r>
              <a:rPr lang="zh-CN" altLang="en-US" dirty="0">
                <a:solidFill>
                  <a:srgbClr val="FF0000"/>
                </a:solidFill>
              </a:rPr>
              <a:t>只有最有一次触发生效</a:t>
            </a:r>
            <a:r>
              <a:rPr lang="zh-CN" altLang="en-US" dirty="0"/>
              <a:t>！前面 </a:t>
            </a:r>
            <a:r>
              <a:rPr lang="en-US" altLang="zh-CN" dirty="0"/>
              <a:t>N </a:t>
            </a:r>
            <a:r>
              <a:rPr lang="zh-CN" altLang="en-US" dirty="0"/>
              <a:t>多次的触发都会被忽略！</a:t>
            </a:r>
            <a:endParaRPr lang="en-US" altLang="zh-CN" dirty="0"/>
          </a:p>
          <a:p>
            <a:pPr marL="228594" indent="-228594">
              <a:buFont typeface="Wingdings" panose="05000000000000000000" pitchFamily="2" charset="2"/>
              <a:buChar char="l"/>
            </a:pPr>
            <a:r>
              <a:rPr lang="zh-CN" altLang="en-US" dirty="0"/>
              <a:t>节流：如果事件被频繁触发，节流能够</a:t>
            </a:r>
            <a:r>
              <a:rPr lang="zh-CN" altLang="en-US" dirty="0">
                <a:solidFill>
                  <a:srgbClr val="FF0000"/>
                </a:solidFill>
              </a:rPr>
              <a:t>减少事件触发的频率</a:t>
            </a:r>
            <a:r>
              <a:rPr lang="zh-CN" altLang="en-US" dirty="0"/>
              <a:t>，因此，节流是</a:t>
            </a:r>
            <a:r>
              <a:rPr lang="zh-CN" altLang="en-US" dirty="0">
                <a:solidFill>
                  <a:srgbClr val="FF0000"/>
                </a:solidFill>
              </a:rPr>
              <a:t>有选择性地</a:t>
            </a:r>
            <a:r>
              <a:rPr lang="zh-CN" altLang="en-US" dirty="0"/>
              <a:t>执行一部分事件！</a:t>
            </a:r>
            <a:endParaRPr lang="en-US" altLang="zh-CN" dirty="0">
              <a:solidFill>
                <a:schemeClr val="tx1"/>
              </a:solidFill>
            </a:endParaRPr>
          </a:p>
        </p:txBody>
      </p:sp>
    </p:spTree>
    <p:extLst>
      <p:ext uri="{BB962C8B-B14F-4D97-AF65-F5344CB8AC3E}">
        <p14:creationId xmlns:p14="http://schemas.microsoft.com/office/powerpoint/2010/main" val="100201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661681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21047FB-7053-FC45-A382-47D4928A52C3}"/>
              </a:ext>
            </a:extLst>
          </p:cNvPr>
          <p:cNvSpPr>
            <a:spLocks noGrp="1"/>
          </p:cNvSpPr>
          <p:nvPr>
            <p:ph type="ctrTitle"/>
          </p:nvPr>
        </p:nvSpPr>
        <p:spPr/>
        <p:txBody>
          <a:bodyPr/>
          <a:lstStyle/>
          <a:p>
            <a:r>
              <a:rPr kumimoji="1" lang="en-US" altLang="zh-CN" dirty="0"/>
              <a:t>HTTP</a:t>
            </a:r>
            <a:r>
              <a:rPr kumimoji="1" lang="zh-CN" altLang="en-US" dirty="0"/>
              <a:t>协议加强</a:t>
            </a:r>
          </a:p>
        </p:txBody>
      </p:sp>
    </p:spTree>
    <p:extLst>
      <p:ext uri="{BB962C8B-B14F-4D97-AF65-F5344CB8AC3E}">
        <p14:creationId xmlns:p14="http://schemas.microsoft.com/office/powerpoint/2010/main" val="72976117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56000" y="1778001"/>
            <a:ext cx="6654800" cy="3586479"/>
          </a:xfrm>
        </p:spPr>
        <p:txBody>
          <a:bodyPr>
            <a:normAutofit/>
          </a:bodyPr>
          <a:lstStyle/>
          <a:p>
            <a:r>
              <a:rPr lang="en-US" altLang="zh-CN" dirty="0">
                <a:solidFill>
                  <a:srgbClr val="FF0000"/>
                </a:solidFill>
              </a:rPr>
              <a:t>HTTP</a:t>
            </a:r>
            <a:r>
              <a:rPr lang="zh-CN" altLang="en-US" dirty="0">
                <a:solidFill>
                  <a:srgbClr val="FF0000"/>
                </a:solidFill>
              </a:rPr>
              <a:t>协议简介</a:t>
            </a:r>
            <a:endParaRPr lang="en-US" altLang="zh-CN" dirty="0">
              <a:solidFill>
                <a:srgbClr val="FF0000"/>
              </a:solidFill>
            </a:endParaRPr>
          </a:p>
          <a:p>
            <a:r>
              <a:rPr lang="en-US" altLang="zh-CN" dirty="0">
                <a:solidFill>
                  <a:schemeClr val="tx1"/>
                </a:solidFill>
              </a:rPr>
              <a:t>HTTP</a:t>
            </a:r>
            <a:r>
              <a:rPr lang="zh-CN" altLang="en-US" dirty="0">
                <a:solidFill>
                  <a:schemeClr val="tx1"/>
                </a:solidFill>
              </a:rPr>
              <a:t>请求</a:t>
            </a:r>
            <a:endParaRPr lang="en-US" altLang="zh-CN" dirty="0">
              <a:solidFill>
                <a:schemeClr val="tx1"/>
              </a:solidFill>
            </a:endParaRPr>
          </a:p>
          <a:p>
            <a:r>
              <a:rPr lang="en-US" altLang="zh-CN" dirty="0">
                <a:solidFill>
                  <a:schemeClr val="tx1"/>
                </a:solidFill>
              </a:rPr>
              <a:t>HTTP</a:t>
            </a:r>
            <a:r>
              <a:rPr lang="zh-CN" altLang="en-US" dirty="0">
                <a:solidFill>
                  <a:schemeClr val="tx1"/>
                </a:solidFill>
              </a:rPr>
              <a:t>响应</a:t>
            </a:r>
            <a:endParaRPr lang="en-US" altLang="zh-CN" dirty="0">
              <a:solidFill>
                <a:schemeClr val="tx1"/>
              </a:solidFill>
            </a:endParaRPr>
          </a:p>
          <a:p>
            <a:r>
              <a:rPr lang="en-US" altLang="zh-CN" dirty="0">
                <a:solidFill>
                  <a:schemeClr val="tx1"/>
                </a:solidFill>
              </a:rPr>
              <a:t>HTTP</a:t>
            </a:r>
            <a:r>
              <a:rPr lang="zh-CN" altLang="en-US" dirty="0">
                <a:solidFill>
                  <a:schemeClr val="tx1"/>
                </a:solidFill>
              </a:rPr>
              <a:t>请求方法</a:t>
            </a:r>
            <a:endParaRPr lang="en-US" altLang="zh-CN" dirty="0">
              <a:solidFill>
                <a:schemeClr val="tx1"/>
              </a:solidFill>
            </a:endParaRPr>
          </a:p>
          <a:p>
            <a:r>
              <a:rPr lang="en-US" altLang="zh-CN" dirty="0">
                <a:solidFill>
                  <a:schemeClr val="tx1"/>
                </a:solidFill>
              </a:rPr>
              <a:t>HTTP</a:t>
            </a:r>
            <a:r>
              <a:rPr lang="zh-CN" altLang="en-US" dirty="0">
                <a:solidFill>
                  <a:schemeClr val="tx1"/>
                </a:solidFill>
              </a:rPr>
              <a:t>响应状态代码</a:t>
            </a:r>
            <a:endParaRPr lang="en-US" altLang="zh-CN" dirty="0">
              <a:solidFill>
                <a:schemeClr val="tx1"/>
              </a:solidFill>
            </a:endParaRPr>
          </a:p>
        </p:txBody>
      </p:sp>
    </p:spTree>
    <p:extLst>
      <p:ext uri="{BB962C8B-B14F-4D97-AF65-F5344CB8AC3E}">
        <p14:creationId xmlns:p14="http://schemas.microsoft.com/office/powerpoint/2010/main" val="93595096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HTTP</a:t>
            </a:r>
            <a:r>
              <a:rPr lang="zh-CN" altLang="en-US" dirty="0"/>
              <a:t>协议简介</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1.1 </a:t>
            </a:r>
            <a:r>
              <a:rPr lang="zh-CN" altLang="en-US" dirty="0"/>
              <a:t>什么是通信</a:t>
            </a:r>
          </a:p>
        </p:txBody>
      </p:sp>
      <p:sp>
        <p:nvSpPr>
          <p:cNvPr id="8" name="内容占位符 5">
            <a:extLst>
              <a:ext uri="{FF2B5EF4-FFF2-40B4-BE49-F238E27FC236}">
                <a16:creationId xmlns:a16="http://schemas.microsoft.com/office/drawing/2014/main" id="{5131A608-65DF-48D0-8F37-AA4EF30C2F30}"/>
              </a:ext>
            </a:extLst>
          </p:cNvPr>
          <p:cNvSpPr>
            <a:spLocks noGrp="1"/>
          </p:cNvSpPr>
          <p:nvPr>
            <p:ph sz="half" idx="14"/>
          </p:nvPr>
        </p:nvSpPr>
        <p:spPr>
          <a:xfrm>
            <a:off x="1131170" y="1857598"/>
            <a:ext cx="8983133" cy="4158015"/>
          </a:xfrm>
        </p:spPr>
        <p:txBody>
          <a:bodyPr>
            <a:noAutofit/>
          </a:bodyPr>
          <a:lstStyle/>
          <a:p>
            <a:r>
              <a:rPr lang="zh-CN" altLang="en-US" dirty="0">
                <a:solidFill>
                  <a:schemeClr val="tx1"/>
                </a:solidFill>
              </a:rPr>
              <a:t>通信，就是</a:t>
            </a:r>
            <a:r>
              <a:rPr lang="zh-CN" altLang="en-US" b="1" dirty="0">
                <a:solidFill>
                  <a:srgbClr val="FF0000"/>
                </a:solidFill>
              </a:rPr>
              <a:t>信息的传递和交换</a:t>
            </a:r>
            <a:r>
              <a:rPr lang="zh-CN" altLang="en-US" dirty="0">
                <a:solidFill>
                  <a:schemeClr val="tx1"/>
                </a:solidFill>
              </a:rPr>
              <a:t>。</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通信三要素：</a:t>
            </a:r>
            <a:endParaRPr lang="en-US" altLang="zh-CN" dirty="0">
              <a:solidFill>
                <a:schemeClr val="tx1"/>
              </a:solidFill>
            </a:endParaRPr>
          </a:p>
          <a:p>
            <a:pPr marL="228594" indent="-228594">
              <a:buFont typeface="Wingdings" panose="05000000000000000000" pitchFamily="2" charset="2"/>
              <a:buChar char="l"/>
            </a:pPr>
            <a:r>
              <a:rPr lang="zh-CN" altLang="en-US" dirty="0">
                <a:solidFill>
                  <a:schemeClr val="tx1"/>
                </a:solidFill>
              </a:rPr>
              <a:t>通信的</a:t>
            </a:r>
            <a:r>
              <a:rPr lang="zh-CN" altLang="en-US" dirty="0">
                <a:solidFill>
                  <a:srgbClr val="FF0000"/>
                </a:solidFill>
              </a:rPr>
              <a:t>主体</a:t>
            </a:r>
            <a:endParaRPr lang="en-US" altLang="zh-CN" dirty="0">
              <a:solidFill>
                <a:srgbClr val="FF0000"/>
              </a:solidFill>
            </a:endParaRPr>
          </a:p>
          <a:p>
            <a:pPr marL="228594" indent="-228594">
              <a:buFont typeface="Wingdings" panose="05000000000000000000" pitchFamily="2" charset="2"/>
              <a:buChar char="l"/>
            </a:pPr>
            <a:r>
              <a:rPr lang="zh-CN" altLang="en-US" dirty="0">
                <a:solidFill>
                  <a:schemeClr val="tx1"/>
                </a:solidFill>
              </a:rPr>
              <a:t>通信的</a:t>
            </a:r>
            <a:r>
              <a:rPr lang="zh-CN" altLang="en-US" dirty="0">
                <a:solidFill>
                  <a:srgbClr val="FF0000"/>
                </a:solidFill>
              </a:rPr>
              <a:t>内容</a:t>
            </a:r>
            <a:endParaRPr lang="en-US" altLang="zh-CN" dirty="0">
              <a:solidFill>
                <a:srgbClr val="FF0000"/>
              </a:solidFill>
            </a:endParaRPr>
          </a:p>
          <a:p>
            <a:pPr marL="228594" indent="-228594">
              <a:buFont typeface="Wingdings" panose="05000000000000000000" pitchFamily="2" charset="2"/>
              <a:buChar char="l"/>
            </a:pPr>
            <a:r>
              <a:rPr lang="zh-CN" altLang="en-US" dirty="0">
                <a:solidFill>
                  <a:schemeClr val="tx1"/>
                </a:solidFill>
              </a:rPr>
              <a:t>通信的</a:t>
            </a:r>
            <a:r>
              <a:rPr lang="zh-CN" altLang="en-US" dirty="0">
                <a:solidFill>
                  <a:srgbClr val="FF0000"/>
                </a:solidFill>
              </a:rPr>
              <a:t>方式</a:t>
            </a:r>
            <a:endParaRPr lang="en-US" altLang="zh-CN" dirty="0">
              <a:solidFill>
                <a:srgbClr val="FF0000"/>
              </a:solidFill>
            </a:endParaRPr>
          </a:p>
        </p:txBody>
      </p:sp>
    </p:spTree>
    <p:extLst>
      <p:ext uri="{BB962C8B-B14F-4D97-AF65-F5344CB8AC3E}">
        <p14:creationId xmlns:p14="http://schemas.microsoft.com/office/powerpoint/2010/main" val="232739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HTTP</a:t>
            </a:r>
            <a:r>
              <a:rPr lang="zh-CN" altLang="en-US" dirty="0"/>
              <a:t>协议简介</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1.1 </a:t>
            </a:r>
            <a:r>
              <a:rPr lang="zh-CN" altLang="en-US" dirty="0"/>
              <a:t>什么是通信</a:t>
            </a:r>
          </a:p>
        </p:txBody>
      </p:sp>
      <p:sp>
        <p:nvSpPr>
          <p:cNvPr id="7" name="TextBox 3">
            <a:extLst>
              <a:ext uri="{FF2B5EF4-FFF2-40B4-BE49-F238E27FC236}">
                <a16:creationId xmlns:a16="http://schemas.microsoft.com/office/drawing/2014/main" id="{0D08D481-F267-4DB4-8B04-1F7D60426511}"/>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1. </a:t>
            </a:r>
            <a:r>
              <a:rPr lang="zh-CN" altLang="en-US" sz="1867" b="1" dirty="0">
                <a:solidFill>
                  <a:srgbClr val="404040"/>
                </a:solidFill>
                <a:latin typeface="微软雅黑" panose="020B0503020204020204" pitchFamily="34" charset="-122"/>
                <a:ea typeface="微软雅黑" panose="020B0503020204020204" pitchFamily="34" charset="-122"/>
              </a:rPr>
              <a:t>现实生活中的通信</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a:extLst>
              <a:ext uri="{FF2B5EF4-FFF2-40B4-BE49-F238E27FC236}">
                <a16:creationId xmlns:a16="http://schemas.microsoft.com/office/drawing/2014/main" id="{C77B38FD-3EDE-4319-B439-FEC8F18AF27F}"/>
              </a:ext>
            </a:extLst>
          </p:cNvPr>
          <p:cNvSpPr>
            <a:spLocks noGrp="1"/>
          </p:cNvSpPr>
          <p:nvPr>
            <p:ph sz="half" idx="14"/>
          </p:nvPr>
        </p:nvSpPr>
        <p:spPr>
          <a:xfrm>
            <a:off x="1131169" y="2831999"/>
            <a:ext cx="9317827" cy="3290797"/>
          </a:xfrm>
        </p:spPr>
        <p:txBody>
          <a:bodyPr>
            <a:noAutofit/>
          </a:bodyPr>
          <a:lstStyle/>
          <a:p>
            <a:r>
              <a:rPr lang="zh-CN" altLang="en-US" dirty="0">
                <a:solidFill>
                  <a:schemeClr val="tx1"/>
                </a:solidFill>
              </a:rPr>
              <a:t>案例：</a:t>
            </a:r>
            <a:r>
              <a:rPr lang="zh-CN" altLang="en-US" b="1" dirty="0">
                <a:solidFill>
                  <a:srgbClr val="FF0000"/>
                </a:solidFill>
              </a:rPr>
              <a:t>张三</a:t>
            </a:r>
            <a:r>
              <a:rPr lang="zh-CN" altLang="en-US" dirty="0">
                <a:solidFill>
                  <a:schemeClr val="tx1"/>
                </a:solidFill>
              </a:rPr>
              <a:t>要把自己</a:t>
            </a:r>
            <a:r>
              <a:rPr lang="zh-CN" altLang="en-US" dirty="0">
                <a:solidFill>
                  <a:srgbClr val="047FFD"/>
                </a:solidFill>
              </a:rPr>
              <a:t>考上传智专修学院</a:t>
            </a:r>
            <a:r>
              <a:rPr lang="zh-CN" altLang="en-US" dirty="0">
                <a:solidFill>
                  <a:schemeClr val="tx1"/>
                </a:solidFill>
              </a:rPr>
              <a:t>的好消息</a:t>
            </a:r>
            <a:r>
              <a:rPr lang="zh-CN" altLang="en-US" dirty="0">
                <a:solidFill>
                  <a:srgbClr val="047FFD"/>
                </a:solidFill>
              </a:rPr>
              <a:t>写信</a:t>
            </a:r>
            <a:r>
              <a:rPr lang="zh-CN" altLang="en-US" dirty="0">
                <a:solidFill>
                  <a:schemeClr val="tx1"/>
                </a:solidFill>
              </a:rPr>
              <a:t>告诉自己的好朋友</a:t>
            </a:r>
            <a:r>
              <a:rPr lang="zh-CN" altLang="en-US" b="1" dirty="0">
                <a:solidFill>
                  <a:srgbClr val="FF0000"/>
                </a:solidFill>
              </a:rPr>
              <a:t>李四</a:t>
            </a:r>
            <a:r>
              <a:rPr lang="zh-CN" altLang="en-US" dirty="0">
                <a:solidFill>
                  <a:schemeClr val="tx1"/>
                </a:solidFill>
              </a:rPr>
              <a:t>。</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其中：</a:t>
            </a:r>
            <a:endParaRPr lang="en-US" altLang="zh-CN" dirty="0">
              <a:solidFill>
                <a:schemeClr val="tx1"/>
              </a:solidFill>
            </a:endParaRPr>
          </a:p>
          <a:p>
            <a:r>
              <a:rPr lang="zh-CN" altLang="en-US" dirty="0">
                <a:solidFill>
                  <a:schemeClr val="tx1"/>
                </a:solidFill>
              </a:rPr>
              <a:t>通信的</a:t>
            </a:r>
            <a:r>
              <a:rPr lang="zh-CN" altLang="en-US" dirty="0">
                <a:solidFill>
                  <a:srgbClr val="FF0000"/>
                </a:solidFill>
              </a:rPr>
              <a:t>主体</a:t>
            </a:r>
            <a:r>
              <a:rPr lang="zh-CN" altLang="en-US" dirty="0">
                <a:solidFill>
                  <a:schemeClr val="tx1"/>
                </a:solidFill>
              </a:rPr>
              <a:t>是</a:t>
            </a:r>
            <a:r>
              <a:rPr lang="zh-CN" altLang="en-US" dirty="0">
                <a:solidFill>
                  <a:srgbClr val="047FFD"/>
                </a:solidFill>
              </a:rPr>
              <a:t>张三</a:t>
            </a:r>
            <a:r>
              <a:rPr lang="zh-CN" altLang="en-US" dirty="0">
                <a:solidFill>
                  <a:schemeClr val="tx1"/>
                </a:solidFill>
              </a:rPr>
              <a:t>和</a:t>
            </a:r>
            <a:r>
              <a:rPr lang="zh-CN" altLang="en-US" dirty="0">
                <a:solidFill>
                  <a:srgbClr val="047FFD"/>
                </a:solidFill>
              </a:rPr>
              <a:t>李四</a:t>
            </a:r>
            <a:r>
              <a:rPr lang="zh-CN" altLang="en-US" dirty="0">
                <a:solidFill>
                  <a:schemeClr val="tx1"/>
                </a:solidFill>
              </a:rPr>
              <a:t>；</a:t>
            </a:r>
            <a:endParaRPr lang="en-US" altLang="zh-CN" dirty="0">
              <a:solidFill>
                <a:schemeClr val="tx1"/>
              </a:solidFill>
            </a:endParaRPr>
          </a:p>
          <a:p>
            <a:r>
              <a:rPr lang="zh-CN" altLang="en-US" dirty="0">
                <a:solidFill>
                  <a:schemeClr val="tx1"/>
                </a:solidFill>
              </a:rPr>
              <a:t>通信的</a:t>
            </a:r>
            <a:r>
              <a:rPr lang="zh-CN" altLang="en-US" dirty="0">
                <a:solidFill>
                  <a:srgbClr val="FF0000"/>
                </a:solidFill>
              </a:rPr>
              <a:t>内容</a:t>
            </a:r>
            <a:r>
              <a:rPr lang="zh-CN" altLang="en-US" dirty="0">
                <a:solidFill>
                  <a:schemeClr val="tx1"/>
                </a:solidFill>
              </a:rPr>
              <a:t>是</a:t>
            </a:r>
            <a:r>
              <a:rPr lang="zh-CN" altLang="en-US" dirty="0">
                <a:solidFill>
                  <a:srgbClr val="047FFD"/>
                </a:solidFill>
              </a:rPr>
              <a:t>考上传智专修学院</a:t>
            </a:r>
            <a:r>
              <a:rPr lang="zh-CN" altLang="en-US" dirty="0">
                <a:solidFill>
                  <a:schemeClr val="tx1"/>
                </a:solidFill>
              </a:rPr>
              <a:t>；</a:t>
            </a:r>
            <a:endParaRPr lang="en-US" altLang="zh-CN" dirty="0">
              <a:solidFill>
                <a:srgbClr val="047FFD"/>
              </a:solidFill>
            </a:endParaRPr>
          </a:p>
          <a:p>
            <a:r>
              <a:rPr lang="zh-CN" altLang="en-US" dirty="0">
                <a:solidFill>
                  <a:schemeClr val="tx1"/>
                </a:solidFill>
              </a:rPr>
              <a:t>通信的</a:t>
            </a:r>
            <a:r>
              <a:rPr lang="zh-CN" altLang="en-US" dirty="0">
                <a:solidFill>
                  <a:srgbClr val="FF0000"/>
                </a:solidFill>
              </a:rPr>
              <a:t>方式</a:t>
            </a:r>
            <a:r>
              <a:rPr lang="zh-CN" altLang="en-US" dirty="0">
                <a:solidFill>
                  <a:schemeClr val="tx1"/>
                </a:solidFill>
              </a:rPr>
              <a:t>是</a:t>
            </a:r>
            <a:r>
              <a:rPr lang="zh-CN" altLang="en-US" dirty="0">
                <a:solidFill>
                  <a:srgbClr val="047FFD"/>
                </a:solidFill>
              </a:rPr>
              <a:t>写信</a:t>
            </a:r>
            <a:r>
              <a:rPr lang="zh-CN" altLang="en-US" dirty="0">
                <a:solidFill>
                  <a:schemeClr val="tx1"/>
                </a:solidFill>
              </a:rPr>
              <a:t>；</a:t>
            </a:r>
            <a:endParaRPr lang="en-US" altLang="zh-CN" dirty="0">
              <a:solidFill>
                <a:srgbClr val="047FFD"/>
              </a:solidFill>
            </a:endParaRPr>
          </a:p>
        </p:txBody>
      </p:sp>
    </p:spTree>
    <p:extLst>
      <p:ext uri="{BB962C8B-B14F-4D97-AF65-F5344CB8AC3E}">
        <p14:creationId xmlns:p14="http://schemas.microsoft.com/office/powerpoint/2010/main" val="287835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HTTP</a:t>
            </a:r>
            <a:r>
              <a:rPr lang="zh-CN" altLang="en-US" dirty="0"/>
              <a:t>协议简介</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1.1 </a:t>
            </a:r>
            <a:r>
              <a:rPr lang="zh-CN" altLang="en-US" dirty="0"/>
              <a:t>什么是通信</a:t>
            </a:r>
          </a:p>
        </p:txBody>
      </p:sp>
      <p:sp>
        <p:nvSpPr>
          <p:cNvPr id="7" name="TextBox 3">
            <a:extLst>
              <a:ext uri="{FF2B5EF4-FFF2-40B4-BE49-F238E27FC236}">
                <a16:creationId xmlns:a16="http://schemas.microsoft.com/office/drawing/2014/main" id="{0D08D481-F267-4DB4-8B04-1F7D60426511}"/>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2. </a:t>
            </a:r>
            <a:r>
              <a:rPr lang="zh-CN" altLang="en-US" sz="1867" b="1" dirty="0">
                <a:solidFill>
                  <a:srgbClr val="404040"/>
                </a:solidFill>
                <a:latin typeface="微软雅黑" panose="020B0503020204020204" pitchFamily="34" charset="-122"/>
                <a:ea typeface="微软雅黑" panose="020B0503020204020204" pitchFamily="34" charset="-122"/>
              </a:rPr>
              <a:t>互联网中的通信</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5" name="内容占位符 5">
            <a:extLst>
              <a:ext uri="{FF2B5EF4-FFF2-40B4-BE49-F238E27FC236}">
                <a16:creationId xmlns:a16="http://schemas.microsoft.com/office/drawing/2014/main" id="{BE067329-5D7F-4836-B550-02A95E8B9F05}"/>
              </a:ext>
            </a:extLst>
          </p:cNvPr>
          <p:cNvSpPr>
            <a:spLocks noGrp="1"/>
          </p:cNvSpPr>
          <p:nvPr>
            <p:ph sz="half" idx="14"/>
          </p:nvPr>
        </p:nvSpPr>
        <p:spPr>
          <a:xfrm>
            <a:off x="1131169" y="2831999"/>
            <a:ext cx="9317827" cy="3304195"/>
          </a:xfrm>
        </p:spPr>
        <p:txBody>
          <a:bodyPr>
            <a:noAutofit/>
          </a:bodyPr>
          <a:lstStyle/>
          <a:p>
            <a:r>
              <a:rPr lang="zh-CN" altLang="en-US" dirty="0">
                <a:solidFill>
                  <a:schemeClr val="tx1"/>
                </a:solidFill>
              </a:rPr>
              <a:t>案例：</a:t>
            </a:r>
            <a:r>
              <a:rPr lang="zh-CN" altLang="en-US" dirty="0">
                <a:solidFill>
                  <a:srgbClr val="FF0000"/>
                </a:solidFill>
              </a:rPr>
              <a:t>服务器</a:t>
            </a:r>
            <a:r>
              <a:rPr lang="zh-CN" altLang="en-US" dirty="0">
                <a:solidFill>
                  <a:schemeClr val="tx1"/>
                </a:solidFill>
              </a:rPr>
              <a:t>把</a:t>
            </a:r>
            <a:r>
              <a:rPr lang="zh-CN" altLang="en-US" dirty="0">
                <a:solidFill>
                  <a:srgbClr val="047FFD"/>
                </a:solidFill>
              </a:rPr>
              <a:t>传智专修学院的简介</a:t>
            </a:r>
            <a:r>
              <a:rPr lang="zh-CN" altLang="en-US" dirty="0">
                <a:solidFill>
                  <a:schemeClr val="tx1"/>
                </a:solidFill>
              </a:rPr>
              <a:t>通过</a:t>
            </a:r>
            <a:r>
              <a:rPr lang="zh-CN" altLang="en-US" dirty="0">
                <a:solidFill>
                  <a:srgbClr val="047FFD"/>
                </a:solidFill>
              </a:rPr>
              <a:t>响应</a:t>
            </a:r>
            <a:r>
              <a:rPr lang="zh-CN" altLang="en-US" dirty="0">
                <a:solidFill>
                  <a:schemeClr val="tx1"/>
                </a:solidFill>
              </a:rPr>
              <a:t>的方式发送给</a:t>
            </a:r>
            <a:r>
              <a:rPr lang="zh-CN" altLang="en-US" dirty="0">
                <a:solidFill>
                  <a:srgbClr val="FF0000"/>
                </a:solidFill>
              </a:rPr>
              <a:t>客户端浏览器</a:t>
            </a:r>
            <a:r>
              <a:rPr lang="zh-CN" altLang="en-US" dirty="0">
                <a:solidFill>
                  <a:schemeClr val="tx1"/>
                </a:solidFill>
              </a:rPr>
              <a:t>。</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其中，</a:t>
            </a:r>
            <a:endParaRPr lang="en-US" altLang="zh-CN" dirty="0">
              <a:solidFill>
                <a:schemeClr val="tx1"/>
              </a:solidFill>
            </a:endParaRPr>
          </a:p>
          <a:p>
            <a:r>
              <a:rPr lang="zh-CN" altLang="en-US" dirty="0">
                <a:solidFill>
                  <a:schemeClr val="tx1"/>
                </a:solidFill>
              </a:rPr>
              <a:t>通信的</a:t>
            </a:r>
            <a:r>
              <a:rPr lang="zh-CN" altLang="en-US" dirty="0">
                <a:solidFill>
                  <a:srgbClr val="FF0000"/>
                </a:solidFill>
              </a:rPr>
              <a:t>主体</a:t>
            </a:r>
            <a:r>
              <a:rPr lang="zh-CN" altLang="en-US" dirty="0">
                <a:solidFill>
                  <a:schemeClr val="tx1"/>
                </a:solidFill>
              </a:rPr>
              <a:t>是</a:t>
            </a:r>
            <a:r>
              <a:rPr lang="zh-CN" altLang="en-US" dirty="0">
                <a:solidFill>
                  <a:srgbClr val="047FFD"/>
                </a:solidFill>
              </a:rPr>
              <a:t>服务器</a:t>
            </a:r>
            <a:r>
              <a:rPr lang="zh-CN" altLang="en-US" dirty="0">
                <a:solidFill>
                  <a:schemeClr val="tx1"/>
                </a:solidFill>
              </a:rPr>
              <a:t>和</a:t>
            </a:r>
            <a:r>
              <a:rPr lang="zh-CN" altLang="en-US" dirty="0">
                <a:solidFill>
                  <a:srgbClr val="047FFD"/>
                </a:solidFill>
              </a:rPr>
              <a:t>客户端浏览器</a:t>
            </a:r>
            <a:r>
              <a:rPr lang="zh-CN" altLang="en-US" dirty="0">
                <a:solidFill>
                  <a:schemeClr val="tx1"/>
                </a:solidFill>
              </a:rPr>
              <a:t>；</a:t>
            </a:r>
            <a:endParaRPr lang="en-US" altLang="zh-CN" dirty="0">
              <a:solidFill>
                <a:schemeClr val="tx1"/>
              </a:solidFill>
            </a:endParaRPr>
          </a:p>
          <a:p>
            <a:r>
              <a:rPr lang="zh-CN" altLang="en-US" dirty="0">
                <a:solidFill>
                  <a:schemeClr val="tx1"/>
                </a:solidFill>
              </a:rPr>
              <a:t>通信的</a:t>
            </a:r>
            <a:r>
              <a:rPr lang="zh-CN" altLang="en-US" dirty="0">
                <a:solidFill>
                  <a:srgbClr val="FF0000"/>
                </a:solidFill>
              </a:rPr>
              <a:t>内容</a:t>
            </a:r>
            <a:r>
              <a:rPr lang="zh-CN" altLang="en-US" dirty="0">
                <a:solidFill>
                  <a:schemeClr val="tx1"/>
                </a:solidFill>
              </a:rPr>
              <a:t>是</a:t>
            </a:r>
            <a:r>
              <a:rPr lang="zh-CN" altLang="en-US" dirty="0">
                <a:solidFill>
                  <a:srgbClr val="047FFD"/>
                </a:solidFill>
              </a:rPr>
              <a:t>传智专修学院的简介</a:t>
            </a:r>
            <a:r>
              <a:rPr lang="zh-CN" altLang="en-US" dirty="0">
                <a:solidFill>
                  <a:schemeClr val="tx1"/>
                </a:solidFill>
              </a:rPr>
              <a:t>；</a:t>
            </a:r>
            <a:endParaRPr lang="en-US" altLang="zh-CN" dirty="0">
              <a:solidFill>
                <a:srgbClr val="047FFD"/>
              </a:solidFill>
            </a:endParaRPr>
          </a:p>
          <a:p>
            <a:r>
              <a:rPr lang="zh-CN" altLang="en-US" dirty="0">
                <a:solidFill>
                  <a:schemeClr val="tx1"/>
                </a:solidFill>
              </a:rPr>
              <a:t>通信的</a:t>
            </a:r>
            <a:r>
              <a:rPr lang="zh-CN" altLang="en-US" dirty="0">
                <a:solidFill>
                  <a:srgbClr val="FF0000"/>
                </a:solidFill>
              </a:rPr>
              <a:t>方式</a:t>
            </a:r>
            <a:r>
              <a:rPr lang="zh-CN" altLang="en-US" dirty="0">
                <a:solidFill>
                  <a:schemeClr val="tx1"/>
                </a:solidFill>
              </a:rPr>
              <a:t>是</a:t>
            </a:r>
            <a:r>
              <a:rPr lang="zh-CN" altLang="en-US" dirty="0">
                <a:solidFill>
                  <a:srgbClr val="047FFD"/>
                </a:solidFill>
              </a:rPr>
              <a:t>响应</a:t>
            </a:r>
            <a:r>
              <a:rPr lang="zh-CN" altLang="en-US" dirty="0">
                <a:solidFill>
                  <a:schemeClr val="tx1"/>
                </a:solidFill>
              </a:rPr>
              <a:t>；</a:t>
            </a:r>
            <a:endParaRPr lang="en-US" altLang="zh-CN" dirty="0">
              <a:solidFill>
                <a:srgbClr val="047FFD"/>
              </a:solidFill>
            </a:endParaRPr>
          </a:p>
        </p:txBody>
      </p:sp>
    </p:spTree>
    <p:extLst>
      <p:ext uri="{BB962C8B-B14F-4D97-AF65-F5344CB8AC3E}">
        <p14:creationId xmlns:p14="http://schemas.microsoft.com/office/powerpoint/2010/main" val="178515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5. </a:t>
            </a:r>
            <a:r>
              <a:rPr lang="zh-CN" altLang="en-US" dirty="0"/>
              <a:t>了解</a:t>
            </a:r>
            <a:r>
              <a:rPr lang="en-US" altLang="zh-CN" dirty="0"/>
              <a:t>Ajax</a:t>
            </a:r>
          </a:p>
        </p:txBody>
      </p:sp>
      <p:sp>
        <p:nvSpPr>
          <p:cNvPr id="11" name="内容占位符 10"/>
          <p:cNvSpPr>
            <a:spLocks noGrp="1"/>
          </p:cNvSpPr>
          <p:nvPr>
            <p:ph idx="1"/>
          </p:nvPr>
        </p:nvSpPr>
        <p:spPr>
          <a:xfrm>
            <a:off x="1131171" y="1248001"/>
            <a:ext cx="8690163" cy="722076"/>
          </a:xfrm>
        </p:spPr>
        <p:txBody>
          <a:bodyPr/>
          <a:lstStyle/>
          <a:p>
            <a:r>
              <a:rPr lang="en-US" altLang="zh-CN" dirty="0"/>
              <a:t>5.3 Ajax</a:t>
            </a:r>
            <a:r>
              <a:rPr lang="zh-CN" altLang="en-US" dirty="0"/>
              <a:t>的典型应用场景</a:t>
            </a:r>
          </a:p>
        </p:txBody>
      </p:sp>
      <p:sp>
        <p:nvSpPr>
          <p:cNvPr id="9" name="内容占位符 5">
            <a:extLst>
              <a:ext uri="{FF2B5EF4-FFF2-40B4-BE49-F238E27FC236}">
                <a16:creationId xmlns:a16="http://schemas.microsoft.com/office/drawing/2014/main" id="{8563ED40-FE2B-4275-B5F0-3E0984B7A9E7}"/>
              </a:ext>
            </a:extLst>
          </p:cNvPr>
          <p:cNvSpPr>
            <a:spLocks noGrp="1"/>
          </p:cNvSpPr>
          <p:nvPr>
            <p:ph sz="half" idx="14"/>
          </p:nvPr>
        </p:nvSpPr>
        <p:spPr>
          <a:xfrm>
            <a:off x="1131172" y="1857600"/>
            <a:ext cx="9390073" cy="3297600"/>
          </a:xfrm>
        </p:spPr>
        <p:txBody>
          <a:bodyPr>
            <a:noAutofit/>
          </a:bodyPr>
          <a:lstStyle/>
          <a:p>
            <a:r>
              <a:rPr lang="zh-CN" altLang="en-US" dirty="0">
                <a:solidFill>
                  <a:schemeClr val="tx1"/>
                </a:solidFill>
              </a:rPr>
              <a:t>数据分页显示：当点击页码值的时候，通过 </a:t>
            </a:r>
            <a:r>
              <a:rPr lang="en-US" altLang="zh-CN" dirty="0">
                <a:solidFill>
                  <a:schemeClr val="tx1"/>
                </a:solidFill>
              </a:rPr>
              <a:t>ajax </a:t>
            </a:r>
            <a:r>
              <a:rPr lang="zh-CN" altLang="en-US" dirty="0">
                <a:solidFill>
                  <a:schemeClr val="tx1"/>
                </a:solidFill>
              </a:rPr>
              <a:t>的形式，</a:t>
            </a:r>
            <a:r>
              <a:rPr lang="zh-CN" altLang="en-US" dirty="0">
                <a:solidFill>
                  <a:srgbClr val="FF0000"/>
                </a:solidFill>
              </a:rPr>
              <a:t>根据页码值动态刷新表格的数据</a:t>
            </a:r>
            <a:endParaRPr lang="en-US" altLang="zh-CN" dirty="0">
              <a:solidFill>
                <a:srgbClr val="FF0000"/>
              </a:solidFill>
            </a:endParaRPr>
          </a:p>
        </p:txBody>
      </p:sp>
      <p:pic>
        <p:nvPicPr>
          <p:cNvPr id="3" name="图片 2">
            <a:extLst>
              <a:ext uri="{FF2B5EF4-FFF2-40B4-BE49-F238E27FC236}">
                <a16:creationId xmlns:a16="http://schemas.microsoft.com/office/drawing/2014/main" id="{F1052EDD-F368-4000-B3DC-DF689AF99AA9}"/>
              </a:ext>
            </a:extLst>
          </p:cNvPr>
          <p:cNvPicPr>
            <a:picLocks noChangeAspect="1"/>
          </p:cNvPicPr>
          <p:nvPr/>
        </p:nvPicPr>
        <p:blipFill>
          <a:blip r:embed="rId2"/>
          <a:stretch>
            <a:fillRect/>
          </a:stretch>
        </p:blipFill>
        <p:spPr>
          <a:xfrm>
            <a:off x="1242409" y="2457963"/>
            <a:ext cx="7050503" cy="2096875"/>
          </a:xfrm>
          <a:prstGeom prst="rect">
            <a:avLst/>
          </a:prstGeom>
        </p:spPr>
      </p:pic>
    </p:spTree>
    <p:extLst>
      <p:ext uri="{BB962C8B-B14F-4D97-AF65-F5344CB8AC3E}">
        <p14:creationId xmlns:p14="http://schemas.microsoft.com/office/powerpoint/2010/main" val="1305197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HTTP</a:t>
            </a:r>
            <a:r>
              <a:rPr lang="zh-CN" altLang="en-US" dirty="0"/>
              <a:t>协议简介</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1.2 </a:t>
            </a:r>
            <a:r>
              <a:rPr lang="zh-CN" altLang="en-US" dirty="0"/>
              <a:t>什么是通信协议</a:t>
            </a:r>
          </a:p>
        </p:txBody>
      </p:sp>
      <p:sp>
        <p:nvSpPr>
          <p:cNvPr id="8" name="内容占位符 5">
            <a:extLst>
              <a:ext uri="{FF2B5EF4-FFF2-40B4-BE49-F238E27FC236}">
                <a16:creationId xmlns:a16="http://schemas.microsoft.com/office/drawing/2014/main" id="{5131A608-65DF-48D0-8F37-AA4EF30C2F30}"/>
              </a:ext>
            </a:extLst>
          </p:cNvPr>
          <p:cNvSpPr>
            <a:spLocks noGrp="1"/>
          </p:cNvSpPr>
          <p:nvPr>
            <p:ph sz="half" idx="14"/>
          </p:nvPr>
        </p:nvSpPr>
        <p:spPr>
          <a:xfrm>
            <a:off x="1131170" y="1857599"/>
            <a:ext cx="8983133" cy="1055999"/>
          </a:xfrm>
        </p:spPr>
        <p:txBody>
          <a:bodyPr>
            <a:noAutofit/>
          </a:bodyPr>
          <a:lstStyle/>
          <a:p>
            <a:r>
              <a:rPr lang="zh-CN" altLang="en-US" b="1" dirty="0">
                <a:solidFill>
                  <a:srgbClr val="FF0000"/>
                </a:solidFill>
              </a:rPr>
              <a:t>通信协议</a:t>
            </a:r>
            <a:r>
              <a:rPr lang="zh-CN" altLang="en-US" dirty="0"/>
              <a:t>（</a:t>
            </a:r>
            <a:r>
              <a:rPr lang="en-US" altLang="zh-CN" dirty="0"/>
              <a:t>Communication Protocol</a:t>
            </a:r>
            <a:r>
              <a:rPr lang="zh-CN" altLang="en-US" dirty="0"/>
              <a:t>）</a:t>
            </a:r>
            <a:r>
              <a:rPr lang="zh-CN" altLang="en-US" dirty="0">
                <a:solidFill>
                  <a:schemeClr val="tx1"/>
                </a:solidFill>
              </a:rPr>
              <a:t>是指通信的双方完成通信所</a:t>
            </a:r>
            <a:r>
              <a:rPr lang="zh-CN" altLang="en-US" dirty="0">
                <a:solidFill>
                  <a:srgbClr val="FF0000"/>
                </a:solidFill>
              </a:rPr>
              <a:t>必须遵守</a:t>
            </a:r>
            <a:r>
              <a:rPr lang="zh-CN" altLang="en-US" dirty="0">
                <a:solidFill>
                  <a:schemeClr val="tx1"/>
                </a:solidFill>
              </a:rPr>
              <a:t>的</a:t>
            </a:r>
            <a:r>
              <a:rPr lang="zh-CN" altLang="en-US" dirty="0">
                <a:solidFill>
                  <a:srgbClr val="047FFD"/>
                </a:solidFill>
              </a:rPr>
              <a:t>规则和约定</a:t>
            </a:r>
            <a:r>
              <a:rPr lang="zh-CN" altLang="en-US" dirty="0">
                <a:solidFill>
                  <a:schemeClr val="tx1"/>
                </a:solidFill>
              </a:rPr>
              <a:t>。</a:t>
            </a:r>
            <a:endParaRPr lang="en-US" altLang="zh-CN" dirty="0">
              <a:solidFill>
                <a:schemeClr val="tx1"/>
              </a:solidFill>
            </a:endParaRPr>
          </a:p>
          <a:p>
            <a:r>
              <a:rPr lang="zh-CN" altLang="en-US" dirty="0">
                <a:solidFill>
                  <a:schemeClr val="tx1"/>
                </a:solidFill>
              </a:rPr>
              <a:t>通俗的理解：通信双方</a:t>
            </a:r>
            <a:r>
              <a:rPr lang="zh-CN" altLang="en-US" dirty="0">
                <a:solidFill>
                  <a:srgbClr val="047FFD"/>
                </a:solidFill>
              </a:rPr>
              <a:t>采用约定好的格式</a:t>
            </a:r>
            <a:r>
              <a:rPr lang="zh-CN" altLang="en-US" dirty="0">
                <a:solidFill>
                  <a:schemeClr val="tx1"/>
                </a:solidFill>
              </a:rPr>
              <a:t>来发送和接收消息，这种</a:t>
            </a:r>
            <a:r>
              <a:rPr lang="zh-CN" altLang="en-US" dirty="0">
                <a:solidFill>
                  <a:srgbClr val="FF0000"/>
                </a:solidFill>
              </a:rPr>
              <a:t>事先约定好的通信格式，就叫做通信协议</a:t>
            </a:r>
            <a:r>
              <a:rPr lang="zh-CN" altLang="en-US" dirty="0">
                <a:solidFill>
                  <a:schemeClr val="tx1"/>
                </a:solidFill>
              </a:rPr>
              <a:t>。</a:t>
            </a:r>
            <a:endParaRPr lang="en-US" altLang="zh-CN" dirty="0">
              <a:solidFill>
                <a:schemeClr val="tx1"/>
              </a:solidFill>
            </a:endParaRPr>
          </a:p>
        </p:txBody>
      </p:sp>
    </p:spTree>
    <p:extLst>
      <p:ext uri="{BB962C8B-B14F-4D97-AF65-F5344CB8AC3E}">
        <p14:creationId xmlns:p14="http://schemas.microsoft.com/office/powerpoint/2010/main" val="266934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HTTP</a:t>
            </a:r>
            <a:r>
              <a:rPr lang="zh-CN" altLang="en-US" dirty="0"/>
              <a:t>协议简介</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1.2 </a:t>
            </a:r>
            <a:r>
              <a:rPr lang="zh-CN" altLang="en-US" dirty="0"/>
              <a:t>什么是通信协议</a:t>
            </a:r>
          </a:p>
        </p:txBody>
      </p:sp>
      <p:sp>
        <p:nvSpPr>
          <p:cNvPr id="7" name="TextBox 3">
            <a:extLst>
              <a:ext uri="{FF2B5EF4-FFF2-40B4-BE49-F238E27FC236}">
                <a16:creationId xmlns:a16="http://schemas.microsoft.com/office/drawing/2014/main" id="{33B71FFD-BC04-4D5E-AAB8-5B84246964AA}"/>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1. </a:t>
            </a:r>
            <a:r>
              <a:rPr lang="zh-CN" altLang="en-US" sz="1867" b="1" dirty="0">
                <a:solidFill>
                  <a:srgbClr val="404040"/>
                </a:solidFill>
                <a:latin typeface="微软雅黑" panose="020B0503020204020204" pitchFamily="34" charset="-122"/>
                <a:ea typeface="微软雅黑" panose="020B0503020204020204" pitchFamily="34" charset="-122"/>
              </a:rPr>
              <a:t>现实生活中的通信协议</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a:extLst>
              <a:ext uri="{FF2B5EF4-FFF2-40B4-BE49-F238E27FC236}">
                <a16:creationId xmlns:a16="http://schemas.microsoft.com/office/drawing/2014/main" id="{8872D4F1-75D8-472B-89C4-D9C70CDFA775}"/>
              </a:ext>
            </a:extLst>
          </p:cNvPr>
          <p:cNvSpPr>
            <a:spLocks noGrp="1"/>
          </p:cNvSpPr>
          <p:nvPr>
            <p:ph sz="half" idx="14"/>
          </p:nvPr>
        </p:nvSpPr>
        <p:spPr>
          <a:xfrm>
            <a:off x="1131169" y="2831999"/>
            <a:ext cx="10122984" cy="501347"/>
          </a:xfrm>
        </p:spPr>
        <p:txBody>
          <a:bodyPr>
            <a:noAutofit/>
          </a:bodyPr>
          <a:lstStyle/>
          <a:p>
            <a:r>
              <a:rPr lang="zh-CN" altLang="en-US" dirty="0">
                <a:solidFill>
                  <a:schemeClr val="tx1"/>
                </a:solidFill>
              </a:rPr>
              <a:t>张三与李四采用写信的方式进行通信，在填写信封时，写信的双方需要遵守固定的规则。</a:t>
            </a:r>
            <a:r>
              <a:rPr lang="zh-CN" altLang="en-US" dirty="0">
                <a:solidFill>
                  <a:srgbClr val="FF0000"/>
                </a:solidFill>
              </a:rPr>
              <a:t>信封的填写规则</a:t>
            </a:r>
            <a:r>
              <a:rPr lang="zh-CN" altLang="en-US" dirty="0">
                <a:solidFill>
                  <a:schemeClr val="tx1"/>
                </a:solidFill>
              </a:rPr>
              <a:t>就是一种通信协议。</a:t>
            </a:r>
            <a:endParaRPr lang="en-US" altLang="zh-CN" dirty="0">
              <a:solidFill>
                <a:schemeClr val="tx1"/>
              </a:solidFill>
            </a:endParaRPr>
          </a:p>
        </p:txBody>
      </p:sp>
      <p:pic>
        <p:nvPicPr>
          <p:cNvPr id="12" name="Picture 2">
            <a:extLst>
              <a:ext uri="{FF2B5EF4-FFF2-40B4-BE49-F238E27FC236}">
                <a16:creationId xmlns:a16="http://schemas.microsoft.com/office/drawing/2014/main" id="{CC7AA172-5EDF-481F-A1EF-03979A4B99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037" y="3333346"/>
            <a:ext cx="5997224" cy="3341561"/>
          </a:xfrm>
          <a:prstGeom prst="rect">
            <a:avLst/>
          </a:prstGeom>
          <a:noFill/>
          <a:ln>
            <a:solidFill>
              <a:schemeClr val="bg2">
                <a:lumMod val="9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645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HTTP</a:t>
            </a:r>
            <a:r>
              <a:rPr lang="zh-CN" altLang="en-US" dirty="0"/>
              <a:t>协议简介</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1.2 </a:t>
            </a:r>
            <a:r>
              <a:rPr lang="zh-CN" altLang="en-US" dirty="0"/>
              <a:t>什么是通信协议</a:t>
            </a:r>
          </a:p>
        </p:txBody>
      </p:sp>
      <p:sp>
        <p:nvSpPr>
          <p:cNvPr id="7" name="TextBox 3">
            <a:extLst>
              <a:ext uri="{FF2B5EF4-FFF2-40B4-BE49-F238E27FC236}">
                <a16:creationId xmlns:a16="http://schemas.microsoft.com/office/drawing/2014/main" id="{33B71FFD-BC04-4D5E-AAB8-5B84246964AA}"/>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2. </a:t>
            </a:r>
            <a:r>
              <a:rPr lang="zh-CN" altLang="en-US" sz="1867" b="1" dirty="0">
                <a:solidFill>
                  <a:srgbClr val="404040"/>
                </a:solidFill>
                <a:latin typeface="微软雅黑" panose="020B0503020204020204" pitchFamily="34" charset="-122"/>
                <a:ea typeface="微软雅黑" panose="020B0503020204020204" pitchFamily="34" charset="-122"/>
              </a:rPr>
              <a:t>互联网中的通信协议</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a:extLst>
              <a:ext uri="{FF2B5EF4-FFF2-40B4-BE49-F238E27FC236}">
                <a16:creationId xmlns:a16="http://schemas.microsoft.com/office/drawing/2014/main" id="{8872D4F1-75D8-472B-89C4-D9C70CDFA775}"/>
              </a:ext>
            </a:extLst>
          </p:cNvPr>
          <p:cNvSpPr>
            <a:spLocks noGrp="1"/>
          </p:cNvSpPr>
          <p:nvPr>
            <p:ph sz="half" idx="14"/>
          </p:nvPr>
        </p:nvSpPr>
        <p:spPr>
          <a:xfrm>
            <a:off x="1131170" y="2831999"/>
            <a:ext cx="8823396" cy="490656"/>
          </a:xfrm>
        </p:spPr>
        <p:txBody>
          <a:bodyPr>
            <a:noAutofit/>
          </a:bodyPr>
          <a:lstStyle/>
          <a:p>
            <a:r>
              <a:rPr lang="zh-CN" altLang="en-US" dirty="0">
                <a:solidFill>
                  <a:schemeClr val="tx1"/>
                </a:solidFill>
              </a:rPr>
              <a:t>客户端与服务器之间要实现</a:t>
            </a:r>
            <a:r>
              <a:rPr lang="zh-CN" altLang="en-US" dirty="0">
                <a:solidFill>
                  <a:srgbClr val="FF0000"/>
                </a:solidFill>
              </a:rPr>
              <a:t>网页内容</a:t>
            </a:r>
            <a:r>
              <a:rPr lang="zh-CN" altLang="en-US" dirty="0">
                <a:solidFill>
                  <a:schemeClr val="tx1"/>
                </a:solidFill>
              </a:rPr>
              <a:t>的传输，则通信的双方必须遵守</a:t>
            </a:r>
            <a:r>
              <a:rPr lang="zh-CN" altLang="en-US" dirty="0">
                <a:solidFill>
                  <a:srgbClr val="FF0000"/>
                </a:solidFill>
              </a:rPr>
              <a:t>网页内容的传输协议</a:t>
            </a:r>
            <a:r>
              <a:rPr lang="zh-CN" altLang="en-US" dirty="0">
                <a:solidFill>
                  <a:schemeClr val="tx1"/>
                </a:solidFill>
              </a:rPr>
              <a:t>。</a:t>
            </a:r>
            <a:endParaRPr lang="en-US" altLang="zh-CN" dirty="0">
              <a:solidFill>
                <a:schemeClr val="tx1"/>
              </a:solidFill>
            </a:endParaRPr>
          </a:p>
        </p:txBody>
      </p:sp>
      <p:sp>
        <p:nvSpPr>
          <p:cNvPr id="8" name="内容占位符 5">
            <a:extLst>
              <a:ext uri="{FF2B5EF4-FFF2-40B4-BE49-F238E27FC236}">
                <a16:creationId xmlns:a16="http://schemas.microsoft.com/office/drawing/2014/main" id="{EF5C5431-2889-4983-88F6-8489D009279B}"/>
              </a:ext>
            </a:extLst>
          </p:cNvPr>
          <p:cNvSpPr txBox="1">
            <a:spLocks/>
          </p:cNvSpPr>
          <p:nvPr/>
        </p:nvSpPr>
        <p:spPr>
          <a:xfrm>
            <a:off x="1131167" y="3329535"/>
            <a:ext cx="8823399" cy="770191"/>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1400" dirty="0">
                <a:solidFill>
                  <a:srgbClr val="047FFD"/>
                </a:solidFill>
              </a:rPr>
              <a:t>网页内容</a:t>
            </a:r>
            <a:r>
              <a:rPr lang="zh-CN" altLang="en-US" sz="1400" dirty="0">
                <a:solidFill>
                  <a:schemeClr val="tx1"/>
                </a:solidFill>
              </a:rPr>
              <a:t>又叫做</a:t>
            </a:r>
            <a:r>
              <a:rPr lang="zh-CN" altLang="en-US" sz="1400" b="1" dirty="0">
                <a:solidFill>
                  <a:srgbClr val="FF0000"/>
                </a:solidFill>
              </a:rPr>
              <a:t>超文本</a:t>
            </a:r>
            <a:r>
              <a:rPr lang="zh-CN" altLang="en-US" sz="1400" dirty="0">
                <a:solidFill>
                  <a:schemeClr val="tx1"/>
                </a:solidFill>
              </a:rPr>
              <a:t>，因此</a:t>
            </a:r>
            <a:r>
              <a:rPr lang="zh-CN" altLang="en-US" sz="1400" dirty="0">
                <a:solidFill>
                  <a:srgbClr val="047FFD"/>
                </a:solidFill>
              </a:rPr>
              <a:t>网页内容的传输协议</a:t>
            </a:r>
            <a:r>
              <a:rPr lang="zh-CN" altLang="en-US" sz="1400" dirty="0">
                <a:solidFill>
                  <a:schemeClr val="tx1"/>
                </a:solidFill>
              </a:rPr>
              <a:t>又叫做</a:t>
            </a:r>
            <a:r>
              <a:rPr lang="zh-CN" altLang="en-US" sz="1400" b="1" dirty="0">
                <a:solidFill>
                  <a:srgbClr val="FF0000"/>
                </a:solidFill>
              </a:rPr>
              <a:t>超文本传输协议</a:t>
            </a:r>
            <a:r>
              <a:rPr lang="zh-CN" altLang="en-US" sz="1400" dirty="0">
                <a:solidFill>
                  <a:schemeClr val="tx1"/>
                </a:solidFill>
              </a:rPr>
              <a:t>（</a:t>
            </a:r>
            <a:r>
              <a:rPr lang="en-US" altLang="zh-CN" sz="1400" dirty="0">
                <a:solidFill>
                  <a:schemeClr val="tx1"/>
                </a:solidFill>
              </a:rPr>
              <a:t>HyperText Transfer Protocol</a:t>
            </a:r>
            <a:r>
              <a:rPr lang="zh-CN" altLang="en-US" sz="1400" dirty="0">
                <a:solidFill>
                  <a:schemeClr val="tx1"/>
                </a:solidFill>
              </a:rPr>
              <a:t>） ，简称 </a:t>
            </a:r>
            <a:r>
              <a:rPr lang="en-US" altLang="zh-CN" sz="1400" b="1" dirty="0">
                <a:solidFill>
                  <a:srgbClr val="FF0000"/>
                </a:solidFill>
              </a:rPr>
              <a:t>HTTP </a:t>
            </a:r>
            <a:r>
              <a:rPr lang="zh-CN" altLang="en-US" sz="1400" b="1" dirty="0">
                <a:solidFill>
                  <a:srgbClr val="FF0000"/>
                </a:solidFill>
              </a:rPr>
              <a:t>协议</a:t>
            </a:r>
            <a:r>
              <a:rPr lang="zh-CN" altLang="en-US" sz="1400" dirty="0">
                <a:solidFill>
                  <a:schemeClr val="tx1"/>
                </a:solidFill>
              </a:rPr>
              <a:t>。</a:t>
            </a:r>
            <a:endParaRPr lang="en-US" altLang="zh-CN" sz="1400" dirty="0">
              <a:solidFill>
                <a:schemeClr val="tx1"/>
              </a:solidFill>
            </a:endParaRPr>
          </a:p>
        </p:txBody>
      </p:sp>
    </p:spTree>
    <p:extLst>
      <p:ext uri="{BB962C8B-B14F-4D97-AF65-F5344CB8AC3E}">
        <p14:creationId xmlns:p14="http://schemas.microsoft.com/office/powerpoint/2010/main" val="1568425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HTTP</a:t>
            </a:r>
            <a:r>
              <a:rPr lang="zh-CN" altLang="en-US" dirty="0"/>
              <a:t>协议简介</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1.3 HTTP</a:t>
            </a:r>
            <a:endParaRPr lang="zh-CN" altLang="en-US" dirty="0"/>
          </a:p>
        </p:txBody>
      </p:sp>
      <p:sp>
        <p:nvSpPr>
          <p:cNvPr id="7" name="TextBox 3">
            <a:extLst>
              <a:ext uri="{FF2B5EF4-FFF2-40B4-BE49-F238E27FC236}">
                <a16:creationId xmlns:a16="http://schemas.microsoft.com/office/drawing/2014/main" id="{33B71FFD-BC04-4D5E-AAB8-5B84246964AA}"/>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1. </a:t>
            </a:r>
            <a:r>
              <a:rPr lang="zh-CN" altLang="en-US" sz="1867" b="1" dirty="0">
                <a:solidFill>
                  <a:srgbClr val="404040"/>
                </a:solidFill>
                <a:latin typeface="微软雅黑" panose="020B0503020204020204" pitchFamily="34" charset="-122"/>
                <a:ea typeface="微软雅黑" panose="020B0503020204020204" pitchFamily="34" charset="-122"/>
              </a:rPr>
              <a:t>什么是</a:t>
            </a:r>
            <a:r>
              <a:rPr lang="en-US" altLang="zh-CN" sz="1867" b="1" dirty="0">
                <a:solidFill>
                  <a:srgbClr val="404040"/>
                </a:solidFill>
                <a:latin typeface="微软雅黑" panose="020B0503020204020204" pitchFamily="34" charset="-122"/>
                <a:ea typeface="微软雅黑" panose="020B0503020204020204" pitchFamily="34" charset="-122"/>
              </a:rPr>
              <a:t>HTTP</a:t>
            </a:r>
            <a:r>
              <a:rPr lang="zh-CN" altLang="en-US" sz="1867" b="1" dirty="0">
                <a:solidFill>
                  <a:srgbClr val="404040"/>
                </a:solidFill>
                <a:latin typeface="微软雅黑" panose="020B0503020204020204" pitchFamily="34" charset="-122"/>
                <a:ea typeface="微软雅黑" panose="020B0503020204020204" pitchFamily="34" charset="-122"/>
              </a:rPr>
              <a:t>协议</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a:extLst>
              <a:ext uri="{FF2B5EF4-FFF2-40B4-BE49-F238E27FC236}">
                <a16:creationId xmlns:a16="http://schemas.microsoft.com/office/drawing/2014/main" id="{8872D4F1-75D8-472B-89C4-D9C70CDFA775}"/>
              </a:ext>
            </a:extLst>
          </p:cNvPr>
          <p:cNvSpPr>
            <a:spLocks noGrp="1"/>
          </p:cNvSpPr>
          <p:nvPr>
            <p:ph sz="half" idx="14"/>
          </p:nvPr>
        </p:nvSpPr>
        <p:spPr>
          <a:xfrm>
            <a:off x="1131169" y="2831998"/>
            <a:ext cx="9426299" cy="3183615"/>
          </a:xfrm>
        </p:spPr>
        <p:txBody>
          <a:bodyPr>
            <a:noAutofit/>
          </a:bodyPr>
          <a:lstStyle/>
          <a:p>
            <a:r>
              <a:rPr lang="en-US" altLang="zh-CN" b="1" dirty="0">
                <a:solidFill>
                  <a:srgbClr val="FF0000"/>
                </a:solidFill>
              </a:rPr>
              <a:t>HTTP </a:t>
            </a:r>
            <a:r>
              <a:rPr lang="zh-CN" altLang="en-US" b="1" dirty="0">
                <a:solidFill>
                  <a:srgbClr val="FF0000"/>
                </a:solidFill>
              </a:rPr>
              <a:t>协议</a:t>
            </a:r>
            <a:r>
              <a:rPr lang="zh-CN" altLang="en-US" dirty="0">
                <a:solidFill>
                  <a:schemeClr val="tx1"/>
                </a:solidFill>
              </a:rPr>
              <a:t>即超文本传送协议 </a:t>
            </a:r>
            <a:r>
              <a:rPr lang="en-US" altLang="zh-CN" dirty="0">
                <a:solidFill>
                  <a:schemeClr val="tx1"/>
                </a:solidFill>
              </a:rPr>
              <a:t>(</a:t>
            </a:r>
            <a:r>
              <a:rPr lang="en-US" altLang="zh-CN" dirty="0">
                <a:solidFill>
                  <a:srgbClr val="FF0000"/>
                </a:solidFill>
              </a:rPr>
              <a:t>H</a:t>
            </a:r>
            <a:r>
              <a:rPr lang="en-US" altLang="zh-CN" dirty="0">
                <a:solidFill>
                  <a:schemeClr val="tx1"/>
                </a:solidFill>
              </a:rPr>
              <a:t>yper</a:t>
            </a:r>
            <a:r>
              <a:rPr lang="en-US" altLang="zh-CN" dirty="0">
                <a:solidFill>
                  <a:srgbClr val="FF0000"/>
                </a:solidFill>
              </a:rPr>
              <a:t>T</a:t>
            </a:r>
            <a:r>
              <a:rPr lang="en-US" altLang="zh-CN" dirty="0">
                <a:solidFill>
                  <a:schemeClr val="tx1"/>
                </a:solidFill>
              </a:rPr>
              <a:t>ext </a:t>
            </a:r>
            <a:r>
              <a:rPr lang="en-US" altLang="zh-CN" dirty="0">
                <a:solidFill>
                  <a:srgbClr val="FF0000"/>
                </a:solidFill>
              </a:rPr>
              <a:t>T</a:t>
            </a:r>
            <a:r>
              <a:rPr lang="en-US" altLang="zh-CN" dirty="0">
                <a:solidFill>
                  <a:schemeClr val="tx1"/>
                </a:solidFill>
              </a:rPr>
              <a:t>ransfer </a:t>
            </a:r>
            <a:r>
              <a:rPr lang="en-US" altLang="zh-CN" dirty="0">
                <a:solidFill>
                  <a:srgbClr val="FF0000"/>
                </a:solidFill>
              </a:rPr>
              <a:t>P</a:t>
            </a:r>
            <a:r>
              <a:rPr lang="en-US" altLang="zh-CN" dirty="0">
                <a:solidFill>
                  <a:schemeClr val="tx1"/>
                </a:solidFill>
              </a:rPr>
              <a:t>rotocol) </a:t>
            </a:r>
            <a:r>
              <a:rPr lang="zh-CN" altLang="en-US" dirty="0">
                <a:solidFill>
                  <a:schemeClr val="tx1"/>
                </a:solidFill>
              </a:rPr>
              <a:t>，它规定了客户端与服务器之间进行网页内容传输时，所必须遵守的传输格式。</a:t>
            </a:r>
            <a:endParaRPr lang="en-US" altLang="zh-CN" dirty="0">
              <a:solidFill>
                <a:schemeClr val="tx1"/>
              </a:solidFill>
            </a:endParaRPr>
          </a:p>
          <a:p>
            <a:r>
              <a:rPr lang="zh-CN" altLang="en-US" dirty="0">
                <a:solidFill>
                  <a:schemeClr val="tx1"/>
                </a:solidFill>
              </a:rPr>
              <a:t>例如：</a:t>
            </a:r>
            <a:endParaRPr lang="en-US" altLang="zh-CN" dirty="0">
              <a:solidFill>
                <a:schemeClr val="tx1"/>
              </a:solidFill>
            </a:endParaRPr>
          </a:p>
          <a:p>
            <a:pPr marL="228594" indent="-228594">
              <a:buFont typeface="Wingdings" panose="05000000000000000000" pitchFamily="2" charset="2"/>
              <a:buChar char="l"/>
            </a:pPr>
            <a:r>
              <a:rPr lang="zh-CN" altLang="en-US" dirty="0">
                <a:solidFill>
                  <a:schemeClr val="tx1"/>
                </a:solidFill>
              </a:rPr>
              <a:t> </a:t>
            </a:r>
            <a:r>
              <a:rPr lang="zh-CN" altLang="en-US" dirty="0">
                <a:solidFill>
                  <a:srgbClr val="047FFD"/>
                </a:solidFill>
              </a:rPr>
              <a:t>客户端</a:t>
            </a:r>
            <a:r>
              <a:rPr lang="zh-CN" altLang="en-US" dirty="0">
                <a:solidFill>
                  <a:schemeClr val="tx1"/>
                </a:solidFill>
              </a:rPr>
              <a:t>要以</a:t>
            </a:r>
            <a:r>
              <a:rPr lang="en-US" altLang="zh-CN" dirty="0">
                <a:solidFill>
                  <a:schemeClr val="tx1"/>
                </a:solidFill>
              </a:rPr>
              <a:t>HTTP</a:t>
            </a:r>
            <a:r>
              <a:rPr lang="zh-CN" altLang="en-US" dirty="0">
                <a:solidFill>
                  <a:schemeClr val="tx1"/>
                </a:solidFill>
              </a:rPr>
              <a:t>协议要求的格式把数据</a:t>
            </a:r>
            <a:r>
              <a:rPr lang="zh-CN" altLang="en-US" dirty="0">
                <a:solidFill>
                  <a:srgbClr val="FF0000"/>
                </a:solidFill>
              </a:rPr>
              <a:t>提交</a:t>
            </a:r>
            <a:r>
              <a:rPr lang="zh-CN" altLang="en-US" dirty="0">
                <a:solidFill>
                  <a:schemeClr val="tx1"/>
                </a:solidFill>
              </a:rPr>
              <a:t>到</a:t>
            </a:r>
            <a:r>
              <a:rPr lang="zh-CN" altLang="en-US" dirty="0">
                <a:solidFill>
                  <a:srgbClr val="047FFD"/>
                </a:solidFill>
              </a:rPr>
              <a:t>服务器</a:t>
            </a:r>
            <a:endParaRPr lang="en-US" altLang="zh-CN" dirty="0">
              <a:solidFill>
                <a:srgbClr val="047FFD"/>
              </a:solidFill>
            </a:endParaRPr>
          </a:p>
          <a:p>
            <a:pPr marL="228594" indent="-228594">
              <a:buFont typeface="Wingdings" panose="05000000000000000000" pitchFamily="2" charset="2"/>
              <a:buChar char="l"/>
            </a:pPr>
            <a:r>
              <a:rPr lang="zh-CN" altLang="en-US" dirty="0">
                <a:solidFill>
                  <a:schemeClr val="tx1"/>
                </a:solidFill>
              </a:rPr>
              <a:t> </a:t>
            </a:r>
            <a:r>
              <a:rPr lang="zh-CN" altLang="en-US" dirty="0">
                <a:solidFill>
                  <a:srgbClr val="047FFD"/>
                </a:solidFill>
              </a:rPr>
              <a:t>服务器</a:t>
            </a:r>
            <a:r>
              <a:rPr lang="zh-CN" altLang="en-US" dirty="0">
                <a:solidFill>
                  <a:schemeClr val="tx1"/>
                </a:solidFill>
              </a:rPr>
              <a:t>要以</a:t>
            </a:r>
            <a:r>
              <a:rPr lang="en-US" altLang="zh-CN" dirty="0">
                <a:solidFill>
                  <a:schemeClr val="tx1"/>
                </a:solidFill>
              </a:rPr>
              <a:t>HTTP</a:t>
            </a:r>
            <a:r>
              <a:rPr lang="zh-CN" altLang="en-US" dirty="0">
                <a:solidFill>
                  <a:schemeClr val="tx1"/>
                </a:solidFill>
              </a:rPr>
              <a:t>协议要求的格式把内容</a:t>
            </a:r>
            <a:r>
              <a:rPr lang="zh-CN" altLang="en-US" dirty="0">
                <a:solidFill>
                  <a:srgbClr val="FF0000"/>
                </a:solidFill>
              </a:rPr>
              <a:t>响应</a:t>
            </a:r>
            <a:r>
              <a:rPr lang="zh-CN" altLang="en-US" dirty="0">
                <a:solidFill>
                  <a:schemeClr val="tx1"/>
                </a:solidFill>
              </a:rPr>
              <a:t>给</a:t>
            </a:r>
            <a:r>
              <a:rPr lang="zh-CN" altLang="en-US" dirty="0">
                <a:solidFill>
                  <a:srgbClr val="047FFD"/>
                </a:solidFill>
              </a:rPr>
              <a:t>客户端</a:t>
            </a:r>
            <a:endParaRPr lang="en-US" altLang="zh-CN" dirty="0">
              <a:solidFill>
                <a:srgbClr val="047FFD"/>
              </a:solidFill>
            </a:endParaRPr>
          </a:p>
        </p:txBody>
      </p:sp>
    </p:spTree>
    <p:extLst>
      <p:ext uri="{BB962C8B-B14F-4D97-AF65-F5344CB8AC3E}">
        <p14:creationId xmlns:p14="http://schemas.microsoft.com/office/powerpoint/2010/main" val="32734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HTTP</a:t>
            </a:r>
            <a:r>
              <a:rPr lang="zh-CN" altLang="en-US" dirty="0"/>
              <a:t>协议简介</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1.3 HTTP</a:t>
            </a:r>
            <a:endParaRPr lang="zh-CN" altLang="en-US" dirty="0"/>
          </a:p>
        </p:txBody>
      </p:sp>
      <p:sp>
        <p:nvSpPr>
          <p:cNvPr id="7" name="TextBox 3">
            <a:extLst>
              <a:ext uri="{FF2B5EF4-FFF2-40B4-BE49-F238E27FC236}">
                <a16:creationId xmlns:a16="http://schemas.microsoft.com/office/drawing/2014/main" id="{33B71FFD-BC04-4D5E-AAB8-5B84246964AA}"/>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2. HTTP</a:t>
            </a:r>
            <a:r>
              <a:rPr lang="zh-CN" altLang="en-US" sz="1867" b="1" dirty="0">
                <a:solidFill>
                  <a:srgbClr val="404040"/>
                </a:solidFill>
                <a:latin typeface="微软雅黑" panose="020B0503020204020204" pitchFamily="34" charset="-122"/>
                <a:ea typeface="微软雅黑" panose="020B0503020204020204" pitchFamily="34" charset="-122"/>
              </a:rPr>
              <a:t>协议的交互模型</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9" name="内容占位符 5">
            <a:extLst>
              <a:ext uri="{FF2B5EF4-FFF2-40B4-BE49-F238E27FC236}">
                <a16:creationId xmlns:a16="http://schemas.microsoft.com/office/drawing/2014/main" id="{8872D4F1-75D8-472B-89C4-D9C70CDFA775}"/>
              </a:ext>
            </a:extLst>
          </p:cNvPr>
          <p:cNvSpPr>
            <a:spLocks noGrp="1"/>
          </p:cNvSpPr>
          <p:nvPr>
            <p:ph sz="half" idx="14"/>
          </p:nvPr>
        </p:nvSpPr>
        <p:spPr>
          <a:xfrm>
            <a:off x="1131169" y="2832000"/>
            <a:ext cx="9426299" cy="597001"/>
          </a:xfrm>
        </p:spPr>
        <p:txBody>
          <a:bodyPr>
            <a:noAutofit/>
          </a:bodyPr>
          <a:lstStyle/>
          <a:p>
            <a:r>
              <a:rPr lang="en-US" altLang="zh-CN" dirty="0">
                <a:solidFill>
                  <a:schemeClr val="tx1"/>
                </a:solidFill>
              </a:rPr>
              <a:t>HTTP </a:t>
            </a:r>
            <a:r>
              <a:rPr lang="zh-CN" altLang="en-US" dirty="0">
                <a:solidFill>
                  <a:schemeClr val="tx1"/>
                </a:solidFill>
              </a:rPr>
              <a:t>协议采用了 </a:t>
            </a:r>
            <a:r>
              <a:rPr lang="zh-CN" altLang="en-US" b="1" dirty="0">
                <a:solidFill>
                  <a:srgbClr val="FF0000"/>
                </a:solidFill>
              </a:rPr>
              <a:t>请求</a:t>
            </a:r>
            <a:r>
              <a:rPr lang="en-US" altLang="zh-CN" b="1" dirty="0">
                <a:solidFill>
                  <a:srgbClr val="FF0000"/>
                </a:solidFill>
              </a:rPr>
              <a:t>/</a:t>
            </a:r>
            <a:r>
              <a:rPr lang="zh-CN" altLang="en-US" b="1" dirty="0">
                <a:solidFill>
                  <a:srgbClr val="FF0000"/>
                </a:solidFill>
              </a:rPr>
              <a:t>响应 </a:t>
            </a:r>
            <a:r>
              <a:rPr lang="zh-CN" altLang="en-US" dirty="0">
                <a:solidFill>
                  <a:schemeClr val="tx1"/>
                </a:solidFill>
              </a:rPr>
              <a:t>的交互模型。</a:t>
            </a:r>
            <a:endParaRPr lang="en-US" altLang="zh-CN" dirty="0">
              <a:solidFill>
                <a:schemeClr val="tx1"/>
              </a:solidFill>
            </a:endParaRPr>
          </a:p>
        </p:txBody>
      </p:sp>
      <p:sp>
        <p:nvSpPr>
          <p:cNvPr id="3" name="矩形 2">
            <a:extLst>
              <a:ext uri="{FF2B5EF4-FFF2-40B4-BE49-F238E27FC236}">
                <a16:creationId xmlns:a16="http://schemas.microsoft.com/office/drawing/2014/main" id="{0D14B537-4DA4-4328-BB1A-0D749B303BF2}"/>
              </a:ext>
            </a:extLst>
          </p:cNvPr>
          <p:cNvSpPr/>
          <p:nvPr/>
        </p:nvSpPr>
        <p:spPr>
          <a:xfrm>
            <a:off x="1286190" y="3563816"/>
            <a:ext cx="1420167" cy="292072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客户端</a:t>
            </a:r>
          </a:p>
        </p:txBody>
      </p:sp>
      <p:sp>
        <p:nvSpPr>
          <p:cNvPr id="12" name="矩形 11">
            <a:extLst>
              <a:ext uri="{FF2B5EF4-FFF2-40B4-BE49-F238E27FC236}">
                <a16:creationId xmlns:a16="http://schemas.microsoft.com/office/drawing/2014/main" id="{FCDBFE71-CC7A-4BF4-912E-763869D28EDD}"/>
              </a:ext>
            </a:extLst>
          </p:cNvPr>
          <p:cNvSpPr/>
          <p:nvPr/>
        </p:nvSpPr>
        <p:spPr>
          <a:xfrm>
            <a:off x="7904703" y="3563815"/>
            <a:ext cx="1420167" cy="292072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服务器</a:t>
            </a:r>
          </a:p>
        </p:txBody>
      </p:sp>
      <p:sp>
        <p:nvSpPr>
          <p:cNvPr id="6" name="文本框 5">
            <a:extLst>
              <a:ext uri="{FF2B5EF4-FFF2-40B4-BE49-F238E27FC236}">
                <a16:creationId xmlns:a16="http://schemas.microsoft.com/office/drawing/2014/main" id="{9FF337BC-6F08-4ECB-A24B-A6F1606BB598}"/>
              </a:ext>
            </a:extLst>
          </p:cNvPr>
          <p:cNvSpPr txBox="1"/>
          <p:nvPr/>
        </p:nvSpPr>
        <p:spPr>
          <a:xfrm>
            <a:off x="4568651" y="4009652"/>
            <a:ext cx="1771220"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第</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次交互完成</a:t>
            </a:r>
          </a:p>
        </p:txBody>
      </p:sp>
      <p:grpSp>
        <p:nvGrpSpPr>
          <p:cNvPr id="20" name="组合 19">
            <a:extLst>
              <a:ext uri="{FF2B5EF4-FFF2-40B4-BE49-F238E27FC236}">
                <a16:creationId xmlns:a16="http://schemas.microsoft.com/office/drawing/2014/main" id="{2A4FB453-CA98-43C0-AA6D-9D6C2AE28270}"/>
              </a:ext>
            </a:extLst>
          </p:cNvPr>
          <p:cNvGrpSpPr/>
          <p:nvPr/>
        </p:nvGrpSpPr>
        <p:grpSpPr>
          <a:xfrm>
            <a:off x="2706356" y="3708996"/>
            <a:ext cx="5265328" cy="334816"/>
            <a:chOff x="2029767" y="2781747"/>
            <a:chExt cx="3948996" cy="251112"/>
          </a:xfrm>
        </p:grpSpPr>
        <p:cxnSp>
          <p:nvCxnSpPr>
            <p:cNvPr id="13" name="直接箭头连接符 12">
              <a:extLst>
                <a:ext uri="{FF2B5EF4-FFF2-40B4-BE49-F238E27FC236}">
                  <a16:creationId xmlns:a16="http://schemas.microsoft.com/office/drawing/2014/main" id="{B888E7B3-C52C-44E4-95AB-A01C2065E6B6}"/>
                </a:ext>
              </a:extLst>
            </p:cNvPr>
            <p:cNvCxnSpPr>
              <a:cxnSpLocks/>
            </p:cNvCxnSpPr>
            <p:nvPr/>
          </p:nvCxnSpPr>
          <p:spPr>
            <a:xfrm>
              <a:off x="2029767" y="3032859"/>
              <a:ext cx="3898760"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3788D29E-1D6D-4076-BA07-44DC147EF11C}"/>
                </a:ext>
              </a:extLst>
            </p:cNvPr>
            <p:cNvSpPr txBox="1"/>
            <p:nvPr/>
          </p:nvSpPr>
          <p:spPr>
            <a:xfrm>
              <a:off x="5325626" y="2781747"/>
              <a:ext cx="653137" cy="192409"/>
            </a:xfrm>
            <a:prstGeom prst="rect">
              <a:avLst/>
            </a:prstGeom>
            <a:noFill/>
          </p:spPr>
          <p:txBody>
            <a:bodyPr wrap="square" rtlCol="0">
              <a:spAutoFit/>
            </a:bodyPr>
            <a:lstStyle/>
            <a:p>
              <a:r>
                <a:rPr lang="en-US" altLang="zh-CN" sz="1067" dirty="0">
                  <a:latin typeface="微软雅黑" panose="020B0503020204020204" pitchFamily="34" charset="-122"/>
                  <a:ea typeface="微软雅黑" panose="020B0503020204020204" pitchFamily="34" charset="-122"/>
                </a:rPr>
                <a:t>HTTP</a:t>
              </a:r>
              <a:r>
                <a:rPr lang="zh-CN" altLang="en-US" sz="1067" dirty="0">
                  <a:latin typeface="微软雅黑" panose="020B0503020204020204" pitchFamily="34" charset="-122"/>
                  <a:ea typeface="微软雅黑" panose="020B0503020204020204" pitchFamily="34" charset="-122"/>
                </a:rPr>
                <a:t>请求</a:t>
              </a:r>
            </a:p>
          </p:txBody>
        </p:sp>
      </p:grpSp>
      <p:grpSp>
        <p:nvGrpSpPr>
          <p:cNvPr id="21" name="组合 20">
            <a:extLst>
              <a:ext uri="{FF2B5EF4-FFF2-40B4-BE49-F238E27FC236}">
                <a16:creationId xmlns:a16="http://schemas.microsoft.com/office/drawing/2014/main" id="{98021B3C-D427-4341-8FCF-236D9DC337D6}"/>
              </a:ext>
            </a:extLst>
          </p:cNvPr>
          <p:cNvGrpSpPr/>
          <p:nvPr/>
        </p:nvGrpSpPr>
        <p:grpSpPr>
          <a:xfrm>
            <a:off x="2706356" y="4313253"/>
            <a:ext cx="5198347" cy="321920"/>
            <a:chOff x="2029767" y="3234941"/>
            <a:chExt cx="3898760" cy="241440"/>
          </a:xfrm>
        </p:grpSpPr>
        <p:cxnSp>
          <p:nvCxnSpPr>
            <p:cNvPr id="15" name="直接箭头连接符 14">
              <a:extLst>
                <a:ext uri="{FF2B5EF4-FFF2-40B4-BE49-F238E27FC236}">
                  <a16:creationId xmlns:a16="http://schemas.microsoft.com/office/drawing/2014/main" id="{1F0D2825-BB96-48C2-A1F6-ADFEAE704F39}"/>
                </a:ext>
              </a:extLst>
            </p:cNvPr>
            <p:cNvCxnSpPr>
              <a:cxnSpLocks/>
            </p:cNvCxnSpPr>
            <p:nvPr/>
          </p:nvCxnSpPr>
          <p:spPr>
            <a:xfrm flipH="1">
              <a:off x="2029769" y="3234941"/>
              <a:ext cx="3898758"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EA52789-79E4-4220-BEB3-877F7C08EAA4}"/>
                </a:ext>
              </a:extLst>
            </p:cNvPr>
            <p:cNvSpPr txBox="1"/>
            <p:nvPr/>
          </p:nvSpPr>
          <p:spPr>
            <a:xfrm>
              <a:off x="2029767" y="3283972"/>
              <a:ext cx="683287" cy="192409"/>
            </a:xfrm>
            <a:prstGeom prst="rect">
              <a:avLst/>
            </a:prstGeom>
            <a:noFill/>
          </p:spPr>
          <p:txBody>
            <a:bodyPr wrap="square" rtlCol="0">
              <a:spAutoFit/>
            </a:bodyPr>
            <a:lstStyle/>
            <a:p>
              <a:r>
                <a:rPr lang="en-US" altLang="zh-CN" sz="1067" dirty="0">
                  <a:latin typeface="微软雅黑" panose="020B0503020204020204" pitchFamily="34" charset="-122"/>
                  <a:ea typeface="微软雅黑" panose="020B0503020204020204" pitchFamily="34" charset="-122"/>
                </a:rPr>
                <a:t>HTTP</a:t>
              </a:r>
              <a:r>
                <a:rPr lang="zh-CN" altLang="en-US" sz="1067" dirty="0">
                  <a:latin typeface="微软雅黑" panose="020B0503020204020204" pitchFamily="34" charset="-122"/>
                  <a:ea typeface="微软雅黑" panose="020B0503020204020204" pitchFamily="34" charset="-122"/>
                </a:rPr>
                <a:t>响应</a:t>
              </a:r>
            </a:p>
          </p:txBody>
        </p:sp>
      </p:grpSp>
      <p:sp>
        <p:nvSpPr>
          <p:cNvPr id="22" name="文本框 21">
            <a:extLst>
              <a:ext uri="{FF2B5EF4-FFF2-40B4-BE49-F238E27FC236}">
                <a16:creationId xmlns:a16="http://schemas.microsoft.com/office/drawing/2014/main" id="{0D3056A5-F538-4BCB-B742-2C5A7C2A0687}"/>
              </a:ext>
            </a:extLst>
          </p:cNvPr>
          <p:cNvSpPr txBox="1"/>
          <p:nvPr/>
        </p:nvSpPr>
        <p:spPr>
          <a:xfrm>
            <a:off x="4568651" y="4836968"/>
            <a:ext cx="1771215"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第</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次交互完成</a:t>
            </a:r>
          </a:p>
        </p:txBody>
      </p:sp>
      <p:grpSp>
        <p:nvGrpSpPr>
          <p:cNvPr id="23" name="组合 22">
            <a:extLst>
              <a:ext uri="{FF2B5EF4-FFF2-40B4-BE49-F238E27FC236}">
                <a16:creationId xmlns:a16="http://schemas.microsoft.com/office/drawing/2014/main" id="{BFA2F8A4-650F-45B8-850E-965A22116888}"/>
              </a:ext>
            </a:extLst>
          </p:cNvPr>
          <p:cNvGrpSpPr/>
          <p:nvPr/>
        </p:nvGrpSpPr>
        <p:grpSpPr>
          <a:xfrm>
            <a:off x="2706351" y="4536312"/>
            <a:ext cx="5265328" cy="334816"/>
            <a:chOff x="2029767" y="2781747"/>
            <a:chExt cx="3948996" cy="251112"/>
          </a:xfrm>
        </p:grpSpPr>
        <p:cxnSp>
          <p:nvCxnSpPr>
            <p:cNvPr id="24" name="直接箭头连接符 23">
              <a:extLst>
                <a:ext uri="{FF2B5EF4-FFF2-40B4-BE49-F238E27FC236}">
                  <a16:creationId xmlns:a16="http://schemas.microsoft.com/office/drawing/2014/main" id="{C2B51E8F-46E2-4521-BFEF-D7586A662CFA}"/>
                </a:ext>
              </a:extLst>
            </p:cNvPr>
            <p:cNvCxnSpPr>
              <a:cxnSpLocks/>
            </p:cNvCxnSpPr>
            <p:nvPr/>
          </p:nvCxnSpPr>
          <p:spPr>
            <a:xfrm>
              <a:off x="2029767" y="3032859"/>
              <a:ext cx="3898760"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B741CD7F-FEE6-4661-9F8A-CA1C6F564F33}"/>
                </a:ext>
              </a:extLst>
            </p:cNvPr>
            <p:cNvSpPr txBox="1"/>
            <p:nvPr/>
          </p:nvSpPr>
          <p:spPr>
            <a:xfrm>
              <a:off x="5325630" y="2781747"/>
              <a:ext cx="653133" cy="192409"/>
            </a:xfrm>
            <a:prstGeom prst="rect">
              <a:avLst/>
            </a:prstGeom>
            <a:noFill/>
          </p:spPr>
          <p:txBody>
            <a:bodyPr wrap="square" rtlCol="0">
              <a:spAutoFit/>
            </a:bodyPr>
            <a:lstStyle/>
            <a:p>
              <a:r>
                <a:rPr lang="en-US" altLang="zh-CN" sz="1067" dirty="0">
                  <a:latin typeface="微软雅黑" panose="020B0503020204020204" pitchFamily="34" charset="-122"/>
                  <a:ea typeface="微软雅黑" panose="020B0503020204020204" pitchFamily="34" charset="-122"/>
                </a:rPr>
                <a:t>HTTP</a:t>
              </a:r>
              <a:r>
                <a:rPr lang="zh-CN" altLang="en-US" sz="1067" dirty="0">
                  <a:latin typeface="微软雅黑" panose="020B0503020204020204" pitchFamily="34" charset="-122"/>
                  <a:ea typeface="微软雅黑" panose="020B0503020204020204" pitchFamily="34" charset="-122"/>
                </a:rPr>
                <a:t>请求</a:t>
              </a:r>
            </a:p>
          </p:txBody>
        </p:sp>
      </p:grpSp>
      <p:grpSp>
        <p:nvGrpSpPr>
          <p:cNvPr id="26" name="组合 25">
            <a:extLst>
              <a:ext uri="{FF2B5EF4-FFF2-40B4-BE49-F238E27FC236}">
                <a16:creationId xmlns:a16="http://schemas.microsoft.com/office/drawing/2014/main" id="{C28484A9-5CBA-4BF4-9A9D-046C9F39B213}"/>
              </a:ext>
            </a:extLst>
          </p:cNvPr>
          <p:cNvGrpSpPr/>
          <p:nvPr/>
        </p:nvGrpSpPr>
        <p:grpSpPr>
          <a:xfrm>
            <a:off x="2706353" y="5140569"/>
            <a:ext cx="5198345" cy="321920"/>
            <a:chOff x="2029768" y="3234941"/>
            <a:chExt cx="3898759" cy="241440"/>
          </a:xfrm>
        </p:grpSpPr>
        <p:cxnSp>
          <p:nvCxnSpPr>
            <p:cNvPr id="27" name="直接箭头连接符 26">
              <a:extLst>
                <a:ext uri="{FF2B5EF4-FFF2-40B4-BE49-F238E27FC236}">
                  <a16:creationId xmlns:a16="http://schemas.microsoft.com/office/drawing/2014/main" id="{ABEF1C47-1D28-4D99-8553-E3F23DCA6033}"/>
                </a:ext>
              </a:extLst>
            </p:cNvPr>
            <p:cNvCxnSpPr>
              <a:cxnSpLocks/>
            </p:cNvCxnSpPr>
            <p:nvPr/>
          </p:nvCxnSpPr>
          <p:spPr>
            <a:xfrm flipH="1">
              <a:off x="2029769" y="3234941"/>
              <a:ext cx="3898758"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13B10FC0-4EB7-45EF-A99E-24D9F4173A0F}"/>
                </a:ext>
              </a:extLst>
            </p:cNvPr>
            <p:cNvSpPr txBox="1"/>
            <p:nvPr/>
          </p:nvSpPr>
          <p:spPr>
            <a:xfrm>
              <a:off x="2029768" y="3283972"/>
              <a:ext cx="683290" cy="192409"/>
            </a:xfrm>
            <a:prstGeom prst="rect">
              <a:avLst/>
            </a:prstGeom>
            <a:noFill/>
          </p:spPr>
          <p:txBody>
            <a:bodyPr wrap="square" rtlCol="0">
              <a:spAutoFit/>
            </a:bodyPr>
            <a:lstStyle/>
            <a:p>
              <a:r>
                <a:rPr lang="en-US" altLang="zh-CN" sz="1067" dirty="0">
                  <a:latin typeface="微软雅黑" panose="020B0503020204020204" pitchFamily="34" charset="-122"/>
                  <a:ea typeface="微软雅黑" panose="020B0503020204020204" pitchFamily="34" charset="-122"/>
                </a:rPr>
                <a:t>HTTP</a:t>
              </a:r>
              <a:r>
                <a:rPr lang="zh-CN" altLang="en-US" sz="1067" dirty="0">
                  <a:latin typeface="微软雅黑" panose="020B0503020204020204" pitchFamily="34" charset="-122"/>
                  <a:ea typeface="微软雅黑" panose="020B0503020204020204" pitchFamily="34" charset="-122"/>
                </a:rPr>
                <a:t>响应</a:t>
              </a:r>
            </a:p>
          </p:txBody>
        </p:sp>
      </p:grpSp>
      <p:sp>
        <p:nvSpPr>
          <p:cNvPr id="29" name="文本框 28">
            <a:extLst>
              <a:ext uri="{FF2B5EF4-FFF2-40B4-BE49-F238E27FC236}">
                <a16:creationId xmlns:a16="http://schemas.microsoft.com/office/drawing/2014/main" id="{D5BA0786-F497-47F0-B700-DC56D9F1DE84}"/>
              </a:ext>
            </a:extLst>
          </p:cNvPr>
          <p:cNvSpPr txBox="1"/>
          <p:nvPr/>
        </p:nvSpPr>
        <p:spPr>
          <a:xfrm>
            <a:off x="4794367" y="5678792"/>
            <a:ext cx="1420167"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第</a:t>
            </a:r>
            <a:r>
              <a:rPr lang="en-US" altLang="zh-CN" sz="1400" dirty="0">
                <a:latin typeface="微软雅黑" panose="020B0503020204020204" pitchFamily="34" charset="-122"/>
                <a:ea typeface="微软雅黑" panose="020B0503020204020204" pitchFamily="34" charset="-122"/>
              </a:rPr>
              <a:t>N</a:t>
            </a:r>
            <a:r>
              <a:rPr lang="zh-CN" altLang="en-US" sz="1400" dirty="0">
                <a:latin typeface="微软雅黑" panose="020B0503020204020204" pitchFamily="34" charset="-122"/>
                <a:ea typeface="微软雅黑" panose="020B0503020204020204" pitchFamily="34" charset="-122"/>
              </a:rPr>
              <a:t>次交互</a:t>
            </a:r>
          </a:p>
        </p:txBody>
      </p:sp>
      <p:grpSp>
        <p:nvGrpSpPr>
          <p:cNvPr id="30" name="组合 29">
            <a:extLst>
              <a:ext uri="{FF2B5EF4-FFF2-40B4-BE49-F238E27FC236}">
                <a16:creationId xmlns:a16="http://schemas.microsoft.com/office/drawing/2014/main" id="{5099D3D4-BFA4-48B6-B93B-04416384D357}"/>
              </a:ext>
            </a:extLst>
          </p:cNvPr>
          <p:cNvGrpSpPr/>
          <p:nvPr/>
        </p:nvGrpSpPr>
        <p:grpSpPr>
          <a:xfrm>
            <a:off x="2706345" y="5378135"/>
            <a:ext cx="5265328" cy="334816"/>
            <a:chOff x="2029767" y="2781747"/>
            <a:chExt cx="3948996" cy="251112"/>
          </a:xfrm>
        </p:grpSpPr>
        <p:cxnSp>
          <p:nvCxnSpPr>
            <p:cNvPr id="31" name="直接箭头连接符 30">
              <a:extLst>
                <a:ext uri="{FF2B5EF4-FFF2-40B4-BE49-F238E27FC236}">
                  <a16:creationId xmlns:a16="http://schemas.microsoft.com/office/drawing/2014/main" id="{E65AD483-5FC8-4797-B1B9-020759D1F5D3}"/>
                </a:ext>
              </a:extLst>
            </p:cNvPr>
            <p:cNvCxnSpPr>
              <a:cxnSpLocks/>
            </p:cNvCxnSpPr>
            <p:nvPr/>
          </p:nvCxnSpPr>
          <p:spPr>
            <a:xfrm>
              <a:off x="2029767" y="3032859"/>
              <a:ext cx="3898760"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157BB6ED-E48E-46A0-88D2-92B8F6D3D82F}"/>
                </a:ext>
              </a:extLst>
            </p:cNvPr>
            <p:cNvSpPr txBox="1"/>
            <p:nvPr/>
          </p:nvSpPr>
          <p:spPr>
            <a:xfrm>
              <a:off x="5325634" y="2781747"/>
              <a:ext cx="653129" cy="192409"/>
            </a:xfrm>
            <a:prstGeom prst="rect">
              <a:avLst/>
            </a:prstGeom>
            <a:noFill/>
          </p:spPr>
          <p:txBody>
            <a:bodyPr wrap="square" rtlCol="0">
              <a:spAutoFit/>
            </a:bodyPr>
            <a:lstStyle/>
            <a:p>
              <a:r>
                <a:rPr lang="en-US" altLang="zh-CN" sz="1067" dirty="0">
                  <a:latin typeface="微软雅黑" panose="020B0503020204020204" pitchFamily="34" charset="-122"/>
                  <a:ea typeface="微软雅黑" panose="020B0503020204020204" pitchFamily="34" charset="-122"/>
                </a:rPr>
                <a:t>HTTP</a:t>
              </a:r>
              <a:r>
                <a:rPr lang="zh-CN" altLang="en-US" sz="1067" dirty="0">
                  <a:latin typeface="微软雅黑" panose="020B0503020204020204" pitchFamily="34" charset="-122"/>
                  <a:ea typeface="微软雅黑" panose="020B0503020204020204" pitchFamily="34" charset="-122"/>
                </a:rPr>
                <a:t>请求</a:t>
              </a:r>
            </a:p>
          </p:txBody>
        </p:sp>
      </p:grpSp>
      <p:grpSp>
        <p:nvGrpSpPr>
          <p:cNvPr id="33" name="组合 32">
            <a:extLst>
              <a:ext uri="{FF2B5EF4-FFF2-40B4-BE49-F238E27FC236}">
                <a16:creationId xmlns:a16="http://schemas.microsoft.com/office/drawing/2014/main" id="{4D5E6C16-AAA2-433E-8F06-D953090BFB31}"/>
              </a:ext>
            </a:extLst>
          </p:cNvPr>
          <p:cNvGrpSpPr/>
          <p:nvPr/>
        </p:nvGrpSpPr>
        <p:grpSpPr>
          <a:xfrm>
            <a:off x="2706348" y="5982392"/>
            <a:ext cx="5198345" cy="321920"/>
            <a:chOff x="2029768" y="3234941"/>
            <a:chExt cx="3898759" cy="241440"/>
          </a:xfrm>
        </p:grpSpPr>
        <p:cxnSp>
          <p:nvCxnSpPr>
            <p:cNvPr id="34" name="直接箭头连接符 33">
              <a:extLst>
                <a:ext uri="{FF2B5EF4-FFF2-40B4-BE49-F238E27FC236}">
                  <a16:creationId xmlns:a16="http://schemas.microsoft.com/office/drawing/2014/main" id="{008772BD-32E7-425E-B9EE-F150C10E0E88}"/>
                </a:ext>
              </a:extLst>
            </p:cNvPr>
            <p:cNvCxnSpPr>
              <a:cxnSpLocks/>
            </p:cNvCxnSpPr>
            <p:nvPr/>
          </p:nvCxnSpPr>
          <p:spPr>
            <a:xfrm flipH="1">
              <a:off x="2029769" y="3234941"/>
              <a:ext cx="3898758"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BFD6F1E7-A9FF-4825-96AE-841C32BE519C}"/>
                </a:ext>
              </a:extLst>
            </p:cNvPr>
            <p:cNvSpPr txBox="1"/>
            <p:nvPr/>
          </p:nvSpPr>
          <p:spPr>
            <a:xfrm>
              <a:off x="2029768" y="3283972"/>
              <a:ext cx="683294" cy="192409"/>
            </a:xfrm>
            <a:prstGeom prst="rect">
              <a:avLst/>
            </a:prstGeom>
            <a:noFill/>
          </p:spPr>
          <p:txBody>
            <a:bodyPr wrap="square" rtlCol="0">
              <a:spAutoFit/>
            </a:bodyPr>
            <a:lstStyle/>
            <a:p>
              <a:r>
                <a:rPr lang="en-US" altLang="zh-CN" sz="1067" dirty="0">
                  <a:latin typeface="微软雅黑" panose="020B0503020204020204" pitchFamily="34" charset="-122"/>
                  <a:ea typeface="微软雅黑" panose="020B0503020204020204" pitchFamily="34" charset="-122"/>
                </a:rPr>
                <a:t>HTTP</a:t>
              </a:r>
              <a:r>
                <a:rPr lang="zh-CN" altLang="en-US" sz="1067" dirty="0">
                  <a:latin typeface="微软雅黑" panose="020B0503020204020204" pitchFamily="34" charset="-122"/>
                  <a:ea typeface="微软雅黑" panose="020B0503020204020204" pitchFamily="34" charset="-122"/>
                </a:rPr>
                <a:t>响应</a:t>
              </a:r>
            </a:p>
          </p:txBody>
        </p:sp>
      </p:grpSp>
    </p:spTree>
    <p:extLst>
      <p:ext uri="{BB962C8B-B14F-4D97-AF65-F5344CB8AC3E}">
        <p14:creationId xmlns:p14="http://schemas.microsoft.com/office/powerpoint/2010/main" val="235135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right)">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ipe(right)">
                                      <p:cBhvr>
                                        <p:cTn id="38" dur="500"/>
                                        <p:tgtEl>
                                          <p:spTgt spid="2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left)">
                                      <p:cBhvr>
                                        <p:cTn id="47" dur="500"/>
                                        <p:tgtEl>
                                          <p:spTgt spid="30"/>
                                        </p:tgtEl>
                                      </p:cBhvr>
                                    </p:animEffect>
                                  </p:childTnLst>
                                </p:cTn>
                              </p:par>
                            </p:childTnLst>
                          </p:cTn>
                        </p:par>
                        <p:par>
                          <p:cTn id="48" fill="hold">
                            <p:stCondLst>
                              <p:cond delay="500"/>
                            </p:stCondLst>
                            <p:childTnLst>
                              <p:par>
                                <p:cTn id="49" presetID="22" presetClass="entr" presetSubtype="2" fill="hold" nodeType="after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wipe(right)">
                                      <p:cBhvr>
                                        <p:cTn id="51" dur="500"/>
                                        <p:tgtEl>
                                          <p:spTgt spid="33"/>
                                        </p:tgtEl>
                                      </p:cBhvr>
                                    </p:animEffect>
                                  </p:childTnLst>
                                </p:cTn>
                              </p:par>
                            </p:childTnLst>
                          </p:cTn>
                        </p:par>
                        <p:par>
                          <p:cTn id="52" fill="hold">
                            <p:stCondLst>
                              <p:cond delay="1000"/>
                            </p:stCondLst>
                            <p:childTnLst>
                              <p:par>
                                <p:cTn id="53" presetID="1" presetClass="entr" presetSubtype="0"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6" grpId="0"/>
      <p:bldP spid="22" grpId="0"/>
      <p:bldP spid="29" grpId="0"/>
    </p:bld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56000" y="1778001"/>
            <a:ext cx="6654800" cy="3586479"/>
          </a:xfrm>
        </p:spPr>
        <p:txBody>
          <a:bodyPr>
            <a:normAutofit/>
          </a:bodyPr>
          <a:lstStyle/>
          <a:p>
            <a:r>
              <a:rPr lang="en-US" altLang="zh-CN" dirty="0">
                <a:solidFill>
                  <a:schemeClr val="tx1"/>
                </a:solidFill>
              </a:rPr>
              <a:t>HTTP</a:t>
            </a:r>
            <a:r>
              <a:rPr lang="zh-CN" altLang="en-US" dirty="0">
                <a:solidFill>
                  <a:schemeClr val="tx1"/>
                </a:solidFill>
              </a:rPr>
              <a:t>协议简介</a:t>
            </a:r>
            <a:endParaRPr lang="en-US" altLang="zh-CN" dirty="0">
              <a:solidFill>
                <a:schemeClr val="tx1"/>
              </a:solidFill>
            </a:endParaRPr>
          </a:p>
          <a:p>
            <a:r>
              <a:rPr lang="en-US" altLang="zh-CN" dirty="0">
                <a:solidFill>
                  <a:srgbClr val="FF0000"/>
                </a:solidFill>
              </a:rPr>
              <a:t>HTTP</a:t>
            </a:r>
            <a:r>
              <a:rPr lang="zh-CN" altLang="en-US" dirty="0">
                <a:solidFill>
                  <a:srgbClr val="FF0000"/>
                </a:solidFill>
              </a:rPr>
              <a:t>请求消息</a:t>
            </a:r>
            <a:endParaRPr lang="en-US" altLang="zh-CN" dirty="0">
              <a:solidFill>
                <a:srgbClr val="FF0000"/>
              </a:solidFill>
            </a:endParaRPr>
          </a:p>
          <a:p>
            <a:r>
              <a:rPr lang="en-US" altLang="zh-CN" dirty="0">
                <a:solidFill>
                  <a:schemeClr val="tx1"/>
                </a:solidFill>
              </a:rPr>
              <a:t>HTTP</a:t>
            </a:r>
            <a:r>
              <a:rPr lang="zh-CN" altLang="en-US" dirty="0">
                <a:solidFill>
                  <a:schemeClr val="tx1"/>
                </a:solidFill>
              </a:rPr>
              <a:t>响应消息</a:t>
            </a:r>
            <a:endParaRPr lang="en-US" altLang="zh-CN" dirty="0">
              <a:solidFill>
                <a:schemeClr val="tx1"/>
              </a:solidFill>
            </a:endParaRPr>
          </a:p>
          <a:p>
            <a:r>
              <a:rPr lang="en-US" altLang="zh-CN" dirty="0">
                <a:solidFill>
                  <a:schemeClr val="tx1"/>
                </a:solidFill>
              </a:rPr>
              <a:t>HTTP</a:t>
            </a:r>
            <a:r>
              <a:rPr lang="zh-CN" altLang="en-US" dirty="0">
                <a:solidFill>
                  <a:schemeClr val="tx1"/>
                </a:solidFill>
              </a:rPr>
              <a:t>请求方法</a:t>
            </a:r>
            <a:endParaRPr lang="en-US" altLang="zh-CN" dirty="0">
              <a:solidFill>
                <a:schemeClr val="tx1"/>
              </a:solidFill>
            </a:endParaRPr>
          </a:p>
          <a:p>
            <a:r>
              <a:rPr lang="en-US" altLang="zh-CN" dirty="0">
                <a:solidFill>
                  <a:schemeClr val="tx1"/>
                </a:solidFill>
              </a:rPr>
              <a:t>HTTP</a:t>
            </a:r>
            <a:r>
              <a:rPr lang="zh-CN" altLang="en-US" dirty="0">
                <a:solidFill>
                  <a:schemeClr val="tx1"/>
                </a:solidFill>
              </a:rPr>
              <a:t>响应状态代码</a:t>
            </a:r>
            <a:endParaRPr lang="en-US" altLang="zh-CN" dirty="0">
              <a:solidFill>
                <a:schemeClr val="tx1"/>
              </a:solidFill>
            </a:endParaRPr>
          </a:p>
        </p:txBody>
      </p:sp>
    </p:spTree>
    <p:extLst>
      <p:ext uri="{BB962C8B-B14F-4D97-AF65-F5344CB8AC3E}">
        <p14:creationId xmlns:p14="http://schemas.microsoft.com/office/powerpoint/2010/main" val="487270832"/>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HTTP</a:t>
            </a:r>
            <a:r>
              <a:rPr lang="zh-CN" altLang="en-US" dirty="0"/>
              <a:t>请求消息</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2.1 </a:t>
            </a:r>
            <a:r>
              <a:rPr lang="zh-CN" altLang="en-US" dirty="0"/>
              <a:t>什么是</a:t>
            </a:r>
            <a:r>
              <a:rPr lang="en-US" altLang="zh-CN" dirty="0"/>
              <a:t>HTTP</a:t>
            </a:r>
            <a:r>
              <a:rPr lang="zh-CN" altLang="en-US" dirty="0">
                <a:solidFill>
                  <a:srgbClr val="FF0000"/>
                </a:solidFill>
              </a:rPr>
              <a:t>请求消息</a:t>
            </a:r>
          </a:p>
        </p:txBody>
      </p:sp>
      <p:sp>
        <p:nvSpPr>
          <p:cNvPr id="8" name="内容占位符 5">
            <a:extLst>
              <a:ext uri="{FF2B5EF4-FFF2-40B4-BE49-F238E27FC236}">
                <a16:creationId xmlns:a16="http://schemas.microsoft.com/office/drawing/2014/main" id="{42113C19-638D-41CA-A966-AAEBFB27B09B}"/>
              </a:ext>
            </a:extLst>
          </p:cNvPr>
          <p:cNvSpPr>
            <a:spLocks noGrp="1"/>
          </p:cNvSpPr>
          <p:nvPr>
            <p:ph sz="half" idx="14"/>
          </p:nvPr>
        </p:nvSpPr>
        <p:spPr>
          <a:xfrm>
            <a:off x="1131170" y="1857597"/>
            <a:ext cx="8983133" cy="1800003"/>
          </a:xfrm>
        </p:spPr>
        <p:txBody>
          <a:bodyPr>
            <a:noAutofit/>
          </a:bodyPr>
          <a:lstStyle/>
          <a:p>
            <a:r>
              <a:rPr lang="zh-CN" altLang="en-US" dirty="0">
                <a:solidFill>
                  <a:schemeClr val="tx1"/>
                </a:solidFill>
              </a:rPr>
              <a:t>由于 </a:t>
            </a:r>
            <a:r>
              <a:rPr lang="en-US" altLang="zh-CN" dirty="0">
                <a:solidFill>
                  <a:schemeClr val="tx1"/>
                </a:solidFill>
              </a:rPr>
              <a:t>HTTP </a:t>
            </a:r>
            <a:r>
              <a:rPr lang="zh-CN" altLang="en-US" dirty="0">
                <a:solidFill>
                  <a:schemeClr val="tx1"/>
                </a:solidFill>
              </a:rPr>
              <a:t>协议属于客户端浏览器和服务器之间的通信协议。因此，</a:t>
            </a:r>
            <a:r>
              <a:rPr lang="zh-CN" altLang="en-US" dirty="0">
                <a:solidFill>
                  <a:srgbClr val="047FFD"/>
                </a:solidFill>
              </a:rPr>
              <a:t>客户端发起的请求</a:t>
            </a:r>
            <a:r>
              <a:rPr lang="zh-CN" altLang="en-US" dirty="0">
                <a:solidFill>
                  <a:schemeClr val="tx1"/>
                </a:solidFill>
              </a:rPr>
              <a:t>叫做 </a:t>
            </a:r>
            <a:r>
              <a:rPr lang="en-US" altLang="zh-CN" b="1" dirty="0">
                <a:solidFill>
                  <a:srgbClr val="FF0000"/>
                </a:solidFill>
              </a:rPr>
              <a:t>HTTP </a:t>
            </a:r>
            <a:r>
              <a:rPr lang="zh-CN" altLang="en-US" b="1" dirty="0">
                <a:solidFill>
                  <a:srgbClr val="FF0000"/>
                </a:solidFill>
              </a:rPr>
              <a:t>请求</a:t>
            </a:r>
            <a:r>
              <a:rPr lang="zh-CN" altLang="en-US" dirty="0">
                <a:solidFill>
                  <a:schemeClr val="tx1"/>
                </a:solidFill>
              </a:rPr>
              <a:t>，</a:t>
            </a:r>
            <a:r>
              <a:rPr lang="zh-CN" altLang="en-US" dirty="0">
                <a:solidFill>
                  <a:srgbClr val="047FFD"/>
                </a:solidFill>
              </a:rPr>
              <a:t>客户端发送到服务器的消息</a:t>
            </a:r>
            <a:r>
              <a:rPr lang="zh-CN" altLang="en-US" dirty="0">
                <a:solidFill>
                  <a:schemeClr val="tx1"/>
                </a:solidFill>
              </a:rPr>
              <a:t>，叫做 </a:t>
            </a:r>
            <a:r>
              <a:rPr lang="en-US" altLang="zh-CN" b="1" dirty="0">
                <a:solidFill>
                  <a:srgbClr val="FF0000"/>
                </a:solidFill>
              </a:rPr>
              <a:t>HTTP </a:t>
            </a:r>
            <a:r>
              <a:rPr lang="zh-CN" altLang="en-US" b="1" dirty="0">
                <a:solidFill>
                  <a:srgbClr val="FF0000"/>
                </a:solidFill>
              </a:rPr>
              <a:t>请求消息</a:t>
            </a:r>
            <a:r>
              <a:rPr lang="zh-CN" altLang="en-US" dirty="0">
                <a:solidFill>
                  <a:schemeClr val="tx1"/>
                </a:solidFill>
              </a:rPr>
              <a:t>。</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注意：</a:t>
            </a:r>
            <a:r>
              <a:rPr lang="en-US" altLang="zh-CN" dirty="0">
                <a:solidFill>
                  <a:schemeClr val="tx1"/>
                </a:solidFill>
              </a:rPr>
              <a:t>HTTP </a:t>
            </a:r>
            <a:r>
              <a:rPr lang="zh-CN" altLang="en-US" dirty="0">
                <a:solidFill>
                  <a:srgbClr val="FF0000"/>
                </a:solidFill>
              </a:rPr>
              <a:t>请求消息</a:t>
            </a:r>
            <a:r>
              <a:rPr lang="zh-CN" altLang="en-US" dirty="0">
                <a:solidFill>
                  <a:schemeClr val="tx1"/>
                </a:solidFill>
              </a:rPr>
              <a:t>又叫做 </a:t>
            </a:r>
            <a:r>
              <a:rPr lang="en-US" altLang="zh-CN" dirty="0">
                <a:solidFill>
                  <a:schemeClr val="tx1"/>
                </a:solidFill>
              </a:rPr>
              <a:t>HTTP </a:t>
            </a:r>
            <a:r>
              <a:rPr lang="zh-CN" altLang="en-US" dirty="0">
                <a:solidFill>
                  <a:srgbClr val="FF0000"/>
                </a:solidFill>
              </a:rPr>
              <a:t>请求报文</a:t>
            </a:r>
            <a:r>
              <a:rPr lang="zh-CN" altLang="en-US" dirty="0">
                <a:solidFill>
                  <a:schemeClr val="tx1"/>
                </a:solidFill>
              </a:rPr>
              <a:t>。</a:t>
            </a:r>
            <a:endParaRPr lang="en-US" altLang="zh-CN" dirty="0">
              <a:solidFill>
                <a:schemeClr val="tx1"/>
              </a:solidFill>
            </a:endParaRPr>
          </a:p>
        </p:txBody>
      </p:sp>
    </p:spTree>
    <p:extLst>
      <p:ext uri="{BB962C8B-B14F-4D97-AF65-F5344CB8AC3E}">
        <p14:creationId xmlns:p14="http://schemas.microsoft.com/office/powerpoint/2010/main" val="1906578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HTTP</a:t>
            </a:r>
            <a:r>
              <a:rPr lang="zh-CN" altLang="en-US" dirty="0"/>
              <a:t>请求消息</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2.2 HTTP</a:t>
            </a:r>
            <a:r>
              <a:rPr lang="zh-CN" altLang="en-US" dirty="0"/>
              <a:t>请求消息的组成部分</a:t>
            </a:r>
          </a:p>
        </p:txBody>
      </p:sp>
      <p:sp>
        <p:nvSpPr>
          <p:cNvPr id="8" name="内容占位符 5">
            <a:extLst>
              <a:ext uri="{FF2B5EF4-FFF2-40B4-BE49-F238E27FC236}">
                <a16:creationId xmlns:a16="http://schemas.microsoft.com/office/drawing/2014/main" id="{42113C19-638D-41CA-A966-AAEBFB27B09B}"/>
              </a:ext>
            </a:extLst>
          </p:cNvPr>
          <p:cNvSpPr>
            <a:spLocks noGrp="1"/>
          </p:cNvSpPr>
          <p:nvPr>
            <p:ph sz="half" idx="14"/>
          </p:nvPr>
        </p:nvSpPr>
        <p:spPr>
          <a:xfrm>
            <a:off x="1131170" y="1857597"/>
            <a:ext cx="8983133" cy="1800003"/>
          </a:xfrm>
        </p:spPr>
        <p:txBody>
          <a:bodyPr>
            <a:noAutofit/>
          </a:bodyPr>
          <a:lstStyle/>
          <a:p>
            <a:r>
              <a:rPr lang="en-US" altLang="zh-CN" dirty="0">
                <a:solidFill>
                  <a:schemeClr val="tx1"/>
                </a:solidFill>
              </a:rPr>
              <a:t>HTTP </a:t>
            </a:r>
            <a:r>
              <a:rPr lang="zh-CN" altLang="en-US" dirty="0">
                <a:solidFill>
                  <a:schemeClr val="tx1"/>
                </a:solidFill>
              </a:rPr>
              <a:t>请求消息由</a:t>
            </a:r>
            <a:r>
              <a:rPr lang="zh-CN" altLang="en-US" dirty="0">
                <a:solidFill>
                  <a:srgbClr val="FF0000"/>
                </a:solidFill>
              </a:rPr>
              <a:t>请求行</a:t>
            </a:r>
            <a:r>
              <a:rPr lang="zh-CN" altLang="en-US" dirty="0">
                <a:solidFill>
                  <a:schemeClr val="tx1"/>
                </a:solidFill>
              </a:rPr>
              <a:t>（</a:t>
            </a:r>
            <a:r>
              <a:rPr lang="en-US" altLang="zh-CN" dirty="0">
                <a:solidFill>
                  <a:schemeClr val="tx1"/>
                </a:solidFill>
              </a:rPr>
              <a:t>request line</a:t>
            </a:r>
            <a:r>
              <a:rPr lang="zh-CN" altLang="en-US" dirty="0">
                <a:solidFill>
                  <a:schemeClr val="tx1"/>
                </a:solidFill>
              </a:rPr>
              <a:t>）、</a:t>
            </a:r>
            <a:r>
              <a:rPr lang="zh-CN" altLang="en-US" dirty="0">
                <a:solidFill>
                  <a:srgbClr val="FF0000"/>
                </a:solidFill>
              </a:rPr>
              <a:t>请求头部</a:t>
            </a:r>
            <a:r>
              <a:rPr lang="zh-CN" altLang="en-US" dirty="0">
                <a:solidFill>
                  <a:schemeClr val="tx1"/>
                </a:solidFill>
              </a:rPr>
              <a:t>（</a:t>
            </a:r>
            <a:r>
              <a:rPr lang="en-US" altLang="zh-CN" b="1" dirty="0"/>
              <a:t> </a:t>
            </a:r>
            <a:r>
              <a:rPr lang="en-US" altLang="zh-CN" dirty="0">
                <a:solidFill>
                  <a:schemeClr val="tx1"/>
                </a:solidFill>
              </a:rPr>
              <a:t>header</a:t>
            </a:r>
            <a:r>
              <a:rPr lang="en-US" altLang="zh-CN" b="1" dirty="0"/>
              <a:t> </a:t>
            </a:r>
            <a:r>
              <a:rPr lang="zh-CN" altLang="en-US" dirty="0">
                <a:solidFill>
                  <a:schemeClr val="tx1"/>
                </a:solidFill>
              </a:rPr>
              <a:t>） 、</a:t>
            </a:r>
            <a:r>
              <a:rPr lang="zh-CN" altLang="en-US" dirty="0">
                <a:solidFill>
                  <a:srgbClr val="FF0000"/>
                </a:solidFill>
              </a:rPr>
              <a:t>空行</a:t>
            </a:r>
            <a:r>
              <a:rPr lang="zh-CN" altLang="en-US" dirty="0">
                <a:solidFill>
                  <a:schemeClr val="tx1"/>
                </a:solidFill>
              </a:rPr>
              <a:t> 和 </a:t>
            </a:r>
            <a:r>
              <a:rPr lang="zh-CN" altLang="en-US" dirty="0">
                <a:solidFill>
                  <a:srgbClr val="FF0000"/>
                </a:solidFill>
              </a:rPr>
              <a:t>请求体 </a:t>
            </a:r>
            <a:r>
              <a:rPr lang="en-US" altLang="zh-CN" dirty="0">
                <a:solidFill>
                  <a:schemeClr val="tx1"/>
                </a:solidFill>
              </a:rPr>
              <a:t>4 </a:t>
            </a:r>
            <a:r>
              <a:rPr lang="zh-CN" altLang="en-US" dirty="0">
                <a:solidFill>
                  <a:schemeClr val="tx1"/>
                </a:solidFill>
              </a:rPr>
              <a:t>个部分组成。</a:t>
            </a:r>
            <a:endParaRPr lang="en-US" altLang="zh-CN" dirty="0">
              <a:solidFill>
                <a:schemeClr val="tx1"/>
              </a:solidFill>
            </a:endParaRPr>
          </a:p>
        </p:txBody>
      </p:sp>
      <p:pic>
        <p:nvPicPr>
          <p:cNvPr id="12" name="图片 11">
            <a:extLst>
              <a:ext uri="{FF2B5EF4-FFF2-40B4-BE49-F238E27FC236}">
                <a16:creationId xmlns:a16="http://schemas.microsoft.com/office/drawing/2014/main" id="{800509C9-8F62-4592-A726-FA4BA37FB893}"/>
              </a:ext>
            </a:extLst>
          </p:cNvPr>
          <p:cNvPicPr>
            <a:picLocks noChangeAspect="1"/>
          </p:cNvPicPr>
          <p:nvPr/>
        </p:nvPicPr>
        <p:blipFill>
          <a:blip r:embed="rId2"/>
          <a:stretch>
            <a:fillRect/>
          </a:stretch>
        </p:blipFill>
        <p:spPr>
          <a:xfrm>
            <a:off x="1252276" y="2424724"/>
            <a:ext cx="7543800" cy="2946400"/>
          </a:xfrm>
          <a:prstGeom prst="rect">
            <a:avLst/>
          </a:prstGeom>
        </p:spPr>
      </p:pic>
    </p:spTree>
    <p:extLst>
      <p:ext uri="{BB962C8B-B14F-4D97-AF65-F5344CB8AC3E}">
        <p14:creationId xmlns:p14="http://schemas.microsoft.com/office/powerpoint/2010/main" val="1208764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HTTP</a:t>
            </a:r>
            <a:r>
              <a:rPr lang="zh-CN" altLang="en-US" dirty="0"/>
              <a:t>请求消息</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2.2 HTTP</a:t>
            </a:r>
            <a:r>
              <a:rPr lang="zh-CN" altLang="en-US" dirty="0"/>
              <a:t>请求消息的组成部分</a:t>
            </a:r>
          </a:p>
        </p:txBody>
      </p:sp>
      <p:sp>
        <p:nvSpPr>
          <p:cNvPr id="9" name="TextBox 3">
            <a:extLst>
              <a:ext uri="{FF2B5EF4-FFF2-40B4-BE49-F238E27FC236}">
                <a16:creationId xmlns:a16="http://schemas.microsoft.com/office/drawing/2014/main" id="{57132E86-A647-4AFD-A359-CDCDDAD9FC2E}"/>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1. </a:t>
            </a:r>
            <a:r>
              <a:rPr lang="zh-CN" altLang="en-US" sz="1867" b="1" dirty="0">
                <a:solidFill>
                  <a:srgbClr val="404040"/>
                </a:solidFill>
                <a:latin typeface="微软雅黑" panose="020B0503020204020204" pitchFamily="34" charset="-122"/>
                <a:ea typeface="微软雅黑" panose="020B0503020204020204" pitchFamily="34" charset="-122"/>
              </a:rPr>
              <a:t>请求行</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a:extLst>
              <a:ext uri="{FF2B5EF4-FFF2-40B4-BE49-F238E27FC236}">
                <a16:creationId xmlns:a16="http://schemas.microsoft.com/office/drawing/2014/main" id="{E9E9C6CC-5F1D-48AD-BFE0-E9E55561A4C7}"/>
              </a:ext>
            </a:extLst>
          </p:cNvPr>
          <p:cNvSpPr>
            <a:spLocks noGrp="1"/>
          </p:cNvSpPr>
          <p:nvPr>
            <p:ph sz="half" idx="14"/>
          </p:nvPr>
        </p:nvSpPr>
        <p:spPr>
          <a:xfrm>
            <a:off x="1131169" y="2831999"/>
            <a:ext cx="9426299" cy="770189"/>
          </a:xfrm>
        </p:spPr>
        <p:txBody>
          <a:bodyPr>
            <a:noAutofit/>
          </a:bodyPr>
          <a:lstStyle/>
          <a:p>
            <a:r>
              <a:rPr lang="zh-CN" altLang="en-US" b="1" dirty="0">
                <a:solidFill>
                  <a:srgbClr val="FF0000"/>
                </a:solidFill>
              </a:rPr>
              <a:t>请求行</a:t>
            </a:r>
            <a:r>
              <a:rPr lang="zh-CN" altLang="en-US" dirty="0">
                <a:solidFill>
                  <a:schemeClr val="tx1"/>
                </a:solidFill>
              </a:rPr>
              <a:t>由</a:t>
            </a:r>
            <a:r>
              <a:rPr lang="zh-CN" altLang="en-US" dirty="0">
                <a:solidFill>
                  <a:srgbClr val="047FFD"/>
                </a:solidFill>
              </a:rPr>
              <a:t>请求方式</a:t>
            </a:r>
            <a:r>
              <a:rPr lang="zh-CN" altLang="en-US" dirty="0">
                <a:solidFill>
                  <a:schemeClr val="tx1"/>
                </a:solidFill>
              </a:rPr>
              <a:t>、</a:t>
            </a:r>
            <a:r>
              <a:rPr lang="en-US" altLang="zh-CN" dirty="0">
                <a:solidFill>
                  <a:srgbClr val="047FFD"/>
                </a:solidFill>
              </a:rPr>
              <a:t>URL</a:t>
            </a:r>
            <a:r>
              <a:rPr lang="zh-CN" altLang="en-US" dirty="0">
                <a:solidFill>
                  <a:schemeClr val="tx1"/>
                </a:solidFill>
              </a:rPr>
              <a:t> 和 </a:t>
            </a:r>
            <a:r>
              <a:rPr lang="en-US" altLang="zh-CN" dirty="0">
                <a:solidFill>
                  <a:srgbClr val="047FFD"/>
                </a:solidFill>
              </a:rPr>
              <a:t>HTTP </a:t>
            </a:r>
            <a:r>
              <a:rPr lang="zh-CN" altLang="en-US" dirty="0">
                <a:solidFill>
                  <a:srgbClr val="047FFD"/>
                </a:solidFill>
              </a:rPr>
              <a:t>协议版本 </a:t>
            </a:r>
            <a:r>
              <a:rPr lang="en-US" altLang="zh-CN" dirty="0">
                <a:solidFill>
                  <a:schemeClr val="tx1"/>
                </a:solidFill>
              </a:rPr>
              <a:t>3 </a:t>
            </a:r>
            <a:r>
              <a:rPr lang="zh-CN" altLang="en-US" dirty="0">
                <a:solidFill>
                  <a:schemeClr val="tx1"/>
                </a:solidFill>
              </a:rPr>
              <a:t>个部分组成，他们之间使用空格隔开。</a:t>
            </a:r>
            <a:endParaRPr lang="en-US" altLang="zh-CN" dirty="0">
              <a:solidFill>
                <a:schemeClr val="tx1"/>
              </a:solidFill>
            </a:endParaRPr>
          </a:p>
        </p:txBody>
      </p:sp>
      <p:pic>
        <p:nvPicPr>
          <p:cNvPr id="4" name="图片 3">
            <a:extLst>
              <a:ext uri="{FF2B5EF4-FFF2-40B4-BE49-F238E27FC236}">
                <a16:creationId xmlns:a16="http://schemas.microsoft.com/office/drawing/2014/main" id="{F7B84221-5986-46EF-8A32-DEB0CC0D8F09}"/>
              </a:ext>
            </a:extLst>
          </p:cNvPr>
          <p:cNvPicPr>
            <a:picLocks noChangeAspect="1"/>
          </p:cNvPicPr>
          <p:nvPr/>
        </p:nvPicPr>
        <p:blipFill>
          <a:blip r:embed="rId2"/>
          <a:stretch>
            <a:fillRect/>
          </a:stretch>
        </p:blipFill>
        <p:spPr>
          <a:xfrm>
            <a:off x="1278546" y="3429000"/>
            <a:ext cx="5955556" cy="507936"/>
          </a:xfrm>
          <a:prstGeom prst="rect">
            <a:avLst/>
          </a:prstGeom>
        </p:spPr>
      </p:pic>
      <p:pic>
        <p:nvPicPr>
          <p:cNvPr id="7" name="图片 6">
            <a:extLst>
              <a:ext uri="{FF2B5EF4-FFF2-40B4-BE49-F238E27FC236}">
                <a16:creationId xmlns:a16="http://schemas.microsoft.com/office/drawing/2014/main" id="{7D802F70-62E7-43EA-896B-E5365C4D9858}"/>
              </a:ext>
            </a:extLst>
          </p:cNvPr>
          <p:cNvPicPr>
            <a:picLocks noChangeAspect="1"/>
          </p:cNvPicPr>
          <p:nvPr/>
        </p:nvPicPr>
        <p:blipFill>
          <a:blip r:embed="rId3"/>
          <a:stretch>
            <a:fillRect/>
          </a:stretch>
        </p:blipFill>
        <p:spPr>
          <a:xfrm>
            <a:off x="1278546" y="4199190"/>
            <a:ext cx="5511111" cy="2057143"/>
          </a:xfrm>
          <a:prstGeom prst="rect">
            <a:avLst/>
          </a:prstGeom>
        </p:spPr>
      </p:pic>
      <p:sp>
        <p:nvSpPr>
          <p:cNvPr id="14" name="矩形 13">
            <a:extLst>
              <a:ext uri="{FF2B5EF4-FFF2-40B4-BE49-F238E27FC236}">
                <a16:creationId xmlns:a16="http://schemas.microsoft.com/office/drawing/2014/main" id="{4659F6C5-FB26-4FBC-B413-5B67A2F09053}"/>
              </a:ext>
            </a:extLst>
          </p:cNvPr>
          <p:cNvSpPr/>
          <p:nvPr/>
        </p:nvSpPr>
        <p:spPr>
          <a:xfrm>
            <a:off x="1459651" y="4843455"/>
            <a:ext cx="2211348" cy="3548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229163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HTTP</a:t>
            </a:r>
            <a:r>
              <a:rPr lang="zh-CN" altLang="en-US" dirty="0"/>
              <a:t>请求消息</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2.2 HTTP</a:t>
            </a:r>
            <a:r>
              <a:rPr lang="zh-CN" altLang="en-US" dirty="0"/>
              <a:t>请求消息的组成部分</a:t>
            </a:r>
          </a:p>
        </p:txBody>
      </p:sp>
      <p:sp>
        <p:nvSpPr>
          <p:cNvPr id="9" name="TextBox 3">
            <a:extLst>
              <a:ext uri="{FF2B5EF4-FFF2-40B4-BE49-F238E27FC236}">
                <a16:creationId xmlns:a16="http://schemas.microsoft.com/office/drawing/2014/main" id="{57132E86-A647-4AFD-A359-CDCDDAD9FC2E}"/>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2. </a:t>
            </a:r>
            <a:r>
              <a:rPr lang="zh-CN" altLang="en-US" sz="1867" b="1" dirty="0">
                <a:solidFill>
                  <a:srgbClr val="404040"/>
                </a:solidFill>
                <a:latin typeface="微软雅黑" panose="020B0503020204020204" pitchFamily="34" charset="-122"/>
                <a:ea typeface="微软雅黑" panose="020B0503020204020204" pitchFamily="34" charset="-122"/>
              </a:rPr>
              <a:t>请求头部</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a:extLst>
              <a:ext uri="{FF2B5EF4-FFF2-40B4-BE49-F238E27FC236}">
                <a16:creationId xmlns:a16="http://schemas.microsoft.com/office/drawing/2014/main" id="{E9E9C6CC-5F1D-48AD-BFE0-E9E55561A4C7}"/>
              </a:ext>
            </a:extLst>
          </p:cNvPr>
          <p:cNvSpPr>
            <a:spLocks noGrp="1"/>
          </p:cNvSpPr>
          <p:nvPr>
            <p:ph sz="half" idx="14"/>
          </p:nvPr>
        </p:nvSpPr>
        <p:spPr>
          <a:xfrm>
            <a:off x="1131169" y="2831999"/>
            <a:ext cx="9426299" cy="1473016"/>
          </a:xfrm>
        </p:spPr>
        <p:txBody>
          <a:bodyPr>
            <a:noAutofit/>
          </a:bodyPr>
          <a:lstStyle/>
          <a:p>
            <a:r>
              <a:rPr lang="zh-CN" altLang="en-US" b="1" dirty="0">
                <a:solidFill>
                  <a:srgbClr val="FF0000"/>
                </a:solidFill>
              </a:rPr>
              <a:t>请求头部</a:t>
            </a:r>
            <a:r>
              <a:rPr lang="zh-CN" altLang="en-US" dirty="0">
                <a:solidFill>
                  <a:schemeClr val="tx1"/>
                </a:solidFill>
              </a:rPr>
              <a:t>用来描述</a:t>
            </a:r>
            <a:r>
              <a:rPr lang="zh-CN" altLang="en-US" dirty="0">
                <a:solidFill>
                  <a:srgbClr val="FF0000"/>
                </a:solidFill>
              </a:rPr>
              <a:t>客户端的基本信息，</a:t>
            </a:r>
            <a:r>
              <a:rPr lang="zh-CN" altLang="en-US" dirty="0">
                <a:solidFill>
                  <a:schemeClr val="tx1"/>
                </a:solidFill>
              </a:rPr>
              <a:t>从而</a:t>
            </a:r>
            <a:r>
              <a:rPr lang="zh-CN" altLang="en-US" dirty="0">
                <a:solidFill>
                  <a:srgbClr val="FF0000"/>
                </a:solidFill>
              </a:rPr>
              <a:t>把客户端相关的信息告知服务器</a:t>
            </a:r>
            <a:r>
              <a:rPr lang="zh-CN" altLang="en-US" dirty="0">
                <a:solidFill>
                  <a:schemeClr val="tx1"/>
                </a:solidFill>
              </a:rPr>
              <a:t>。比如：</a:t>
            </a:r>
            <a:r>
              <a:rPr lang="en-US" altLang="zh-CN" dirty="0">
                <a:solidFill>
                  <a:srgbClr val="047FFD"/>
                </a:solidFill>
              </a:rPr>
              <a:t>User-Agent</a:t>
            </a:r>
            <a:r>
              <a:rPr lang="en-US" altLang="zh-CN" dirty="0"/>
              <a:t> </a:t>
            </a:r>
            <a:r>
              <a:rPr lang="zh-CN" altLang="en-US" dirty="0"/>
              <a:t>用来说明当前是什么类型的浏览器；</a:t>
            </a:r>
            <a:r>
              <a:rPr lang="en-US" altLang="zh-CN" dirty="0">
                <a:solidFill>
                  <a:srgbClr val="047FFD"/>
                </a:solidFill>
              </a:rPr>
              <a:t>Content-Type</a:t>
            </a:r>
            <a:r>
              <a:rPr lang="en-US" altLang="zh-CN" dirty="0"/>
              <a:t> </a:t>
            </a:r>
            <a:r>
              <a:rPr lang="zh-CN" altLang="en-US" dirty="0"/>
              <a:t>用来描述发送到服务器的数据格式；</a:t>
            </a:r>
            <a:r>
              <a:rPr lang="en-US" altLang="zh-CN" dirty="0">
                <a:solidFill>
                  <a:srgbClr val="047FFD"/>
                </a:solidFill>
              </a:rPr>
              <a:t>Accept</a:t>
            </a:r>
            <a:r>
              <a:rPr lang="en-US" altLang="zh-CN" dirty="0"/>
              <a:t> </a:t>
            </a:r>
            <a:r>
              <a:rPr lang="zh-CN" altLang="en-US" dirty="0"/>
              <a:t>用来描述客户端能够接收什么类型的返回内容；</a:t>
            </a:r>
            <a:r>
              <a:rPr lang="en-US" altLang="zh-CN" dirty="0">
                <a:solidFill>
                  <a:srgbClr val="047FFD"/>
                </a:solidFill>
              </a:rPr>
              <a:t>Accept-Language</a:t>
            </a:r>
            <a:r>
              <a:rPr lang="en-US" altLang="zh-CN" dirty="0"/>
              <a:t> </a:t>
            </a:r>
            <a:r>
              <a:rPr lang="zh-CN" altLang="en-US" dirty="0"/>
              <a:t>用来描述客户端期望接收哪种人类语言的文本内容。</a:t>
            </a:r>
            <a:endParaRPr lang="en-US" altLang="zh-CN" dirty="0"/>
          </a:p>
          <a:p>
            <a:r>
              <a:rPr lang="zh-CN" altLang="en-US" dirty="0">
                <a:solidFill>
                  <a:schemeClr val="tx1"/>
                </a:solidFill>
              </a:rPr>
              <a:t>请求头部由多行 </a:t>
            </a:r>
            <a:r>
              <a:rPr lang="zh-CN" altLang="en-US" dirty="0">
                <a:solidFill>
                  <a:srgbClr val="047FFD"/>
                </a:solidFill>
              </a:rPr>
              <a:t>键</a:t>
            </a:r>
            <a:r>
              <a:rPr lang="en-US" altLang="zh-CN" dirty="0">
                <a:solidFill>
                  <a:srgbClr val="047FFD"/>
                </a:solidFill>
              </a:rPr>
              <a:t>/</a:t>
            </a:r>
            <a:r>
              <a:rPr lang="zh-CN" altLang="en-US" dirty="0">
                <a:solidFill>
                  <a:srgbClr val="047FFD"/>
                </a:solidFill>
              </a:rPr>
              <a:t>值对 </a:t>
            </a:r>
            <a:r>
              <a:rPr lang="zh-CN" altLang="en-US" dirty="0">
                <a:solidFill>
                  <a:schemeClr val="tx1"/>
                </a:solidFill>
              </a:rPr>
              <a:t>组成，每行的键和值之间用英文的冒号分隔。</a:t>
            </a:r>
            <a:endParaRPr lang="en-US" altLang="zh-CN" dirty="0">
              <a:solidFill>
                <a:schemeClr val="tx1"/>
              </a:solidFill>
            </a:endParaRPr>
          </a:p>
        </p:txBody>
      </p:sp>
      <p:pic>
        <p:nvPicPr>
          <p:cNvPr id="2" name="图片 1">
            <a:extLst>
              <a:ext uri="{FF2B5EF4-FFF2-40B4-BE49-F238E27FC236}">
                <a16:creationId xmlns:a16="http://schemas.microsoft.com/office/drawing/2014/main" id="{3DC4CA71-B1F2-47DB-B9D8-2333530C2A27}"/>
              </a:ext>
            </a:extLst>
          </p:cNvPr>
          <p:cNvPicPr>
            <a:picLocks noChangeAspect="1"/>
          </p:cNvPicPr>
          <p:nvPr/>
        </p:nvPicPr>
        <p:blipFill>
          <a:blip r:embed="rId2"/>
          <a:stretch>
            <a:fillRect/>
          </a:stretch>
        </p:blipFill>
        <p:spPr>
          <a:xfrm>
            <a:off x="1249579" y="4510991"/>
            <a:ext cx="5968253" cy="1473016"/>
          </a:xfrm>
          <a:prstGeom prst="rect">
            <a:avLst/>
          </a:prstGeom>
        </p:spPr>
      </p:pic>
    </p:spTree>
    <p:extLst>
      <p:ext uri="{BB962C8B-B14F-4D97-AF65-F5344CB8AC3E}">
        <p14:creationId xmlns:p14="http://schemas.microsoft.com/office/powerpoint/2010/main" val="372716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5. </a:t>
            </a:r>
            <a:r>
              <a:rPr lang="zh-CN" altLang="en-US" dirty="0"/>
              <a:t>了解</a:t>
            </a:r>
            <a:r>
              <a:rPr lang="en-US" altLang="zh-CN" dirty="0"/>
              <a:t>Ajax</a:t>
            </a:r>
          </a:p>
        </p:txBody>
      </p:sp>
      <p:sp>
        <p:nvSpPr>
          <p:cNvPr id="11" name="内容占位符 10"/>
          <p:cNvSpPr>
            <a:spLocks noGrp="1"/>
          </p:cNvSpPr>
          <p:nvPr>
            <p:ph idx="1"/>
          </p:nvPr>
        </p:nvSpPr>
        <p:spPr>
          <a:xfrm>
            <a:off x="1131171" y="1248001"/>
            <a:ext cx="8690163" cy="722076"/>
          </a:xfrm>
        </p:spPr>
        <p:txBody>
          <a:bodyPr/>
          <a:lstStyle/>
          <a:p>
            <a:r>
              <a:rPr lang="en-US" altLang="zh-CN" dirty="0"/>
              <a:t>5.3 Ajax</a:t>
            </a:r>
            <a:r>
              <a:rPr lang="zh-CN" altLang="en-US" dirty="0"/>
              <a:t>的典型应用场景</a:t>
            </a:r>
          </a:p>
        </p:txBody>
      </p:sp>
      <p:sp>
        <p:nvSpPr>
          <p:cNvPr id="9" name="内容占位符 5">
            <a:extLst>
              <a:ext uri="{FF2B5EF4-FFF2-40B4-BE49-F238E27FC236}">
                <a16:creationId xmlns:a16="http://schemas.microsoft.com/office/drawing/2014/main" id="{8563ED40-FE2B-4275-B5F0-3E0984B7A9E7}"/>
              </a:ext>
            </a:extLst>
          </p:cNvPr>
          <p:cNvSpPr>
            <a:spLocks noGrp="1"/>
          </p:cNvSpPr>
          <p:nvPr>
            <p:ph sz="half" idx="14"/>
          </p:nvPr>
        </p:nvSpPr>
        <p:spPr>
          <a:xfrm>
            <a:off x="1131172" y="1857601"/>
            <a:ext cx="9390073" cy="2870089"/>
          </a:xfrm>
        </p:spPr>
        <p:txBody>
          <a:bodyPr>
            <a:noAutofit/>
          </a:bodyPr>
          <a:lstStyle/>
          <a:p>
            <a:r>
              <a:rPr lang="zh-CN" altLang="en-US" dirty="0">
                <a:solidFill>
                  <a:schemeClr val="tx1"/>
                </a:solidFill>
              </a:rPr>
              <a:t>数据的增删改查：数据的添加、删除、修改、查询操作，都需要通过 </a:t>
            </a:r>
            <a:r>
              <a:rPr lang="en-US" altLang="zh-CN" dirty="0">
                <a:solidFill>
                  <a:schemeClr val="tx1"/>
                </a:solidFill>
              </a:rPr>
              <a:t>ajax </a:t>
            </a:r>
            <a:r>
              <a:rPr lang="zh-CN" altLang="en-US" dirty="0">
                <a:solidFill>
                  <a:schemeClr val="tx1"/>
                </a:solidFill>
              </a:rPr>
              <a:t>的形式，来实现数据的交互</a:t>
            </a:r>
            <a:endParaRPr lang="en-US" altLang="zh-CN" dirty="0">
              <a:solidFill>
                <a:schemeClr val="tx1"/>
              </a:solidFill>
            </a:endParaRPr>
          </a:p>
        </p:txBody>
      </p:sp>
      <p:pic>
        <p:nvPicPr>
          <p:cNvPr id="3" name="图片 2">
            <a:extLst>
              <a:ext uri="{FF2B5EF4-FFF2-40B4-BE49-F238E27FC236}">
                <a16:creationId xmlns:a16="http://schemas.microsoft.com/office/drawing/2014/main" id="{470364E7-1740-4F62-B95D-A43B0833A19E}"/>
              </a:ext>
            </a:extLst>
          </p:cNvPr>
          <p:cNvPicPr>
            <a:picLocks noChangeAspect="1"/>
          </p:cNvPicPr>
          <p:nvPr/>
        </p:nvPicPr>
        <p:blipFill>
          <a:blip r:embed="rId2"/>
          <a:stretch>
            <a:fillRect/>
          </a:stretch>
        </p:blipFill>
        <p:spPr>
          <a:xfrm>
            <a:off x="1284622" y="2456875"/>
            <a:ext cx="7907061" cy="3647896"/>
          </a:xfrm>
          <a:prstGeom prst="rect">
            <a:avLst/>
          </a:prstGeom>
          <a:ln>
            <a:solidFill>
              <a:schemeClr val="bg1">
                <a:lumMod val="85000"/>
              </a:schemeClr>
            </a:solidFill>
          </a:ln>
        </p:spPr>
      </p:pic>
    </p:spTree>
    <p:extLst>
      <p:ext uri="{BB962C8B-B14F-4D97-AF65-F5344CB8AC3E}">
        <p14:creationId xmlns:p14="http://schemas.microsoft.com/office/powerpoint/2010/main" val="238868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HTTP</a:t>
            </a:r>
            <a:r>
              <a:rPr lang="zh-CN" altLang="en-US" dirty="0"/>
              <a:t>请求消息</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2.2 HTTP</a:t>
            </a:r>
            <a:r>
              <a:rPr lang="zh-CN" altLang="en-US" dirty="0"/>
              <a:t>请求消息的组成部分</a:t>
            </a:r>
          </a:p>
        </p:txBody>
      </p:sp>
      <p:sp>
        <p:nvSpPr>
          <p:cNvPr id="9" name="TextBox 3">
            <a:extLst>
              <a:ext uri="{FF2B5EF4-FFF2-40B4-BE49-F238E27FC236}">
                <a16:creationId xmlns:a16="http://schemas.microsoft.com/office/drawing/2014/main" id="{57132E86-A647-4AFD-A359-CDCDDAD9FC2E}"/>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2. </a:t>
            </a:r>
            <a:r>
              <a:rPr lang="zh-CN" altLang="en-US" sz="1867" b="1" dirty="0">
                <a:solidFill>
                  <a:srgbClr val="404040"/>
                </a:solidFill>
                <a:latin typeface="微软雅黑" panose="020B0503020204020204" pitchFamily="34" charset="-122"/>
                <a:ea typeface="微软雅黑" panose="020B0503020204020204" pitchFamily="34" charset="-122"/>
              </a:rPr>
              <a:t>请求头部 </a:t>
            </a:r>
            <a:r>
              <a:rPr lang="en-US" altLang="zh-CN" sz="1867" b="1" dirty="0">
                <a:solidFill>
                  <a:srgbClr val="404040"/>
                </a:solidFill>
                <a:latin typeface="微软雅黑" panose="020B0503020204020204" pitchFamily="34" charset="-122"/>
                <a:ea typeface="微软雅黑" panose="020B0503020204020204" pitchFamily="34" charset="-122"/>
              </a:rPr>
              <a:t>– </a:t>
            </a:r>
            <a:r>
              <a:rPr lang="zh-CN" altLang="en-US" sz="1867" b="1" dirty="0">
                <a:solidFill>
                  <a:srgbClr val="404040"/>
                </a:solidFill>
                <a:latin typeface="微软雅黑" panose="020B0503020204020204" pitchFamily="34" charset="-122"/>
                <a:ea typeface="微软雅黑" panose="020B0503020204020204" pitchFamily="34" charset="-122"/>
              </a:rPr>
              <a:t>常见的请求头字段</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graphicFrame>
        <p:nvGraphicFramePr>
          <p:cNvPr id="13" name="表格 12">
            <a:extLst>
              <a:ext uri="{FF2B5EF4-FFF2-40B4-BE49-F238E27FC236}">
                <a16:creationId xmlns:a16="http://schemas.microsoft.com/office/drawing/2014/main" id="{11375351-2AA7-48D0-AD58-32D4F20BE699}"/>
              </a:ext>
            </a:extLst>
          </p:cNvPr>
          <p:cNvGraphicFramePr>
            <a:graphicFrameLocks noGrp="1"/>
          </p:cNvGraphicFramePr>
          <p:nvPr>
            <p:extLst>
              <p:ext uri="{D42A27DB-BD31-4B8C-83A1-F6EECF244321}">
                <p14:modId xmlns:p14="http://schemas.microsoft.com/office/powerpoint/2010/main" val="611268905"/>
              </p:ext>
            </p:extLst>
          </p:nvPr>
        </p:nvGraphicFramePr>
        <p:xfrm>
          <a:off x="1211076" y="2867875"/>
          <a:ext cx="8690163" cy="3815628"/>
        </p:xfrm>
        <a:graphic>
          <a:graphicData uri="http://schemas.openxmlformats.org/drawingml/2006/table">
            <a:tbl>
              <a:tblPr/>
              <a:tblGrid>
                <a:gridCol w="1937408">
                  <a:extLst>
                    <a:ext uri="{9D8B030D-6E8A-4147-A177-3AD203B41FA5}">
                      <a16:colId xmlns:a16="http://schemas.microsoft.com/office/drawing/2014/main" val="20000"/>
                    </a:ext>
                  </a:extLst>
                </a:gridCol>
                <a:gridCol w="6752755">
                  <a:extLst>
                    <a:ext uri="{9D8B030D-6E8A-4147-A177-3AD203B41FA5}">
                      <a16:colId xmlns:a16="http://schemas.microsoft.com/office/drawing/2014/main" val="4050760502"/>
                    </a:ext>
                  </a:extLst>
                </a:gridCol>
              </a:tblGrid>
              <a:tr h="483148">
                <a:tc>
                  <a:txBody>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900" b="1" i="0" u="none" strike="noStrike" cap="none" normalizeH="0" baseline="0" dirty="0">
                          <a:ln>
                            <a:noFill/>
                          </a:ln>
                          <a:solidFill>
                            <a:srgbClr val="FFFFFF"/>
                          </a:solidFill>
                          <a:effectLst/>
                          <a:latin typeface="微软雅黑" pitchFamily="34" charset="-122"/>
                          <a:ea typeface="微软雅黑" pitchFamily="34" charset="-122"/>
                        </a:rPr>
                        <a:t>头部字段</a:t>
                      </a:r>
                    </a:p>
                  </a:txBody>
                  <a:tcPr marL="121891" marR="121891"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defRPr/>
                      </a:pPr>
                      <a:r>
                        <a:rPr kumimoji="0" lang="zh-CN" altLang="en-US" sz="1900" b="1" i="0" u="none" strike="noStrike" cap="none" normalizeH="0" baseline="0" dirty="0">
                          <a:ln>
                            <a:noFill/>
                          </a:ln>
                          <a:solidFill>
                            <a:srgbClr val="FFFFFF"/>
                          </a:solidFill>
                          <a:effectLst/>
                          <a:latin typeface="微软雅黑" pitchFamily="34" charset="-122"/>
                          <a:ea typeface="微软雅黑" pitchFamily="34" charset="-122"/>
                        </a:rPr>
                        <a:t>说明</a:t>
                      </a:r>
                    </a:p>
                  </a:txBody>
                  <a:tcPr marL="121891" marR="121891"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416560">
                <a:tc>
                  <a:txBody>
                    <a:bodyPr/>
                    <a:lstStyle/>
                    <a:p>
                      <a:pPr algn="l"/>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Host</a:t>
                      </a:r>
                      <a:endParaRPr lang="en-US"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r>
                        <a:rPr lang="zh-CN" altLang="en-US" sz="1400" dirty="0">
                          <a:latin typeface="微软雅黑" panose="020B0503020204020204" pitchFamily="34" charset="-122"/>
                          <a:ea typeface="微软雅黑" panose="020B0503020204020204" pitchFamily="34" charset="-122"/>
                        </a:rPr>
                        <a:t>要</a:t>
                      </a:r>
                      <a:r>
                        <a:rPr lang="zh-CN" altLang="en-US" sz="1400" kern="1200" dirty="0">
                          <a:solidFill>
                            <a:schemeClr val="tx1"/>
                          </a:solidFill>
                          <a:latin typeface="微软雅黑" panose="020B0503020204020204" pitchFamily="34" charset="-122"/>
                          <a:ea typeface="微软雅黑" panose="020B0503020204020204" pitchFamily="34" charset="-122"/>
                          <a:cs typeface="+mn-cs"/>
                        </a:rPr>
                        <a:t>请求的服务器域名</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416560">
                <a:tc>
                  <a:txBody>
                    <a:bodyPr/>
                    <a:lstStyle/>
                    <a:p>
                      <a:pPr algn="l"/>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Connection</a:t>
                      </a:r>
                      <a:endParaRPr lang="en-US"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r>
                        <a:rPr lang="zh-CN" altLang="en-US" sz="1400" dirty="0">
                          <a:latin typeface="微软雅黑" panose="020B0503020204020204" pitchFamily="34" charset="-122"/>
                          <a:ea typeface="微软雅黑" panose="020B0503020204020204" pitchFamily="34" charset="-122"/>
                        </a:rPr>
                        <a:t>客户端与服务器的连接方式</a:t>
                      </a:r>
                      <a:r>
                        <a:rPr lang="en-US" altLang="zh-CN" sz="1400" dirty="0">
                          <a:latin typeface="微软雅黑" panose="020B0503020204020204" pitchFamily="34" charset="-122"/>
                          <a:ea typeface="微软雅黑" panose="020B0503020204020204" pitchFamily="34" charset="-122"/>
                        </a:rPr>
                        <a:t>(close </a:t>
                      </a:r>
                      <a:r>
                        <a:rPr lang="zh-CN" altLang="en-US" sz="1400" dirty="0">
                          <a:latin typeface="微软雅黑" panose="020B0503020204020204" pitchFamily="34" charset="-122"/>
                          <a:ea typeface="微软雅黑" panose="020B0503020204020204" pitchFamily="34" charset="-122"/>
                        </a:rPr>
                        <a:t>或 </a:t>
                      </a:r>
                      <a:r>
                        <a:rPr lang="en-US" altLang="zh-CN" sz="1400" dirty="0">
                          <a:latin typeface="微软雅黑" panose="020B0503020204020204" pitchFamily="34" charset="-122"/>
                          <a:ea typeface="微软雅黑" panose="020B0503020204020204" pitchFamily="34" charset="-122"/>
                        </a:rPr>
                        <a:t>keepalive)</a:t>
                      </a:r>
                      <a:endParaRPr lang="zh-CN" altLang="en-US" sz="1400" dirty="0">
                        <a:solidFill>
                          <a:srgbClr val="FF0000"/>
                        </a:solidFill>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532812217"/>
                  </a:ext>
                </a:extLst>
              </a:tr>
              <a:tr h="416560">
                <a:tc>
                  <a:txBody>
                    <a:bodyPr/>
                    <a:lstStyle/>
                    <a:p>
                      <a:pPr algn="l"/>
                      <a:r>
                        <a:rPr lang="en-US" altLang="zh-CN" sz="1400" kern="1200" dirty="0">
                          <a:solidFill>
                            <a:schemeClr val="tx1"/>
                          </a:solidFill>
                          <a:latin typeface="微软雅黑" panose="020B0503020204020204" pitchFamily="34" charset="-122"/>
                          <a:ea typeface="微软雅黑" panose="020B0503020204020204" pitchFamily="34" charset="-122"/>
                          <a:cs typeface="+mn-cs"/>
                        </a:rPr>
                        <a:t>Content-Length</a:t>
                      </a:r>
                      <a:endParaRPr lang="en-US" sz="1400" kern="1200" dirty="0">
                        <a:solidFill>
                          <a:schemeClr val="tx1"/>
                        </a:solidFill>
                        <a:latin typeface="微软雅黑" panose="020B0503020204020204" pitchFamily="34" charset="-122"/>
                        <a:ea typeface="微软雅黑" panose="020B0503020204020204" pitchFamily="34" charset="-122"/>
                        <a:cs typeface="+mn-cs"/>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r>
                        <a:rPr lang="zh-CN" altLang="en-US" sz="1400" kern="1200" dirty="0">
                          <a:solidFill>
                            <a:schemeClr val="tx1"/>
                          </a:solidFill>
                          <a:latin typeface="微软雅黑" panose="020B0503020204020204" pitchFamily="34" charset="-122"/>
                          <a:ea typeface="微软雅黑" panose="020B0503020204020204" pitchFamily="34" charset="-122"/>
                          <a:cs typeface="+mn-cs"/>
                        </a:rPr>
                        <a:t>用来描述请求体的大小</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573671321"/>
                  </a:ext>
                </a:extLst>
              </a:tr>
              <a:tr h="416560">
                <a:tc>
                  <a:txBody>
                    <a:bodyPr/>
                    <a:lstStyle/>
                    <a:p>
                      <a:pPr algn="l"/>
                      <a:r>
                        <a:rPr lang="en-US" altLang="zh-CN" sz="1400" b="0" i="0" kern="1200" dirty="0">
                          <a:solidFill>
                            <a:srgbClr val="FF0000"/>
                          </a:solidFill>
                          <a:effectLst/>
                          <a:latin typeface="微软雅黑" panose="020B0503020204020204" pitchFamily="34" charset="-122"/>
                          <a:ea typeface="微软雅黑" panose="020B0503020204020204" pitchFamily="34" charset="-122"/>
                          <a:cs typeface="+mn-cs"/>
                        </a:rPr>
                        <a:t>Accept</a:t>
                      </a:r>
                      <a:endParaRPr lang="en-US" sz="1400" dirty="0">
                        <a:solidFill>
                          <a:srgbClr val="FF0000"/>
                        </a:solidFill>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r>
                        <a:rPr lang="zh-CN" altLang="en-US" sz="1400" dirty="0">
                          <a:latin typeface="微软雅黑" panose="020B0503020204020204" pitchFamily="34" charset="-122"/>
                          <a:ea typeface="微软雅黑" panose="020B0503020204020204" pitchFamily="34" charset="-122"/>
                        </a:rPr>
                        <a:t>客户端可识别的响应内容类型列表</a:t>
                      </a:r>
                      <a:endParaRPr lang="zh-CN" altLang="en-US" sz="1400" dirty="0">
                        <a:solidFill>
                          <a:srgbClr val="FF0000"/>
                        </a:solidFill>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10002"/>
                  </a:ext>
                </a:extLst>
              </a:tr>
              <a:tr h="416560">
                <a:tc>
                  <a:txBody>
                    <a:bodyPr/>
                    <a:lstStyle/>
                    <a:p>
                      <a:pPr algn="l"/>
                      <a:r>
                        <a:rPr lang="en-US" altLang="zh-CN" sz="1400" b="0" i="0" kern="1200" dirty="0">
                          <a:solidFill>
                            <a:srgbClr val="FF0000"/>
                          </a:solidFill>
                          <a:effectLst/>
                          <a:latin typeface="微软雅黑" panose="020B0503020204020204" pitchFamily="34" charset="-122"/>
                          <a:ea typeface="微软雅黑" panose="020B0503020204020204" pitchFamily="34" charset="-122"/>
                          <a:cs typeface="+mn-cs"/>
                        </a:rPr>
                        <a:t>User-Agent</a:t>
                      </a:r>
                      <a:endParaRPr lang="en-US" sz="1400" dirty="0">
                        <a:solidFill>
                          <a:srgbClr val="FF0000"/>
                        </a:solidFill>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r>
                        <a:rPr lang="zh-CN" altLang="en-US" sz="1400" kern="1200" dirty="0">
                          <a:solidFill>
                            <a:schemeClr val="tx1"/>
                          </a:solidFill>
                          <a:latin typeface="微软雅黑" panose="020B0503020204020204" pitchFamily="34" charset="-122"/>
                          <a:ea typeface="微软雅黑" panose="020B0503020204020204" pitchFamily="34" charset="-122"/>
                          <a:cs typeface="+mn-cs"/>
                        </a:rPr>
                        <a:t>产生请求的浏览器类型</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86533376"/>
                  </a:ext>
                </a:extLst>
              </a:tr>
              <a:tr h="416560">
                <a:tc>
                  <a:txBody>
                    <a:bodyPr/>
                    <a:lstStyle/>
                    <a:p>
                      <a:pPr algn="l"/>
                      <a:r>
                        <a:rPr lang="en-US" altLang="zh-CN" sz="1400" b="0" i="0" kern="1200" dirty="0">
                          <a:solidFill>
                            <a:srgbClr val="FF0000"/>
                          </a:solidFill>
                          <a:effectLst/>
                          <a:latin typeface="微软雅黑" panose="020B0503020204020204" pitchFamily="34" charset="-122"/>
                          <a:ea typeface="微软雅黑" panose="020B0503020204020204" pitchFamily="34" charset="-122"/>
                          <a:cs typeface="+mn-cs"/>
                        </a:rPr>
                        <a:t>Content-Type</a:t>
                      </a:r>
                      <a:endParaRPr lang="en-US" sz="1400" dirty="0">
                        <a:solidFill>
                          <a:srgbClr val="FF0000"/>
                        </a:solidFill>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r>
                        <a:rPr lang="zh-CN" altLang="en-US" sz="1400" kern="1200" dirty="0">
                          <a:solidFill>
                            <a:schemeClr val="tx1"/>
                          </a:solidFill>
                          <a:latin typeface="微软雅黑" panose="020B0503020204020204" pitchFamily="34" charset="-122"/>
                          <a:ea typeface="微软雅黑" panose="020B0503020204020204" pitchFamily="34" charset="-122"/>
                          <a:cs typeface="+mn-cs"/>
                        </a:rPr>
                        <a:t>客户端告诉服务器实际发送的数据类型</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3713926181"/>
                  </a:ext>
                </a:extLst>
              </a:tr>
              <a:tr h="416560">
                <a:tc>
                  <a:txBody>
                    <a:bodyPr/>
                    <a:lstStyle/>
                    <a:p>
                      <a:pPr algn="l"/>
                      <a:r>
                        <a:rPr lang="en-US" altLang="zh-CN" sz="1400" b="0" i="0" kern="1200" dirty="0">
                          <a:solidFill>
                            <a:schemeClr val="tx1"/>
                          </a:solidFill>
                          <a:effectLst/>
                          <a:latin typeface="微软雅黑" panose="020B0503020204020204" pitchFamily="34" charset="-122"/>
                          <a:ea typeface="微软雅黑" panose="020B0503020204020204" pitchFamily="34" charset="-122"/>
                          <a:cs typeface="+mn-cs"/>
                        </a:rPr>
                        <a:t>Accept-Encoding</a:t>
                      </a:r>
                      <a:endParaRPr lang="en-US" sz="1400" dirty="0">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r>
                        <a:rPr lang="zh-CN" altLang="en-US" sz="1400" kern="1200" dirty="0">
                          <a:solidFill>
                            <a:schemeClr val="tx1"/>
                          </a:solidFill>
                          <a:latin typeface="微软雅黑" panose="020B0503020204020204" pitchFamily="34" charset="-122"/>
                          <a:ea typeface="微软雅黑" panose="020B0503020204020204" pitchFamily="34" charset="-122"/>
                          <a:cs typeface="+mn-cs"/>
                        </a:rPr>
                        <a:t>客户端可接收的内容压缩编码形式</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2448674221"/>
                  </a:ext>
                </a:extLst>
              </a:tr>
              <a:tr h="416560">
                <a:tc>
                  <a:txBody>
                    <a:bodyPr/>
                    <a:lstStyle/>
                    <a:p>
                      <a:pPr algn="l"/>
                      <a:r>
                        <a:rPr lang="en-US" altLang="zh-CN" sz="1400" b="0" i="0" kern="1200" dirty="0">
                          <a:solidFill>
                            <a:srgbClr val="FF0000"/>
                          </a:solidFill>
                          <a:effectLst/>
                          <a:latin typeface="微软雅黑" panose="020B0503020204020204" pitchFamily="34" charset="-122"/>
                          <a:ea typeface="微软雅黑" panose="020B0503020204020204" pitchFamily="34" charset="-122"/>
                          <a:cs typeface="+mn-cs"/>
                        </a:rPr>
                        <a:t>Accept-Language</a:t>
                      </a:r>
                      <a:endParaRPr lang="en-US" sz="1400" dirty="0">
                        <a:solidFill>
                          <a:srgbClr val="FF0000"/>
                        </a:solidFill>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r>
                        <a:rPr lang="zh-CN" altLang="en-US" sz="1400" kern="1200" dirty="0">
                          <a:solidFill>
                            <a:schemeClr val="tx1"/>
                          </a:solidFill>
                          <a:latin typeface="微软雅黑" panose="020B0503020204020204" pitchFamily="34" charset="-122"/>
                          <a:ea typeface="微软雅黑" panose="020B0503020204020204" pitchFamily="34" charset="-122"/>
                          <a:cs typeface="+mn-cs"/>
                        </a:rPr>
                        <a:t>用户期望获得的自然语言的优先顺序</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2630565688"/>
                  </a:ext>
                </a:extLst>
              </a:tr>
            </a:tbl>
          </a:graphicData>
        </a:graphic>
      </p:graphicFrame>
    </p:spTree>
    <p:extLst>
      <p:ext uri="{BB962C8B-B14F-4D97-AF65-F5344CB8AC3E}">
        <p14:creationId xmlns:p14="http://schemas.microsoft.com/office/powerpoint/2010/main" val="2108138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HTTP</a:t>
            </a:r>
            <a:r>
              <a:rPr lang="zh-CN" altLang="en-US" dirty="0"/>
              <a:t>请求消息</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2.2 HTTP</a:t>
            </a:r>
            <a:r>
              <a:rPr lang="zh-CN" altLang="en-US" dirty="0"/>
              <a:t>请求消息的组成部分</a:t>
            </a:r>
          </a:p>
        </p:txBody>
      </p:sp>
      <p:sp>
        <p:nvSpPr>
          <p:cNvPr id="9" name="TextBox 3">
            <a:extLst>
              <a:ext uri="{FF2B5EF4-FFF2-40B4-BE49-F238E27FC236}">
                <a16:creationId xmlns:a16="http://schemas.microsoft.com/office/drawing/2014/main" id="{57132E86-A647-4AFD-A359-CDCDDAD9FC2E}"/>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2. </a:t>
            </a:r>
            <a:r>
              <a:rPr lang="zh-CN" altLang="en-US" sz="1867" b="1" dirty="0">
                <a:solidFill>
                  <a:srgbClr val="404040"/>
                </a:solidFill>
                <a:latin typeface="微软雅黑" panose="020B0503020204020204" pitchFamily="34" charset="-122"/>
                <a:ea typeface="微软雅黑" panose="020B0503020204020204" pitchFamily="34" charset="-122"/>
              </a:rPr>
              <a:t>请求头部 </a:t>
            </a:r>
            <a:r>
              <a:rPr lang="en-US" altLang="zh-CN" sz="1867" b="1" dirty="0">
                <a:solidFill>
                  <a:srgbClr val="404040"/>
                </a:solidFill>
                <a:latin typeface="微软雅黑" panose="020B0503020204020204" pitchFamily="34" charset="-122"/>
                <a:ea typeface="微软雅黑" panose="020B0503020204020204" pitchFamily="34" charset="-122"/>
              </a:rPr>
              <a:t>– </a:t>
            </a:r>
            <a:r>
              <a:rPr lang="zh-CN" altLang="en-US" sz="1867" b="1" dirty="0">
                <a:solidFill>
                  <a:srgbClr val="404040"/>
                </a:solidFill>
                <a:latin typeface="微软雅黑" panose="020B0503020204020204" pitchFamily="34" charset="-122"/>
                <a:ea typeface="微软雅黑" panose="020B0503020204020204" pitchFamily="34" charset="-122"/>
              </a:rPr>
              <a:t>常见的请求头字段</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06E1E2FB-8466-46F3-BFBC-25DDFC5155E9}"/>
              </a:ext>
            </a:extLst>
          </p:cNvPr>
          <p:cNvPicPr>
            <a:picLocks noChangeAspect="1"/>
          </p:cNvPicPr>
          <p:nvPr/>
        </p:nvPicPr>
        <p:blipFill>
          <a:blip r:embed="rId2"/>
          <a:stretch>
            <a:fillRect/>
          </a:stretch>
        </p:blipFill>
        <p:spPr>
          <a:xfrm>
            <a:off x="1223033" y="2856367"/>
            <a:ext cx="9745935" cy="2679295"/>
          </a:xfrm>
          <a:prstGeom prst="rect">
            <a:avLst/>
          </a:prstGeom>
          <a:ln>
            <a:solidFill>
              <a:schemeClr val="bg2">
                <a:lumMod val="90000"/>
              </a:schemeClr>
            </a:solidFill>
          </a:ln>
        </p:spPr>
      </p:pic>
      <p:sp>
        <p:nvSpPr>
          <p:cNvPr id="7" name="内容占位符 5">
            <a:extLst>
              <a:ext uri="{FF2B5EF4-FFF2-40B4-BE49-F238E27FC236}">
                <a16:creationId xmlns:a16="http://schemas.microsoft.com/office/drawing/2014/main" id="{AD00B9C7-7CE2-4FBF-9370-FFC89A62E607}"/>
              </a:ext>
            </a:extLst>
          </p:cNvPr>
          <p:cNvSpPr>
            <a:spLocks noGrp="1"/>
          </p:cNvSpPr>
          <p:nvPr>
            <p:ph sz="half" idx="14"/>
          </p:nvPr>
        </p:nvSpPr>
        <p:spPr>
          <a:xfrm>
            <a:off x="1131170" y="5787986"/>
            <a:ext cx="10484725" cy="951109"/>
          </a:xfrm>
        </p:spPr>
        <p:txBody>
          <a:bodyPr>
            <a:noAutofit/>
          </a:bodyPr>
          <a:lstStyle/>
          <a:p>
            <a:r>
              <a:rPr lang="zh-CN" altLang="en-US" dirty="0">
                <a:solidFill>
                  <a:schemeClr val="tx1"/>
                </a:solidFill>
              </a:rPr>
              <a:t>关于更多请求头字段的描述，可以查看 </a:t>
            </a:r>
            <a:r>
              <a:rPr lang="en-US" altLang="zh-CN" dirty="0">
                <a:solidFill>
                  <a:schemeClr val="tx1"/>
                </a:solidFill>
              </a:rPr>
              <a:t>MDN </a:t>
            </a:r>
            <a:r>
              <a:rPr lang="zh-CN" altLang="en-US" dirty="0">
                <a:solidFill>
                  <a:schemeClr val="tx1"/>
                </a:solidFill>
              </a:rPr>
              <a:t>官方文档：</a:t>
            </a:r>
            <a:r>
              <a:rPr lang="en-US" altLang="zh-CN" dirty="0">
                <a:hlinkClick r:id="rId3"/>
              </a:rPr>
              <a:t>https://developer.mozilla.org/zh-CN/docs/Web/HTTP/Headers</a:t>
            </a:r>
            <a:endParaRPr lang="en-US" altLang="zh-CN" dirty="0">
              <a:solidFill>
                <a:schemeClr val="tx1"/>
              </a:solidFill>
            </a:endParaRPr>
          </a:p>
        </p:txBody>
      </p:sp>
    </p:spTree>
    <p:extLst>
      <p:ext uri="{BB962C8B-B14F-4D97-AF65-F5344CB8AC3E}">
        <p14:creationId xmlns:p14="http://schemas.microsoft.com/office/powerpoint/2010/main" val="68423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HTTP</a:t>
            </a:r>
            <a:r>
              <a:rPr lang="zh-CN" altLang="en-US" dirty="0"/>
              <a:t>请求消息</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2.2 HTTP</a:t>
            </a:r>
            <a:r>
              <a:rPr lang="zh-CN" altLang="en-US" dirty="0"/>
              <a:t>请求消息的组成部分</a:t>
            </a:r>
          </a:p>
        </p:txBody>
      </p:sp>
      <p:sp>
        <p:nvSpPr>
          <p:cNvPr id="9" name="TextBox 3">
            <a:extLst>
              <a:ext uri="{FF2B5EF4-FFF2-40B4-BE49-F238E27FC236}">
                <a16:creationId xmlns:a16="http://schemas.microsoft.com/office/drawing/2014/main" id="{57132E86-A647-4AFD-A359-CDCDDAD9FC2E}"/>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3. </a:t>
            </a:r>
            <a:r>
              <a:rPr lang="zh-CN" altLang="en-US" sz="1867" b="1" dirty="0">
                <a:solidFill>
                  <a:srgbClr val="404040"/>
                </a:solidFill>
                <a:latin typeface="微软雅黑" panose="020B0503020204020204" pitchFamily="34" charset="-122"/>
                <a:ea typeface="微软雅黑" panose="020B0503020204020204" pitchFamily="34" charset="-122"/>
              </a:rPr>
              <a:t>空行</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a:extLst>
              <a:ext uri="{FF2B5EF4-FFF2-40B4-BE49-F238E27FC236}">
                <a16:creationId xmlns:a16="http://schemas.microsoft.com/office/drawing/2014/main" id="{E9E9C6CC-5F1D-48AD-BFE0-E9E55561A4C7}"/>
              </a:ext>
            </a:extLst>
          </p:cNvPr>
          <p:cNvSpPr>
            <a:spLocks noGrp="1"/>
          </p:cNvSpPr>
          <p:nvPr>
            <p:ph sz="half" idx="14"/>
          </p:nvPr>
        </p:nvSpPr>
        <p:spPr>
          <a:xfrm>
            <a:off x="1131169" y="2831999"/>
            <a:ext cx="9426299" cy="938444"/>
          </a:xfrm>
        </p:spPr>
        <p:txBody>
          <a:bodyPr>
            <a:noAutofit/>
          </a:bodyPr>
          <a:lstStyle/>
          <a:p>
            <a:r>
              <a:rPr lang="zh-CN" altLang="en-US" dirty="0">
                <a:solidFill>
                  <a:schemeClr val="tx1"/>
                </a:solidFill>
              </a:rPr>
              <a:t>最后一个请求头字段的后面是一个</a:t>
            </a:r>
            <a:r>
              <a:rPr lang="zh-CN" altLang="en-US" b="1" dirty="0">
                <a:solidFill>
                  <a:srgbClr val="FF0000"/>
                </a:solidFill>
              </a:rPr>
              <a:t>空行</a:t>
            </a:r>
            <a:r>
              <a:rPr lang="zh-CN" altLang="en-US" dirty="0">
                <a:solidFill>
                  <a:schemeClr val="tx1"/>
                </a:solidFill>
              </a:rPr>
              <a:t>，通知服务器</a:t>
            </a:r>
            <a:r>
              <a:rPr lang="zh-CN" altLang="en-US" dirty="0">
                <a:solidFill>
                  <a:srgbClr val="FF0000"/>
                </a:solidFill>
              </a:rPr>
              <a:t>请求头部至此结束</a:t>
            </a:r>
            <a:r>
              <a:rPr lang="zh-CN" altLang="en-US" dirty="0">
                <a:solidFill>
                  <a:schemeClr val="tx1"/>
                </a:solidFill>
              </a:rPr>
              <a:t>。</a:t>
            </a:r>
            <a:endParaRPr lang="en-US" altLang="zh-CN" dirty="0">
              <a:solidFill>
                <a:schemeClr val="tx1"/>
              </a:solidFill>
            </a:endParaRPr>
          </a:p>
          <a:p>
            <a:r>
              <a:rPr lang="zh-CN" altLang="en-US" dirty="0">
                <a:solidFill>
                  <a:schemeClr val="tx1"/>
                </a:solidFill>
              </a:rPr>
              <a:t>请求消息中的空行，用来分隔</a:t>
            </a:r>
            <a:r>
              <a:rPr lang="zh-CN" altLang="en-US" dirty="0">
                <a:solidFill>
                  <a:srgbClr val="FF0000"/>
                </a:solidFill>
              </a:rPr>
              <a:t>请求头部</a:t>
            </a:r>
            <a:r>
              <a:rPr lang="zh-CN" altLang="en-US" dirty="0">
                <a:solidFill>
                  <a:schemeClr val="tx1"/>
                </a:solidFill>
              </a:rPr>
              <a:t>与</a:t>
            </a:r>
            <a:r>
              <a:rPr lang="zh-CN" altLang="en-US" dirty="0">
                <a:solidFill>
                  <a:srgbClr val="FF0000"/>
                </a:solidFill>
              </a:rPr>
              <a:t>请求体</a:t>
            </a:r>
            <a:r>
              <a:rPr lang="zh-CN" altLang="en-US" dirty="0">
                <a:solidFill>
                  <a:schemeClr val="tx1"/>
                </a:solidFill>
              </a:rPr>
              <a:t>。</a:t>
            </a:r>
            <a:endParaRPr lang="en-US" altLang="zh-CN" dirty="0">
              <a:solidFill>
                <a:srgbClr val="FF0000"/>
              </a:solidFill>
            </a:endParaRPr>
          </a:p>
        </p:txBody>
      </p:sp>
      <p:pic>
        <p:nvPicPr>
          <p:cNvPr id="3" name="图片 2">
            <a:extLst>
              <a:ext uri="{FF2B5EF4-FFF2-40B4-BE49-F238E27FC236}">
                <a16:creationId xmlns:a16="http://schemas.microsoft.com/office/drawing/2014/main" id="{F119C26B-5A38-4862-8E39-6804223D1C6A}"/>
              </a:ext>
            </a:extLst>
          </p:cNvPr>
          <p:cNvPicPr>
            <a:picLocks noChangeAspect="1"/>
          </p:cNvPicPr>
          <p:nvPr/>
        </p:nvPicPr>
        <p:blipFill>
          <a:blip r:embed="rId2"/>
          <a:stretch>
            <a:fillRect/>
          </a:stretch>
        </p:blipFill>
        <p:spPr>
          <a:xfrm>
            <a:off x="1228887" y="3883159"/>
            <a:ext cx="5968253" cy="1498413"/>
          </a:xfrm>
          <a:prstGeom prst="rect">
            <a:avLst/>
          </a:prstGeom>
        </p:spPr>
      </p:pic>
    </p:spTree>
    <p:extLst>
      <p:ext uri="{BB962C8B-B14F-4D97-AF65-F5344CB8AC3E}">
        <p14:creationId xmlns:p14="http://schemas.microsoft.com/office/powerpoint/2010/main" val="1847208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HTTP</a:t>
            </a:r>
            <a:r>
              <a:rPr lang="zh-CN" altLang="en-US" dirty="0"/>
              <a:t>请求消息</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2.2 HTTP</a:t>
            </a:r>
            <a:r>
              <a:rPr lang="zh-CN" altLang="en-US" dirty="0"/>
              <a:t>请求消息的组成部分</a:t>
            </a:r>
          </a:p>
        </p:txBody>
      </p:sp>
      <p:sp>
        <p:nvSpPr>
          <p:cNvPr id="9" name="TextBox 3">
            <a:extLst>
              <a:ext uri="{FF2B5EF4-FFF2-40B4-BE49-F238E27FC236}">
                <a16:creationId xmlns:a16="http://schemas.microsoft.com/office/drawing/2014/main" id="{57132E86-A647-4AFD-A359-CDCDDAD9FC2E}"/>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4. </a:t>
            </a:r>
            <a:r>
              <a:rPr lang="zh-CN" altLang="en-US" sz="1867" b="1" dirty="0">
                <a:solidFill>
                  <a:srgbClr val="404040"/>
                </a:solidFill>
                <a:latin typeface="微软雅黑" panose="020B0503020204020204" pitchFamily="34" charset="-122"/>
                <a:ea typeface="微软雅黑" panose="020B0503020204020204" pitchFamily="34" charset="-122"/>
              </a:rPr>
              <a:t>请求体</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a:extLst>
              <a:ext uri="{FF2B5EF4-FFF2-40B4-BE49-F238E27FC236}">
                <a16:creationId xmlns:a16="http://schemas.microsoft.com/office/drawing/2014/main" id="{E9E9C6CC-5F1D-48AD-BFE0-E9E55561A4C7}"/>
              </a:ext>
            </a:extLst>
          </p:cNvPr>
          <p:cNvSpPr>
            <a:spLocks noGrp="1"/>
          </p:cNvSpPr>
          <p:nvPr>
            <p:ph sz="half" idx="14"/>
          </p:nvPr>
        </p:nvSpPr>
        <p:spPr>
          <a:xfrm>
            <a:off x="1131169" y="2832000"/>
            <a:ext cx="9426299" cy="556379"/>
          </a:xfrm>
        </p:spPr>
        <p:txBody>
          <a:bodyPr>
            <a:noAutofit/>
          </a:bodyPr>
          <a:lstStyle/>
          <a:p>
            <a:r>
              <a:rPr lang="zh-CN" altLang="en-US" dirty="0">
                <a:solidFill>
                  <a:schemeClr val="tx1"/>
                </a:solidFill>
              </a:rPr>
              <a:t>请求体中存放的，是要通过 </a:t>
            </a:r>
            <a:r>
              <a:rPr lang="en-US" altLang="zh-CN" dirty="0">
                <a:solidFill>
                  <a:srgbClr val="FF0000"/>
                </a:solidFill>
              </a:rPr>
              <a:t>POST </a:t>
            </a:r>
            <a:r>
              <a:rPr lang="zh-CN" altLang="en-US" dirty="0">
                <a:solidFill>
                  <a:srgbClr val="FF0000"/>
                </a:solidFill>
              </a:rPr>
              <a:t>方式</a:t>
            </a:r>
            <a:r>
              <a:rPr lang="zh-CN" altLang="en-US" dirty="0">
                <a:solidFill>
                  <a:schemeClr val="tx1"/>
                </a:solidFill>
              </a:rPr>
              <a:t>提交到服务器的数据。</a:t>
            </a:r>
            <a:endParaRPr lang="en-US" altLang="zh-CN" dirty="0">
              <a:solidFill>
                <a:schemeClr val="tx1"/>
              </a:solidFill>
            </a:endParaRPr>
          </a:p>
        </p:txBody>
      </p:sp>
      <p:pic>
        <p:nvPicPr>
          <p:cNvPr id="3" name="图片 2">
            <a:extLst>
              <a:ext uri="{FF2B5EF4-FFF2-40B4-BE49-F238E27FC236}">
                <a16:creationId xmlns:a16="http://schemas.microsoft.com/office/drawing/2014/main" id="{F119C26B-5A38-4862-8E39-6804223D1C6A}"/>
              </a:ext>
            </a:extLst>
          </p:cNvPr>
          <p:cNvPicPr>
            <a:picLocks noChangeAspect="1"/>
          </p:cNvPicPr>
          <p:nvPr/>
        </p:nvPicPr>
        <p:blipFill>
          <a:blip r:embed="rId2"/>
          <a:stretch>
            <a:fillRect/>
          </a:stretch>
        </p:blipFill>
        <p:spPr>
          <a:xfrm>
            <a:off x="1228887" y="3467830"/>
            <a:ext cx="5968253" cy="1498413"/>
          </a:xfrm>
          <a:prstGeom prst="rect">
            <a:avLst/>
          </a:prstGeom>
        </p:spPr>
      </p:pic>
      <p:sp>
        <p:nvSpPr>
          <p:cNvPr id="8" name="内容占位符 5">
            <a:extLst>
              <a:ext uri="{FF2B5EF4-FFF2-40B4-BE49-F238E27FC236}">
                <a16:creationId xmlns:a16="http://schemas.microsoft.com/office/drawing/2014/main" id="{49FABA57-B42D-4638-B4DA-801CAEC1B394}"/>
              </a:ext>
            </a:extLst>
          </p:cNvPr>
          <p:cNvSpPr txBox="1">
            <a:spLocks/>
          </p:cNvSpPr>
          <p:nvPr/>
        </p:nvSpPr>
        <p:spPr>
          <a:xfrm>
            <a:off x="1131168" y="5164379"/>
            <a:ext cx="9426299" cy="556380"/>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1400" b="1" dirty="0">
                <a:solidFill>
                  <a:srgbClr val="FF0000"/>
                </a:solidFill>
              </a:rPr>
              <a:t>注意</a:t>
            </a:r>
            <a:r>
              <a:rPr lang="zh-CN" altLang="en-US" sz="1400" dirty="0">
                <a:solidFill>
                  <a:schemeClr val="tx1"/>
                </a:solidFill>
              </a:rPr>
              <a:t>：只有 </a:t>
            </a:r>
            <a:r>
              <a:rPr lang="en-US" altLang="zh-CN" sz="1400" dirty="0">
                <a:solidFill>
                  <a:schemeClr val="tx1"/>
                </a:solidFill>
              </a:rPr>
              <a:t>POST </a:t>
            </a:r>
            <a:r>
              <a:rPr lang="zh-CN" altLang="en-US" sz="1400" dirty="0">
                <a:solidFill>
                  <a:schemeClr val="tx1"/>
                </a:solidFill>
              </a:rPr>
              <a:t>请求才有请求体，</a:t>
            </a:r>
            <a:r>
              <a:rPr lang="en-US" altLang="zh-CN" sz="1400" dirty="0">
                <a:solidFill>
                  <a:schemeClr val="tx1"/>
                </a:solidFill>
              </a:rPr>
              <a:t>GET </a:t>
            </a:r>
            <a:r>
              <a:rPr lang="zh-CN" altLang="en-US" sz="1400" dirty="0">
                <a:solidFill>
                  <a:schemeClr val="tx1"/>
                </a:solidFill>
              </a:rPr>
              <a:t>请求没有请求体！</a:t>
            </a:r>
            <a:endParaRPr lang="en-US" altLang="zh-CN" sz="1400" dirty="0">
              <a:solidFill>
                <a:srgbClr val="FF0000"/>
              </a:solidFill>
            </a:endParaRPr>
          </a:p>
        </p:txBody>
      </p:sp>
    </p:spTree>
    <p:extLst>
      <p:ext uri="{BB962C8B-B14F-4D97-AF65-F5344CB8AC3E}">
        <p14:creationId xmlns:p14="http://schemas.microsoft.com/office/powerpoint/2010/main" val="147775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HTTP</a:t>
            </a:r>
            <a:r>
              <a:rPr lang="zh-CN" altLang="en-US" dirty="0"/>
              <a:t>请求消息</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2.2 HTTP</a:t>
            </a:r>
            <a:r>
              <a:rPr lang="zh-CN" altLang="en-US" dirty="0"/>
              <a:t>请求消息的组成部分</a:t>
            </a:r>
          </a:p>
        </p:txBody>
      </p:sp>
      <p:sp>
        <p:nvSpPr>
          <p:cNvPr id="9" name="TextBox 3">
            <a:extLst>
              <a:ext uri="{FF2B5EF4-FFF2-40B4-BE49-F238E27FC236}">
                <a16:creationId xmlns:a16="http://schemas.microsoft.com/office/drawing/2014/main" id="{57132E86-A647-4AFD-A359-CDCDDAD9FC2E}"/>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5. </a:t>
            </a:r>
            <a:r>
              <a:rPr lang="zh-CN" altLang="en-US" sz="1867" b="1" dirty="0">
                <a:solidFill>
                  <a:srgbClr val="404040"/>
                </a:solidFill>
                <a:latin typeface="微软雅黑" panose="020B0503020204020204" pitchFamily="34" charset="-122"/>
                <a:ea typeface="微软雅黑" panose="020B0503020204020204" pitchFamily="34" charset="-122"/>
              </a:rPr>
              <a:t>总结</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F966DC7D-E879-4D71-9695-3B42B230DB52}"/>
              </a:ext>
            </a:extLst>
          </p:cNvPr>
          <p:cNvPicPr>
            <a:picLocks noChangeAspect="1"/>
          </p:cNvPicPr>
          <p:nvPr/>
        </p:nvPicPr>
        <p:blipFill>
          <a:blip r:embed="rId2"/>
          <a:stretch>
            <a:fillRect/>
          </a:stretch>
        </p:blipFill>
        <p:spPr>
          <a:xfrm>
            <a:off x="1252276" y="2856367"/>
            <a:ext cx="7543800" cy="2946400"/>
          </a:xfrm>
          <a:prstGeom prst="rect">
            <a:avLst/>
          </a:prstGeom>
        </p:spPr>
      </p:pic>
    </p:spTree>
    <p:extLst>
      <p:ext uri="{BB962C8B-B14F-4D97-AF65-F5344CB8AC3E}">
        <p14:creationId xmlns:p14="http://schemas.microsoft.com/office/powerpoint/2010/main" val="3250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56000" y="1778001"/>
            <a:ext cx="6654800" cy="3586479"/>
          </a:xfrm>
        </p:spPr>
        <p:txBody>
          <a:bodyPr>
            <a:normAutofit/>
          </a:bodyPr>
          <a:lstStyle/>
          <a:p>
            <a:r>
              <a:rPr lang="en-US" altLang="zh-CN" dirty="0">
                <a:solidFill>
                  <a:schemeClr val="tx1"/>
                </a:solidFill>
              </a:rPr>
              <a:t>HTTP</a:t>
            </a:r>
            <a:r>
              <a:rPr lang="zh-CN" altLang="en-US" dirty="0">
                <a:solidFill>
                  <a:schemeClr val="tx1"/>
                </a:solidFill>
              </a:rPr>
              <a:t>协议简介</a:t>
            </a:r>
            <a:endParaRPr lang="en-US" altLang="zh-CN" dirty="0">
              <a:solidFill>
                <a:schemeClr val="tx1"/>
              </a:solidFill>
            </a:endParaRPr>
          </a:p>
          <a:p>
            <a:r>
              <a:rPr lang="en-US" altLang="zh-CN" dirty="0">
                <a:solidFill>
                  <a:schemeClr val="tx1"/>
                </a:solidFill>
              </a:rPr>
              <a:t>HTTP</a:t>
            </a:r>
            <a:r>
              <a:rPr lang="zh-CN" altLang="en-US" dirty="0">
                <a:solidFill>
                  <a:schemeClr val="tx1"/>
                </a:solidFill>
              </a:rPr>
              <a:t>请求消息</a:t>
            </a:r>
            <a:endParaRPr lang="en-US" altLang="zh-CN" dirty="0">
              <a:solidFill>
                <a:schemeClr val="tx1"/>
              </a:solidFill>
            </a:endParaRPr>
          </a:p>
          <a:p>
            <a:r>
              <a:rPr lang="en-US" altLang="zh-CN" dirty="0">
                <a:solidFill>
                  <a:srgbClr val="FF0000"/>
                </a:solidFill>
              </a:rPr>
              <a:t>HTTP</a:t>
            </a:r>
            <a:r>
              <a:rPr lang="zh-CN" altLang="en-US" dirty="0">
                <a:solidFill>
                  <a:srgbClr val="FF0000"/>
                </a:solidFill>
              </a:rPr>
              <a:t>响应消息</a:t>
            </a:r>
            <a:endParaRPr lang="en-US" altLang="zh-CN" dirty="0">
              <a:solidFill>
                <a:srgbClr val="FF0000"/>
              </a:solidFill>
            </a:endParaRPr>
          </a:p>
          <a:p>
            <a:r>
              <a:rPr lang="en-US" altLang="zh-CN" dirty="0">
                <a:solidFill>
                  <a:schemeClr val="tx1"/>
                </a:solidFill>
              </a:rPr>
              <a:t>HTTP</a:t>
            </a:r>
            <a:r>
              <a:rPr lang="zh-CN" altLang="en-US" dirty="0">
                <a:solidFill>
                  <a:schemeClr val="tx1"/>
                </a:solidFill>
              </a:rPr>
              <a:t>请求方法</a:t>
            </a:r>
            <a:endParaRPr lang="en-US" altLang="zh-CN" dirty="0">
              <a:solidFill>
                <a:schemeClr val="tx1"/>
              </a:solidFill>
            </a:endParaRPr>
          </a:p>
          <a:p>
            <a:r>
              <a:rPr lang="en-US" altLang="zh-CN" dirty="0">
                <a:solidFill>
                  <a:schemeClr val="tx1"/>
                </a:solidFill>
              </a:rPr>
              <a:t>HTTP</a:t>
            </a:r>
            <a:r>
              <a:rPr lang="zh-CN" altLang="en-US" dirty="0">
                <a:solidFill>
                  <a:schemeClr val="tx1"/>
                </a:solidFill>
              </a:rPr>
              <a:t>响应状态代码</a:t>
            </a:r>
            <a:endParaRPr lang="en-US" altLang="zh-CN" dirty="0">
              <a:solidFill>
                <a:schemeClr val="tx1"/>
              </a:solidFill>
            </a:endParaRPr>
          </a:p>
        </p:txBody>
      </p:sp>
    </p:spTree>
    <p:extLst>
      <p:ext uri="{BB962C8B-B14F-4D97-AF65-F5344CB8AC3E}">
        <p14:creationId xmlns:p14="http://schemas.microsoft.com/office/powerpoint/2010/main" val="1159984268"/>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HTTP</a:t>
            </a:r>
            <a:r>
              <a:rPr lang="zh-CN" altLang="en-US" dirty="0"/>
              <a:t>响应消息</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3.1 </a:t>
            </a:r>
            <a:r>
              <a:rPr lang="zh-CN" altLang="en-US" dirty="0"/>
              <a:t>什么是</a:t>
            </a:r>
            <a:r>
              <a:rPr lang="en-US" altLang="zh-CN" dirty="0"/>
              <a:t>HTTP</a:t>
            </a:r>
            <a:r>
              <a:rPr lang="zh-CN" altLang="en-US" dirty="0">
                <a:solidFill>
                  <a:srgbClr val="FF0000"/>
                </a:solidFill>
              </a:rPr>
              <a:t>响应消息</a:t>
            </a:r>
          </a:p>
        </p:txBody>
      </p:sp>
      <p:sp>
        <p:nvSpPr>
          <p:cNvPr id="8" name="内容占位符 5">
            <a:extLst>
              <a:ext uri="{FF2B5EF4-FFF2-40B4-BE49-F238E27FC236}">
                <a16:creationId xmlns:a16="http://schemas.microsoft.com/office/drawing/2014/main" id="{42113C19-638D-41CA-A966-AAEBFB27B09B}"/>
              </a:ext>
            </a:extLst>
          </p:cNvPr>
          <p:cNvSpPr>
            <a:spLocks noGrp="1"/>
          </p:cNvSpPr>
          <p:nvPr>
            <p:ph sz="half" idx="14"/>
          </p:nvPr>
        </p:nvSpPr>
        <p:spPr>
          <a:xfrm>
            <a:off x="1131170" y="1857598"/>
            <a:ext cx="8983133" cy="722076"/>
          </a:xfrm>
        </p:spPr>
        <p:txBody>
          <a:bodyPr>
            <a:noAutofit/>
          </a:bodyPr>
          <a:lstStyle/>
          <a:p>
            <a:r>
              <a:rPr lang="zh-CN" altLang="en-US" dirty="0">
                <a:solidFill>
                  <a:srgbClr val="FF0000"/>
                </a:solidFill>
              </a:rPr>
              <a:t>响应消息</a:t>
            </a:r>
            <a:r>
              <a:rPr lang="zh-CN" altLang="en-US" dirty="0">
                <a:solidFill>
                  <a:schemeClr val="tx1"/>
                </a:solidFill>
              </a:rPr>
              <a:t>就是</a:t>
            </a:r>
            <a:r>
              <a:rPr lang="zh-CN" altLang="en-US" dirty="0">
                <a:solidFill>
                  <a:srgbClr val="047FFD"/>
                </a:solidFill>
              </a:rPr>
              <a:t>服务器响应给客户端的消息内容</a:t>
            </a:r>
            <a:r>
              <a:rPr lang="zh-CN" altLang="en-US" dirty="0">
                <a:solidFill>
                  <a:schemeClr val="tx1"/>
                </a:solidFill>
              </a:rPr>
              <a:t>，也叫作响应报文。</a:t>
            </a:r>
            <a:endParaRPr lang="en-US" altLang="zh-CN" dirty="0">
              <a:solidFill>
                <a:schemeClr val="tx1"/>
              </a:solidFill>
            </a:endParaRPr>
          </a:p>
        </p:txBody>
      </p:sp>
    </p:spTree>
    <p:extLst>
      <p:ext uri="{BB962C8B-B14F-4D97-AF65-F5344CB8AC3E}">
        <p14:creationId xmlns:p14="http://schemas.microsoft.com/office/powerpoint/2010/main" val="3547365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HTTP</a:t>
            </a:r>
            <a:r>
              <a:rPr lang="zh-CN" altLang="en-US" dirty="0"/>
              <a:t>响应消息</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3.2 HTTP</a:t>
            </a:r>
            <a:r>
              <a:rPr lang="zh-CN" altLang="en-US" dirty="0"/>
              <a:t>响应消息的组成部分</a:t>
            </a:r>
            <a:endParaRPr lang="zh-CN" altLang="en-US" dirty="0">
              <a:solidFill>
                <a:srgbClr val="FF0000"/>
              </a:solidFill>
            </a:endParaRPr>
          </a:p>
        </p:txBody>
      </p:sp>
      <p:sp>
        <p:nvSpPr>
          <p:cNvPr id="8" name="内容占位符 5">
            <a:extLst>
              <a:ext uri="{FF2B5EF4-FFF2-40B4-BE49-F238E27FC236}">
                <a16:creationId xmlns:a16="http://schemas.microsoft.com/office/drawing/2014/main" id="{42113C19-638D-41CA-A966-AAEBFB27B09B}"/>
              </a:ext>
            </a:extLst>
          </p:cNvPr>
          <p:cNvSpPr>
            <a:spLocks noGrp="1"/>
          </p:cNvSpPr>
          <p:nvPr>
            <p:ph sz="half" idx="14"/>
          </p:nvPr>
        </p:nvSpPr>
        <p:spPr>
          <a:xfrm>
            <a:off x="1131170" y="1857598"/>
            <a:ext cx="8983133" cy="722076"/>
          </a:xfrm>
        </p:spPr>
        <p:txBody>
          <a:bodyPr>
            <a:noAutofit/>
          </a:bodyPr>
          <a:lstStyle/>
          <a:p>
            <a:r>
              <a:rPr lang="en-US" altLang="zh-CN" dirty="0">
                <a:solidFill>
                  <a:schemeClr val="tx1"/>
                </a:solidFill>
              </a:rPr>
              <a:t>HTTP</a:t>
            </a:r>
            <a:r>
              <a:rPr lang="zh-CN" altLang="en-US" dirty="0">
                <a:solidFill>
                  <a:schemeClr val="tx1"/>
                </a:solidFill>
              </a:rPr>
              <a:t>响应消息由</a:t>
            </a:r>
            <a:r>
              <a:rPr lang="zh-CN" altLang="en-US" dirty="0">
                <a:solidFill>
                  <a:srgbClr val="FF0000"/>
                </a:solidFill>
              </a:rPr>
              <a:t>状态行</a:t>
            </a:r>
            <a:r>
              <a:rPr lang="zh-CN" altLang="en-US" dirty="0"/>
              <a:t>、</a:t>
            </a:r>
            <a:r>
              <a:rPr lang="zh-CN" altLang="en-US" dirty="0">
                <a:solidFill>
                  <a:srgbClr val="FF0000"/>
                </a:solidFill>
              </a:rPr>
              <a:t>响应头部</a:t>
            </a:r>
            <a:r>
              <a:rPr lang="zh-CN" altLang="en-US" dirty="0"/>
              <a:t>、</a:t>
            </a:r>
            <a:r>
              <a:rPr lang="zh-CN" altLang="en-US" dirty="0">
                <a:solidFill>
                  <a:srgbClr val="FF0000"/>
                </a:solidFill>
              </a:rPr>
              <a:t>空行</a:t>
            </a:r>
            <a:r>
              <a:rPr lang="zh-CN" altLang="en-US" dirty="0"/>
              <a:t> 和 </a:t>
            </a:r>
            <a:r>
              <a:rPr lang="zh-CN" altLang="en-US" dirty="0">
                <a:solidFill>
                  <a:srgbClr val="FF0000"/>
                </a:solidFill>
              </a:rPr>
              <a:t>响应体</a:t>
            </a:r>
            <a:r>
              <a:rPr lang="zh-CN" altLang="en-US" dirty="0"/>
              <a:t> </a:t>
            </a:r>
            <a:r>
              <a:rPr lang="en-US" altLang="zh-CN" dirty="0"/>
              <a:t>4 </a:t>
            </a:r>
            <a:r>
              <a:rPr lang="zh-CN" altLang="en-US" dirty="0"/>
              <a:t>个部分组成，如下图所示：</a:t>
            </a:r>
            <a:endParaRPr lang="en-US" altLang="zh-CN" dirty="0">
              <a:solidFill>
                <a:schemeClr val="tx1"/>
              </a:solidFill>
            </a:endParaRPr>
          </a:p>
        </p:txBody>
      </p:sp>
      <p:pic>
        <p:nvPicPr>
          <p:cNvPr id="3" name="图片 2">
            <a:extLst>
              <a:ext uri="{FF2B5EF4-FFF2-40B4-BE49-F238E27FC236}">
                <a16:creationId xmlns:a16="http://schemas.microsoft.com/office/drawing/2014/main" id="{7C4D32AD-D2A1-4574-8738-36DEE5C6F696}"/>
              </a:ext>
            </a:extLst>
          </p:cNvPr>
          <p:cNvPicPr>
            <a:picLocks noChangeAspect="1"/>
          </p:cNvPicPr>
          <p:nvPr/>
        </p:nvPicPr>
        <p:blipFill>
          <a:blip r:embed="rId2"/>
          <a:stretch>
            <a:fillRect/>
          </a:stretch>
        </p:blipFill>
        <p:spPr>
          <a:xfrm>
            <a:off x="1258531" y="2451485"/>
            <a:ext cx="7610813" cy="2969760"/>
          </a:xfrm>
          <a:prstGeom prst="rect">
            <a:avLst/>
          </a:prstGeom>
        </p:spPr>
      </p:pic>
    </p:spTree>
    <p:extLst>
      <p:ext uri="{BB962C8B-B14F-4D97-AF65-F5344CB8AC3E}">
        <p14:creationId xmlns:p14="http://schemas.microsoft.com/office/powerpoint/2010/main" val="3205401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HTTP</a:t>
            </a:r>
            <a:r>
              <a:rPr lang="zh-CN" altLang="en-US" dirty="0"/>
              <a:t>响应消息</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3.2 HTTP</a:t>
            </a:r>
            <a:r>
              <a:rPr lang="zh-CN" altLang="en-US" dirty="0"/>
              <a:t>响应消息的组成部分</a:t>
            </a:r>
          </a:p>
        </p:txBody>
      </p:sp>
      <p:sp>
        <p:nvSpPr>
          <p:cNvPr id="9" name="TextBox 3">
            <a:extLst>
              <a:ext uri="{FF2B5EF4-FFF2-40B4-BE49-F238E27FC236}">
                <a16:creationId xmlns:a16="http://schemas.microsoft.com/office/drawing/2014/main" id="{57132E86-A647-4AFD-A359-CDCDDAD9FC2E}"/>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1. </a:t>
            </a:r>
            <a:r>
              <a:rPr lang="zh-CN" altLang="en-US" sz="1867" b="1" dirty="0">
                <a:solidFill>
                  <a:srgbClr val="404040"/>
                </a:solidFill>
                <a:latin typeface="微软雅黑" panose="020B0503020204020204" pitchFamily="34" charset="-122"/>
                <a:ea typeface="微软雅黑" panose="020B0503020204020204" pitchFamily="34" charset="-122"/>
              </a:rPr>
              <a:t>状态行</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a:extLst>
              <a:ext uri="{FF2B5EF4-FFF2-40B4-BE49-F238E27FC236}">
                <a16:creationId xmlns:a16="http://schemas.microsoft.com/office/drawing/2014/main" id="{E9E9C6CC-5F1D-48AD-BFE0-E9E55561A4C7}"/>
              </a:ext>
            </a:extLst>
          </p:cNvPr>
          <p:cNvSpPr>
            <a:spLocks noGrp="1"/>
          </p:cNvSpPr>
          <p:nvPr>
            <p:ph sz="half" idx="14"/>
          </p:nvPr>
        </p:nvSpPr>
        <p:spPr>
          <a:xfrm>
            <a:off x="1131169" y="2831999"/>
            <a:ext cx="9426299" cy="770189"/>
          </a:xfrm>
        </p:spPr>
        <p:txBody>
          <a:bodyPr>
            <a:noAutofit/>
          </a:bodyPr>
          <a:lstStyle/>
          <a:p>
            <a:r>
              <a:rPr lang="zh-CN" altLang="en-US" b="1" dirty="0">
                <a:solidFill>
                  <a:srgbClr val="FF0000"/>
                </a:solidFill>
              </a:rPr>
              <a:t>状态行</a:t>
            </a:r>
            <a:r>
              <a:rPr lang="zh-CN" altLang="en-US" dirty="0"/>
              <a:t>由 </a:t>
            </a:r>
            <a:r>
              <a:rPr lang="en-US" altLang="zh-CN" dirty="0">
                <a:solidFill>
                  <a:srgbClr val="047FFD"/>
                </a:solidFill>
              </a:rPr>
              <a:t>HTTP </a:t>
            </a:r>
            <a:r>
              <a:rPr lang="zh-CN" altLang="en-US" dirty="0">
                <a:solidFill>
                  <a:srgbClr val="047FFD"/>
                </a:solidFill>
              </a:rPr>
              <a:t>协议版本</a:t>
            </a:r>
            <a:r>
              <a:rPr lang="zh-CN" altLang="en-US" dirty="0"/>
              <a:t>、</a:t>
            </a:r>
            <a:r>
              <a:rPr lang="zh-CN" altLang="en-US" dirty="0">
                <a:solidFill>
                  <a:srgbClr val="047FFD"/>
                </a:solidFill>
              </a:rPr>
              <a:t>状态码</a:t>
            </a:r>
            <a:r>
              <a:rPr lang="zh-CN" altLang="en-US" dirty="0"/>
              <a:t>和</a:t>
            </a:r>
            <a:r>
              <a:rPr lang="zh-CN" altLang="en-US" dirty="0">
                <a:solidFill>
                  <a:srgbClr val="047FFD"/>
                </a:solidFill>
              </a:rPr>
              <a:t>状态码的描述文本 </a:t>
            </a:r>
            <a:r>
              <a:rPr lang="en-US" altLang="zh-CN" dirty="0"/>
              <a:t>3 </a:t>
            </a:r>
            <a:r>
              <a:rPr lang="zh-CN" altLang="en-US" dirty="0"/>
              <a:t>个部分组成，他们之间使用空格隔开</a:t>
            </a:r>
            <a:r>
              <a:rPr lang="en-US" altLang="zh-CN" dirty="0"/>
              <a:t>;</a:t>
            </a:r>
            <a:endParaRPr lang="en-US" altLang="zh-CN" dirty="0">
              <a:solidFill>
                <a:schemeClr val="tx1"/>
              </a:solidFill>
            </a:endParaRPr>
          </a:p>
        </p:txBody>
      </p:sp>
      <p:pic>
        <p:nvPicPr>
          <p:cNvPr id="2" name="图片 1">
            <a:extLst>
              <a:ext uri="{FF2B5EF4-FFF2-40B4-BE49-F238E27FC236}">
                <a16:creationId xmlns:a16="http://schemas.microsoft.com/office/drawing/2014/main" id="{8E5B9C64-994C-40AE-8530-1414F5E952B2}"/>
              </a:ext>
            </a:extLst>
          </p:cNvPr>
          <p:cNvPicPr>
            <a:picLocks noChangeAspect="1"/>
          </p:cNvPicPr>
          <p:nvPr/>
        </p:nvPicPr>
        <p:blipFill>
          <a:blip r:embed="rId2"/>
          <a:stretch>
            <a:fillRect/>
          </a:stretch>
        </p:blipFill>
        <p:spPr>
          <a:xfrm>
            <a:off x="1262978" y="3465965"/>
            <a:ext cx="5968253" cy="507936"/>
          </a:xfrm>
          <a:prstGeom prst="rect">
            <a:avLst/>
          </a:prstGeom>
        </p:spPr>
      </p:pic>
      <p:pic>
        <p:nvPicPr>
          <p:cNvPr id="3" name="图片 2">
            <a:extLst>
              <a:ext uri="{FF2B5EF4-FFF2-40B4-BE49-F238E27FC236}">
                <a16:creationId xmlns:a16="http://schemas.microsoft.com/office/drawing/2014/main" id="{FEE3C745-1755-4B68-9784-B6C09241405F}"/>
              </a:ext>
            </a:extLst>
          </p:cNvPr>
          <p:cNvPicPr>
            <a:picLocks noChangeAspect="1"/>
          </p:cNvPicPr>
          <p:nvPr/>
        </p:nvPicPr>
        <p:blipFill>
          <a:blip r:embed="rId3"/>
          <a:stretch>
            <a:fillRect/>
          </a:stretch>
        </p:blipFill>
        <p:spPr>
          <a:xfrm>
            <a:off x="1262978" y="4140091"/>
            <a:ext cx="4330159" cy="2476191"/>
          </a:xfrm>
          <a:prstGeom prst="rect">
            <a:avLst/>
          </a:prstGeom>
        </p:spPr>
      </p:pic>
      <p:sp>
        <p:nvSpPr>
          <p:cNvPr id="13" name="矩形 12">
            <a:extLst>
              <a:ext uri="{FF2B5EF4-FFF2-40B4-BE49-F238E27FC236}">
                <a16:creationId xmlns:a16="http://schemas.microsoft.com/office/drawing/2014/main" id="{368A45A3-1316-4B7D-AE88-46B733DE2059}"/>
              </a:ext>
            </a:extLst>
          </p:cNvPr>
          <p:cNvSpPr/>
          <p:nvPr/>
        </p:nvSpPr>
        <p:spPr>
          <a:xfrm>
            <a:off x="1459651" y="4401326"/>
            <a:ext cx="2211348" cy="3548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59497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HTTP</a:t>
            </a:r>
            <a:r>
              <a:rPr lang="zh-CN" altLang="en-US" dirty="0"/>
              <a:t>响应消息</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3.2 HTTP</a:t>
            </a:r>
            <a:r>
              <a:rPr lang="zh-CN" altLang="en-US" dirty="0"/>
              <a:t>响应消息的组成部分</a:t>
            </a:r>
          </a:p>
        </p:txBody>
      </p:sp>
      <p:sp>
        <p:nvSpPr>
          <p:cNvPr id="9" name="TextBox 3">
            <a:extLst>
              <a:ext uri="{FF2B5EF4-FFF2-40B4-BE49-F238E27FC236}">
                <a16:creationId xmlns:a16="http://schemas.microsoft.com/office/drawing/2014/main" id="{57132E86-A647-4AFD-A359-CDCDDAD9FC2E}"/>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2. </a:t>
            </a:r>
            <a:r>
              <a:rPr lang="zh-CN" altLang="en-US" sz="1867" b="1" dirty="0">
                <a:solidFill>
                  <a:srgbClr val="404040"/>
                </a:solidFill>
                <a:latin typeface="微软雅黑" panose="020B0503020204020204" pitchFamily="34" charset="-122"/>
                <a:ea typeface="微软雅黑" panose="020B0503020204020204" pitchFamily="34" charset="-122"/>
              </a:rPr>
              <a:t>响应头部</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a:extLst>
              <a:ext uri="{FF2B5EF4-FFF2-40B4-BE49-F238E27FC236}">
                <a16:creationId xmlns:a16="http://schemas.microsoft.com/office/drawing/2014/main" id="{E9E9C6CC-5F1D-48AD-BFE0-E9E55561A4C7}"/>
              </a:ext>
            </a:extLst>
          </p:cNvPr>
          <p:cNvSpPr>
            <a:spLocks noGrp="1"/>
          </p:cNvSpPr>
          <p:nvPr>
            <p:ph sz="half" idx="14"/>
          </p:nvPr>
        </p:nvSpPr>
        <p:spPr>
          <a:xfrm>
            <a:off x="1131169" y="2831999"/>
            <a:ext cx="9426299" cy="770189"/>
          </a:xfrm>
        </p:spPr>
        <p:txBody>
          <a:bodyPr>
            <a:noAutofit/>
          </a:bodyPr>
          <a:lstStyle/>
          <a:p>
            <a:r>
              <a:rPr lang="zh-CN" altLang="en-US" b="1" dirty="0">
                <a:solidFill>
                  <a:srgbClr val="FF0000"/>
                </a:solidFill>
              </a:rPr>
              <a:t>响应头部</a:t>
            </a:r>
            <a:r>
              <a:rPr lang="zh-CN" altLang="en-US" dirty="0">
                <a:solidFill>
                  <a:schemeClr val="tx1"/>
                </a:solidFill>
              </a:rPr>
              <a:t>用来描述</a:t>
            </a:r>
            <a:r>
              <a:rPr lang="zh-CN" altLang="en-US" dirty="0">
                <a:solidFill>
                  <a:srgbClr val="FF0000"/>
                </a:solidFill>
              </a:rPr>
              <a:t>服务器的基本信息</a:t>
            </a:r>
            <a:r>
              <a:rPr lang="zh-CN" altLang="en-US" dirty="0">
                <a:solidFill>
                  <a:schemeClr val="tx1"/>
                </a:solidFill>
              </a:rPr>
              <a:t>。响应头部由多行 </a:t>
            </a:r>
            <a:r>
              <a:rPr lang="zh-CN" altLang="en-US" dirty="0">
                <a:solidFill>
                  <a:srgbClr val="047FFD"/>
                </a:solidFill>
              </a:rPr>
              <a:t>键</a:t>
            </a:r>
            <a:r>
              <a:rPr lang="en-US" altLang="zh-CN" dirty="0">
                <a:solidFill>
                  <a:srgbClr val="047FFD"/>
                </a:solidFill>
              </a:rPr>
              <a:t>/</a:t>
            </a:r>
            <a:r>
              <a:rPr lang="zh-CN" altLang="en-US" dirty="0">
                <a:solidFill>
                  <a:srgbClr val="047FFD"/>
                </a:solidFill>
              </a:rPr>
              <a:t>值对 </a:t>
            </a:r>
            <a:r>
              <a:rPr lang="zh-CN" altLang="en-US" dirty="0">
                <a:solidFill>
                  <a:schemeClr val="tx1"/>
                </a:solidFill>
              </a:rPr>
              <a:t>组成，每行的键和值之间用英文的冒号分隔。</a:t>
            </a:r>
            <a:endParaRPr lang="en-US" altLang="zh-CN" dirty="0">
              <a:solidFill>
                <a:schemeClr val="tx1"/>
              </a:solidFill>
            </a:endParaRPr>
          </a:p>
        </p:txBody>
      </p:sp>
      <p:pic>
        <p:nvPicPr>
          <p:cNvPr id="4" name="图片 3">
            <a:extLst>
              <a:ext uri="{FF2B5EF4-FFF2-40B4-BE49-F238E27FC236}">
                <a16:creationId xmlns:a16="http://schemas.microsoft.com/office/drawing/2014/main" id="{3C7F039A-CB48-4842-A242-0F798C44624A}"/>
              </a:ext>
            </a:extLst>
          </p:cNvPr>
          <p:cNvPicPr>
            <a:picLocks noChangeAspect="1"/>
          </p:cNvPicPr>
          <p:nvPr/>
        </p:nvPicPr>
        <p:blipFill>
          <a:blip r:embed="rId2"/>
          <a:stretch>
            <a:fillRect/>
          </a:stretch>
        </p:blipFill>
        <p:spPr>
          <a:xfrm>
            <a:off x="1249579" y="3465965"/>
            <a:ext cx="5968253" cy="1473016"/>
          </a:xfrm>
          <a:prstGeom prst="rect">
            <a:avLst/>
          </a:prstGeom>
        </p:spPr>
      </p:pic>
    </p:spTree>
    <p:extLst>
      <p:ext uri="{BB962C8B-B14F-4D97-AF65-F5344CB8AC3E}">
        <p14:creationId xmlns:p14="http://schemas.microsoft.com/office/powerpoint/2010/main" val="2353453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1">
            <a:extLst>
              <a:ext uri="{FF2B5EF4-FFF2-40B4-BE49-F238E27FC236}">
                <a16:creationId xmlns:a16="http://schemas.microsoft.com/office/drawing/2014/main" id="{C9C52279-D1C0-430B-ACA5-9359C1749215}"/>
              </a:ext>
            </a:extLst>
          </p:cNvPr>
          <p:cNvSpPr>
            <a:spLocks noGrp="1"/>
          </p:cNvSpPr>
          <p:nvPr>
            <p:ph idx="1"/>
          </p:nvPr>
        </p:nvSpPr>
        <p:spPr>
          <a:xfrm>
            <a:off x="4656000" y="1188497"/>
            <a:ext cx="6654800" cy="4894105"/>
          </a:xfrm>
        </p:spPr>
        <p:txBody>
          <a:bodyPr>
            <a:normAutofit lnSpcReduction="10000"/>
          </a:bodyPr>
          <a:lstStyle/>
          <a:p>
            <a:r>
              <a:rPr lang="zh-CN" altLang="en-US" dirty="0">
                <a:solidFill>
                  <a:schemeClr val="tx1"/>
                </a:solidFill>
              </a:rPr>
              <a:t>客户端与服务器</a:t>
            </a:r>
            <a:endParaRPr lang="en-US" altLang="zh-CN" dirty="0">
              <a:solidFill>
                <a:schemeClr val="tx1"/>
              </a:solidFill>
            </a:endParaRPr>
          </a:p>
          <a:p>
            <a:r>
              <a:rPr lang="en-US" altLang="zh-CN" dirty="0">
                <a:solidFill>
                  <a:schemeClr val="tx1"/>
                </a:solidFill>
              </a:rPr>
              <a:t>URL</a:t>
            </a:r>
            <a:r>
              <a:rPr lang="zh-CN" altLang="en-US" dirty="0">
                <a:solidFill>
                  <a:schemeClr val="tx1"/>
                </a:solidFill>
              </a:rPr>
              <a:t>地址</a:t>
            </a:r>
            <a:endParaRPr lang="en-US" altLang="zh-CN" dirty="0">
              <a:solidFill>
                <a:schemeClr val="tx1"/>
              </a:solidFill>
            </a:endParaRPr>
          </a:p>
          <a:p>
            <a:r>
              <a:rPr lang="zh-CN" altLang="en-US" dirty="0">
                <a:solidFill>
                  <a:schemeClr val="tx1"/>
                </a:solidFill>
              </a:rPr>
              <a:t>分析网页的打开过程</a:t>
            </a:r>
            <a:endParaRPr lang="en-US" altLang="zh-CN" dirty="0">
              <a:solidFill>
                <a:schemeClr val="tx1"/>
              </a:solidFill>
            </a:endParaRPr>
          </a:p>
          <a:p>
            <a:r>
              <a:rPr lang="zh-CN" altLang="en-US" dirty="0">
                <a:solidFill>
                  <a:schemeClr val="tx1"/>
                </a:solidFill>
              </a:rPr>
              <a:t>服务器对外提供了哪些资源</a:t>
            </a:r>
            <a:endParaRPr lang="en-US" altLang="zh-CN" dirty="0">
              <a:solidFill>
                <a:schemeClr val="tx1"/>
              </a:solidFill>
            </a:endParaRPr>
          </a:p>
          <a:p>
            <a:r>
              <a:rPr lang="zh-CN" altLang="en-US" dirty="0">
                <a:solidFill>
                  <a:schemeClr val="tx1"/>
                </a:solidFill>
              </a:rPr>
              <a:t>了解</a:t>
            </a:r>
            <a:r>
              <a:rPr lang="en-US" altLang="zh-CN" dirty="0">
                <a:solidFill>
                  <a:schemeClr val="tx1"/>
                </a:solidFill>
              </a:rPr>
              <a:t>Ajax</a:t>
            </a:r>
          </a:p>
          <a:p>
            <a:r>
              <a:rPr lang="en-US" altLang="zh-CN" dirty="0">
                <a:solidFill>
                  <a:srgbClr val="FF0000"/>
                </a:solidFill>
              </a:rPr>
              <a:t>jQuery</a:t>
            </a:r>
            <a:r>
              <a:rPr lang="zh-CN" altLang="en-US" dirty="0">
                <a:solidFill>
                  <a:srgbClr val="FF0000"/>
                </a:solidFill>
              </a:rPr>
              <a:t>中的</a:t>
            </a:r>
            <a:r>
              <a:rPr lang="en-US" altLang="zh-CN" dirty="0">
                <a:solidFill>
                  <a:srgbClr val="FF0000"/>
                </a:solidFill>
              </a:rPr>
              <a:t>Ajax</a:t>
            </a:r>
          </a:p>
          <a:p>
            <a:r>
              <a:rPr lang="zh-CN" altLang="en-US" dirty="0">
                <a:solidFill>
                  <a:schemeClr val="tx1"/>
                </a:solidFill>
              </a:rPr>
              <a:t>接口</a:t>
            </a:r>
            <a:endParaRPr lang="en-US" altLang="zh-CN" dirty="0">
              <a:solidFill>
                <a:schemeClr val="tx1"/>
              </a:solidFill>
            </a:endParaRPr>
          </a:p>
          <a:p>
            <a:r>
              <a:rPr lang="zh-CN" altLang="en-US" dirty="0">
                <a:solidFill>
                  <a:schemeClr val="tx1"/>
                </a:solidFill>
              </a:rPr>
              <a:t>案例 </a:t>
            </a:r>
            <a:r>
              <a:rPr lang="en-US" altLang="zh-CN" dirty="0">
                <a:solidFill>
                  <a:schemeClr val="tx1"/>
                </a:solidFill>
              </a:rPr>
              <a:t>- </a:t>
            </a:r>
            <a:r>
              <a:rPr lang="zh-CN" altLang="en-US" dirty="0">
                <a:solidFill>
                  <a:schemeClr val="tx1"/>
                </a:solidFill>
              </a:rPr>
              <a:t>图书管理</a:t>
            </a:r>
            <a:endParaRPr lang="en-US" altLang="zh-CN" dirty="0">
              <a:solidFill>
                <a:schemeClr val="tx1"/>
              </a:solidFill>
            </a:endParaRPr>
          </a:p>
          <a:p>
            <a:r>
              <a:rPr lang="zh-CN" altLang="en-US" dirty="0">
                <a:solidFill>
                  <a:schemeClr val="tx1"/>
                </a:solidFill>
              </a:rPr>
              <a:t>案例 </a:t>
            </a:r>
            <a:r>
              <a:rPr lang="en-US" altLang="zh-CN" dirty="0">
                <a:solidFill>
                  <a:schemeClr val="tx1"/>
                </a:solidFill>
              </a:rPr>
              <a:t>– </a:t>
            </a:r>
            <a:r>
              <a:rPr lang="zh-CN" altLang="en-US" dirty="0">
                <a:solidFill>
                  <a:schemeClr val="tx1"/>
                </a:solidFill>
              </a:rPr>
              <a:t>聊天机器人</a:t>
            </a:r>
            <a:endParaRPr lang="en-US" altLang="zh-CN" dirty="0">
              <a:solidFill>
                <a:schemeClr val="tx1"/>
              </a:solidFill>
            </a:endParaRPr>
          </a:p>
        </p:txBody>
      </p:sp>
    </p:spTree>
    <p:extLst>
      <p:ext uri="{BB962C8B-B14F-4D97-AF65-F5344CB8AC3E}">
        <p14:creationId xmlns:p14="http://schemas.microsoft.com/office/powerpoint/2010/main" val="253420759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HTTP</a:t>
            </a:r>
            <a:r>
              <a:rPr lang="zh-CN" altLang="en-US" dirty="0"/>
              <a:t>响应消息</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3.2 HTTP</a:t>
            </a:r>
            <a:r>
              <a:rPr lang="zh-CN" altLang="en-US" dirty="0"/>
              <a:t>响应消息的组成部分</a:t>
            </a:r>
          </a:p>
        </p:txBody>
      </p:sp>
      <p:sp>
        <p:nvSpPr>
          <p:cNvPr id="9" name="TextBox 3">
            <a:extLst>
              <a:ext uri="{FF2B5EF4-FFF2-40B4-BE49-F238E27FC236}">
                <a16:creationId xmlns:a16="http://schemas.microsoft.com/office/drawing/2014/main" id="{57132E86-A647-4AFD-A359-CDCDDAD9FC2E}"/>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2. </a:t>
            </a:r>
            <a:r>
              <a:rPr lang="zh-CN" altLang="en-US" sz="1867" b="1" dirty="0">
                <a:solidFill>
                  <a:srgbClr val="404040"/>
                </a:solidFill>
                <a:latin typeface="微软雅黑" panose="020B0503020204020204" pitchFamily="34" charset="-122"/>
                <a:ea typeface="微软雅黑" panose="020B0503020204020204" pitchFamily="34" charset="-122"/>
              </a:rPr>
              <a:t>响应头部 </a:t>
            </a:r>
            <a:r>
              <a:rPr lang="en-US" altLang="zh-CN" sz="1867" b="1" dirty="0">
                <a:solidFill>
                  <a:srgbClr val="404040"/>
                </a:solidFill>
                <a:latin typeface="微软雅黑" panose="020B0503020204020204" pitchFamily="34" charset="-122"/>
                <a:ea typeface="微软雅黑" panose="020B0503020204020204" pitchFamily="34" charset="-122"/>
              </a:rPr>
              <a:t>– </a:t>
            </a:r>
            <a:r>
              <a:rPr lang="zh-CN" altLang="en-US" sz="1867" b="1" dirty="0">
                <a:solidFill>
                  <a:srgbClr val="404040"/>
                </a:solidFill>
                <a:latin typeface="微软雅黑" panose="020B0503020204020204" pitchFamily="34" charset="-122"/>
                <a:ea typeface="微软雅黑" panose="020B0503020204020204" pitchFamily="34" charset="-122"/>
              </a:rPr>
              <a:t>常见的响应头字段</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4" name="内容占位符 5">
            <a:extLst>
              <a:ext uri="{FF2B5EF4-FFF2-40B4-BE49-F238E27FC236}">
                <a16:creationId xmlns:a16="http://schemas.microsoft.com/office/drawing/2014/main" id="{46C8C402-2CF2-424E-99EC-9C1049A9B25A}"/>
              </a:ext>
            </a:extLst>
          </p:cNvPr>
          <p:cNvSpPr>
            <a:spLocks noGrp="1"/>
          </p:cNvSpPr>
          <p:nvPr>
            <p:ph sz="half" idx="14"/>
          </p:nvPr>
        </p:nvSpPr>
        <p:spPr>
          <a:xfrm>
            <a:off x="1131170" y="5613815"/>
            <a:ext cx="10484725" cy="951109"/>
          </a:xfrm>
        </p:spPr>
        <p:txBody>
          <a:bodyPr>
            <a:noAutofit/>
          </a:bodyPr>
          <a:lstStyle/>
          <a:p>
            <a:r>
              <a:rPr lang="zh-CN" altLang="en-US" dirty="0">
                <a:solidFill>
                  <a:schemeClr val="tx1"/>
                </a:solidFill>
              </a:rPr>
              <a:t>关于更多响应头字段的描述，可以查看 </a:t>
            </a:r>
            <a:r>
              <a:rPr lang="en-US" altLang="zh-CN" dirty="0">
                <a:solidFill>
                  <a:schemeClr val="tx1"/>
                </a:solidFill>
              </a:rPr>
              <a:t>MDN </a:t>
            </a:r>
            <a:r>
              <a:rPr lang="zh-CN" altLang="en-US" dirty="0">
                <a:solidFill>
                  <a:schemeClr val="tx1"/>
                </a:solidFill>
              </a:rPr>
              <a:t>官方文档：</a:t>
            </a:r>
            <a:r>
              <a:rPr lang="en-US" altLang="zh-CN" dirty="0">
                <a:hlinkClick r:id="rId2"/>
              </a:rPr>
              <a:t>https://developer.mozilla.org/zh-CN/docs/Web/HTTP/Headers</a:t>
            </a:r>
            <a:endParaRPr lang="en-US" altLang="zh-CN" dirty="0">
              <a:solidFill>
                <a:schemeClr val="tx1"/>
              </a:solidFill>
            </a:endParaRPr>
          </a:p>
        </p:txBody>
      </p:sp>
      <p:pic>
        <p:nvPicPr>
          <p:cNvPr id="5" name="图片 4">
            <a:extLst>
              <a:ext uri="{FF2B5EF4-FFF2-40B4-BE49-F238E27FC236}">
                <a16:creationId xmlns:a16="http://schemas.microsoft.com/office/drawing/2014/main" id="{42732B71-D7BF-4E39-A846-854029CE0EA3}"/>
              </a:ext>
            </a:extLst>
          </p:cNvPr>
          <p:cNvPicPr>
            <a:picLocks noChangeAspect="1"/>
          </p:cNvPicPr>
          <p:nvPr/>
        </p:nvPicPr>
        <p:blipFill>
          <a:blip r:embed="rId3"/>
          <a:stretch>
            <a:fillRect/>
          </a:stretch>
        </p:blipFill>
        <p:spPr>
          <a:xfrm>
            <a:off x="1131171" y="2856367"/>
            <a:ext cx="5625397" cy="2514285"/>
          </a:xfrm>
          <a:prstGeom prst="rect">
            <a:avLst/>
          </a:prstGeom>
          <a:ln>
            <a:solidFill>
              <a:schemeClr val="bg2">
                <a:lumMod val="90000"/>
              </a:schemeClr>
            </a:solidFill>
          </a:ln>
        </p:spPr>
      </p:pic>
      <p:sp>
        <p:nvSpPr>
          <p:cNvPr id="15" name="矩形 14">
            <a:extLst>
              <a:ext uri="{FF2B5EF4-FFF2-40B4-BE49-F238E27FC236}">
                <a16:creationId xmlns:a16="http://schemas.microsoft.com/office/drawing/2014/main" id="{A3441198-75B7-404F-9A48-CE1D3C7C0BA1}"/>
              </a:ext>
            </a:extLst>
          </p:cNvPr>
          <p:cNvSpPr/>
          <p:nvPr/>
        </p:nvSpPr>
        <p:spPr>
          <a:xfrm>
            <a:off x="1312985" y="3429001"/>
            <a:ext cx="4059535" cy="19416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322848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HTTP</a:t>
            </a:r>
            <a:r>
              <a:rPr lang="zh-CN" altLang="en-US" dirty="0"/>
              <a:t>响应消息</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3.2 HTTP</a:t>
            </a:r>
            <a:r>
              <a:rPr lang="zh-CN" altLang="en-US" dirty="0"/>
              <a:t>响应消息的组成部分</a:t>
            </a:r>
          </a:p>
        </p:txBody>
      </p:sp>
      <p:sp>
        <p:nvSpPr>
          <p:cNvPr id="9" name="TextBox 3">
            <a:extLst>
              <a:ext uri="{FF2B5EF4-FFF2-40B4-BE49-F238E27FC236}">
                <a16:creationId xmlns:a16="http://schemas.microsoft.com/office/drawing/2014/main" id="{57132E86-A647-4AFD-A359-CDCDDAD9FC2E}"/>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3. </a:t>
            </a:r>
            <a:r>
              <a:rPr lang="zh-CN" altLang="en-US" sz="1867" b="1" dirty="0">
                <a:solidFill>
                  <a:srgbClr val="404040"/>
                </a:solidFill>
                <a:latin typeface="微软雅黑" panose="020B0503020204020204" pitchFamily="34" charset="-122"/>
                <a:ea typeface="微软雅黑" panose="020B0503020204020204" pitchFamily="34" charset="-122"/>
              </a:rPr>
              <a:t>空行</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3" name="内容占位符 5">
            <a:extLst>
              <a:ext uri="{FF2B5EF4-FFF2-40B4-BE49-F238E27FC236}">
                <a16:creationId xmlns:a16="http://schemas.microsoft.com/office/drawing/2014/main" id="{469B6855-3676-4669-AACF-582742FB59F4}"/>
              </a:ext>
            </a:extLst>
          </p:cNvPr>
          <p:cNvSpPr>
            <a:spLocks noGrp="1"/>
          </p:cNvSpPr>
          <p:nvPr>
            <p:ph sz="half" idx="14"/>
          </p:nvPr>
        </p:nvSpPr>
        <p:spPr>
          <a:xfrm>
            <a:off x="1131169" y="2831999"/>
            <a:ext cx="9426299" cy="938444"/>
          </a:xfrm>
        </p:spPr>
        <p:txBody>
          <a:bodyPr>
            <a:noAutofit/>
          </a:bodyPr>
          <a:lstStyle/>
          <a:p>
            <a:r>
              <a:rPr lang="zh-CN" altLang="en-US" dirty="0">
                <a:solidFill>
                  <a:schemeClr val="tx1"/>
                </a:solidFill>
              </a:rPr>
              <a:t>在最后一个响应头部字段结束之后，会紧跟一个</a:t>
            </a:r>
            <a:r>
              <a:rPr lang="zh-CN" altLang="en-US" b="1" dirty="0">
                <a:solidFill>
                  <a:srgbClr val="FF0000"/>
                </a:solidFill>
              </a:rPr>
              <a:t>空行</a:t>
            </a:r>
            <a:r>
              <a:rPr lang="zh-CN" altLang="en-US" dirty="0">
                <a:solidFill>
                  <a:schemeClr val="tx1"/>
                </a:solidFill>
              </a:rPr>
              <a:t>，用来通知客户端</a:t>
            </a:r>
            <a:r>
              <a:rPr lang="zh-CN" altLang="en-US" dirty="0">
                <a:solidFill>
                  <a:srgbClr val="FF0000"/>
                </a:solidFill>
              </a:rPr>
              <a:t>响应头部至此结束</a:t>
            </a:r>
            <a:r>
              <a:rPr lang="zh-CN" altLang="en-US" dirty="0">
                <a:solidFill>
                  <a:schemeClr val="tx1"/>
                </a:solidFill>
              </a:rPr>
              <a:t>。</a:t>
            </a:r>
            <a:endParaRPr lang="en-US" altLang="zh-CN" dirty="0">
              <a:solidFill>
                <a:schemeClr val="tx1"/>
              </a:solidFill>
            </a:endParaRPr>
          </a:p>
          <a:p>
            <a:r>
              <a:rPr lang="zh-CN" altLang="en-US" dirty="0">
                <a:solidFill>
                  <a:schemeClr val="tx1"/>
                </a:solidFill>
              </a:rPr>
              <a:t>响应消息中的空行，用来分隔</a:t>
            </a:r>
            <a:r>
              <a:rPr lang="zh-CN" altLang="en-US" dirty="0">
                <a:solidFill>
                  <a:srgbClr val="FF0000"/>
                </a:solidFill>
              </a:rPr>
              <a:t>响应头部</a:t>
            </a:r>
            <a:r>
              <a:rPr lang="zh-CN" altLang="en-US" dirty="0">
                <a:solidFill>
                  <a:schemeClr val="tx1"/>
                </a:solidFill>
              </a:rPr>
              <a:t>与</a:t>
            </a:r>
            <a:r>
              <a:rPr lang="zh-CN" altLang="en-US" dirty="0">
                <a:solidFill>
                  <a:srgbClr val="FF0000"/>
                </a:solidFill>
              </a:rPr>
              <a:t>响应体</a:t>
            </a:r>
            <a:r>
              <a:rPr lang="zh-CN" altLang="en-US" dirty="0">
                <a:solidFill>
                  <a:schemeClr val="tx1"/>
                </a:solidFill>
              </a:rPr>
              <a:t>。</a:t>
            </a:r>
            <a:endParaRPr lang="en-US" altLang="zh-CN" dirty="0">
              <a:solidFill>
                <a:srgbClr val="FF0000"/>
              </a:solidFill>
            </a:endParaRPr>
          </a:p>
        </p:txBody>
      </p:sp>
      <p:pic>
        <p:nvPicPr>
          <p:cNvPr id="5" name="图片 4">
            <a:extLst>
              <a:ext uri="{FF2B5EF4-FFF2-40B4-BE49-F238E27FC236}">
                <a16:creationId xmlns:a16="http://schemas.microsoft.com/office/drawing/2014/main" id="{A053DA63-6435-4A20-B88D-0D328258FD44}"/>
              </a:ext>
            </a:extLst>
          </p:cNvPr>
          <p:cNvPicPr>
            <a:picLocks noChangeAspect="1"/>
          </p:cNvPicPr>
          <p:nvPr/>
        </p:nvPicPr>
        <p:blipFill>
          <a:blip r:embed="rId2"/>
          <a:stretch>
            <a:fillRect/>
          </a:stretch>
        </p:blipFill>
        <p:spPr>
          <a:xfrm>
            <a:off x="1236182" y="3998399"/>
            <a:ext cx="5968253" cy="1473016"/>
          </a:xfrm>
          <a:prstGeom prst="rect">
            <a:avLst/>
          </a:prstGeom>
        </p:spPr>
      </p:pic>
    </p:spTree>
    <p:extLst>
      <p:ext uri="{BB962C8B-B14F-4D97-AF65-F5344CB8AC3E}">
        <p14:creationId xmlns:p14="http://schemas.microsoft.com/office/powerpoint/2010/main" val="56863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HTTP</a:t>
            </a:r>
            <a:r>
              <a:rPr lang="zh-CN" altLang="en-US" dirty="0"/>
              <a:t>响应消息</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3.2 HTTP</a:t>
            </a:r>
            <a:r>
              <a:rPr lang="zh-CN" altLang="en-US" dirty="0"/>
              <a:t>响应消息的组成部分</a:t>
            </a:r>
          </a:p>
        </p:txBody>
      </p:sp>
      <p:sp>
        <p:nvSpPr>
          <p:cNvPr id="9" name="TextBox 3">
            <a:extLst>
              <a:ext uri="{FF2B5EF4-FFF2-40B4-BE49-F238E27FC236}">
                <a16:creationId xmlns:a16="http://schemas.microsoft.com/office/drawing/2014/main" id="{57132E86-A647-4AFD-A359-CDCDDAD9FC2E}"/>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4. </a:t>
            </a:r>
            <a:r>
              <a:rPr lang="zh-CN" altLang="en-US" sz="1867" b="1" dirty="0">
                <a:solidFill>
                  <a:srgbClr val="404040"/>
                </a:solidFill>
                <a:latin typeface="微软雅黑" panose="020B0503020204020204" pitchFamily="34" charset="-122"/>
                <a:ea typeface="微软雅黑" panose="020B0503020204020204" pitchFamily="34" charset="-122"/>
              </a:rPr>
              <a:t>响应体</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a:extLst>
              <a:ext uri="{FF2B5EF4-FFF2-40B4-BE49-F238E27FC236}">
                <a16:creationId xmlns:a16="http://schemas.microsoft.com/office/drawing/2014/main" id="{56D920ED-F186-4717-946C-C29A8B0A227B}"/>
              </a:ext>
            </a:extLst>
          </p:cNvPr>
          <p:cNvSpPr>
            <a:spLocks noGrp="1"/>
          </p:cNvSpPr>
          <p:nvPr>
            <p:ph sz="half" idx="14"/>
          </p:nvPr>
        </p:nvSpPr>
        <p:spPr>
          <a:xfrm>
            <a:off x="1131169" y="2832000"/>
            <a:ext cx="9426299" cy="556379"/>
          </a:xfrm>
        </p:spPr>
        <p:txBody>
          <a:bodyPr>
            <a:noAutofit/>
          </a:bodyPr>
          <a:lstStyle/>
          <a:p>
            <a:r>
              <a:rPr lang="zh-CN" altLang="en-US" dirty="0">
                <a:solidFill>
                  <a:schemeClr val="tx1"/>
                </a:solidFill>
              </a:rPr>
              <a:t>响应体中存放的，是服务器响应给客户端的资源内容。</a:t>
            </a:r>
            <a:endParaRPr lang="en-US" altLang="zh-CN" dirty="0">
              <a:solidFill>
                <a:schemeClr val="tx1"/>
              </a:solidFill>
            </a:endParaRPr>
          </a:p>
        </p:txBody>
      </p:sp>
      <p:pic>
        <p:nvPicPr>
          <p:cNvPr id="17" name="图片 16">
            <a:extLst>
              <a:ext uri="{FF2B5EF4-FFF2-40B4-BE49-F238E27FC236}">
                <a16:creationId xmlns:a16="http://schemas.microsoft.com/office/drawing/2014/main" id="{B15AF9E9-E4F6-499E-9B85-D602B850602B}"/>
              </a:ext>
            </a:extLst>
          </p:cNvPr>
          <p:cNvPicPr>
            <a:picLocks noChangeAspect="1"/>
          </p:cNvPicPr>
          <p:nvPr/>
        </p:nvPicPr>
        <p:blipFill>
          <a:blip r:embed="rId2"/>
          <a:stretch>
            <a:fillRect/>
          </a:stretch>
        </p:blipFill>
        <p:spPr>
          <a:xfrm>
            <a:off x="1236182" y="3479900"/>
            <a:ext cx="5968253" cy="1473016"/>
          </a:xfrm>
          <a:prstGeom prst="rect">
            <a:avLst/>
          </a:prstGeom>
        </p:spPr>
      </p:pic>
      <p:pic>
        <p:nvPicPr>
          <p:cNvPr id="4" name="图片 3">
            <a:extLst>
              <a:ext uri="{FF2B5EF4-FFF2-40B4-BE49-F238E27FC236}">
                <a16:creationId xmlns:a16="http://schemas.microsoft.com/office/drawing/2014/main" id="{028E17E5-D261-4EDF-B4AB-06E91C7D08A1}"/>
              </a:ext>
            </a:extLst>
          </p:cNvPr>
          <p:cNvPicPr>
            <a:picLocks noChangeAspect="1"/>
          </p:cNvPicPr>
          <p:nvPr/>
        </p:nvPicPr>
        <p:blipFill>
          <a:blip r:embed="rId3"/>
          <a:stretch>
            <a:fillRect/>
          </a:stretch>
        </p:blipFill>
        <p:spPr>
          <a:xfrm>
            <a:off x="1236181" y="5301851"/>
            <a:ext cx="5358731" cy="1066667"/>
          </a:xfrm>
          <a:prstGeom prst="rect">
            <a:avLst/>
          </a:prstGeom>
        </p:spPr>
      </p:pic>
    </p:spTree>
    <p:extLst>
      <p:ext uri="{BB962C8B-B14F-4D97-AF65-F5344CB8AC3E}">
        <p14:creationId xmlns:p14="http://schemas.microsoft.com/office/powerpoint/2010/main" val="180029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HTTP</a:t>
            </a:r>
            <a:r>
              <a:rPr lang="zh-CN" altLang="en-US" dirty="0"/>
              <a:t>响应消息</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3.2 HTTP</a:t>
            </a:r>
            <a:r>
              <a:rPr lang="zh-CN" altLang="en-US" dirty="0"/>
              <a:t>响应消息的组成部分</a:t>
            </a:r>
          </a:p>
        </p:txBody>
      </p:sp>
      <p:sp>
        <p:nvSpPr>
          <p:cNvPr id="9" name="TextBox 3">
            <a:extLst>
              <a:ext uri="{FF2B5EF4-FFF2-40B4-BE49-F238E27FC236}">
                <a16:creationId xmlns:a16="http://schemas.microsoft.com/office/drawing/2014/main" id="{57132E86-A647-4AFD-A359-CDCDDAD9FC2E}"/>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5. </a:t>
            </a:r>
            <a:r>
              <a:rPr lang="zh-CN" altLang="en-US" sz="1867" b="1" dirty="0">
                <a:solidFill>
                  <a:srgbClr val="404040"/>
                </a:solidFill>
                <a:latin typeface="微软雅黑" panose="020B0503020204020204" pitchFamily="34" charset="-122"/>
                <a:ea typeface="微软雅黑" panose="020B0503020204020204" pitchFamily="34" charset="-122"/>
              </a:rPr>
              <a:t>总结</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AE002D1F-20A0-4651-BA76-A648A2C9A868}"/>
              </a:ext>
            </a:extLst>
          </p:cNvPr>
          <p:cNvPicPr>
            <a:picLocks noChangeAspect="1"/>
          </p:cNvPicPr>
          <p:nvPr/>
        </p:nvPicPr>
        <p:blipFill>
          <a:blip r:embed="rId2"/>
          <a:stretch>
            <a:fillRect/>
          </a:stretch>
        </p:blipFill>
        <p:spPr>
          <a:xfrm>
            <a:off x="1258531" y="2769079"/>
            <a:ext cx="7610813" cy="2969760"/>
          </a:xfrm>
          <a:prstGeom prst="rect">
            <a:avLst/>
          </a:prstGeom>
        </p:spPr>
      </p:pic>
    </p:spTree>
    <p:extLst>
      <p:ext uri="{BB962C8B-B14F-4D97-AF65-F5344CB8AC3E}">
        <p14:creationId xmlns:p14="http://schemas.microsoft.com/office/powerpoint/2010/main" val="403207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56000" y="1778001"/>
            <a:ext cx="6654800" cy="3586479"/>
          </a:xfrm>
        </p:spPr>
        <p:txBody>
          <a:bodyPr>
            <a:normAutofit/>
          </a:bodyPr>
          <a:lstStyle/>
          <a:p>
            <a:r>
              <a:rPr lang="en-US" altLang="zh-CN" dirty="0">
                <a:solidFill>
                  <a:schemeClr val="tx1"/>
                </a:solidFill>
              </a:rPr>
              <a:t>HTTP</a:t>
            </a:r>
            <a:r>
              <a:rPr lang="zh-CN" altLang="en-US" dirty="0">
                <a:solidFill>
                  <a:schemeClr val="tx1"/>
                </a:solidFill>
              </a:rPr>
              <a:t>协议简介</a:t>
            </a:r>
            <a:endParaRPr lang="en-US" altLang="zh-CN" dirty="0">
              <a:solidFill>
                <a:schemeClr val="tx1"/>
              </a:solidFill>
            </a:endParaRPr>
          </a:p>
          <a:p>
            <a:r>
              <a:rPr lang="en-US" altLang="zh-CN" dirty="0">
                <a:solidFill>
                  <a:schemeClr val="tx1"/>
                </a:solidFill>
              </a:rPr>
              <a:t>HTTP</a:t>
            </a:r>
            <a:r>
              <a:rPr lang="zh-CN" altLang="en-US" dirty="0">
                <a:solidFill>
                  <a:schemeClr val="tx1"/>
                </a:solidFill>
              </a:rPr>
              <a:t>请求消息</a:t>
            </a:r>
            <a:endParaRPr lang="en-US" altLang="zh-CN" dirty="0">
              <a:solidFill>
                <a:schemeClr val="tx1"/>
              </a:solidFill>
            </a:endParaRPr>
          </a:p>
          <a:p>
            <a:r>
              <a:rPr lang="en-US" altLang="zh-CN" dirty="0">
                <a:solidFill>
                  <a:schemeClr val="tx1"/>
                </a:solidFill>
              </a:rPr>
              <a:t>HTTP</a:t>
            </a:r>
            <a:r>
              <a:rPr lang="zh-CN" altLang="en-US" dirty="0">
                <a:solidFill>
                  <a:schemeClr val="tx1"/>
                </a:solidFill>
              </a:rPr>
              <a:t>响应消息</a:t>
            </a:r>
            <a:endParaRPr lang="en-US" altLang="zh-CN" dirty="0">
              <a:solidFill>
                <a:schemeClr val="tx1"/>
              </a:solidFill>
            </a:endParaRPr>
          </a:p>
          <a:p>
            <a:r>
              <a:rPr lang="en-US" altLang="zh-CN" dirty="0">
                <a:solidFill>
                  <a:srgbClr val="FF0000"/>
                </a:solidFill>
              </a:rPr>
              <a:t>HTTP</a:t>
            </a:r>
            <a:r>
              <a:rPr lang="zh-CN" altLang="en-US" dirty="0">
                <a:solidFill>
                  <a:srgbClr val="FF0000"/>
                </a:solidFill>
              </a:rPr>
              <a:t>请求方法</a:t>
            </a:r>
            <a:endParaRPr lang="en-US" altLang="zh-CN" dirty="0">
              <a:solidFill>
                <a:srgbClr val="FF0000"/>
              </a:solidFill>
            </a:endParaRPr>
          </a:p>
          <a:p>
            <a:r>
              <a:rPr lang="en-US" altLang="zh-CN" dirty="0">
                <a:solidFill>
                  <a:schemeClr val="tx1"/>
                </a:solidFill>
              </a:rPr>
              <a:t>HTTP</a:t>
            </a:r>
            <a:r>
              <a:rPr lang="zh-CN" altLang="en-US" dirty="0">
                <a:solidFill>
                  <a:schemeClr val="tx1"/>
                </a:solidFill>
              </a:rPr>
              <a:t>响应状态代码</a:t>
            </a:r>
            <a:endParaRPr lang="en-US" altLang="zh-CN" dirty="0">
              <a:solidFill>
                <a:schemeClr val="tx1"/>
              </a:solidFill>
            </a:endParaRPr>
          </a:p>
        </p:txBody>
      </p:sp>
    </p:spTree>
    <p:extLst>
      <p:ext uri="{BB962C8B-B14F-4D97-AF65-F5344CB8AC3E}">
        <p14:creationId xmlns:p14="http://schemas.microsoft.com/office/powerpoint/2010/main" val="99961772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HTTP</a:t>
            </a:r>
            <a:r>
              <a:rPr lang="zh-CN" altLang="en-US" dirty="0"/>
              <a:t>请求方法</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4.1 </a:t>
            </a:r>
            <a:r>
              <a:rPr lang="zh-CN" altLang="en-US" dirty="0"/>
              <a:t>什么是</a:t>
            </a:r>
            <a:r>
              <a:rPr lang="en-US" altLang="zh-CN" dirty="0"/>
              <a:t>HTTP</a:t>
            </a:r>
            <a:r>
              <a:rPr lang="zh-CN" altLang="en-US" dirty="0"/>
              <a:t>请求方法</a:t>
            </a:r>
          </a:p>
        </p:txBody>
      </p:sp>
      <p:sp>
        <p:nvSpPr>
          <p:cNvPr id="8" name="内容占位符 5">
            <a:extLst>
              <a:ext uri="{FF2B5EF4-FFF2-40B4-BE49-F238E27FC236}">
                <a16:creationId xmlns:a16="http://schemas.microsoft.com/office/drawing/2014/main" id="{42113C19-638D-41CA-A966-AAEBFB27B09B}"/>
              </a:ext>
            </a:extLst>
          </p:cNvPr>
          <p:cNvSpPr>
            <a:spLocks noGrp="1"/>
          </p:cNvSpPr>
          <p:nvPr>
            <p:ph sz="half" idx="14"/>
          </p:nvPr>
        </p:nvSpPr>
        <p:spPr>
          <a:xfrm>
            <a:off x="1131170" y="1857598"/>
            <a:ext cx="8983133" cy="722076"/>
          </a:xfrm>
        </p:spPr>
        <p:txBody>
          <a:bodyPr>
            <a:noAutofit/>
          </a:bodyPr>
          <a:lstStyle/>
          <a:p>
            <a:r>
              <a:rPr lang="en-US" altLang="zh-CN" dirty="0">
                <a:solidFill>
                  <a:schemeClr val="tx1"/>
                </a:solidFill>
              </a:rPr>
              <a:t>HTTP </a:t>
            </a:r>
            <a:r>
              <a:rPr lang="zh-CN" altLang="en-US" dirty="0">
                <a:solidFill>
                  <a:schemeClr val="tx1"/>
                </a:solidFill>
              </a:rPr>
              <a:t>请求方法，属于 </a:t>
            </a:r>
            <a:r>
              <a:rPr lang="en-US" altLang="zh-CN" dirty="0">
                <a:solidFill>
                  <a:schemeClr val="tx1"/>
                </a:solidFill>
              </a:rPr>
              <a:t>HTTP </a:t>
            </a:r>
            <a:r>
              <a:rPr lang="zh-CN" altLang="en-US" dirty="0">
                <a:solidFill>
                  <a:schemeClr val="tx1"/>
                </a:solidFill>
              </a:rPr>
              <a:t>协议中的一部分，</a:t>
            </a:r>
            <a:r>
              <a:rPr lang="zh-CN" altLang="en-US" dirty="0"/>
              <a:t>请求方法的作用是：用来表明</a:t>
            </a:r>
            <a:r>
              <a:rPr lang="zh-CN" altLang="en-US" dirty="0">
                <a:solidFill>
                  <a:srgbClr val="FF0000"/>
                </a:solidFill>
              </a:rPr>
              <a:t>要对服务器上的资源执行的操作</a:t>
            </a:r>
            <a:r>
              <a:rPr lang="zh-CN" altLang="en-US" dirty="0"/>
              <a:t>。最常用的请求方法是 </a:t>
            </a:r>
            <a:r>
              <a:rPr lang="en-US" altLang="zh-CN" dirty="0"/>
              <a:t>GET </a:t>
            </a:r>
            <a:r>
              <a:rPr lang="zh-CN" altLang="en-US" dirty="0"/>
              <a:t>和 </a:t>
            </a:r>
            <a:r>
              <a:rPr lang="en-US" altLang="zh-CN" dirty="0"/>
              <a:t>POST</a:t>
            </a:r>
            <a:r>
              <a:rPr lang="zh-CN" altLang="en-US" dirty="0"/>
              <a:t>。</a:t>
            </a:r>
            <a:endParaRPr lang="en-US" altLang="zh-CN" dirty="0">
              <a:solidFill>
                <a:schemeClr val="tx1"/>
              </a:solidFill>
            </a:endParaRPr>
          </a:p>
        </p:txBody>
      </p:sp>
    </p:spTree>
    <p:extLst>
      <p:ext uri="{BB962C8B-B14F-4D97-AF65-F5344CB8AC3E}">
        <p14:creationId xmlns:p14="http://schemas.microsoft.com/office/powerpoint/2010/main" val="227589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HTTP</a:t>
            </a:r>
            <a:r>
              <a:rPr lang="zh-CN" altLang="en-US" dirty="0"/>
              <a:t>请求方法</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4.2 HTTP</a:t>
            </a:r>
            <a:r>
              <a:rPr lang="zh-CN" altLang="en-US" dirty="0"/>
              <a:t>的请求方法</a:t>
            </a:r>
          </a:p>
        </p:txBody>
      </p:sp>
      <p:graphicFrame>
        <p:nvGraphicFramePr>
          <p:cNvPr id="7" name="表格 6">
            <a:extLst>
              <a:ext uri="{FF2B5EF4-FFF2-40B4-BE49-F238E27FC236}">
                <a16:creationId xmlns:a16="http://schemas.microsoft.com/office/drawing/2014/main" id="{30451BA2-8A03-41A0-BBD6-F048D7DC0C1A}"/>
              </a:ext>
            </a:extLst>
          </p:cNvPr>
          <p:cNvGraphicFramePr>
            <a:graphicFrameLocks noGrp="1"/>
          </p:cNvGraphicFramePr>
          <p:nvPr>
            <p:extLst>
              <p:ext uri="{D42A27DB-BD31-4B8C-83A1-F6EECF244321}">
                <p14:modId xmlns:p14="http://schemas.microsoft.com/office/powerpoint/2010/main" val="2207283528"/>
              </p:ext>
            </p:extLst>
          </p:nvPr>
        </p:nvGraphicFramePr>
        <p:xfrm>
          <a:off x="1211075" y="1889842"/>
          <a:ext cx="9842112" cy="4232188"/>
        </p:xfrm>
        <a:graphic>
          <a:graphicData uri="http://schemas.openxmlformats.org/drawingml/2006/table">
            <a:tbl>
              <a:tblPr/>
              <a:tblGrid>
                <a:gridCol w="769081">
                  <a:extLst>
                    <a:ext uri="{9D8B030D-6E8A-4147-A177-3AD203B41FA5}">
                      <a16:colId xmlns:a16="http://schemas.microsoft.com/office/drawing/2014/main" val="1936287865"/>
                    </a:ext>
                  </a:extLst>
                </a:gridCol>
                <a:gridCol w="1272439">
                  <a:extLst>
                    <a:ext uri="{9D8B030D-6E8A-4147-A177-3AD203B41FA5}">
                      <a16:colId xmlns:a16="http://schemas.microsoft.com/office/drawing/2014/main" val="20000"/>
                    </a:ext>
                  </a:extLst>
                </a:gridCol>
                <a:gridCol w="7800592">
                  <a:extLst>
                    <a:ext uri="{9D8B030D-6E8A-4147-A177-3AD203B41FA5}">
                      <a16:colId xmlns:a16="http://schemas.microsoft.com/office/drawing/2014/main" val="4050760502"/>
                    </a:ext>
                  </a:extLst>
                </a:gridCol>
              </a:tblGrid>
              <a:tr h="483148">
                <a:tc>
                  <a:txBody>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900" b="1" i="0" u="none" strike="noStrike" cap="none" normalizeH="0" baseline="0" dirty="0">
                          <a:ln>
                            <a:noFill/>
                          </a:ln>
                          <a:solidFill>
                            <a:srgbClr val="FFFFFF"/>
                          </a:solidFill>
                          <a:effectLst/>
                          <a:latin typeface="微软雅黑" pitchFamily="34" charset="-122"/>
                          <a:ea typeface="微软雅黑" pitchFamily="34" charset="-122"/>
                        </a:rPr>
                        <a:t>序号</a:t>
                      </a:r>
                    </a:p>
                  </a:txBody>
                  <a:tcPr marL="121891" marR="121891"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900" b="1" i="0" u="none" strike="noStrike" cap="none" normalizeH="0" baseline="0" dirty="0">
                          <a:ln>
                            <a:noFill/>
                          </a:ln>
                          <a:solidFill>
                            <a:srgbClr val="FFFFFF"/>
                          </a:solidFill>
                          <a:effectLst/>
                          <a:latin typeface="微软雅黑" pitchFamily="34" charset="-122"/>
                          <a:ea typeface="微软雅黑" pitchFamily="34" charset="-122"/>
                        </a:rPr>
                        <a:t>方法</a:t>
                      </a:r>
                    </a:p>
                  </a:txBody>
                  <a:tcPr marL="121891" marR="121891"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defRPr/>
                      </a:pPr>
                      <a:r>
                        <a:rPr kumimoji="0" lang="zh-CN" altLang="en-US" sz="1900" b="1" i="0" u="none" strike="noStrike" cap="none" normalizeH="0" baseline="0" dirty="0">
                          <a:ln>
                            <a:noFill/>
                          </a:ln>
                          <a:solidFill>
                            <a:srgbClr val="FFFFFF"/>
                          </a:solidFill>
                          <a:effectLst/>
                          <a:latin typeface="微软雅黑" pitchFamily="34" charset="-122"/>
                          <a:ea typeface="微软雅黑" pitchFamily="34" charset="-122"/>
                        </a:rPr>
                        <a:t>描述</a:t>
                      </a:r>
                    </a:p>
                  </a:txBody>
                  <a:tcPr marL="121891" marR="121891"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416560">
                <a:tc>
                  <a:txBody>
                    <a:bodyPr/>
                    <a:lstStyle/>
                    <a:p>
                      <a:pPr algn="ctr"/>
                      <a:r>
                        <a:rPr lang="en-US" sz="1400" kern="1200" dirty="0">
                          <a:solidFill>
                            <a:schemeClr val="tx1"/>
                          </a:solidFill>
                          <a:effectLst/>
                          <a:latin typeface="微软雅黑" panose="020B0503020204020204" pitchFamily="34" charset="-122"/>
                          <a:ea typeface="微软雅黑" panose="020B0503020204020204" pitchFamily="34" charset="-122"/>
                          <a:cs typeface="+mn-cs"/>
                        </a:rPr>
                        <a:t>1</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algn="l"/>
                      <a:r>
                        <a:rPr lang="en-US" sz="1400" kern="1200" dirty="0">
                          <a:solidFill>
                            <a:srgbClr val="FF0000"/>
                          </a:solidFill>
                          <a:effectLst/>
                          <a:latin typeface="微软雅黑" panose="020B0503020204020204" pitchFamily="34" charset="-122"/>
                          <a:ea typeface="微软雅黑" panose="020B0503020204020204" pitchFamily="34" charset="-122"/>
                          <a:cs typeface="+mn-cs"/>
                        </a:rPr>
                        <a:t>GET</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en-US" sz="1400" kern="1200" dirty="0">
                          <a:solidFill>
                            <a:srgbClr val="FF0000"/>
                          </a:solidFill>
                          <a:effectLst/>
                          <a:latin typeface="微软雅黑" panose="020B0503020204020204" pitchFamily="34" charset="-122"/>
                          <a:ea typeface="微软雅黑" panose="020B0503020204020204" pitchFamily="34" charset="-122"/>
                          <a:cs typeface="+mn-cs"/>
                        </a:rPr>
                        <a:t>查询</a:t>
                      </a: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发送请求来获得服务器上的资源，请求体中不会包含请求数据，请求数据放在协议头中。</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416560">
                <a:tc>
                  <a:txBody>
                    <a:bodyPr/>
                    <a:lstStyle/>
                    <a:p>
                      <a:pPr algn="ctr"/>
                      <a:r>
                        <a:rPr lang="en-US" sz="1400" kern="1200" dirty="0">
                          <a:solidFill>
                            <a:schemeClr val="tx1"/>
                          </a:solidFill>
                          <a:effectLst/>
                          <a:latin typeface="微软雅黑" panose="020B0503020204020204" pitchFamily="34" charset="-122"/>
                          <a:ea typeface="微软雅黑" panose="020B0503020204020204" pitchFamily="34" charset="-122"/>
                          <a:cs typeface="+mn-cs"/>
                        </a:rPr>
                        <a:t>2</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algn="l"/>
                      <a:r>
                        <a:rPr lang="en-US" altLang="zh-CN" sz="1400" kern="1200" dirty="0">
                          <a:solidFill>
                            <a:srgbClr val="FF0000"/>
                          </a:solidFill>
                          <a:effectLst/>
                          <a:latin typeface="微软雅黑" panose="020B0503020204020204" pitchFamily="34" charset="-122"/>
                          <a:ea typeface="微软雅黑" panose="020B0503020204020204" pitchFamily="34" charset="-122"/>
                          <a:cs typeface="+mn-cs"/>
                        </a:rPr>
                        <a:t>POST</a:t>
                      </a:r>
                      <a:endParaRPr lang="en-US" sz="1400" kern="1200" dirty="0">
                        <a:solidFill>
                          <a:srgbClr val="FF0000"/>
                        </a:solidFill>
                        <a:effectLst/>
                        <a:latin typeface="微软雅黑" panose="020B0503020204020204" pitchFamily="34" charset="-122"/>
                        <a:ea typeface="微软雅黑" panose="020B0503020204020204" pitchFamily="34" charset="-122"/>
                        <a:cs typeface="+mn-cs"/>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en-US" sz="1400" kern="1200" dirty="0">
                          <a:solidFill>
                            <a:srgbClr val="FF0000"/>
                          </a:solidFill>
                          <a:effectLst/>
                          <a:latin typeface="微软雅黑" panose="020B0503020204020204" pitchFamily="34" charset="-122"/>
                          <a:ea typeface="微软雅黑" panose="020B0503020204020204" pitchFamily="34" charset="-122"/>
                          <a:cs typeface="+mn-cs"/>
                        </a:rPr>
                        <a:t>新增</a:t>
                      </a: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向服务器提交资源（例如提交表单或上传文件）。数据被包含在请求体中提交给服务器。</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532812217"/>
                  </a:ext>
                </a:extLst>
              </a:tr>
              <a:tr h="416560">
                <a:tc>
                  <a:txBody>
                    <a:bodyPr/>
                    <a:lstStyle/>
                    <a:p>
                      <a:pPr algn="ctr"/>
                      <a:r>
                        <a:rPr lang="en-US" sz="1400" kern="1200" dirty="0">
                          <a:solidFill>
                            <a:schemeClr val="tx1"/>
                          </a:solidFill>
                          <a:effectLst/>
                          <a:latin typeface="微软雅黑" panose="020B0503020204020204" pitchFamily="34" charset="-122"/>
                          <a:ea typeface="微软雅黑" panose="020B0503020204020204" pitchFamily="34" charset="-122"/>
                          <a:cs typeface="+mn-cs"/>
                        </a:rPr>
                        <a:t>3</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algn="l"/>
                      <a:r>
                        <a:rPr lang="en-US" altLang="zh-CN" sz="1400" kern="1200" dirty="0">
                          <a:solidFill>
                            <a:srgbClr val="FF0000"/>
                          </a:solidFill>
                          <a:effectLst/>
                          <a:latin typeface="微软雅黑" panose="020B0503020204020204" pitchFamily="34" charset="-122"/>
                          <a:ea typeface="微软雅黑" panose="020B0503020204020204" pitchFamily="34" charset="-122"/>
                          <a:cs typeface="+mn-cs"/>
                        </a:rPr>
                        <a:t>PUT</a:t>
                      </a:r>
                      <a:endParaRPr lang="en-US" sz="1400" kern="1200" dirty="0">
                        <a:solidFill>
                          <a:srgbClr val="FF0000"/>
                        </a:solidFill>
                        <a:effectLst/>
                        <a:latin typeface="微软雅黑" panose="020B0503020204020204" pitchFamily="34" charset="-122"/>
                        <a:ea typeface="微软雅黑" panose="020B0503020204020204" pitchFamily="34" charset="-122"/>
                        <a:cs typeface="+mn-cs"/>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en-US" sz="1400" kern="1200" dirty="0">
                          <a:solidFill>
                            <a:srgbClr val="FF0000"/>
                          </a:solidFill>
                          <a:effectLst/>
                          <a:latin typeface="微软雅黑" panose="020B0503020204020204" pitchFamily="34" charset="-122"/>
                          <a:ea typeface="微软雅黑" panose="020B0503020204020204" pitchFamily="34" charset="-122"/>
                          <a:cs typeface="+mn-cs"/>
                        </a:rPr>
                        <a:t>修改</a:t>
                      </a: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向服务器提交资源，并使用提交的新资源，替换掉服务器对应的旧资源。</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573671321"/>
                  </a:ext>
                </a:extLst>
              </a:tr>
              <a:tr h="416560">
                <a:tc>
                  <a:txBody>
                    <a:bodyPr/>
                    <a:lstStyle/>
                    <a:p>
                      <a:pPr algn="ctr"/>
                      <a:r>
                        <a:rPr lang="en-US" sz="1400" kern="1200" dirty="0">
                          <a:solidFill>
                            <a:schemeClr val="tx1"/>
                          </a:solidFill>
                          <a:effectLst/>
                          <a:latin typeface="微软雅黑" panose="020B0503020204020204" pitchFamily="34" charset="-122"/>
                          <a:ea typeface="微软雅黑" panose="020B0503020204020204" pitchFamily="34" charset="-122"/>
                          <a:cs typeface="+mn-cs"/>
                        </a:rPr>
                        <a:t>4</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algn="l"/>
                      <a:r>
                        <a:rPr lang="en-US" altLang="zh-CN" sz="1400" kern="1200" dirty="0">
                          <a:solidFill>
                            <a:srgbClr val="FF0000"/>
                          </a:solidFill>
                          <a:effectLst/>
                          <a:latin typeface="微软雅黑" panose="020B0503020204020204" pitchFamily="34" charset="-122"/>
                          <a:ea typeface="微软雅黑" panose="020B0503020204020204" pitchFamily="34" charset="-122"/>
                          <a:cs typeface="+mn-cs"/>
                        </a:rPr>
                        <a:t>DELETE</a:t>
                      </a:r>
                      <a:endParaRPr lang="en-US" sz="1400" kern="1200" dirty="0">
                        <a:solidFill>
                          <a:srgbClr val="FF0000"/>
                        </a:solidFill>
                        <a:effectLst/>
                        <a:latin typeface="微软雅黑" panose="020B0503020204020204" pitchFamily="34" charset="-122"/>
                        <a:ea typeface="微软雅黑" panose="020B0503020204020204" pitchFamily="34" charset="-122"/>
                        <a:cs typeface="+mn-cs"/>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en-US" sz="1400" kern="1200" dirty="0">
                          <a:solidFill>
                            <a:srgbClr val="FF0000"/>
                          </a:solidFill>
                          <a:effectLst/>
                          <a:latin typeface="微软雅黑" panose="020B0503020204020204" pitchFamily="34" charset="-122"/>
                          <a:ea typeface="微软雅黑" panose="020B0503020204020204" pitchFamily="34" charset="-122"/>
                          <a:cs typeface="+mn-cs"/>
                        </a:rPr>
                        <a:t>删除</a:t>
                      </a: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请求服务器删除指定的资源。</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10002"/>
                  </a:ext>
                </a:extLst>
              </a:tr>
              <a:tr h="416560">
                <a:tc>
                  <a:txBody>
                    <a:bodyPr/>
                    <a:lstStyle/>
                    <a:p>
                      <a:pPr algn="ctr"/>
                      <a:r>
                        <a:rPr lang="en-US" sz="1400" kern="1200" dirty="0">
                          <a:solidFill>
                            <a:schemeClr val="tx1"/>
                          </a:solidFill>
                          <a:effectLst/>
                          <a:latin typeface="微软雅黑" panose="020B0503020204020204" pitchFamily="34" charset="-122"/>
                          <a:ea typeface="微软雅黑" panose="020B0503020204020204" pitchFamily="34" charset="-122"/>
                          <a:cs typeface="+mn-cs"/>
                        </a:rPr>
                        <a:t>5</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algn="l"/>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HEAD</a:t>
                      </a:r>
                      <a:endParaRPr lang="en-US"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HEAD </a:t>
                      </a:r>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方法请求一个与 </a:t>
                      </a: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GET </a:t>
                      </a:r>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请求的响应相同的响应，但没有响应体。</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86533376"/>
                  </a:ext>
                </a:extLst>
              </a:tr>
              <a:tr h="416560">
                <a:tc>
                  <a:txBody>
                    <a:bodyPr/>
                    <a:lstStyle/>
                    <a:p>
                      <a:pPr algn="ctr"/>
                      <a:r>
                        <a:rPr lang="en-US" sz="1400" kern="1200" dirty="0">
                          <a:solidFill>
                            <a:schemeClr val="tx1"/>
                          </a:solidFill>
                          <a:effectLst/>
                          <a:latin typeface="微软雅黑" panose="020B0503020204020204" pitchFamily="34" charset="-122"/>
                          <a:ea typeface="微软雅黑" panose="020B0503020204020204" pitchFamily="34" charset="-122"/>
                          <a:cs typeface="+mn-cs"/>
                        </a:rPr>
                        <a:t>6</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algn="l"/>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OPTIONS</a:t>
                      </a:r>
                      <a:endParaRPr lang="en-US"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获取</a:t>
                      </a: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http</a:t>
                      </a:r>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服务器支持的</a:t>
                      </a: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http</a:t>
                      </a:r>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请求方法，允许客户端查看服务器的性能，比如</a:t>
                      </a: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ajax</a:t>
                      </a:r>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跨域时的预检等。</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3713926181"/>
                  </a:ext>
                </a:extLst>
              </a:tr>
              <a:tr h="416560">
                <a:tc>
                  <a:txBody>
                    <a:bodyPr/>
                    <a:lstStyle/>
                    <a:p>
                      <a:pPr algn="ctr"/>
                      <a:r>
                        <a:rPr lang="en-US" sz="1400" kern="1200" dirty="0">
                          <a:solidFill>
                            <a:schemeClr val="tx1"/>
                          </a:solidFill>
                          <a:effectLst/>
                          <a:latin typeface="微软雅黑" panose="020B0503020204020204" pitchFamily="34" charset="-122"/>
                          <a:ea typeface="微软雅黑" panose="020B0503020204020204" pitchFamily="34" charset="-122"/>
                          <a:cs typeface="+mn-cs"/>
                        </a:rPr>
                        <a:t>7</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algn="l"/>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CONNECT</a:t>
                      </a:r>
                      <a:endParaRPr lang="en-US"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建立一个到由目标资源标识的服务器的隧道。</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2448674221"/>
                  </a:ext>
                </a:extLst>
              </a:tr>
              <a:tr h="416560">
                <a:tc>
                  <a:txBody>
                    <a:bodyPr/>
                    <a:lstStyle/>
                    <a:p>
                      <a:pPr algn="ctr"/>
                      <a:r>
                        <a:rPr lang="en-US" sz="1400" kern="1200" dirty="0">
                          <a:solidFill>
                            <a:schemeClr val="tx1"/>
                          </a:solidFill>
                          <a:effectLst/>
                          <a:latin typeface="微软雅黑" panose="020B0503020204020204" pitchFamily="34" charset="-122"/>
                          <a:ea typeface="微软雅黑" panose="020B0503020204020204" pitchFamily="34" charset="-122"/>
                          <a:cs typeface="+mn-cs"/>
                        </a:rPr>
                        <a:t>8</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algn="l"/>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TRACE</a:t>
                      </a:r>
                      <a:endParaRPr lang="en-US"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沿着到目标资源的路径执行一个消息环回测试，主要用于测试或诊断。</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2837200341"/>
                  </a:ext>
                </a:extLst>
              </a:tr>
              <a:tr h="416560">
                <a:tc>
                  <a:txBody>
                    <a:bodyPr/>
                    <a:lstStyle/>
                    <a:p>
                      <a:pPr algn="ctr"/>
                      <a:r>
                        <a:rPr lang="en-US" sz="1400" kern="1200" dirty="0">
                          <a:solidFill>
                            <a:schemeClr val="tx1"/>
                          </a:solidFill>
                          <a:effectLst/>
                          <a:latin typeface="微软雅黑" panose="020B0503020204020204" pitchFamily="34" charset="-122"/>
                          <a:ea typeface="微软雅黑" panose="020B0503020204020204" pitchFamily="34" charset="-122"/>
                          <a:cs typeface="+mn-cs"/>
                        </a:rPr>
                        <a:t>9</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algn="l"/>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PATCH</a:t>
                      </a:r>
                      <a:endParaRPr lang="en-US"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是对 </a:t>
                      </a: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PUT </a:t>
                      </a:r>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方法的补充，用来对已知资源进行局部更新 。</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2630565688"/>
                  </a:ext>
                </a:extLst>
              </a:tr>
            </a:tbl>
          </a:graphicData>
        </a:graphic>
      </p:graphicFrame>
    </p:spTree>
    <p:extLst>
      <p:ext uri="{BB962C8B-B14F-4D97-AF65-F5344CB8AC3E}">
        <p14:creationId xmlns:p14="http://schemas.microsoft.com/office/powerpoint/2010/main" val="165841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56000" y="1778001"/>
            <a:ext cx="6654800" cy="3586479"/>
          </a:xfrm>
        </p:spPr>
        <p:txBody>
          <a:bodyPr>
            <a:normAutofit/>
          </a:bodyPr>
          <a:lstStyle/>
          <a:p>
            <a:r>
              <a:rPr lang="en-US" altLang="zh-CN" dirty="0">
                <a:solidFill>
                  <a:schemeClr val="tx1"/>
                </a:solidFill>
              </a:rPr>
              <a:t>HTTP</a:t>
            </a:r>
            <a:r>
              <a:rPr lang="zh-CN" altLang="en-US" dirty="0">
                <a:solidFill>
                  <a:schemeClr val="tx1"/>
                </a:solidFill>
              </a:rPr>
              <a:t>协议简介</a:t>
            </a:r>
            <a:endParaRPr lang="en-US" altLang="zh-CN" dirty="0">
              <a:solidFill>
                <a:schemeClr val="tx1"/>
              </a:solidFill>
            </a:endParaRPr>
          </a:p>
          <a:p>
            <a:r>
              <a:rPr lang="en-US" altLang="zh-CN" dirty="0">
                <a:solidFill>
                  <a:schemeClr val="tx1"/>
                </a:solidFill>
              </a:rPr>
              <a:t>HTTP</a:t>
            </a:r>
            <a:r>
              <a:rPr lang="zh-CN" altLang="en-US" dirty="0">
                <a:solidFill>
                  <a:schemeClr val="tx1"/>
                </a:solidFill>
              </a:rPr>
              <a:t>请求消息</a:t>
            </a:r>
            <a:endParaRPr lang="en-US" altLang="zh-CN" dirty="0">
              <a:solidFill>
                <a:schemeClr val="tx1"/>
              </a:solidFill>
            </a:endParaRPr>
          </a:p>
          <a:p>
            <a:r>
              <a:rPr lang="en-US" altLang="zh-CN" dirty="0">
                <a:solidFill>
                  <a:schemeClr val="tx1"/>
                </a:solidFill>
              </a:rPr>
              <a:t>HTTP</a:t>
            </a:r>
            <a:r>
              <a:rPr lang="zh-CN" altLang="en-US" dirty="0">
                <a:solidFill>
                  <a:schemeClr val="tx1"/>
                </a:solidFill>
              </a:rPr>
              <a:t>响应消息</a:t>
            </a:r>
            <a:endParaRPr lang="en-US" altLang="zh-CN" dirty="0">
              <a:solidFill>
                <a:schemeClr val="tx1"/>
              </a:solidFill>
            </a:endParaRPr>
          </a:p>
          <a:p>
            <a:r>
              <a:rPr lang="en-US" altLang="zh-CN" dirty="0">
                <a:solidFill>
                  <a:schemeClr val="tx1"/>
                </a:solidFill>
              </a:rPr>
              <a:t>HTTP</a:t>
            </a:r>
            <a:r>
              <a:rPr lang="zh-CN" altLang="en-US" dirty="0">
                <a:solidFill>
                  <a:schemeClr val="tx1"/>
                </a:solidFill>
              </a:rPr>
              <a:t>请求方法</a:t>
            </a:r>
            <a:endParaRPr lang="en-US" altLang="zh-CN" dirty="0">
              <a:solidFill>
                <a:schemeClr val="tx1"/>
              </a:solidFill>
            </a:endParaRPr>
          </a:p>
          <a:p>
            <a:r>
              <a:rPr lang="en-US" altLang="zh-CN" dirty="0">
                <a:solidFill>
                  <a:srgbClr val="FF0000"/>
                </a:solidFill>
              </a:rPr>
              <a:t>HTTP</a:t>
            </a:r>
            <a:r>
              <a:rPr lang="zh-CN" altLang="en-US" dirty="0">
                <a:solidFill>
                  <a:srgbClr val="FF0000"/>
                </a:solidFill>
              </a:rPr>
              <a:t>响应状态代码</a:t>
            </a:r>
            <a:endParaRPr lang="en-US" altLang="zh-CN" dirty="0">
              <a:solidFill>
                <a:srgbClr val="FF0000"/>
              </a:solidFill>
            </a:endParaRPr>
          </a:p>
        </p:txBody>
      </p:sp>
    </p:spTree>
    <p:extLst>
      <p:ext uri="{BB962C8B-B14F-4D97-AF65-F5344CB8AC3E}">
        <p14:creationId xmlns:p14="http://schemas.microsoft.com/office/powerpoint/2010/main" val="2359899784"/>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5. HTTP</a:t>
            </a:r>
            <a:r>
              <a:rPr lang="zh-CN" altLang="en-US" dirty="0"/>
              <a:t>响应状态码</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5.1 </a:t>
            </a:r>
            <a:r>
              <a:rPr lang="zh-CN" altLang="en-US" dirty="0"/>
              <a:t>什么是</a:t>
            </a:r>
            <a:r>
              <a:rPr lang="en-US" altLang="zh-CN" dirty="0"/>
              <a:t>HTTP</a:t>
            </a:r>
            <a:r>
              <a:rPr lang="zh-CN" altLang="en-US" dirty="0"/>
              <a:t>响应状态码</a:t>
            </a:r>
          </a:p>
        </p:txBody>
      </p:sp>
      <p:sp>
        <p:nvSpPr>
          <p:cNvPr id="8" name="内容占位符 5">
            <a:extLst>
              <a:ext uri="{FF2B5EF4-FFF2-40B4-BE49-F238E27FC236}">
                <a16:creationId xmlns:a16="http://schemas.microsoft.com/office/drawing/2014/main" id="{42113C19-638D-41CA-A966-AAEBFB27B09B}"/>
              </a:ext>
            </a:extLst>
          </p:cNvPr>
          <p:cNvSpPr>
            <a:spLocks noGrp="1"/>
          </p:cNvSpPr>
          <p:nvPr>
            <p:ph sz="half" idx="14"/>
          </p:nvPr>
        </p:nvSpPr>
        <p:spPr>
          <a:xfrm>
            <a:off x="1131170" y="1857597"/>
            <a:ext cx="8983133" cy="3943651"/>
          </a:xfrm>
        </p:spPr>
        <p:txBody>
          <a:bodyPr>
            <a:noAutofit/>
          </a:bodyPr>
          <a:lstStyle/>
          <a:p>
            <a:r>
              <a:rPr lang="en-US" altLang="zh-CN" b="1" dirty="0">
                <a:solidFill>
                  <a:srgbClr val="FF0000"/>
                </a:solidFill>
              </a:rPr>
              <a:t>HTTP </a:t>
            </a:r>
            <a:r>
              <a:rPr lang="zh-CN" altLang="en-US" b="1" dirty="0">
                <a:solidFill>
                  <a:srgbClr val="FF0000"/>
                </a:solidFill>
              </a:rPr>
              <a:t>响应状态码</a:t>
            </a:r>
            <a:r>
              <a:rPr lang="zh-CN" altLang="en-US" dirty="0"/>
              <a:t>（</a:t>
            </a:r>
            <a:r>
              <a:rPr lang="en-US" altLang="zh-CN" dirty="0"/>
              <a:t>HTTP Status Code</a:t>
            </a:r>
            <a:r>
              <a:rPr lang="zh-CN" altLang="en-US" dirty="0"/>
              <a:t>），也属于 </a:t>
            </a:r>
            <a:r>
              <a:rPr lang="en-US" altLang="zh-CN" dirty="0"/>
              <a:t>HTTP </a:t>
            </a:r>
            <a:r>
              <a:rPr lang="zh-CN" altLang="en-US" dirty="0"/>
              <a:t>协议的一部分，</a:t>
            </a:r>
            <a:r>
              <a:rPr lang="zh-CN" altLang="en-US" dirty="0">
                <a:solidFill>
                  <a:srgbClr val="FF0000"/>
                </a:solidFill>
              </a:rPr>
              <a:t>用来标识响应的状态</a:t>
            </a:r>
            <a:r>
              <a:rPr lang="zh-CN" altLang="en-US" dirty="0"/>
              <a:t>。</a:t>
            </a:r>
            <a:endParaRPr lang="en-US" altLang="zh-CN" dirty="0"/>
          </a:p>
          <a:p>
            <a:r>
              <a:rPr lang="zh-CN" altLang="en-US" dirty="0"/>
              <a:t>响应状态码会随着响应消息一起被发送至客户端浏览器，浏览器根据服务器返回的响应状态码，就能知道这次 </a:t>
            </a:r>
            <a:r>
              <a:rPr lang="en-US" altLang="zh-CN" dirty="0"/>
              <a:t>HTTP </a:t>
            </a:r>
            <a:r>
              <a:rPr lang="zh-CN" altLang="en-US" dirty="0"/>
              <a:t>请求的结果是成功还是失败了。</a:t>
            </a:r>
            <a:endParaRPr lang="en-US" altLang="zh-CN" dirty="0"/>
          </a:p>
        </p:txBody>
      </p:sp>
      <p:pic>
        <p:nvPicPr>
          <p:cNvPr id="2" name="图片 1">
            <a:extLst>
              <a:ext uri="{FF2B5EF4-FFF2-40B4-BE49-F238E27FC236}">
                <a16:creationId xmlns:a16="http://schemas.microsoft.com/office/drawing/2014/main" id="{81B71316-C5B2-4C09-9648-329CE1DB895A}"/>
              </a:ext>
            </a:extLst>
          </p:cNvPr>
          <p:cNvPicPr>
            <a:picLocks noChangeAspect="1"/>
          </p:cNvPicPr>
          <p:nvPr/>
        </p:nvPicPr>
        <p:blipFill>
          <a:blip r:embed="rId2"/>
          <a:stretch>
            <a:fillRect/>
          </a:stretch>
        </p:blipFill>
        <p:spPr>
          <a:xfrm>
            <a:off x="1176849" y="3146509"/>
            <a:ext cx="4431745" cy="2463492"/>
          </a:xfrm>
          <a:prstGeom prst="rect">
            <a:avLst/>
          </a:prstGeom>
        </p:spPr>
      </p:pic>
      <p:sp>
        <p:nvSpPr>
          <p:cNvPr id="6" name="矩形 5">
            <a:extLst>
              <a:ext uri="{FF2B5EF4-FFF2-40B4-BE49-F238E27FC236}">
                <a16:creationId xmlns:a16="http://schemas.microsoft.com/office/drawing/2014/main" id="{B172F361-68CD-4438-AF12-D61F3A10F65B}"/>
              </a:ext>
            </a:extLst>
          </p:cNvPr>
          <p:cNvSpPr/>
          <p:nvPr/>
        </p:nvSpPr>
        <p:spPr>
          <a:xfrm>
            <a:off x="2183843" y="3442398"/>
            <a:ext cx="308149" cy="2821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3173860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5. HTTP</a:t>
            </a:r>
            <a:r>
              <a:rPr lang="zh-CN" altLang="en-US" dirty="0"/>
              <a:t>响应状态码</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5.2 HTTP</a:t>
            </a:r>
            <a:r>
              <a:rPr lang="zh-CN" altLang="en-US" dirty="0"/>
              <a:t>响应状态码的组成及分类</a:t>
            </a:r>
          </a:p>
        </p:txBody>
      </p:sp>
      <p:sp>
        <p:nvSpPr>
          <p:cNvPr id="8" name="内容占位符 5">
            <a:extLst>
              <a:ext uri="{FF2B5EF4-FFF2-40B4-BE49-F238E27FC236}">
                <a16:creationId xmlns:a16="http://schemas.microsoft.com/office/drawing/2014/main" id="{42113C19-638D-41CA-A966-AAEBFB27B09B}"/>
              </a:ext>
            </a:extLst>
          </p:cNvPr>
          <p:cNvSpPr>
            <a:spLocks noGrp="1"/>
          </p:cNvSpPr>
          <p:nvPr>
            <p:ph sz="half" idx="14"/>
          </p:nvPr>
        </p:nvSpPr>
        <p:spPr>
          <a:xfrm>
            <a:off x="1131169" y="1857597"/>
            <a:ext cx="9152936" cy="821963"/>
          </a:xfrm>
        </p:spPr>
        <p:txBody>
          <a:bodyPr>
            <a:noAutofit/>
          </a:bodyPr>
          <a:lstStyle/>
          <a:p>
            <a:r>
              <a:rPr lang="en-US" altLang="zh-CN" dirty="0">
                <a:solidFill>
                  <a:schemeClr val="tx1"/>
                </a:solidFill>
              </a:rPr>
              <a:t>HTTP </a:t>
            </a:r>
            <a:r>
              <a:rPr lang="zh-CN" altLang="en-US" dirty="0">
                <a:solidFill>
                  <a:schemeClr val="tx1"/>
                </a:solidFill>
              </a:rPr>
              <a:t>状态码由</a:t>
            </a:r>
            <a:r>
              <a:rPr lang="zh-CN" altLang="en-US" dirty="0">
                <a:solidFill>
                  <a:srgbClr val="FF0000"/>
                </a:solidFill>
              </a:rPr>
              <a:t>三个十进制数字</a:t>
            </a:r>
            <a:r>
              <a:rPr lang="zh-CN" altLang="en-US" dirty="0">
                <a:solidFill>
                  <a:schemeClr val="tx1"/>
                </a:solidFill>
              </a:rPr>
              <a:t>组成，</a:t>
            </a:r>
            <a:r>
              <a:rPr lang="zh-CN" altLang="en-US" dirty="0">
                <a:solidFill>
                  <a:srgbClr val="FF0000"/>
                </a:solidFill>
              </a:rPr>
              <a:t>第一个十进制数字</a:t>
            </a:r>
            <a:r>
              <a:rPr lang="zh-CN" altLang="en-US" dirty="0">
                <a:solidFill>
                  <a:schemeClr val="tx1"/>
                </a:solidFill>
              </a:rPr>
              <a:t>定义了</a:t>
            </a:r>
            <a:r>
              <a:rPr lang="zh-CN" altLang="en-US" dirty="0">
                <a:solidFill>
                  <a:srgbClr val="FF0000"/>
                </a:solidFill>
              </a:rPr>
              <a:t>状态码的类型</a:t>
            </a:r>
            <a:r>
              <a:rPr lang="zh-CN" altLang="en-US" dirty="0">
                <a:solidFill>
                  <a:schemeClr val="tx1"/>
                </a:solidFill>
              </a:rPr>
              <a:t>，后两个数字用来对状态码进行细分。</a:t>
            </a:r>
            <a:endParaRPr lang="en-US" altLang="zh-CN" dirty="0">
              <a:solidFill>
                <a:schemeClr val="tx1"/>
              </a:solidFill>
            </a:endParaRPr>
          </a:p>
          <a:p>
            <a:r>
              <a:rPr lang="en-US" altLang="zh-CN" dirty="0">
                <a:solidFill>
                  <a:schemeClr val="tx1"/>
                </a:solidFill>
              </a:rPr>
              <a:t>HTTP </a:t>
            </a:r>
            <a:r>
              <a:rPr lang="zh-CN" altLang="en-US" dirty="0">
                <a:solidFill>
                  <a:schemeClr val="tx1"/>
                </a:solidFill>
              </a:rPr>
              <a:t>状态码共分为 </a:t>
            </a:r>
            <a:r>
              <a:rPr lang="en-US" altLang="zh-CN" dirty="0">
                <a:solidFill>
                  <a:schemeClr val="tx1"/>
                </a:solidFill>
              </a:rPr>
              <a:t>5 </a:t>
            </a:r>
            <a:r>
              <a:rPr lang="zh-CN" altLang="en-US" dirty="0">
                <a:solidFill>
                  <a:schemeClr val="tx1"/>
                </a:solidFill>
              </a:rPr>
              <a:t>种类型：</a:t>
            </a:r>
            <a:endParaRPr lang="en-US" altLang="zh-CN" dirty="0">
              <a:solidFill>
                <a:schemeClr val="tx1"/>
              </a:solidFill>
            </a:endParaRPr>
          </a:p>
        </p:txBody>
      </p:sp>
      <p:graphicFrame>
        <p:nvGraphicFramePr>
          <p:cNvPr id="7" name="表格 6">
            <a:extLst>
              <a:ext uri="{FF2B5EF4-FFF2-40B4-BE49-F238E27FC236}">
                <a16:creationId xmlns:a16="http://schemas.microsoft.com/office/drawing/2014/main" id="{343DC249-EC54-4041-98FB-7AF488251427}"/>
              </a:ext>
            </a:extLst>
          </p:cNvPr>
          <p:cNvGraphicFramePr>
            <a:graphicFrameLocks noGrp="1"/>
          </p:cNvGraphicFramePr>
          <p:nvPr>
            <p:extLst>
              <p:ext uri="{D42A27DB-BD31-4B8C-83A1-F6EECF244321}">
                <p14:modId xmlns:p14="http://schemas.microsoft.com/office/powerpoint/2010/main" val="3000414143"/>
              </p:ext>
            </p:extLst>
          </p:nvPr>
        </p:nvGraphicFramePr>
        <p:xfrm>
          <a:off x="1211075" y="2747299"/>
          <a:ext cx="9073031" cy="2565948"/>
        </p:xfrm>
        <a:graphic>
          <a:graphicData uri="http://schemas.openxmlformats.org/drawingml/2006/table">
            <a:tbl>
              <a:tblPr/>
              <a:tblGrid>
                <a:gridCol w="1272439">
                  <a:extLst>
                    <a:ext uri="{9D8B030D-6E8A-4147-A177-3AD203B41FA5}">
                      <a16:colId xmlns:a16="http://schemas.microsoft.com/office/drawing/2014/main" val="20000"/>
                    </a:ext>
                  </a:extLst>
                </a:gridCol>
                <a:gridCol w="7800592">
                  <a:extLst>
                    <a:ext uri="{9D8B030D-6E8A-4147-A177-3AD203B41FA5}">
                      <a16:colId xmlns:a16="http://schemas.microsoft.com/office/drawing/2014/main" val="4050760502"/>
                    </a:ext>
                  </a:extLst>
                </a:gridCol>
              </a:tblGrid>
              <a:tr h="483148">
                <a:tc>
                  <a:txBody>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900" b="1" i="0" u="none" strike="noStrike" cap="none" normalizeH="0" baseline="0" dirty="0">
                          <a:ln>
                            <a:noFill/>
                          </a:ln>
                          <a:solidFill>
                            <a:srgbClr val="FFFFFF"/>
                          </a:solidFill>
                          <a:effectLst/>
                          <a:latin typeface="微软雅黑" pitchFamily="34" charset="-122"/>
                          <a:ea typeface="微软雅黑" pitchFamily="34" charset="-122"/>
                        </a:rPr>
                        <a:t>分类</a:t>
                      </a:r>
                    </a:p>
                  </a:txBody>
                  <a:tcPr marL="121891" marR="121891"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defRPr/>
                      </a:pPr>
                      <a:r>
                        <a:rPr kumimoji="0" lang="zh-CN" altLang="en-US" sz="1900" b="1" i="0" u="none" strike="noStrike" cap="none" normalizeH="0" baseline="0" dirty="0">
                          <a:ln>
                            <a:noFill/>
                          </a:ln>
                          <a:solidFill>
                            <a:srgbClr val="FFFFFF"/>
                          </a:solidFill>
                          <a:effectLst/>
                          <a:latin typeface="微软雅黑" pitchFamily="34" charset="-122"/>
                          <a:ea typeface="微软雅黑" pitchFamily="34" charset="-122"/>
                        </a:rPr>
                        <a:t>分类描述</a:t>
                      </a:r>
                    </a:p>
                  </a:txBody>
                  <a:tcPr marL="121891" marR="121891"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416560">
                <a:tc>
                  <a:txBody>
                    <a:bodyPr/>
                    <a:lstStyle/>
                    <a:p>
                      <a:pPr algn="ctr"/>
                      <a:r>
                        <a:rPr lang="en-US" sz="1400" kern="1200" dirty="0">
                          <a:solidFill>
                            <a:schemeClr val="tx1"/>
                          </a:solidFill>
                          <a:effectLst/>
                          <a:latin typeface="微软雅黑" panose="020B0503020204020204" pitchFamily="34" charset="-122"/>
                          <a:ea typeface="微软雅黑" panose="020B0503020204020204" pitchFamily="34" charset="-122"/>
                          <a:cs typeface="+mn-cs"/>
                        </a:rPr>
                        <a:t>1</a:t>
                      </a:r>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a:t>
                      </a:r>
                      <a:endParaRPr lang="en-US"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r>
                        <a:rPr lang="zh-CN" altLang="en-US" sz="1400" kern="1200" dirty="0">
                          <a:solidFill>
                            <a:srgbClr val="FF0000"/>
                          </a:solidFill>
                          <a:effectLst/>
                          <a:latin typeface="微软雅黑" panose="020B0503020204020204" pitchFamily="34" charset="-122"/>
                          <a:ea typeface="微软雅黑" panose="020B0503020204020204" pitchFamily="34" charset="-122"/>
                          <a:cs typeface="+mn-cs"/>
                        </a:rPr>
                        <a:t>信息</a:t>
                      </a:r>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，服务器收到请求，需要请求者继续执行操作（实际开发中很少遇到 </a:t>
                      </a: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1</a:t>
                      </a:r>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 类型的状态码）</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416560">
                <a:tc>
                  <a:txBody>
                    <a:bodyPr/>
                    <a:lstStyle/>
                    <a:p>
                      <a:pPr algn="ct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2</a:t>
                      </a:r>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a:t>
                      </a:r>
                      <a:endParaRPr lang="en-US"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r>
                        <a:rPr lang="zh-CN" altLang="en-US" sz="1400" kern="1200" dirty="0">
                          <a:solidFill>
                            <a:srgbClr val="FF0000"/>
                          </a:solidFill>
                          <a:effectLst/>
                          <a:latin typeface="微软雅黑" panose="020B0503020204020204" pitchFamily="34" charset="-122"/>
                          <a:ea typeface="微软雅黑" panose="020B0503020204020204" pitchFamily="34" charset="-122"/>
                          <a:cs typeface="+mn-cs"/>
                        </a:rPr>
                        <a:t>成功</a:t>
                      </a:r>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，操作被成功接收并处理</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532812217"/>
                  </a:ext>
                </a:extLst>
              </a:tr>
              <a:tr h="416560">
                <a:tc>
                  <a:txBody>
                    <a:bodyPr/>
                    <a:lstStyle/>
                    <a:p>
                      <a:pPr algn="ctr"/>
                      <a:r>
                        <a:rPr lang="en-US" sz="1400" kern="1200" dirty="0">
                          <a:solidFill>
                            <a:schemeClr val="tx1"/>
                          </a:solidFill>
                          <a:effectLst/>
                          <a:latin typeface="微软雅黑" panose="020B0503020204020204" pitchFamily="34" charset="-122"/>
                          <a:ea typeface="微软雅黑" panose="020B0503020204020204" pitchFamily="34" charset="-122"/>
                          <a:cs typeface="+mn-cs"/>
                        </a:rPr>
                        <a:t>3</a:t>
                      </a:r>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a:t>
                      </a:r>
                      <a:endParaRPr lang="en-US"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r>
                        <a:rPr lang="zh-CN" altLang="en-US" sz="1400" kern="1200" dirty="0">
                          <a:solidFill>
                            <a:srgbClr val="FF0000"/>
                          </a:solidFill>
                          <a:effectLst/>
                          <a:latin typeface="微软雅黑" panose="020B0503020204020204" pitchFamily="34" charset="-122"/>
                          <a:ea typeface="微软雅黑" panose="020B0503020204020204" pitchFamily="34" charset="-122"/>
                          <a:cs typeface="+mn-cs"/>
                        </a:rPr>
                        <a:t>重定向</a:t>
                      </a:r>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，需要进一步的操作以完成请求</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573671321"/>
                  </a:ext>
                </a:extLst>
              </a:tr>
              <a:tr h="416560">
                <a:tc>
                  <a:txBody>
                    <a:bodyPr/>
                    <a:lstStyle/>
                    <a:p>
                      <a:pPr algn="ct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4</a:t>
                      </a:r>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a:t>
                      </a:r>
                      <a:endParaRPr lang="en-US"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r>
                        <a:rPr lang="zh-CN" altLang="en-US" sz="1400" kern="1200" dirty="0">
                          <a:solidFill>
                            <a:srgbClr val="FF0000"/>
                          </a:solidFill>
                          <a:effectLst/>
                          <a:latin typeface="微软雅黑" panose="020B0503020204020204" pitchFamily="34" charset="-122"/>
                          <a:ea typeface="微软雅黑" panose="020B0503020204020204" pitchFamily="34" charset="-122"/>
                          <a:cs typeface="+mn-cs"/>
                        </a:rPr>
                        <a:t>客户端错误</a:t>
                      </a:r>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，请求包含语法错误或无法完成请求</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10002"/>
                  </a:ext>
                </a:extLst>
              </a:tr>
              <a:tr h="416560">
                <a:tc>
                  <a:txBody>
                    <a:bodyPr/>
                    <a:lstStyle/>
                    <a:p>
                      <a:pPr algn="ct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5</a:t>
                      </a:r>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a:t>
                      </a:r>
                      <a:endParaRPr lang="en-US"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r>
                        <a:rPr lang="zh-CN" altLang="en-US" sz="1400" kern="1200" dirty="0">
                          <a:solidFill>
                            <a:srgbClr val="FF0000"/>
                          </a:solidFill>
                          <a:effectLst/>
                          <a:latin typeface="微软雅黑" panose="020B0503020204020204" pitchFamily="34" charset="-122"/>
                          <a:ea typeface="微软雅黑" panose="020B0503020204020204" pitchFamily="34" charset="-122"/>
                          <a:cs typeface="+mn-cs"/>
                        </a:rPr>
                        <a:t>服务器错误</a:t>
                      </a:r>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，服务器在处理请求的过程中发生了错误</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86533376"/>
                  </a:ext>
                </a:extLst>
              </a:tr>
            </a:tbl>
          </a:graphicData>
        </a:graphic>
      </p:graphicFrame>
      <p:sp>
        <p:nvSpPr>
          <p:cNvPr id="9" name="内容占位符 5">
            <a:extLst>
              <a:ext uri="{FF2B5EF4-FFF2-40B4-BE49-F238E27FC236}">
                <a16:creationId xmlns:a16="http://schemas.microsoft.com/office/drawing/2014/main" id="{6E2D4681-DDF2-4686-A1D9-02A47EF0DAAA}"/>
              </a:ext>
            </a:extLst>
          </p:cNvPr>
          <p:cNvSpPr txBox="1">
            <a:spLocks/>
          </p:cNvSpPr>
          <p:nvPr/>
        </p:nvSpPr>
        <p:spPr>
          <a:xfrm>
            <a:off x="1131169" y="5476431"/>
            <a:ext cx="9747847" cy="556379"/>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1400" dirty="0">
                <a:solidFill>
                  <a:schemeClr val="tx1"/>
                </a:solidFill>
              </a:rPr>
              <a:t>完整的 </a:t>
            </a:r>
            <a:r>
              <a:rPr lang="en-US" altLang="zh-CN" sz="1400" dirty="0">
                <a:solidFill>
                  <a:schemeClr val="tx1"/>
                </a:solidFill>
              </a:rPr>
              <a:t>HTTP </a:t>
            </a:r>
            <a:r>
              <a:rPr lang="zh-CN" altLang="en-US" sz="1400" dirty="0">
                <a:solidFill>
                  <a:schemeClr val="tx1"/>
                </a:solidFill>
              </a:rPr>
              <a:t>响应状态码，可以参考 </a:t>
            </a:r>
            <a:r>
              <a:rPr lang="en-US" altLang="zh-CN" sz="1400" dirty="0">
                <a:solidFill>
                  <a:schemeClr val="tx1"/>
                </a:solidFill>
              </a:rPr>
              <a:t>MDN </a:t>
            </a:r>
            <a:r>
              <a:rPr lang="zh-CN" altLang="en-US" sz="1400" dirty="0">
                <a:solidFill>
                  <a:schemeClr val="tx1"/>
                </a:solidFill>
              </a:rPr>
              <a:t>官方文档 </a:t>
            </a:r>
            <a:r>
              <a:rPr lang="en-US" altLang="zh-CN" sz="1400" dirty="0">
                <a:hlinkClick r:id="rId2"/>
              </a:rPr>
              <a:t>https://developer.mozilla.org/zh-CN/docs/Web/HTTP/Status</a:t>
            </a:r>
            <a:endParaRPr lang="en-US" altLang="zh-CN" sz="1400" dirty="0">
              <a:solidFill>
                <a:schemeClr val="tx1"/>
              </a:solidFill>
            </a:endParaRPr>
          </a:p>
        </p:txBody>
      </p:sp>
    </p:spTree>
    <p:extLst>
      <p:ext uri="{BB962C8B-B14F-4D97-AF65-F5344CB8AC3E}">
        <p14:creationId xmlns:p14="http://schemas.microsoft.com/office/powerpoint/2010/main" val="423092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6. jQuery</a:t>
            </a:r>
            <a:r>
              <a:rPr lang="zh-CN" altLang="en-US" dirty="0"/>
              <a:t>中的</a:t>
            </a:r>
            <a:r>
              <a:rPr lang="en-US" altLang="zh-CN" dirty="0"/>
              <a:t>Ajax</a:t>
            </a:r>
          </a:p>
        </p:txBody>
      </p:sp>
      <p:sp>
        <p:nvSpPr>
          <p:cNvPr id="11" name="内容占位符 10"/>
          <p:cNvSpPr>
            <a:spLocks noGrp="1"/>
          </p:cNvSpPr>
          <p:nvPr>
            <p:ph idx="1"/>
          </p:nvPr>
        </p:nvSpPr>
        <p:spPr>
          <a:xfrm>
            <a:off x="1131171" y="1248001"/>
            <a:ext cx="8690163" cy="722076"/>
          </a:xfrm>
        </p:spPr>
        <p:txBody>
          <a:bodyPr/>
          <a:lstStyle/>
          <a:p>
            <a:r>
              <a:rPr lang="en-US" altLang="zh-CN" dirty="0"/>
              <a:t>6.1 </a:t>
            </a:r>
            <a:r>
              <a:rPr lang="zh-CN" altLang="en-US" dirty="0"/>
              <a:t>了解</a:t>
            </a:r>
            <a:r>
              <a:rPr lang="en-US" altLang="zh-CN" dirty="0"/>
              <a:t>jQuery</a:t>
            </a:r>
            <a:r>
              <a:rPr lang="zh-CN" altLang="en-US" dirty="0"/>
              <a:t>中的</a:t>
            </a:r>
            <a:r>
              <a:rPr lang="en-US" altLang="zh-CN" dirty="0"/>
              <a:t>Ajax</a:t>
            </a:r>
            <a:endParaRPr lang="zh-CN" altLang="en-US" dirty="0"/>
          </a:p>
        </p:txBody>
      </p:sp>
      <p:sp>
        <p:nvSpPr>
          <p:cNvPr id="9" name="内容占位符 5">
            <a:extLst>
              <a:ext uri="{FF2B5EF4-FFF2-40B4-BE49-F238E27FC236}">
                <a16:creationId xmlns:a16="http://schemas.microsoft.com/office/drawing/2014/main" id="{8563ED40-FE2B-4275-B5F0-3E0984B7A9E7}"/>
              </a:ext>
            </a:extLst>
          </p:cNvPr>
          <p:cNvSpPr>
            <a:spLocks noGrp="1"/>
          </p:cNvSpPr>
          <p:nvPr>
            <p:ph sz="half" idx="14"/>
          </p:nvPr>
        </p:nvSpPr>
        <p:spPr>
          <a:xfrm>
            <a:off x="1131170" y="1857600"/>
            <a:ext cx="8983133" cy="3297600"/>
          </a:xfrm>
        </p:spPr>
        <p:txBody>
          <a:bodyPr>
            <a:noAutofit/>
          </a:bodyPr>
          <a:lstStyle/>
          <a:p>
            <a:r>
              <a:rPr lang="zh-CN" altLang="en-US" dirty="0">
                <a:solidFill>
                  <a:schemeClr val="tx1"/>
                </a:solidFill>
              </a:rPr>
              <a:t>浏览器中提供的 </a:t>
            </a:r>
            <a:r>
              <a:rPr lang="en-US" altLang="zh-CN" dirty="0">
                <a:solidFill>
                  <a:srgbClr val="FF0000"/>
                </a:solidFill>
              </a:rPr>
              <a:t>XMLHttpRequest </a:t>
            </a:r>
            <a:r>
              <a:rPr lang="zh-CN" altLang="en-US" dirty="0">
                <a:solidFill>
                  <a:srgbClr val="FF0000"/>
                </a:solidFill>
              </a:rPr>
              <a:t>用法比较复杂</a:t>
            </a:r>
            <a:r>
              <a:rPr lang="zh-CN" altLang="en-US" dirty="0">
                <a:solidFill>
                  <a:schemeClr val="tx1"/>
                </a:solidFill>
              </a:rPr>
              <a:t>，所以 </a:t>
            </a:r>
            <a:r>
              <a:rPr lang="en-US" altLang="zh-CN" dirty="0">
                <a:solidFill>
                  <a:schemeClr val="tx1"/>
                </a:solidFill>
              </a:rPr>
              <a:t>jQuery </a:t>
            </a:r>
            <a:r>
              <a:rPr lang="zh-CN" altLang="en-US" dirty="0">
                <a:solidFill>
                  <a:schemeClr val="tx1"/>
                </a:solidFill>
              </a:rPr>
              <a:t>对 </a:t>
            </a:r>
            <a:r>
              <a:rPr lang="en-US" altLang="zh-CN" dirty="0">
                <a:solidFill>
                  <a:schemeClr val="tx1"/>
                </a:solidFill>
              </a:rPr>
              <a:t>XMLHttpRequest </a:t>
            </a:r>
            <a:r>
              <a:rPr lang="zh-CN" altLang="en-US" dirty="0">
                <a:solidFill>
                  <a:schemeClr val="tx1"/>
                </a:solidFill>
              </a:rPr>
              <a:t>进行了封装，提供了一系列 </a:t>
            </a:r>
            <a:r>
              <a:rPr lang="en-US" altLang="zh-CN" dirty="0">
                <a:solidFill>
                  <a:schemeClr val="tx1"/>
                </a:solidFill>
              </a:rPr>
              <a:t>Ajax </a:t>
            </a:r>
            <a:r>
              <a:rPr lang="zh-CN" altLang="en-US" dirty="0">
                <a:solidFill>
                  <a:schemeClr val="tx1"/>
                </a:solidFill>
              </a:rPr>
              <a:t>相关的函数，极大地</a:t>
            </a:r>
            <a:r>
              <a:rPr lang="zh-CN" altLang="en-US" dirty="0">
                <a:solidFill>
                  <a:srgbClr val="FF0000"/>
                </a:solidFill>
              </a:rPr>
              <a:t>降低了 </a:t>
            </a:r>
            <a:r>
              <a:rPr lang="en-US" altLang="zh-CN" dirty="0">
                <a:solidFill>
                  <a:srgbClr val="FF0000"/>
                </a:solidFill>
              </a:rPr>
              <a:t>Ajax </a:t>
            </a:r>
            <a:r>
              <a:rPr lang="zh-CN" altLang="en-US" dirty="0">
                <a:solidFill>
                  <a:srgbClr val="FF0000"/>
                </a:solidFill>
              </a:rPr>
              <a:t>的使用难度</a:t>
            </a:r>
            <a:r>
              <a:rPr lang="zh-CN" altLang="en-US" dirty="0">
                <a:solidFill>
                  <a:schemeClr val="tx1"/>
                </a:solidFill>
              </a:rPr>
              <a:t>。</a:t>
            </a:r>
            <a:endParaRPr lang="en-US" altLang="zh-CN" dirty="0">
              <a:solidFill>
                <a:schemeClr val="tx1"/>
              </a:solidFill>
            </a:endParaRPr>
          </a:p>
          <a:p>
            <a:r>
              <a:rPr lang="en-US" altLang="zh-CN" dirty="0">
                <a:solidFill>
                  <a:schemeClr val="tx1"/>
                </a:solidFill>
              </a:rPr>
              <a:t>jQuery </a:t>
            </a:r>
            <a:r>
              <a:rPr lang="zh-CN" altLang="en-US" dirty="0">
                <a:solidFill>
                  <a:schemeClr val="tx1"/>
                </a:solidFill>
              </a:rPr>
              <a:t>中发起 </a:t>
            </a:r>
            <a:r>
              <a:rPr lang="en-US" altLang="zh-CN" dirty="0">
                <a:solidFill>
                  <a:schemeClr val="tx1"/>
                </a:solidFill>
              </a:rPr>
              <a:t>Ajax </a:t>
            </a:r>
            <a:r>
              <a:rPr lang="zh-CN" altLang="en-US" dirty="0">
                <a:solidFill>
                  <a:schemeClr val="tx1"/>
                </a:solidFill>
              </a:rPr>
              <a:t>请求最常用的三个方法如下：</a:t>
            </a:r>
            <a:endParaRPr lang="en-US" altLang="zh-CN" dirty="0">
              <a:solidFill>
                <a:schemeClr val="tx1"/>
              </a:solidFill>
            </a:endParaRPr>
          </a:p>
          <a:p>
            <a:pPr marL="228594" indent="-228594">
              <a:buFont typeface="Wingdings" panose="05000000000000000000" pitchFamily="2" charset="2"/>
              <a:buChar char="l"/>
            </a:pPr>
            <a:r>
              <a:rPr lang="en-US" altLang="zh-CN" dirty="0">
                <a:solidFill>
                  <a:schemeClr val="tx1"/>
                </a:solidFill>
              </a:rPr>
              <a:t> </a:t>
            </a:r>
            <a:r>
              <a:rPr lang="en-US" altLang="zh-CN" dirty="0">
                <a:solidFill>
                  <a:srgbClr val="FF0000"/>
                </a:solidFill>
              </a:rPr>
              <a:t>$.get()</a:t>
            </a:r>
          </a:p>
          <a:p>
            <a:pPr marL="228594" indent="-228594">
              <a:buFont typeface="Wingdings" panose="05000000000000000000" pitchFamily="2" charset="2"/>
              <a:buChar char="l"/>
            </a:pPr>
            <a:r>
              <a:rPr lang="en-US" altLang="zh-CN" dirty="0">
                <a:solidFill>
                  <a:schemeClr val="tx1"/>
                </a:solidFill>
              </a:rPr>
              <a:t> </a:t>
            </a:r>
            <a:r>
              <a:rPr lang="en-US" altLang="zh-CN" dirty="0">
                <a:solidFill>
                  <a:srgbClr val="FF0000"/>
                </a:solidFill>
              </a:rPr>
              <a:t>$.post()</a:t>
            </a:r>
          </a:p>
          <a:p>
            <a:pPr marL="228594" indent="-228594">
              <a:buFont typeface="Wingdings" panose="05000000000000000000" pitchFamily="2" charset="2"/>
              <a:buChar char="l"/>
            </a:pPr>
            <a:r>
              <a:rPr lang="en-US" altLang="zh-CN" dirty="0">
                <a:solidFill>
                  <a:schemeClr val="tx1"/>
                </a:solidFill>
              </a:rPr>
              <a:t> </a:t>
            </a:r>
            <a:r>
              <a:rPr lang="en-US" altLang="zh-CN" dirty="0">
                <a:solidFill>
                  <a:srgbClr val="FF0000"/>
                </a:solidFill>
              </a:rPr>
              <a:t>$.ajax()</a:t>
            </a:r>
            <a:endParaRPr lang="zh-CN" altLang="en-US" dirty="0">
              <a:solidFill>
                <a:srgbClr val="FF0000"/>
              </a:solidFill>
            </a:endParaRPr>
          </a:p>
        </p:txBody>
      </p:sp>
    </p:spTree>
    <p:extLst>
      <p:ext uri="{BB962C8B-B14F-4D97-AF65-F5344CB8AC3E}">
        <p14:creationId xmlns:p14="http://schemas.microsoft.com/office/powerpoint/2010/main" val="1301785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5. HTTP</a:t>
            </a:r>
            <a:r>
              <a:rPr lang="zh-CN" altLang="en-US" dirty="0"/>
              <a:t>响应状态码</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5.3 </a:t>
            </a:r>
            <a:r>
              <a:rPr lang="zh-CN" altLang="en-US" dirty="0"/>
              <a:t>常见的</a:t>
            </a:r>
            <a:r>
              <a:rPr lang="en-US" altLang="zh-CN" dirty="0"/>
              <a:t>HTTP</a:t>
            </a:r>
            <a:r>
              <a:rPr lang="zh-CN" altLang="en-US" dirty="0"/>
              <a:t>响应状态码</a:t>
            </a:r>
          </a:p>
        </p:txBody>
      </p:sp>
      <p:sp>
        <p:nvSpPr>
          <p:cNvPr id="9" name="TextBox 3">
            <a:extLst>
              <a:ext uri="{FF2B5EF4-FFF2-40B4-BE49-F238E27FC236}">
                <a16:creationId xmlns:a16="http://schemas.microsoft.com/office/drawing/2014/main" id="{494B6446-A6DC-4E16-9D5C-60CDDF6A158C}"/>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1. </a:t>
            </a:r>
            <a:r>
              <a:rPr lang="en-US" altLang="zh-CN" sz="1867" b="1" dirty="0">
                <a:solidFill>
                  <a:srgbClr val="FF0000"/>
                </a:solidFill>
                <a:latin typeface="微软雅黑" panose="020B0503020204020204" pitchFamily="34" charset="-122"/>
                <a:ea typeface="微软雅黑" panose="020B0503020204020204" pitchFamily="34" charset="-122"/>
              </a:rPr>
              <a:t>2</a:t>
            </a:r>
            <a:r>
              <a:rPr lang="zh-CN" altLang="en-US" sz="1867" b="1" dirty="0">
                <a:solidFill>
                  <a:srgbClr val="FF0000"/>
                </a:solidFill>
                <a:latin typeface="微软雅黑" panose="020B0503020204020204" pitchFamily="34" charset="-122"/>
                <a:ea typeface="微软雅黑" panose="020B0503020204020204" pitchFamily="34" charset="-122"/>
              </a:rPr>
              <a:t>** 成功相关</a:t>
            </a:r>
            <a:r>
              <a:rPr lang="zh-CN" altLang="en-US" sz="1867" b="1" dirty="0">
                <a:solidFill>
                  <a:srgbClr val="404040"/>
                </a:solidFill>
                <a:latin typeface="微软雅黑" panose="020B0503020204020204" pitchFamily="34" charset="-122"/>
                <a:ea typeface="微软雅黑" panose="020B0503020204020204" pitchFamily="34" charset="-122"/>
              </a:rPr>
              <a:t>的响应状态码</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a:extLst>
              <a:ext uri="{FF2B5EF4-FFF2-40B4-BE49-F238E27FC236}">
                <a16:creationId xmlns:a16="http://schemas.microsoft.com/office/drawing/2014/main" id="{649652F4-5017-421C-9177-9592B60ABE08}"/>
              </a:ext>
            </a:extLst>
          </p:cNvPr>
          <p:cNvSpPr>
            <a:spLocks noGrp="1"/>
          </p:cNvSpPr>
          <p:nvPr>
            <p:ph sz="half" idx="14"/>
          </p:nvPr>
        </p:nvSpPr>
        <p:spPr>
          <a:xfrm>
            <a:off x="1131169" y="2832000"/>
            <a:ext cx="9426299" cy="556379"/>
          </a:xfrm>
        </p:spPr>
        <p:txBody>
          <a:bodyPr>
            <a:noAutofit/>
          </a:bodyPr>
          <a:lstStyle/>
          <a:p>
            <a:r>
              <a:rPr lang="en-US" altLang="zh-CN" dirty="0">
                <a:solidFill>
                  <a:schemeClr val="tx1"/>
                </a:solidFill>
              </a:rPr>
              <a:t>2</a:t>
            </a:r>
            <a:r>
              <a:rPr lang="zh-CN" altLang="en-US" dirty="0">
                <a:solidFill>
                  <a:schemeClr val="tx1"/>
                </a:solidFill>
              </a:rPr>
              <a:t>** 范围的状态码，表示服务器已成功接收到请求并进行处理。常见的 </a:t>
            </a:r>
            <a:r>
              <a:rPr lang="en-US" altLang="zh-CN" dirty="0">
                <a:solidFill>
                  <a:schemeClr val="tx1"/>
                </a:solidFill>
              </a:rPr>
              <a:t>2</a:t>
            </a:r>
            <a:r>
              <a:rPr lang="zh-CN" altLang="en-US" dirty="0">
                <a:solidFill>
                  <a:schemeClr val="tx1"/>
                </a:solidFill>
              </a:rPr>
              <a:t>** 类型的状态码如下：</a:t>
            </a:r>
            <a:endParaRPr lang="en-US" altLang="zh-CN" dirty="0">
              <a:solidFill>
                <a:schemeClr val="tx1"/>
              </a:solidFill>
            </a:endParaRPr>
          </a:p>
        </p:txBody>
      </p:sp>
      <p:graphicFrame>
        <p:nvGraphicFramePr>
          <p:cNvPr id="13" name="表格 12">
            <a:extLst>
              <a:ext uri="{FF2B5EF4-FFF2-40B4-BE49-F238E27FC236}">
                <a16:creationId xmlns:a16="http://schemas.microsoft.com/office/drawing/2014/main" id="{6327CC33-CFD8-44EE-9560-9396AC112068}"/>
              </a:ext>
            </a:extLst>
          </p:cNvPr>
          <p:cNvGraphicFramePr>
            <a:graphicFrameLocks noGrp="1"/>
          </p:cNvGraphicFramePr>
          <p:nvPr>
            <p:extLst>
              <p:ext uri="{D42A27DB-BD31-4B8C-83A1-F6EECF244321}">
                <p14:modId xmlns:p14="http://schemas.microsoft.com/office/powerpoint/2010/main" val="1077636992"/>
              </p:ext>
            </p:extLst>
          </p:nvPr>
        </p:nvGraphicFramePr>
        <p:xfrm>
          <a:off x="1211075" y="3403797"/>
          <a:ext cx="9073031" cy="1316268"/>
        </p:xfrm>
        <a:graphic>
          <a:graphicData uri="http://schemas.openxmlformats.org/drawingml/2006/table">
            <a:tbl>
              <a:tblPr/>
              <a:tblGrid>
                <a:gridCol w="986165">
                  <a:extLst>
                    <a:ext uri="{9D8B030D-6E8A-4147-A177-3AD203B41FA5}">
                      <a16:colId xmlns:a16="http://schemas.microsoft.com/office/drawing/2014/main" val="20000"/>
                    </a:ext>
                  </a:extLst>
                </a:gridCol>
                <a:gridCol w="1956079">
                  <a:extLst>
                    <a:ext uri="{9D8B030D-6E8A-4147-A177-3AD203B41FA5}">
                      <a16:colId xmlns:a16="http://schemas.microsoft.com/office/drawing/2014/main" val="2960170936"/>
                    </a:ext>
                  </a:extLst>
                </a:gridCol>
                <a:gridCol w="6130787">
                  <a:extLst>
                    <a:ext uri="{9D8B030D-6E8A-4147-A177-3AD203B41FA5}">
                      <a16:colId xmlns:a16="http://schemas.microsoft.com/office/drawing/2014/main" val="4050760502"/>
                    </a:ext>
                  </a:extLst>
                </a:gridCol>
              </a:tblGrid>
              <a:tr h="483148">
                <a:tc>
                  <a:txBody>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900" b="1" i="0" u="none" strike="noStrike" cap="none" normalizeH="0" baseline="0" dirty="0">
                          <a:ln>
                            <a:noFill/>
                          </a:ln>
                          <a:solidFill>
                            <a:srgbClr val="FFFFFF"/>
                          </a:solidFill>
                          <a:effectLst/>
                          <a:latin typeface="微软雅黑" pitchFamily="34" charset="-122"/>
                          <a:ea typeface="微软雅黑" pitchFamily="34" charset="-122"/>
                        </a:rPr>
                        <a:t>状态码</a:t>
                      </a:r>
                    </a:p>
                  </a:txBody>
                  <a:tcPr marL="121891" marR="121891"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defRPr/>
                      </a:pPr>
                      <a:r>
                        <a:rPr kumimoji="0" lang="zh-CN" altLang="en-US" sz="1900" b="1" i="0" u="none" strike="noStrike" cap="none" normalizeH="0" baseline="0" dirty="0">
                          <a:ln>
                            <a:noFill/>
                          </a:ln>
                          <a:solidFill>
                            <a:srgbClr val="FFFFFF"/>
                          </a:solidFill>
                          <a:effectLst/>
                          <a:latin typeface="微软雅黑" pitchFamily="34" charset="-122"/>
                          <a:ea typeface="微软雅黑" pitchFamily="34" charset="-122"/>
                        </a:rPr>
                        <a:t>状态码英文名称</a:t>
                      </a:r>
                    </a:p>
                  </a:txBody>
                  <a:tcPr marL="121891" marR="121891"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defRPr/>
                      </a:pPr>
                      <a:r>
                        <a:rPr kumimoji="0" lang="zh-CN" altLang="en-US" sz="1900" b="1" i="0" u="none" strike="noStrike" cap="none" normalizeH="0" baseline="0" dirty="0">
                          <a:ln>
                            <a:noFill/>
                          </a:ln>
                          <a:solidFill>
                            <a:srgbClr val="FFFFFF"/>
                          </a:solidFill>
                          <a:effectLst/>
                          <a:latin typeface="微软雅黑" pitchFamily="34" charset="-122"/>
                          <a:ea typeface="微软雅黑" pitchFamily="34" charset="-122"/>
                        </a:rPr>
                        <a:t>中文描述</a:t>
                      </a:r>
                    </a:p>
                  </a:txBody>
                  <a:tcPr marL="121891" marR="121891"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416560">
                <a:tc>
                  <a:txBody>
                    <a:bodyPr/>
                    <a:lstStyle/>
                    <a:p>
                      <a:pPr algn="ctr"/>
                      <a:r>
                        <a:rPr lang="en-US" sz="1400" kern="1200" dirty="0">
                          <a:solidFill>
                            <a:schemeClr val="tx1"/>
                          </a:solidFill>
                          <a:effectLst/>
                          <a:latin typeface="微软雅黑" panose="020B0503020204020204" pitchFamily="34" charset="-122"/>
                          <a:ea typeface="微软雅黑" panose="020B0503020204020204" pitchFamily="34" charset="-122"/>
                          <a:cs typeface="+mn-cs"/>
                        </a:rPr>
                        <a:t>200</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algn="ct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OK</a:t>
                      </a:r>
                      <a:endParaRPr lang="zh-CN" altLang="en-US"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r>
                        <a:rPr lang="zh-CN" altLang="en-US" sz="1400" kern="1200" dirty="0">
                          <a:solidFill>
                            <a:srgbClr val="FF0000"/>
                          </a:solidFill>
                          <a:effectLst/>
                          <a:latin typeface="微软雅黑" panose="020B0503020204020204" pitchFamily="34" charset="-122"/>
                          <a:ea typeface="微软雅黑" panose="020B0503020204020204" pitchFamily="34" charset="-122"/>
                          <a:cs typeface="+mn-cs"/>
                        </a:rPr>
                        <a:t>请求成功</a:t>
                      </a:r>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。一般用于 </a:t>
                      </a: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GET </a:t>
                      </a:r>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与 </a:t>
                      </a: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POST </a:t>
                      </a:r>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请求</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416560">
                <a:tc>
                  <a:txBody>
                    <a:bodyPr/>
                    <a:lstStyle/>
                    <a:p>
                      <a:pPr algn="ct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201</a:t>
                      </a:r>
                      <a:endParaRPr lang="en-US"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algn="ct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Created</a:t>
                      </a:r>
                      <a:endParaRPr lang="zh-CN" altLang="en-US"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r>
                        <a:rPr lang="zh-CN" altLang="en-US" sz="1400" kern="1200" dirty="0">
                          <a:solidFill>
                            <a:srgbClr val="FF0000"/>
                          </a:solidFill>
                          <a:effectLst/>
                          <a:latin typeface="微软雅黑" panose="020B0503020204020204" pitchFamily="34" charset="-122"/>
                          <a:ea typeface="微软雅黑" panose="020B0503020204020204" pitchFamily="34" charset="-122"/>
                          <a:cs typeface="+mn-cs"/>
                        </a:rPr>
                        <a:t>已创建</a:t>
                      </a:r>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。成功请求并创建了新的资源，通常用于 </a:t>
                      </a: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POST </a:t>
                      </a:r>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或 </a:t>
                      </a: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PUT </a:t>
                      </a:r>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请求</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532812217"/>
                  </a:ext>
                </a:extLst>
              </a:tr>
            </a:tbl>
          </a:graphicData>
        </a:graphic>
      </p:graphicFrame>
    </p:spTree>
    <p:extLst>
      <p:ext uri="{BB962C8B-B14F-4D97-AF65-F5344CB8AC3E}">
        <p14:creationId xmlns:p14="http://schemas.microsoft.com/office/powerpoint/2010/main" val="1338178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5. HTTP</a:t>
            </a:r>
            <a:r>
              <a:rPr lang="zh-CN" altLang="en-US" dirty="0"/>
              <a:t>响应状态码</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5.3 </a:t>
            </a:r>
            <a:r>
              <a:rPr lang="zh-CN" altLang="en-US" dirty="0"/>
              <a:t>常见的</a:t>
            </a:r>
            <a:r>
              <a:rPr lang="en-US" altLang="zh-CN" dirty="0"/>
              <a:t>HTTP</a:t>
            </a:r>
            <a:r>
              <a:rPr lang="zh-CN" altLang="en-US" dirty="0"/>
              <a:t>响应状态码</a:t>
            </a:r>
          </a:p>
        </p:txBody>
      </p:sp>
      <p:sp>
        <p:nvSpPr>
          <p:cNvPr id="9" name="TextBox 3">
            <a:extLst>
              <a:ext uri="{FF2B5EF4-FFF2-40B4-BE49-F238E27FC236}">
                <a16:creationId xmlns:a16="http://schemas.microsoft.com/office/drawing/2014/main" id="{494B6446-A6DC-4E16-9D5C-60CDDF6A158C}"/>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2. </a:t>
            </a:r>
            <a:r>
              <a:rPr lang="en-US" altLang="zh-CN" sz="1867" b="1" dirty="0">
                <a:solidFill>
                  <a:srgbClr val="FF0000"/>
                </a:solidFill>
                <a:latin typeface="微软雅黑" panose="020B0503020204020204" pitchFamily="34" charset="-122"/>
                <a:ea typeface="微软雅黑" panose="020B0503020204020204" pitchFamily="34" charset="-122"/>
              </a:rPr>
              <a:t>3</a:t>
            </a:r>
            <a:r>
              <a:rPr lang="zh-CN" altLang="en-US" sz="1867" b="1" dirty="0">
                <a:solidFill>
                  <a:srgbClr val="FF0000"/>
                </a:solidFill>
                <a:latin typeface="微软雅黑" panose="020B0503020204020204" pitchFamily="34" charset="-122"/>
                <a:ea typeface="微软雅黑" panose="020B0503020204020204" pitchFamily="34" charset="-122"/>
              </a:rPr>
              <a:t>** 重定向相关</a:t>
            </a:r>
            <a:r>
              <a:rPr lang="zh-CN" altLang="en-US" sz="1867" b="1" dirty="0">
                <a:solidFill>
                  <a:srgbClr val="404040"/>
                </a:solidFill>
                <a:latin typeface="微软雅黑" panose="020B0503020204020204" pitchFamily="34" charset="-122"/>
                <a:ea typeface="微软雅黑" panose="020B0503020204020204" pitchFamily="34" charset="-122"/>
              </a:rPr>
              <a:t>的响应状态码</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a:extLst>
              <a:ext uri="{FF2B5EF4-FFF2-40B4-BE49-F238E27FC236}">
                <a16:creationId xmlns:a16="http://schemas.microsoft.com/office/drawing/2014/main" id="{649652F4-5017-421C-9177-9592B60ABE08}"/>
              </a:ext>
            </a:extLst>
          </p:cNvPr>
          <p:cNvSpPr>
            <a:spLocks noGrp="1"/>
          </p:cNvSpPr>
          <p:nvPr>
            <p:ph sz="half" idx="14"/>
          </p:nvPr>
        </p:nvSpPr>
        <p:spPr>
          <a:xfrm>
            <a:off x="1131169" y="2832000"/>
            <a:ext cx="9152937" cy="722075"/>
          </a:xfrm>
        </p:spPr>
        <p:txBody>
          <a:bodyPr>
            <a:noAutofit/>
          </a:bodyPr>
          <a:lstStyle/>
          <a:p>
            <a:r>
              <a:rPr lang="en-US" altLang="zh-CN" dirty="0">
                <a:solidFill>
                  <a:schemeClr val="tx1"/>
                </a:solidFill>
              </a:rPr>
              <a:t>3</a:t>
            </a:r>
            <a:r>
              <a:rPr lang="zh-CN" altLang="en-US" dirty="0">
                <a:solidFill>
                  <a:schemeClr val="tx1"/>
                </a:solidFill>
              </a:rPr>
              <a:t>** 范围的状态码，表示表示服务器要求客户端重定向，需要客户端进一步的操作以完成资源的请求。常见的 </a:t>
            </a:r>
            <a:r>
              <a:rPr lang="en-US" altLang="zh-CN" dirty="0">
                <a:solidFill>
                  <a:schemeClr val="tx1"/>
                </a:solidFill>
              </a:rPr>
              <a:t>3** </a:t>
            </a:r>
            <a:r>
              <a:rPr lang="zh-CN" altLang="en-US" dirty="0">
                <a:solidFill>
                  <a:schemeClr val="tx1"/>
                </a:solidFill>
              </a:rPr>
              <a:t>类型的状态码如下：</a:t>
            </a:r>
            <a:endParaRPr lang="en-US" altLang="zh-CN" dirty="0">
              <a:solidFill>
                <a:schemeClr val="tx1"/>
              </a:solidFill>
            </a:endParaRPr>
          </a:p>
        </p:txBody>
      </p:sp>
      <p:graphicFrame>
        <p:nvGraphicFramePr>
          <p:cNvPr id="13" name="表格 12">
            <a:extLst>
              <a:ext uri="{FF2B5EF4-FFF2-40B4-BE49-F238E27FC236}">
                <a16:creationId xmlns:a16="http://schemas.microsoft.com/office/drawing/2014/main" id="{6327CC33-CFD8-44EE-9560-9396AC112068}"/>
              </a:ext>
            </a:extLst>
          </p:cNvPr>
          <p:cNvGraphicFramePr>
            <a:graphicFrameLocks noGrp="1"/>
          </p:cNvGraphicFramePr>
          <p:nvPr>
            <p:extLst>
              <p:ext uri="{D42A27DB-BD31-4B8C-83A1-F6EECF244321}">
                <p14:modId xmlns:p14="http://schemas.microsoft.com/office/powerpoint/2010/main" val="2131397367"/>
              </p:ext>
            </p:extLst>
          </p:nvPr>
        </p:nvGraphicFramePr>
        <p:xfrm>
          <a:off x="1211075" y="3711945"/>
          <a:ext cx="9073031" cy="2372908"/>
        </p:xfrm>
        <a:graphic>
          <a:graphicData uri="http://schemas.openxmlformats.org/drawingml/2006/table">
            <a:tbl>
              <a:tblPr/>
              <a:tblGrid>
                <a:gridCol w="986165">
                  <a:extLst>
                    <a:ext uri="{9D8B030D-6E8A-4147-A177-3AD203B41FA5}">
                      <a16:colId xmlns:a16="http://schemas.microsoft.com/office/drawing/2014/main" val="20000"/>
                    </a:ext>
                  </a:extLst>
                </a:gridCol>
                <a:gridCol w="1956079">
                  <a:extLst>
                    <a:ext uri="{9D8B030D-6E8A-4147-A177-3AD203B41FA5}">
                      <a16:colId xmlns:a16="http://schemas.microsoft.com/office/drawing/2014/main" val="2960170936"/>
                    </a:ext>
                  </a:extLst>
                </a:gridCol>
                <a:gridCol w="6130787">
                  <a:extLst>
                    <a:ext uri="{9D8B030D-6E8A-4147-A177-3AD203B41FA5}">
                      <a16:colId xmlns:a16="http://schemas.microsoft.com/office/drawing/2014/main" val="4050760502"/>
                    </a:ext>
                  </a:extLst>
                </a:gridCol>
              </a:tblGrid>
              <a:tr h="483148">
                <a:tc>
                  <a:txBody>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900" b="1" i="0" u="none" strike="noStrike" cap="none" normalizeH="0" baseline="0" dirty="0">
                          <a:ln>
                            <a:noFill/>
                          </a:ln>
                          <a:solidFill>
                            <a:srgbClr val="FFFFFF"/>
                          </a:solidFill>
                          <a:effectLst/>
                          <a:latin typeface="微软雅黑" pitchFamily="34" charset="-122"/>
                          <a:ea typeface="微软雅黑" pitchFamily="34" charset="-122"/>
                        </a:rPr>
                        <a:t>状态码</a:t>
                      </a:r>
                    </a:p>
                  </a:txBody>
                  <a:tcPr marL="121891" marR="121891"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defRPr/>
                      </a:pPr>
                      <a:r>
                        <a:rPr kumimoji="0" lang="zh-CN" altLang="en-US" sz="1900" b="1" i="0" u="none" strike="noStrike" cap="none" normalizeH="0" baseline="0" dirty="0">
                          <a:ln>
                            <a:noFill/>
                          </a:ln>
                          <a:solidFill>
                            <a:srgbClr val="FFFFFF"/>
                          </a:solidFill>
                          <a:effectLst/>
                          <a:latin typeface="微软雅黑" pitchFamily="34" charset="-122"/>
                          <a:ea typeface="微软雅黑" pitchFamily="34" charset="-122"/>
                        </a:rPr>
                        <a:t>状态码英文名称</a:t>
                      </a:r>
                    </a:p>
                  </a:txBody>
                  <a:tcPr marL="121891" marR="121891"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defRPr/>
                      </a:pPr>
                      <a:r>
                        <a:rPr kumimoji="0" lang="zh-CN" altLang="en-US" sz="1900" b="1" i="0" u="none" strike="noStrike" cap="none" normalizeH="0" baseline="0" dirty="0">
                          <a:ln>
                            <a:noFill/>
                          </a:ln>
                          <a:solidFill>
                            <a:srgbClr val="FFFFFF"/>
                          </a:solidFill>
                          <a:effectLst/>
                          <a:latin typeface="微软雅黑" pitchFamily="34" charset="-122"/>
                          <a:ea typeface="微软雅黑" pitchFamily="34" charset="-122"/>
                        </a:rPr>
                        <a:t>中文描述</a:t>
                      </a:r>
                    </a:p>
                  </a:txBody>
                  <a:tcPr marL="121891" marR="121891"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629920">
                <a:tc>
                  <a:txBody>
                    <a:bodyPr/>
                    <a:lstStyle/>
                    <a:p>
                      <a:pPr algn="ctr"/>
                      <a:r>
                        <a:rPr lang="en-US" sz="1400" kern="1200" dirty="0">
                          <a:solidFill>
                            <a:schemeClr val="tx1"/>
                          </a:solidFill>
                          <a:effectLst/>
                          <a:latin typeface="微软雅黑" panose="020B0503020204020204" pitchFamily="34" charset="-122"/>
                          <a:ea typeface="微软雅黑" panose="020B0503020204020204" pitchFamily="34" charset="-122"/>
                          <a:cs typeface="+mn-cs"/>
                        </a:rPr>
                        <a:t>301</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algn="ct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Moved Permanently</a:t>
                      </a:r>
                      <a:endParaRPr lang="zh-CN" altLang="en-US"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r>
                        <a:rPr lang="zh-CN" altLang="en-US" sz="1400" kern="1200" dirty="0">
                          <a:solidFill>
                            <a:srgbClr val="FF0000"/>
                          </a:solidFill>
                          <a:effectLst/>
                          <a:latin typeface="微软雅黑" panose="020B0503020204020204" pitchFamily="34" charset="-122"/>
                          <a:ea typeface="微软雅黑" panose="020B0503020204020204" pitchFamily="34" charset="-122"/>
                          <a:cs typeface="+mn-cs"/>
                        </a:rPr>
                        <a:t>永久移动</a:t>
                      </a:r>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。请求的资源已被永久的移动到新</a:t>
                      </a: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URI</a:t>
                      </a:r>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，返回信息会包括新的</a:t>
                      </a: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URI</a:t>
                      </a:r>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，浏览器会自动定向到新</a:t>
                      </a: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URI</a:t>
                      </a:r>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。今后任何新的请求都应使用新的</a:t>
                      </a: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URI</a:t>
                      </a:r>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代替</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629920">
                <a:tc>
                  <a:txBody>
                    <a:bodyPr/>
                    <a:lstStyle/>
                    <a:p>
                      <a:pPr algn="ct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302</a:t>
                      </a:r>
                      <a:endParaRPr lang="en-US"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algn="ct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Found</a:t>
                      </a:r>
                      <a:endParaRPr lang="zh-CN" altLang="en-US"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r>
                        <a:rPr lang="zh-CN" altLang="en-US" sz="1400" kern="1200" dirty="0">
                          <a:solidFill>
                            <a:srgbClr val="FF0000"/>
                          </a:solidFill>
                          <a:effectLst/>
                          <a:latin typeface="微软雅黑" panose="020B0503020204020204" pitchFamily="34" charset="-122"/>
                          <a:ea typeface="微软雅黑" panose="020B0503020204020204" pitchFamily="34" charset="-122"/>
                          <a:cs typeface="+mn-cs"/>
                        </a:rPr>
                        <a:t>临时移动</a:t>
                      </a:r>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。与</a:t>
                      </a: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301</a:t>
                      </a:r>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类似。但资源只是临时被移动。客户端应继续使用原有</a:t>
                      </a: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URI</a:t>
                      </a:r>
                      <a:endParaRPr lang="zh-CN" altLang="en-US"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532812217"/>
                  </a:ext>
                </a:extLst>
              </a:tr>
              <a:tr h="629920">
                <a:tc>
                  <a:txBody>
                    <a:bodyPr/>
                    <a:lstStyle/>
                    <a:p>
                      <a:pPr algn="ctr"/>
                      <a:r>
                        <a:rPr lang="en-US" sz="1400" kern="1200" dirty="0">
                          <a:solidFill>
                            <a:schemeClr val="tx1"/>
                          </a:solidFill>
                          <a:effectLst/>
                          <a:latin typeface="微软雅黑" panose="020B0503020204020204" pitchFamily="34" charset="-122"/>
                          <a:ea typeface="微软雅黑" panose="020B0503020204020204" pitchFamily="34" charset="-122"/>
                          <a:cs typeface="+mn-cs"/>
                        </a:rPr>
                        <a:t>304</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algn="ct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Not Modified</a:t>
                      </a:r>
                      <a:endParaRPr lang="zh-CN" altLang="en-US"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r>
                        <a:rPr lang="zh-CN" altLang="en-US" sz="1400" kern="1200" dirty="0">
                          <a:solidFill>
                            <a:srgbClr val="FF0000"/>
                          </a:solidFill>
                          <a:effectLst/>
                          <a:latin typeface="微软雅黑" panose="020B0503020204020204" pitchFamily="34" charset="-122"/>
                          <a:ea typeface="微软雅黑" panose="020B0503020204020204" pitchFamily="34" charset="-122"/>
                          <a:cs typeface="+mn-cs"/>
                        </a:rPr>
                        <a:t>未修改</a:t>
                      </a:r>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。所请求的资源未修改，服务器返回此状态码时，不会返回任何资源（响应消息中不包含响应体）。客户端通常会缓存访问过的资源。</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2534005916"/>
                  </a:ext>
                </a:extLst>
              </a:tr>
            </a:tbl>
          </a:graphicData>
        </a:graphic>
      </p:graphicFrame>
    </p:spTree>
    <p:extLst>
      <p:ext uri="{BB962C8B-B14F-4D97-AF65-F5344CB8AC3E}">
        <p14:creationId xmlns:p14="http://schemas.microsoft.com/office/powerpoint/2010/main" val="492284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5. HTTP</a:t>
            </a:r>
            <a:r>
              <a:rPr lang="zh-CN" altLang="en-US" dirty="0"/>
              <a:t>响应状态码</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5.3 </a:t>
            </a:r>
            <a:r>
              <a:rPr lang="zh-CN" altLang="en-US" dirty="0"/>
              <a:t>常见的</a:t>
            </a:r>
            <a:r>
              <a:rPr lang="en-US" altLang="zh-CN" dirty="0"/>
              <a:t>HTTP</a:t>
            </a:r>
            <a:r>
              <a:rPr lang="zh-CN" altLang="en-US" dirty="0"/>
              <a:t>响应状态码</a:t>
            </a:r>
          </a:p>
        </p:txBody>
      </p:sp>
      <p:sp>
        <p:nvSpPr>
          <p:cNvPr id="9" name="TextBox 3">
            <a:extLst>
              <a:ext uri="{FF2B5EF4-FFF2-40B4-BE49-F238E27FC236}">
                <a16:creationId xmlns:a16="http://schemas.microsoft.com/office/drawing/2014/main" id="{494B6446-A6DC-4E16-9D5C-60CDDF6A158C}"/>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3. </a:t>
            </a:r>
            <a:r>
              <a:rPr lang="en-US" altLang="zh-CN" sz="1867" b="1" dirty="0">
                <a:solidFill>
                  <a:srgbClr val="FF0000"/>
                </a:solidFill>
                <a:latin typeface="微软雅黑" panose="020B0503020204020204" pitchFamily="34" charset="-122"/>
                <a:ea typeface="微软雅黑" panose="020B0503020204020204" pitchFamily="34" charset="-122"/>
              </a:rPr>
              <a:t>4</a:t>
            </a:r>
            <a:r>
              <a:rPr lang="zh-CN" altLang="en-US" sz="1867" b="1" dirty="0">
                <a:solidFill>
                  <a:srgbClr val="FF0000"/>
                </a:solidFill>
                <a:latin typeface="微软雅黑" panose="020B0503020204020204" pitchFamily="34" charset="-122"/>
                <a:ea typeface="微软雅黑" panose="020B0503020204020204" pitchFamily="34" charset="-122"/>
              </a:rPr>
              <a:t>** 客户端错误相关</a:t>
            </a:r>
            <a:r>
              <a:rPr lang="zh-CN" altLang="en-US" sz="1867" b="1" dirty="0">
                <a:solidFill>
                  <a:srgbClr val="404040"/>
                </a:solidFill>
                <a:latin typeface="微软雅黑" panose="020B0503020204020204" pitchFamily="34" charset="-122"/>
                <a:ea typeface="微软雅黑" panose="020B0503020204020204" pitchFamily="34" charset="-122"/>
              </a:rPr>
              <a:t>的响应状态码</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a:extLst>
              <a:ext uri="{FF2B5EF4-FFF2-40B4-BE49-F238E27FC236}">
                <a16:creationId xmlns:a16="http://schemas.microsoft.com/office/drawing/2014/main" id="{649652F4-5017-421C-9177-9592B60ABE08}"/>
              </a:ext>
            </a:extLst>
          </p:cNvPr>
          <p:cNvSpPr>
            <a:spLocks noGrp="1"/>
          </p:cNvSpPr>
          <p:nvPr>
            <p:ph sz="half" idx="14"/>
          </p:nvPr>
        </p:nvSpPr>
        <p:spPr>
          <a:xfrm>
            <a:off x="1131169" y="2832000"/>
            <a:ext cx="9747847" cy="556379"/>
          </a:xfrm>
        </p:spPr>
        <p:txBody>
          <a:bodyPr>
            <a:noAutofit/>
          </a:bodyPr>
          <a:lstStyle/>
          <a:p>
            <a:r>
              <a:rPr lang="en-US" altLang="zh-CN" dirty="0">
                <a:solidFill>
                  <a:schemeClr val="tx1"/>
                </a:solidFill>
              </a:rPr>
              <a:t>4</a:t>
            </a:r>
            <a:r>
              <a:rPr lang="zh-CN" altLang="en-US" dirty="0">
                <a:solidFill>
                  <a:schemeClr val="tx1"/>
                </a:solidFill>
              </a:rPr>
              <a:t>** 范围的状态码，表示客户端的请求有非法内容，从而导致这次请求失败。常见的 </a:t>
            </a:r>
            <a:r>
              <a:rPr lang="en-US" altLang="zh-CN" dirty="0">
                <a:solidFill>
                  <a:schemeClr val="tx1"/>
                </a:solidFill>
              </a:rPr>
              <a:t>4** </a:t>
            </a:r>
            <a:r>
              <a:rPr lang="zh-CN" altLang="en-US" dirty="0">
                <a:solidFill>
                  <a:schemeClr val="tx1"/>
                </a:solidFill>
              </a:rPr>
              <a:t>类型的状态码如下：</a:t>
            </a:r>
            <a:endParaRPr lang="en-US" altLang="zh-CN" dirty="0">
              <a:solidFill>
                <a:schemeClr val="tx1"/>
              </a:solidFill>
            </a:endParaRPr>
          </a:p>
        </p:txBody>
      </p:sp>
      <p:graphicFrame>
        <p:nvGraphicFramePr>
          <p:cNvPr id="13" name="表格 12">
            <a:extLst>
              <a:ext uri="{FF2B5EF4-FFF2-40B4-BE49-F238E27FC236}">
                <a16:creationId xmlns:a16="http://schemas.microsoft.com/office/drawing/2014/main" id="{6327CC33-CFD8-44EE-9560-9396AC112068}"/>
              </a:ext>
            </a:extLst>
          </p:cNvPr>
          <p:cNvGraphicFramePr>
            <a:graphicFrameLocks noGrp="1"/>
          </p:cNvGraphicFramePr>
          <p:nvPr>
            <p:extLst>
              <p:ext uri="{D42A27DB-BD31-4B8C-83A1-F6EECF244321}">
                <p14:modId xmlns:p14="http://schemas.microsoft.com/office/powerpoint/2010/main" val="1868472003"/>
              </p:ext>
            </p:extLst>
          </p:nvPr>
        </p:nvGraphicFramePr>
        <p:xfrm>
          <a:off x="1211075" y="3403797"/>
          <a:ext cx="9073031" cy="2992668"/>
        </p:xfrm>
        <a:graphic>
          <a:graphicData uri="http://schemas.openxmlformats.org/drawingml/2006/table">
            <a:tbl>
              <a:tblPr/>
              <a:tblGrid>
                <a:gridCol w="986165">
                  <a:extLst>
                    <a:ext uri="{9D8B030D-6E8A-4147-A177-3AD203B41FA5}">
                      <a16:colId xmlns:a16="http://schemas.microsoft.com/office/drawing/2014/main" val="20000"/>
                    </a:ext>
                  </a:extLst>
                </a:gridCol>
                <a:gridCol w="1956079">
                  <a:extLst>
                    <a:ext uri="{9D8B030D-6E8A-4147-A177-3AD203B41FA5}">
                      <a16:colId xmlns:a16="http://schemas.microsoft.com/office/drawing/2014/main" val="2960170936"/>
                    </a:ext>
                  </a:extLst>
                </a:gridCol>
                <a:gridCol w="6130787">
                  <a:extLst>
                    <a:ext uri="{9D8B030D-6E8A-4147-A177-3AD203B41FA5}">
                      <a16:colId xmlns:a16="http://schemas.microsoft.com/office/drawing/2014/main" val="4050760502"/>
                    </a:ext>
                  </a:extLst>
                </a:gridCol>
              </a:tblGrid>
              <a:tr h="483148">
                <a:tc>
                  <a:txBody>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900" b="1" i="0" u="none" strike="noStrike" cap="none" normalizeH="0" baseline="0" dirty="0">
                          <a:ln>
                            <a:noFill/>
                          </a:ln>
                          <a:solidFill>
                            <a:srgbClr val="FFFFFF"/>
                          </a:solidFill>
                          <a:effectLst/>
                          <a:latin typeface="微软雅黑" pitchFamily="34" charset="-122"/>
                          <a:ea typeface="微软雅黑" pitchFamily="34" charset="-122"/>
                        </a:rPr>
                        <a:t>状态码</a:t>
                      </a:r>
                    </a:p>
                  </a:txBody>
                  <a:tcPr marL="121891" marR="121891"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defRPr/>
                      </a:pPr>
                      <a:r>
                        <a:rPr kumimoji="0" lang="zh-CN" altLang="en-US" sz="1900" b="1" i="0" u="none" strike="noStrike" cap="none" normalizeH="0" baseline="0" dirty="0">
                          <a:ln>
                            <a:noFill/>
                          </a:ln>
                          <a:solidFill>
                            <a:srgbClr val="FFFFFF"/>
                          </a:solidFill>
                          <a:effectLst/>
                          <a:latin typeface="微软雅黑" pitchFamily="34" charset="-122"/>
                          <a:ea typeface="微软雅黑" pitchFamily="34" charset="-122"/>
                        </a:rPr>
                        <a:t>状态码英文名称</a:t>
                      </a:r>
                    </a:p>
                  </a:txBody>
                  <a:tcPr marL="121891" marR="121891"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defRPr/>
                      </a:pPr>
                      <a:r>
                        <a:rPr kumimoji="0" lang="zh-CN" altLang="en-US" sz="1900" b="1" i="0" u="none" strike="noStrike" cap="none" normalizeH="0" baseline="0" dirty="0">
                          <a:ln>
                            <a:noFill/>
                          </a:ln>
                          <a:solidFill>
                            <a:srgbClr val="FFFFFF"/>
                          </a:solidFill>
                          <a:effectLst/>
                          <a:latin typeface="微软雅黑" pitchFamily="34" charset="-122"/>
                          <a:ea typeface="微软雅黑" pitchFamily="34" charset="-122"/>
                        </a:rPr>
                        <a:t>中文描述</a:t>
                      </a:r>
                    </a:p>
                  </a:txBody>
                  <a:tcPr marL="121891" marR="121891"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843280">
                <a:tc>
                  <a:txBody>
                    <a:bodyPr/>
                    <a:lstStyle/>
                    <a:p>
                      <a:pPr algn="ctr"/>
                      <a:r>
                        <a:rPr lang="en-US" sz="1400" kern="1200" dirty="0">
                          <a:solidFill>
                            <a:schemeClr val="tx1"/>
                          </a:solidFill>
                          <a:effectLst/>
                          <a:latin typeface="微软雅黑" panose="020B0503020204020204" pitchFamily="34" charset="-122"/>
                          <a:ea typeface="微软雅黑" panose="020B0503020204020204" pitchFamily="34" charset="-122"/>
                          <a:cs typeface="+mn-cs"/>
                        </a:rPr>
                        <a:t>400</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algn="ct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Bad Request</a:t>
                      </a:r>
                      <a:endParaRPr lang="zh-CN" altLang="en-US"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1</a:t>
                      </a:r>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、语义有误，当前请求无法被服务器理解。除非进行修改，否则客户端不应该重复提交这个请求。</a:t>
                      </a:r>
                    </a:p>
                    <a:p>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2</a:t>
                      </a:r>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、请求参数有误。</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416560">
                <a:tc>
                  <a:txBody>
                    <a:bodyPr/>
                    <a:lstStyle/>
                    <a:p>
                      <a:pPr algn="ct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401</a:t>
                      </a:r>
                      <a:endParaRPr lang="en-US"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algn="ct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Unauthorized</a:t>
                      </a:r>
                      <a:endParaRPr lang="zh-CN" altLang="en-US"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当前请求需要用户验证。</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532812217"/>
                  </a:ext>
                </a:extLst>
              </a:tr>
              <a:tr h="416560">
                <a:tc>
                  <a:txBody>
                    <a:bodyPr/>
                    <a:lstStyle/>
                    <a:p>
                      <a:pPr algn="ctr"/>
                      <a:r>
                        <a:rPr lang="en-US" sz="1400" kern="1200" dirty="0">
                          <a:solidFill>
                            <a:schemeClr val="tx1"/>
                          </a:solidFill>
                          <a:effectLst/>
                          <a:latin typeface="微软雅黑" panose="020B0503020204020204" pitchFamily="34" charset="-122"/>
                          <a:ea typeface="微软雅黑" panose="020B0503020204020204" pitchFamily="34" charset="-122"/>
                          <a:cs typeface="+mn-cs"/>
                        </a:rPr>
                        <a:t>403</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algn="ct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Forbidden</a:t>
                      </a:r>
                      <a:endParaRPr lang="zh-CN" altLang="en-US"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服务器已经理解请求，但是拒绝执行它。</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2534005916"/>
                  </a:ext>
                </a:extLst>
              </a:tr>
              <a:tr h="416560">
                <a:tc>
                  <a:txBody>
                    <a:bodyPr/>
                    <a:lstStyle/>
                    <a:p>
                      <a:pPr algn="ctr"/>
                      <a:r>
                        <a:rPr lang="en-US" sz="1400" kern="1200" dirty="0">
                          <a:solidFill>
                            <a:srgbClr val="FF0000"/>
                          </a:solidFill>
                          <a:effectLst/>
                          <a:latin typeface="微软雅黑" panose="020B0503020204020204" pitchFamily="34" charset="-122"/>
                          <a:ea typeface="微软雅黑" panose="020B0503020204020204" pitchFamily="34" charset="-122"/>
                          <a:cs typeface="+mn-cs"/>
                        </a:rPr>
                        <a:t>404</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algn="ctr"/>
                      <a:r>
                        <a:rPr lang="en-US" altLang="zh-CN" sz="1400" kern="1200" dirty="0">
                          <a:solidFill>
                            <a:srgbClr val="FF0000"/>
                          </a:solidFill>
                          <a:effectLst/>
                          <a:latin typeface="微软雅黑" panose="020B0503020204020204" pitchFamily="34" charset="-122"/>
                          <a:ea typeface="微软雅黑" panose="020B0503020204020204" pitchFamily="34" charset="-122"/>
                          <a:cs typeface="+mn-cs"/>
                        </a:rPr>
                        <a:t>Not Found</a:t>
                      </a:r>
                      <a:endParaRPr lang="zh-CN" altLang="en-US" sz="1400" kern="1200" dirty="0">
                        <a:solidFill>
                          <a:srgbClr val="FF0000"/>
                        </a:solidFill>
                        <a:effectLst/>
                        <a:latin typeface="微软雅黑" panose="020B0503020204020204" pitchFamily="34" charset="-122"/>
                        <a:ea typeface="微软雅黑" panose="020B0503020204020204" pitchFamily="34" charset="-122"/>
                        <a:cs typeface="+mn-cs"/>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r>
                        <a:rPr lang="zh-CN" altLang="en-US" sz="1400" kern="1200" dirty="0">
                          <a:solidFill>
                            <a:srgbClr val="FF0000"/>
                          </a:solidFill>
                          <a:effectLst/>
                          <a:latin typeface="微软雅黑" panose="020B0503020204020204" pitchFamily="34" charset="-122"/>
                          <a:ea typeface="微软雅黑" panose="020B0503020204020204" pitchFamily="34" charset="-122"/>
                          <a:cs typeface="+mn-cs"/>
                        </a:rPr>
                        <a:t>服务器无法根据客户端的请求找到资源（网页）。</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2759962625"/>
                  </a:ext>
                </a:extLst>
              </a:tr>
              <a:tr h="416560">
                <a:tc>
                  <a:txBody>
                    <a:bodyPr/>
                    <a:lstStyle/>
                    <a:p>
                      <a:pPr algn="ctr"/>
                      <a:r>
                        <a:rPr lang="en-US" sz="1400" kern="1200" dirty="0">
                          <a:solidFill>
                            <a:schemeClr val="tx1"/>
                          </a:solidFill>
                          <a:effectLst/>
                          <a:latin typeface="微软雅黑" panose="020B0503020204020204" pitchFamily="34" charset="-122"/>
                          <a:ea typeface="微软雅黑" panose="020B0503020204020204" pitchFamily="34" charset="-122"/>
                          <a:cs typeface="+mn-cs"/>
                        </a:rPr>
                        <a:t>408</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algn="ct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Request Timeout</a:t>
                      </a:r>
                      <a:endParaRPr lang="zh-CN" altLang="en-US"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请求超时。服务器等待客户端发送的请求时间过长，超时。</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340841170"/>
                  </a:ext>
                </a:extLst>
              </a:tr>
            </a:tbl>
          </a:graphicData>
        </a:graphic>
      </p:graphicFrame>
    </p:spTree>
    <p:extLst>
      <p:ext uri="{BB962C8B-B14F-4D97-AF65-F5344CB8AC3E}">
        <p14:creationId xmlns:p14="http://schemas.microsoft.com/office/powerpoint/2010/main" val="263114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5. HTTP</a:t>
            </a:r>
            <a:r>
              <a:rPr lang="zh-CN" altLang="en-US" dirty="0"/>
              <a:t>响应状态码</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5.3 </a:t>
            </a:r>
            <a:r>
              <a:rPr lang="zh-CN" altLang="en-US" dirty="0"/>
              <a:t>常见的</a:t>
            </a:r>
            <a:r>
              <a:rPr lang="en-US" altLang="zh-CN" dirty="0"/>
              <a:t>HTTP</a:t>
            </a:r>
            <a:r>
              <a:rPr lang="zh-CN" altLang="en-US" dirty="0"/>
              <a:t>响应状态码</a:t>
            </a:r>
          </a:p>
        </p:txBody>
      </p:sp>
      <p:sp>
        <p:nvSpPr>
          <p:cNvPr id="9" name="TextBox 3">
            <a:extLst>
              <a:ext uri="{FF2B5EF4-FFF2-40B4-BE49-F238E27FC236}">
                <a16:creationId xmlns:a16="http://schemas.microsoft.com/office/drawing/2014/main" id="{494B6446-A6DC-4E16-9D5C-60CDDF6A158C}"/>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4. </a:t>
            </a:r>
            <a:r>
              <a:rPr lang="en-US" altLang="zh-CN" sz="1867" b="1" dirty="0">
                <a:solidFill>
                  <a:srgbClr val="FF0000"/>
                </a:solidFill>
                <a:latin typeface="微软雅黑" panose="020B0503020204020204" pitchFamily="34" charset="-122"/>
                <a:ea typeface="微软雅黑" panose="020B0503020204020204" pitchFamily="34" charset="-122"/>
              </a:rPr>
              <a:t>5</a:t>
            </a:r>
            <a:r>
              <a:rPr lang="zh-CN" altLang="en-US" sz="1867" b="1" dirty="0">
                <a:solidFill>
                  <a:srgbClr val="FF0000"/>
                </a:solidFill>
                <a:latin typeface="微软雅黑" panose="020B0503020204020204" pitchFamily="34" charset="-122"/>
                <a:ea typeface="微软雅黑" panose="020B0503020204020204" pitchFamily="34" charset="-122"/>
              </a:rPr>
              <a:t>** 服务端错误相关</a:t>
            </a:r>
            <a:r>
              <a:rPr lang="zh-CN" altLang="en-US" sz="1867" b="1" dirty="0">
                <a:solidFill>
                  <a:srgbClr val="404040"/>
                </a:solidFill>
                <a:latin typeface="微软雅黑" panose="020B0503020204020204" pitchFamily="34" charset="-122"/>
                <a:ea typeface="微软雅黑" panose="020B0503020204020204" pitchFamily="34" charset="-122"/>
              </a:rPr>
              <a:t>的响应状态码</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a:extLst>
              <a:ext uri="{FF2B5EF4-FFF2-40B4-BE49-F238E27FC236}">
                <a16:creationId xmlns:a16="http://schemas.microsoft.com/office/drawing/2014/main" id="{649652F4-5017-421C-9177-9592B60ABE08}"/>
              </a:ext>
            </a:extLst>
          </p:cNvPr>
          <p:cNvSpPr>
            <a:spLocks noGrp="1"/>
          </p:cNvSpPr>
          <p:nvPr>
            <p:ph sz="half" idx="14"/>
          </p:nvPr>
        </p:nvSpPr>
        <p:spPr>
          <a:xfrm>
            <a:off x="1131169" y="2832000"/>
            <a:ext cx="9747847" cy="556379"/>
          </a:xfrm>
        </p:spPr>
        <p:txBody>
          <a:bodyPr>
            <a:noAutofit/>
          </a:bodyPr>
          <a:lstStyle/>
          <a:p>
            <a:r>
              <a:rPr lang="en-US" altLang="zh-CN" dirty="0">
                <a:solidFill>
                  <a:schemeClr val="tx1"/>
                </a:solidFill>
              </a:rPr>
              <a:t>5</a:t>
            </a:r>
            <a:r>
              <a:rPr lang="zh-CN" altLang="en-US" dirty="0">
                <a:solidFill>
                  <a:schemeClr val="tx1"/>
                </a:solidFill>
              </a:rPr>
              <a:t>** 范围的状态码，表示服务器未能正常处理客户端的请求而出现意外错误。常见的 </a:t>
            </a:r>
            <a:r>
              <a:rPr lang="en-US" altLang="zh-CN" dirty="0">
                <a:solidFill>
                  <a:schemeClr val="tx1"/>
                </a:solidFill>
              </a:rPr>
              <a:t>5** </a:t>
            </a:r>
            <a:r>
              <a:rPr lang="zh-CN" altLang="en-US" dirty="0">
                <a:solidFill>
                  <a:schemeClr val="tx1"/>
                </a:solidFill>
              </a:rPr>
              <a:t>类型的状态码如下：</a:t>
            </a:r>
            <a:endParaRPr lang="en-US" altLang="zh-CN" dirty="0">
              <a:solidFill>
                <a:schemeClr val="tx1"/>
              </a:solidFill>
            </a:endParaRPr>
          </a:p>
        </p:txBody>
      </p:sp>
      <p:graphicFrame>
        <p:nvGraphicFramePr>
          <p:cNvPr id="13" name="表格 12">
            <a:extLst>
              <a:ext uri="{FF2B5EF4-FFF2-40B4-BE49-F238E27FC236}">
                <a16:creationId xmlns:a16="http://schemas.microsoft.com/office/drawing/2014/main" id="{6327CC33-CFD8-44EE-9560-9396AC112068}"/>
              </a:ext>
            </a:extLst>
          </p:cNvPr>
          <p:cNvGraphicFramePr>
            <a:graphicFrameLocks noGrp="1"/>
          </p:cNvGraphicFramePr>
          <p:nvPr>
            <p:extLst>
              <p:ext uri="{D42A27DB-BD31-4B8C-83A1-F6EECF244321}">
                <p14:modId xmlns:p14="http://schemas.microsoft.com/office/powerpoint/2010/main" val="422767940"/>
              </p:ext>
            </p:extLst>
          </p:nvPr>
        </p:nvGraphicFramePr>
        <p:xfrm>
          <a:off x="1211076" y="3403797"/>
          <a:ext cx="9212417" cy="2159548"/>
        </p:xfrm>
        <a:graphic>
          <a:graphicData uri="http://schemas.openxmlformats.org/drawingml/2006/table">
            <a:tbl>
              <a:tblPr/>
              <a:tblGrid>
                <a:gridCol w="1001316">
                  <a:extLst>
                    <a:ext uri="{9D8B030D-6E8A-4147-A177-3AD203B41FA5}">
                      <a16:colId xmlns:a16="http://schemas.microsoft.com/office/drawing/2014/main" val="20000"/>
                    </a:ext>
                  </a:extLst>
                </a:gridCol>
                <a:gridCol w="1986129">
                  <a:extLst>
                    <a:ext uri="{9D8B030D-6E8A-4147-A177-3AD203B41FA5}">
                      <a16:colId xmlns:a16="http://schemas.microsoft.com/office/drawing/2014/main" val="2960170936"/>
                    </a:ext>
                  </a:extLst>
                </a:gridCol>
                <a:gridCol w="6224972">
                  <a:extLst>
                    <a:ext uri="{9D8B030D-6E8A-4147-A177-3AD203B41FA5}">
                      <a16:colId xmlns:a16="http://schemas.microsoft.com/office/drawing/2014/main" val="4050760502"/>
                    </a:ext>
                  </a:extLst>
                </a:gridCol>
              </a:tblGrid>
              <a:tr h="483148">
                <a:tc>
                  <a:txBody>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900" b="1" i="0" u="none" strike="noStrike" cap="none" normalizeH="0" baseline="0" dirty="0">
                          <a:ln>
                            <a:noFill/>
                          </a:ln>
                          <a:solidFill>
                            <a:srgbClr val="FFFFFF"/>
                          </a:solidFill>
                          <a:effectLst/>
                          <a:latin typeface="微软雅黑" pitchFamily="34" charset="-122"/>
                          <a:ea typeface="微软雅黑" pitchFamily="34" charset="-122"/>
                        </a:rPr>
                        <a:t>状态码</a:t>
                      </a:r>
                    </a:p>
                  </a:txBody>
                  <a:tcPr marL="121891" marR="121891"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defRPr/>
                      </a:pPr>
                      <a:r>
                        <a:rPr kumimoji="0" lang="zh-CN" altLang="en-US" sz="1900" b="1" i="0" u="none" strike="noStrike" cap="none" normalizeH="0" baseline="0" dirty="0">
                          <a:ln>
                            <a:noFill/>
                          </a:ln>
                          <a:solidFill>
                            <a:srgbClr val="FFFFFF"/>
                          </a:solidFill>
                          <a:effectLst/>
                          <a:latin typeface="微软雅黑" pitchFamily="34" charset="-122"/>
                          <a:ea typeface="微软雅黑" pitchFamily="34" charset="-122"/>
                        </a:rPr>
                        <a:t>状态码英文名称</a:t>
                      </a:r>
                    </a:p>
                  </a:txBody>
                  <a:tcPr marL="121891" marR="121891"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defRPr/>
                      </a:pPr>
                      <a:r>
                        <a:rPr kumimoji="0" lang="zh-CN" altLang="en-US" sz="1900" b="1" i="0" u="none" strike="noStrike" cap="none" normalizeH="0" baseline="0" dirty="0">
                          <a:ln>
                            <a:noFill/>
                          </a:ln>
                          <a:solidFill>
                            <a:srgbClr val="FFFFFF"/>
                          </a:solidFill>
                          <a:effectLst/>
                          <a:latin typeface="微软雅黑" pitchFamily="34" charset="-122"/>
                          <a:ea typeface="微软雅黑" pitchFamily="34" charset="-122"/>
                        </a:rPr>
                        <a:t>中文描述</a:t>
                      </a:r>
                    </a:p>
                  </a:txBody>
                  <a:tcPr marL="121891" marR="121891"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629920">
                <a:tc>
                  <a:txBody>
                    <a:bodyPr/>
                    <a:lstStyle/>
                    <a:p>
                      <a:pPr algn="ctr"/>
                      <a:r>
                        <a:rPr lang="en-US" sz="1400" kern="1200" dirty="0">
                          <a:solidFill>
                            <a:schemeClr val="tx1"/>
                          </a:solidFill>
                          <a:effectLst/>
                          <a:latin typeface="微软雅黑" panose="020B0503020204020204" pitchFamily="34" charset="-122"/>
                          <a:ea typeface="微软雅黑" panose="020B0503020204020204" pitchFamily="34" charset="-122"/>
                          <a:cs typeface="+mn-cs"/>
                        </a:rPr>
                        <a:t>500</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algn="ct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Internal Server Error</a:t>
                      </a:r>
                      <a:endParaRPr lang="zh-CN" altLang="en-US"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服务器内部错误，无法完成请求。</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629920">
                <a:tc>
                  <a:txBody>
                    <a:bodyPr/>
                    <a:lstStyle/>
                    <a:p>
                      <a:pPr algn="ct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501</a:t>
                      </a:r>
                      <a:endParaRPr lang="en-US"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algn="ct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Not Implemented</a:t>
                      </a:r>
                      <a:endParaRPr lang="zh-CN" altLang="en-US"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服务器不支持该请求方法，无法完成请求。只有 </a:t>
                      </a: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GET </a:t>
                      </a:r>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和 </a:t>
                      </a: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HEAD </a:t>
                      </a:r>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请求方法是要求每个服务器必须支持的，其它请求方法在不支持的服务器上会返回</a:t>
                      </a: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501</a:t>
                      </a:r>
                      <a:endParaRPr lang="zh-CN" altLang="en-US"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532812217"/>
                  </a:ext>
                </a:extLst>
              </a:tr>
              <a:tr h="416560">
                <a:tc>
                  <a:txBody>
                    <a:bodyPr/>
                    <a:lstStyle/>
                    <a:p>
                      <a:pPr algn="ctr"/>
                      <a:r>
                        <a:rPr lang="en-US" sz="1400" kern="1200" dirty="0">
                          <a:solidFill>
                            <a:schemeClr val="tx1"/>
                          </a:solidFill>
                          <a:effectLst/>
                          <a:latin typeface="微软雅黑" panose="020B0503020204020204" pitchFamily="34" charset="-122"/>
                          <a:ea typeface="微软雅黑" panose="020B0503020204020204" pitchFamily="34" charset="-122"/>
                          <a:cs typeface="+mn-cs"/>
                        </a:rPr>
                        <a:t>503</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algn="ct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Service Unavailable</a:t>
                      </a:r>
                      <a:endParaRPr lang="zh-CN" altLang="en-US"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r>
                        <a:rPr lang="zh-CN" altLang="en-US" sz="1400" kern="1200" dirty="0">
                          <a:solidFill>
                            <a:schemeClr val="tx1"/>
                          </a:solidFill>
                          <a:effectLst/>
                          <a:latin typeface="微软雅黑" panose="020B0503020204020204" pitchFamily="34" charset="-122"/>
                          <a:ea typeface="微软雅黑" panose="020B0503020204020204" pitchFamily="34" charset="-122"/>
                          <a:cs typeface="+mn-cs"/>
                        </a:rPr>
                        <a:t>由于超载或系统维护，服务器暂时的无法处理客户端的请求。</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2534005916"/>
                  </a:ext>
                </a:extLst>
              </a:tr>
            </a:tbl>
          </a:graphicData>
        </a:graphic>
      </p:graphicFrame>
    </p:spTree>
    <p:extLst>
      <p:ext uri="{BB962C8B-B14F-4D97-AF65-F5344CB8AC3E}">
        <p14:creationId xmlns:p14="http://schemas.microsoft.com/office/powerpoint/2010/main" val="174918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2479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6. jQuery</a:t>
            </a:r>
            <a:r>
              <a:rPr lang="zh-CN" altLang="en-US" dirty="0"/>
              <a:t>中的</a:t>
            </a:r>
            <a:r>
              <a:rPr lang="en-US" altLang="zh-CN" dirty="0"/>
              <a:t>Ajax</a:t>
            </a:r>
          </a:p>
        </p:txBody>
      </p:sp>
      <p:sp>
        <p:nvSpPr>
          <p:cNvPr id="11" name="内容占位符 10"/>
          <p:cNvSpPr>
            <a:spLocks noGrp="1"/>
          </p:cNvSpPr>
          <p:nvPr>
            <p:ph idx="1"/>
          </p:nvPr>
        </p:nvSpPr>
        <p:spPr>
          <a:xfrm>
            <a:off x="1131171" y="1248001"/>
            <a:ext cx="8690163" cy="722076"/>
          </a:xfrm>
        </p:spPr>
        <p:txBody>
          <a:bodyPr/>
          <a:lstStyle/>
          <a:p>
            <a:r>
              <a:rPr lang="en-US" altLang="zh-CN" dirty="0"/>
              <a:t>6.2 $.get()</a:t>
            </a:r>
            <a:r>
              <a:rPr lang="zh-CN" altLang="en-US" dirty="0"/>
              <a:t>函数的语法</a:t>
            </a:r>
          </a:p>
        </p:txBody>
      </p:sp>
      <p:sp>
        <p:nvSpPr>
          <p:cNvPr id="9" name="内容占位符 5">
            <a:extLst>
              <a:ext uri="{FF2B5EF4-FFF2-40B4-BE49-F238E27FC236}">
                <a16:creationId xmlns:a16="http://schemas.microsoft.com/office/drawing/2014/main" id="{8563ED40-FE2B-4275-B5F0-3E0984B7A9E7}"/>
              </a:ext>
            </a:extLst>
          </p:cNvPr>
          <p:cNvSpPr>
            <a:spLocks noGrp="1"/>
          </p:cNvSpPr>
          <p:nvPr>
            <p:ph sz="half" idx="14"/>
          </p:nvPr>
        </p:nvSpPr>
        <p:spPr>
          <a:xfrm>
            <a:off x="1131169" y="1857600"/>
            <a:ext cx="9435231" cy="4458533"/>
          </a:xfrm>
        </p:spPr>
        <p:txBody>
          <a:bodyPr>
            <a:noAutofit/>
          </a:bodyPr>
          <a:lstStyle/>
          <a:p>
            <a:r>
              <a:rPr lang="en-US" altLang="zh-CN" dirty="0">
                <a:solidFill>
                  <a:schemeClr val="tx1"/>
                </a:solidFill>
              </a:rPr>
              <a:t>jQuery </a:t>
            </a:r>
            <a:r>
              <a:rPr lang="zh-CN" altLang="en-US" dirty="0">
                <a:solidFill>
                  <a:schemeClr val="tx1"/>
                </a:solidFill>
              </a:rPr>
              <a:t>中 </a:t>
            </a:r>
            <a:r>
              <a:rPr lang="en-US" altLang="zh-CN" dirty="0">
                <a:solidFill>
                  <a:schemeClr val="tx1"/>
                </a:solidFill>
              </a:rPr>
              <a:t>$.get() </a:t>
            </a:r>
            <a:r>
              <a:rPr lang="zh-CN" altLang="en-US" dirty="0">
                <a:solidFill>
                  <a:schemeClr val="tx1"/>
                </a:solidFill>
              </a:rPr>
              <a:t>函数的功能单一，专门用来发起 </a:t>
            </a:r>
            <a:r>
              <a:rPr lang="en-US" altLang="zh-CN" dirty="0">
                <a:solidFill>
                  <a:schemeClr val="tx1"/>
                </a:solidFill>
              </a:rPr>
              <a:t>get </a:t>
            </a:r>
            <a:r>
              <a:rPr lang="zh-CN" altLang="en-US" dirty="0">
                <a:solidFill>
                  <a:schemeClr val="tx1"/>
                </a:solidFill>
              </a:rPr>
              <a:t>请求，从而将服务器上的资源请求到客户端来进行使用。</a:t>
            </a:r>
            <a:endParaRPr lang="en-US" altLang="zh-CN" dirty="0">
              <a:solidFill>
                <a:schemeClr val="tx1"/>
              </a:solidFill>
            </a:endParaRPr>
          </a:p>
          <a:p>
            <a:r>
              <a:rPr lang="en-US" altLang="zh-CN" dirty="0">
                <a:solidFill>
                  <a:schemeClr val="tx1"/>
                </a:solidFill>
              </a:rPr>
              <a:t>$.get() </a:t>
            </a:r>
            <a:r>
              <a:rPr lang="zh-CN" altLang="en-US" dirty="0">
                <a:solidFill>
                  <a:schemeClr val="tx1"/>
                </a:solidFill>
              </a:rPr>
              <a:t>函数的语法如下：</a:t>
            </a:r>
            <a:endParaRPr lang="en-US" altLang="zh-CN" dirty="0">
              <a:solidFill>
                <a:schemeClr val="tx1"/>
              </a:solidFill>
            </a:endParaRPr>
          </a:p>
          <a:p>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其中，三个参数各自代表的含义如下：</a:t>
            </a:r>
            <a:endParaRPr lang="en-US" altLang="zh-CN" dirty="0">
              <a:solidFill>
                <a:schemeClr val="tx1"/>
              </a:solidFill>
            </a:endParaRPr>
          </a:p>
          <a:p>
            <a:endParaRPr lang="zh-CN" altLang="en-US" dirty="0">
              <a:solidFill>
                <a:srgbClr val="FF0000"/>
              </a:solidFill>
            </a:endParaRPr>
          </a:p>
        </p:txBody>
      </p:sp>
      <p:grpSp>
        <p:nvGrpSpPr>
          <p:cNvPr id="5" name="组合 4">
            <a:extLst>
              <a:ext uri="{FF2B5EF4-FFF2-40B4-BE49-F238E27FC236}">
                <a16:creationId xmlns:a16="http://schemas.microsoft.com/office/drawing/2014/main" id="{C0E9CB83-5ED8-494E-BA00-51A710388371}"/>
              </a:ext>
            </a:extLst>
          </p:cNvPr>
          <p:cNvGrpSpPr>
            <a:grpSpLocks/>
          </p:cNvGrpSpPr>
          <p:nvPr/>
        </p:nvGrpSpPr>
        <p:grpSpPr bwMode="auto">
          <a:xfrm>
            <a:off x="1247050" y="2964202"/>
            <a:ext cx="8944705" cy="566399"/>
            <a:chOff x="1078118" y="2214664"/>
            <a:chExt cx="6318046" cy="868171"/>
          </a:xfrm>
        </p:grpSpPr>
        <p:sp>
          <p:nvSpPr>
            <p:cNvPr id="6" name="矩形 5">
              <a:extLst>
                <a:ext uri="{FF2B5EF4-FFF2-40B4-BE49-F238E27FC236}">
                  <a16:creationId xmlns:a16="http://schemas.microsoft.com/office/drawing/2014/main" id="{5514DF85-DD8B-4071-AB49-6B1C10DA6B45}"/>
                </a:ext>
              </a:extLst>
            </p:cNvPr>
            <p:cNvSpPr/>
            <p:nvPr/>
          </p:nvSpPr>
          <p:spPr>
            <a:xfrm>
              <a:off x="1078118" y="2214664"/>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7" name="矩形 6">
              <a:extLst>
                <a:ext uri="{FF2B5EF4-FFF2-40B4-BE49-F238E27FC236}">
                  <a16:creationId xmlns:a16="http://schemas.microsoft.com/office/drawing/2014/main" id="{22C274D5-E786-4A8D-8627-F698793B9FFA}"/>
                </a:ext>
              </a:extLst>
            </p:cNvPr>
            <p:cNvSpPr/>
            <p:nvPr/>
          </p:nvSpPr>
          <p:spPr>
            <a:xfrm>
              <a:off x="1177926" y="2250990"/>
              <a:ext cx="6218238" cy="595593"/>
            </a:xfrm>
            <a:prstGeom prst="rect">
              <a:avLst/>
            </a:prstGeom>
          </p:spPr>
          <p:txBody>
            <a:bodyPr wrap="square">
              <a:spAutoFit/>
            </a:bodyPr>
            <a:lstStyle/>
            <a:p>
              <a:pPr>
                <a:lnSpc>
                  <a:spcPct val="150000"/>
                </a:lnSpc>
              </a:pPr>
              <a:r>
                <a:rPr lang="en-US" altLang="zh-CN" sz="1400" dirty="0">
                  <a:latin typeface="Courier New" panose="02070309020205020404" pitchFamily="49" charset="0"/>
                </a:rPr>
                <a:t>$.</a:t>
              </a:r>
              <a:r>
                <a:rPr lang="en-US" altLang="zh-CN" sz="1400" b="1" dirty="0">
                  <a:latin typeface="Courier New" panose="02070309020205020404" pitchFamily="49" charset="0"/>
                </a:rPr>
                <a:t>get</a:t>
              </a:r>
              <a:r>
                <a:rPr lang="en-US" altLang="zh-CN" sz="1400" dirty="0">
                  <a:latin typeface="Courier New" panose="02070309020205020404" pitchFamily="49" charset="0"/>
                </a:rPr>
                <a:t>(</a:t>
              </a:r>
              <a:r>
                <a:rPr lang="en-US" altLang="zh-CN" sz="1400" b="1" dirty="0">
                  <a:solidFill>
                    <a:srgbClr val="FF0000"/>
                  </a:solidFill>
                  <a:latin typeface="Courier New" panose="02070309020205020404" pitchFamily="49" charset="0"/>
                </a:rPr>
                <a:t>url</a:t>
              </a:r>
              <a:r>
                <a:rPr lang="en-US" altLang="zh-CN" sz="1400" dirty="0">
                  <a:latin typeface="Courier New" panose="02070309020205020404" pitchFamily="49" charset="0"/>
                </a:rPr>
                <a:t>, [</a:t>
              </a:r>
              <a:r>
                <a:rPr lang="en-US" altLang="zh-CN" sz="1400" dirty="0">
                  <a:solidFill>
                    <a:srgbClr val="047FFD"/>
                  </a:solidFill>
                  <a:latin typeface="Courier New" panose="02070309020205020404" pitchFamily="49" charset="0"/>
                </a:rPr>
                <a:t>data</a:t>
              </a:r>
              <a:r>
                <a:rPr lang="en-US" altLang="zh-CN" sz="1400" dirty="0">
                  <a:latin typeface="Courier New" panose="02070309020205020404" pitchFamily="49" charset="0"/>
                </a:rPr>
                <a:t>], [</a:t>
              </a:r>
              <a:r>
                <a:rPr lang="en-US" altLang="zh-CN" sz="1400" dirty="0">
                  <a:solidFill>
                    <a:srgbClr val="047FFD"/>
                  </a:solidFill>
                  <a:latin typeface="Courier New" panose="02070309020205020404" pitchFamily="49" charset="0"/>
                </a:rPr>
                <a:t>callback</a:t>
              </a:r>
              <a:r>
                <a:rPr lang="en-US" altLang="zh-CN" sz="1400" dirty="0">
                  <a:latin typeface="Courier New" panose="02070309020205020404" pitchFamily="49" charset="0"/>
                </a:rPr>
                <a:t>])</a:t>
              </a:r>
            </a:p>
          </p:txBody>
        </p:sp>
      </p:grpSp>
      <p:graphicFrame>
        <p:nvGraphicFramePr>
          <p:cNvPr id="8" name="表格 7">
            <a:extLst>
              <a:ext uri="{FF2B5EF4-FFF2-40B4-BE49-F238E27FC236}">
                <a16:creationId xmlns:a16="http://schemas.microsoft.com/office/drawing/2014/main" id="{A562C14A-10A0-4220-8450-38C099C57755}"/>
              </a:ext>
            </a:extLst>
          </p:cNvPr>
          <p:cNvGraphicFramePr>
            <a:graphicFrameLocks noGrp="1"/>
          </p:cNvGraphicFramePr>
          <p:nvPr>
            <p:extLst>
              <p:ext uri="{D42A27DB-BD31-4B8C-83A1-F6EECF244321}">
                <p14:modId xmlns:p14="http://schemas.microsoft.com/office/powerpoint/2010/main" val="1729822070"/>
              </p:ext>
            </p:extLst>
          </p:nvPr>
        </p:nvGraphicFramePr>
        <p:xfrm>
          <a:off x="1211077" y="4272491"/>
          <a:ext cx="8715764" cy="2123018"/>
        </p:xfrm>
        <a:graphic>
          <a:graphicData uri="http://schemas.openxmlformats.org/drawingml/2006/table">
            <a:tbl>
              <a:tblPr/>
              <a:tblGrid>
                <a:gridCol w="1210391">
                  <a:extLst>
                    <a:ext uri="{9D8B030D-6E8A-4147-A177-3AD203B41FA5}">
                      <a16:colId xmlns:a16="http://schemas.microsoft.com/office/drawing/2014/main" val="20000"/>
                    </a:ext>
                  </a:extLst>
                </a:gridCol>
                <a:gridCol w="1210733">
                  <a:extLst>
                    <a:ext uri="{9D8B030D-6E8A-4147-A177-3AD203B41FA5}">
                      <a16:colId xmlns:a16="http://schemas.microsoft.com/office/drawing/2014/main" val="3787956794"/>
                    </a:ext>
                  </a:extLst>
                </a:gridCol>
                <a:gridCol w="1634067">
                  <a:extLst>
                    <a:ext uri="{9D8B030D-6E8A-4147-A177-3AD203B41FA5}">
                      <a16:colId xmlns:a16="http://schemas.microsoft.com/office/drawing/2014/main" val="536069376"/>
                    </a:ext>
                  </a:extLst>
                </a:gridCol>
                <a:gridCol w="4660573">
                  <a:extLst>
                    <a:ext uri="{9D8B030D-6E8A-4147-A177-3AD203B41FA5}">
                      <a16:colId xmlns:a16="http://schemas.microsoft.com/office/drawing/2014/main" val="4050760502"/>
                    </a:ext>
                  </a:extLst>
                </a:gridCol>
              </a:tblGrid>
              <a:tr h="592667">
                <a:tc>
                  <a:txBody>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900" b="1" i="0" u="none" strike="noStrike" cap="none" normalizeH="0" baseline="0" dirty="0">
                          <a:ln>
                            <a:noFill/>
                          </a:ln>
                          <a:solidFill>
                            <a:srgbClr val="FFFFFF"/>
                          </a:solidFill>
                          <a:effectLst/>
                          <a:latin typeface="微软雅黑" pitchFamily="34" charset="-122"/>
                          <a:ea typeface="微软雅黑" pitchFamily="34" charset="-122"/>
                        </a:rPr>
                        <a:t>参数名</a:t>
                      </a:r>
                    </a:p>
                  </a:txBody>
                  <a:tcPr marL="121891" marR="121891"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defRPr/>
                      </a:pPr>
                      <a:r>
                        <a:rPr kumimoji="0" lang="zh-CN" altLang="en-US" sz="1900" b="1" i="0" u="none" strike="noStrike" cap="none" normalizeH="0" baseline="0" dirty="0">
                          <a:ln>
                            <a:noFill/>
                          </a:ln>
                          <a:solidFill>
                            <a:srgbClr val="FFFFFF"/>
                          </a:solidFill>
                          <a:effectLst/>
                          <a:latin typeface="微软雅黑" pitchFamily="34" charset="-122"/>
                          <a:ea typeface="微软雅黑" pitchFamily="34" charset="-122"/>
                        </a:rPr>
                        <a:t>参数类型</a:t>
                      </a:r>
                    </a:p>
                  </a:txBody>
                  <a:tcPr marL="121891" marR="121891"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defRPr/>
                      </a:pPr>
                      <a:r>
                        <a:rPr kumimoji="0" lang="zh-CN" altLang="en-US" sz="1900" b="1" i="0" u="none" strike="noStrike" cap="none" normalizeH="0" baseline="0" dirty="0">
                          <a:ln>
                            <a:noFill/>
                          </a:ln>
                          <a:solidFill>
                            <a:srgbClr val="FFFFFF"/>
                          </a:solidFill>
                          <a:effectLst/>
                          <a:latin typeface="微软雅黑" pitchFamily="34" charset="-122"/>
                          <a:ea typeface="微软雅黑" pitchFamily="34" charset="-122"/>
                        </a:rPr>
                        <a:t>是否必选</a:t>
                      </a:r>
                    </a:p>
                  </a:txBody>
                  <a:tcPr marL="121891" marR="121891"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defRPr/>
                      </a:pPr>
                      <a:r>
                        <a:rPr kumimoji="0" lang="zh-CN" altLang="en-US" sz="1900" b="1" i="0" u="none" strike="noStrike" cap="none" normalizeH="0" baseline="0" dirty="0">
                          <a:ln>
                            <a:noFill/>
                          </a:ln>
                          <a:solidFill>
                            <a:srgbClr val="FFFFFF"/>
                          </a:solidFill>
                          <a:effectLst/>
                          <a:latin typeface="微软雅黑" pitchFamily="34" charset="-122"/>
                          <a:ea typeface="微软雅黑" pitchFamily="34" charset="-122"/>
                        </a:rPr>
                        <a:t>说明</a:t>
                      </a:r>
                    </a:p>
                  </a:txBody>
                  <a:tcPr marL="121891" marR="121891"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510117">
                <a:tc>
                  <a:txBody>
                    <a:bodyPr/>
                    <a:lstStyle/>
                    <a:p>
                      <a:pPr algn="ctr"/>
                      <a:r>
                        <a:rPr lang="en-US" altLang="zh-CN" sz="1400" dirty="0">
                          <a:solidFill>
                            <a:srgbClr val="FF0000"/>
                          </a:solidFill>
                          <a:effectLst/>
                          <a:latin typeface="微软雅黑" panose="020B0503020204020204" pitchFamily="34" charset="-122"/>
                          <a:ea typeface="微软雅黑" panose="020B0503020204020204" pitchFamily="34" charset="-122"/>
                        </a:rPr>
                        <a:t>url</a:t>
                      </a:r>
                      <a:endParaRPr lang="en-US" sz="1400" dirty="0">
                        <a:solidFill>
                          <a:srgbClr val="FF0000"/>
                        </a:solidFill>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algn="ctr"/>
                      <a:r>
                        <a:rPr lang="en-US" altLang="zh-CN" sz="1400" dirty="0">
                          <a:solidFill>
                            <a:srgbClr val="FF0000"/>
                          </a:solidFill>
                          <a:effectLst/>
                          <a:latin typeface="微软雅黑" panose="020B0503020204020204" pitchFamily="34" charset="-122"/>
                          <a:ea typeface="微软雅黑" panose="020B0503020204020204" pitchFamily="34" charset="-122"/>
                        </a:rPr>
                        <a:t>string</a:t>
                      </a:r>
                      <a:endParaRPr lang="en-US" sz="1400" dirty="0">
                        <a:solidFill>
                          <a:srgbClr val="FF0000"/>
                        </a:solidFill>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algn="ctr"/>
                      <a:r>
                        <a:rPr lang="zh-CN" altLang="en-US" sz="1400" dirty="0">
                          <a:solidFill>
                            <a:srgbClr val="FF0000"/>
                          </a:solidFill>
                          <a:effectLst/>
                          <a:latin typeface="微软雅黑" panose="020B0503020204020204" pitchFamily="34" charset="-122"/>
                          <a:ea typeface="微软雅黑" panose="020B0503020204020204" pitchFamily="34" charset="-122"/>
                        </a:rPr>
                        <a:t>是</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r>
                        <a:rPr lang="zh-CN" altLang="en-US" sz="1400" dirty="0">
                          <a:latin typeface="微软雅黑" panose="020B0503020204020204" pitchFamily="34" charset="-122"/>
                          <a:ea typeface="微软雅黑" panose="020B0503020204020204" pitchFamily="34" charset="-122"/>
                        </a:rPr>
                        <a:t>要请求的</a:t>
                      </a:r>
                      <a:r>
                        <a:rPr lang="zh-CN" altLang="en-US" sz="1400" dirty="0">
                          <a:solidFill>
                            <a:srgbClr val="FF0000"/>
                          </a:solidFill>
                          <a:latin typeface="微软雅黑" panose="020B0503020204020204" pitchFamily="34" charset="-122"/>
                          <a:ea typeface="微软雅黑" panose="020B0503020204020204" pitchFamily="34" charset="-122"/>
                        </a:rPr>
                        <a:t>资源地址</a:t>
                      </a:r>
                      <a:endParaRPr lang="zh-CN" altLang="en-US" sz="1400" dirty="0">
                        <a:solidFill>
                          <a:srgbClr val="FF0000"/>
                        </a:solidFill>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510117">
                <a:tc>
                  <a:txBody>
                    <a:bodyPr/>
                    <a:lstStyle/>
                    <a:p>
                      <a:pPr algn="ctr"/>
                      <a:r>
                        <a:rPr lang="en-US" sz="1400" dirty="0">
                          <a:effectLst/>
                          <a:latin typeface="微软雅黑" panose="020B0503020204020204" pitchFamily="34" charset="-122"/>
                          <a:ea typeface="微软雅黑" panose="020B0503020204020204" pitchFamily="34" charset="-122"/>
                        </a:rPr>
                        <a:t>data</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algn="ctr"/>
                      <a:r>
                        <a:rPr lang="en-US" sz="1400" dirty="0">
                          <a:effectLst/>
                          <a:latin typeface="微软雅黑" panose="020B0503020204020204" pitchFamily="34" charset="-122"/>
                          <a:ea typeface="微软雅黑" panose="020B0503020204020204" pitchFamily="34" charset="-122"/>
                        </a:rPr>
                        <a:t>object</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algn="ctr"/>
                      <a:r>
                        <a:rPr lang="zh-CN" altLang="en-US" sz="1400" dirty="0">
                          <a:effectLst/>
                          <a:latin typeface="微软雅黑" panose="020B0503020204020204" pitchFamily="34" charset="-122"/>
                          <a:ea typeface="微软雅黑" panose="020B0503020204020204" pitchFamily="34" charset="-122"/>
                        </a:rPr>
                        <a:t>否</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r>
                        <a:rPr lang="zh-CN" altLang="en-US" sz="1400" dirty="0">
                          <a:latin typeface="微软雅黑" panose="020B0503020204020204" pitchFamily="34" charset="-122"/>
                          <a:ea typeface="微软雅黑" panose="020B0503020204020204" pitchFamily="34" charset="-122"/>
                        </a:rPr>
                        <a:t>请求资源期间要</a:t>
                      </a:r>
                      <a:r>
                        <a:rPr lang="zh-CN" altLang="en-US" sz="1400" dirty="0">
                          <a:solidFill>
                            <a:srgbClr val="FF0000"/>
                          </a:solidFill>
                          <a:latin typeface="微软雅黑" panose="020B0503020204020204" pitchFamily="34" charset="-122"/>
                          <a:ea typeface="微软雅黑" panose="020B0503020204020204" pitchFamily="34" charset="-122"/>
                        </a:rPr>
                        <a:t>携带的参数</a:t>
                      </a:r>
                      <a:endParaRPr lang="zh-CN" altLang="en-US" sz="1400" dirty="0">
                        <a:solidFill>
                          <a:srgbClr val="FF0000"/>
                        </a:solidFill>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532812217"/>
                  </a:ext>
                </a:extLst>
              </a:tr>
              <a:tr h="510117">
                <a:tc>
                  <a:txBody>
                    <a:bodyPr/>
                    <a:lstStyle/>
                    <a:p>
                      <a:pPr algn="ctr"/>
                      <a:r>
                        <a:rPr lang="en-US" sz="1400" dirty="0">
                          <a:effectLst/>
                          <a:latin typeface="微软雅黑" panose="020B0503020204020204" pitchFamily="34" charset="-122"/>
                          <a:ea typeface="微软雅黑" panose="020B0503020204020204" pitchFamily="34" charset="-122"/>
                        </a:rPr>
                        <a:t>callback</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algn="ctr"/>
                      <a:r>
                        <a:rPr lang="en-US" sz="1400" dirty="0">
                          <a:effectLst/>
                          <a:latin typeface="微软雅黑" panose="020B0503020204020204" pitchFamily="34" charset="-122"/>
                          <a:ea typeface="微软雅黑" panose="020B0503020204020204" pitchFamily="34" charset="-122"/>
                        </a:rPr>
                        <a:t>function</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algn="ctr"/>
                      <a:r>
                        <a:rPr lang="zh-CN" altLang="en-US" sz="1400" dirty="0">
                          <a:effectLst/>
                          <a:latin typeface="微软雅黑" panose="020B0503020204020204" pitchFamily="34" charset="-122"/>
                          <a:ea typeface="微软雅黑" panose="020B0503020204020204" pitchFamily="34" charset="-122"/>
                        </a:rPr>
                        <a:t>否</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r>
                        <a:rPr lang="zh-CN" altLang="en-US" sz="1400" dirty="0">
                          <a:latin typeface="微软雅黑" panose="020B0503020204020204" pitchFamily="34" charset="-122"/>
                          <a:ea typeface="微软雅黑" panose="020B0503020204020204" pitchFamily="34" charset="-122"/>
                        </a:rPr>
                        <a:t>请求成功时的</a:t>
                      </a:r>
                      <a:r>
                        <a:rPr lang="zh-CN" altLang="en-US" sz="1400" dirty="0">
                          <a:solidFill>
                            <a:srgbClr val="FF0000"/>
                          </a:solidFill>
                          <a:latin typeface="微软雅黑" panose="020B0503020204020204" pitchFamily="34" charset="-122"/>
                          <a:ea typeface="微软雅黑" panose="020B0503020204020204" pitchFamily="34" charset="-122"/>
                        </a:rPr>
                        <a:t>回调函数</a:t>
                      </a:r>
                      <a:endParaRPr lang="zh-CN" altLang="en-US" sz="1400" dirty="0">
                        <a:solidFill>
                          <a:srgbClr val="FF0000"/>
                        </a:solidFill>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5033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838201" y="-56108"/>
            <a:ext cx="8983133" cy="1056000"/>
          </a:xfrm>
        </p:spPr>
        <p:txBody>
          <a:bodyPr/>
          <a:lstStyle/>
          <a:p>
            <a:r>
              <a:rPr lang="en-US" altLang="zh-CN" dirty="0"/>
              <a:t>6. jQuery</a:t>
            </a:r>
            <a:r>
              <a:rPr lang="zh-CN" altLang="en-US" dirty="0"/>
              <a:t>中的</a:t>
            </a:r>
            <a:r>
              <a:rPr lang="en-US" altLang="zh-CN" dirty="0"/>
              <a:t>Ajax</a:t>
            </a:r>
          </a:p>
        </p:txBody>
      </p:sp>
      <p:sp>
        <p:nvSpPr>
          <p:cNvPr id="11" name="内容占位符 10"/>
          <p:cNvSpPr>
            <a:spLocks noGrp="1"/>
          </p:cNvSpPr>
          <p:nvPr>
            <p:ph idx="1"/>
          </p:nvPr>
        </p:nvSpPr>
        <p:spPr>
          <a:xfrm>
            <a:off x="1131171" y="1248001"/>
            <a:ext cx="8690163" cy="722076"/>
          </a:xfrm>
        </p:spPr>
        <p:txBody>
          <a:bodyPr/>
          <a:lstStyle/>
          <a:p>
            <a:r>
              <a:rPr lang="en-US" altLang="zh-CN" dirty="0"/>
              <a:t>6.2 $.get()</a:t>
            </a:r>
            <a:r>
              <a:rPr lang="zh-CN" altLang="en-US" dirty="0"/>
              <a:t>发起</a:t>
            </a:r>
            <a:r>
              <a:rPr lang="zh-CN" altLang="en-US" dirty="0">
                <a:solidFill>
                  <a:srgbClr val="FF0000"/>
                </a:solidFill>
              </a:rPr>
              <a:t>不带参数</a:t>
            </a:r>
            <a:r>
              <a:rPr lang="zh-CN" altLang="en-US" dirty="0"/>
              <a:t>的请求</a:t>
            </a:r>
          </a:p>
        </p:txBody>
      </p:sp>
      <p:sp>
        <p:nvSpPr>
          <p:cNvPr id="9" name="内容占位符 5">
            <a:extLst>
              <a:ext uri="{FF2B5EF4-FFF2-40B4-BE49-F238E27FC236}">
                <a16:creationId xmlns:a16="http://schemas.microsoft.com/office/drawing/2014/main" id="{8563ED40-FE2B-4275-B5F0-3E0984B7A9E7}"/>
              </a:ext>
            </a:extLst>
          </p:cNvPr>
          <p:cNvSpPr>
            <a:spLocks noGrp="1"/>
          </p:cNvSpPr>
          <p:nvPr>
            <p:ph sz="half" idx="14"/>
          </p:nvPr>
        </p:nvSpPr>
        <p:spPr>
          <a:xfrm>
            <a:off x="1131170" y="1857600"/>
            <a:ext cx="8983133" cy="3030325"/>
          </a:xfrm>
        </p:spPr>
        <p:txBody>
          <a:bodyPr>
            <a:noAutofit/>
          </a:bodyPr>
          <a:lstStyle/>
          <a:p>
            <a:r>
              <a:rPr lang="zh-CN" altLang="en-US" dirty="0">
                <a:solidFill>
                  <a:schemeClr val="tx1"/>
                </a:solidFill>
              </a:rPr>
              <a:t>使用 </a:t>
            </a:r>
            <a:r>
              <a:rPr lang="en-US" altLang="zh-CN" dirty="0">
                <a:solidFill>
                  <a:schemeClr val="tx1"/>
                </a:solidFill>
              </a:rPr>
              <a:t>$.get() </a:t>
            </a:r>
            <a:r>
              <a:rPr lang="zh-CN" altLang="en-US" dirty="0">
                <a:solidFill>
                  <a:schemeClr val="tx1"/>
                </a:solidFill>
              </a:rPr>
              <a:t>函数发起不带参数的请求时，直接提供</a:t>
            </a:r>
            <a:r>
              <a:rPr lang="zh-CN" altLang="en-US" dirty="0">
                <a:solidFill>
                  <a:srgbClr val="FF0000"/>
                </a:solidFill>
              </a:rPr>
              <a:t>请求的 </a:t>
            </a:r>
            <a:r>
              <a:rPr lang="en-US" altLang="zh-CN" dirty="0">
                <a:solidFill>
                  <a:srgbClr val="FF0000"/>
                </a:solidFill>
              </a:rPr>
              <a:t>URL </a:t>
            </a:r>
            <a:r>
              <a:rPr lang="zh-CN" altLang="en-US" dirty="0">
                <a:solidFill>
                  <a:srgbClr val="FF0000"/>
                </a:solidFill>
              </a:rPr>
              <a:t>地址</a:t>
            </a:r>
            <a:r>
              <a:rPr lang="zh-CN" altLang="en-US" dirty="0">
                <a:solidFill>
                  <a:schemeClr val="tx1"/>
                </a:solidFill>
              </a:rPr>
              <a:t>和</a:t>
            </a:r>
            <a:r>
              <a:rPr lang="zh-CN" altLang="en-US" dirty="0">
                <a:solidFill>
                  <a:srgbClr val="FF0000"/>
                </a:solidFill>
              </a:rPr>
              <a:t>请求成功之后的回调函数</a:t>
            </a:r>
            <a:r>
              <a:rPr lang="zh-CN" altLang="en-US" dirty="0">
                <a:solidFill>
                  <a:schemeClr val="tx1"/>
                </a:solidFill>
              </a:rPr>
              <a:t>即可，示例代码如下：</a:t>
            </a:r>
            <a:endParaRPr lang="en-US" altLang="zh-CN" dirty="0">
              <a:solidFill>
                <a:schemeClr val="tx1"/>
              </a:solidFill>
            </a:endParaRPr>
          </a:p>
        </p:txBody>
      </p:sp>
      <p:grpSp>
        <p:nvGrpSpPr>
          <p:cNvPr id="5" name="组合 4">
            <a:extLst>
              <a:ext uri="{FF2B5EF4-FFF2-40B4-BE49-F238E27FC236}">
                <a16:creationId xmlns:a16="http://schemas.microsoft.com/office/drawing/2014/main" id="{C0E9CB83-5ED8-494E-BA00-51A710388371}"/>
              </a:ext>
            </a:extLst>
          </p:cNvPr>
          <p:cNvGrpSpPr>
            <a:grpSpLocks/>
          </p:cNvGrpSpPr>
          <p:nvPr/>
        </p:nvGrpSpPr>
        <p:grpSpPr bwMode="auto">
          <a:xfrm>
            <a:off x="1247050" y="2752536"/>
            <a:ext cx="8944705" cy="1238684"/>
            <a:chOff x="1078118" y="2214664"/>
            <a:chExt cx="6318046" cy="868171"/>
          </a:xfrm>
        </p:grpSpPr>
        <p:sp>
          <p:nvSpPr>
            <p:cNvPr id="6" name="矩形 5">
              <a:extLst>
                <a:ext uri="{FF2B5EF4-FFF2-40B4-BE49-F238E27FC236}">
                  <a16:creationId xmlns:a16="http://schemas.microsoft.com/office/drawing/2014/main" id="{5514DF85-DD8B-4071-AB49-6B1C10DA6B45}"/>
                </a:ext>
              </a:extLst>
            </p:cNvPr>
            <p:cNvSpPr/>
            <p:nvPr/>
          </p:nvSpPr>
          <p:spPr>
            <a:xfrm>
              <a:off x="1078118" y="2214664"/>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7" name="矩形 6">
              <a:extLst>
                <a:ext uri="{FF2B5EF4-FFF2-40B4-BE49-F238E27FC236}">
                  <a16:creationId xmlns:a16="http://schemas.microsoft.com/office/drawing/2014/main" id="{22C274D5-E786-4A8D-8627-F698793B9FFA}"/>
                </a:ext>
              </a:extLst>
            </p:cNvPr>
            <p:cNvSpPr/>
            <p:nvPr/>
          </p:nvSpPr>
          <p:spPr>
            <a:xfrm>
              <a:off x="1177926" y="2250989"/>
              <a:ext cx="6218238" cy="725342"/>
            </a:xfrm>
            <a:prstGeom prst="rect">
              <a:avLst/>
            </a:prstGeom>
          </p:spPr>
          <p:txBody>
            <a:bodyPr wrap="square">
              <a:spAutoFit/>
            </a:bodyPr>
            <a:lstStyle/>
            <a:p>
              <a:pPr>
                <a:lnSpc>
                  <a:spcPct val="150000"/>
                </a:lnSpc>
              </a:pPr>
              <a:r>
                <a:rPr lang="en-US" altLang="zh-CN" sz="1400" dirty="0">
                  <a:latin typeface="Courier New" panose="02070309020205020404" pitchFamily="49" charset="0"/>
                  <a:cs typeface="Courier New" panose="02070309020205020404" pitchFamily="49" charset="0"/>
                </a:rPr>
                <a:t>$.</a:t>
              </a:r>
              <a:r>
                <a:rPr lang="en-US" altLang="zh-CN" sz="1400" b="1" dirty="0">
                  <a:latin typeface="Courier New" panose="02070309020205020404" pitchFamily="49" charset="0"/>
                  <a:cs typeface="Courier New" panose="02070309020205020404" pitchFamily="49" charset="0"/>
                </a:rPr>
                <a:t>get</a:t>
              </a:r>
              <a:r>
                <a:rPr lang="en-US" altLang="zh-CN" sz="1400" dirty="0">
                  <a:latin typeface="Courier New" panose="02070309020205020404" pitchFamily="49" charset="0"/>
                  <a:cs typeface="Courier New" panose="02070309020205020404" pitchFamily="49" charset="0"/>
                </a:rPr>
                <a:t>('</a:t>
              </a:r>
              <a:r>
                <a:rPr lang="en-US" altLang="zh-CN" sz="1400" dirty="0">
                  <a:solidFill>
                    <a:srgbClr val="047FFD"/>
                  </a:solidFill>
                  <a:latin typeface="Courier New" panose="02070309020205020404" pitchFamily="49" charset="0"/>
                  <a:cs typeface="Courier New" panose="02070309020205020404" pitchFamily="49" charset="0"/>
                </a:rPr>
                <a:t>http://www.liulongbin.top:3006/api/getbooks</a:t>
              </a:r>
              <a:r>
                <a:rPr lang="en-US" altLang="zh-CN" sz="1400" dirty="0">
                  <a:latin typeface="Courier New" panose="02070309020205020404" pitchFamily="49" charset="0"/>
                  <a:cs typeface="Courier New" panose="02070309020205020404" pitchFamily="49" charset="0"/>
                </a:rPr>
                <a:t>', function(</a:t>
              </a:r>
              <a:r>
                <a:rPr lang="en-US" altLang="zh-CN" sz="1400" i="1" dirty="0">
                  <a:solidFill>
                    <a:srgbClr val="FF0000"/>
                  </a:solidFill>
                  <a:latin typeface="Courier New" panose="02070309020205020404" pitchFamily="49" charset="0"/>
                  <a:cs typeface="Courier New" panose="02070309020205020404" pitchFamily="49" charset="0"/>
                </a:rPr>
                <a:t>res</a:t>
              </a:r>
              <a:r>
                <a:rPr lang="en-US" altLang="zh-CN" sz="1400" dirty="0">
                  <a:latin typeface="Courier New" panose="02070309020205020404" pitchFamily="49" charset="0"/>
                  <a:cs typeface="Courier New" panose="02070309020205020404" pitchFamily="49" charset="0"/>
                </a:rPr>
                <a:t>) {</a:t>
              </a:r>
            </a:p>
            <a:p>
              <a:pPr>
                <a:lnSpc>
                  <a:spcPct val="150000"/>
                </a:lnSpc>
              </a:pPr>
              <a:r>
                <a:rPr lang="en-US" altLang="zh-CN" sz="1400" dirty="0">
                  <a:latin typeface="Courier New" panose="02070309020205020404" pitchFamily="49" charset="0"/>
                  <a:cs typeface="Courier New" panose="02070309020205020404" pitchFamily="49" charset="0"/>
                </a:rPr>
                <a:t>    console.log(</a:t>
              </a:r>
              <a:r>
                <a:rPr lang="en-US" altLang="zh-CN" sz="1400" dirty="0">
                  <a:solidFill>
                    <a:srgbClr val="FF0000"/>
                  </a:solidFill>
                  <a:latin typeface="Courier New" panose="02070309020205020404" pitchFamily="49" charset="0"/>
                  <a:cs typeface="Courier New" panose="02070309020205020404" pitchFamily="49" charset="0"/>
                </a:rPr>
                <a:t>res</a:t>
              </a:r>
              <a:r>
                <a:rPr lang="en-US" altLang="zh-CN" sz="1400" dirty="0">
                  <a:latin typeface="Courier New" panose="02070309020205020404" pitchFamily="49" charset="0"/>
                  <a:cs typeface="Courier New" panose="02070309020205020404" pitchFamily="49" charset="0"/>
                </a:rPr>
                <a:t>) // </a:t>
              </a:r>
              <a:r>
                <a:rPr lang="zh-CN" altLang="en-US" sz="1400" dirty="0">
                  <a:latin typeface="Courier New" panose="02070309020205020404" pitchFamily="49" charset="0"/>
                  <a:cs typeface="Courier New" panose="02070309020205020404" pitchFamily="49" charset="0"/>
                </a:rPr>
                <a:t>这里的 </a:t>
              </a:r>
              <a:r>
                <a:rPr lang="en-US" altLang="zh-CN" sz="1400" dirty="0">
                  <a:latin typeface="Courier New" panose="02070309020205020404" pitchFamily="49" charset="0"/>
                  <a:cs typeface="Courier New" panose="02070309020205020404" pitchFamily="49" charset="0"/>
                </a:rPr>
                <a:t>res </a:t>
              </a:r>
              <a:r>
                <a:rPr lang="zh-CN" altLang="en-US" sz="1400" dirty="0">
                  <a:latin typeface="Courier New" panose="02070309020205020404" pitchFamily="49" charset="0"/>
                  <a:cs typeface="Courier New" panose="02070309020205020404" pitchFamily="49" charset="0"/>
                </a:rPr>
                <a:t>是服务器返回的数据</a:t>
              </a:r>
              <a:endParaRPr lang="en-US" altLang="zh-CN" sz="1400" dirty="0">
                <a:latin typeface="Courier New" panose="02070309020205020404" pitchFamily="49" charset="0"/>
                <a:cs typeface="Courier New" panose="02070309020205020404" pitchFamily="49" charset="0"/>
              </a:endParaRPr>
            </a:p>
            <a:p>
              <a:pPr>
                <a:lnSpc>
                  <a:spcPct val="150000"/>
                </a:lnSpc>
              </a:pPr>
              <a:r>
                <a:rPr lang="en-US" altLang="zh-CN" sz="1400" dirty="0">
                  <a:latin typeface="Courier New" panose="02070309020205020404" pitchFamily="49" charset="0"/>
                  <a:cs typeface="Courier New" panose="02070309020205020404" pitchFamily="49" charset="0"/>
                </a:rPr>
                <a:t>})</a:t>
              </a:r>
            </a:p>
          </p:txBody>
        </p:sp>
      </p:grpSp>
      <p:pic>
        <p:nvPicPr>
          <p:cNvPr id="3" name="图片 2">
            <a:extLst>
              <a:ext uri="{FF2B5EF4-FFF2-40B4-BE49-F238E27FC236}">
                <a16:creationId xmlns:a16="http://schemas.microsoft.com/office/drawing/2014/main" id="{A45BF33E-F319-46B2-8A8E-CB2D51E4B3D1}"/>
              </a:ext>
            </a:extLst>
          </p:cNvPr>
          <p:cNvPicPr>
            <a:picLocks noChangeAspect="1"/>
          </p:cNvPicPr>
          <p:nvPr/>
        </p:nvPicPr>
        <p:blipFill>
          <a:blip r:embed="rId2"/>
          <a:stretch>
            <a:fillRect/>
          </a:stretch>
        </p:blipFill>
        <p:spPr>
          <a:xfrm>
            <a:off x="1247050" y="4167088"/>
            <a:ext cx="7141113" cy="2530485"/>
          </a:xfrm>
          <a:prstGeom prst="rect">
            <a:avLst/>
          </a:prstGeom>
        </p:spPr>
      </p:pic>
    </p:spTree>
    <p:extLst>
      <p:ext uri="{BB962C8B-B14F-4D97-AF65-F5344CB8AC3E}">
        <p14:creationId xmlns:p14="http://schemas.microsoft.com/office/powerpoint/2010/main" val="4101141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6. jQuery</a:t>
            </a:r>
            <a:r>
              <a:rPr lang="zh-CN" altLang="en-US" dirty="0"/>
              <a:t>中的</a:t>
            </a:r>
            <a:r>
              <a:rPr lang="en-US" altLang="zh-CN" dirty="0"/>
              <a:t>Ajax</a:t>
            </a:r>
          </a:p>
        </p:txBody>
      </p:sp>
      <p:sp>
        <p:nvSpPr>
          <p:cNvPr id="11" name="内容占位符 10"/>
          <p:cNvSpPr>
            <a:spLocks noGrp="1"/>
          </p:cNvSpPr>
          <p:nvPr>
            <p:ph idx="1"/>
          </p:nvPr>
        </p:nvSpPr>
        <p:spPr>
          <a:xfrm>
            <a:off x="1131171" y="1248001"/>
            <a:ext cx="8690163" cy="722076"/>
          </a:xfrm>
        </p:spPr>
        <p:txBody>
          <a:bodyPr/>
          <a:lstStyle/>
          <a:p>
            <a:r>
              <a:rPr lang="en-US" altLang="zh-CN" dirty="0"/>
              <a:t>6.2 $.get()</a:t>
            </a:r>
            <a:r>
              <a:rPr lang="zh-CN" altLang="en-US" dirty="0"/>
              <a:t>发起</a:t>
            </a:r>
            <a:r>
              <a:rPr lang="zh-CN" altLang="en-US" dirty="0">
                <a:solidFill>
                  <a:srgbClr val="FF0000"/>
                </a:solidFill>
              </a:rPr>
              <a:t>带参数</a:t>
            </a:r>
            <a:r>
              <a:rPr lang="zh-CN" altLang="en-US" dirty="0"/>
              <a:t>的请求</a:t>
            </a:r>
          </a:p>
        </p:txBody>
      </p:sp>
      <p:sp>
        <p:nvSpPr>
          <p:cNvPr id="9" name="内容占位符 5">
            <a:extLst>
              <a:ext uri="{FF2B5EF4-FFF2-40B4-BE49-F238E27FC236}">
                <a16:creationId xmlns:a16="http://schemas.microsoft.com/office/drawing/2014/main" id="{8563ED40-FE2B-4275-B5F0-3E0984B7A9E7}"/>
              </a:ext>
            </a:extLst>
          </p:cNvPr>
          <p:cNvSpPr>
            <a:spLocks noGrp="1"/>
          </p:cNvSpPr>
          <p:nvPr>
            <p:ph sz="half" idx="14"/>
          </p:nvPr>
        </p:nvSpPr>
        <p:spPr>
          <a:xfrm>
            <a:off x="1131170" y="1857600"/>
            <a:ext cx="8983133" cy="3030325"/>
          </a:xfrm>
        </p:spPr>
        <p:txBody>
          <a:bodyPr>
            <a:noAutofit/>
          </a:bodyPr>
          <a:lstStyle/>
          <a:p>
            <a:r>
              <a:rPr lang="zh-CN" altLang="en-US" dirty="0">
                <a:solidFill>
                  <a:schemeClr val="tx1"/>
                </a:solidFill>
              </a:rPr>
              <a:t>使用 </a:t>
            </a:r>
            <a:r>
              <a:rPr lang="en-US" altLang="zh-CN" dirty="0">
                <a:solidFill>
                  <a:schemeClr val="tx1"/>
                </a:solidFill>
              </a:rPr>
              <a:t>$.get() </a:t>
            </a:r>
            <a:r>
              <a:rPr lang="zh-CN" altLang="en-US" dirty="0">
                <a:solidFill>
                  <a:schemeClr val="tx1"/>
                </a:solidFill>
              </a:rPr>
              <a:t>函数发起带参数的请求时，示例代码如下：</a:t>
            </a:r>
            <a:endParaRPr lang="en-US" altLang="zh-CN" dirty="0">
              <a:solidFill>
                <a:schemeClr val="tx1"/>
              </a:solidFill>
            </a:endParaRPr>
          </a:p>
        </p:txBody>
      </p:sp>
      <p:grpSp>
        <p:nvGrpSpPr>
          <p:cNvPr id="5" name="组合 4">
            <a:extLst>
              <a:ext uri="{FF2B5EF4-FFF2-40B4-BE49-F238E27FC236}">
                <a16:creationId xmlns:a16="http://schemas.microsoft.com/office/drawing/2014/main" id="{C0E9CB83-5ED8-494E-BA00-51A710388371}"/>
              </a:ext>
            </a:extLst>
          </p:cNvPr>
          <p:cNvGrpSpPr>
            <a:grpSpLocks/>
          </p:cNvGrpSpPr>
          <p:nvPr/>
        </p:nvGrpSpPr>
        <p:grpSpPr bwMode="auto">
          <a:xfrm>
            <a:off x="1247050" y="2456198"/>
            <a:ext cx="9124617" cy="1188278"/>
            <a:chOff x="1078118" y="2214664"/>
            <a:chExt cx="6318046" cy="868171"/>
          </a:xfrm>
        </p:grpSpPr>
        <p:sp>
          <p:nvSpPr>
            <p:cNvPr id="6" name="矩形 5">
              <a:extLst>
                <a:ext uri="{FF2B5EF4-FFF2-40B4-BE49-F238E27FC236}">
                  <a16:creationId xmlns:a16="http://schemas.microsoft.com/office/drawing/2014/main" id="{5514DF85-DD8B-4071-AB49-6B1C10DA6B45}"/>
                </a:ext>
              </a:extLst>
            </p:cNvPr>
            <p:cNvSpPr/>
            <p:nvPr/>
          </p:nvSpPr>
          <p:spPr>
            <a:xfrm>
              <a:off x="1078118" y="2214664"/>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7" name="矩形 6">
              <a:extLst>
                <a:ext uri="{FF2B5EF4-FFF2-40B4-BE49-F238E27FC236}">
                  <a16:creationId xmlns:a16="http://schemas.microsoft.com/office/drawing/2014/main" id="{22C274D5-E786-4A8D-8627-F698793B9FFA}"/>
                </a:ext>
              </a:extLst>
            </p:cNvPr>
            <p:cNvSpPr/>
            <p:nvPr/>
          </p:nvSpPr>
          <p:spPr>
            <a:xfrm>
              <a:off x="1177926" y="2250988"/>
              <a:ext cx="6218238" cy="756110"/>
            </a:xfrm>
            <a:prstGeom prst="rect">
              <a:avLst/>
            </a:prstGeom>
          </p:spPr>
          <p:txBody>
            <a:bodyPr wrap="square">
              <a:spAutoFit/>
            </a:bodyPr>
            <a:lstStyle/>
            <a:p>
              <a:pPr>
                <a:lnSpc>
                  <a:spcPct val="150000"/>
                </a:lnSpc>
              </a:pPr>
              <a:r>
                <a:rPr lang="en-US" altLang="zh-CN" sz="1400" dirty="0">
                  <a:latin typeface="Courier New" panose="02070309020205020404" pitchFamily="49" charset="0"/>
                  <a:cs typeface="Courier New" panose="02070309020205020404" pitchFamily="49" charset="0"/>
                </a:rPr>
                <a:t>$.</a:t>
              </a:r>
              <a:r>
                <a:rPr lang="en-US" altLang="zh-CN" sz="1400" b="1" dirty="0">
                  <a:latin typeface="Courier New" panose="02070309020205020404" pitchFamily="49" charset="0"/>
                  <a:cs typeface="Courier New" panose="02070309020205020404" pitchFamily="49" charset="0"/>
                </a:rPr>
                <a:t>get</a:t>
              </a:r>
              <a:r>
                <a:rPr lang="en-US" altLang="zh-CN" sz="1400" dirty="0">
                  <a:latin typeface="Courier New" panose="02070309020205020404" pitchFamily="49" charset="0"/>
                  <a:cs typeface="Courier New" panose="02070309020205020404" pitchFamily="49" charset="0"/>
                </a:rPr>
                <a:t>('http://www.liulongbin.top:3006/api/getbooks', </a:t>
              </a:r>
              <a:r>
                <a:rPr lang="en-US" altLang="zh-CN" sz="1400" b="1" dirty="0">
                  <a:solidFill>
                    <a:srgbClr val="047FFD"/>
                  </a:solidFill>
                  <a:latin typeface="Courier New" panose="02070309020205020404" pitchFamily="49" charset="0"/>
                  <a:cs typeface="Courier New" panose="02070309020205020404" pitchFamily="49" charset="0"/>
                </a:rPr>
                <a:t>{</a:t>
              </a:r>
              <a:r>
                <a:rPr lang="en-US" altLang="zh-CN" sz="1400" dirty="0">
                  <a:latin typeface="Courier New" panose="02070309020205020404" pitchFamily="49" charset="0"/>
                  <a:cs typeface="Courier New" panose="02070309020205020404" pitchFamily="49" charset="0"/>
                </a:rPr>
                <a:t> </a:t>
              </a:r>
              <a:r>
                <a:rPr lang="en-US" altLang="zh-CN" sz="1400" b="1" dirty="0">
                  <a:solidFill>
                    <a:srgbClr val="FF0000"/>
                  </a:solidFill>
                  <a:latin typeface="Courier New" panose="02070309020205020404" pitchFamily="49" charset="0"/>
                  <a:cs typeface="Courier New" panose="02070309020205020404" pitchFamily="49" charset="0"/>
                </a:rPr>
                <a:t>id</a:t>
              </a:r>
              <a:r>
                <a:rPr lang="en-US" altLang="zh-CN" sz="1400" dirty="0">
                  <a:latin typeface="Courier New" panose="02070309020205020404" pitchFamily="49" charset="0"/>
                  <a:cs typeface="Courier New" panose="02070309020205020404" pitchFamily="49" charset="0"/>
                </a:rPr>
                <a:t>: </a:t>
              </a:r>
              <a:r>
                <a:rPr lang="en-US" altLang="zh-CN" sz="1400" b="1" dirty="0">
                  <a:latin typeface="Courier New" panose="02070309020205020404" pitchFamily="49" charset="0"/>
                  <a:cs typeface="Courier New" panose="02070309020205020404" pitchFamily="49" charset="0"/>
                </a:rPr>
                <a:t>1</a:t>
              </a:r>
              <a:r>
                <a:rPr lang="en-US" altLang="zh-CN" sz="1400" dirty="0">
                  <a:latin typeface="Courier New" panose="02070309020205020404" pitchFamily="49" charset="0"/>
                  <a:cs typeface="Courier New" panose="02070309020205020404" pitchFamily="49" charset="0"/>
                </a:rPr>
                <a:t> </a:t>
              </a:r>
              <a:r>
                <a:rPr lang="en-US" altLang="zh-CN" sz="1400" b="1" dirty="0">
                  <a:solidFill>
                    <a:srgbClr val="047FFD"/>
                  </a:solidFill>
                  <a:latin typeface="Courier New" panose="02070309020205020404" pitchFamily="49" charset="0"/>
                  <a:cs typeface="Courier New" panose="02070309020205020404" pitchFamily="49" charset="0"/>
                </a:rPr>
                <a:t>}</a:t>
              </a:r>
              <a:r>
                <a:rPr lang="en-US" altLang="zh-CN" sz="1400" dirty="0">
                  <a:latin typeface="Courier New" panose="02070309020205020404" pitchFamily="49" charset="0"/>
                  <a:cs typeface="Courier New" panose="02070309020205020404" pitchFamily="49" charset="0"/>
                </a:rPr>
                <a:t>,</a:t>
              </a:r>
              <a:r>
                <a:rPr lang="zh-CN" altLang="en-US" sz="1400" dirty="0">
                  <a:latin typeface="Courier New" panose="02070309020205020404" pitchFamily="49" charset="0"/>
                  <a:cs typeface="Courier New" panose="02070309020205020404" pitchFamily="49" charset="0"/>
                </a:rPr>
                <a:t> </a:t>
              </a:r>
              <a:r>
                <a:rPr lang="en-US" altLang="zh-CN" sz="1400" dirty="0">
                  <a:latin typeface="Courier New" panose="02070309020205020404" pitchFamily="49" charset="0"/>
                  <a:cs typeface="Courier New" panose="02070309020205020404" pitchFamily="49" charset="0"/>
                </a:rPr>
                <a:t>function(res) {</a:t>
              </a:r>
            </a:p>
            <a:p>
              <a:pPr>
                <a:lnSpc>
                  <a:spcPct val="150000"/>
                </a:lnSpc>
              </a:pPr>
              <a:r>
                <a:rPr lang="en-US" altLang="zh-CN" sz="1400" dirty="0">
                  <a:latin typeface="Courier New" panose="02070309020205020404" pitchFamily="49" charset="0"/>
                  <a:cs typeface="Courier New" panose="02070309020205020404" pitchFamily="49" charset="0"/>
                </a:rPr>
                <a:t>    console.log(res)</a:t>
              </a:r>
            </a:p>
            <a:p>
              <a:pPr>
                <a:lnSpc>
                  <a:spcPct val="150000"/>
                </a:lnSpc>
              </a:pPr>
              <a:r>
                <a:rPr lang="en-US" altLang="zh-CN" sz="1400" dirty="0">
                  <a:latin typeface="Courier New" panose="02070309020205020404" pitchFamily="49" charset="0"/>
                  <a:cs typeface="Courier New" panose="02070309020205020404" pitchFamily="49" charset="0"/>
                </a:rPr>
                <a:t>})</a:t>
              </a:r>
            </a:p>
          </p:txBody>
        </p:sp>
      </p:grpSp>
      <p:pic>
        <p:nvPicPr>
          <p:cNvPr id="4" name="图片 3">
            <a:extLst>
              <a:ext uri="{FF2B5EF4-FFF2-40B4-BE49-F238E27FC236}">
                <a16:creationId xmlns:a16="http://schemas.microsoft.com/office/drawing/2014/main" id="{DAA2C338-A61B-4DB7-842A-E957208A9684}"/>
              </a:ext>
            </a:extLst>
          </p:cNvPr>
          <p:cNvPicPr>
            <a:picLocks noChangeAspect="1"/>
          </p:cNvPicPr>
          <p:nvPr/>
        </p:nvPicPr>
        <p:blipFill>
          <a:blip r:embed="rId2"/>
          <a:stretch>
            <a:fillRect/>
          </a:stretch>
        </p:blipFill>
        <p:spPr>
          <a:xfrm>
            <a:off x="1247050" y="3848496"/>
            <a:ext cx="8023951" cy="2872072"/>
          </a:xfrm>
          <a:prstGeom prst="rect">
            <a:avLst/>
          </a:prstGeom>
        </p:spPr>
      </p:pic>
    </p:spTree>
    <p:extLst>
      <p:ext uri="{BB962C8B-B14F-4D97-AF65-F5344CB8AC3E}">
        <p14:creationId xmlns:p14="http://schemas.microsoft.com/office/powerpoint/2010/main" val="334230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客户端与服务器</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1.2 </a:t>
            </a:r>
            <a:r>
              <a:rPr lang="zh-CN" altLang="en-US" dirty="0"/>
              <a:t>服务器</a:t>
            </a:r>
          </a:p>
        </p:txBody>
      </p:sp>
      <p:sp>
        <p:nvSpPr>
          <p:cNvPr id="9" name="内容占位符 5">
            <a:extLst>
              <a:ext uri="{FF2B5EF4-FFF2-40B4-BE49-F238E27FC236}">
                <a16:creationId xmlns:a16="http://schemas.microsoft.com/office/drawing/2014/main" id="{8563ED40-FE2B-4275-B5F0-3E0984B7A9E7}"/>
              </a:ext>
            </a:extLst>
          </p:cNvPr>
          <p:cNvSpPr>
            <a:spLocks noGrp="1"/>
          </p:cNvSpPr>
          <p:nvPr>
            <p:ph sz="half" idx="14"/>
          </p:nvPr>
        </p:nvSpPr>
        <p:spPr>
          <a:xfrm>
            <a:off x="1131170" y="1857600"/>
            <a:ext cx="8983133" cy="1341288"/>
          </a:xfrm>
        </p:spPr>
        <p:txBody>
          <a:bodyPr>
            <a:noAutofit/>
          </a:bodyPr>
          <a:lstStyle/>
          <a:p>
            <a:r>
              <a:rPr lang="zh-CN" altLang="en-US" dirty="0">
                <a:solidFill>
                  <a:schemeClr val="tx1"/>
                </a:solidFill>
              </a:rPr>
              <a:t>上网过程中，负责</a:t>
            </a:r>
            <a:r>
              <a:rPr lang="zh-CN" altLang="en-US" dirty="0">
                <a:solidFill>
                  <a:srgbClr val="FF0000"/>
                </a:solidFill>
              </a:rPr>
              <a:t>存放和对外提供资源</a:t>
            </a:r>
            <a:r>
              <a:rPr lang="zh-CN" altLang="en-US" dirty="0">
                <a:solidFill>
                  <a:schemeClr val="tx1"/>
                </a:solidFill>
              </a:rPr>
              <a:t>的电脑，叫做服务器。</a:t>
            </a:r>
          </a:p>
        </p:txBody>
      </p:sp>
      <p:grpSp>
        <p:nvGrpSpPr>
          <p:cNvPr id="1024" name="组合 1023">
            <a:extLst>
              <a:ext uri="{FF2B5EF4-FFF2-40B4-BE49-F238E27FC236}">
                <a16:creationId xmlns:a16="http://schemas.microsoft.com/office/drawing/2014/main" id="{FA622172-13F6-4DCE-B6CA-8BB46C5EC36E}"/>
              </a:ext>
            </a:extLst>
          </p:cNvPr>
          <p:cNvGrpSpPr/>
          <p:nvPr/>
        </p:nvGrpSpPr>
        <p:grpSpPr>
          <a:xfrm>
            <a:off x="986515" y="4101051"/>
            <a:ext cx="9818988" cy="1150149"/>
            <a:chOff x="221486" y="2910188"/>
            <a:chExt cx="8571428" cy="1209524"/>
          </a:xfrm>
        </p:grpSpPr>
        <p:pic>
          <p:nvPicPr>
            <p:cNvPr id="27" name="图片 26">
              <a:extLst>
                <a:ext uri="{FF2B5EF4-FFF2-40B4-BE49-F238E27FC236}">
                  <a16:creationId xmlns:a16="http://schemas.microsoft.com/office/drawing/2014/main" id="{3F0E5545-B5F4-4242-813D-66A5DD38216C}"/>
                </a:ext>
              </a:extLst>
            </p:cNvPr>
            <p:cNvPicPr>
              <a:picLocks noChangeAspect="1"/>
            </p:cNvPicPr>
            <p:nvPr/>
          </p:nvPicPr>
          <p:blipFill>
            <a:blip r:embed="rId2"/>
            <a:stretch>
              <a:fillRect/>
            </a:stretch>
          </p:blipFill>
          <p:spPr>
            <a:xfrm>
              <a:off x="221486" y="2910188"/>
              <a:ext cx="8571428" cy="1209524"/>
            </a:xfrm>
            <a:prstGeom prst="rect">
              <a:avLst/>
            </a:prstGeom>
          </p:spPr>
        </p:pic>
        <p:sp>
          <p:nvSpPr>
            <p:cNvPr id="30" name="文本框 29">
              <a:extLst>
                <a:ext uri="{FF2B5EF4-FFF2-40B4-BE49-F238E27FC236}">
                  <a16:creationId xmlns:a16="http://schemas.microsoft.com/office/drawing/2014/main" id="{FEC39CF7-66F9-4733-8925-0D71BC51475F}"/>
                </a:ext>
              </a:extLst>
            </p:cNvPr>
            <p:cNvSpPr txBox="1"/>
            <p:nvPr/>
          </p:nvSpPr>
          <p:spPr>
            <a:xfrm>
              <a:off x="4143600" y="3369209"/>
              <a:ext cx="914400" cy="323666"/>
            </a:xfrm>
            <a:prstGeom prst="rect">
              <a:avLst/>
            </a:prstGeom>
            <a:noFill/>
          </p:spPr>
          <p:txBody>
            <a:bodyPr wrap="square" rtlCol="0">
              <a:spAutoFit/>
            </a:bodyPr>
            <a:lstStyle/>
            <a:p>
              <a:r>
                <a:rPr lang="zh-CN" altLang="en-US" sz="1400" dirty="0"/>
                <a:t>因特网</a:t>
              </a:r>
            </a:p>
          </p:txBody>
        </p:sp>
      </p:grpSp>
      <p:pic>
        <p:nvPicPr>
          <p:cNvPr id="1028" name="图片 1027">
            <a:extLst>
              <a:ext uri="{FF2B5EF4-FFF2-40B4-BE49-F238E27FC236}">
                <a16:creationId xmlns:a16="http://schemas.microsoft.com/office/drawing/2014/main" id="{E0215A3D-5888-4EF0-BE8F-7884368059F1}"/>
              </a:ext>
            </a:extLst>
          </p:cNvPr>
          <p:cNvPicPr>
            <a:picLocks noChangeAspect="1"/>
          </p:cNvPicPr>
          <p:nvPr/>
        </p:nvPicPr>
        <p:blipFill>
          <a:blip r:embed="rId3"/>
          <a:stretch>
            <a:fillRect/>
          </a:stretch>
        </p:blipFill>
        <p:spPr>
          <a:xfrm>
            <a:off x="6712831" y="5144690"/>
            <a:ext cx="1341980" cy="1353649"/>
          </a:xfrm>
          <a:prstGeom prst="rect">
            <a:avLst/>
          </a:prstGeom>
        </p:spPr>
      </p:pic>
      <p:pic>
        <p:nvPicPr>
          <p:cNvPr id="1029" name="图片 1028">
            <a:extLst>
              <a:ext uri="{FF2B5EF4-FFF2-40B4-BE49-F238E27FC236}">
                <a16:creationId xmlns:a16="http://schemas.microsoft.com/office/drawing/2014/main" id="{2C2D7448-70E1-4147-A86D-BEBFCF721863}"/>
              </a:ext>
            </a:extLst>
          </p:cNvPr>
          <p:cNvPicPr>
            <a:picLocks noChangeAspect="1"/>
          </p:cNvPicPr>
          <p:nvPr/>
        </p:nvPicPr>
        <p:blipFill>
          <a:blip r:embed="rId4"/>
          <a:stretch>
            <a:fillRect/>
          </a:stretch>
        </p:blipFill>
        <p:spPr>
          <a:xfrm>
            <a:off x="7832584" y="4937695"/>
            <a:ext cx="2621816" cy="1354244"/>
          </a:xfrm>
          <a:prstGeom prst="rect">
            <a:avLst/>
          </a:prstGeom>
        </p:spPr>
      </p:pic>
      <p:pic>
        <p:nvPicPr>
          <p:cNvPr id="1030" name="图片 1029">
            <a:extLst>
              <a:ext uri="{FF2B5EF4-FFF2-40B4-BE49-F238E27FC236}">
                <a16:creationId xmlns:a16="http://schemas.microsoft.com/office/drawing/2014/main" id="{06AD6CC3-14CA-472B-8E8B-CCB4D1A9BD91}"/>
              </a:ext>
            </a:extLst>
          </p:cNvPr>
          <p:cNvPicPr>
            <a:picLocks noChangeAspect="1"/>
          </p:cNvPicPr>
          <p:nvPr/>
        </p:nvPicPr>
        <p:blipFill>
          <a:blip r:embed="rId5"/>
          <a:stretch>
            <a:fillRect/>
          </a:stretch>
        </p:blipFill>
        <p:spPr>
          <a:xfrm>
            <a:off x="7456639" y="2709639"/>
            <a:ext cx="1355068" cy="1391412"/>
          </a:xfrm>
          <a:prstGeom prst="rect">
            <a:avLst/>
          </a:prstGeom>
        </p:spPr>
      </p:pic>
      <p:pic>
        <p:nvPicPr>
          <p:cNvPr id="1031" name="图片 1030">
            <a:extLst>
              <a:ext uri="{FF2B5EF4-FFF2-40B4-BE49-F238E27FC236}">
                <a16:creationId xmlns:a16="http://schemas.microsoft.com/office/drawing/2014/main" id="{047CA61D-FC2F-4AE8-81E0-A58B9D820FAF}"/>
              </a:ext>
            </a:extLst>
          </p:cNvPr>
          <p:cNvPicPr>
            <a:picLocks noChangeAspect="1"/>
          </p:cNvPicPr>
          <p:nvPr/>
        </p:nvPicPr>
        <p:blipFill>
          <a:blip r:embed="rId6"/>
          <a:stretch>
            <a:fillRect/>
          </a:stretch>
        </p:blipFill>
        <p:spPr>
          <a:xfrm>
            <a:off x="4544864" y="2861477"/>
            <a:ext cx="3159873" cy="947011"/>
          </a:xfrm>
          <a:prstGeom prst="rect">
            <a:avLst/>
          </a:prstGeom>
        </p:spPr>
      </p:pic>
    </p:spTree>
    <p:extLst>
      <p:ext uri="{BB962C8B-B14F-4D97-AF65-F5344CB8AC3E}">
        <p14:creationId xmlns:p14="http://schemas.microsoft.com/office/powerpoint/2010/main" val="18799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6. jQuery</a:t>
            </a:r>
            <a:r>
              <a:rPr lang="zh-CN" altLang="en-US" dirty="0"/>
              <a:t>中的</a:t>
            </a:r>
            <a:r>
              <a:rPr lang="en-US" altLang="zh-CN" dirty="0"/>
              <a:t>Ajax</a:t>
            </a:r>
          </a:p>
        </p:txBody>
      </p:sp>
      <p:sp>
        <p:nvSpPr>
          <p:cNvPr id="11" name="内容占位符 10"/>
          <p:cNvSpPr>
            <a:spLocks noGrp="1"/>
          </p:cNvSpPr>
          <p:nvPr>
            <p:ph idx="1"/>
          </p:nvPr>
        </p:nvSpPr>
        <p:spPr>
          <a:xfrm>
            <a:off x="1131171" y="1248001"/>
            <a:ext cx="8690163" cy="722076"/>
          </a:xfrm>
        </p:spPr>
        <p:txBody>
          <a:bodyPr/>
          <a:lstStyle/>
          <a:p>
            <a:r>
              <a:rPr lang="en-US" altLang="zh-CN" dirty="0"/>
              <a:t>6.3 $.post()</a:t>
            </a:r>
            <a:r>
              <a:rPr lang="zh-CN" altLang="en-US" dirty="0"/>
              <a:t>函数的语法</a:t>
            </a:r>
          </a:p>
        </p:txBody>
      </p:sp>
      <p:sp>
        <p:nvSpPr>
          <p:cNvPr id="9" name="内容占位符 5">
            <a:extLst>
              <a:ext uri="{FF2B5EF4-FFF2-40B4-BE49-F238E27FC236}">
                <a16:creationId xmlns:a16="http://schemas.microsoft.com/office/drawing/2014/main" id="{8563ED40-FE2B-4275-B5F0-3E0984B7A9E7}"/>
              </a:ext>
            </a:extLst>
          </p:cNvPr>
          <p:cNvSpPr>
            <a:spLocks noGrp="1"/>
          </p:cNvSpPr>
          <p:nvPr>
            <p:ph sz="half" idx="14"/>
          </p:nvPr>
        </p:nvSpPr>
        <p:spPr>
          <a:xfrm>
            <a:off x="1131170" y="1857600"/>
            <a:ext cx="8983133" cy="4458533"/>
          </a:xfrm>
        </p:spPr>
        <p:txBody>
          <a:bodyPr>
            <a:noAutofit/>
          </a:bodyPr>
          <a:lstStyle/>
          <a:p>
            <a:r>
              <a:rPr lang="en-US" altLang="zh-CN" dirty="0">
                <a:solidFill>
                  <a:schemeClr val="tx1"/>
                </a:solidFill>
              </a:rPr>
              <a:t>jQuery </a:t>
            </a:r>
            <a:r>
              <a:rPr lang="zh-CN" altLang="en-US" dirty="0">
                <a:solidFill>
                  <a:schemeClr val="tx1"/>
                </a:solidFill>
              </a:rPr>
              <a:t>中 </a:t>
            </a:r>
            <a:r>
              <a:rPr lang="en-US" altLang="zh-CN" dirty="0">
                <a:solidFill>
                  <a:schemeClr val="tx1"/>
                </a:solidFill>
              </a:rPr>
              <a:t>$.post() </a:t>
            </a:r>
            <a:r>
              <a:rPr lang="zh-CN" altLang="en-US" dirty="0">
                <a:solidFill>
                  <a:schemeClr val="tx1"/>
                </a:solidFill>
              </a:rPr>
              <a:t>函数的功能单一，专门用来发起 </a:t>
            </a:r>
            <a:r>
              <a:rPr lang="en-US" altLang="zh-CN" dirty="0">
                <a:solidFill>
                  <a:schemeClr val="tx1"/>
                </a:solidFill>
              </a:rPr>
              <a:t>post </a:t>
            </a:r>
            <a:r>
              <a:rPr lang="zh-CN" altLang="en-US" dirty="0">
                <a:solidFill>
                  <a:schemeClr val="tx1"/>
                </a:solidFill>
              </a:rPr>
              <a:t>请求，从而向服务器提交数据。</a:t>
            </a:r>
            <a:endParaRPr lang="en-US" altLang="zh-CN" dirty="0">
              <a:solidFill>
                <a:schemeClr val="tx1"/>
              </a:solidFill>
            </a:endParaRPr>
          </a:p>
          <a:p>
            <a:r>
              <a:rPr lang="en-US" altLang="zh-CN" dirty="0">
                <a:solidFill>
                  <a:schemeClr val="tx1"/>
                </a:solidFill>
              </a:rPr>
              <a:t>$.post() </a:t>
            </a:r>
            <a:r>
              <a:rPr lang="zh-CN" altLang="en-US" dirty="0">
                <a:solidFill>
                  <a:schemeClr val="tx1"/>
                </a:solidFill>
              </a:rPr>
              <a:t>函数的语法如下：</a:t>
            </a:r>
            <a:endParaRPr lang="en-US" altLang="zh-CN" dirty="0">
              <a:solidFill>
                <a:schemeClr val="tx1"/>
              </a:solidFill>
            </a:endParaRPr>
          </a:p>
          <a:p>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其中，三个参数各自代表的含义如下：</a:t>
            </a:r>
            <a:endParaRPr lang="en-US" altLang="zh-CN" dirty="0">
              <a:solidFill>
                <a:schemeClr val="tx1"/>
              </a:solidFill>
            </a:endParaRPr>
          </a:p>
          <a:p>
            <a:endParaRPr lang="zh-CN" altLang="en-US" dirty="0">
              <a:solidFill>
                <a:srgbClr val="FF0000"/>
              </a:solidFill>
            </a:endParaRPr>
          </a:p>
        </p:txBody>
      </p:sp>
      <p:grpSp>
        <p:nvGrpSpPr>
          <p:cNvPr id="5" name="组合 4">
            <a:extLst>
              <a:ext uri="{FF2B5EF4-FFF2-40B4-BE49-F238E27FC236}">
                <a16:creationId xmlns:a16="http://schemas.microsoft.com/office/drawing/2014/main" id="{C0E9CB83-5ED8-494E-BA00-51A710388371}"/>
              </a:ext>
            </a:extLst>
          </p:cNvPr>
          <p:cNvGrpSpPr>
            <a:grpSpLocks/>
          </p:cNvGrpSpPr>
          <p:nvPr/>
        </p:nvGrpSpPr>
        <p:grpSpPr bwMode="auto">
          <a:xfrm>
            <a:off x="1247050" y="2964202"/>
            <a:ext cx="8944705" cy="566399"/>
            <a:chOff x="1078118" y="2214664"/>
            <a:chExt cx="6318046" cy="868171"/>
          </a:xfrm>
        </p:grpSpPr>
        <p:sp>
          <p:nvSpPr>
            <p:cNvPr id="6" name="矩形 5">
              <a:extLst>
                <a:ext uri="{FF2B5EF4-FFF2-40B4-BE49-F238E27FC236}">
                  <a16:creationId xmlns:a16="http://schemas.microsoft.com/office/drawing/2014/main" id="{5514DF85-DD8B-4071-AB49-6B1C10DA6B45}"/>
                </a:ext>
              </a:extLst>
            </p:cNvPr>
            <p:cNvSpPr/>
            <p:nvPr/>
          </p:nvSpPr>
          <p:spPr>
            <a:xfrm>
              <a:off x="1078118" y="2214664"/>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7" name="矩形 6">
              <a:extLst>
                <a:ext uri="{FF2B5EF4-FFF2-40B4-BE49-F238E27FC236}">
                  <a16:creationId xmlns:a16="http://schemas.microsoft.com/office/drawing/2014/main" id="{22C274D5-E786-4A8D-8627-F698793B9FFA}"/>
                </a:ext>
              </a:extLst>
            </p:cNvPr>
            <p:cNvSpPr/>
            <p:nvPr/>
          </p:nvSpPr>
          <p:spPr>
            <a:xfrm>
              <a:off x="1177926" y="2250990"/>
              <a:ext cx="6218238" cy="595593"/>
            </a:xfrm>
            <a:prstGeom prst="rect">
              <a:avLst/>
            </a:prstGeom>
          </p:spPr>
          <p:txBody>
            <a:bodyPr wrap="square">
              <a:spAutoFit/>
            </a:bodyPr>
            <a:lstStyle/>
            <a:p>
              <a:pPr>
                <a:lnSpc>
                  <a:spcPct val="150000"/>
                </a:lnSpc>
              </a:pPr>
              <a:r>
                <a:rPr lang="en-US" altLang="zh-CN" sz="1400" dirty="0">
                  <a:latin typeface="Courier New" panose="02070309020205020404" pitchFamily="49" charset="0"/>
                </a:rPr>
                <a:t>$.</a:t>
              </a:r>
              <a:r>
                <a:rPr lang="en-US" altLang="zh-CN" sz="1400" b="1" dirty="0">
                  <a:latin typeface="Courier New" panose="02070309020205020404" pitchFamily="49" charset="0"/>
                </a:rPr>
                <a:t>post</a:t>
              </a:r>
              <a:r>
                <a:rPr lang="en-US" altLang="zh-CN" sz="1400" dirty="0">
                  <a:latin typeface="Courier New" panose="02070309020205020404" pitchFamily="49" charset="0"/>
                </a:rPr>
                <a:t>(</a:t>
              </a:r>
              <a:r>
                <a:rPr lang="en-US" altLang="zh-CN" sz="1400" b="1" dirty="0">
                  <a:solidFill>
                    <a:srgbClr val="FF0000"/>
                  </a:solidFill>
                  <a:latin typeface="Courier New" panose="02070309020205020404" pitchFamily="49" charset="0"/>
                </a:rPr>
                <a:t>url</a:t>
              </a:r>
              <a:r>
                <a:rPr lang="en-US" altLang="zh-CN" sz="1400" dirty="0">
                  <a:latin typeface="Courier New" panose="02070309020205020404" pitchFamily="49" charset="0"/>
                </a:rPr>
                <a:t>, [</a:t>
              </a:r>
              <a:r>
                <a:rPr lang="en-US" altLang="zh-CN" sz="1400" dirty="0">
                  <a:solidFill>
                    <a:srgbClr val="047FFD"/>
                  </a:solidFill>
                  <a:latin typeface="Courier New" panose="02070309020205020404" pitchFamily="49" charset="0"/>
                </a:rPr>
                <a:t>data</a:t>
              </a:r>
              <a:r>
                <a:rPr lang="en-US" altLang="zh-CN" sz="1400" dirty="0">
                  <a:latin typeface="Courier New" panose="02070309020205020404" pitchFamily="49" charset="0"/>
                </a:rPr>
                <a:t>], [</a:t>
              </a:r>
              <a:r>
                <a:rPr lang="en-US" altLang="zh-CN" sz="1400" dirty="0">
                  <a:solidFill>
                    <a:srgbClr val="047FFD"/>
                  </a:solidFill>
                  <a:latin typeface="Courier New" panose="02070309020205020404" pitchFamily="49" charset="0"/>
                </a:rPr>
                <a:t>callback</a:t>
              </a:r>
              <a:r>
                <a:rPr lang="en-US" altLang="zh-CN" sz="1400" dirty="0">
                  <a:latin typeface="Courier New" panose="02070309020205020404" pitchFamily="49" charset="0"/>
                </a:rPr>
                <a:t>])</a:t>
              </a:r>
            </a:p>
          </p:txBody>
        </p:sp>
      </p:grpSp>
      <p:graphicFrame>
        <p:nvGraphicFramePr>
          <p:cNvPr id="8" name="表格 7">
            <a:extLst>
              <a:ext uri="{FF2B5EF4-FFF2-40B4-BE49-F238E27FC236}">
                <a16:creationId xmlns:a16="http://schemas.microsoft.com/office/drawing/2014/main" id="{A562C14A-10A0-4220-8450-38C099C57755}"/>
              </a:ext>
            </a:extLst>
          </p:cNvPr>
          <p:cNvGraphicFramePr>
            <a:graphicFrameLocks noGrp="1"/>
          </p:cNvGraphicFramePr>
          <p:nvPr>
            <p:extLst>
              <p:ext uri="{D42A27DB-BD31-4B8C-83A1-F6EECF244321}">
                <p14:modId xmlns:p14="http://schemas.microsoft.com/office/powerpoint/2010/main" val="2075896733"/>
              </p:ext>
            </p:extLst>
          </p:nvPr>
        </p:nvGraphicFramePr>
        <p:xfrm>
          <a:off x="1211077" y="4272491"/>
          <a:ext cx="8715764" cy="2123018"/>
        </p:xfrm>
        <a:graphic>
          <a:graphicData uri="http://schemas.openxmlformats.org/drawingml/2006/table">
            <a:tbl>
              <a:tblPr/>
              <a:tblGrid>
                <a:gridCol w="1210391">
                  <a:extLst>
                    <a:ext uri="{9D8B030D-6E8A-4147-A177-3AD203B41FA5}">
                      <a16:colId xmlns:a16="http://schemas.microsoft.com/office/drawing/2014/main" val="20000"/>
                    </a:ext>
                  </a:extLst>
                </a:gridCol>
                <a:gridCol w="1210733">
                  <a:extLst>
                    <a:ext uri="{9D8B030D-6E8A-4147-A177-3AD203B41FA5}">
                      <a16:colId xmlns:a16="http://schemas.microsoft.com/office/drawing/2014/main" val="3787956794"/>
                    </a:ext>
                  </a:extLst>
                </a:gridCol>
                <a:gridCol w="1634067">
                  <a:extLst>
                    <a:ext uri="{9D8B030D-6E8A-4147-A177-3AD203B41FA5}">
                      <a16:colId xmlns:a16="http://schemas.microsoft.com/office/drawing/2014/main" val="536069376"/>
                    </a:ext>
                  </a:extLst>
                </a:gridCol>
                <a:gridCol w="4660573">
                  <a:extLst>
                    <a:ext uri="{9D8B030D-6E8A-4147-A177-3AD203B41FA5}">
                      <a16:colId xmlns:a16="http://schemas.microsoft.com/office/drawing/2014/main" val="4050760502"/>
                    </a:ext>
                  </a:extLst>
                </a:gridCol>
              </a:tblGrid>
              <a:tr h="592667">
                <a:tc>
                  <a:txBody>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900" b="1" i="0" u="none" strike="noStrike" cap="none" normalizeH="0" baseline="0" dirty="0">
                          <a:ln>
                            <a:noFill/>
                          </a:ln>
                          <a:solidFill>
                            <a:srgbClr val="FFFFFF"/>
                          </a:solidFill>
                          <a:effectLst/>
                          <a:latin typeface="微软雅黑" pitchFamily="34" charset="-122"/>
                          <a:ea typeface="微软雅黑" pitchFamily="34" charset="-122"/>
                        </a:rPr>
                        <a:t>参数名</a:t>
                      </a:r>
                    </a:p>
                  </a:txBody>
                  <a:tcPr marL="121891" marR="121891"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defRPr/>
                      </a:pPr>
                      <a:r>
                        <a:rPr kumimoji="0" lang="zh-CN" altLang="en-US" sz="1900" b="1" i="0" u="none" strike="noStrike" cap="none" normalizeH="0" baseline="0" dirty="0">
                          <a:ln>
                            <a:noFill/>
                          </a:ln>
                          <a:solidFill>
                            <a:srgbClr val="FFFFFF"/>
                          </a:solidFill>
                          <a:effectLst/>
                          <a:latin typeface="微软雅黑" pitchFamily="34" charset="-122"/>
                          <a:ea typeface="微软雅黑" pitchFamily="34" charset="-122"/>
                        </a:rPr>
                        <a:t>参数类型</a:t>
                      </a:r>
                    </a:p>
                  </a:txBody>
                  <a:tcPr marL="121891" marR="121891"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defRPr/>
                      </a:pPr>
                      <a:r>
                        <a:rPr kumimoji="0" lang="zh-CN" altLang="en-US" sz="1900" b="1" i="0" u="none" strike="noStrike" cap="none" normalizeH="0" baseline="0" dirty="0">
                          <a:ln>
                            <a:noFill/>
                          </a:ln>
                          <a:solidFill>
                            <a:srgbClr val="FFFFFF"/>
                          </a:solidFill>
                          <a:effectLst/>
                          <a:latin typeface="微软雅黑" pitchFamily="34" charset="-122"/>
                          <a:ea typeface="微软雅黑" pitchFamily="34" charset="-122"/>
                        </a:rPr>
                        <a:t>是否必选</a:t>
                      </a:r>
                    </a:p>
                  </a:txBody>
                  <a:tcPr marL="121891" marR="121891"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defRPr/>
                      </a:pPr>
                      <a:r>
                        <a:rPr kumimoji="0" lang="zh-CN" altLang="en-US" sz="1900" b="1" i="0" u="none" strike="noStrike" cap="none" normalizeH="0" baseline="0" dirty="0">
                          <a:ln>
                            <a:noFill/>
                          </a:ln>
                          <a:solidFill>
                            <a:srgbClr val="FFFFFF"/>
                          </a:solidFill>
                          <a:effectLst/>
                          <a:latin typeface="微软雅黑" pitchFamily="34" charset="-122"/>
                          <a:ea typeface="微软雅黑" pitchFamily="34" charset="-122"/>
                        </a:rPr>
                        <a:t>说明</a:t>
                      </a:r>
                    </a:p>
                  </a:txBody>
                  <a:tcPr marL="121891" marR="121891"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510117">
                <a:tc>
                  <a:txBody>
                    <a:bodyPr/>
                    <a:lstStyle/>
                    <a:p>
                      <a:pPr algn="ctr"/>
                      <a:r>
                        <a:rPr lang="en-US" altLang="zh-CN" sz="1400" dirty="0">
                          <a:solidFill>
                            <a:srgbClr val="FF0000"/>
                          </a:solidFill>
                          <a:effectLst/>
                          <a:latin typeface="微软雅黑" panose="020B0503020204020204" pitchFamily="34" charset="-122"/>
                          <a:ea typeface="微软雅黑" panose="020B0503020204020204" pitchFamily="34" charset="-122"/>
                        </a:rPr>
                        <a:t>url</a:t>
                      </a:r>
                      <a:endParaRPr lang="en-US" sz="1400" dirty="0">
                        <a:solidFill>
                          <a:srgbClr val="FF0000"/>
                        </a:solidFill>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algn="ctr"/>
                      <a:r>
                        <a:rPr lang="en-US" altLang="zh-CN" sz="1400" dirty="0">
                          <a:solidFill>
                            <a:srgbClr val="FF0000"/>
                          </a:solidFill>
                          <a:effectLst/>
                          <a:latin typeface="微软雅黑" panose="020B0503020204020204" pitchFamily="34" charset="-122"/>
                          <a:ea typeface="微软雅黑" panose="020B0503020204020204" pitchFamily="34" charset="-122"/>
                        </a:rPr>
                        <a:t>string</a:t>
                      </a:r>
                      <a:endParaRPr lang="en-US" sz="1400" dirty="0">
                        <a:solidFill>
                          <a:srgbClr val="FF0000"/>
                        </a:solidFill>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algn="ctr"/>
                      <a:r>
                        <a:rPr lang="zh-CN" altLang="en-US" sz="1400" dirty="0">
                          <a:solidFill>
                            <a:srgbClr val="FF0000"/>
                          </a:solidFill>
                          <a:effectLst/>
                          <a:latin typeface="微软雅黑" panose="020B0503020204020204" pitchFamily="34" charset="-122"/>
                          <a:ea typeface="微软雅黑" panose="020B0503020204020204" pitchFamily="34" charset="-122"/>
                        </a:rPr>
                        <a:t>是</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r>
                        <a:rPr lang="zh-CN" altLang="en-US" sz="1400" dirty="0">
                          <a:solidFill>
                            <a:srgbClr val="FF0000"/>
                          </a:solidFill>
                          <a:effectLst/>
                          <a:latin typeface="微软雅黑" panose="020B0503020204020204" pitchFamily="34" charset="-122"/>
                          <a:ea typeface="微软雅黑" panose="020B0503020204020204" pitchFamily="34" charset="-122"/>
                        </a:rPr>
                        <a:t>提交数据的地址</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510117">
                <a:tc>
                  <a:txBody>
                    <a:bodyPr/>
                    <a:lstStyle/>
                    <a:p>
                      <a:pPr algn="ctr"/>
                      <a:r>
                        <a:rPr lang="en-US" sz="1400" dirty="0">
                          <a:effectLst/>
                          <a:latin typeface="微软雅黑" panose="020B0503020204020204" pitchFamily="34" charset="-122"/>
                          <a:ea typeface="微软雅黑" panose="020B0503020204020204" pitchFamily="34" charset="-122"/>
                        </a:rPr>
                        <a:t>data</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algn="ctr"/>
                      <a:r>
                        <a:rPr lang="en-US" sz="1400" dirty="0">
                          <a:effectLst/>
                          <a:latin typeface="微软雅黑" panose="020B0503020204020204" pitchFamily="34" charset="-122"/>
                          <a:ea typeface="微软雅黑" panose="020B0503020204020204" pitchFamily="34" charset="-122"/>
                        </a:rPr>
                        <a:t>object</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algn="ctr"/>
                      <a:r>
                        <a:rPr lang="zh-CN" altLang="en-US" sz="1400" dirty="0">
                          <a:effectLst/>
                          <a:latin typeface="微软雅黑" panose="020B0503020204020204" pitchFamily="34" charset="-122"/>
                          <a:ea typeface="微软雅黑" panose="020B0503020204020204" pitchFamily="34" charset="-122"/>
                        </a:rPr>
                        <a:t>否</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r>
                        <a:rPr lang="zh-CN" altLang="en-US" sz="1400" dirty="0">
                          <a:solidFill>
                            <a:srgbClr val="FF0000"/>
                          </a:solidFill>
                          <a:latin typeface="微软雅黑" panose="020B0503020204020204" pitchFamily="34" charset="-122"/>
                          <a:ea typeface="微软雅黑" panose="020B0503020204020204" pitchFamily="34" charset="-122"/>
                        </a:rPr>
                        <a:t>要提交的数据</a:t>
                      </a:r>
                      <a:endParaRPr lang="zh-CN" altLang="en-US" sz="1400" dirty="0">
                        <a:solidFill>
                          <a:srgbClr val="FF0000"/>
                        </a:solidFill>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532812217"/>
                  </a:ext>
                </a:extLst>
              </a:tr>
              <a:tr h="510117">
                <a:tc>
                  <a:txBody>
                    <a:bodyPr/>
                    <a:lstStyle/>
                    <a:p>
                      <a:pPr algn="ctr"/>
                      <a:r>
                        <a:rPr lang="en-US" sz="1400" dirty="0">
                          <a:effectLst/>
                          <a:latin typeface="微软雅黑" panose="020B0503020204020204" pitchFamily="34" charset="-122"/>
                          <a:ea typeface="微软雅黑" panose="020B0503020204020204" pitchFamily="34" charset="-122"/>
                        </a:rPr>
                        <a:t>callback</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algn="ctr"/>
                      <a:r>
                        <a:rPr lang="en-US" sz="1400" dirty="0">
                          <a:effectLst/>
                          <a:latin typeface="微软雅黑" panose="020B0503020204020204" pitchFamily="34" charset="-122"/>
                          <a:ea typeface="微软雅黑" panose="020B0503020204020204" pitchFamily="34" charset="-122"/>
                        </a:rPr>
                        <a:t>function</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algn="ctr"/>
                      <a:r>
                        <a:rPr lang="zh-CN" altLang="en-US" sz="1400" dirty="0">
                          <a:effectLst/>
                          <a:latin typeface="微软雅黑" panose="020B0503020204020204" pitchFamily="34" charset="-122"/>
                          <a:ea typeface="微软雅黑" panose="020B0503020204020204" pitchFamily="34" charset="-122"/>
                        </a:rPr>
                        <a:t>否</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r>
                        <a:rPr lang="zh-CN" altLang="en-US" sz="1400" dirty="0">
                          <a:latin typeface="微软雅黑" panose="020B0503020204020204" pitchFamily="34" charset="-122"/>
                          <a:ea typeface="微软雅黑" panose="020B0503020204020204" pitchFamily="34" charset="-122"/>
                        </a:rPr>
                        <a:t>数据提交成功时的</a:t>
                      </a:r>
                      <a:r>
                        <a:rPr lang="zh-CN" altLang="en-US" sz="1400" dirty="0">
                          <a:solidFill>
                            <a:srgbClr val="FF0000"/>
                          </a:solidFill>
                          <a:latin typeface="微软雅黑" panose="020B0503020204020204" pitchFamily="34" charset="-122"/>
                          <a:ea typeface="微软雅黑" panose="020B0503020204020204" pitchFamily="34" charset="-122"/>
                        </a:rPr>
                        <a:t>回调函数</a:t>
                      </a:r>
                      <a:endParaRPr lang="zh-CN" altLang="en-US" sz="1400" dirty="0">
                        <a:solidFill>
                          <a:srgbClr val="FF0000"/>
                        </a:solidFill>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14096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6. jQuery</a:t>
            </a:r>
            <a:r>
              <a:rPr lang="zh-CN" altLang="en-US" dirty="0"/>
              <a:t>中的</a:t>
            </a:r>
            <a:r>
              <a:rPr lang="en-US" altLang="zh-CN" dirty="0"/>
              <a:t>Ajax</a:t>
            </a:r>
          </a:p>
        </p:txBody>
      </p:sp>
      <p:sp>
        <p:nvSpPr>
          <p:cNvPr id="11" name="内容占位符 10"/>
          <p:cNvSpPr>
            <a:spLocks noGrp="1"/>
          </p:cNvSpPr>
          <p:nvPr>
            <p:ph idx="1"/>
          </p:nvPr>
        </p:nvSpPr>
        <p:spPr>
          <a:xfrm>
            <a:off x="1131171" y="1248001"/>
            <a:ext cx="8690163" cy="722076"/>
          </a:xfrm>
        </p:spPr>
        <p:txBody>
          <a:bodyPr/>
          <a:lstStyle/>
          <a:p>
            <a:r>
              <a:rPr lang="en-US" altLang="zh-CN" dirty="0"/>
              <a:t>6.3 $.post()</a:t>
            </a:r>
            <a:r>
              <a:rPr lang="zh-CN" altLang="en-US" dirty="0"/>
              <a:t>向服务器提交数据</a:t>
            </a:r>
          </a:p>
        </p:txBody>
      </p:sp>
      <p:sp>
        <p:nvSpPr>
          <p:cNvPr id="9" name="内容占位符 5">
            <a:extLst>
              <a:ext uri="{FF2B5EF4-FFF2-40B4-BE49-F238E27FC236}">
                <a16:creationId xmlns:a16="http://schemas.microsoft.com/office/drawing/2014/main" id="{8563ED40-FE2B-4275-B5F0-3E0984B7A9E7}"/>
              </a:ext>
            </a:extLst>
          </p:cNvPr>
          <p:cNvSpPr>
            <a:spLocks noGrp="1"/>
          </p:cNvSpPr>
          <p:nvPr>
            <p:ph sz="half" idx="14"/>
          </p:nvPr>
        </p:nvSpPr>
        <p:spPr>
          <a:xfrm>
            <a:off x="1131170" y="1857600"/>
            <a:ext cx="8983133" cy="4458533"/>
          </a:xfrm>
        </p:spPr>
        <p:txBody>
          <a:bodyPr>
            <a:noAutofit/>
          </a:bodyPr>
          <a:lstStyle/>
          <a:p>
            <a:r>
              <a:rPr lang="zh-CN" altLang="en-US" dirty="0">
                <a:solidFill>
                  <a:schemeClr val="tx1"/>
                </a:solidFill>
              </a:rPr>
              <a:t>使用 </a:t>
            </a:r>
            <a:r>
              <a:rPr lang="en-US" altLang="zh-CN" dirty="0">
                <a:solidFill>
                  <a:schemeClr val="tx1"/>
                </a:solidFill>
              </a:rPr>
              <a:t>$post() </a:t>
            </a:r>
            <a:r>
              <a:rPr lang="zh-CN" altLang="en-US" dirty="0">
                <a:solidFill>
                  <a:schemeClr val="tx1"/>
                </a:solidFill>
              </a:rPr>
              <a:t>向服务器提交数据的示例代码如下：</a:t>
            </a:r>
            <a:endParaRPr lang="zh-CN" altLang="en-US" dirty="0">
              <a:solidFill>
                <a:srgbClr val="FF0000"/>
              </a:solidFill>
            </a:endParaRPr>
          </a:p>
        </p:txBody>
      </p:sp>
      <p:grpSp>
        <p:nvGrpSpPr>
          <p:cNvPr id="5" name="组合 4">
            <a:extLst>
              <a:ext uri="{FF2B5EF4-FFF2-40B4-BE49-F238E27FC236}">
                <a16:creationId xmlns:a16="http://schemas.microsoft.com/office/drawing/2014/main" id="{C0E9CB83-5ED8-494E-BA00-51A710388371}"/>
              </a:ext>
            </a:extLst>
          </p:cNvPr>
          <p:cNvGrpSpPr>
            <a:grpSpLocks/>
          </p:cNvGrpSpPr>
          <p:nvPr/>
        </p:nvGrpSpPr>
        <p:grpSpPr bwMode="auto">
          <a:xfrm>
            <a:off x="1247050" y="2439268"/>
            <a:ext cx="9378617" cy="2632265"/>
            <a:chOff x="1078118" y="2214664"/>
            <a:chExt cx="6318046" cy="868171"/>
          </a:xfrm>
        </p:grpSpPr>
        <p:sp>
          <p:nvSpPr>
            <p:cNvPr id="6" name="矩形 5">
              <a:extLst>
                <a:ext uri="{FF2B5EF4-FFF2-40B4-BE49-F238E27FC236}">
                  <a16:creationId xmlns:a16="http://schemas.microsoft.com/office/drawing/2014/main" id="{5514DF85-DD8B-4071-AB49-6B1C10DA6B45}"/>
                </a:ext>
              </a:extLst>
            </p:cNvPr>
            <p:cNvSpPr/>
            <p:nvPr/>
          </p:nvSpPr>
          <p:spPr>
            <a:xfrm>
              <a:off x="1078118" y="2214664"/>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7" name="矩形 6">
              <a:extLst>
                <a:ext uri="{FF2B5EF4-FFF2-40B4-BE49-F238E27FC236}">
                  <a16:creationId xmlns:a16="http://schemas.microsoft.com/office/drawing/2014/main" id="{22C274D5-E786-4A8D-8627-F698793B9FFA}"/>
                </a:ext>
              </a:extLst>
            </p:cNvPr>
            <p:cNvSpPr/>
            <p:nvPr/>
          </p:nvSpPr>
          <p:spPr>
            <a:xfrm>
              <a:off x="1177926" y="2250989"/>
              <a:ext cx="6218238" cy="767673"/>
            </a:xfrm>
            <a:prstGeom prst="rect">
              <a:avLst/>
            </a:prstGeom>
          </p:spPr>
          <p:txBody>
            <a:bodyPr wrap="square">
              <a:spAutoFit/>
            </a:bodyPr>
            <a:lstStyle/>
            <a:p>
              <a:pPr>
                <a:lnSpc>
                  <a:spcPct val="150000"/>
                </a:lnSpc>
              </a:pPr>
              <a:r>
                <a:rPr lang="en-US" altLang="zh-CN" sz="1400" dirty="0">
                  <a:latin typeface="Courier New" panose="02070309020205020404" pitchFamily="49" charset="0"/>
                </a:rPr>
                <a:t>$.</a:t>
              </a:r>
              <a:r>
                <a:rPr lang="en-US" altLang="zh-CN" sz="1400" b="1" dirty="0">
                  <a:latin typeface="Courier New" panose="02070309020205020404" pitchFamily="49" charset="0"/>
                </a:rPr>
                <a:t>post</a:t>
              </a:r>
              <a:r>
                <a:rPr lang="en-US" altLang="zh-CN" sz="1400" dirty="0">
                  <a:latin typeface="Courier New" panose="02070309020205020404" pitchFamily="49" charset="0"/>
                </a:rPr>
                <a:t>(</a:t>
              </a:r>
            </a:p>
            <a:p>
              <a:pPr>
                <a:lnSpc>
                  <a:spcPct val="150000"/>
                </a:lnSpc>
              </a:pPr>
              <a:r>
                <a:rPr lang="en-US" altLang="zh-CN" sz="1400" dirty="0">
                  <a:latin typeface="Courier New" panose="02070309020205020404" pitchFamily="49" charset="0"/>
                </a:rPr>
                <a:t>   </a:t>
              </a:r>
              <a:r>
                <a:rPr lang="en-US" altLang="zh-CN" sz="1400" dirty="0">
                  <a:latin typeface="Courier New" panose="02070309020205020404" pitchFamily="49" charset="0"/>
                  <a:cs typeface="Courier New" panose="02070309020205020404" pitchFamily="49" charset="0"/>
                </a:rPr>
                <a:t>'</a:t>
              </a:r>
              <a:r>
                <a:rPr lang="en-US" altLang="zh-CN" sz="1400" dirty="0">
                  <a:latin typeface="Courier New" panose="02070309020205020404" pitchFamily="49" charset="0"/>
                </a:rPr>
                <a:t>http://www.liulongbin.top:3006/api/addbook</a:t>
              </a:r>
              <a:r>
                <a:rPr lang="en-US" altLang="zh-CN" sz="1400" dirty="0">
                  <a:latin typeface="Courier New" panose="02070309020205020404" pitchFamily="49" charset="0"/>
                  <a:cs typeface="Courier New" panose="02070309020205020404" pitchFamily="49" charset="0"/>
                </a:rPr>
                <a:t>'</a:t>
              </a:r>
              <a:r>
                <a:rPr lang="en-US" altLang="zh-CN" sz="1400" dirty="0">
                  <a:latin typeface="Courier New" panose="02070309020205020404" pitchFamily="49" charset="0"/>
                </a:rPr>
                <a:t>, // </a:t>
              </a:r>
              <a:r>
                <a:rPr lang="zh-CN" altLang="en-US" sz="1400" dirty="0">
                  <a:latin typeface="Courier New" panose="02070309020205020404" pitchFamily="49" charset="0"/>
                </a:rPr>
                <a:t>请求的</a:t>
              </a:r>
              <a:r>
                <a:rPr lang="en-US" altLang="zh-CN" sz="1400" dirty="0">
                  <a:latin typeface="Courier New" panose="02070309020205020404" pitchFamily="49" charset="0"/>
                </a:rPr>
                <a:t>URL</a:t>
              </a:r>
              <a:r>
                <a:rPr lang="zh-CN" altLang="en-US" sz="1400" dirty="0">
                  <a:latin typeface="Courier New" panose="02070309020205020404" pitchFamily="49" charset="0"/>
                </a:rPr>
                <a:t>地址</a:t>
              </a:r>
              <a:endParaRPr lang="en-US" altLang="zh-CN" sz="1400" dirty="0">
                <a:latin typeface="Courier New" panose="02070309020205020404" pitchFamily="49" charset="0"/>
              </a:endParaRPr>
            </a:p>
            <a:p>
              <a:pPr>
                <a:lnSpc>
                  <a:spcPct val="150000"/>
                </a:lnSpc>
              </a:pPr>
              <a:r>
                <a:rPr lang="en-US" altLang="zh-CN" sz="1400" dirty="0">
                  <a:latin typeface="Courier New" panose="02070309020205020404" pitchFamily="49" charset="0"/>
                </a:rPr>
                <a:t>   { bookname: </a:t>
              </a:r>
              <a:r>
                <a:rPr lang="en-US" altLang="zh-CN" sz="1400" dirty="0">
                  <a:latin typeface="Courier New" panose="02070309020205020404" pitchFamily="49" charset="0"/>
                  <a:cs typeface="Courier New" panose="02070309020205020404" pitchFamily="49" charset="0"/>
                </a:rPr>
                <a:t>'</a:t>
              </a:r>
              <a:r>
                <a:rPr lang="zh-CN" altLang="en-US" sz="1400" dirty="0">
                  <a:latin typeface="Courier New" panose="02070309020205020404" pitchFamily="49" charset="0"/>
                </a:rPr>
                <a:t>水浒传</a:t>
              </a:r>
              <a:r>
                <a:rPr lang="en-US" altLang="zh-CN" sz="1400" dirty="0">
                  <a:latin typeface="Courier New" panose="02070309020205020404" pitchFamily="49" charset="0"/>
                  <a:cs typeface="Courier New" panose="02070309020205020404" pitchFamily="49" charset="0"/>
                </a:rPr>
                <a:t>'</a:t>
              </a:r>
              <a:r>
                <a:rPr lang="en-US" altLang="zh-CN" sz="1400" dirty="0">
                  <a:latin typeface="Courier New" panose="02070309020205020404" pitchFamily="49" charset="0"/>
                </a:rPr>
                <a:t>, author: </a:t>
              </a:r>
              <a:r>
                <a:rPr lang="en-US" altLang="zh-CN" sz="1400" dirty="0">
                  <a:latin typeface="Courier New" panose="02070309020205020404" pitchFamily="49" charset="0"/>
                  <a:cs typeface="Courier New" panose="02070309020205020404" pitchFamily="49" charset="0"/>
                </a:rPr>
                <a:t>'</a:t>
              </a:r>
              <a:r>
                <a:rPr lang="zh-CN" altLang="en-US" sz="1400" dirty="0">
                  <a:latin typeface="Courier New" panose="02070309020205020404" pitchFamily="49" charset="0"/>
                </a:rPr>
                <a:t>施耐庵</a:t>
              </a:r>
              <a:r>
                <a:rPr lang="en-US" altLang="zh-CN" sz="1400" dirty="0">
                  <a:latin typeface="Courier New" panose="02070309020205020404" pitchFamily="49" charset="0"/>
                  <a:cs typeface="Courier New" panose="02070309020205020404" pitchFamily="49" charset="0"/>
                </a:rPr>
                <a:t>'</a:t>
              </a:r>
              <a:r>
                <a:rPr lang="en-US" altLang="zh-CN" sz="1400" dirty="0">
                  <a:latin typeface="Courier New" panose="02070309020205020404" pitchFamily="49" charset="0"/>
                </a:rPr>
                <a:t>, publisher: </a:t>
              </a:r>
              <a:r>
                <a:rPr lang="en-US" altLang="zh-CN" sz="1400" dirty="0">
                  <a:latin typeface="Courier New" panose="02070309020205020404" pitchFamily="49" charset="0"/>
                  <a:cs typeface="Courier New" panose="02070309020205020404" pitchFamily="49" charset="0"/>
                </a:rPr>
                <a:t>'</a:t>
              </a:r>
              <a:r>
                <a:rPr lang="zh-CN" altLang="en-US" sz="1400" dirty="0">
                  <a:latin typeface="Courier New" panose="02070309020205020404" pitchFamily="49" charset="0"/>
                </a:rPr>
                <a:t>上海图书出版社</a:t>
              </a:r>
              <a:r>
                <a:rPr lang="en-US" altLang="zh-CN" sz="1400" dirty="0">
                  <a:latin typeface="Courier New" panose="02070309020205020404" pitchFamily="49" charset="0"/>
                  <a:cs typeface="Courier New" panose="02070309020205020404" pitchFamily="49" charset="0"/>
                </a:rPr>
                <a:t>'</a:t>
              </a:r>
              <a:r>
                <a:rPr lang="en-US" altLang="zh-CN" sz="1400" dirty="0">
                  <a:latin typeface="Courier New" panose="02070309020205020404" pitchFamily="49" charset="0"/>
                </a:rPr>
                <a:t> }, // </a:t>
              </a:r>
              <a:r>
                <a:rPr lang="zh-CN" altLang="en-US" sz="1400" dirty="0">
                  <a:latin typeface="Courier New" panose="02070309020205020404" pitchFamily="49" charset="0"/>
                </a:rPr>
                <a:t>提交的数据</a:t>
              </a:r>
              <a:endParaRPr lang="en-US" altLang="zh-CN" sz="1400" dirty="0">
                <a:latin typeface="Courier New" panose="02070309020205020404" pitchFamily="49" charset="0"/>
              </a:endParaRPr>
            </a:p>
            <a:p>
              <a:pPr>
                <a:lnSpc>
                  <a:spcPct val="150000"/>
                </a:lnSpc>
              </a:pPr>
              <a:r>
                <a:rPr lang="en-US" altLang="zh-CN" sz="1400" dirty="0">
                  <a:latin typeface="Courier New" panose="02070309020205020404" pitchFamily="49" charset="0"/>
                </a:rPr>
                <a:t>   function(res) { // </a:t>
              </a:r>
              <a:r>
                <a:rPr lang="zh-CN" altLang="en-US" sz="1400" dirty="0">
                  <a:latin typeface="Courier New" panose="02070309020205020404" pitchFamily="49" charset="0"/>
                </a:rPr>
                <a:t>回调函数</a:t>
              </a:r>
              <a:endParaRPr lang="en-US" altLang="zh-CN" sz="1400" dirty="0">
                <a:latin typeface="Courier New" panose="02070309020205020404" pitchFamily="49" charset="0"/>
              </a:endParaRPr>
            </a:p>
            <a:p>
              <a:pPr>
                <a:lnSpc>
                  <a:spcPct val="150000"/>
                </a:lnSpc>
              </a:pPr>
              <a:r>
                <a:rPr lang="en-US" altLang="zh-CN" sz="1400" dirty="0">
                  <a:latin typeface="Courier New" panose="02070309020205020404" pitchFamily="49" charset="0"/>
                </a:rPr>
                <a:t>      console.log(res)</a:t>
              </a:r>
            </a:p>
            <a:p>
              <a:pPr>
                <a:lnSpc>
                  <a:spcPct val="150000"/>
                </a:lnSpc>
              </a:pPr>
              <a:r>
                <a:rPr lang="en-US" altLang="zh-CN" sz="1400" dirty="0">
                  <a:latin typeface="Courier New" panose="02070309020205020404" pitchFamily="49" charset="0"/>
                </a:rPr>
                <a:t>   }</a:t>
              </a:r>
            </a:p>
            <a:p>
              <a:pPr>
                <a:lnSpc>
                  <a:spcPct val="150000"/>
                </a:lnSpc>
              </a:pPr>
              <a:r>
                <a:rPr lang="en-US" altLang="zh-CN" sz="1400" dirty="0">
                  <a:latin typeface="Courier New" panose="02070309020205020404" pitchFamily="49" charset="0"/>
                </a:rPr>
                <a:t>)</a:t>
              </a:r>
            </a:p>
          </p:txBody>
        </p:sp>
      </p:grpSp>
      <p:pic>
        <p:nvPicPr>
          <p:cNvPr id="2" name="图片 1">
            <a:extLst>
              <a:ext uri="{FF2B5EF4-FFF2-40B4-BE49-F238E27FC236}">
                <a16:creationId xmlns:a16="http://schemas.microsoft.com/office/drawing/2014/main" id="{EB0E0027-897F-4419-8AB1-EF5FA5ABB9AC}"/>
              </a:ext>
            </a:extLst>
          </p:cNvPr>
          <p:cNvPicPr>
            <a:picLocks noChangeAspect="1"/>
          </p:cNvPicPr>
          <p:nvPr/>
        </p:nvPicPr>
        <p:blipFill>
          <a:blip r:embed="rId2"/>
          <a:stretch>
            <a:fillRect/>
          </a:stretch>
        </p:blipFill>
        <p:spPr>
          <a:xfrm>
            <a:off x="5485703" y="3958939"/>
            <a:ext cx="4849293" cy="2760837"/>
          </a:xfrm>
          <a:prstGeom prst="rect">
            <a:avLst/>
          </a:prstGeom>
        </p:spPr>
      </p:pic>
    </p:spTree>
    <p:extLst>
      <p:ext uri="{BB962C8B-B14F-4D97-AF65-F5344CB8AC3E}">
        <p14:creationId xmlns:p14="http://schemas.microsoft.com/office/powerpoint/2010/main" val="53472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6. jQuery</a:t>
            </a:r>
            <a:r>
              <a:rPr lang="zh-CN" altLang="en-US" dirty="0"/>
              <a:t>中的</a:t>
            </a:r>
            <a:r>
              <a:rPr lang="en-US" altLang="zh-CN" dirty="0"/>
              <a:t>Ajax</a:t>
            </a:r>
          </a:p>
        </p:txBody>
      </p:sp>
      <p:sp>
        <p:nvSpPr>
          <p:cNvPr id="11" name="内容占位符 10"/>
          <p:cNvSpPr>
            <a:spLocks noGrp="1"/>
          </p:cNvSpPr>
          <p:nvPr>
            <p:ph idx="1"/>
          </p:nvPr>
        </p:nvSpPr>
        <p:spPr>
          <a:xfrm>
            <a:off x="1131171" y="1248001"/>
            <a:ext cx="8690163" cy="722076"/>
          </a:xfrm>
        </p:spPr>
        <p:txBody>
          <a:bodyPr/>
          <a:lstStyle/>
          <a:p>
            <a:r>
              <a:rPr lang="en-US" altLang="zh-CN" dirty="0"/>
              <a:t>6.4 $.ajax()</a:t>
            </a:r>
            <a:r>
              <a:rPr lang="zh-CN" altLang="en-US" dirty="0"/>
              <a:t>函数的语法</a:t>
            </a:r>
          </a:p>
        </p:txBody>
      </p:sp>
      <p:sp>
        <p:nvSpPr>
          <p:cNvPr id="9" name="内容占位符 5">
            <a:extLst>
              <a:ext uri="{FF2B5EF4-FFF2-40B4-BE49-F238E27FC236}">
                <a16:creationId xmlns:a16="http://schemas.microsoft.com/office/drawing/2014/main" id="{8563ED40-FE2B-4275-B5F0-3E0984B7A9E7}"/>
              </a:ext>
            </a:extLst>
          </p:cNvPr>
          <p:cNvSpPr>
            <a:spLocks noGrp="1"/>
          </p:cNvSpPr>
          <p:nvPr>
            <p:ph sz="half" idx="14"/>
          </p:nvPr>
        </p:nvSpPr>
        <p:spPr>
          <a:xfrm>
            <a:off x="1131170" y="1857600"/>
            <a:ext cx="8983133" cy="4458533"/>
          </a:xfrm>
        </p:spPr>
        <p:txBody>
          <a:bodyPr>
            <a:noAutofit/>
          </a:bodyPr>
          <a:lstStyle/>
          <a:p>
            <a:r>
              <a:rPr lang="zh-CN" altLang="en-US" dirty="0">
                <a:solidFill>
                  <a:schemeClr val="tx1"/>
                </a:solidFill>
              </a:rPr>
              <a:t>相比于 </a:t>
            </a:r>
            <a:r>
              <a:rPr lang="en-US" altLang="zh-CN" dirty="0">
                <a:solidFill>
                  <a:schemeClr val="tx1"/>
                </a:solidFill>
              </a:rPr>
              <a:t>$.get() </a:t>
            </a:r>
            <a:r>
              <a:rPr lang="zh-CN" altLang="en-US" dirty="0">
                <a:solidFill>
                  <a:schemeClr val="tx1"/>
                </a:solidFill>
              </a:rPr>
              <a:t>和 </a:t>
            </a:r>
            <a:r>
              <a:rPr lang="en-US" altLang="zh-CN" dirty="0">
                <a:solidFill>
                  <a:schemeClr val="tx1"/>
                </a:solidFill>
              </a:rPr>
              <a:t>$.post()</a:t>
            </a:r>
            <a:r>
              <a:rPr lang="zh-CN" altLang="en-US" dirty="0">
                <a:solidFill>
                  <a:schemeClr val="tx1"/>
                </a:solidFill>
              </a:rPr>
              <a:t> 函数，</a:t>
            </a:r>
            <a:r>
              <a:rPr lang="en-US" altLang="zh-CN" dirty="0">
                <a:solidFill>
                  <a:schemeClr val="tx1"/>
                </a:solidFill>
              </a:rPr>
              <a:t>jQuery </a:t>
            </a:r>
            <a:r>
              <a:rPr lang="zh-CN" altLang="en-US" dirty="0">
                <a:solidFill>
                  <a:schemeClr val="tx1"/>
                </a:solidFill>
              </a:rPr>
              <a:t>中提供的 </a:t>
            </a:r>
            <a:r>
              <a:rPr lang="en-US" altLang="zh-CN" dirty="0">
                <a:solidFill>
                  <a:schemeClr val="tx1"/>
                </a:solidFill>
              </a:rPr>
              <a:t>$.ajax() </a:t>
            </a:r>
            <a:r>
              <a:rPr lang="zh-CN" altLang="en-US" dirty="0">
                <a:solidFill>
                  <a:schemeClr val="tx1"/>
                </a:solidFill>
              </a:rPr>
              <a:t>函数，是一个功能比较综合的函数，它允许我们对 </a:t>
            </a:r>
            <a:r>
              <a:rPr lang="en-US" altLang="zh-CN" dirty="0">
                <a:solidFill>
                  <a:schemeClr val="tx1"/>
                </a:solidFill>
              </a:rPr>
              <a:t>Ajax </a:t>
            </a:r>
            <a:r>
              <a:rPr lang="zh-CN" altLang="en-US" dirty="0">
                <a:solidFill>
                  <a:schemeClr val="tx1"/>
                </a:solidFill>
              </a:rPr>
              <a:t>请求进行更详细的配置。</a:t>
            </a:r>
            <a:endParaRPr lang="en-US" altLang="zh-CN" dirty="0">
              <a:solidFill>
                <a:schemeClr val="tx1"/>
              </a:solidFill>
            </a:endParaRPr>
          </a:p>
          <a:p>
            <a:r>
              <a:rPr lang="en-US" altLang="zh-CN" dirty="0">
                <a:solidFill>
                  <a:schemeClr val="tx1"/>
                </a:solidFill>
              </a:rPr>
              <a:t>$.ajax() </a:t>
            </a:r>
            <a:r>
              <a:rPr lang="zh-CN" altLang="en-US" dirty="0">
                <a:solidFill>
                  <a:schemeClr val="tx1"/>
                </a:solidFill>
              </a:rPr>
              <a:t>函数的基本语法如下：</a:t>
            </a:r>
            <a:endParaRPr lang="en-US" altLang="zh-CN" dirty="0">
              <a:solidFill>
                <a:schemeClr val="tx1"/>
              </a:solidFill>
            </a:endParaRPr>
          </a:p>
        </p:txBody>
      </p:sp>
      <p:grpSp>
        <p:nvGrpSpPr>
          <p:cNvPr id="5" name="组合 4">
            <a:extLst>
              <a:ext uri="{FF2B5EF4-FFF2-40B4-BE49-F238E27FC236}">
                <a16:creationId xmlns:a16="http://schemas.microsoft.com/office/drawing/2014/main" id="{C0E9CB83-5ED8-494E-BA00-51A710388371}"/>
              </a:ext>
            </a:extLst>
          </p:cNvPr>
          <p:cNvGrpSpPr>
            <a:grpSpLocks/>
          </p:cNvGrpSpPr>
          <p:nvPr/>
        </p:nvGrpSpPr>
        <p:grpSpPr bwMode="auto">
          <a:xfrm>
            <a:off x="1247050" y="3218202"/>
            <a:ext cx="8944705" cy="2251265"/>
            <a:chOff x="1078118" y="2214664"/>
            <a:chExt cx="6318046" cy="868171"/>
          </a:xfrm>
        </p:grpSpPr>
        <p:sp>
          <p:nvSpPr>
            <p:cNvPr id="6" name="矩形 5">
              <a:extLst>
                <a:ext uri="{FF2B5EF4-FFF2-40B4-BE49-F238E27FC236}">
                  <a16:creationId xmlns:a16="http://schemas.microsoft.com/office/drawing/2014/main" id="{5514DF85-DD8B-4071-AB49-6B1C10DA6B45}"/>
                </a:ext>
              </a:extLst>
            </p:cNvPr>
            <p:cNvSpPr/>
            <p:nvPr/>
          </p:nvSpPr>
          <p:spPr>
            <a:xfrm>
              <a:off x="1078118" y="2214664"/>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7" name="矩形 6">
              <a:extLst>
                <a:ext uri="{FF2B5EF4-FFF2-40B4-BE49-F238E27FC236}">
                  <a16:creationId xmlns:a16="http://schemas.microsoft.com/office/drawing/2014/main" id="{22C274D5-E786-4A8D-8627-F698793B9FFA}"/>
                </a:ext>
              </a:extLst>
            </p:cNvPr>
            <p:cNvSpPr/>
            <p:nvPr/>
          </p:nvSpPr>
          <p:spPr>
            <a:xfrm>
              <a:off x="1177926" y="2250989"/>
              <a:ext cx="6218238" cy="772969"/>
            </a:xfrm>
            <a:prstGeom prst="rect">
              <a:avLst/>
            </a:prstGeom>
          </p:spPr>
          <p:txBody>
            <a:bodyPr wrap="square">
              <a:spAutoFit/>
            </a:bodyPr>
            <a:lstStyle/>
            <a:p>
              <a:pPr>
                <a:lnSpc>
                  <a:spcPct val="150000"/>
                </a:lnSpc>
              </a:pPr>
              <a:r>
                <a:rPr lang="en-US" altLang="zh-CN" sz="1400" dirty="0">
                  <a:latin typeface="Courier New" panose="02070309020205020404" pitchFamily="49" charset="0"/>
                </a:rPr>
                <a:t>$.</a:t>
              </a:r>
              <a:r>
                <a:rPr lang="en-US" altLang="zh-CN" sz="1400" b="1" dirty="0">
                  <a:latin typeface="Courier New" panose="02070309020205020404" pitchFamily="49" charset="0"/>
                </a:rPr>
                <a:t>ajax</a:t>
              </a:r>
              <a:r>
                <a:rPr lang="en-US" altLang="zh-CN" sz="1400" dirty="0">
                  <a:latin typeface="Courier New" panose="02070309020205020404" pitchFamily="49" charset="0"/>
                </a:rPr>
                <a:t>({</a:t>
              </a:r>
            </a:p>
            <a:p>
              <a:pPr>
                <a:lnSpc>
                  <a:spcPct val="150000"/>
                </a:lnSpc>
              </a:pPr>
              <a:r>
                <a:rPr lang="en-US" altLang="zh-CN" sz="1400" dirty="0">
                  <a:latin typeface="Courier New" panose="02070309020205020404" pitchFamily="49" charset="0"/>
                </a:rPr>
                <a:t>   </a:t>
              </a:r>
              <a:r>
                <a:rPr lang="en-US" altLang="zh-CN" sz="1400" dirty="0">
                  <a:solidFill>
                    <a:srgbClr val="FF0000"/>
                  </a:solidFill>
                  <a:latin typeface="Courier New" panose="02070309020205020404" pitchFamily="49" charset="0"/>
                </a:rPr>
                <a:t>type</a:t>
              </a:r>
              <a:r>
                <a:rPr lang="en-US" altLang="zh-CN" sz="1400" dirty="0">
                  <a:latin typeface="Courier New" panose="02070309020205020404" pitchFamily="49" charset="0"/>
                </a:rPr>
                <a:t>: </a:t>
              </a:r>
              <a:r>
                <a:rPr lang="en-US" altLang="zh-CN" sz="1400" dirty="0">
                  <a:latin typeface="Courier New" panose="02070309020205020404" pitchFamily="49" charset="0"/>
                  <a:cs typeface="Courier New" panose="02070309020205020404" pitchFamily="49" charset="0"/>
                </a:rPr>
                <a:t>''</a:t>
              </a:r>
              <a:r>
                <a:rPr lang="en-US" altLang="zh-CN" sz="1400" dirty="0">
                  <a:latin typeface="Courier New" panose="02070309020205020404" pitchFamily="49" charset="0"/>
                </a:rPr>
                <a:t>, // </a:t>
              </a:r>
              <a:r>
                <a:rPr lang="zh-CN" altLang="en-US" sz="1400" dirty="0">
                  <a:latin typeface="Courier New" panose="02070309020205020404" pitchFamily="49" charset="0"/>
                </a:rPr>
                <a:t>请求的方式，例如 </a:t>
              </a:r>
              <a:r>
                <a:rPr lang="en-US" altLang="zh-CN" sz="1400" dirty="0">
                  <a:latin typeface="Courier New" panose="02070309020205020404" pitchFamily="49" charset="0"/>
                </a:rPr>
                <a:t>GET </a:t>
              </a:r>
              <a:r>
                <a:rPr lang="zh-CN" altLang="en-US" sz="1400" dirty="0">
                  <a:latin typeface="Courier New" panose="02070309020205020404" pitchFamily="49" charset="0"/>
                </a:rPr>
                <a:t>或 </a:t>
              </a:r>
              <a:r>
                <a:rPr lang="en-US" altLang="zh-CN" sz="1400" dirty="0">
                  <a:latin typeface="Courier New" panose="02070309020205020404" pitchFamily="49" charset="0"/>
                </a:rPr>
                <a:t>POST</a:t>
              </a:r>
            </a:p>
            <a:p>
              <a:pPr>
                <a:lnSpc>
                  <a:spcPct val="150000"/>
                </a:lnSpc>
              </a:pPr>
              <a:r>
                <a:rPr lang="en-US" altLang="zh-CN" sz="1400" dirty="0">
                  <a:latin typeface="Courier New" panose="02070309020205020404" pitchFamily="49" charset="0"/>
                </a:rPr>
                <a:t>   </a:t>
              </a:r>
              <a:r>
                <a:rPr lang="en-US" altLang="zh-CN" sz="1400" dirty="0">
                  <a:solidFill>
                    <a:srgbClr val="FF0000"/>
                  </a:solidFill>
                  <a:latin typeface="Courier New" panose="02070309020205020404" pitchFamily="49" charset="0"/>
                </a:rPr>
                <a:t>url</a:t>
              </a:r>
              <a:r>
                <a:rPr lang="en-US" altLang="zh-CN" sz="1400" dirty="0">
                  <a:latin typeface="Courier New" panose="02070309020205020404" pitchFamily="49" charset="0"/>
                </a:rPr>
                <a:t>: </a:t>
              </a:r>
              <a:r>
                <a:rPr lang="en-US" altLang="zh-CN" sz="1400" dirty="0">
                  <a:latin typeface="Courier New" panose="02070309020205020404" pitchFamily="49" charset="0"/>
                  <a:cs typeface="Courier New" panose="02070309020205020404" pitchFamily="49" charset="0"/>
                </a:rPr>
                <a:t>''</a:t>
              </a:r>
              <a:r>
                <a:rPr lang="en-US" altLang="zh-CN" sz="1400" dirty="0">
                  <a:latin typeface="Courier New" panose="02070309020205020404" pitchFamily="49" charset="0"/>
                </a:rPr>
                <a:t>,  // </a:t>
              </a:r>
              <a:r>
                <a:rPr lang="zh-CN" altLang="en-US" sz="1400" dirty="0">
                  <a:latin typeface="Courier New" panose="02070309020205020404" pitchFamily="49" charset="0"/>
                </a:rPr>
                <a:t>请求的 </a:t>
              </a:r>
              <a:r>
                <a:rPr lang="en-US" altLang="zh-CN" sz="1400" dirty="0">
                  <a:latin typeface="Courier New" panose="02070309020205020404" pitchFamily="49" charset="0"/>
                </a:rPr>
                <a:t>URL </a:t>
              </a:r>
              <a:r>
                <a:rPr lang="zh-CN" altLang="en-US" sz="1400" dirty="0">
                  <a:latin typeface="Courier New" panose="02070309020205020404" pitchFamily="49" charset="0"/>
                </a:rPr>
                <a:t>地址</a:t>
              </a:r>
              <a:endParaRPr lang="en-US" altLang="zh-CN" sz="1400" dirty="0">
                <a:latin typeface="Courier New" panose="02070309020205020404" pitchFamily="49" charset="0"/>
              </a:endParaRPr>
            </a:p>
            <a:p>
              <a:pPr>
                <a:lnSpc>
                  <a:spcPct val="150000"/>
                </a:lnSpc>
              </a:pPr>
              <a:r>
                <a:rPr lang="en-US" altLang="zh-CN" sz="1400" dirty="0">
                  <a:latin typeface="Courier New" panose="02070309020205020404" pitchFamily="49" charset="0"/>
                </a:rPr>
                <a:t>   </a:t>
              </a:r>
              <a:r>
                <a:rPr lang="en-US" altLang="zh-CN" sz="1400" dirty="0">
                  <a:solidFill>
                    <a:srgbClr val="FF0000"/>
                  </a:solidFill>
                  <a:latin typeface="Courier New" panose="02070309020205020404" pitchFamily="49" charset="0"/>
                </a:rPr>
                <a:t>data</a:t>
              </a:r>
              <a:r>
                <a:rPr lang="en-US" altLang="zh-CN" sz="1400" dirty="0">
                  <a:latin typeface="Courier New" panose="02070309020205020404" pitchFamily="49" charset="0"/>
                </a:rPr>
                <a:t>: { },// </a:t>
              </a:r>
              <a:r>
                <a:rPr lang="zh-CN" altLang="en-US" sz="1400" dirty="0">
                  <a:latin typeface="Courier New" panose="02070309020205020404" pitchFamily="49" charset="0"/>
                </a:rPr>
                <a:t>这次请求要携带的数据</a:t>
              </a:r>
              <a:endParaRPr lang="en-US" altLang="zh-CN" sz="1400" dirty="0">
                <a:latin typeface="Courier New" panose="02070309020205020404" pitchFamily="49" charset="0"/>
              </a:endParaRPr>
            </a:p>
            <a:p>
              <a:pPr>
                <a:lnSpc>
                  <a:spcPct val="150000"/>
                </a:lnSpc>
              </a:pPr>
              <a:r>
                <a:rPr lang="en-US" altLang="zh-CN" sz="1400" dirty="0">
                  <a:latin typeface="Courier New" panose="02070309020205020404" pitchFamily="49" charset="0"/>
                </a:rPr>
                <a:t>   </a:t>
              </a:r>
              <a:r>
                <a:rPr lang="en-US" altLang="zh-CN" sz="1400" dirty="0">
                  <a:solidFill>
                    <a:srgbClr val="FF0000"/>
                  </a:solidFill>
                  <a:latin typeface="Courier New" panose="02070309020205020404" pitchFamily="49" charset="0"/>
                </a:rPr>
                <a:t>success</a:t>
              </a:r>
              <a:r>
                <a:rPr lang="en-US" altLang="zh-CN" sz="1400" dirty="0">
                  <a:latin typeface="Courier New" panose="02070309020205020404" pitchFamily="49" charset="0"/>
                </a:rPr>
                <a:t>: function(res) { } // </a:t>
              </a:r>
              <a:r>
                <a:rPr lang="zh-CN" altLang="en-US" sz="1400" dirty="0">
                  <a:latin typeface="Courier New" panose="02070309020205020404" pitchFamily="49" charset="0"/>
                </a:rPr>
                <a:t>请求成功之后的回调函数</a:t>
              </a:r>
              <a:endParaRPr lang="en-US" altLang="zh-CN" sz="1400" dirty="0">
                <a:latin typeface="Courier New" panose="02070309020205020404" pitchFamily="49" charset="0"/>
              </a:endParaRPr>
            </a:p>
            <a:p>
              <a:pPr>
                <a:lnSpc>
                  <a:spcPct val="150000"/>
                </a:lnSpc>
              </a:pPr>
              <a:r>
                <a:rPr lang="en-US" altLang="zh-CN" sz="1400" dirty="0">
                  <a:latin typeface="Courier New" panose="02070309020205020404" pitchFamily="49" charset="0"/>
                </a:rPr>
                <a:t>})</a:t>
              </a:r>
            </a:p>
          </p:txBody>
        </p:sp>
      </p:grpSp>
    </p:spTree>
    <p:extLst>
      <p:ext uri="{BB962C8B-B14F-4D97-AF65-F5344CB8AC3E}">
        <p14:creationId xmlns:p14="http://schemas.microsoft.com/office/powerpoint/2010/main" val="373495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6. jQuery</a:t>
            </a:r>
            <a:r>
              <a:rPr lang="zh-CN" altLang="en-US" dirty="0"/>
              <a:t>中的</a:t>
            </a:r>
            <a:r>
              <a:rPr lang="en-US" altLang="zh-CN" dirty="0"/>
              <a:t>Ajax</a:t>
            </a:r>
          </a:p>
        </p:txBody>
      </p:sp>
      <p:sp>
        <p:nvSpPr>
          <p:cNvPr id="11" name="内容占位符 10"/>
          <p:cNvSpPr>
            <a:spLocks noGrp="1"/>
          </p:cNvSpPr>
          <p:nvPr>
            <p:ph idx="1"/>
          </p:nvPr>
        </p:nvSpPr>
        <p:spPr>
          <a:xfrm>
            <a:off x="1131171" y="1248001"/>
            <a:ext cx="8690163" cy="722076"/>
          </a:xfrm>
        </p:spPr>
        <p:txBody>
          <a:bodyPr/>
          <a:lstStyle/>
          <a:p>
            <a:r>
              <a:rPr lang="en-US" altLang="zh-CN" dirty="0"/>
              <a:t>6.4 </a:t>
            </a:r>
            <a:r>
              <a:rPr lang="zh-CN" altLang="en-US" dirty="0"/>
              <a:t>使用</a:t>
            </a:r>
            <a:r>
              <a:rPr lang="en-US" altLang="zh-CN" dirty="0"/>
              <a:t>$.ajax()</a:t>
            </a:r>
            <a:r>
              <a:rPr lang="zh-CN" altLang="en-US" dirty="0"/>
              <a:t>发起</a:t>
            </a:r>
            <a:r>
              <a:rPr lang="en-US" altLang="zh-CN" dirty="0"/>
              <a:t>GET</a:t>
            </a:r>
            <a:r>
              <a:rPr lang="zh-CN" altLang="en-US" dirty="0"/>
              <a:t>请求</a:t>
            </a:r>
          </a:p>
        </p:txBody>
      </p:sp>
      <p:sp>
        <p:nvSpPr>
          <p:cNvPr id="9" name="内容占位符 5">
            <a:extLst>
              <a:ext uri="{FF2B5EF4-FFF2-40B4-BE49-F238E27FC236}">
                <a16:creationId xmlns:a16="http://schemas.microsoft.com/office/drawing/2014/main" id="{8563ED40-FE2B-4275-B5F0-3E0984B7A9E7}"/>
              </a:ext>
            </a:extLst>
          </p:cNvPr>
          <p:cNvSpPr>
            <a:spLocks noGrp="1"/>
          </p:cNvSpPr>
          <p:nvPr>
            <p:ph sz="half" idx="14"/>
          </p:nvPr>
        </p:nvSpPr>
        <p:spPr>
          <a:xfrm>
            <a:off x="1131170" y="1857600"/>
            <a:ext cx="8983133" cy="4458533"/>
          </a:xfrm>
        </p:spPr>
        <p:txBody>
          <a:bodyPr>
            <a:noAutofit/>
          </a:bodyPr>
          <a:lstStyle/>
          <a:p>
            <a:r>
              <a:rPr lang="zh-CN" altLang="en-US" dirty="0">
                <a:solidFill>
                  <a:schemeClr val="tx1"/>
                </a:solidFill>
              </a:rPr>
              <a:t>使用 </a:t>
            </a:r>
            <a:r>
              <a:rPr lang="en-US" altLang="zh-CN" dirty="0">
                <a:solidFill>
                  <a:schemeClr val="tx1"/>
                </a:solidFill>
              </a:rPr>
              <a:t>$.ajax() </a:t>
            </a:r>
            <a:r>
              <a:rPr lang="zh-CN" altLang="en-US" dirty="0">
                <a:solidFill>
                  <a:schemeClr val="tx1"/>
                </a:solidFill>
              </a:rPr>
              <a:t>发起 </a:t>
            </a:r>
            <a:r>
              <a:rPr lang="en-US" altLang="zh-CN" dirty="0">
                <a:solidFill>
                  <a:schemeClr val="tx1"/>
                </a:solidFill>
              </a:rPr>
              <a:t>GET </a:t>
            </a:r>
            <a:r>
              <a:rPr lang="zh-CN" altLang="en-US" dirty="0">
                <a:solidFill>
                  <a:schemeClr val="tx1"/>
                </a:solidFill>
              </a:rPr>
              <a:t>请求时，只需要将 </a:t>
            </a:r>
            <a:r>
              <a:rPr lang="en-US" altLang="zh-CN" dirty="0">
                <a:solidFill>
                  <a:srgbClr val="FF0000"/>
                </a:solidFill>
              </a:rPr>
              <a:t>type </a:t>
            </a:r>
            <a:r>
              <a:rPr lang="zh-CN" altLang="en-US" dirty="0">
                <a:solidFill>
                  <a:srgbClr val="FF0000"/>
                </a:solidFill>
              </a:rPr>
              <a:t>属性</a:t>
            </a:r>
            <a:r>
              <a:rPr lang="zh-CN" altLang="en-US" dirty="0">
                <a:solidFill>
                  <a:schemeClr val="tx1"/>
                </a:solidFill>
              </a:rPr>
              <a:t>的值设置为 </a:t>
            </a:r>
            <a:r>
              <a:rPr lang="en-US" altLang="zh-CN" dirty="0">
                <a:latin typeface="Courier New" panose="02070309020205020404" pitchFamily="49" charset="0"/>
                <a:cs typeface="Courier New" panose="02070309020205020404" pitchFamily="49" charset="0"/>
              </a:rPr>
              <a:t>'</a:t>
            </a:r>
            <a:r>
              <a:rPr lang="en-US" altLang="zh-CN" dirty="0">
                <a:solidFill>
                  <a:srgbClr val="FF0000"/>
                </a:solidFill>
              </a:rPr>
              <a:t>GET</a:t>
            </a:r>
            <a:r>
              <a:rPr lang="en-US" altLang="zh-CN" dirty="0">
                <a:latin typeface="Courier New" panose="02070309020205020404" pitchFamily="49" charset="0"/>
                <a:cs typeface="Courier New" panose="02070309020205020404" pitchFamily="49" charset="0"/>
              </a:rPr>
              <a:t>' </a:t>
            </a:r>
            <a:r>
              <a:rPr lang="zh-CN" altLang="en-US" dirty="0">
                <a:solidFill>
                  <a:schemeClr val="tx1"/>
                </a:solidFill>
              </a:rPr>
              <a:t>即可：</a:t>
            </a:r>
            <a:endParaRPr lang="en-US" altLang="zh-CN" dirty="0">
              <a:solidFill>
                <a:schemeClr val="tx1"/>
              </a:solidFill>
            </a:endParaRPr>
          </a:p>
        </p:txBody>
      </p:sp>
      <p:grpSp>
        <p:nvGrpSpPr>
          <p:cNvPr id="5" name="组合 4">
            <a:extLst>
              <a:ext uri="{FF2B5EF4-FFF2-40B4-BE49-F238E27FC236}">
                <a16:creationId xmlns:a16="http://schemas.microsoft.com/office/drawing/2014/main" id="{C0E9CB83-5ED8-494E-BA00-51A710388371}"/>
              </a:ext>
            </a:extLst>
          </p:cNvPr>
          <p:cNvGrpSpPr>
            <a:grpSpLocks/>
          </p:cNvGrpSpPr>
          <p:nvPr/>
        </p:nvGrpSpPr>
        <p:grpSpPr bwMode="auto">
          <a:xfrm>
            <a:off x="1247050" y="2464670"/>
            <a:ext cx="8944705" cy="2986441"/>
            <a:chOff x="1078118" y="2214664"/>
            <a:chExt cx="6318046" cy="868171"/>
          </a:xfrm>
        </p:grpSpPr>
        <p:sp>
          <p:nvSpPr>
            <p:cNvPr id="6" name="矩形 5">
              <a:extLst>
                <a:ext uri="{FF2B5EF4-FFF2-40B4-BE49-F238E27FC236}">
                  <a16:creationId xmlns:a16="http://schemas.microsoft.com/office/drawing/2014/main" id="{5514DF85-DD8B-4071-AB49-6B1C10DA6B45}"/>
                </a:ext>
              </a:extLst>
            </p:cNvPr>
            <p:cNvSpPr/>
            <p:nvPr/>
          </p:nvSpPr>
          <p:spPr>
            <a:xfrm>
              <a:off x="1078118" y="2214664"/>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7" name="矩形 6">
              <a:extLst>
                <a:ext uri="{FF2B5EF4-FFF2-40B4-BE49-F238E27FC236}">
                  <a16:creationId xmlns:a16="http://schemas.microsoft.com/office/drawing/2014/main" id="{22C274D5-E786-4A8D-8627-F698793B9FFA}"/>
                </a:ext>
              </a:extLst>
            </p:cNvPr>
            <p:cNvSpPr/>
            <p:nvPr/>
          </p:nvSpPr>
          <p:spPr>
            <a:xfrm>
              <a:off x="1177926" y="2250989"/>
              <a:ext cx="6218238" cy="770577"/>
            </a:xfrm>
            <a:prstGeom prst="rect">
              <a:avLst/>
            </a:prstGeom>
          </p:spPr>
          <p:txBody>
            <a:bodyPr wrap="square">
              <a:spAutoFit/>
            </a:bodyPr>
            <a:lstStyle/>
            <a:p>
              <a:pPr>
                <a:lnSpc>
                  <a:spcPct val="150000"/>
                </a:lnSpc>
              </a:pPr>
              <a:r>
                <a:rPr lang="en-US" altLang="zh-CN" sz="1400" dirty="0">
                  <a:latin typeface="Courier New" panose="02070309020205020404" pitchFamily="49" charset="0"/>
                </a:rPr>
                <a:t>$.</a:t>
              </a:r>
              <a:r>
                <a:rPr lang="en-US" altLang="zh-CN" sz="1400" b="1" dirty="0">
                  <a:latin typeface="Courier New" panose="02070309020205020404" pitchFamily="49" charset="0"/>
                </a:rPr>
                <a:t>ajax</a:t>
              </a:r>
              <a:r>
                <a:rPr lang="en-US" altLang="zh-CN" sz="1400" dirty="0">
                  <a:latin typeface="Courier New" panose="02070309020205020404" pitchFamily="49" charset="0"/>
                </a:rPr>
                <a:t>({</a:t>
              </a:r>
            </a:p>
            <a:p>
              <a:pPr>
                <a:lnSpc>
                  <a:spcPct val="150000"/>
                </a:lnSpc>
              </a:pPr>
              <a:r>
                <a:rPr lang="en-US" altLang="zh-CN" sz="1400" dirty="0">
                  <a:latin typeface="Courier New" panose="02070309020205020404" pitchFamily="49" charset="0"/>
                </a:rPr>
                <a:t>   </a:t>
              </a:r>
              <a:r>
                <a:rPr lang="en-US" altLang="zh-CN" sz="1400" dirty="0">
                  <a:solidFill>
                    <a:srgbClr val="FF0000"/>
                  </a:solidFill>
                  <a:latin typeface="Courier New" panose="02070309020205020404" pitchFamily="49" charset="0"/>
                </a:rPr>
                <a:t>type</a:t>
              </a:r>
              <a:r>
                <a:rPr lang="en-US" altLang="zh-CN" sz="1400" dirty="0">
                  <a:latin typeface="Courier New" panose="02070309020205020404" pitchFamily="49" charset="0"/>
                </a:rPr>
                <a:t>: </a:t>
              </a:r>
              <a:r>
                <a:rPr lang="en-US" altLang="zh-CN" sz="1400" dirty="0">
                  <a:latin typeface="Courier New" panose="02070309020205020404" pitchFamily="49" charset="0"/>
                  <a:cs typeface="Courier New" panose="02070309020205020404" pitchFamily="49" charset="0"/>
                </a:rPr>
                <a:t>'</a:t>
              </a:r>
              <a:r>
                <a:rPr lang="en-US" altLang="zh-CN" sz="1400" b="1" dirty="0">
                  <a:solidFill>
                    <a:srgbClr val="047FFD"/>
                  </a:solidFill>
                  <a:latin typeface="Courier New" panose="02070309020205020404" pitchFamily="49" charset="0"/>
                  <a:cs typeface="Courier New" panose="02070309020205020404" pitchFamily="49" charset="0"/>
                </a:rPr>
                <a:t>GET</a:t>
              </a:r>
              <a:r>
                <a:rPr lang="en-US" altLang="zh-CN" sz="1400" dirty="0">
                  <a:latin typeface="Courier New" panose="02070309020205020404" pitchFamily="49" charset="0"/>
                  <a:cs typeface="Courier New" panose="02070309020205020404" pitchFamily="49" charset="0"/>
                </a:rPr>
                <a:t>'</a:t>
              </a:r>
              <a:r>
                <a:rPr lang="en-US" altLang="zh-CN" sz="1400" dirty="0">
                  <a:latin typeface="Courier New" panose="02070309020205020404" pitchFamily="49" charset="0"/>
                </a:rPr>
                <a:t>, // </a:t>
              </a:r>
              <a:r>
                <a:rPr lang="zh-CN" altLang="en-US" sz="1400" dirty="0">
                  <a:latin typeface="Courier New" panose="02070309020205020404" pitchFamily="49" charset="0"/>
                </a:rPr>
                <a:t>请求的方式</a:t>
              </a:r>
              <a:endParaRPr lang="en-US" altLang="zh-CN" sz="1400" dirty="0">
                <a:latin typeface="Courier New" panose="02070309020205020404" pitchFamily="49" charset="0"/>
              </a:endParaRPr>
            </a:p>
            <a:p>
              <a:pPr>
                <a:lnSpc>
                  <a:spcPct val="150000"/>
                </a:lnSpc>
              </a:pPr>
              <a:r>
                <a:rPr lang="en-US" altLang="zh-CN" sz="1400" dirty="0">
                  <a:latin typeface="Courier New" panose="02070309020205020404" pitchFamily="49" charset="0"/>
                </a:rPr>
                <a:t>   </a:t>
              </a:r>
              <a:r>
                <a:rPr lang="en-US" altLang="zh-CN" sz="1400" dirty="0">
                  <a:solidFill>
                    <a:srgbClr val="FF0000"/>
                  </a:solidFill>
                  <a:latin typeface="Courier New" panose="02070309020205020404" pitchFamily="49" charset="0"/>
                </a:rPr>
                <a:t>url</a:t>
              </a:r>
              <a:r>
                <a:rPr lang="en-US" altLang="zh-CN" sz="1400" dirty="0">
                  <a:latin typeface="Courier New" panose="02070309020205020404" pitchFamily="49" charset="0"/>
                </a:rPr>
                <a:t>: </a:t>
              </a:r>
              <a:r>
                <a:rPr lang="en-US" altLang="zh-CN" sz="1400" dirty="0">
                  <a:latin typeface="Courier New" panose="02070309020205020404" pitchFamily="49" charset="0"/>
                  <a:cs typeface="Courier New" panose="02070309020205020404" pitchFamily="49" charset="0"/>
                </a:rPr>
                <a:t>'http://www.liulongbin.top:3006/api/getbooks'</a:t>
              </a:r>
              <a:r>
                <a:rPr lang="en-US" altLang="zh-CN" sz="1400" dirty="0">
                  <a:latin typeface="Courier New" panose="02070309020205020404" pitchFamily="49" charset="0"/>
                </a:rPr>
                <a:t>,  // </a:t>
              </a:r>
              <a:r>
                <a:rPr lang="zh-CN" altLang="en-US" sz="1400" dirty="0">
                  <a:latin typeface="Courier New" panose="02070309020205020404" pitchFamily="49" charset="0"/>
                </a:rPr>
                <a:t>请求的 </a:t>
              </a:r>
              <a:r>
                <a:rPr lang="en-US" altLang="zh-CN" sz="1400" dirty="0">
                  <a:latin typeface="Courier New" panose="02070309020205020404" pitchFamily="49" charset="0"/>
                </a:rPr>
                <a:t>URL </a:t>
              </a:r>
              <a:r>
                <a:rPr lang="zh-CN" altLang="en-US" sz="1400" dirty="0">
                  <a:latin typeface="Courier New" panose="02070309020205020404" pitchFamily="49" charset="0"/>
                </a:rPr>
                <a:t>地址</a:t>
              </a:r>
              <a:endParaRPr lang="en-US" altLang="zh-CN" sz="1400" dirty="0">
                <a:latin typeface="Courier New" panose="02070309020205020404" pitchFamily="49" charset="0"/>
              </a:endParaRPr>
            </a:p>
            <a:p>
              <a:pPr>
                <a:lnSpc>
                  <a:spcPct val="150000"/>
                </a:lnSpc>
              </a:pPr>
              <a:r>
                <a:rPr lang="en-US" altLang="zh-CN" sz="1400" dirty="0">
                  <a:latin typeface="Courier New" panose="02070309020205020404" pitchFamily="49" charset="0"/>
                </a:rPr>
                <a:t>   </a:t>
              </a:r>
              <a:r>
                <a:rPr lang="en-US" altLang="zh-CN" sz="1400" dirty="0">
                  <a:solidFill>
                    <a:srgbClr val="FF0000"/>
                  </a:solidFill>
                  <a:latin typeface="Courier New" panose="02070309020205020404" pitchFamily="49" charset="0"/>
                </a:rPr>
                <a:t>data</a:t>
              </a:r>
              <a:r>
                <a:rPr lang="en-US" altLang="zh-CN" sz="1400" dirty="0">
                  <a:latin typeface="Courier New" panose="02070309020205020404" pitchFamily="49" charset="0"/>
                </a:rPr>
                <a:t>: { id: 1 },// </a:t>
              </a:r>
              <a:r>
                <a:rPr lang="zh-CN" altLang="en-US" sz="1400" dirty="0">
                  <a:latin typeface="Courier New" panose="02070309020205020404" pitchFamily="49" charset="0"/>
                </a:rPr>
                <a:t>这次请求要携带的数据</a:t>
              </a:r>
              <a:endParaRPr lang="en-US" altLang="zh-CN" sz="1400" dirty="0">
                <a:latin typeface="Courier New" panose="02070309020205020404" pitchFamily="49" charset="0"/>
              </a:endParaRPr>
            </a:p>
            <a:p>
              <a:pPr>
                <a:lnSpc>
                  <a:spcPct val="150000"/>
                </a:lnSpc>
              </a:pPr>
              <a:r>
                <a:rPr lang="en-US" altLang="zh-CN" sz="1400" dirty="0">
                  <a:latin typeface="Courier New" panose="02070309020205020404" pitchFamily="49" charset="0"/>
                </a:rPr>
                <a:t>   </a:t>
              </a:r>
              <a:r>
                <a:rPr lang="en-US" altLang="zh-CN" sz="1400" dirty="0">
                  <a:solidFill>
                    <a:srgbClr val="FF0000"/>
                  </a:solidFill>
                  <a:latin typeface="Courier New" panose="02070309020205020404" pitchFamily="49" charset="0"/>
                </a:rPr>
                <a:t>success</a:t>
              </a:r>
              <a:r>
                <a:rPr lang="en-US" altLang="zh-CN" sz="1400" dirty="0">
                  <a:latin typeface="Courier New" panose="02070309020205020404" pitchFamily="49" charset="0"/>
                </a:rPr>
                <a:t>: function(res) { // </a:t>
              </a:r>
              <a:r>
                <a:rPr lang="zh-CN" altLang="en-US" sz="1400" dirty="0">
                  <a:latin typeface="Courier New" panose="02070309020205020404" pitchFamily="49" charset="0"/>
                </a:rPr>
                <a:t>请求成功之后的回调函数</a:t>
              </a:r>
              <a:endParaRPr lang="en-US" altLang="zh-CN" sz="1400" dirty="0">
                <a:latin typeface="Courier New" panose="02070309020205020404" pitchFamily="49" charset="0"/>
              </a:endParaRPr>
            </a:p>
            <a:p>
              <a:pPr>
                <a:lnSpc>
                  <a:spcPct val="150000"/>
                </a:lnSpc>
              </a:pPr>
              <a:r>
                <a:rPr lang="en-US" altLang="zh-CN" sz="1400" dirty="0">
                  <a:latin typeface="Courier New" panose="02070309020205020404" pitchFamily="49" charset="0"/>
                </a:rPr>
                <a:t>       console.log(res)</a:t>
              </a:r>
            </a:p>
            <a:p>
              <a:pPr>
                <a:lnSpc>
                  <a:spcPct val="150000"/>
                </a:lnSpc>
              </a:pPr>
              <a:r>
                <a:rPr lang="en-US" altLang="zh-CN" sz="1400" dirty="0">
                  <a:latin typeface="Courier New" panose="02070309020205020404" pitchFamily="49" charset="0"/>
                </a:rPr>
                <a:t>   }</a:t>
              </a:r>
            </a:p>
            <a:p>
              <a:pPr>
                <a:lnSpc>
                  <a:spcPct val="150000"/>
                </a:lnSpc>
              </a:pPr>
              <a:r>
                <a:rPr lang="en-US" altLang="zh-CN" sz="1400" dirty="0">
                  <a:latin typeface="Courier New" panose="02070309020205020404" pitchFamily="49" charset="0"/>
                </a:rPr>
                <a:t>})</a:t>
              </a:r>
            </a:p>
          </p:txBody>
        </p:sp>
      </p:grpSp>
    </p:spTree>
    <p:extLst>
      <p:ext uri="{BB962C8B-B14F-4D97-AF65-F5344CB8AC3E}">
        <p14:creationId xmlns:p14="http://schemas.microsoft.com/office/powerpoint/2010/main" val="310111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6. jQuery</a:t>
            </a:r>
            <a:r>
              <a:rPr lang="zh-CN" altLang="en-US" dirty="0"/>
              <a:t>中的</a:t>
            </a:r>
            <a:r>
              <a:rPr lang="en-US" altLang="zh-CN" dirty="0"/>
              <a:t>Ajax</a:t>
            </a:r>
          </a:p>
        </p:txBody>
      </p:sp>
      <p:sp>
        <p:nvSpPr>
          <p:cNvPr id="11" name="内容占位符 10"/>
          <p:cNvSpPr>
            <a:spLocks noGrp="1"/>
          </p:cNvSpPr>
          <p:nvPr>
            <p:ph idx="1"/>
          </p:nvPr>
        </p:nvSpPr>
        <p:spPr>
          <a:xfrm>
            <a:off x="1131171" y="1248001"/>
            <a:ext cx="8690163" cy="722076"/>
          </a:xfrm>
        </p:spPr>
        <p:txBody>
          <a:bodyPr/>
          <a:lstStyle/>
          <a:p>
            <a:r>
              <a:rPr lang="en-US" altLang="zh-CN" dirty="0"/>
              <a:t>6.4 </a:t>
            </a:r>
            <a:r>
              <a:rPr lang="zh-CN" altLang="en-US" dirty="0"/>
              <a:t>使用</a:t>
            </a:r>
            <a:r>
              <a:rPr lang="en-US" altLang="zh-CN" dirty="0"/>
              <a:t>$.ajax()</a:t>
            </a:r>
            <a:r>
              <a:rPr lang="zh-CN" altLang="en-US" dirty="0"/>
              <a:t>发起</a:t>
            </a:r>
            <a:r>
              <a:rPr lang="en-US" altLang="zh-CN" dirty="0"/>
              <a:t>POST</a:t>
            </a:r>
            <a:r>
              <a:rPr lang="zh-CN" altLang="en-US" dirty="0"/>
              <a:t>请求</a:t>
            </a:r>
          </a:p>
        </p:txBody>
      </p:sp>
      <p:sp>
        <p:nvSpPr>
          <p:cNvPr id="9" name="内容占位符 5">
            <a:extLst>
              <a:ext uri="{FF2B5EF4-FFF2-40B4-BE49-F238E27FC236}">
                <a16:creationId xmlns:a16="http://schemas.microsoft.com/office/drawing/2014/main" id="{8563ED40-FE2B-4275-B5F0-3E0984B7A9E7}"/>
              </a:ext>
            </a:extLst>
          </p:cNvPr>
          <p:cNvSpPr>
            <a:spLocks noGrp="1"/>
          </p:cNvSpPr>
          <p:nvPr>
            <p:ph sz="half" idx="14"/>
          </p:nvPr>
        </p:nvSpPr>
        <p:spPr>
          <a:xfrm>
            <a:off x="1131170" y="1857600"/>
            <a:ext cx="8983133" cy="4458533"/>
          </a:xfrm>
        </p:spPr>
        <p:txBody>
          <a:bodyPr>
            <a:noAutofit/>
          </a:bodyPr>
          <a:lstStyle/>
          <a:p>
            <a:r>
              <a:rPr lang="zh-CN" altLang="en-US" dirty="0">
                <a:solidFill>
                  <a:schemeClr val="tx1"/>
                </a:solidFill>
              </a:rPr>
              <a:t>使用 </a:t>
            </a:r>
            <a:r>
              <a:rPr lang="en-US" altLang="zh-CN" dirty="0">
                <a:solidFill>
                  <a:schemeClr val="tx1"/>
                </a:solidFill>
              </a:rPr>
              <a:t>$.ajax() </a:t>
            </a:r>
            <a:r>
              <a:rPr lang="zh-CN" altLang="en-US" dirty="0">
                <a:solidFill>
                  <a:schemeClr val="tx1"/>
                </a:solidFill>
              </a:rPr>
              <a:t>发起 </a:t>
            </a:r>
            <a:r>
              <a:rPr lang="en-US" altLang="zh-CN" dirty="0">
                <a:solidFill>
                  <a:schemeClr val="tx1"/>
                </a:solidFill>
              </a:rPr>
              <a:t>POST </a:t>
            </a:r>
            <a:r>
              <a:rPr lang="zh-CN" altLang="en-US" dirty="0">
                <a:solidFill>
                  <a:schemeClr val="tx1"/>
                </a:solidFill>
              </a:rPr>
              <a:t>请求时，只需要将 </a:t>
            </a:r>
            <a:r>
              <a:rPr lang="en-US" altLang="zh-CN" dirty="0">
                <a:solidFill>
                  <a:srgbClr val="FF0000"/>
                </a:solidFill>
              </a:rPr>
              <a:t>type </a:t>
            </a:r>
            <a:r>
              <a:rPr lang="zh-CN" altLang="en-US" dirty="0">
                <a:solidFill>
                  <a:srgbClr val="FF0000"/>
                </a:solidFill>
              </a:rPr>
              <a:t>属性</a:t>
            </a:r>
            <a:r>
              <a:rPr lang="zh-CN" altLang="en-US" dirty="0">
                <a:solidFill>
                  <a:schemeClr val="tx1"/>
                </a:solidFill>
              </a:rPr>
              <a:t>的值设置为 </a:t>
            </a:r>
            <a:r>
              <a:rPr lang="en-US" altLang="zh-CN" dirty="0">
                <a:latin typeface="Courier New" panose="02070309020205020404" pitchFamily="49" charset="0"/>
                <a:cs typeface="Courier New" panose="02070309020205020404" pitchFamily="49" charset="0"/>
              </a:rPr>
              <a:t>'</a:t>
            </a:r>
            <a:r>
              <a:rPr lang="en-US" altLang="zh-CN" dirty="0">
                <a:solidFill>
                  <a:srgbClr val="FF0000"/>
                </a:solidFill>
              </a:rPr>
              <a:t>POST</a:t>
            </a:r>
            <a:r>
              <a:rPr lang="en-US" altLang="zh-CN" dirty="0">
                <a:latin typeface="Courier New" panose="02070309020205020404" pitchFamily="49" charset="0"/>
                <a:cs typeface="Courier New" panose="02070309020205020404" pitchFamily="49" charset="0"/>
              </a:rPr>
              <a:t>' </a:t>
            </a:r>
            <a:r>
              <a:rPr lang="zh-CN" altLang="en-US" dirty="0">
                <a:solidFill>
                  <a:schemeClr val="tx1"/>
                </a:solidFill>
              </a:rPr>
              <a:t>即可：</a:t>
            </a:r>
            <a:endParaRPr lang="en-US" altLang="zh-CN" dirty="0">
              <a:solidFill>
                <a:schemeClr val="tx1"/>
              </a:solidFill>
            </a:endParaRPr>
          </a:p>
        </p:txBody>
      </p:sp>
      <p:grpSp>
        <p:nvGrpSpPr>
          <p:cNvPr id="5" name="组合 4">
            <a:extLst>
              <a:ext uri="{FF2B5EF4-FFF2-40B4-BE49-F238E27FC236}">
                <a16:creationId xmlns:a16="http://schemas.microsoft.com/office/drawing/2014/main" id="{C0E9CB83-5ED8-494E-BA00-51A710388371}"/>
              </a:ext>
            </a:extLst>
          </p:cNvPr>
          <p:cNvGrpSpPr>
            <a:grpSpLocks/>
          </p:cNvGrpSpPr>
          <p:nvPr/>
        </p:nvGrpSpPr>
        <p:grpSpPr bwMode="auto">
          <a:xfrm>
            <a:off x="1247050" y="2439270"/>
            <a:ext cx="8944705" cy="4196551"/>
            <a:chOff x="1078118" y="2214664"/>
            <a:chExt cx="6318046" cy="868171"/>
          </a:xfrm>
        </p:grpSpPr>
        <p:sp>
          <p:nvSpPr>
            <p:cNvPr id="6" name="矩形 5">
              <a:extLst>
                <a:ext uri="{FF2B5EF4-FFF2-40B4-BE49-F238E27FC236}">
                  <a16:creationId xmlns:a16="http://schemas.microsoft.com/office/drawing/2014/main" id="{5514DF85-DD8B-4071-AB49-6B1C10DA6B45}"/>
                </a:ext>
              </a:extLst>
            </p:cNvPr>
            <p:cNvSpPr/>
            <p:nvPr/>
          </p:nvSpPr>
          <p:spPr>
            <a:xfrm>
              <a:off x="1078118" y="2214664"/>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7" name="矩形 6">
              <a:extLst>
                <a:ext uri="{FF2B5EF4-FFF2-40B4-BE49-F238E27FC236}">
                  <a16:creationId xmlns:a16="http://schemas.microsoft.com/office/drawing/2014/main" id="{22C274D5-E786-4A8D-8627-F698793B9FFA}"/>
                </a:ext>
              </a:extLst>
            </p:cNvPr>
            <p:cNvSpPr/>
            <p:nvPr/>
          </p:nvSpPr>
          <p:spPr>
            <a:xfrm>
              <a:off x="1177926" y="2250989"/>
              <a:ext cx="6218238" cy="815797"/>
            </a:xfrm>
            <a:prstGeom prst="rect">
              <a:avLst/>
            </a:prstGeom>
          </p:spPr>
          <p:txBody>
            <a:bodyPr wrap="square">
              <a:spAutoFit/>
            </a:bodyPr>
            <a:lstStyle/>
            <a:p>
              <a:pPr>
                <a:lnSpc>
                  <a:spcPct val="150000"/>
                </a:lnSpc>
              </a:pPr>
              <a:r>
                <a:rPr lang="en-US" altLang="zh-CN" sz="1400" dirty="0">
                  <a:latin typeface="Courier New" panose="02070309020205020404" pitchFamily="49" charset="0"/>
                </a:rPr>
                <a:t>$.</a:t>
              </a:r>
              <a:r>
                <a:rPr lang="en-US" altLang="zh-CN" sz="1400" b="1" dirty="0">
                  <a:latin typeface="Courier New" panose="02070309020205020404" pitchFamily="49" charset="0"/>
                </a:rPr>
                <a:t>ajax</a:t>
              </a:r>
              <a:r>
                <a:rPr lang="en-US" altLang="zh-CN" sz="1400" dirty="0">
                  <a:latin typeface="Courier New" panose="02070309020205020404" pitchFamily="49" charset="0"/>
                </a:rPr>
                <a:t>({</a:t>
              </a:r>
            </a:p>
            <a:p>
              <a:pPr>
                <a:lnSpc>
                  <a:spcPct val="150000"/>
                </a:lnSpc>
              </a:pPr>
              <a:r>
                <a:rPr lang="en-US" altLang="zh-CN" sz="1400" dirty="0">
                  <a:latin typeface="Courier New" panose="02070309020205020404" pitchFamily="49" charset="0"/>
                </a:rPr>
                <a:t>   </a:t>
              </a:r>
              <a:r>
                <a:rPr lang="en-US" altLang="zh-CN" sz="1400" dirty="0">
                  <a:solidFill>
                    <a:srgbClr val="FF0000"/>
                  </a:solidFill>
                  <a:latin typeface="Courier New" panose="02070309020205020404" pitchFamily="49" charset="0"/>
                </a:rPr>
                <a:t>type</a:t>
              </a:r>
              <a:r>
                <a:rPr lang="en-US" altLang="zh-CN" sz="1400" dirty="0">
                  <a:latin typeface="Courier New" panose="02070309020205020404" pitchFamily="49" charset="0"/>
                </a:rPr>
                <a:t>: '</a:t>
              </a:r>
              <a:r>
                <a:rPr lang="en-US" altLang="zh-CN" sz="1400" b="1" dirty="0">
                  <a:solidFill>
                    <a:srgbClr val="047FFD"/>
                  </a:solidFill>
                  <a:latin typeface="Courier New" panose="02070309020205020404" pitchFamily="49" charset="0"/>
                </a:rPr>
                <a:t>POST</a:t>
              </a:r>
              <a:r>
                <a:rPr lang="en-US" altLang="zh-CN" sz="1400" dirty="0">
                  <a:latin typeface="Courier New" panose="02070309020205020404" pitchFamily="49" charset="0"/>
                </a:rPr>
                <a:t>', // </a:t>
              </a:r>
              <a:r>
                <a:rPr lang="zh-CN" altLang="en-US" sz="1400" dirty="0">
                  <a:latin typeface="Courier New" panose="02070309020205020404" pitchFamily="49" charset="0"/>
                </a:rPr>
                <a:t>请求的方式</a:t>
              </a:r>
            </a:p>
            <a:p>
              <a:pPr>
                <a:lnSpc>
                  <a:spcPct val="150000"/>
                </a:lnSpc>
              </a:pPr>
              <a:r>
                <a:rPr lang="zh-CN" altLang="en-US" sz="1400" dirty="0">
                  <a:latin typeface="Courier New" panose="02070309020205020404" pitchFamily="49" charset="0"/>
                </a:rPr>
                <a:t>   </a:t>
              </a:r>
              <a:r>
                <a:rPr lang="en-US" altLang="zh-CN" sz="1400" dirty="0">
                  <a:solidFill>
                    <a:srgbClr val="FF0000"/>
                  </a:solidFill>
                  <a:latin typeface="Courier New" panose="02070309020205020404" pitchFamily="49" charset="0"/>
                </a:rPr>
                <a:t>url</a:t>
              </a:r>
              <a:r>
                <a:rPr lang="en-US" altLang="zh-CN" sz="1400" dirty="0">
                  <a:latin typeface="Courier New" panose="02070309020205020404" pitchFamily="49" charset="0"/>
                </a:rPr>
                <a:t>: 'http://www.liulongbin.top:3006/api/addbook',  // </a:t>
              </a:r>
              <a:r>
                <a:rPr lang="zh-CN" altLang="en-US" sz="1400" dirty="0">
                  <a:latin typeface="Courier New" panose="02070309020205020404" pitchFamily="49" charset="0"/>
                </a:rPr>
                <a:t>请求的 </a:t>
              </a:r>
              <a:r>
                <a:rPr lang="en-US" altLang="zh-CN" sz="1400" dirty="0">
                  <a:latin typeface="Courier New" panose="02070309020205020404" pitchFamily="49" charset="0"/>
                </a:rPr>
                <a:t>URL </a:t>
              </a:r>
              <a:r>
                <a:rPr lang="zh-CN" altLang="en-US" sz="1400" dirty="0">
                  <a:latin typeface="Courier New" panose="02070309020205020404" pitchFamily="49" charset="0"/>
                </a:rPr>
                <a:t>地址</a:t>
              </a:r>
            </a:p>
            <a:p>
              <a:pPr>
                <a:lnSpc>
                  <a:spcPct val="150000"/>
                </a:lnSpc>
              </a:pPr>
              <a:r>
                <a:rPr lang="zh-CN" altLang="en-US" sz="1400" dirty="0">
                  <a:latin typeface="Courier New" panose="02070309020205020404" pitchFamily="49" charset="0"/>
                </a:rPr>
                <a:t>   </a:t>
              </a:r>
              <a:r>
                <a:rPr lang="en-US" altLang="zh-CN" sz="1400" dirty="0">
                  <a:solidFill>
                    <a:srgbClr val="FF0000"/>
                  </a:solidFill>
                  <a:latin typeface="Courier New" panose="02070309020205020404" pitchFamily="49" charset="0"/>
                </a:rPr>
                <a:t>data</a:t>
              </a:r>
              <a:r>
                <a:rPr lang="en-US" altLang="zh-CN" sz="1400" dirty="0">
                  <a:latin typeface="Courier New" panose="02070309020205020404" pitchFamily="49" charset="0"/>
                </a:rPr>
                <a:t>: { // </a:t>
              </a:r>
              <a:r>
                <a:rPr lang="zh-CN" altLang="en-US" sz="1400" dirty="0">
                  <a:latin typeface="Courier New" panose="02070309020205020404" pitchFamily="49" charset="0"/>
                </a:rPr>
                <a:t>要提交给服务器的数据</a:t>
              </a:r>
            </a:p>
            <a:p>
              <a:pPr>
                <a:lnSpc>
                  <a:spcPct val="150000"/>
                </a:lnSpc>
              </a:pPr>
              <a:r>
                <a:rPr lang="zh-CN" altLang="en-US" sz="1400" dirty="0">
                  <a:latin typeface="Courier New" panose="02070309020205020404" pitchFamily="49" charset="0"/>
                </a:rPr>
                <a:t>      </a:t>
              </a:r>
              <a:r>
                <a:rPr lang="en-US" altLang="zh-CN" sz="1400" dirty="0">
                  <a:latin typeface="Courier New" panose="02070309020205020404" pitchFamily="49" charset="0"/>
                </a:rPr>
                <a:t>bookname: '</a:t>
              </a:r>
              <a:r>
                <a:rPr lang="zh-CN" altLang="en-US" sz="1400" dirty="0">
                  <a:latin typeface="Courier New" panose="02070309020205020404" pitchFamily="49" charset="0"/>
                </a:rPr>
                <a:t>水浒传</a:t>
              </a:r>
              <a:r>
                <a:rPr lang="en-US" altLang="zh-CN" sz="1400" dirty="0">
                  <a:latin typeface="Courier New" panose="02070309020205020404" pitchFamily="49" charset="0"/>
                </a:rPr>
                <a:t>',</a:t>
              </a:r>
            </a:p>
            <a:p>
              <a:pPr>
                <a:lnSpc>
                  <a:spcPct val="150000"/>
                </a:lnSpc>
              </a:pPr>
              <a:r>
                <a:rPr lang="en-US" altLang="zh-CN" sz="1400" dirty="0">
                  <a:latin typeface="Courier New" panose="02070309020205020404" pitchFamily="49" charset="0"/>
                </a:rPr>
                <a:t>      author: '</a:t>
              </a:r>
              <a:r>
                <a:rPr lang="zh-CN" altLang="en-US" sz="1400" dirty="0">
                  <a:latin typeface="Courier New" panose="02070309020205020404" pitchFamily="49" charset="0"/>
                </a:rPr>
                <a:t>施耐庵</a:t>
              </a:r>
              <a:r>
                <a:rPr lang="en-US" altLang="zh-CN" sz="1400" dirty="0">
                  <a:latin typeface="Courier New" panose="02070309020205020404" pitchFamily="49" charset="0"/>
                </a:rPr>
                <a:t>',</a:t>
              </a:r>
            </a:p>
            <a:p>
              <a:pPr>
                <a:lnSpc>
                  <a:spcPct val="150000"/>
                </a:lnSpc>
              </a:pPr>
              <a:r>
                <a:rPr lang="en-US" altLang="zh-CN" sz="1400" dirty="0">
                  <a:latin typeface="Courier New" panose="02070309020205020404" pitchFamily="49" charset="0"/>
                </a:rPr>
                <a:t>      publisher: '</a:t>
              </a:r>
              <a:r>
                <a:rPr lang="zh-CN" altLang="en-US" sz="1400" dirty="0">
                  <a:latin typeface="Courier New" panose="02070309020205020404" pitchFamily="49" charset="0"/>
                </a:rPr>
                <a:t>上海图书出版社</a:t>
              </a:r>
              <a:r>
                <a:rPr lang="en-US" altLang="zh-CN" sz="1400" dirty="0">
                  <a:latin typeface="Courier New" panose="02070309020205020404" pitchFamily="49" charset="0"/>
                </a:rPr>
                <a:t>'</a:t>
              </a:r>
              <a:endParaRPr lang="zh-CN" altLang="en-US" sz="1400" dirty="0">
                <a:latin typeface="Courier New" panose="02070309020205020404" pitchFamily="49" charset="0"/>
              </a:endParaRPr>
            </a:p>
            <a:p>
              <a:pPr>
                <a:lnSpc>
                  <a:spcPct val="150000"/>
                </a:lnSpc>
              </a:pPr>
              <a:r>
                <a:rPr lang="zh-CN" altLang="en-US" sz="1400" dirty="0">
                  <a:latin typeface="Courier New" panose="02070309020205020404" pitchFamily="49" charset="0"/>
                </a:rPr>
                <a:t>    </a:t>
              </a:r>
              <a:r>
                <a:rPr lang="en-US" altLang="zh-CN" sz="1400" dirty="0">
                  <a:latin typeface="Courier New" panose="02070309020205020404" pitchFamily="49" charset="0"/>
                </a:rPr>
                <a:t>},</a:t>
              </a:r>
            </a:p>
            <a:p>
              <a:pPr>
                <a:lnSpc>
                  <a:spcPct val="150000"/>
                </a:lnSpc>
              </a:pPr>
              <a:r>
                <a:rPr lang="en-US" altLang="zh-CN" sz="1400" dirty="0">
                  <a:latin typeface="Courier New" panose="02070309020205020404" pitchFamily="49" charset="0"/>
                </a:rPr>
                <a:t>   </a:t>
              </a:r>
              <a:r>
                <a:rPr lang="en-US" altLang="zh-CN" sz="1400" dirty="0">
                  <a:solidFill>
                    <a:srgbClr val="FF0000"/>
                  </a:solidFill>
                  <a:latin typeface="Courier New" panose="02070309020205020404" pitchFamily="49" charset="0"/>
                </a:rPr>
                <a:t>success</a:t>
              </a:r>
              <a:r>
                <a:rPr lang="en-US" altLang="zh-CN" sz="1400" dirty="0">
                  <a:latin typeface="Courier New" panose="02070309020205020404" pitchFamily="49" charset="0"/>
                </a:rPr>
                <a:t>: function(res) { // </a:t>
              </a:r>
              <a:r>
                <a:rPr lang="zh-CN" altLang="en-US" sz="1400" dirty="0">
                  <a:latin typeface="Courier New" panose="02070309020205020404" pitchFamily="49" charset="0"/>
                </a:rPr>
                <a:t>请求成功之后的回调函数</a:t>
              </a:r>
            </a:p>
            <a:p>
              <a:pPr>
                <a:lnSpc>
                  <a:spcPct val="150000"/>
                </a:lnSpc>
              </a:pPr>
              <a:r>
                <a:rPr lang="zh-CN" altLang="en-US" sz="1400" dirty="0">
                  <a:latin typeface="Courier New" panose="02070309020205020404" pitchFamily="49" charset="0"/>
                </a:rPr>
                <a:t>       </a:t>
              </a:r>
              <a:r>
                <a:rPr lang="en-US" altLang="zh-CN" sz="1400" dirty="0">
                  <a:latin typeface="Courier New" panose="02070309020205020404" pitchFamily="49" charset="0"/>
                </a:rPr>
                <a:t>console.log(res)</a:t>
              </a:r>
            </a:p>
            <a:p>
              <a:pPr>
                <a:lnSpc>
                  <a:spcPct val="150000"/>
                </a:lnSpc>
              </a:pPr>
              <a:r>
                <a:rPr lang="en-US" altLang="zh-CN" sz="1400" dirty="0">
                  <a:latin typeface="Courier New" panose="02070309020205020404" pitchFamily="49" charset="0"/>
                </a:rPr>
                <a:t>   }</a:t>
              </a:r>
            </a:p>
            <a:p>
              <a:pPr>
                <a:lnSpc>
                  <a:spcPct val="150000"/>
                </a:lnSpc>
              </a:pPr>
              <a:r>
                <a:rPr lang="en-US" altLang="zh-CN" sz="1400" dirty="0">
                  <a:latin typeface="Courier New" panose="02070309020205020404" pitchFamily="49" charset="0"/>
                </a:rPr>
                <a:t>})</a:t>
              </a:r>
            </a:p>
          </p:txBody>
        </p:sp>
      </p:grpSp>
    </p:spTree>
    <p:extLst>
      <p:ext uri="{BB962C8B-B14F-4D97-AF65-F5344CB8AC3E}">
        <p14:creationId xmlns:p14="http://schemas.microsoft.com/office/powerpoint/2010/main" val="2406721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1">
            <a:extLst>
              <a:ext uri="{FF2B5EF4-FFF2-40B4-BE49-F238E27FC236}">
                <a16:creationId xmlns:a16="http://schemas.microsoft.com/office/drawing/2014/main" id="{567E0E79-2889-459C-A639-1C81B442D2C8}"/>
              </a:ext>
            </a:extLst>
          </p:cNvPr>
          <p:cNvSpPr>
            <a:spLocks noGrp="1"/>
          </p:cNvSpPr>
          <p:nvPr>
            <p:ph idx="1"/>
          </p:nvPr>
        </p:nvSpPr>
        <p:spPr>
          <a:xfrm>
            <a:off x="4656000" y="1188497"/>
            <a:ext cx="6654800" cy="4894105"/>
          </a:xfrm>
        </p:spPr>
        <p:txBody>
          <a:bodyPr>
            <a:normAutofit lnSpcReduction="10000"/>
          </a:bodyPr>
          <a:lstStyle/>
          <a:p>
            <a:r>
              <a:rPr lang="zh-CN" altLang="en-US" dirty="0">
                <a:solidFill>
                  <a:schemeClr val="tx1"/>
                </a:solidFill>
              </a:rPr>
              <a:t>客户端与服务器</a:t>
            </a:r>
            <a:endParaRPr lang="en-US" altLang="zh-CN" dirty="0">
              <a:solidFill>
                <a:schemeClr val="tx1"/>
              </a:solidFill>
            </a:endParaRPr>
          </a:p>
          <a:p>
            <a:r>
              <a:rPr lang="en-US" altLang="zh-CN" dirty="0">
                <a:solidFill>
                  <a:schemeClr val="tx1"/>
                </a:solidFill>
              </a:rPr>
              <a:t>URL</a:t>
            </a:r>
            <a:r>
              <a:rPr lang="zh-CN" altLang="en-US" dirty="0">
                <a:solidFill>
                  <a:schemeClr val="tx1"/>
                </a:solidFill>
              </a:rPr>
              <a:t>地址</a:t>
            </a:r>
            <a:endParaRPr lang="en-US" altLang="zh-CN" dirty="0">
              <a:solidFill>
                <a:schemeClr val="tx1"/>
              </a:solidFill>
            </a:endParaRPr>
          </a:p>
          <a:p>
            <a:r>
              <a:rPr lang="zh-CN" altLang="en-US" dirty="0">
                <a:solidFill>
                  <a:schemeClr val="tx1"/>
                </a:solidFill>
              </a:rPr>
              <a:t>分析网页的打开过程</a:t>
            </a:r>
            <a:endParaRPr lang="en-US" altLang="zh-CN" dirty="0">
              <a:solidFill>
                <a:schemeClr val="tx1"/>
              </a:solidFill>
            </a:endParaRPr>
          </a:p>
          <a:p>
            <a:r>
              <a:rPr lang="zh-CN" altLang="en-US" dirty="0">
                <a:solidFill>
                  <a:schemeClr val="tx1"/>
                </a:solidFill>
              </a:rPr>
              <a:t>服务器对外提供了哪些资源</a:t>
            </a:r>
            <a:endParaRPr lang="en-US" altLang="zh-CN" dirty="0">
              <a:solidFill>
                <a:schemeClr val="tx1"/>
              </a:solidFill>
            </a:endParaRPr>
          </a:p>
          <a:p>
            <a:r>
              <a:rPr lang="zh-CN" altLang="en-US" dirty="0">
                <a:solidFill>
                  <a:schemeClr val="tx1"/>
                </a:solidFill>
              </a:rPr>
              <a:t>了解</a:t>
            </a:r>
            <a:r>
              <a:rPr lang="en-US" altLang="zh-CN" dirty="0">
                <a:solidFill>
                  <a:schemeClr val="tx1"/>
                </a:solidFill>
              </a:rPr>
              <a:t>Ajax</a:t>
            </a:r>
          </a:p>
          <a:p>
            <a:r>
              <a:rPr lang="en-US" altLang="zh-CN" dirty="0">
                <a:solidFill>
                  <a:schemeClr val="tx1"/>
                </a:solidFill>
              </a:rPr>
              <a:t>jQuery</a:t>
            </a:r>
            <a:r>
              <a:rPr lang="zh-CN" altLang="en-US" dirty="0">
                <a:solidFill>
                  <a:schemeClr val="tx1"/>
                </a:solidFill>
              </a:rPr>
              <a:t>中的</a:t>
            </a:r>
            <a:r>
              <a:rPr lang="en-US" altLang="zh-CN" dirty="0">
                <a:solidFill>
                  <a:schemeClr val="tx1"/>
                </a:solidFill>
              </a:rPr>
              <a:t>Ajax</a:t>
            </a:r>
          </a:p>
          <a:p>
            <a:r>
              <a:rPr lang="zh-CN" altLang="en-US" dirty="0">
                <a:solidFill>
                  <a:srgbClr val="FF0000"/>
                </a:solidFill>
              </a:rPr>
              <a:t>接口</a:t>
            </a:r>
            <a:endParaRPr lang="en-US" altLang="zh-CN" dirty="0">
              <a:solidFill>
                <a:srgbClr val="FF0000"/>
              </a:solidFill>
            </a:endParaRPr>
          </a:p>
          <a:p>
            <a:r>
              <a:rPr lang="zh-CN" altLang="en-US" dirty="0">
                <a:solidFill>
                  <a:schemeClr val="tx1"/>
                </a:solidFill>
              </a:rPr>
              <a:t>案例 </a:t>
            </a:r>
            <a:r>
              <a:rPr lang="en-US" altLang="zh-CN" dirty="0">
                <a:solidFill>
                  <a:schemeClr val="tx1"/>
                </a:solidFill>
              </a:rPr>
              <a:t>- </a:t>
            </a:r>
            <a:r>
              <a:rPr lang="zh-CN" altLang="en-US" dirty="0">
                <a:solidFill>
                  <a:schemeClr val="tx1"/>
                </a:solidFill>
              </a:rPr>
              <a:t>图书管理</a:t>
            </a:r>
            <a:endParaRPr lang="en-US" altLang="zh-CN" dirty="0">
              <a:solidFill>
                <a:schemeClr val="tx1"/>
              </a:solidFill>
            </a:endParaRPr>
          </a:p>
          <a:p>
            <a:r>
              <a:rPr lang="zh-CN" altLang="en-US" dirty="0">
                <a:solidFill>
                  <a:schemeClr val="tx1"/>
                </a:solidFill>
              </a:rPr>
              <a:t>案例 </a:t>
            </a:r>
            <a:r>
              <a:rPr lang="en-US" altLang="zh-CN" dirty="0">
                <a:solidFill>
                  <a:schemeClr val="tx1"/>
                </a:solidFill>
              </a:rPr>
              <a:t>– </a:t>
            </a:r>
            <a:r>
              <a:rPr lang="zh-CN" altLang="en-US" dirty="0">
                <a:solidFill>
                  <a:schemeClr val="tx1"/>
                </a:solidFill>
              </a:rPr>
              <a:t>聊天机器人</a:t>
            </a:r>
            <a:endParaRPr lang="en-US" altLang="zh-CN" dirty="0">
              <a:solidFill>
                <a:schemeClr val="tx1"/>
              </a:solidFill>
            </a:endParaRPr>
          </a:p>
        </p:txBody>
      </p:sp>
    </p:spTree>
    <p:extLst>
      <p:ext uri="{BB962C8B-B14F-4D97-AF65-F5344CB8AC3E}">
        <p14:creationId xmlns:p14="http://schemas.microsoft.com/office/powerpoint/2010/main" val="1601126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7. </a:t>
            </a:r>
            <a:r>
              <a:rPr lang="zh-CN" altLang="en-US" dirty="0"/>
              <a:t>接口</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7.1 </a:t>
            </a:r>
            <a:r>
              <a:rPr lang="zh-CN" altLang="en-US" dirty="0"/>
              <a:t>接口的概念</a:t>
            </a:r>
          </a:p>
        </p:txBody>
      </p:sp>
      <p:sp>
        <p:nvSpPr>
          <p:cNvPr id="9" name="内容占位符 5">
            <a:extLst>
              <a:ext uri="{FF2B5EF4-FFF2-40B4-BE49-F238E27FC236}">
                <a16:creationId xmlns:a16="http://schemas.microsoft.com/office/drawing/2014/main" id="{8563ED40-FE2B-4275-B5F0-3E0984B7A9E7}"/>
              </a:ext>
            </a:extLst>
          </p:cNvPr>
          <p:cNvSpPr>
            <a:spLocks noGrp="1"/>
          </p:cNvSpPr>
          <p:nvPr>
            <p:ph sz="half" idx="14"/>
          </p:nvPr>
        </p:nvSpPr>
        <p:spPr>
          <a:xfrm>
            <a:off x="1131170" y="1857600"/>
            <a:ext cx="8983133" cy="3297600"/>
          </a:xfrm>
        </p:spPr>
        <p:txBody>
          <a:bodyPr>
            <a:noAutofit/>
          </a:bodyPr>
          <a:lstStyle/>
          <a:p>
            <a:r>
              <a:rPr lang="zh-CN" altLang="en-US" dirty="0">
                <a:solidFill>
                  <a:schemeClr val="tx1"/>
                </a:solidFill>
              </a:rPr>
              <a:t>使用 </a:t>
            </a:r>
            <a:r>
              <a:rPr lang="en-US" altLang="zh-CN" dirty="0">
                <a:solidFill>
                  <a:schemeClr val="tx1"/>
                </a:solidFill>
              </a:rPr>
              <a:t>Ajax </a:t>
            </a:r>
            <a:r>
              <a:rPr lang="zh-CN" altLang="en-US" dirty="0">
                <a:solidFill>
                  <a:schemeClr val="tx1"/>
                </a:solidFill>
              </a:rPr>
              <a:t>请求数据时，</a:t>
            </a:r>
            <a:r>
              <a:rPr lang="zh-CN" altLang="en-US" dirty="0">
                <a:solidFill>
                  <a:srgbClr val="FF0000"/>
                </a:solidFill>
              </a:rPr>
              <a:t>被请求的 </a:t>
            </a:r>
            <a:r>
              <a:rPr lang="en-US" altLang="zh-CN" dirty="0">
                <a:solidFill>
                  <a:srgbClr val="FF0000"/>
                </a:solidFill>
              </a:rPr>
              <a:t>URL </a:t>
            </a:r>
            <a:r>
              <a:rPr lang="zh-CN" altLang="en-US" dirty="0">
                <a:solidFill>
                  <a:srgbClr val="FF0000"/>
                </a:solidFill>
              </a:rPr>
              <a:t>地址</a:t>
            </a:r>
            <a:r>
              <a:rPr lang="zh-CN" altLang="en-US" dirty="0">
                <a:solidFill>
                  <a:schemeClr val="tx1"/>
                </a:solidFill>
              </a:rPr>
              <a:t>，就叫做</a:t>
            </a:r>
            <a:r>
              <a:rPr lang="zh-CN" altLang="en-US" dirty="0">
                <a:solidFill>
                  <a:srgbClr val="FF0000"/>
                </a:solidFill>
              </a:rPr>
              <a:t>数据接口</a:t>
            </a:r>
            <a:r>
              <a:rPr lang="zh-CN" altLang="en-US" dirty="0">
                <a:solidFill>
                  <a:schemeClr val="tx1"/>
                </a:solidFill>
              </a:rPr>
              <a:t>（简称</a:t>
            </a:r>
            <a:r>
              <a:rPr lang="zh-CN" altLang="en-US" dirty="0">
                <a:solidFill>
                  <a:srgbClr val="047FFD"/>
                </a:solidFill>
              </a:rPr>
              <a:t>接口</a:t>
            </a:r>
            <a:r>
              <a:rPr lang="zh-CN" altLang="en-US" dirty="0">
                <a:solidFill>
                  <a:schemeClr val="tx1"/>
                </a:solidFill>
              </a:rPr>
              <a:t>）。同时，每个接口必须有</a:t>
            </a:r>
            <a:r>
              <a:rPr lang="zh-CN" altLang="en-US" dirty="0">
                <a:solidFill>
                  <a:srgbClr val="FF0000"/>
                </a:solidFill>
              </a:rPr>
              <a:t>请求方式</a:t>
            </a:r>
            <a:r>
              <a:rPr lang="zh-CN" altLang="en-US" dirty="0">
                <a:solidFill>
                  <a:schemeClr val="tx1"/>
                </a:solidFill>
              </a:rPr>
              <a:t>。</a:t>
            </a:r>
            <a:endParaRPr lang="en-US" altLang="zh-CN" dirty="0">
              <a:solidFill>
                <a:schemeClr val="tx1"/>
              </a:solidFill>
            </a:endParaRPr>
          </a:p>
          <a:p>
            <a:r>
              <a:rPr lang="zh-CN" altLang="en-US" dirty="0">
                <a:solidFill>
                  <a:schemeClr val="tx1"/>
                </a:solidFill>
              </a:rPr>
              <a:t>例如：</a:t>
            </a:r>
            <a:endParaRPr lang="en-US" altLang="zh-CN" dirty="0">
              <a:solidFill>
                <a:schemeClr val="tx1"/>
              </a:solidFill>
            </a:endParaRPr>
          </a:p>
          <a:p>
            <a:r>
              <a:rPr lang="en-US" altLang="zh-CN" dirty="0">
                <a:latin typeface="Courier New" panose="02070309020205020404" pitchFamily="49" charset="0"/>
                <a:cs typeface="Courier New" panose="02070309020205020404" pitchFamily="49" charset="0"/>
              </a:rPr>
              <a:t>http://www.liulongbin.top:3006/api/getbooks  </a:t>
            </a:r>
            <a:r>
              <a:rPr lang="zh-CN" altLang="en-US" dirty="0">
                <a:latin typeface="Courier New" panose="02070309020205020404" pitchFamily="49" charset="0"/>
                <a:cs typeface="Courier New" panose="02070309020205020404" pitchFamily="49" charset="0"/>
              </a:rPr>
              <a:t>获取图书列表的接口</a:t>
            </a:r>
            <a:r>
              <a:rPr lang="en-US" altLang="zh-CN" dirty="0">
                <a:latin typeface="Courier New" panose="02070309020205020404" pitchFamily="49" charset="0"/>
                <a:cs typeface="Courier New" panose="02070309020205020404" pitchFamily="49" charset="0"/>
              </a:rPr>
              <a:t>(GET</a:t>
            </a:r>
            <a:r>
              <a:rPr lang="zh-CN" altLang="en-US" dirty="0">
                <a:latin typeface="Courier New" panose="02070309020205020404" pitchFamily="49" charset="0"/>
                <a:cs typeface="Courier New" panose="02070309020205020404" pitchFamily="49" charset="0"/>
              </a:rPr>
              <a:t>请求</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rPr>
              <a:t>http://www.liulongbin.top:3006/api/addbook   </a:t>
            </a:r>
            <a:r>
              <a:rPr lang="zh-CN" altLang="en-US" dirty="0">
                <a:latin typeface="Courier New" panose="02070309020205020404" pitchFamily="49" charset="0"/>
              </a:rPr>
              <a:t>添加图书的接口（</a:t>
            </a:r>
            <a:r>
              <a:rPr lang="en-US" altLang="zh-CN" dirty="0">
                <a:latin typeface="Courier New" panose="02070309020205020404" pitchFamily="49" charset="0"/>
              </a:rPr>
              <a:t>POST</a:t>
            </a:r>
            <a:r>
              <a:rPr lang="zh-CN" altLang="en-US" dirty="0">
                <a:latin typeface="Courier New" panose="02070309020205020404" pitchFamily="49" charset="0"/>
              </a:rPr>
              <a:t>请求）</a:t>
            </a:r>
            <a:endParaRPr lang="zh-CN" altLang="en-US" dirty="0">
              <a:solidFill>
                <a:schemeClr val="tx1"/>
              </a:solidFill>
            </a:endParaRPr>
          </a:p>
        </p:txBody>
      </p:sp>
    </p:spTree>
    <p:extLst>
      <p:ext uri="{BB962C8B-B14F-4D97-AF65-F5344CB8AC3E}">
        <p14:creationId xmlns:p14="http://schemas.microsoft.com/office/powerpoint/2010/main" val="125630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7. </a:t>
            </a:r>
            <a:r>
              <a:rPr lang="zh-CN" altLang="en-US" dirty="0"/>
              <a:t>接口</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7.2 </a:t>
            </a:r>
            <a:r>
              <a:rPr lang="zh-CN" altLang="en-US" dirty="0"/>
              <a:t>分析接口的请求过程</a:t>
            </a:r>
          </a:p>
        </p:txBody>
      </p:sp>
      <p:sp>
        <p:nvSpPr>
          <p:cNvPr id="5" name="TextBox 3">
            <a:extLst>
              <a:ext uri="{FF2B5EF4-FFF2-40B4-BE49-F238E27FC236}">
                <a16:creationId xmlns:a16="http://schemas.microsoft.com/office/drawing/2014/main" id="{4518D4E4-71C0-4797-8F0C-AE81E6FDC06D}"/>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1. </a:t>
            </a:r>
            <a:r>
              <a:rPr lang="zh-CN" altLang="en-US" sz="1867" b="1" dirty="0">
                <a:solidFill>
                  <a:srgbClr val="404040"/>
                </a:solidFill>
                <a:latin typeface="微软雅黑" panose="020B0503020204020204" pitchFamily="34" charset="-122"/>
                <a:ea typeface="微软雅黑" panose="020B0503020204020204" pitchFamily="34" charset="-122"/>
              </a:rPr>
              <a:t>通过</a:t>
            </a:r>
            <a:r>
              <a:rPr lang="en-US" altLang="zh-CN" sz="1867" b="1" dirty="0">
                <a:solidFill>
                  <a:srgbClr val="404040"/>
                </a:solidFill>
                <a:latin typeface="微软雅黑" panose="020B0503020204020204" pitchFamily="34" charset="-122"/>
                <a:ea typeface="微软雅黑" panose="020B0503020204020204" pitchFamily="34" charset="-122"/>
              </a:rPr>
              <a:t>GET</a:t>
            </a:r>
            <a:r>
              <a:rPr lang="zh-CN" altLang="en-US" sz="1867" b="1" dirty="0">
                <a:solidFill>
                  <a:srgbClr val="404040"/>
                </a:solidFill>
                <a:latin typeface="微软雅黑" panose="020B0503020204020204" pitchFamily="34" charset="-122"/>
                <a:ea typeface="微软雅黑" panose="020B0503020204020204" pitchFamily="34" charset="-122"/>
              </a:rPr>
              <a:t>方式请求接口的过程</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8" name="内容占位符 5">
            <a:extLst>
              <a:ext uri="{FF2B5EF4-FFF2-40B4-BE49-F238E27FC236}">
                <a16:creationId xmlns:a16="http://schemas.microsoft.com/office/drawing/2014/main" id="{74E74D08-7E88-4CA1-8656-1403DE8CE002}"/>
              </a:ext>
            </a:extLst>
          </p:cNvPr>
          <p:cNvSpPr>
            <a:spLocks noGrp="1"/>
          </p:cNvSpPr>
          <p:nvPr>
            <p:ph sz="half" idx="14"/>
          </p:nvPr>
        </p:nvSpPr>
        <p:spPr>
          <a:xfrm>
            <a:off x="1131170" y="2832000"/>
            <a:ext cx="8983133" cy="1056000"/>
          </a:xfrm>
        </p:spPr>
        <p:txBody>
          <a:bodyPr>
            <a:noAutofit/>
          </a:bodyPr>
          <a:lstStyle/>
          <a:p>
            <a:r>
              <a:rPr lang="en-US" altLang="zh-CN" dirty="0">
                <a:solidFill>
                  <a:schemeClr val="tx1"/>
                </a:solidFill>
              </a:rPr>
              <a:t> </a:t>
            </a:r>
            <a:endParaRPr lang="zh-CN" altLang="en-US" dirty="0">
              <a:solidFill>
                <a:schemeClr val="tx1"/>
              </a:solidFill>
            </a:endParaRPr>
          </a:p>
        </p:txBody>
      </p:sp>
      <p:grpSp>
        <p:nvGrpSpPr>
          <p:cNvPr id="12" name="组合 11">
            <a:extLst>
              <a:ext uri="{FF2B5EF4-FFF2-40B4-BE49-F238E27FC236}">
                <a16:creationId xmlns:a16="http://schemas.microsoft.com/office/drawing/2014/main" id="{6563AE9F-7964-49E0-B44D-F5D5CA1D2778}"/>
              </a:ext>
            </a:extLst>
          </p:cNvPr>
          <p:cNvGrpSpPr/>
          <p:nvPr/>
        </p:nvGrpSpPr>
        <p:grpSpPr>
          <a:xfrm>
            <a:off x="4344494" y="3273379"/>
            <a:ext cx="1531743" cy="2329679"/>
            <a:chOff x="3258370" y="2455034"/>
            <a:chExt cx="1148807" cy="1747259"/>
          </a:xfrm>
        </p:grpSpPr>
        <p:pic>
          <p:nvPicPr>
            <p:cNvPr id="13" name="图片 12">
              <a:extLst>
                <a:ext uri="{FF2B5EF4-FFF2-40B4-BE49-F238E27FC236}">
                  <a16:creationId xmlns:a16="http://schemas.microsoft.com/office/drawing/2014/main" id="{1D0F371F-7241-43FA-80C7-D9647B5B0480}"/>
                </a:ext>
              </a:extLst>
            </p:cNvPr>
            <p:cNvPicPr>
              <a:picLocks noChangeAspect="1"/>
            </p:cNvPicPr>
            <p:nvPr/>
          </p:nvPicPr>
          <p:blipFill>
            <a:blip r:embed="rId2"/>
            <a:stretch>
              <a:fillRect/>
            </a:stretch>
          </p:blipFill>
          <p:spPr>
            <a:xfrm>
              <a:off x="3258370" y="2455034"/>
              <a:ext cx="1148807" cy="1516426"/>
            </a:xfrm>
            <a:prstGeom prst="rect">
              <a:avLst/>
            </a:prstGeom>
          </p:spPr>
        </p:pic>
        <p:sp>
          <p:nvSpPr>
            <p:cNvPr id="14" name="文本框 13">
              <a:extLst>
                <a:ext uri="{FF2B5EF4-FFF2-40B4-BE49-F238E27FC236}">
                  <a16:creationId xmlns:a16="http://schemas.microsoft.com/office/drawing/2014/main" id="{7FF81C92-D1DA-44C1-BADC-A66A1D73D850}"/>
                </a:ext>
              </a:extLst>
            </p:cNvPr>
            <p:cNvSpPr txBox="1"/>
            <p:nvPr/>
          </p:nvSpPr>
          <p:spPr>
            <a:xfrm>
              <a:off x="3605788" y="3971460"/>
              <a:ext cx="407804" cy="230833"/>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网页</a:t>
              </a:r>
            </a:p>
          </p:txBody>
        </p:sp>
      </p:grpSp>
      <p:grpSp>
        <p:nvGrpSpPr>
          <p:cNvPr id="15" name="组合 14">
            <a:extLst>
              <a:ext uri="{FF2B5EF4-FFF2-40B4-BE49-F238E27FC236}">
                <a16:creationId xmlns:a16="http://schemas.microsoft.com/office/drawing/2014/main" id="{F60450CB-EE0E-4ED1-803D-98F6702286B1}"/>
              </a:ext>
            </a:extLst>
          </p:cNvPr>
          <p:cNvGrpSpPr/>
          <p:nvPr/>
        </p:nvGrpSpPr>
        <p:grpSpPr>
          <a:xfrm>
            <a:off x="1483377" y="3709449"/>
            <a:ext cx="1202827" cy="1893608"/>
            <a:chOff x="1112533" y="2782087"/>
            <a:chExt cx="902120" cy="1420206"/>
          </a:xfrm>
        </p:grpSpPr>
        <p:pic>
          <p:nvPicPr>
            <p:cNvPr id="16" name="图片 15">
              <a:extLst>
                <a:ext uri="{FF2B5EF4-FFF2-40B4-BE49-F238E27FC236}">
                  <a16:creationId xmlns:a16="http://schemas.microsoft.com/office/drawing/2014/main" id="{A7D23093-2161-470C-B4C4-6AE0E5D25566}"/>
                </a:ext>
              </a:extLst>
            </p:cNvPr>
            <p:cNvPicPr>
              <a:picLocks noChangeAspect="1"/>
            </p:cNvPicPr>
            <p:nvPr/>
          </p:nvPicPr>
          <p:blipFill>
            <a:blip r:embed="rId3"/>
            <a:stretch>
              <a:fillRect/>
            </a:stretch>
          </p:blipFill>
          <p:spPr>
            <a:xfrm>
              <a:off x="1112533" y="2782087"/>
              <a:ext cx="902120" cy="862320"/>
            </a:xfrm>
            <a:prstGeom prst="rect">
              <a:avLst/>
            </a:prstGeom>
          </p:spPr>
        </p:pic>
        <p:sp>
          <p:nvSpPr>
            <p:cNvPr id="17" name="文本框 16">
              <a:extLst>
                <a:ext uri="{FF2B5EF4-FFF2-40B4-BE49-F238E27FC236}">
                  <a16:creationId xmlns:a16="http://schemas.microsoft.com/office/drawing/2014/main" id="{9FAD8ABF-D53C-4054-8038-E619DE360912}"/>
                </a:ext>
              </a:extLst>
            </p:cNvPr>
            <p:cNvSpPr txBox="1"/>
            <p:nvPr/>
          </p:nvSpPr>
          <p:spPr>
            <a:xfrm>
              <a:off x="1336608" y="3971460"/>
              <a:ext cx="407804" cy="230833"/>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用户</a:t>
              </a:r>
            </a:p>
          </p:txBody>
        </p:sp>
      </p:grpSp>
      <p:grpSp>
        <p:nvGrpSpPr>
          <p:cNvPr id="18" name="组合 17">
            <a:extLst>
              <a:ext uri="{FF2B5EF4-FFF2-40B4-BE49-F238E27FC236}">
                <a16:creationId xmlns:a16="http://schemas.microsoft.com/office/drawing/2014/main" id="{6202D330-1792-4136-B9E2-D5354B5DED06}"/>
              </a:ext>
            </a:extLst>
          </p:cNvPr>
          <p:cNvGrpSpPr/>
          <p:nvPr/>
        </p:nvGrpSpPr>
        <p:grpSpPr>
          <a:xfrm>
            <a:off x="8866013" y="3273379"/>
            <a:ext cx="1431615" cy="2328212"/>
            <a:chOff x="6649509" y="2455034"/>
            <a:chExt cx="1073711" cy="1746159"/>
          </a:xfrm>
        </p:grpSpPr>
        <p:pic>
          <p:nvPicPr>
            <p:cNvPr id="19" name="图片 18">
              <a:extLst>
                <a:ext uri="{FF2B5EF4-FFF2-40B4-BE49-F238E27FC236}">
                  <a16:creationId xmlns:a16="http://schemas.microsoft.com/office/drawing/2014/main" id="{F49D95ED-EC3A-4256-9500-5E9E47EA76AE}"/>
                </a:ext>
              </a:extLst>
            </p:cNvPr>
            <p:cNvPicPr>
              <a:picLocks noChangeAspect="1"/>
            </p:cNvPicPr>
            <p:nvPr/>
          </p:nvPicPr>
          <p:blipFill>
            <a:blip r:embed="rId4"/>
            <a:stretch>
              <a:fillRect/>
            </a:stretch>
          </p:blipFill>
          <p:spPr>
            <a:xfrm>
              <a:off x="6649509" y="2455034"/>
              <a:ext cx="1073711" cy="1516426"/>
            </a:xfrm>
            <a:prstGeom prst="rect">
              <a:avLst/>
            </a:prstGeom>
          </p:spPr>
        </p:pic>
        <p:sp>
          <p:nvSpPr>
            <p:cNvPr id="20" name="文本框 19">
              <a:extLst>
                <a:ext uri="{FF2B5EF4-FFF2-40B4-BE49-F238E27FC236}">
                  <a16:creationId xmlns:a16="http://schemas.microsoft.com/office/drawing/2014/main" id="{86744396-7949-4037-B22C-EF0A33F3741B}"/>
                </a:ext>
              </a:extLst>
            </p:cNvPr>
            <p:cNvSpPr txBox="1"/>
            <p:nvPr/>
          </p:nvSpPr>
          <p:spPr>
            <a:xfrm>
              <a:off x="6959379" y="3970360"/>
              <a:ext cx="542456" cy="230833"/>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服务器</a:t>
              </a:r>
            </a:p>
          </p:txBody>
        </p:sp>
      </p:grpSp>
      <p:grpSp>
        <p:nvGrpSpPr>
          <p:cNvPr id="21" name="组合 20">
            <a:extLst>
              <a:ext uri="{FF2B5EF4-FFF2-40B4-BE49-F238E27FC236}">
                <a16:creationId xmlns:a16="http://schemas.microsoft.com/office/drawing/2014/main" id="{94FA081D-E4D5-4414-BD60-2E76C9A368DB}"/>
              </a:ext>
            </a:extLst>
          </p:cNvPr>
          <p:cNvGrpSpPr/>
          <p:nvPr/>
        </p:nvGrpSpPr>
        <p:grpSpPr>
          <a:xfrm>
            <a:off x="2686205" y="3877737"/>
            <a:ext cx="1658289" cy="406596"/>
            <a:chOff x="2014653" y="2908300"/>
            <a:chExt cx="1243717" cy="304947"/>
          </a:xfrm>
        </p:grpSpPr>
        <p:cxnSp>
          <p:nvCxnSpPr>
            <p:cNvPr id="22" name="直接箭头连接符 21">
              <a:extLst>
                <a:ext uri="{FF2B5EF4-FFF2-40B4-BE49-F238E27FC236}">
                  <a16:creationId xmlns:a16="http://schemas.microsoft.com/office/drawing/2014/main" id="{86734E68-17C6-4749-A918-A06A0BCE036B}"/>
                </a:ext>
              </a:extLst>
            </p:cNvPr>
            <p:cNvCxnSpPr>
              <a:cxnSpLocks/>
              <a:stCxn id="16" idx="3"/>
              <a:endCxn id="13" idx="1"/>
            </p:cNvCxnSpPr>
            <p:nvPr/>
          </p:nvCxnSpPr>
          <p:spPr>
            <a:xfrm>
              <a:off x="2014653" y="3213247"/>
              <a:ext cx="1243717" cy="0"/>
            </a:xfrm>
            <a:prstGeom prst="straightConnector1">
              <a:avLst/>
            </a:prstGeom>
            <a:ln w="19050">
              <a:solidFill>
                <a:srgbClr val="0070C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E38AE377-0AF9-4DFD-BA42-AAA31A1F2EE1}"/>
                </a:ext>
              </a:extLst>
            </p:cNvPr>
            <p:cNvSpPr txBox="1"/>
            <p:nvPr/>
          </p:nvSpPr>
          <p:spPr>
            <a:xfrm>
              <a:off x="2378081" y="2908300"/>
              <a:ext cx="407804" cy="230833"/>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交互</a:t>
              </a:r>
            </a:p>
          </p:txBody>
        </p:sp>
      </p:grpSp>
      <p:sp>
        <p:nvSpPr>
          <p:cNvPr id="24" name="文本框 23">
            <a:extLst>
              <a:ext uri="{FF2B5EF4-FFF2-40B4-BE49-F238E27FC236}">
                <a16:creationId xmlns:a16="http://schemas.microsoft.com/office/drawing/2014/main" id="{319E2061-D35F-4ABF-A52C-E942EBCBFF1B}"/>
              </a:ext>
            </a:extLst>
          </p:cNvPr>
          <p:cNvSpPr txBox="1"/>
          <p:nvPr/>
        </p:nvSpPr>
        <p:spPr>
          <a:xfrm>
            <a:off x="4611082" y="3285684"/>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数据载体</a:t>
            </a:r>
          </a:p>
        </p:txBody>
      </p:sp>
      <p:sp>
        <p:nvSpPr>
          <p:cNvPr id="25" name="矩形: 圆角 24">
            <a:extLst>
              <a:ext uri="{FF2B5EF4-FFF2-40B4-BE49-F238E27FC236}">
                <a16:creationId xmlns:a16="http://schemas.microsoft.com/office/drawing/2014/main" id="{154A00B3-7C71-479D-B043-FDB7D4C145C6}"/>
              </a:ext>
            </a:extLst>
          </p:cNvPr>
          <p:cNvSpPr/>
          <p:nvPr/>
        </p:nvSpPr>
        <p:spPr>
          <a:xfrm>
            <a:off x="4500763" y="4115958"/>
            <a:ext cx="1219200" cy="92630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2400" dirty="0"/>
              <a:t>Ajax</a:t>
            </a:r>
            <a:endParaRPr lang="zh-CN" altLang="en-US" sz="2400" dirty="0"/>
          </a:p>
        </p:txBody>
      </p:sp>
      <p:grpSp>
        <p:nvGrpSpPr>
          <p:cNvPr id="40" name="组合 39">
            <a:extLst>
              <a:ext uri="{FF2B5EF4-FFF2-40B4-BE49-F238E27FC236}">
                <a16:creationId xmlns:a16="http://schemas.microsoft.com/office/drawing/2014/main" id="{84E8FA02-29F7-41C3-9966-51117DDDCD0A}"/>
              </a:ext>
            </a:extLst>
          </p:cNvPr>
          <p:cNvGrpSpPr/>
          <p:nvPr/>
        </p:nvGrpSpPr>
        <p:grpSpPr>
          <a:xfrm>
            <a:off x="5719963" y="3993806"/>
            <a:ext cx="3161571" cy="386237"/>
            <a:chOff x="4289972" y="2995354"/>
            <a:chExt cx="2371178" cy="289678"/>
          </a:xfrm>
        </p:grpSpPr>
        <p:cxnSp>
          <p:nvCxnSpPr>
            <p:cNvPr id="30" name="直接箭头连接符 29">
              <a:extLst>
                <a:ext uri="{FF2B5EF4-FFF2-40B4-BE49-F238E27FC236}">
                  <a16:creationId xmlns:a16="http://schemas.microsoft.com/office/drawing/2014/main" id="{8D5FAAB0-908F-4057-B7F5-7BFEEE60EDBD}"/>
                </a:ext>
              </a:extLst>
            </p:cNvPr>
            <p:cNvCxnSpPr>
              <a:cxnSpLocks/>
            </p:cNvCxnSpPr>
            <p:nvPr/>
          </p:nvCxnSpPr>
          <p:spPr>
            <a:xfrm>
              <a:off x="4289972" y="3285032"/>
              <a:ext cx="2371178"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7230EC7E-D70E-4EEB-A0BD-BC9E32BD0FCE}"/>
                </a:ext>
              </a:extLst>
            </p:cNvPr>
            <p:cNvSpPr txBox="1"/>
            <p:nvPr/>
          </p:nvSpPr>
          <p:spPr>
            <a:xfrm>
              <a:off x="4907019" y="2995354"/>
              <a:ext cx="1197924" cy="230833"/>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发起</a:t>
              </a:r>
              <a:r>
                <a:rPr lang="en-US" altLang="zh-CN" sz="1400" dirty="0">
                  <a:solidFill>
                    <a:srgbClr val="FF0000"/>
                  </a:solidFill>
                  <a:latin typeface="微软雅黑" panose="020B0503020204020204" pitchFamily="34" charset="-122"/>
                  <a:ea typeface="微软雅黑" panose="020B0503020204020204" pitchFamily="34" charset="-122"/>
                </a:rPr>
                <a:t>GET</a:t>
              </a:r>
              <a:r>
                <a:rPr lang="zh-CN" altLang="en-US" sz="1400" dirty="0">
                  <a:latin typeface="微软雅黑" panose="020B0503020204020204" pitchFamily="34" charset="-122"/>
                  <a:ea typeface="微软雅黑" panose="020B0503020204020204" pitchFamily="34" charset="-122"/>
                </a:rPr>
                <a:t>数据请求</a:t>
              </a:r>
            </a:p>
          </p:txBody>
        </p:sp>
      </p:grpSp>
      <p:grpSp>
        <p:nvGrpSpPr>
          <p:cNvPr id="41" name="组合 40">
            <a:extLst>
              <a:ext uri="{FF2B5EF4-FFF2-40B4-BE49-F238E27FC236}">
                <a16:creationId xmlns:a16="http://schemas.microsoft.com/office/drawing/2014/main" id="{1562B6A4-FD3D-4B68-A0D1-530783A9C893}"/>
              </a:ext>
            </a:extLst>
          </p:cNvPr>
          <p:cNvGrpSpPr/>
          <p:nvPr/>
        </p:nvGrpSpPr>
        <p:grpSpPr>
          <a:xfrm>
            <a:off x="5719964" y="4783667"/>
            <a:ext cx="3146049" cy="355801"/>
            <a:chOff x="4289972" y="3587750"/>
            <a:chExt cx="2359537" cy="266851"/>
          </a:xfrm>
        </p:grpSpPr>
        <p:cxnSp>
          <p:nvCxnSpPr>
            <p:cNvPr id="31" name="直接箭头连接符 30">
              <a:extLst>
                <a:ext uri="{FF2B5EF4-FFF2-40B4-BE49-F238E27FC236}">
                  <a16:creationId xmlns:a16="http://schemas.microsoft.com/office/drawing/2014/main" id="{A59F55A9-4533-4F4A-BFD7-264A3C599BB3}"/>
                </a:ext>
              </a:extLst>
            </p:cNvPr>
            <p:cNvCxnSpPr>
              <a:cxnSpLocks/>
            </p:cNvCxnSpPr>
            <p:nvPr/>
          </p:nvCxnSpPr>
          <p:spPr>
            <a:xfrm flipH="1">
              <a:off x="4289972" y="3587750"/>
              <a:ext cx="2359537"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D83754DB-3F8B-46BE-9CF8-C310BC5F4647}"/>
                </a:ext>
              </a:extLst>
            </p:cNvPr>
            <p:cNvSpPr txBox="1"/>
            <p:nvPr/>
          </p:nvSpPr>
          <p:spPr>
            <a:xfrm>
              <a:off x="5041671" y="3623768"/>
              <a:ext cx="928619" cy="230833"/>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响应</a:t>
              </a:r>
              <a:r>
                <a:rPr lang="en-US" altLang="zh-CN" sz="1400" dirty="0">
                  <a:latin typeface="微软雅黑" panose="020B0503020204020204" pitchFamily="34" charset="-122"/>
                  <a:ea typeface="微软雅黑" panose="020B0503020204020204" pitchFamily="34" charset="-122"/>
                </a:rPr>
                <a:t>GET</a:t>
              </a:r>
              <a:r>
                <a:rPr lang="zh-CN" altLang="en-US" sz="1400" dirty="0">
                  <a:latin typeface="微软雅黑" panose="020B0503020204020204" pitchFamily="34" charset="-122"/>
                  <a:ea typeface="微软雅黑" panose="020B0503020204020204" pitchFamily="34" charset="-122"/>
                </a:rPr>
                <a:t>请求</a:t>
              </a:r>
            </a:p>
          </p:txBody>
        </p:sp>
      </p:grpSp>
      <p:sp>
        <p:nvSpPr>
          <p:cNvPr id="39" name="文本框 38">
            <a:extLst>
              <a:ext uri="{FF2B5EF4-FFF2-40B4-BE49-F238E27FC236}">
                <a16:creationId xmlns:a16="http://schemas.microsoft.com/office/drawing/2014/main" id="{81C79D92-E4BB-4B61-9A74-4EADD78E0663}"/>
              </a:ext>
            </a:extLst>
          </p:cNvPr>
          <p:cNvSpPr txBox="1"/>
          <p:nvPr/>
        </p:nvSpPr>
        <p:spPr>
          <a:xfrm>
            <a:off x="2884812" y="4344085"/>
            <a:ext cx="1261884" cy="523220"/>
          </a:xfrm>
          <a:prstGeom prst="rect">
            <a:avLst/>
          </a:prstGeom>
          <a:noFill/>
        </p:spPr>
        <p:txBody>
          <a:bodyPr wrap="none" rtlCol="0">
            <a:spAutoFit/>
          </a:bodyPr>
          <a:lstStyle/>
          <a:p>
            <a:pPr algn="ctr"/>
            <a:r>
              <a:rPr lang="zh-CN" altLang="en-US" sz="1400" dirty="0">
                <a:latin typeface="微软雅黑" panose="020B0503020204020204" pitchFamily="34" charset="-122"/>
                <a:ea typeface="微软雅黑" panose="020B0503020204020204" pitchFamily="34" charset="-122"/>
              </a:rPr>
              <a:t>希望从服务器</a:t>
            </a:r>
            <a:endParaRPr lang="en-US" altLang="zh-CN" sz="1400" dirty="0">
              <a:latin typeface="微软雅黑" panose="020B0503020204020204" pitchFamily="34" charset="-122"/>
              <a:ea typeface="微软雅黑" panose="020B0503020204020204" pitchFamily="34" charset="-122"/>
            </a:endParaRPr>
          </a:p>
          <a:p>
            <a:pPr algn="ctr"/>
            <a:r>
              <a:rPr lang="zh-CN" altLang="en-US" sz="1400" dirty="0">
                <a:solidFill>
                  <a:srgbClr val="FF0000"/>
                </a:solidFill>
                <a:latin typeface="微软雅黑" panose="020B0503020204020204" pitchFamily="34" charset="-122"/>
                <a:ea typeface="微软雅黑" panose="020B0503020204020204" pitchFamily="34" charset="-122"/>
              </a:rPr>
              <a:t>获取数据</a:t>
            </a:r>
          </a:p>
        </p:txBody>
      </p:sp>
      <p:sp>
        <p:nvSpPr>
          <p:cNvPr id="42" name="文本框 41">
            <a:extLst>
              <a:ext uri="{FF2B5EF4-FFF2-40B4-BE49-F238E27FC236}">
                <a16:creationId xmlns:a16="http://schemas.microsoft.com/office/drawing/2014/main" id="{E56BF1AE-C103-4508-AFC0-D7D4AFD95887}"/>
              </a:ext>
            </a:extLst>
          </p:cNvPr>
          <p:cNvSpPr txBox="1"/>
          <p:nvPr/>
        </p:nvSpPr>
        <p:spPr>
          <a:xfrm>
            <a:off x="9922934" y="4034165"/>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处理请求</a:t>
            </a:r>
          </a:p>
        </p:txBody>
      </p:sp>
    </p:spTree>
    <p:extLst>
      <p:ext uri="{BB962C8B-B14F-4D97-AF65-F5344CB8AC3E}">
        <p14:creationId xmlns:p14="http://schemas.microsoft.com/office/powerpoint/2010/main" val="2019867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arn(outVertic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wipe(left)">
                                      <p:cBhvr>
                                        <p:cTn id="34" dur="500"/>
                                        <p:tgtEl>
                                          <p:spTgt spid="4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right)">
                                      <p:cBhvr>
                                        <p:cTn id="4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39" grpId="0"/>
      <p:bldP spid="4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7. </a:t>
            </a:r>
            <a:r>
              <a:rPr lang="zh-CN" altLang="en-US" dirty="0"/>
              <a:t>接口</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7.2 </a:t>
            </a:r>
            <a:r>
              <a:rPr lang="zh-CN" altLang="en-US" dirty="0"/>
              <a:t>分析接口的请求过程</a:t>
            </a:r>
          </a:p>
        </p:txBody>
      </p:sp>
      <p:sp>
        <p:nvSpPr>
          <p:cNvPr id="5" name="TextBox 3">
            <a:extLst>
              <a:ext uri="{FF2B5EF4-FFF2-40B4-BE49-F238E27FC236}">
                <a16:creationId xmlns:a16="http://schemas.microsoft.com/office/drawing/2014/main" id="{4518D4E4-71C0-4797-8F0C-AE81E6FDC06D}"/>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2. </a:t>
            </a:r>
            <a:r>
              <a:rPr lang="zh-CN" altLang="en-US" sz="1867" b="1" dirty="0">
                <a:solidFill>
                  <a:srgbClr val="404040"/>
                </a:solidFill>
                <a:latin typeface="微软雅黑" panose="020B0503020204020204" pitchFamily="34" charset="-122"/>
                <a:ea typeface="微软雅黑" panose="020B0503020204020204" pitchFamily="34" charset="-122"/>
              </a:rPr>
              <a:t>通过</a:t>
            </a:r>
            <a:r>
              <a:rPr lang="en-US" altLang="zh-CN" sz="1867" b="1" dirty="0">
                <a:solidFill>
                  <a:srgbClr val="404040"/>
                </a:solidFill>
                <a:latin typeface="微软雅黑" panose="020B0503020204020204" pitchFamily="34" charset="-122"/>
                <a:ea typeface="微软雅黑" panose="020B0503020204020204" pitchFamily="34" charset="-122"/>
              </a:rPr>
              <a:t>POST</a:t>
            </a:r>
            <a:r>
              <a:rPr lang="zh-CN" altLang="en-US" sz="1867" b="1" dirty="0">
                <a:solidFill>
                  <a:srgbClr val="404040"/>
                </a:solidFill>
                <a:latin typeface="微软雅黑" panose="020B0503020204020204" pitchFamily="34" charset="-122"/>
                <a:ea typeface="微软雅黑" panose="020B0503020204020204" pitchFamily="34" charset="-122"/>
              </a:rPr>
              <a:t>方式请求接口的过程</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8" name="内容占位符 5">
            <a:extLst>
              <a:ext uri="{FF2B5EF4-FFF2-40B4-BE49-F238E27FC236}">
                <a16:creationId xmlns:a16="http://schemas.microsoft.com/office/drawing/2014/main" id="{74E74D08-7E88-4CA1-8656-1403DE8CE002}"/>
              </a:ext>
            </a:extLst>
          </p:cNvPr>
          <p:cNvSpPr>
            <a:spLocks noGrp="1"/>
          </p:cNvSpPr>
          <p:nvPr>
            <p:ph sz="half" idx="14"/>
          </p:nvPr>
        </p:nvSpPr>
        <p:spPr>
          <a:xfrm>
            <a:off x="1131170" y="2832000"/>
            <a:ext cx="8983133" cy="1056000"/>
          </a:xfrm>
        </p:spPr>
        <p:txBody>
          <a:bodyPr>
            <a:noAutofit/>
          </a:bodyPr>
          <a:lstStyle/>
          <a:p>
            <a:r>
              <a:rPr lang="en-US" altLang="zh-CN" dirty="0">
                <a:solidFill>
                  <a:schemeClr val="tx1"/>
                </a:solidFill>
              </a:rPr>
              <a:t> </a:t>
            </a:r>
            <a:endParaRPr lang="zh-CN" altLang="en-US" dirty="0">
              <a:solidFill>
                <a:schemeClr val="tx1"/>
              </a:solidFill>
            </a:endParaRPr>
          </a:p>
        </p:txBody>
      </p:sp>
      <p:grpSp>
        <p:nvGrpSpPr>
          <p:cNvPr id="12" name="组合 11">
            <a:extLst>
              <a:ext uri="{FF2B5EF4-FFF2-40B4-BE49-F238E27FC236}">
                <a16:creationId xmlns:a16="http://schemas.microsoft.com/office/drawing/2014/main" id="{6563AE9F-7964-49E0-B44D-F5D5CA1D2778}"/>
              </a:ext>
            </a:extLst>
          </p:cNvPr>
          <p:cNvGrpSpPr/>
          <p:nvPr/>
        </p:nvGrpSpPr>
        <p:grpSpPr>
          <a:xfrm>
            <a:off x="4344494" y="3273379"/>
            <a:ext cx="1531743" cy="2329679"/>
            <a:chOff x="3258370" y="2455034"/>
            <a:chExt cx="1148807" cy="1747259"/>
          </a:xfrm>
        </p:grpSpPr>
        <p:pic>
          <p:nvPicPr>
            <p:cNvPr id="13" name="图片 12">
              <a:extLst>
                <a:ext uri="{FF2B5EF4-FFF2-40B4-BE49-F238E27FC236}">
                  <a16:creationId xmlns:a16="http://schemas.microsoft.com/office/drawing/2014/main" id="{1D0F371F-7241-43FA-80C7-D9647B5B0480}"/>
                </a:ext>
              </a:extLst>
            </p:cNvPr>
            <p:cNvPicPr>
              <a:picLocks noChangeAspect="1"/>
            </p:cNvPicPr>
            <p:nvPr/>
          </p:nvPicPr>
          <p:blipFill>
            <a:blip r:embed="rId2"/>
            <a:stretch>
              <a:fillRect/>
            </a:stretch>
          </p:blipFill>
          <p:spPr>
            <a:xfrm>
              <a:off x="3258370" y="2455034"/>
              <a:ext cx="1148807" cy="1516426"/>
            </a:xfrm>
            <a:prstGeom prst="rect">
              <a:avLst/>
            </a:prstGeom>
          </p:spPr>
        </p:pic>
        <p:sp>
          <p:nvSpPr>
            <p:cNvPr id="14" name="文本框 13">
              <a:extLst>
                <a:ext uri="{FF2B5EF4-FFF2-40B4-BE49-F238E27FC236}">
                  <a16:creationId xmlns:a16="http://schemas.microsoft.com/office/drawing/2014/main" id="{7FF81C92-D1DA-44C1-BADC-A66A1D73D850}"/>
                </a:ext>
              </a:extLst>
            </p:cNvPr>
            <p:cNvSpPr txBox="1"/>
            <p:nvPr/>
          </p:nvSpPr>
          <p:spPr>
            <a:xfrm>
              <a:off x="3605788" y="3971460"/>
              <a:ext cx="407804" cy="230833"/>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网页</a:t>
              </a:r>
            </a:p>
          </p:txBody>
        </p:sp>
      </p:grpSp>
      <p:grpSp>
        <p:nvGrpSpPr>
          <p:cNvPr id="15" name="组合 14">
            <a:extLst>
              <a:ext uri="{FF2B5EF4-FFF2-40B4-BE49-F238E27FC236}">
                <a16:creationId xmlns:a16="http://schemas.microsoft.com/office/drawing/2014/main" id="{F60450CB-EE0E-4ED1-803D-98F6702286B1}"/>
              </a:ext>
            </a:extLst>
          </p:cNvPr>
          <p:cNvGrpSpPr/>
          <p:nvPr/>
        </p:nvGrpSpPr>
        <p:grpSpPr>
          <a:xfrm>
            <a:off x="1483377" y="3709449"/>
            <a:ext cx="1202827" cy="1893608"/>
            <a:chOff x="1112533" y="2782087"/>
            <a:chExt cx="902120" cy="1420206"/>
          </a:xfrm>
        </p:grpSpPr>
        <p:pic>
          <p:nvPicPr>
            <p:cNvPr id="16" name="图片 15">
              <a:extLst>
                <a:ext uri="{FF2B5EF4-FFF2-40B4-BE49-F238E27FC236}">
                  <a16:creationId xmlns:a16="http://schemas.microsoft.com/office/drawing/2014/main" id="{A7D23093-2161-470C-B4C4-6AE0E5D25566}"/>
                </a:ext>
              </a:extLst>
            </p:cNvPr>
            <p:cNvPicPr>
              <a:picLocks noChangeAspect="1"/>
            </p:cNvPicPr>
            <p:nvPr/>
          </p:nvPicPr>
          <p:blipFill>
            <a:blip r:embed="rId3"/>
            <a:stretch>
              <a:fillRect/>
            </a:stretch>
          </p:blipFill>
          <p:spPr>
            <a:xfrm>
              <a:off x="1112533" y="2782087"/>
              <a:ext cx="902120" cy="862320"/>
            </a:xfrm>
            <a:prstGeom prst="rect">
              <a:avLst/>
            </a:prstGeom>
          </p:spPr>
        </p:pic>
        <p:sp>
          <p:nvSpPr>
            <p:cNvPr id="17" name="文本框 16">
              <a:extLst>
                <a:ext uri="{FF2B5EF4-FFF2-40B4-BE49-F238E27FC236}">
                  <a16:creationId xmlns:a16="http://schemas.microsoft.com/office/drawing/2014/main" id="{9FAD8ABF-D53C-4054-8038-E619DE360912}"/>
                </a:ext>
              </a:extLst>
            </p:cNvPr>
            <p:cNvSpPr txBox="1"/>
            <p:nvPr/>
          </p:nvSpPr>
          <p:spPr>
            <a:xfrm>
              <a:off x="1336608" y="3971460"/>
              <a:ext cx="407804" cy="230833"/>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用户</a:t>
              </a:r>
            </a:p>
          </p:txBody>
        </p:sp>
      </p:grpSp>
      <p:grpSp>
        <p:nvGrpSpPr>
          <p:cNvPr id="18" name="组合 17">
            <a:extLst>
              <a:ext uri="{FF2B5EF4-FFF2-40B4-BE49-F238E27FC236}">
                <a16:creationId xmlns:a16="http://schemas.microsoft.com/office/drawing/2014/main" id="{6202D330-1792-4136-B9E2-D5354B5DED06}"/>
              </a:ext>
            </a:extLst>
          </p:cNvPr>
          <p:cNvGrpSpPr/>
          <p:nvPr/>
        </p:nvGrpSpPr>
        <p:grpSpPr>
          <a:xfrm>
            <a:off x="8866013" y="3273379"/>
            <a:ext cx="1431615" cy="2328212"/>
            <a:chOff x="6649509" y="2455034"/>
            <a:chExt cx="1073711" cy="1746159"/>
          </a:xfrm>
        </p:grpSpPr>
        <p:pic>
          <p:nvPicPr>
            <p:cNvPr id="19" name="图片 18">
              <a:extLst>
                <a:ext uri="{FF2B5EF4-FFF2-40B4-BE49-F238E27FC236}">
                  <a16:creationId xmlns:a16="http://schemas.microsoft.com/office/drawing/2014/main" id="{F49D95ED-EC3A-4256-9500-5E9E47EA76AE}"/>
                </a:ext>
              </a:extLst>
            </p:cNvPr>
            <p:cNvPicPr>
              <a:picLocks noChangeAspect="1"/>
            </p:cNvPicPr>
            <p:nvPr/>
          </p:nvPicPr>
          <p:blipFill>
            <a:blip r:embed="rId4"/>
            <a:stretch>
              <a:fillRect/>
            </a:stretch>
          </p:blipFill>
          <p:spPr>
            <a:xfrm>
              <a:off x="6649509" y="2455034"/>
              <a:ext cx="1073711" cy="1516426"/>
            </a:xfrm>
            <a:prstGeom prst="rect">
              <a:avLst/>
            </a:prstGeom>
          </p:spPr>
        </p:pic>
        <p:sp>
          <p:nvSpPr>
            <p:cNvPr id="20" name="文本框 19">
              <a:extLst>
                <a:ext uri="{FF2B5EF4-FFF2-40B4-BE49-F238E27FC236}">
                  <a16:creationId xmlns:a16="http://schemas.microsoft.com/office/drawing/2014/main" id="{86744396-7949-4037-B22C-EF0A33F3741B}"/>
                </a:ext>
              </a:extLst>
            </p:cNvPr>
            <p:cNvSpPr txBox="1"/>
            <p:nvPr/>
          </p:nvSpPr>
          <p:spPr>
            <a:xfrm>
              <a:off x="6959379" y="3970360"/>
              <a:ext cx="542456" cy="230833"/>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服务器</a:t>
              </a:r>
            </a:p>
          </p:txBody>
        </p:sp>
      </p:grpSp>
      <p:grpSp>
        <p:nvGrpSpPr>
          <p:cNvPr id="21" name="组合 20">
            <a:extLst>
              <a:ext uri="{FF2B5EF4-FFF2-40B4-BE49-F238E27FC236}">
                <a16:creationId xmlns:a16="http://schemas.microsoft.com/office/drawing/2014/main" id="{94FA081D-E4D5-4414-BD60-2E76C9A368DB}"/>
              </a:ext>
            </a:extLst>
          </p:cNvPr>
          <p:cNvGrpSpPr/>
          <p:nvPr/>
        </p:nvGrpSpPr>
        <p:grpSpPr>
          <a:xfrm>
            <a:off x="2686205" y="3877737"/>
            <a:ext cx="1658289" cy="406596"/>
            <a:chOff x="2014653" y="2908300"/>
            <a:chExt cx="1243717" cy="304947"/>
          </a:xfrm>
        </p:grpSpPr>
        <p:cxnSp>
          <p:nvCxnSpPr>
            <p:cNvPr id="22" name="直接箭头连接符 21">
              <a:extLst>
                <a:ext uri="{FF2B5EF4-FFF2-40B4-BE49-F238E27FC236}">
                  <a16:creationId xmlns:a16="http://schemas.microsoft.com/office/drawing/2014/main" id="{86734E68-17C6-4749-A918-A06A0BCE036B}"/>
                </a:ext>
              </a:extLst>
            </p:cNvPr>
            <p:cNvCxnSpPr>
              <a:cxnSpLocks/>
              <a:stCxn id="16" idx="3"/>
              <a:endCxn id="13" idx="1"/>
            </p:cNvCxnSpPr>
            <p:nvPr/>
          </p:nvCxnSpPr>
          <p:spPr>
            <a:xfrm>
              <a:off x="2014653" y="3213247"/>
              <a:ext cx="1243717" cy="0"/>
            </a:xfrm>
            <a:prstGeom prst="straightConnector1">
              <a:avLst/>
            </a:prstGeom>
            <a:ln w="19050">
              <a:solidFill>
                <a:srgbClr val="0070C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E38AE377-0AF9-4DFD-BA42-AAA31A1F2EE1}"/>
                </a:ext>
              </a:extLst>
            </p:cNvPr>
            <p:cNvSpPr txBox="1"/>
            <p:nvPr/>
          </p:nvSpPr>
          <p:spPr>
            <a:xfrm>
              <a:off x="2378081" y="2908300"/>
              <a:ext cx="407804" cy="230833"/>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交互</a:t>
              </a:r>
            </a:p>
          </p:txBody>
        </p:sp>
      </p:grpSp>
      <p:sp>
        <p:nvSpPr>
          <p:cNvPr id="24" name="文本框 23">
            <a:extLst>
              <a:ext uri="{FF2B5EF4-FFF2-40B4-BE49-F238E27FC236}">
                <a16:creationId xmlns:a16="http://schemas.microsoft.com/office/drawing/2014/main" id="{319E2061-D35F-4ABF-A52C-E942EBCBFF1B}"/>
              </a:ext>
            </a:extLst>
          </p:cNvPr>
          <p:cNvSpPr txBox="1"/>
          <p:nvPr/>
        </p:nvSpPr>
        <p:spPr>
          <a:xfrm>
            <a:off x="4611082" y="3285684"/>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数据载体</a:t>
            </a:r>
          </a:p>
        </p:txBody>
      </p:sp>
      <p:sp>
        <p:nvSpPr>
          <p:cNvPr id="25" name="矩形: 圆角 24">
            <a:extLst>
              <a:ext uri="{FF2B5EF4-FFF2-40B4-BE49-F238E27FC236}">
                <a16:creationId xmlns:a16="http://schemas.microsoft.com/office/drawing/2014/main" id="{154A00B3-7C71-479D-B043-FDB7D4C145C6}"/>
              </a:ext>
            </a:extLst>
          </p:cNvPr>
          <p:cNvSpPr/>
          <p:nvPr/>
        </p:nvSpPr>
        <p:spPr>
          <a:xfrm>
            <a:off x="4500763" y="4115958"/>
            <a:ext cx="1219200" cy="92630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2400" dirty="0"/>
              <a:t>Ajax</a:t>
            </a:r>
            <a:endParaRPr lang="zh-CN" altLang="en-US" sz="2400" dirty="0"/>
          </a:p>
        </p:txBody>
      </p:sp>
      <p:grpSp>
        <p:nvGrpSpPr>
          <p:cNvPr id="40" name="组合 39">
            <a:extLst>
              <a:ext uri="{FF2B5EF4-FFF2-40B4-BE49-F238E27FC236}">
                <a16:creationId xmlns:a16="http://schemas.microsoft.com/office/drawing/2014/main" id="{84E8FA02-29F7-41C3-9966-51117DDDCD0A}"/>
              </a:ext>
            </a:extLst>
          </p:cNvPr>
          <p:cNvGrpSpPr/>
          <p:nvPr/>
        </p:nvGrpSpPr>
        <p:grpSpPr>
          <a:xfrm>
            <a:off x="5719963" y="3993806"/>
            <a:ext cx="3161571" cy="386237"/>
            <a:chOff x="4289972" y="2995354"/>
            <a:chExt cx="2371178" cy="289678"/>
          </a:xfrm>
        </p:grpSpPr>
        <p:cxnSp>
          <p:nvCxnSpPr>
            <p:cNvPr id="30" name="直接箭头连接符 29">
              <a:extLst>
                <a:ext uri="{FF2B5EF4-FFF2-40B4-BE49-F238E27FC236}">
                  <a16:creationId xmlns:a16="http://schemas.microsoft.com/office/drawing/2014/main" id="{8D5FAAB0-908F-4057-B7F5-7BFEEE60EDBD}"/>
                </a:ext>
              </a:extLst>
            </p:cNvPr>
            <p:cNvCxnSpPr>
              <a:cxnSpLocks/>
            </p:cNvCxnSpPr>
            <p:nvPr/>
          </p:nvCxnSpPr>
          <p:spPr>
            <a:xfrm>
              <a:off x="4289972" y="3285032"/>
              <a:ext cx="2371178"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7230EC7E-D70E-4EEB-A0BD-BC9E32BD0FCE}"/>
                </a:ext>
              </a:extLst>
            </p:cNvPr>
            <p:cNvSpPr txBox="1"/>
            <p:nvPr/>
          </p:nvSpPr>
          <p:spPr>
            <a:xfrm>
              <a:off x="4907019" y="2995354"/>
              <a:ext cx="1293864" cy="230833"/>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发起</a:t>
              </a:r>
              <a:r>
                <a:rPr lang="en-US" altLang="zh-CN" sz="1400" dirty="0">
                  <a:solidFill>
                    <a:srgbClr val="FF0000"/>
                  </a:solidFill>
                  <a:latin typeface="微软雅黑" panose="020B0503020204020204" pitchFamily="34" charset="-122"/>
                  <a:ea typeface="微软雅黑" panose="020B0503020204020204" pitchFamily="34" charset="-122"/>
                </a:rPr>
                <a:t>POST</a:t>
              </a:r>
              <a:r>
                <a:rPr lang="zh-CN" altLang="en-US" sz="1400" dirty="0">
                  <a:latin typeface="微软雅黑" panose="020B0503020204020204" pitchFamily="34" charset="-122"/>
                  <a:ea typeface="微软雅黑" panose="020B0503020204020204" pitchFamily="34" charset="-122"/>
                </a:rPr>
                <a:t>数据请求</a:t>
              </a:r>
            </a:p>
          </p:txBody>
        </p:sp>
      </p:grpSp>
      <p:grpSp>
        <p:nvGrpSpPr>
          <p:cNvPr id="41" name="组合 40">
            <a:extLst>
              <a:ext uri="{FF2B5EF4-FFF2-40B4-BE49-F238E27FC236}">
                <a16:creationId xmlns:a16="http://schemas.microsoft.com/office/drawing/2014/main" id="{1562B6A4-FD3D-4B68-A0D1-530783A9C893}"/>
              </a:ext>
            </a:extLst>
          </p:cNvPr>
          <p:cNvGrpSpPr/>
          <p:nvPr/>
        </p:nvGrpSpPr>
        <p:grpSpPr>
          <a:xfrm>
            <a:off x="5719964" y="4783667"/>
            <a:ext cx="3146049" cy="355801"/>
            <a:chOff x="4289972" y="3587750"/>
            <a:chExt cx="2359537" cy="266851"/>
          </a:xfrm>
        </p:grpSpPr>
        <p:cxnSp>
          <p:nvCxnSpPr>
            <p:cNvPr id="31" name="直接箭头连接符 30">
              <a:extLst>
                <a:ext uri="{FF2B5EF4-FFF2-40B4-BE49-F238E27FC236}">
                  <a16:creationId xmlns:a16="http://schemas.microsoft.com/office/drawing/2014/main" id="{A59F55A9-4533-4F4A-BFD7-264A3C599BB3}"/>
                </a:ext>
              </a:extLst>
            </p:cNvPr>
            <p:cNvCxnSpPr>
              <a:cxnSpLocks/>
            </p:cNvCxnSpPr>
            <p:nvPr/>
          </p:nvCxnSpPr>
          <p:spPr>
            <a:xfrm flipH="1">
              <a:off x="4289972" y="3587750"/>
              <a:ext cx="2359537"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D83754DB-3F8B-46BE-9CF8-C310BC5F4647}"/>
                </a:ext>
              </a:extLst>
            </p:cNvPr>
            <p:cNvSpPr txBox="1"/>
            <p:nvPr/>
          </p:nvSpPr>
          <p:spPr>
            <a:xfrm>
              <a:off x="5041671" y="3623768"/>
              <a:ext cx="1024560" cy="230833"/>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响应</a:t>
              </a:r>
              <a:r>
                <a:rPr lang="en-US" altLang="zh-CN" sz="1400" dirty="0">
                  <a:latin typeface="微软雅黑" panose="020B0503020204020204" pitchFamily="34" charset="-122"/>
                  <a:ea typeface="微软雅黑" panose="020B0503020204020204" pitchFamily="34" charset="-122"/>
                </a:rPr>
                <a:t>POST</a:t>
              </a:r>
              <a:r>
                <a:rPr lang="zh-CN" altLang="en-US" sz="1400" dirty="0">
                  <a:latin typeface="微软雅黑" panose="020B0503020204020204" pitchFamily="34" charset="-122"/>
                  <a:ea typeface="微软雅黑" panose="020B0503020204020204" pitchFamily="34" charset="-122"/>
                </a:rPr>
                <a:t>请求</a:t>
              </a:r>
            </a:p>
          </p:txBody>
        </p:sp>
      </p:grpSp>
      <p:sp>
        <p:nvSpPr>
          <p:cNvPr id="39" name="文本框 38">
            <a:extLst>
              <a:ext uri="{FF2B5EF4-FFF2-40B4-BE49-F238E27FC236}">
                <a16:creationId xmlns:a16="http://schemas.microsoft.com/office/drawing/2014/main" id="{81C79D92-E4BB-4B61-9A74-4EADD78E0663}"/>
              </a:ext>
            </a:extLst>
          </p:cNvPr>
          <p:cNvSpPr txBox="1"/>
          <p:nvPr/>
        </p:nvSpPr>
        <p:spPr>
          <a:xfrm>
            <a:off x="2884815" y="4344085"/>
            <a:ext cx="1261884" cy="523220"/>
          </a:xfrm>
          <a:prstGeom prst="rect">
            <a:avLst/>
          </a:prstGeom>
          <a:noFill/>
        </p:spPr>
        <p:txBody>
          <a:bodyPr wrap="none" rtlCol="0">
            <a:spAutoFit/>
          </a:bodyPr>
          <a:lstStyle/>
          <a:p>
            <a:pPr algn="ctr"/>
            <a:r>
              <a:rPr lang="zh-CN" altLang="en-US" sz="1400" dirty="0">
                <a:latin typeface="微软雅黑" panose="020B0503020204020204" pitchFamily="34" charset="-122"/>
                <a:ea typeface="微软雅黑" panose="020B0503020204020204" pitchFamily="34" charset="-122"/>
              </a:rPr>
              <a:t>希望向服务器</a:t>
            </a:r>
            <a:endParaRPr lang="en-US" altLang="zh-CN" sz="1400" dirty="0">
              <a:latin typeface="微软雅黑" panose="020B0503020204020204" pitchFamily="34" charset="-122"/>
              <a:ea typeface="微软雅黑" panose="020B0503020204020204" pitchFamily="34" charset="-122"/>
            </a:endParaRPr>
          </a:p>
          <a:p>
            <a:pPr algn="ctr"/>
            <a:r>
              <a:rPr lang="zh-CN" altLang="en-US" sz="1400" dirty="0">
                <a:solidFill>
                  <a:srgbClr val="FF0000"/>
                </a:solidFill>
                <a:latin typeface="微软雅黑" panose="020B0503020204020204" pitchFamily="34" charset="-122"/>
                <a:ea typeface="微软雅黑" panose="020B0503020204020204" pitchFamily="34" charset="-122"/>
              </a:rPr>
              <a:t>提交数据</a:t>
            </a:r>
          </a:p>
        </p:txBody>
      </p:sp>
      <p:sp>
        <p:nvSpPr>
          <p:cNvPr id="42" name="文本框 41">
            <a:extLst>
              <a:ext uri="{FF2B5EF4-FFF2-40B4-BE49-F238E27FC236}">
                <a16:creationId xmlns:a16="http://schemas.microsoft.com/office/drawing/2014/main" id="{E56BF1AE-C103-4508-AFC0-D7D4AFD95887}"/>
              </a:ext>
            </a:extLst>
          </p:cNvPr>
          <p:cNvSpPr txBox="1"/>
          <p:nvPr/>
        </p:nvSpPr>
        <p:spPr>
          <a:xfrm>
            <a:off x="9922934" y="4034165"/>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处理请求</a:t>
            </a:r>
          </a:p>
        </p:txBody>
      </p:sp>
    </p:spTree>
    <p:extLst>
      <p:ext uri="{BB962C8B-B14F-4D97-AF65-F5344CB8AC3E}">
        <p14:creationId xmlns:p14="http://schemas.microsoft.com/office/powerpoint/2010/main" val="3601327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arn(outVertic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wipe(left)">
                                      <p:cBhvr>
                                        <p:cTn id="34" dur="500"/>
                                        <p:tgtEl>
                                          <p:spTgt spid="4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right)">
                                      <p:cBhvr>
                                        <p:cTn id="4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39" grpId="0"/>
      <p:bldP spid="4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7. </a:t>
            </a:r>
            <a:r>
              <a:rPr lang="zh-CN" altLang="en-US" dirty="0"/>
              <a:t>接口</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7.3 </a:t>
            </a:r>
            <a:r>
              <a:rPr lang="zh-CN" altLang="en-US" dirty="0"/>
              <a:t>接口测试工具</a:t>
            </a:r>
          </a:p>
        </p:txBody>
      </p:sp>
      <p:sp>
        <p:nvSpPr>
          <p:cNvPr id="5" name="TextBox 3">
            <a:extLst>
              <a:ext uri="{FF2B5EF4-FFF2-40B4-BE49-F238E27FC236}">
                <a16:creationId xmlns:a16="http://schemas.microsoft.com/office/drawing/2014/main" id="{4518D4E4-71C0-4797-8F0C-AE81E6FDC06D}"/>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1. </a:t>
            </a:r>
            <a:r>
              <a:rPr lang="zh-CN" altLang="en-US" sz="1867" b="1" dirty="0">
                <a:solidFill>
                  <a:srgbClr val="404040"/>
                </a:solidFill>
                <a:latin typeface="微软雅黑" panose="020B0503020204020204" pitchFamily="34" charset="-122"/>
                <a:ea typeface="微软雅黑" panose="020B0503020204020204" pitchFamily="34" charset="-122"/>
              </a:rPr>
              <a:t>什么是接口测试工具</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32" name="内容占位符 5">
            <a:extLst>
              <a:ext uri="{FF2B5EF4-FFF2-40B4-BE49-F238E27FC236}">
                <a16:creationId xmlns:a16="http://schemas.microsoft.com/office/drawing/2014/main" id="{BE9FC2A1-282F-4B19-B64B-CE4054959876}"/>
              </a:ext>
            </a:extLst>
          </p:cNvPr>
          <p:cNvSpPr>
            <a:spLocks noGrp="1"/>
          </p:cNvSpPr>
          <p:nvPr>
            <p:ph sz="half" idx="14"/>
          </p:nvPr>
        </p:nvSpPr>
        <p:spPr>
          <a:xfrm>
            <a:off x="1131170" y="2832000"/>
            <a:ext cx="8983133" cy="2055925"/>
          </a:xfrm>
        </p:spPr>
        <p:txBody>
          <a:bodyPr>
            <a:noAutofit/>
          </a:bodyPr>
          <a:lstStyle/>
          <a:p>
            <a:r>
              <a:rPr lang="zh-CN" altLang="en-US" dirty="0">
                <a:solidFill>
                  <a:schemeClr val="tx1"/>
                </a:solidFill>
              </a:rPr>
              <a:t>为了验证接口能否被正常被访问，我们常常需要使用接口测试工具，来对数据接口进行检测。</a:t>
            </a:r>
            <a:endParaRPr lang="en-US" altLang="zh-CN" dirty="0">
              <a:solidFill>
                <a:schemeClr val="tx1"/>
              </a:solidFill>
            </a:endParaRPr>
          </a:p>
          <a:p>
            <a:r>
              <a:rPr lang="zh-CN" altLang="en-US" dirty="0">
                <a:solidFill>
                  <a:srgbClr val="FF0000"/>
                </a:solidFill>
              </a:rPr>
              <a:t>好处</a:t>
            </a:r>
            <a:r>
              <a:rPr lang="zh-CN" altLang="en-US" dirty="0">
                <a:solidFill>
                  <a:schemeClr val="tx1"/>
                </a:solidFill>
              </a:rPr>
              <a:t>：接口测试工具能让我们在</a:t>
            </a:r>
            <a:r>
              <a:rPr lang="zh-CN" altLang="en-US" dirty="0">
                <a:solidFill>
                  <a:srgbClr val="FF0000"/>
                </a:solidFill>
              </a:rPr>
              <a:t>不写任何代码</a:t>
            </a:r>
            <a:r>
              <a:rPr lang="zh-CN" altLang="en-US" dirty="0">
                <a:solidFill>
                  <a:schemeClr val="tx1"/>
                </a:solidFill>
              </a:rPr>
              <a:t>的情况下，对接口进行</a:t>
            </a:r>
            <a:r>
              <a:rPr lang="zh-CN" altLang="en-US" dirty="0">
                <a:solidFill>
                  <a:srgbClr val="FF0000"/>
                </a:solidFill>
              </a:rPr>
              <a:t>调用</a:t>
            </a:r>
            <a:r>
              <a:rPr lang="zh-CN" altLang="en-US" dirty="0">
                <a:solidFill>
                  <a:schemeClr val="tx1"/>
                </a:solidFill>
              </a:rPr>
              <a:t>和</a:t>
            </a:r>
            <a:r>
              <a:rPr lang="zh-CN" altLang="en-US" dirty="0">
                <a:solidFill>
                  <a:srgbClr val="FF0000"/>
                </a:solidFill>
              </a:rPr>
              <a:t>测试</a:t>
            </a:r>
            <a:r>
              <a:rPr lang="zh-CN" altLang="en-US" dirty="0">
                <a:solidFill>
                  <a:schemeClr val="tx1"/>
                </a:solidFill>
              </a:rPr>
              <a:t>。</a:t>
            </a:r>
            <a:endParaRPr lang="en-US" altLang="zh-CN" dirty="0">
              <a:solidFill>
                <a:schemeClr val="tx1"/>
              </a:solidFill>
            </a:endParaRPr>
          </a:p>
        </p:txBody>
      </p:sp>
      <p:grpSp>
        <p:nvGrpSpPr>
          <p:cNvPr id="7" name="组合 6">
            <a:extLst>
              <a:ext uri="{FF2B5EF4-FFF2-40B4-BE49-F238E27FC236}">
                <a16:creationId xmlns:a16="http://schemas.microsoft.com/office/drawing/2014/main" id="{BF5D548B-7DA3-4809-8626-5CB6D84C714C}"/>
              </a:ext>
            </a:extLst>
          </p:cNvPr>
          <p:cNvGrpSpPr/>
          <p:nvPr/>
        </p:nvGrpSpPr>
        <p:grpSpPr>
          <a:xfrm>
            <a:off x="4163083" y="4098008"/>
            <a:ext cx="1596768" cy="1968085"/>
            <a:chOff x="3502224" y="3067156"/>
            <a:chExt cx="1197576" cy="1476064"/>
          </a:xfrm>
        </p:grpSpPr>
        <p:pic>
          <p:nvPicPr>
            <p:cNvPr id="6" name="图片 5">
              <a:extLst>
                <a:ext uri="{FF2B5EF4-FFF2-40B4-BE49-F238E27FC236}">
                  <a16:creationId xmlns:a16="http://schemas.microsoft.com/office/drawing/2014/main" id="{F701537F-76B7-414D-9393-EC4C5C93C8B3}"/>
                </a:ext>
              </a:extLst>
            </p:cNvPr>
            <p:cNvPicPr>
              <a:picLocks noChangeAspect="1"/>
            </p:cNvPicPr>
            <p:nvPr/>
          </p:nvPicPr>
          <p:blipFill>
            <a:blip r:embed="rId2"/>
            <a:stretch>
              <a:fillRect/>
            </a:stretch>
          </p:blipFill>
          <p:spPr>
            <a:xfrm>
              <a:off x="3502224" y="3067156"/>
              <a:ext cx="1197576" cy="1197576"/>
            </a:xfrm>
            <a:prstGeom prst="rect">
              <a:avLst/>
            </a:prstGeom>
          </p:spPr>
        </p:pic>
        <p:sp>
          <p:nvSpPr>
            <p:cNvPr id="33" name="文本框 32">
              <a:extLst>
                <a:ext uri="{FF2B5EF4-FFF2-40B4-BE49-F238E27FC236}">
                  <a16:creationId xmlns:a16="http://schemas.microsoft.com/office/drawing/2014/main" id="{18A39543-3482-432A-B26F-6CA098D5FEED}"/>
                </a:ext>
              </a:extLst>
            </p:cNvPr>
            <p:cNvSpPr txBox="1"/>
            <p:nvPr/>
          </p:nvSpPr>
          <p:spPr>
            <a:xfrm>
              <a:off x="3724948" y="4312387"/>
              <a:ext cx="702981" cy="230833"/>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PostMan</a:t>
              </a:r>
              <a:endParaRPr lang="zh-CN" altLang="en-US" sz="14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037382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a:t>
            </a:r>
            <a:r>
              <a:rPr lang="zh-CN" altLang="en-US" dirty="0"/>
              <a:t>客户端与服务器</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1.3 </a:t>
            </a:r>
            <a:r>
              <a:rPr lang="zh-CN" altLang="en-US" dirty="0"/>
              <a:t>客户端</a:t>
            </a:r>
          </a:p>
        </p:txBody>
      </p:sp>
      <p:sp>
        <p:nvSpPr>
          <p:cNvPr id="9" name="内容占位符 5">
            <a:extLst>
              <a:ext uri="{FF2B5EF4-FFF2-40B4-BE49-F238E27FC236}">
                <a16:creationId xmlns:a16="http://schemas.microsoft.com/office/drawing/2014/main" id="{8563ED40-FE2B-4275-B5F0-3E0984B7A9E7}"/>
              </a:ext>
            </a:extLst>
          </p:cNvPr>
          <p:cNvSpPr>
            <a:spLocks noGrp="1"/>
          </p:cNvSpPr>
          <p:nvPr>
            <p:ph sz="half" idx="14"/>
          </p:nvPr>
        </p:nvSpPr>
        <p:spPr>
          <a:xfrm>
            <a:off x="1131170" y="1857600"/>
            <a:ext cx="8983133" cy="1341288"/>
          </a:xfrm>
        </p:spPr>
        <p:txBody>
          <a:bodyPr>
            <a:noAutofit/>
          </a:bodyPr>
          <a:lstStyle/>
          <a:p>
            <a:r>
              <a:rPr lang="zh-CN" altLang="en-US" dirty="0">
                <a:solidFill>
                  <a:schemeClr val="tx1"/>
                </a:solidFill>
              </a:rPr>
              <a:t>上网过程中，负责</a:t>
            </a:r>
            <a:r>
              <a:rPr lang="zh-CN" altLang="en-US" dirty="0">
                <a:solidFill>
                  <a:srgbClr val="FF0000"/>
                </a:solidFill>
              </a:rPr>
              <a:t>获取和消费资源</a:t>
            </a:r>
            <a:r>
              <a:rPr lang="zh-CN" altLang="en-US" dirty="0">
                <a:solidFill>
                  <a:schemeClr val="tx1"/>
                </a:solidFill>
              </a:rPr>
              <a:t>的电脑，叫做客户端。</a:t>
            </a:r>
          </a:p>
        </p:txBody>
      </p:sp>
      <p:grpSp>
        <p:nvGrpSpPr>
          <p:cNvPr id="1024" name="组合 1023">
            <a:extLst>
              <a:ext uri="{FF2B5EF4-FFF2-40B4-BE49-F238E27FC236}">
                <a16:creationId xmlns:a16="http://schemas.microsoft.com/office/drawing/2014/main" id="{FA622172-13F6-4DCE-B6CA-8BB46C5EC36E}"/>
              </a:ext>
            </a:extLst>
          </p:cNvPr>
          <p:cNvGrpSpPr/>
          <p:nvPr/>
        </p:nvGrpSpPr>
        <p:grpSpPr>
          <a:xfrm>
            <a:off x="986515" y="4101051"/>
            <a:ext cx="9818988" cy="1150149"/>
            <a:chOff x="221486" y="2910188"/>
            <a:chExt cx="8571428" cy="1209524"/>
          </a:xfrm>
        </p:grpSpPr>
        <p:pic>
          <p:nvPicPr>
            <p:cNvPr id="27" name="图片 26">
              <a:extLst>
                <a:ext uri="{FF2B5EF4-FFF2-40B4-BE49-F238E27FC236}">
                  <a16:creationId xmlns:a16="http://schemas.microsoft.com/office/drawing/2014/main" id="{3F0E5545-B5F4-4242-813D-66A5DD38216C}"/>
                </a:ext>
              </a:extLst>
            </p:cNvPr>
            <p:cNvPicPr>
              <a:picLocks noChangeAspect="1"/>
            </p:cNvPicPr>
            <p:nvPr/>
          </p:nvPicPr>
          <p:blipFill>
            <a:blip r:embed="rId2"/>
            <a:stretch>
              <a:fillRect/>
            </a:stretch>
          </p:blipFill>
          <p:spPr>
            <a:xfrm>
              <a:off x="221486" y="2910188"/>
              <a:ext cx="8571428" cy="1209524"/>
            </a:xfrm>
            <a:prstGeom prst="rect">
              <a:avLst/>
            </a:prstGeom>
          </p:spPr>
        </p:pic>
        <p:sp>
          <p:nvSpPr>
            <p:cNvPr id="30" name="文本框 29">
              <a:extLst>
                <a:ext uri="{FF2B5EF4-FFF2-40B4-BE49-F238E27FC236}">
                  <a16:creationId xmlns:a16="http://schemas.microsoft.com/office/drawing/2014/main" id="{FEC39CF7-66F9-4733-8925-0D71BC51475F}"/>
                </a:ext>
              </a:extLst>
            </p:cNvPr>
            <p:cNvSpPr txBox="1"/>
            <p:nvPr/>
          </p:nvSpPr>
          <p:spPr>
            <a:xfrm>
              <a:off x="4143600" y="3369209"/>
              <a:ext cx="914400" cy="323666"/>
            </a:xfrm>
            <a:prstGeom prst="rect">
              <a:avLst/>
            </a:prstGeom>
            <a:noFill/>
          </p:spPr>
          <p:txBody>
            <a:bodyPr wrap="square" rtlCol="0">
              <a:spAutoFit/>
            </a:bodyPr>
            <a:lstStyle/>
            <a:p>
              <a:r>
                <a:rPr lang="zh-CN" altLang="en-US" sz="1400" dirty="0"/>
                <a:t>因特网</a:t>
              </a:r>
            </a:p>
          </p:txBody>
        </p:sp>
      </p:grpSp>
      <p:pic>
        <p:nvPicPr>
          <p:cNvPr id="1028" name="图片 1027">
            <a:extLst>
              <a:ext uri="{FF2B5EF4-FFF2-40B4-BE49-F238E27FC236}">
                <a16:creationId xmlns:a16="http://schemas.microsoft.com/office/drawing/2014/main" id="{E0215A3D-5888-4EF0-BE8F-7884368059F1}"/>
              </a:ext>
            </a:extLst>
          </p:cNvPr>
          <p:cNvPicPr>
            <a:picLocks noChangeAspect="1"/>
          </p:cNvPicPr>
          <p:nvPr/>
        </p:nvPicPr>
        <p:blipFill>
          <a:blip r:embed="rId3"/>
          <a:stretch>
            <a:fillRect/>
          </a:stretch>
        </p:blipFill>
        <p:spPr>
          <a:xfrm>
            <a:off x="6712831" y="5144690"/>
            <a:ext cx="1341980" cy="1353649"/>
          </a:xfrm>
          <a:prstGeom prst="rect">
            <a:avLst/>
          </a:prstGeom>
        </p:spPr>
      </p:pic>
      <p:pic>
        <p:nvPicPr>
          <p:cNvPr id="1029" name="图片 1028">
            <a:extLst>
              <a:ext uri="{FF2B5EF4-FFF2-40B4-BE49-F238E27FC236}">
                <a16:creationId xmlns:a16="http://schemas.microsoft.com/office/drawing/2014/main" id="{2C2D7448-70E1-4147-A86D-BEBFCF721863}"/>
              </a:ext>
            </a:extLst>
          </p:cNvPr>
          <p:cNvPicPr>
            <a:picLocks noChangeAspect="1"/>
          </p:cNvPicPr>
          <p:nvPr/>
        </p:nvPicPr>
        <p:blipFill>
          <a:blip r:embed="rId4"/>
          <a:stretch>
            <a:fillRect/>
          </a:stretch>
        </p:blipFill>
        <p:spPr>
          <a:xfrm>
            <a:off x="7832584" y="4937695"/>
            <a:ext cx="2621816" cy="1354244"/>
          </a:xfrm>
          <a:prstGeom prst="rect">
            <a:avLst/>
          </a:prstGeom>
        </p:spPr>
      </p:pic>
      <p:pic>
        <p:nvPicPr>
          <p:cNvPr id="1030" name="图片 1029">
            <a:extLst>
              <a:ext uri="{FF2B5EF4-FFF2-40B4-BE49-F238E27FC236}">
                <a16:creationId xmlns:a16="http://schemas.microsoft.com/office/drawing/2014/main" id="{06AD6CC3-14CA-472B-8E8B-CCB4D1A9BD91}"/>
              </a:ext>
            </a:extLst>
          </p:cNvPr>
          <p:cNvPicPr>
            <a:picLocks noChangeAspect="1"/>
          </p:cNvPicPr>
          <p:nvPr/>
        </p:nvPicPr>
        <p:blipFill>
          <a:blip r:embed="rId5"/>
          <a:stretch>
            <a:fillRect/>
          </a:stretch>
        </p:blipFill>
        <p:spPr>
          <a:xfrm>
            <a:off x="7456639" y="2709639"/>
            <a:ext cx="1355068" cy="1391412"/>
          </a:xfrm>
          <a:prstGeom prst="rect">
            <a:avLst/>
          </a:prstGeom>
        </p:spPr>
      </p:pic>
      <p:pic>
        <p:nvPicPr>
          <p:cNvPr id="1031" name="图片 1030">
            <a:extLst>
              <a:ext uri="{FF2B5EF4-FFF2-40B4-BE49-F238E27FC236}">
                <a16:creationId xmlns:a16="http://schemas.microsoft.com/office/drawing/2014/main" id="{047CA61D-FC2F-4AE8-81E0-A58B9D820FAF}"/>
              </a:ext>
            </a:extLst>
          </p:cNvPr>
          <p:cNvPicPr>
            <a:picLocks noChangeAspect="1"/>
          </p:cNvPicPr>
          <p:nvPr/>
        </p:nvPicPr>
        <p:blipFill>
          <a:blip r:embed="rId6"/>
          <a:stretch>
            <a:fillRect/>
          </a:stretch>
        </p:blipFill>
        <p:spPr>
          <a:xfrm>
            <a:off x="4544864" y="2861477"/>
            <a:ext cx="3159873" cy="947011"/>
          </a:xfrm>
          <a:prstGeom prst="rect">
            <a:avLst/>
          </a:prstGeom>
        </p:spPr>
      </p:pic>
      <p:pic>
        <p:nvPicPr>
          <p:cNvPr id="3" name="图片 2">
            <a:extLst>
              <a:ext uri="{FF2B5EF4-FFF2-40B4-BE49-F238E27FC236}">
                <a16:creationId xmlns:a16="http://schemas.microsoft.com/office/drawing/2014/main" id="{F076746D-F909-4CB3-B207-D22B34F2FC57}"/>
              </a:ext>
            </a:extLst>
          </p:cNvPr>
          <p:cNvPicPr>
            <a:picLocks noChangeAspect="1"/>
          </p:cNvPicPr>
          <p:nvPr/>
        </p:nvPicPr>
        <p:blipFill>
          <a:blip r:embed="rId7"/>
          <a:stretch>
            <a:fillRect/>
          </a:stretch>
        </p:blipFill>
        <p:spPr>
          <a:xfrm>
            <a:off x="3558524" y="5245474"/>
            <a:ext cx="1509435" cy="907889"/>
          </a:xfrm>
          <a:prstGeom prst="rect">
            <a:avLst/>
          </a:prstGeom>
        </p:spPr>
      </p:pic>
      <p:pic>
        <p:nvPicPr>
          <p:cNvPr id="4" name="图片 3">
            <a:extLst>
              <a:ext uri="{FF2B5EF4-FFF2-40B4-BE49-F238E27FC236}">
                <a16:creationId xmlns:a16="http://schemas.microsoft.com/office/drawing/2014/main" id="{83C8477D-C7E0-46CC-9A4D-2C05C52EE3C5}"/>
              </a:ext>
            </a:extLst>
          </p:cNvPr>
          <p:cNvPicPr>
            <a:picLocks noChangeAspect="1"/>
          </p:cNvPicPr>
          <p:nvPr/>
        </p:nvPicPr>
        <p:blipFill>
          <a:blip r:embed="rId8"/>
          <a:stretch>
            <a:fillRect/>
          </a:stretch>
        </p:blipFill>
        <p:spPr>
          <a:xfrm>
            <a:off x="985274" y="4928095"/>
            <a:ext cx="2931527" cy="1056407"/>
          </a:xfrm>
          <a:prstGeom prst="rect">
            <a:avLst/>
          </a:prstGeom>
        </p:spPr>
      </p:pic>
      <p:pic>
        <p:nvPicPr>
          <p:cNvPr id="5" name="图片 4">
            <a:extLst>
              <a:ext uri="{FF2B5EF4-FFF2-40B4-BE49-F238E27FC236}">
                <a16:creationId xmlns:a16="http://schemas.microsoft.com/office/drawing/2014/main" id="{5B6C3DD3-B4F4-4E76-BF05-C6CBEB37481A}"/>
              </a:ext>
            </a:extLst>
          </p:cNvPr>
          <p:cNvPicPr>
            <a:picLocks noChangeAspect="1"/>
          </p:cNvPicPr>
          <p:nvPr/>
        </p:nvPicPr>
        <p:blipFill>
          <a:blip r:embed="rId9"/>
          <a:stretch>
            <a:fillRect/>
          </a:stretch>
        </p:blipFill>
        <p:spPr>
          <a:xfrm>
            <a:off x="3111923" y="3255288"/>
            <a:ext cx="1432940" cy="870579"/>
          </a:xfrm>
          <a:prstGeom prst="rect">
            <a:avLst/>
          </a:prstGeom>
        </p:spPr>
      </p:pic>
      <p:pic>
        <p:nvPicPr>
          <p:cNvPr id="6" name="图片 5">
            <a:extLst>
              <a:ext uri="{FF2B5EF4-FFF2-40B4-BE49-F238E27FC236}">
                <a16:creationId xmlns:a16="http://schemas.microsoft.com/office/drawing/2014/main" id="{EBCFC0B0-9CCB-4341-8FB0-358A6937F13A}"/>
              </a:ext>
            </a:extLst>
          </p:cNvPr>
          <p:cNvPicPr>
            <a:picLocks noChangeAspect="1"/>
          </p:cNvPicPr>
          <p:nvPr/>
        </p:nvPicPr>
        <p:blipFill>
          <a:blip r:embed="rId10"/>
          <a:stretch>
            <a:fillRect/>
          </a:stretch>
        </p:blipFill>
        <p:spPr>
          <a:xfrm>
            <a:off x="528778" y="3072263"/>
            <a:ext cx="2790756" cy="796419"/>
          </a:xfrm>
          <a:prstGeom prst="rect">
            <a:avLst/>
          </a:prstGeom>
        </p:spPr>
      </p:pic>
      <p:pic>
        <p:nvPicPr>
          <p:cNvPr id="7" name="图片 6">
            <a:extLst>
              <a:ext uri="{FF2B5EF4-FFF2-40B4-BE49-F238E27FC236}">
                <a16:creationId xmlns:a16="http://schemas.microsoft.com/office/drawing/2014/main" id="{42A227BD-0D69-4147-977D-9546A4C1B69F}"/>
              </a:ext>
            </a:extLst>
          </p:cNvPr>
          <p:cNvPicPr>
            <a:picLocks noChangeAspect="1"/>
          </p:cNvPicPr>
          <p:nvPr/>
        </p:nvPicPr>
        <p:blipFill>
          <a:blip r:embed="rId11"/>
          <a:stretch>
            <a:fillRect/>
          </a:stretch>
        </p:blipFill>
        <p:spPr>
          <a:xfrm>
            <a:off x="8912421" y="3177995"/>
            <a:ext cx="1541980" cy="943949"/>
          </a:xfrm>
          <a:prstGeom prst="rect">
            <a:avLst/>
          </a:prstGeom>
        </p:spPr>
      </p:pic>
    </p:spTree>
    <p:extLst>
      <p:ext uri="{BB962C8B-B14F-4D97-AF65-F5344CB8AC3E}">
        <p14:creationId xmlns:p14="http://schemas.microsoft.com/office/powerpoint/2010/main" val="16915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7. </a:t>
            </a:r>
            <a:r>
              <a:rPr lang="zh-CN" altLang="en-US" dirty="0"/>
              <a:t>接口</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7.3 </a:t>
            </a:r>
            <a:r>
              <a:rPr lang="zh-CN" altLang="en-US" dirty="0"/>
              <a:t>接口测试工具</a:t>
            </a:r>
          </a:p>
        </p:txBody>
      </p:sp>
      <p:sp>
        <p:nvSpPr>
          <p:cNvPr id="5" name="TextBox 3">
            <a:extLst>
              <a:ext uri="{FF2B5EF4-FFF2-40B4-BE49-F238E27FC236}">
                <a16:creationId xmlns:a16="http://schemas.microsoft.com/office/drawing/2014/main" id="{4518D4E4-71C0-4797-8F0C-AE81E6FDC06D}"/>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2. </a:t>
            </a:r>
            <a:r>
              <a:rPr lang="zh-CN" altLang="en-US" sz="1867" b="1" dirty="0">
                <a:solidFill>
                  <a:srgbClr val="404040"/>
                </a:solidFill>
                <a:latin typeface="微软雅黑" panose="020B0503020204020204" pitchFamily="34" charset="-122"/>
                <a:ea typeface="微软雅黑" panose="020B0503020204020204" pitchFamily="34" charset="-122"/>
              </a:rPr>
              <a:t>下载并安装</a:t>
            </a:r>
            <a:r>
              <a:rPr lang="en-US" altLang="zh-CN" sz="1867" b="1" dirty="0">
                <a:solidFill>
                  <a:srgbClr val="404040"/>
                </a:solidFill>
                <a:latin typeface="微软雅黑" panose="020B0503020204020204" pitchFamily="34" charset="-122"/>
                <a:ea typeface="微软雅黑" panose="020B0503020204020204" pitchFamily="34" charset="-122"/>
              </a:rPr>
              <a:t>PostMan</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32" name="内容占位符 5">
            <a:extLst>
              <a:ext uri="{FF2B5EF4-FFF2-40B4-BE49-F238E27FC236}">
                <a16:creationId xmlns:a16="http://schemas.microsoft.com/office/drawing/2014/main" id="{BE9FC2A1-282F-4B19-B64B-CE4054959876}"/>
              </a:ext>
            </a:extLst>
          </p:cNvPr>
          <p:cNvSpPr>
            <a:spLocks noGrp="1"/>
          </p:cNvSpPr>
          <p:nvPr>
            <p:ph sz="half" idx="14"/>
          </p:nvPr>
        </p:nvSpPr>
        <p:spPr>
          <a:xfrm>
            <a:off x="1131168" y="2832000"/>
            <a:ext cx="9689232" cy="2055925"/>
          </a:xfrm>
        </p:spPr>
        <p:txBody>
          <a:bodyPr>
            <a:noAutofit/>
          </a:bodyPr>
          <a:lstStyle/>
          <a:p>
            <a:r>
              <a:rPr lang="zh-CN" altLang="en-US" dirty="0">
                <a:solidFill>
                  <a:schemeClr val="tx1"/>
                </a:solidFill>
              </a:rPr>
              <a:t>访问 </a:t>
            </a:r>
            <a:r>
              <a:rPr lang="en-US" altLang="zh-CN" dirty="0">
                <a:solidFill>
                  <a:schemeClr val="tx1"/>
                </a:solidFill>
              </a:rPr>
              <a:t>PostMan </a:t>
            </a:r>
            <a:r>
              <a:rPr lang="zh-CN" altLang="en-US" dirty="0">
                <a:solidFill>
                  <a:schemeClr val="tx1"/>
                </a:solidFill>
              </a:rPr>
              <a:t>的官方下载网址 </a:t>
            </a:r>
            <a:r>
              <a:rPr lang="en-US" altLang="zh-CN" dirty="0">
                <a:hlinkClick r:id="rId2"/>
              </a:rPr>
              <a:t>https://www.getpostman.com/downloads/</a:t>
            </a:r>
            <a:r>
              <a:rPr lang="zh-CN" altLang="en-US" dirty="0"/>
              <a:t>，下载所需的安装程序后，直接安装即可。</a:t>
            </a:r>
            <a:endParaRPr lang="en-US" altLang="zh-CN" dirty="0">
              <a:solidFill>
                <a:schemeClr val="tx1"/>
              </a:solidFill>
            </a:endParaRPr>
          </a:p>
        </p:txBody>
      </p:sp>
      <p:pic>
        <p:nvPicPr>
          <p:cNvPr id="4" name="图片 3">
            <a:extLst>
              <a:ext uri="{FF2B5EF4-FFF2-40B4-BE49-F238E27FC236}">
                <a16:creationId xmlns:a16="http://schemas.microsoft.com/office/drawing/2014/main" id="{9BD5FD93-5448-43ED-95C5-26032A1F26B3}"/>
              </a:ext>
            </a:extLst>
          </p:cNvPr>
          <p:cNvPicPr>
            <a:picLocks noChangeAspect="1"/>
          </p:cNvPicPr>
          <p:nvPr/>
        </p:nvPicPr>
        <p:blipFill>
          <a:blip r:embed="rId3"/>
          <a:stretch>
            <a:fillRect/>
          </a:stretch>
        </p:blipFill>
        <p:spPr>
          <a:xfrm>
            <a:off x="1280159" y="3378200"/>
            <a:ext cx="6499260" cy="3307080"/>
          </a:xfrm>
          <a:prstGeom prst="rect">
            <a:avLst/>
          </a:prstGeom>
        </p:spPr>
      </p:pic>
    </p:spTree>
    <p:extLst>
      <p:ext uri="{BB962C8B-B14F-4D97-AF65-F5344CB8AC3E}">
        <p14:creationId xmlns:p14="http://schemas.microsoft.com/office/powerpoint/2010/main" val="3364252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7. </a:t>
            </a:r>
            <a:r>
              <a:rPr lang="zh-CN" altLang="en-US" dirty="0"/>
              <a:t>接口</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7.3 </a:t>
            </a:r>
            <a:r>
              <a:rPr lang="zh-CN" altLang="en-US" dirty="0"/>
              <a:t>接口测试工具</a:t>
            </a:r>
          </a:p>
        </p:txBody>
      </p:sp>
      <p:sp>
        <p:nvSpPr>
          <p:cNvPr id="5" name="TextBox 3">
            <a:extLst>
              <a:ext uri="{FF2B5EF4-FFF2-40B4-BE49-F238E27FC236}">
                <a16:creationId xmlns:a16="http://schemas.microsoft.com/office/drawing/2014/main" id="{4518D4E4-71C0-4797-8F0C-AE81E6FDC06D}"/>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3. </a:t>
            </a:r>
            <a:r>
              <a:rPr lang="zh-CN" altLang="en-US" sz="1867" b="1" dirty="0">
                <a:solidFill>
                  <a:srgbClr val="404040"/>
                </a:solidFill>
                <a:latin typeface="微软雅黑" panose="020B0503020204020204" pitchFamily="34" charset="-122"/>
                <a:ea typeface="微软雅黑" panose="020B0503020204020204" pitchFamily="34" charset="-122"/>
              </a:rPr>
              <a:t>了解</a:t>
            </a:r>
            <a:r>
              <a:rPr lang="en-US" altLang="zh-CN" sz="1867" b="1" dirty="0">
                <a:solidFill>
                  <a:srgbClr val="404040"/>
                </a:solidFill>
                <a:latin typeface="微软雅黑" panose="020B0503020204020204" pitchFamily="34" charset="-122"/>
                <a:ea typeface="微软雅黑" panose="020B0503020204020204" pitchFamily="34" charset="-122"/>
              </a:rPr>
              <a:t>PostMan</a:t>
            </a:r>
            <a:r>
              <a:rPr lang="zh-CN" altLang="en-US" sz="1867" b="1" dirty="0">
                <a:solidFill>
                  <a:srgbClr val="404040"/>
                </a:solidFill>
                <a:latin typeface="微软雅黑" panose="020B0503020204020204" pitchFamily="34" charset="-122"/>
                <a:ea typeface="微软雅黑" panose="020B0503020204020204" pitchFamily="34" charset="-122"/>
              </a:rPr>
              <a:t>界面的组成部分</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32" name="内容占位符 5">
            <a:extLst>
              <a:ext uri="{FF2B5EF4-FFF2-40B4-BE49-F238E27FC236}">
                <a16:creationId xmlns:a16="http://schemas.microsoft.com/office/drawing/2014/main" id="{BE9FC2A1-282F-4B19-B64B-CE4054959876}"/>
              </a:ext>
            </a:extLst>
          </p:cNvPr>
          <p:cNvSpPr>
            <a:spLocks noGrp="1"/>
          </p:cNvSpPr>
          <p:nvPr>
            <p:ph sz="half" idx="14"/>
          </p:nvPr>
        </p:nvSpPr>
        <p:spPr>
          <a:xfrm>
            <a:off x="7382933" y="2832000"/>
            <a:ext cx="3437467" cy="3822800"/>
          </a:xfrm>
        </p:spPr>
        <p:txBody>
          <a:bodyPr>
            <a:noAutofit/>
          </a:bodyPr>
          <a:lstStyle/>
          <a:p>
            <a:r>
              <a:rPr lang="en-US" altLang="zh-CN" dirty="0">
                <a:solidFill>
                  <a:schemeClr val="tx1"/>
                </a:solidFill>
              </a:rPr>
              <a:t>PostMan</a:t>
            </a:r>
            <a:r>
              <a:rPr lang="zh-CN" altLang="en-US" dirty="0">
                <a:solidFill>
                  <a:schemeClr val="tx1"/>
                </a:solidFill>
              </a:rPr>
              <a:t>界面的组成部分，从上到下，从左到右，分别是：</a:t>
            </a:r>
            <a:endParaRPr lang="en-US" altLang="zh-CN" dirty="0">
              <a:solidFill>
                <a:schemeClr val="tx1"/>
              </a:solidFill>
            </a:endParaRPr>
          </a:p>
          <a:p>
            <a:pPr marL="228594" indent="-228594">
              <a:lnSpc>
                <a:spcPts val="2000"/>
              </a:lnSpc>
              <a:buFont typeface="Wingdings" panose="05000000000000000000" pitchFamily="2" charset="2"/>
              <a:buChar char="l"/>
            </a:pPr>
            <a:r>
              <a:rPr lang="zh-CN" altLang="en-US" dirty="0">
                <a:solidFill>
                  <a:schemeClr val="tx1"/>
                </a:solidFill>
              </a:rPr>
              <a:t>菜单栏</a:t>
            </a:r>
            <a:endParaRPr lang="en-US" altLang="zh-CN" dirty="0">
              <a:solidFill>
                <a:schemeClr val="tx1"/>
              </a:solidFill>
            </a:endParaRPr>
          </a:p>
          <a:p>
            <a:pPr marL="228594" indent="-228594">
              <a:lnSpc>
                <a:spcPts val="2000"/>
              </a:lnSpc>
              <a:buFont typeface="Wingdings" panose="05000000000000000000" pitchFamily="2" charset="2"/>
              <a:buChar char="l"/>
            </a:pPr>
            <a:r>
              <a:rPr lang="zh-CN" altLang="en-US" dirty="0">
                <a:solidFill>
                  <a:schemeClr val="tx1"/>
                </a:solidFill>
              </a:rPr>
              <a:t>工具栏</a:t>
            </a:r>
            <a:endParaRPr lang="en-US" altLang="zh-CN" dirty="0">
              <a:solidFill>
                <a:schemeClr val="tx1"/>
              </a:solidFill>
            </a:endParaRPr>
          </a:p>
          <a:p>
            <a:pPr marL="228594" indent="-228594">
              <a:lnSpc>
                <a:spcPts val="2000"/>
              </a:lnSpc>
              <a:buFont typeface="Wingdings" panose="05000000000000000000" pitchFamily="2" charset="2"/>
              <a:buChar char="l"/>
            </a:pPr>
            <a:r>
              <a:rPr lang="zh-CN" altLang="en-US" dirty="0">
                <a:solidFill>
                  <a:schemeClr val="tx1"/>
                </a:solidFill>
              </a:rPr>
              <a:t>左侧历史记录与集合面板</a:t>
            </a:r>
            <a:endParaRPr lang="en-US" altLang="zh-CN" dirty="0">
              <a:solidFill>
                <a:schemeClr val="tx1"/>
              </a:solidFill>
            </a:endParaRPr>
          </a:p>
          <a:p>
            <a:pPr marL="228594" indent="-228594">
              <a:lnSpc>
                <a:spcPts val="2000"/>
              </a:lnSpc>
              <a:buFont typeface="Wingdings" panose="05000000000000000000" pitchFamily="2" charset="2"/>
              <a:buChar char="l"/>
            </a:pPr>
            <a:r>
              <a:rPr lang="zh-CN" altLang="en-US" dirty="0">
                <a:solidFill>
                  <a:schemeClr val="tx1"/>
                </a:solidFill>
              </a:rPr>
              <a:t>请求页签</a:t>
            </a:r>
            <a:endParaRPr lang="en-US" altLang="zh-CN" dirty="0">
              <a:solidFill>
                <a:schemeClr val="tx1"/>
              </a:solidFill>
            </a:endParaRPr>
          </a:p>
          <a:p>
            <a:pPr marL="228594" indent="-228594">
              <a:lnSpc>
                <a:spcPts val="2000"/>
              </a:lnSpc>
              <a:buFont typeface="Wingdings" panose="05000000000000000000" pitchFamily="2" charset="2"/>
              <a:buChar char="l"/>
            </a:pPr>
            <a:r>
              <a:rPr lang="zh-CN" altLang="en-US" dirty="0">
                <a:solidFill>
                  <a:schemeClr val="tx1"/>
                </a:solidFill>
              </a:rPr>
              <a:t>请求地址区域</a:t>
            </a:r>
            <a:endParaRPr lang="en-US" altLang="zh-CN" dirty="0">
              <a:solidFill>
                <a:schemeClr val="tx1"/>
              </a:solidFill>
            </a:endParaRPr>
          </a:p>
          <a:p>
            <a:pPr marL="228594" indent="-228594">
              <a:lnSpc>
                <a:spcPts val="2000"/>
              </a:lnSpc>
              <a:buFont typeface="Wingdings" panose="05000000000000000000" pitchFamily="2" charset="2"/>
              <a:buChar char="l"/>
            </a:pPr>
            <a:r>
              <a:rPr lang="zh-CN" altLang="en-US" dirty="0">
                <a:solidFill>
                  <a:schemeClr val="tx1"/>
                </a:solidFill>
              </a:rPr>
              <a:t>请求参数区域</a:t>
            </a:r>
            <a:endParaRPr lang="en-US" altLang="zh-CN" dirty="0">
              <a:solidFill>
                <a:schemeClr val="tx1"/>
              </a:solidFill>
            </a:endParaRPr>
          </a:p>
          <a:p>
            <a:pPr marL="228594" indent="-228594">
              <a:lnSpc>
                <a:spcPts val="2000"/>
              </a:lnSpc>
              <a:buFont typeface="Wingdings" panose="05000000000000000000" pitchFamily="2" charset="2"/>
              <a:buChar char="l"/>
            </a:pPr>
            <a:r>
              <a:rPr lang="zh-CN" altLang="en-US" dirty="0">
                <a:solidFill>
                  <a:schemeClr val="tx1"/>
                </a:solidFill>
              </a:rPr>
              <a:t>响应结果区域</a:t>
            </a:r>
            <a:endParaRPr lang="en-US" altLang="zh-CN" dirty="0">
              <a:solidFill>
                <a:schemeClr val="tx1"/>
              </a:solidFill>
            </a:endParaRPr>
          </a:p>
          <a:p>
            <a:pPr marL="228594" indent="-228594">
              <a:lnSpc>
                <a:spcPts val="2000"/>
              </a:lnSpc>
              <a:buFont typeface="Wingdings" panose="05000000000000000000" pitchFamily="2" charset="2"/>
              <a:buChar char="l"/>
            </a:pPr>
            <a:r>
              <a:rPr lang="zh-CN" altLang="en-US" dirty="0">
                <a:solidFill>
                  <a:schemeClr val="tx1"/>
                </a:solidFill>
              </a:rPr>
              <a:t>状态栏</a:t>
            </a:r>
            <a:endParaRPr lang="en-US" altLang="zh-CN" dirty="0">
              <a:solidFill>
                <a:schemeClr val="tx1"/>
              </a:solidFill>
            </a:endParaRPr>
          </a:p>
        </p:txBody>
      </p:sp>
      <p:pic>
        <p:nvPicPr>
          <p:cNvPr id="2" name="图片 1">
            <a:extLst>
              <a:ext uri="{FF2B5EF4-FFF2-40B4-BE49-F238E27FC236}">
                <a16:creationId xmlns:a16="http://schemas.microsoft.com/office/drawing/2014/main" id="{B1FD5A27-025A-40AF-BE87-E3E06BA80323}"/>
              </a:ext>
            </a:extLst>
          </p:cNvPr>
          <p:cNvPicPr>
            <a:picLocks noChangeAspect="1"/>
          </p:cNvPicPr>
          <p:nvPr/>
        </p:nvPicPr>
        <p:blipFill>
          <a:blip r:embed="rId2"/>
          <a:stretch>
            <a:fillRect/>
          </a:stretch>
        </p:blipFill>
        <p:spPr>
          <a:xfrm>
            <a:off x="1246469" y="2815067"/>
            <a:ext cx="6051799" cy="3904204"/>
          </a:xfrm>
          <a:prstGeom prst="rect">
            <a:avLst/>
          </a:prstGeom>
        </p:spPr>
      </p:pic>
      <p:sp>
        <p:nvSpPr>
          <p:cNvPr id="8" name="矩形 7">
            <a:extLst>
              <a:ext uri="{FF2B5EF4-FFF2-40B4-BE49-F238E27FC236}">
                <a16:creationId xmlns:a16="http://schemas.microsoft.com/office/drawing/2014/main" id="{D9F3B008-F7AF-459E-AECE-8302A958AA28}"/>
              </a:ext>
            </a:extLst>
          </p:cNvPr>
          <p:cNvSpPr/>
          <p:nvPr/>
        </p:nvSpPr>
        <p:spPr bwMode="auto">
          <a:xfrm>
            <a:off x="1246469" y="2954867"/>
            <a:ext cx="6051799" cy="173143"/>
          </a:xfrm>
          <a:prstGeom prst="rect">
            <a:avLst/>
          </a:prstGeom>
          <a:noFill/>
          <a:ln w="19050">
            <a:solidFill>
              <a:srgbClr val="F69898"/>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itchFamily="34" charset="-122"/>
              <a:ea typeface="微软雅黑" pitchFamily="34" charset="-122"/>
            </a:endParaRPr>
          </a:p>
        </p:txBody>
      </p:sp>
      <p:sp>
        <p:nvSpPr>
          <p:cNvPr id="9" name="矩形 8">
            <a:extLst>
              <a:ext uri="{FF2B5EF4-FFF2-40B4-BE49-F238E27FC236}">
                <a16:creationId xmlns:a16="http://schemas.microsoft.com/office/drawing/2014/main" id="{80FA8C52-F3D7-4038-8A85-9B752A5CF3AF}"/>
              </a:ext>
            </a:extLst>
          </p:cNvPr>
          <p:cNvSpPr/>
          <p:nvPr/>
        </p:nvSpPr>
        <p:spPr bwMode="auto">
          <a:xfrm>
            <a:off x="1243434" y="3115610"/>
            <a:ext cx="6051799" cy="269036"/>
          </a:xfrm>
          <a:prstGeom prst="rect">
            <a:avLst/>
          </a:prstGeom>
          <a:noFill/>
          <a:ln w="19050">
            <a:solidFill>
              <a:srgbClr val="F69898"/>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itchFamily="34" charset="-122"/>
              <a:ea typeface="微软雅黑" pitchFamily="34" charset="-122"/>
            </a:endParaRPr>
          </a:p>
        </p:txBody>
      </p:sp>
      <p:sp>
        <p:nvSpPr>
          <p:cNvPr id="13" name="矩形 12">
            <a:extLst>
              <a:ext uri="{FF2B5EF4-FFF2-40B4-BE49-F238E27FC236}">
                <a16:creationId xmlns:a16="http://schemas.microsoft.com/office/drawing/2014/main" id="{B85D4A6C-5056-491E-A232-6D4A878D10D2}"/>
              </a:ext>
            </a:extLst>
          </p:cNvPr>
          <p:cNvSpPr/>
          <p:nvPr/>
        </p:nvSpPr>
        <p:spPr bwMode="auto">
          <a:xfrm>
            <a:off x="1246469" y="3384646"/>
            <a:ext cx="1701448" cy="3148081"/>
          </a:xfrm>
          <a:prstGeom prst="rect">
            <a:avLst/>
          </a:prstGeom>
          <a:noFill/>
          <a:ln w="19050">
            <a:solidFill>
              <a:srgbClr val="F69898"/>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itchFamily="34" charset="-122"/>
              <a:ea typeface="微软雅黑" pitchFamily="34" charset="-122"/>
            </a:endParaRPr>
          </a:p>
        </p:txBody>
      </p:sp>
      <p:sp>
        <p:nvSpPr>
          <p:cNvPr id="14" name="矩形 13">
            <a:extLst>
              <a:ext uri="{FF2B5EF4-FFF2-40B4-BE49-F238E27FC236}">
                <a16:creationId xmlns:a16="http://schemas.microsoft.com/office/drawing/2014/main" id="{67BEED1B-D7D9-458D-8D8D-851FF760DB5A}"/>
              </a:ext>
            </a:extLst>
          </p:cNvPr>
          <p:cNvSpPr/>
          <p:nvPr/>
        </p:nvSpPr>
        <p:spPr bwMode="auto">
          <a:xfrm>
            <a:off x="2947918" y="3384646"/>
            <a:ext cx="4350349" cy="3148081"/>
          </a:xfrm>
          <a:prstGeom prst="rect">
            <a:avLst/>
          </a:prstGeom>
          <a:noFill/>
          <a:ln w="19050">
            <a:solidFill>
              <a:srgbClr val="F69898"/>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itchFamily="34" charset="-122"/>
              <a:ea typeface="微软雅黑" pitchFamily="34" charset="-122"/>
            </a:endParaRPr>
          </a:p>
        </p:txBody>
      </p:sp>
      <p:sp>
        <p:nvSpPr>
          <p:cNvPr id="15" name="矩形 14">
            <a:extLst>
              <a:ext uri="{FF2B5EF4-FFF2-40B4-BE49-F238E27FC236}">
                <a16:creationId xmlns:a16="http://schemas.microsoft.com/office/drawing/2014/main" id="{CED0E577-AA7C-440A-98DF-C3DA28131489}"/>
              </a:ext>
            </a:extLst>
          </p:cNvPr>
          <p:cNvSpPr/>
          <p:nvPr/>
        </p:nvSpPr>
        <p:spPr>
          <a:xfrm>
            <a:off x="2984062" y="3914409"/>
            <a:ext cx="4252285" cy="295167"/>
          </a:xfrm>
          <a:prstGeom prst="rect">
            <a:avLst/>
          </a:prstGeom>
          <a:noFill/>
          <a:ln w="19050">
            <a:solidFill>
              <a:srgbClr val="558ED5"/>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itchFamily="34" charset="-122"/>
              <a:ea typeface="微软雅黑" pitchFamily="34" charset="-122"/>
            </a:endParaRPr>
          </a:p>
        </p:txBody>
      </p:sp>
      <p:sp>
        <p:nvSpPr>
          <p:cNvPr id="16" name="矩形 15">
            <a:extLst>
              <a:ext uri="{FF2B5EF4-FFF2-40B4-BE49-F238E27FC236}">
                <a16:creationId xmlns:a16="http://schemas.microsoft.com/office/drawing/2014/main" id="{B07ED718-1C95-4E51-AABC-9B6467FDBB46}"/>
              </a:ext>
            </a:extLst>
          </p:cNvPr>
          <p:cNvSpPr/>
          <p:nvPr/>
        </p:nvSpPr>
        <p:spPr>
          <a:xfrm>
            <a:off x="2987091" y="4263190"/>
            <a:ext cx="4252285" cy="765252"/>
          </a:xfrm>
          <a:prstGeom prst="rect">
            <a:avLst/>
          </a:prstGeom>
          <a:noFill/>
          <a:ln w="19050">
            <a:solidFill>
              <a:srgbClr val="558ED5"/>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itchFamily="34" charset="-122"/>
              <a:ea typeface="微软雅黑" pitchFamily="34" charset="-122"/>
            </a:endParaRPr>
          </a:p>
        </p:txBody>
      </p:sp>
      <p:sp>
        <p:nvSpPr>
          <p:cNvPr id="17" name="矩形 16">
            <a:extLst>
              <a:ext uri="{FF2B5EF4-FFF2-40B4-BE49-F238E27FC236}">
                <a16:creationId xmlns:a16="http://schemas.microsoft.com/office/drawing/2014/main" id="{6706E2DA-3C57-4190-ADEE-24AAC68C3D63}"/>
              </a:ext>
            </a:extLst>
          </p:cNvPr>
          <p:cNvSpPr/>
          <p:nvPr/>
        </p:nvSpPr>
        <p:spPr>
          <a:xfrm>
            <a:off x="2987091" y="5082057"/>
            <a:ext cx="4252285" cy="1396081"/>
          </a:xfrm>
          <a:prstGeom prst="rect">
            <a:avLst/>
          </a:prstGeom>
          <a:noFill/>
          <a:ln w="19050">
            <a:solidFill>
              <a:srgbClr val="558ED5"/>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itchFamily="34" charset="-122"/>
              <a:ea typeface="微软雅黑" pitchFamily="34" charset="-122"/>
            </a:endParaRPr>
          </a:p>
        </p:txBody>
      </p:sp>
      <p:sp>
        <p:nvSpPr>
          <p:cNvPr id="18" name="矩形 17">
            <a:extLst>
              <a:ext uri="{FF2B5EF4-FFF2-40B4-BE49-F238E27FC236}">
                <a16:creationId xmlns:a16="http://schemas.microsoft.com/office/drawing/2014/main" id="{64E2C6B7-FCC2-4778-9391-690321A2356E}"/>
              </a:ext>
            </a:extLst>
          </p:cNvPr>
          <p:cNvSpPr/>
          <p:nvPr/>
        </p:nvSpPr>
        <p:spPr>
          <a:xfrm>
            <a:off x="1246469" y="6530035"/>
            <a:ext cx="6048763" cy="189237"/>
          </a:xfrm>
          <a:prstGeom prst="rect">
            <a:avLst/>
          </a:prstGeom>
          <a:noFill/>
          <a:ln w="19050">
            <a:solidFill>
              <a:srgbClr val="F69898"/>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22703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2">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
                                            <p:txEl>
                                              <p:pRg st="5" end="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2">
                                            <p:txEl>
                                              <p:pRg st="6" end="6"/>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2">
                                            <p:txEl>
                                              <p:pRg st="7" end="7"/>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2">
                                            <p:txEl>
                                              <p:pRg st="8" end="8"/>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animBg="1"/>
      <p:bldP spid="14" grpId="0" animBg="1"/>
      <p:bldP spid="15" grpId="0" animBg="1"/>
      <p:bldP spid="16" grpId="0" animBg="1"/>
      <p:bldP spid="17" grpId="0" animBg="1"/>
      <p:bldP spid="1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7. </a:t>
            </a:r>
            <a:r>
              <a:rPr lang="zh-CN" altLang="en-US" dirty="0"/>
              <a:t>接口</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7.4 </a:t>
            </a:r>
            <a:r>
              <a:rPr lang="zh-CN" altLang="en-US" dirty="0">
                <a:solidFill>
                  <a:srgbClr val="404040"/>
                </a:solidFill>
              </a:rPr>
              <a:t>使用</a:t>
            </a:r>
            <a:r>
              <a:rPr lang="en-US" altLang="zh-CN" dirty="0">
                <a:solidFill>
                  <a:srgbClr val="404040"/>
                </a:solidFill>
              </a:rPr>
              <a:t>PostMan</a:t>
            </a:r>
            <a:r>
              <a:rPr lang="zh-CN" altLang="en-US" dirty="0">
                <a:solidFill>
                  <a:srgbClr val="404040"/>
                </a:solidFill>
              </a:rPr>
              <a:t>测试</a:t>
            </a:r>
            <a:r>
              <a:rPr lang="en-US" altLang="zh-CN" dirty="0">
                <a:solidFill>
                  <a:srgbClr val="404040"/>
                </a:solidFill>
              </a:rPr>
              <a:t>GET</a:t>
            </a:r>
            <a:r>
              <a:rPr lang="zh-CN" altLang="en-US" dirty="0">
                <a:solidFill>
                  <a:srgbClr val="404040"/>
                </a:solidFill>
              </a:rPr>
              <a:t>接口</a:t>
            </a:r>
            <a:endParaRPr lang="zh-CN" altLang="en-US" dirty="0"/>
          </a:p>
        </p:txBody>
      </p:sp>
      <p:pic>
        <p:nvPicPr>
          <p:cNvPr id="2" name="图片 1">
            <a:extLst>
              <a:ext uri="{FF2B5EF4-FFF2-40B4-BE49-F238E27FC236}">
                <a16:creationId xmlns:a16="http://schemas.microsoft.com/office/drawing/2014/main" id="{755ACCD5-0D67-46BF-BBEB-273224A26463}"/>
              </a:ext>
            </a:extLst>
          </p:cNvPr>
          <p:cNvPicPr>
            <a:picLocks noChangeAspect="1"/>
          </p:cNvPicPr>
          <p:nvPr/>
        </p:nvPicPr>
        <p:blipFill>
          <a:blip r:embed="rId2"/>
          <a:stretch>
            <a:fillRect/>
          </a:stretch>
        </p:blipFill>
        <p:spPr>
          <a:xfrm>
            <a:off x="1264639" y="1970077"/>
            <a:ext cx="6672216" cy="4735524"/>
          </a:xfrm>
          <a:prstGeom prst="rect">
            <a:avLst/>
          </a:prstGeom>
        </p:spPr>
      </p:pic>
      <p:sp>
        <p:nvSpPr>
          <p:cNvPr id="13" name="内容占位符 5">
            <a:extLst>
              <a:ext uri="{FF2B5EF4-FFF2-40B4-BE49-F238E27FC236}">
                <a16:creationId xmlns:a16="http://schemas.microsoft.com/office/drawing/2014/main" id="{D3D26700-F651-42ED-A463-A1D495D92A99}"/>
              </a:ext>
            </a:extLst>
          </p:cNvPr>
          <p:cNvSpPr>
            <a:spLocks noGrp="1"/>
          </p:cNvSpPr>
          <p:nvPr>
            <p:ph sz="half" idx="14"/>
          </p:nvPr>
        </p:nvSpPr>
        <p:spPr>
          <a:xfrm>
            <a:off x="8070322" y="1857600"/>
            <a:ext cx="3351212" cy="3297600"/>
          </a:xfrm>
        </p:spPr>
        <p:txBody>
          <a:bodyPr>
            <a:noAutofit/>
          </a:bodyPr>
          <a:lstStyle/>
          <a:p>
            <a:r>
              <a:rPr lang="zh-CN" altLang="en-US" dirty="0">
                <a:solidFill>
                  <a:schemeClr val="tx1"/>
                </a:solidFill>
              </a:rPr>
              <a:t>步骤：</a:t>
            </a:r>
            <a:endParaRPr lang="en-US" altLang="zh-CN" dirty="0">
              <a:solidFill>
                <a:schemeClr val="tx1"/>
              </a:solidFill>
            </a:endParaRPr>
          </a:p>
          <a:p>
            <a:pPr marL="304792" indent="-304792">
              <a:buFont typeface="+mj-lt"/>
              <a:buAutoNum type="arabicPeriod"/>
            </a:pPr>
            <a:r>
              <a:rPr lang="zh-CN" altLang="en-US" dirty="0">
                <a:solidFill>
                  <a:schemeClr val="tx1"/>
                </a:solidFill>
              </a:rPr>
              <a:t>选择请求的方式</a:t>
            </a:r>
            <a:endParaRPr lang="en-US" altLang="zh-CN" dirty="0">
              <a:solidFill>
                <a:schemeClr val="tx1"/>
              </a:solidFill>
            </a:endParaRPr>
          </a:p>
          <a:p>
            <a:pPr marL="304792" indent="-304792">
              <a:buFont typeface="+mj-lt"/>
              <a:buAutoNum type="arabicPeriod"/>
            </a:pPr>
            <a:r>
              <a:rPr lang="zh-CN" altLang="en-US" dirty="0">
                <a:solidFill>
                  <a:schemeClr val="tx1"/>
                </a:solidFill>
              </a:rPr>
              <a:t>填写请求的</a:t>
            </a:r>
            <a:r>
              <a:rPr lang="en-US" altLang="zh-CN" dirty="0">
                <a:solidFill>
                  <a:schemeClr val="tx1"/>
                </a:solidFill>
              </a:rPr>
              <a:t>URL</a:t>
            </a:r>
            <a:r>
              <a:rPr lang="zh-CN" altLang="en-US" dirty="0">
                <a:solidFill>
                  <a:schemeClr val="tx1"/>
                </a:solidFill>
              </a:rPr>
              <a:t>地址</a:t>
            </a:r>
            <a:endParaRPr lang="en-US" altLang="zh-CN" dirty="0">
              <a:solidFill>
                <a:schemeClr val="tx1"/>
              </a:solidFill>
            </a:endParaRPr>
          </a:p>
          <a:p>
            <a:pPr marL="304792" indent="-304792">
              <a:buFont typeface="+mj-lt"/>
              <a:buAutoNum type="arabicPeriod"/>
            </a:pPr>
            <a:r>
              <a:rPr lang="zh-CN" altLang="en-US" dirty="0">
                <a:solidFill>
                  <a:schemeClr val="tx1"/>
                </a:solidFill>
              </a:rPr>
              <a:t>填写请求的参数</a:t>
            </a:r>
            <a:endParaRPr lang="en-US" altLang="zh-CN" dirty="0">
              <a:solidFill>
                <a:schemeClr val="tx1"/>
              </a:solidFill>
            </a:endParaRPr>
          </a:p>
          <a:p>
            <a:pPr marL="304792" indent="-304792">
              <a:buFont typeface="+mj-lt"/>
              <a:buAutoNum type="arabicPeriod"/>
            </a:pPr>
            <a:r>
              <a:rPr lang="zh-CN" altLang="en-US" dirty="0">
                <a:solidFill>
                  <a:schemeClr val="tx1"/>
                </a:solidFill>
              </a:rPr>
              <a:t>点击 </a:t>
            </a:r>
            <a:r>
              <a:rPr lang="en-US" altLang="zh-CN" dirty="0">
                <a:solidFill>
                  <a:schemeClr val="tx1"/>
                </a:solidFill>
              </a:rPr>
              <a:t>Send </a:t>
            </a:r>
            <a:r>
              <a:rPr lang="zh-CN" altLang="en-US" dirty="0">
                <a:solidFill>
                  <a:schemeClr val="tx1"/>
                </a:solidFill>
              </a:rPr>
              <a:t>按钮发起 </a:t>
            </a:r>
            <a:r>
              <a:rPr lang="en-US" altLang="zh-CN" dirty="0">
                <a:solidFill>
                  <a:schemeClr val="tx1"/>
                </a:solidFill>
              </a:rPr>
              <a:t>GET </a:t>
            </a:r>
            <a:r>
              <a:rPr lang="zh-CN" altLang="en-US" dirty="0">
                <a:solidFill>
                  <a:schemeClr val="tx1"/>
                </a:solidFill>
              </a:rPr>
              <a:t>请求</a:t>
            </a:r>
            <a:endParaRPr lang="en-US" altLang="zh-CN" dirty="0">
              <a:solidFill>
                <a:schemeClr val="tx1"/>
              </a:solidFill>
            </a:endParaRPr>
          </a:p>
          <a:p>
            <a:pPr marL="304792" indent="-304792">
              <a:buFont typeface="+mj-lt"/>
              <a:buAutoNum type="arabicPeriod"/>
            </a:pPr>
            <a:r>
              <a:rPr lang="zh-CN" altLang="en-US" dirty="0">
                <a:solidFill>
                  <a:schemeClr val="tx1"/>
                </a:solidFill>
              </a:rPr>
              <a:t>查看服务器响应的结果</a:t>
            </a:r>
            <a:endParaRPr lang="en-US" altLang="zh-CN" dirty="0">
              <a:solidFill>
                <a:schemeClr val="tx1"/>
              </a:solidFill>
            </a:endParaRPr>
          </a:p>
          <a:p>
            <a:pPr marL="304792" indent="-304792">
              <a:buFont typeface="+mj-lt"/>
              <a:buAutoNum type="arabicPeriod"/>
            </a:pPr>
            <a:endParaRPr lang="zh-CN" altLang="en-US" dirty="0">
              <a:solidFill>
                <a:schemeClr val="tx1"/>
              </a:solidFill>
            </a:endParaRPr>
          </a:p>
        </p:txBody>
      </p:sp>
      <p:sp>
        <p:nvSpPr>
          <p:cNvPr id="14" name="矩形 13">
            <a:extLst>
              <a:ext uri="{FF2B5EF4-FFF2-40B4-BE49-F238E27FC236}">
                <a16:creationId xmlns:a16="http://schemas.microsoft.com/office/drawing/2014/main" id="{5237308F-5676-4B86-9352-0E0CC26BC4B2}"/>
              </a:ext>
            </a:extLst>
          </p:cNvPr>
          <p:cNvSpPr/>
          <p:nvPr/>
        </p:nvSpPr>
        <p:spPr>
          <a:xfrm>
            <a:off x="3182409" y="3199484"/>
            <a:ext cx="786343" cy="299368"/>
          </a:xfrm>
          <a:prstGeom prst="rect">
            <a:avLst/>
          </a:prstGeom>
          <a:noFill/>
          <a:ln w="19050">
            <a:solidFill>
              <a:srgbClr val="800000"/>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itchFamily="34" charset="-122"/>
              <a:ea typeface="微软雅黑" pitchFamily="34" charset="-122"/>
            </a:endParaRPr>
          </a:p>
        </p:txBody>
      </p:sp>
      <p:sp>
        <p:nvSpPr>
          <p:cNvPr id="15" name="矩形 14">
            <a:extLst>
              <a:ext uri="{FF2B5EF4-FFF2-40B4-BE49-F238E27FC236}">
                <a16:creationId xmlns:a16="http://schemas.microsoft.com/office/drawing/2014/main" id="{C224EA64-72F8-4659-A04F-E583422D489C}"/>
              </a:ext>
            </a:extLst>
          </p:cNvPr>
          <p:cNvSpPr/>
          <p:nvPr/>
        </p:nvSpPr>
        <p:spPr>
          <a:xfrm>
            <a:off x="3949702" y="3199484"/>
            <a:ext cx="2597149" cy="299368"/>
          </a:xfrm>
          <a:prstGeom prst="rect">
            <a:avLst/>
          </a:prstGeom>
          <a:noFill/>
          <a:ln w="19050">
            <a:solidFill>
              <a:srgbClr val="800000"/>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itchFamily="34" charset="-122"/>
              <a:ea typeface="微软雅黑" pitchFamily="34" charset="-122"/>
            </a:endParaRPr>
          </a:p>
        </p:txBody>
      </p:sp>
      <p:sp>
        <p:nvSpPr>
          <p:cNvPr id="16" name="矩形 15">
            <a:extLst>
              <a:ext uri="{FF2B5EF4-FFF2-40B4-BE49-F238E27FC236}">
                <a16:creationId xmlns:a16="http://schemas.microsoft.com/office/drawing/2014/main" id="{D42E2439-C0C6-4051-B430-DD07A8F16B55}"/>
              </a:ext>
            </a:extLst>
          </p:cNvPr>
          <p:cNvSpPr/>
          <p:nvPr/>
        </p:nvSpPr>
        <p:spPr>
          <a:xfrm>
            <a:off x="3169706" y="4165601"/>
            <a:ext cx="3154892" cy="241299"/>
          </a:xfrm>
          <a:prstGeom prst="rect">
            <a:avLst/>
          </a:prstGeom>
          <a:noFill/>
          <a:ln w="19050">
            <a:solidFill>
              <a:srgbClr val="800000"/>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itchFamily="34" charset="-122"/>
              <a:ea typeface="微软雅黑" pitchFamily="34" charset="-122"/>
            </a:endParaRPr>
          </a:p>
        </p:txBody>
      </p:sp>
      <p:sp>
        <p:nvSpPr>
          <p:cNvPr id="17" name="矩形 16">
            <a:extLst>
              <a:ext uri="{FF2B5EF4-FFF2-40B4-BE49-F238E27FC236}">
                <a16:creationId xmlns:a16="http://schemas.microsoft.com/office/drawing/2014/main" id="{B527676B-0688-43AE-BA4C-EC0836809C75}"/>
              </a:ext>
            </a:extLst>
          </p:cNvPr>
          <p:cNvSpPr/>
          <p:nvPr/>
        </p:nvSpPr>
        <p:spPr>
          <a:xfrm>
            <a:off x="6521450" y="3199484"/>
            <a:ext cx="767293" cy="299368"/>
          </a:xfrm>
          <a:prstGeom prst="rect">
            <a:avLst/>
          </a:prstGeom>
          <a:noFill/>
          <a:ln w="19050">
            <a:solidFill>
              <a:srgbClr val="800000"/>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itchFamily="34" charset="-122"/>
              <a:ea typeface="微软雅黑" pitchFamily="34" charset="-122"/>
            </a:endParaRPr>
          </a:p>
        </p:txBody>
      </p:sp>
      <p:sp>
        <p:nvSpPr>
          <p:cNvPr id="18" name="矩形 17">
            <a:extLst>
              <a:ext uri="{FF2B5EF4-FFF2-40B4-BE49-F238E27FC236}">
                <a16:creationId xmlns:a16="http://schemas.microsoft.com/office/drawing/2014/main" id="{F475F252-D375-4A15-9AA1-6C89D7A31DC6}"/>
              </a:ext>
            </a:extLst>
          </p:cNvPr>
          <p:cNvSpPr/>
          <p:nvPr/>
        </p:nvSpPr>
        <p:spPr>
          <a:xfrm>
            <a:off x="3182409" y="5128975"/>
            <a:ext cx="4628092" cy="1309924"/>
          </a:xfrm>
          <a:prstGeom prst="rect">
            <a:avLst/>
          </a:prstGeom>
          <a:noFill/>
          <a:ln w="19050">
            <a:solidFill>
              <a:srgbClr val="800000"/>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94318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5" end="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113052B-787C-47BD-86BB-37FA11B02E74}"/>
              </a:ext>
            </a:extLst>
          </p:cNvPr>
          <p:cNvPicPr>
            <a:picLocks noChangeAspect="1"/>
          </p:cNvPicPr>
          <p:nvPr/>
        </p:nvPicPr>
        <p:blipFill>
          <a:blip r:embed="rId2"/>
          <a:stretch>
            <a:fillRect/>
          </a:stretch>
        </p:blipFill>
        <p:spPr>
          <a:xfrm>
            <a:off x="1264639" y="1968000"/>
            <a:ext cx="6675140" cy="4737600"/>
          </a:xfrm>
          <a:prstGeom prst="rect">
            <a:avLst/>
          </a:prstGeom>
        </p:spPr>
      </p:pic>
      <p:sp>
        <p:nvSpPr>
          <p:cNvPr id="10" name="标题 9"/>
          <p:cNvSpPr>
            <a:spLocks noGrp="1"/>
          </p:cNvSpPr>
          <p:nvPr>
            <p:ph type="title"/>
          </p:nvPr>
        </p:nvSpPr>
        <p:spPr/>
        <p:txBody>
          <a:bodyPr/>
          <a:lstStyle/>
          <a:p>
            <a:r>
              <a:rPr lang="en-US" altLang="zh-CN" dirty="0"/>
              <a:t>7. </a:t>
            </a:r>
            <a:r>
              <a:rPr lang="zh-CN" altLang="en-US" dirty="0"/>
              <a:t>接口</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7.5 </a:t>
            </a:r>
            <a:r>
              <a:rPr lang="zh-CN" altLang="en-US" dirty="0">
                <a:solidFill>
                  <a:srgbClr val="404040"/>
                </a:solidFill>
              </a:rPr>
              <a:t>使用</a:t>
            </a:r>
            <a:r>
              <a:rPr lang="en-US" altLang="zh-CN" dirty="0">
                <a:solidFill>
                  <a:srgbClr val="404040"/>
                </a:solidFill>
              </a:rPr>
              <a:t>PostMan</a:t>
            </a:r>
            <a:r>
              <a:rPr lang="zh-CN" altLang="en-US" dirty="0">
                <a:solidFill>
                  <a:srgbClr val="404040"/>
                </a:solidFill>
              </a:rPr>
              <a:t>测试</a:t>
            </a:r>
            <a:r>
              <a:rPr lang="en-US" altLang="zh-CN" dirty="0">
                <a:solidFill>
                  <a:srgbClr val="404040"/>
                </a:solidFill>
              </a:rPr>
              <a:t>POST</a:t>
            </a:r>
            <a:r>
              <a:rPr lang="zh-CN" altLang="en-US" dirty="0">
                <a:solidFill>
                  <a:srgbClr val="404040"/>
                </a:solidFill>
              </a:rPr>
              <a:t>接口</a:t>
            </a:r>
            <a:endParaRPr lang="zh-CN" altLang="en-US" dirty="0"/>
          </a:p>
        </p:txBody>
      </p:sp>
      <p:sp>
        <p:nvSpPr>
          <p:cNvPr id="13" name="内容占位符 5">
            <a:extLst>
              <a:ext uri="{FF2B5EF4-FFF2-40B4-BE49-F238E27FC236}">
                <a16:creationId xmlns:a16="http://schemas.microsoft.com/office/drawing/2014/main" id="{D3D26700-F651-42ED-A463-A1D495D92A99}"/>
              </a:ext>
            </a:extLst>
          </p:cNvPr>
          <p:cNvSpPr>
            <a:spLocks noGrp="1"/>
          </p:cNvSpPr>
          <p:nvPr>
            <p:ph sz="half" idx="14"/>
          </p:nvPr>
        </p:nvSpPr>
        <p:spPr>
          <a:xfrm>
            <a:off x="8070322" y="1857600"/>
            <a:ext cx="3351212" cy="3752400"/>
          </a:xfrm>
        </p:spPr>
        <p:txBody>
          <a:bodyPr>
            <a:noAutofit/>
          </a:bodyPr>
          <a:lstStyle/>
          <a:p>
            <a:r>
              <a:rPr lang="zh-CN" altLang="en-US" dirty="0">
                <a:solidFill>
                  <a:schemeClr val="tx1"/>
                </a:solidFill>
              </a:rPr>
              <a:t>步骤：</a:t>
            </a:r>
            <a:endParaRPr lang="en-US" altLang="zh-CN" dirty="0">
              <a:solidFill>
                <a:schemeClr val="tx1"/>
              </a:solidFill>
            </a:endParaRPr>
          </a:p>
          <a:p>
            <a:pPr marL="304792" indent="-304792">
              <a:buFont typeface="+mj-lt"/>
              <a:buAutoNum type="arabicPeriod"/>
            </a:pPr>
            <a:r>
              <a:rPr lang="zh-CN" altLang="en-US" dirty="0">
                <a:solidFill>
                  <a:schemeClr val="tx1"/>
                </a:solidFill>
              </a:rPr>
              <a:t>选择请求的方式</a:t>
            </a:r>
            <a:endParaRPr lang="en-US" altLang="zh-CN" dirty="0">
              <a:solidFill>
                <a:schemeClr val="tx1"/>
              </a:solidFill>
            </a:endParaRPr>
          </a:p>
          <a:p>
            <a:pPr marL="304792" indent="-304792">
              <a:buFont typeface="+mj-lt"/>
              <a:buAutoNum type="arabicPeriod"/>
            </a:pPr>
            <a:r>
              <a:rPr lang="zh-CN" altLang="en-US" dirty="0">
                <a:solidFill>
                  <a:schemeClr val="tx1"/>
                </a:solidFill>
              </a:rPr>
              <a:t>填写请求的</a:t>
            </a:r>
            <a:r>
              <a:rPr lang="en-US" altLang="zh-CN" dirty="0">
                <a:solidFill>
                  <a:schemeClr val="tx1"/>
                </a:solidFill>
              </a:rPr>
              <a:t>URL</a:t>
            </a:r>
            <a:r>
              <a:rPr lang="zh-CN" altLang="en-US" dirty="0">
                <a:solidFill>
                  <a:schemeClr val="tx1"/>
                </a:solidFill>
              </a:rPr>
              <a:t>地址</a:t>
            </a:r>
            <a:endParaRPr lang="en-US" altLang="zh-CN" dirty="0">
              <a:solidFill>
                <a:schemeClr val="tx1"/>
              </a:solidFill>
            </a:endParaRPr>
          </a:p>
          <a:p>
            <a:pPr marL="304792" indent="-304792">
              <a:buFont typeface="+mj-lt"/>
              <a:buAutoNum type="arabicPeriod"/>
            </a:pPr>
            <a:r>
              <a:rPr lang="zh-CN" altLang="en-US" dirty="0">
                <a:solidFill>
                  <a:schemeClr val="tx1"/>
                </a:solidFill>
              </a:rPr>
              <a:t>选择 </a:t>
            </a:r>
            <a:r>
              <a:rPr lang="en-US" altLang="zh-CN" dirty="0">
                <a:solidFill>
                  <a:schemeClr val="tx1"/>
                </a:solidFill>
              </a:rPr>
              <a:t>Body </a:t>
            </a:r>
            <a:r>
              <a:rPr lang="zh-CN" altLang="en-US" dirty="0">
                <a:solidFill>
                  <a:schemeClr val="tx1"/>
                </a:solidFill>
              </a:rPr>
              <a:t>面板并</a:t>
            </a:r>
            <a:r>
              <a:rPr lang="zh-CN" altLang="en-US" dirty="0">
                <a:solidFill>
                  <a:srgbClr val="FF0000"/>
                </a:solidFill>
              </a:rPr>
              <a:t>勾选数据格式</a:t>
            </a:r>
            <a:endParaRPr lang="en-US" altLang="zh-CN" dirty="0">
              <a:solidFill>
                <a:srgbClr val="FF0000"/>
              </a:solidFill>
            </a:endParaRPr>
          </a:p>
          <a:p>
            <a:pPr marL="304792" indent="-304792">
              <a:buFont typeface="+mj-lt"/>
              <a:buAutoNum type="arabicPeriod"/>
            </a:pPr>
            <a:r>
              <a:rPr lang="zh-CN" altLang="en-US" dirty="0">
                <a:solidFill>
                  <a:schemeClr val="tx1"/>
                </a:solidFill>
              </a:rPr>
              <a:t>填写要发送到服务器的数据</a:t>
            </a:r>
            <a:endParaRPr lang="en-US" altLang="zh-CN" dirty="0">
              <a:solidFill>
                <a:schemeClr val="tx1"/>
              </a:solidFill>
            </a:endParaRPr>
          </a:p>
          <a:p>
            <a:pPr marL="304792" indent="-304792">
              <a:buFont typeface="+mj-lt"/>
              <a:buAutoNum type="arabicPeriod"/>
            </a:pPr>
            <a:r>
              <a:rPr lang="zh-CN" altLang="en-US" dirty="0">
                <a:solidFill>
                  <a:schemeClr val="tx1"/>
                </a:solidFill>
              </a:rPr>
              <a:t>点击 </a:t>
            </a:r>
            <a:r>
              <a:rPr lang="en-US" altLang="zh-CN" dirty="0">
                <a:solidFill>
                  <a:schemeClr val="tx1"/>
                </a:solidFill>
              </a:rPr>
              <a:t>Send </a:t>
            </a:r>
            <a:r>
              <a:rPr lang="zh-CN" altLang="en-US" dirty="0">
                <a:solidFill>
                  <a:schemeClr val="tx1"/>
                </a:solidFill>
              </a:rPr>
              <a:t>按钮发起 </a:t>
            </a:r>
            <a:r>
              <a:rPr lang="en-US" altLang="zh-CN" dirty="0">
                <a:solidFill>
                  <a:schemeClr val="tx1"/>
                </a:solidFill>
              </a:rPr>
              <a:t>POST </a:t>
            </a:r>
            <a:r>
              <a:rPr lang="zh-CN" altLang="en-US" dirty="0">
                <a:solidFill>
                  <a:schemeClr val="tx1"/>
                </a:solidFill>
              </a:rPr>
              <a:t>请求</a:t>
            </a:r>
            <a:endParaRPr lang="en-US" altLang="zh-CN" dirty="0">
              <a:solidFill>
                <a:schemeClr val="tx1"/>
              </a:solidFill>
            </a:endParaRPr>
          </a:p>
          <a:p>
            <a:pPr marL="304792" indent="-304792">
              <a:buFont typeface="+mj-lt"/>
              <a:buAutoNum type="arabicPeriod"/>
            </a:pPr>
            <a:r>
              <a:rPr lang="zh-CN" altLang="en-US" dirty="0">
                <a:solidFill>
                  <a:schemeClr val="tx1"/>
                </a:solidFill>
              </a:rPr>
              <a:t>查看服务器响应的结果</a:t>
            </a:r>
            <a:endParaRPr lang="en-US" altLang="zh-CN" dirty="0">
              <a:solidFill>
                <a:schemeClr val="tx1"/>
              </a:solidFill>
            </a:endParaRPr>
          </a:p>
          <a:p>
            <a:pPr marL="304792" indent="-304792">
              <a:buFont typeface="+mj-lt"/>
              <a:buAutoNum type="arabicPeriod"/>
            </a:pPr>
            <a:endParaRPr lang="zh-CN" altLang="en-US" dirty="0">
              <a:solidFill>
                <a:schemeClr val="tx1"/>
              </a:solidFill>
            </a:endParaRPr>
          </a:p>
        </p:txBody>
      </p:sp>
      <p:sp>
        <p:nvSpPr>
          <p:cNvPr id="14" name="矩形 13">
            <a:extLst>
              <a:ext uri="{FF2B5EF4-FFF2-40B4-BE49-F238E27FC236}">
                <a16:creationId xmlns:a16="http://schemas.microsoft.com/office/drawing/2014/main" id="{5237308F-5676-4B86-9352-0E0CC26BC4B2}"/>
              </a:ext>
            </a:extLst>
          </p:cNvPr>
          <p:cNvSpPr/>
          <p:nvPr/>
        </p:nvSpPr>
        <p:spPr>
          <a:xfrm>
            <a:off x="3182409" y="3199484"/>
            <a:ext cx="786343" cy="299368"/>
          </a:xfrm>
          <a:prstGeom prst="rect">
            <a:avLst/>
          </a:prstGeom>
          <a:noFill/>
          <a:ln w="19050">
            <a:solidFill>
              <a:srgbClr val="800000"/>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itchFamily="34" charset="-122"/>
              <a:ea typeface="微软雅黑" pitchFamily="34" charset="-122"/>
            </a:endParaRPr>
          </a:p>
        </p:txBody>
      </p:sp>
      <p:sp>
        <p:nvSpPr>
          <p:cNvPr id="15" name="矩形 14">
            <a:extLst>
              <a:ext uri="{FF2B5EF4-FFF2-40B4-BE49-F238E27FC236}">
                <a16:creationId xmlns:a16="http://schemas.microsoft.com/office/drawing/2014/main" id="{C224EA64-72F8-4659-A04F-E583422D489C}"/>
              </a:ext>
            </a:extLst>
          </p:cNvPr>
          <p:cNvSpPr/>
          <p:nvPr/>
        </p:nvSpPr>
        <p:spPr>
          <a:xfrm>
            <a:off x="3949702" y="3199484"/>
            <a:ext cx="2597149" cy="299368"/>
          </a:xfrm>
          <a:prstGeom prst="rect">
            <a:avLst/>
          </a:prstGeom>
          <a:noFill/>
          <a:ln w="19050">
            <a:solidFill>
              <a:srgbClr val="800000"/>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itchFamily="34" charset="-122"/>
              <a:ea typeface="微软雅黑" pitchFamily="34" charset="-122"/>
            </a:endParaRPr>
          </a:p>
        </p:txBody>
      </p:sp>
      <p:sp>
        <p:nvSpPr>
          <p:cNvPr id="16" name="矩形 15">
            <a:extLst>
              <a:ext uri="{FF2B5EF4-FFF2-40B4-BE49-F238E27FC236}">
                <a16:creationId xmlns:a16="http://schemas.microsoft.com/office/drawing/2014/main" id="{D42E2439-C0C6-4051-B430-DD07A8F16B55}"/>
              </a:ext>
            </a:extLst>
          </p:cNvPr>
          <p:cNvSpPr/>
          <p:nvPr/>
        </p:nvSpPr>
        <p:spPr>
          <a:xfrm>
            <a:off x="3169706" y="4214898"/>
            <a:ext cx="3154892" cy="592053"/>
          </a:xfrm>
          <a:prstGeom prst="rect">
            <a:avLst/>
          </a:prstGeom>
          <a:noFill/>
          <a:ln w="19050">
            <a:solidFill>
              <a:srgbClr val="800000"/>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itchFamily="34" charset="-122"/>
              <a:ea typeface="微软雅黑" pitchFamily="34" charset="-122"/>
            </a:endParaRPr>
          </a:p>
        </p:txBody>
      </p:sp>
      <p:sp>
        <p:nvSpPr>
          <p:cNvPr id="17" name="矩形 16">
            <a:extLst>
              <a:ext uri="{FF2B5EF4-FFF2-40B4-BE49-F238E27FC236}">
                <a16:creationId xmlns:a16="http://schemas.microsoft.com/office/drawing/2014/main" id="{B527676B-0688-43AE-BA4C-EC0836809C75}"/>
              </a:ext>
            </a:extLst>
          </p:cNvPr>
          <p:cNvSpPr/>
          <p:nvPr/>
        </p:nvSpPr>
        <p:spPr>
          <a:xfrm>
            <a:off x="6521450" y="3199484"/>
            <a:ext cx="767293" cy="299368"/>
          </a:xfrm>
          <a:prstGeom prst="rect">
            <a:avLst/>
          </a:prstGeom>
          <a:noFill/>
          <a:ln w="19050">
            <a:solidFill>
              <a:srgbClr val="800000"/>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itchFamily="34" charset="-122"/>
              <a:ea typeface="微软雅黑" pitchFamily="34" charset="-122"/>
            </a:endParaRPr>
          </a:p>
        </p:txBody>
      </p:sp>
      <p:sp>
        <p:nvSpPr>
          <p:cNvPr id="18" name="矩形 17">
            <a:extLst>
              <a:ext uri="{FF2B5EF4-FFF2-40B4-BE49-F238E27FC236}">
                <a16:creationId xmlns:a16="http://schemas.microsoft.com/office/drawing/2014/main" id="{F475F252-D375-4A15-9AA1-6C89D7A31DC6}"/>
              </a:ext>
            </a:extLst>
          </p:cNvPr>
          <p:cNvSpPr/>
          <p:nvPr/>
        </p:nvSpPr>
        <p:spPr>
          <a:xfrm>
            <a:off x="3182409" y="5522997"/>
            <a:ext cx="4628092" cy="915903"/>
          </a:xfrm>
          <a:prstGeom prst="rect">
            <a:avLst/>
          </a:prstGeom>
          <a:noFill/>
          <a:ln w="19050">
            <a:solidFill>
              <a:srgbClr val="800000"/>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itchFamily="34" charset="-122"/>
              <a:ea typeface="微软雅黑" pitchFamily="34" charset="-122"/>
            </a:endParaRPr>
          </a:p>
        </p:txBody>
      </p:sp>
      <p:sp>
        <p:nvSpPr>
          <p:cNvPr id="12" name="矩形 11">
            <a:extLst>
              <a:ext uri="{FF2B5EF4-FFF2-40B4-BE49-F238E27FC236}">
                <a16:creationId xmlns:a16="http://schemas.microsoft.com/office/drawing/2014/main" id="{4C5D6527-D1DC-4653-AEA2-55342EC3FE86}"/>
              </a:ext>
            </a:extLst>
          </p:cNvPr>
          <p:cNvSpPr/>
          <p:nvPr/>
        </p:nvSpPr>
        <p:spPr>
          <a:xfrm>
            <a:off x="4855105" y="3593848"/>
            <a:ext cx="516996" cy="220677"/>
          </a:xfrm>
          <a:prstGeom prst="rect">
            <a:avLst/>
          </a:prstGeom>
          <a:noFill/>
          <a:ln w="19050">
            <a:solidFill>
              <a:srgbClr val="800000"/>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itchFamily="34" charset="-122"/>
              <a:ea typeface="微软雅黑" pitchFamily="34" charset="-122"/>
            </a:endParaRPr>
          </a:p>
        </p:txBody>
      </p:sp>
      <p:sp>
        <p:nvSpPr>
          <p:cNvPr id="19" name="矩形 18">
            <a:extLst>
              <a:ext uri="{FF2B5EF4-FFF2-40B4-BE49-F238E27FC236}">
                <a16:creationId xmlns:a16="http://schemas.microsoft.com/office/drawing/2014/main" id="{FDDC9AC1-BEAA-4550-AE33-1140DDEEEBE9}"/>
              </a:ext>
            </a:extLst>
          </p:cNvPr>
          <p:cNvSpPr/>
          <p:nvPr/>
        </p:nvSpPr>
        <p:spPr>
          <a:xfrm>
            <a:off x="4230156" y="3803146"/>
            <a:ext cx="1141945" cy="220677"/>
          </a:xfrm>
          <a:prstGeom prst="rect">
            <a:avLst/>
          </a:prstGeom>
          <a:noFill/>
          <a:ln w="19050">
            <a:solidFill>
              <a:srgbClr val="800000"/>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3166950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5" end="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xEl>
                                              <p:pRg st="6" end="6"/>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2" grpId="0" animBg="1"/>
      <p:bldP spid="1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7. </a:t>
            </a:r>
            <a:r>
              <a:rPr lang="zh-CN" altLang="en-US" dirty="0"/>
              <a:t>接口</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7.6 </a:t>
            </a:r>
            <a:r>
              <a:rPr lang="zh-CN" altLang="en-US" dirty="0"/>
              <a:t>接口文档</a:t>
            </a:r>
          </a:p>
        </p:txBody>
      </p:sp>
      <p:sp>
        <p:nvSpPr>
          <p:cNvPr id="5" name="TextBox 3">
            <a:extLst>
              <a:ext uri="{FF2B5EF4-FFF2-40B4-BE49-F238E27FC236}">
                <a16:creationId xmlns:a16="http://schemas.microsoft.com/office/drawing/2014/main" id="{4518D4E4-71C0-4797-8F0C-AE81E6FDC06D}"/>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1. </a:t>
            </a:r>
            <a:r>
              <a:rPr lang="zh-CN" altLang="en-US" sz="1867" b="1" dirty="0">
                <a:solidFill>
                  <a:srgbClr val="404040"/>
                </a:solidFill>
                <a:latin typeface="微软雅黑" panose="020B0503020204020204" pitchFamily="34" charset="-122"/>
                <a:ea typeface="微软雅黑" panose="020B0503020204020204" pitchFamily="34" charset="-122"/>
              </a:rPr>
              <a:t>什么是接口文档</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32" name="内容占位符 5">
            <a:extLst>
              <a:ext uri="{FF2B5EF4-FFF2-40B4-BE49-F238E27FC236}">
                <a16:creationId xmlns:a16="http://schemas.microsoft.com/office/drawing/2014/main" id="{BE9FC2A1-282F-4B19-B64B-CE4054959876}"/>
              </a:ext>
            </a:extLst>
          </p:cNvPr>
          <p:cNvSpPr>
            <a:spLocks noGrp="1"/>
          </p:cNvSpPr>
          <p:nvPr>
            <p:ph sz="half" idx="14"/>
          </p:nvPr>
        </p:nvSpPr>
        <p:spPr>
          <a:xfrm>
            <a:off x="1131168" y="2832000"/>
            <a:ext cx="9689232" cy="2055925"/>
          </a:xfrm>
        </p:spPr>
        <p:txBody>
          <a:bodyPr>
            <a:noAutofit/>
          </a:bodyPr>
          <a:lstStyle/>
          <a:p>
            <a:r>
              <a:rPr lang="zh-CN" altLang="en-US" dirty="0">
                <a:solidFill>
                  <a:schemeClr val="tx1"/>
                </a:solidFill>
              </a:rPr>
              <a:t>接口文档，顾名思义就是</a:t>
            </a:r>
            <a:r>
              <a:rPr lang="zh-CN" altLang="en-US" b="1" dirty="0">
                <a:solidFill>
                  <a:srgbClr val="FF0000"/>
                </a:solidFill>
              </a:rPr>
              <a:t>接口的说明文档，它是我们调用接口的依据</a:t>
            </a:r>
            <a:r>
              <a:rPr lang="zh-CN" altLang="en-US" dirty="0">
                <a:solidFill>
                  <a:schemeClr val="tx1"/>
                </a:solidFill>
              </a:rPr>
              <a:t>。好的接口文档包含了对</a:t>
            </a:r>
            <a:r>
              <a:rPr lang="zh-CN" altLang="en-US" dirty="0">
                <a:solidFill>
                  <a:srgbClr val="047FFD"/>
                </a:solidFill>
              </a:rPr>
              <a:t>接口</a:t>
            </a:r>
            <a:r>
              <a:rPr lang="en-US" altLang="zh-CN" dirty="0">
                <a:solidFill>
                  <a:srgbClr val="047FFD"/>
                </a:solidFill>
              </a:rPr>
              <a:t>URL</a:t>
            </a:r>
            <a:r>
              <a:rPr lang="zh-CN" altLang="en-US" dirty="0">
                <a:solidFill>
                  <a:schemeClr val="tx1"/>
                </a:solidFill>
              </a:rPr>
              <a:t>，</a:t>
            </a:r>
            <a:r>
              <a:rPr lang="zh-CN" altLang="en-US" dirty="0">
                <a:solidFill>
                  <a:srgbClr val="047FFD"/>
                </a:solidFill>
              </a:rPr>
              <a:t>参数</a:t>
            </a:r>
            <a:r>
              <a:rPr lang="zh-CN" altLang="en-US" dirty="0">
                <a:solidFill>
                  <a:schemeClr val="tx1"/>
                </a:solidFill>
              </a:rPr>
              <a:t>以及</a:t>
            </a:r>
            <a:r>
              <a:rPr lang="zh-CN" altLang="en-US" dirty="0">
                <a:solidFill>
                  <a:srgbClr val="047FFD"/>
                </a:solidFill>
              </a:rPr>
              <a:t>输出内容</a:t>
            </a:r>
            <a:r>
              <a:rPr lang="zh-CN" altLang="en-US" dirty="0">
                <a:solidFill>
                  <a:schemeClr val="tx1"/>
                </a:solidFill>
              </a:rPr>
              <a:t>的说明，我们参照接口文档就能方便的知道接口的作用，以及接口如何进行调用。</a:t>
            </a:r>
            <a:endParaRPr lang="en-US" altLang="zh-CN" dirty="0">
              <a:solidFill>
                <a:schemeClr val="tx1"/>
              </a:solidFill>
            </a:endParaRPr>
          </a:p>
        </p:txBody>
      </p:sp>
    </p:spTree>
    <p:extLst>
      <p:ext uri="{BB962C8B-B14F-4D97-AF65-F5344CB8AC3E}">
        <p14:creationId xmlns:p14="http://schemas.microsoft.com/office/powerpoint/2010/main" val="359618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7. </a:t>
            </a:r>
            <a:r>
              <a:rPr lang="zh-CN" altLang="en-US" dirty="0"/>
              <a:t>接口</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7.6 </a:t>
            </a:r>
            <a:r>
              <a:rPr lang="zh-CN" altLang="en-US" dirty="0"/>
              <a:t>接口文档</a:t>
            </a:r>
          </a:p>
        </p:txBody>
      </p:sp>
      <p:sp>
        <p:nvSpPr>
          <p:cNvPr id="5" name="TextBox 3">
            <a:extLst>
              <a:ext uri="{FF2B5EF4-FFF2-40B4-BE49-F238E27FC236}">
                <a16:creationId xmlns:a16="http://schemas.microsoft.com/office/drawing/2014/main" id="{4518D4E4-71C0-4797-8F0C-AE81E6FDC06D}"/>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2. </a:t>
            </a:r>
            <a:r>
              <a:rPr lang="zh-CN" altLang="en-US" sz="1867" b="1" dirty="0">
                <a:solidFill>
                  <a:srgbClr val="404040"/>
                </a:solidFill>
                <a:latin typeface="微软雅黑" panose="020B0503020204020204" pitchFamily="34" charset="-122"/>
                <a:ea typeface="微软雅黑" panose="020B0503020204020204" pitchFamily="34" charset="-122"/>
              </a:rPr>
              <a:t>接口文档的组成部分</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32" name="内容占位符 5">
            <a:extLst>
              <a:ext uri="{FF2B5EF4-FFF2-40B4-BE49-F238E27FC236}">
                <a16:creationId xmlns:a16="http://schemas.microsoft.com/office/drawing/2014/main" id="{BE9FC2A1-282F-4B19-B64B-CE4054959876}"/>
              </a:ext>
            </a:extLst>
          </p:cNvPr>
          <p:cNvSpPr>
            <a:spLocks noGrp="1"/>
          </p:cNvSpPr>
          <p:nvPr>
            <p:ph sz="half" idx="14"/>
          </p:nvPr>
        </p:nvSpPr>
        <p:spPr>
          <a:xfrm>
            <a:off x="1131168" y="2832000"/>
            <a:ext cx="9697699" cy="3839733"/>
          </a:xfrm>
        </p:spPr>
        <p:txBody>
          <a:bodyPr>
            <a:noAutofit/>
          </a:bodyPr>
          <a:lstStyle/>
          <a:p>
            <a:r>
              <a:rPr lang="zh-CN" altLang="en-US" dirty="0"/>
              <a:t>接口文档可以包含很多信息，也可以按需进行精简，不过，一个合格的接口文档，应该包含以下</a:t>
            </a:r>
            <a:r>
              <a:rPr lang="en-US" altLang="zh-CN" dirty="0"/>
              <a:t>6</a:t>
            </a:r>
            <a:r>
              <a:rPr lang="zh-CN" altLang="en-US" dirty="0"/>
              <a:t>项内容，从而为接口的调用提供依据：</a:t>
            </a:r>
            <a:endParaRPr lang="en-US" altLang="zh-CN" dirty="0"/>
          </a:p>
          <a:p>
            <a:pPr marL="304792" indent="-304792">
              <a:buFont typeface="+mj-lt"/>
              <a:buAutoNum type="arabicPeriod"/>
            </a:pPr>
            <a:r>
              <a:rPr lang="zh-CN" altLang="en-US" dirty="0"/>
              <a:t> </a:t>
            </a:r>
            <a:r>
              <a:rPr lang="zh-CN" altLang="en-US" b="1" dirty="0">
                <a:solidFill>
                  <a:srgbClr val="FF0000"/>
                </a:solidFill>
              </a:rPr>
              <a:t>接口名称</a:t>
            </a:r>
            <a:r>
              <a:rPr lang="zh-CN" altLang="en-US" dirty="0"/>
              <a:t>：</a:t>
            </a:r>
            <a:r>
              <a:rPr lang="zh-CN" altLang="en-US" dirty="0">
                <a:solidFill>
                  <a:schemeClr val="tx1"/>
                </a:solidFill>
              </a:rPr>
              <a:t>用来标识各个接口的简单说明</a:t>
            </a:r>
            <a:r>
              <a:rPr lang="zh-CN" altLang="en-US" dirty="0"/>
              <a:t>，如</a:t>
            </a:r>
            <a:r>
              <a:rPr lang="zh-CN" altLang="en-US" dirty="0">
                <a:solidFill>
                  <a:srgbClr val="047FFD"/>
                </a:solidFill>
              </a:rPr>
              <a:t>登录接口</a:t>
            </a:r>
            <a:r>
              <a:rPr lang="zh-CN" altLang="en-US" dirty="0"/>
              <a:t>，</a:t>
            </a:r>
            <a:r>
              <a:rPr lang="zh-CN" altLang="en-US" dirty="0">
                <a:solidFill>
                  <a:srgbClr val="047FFD"/>
                </a:solidFill>
              </a:rPr>
              <a:t>获取图书列表接口</a:t>
            </a:r>
            <a:r>
              <a:rPr lang="zh-CN" altLang="en-US" dirty="0"/>
              <a:t>等。</a:t>
            </a:r>
            <a:endParaRPr lang="en-US" altLang="zh-CN" dirty="0"/>
          </a:p>
          <a:p>
            <a:pPr marL="304792" indent="-304792">
              <a:buFont typeface="+mj-lt"/>
              <a:buAutoNum type="arabicPeriod"/>
            </a:pPr>
            <a:r>
              <a:rPr lang="zh-CN" altLang="en-US" dirty="0"/>
              <a:t> </a:t>
            </a:r>
            <a:r>
              <a:rPr lang="zh-CN" altLang="en-US" b="1" dirty="0">
                <a:solidFill>
                  <a:srgbClr val="FF0000"/>
                </a:solidFill>
              </a:rPr>
              <a:t>接口</a:t>
            </a:r>
            <a:r>
              <a:rPr lang="en-US" altLang="zh-CN" b="1" dirty="0">
                <a:solidFill>
                  <a:srgbClr val="FF0000"/>
                </a:solidFill>
              </a:rPr>
              <a:t>URL</a:t>
            </a:r>
            <a:r>
              <a:rPr lang="zh-CN" altLang="en-US" dirty="0">
                <a:solidFill>
                  <a:schemeClr val="tx1"/>
                </a:solidFill>
              </a:rPr>
              <a:t>：接口的调用地址。</a:t>
            </a:r>
            <a:endParaRPr lang="en-US" altLang="zh-CN" dirty="0">
              <a:solidFill>
                <a:schemeClr val="tx1"/>
              </a:solidFill>
            </a:endParaRPr>
          </a:p>
          <a:p>
            <a:pPr marL="304792" indent="-304792">
              <a:buFont typeface="+mj-lt"/>
              <a:buAutoNum type="arabicPeriod"/>
            </a:pPr>
            <a:r>
              <a:rPr lang="zh-CN" altLang="en-US" dirty="0">
                <a:solidFill>
                  <a:schemeClr val="tx1"/>
                </a:solidFill>
              </a:rPr>
              <a:t> </a:t>
            </a:r>
            <a:r>
              <a:rPr lang="zh-CN" altLang="en-US" b="1" dirty="0">
                <a:solidFill>
                  <a:srgbClr val="FF0000"/>
                </a:solidFill>
              </a:rPr>
              <a:t>调用方式</a:t>
            </a:r>
            <a:r>
              <a:rPr lang="zh-CN" altLang="en-US" dirty="0">
                <a:solidFill>
                  <a:schemeClr val="tx1"/>
                </a:solidFill>
              </a:rPr>
              <a:t>：接口的调用方式，如 </a:t>
            </a:r>
            <a:r>
              <a:rPr lang="en-US" altLang="zh-CN" dirty="0">
                <a:solidFill>
                  <a:srgbClr val="047FFD"/>
                </a:solidFill>
              </a:rPr>
              <a:t>GET</a:t>
            </a:r>
            <a:r>
              <a:rPr lang="en-US" altLang="zh-CN" dirty="0">
                <a:solidFill>
                  <a:schemeClr val="tx1"/>
                </a:solidFill>
              </a:rPr>
              <a:t> </a:t>
            </a:r>
            <a:r>
              <a:rPr lang="zh-CN" altLang="en-US" dirty="0">
                <a:solidFill>
                  <a:schemeClr val="tx1"/>
                </a:solidFill>
              </a:rPr>
              <a:t>或 </a:t>
            </a:r>
            <a:r>
              <a:rPr lang="en-US" altLang="zh-CN" dirty="0">
                <a:solidFill>
                  <a:srgbClr val="047FFD"/>
                </a:solidFill>
              </a:rPr>
              <a:t>POST</a:t>
            </a:r>
            <a:r>
              <a:rPr lang="zh-CN" altLang="en-US" dirty="0">
                <a:solidFill>
                  <a:schemeClr val="tx1"/>
                </a:solidFill>
              </a:rPr>
              <a:t>。</a:t>
            </a:r>
            <a:endParaRPr lang="en-US" altLang="zh-CN" dirty="0">
              <a:solidFill>
                <a:schemeClr val="tx1"/>
              </a:solidFill>
            </a:endParaRPr>
          </a:p>
          <a:p>
            <a:pPr marL="304792" indent="-304792">
              <a:buFont typeface="+mj-lt"/>
              <a:buAutoNum type="arabicPeriod"/>
            </a:pPr>
            <a:r>
              <a:rPr lang="zh-CN" altLang="en-US" dirty="0">
                <a:solidFill>
                  <a:schemeClr val="tx1"/>
                </a:solidFill>
              </a:rPr>
              <a:t> </a:t>
            </a:r>
            <a:r>
              <a:rPr lang="zh-CN" altLang="en-US" b="1" dirty="0">
                <a:solidFill>
                  <a:srgbClr val="FF0000"/>
                </a:solidFill>
              </a:rPr>
              <a:t>参数格式</a:t>
            </a:r>
            <a:r>
              <a:rPr lang="zh-CN" altLang="en-US" dirty="0">
                <a:solidFill>
                  <a:schemeClr val="tx1"/>
                </a:solidFill>
              </a:rPr>
              <a:t>：接口需要传递的参数，</a:t>
            </a:r>
            <a:r>
              <a:rPr lang="zh-CN" altLang="en-US" dirty="0"/>
              <a:t>每个参数必须包含</a:t>
            </a:r>
            <a:r>
              <a:rPr lang="zh-CN" altLang="en-US" dirty="0">
                <a:solidFill>
                  <a:srgbClr val="047FFD"/>
                </a:solidFill>
              </a:rPr>
              <a:t>参数名称</a:t>
            </a:r>
            <a:r>
              <a:rPr lang="zh-CN" altLang="en-US" dirty="0"/>
              <a:t>、</a:t>
            </a:r>
            <a:r>
              <a:rPr lang="zh-CN" altLang="en-US" dirty="0">
                <a:solidFill>
                  <a:srgbClr val="047FFD"/>
                </a:solidFill>
              </a:rPr>
              <a:t>参数类型</a:t>
            </a:r>
            <a:r>
              <a:rPr lang="zh-CN" altLang="en-US" dirty="0"/>
              <a:t>、</a:t>
            </a:r>
            <a:r>
              <a:rPr lang="zh-CN" altLang="en-US" dirty="0">
                <a:solidFill>
                  <a:srgbClr val="047FFD"/>
                </a:solidFill>
              </a:rPr>
              <a:t>是否必选</a:t>
            </a:r>
            <a:r>
              <a:rPr lang="zh-CN" altLang="en-US" dirty="0"/>
              <a:t>、</a:t>
            </a:r>
            <a:r>
              <a:rPr lang="zh-CN" altLang="en-US" dirty="0">
                <a:solidFill>
                  <a:srgbClr val="047FFD"/>
                </a:solidFill>
              </a:rPr>
              <a:t>参数说明</a:t>
            </a:r>
            <a:r>
              <a:rPr lang="zh-CN" altLang="en-US" dirty="0">
                <a:solidFill>
                  <a:schemeClr val="tx1"/>
                </a:solidFill>
              </a:rPr>
              <a:t>这</a:t>
            </a:r>
            <a:r>
              <a:rPr lang="en-US" altLang="zh-CN" dirty="0">
                <a:solidFill>
                  <a:schemeClr val="tx1"/>
                </a:solidFill>
              </a:rPr>
              <a:t>4</a:t>
            </a:r>
            <a:r>
              <a:rPr lang="zh-CN" altLang="en-US" dirty="0">
                <a:solidFill>
                  <a:schemeClr val="tx1"/>
                </a:solidFill>
              </a:rPr>
              <a:t>项内容。</a:t>
            </a:r>
            <a:endParaRPr lang="en-US" altLang="zh-CN" dirty="0">
              <a:solidFill>
                <a:schemeClr val="tx1"/>
              </a:solidFill>
            </a:endParaRPr>
          </a:p>
          <a:p>
            <a:pPr marL="304792" indent="-304792">
              <a:buFont typeface="+mj-lt"/>
              <a:buAutoNum type="arabicPeriod"/>
            </a:pPr>
            <a:r>
              <a:rPr lang="zh-CN" altLang="en-US" dirty="0"/>
              <a:t> </a:t>
            </a:r>
            <a:r>
              <a:rPr lang="zh-CN" altLang="en-US" b="1" dirty="0">
                <a:solidFill>
                  <a:srgbClr val="FF0000"/>
                </a:solidFill>
              </a:rPr>
              <a:t>响应格式</a:t>
            </a:r>
            <a:r>
              <a:rPr lang="zh-CN" altLang="en-US" dirty="0"/>
              <a:t>：接口的返回值的详细描述，一般包含</a:t>
            </a:r>
            <a:r>
              <a:rPr lang="zh-CN" altLang="en-US" dirty="0">
                <a:solidFill>
                  <a:srgbClr val="047FFD"/>
                </a:solidFill>
              </a:rPr>
              <a:t>数据名称</a:t>
            </a:r>
            <a:r>
              <a:rPr lang="zh-CN" altLang="en-US" dirty="0"/>
              <a:t>、</a:t>
            </a:r>
            <a:r>
              <a:rPr lang="zh-CN" altLang="en-US" dirty="0">
                <a:solidFill>
                  <a:srgbClr val="047FFD"/>
                </a:solidFill>
              </a:rPr>
              <a:t>数据类型</a:t>
            </a:r>
            <a:r>
              <a:rPr lang="zh-CN" altLang="en-US" dirty="0"/>
              <a:t>、</a:t>
            </a:r>
            <a:r>
              <a:rPr lang="zh-CN" altLang="en-US" dirty="0">
                <a:solidFill>
                  <a:srgbClr val="047FFD"/>
                </a:solidFill>
              </a:rPr>
              <a:t>说明</a:t>
            </a:r>
            <a:r>
              <a:rPr lang="en-US" altLang="zh-CN" dirty="0"/>
              <a:t>3</a:t>
            </a:r>
            <a:r>
              <a:rPr lang="zh-CN" altLang="en-US" dirty="0"/>
              <a:t>项内容。</a:t>
            </a:r>
            <a:endParaRPr lang="en-US" altLang="zh-CN" dirty="0"/>
          </a:p>
          <a:p>
            <a:pPr marL="304792" indent="-304792">
              <a:buFont typeface="+mj-lt"/>
              <a:buAutoNum type="arabicPeriod"/>
            </a:pPr>
            <a:r>
              <a:rPr lang="zh-CN" altLang="en-US" dirty="0"/>
              <a:t> 返回示例（可选）：通过对象的形式，例举服务器返回数据的结构。</a:t>
            </a:r>
            <a:endParaRPr lang="en-US" altLang="zh-CN" dirty="0">
              <a:solidFill>
                <a:schemeClr val="tx1"/>
              </a:solidFill>
            </a:endParaRPr>
          </a:p>
        </p:txBody>
      </p:sp>
    </p:spTree>
    <p:extLst>
      <p:ext uri="{BB962C8B-B14F-4D97-AF65-F5344CB8AC3E}">
        <p14:creationId xmlns:p14="http://schemas.microsoft.com/office/powerpoint/2010/main" val="153183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7. </a:t>
            </a:r>
            <a:r>
              <a:rPr lang="zh-CN" altLang="en-US" dirty="0"/>
              <a:t>接口</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7.6 </a:t>
            </a:r>
            <a:r>
              <a:rPr lang="zh-CN" altLang="en-US" dirty="0"/>
              <a:t>接口文档</a:t>
            </a:r>
          </a:p>
        </p:txBody>
      </p:sp>
      <p:sp>
        <p:nvSpPr>
          <p:cNvPr id="5" name="TextBox 3">
            <a:extLst>
              <a:ext uri="{FF2B5EF4-FFF2-40B4-BE49-F238E27FC236}">
                <a16:creationId xmlns:a16="http://schemas.microsoft.com/office/drawing/2014/main" id="{4518D4E4-71C0-4797-8F0C-AE81E6FDC06D}"/>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3. </a:t>
            </a:r>
            <a:r>
              <a:rPr lang="zh-CN" altLang="en-US" sz="1867" b="1" dirty="0">
                <a:solidFill>
                  <a:srgbClr val="404040"/>
                </a:solidFill>
                <a:latin typeface="微软雅黑" panose="020B0503020204020204" pitchFamily="34" charset="-122"/>
                <a:ea typeface="微软雅黑" panose="020B0503020204020204" pitchFamily="34" charset="-122"/>
              </a:rPr>
              <a:t>接口文档示例</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28E1165C-77AB-469E-85F1-3D3E33C9F51D}"/>
              </a:ext>
            </a:extLst>
          </p:cNvPr>
          <p:cNvPicPr>
            <a:picLocks noChangeAspect="1"/>
          </p:cNvPicPr>
          <p:nvPr/>
        </p:nvPicPr>
        <p:blipFill>
          <a:blip r:embed="rId2"/>
          <a:stretch>
            <a:fillRect/>
          </a:stretch>
        </p:blipFill>
        <p:spPr>
          <a:xfrm>
            <a:off x="1239225" y="2788634"/>
            <a:ext cx="8640000" cy="3596741"/>
          </a:xfrm>
          <a:prstGeom prst="rect">
            <a:avLst/>
          </a:prstGeom>
        </p:spPr>
      </p:pic>
    </p:spTree>
    <p:extLst>
      <p:ext uri="{BB962C8B-B14F-4D97-AF65-F5344CB8AC3E}">
        <p14:creationId xmlns:p14="http://schemas.microsoft.com/office/powerpoint/2010/main" val="5383641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7. </a:t>
            </a:r>
            <a:r>
              <a:rPr lang="zh-CN" altLang="en-US" dirty="0"/>
              <a:t>接口</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7.6 </a:t>
            </a:r>
            <a:r>
              <a:rPr lang="zh-CN" altLang="en-US" dirty="0"/>
              <a:t>接口文档</a:t>
            </a:r>
          </a:p>
        </p:txBody>
      </p:sp>
      <p:sp>
        <p:nvSpPr>
          <p:cNvPr id="5" name="TextBox 3">
            <a:extLst>
              <a:ext uri="{FF2B5EF4-FFF2-40B4-BE49-F238E27FC236}">
                <a16:creationId xmlns:a16="http://schemas.microsoft.com/office/drawing/2014/main" id="{4518D4E4-71C0-4797-8F0C-AE81E6FDC06D}"/>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3. </a:t>
            </a:r>
            <a:r>
              <a:rPr lang="zh-CN" altLang="en-US" sz="1867" b="1" dirty="0">
                <a:solidFill>
                  <a:srgbClr val="404040"/>
                </a:solidFill>
                <a:latin typeface="微软雅黑" panose="020B0503020204020204" pitchFamily="34" charset="-122"/>
                <a:ea typeface="微软雅黑" panose="020B0503020204020204" pitchFamily="34" charset="-122"/>
              </a:rPr>
              <a:t>接口文档示例</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20D8CC7A-4331-4364-B797-4F5B4A757B4F}"/>
              </a:ext>
            </a:extLst>
          </p:cNvPr>
          <p:cNvPicPr>
            <a:picLocks noChangeAspect="1"/>
          </p:cNvPicPr>
          <p:nvPr/>
        </p:nvPicPr>
        <p:blipFill>
          <a:blip r:embed="rId2"/>
          <a:stretch>
            <a:fillRect/>
          </a:stretch>
        </p:blipFill>
        <p:spPr>
          <a:xfrm>
            <a:off x="1238400" y="2788800"/>
            <a:ext cx="8640000" cy="3514909"/>
          </a:xfrm>
          <a:prstGeom prst="rect">
            <a:avLst/>
          </a:prstGeom>
        </p:spPr>
      </p:pic>
    </p:spTree>
    <p:extLst>
      <p:ext uri="{BB962C8B-B14F-4D97-AF65-F5344CB8AC3E}">
        <p14:creationId xmlns:p14="http://schemas.microsoft.com/office/powerpoint/2010/main" val="23744900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7. </a:t>
            </a:r>
            <a:r>
              <a:rPr lang="zh-CN" altLang="en-US" dirty="0"/>
              <a:t>接口</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7.6 </a:t>
            </a:r>
            <a:r>
              <a:rPr lang="zh-CN" altLang="en-US" dirty="0"/>
              <a:t>接口文档</a:t>
            </a:r>
          </a:p>
        </p:txBody>
      </p:sp>
      <p:sp>
        <p:nvSpPr>
          <p:cNvPr id="5" name="TextBox 3">
            <a:extLst>
              <a:ext uri="{FF2B5EF4-FFF2-40B4-BE49-F238E27FC236}">
                <a16:creationId xmlns:a16="http://schemas.microsoft.com/office/drawing/2014/main" id="{4518D4E4-71C0-4797-8F0C-AE81E6FDC06D}"/>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3. </a:t>
            </a:r>
            <a:r>
              <a:rPr lang="zh-CN" altLang="en-US" sz="1867" b="1" dirty="0">
                <a:solidFill>
                  <a:srgbClr val="404040"/>
                </a:solidFill>
                <a:latin typeface="微软雅黑" panose="020B0503020204020204" pitchFamily="34" charset="-122"/>
                <a:ea typeface="微软雅黑" panose="020B0503020204020204" pitchFamily="34" charset="-122"/>
              </a:rPr>
              <a:t>接口文档示例</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31329876-5070-4771-8D43-65C356D85EFE}"/>
              </a:ext>
            </a:extLst>
          </p:cNvPr>
          <p:cNvPicPr>
            <a:picLocks noChangeAspect="1"/>
          </p:cNvPicPr>
          <p:nvPr/>
        </p:nvPicPr>
        <p:blipFill>
          <a:blip r:embed="rId2"/>
          <a:stretch>
            <a:fillRect/>
          </a:stretch>
        </p:blipFill>
        <p:spPr>
          <a:xfrm>
            <a:off x="1238400" y="2788801"/>
            <a:ext cx="8640000" cy="3655385"/>
          </a:xfrm>
          <a:prstGeom prst="rect">
            <a:avLst/>
          </a:prstGeom>
        </p:spPr>
      </p:pic>
    </p:spTree>
    <p:extLst>
      <p:ext uri="{BB962C8B-B14F-4D97-AF65-F5344CB8AC3E}">
        <p14:creationId xmlns:p14="http://schemas.microsoft.com/office/powerpoint/2010/main" val="23915681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1">
            <a:extLst>
              <a:ext uri="{FF2B5EF4-FFF2-40B4-BE49-F238E27FC236}">
                <a16:creationId xmlns:a16="http://schemas.microsoft.com/office/drawing/2014/main" id="{899A0728-697C-4DD4-8412-BDBB39B2AE81}"/>
              </a:ext>
            </a:extLst>
          </p:cNvPr>
          <p:cNvSpPr>
            <a:spLocks noGrp="1"/>
          </p:cNvSpPr>
          <p:nvPr>
            <p:ph idx="1"/>
          </p:nvPr>
        </p:nvSpPr>
        <p:spPr>
          <a:xfrm>
            <a:off x="4656000" y="1188497"/>
            <a:ext cx="6654800" cy="4894105"/>
          </a:xfrm>
        </p:spPr>
        <p:txBody>
          <a:bodyPr>
            <a:normAutofit lnSpcReduction="10000"/>
          </a:bodyPr>
          <a:lstStyle/>
          <a:p>
            <a:r>
              <a:rPr lang="zh-CN" altLang="en-US" dirty="0">
                <a:solidFill>
                  <a:schemeClr val="tx1"/>
                </a:solidFill>
              </a:rPr>
              <a:t>客户端与服务器</a:t>
            </a:r>
            <a:endParaRPr lang="en-US" altLang="zh-CN" dirty="0">
              <a:solidFill>
                <a:schemeClr val="tx1"/>
              </a:solidFill>
            </a:endParaRPr>
          </a:p>
          <a:p>
            <a:r>
              <a:rPr lang="en-US" altLang="zh-CN" dirty="0">
                <a:solidFill>
                  <a:schemeClr val="tx1"/>
                </a:solidFill>
              </a:rPr>
              <a:t>URL</a:t>
            </a:r>
            <a:r>
              <a:rPr lang="zh-CN" altLang="en-US" dirty="0">
                <a:solidFill>
                  <a:schemeClr val="tx1"/>
                </a:solidFill>
              </a:rPr>
              <a:t>地址</a:t>
            </a:r>
            <a:endParaRPr lang="en-US" altLang="zh-CN" dirty="0">
              <a:solidFill>
                <a:schemeClr val="tx1"/>
              </a:solidFill>
            </a:endParaRPr>
          </a:p>
          <a:p>
            <a:r>
              <a:rPr lang="zh-CN" altLang="en-US" dirty="0">
                <a:solidFill>
                  <a:schemeClr val="tx1"/>
                </a:solidFill>
              </a:rPr>
              <a:t>分析网页的打开过程</a:t>
            </a:r>
            <a:endParaRPr lang="en-US" altLang="zh-CN" dirty="0">
              <a:solidFill>
                <a:schemeClr val="tx1"/>
              </a:solidFill>
            </a:endParaRPr>
          </a:p>
          <a:p>
            <a:r>
              <a:rPr lang="zh-CN" altLang="en-US" dirty="0">
                <a:solidFill>
                  <a:schemeClr val="tx1"/>
                </a:solidFill>
              </a:rPr>
              <a:t>服务器对外提供了哪些资源</a:t>
            </a:r>
            <a:endParaRPr lang="en-US" altLang="zh-CN" dirty="0">
              <a:solidFill>
                <a:schemeClr val="tx1"/>
              </a:solidFill>
            </a:endParaRPr>
          </a:p>
          <a:p>
            <a:r>
              <a:rPr lang="zh-CN" altLang="en-US" dirty="0">
                <a:solidFill>
                  <a:schemeClr val="tx1"/>
                </a:solidFill>
              </a:rPr>
              <a:t>了解</a:t>
            </a:r>
            <a:r>
              <a:rPr lang="en-US" altLang="zh-CN" dirty="0">
                <a:solidFill>
                  <a:schemeClr val="tx1"/>
                </a:solidFill>
              </a:rPr>
              <a:t>Ajax</a:t>
            </a:r>
          </a:p>
          <a:p>
            <a:r>
              <a:rPr lang="en-US" altLang="zh-CN" dirty="0">
                <a:solidFill>
                  <a:schemeClr val="tx1"/>
                </a:solidFill>
              </a:rPr>
              <a:t>jQuery</a:t>
            </a:r>
            <a:r>
              <a:rPr lang="zh-CN" altLang="en-US" dirty="0">
                <a:solidFill>
                  <a:schemeClr val="tx1"/>
                </a:solidFill>
              </a:rPr>
              <a:t>中的</a:t>
            </a:r>
            <a:r>
              <a:rPr lang="en-US" altLang="zh-CN" dirty="0">
                <a:solidFill>
                  <a:schemeClr val="tx1"/>
                </a:solidFill>
              </a:rPr>
              <a:t>Ajax</a:t>
            </a:r>
          </a:p>
          <a:p>
            <a:r>
              <a:rPr lang="zh-CN" altLang="en-US" dirty="0">
                <a:solidFill>
                  <a:schemeClr val="tx1"/>
                </a:solidFill>
              </a:rPr>
              <a:t>接口</a:t>
            </a:r>
            <a:endParaRPr lang="en-US" altLang="zh-CN" dirty="0">
              <a:solidFill>
                <a:schemeClr val="tx1"/>
              </a:solidFill>
            </a:endParaRPr>
          </a:p>
          <a:p>
            <a:r>
              <a:rPr lang="zh-CN" altLang="en-US" dirty="0">
                <a:solidFill>
                  <a:srgbClr val="FF0000"/>
                </a:solidFill>
              </a:rPr>
              <a:t>案例 </a:t>
            </a:r>
            <a:r>
              <a:rPr lang="en-US" altLang="zh-CN" dirty="0">
                <a:solidFill>
                  <a:srgbClr val="FF0000"/>
                </a:solidFill>
              </a:rPr>
              <a:t>- </a:t>
            </a:r>
            <a:r>
              <a:rPr lang="zh-CN" altLang="en-US" dirty="0">
                <a:solidFill>
                  <a:srgbClr val="FF0000"/>
                </a:solidFill>
              </a:rPr>
              <a:t>图书管理</a:t>
            </a:r>
            <a:endParaRPr lang="en-US" altLang="zh-CN" dirty="0">
              <a:solidFill>
                <a:srgbClr val="FF0000"/>
              </a:solidFill>
            </a:endParaRPr>
          </a:p>
          <a:p>
            <a:r>
              <a:rPr lang="zh-CN" altLang="en-US" dirty="0">
                <a:solidFill>
                  <a:schemeClr val="tx1"/>
                </a:solidFill>
              </a:rPr>
              <a:t>案例 </a:t>
            </a:r>
            <a:r>
              <a:rPr lang="en-US" altLang="zh-CN" dirty="0">
                <a:solidFill>
                  <a:schemeClr val="tx1"/>
                </a:solidFill>
              </a:rPr>
              <a:t>– </a:t>
            </a:r>
            <a:r>
              <a:rPr lang="zh-CN" altLang="en-US" dirty="0">
                <a:solidFill>
                  <a:schemeClr val="tx1"/>
                </a:solidFill>
              </a:rPr>
              <a:t>聊天机器人</a:t>
            </a:r>
            <a:endParaRPr lang="en-US" altLang="zh-CN" dirty="0">
              <a:solidFill>
                <a:schemeClr val="tx1"/>
              </a:solidFill>
            </a:endParaRPr>
          </a:p>
        </p:txBody>
      </p:sp>
    </p:spTree>
    <p:extLst>
      <p:ext uri="{BB962C8B-B14F-4D97-AF65-F5344CB8AC3E}">
        <p14:creationId xmlns:p14="http://schemas.microsoft.com/office/powerpoint/2010/main" val="922382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1">
            <a:extLst>
              <a:ext uri="{FF2B5EF4-FFF2-40B4-BE49-F238E27FC236}">
                <a16:creationId xmlns:a16="http://schemas.microsoft.com/office/drawing/2014/main" id="{4C9CC867-3D4F-444A-B03A-168DECC831F3}"/>
              </a:ext>
            </a:extLst>
          </p:cNvPr>
          <p:cNvSpPr>
            <a:spLocks noGrp="1"/>
          </p:cNvSpPr>
          <p:nvPr>
            <p:ph idx="1"/>
          </p:nvPr>
        </p:nvSpPr>
        <p:spPr>
          <a:xfrm>
            <a:off x="4656000" y="1188497"/>
            <a:ext cx="6654800" cy="4894105"/>
          </a:xfrm>
        </p:spPr>
        <p:txBody>
          <a:bodyPr>
            <a:normAutofit lnSpcReduction="10000"/>
          </a:bodyPr>
          <a:lstStyle/>
          <a:p>
            <a:r>
              <a:rPr lang="zh-CN" altLang="en-US" dirty="0">
                <a:solidFill>
                  <a:schemeClr val="tx1"/>
                </a:solidFill>
              </a:rPr>
              <a:t>客户端与服务器</a:t>
            </a:r>
            <a:endParaRPr lang="en-US" altLang="zh-CN" dirty="0">
              <a:solidFill>
                <a:schemeClr val="tx1"/>
              </a:solidFill>
            </a:endParaRPr>
          </a:p>
          <a:p>
            <a:r>
              <a:rPr lang="en-US" altLang="zh-CN" dirty="0">
                <a:solidFill>
                  <a:srgbClr val="FF0000"/>
                </a:solidFill>
              </a:rPr>
              <a:t>URL</a:t>
            </a:r>
            <a:r>
              <a:rPr lang="zh-CN" altLang="en-US" dirty="0">
                <a:solidFill>
                  <a:srgbClr val="FF0000"/>
                </a:solidFill>
              </a:rPr>
              <a:t>地址</a:t>
            </a:r>
            <a:endParaRPr lang="en-US" altLang="zh-CN" dirty="0">
              <a:solidFill>
                <a:srgbClr val="FF0000"/>
              </a:solidFill>
            </a:endParaRPr>
          </a:p>
          <a:p>
            <a:r>
              <a:rPr lang="zh-CN" altLang="en-US" dirty="0">
                <a:solidFill>
                  <a:schemeClr val="tx1"/>
                </a:solidFill>
              </a:rPr>
              <a:t>分析网页的打开过程</a:t>
            </a:r>
            <a:endParaRPr lang="en-US" altLang="zh-CN" dirty="0">
              <a:solidFill>
                <a:schemeClr val="tx1"/>
              </a:solidFill>
            </a:endParaRPr>
          </a:p>
          <a:p>
            <a:r>
              <a:rPr lang="zh-CN" altLang="en-US" dirty="0">
                <a:solidFill>
                  <a:schemeClr val="tx1"/>
                </a:solidFill>
              </a:rPr>
              <a:t>服务器对外提供了哪些资源</a:t>
            </a:r>
            <a:endParaRPr lang="en-US" altLang="zh-CN" dirty="0">
              <a:solidFill>
                <a:schemeClr val="tx1"/>
              </a:solidFill>
            </a:endParaRPr>
          </a:p>
          <a:p>
            <a:r>
              <a:rPr lang="zh-CN" altLang="en-US" dirty="0">
                <a:solidFill>
                  <a:schemeClr val="tx1"/>
                </a:solidFill>
              </a:rPr>
              <a:t>了解</a:t>
            </a:r>
            <a:r>
              <a:rPr lang="en-US" altLang="zh-CN" dirty="0">
                <a:solidFill>
                  <a:schemeClr val="tx1"/>
                </a:solidFill>
              </a:rPr>
              <a:t>Ajax</a:t>
            </a:r>
          </a:p>
          <a:p>
            <a:r>
              <a:rPr lang="en-US" altLang="zh-CN" dirty="0">
                <a:solidFill>
                  <a:schemeClr val="tx1"/>
                </a:solidFill>
              </a:rPr>
              <a:t>jQuery</a:t>
            </a:r>
            <a:r>
              <a:rPr lang="zh-CN" altLang="en-US" dirty="0">
                <a:solidFill>
                  <a:schemeClr val="tx1"/>
                </a:solidFill>
              </a:rPr>
              <a:t>中的</a:t>
            </a:r>
            <a:r>
              <a:rPr lang="en-US" altLang="zh-CN" dirty="0">
                <a:solidFill>
                  <a:schemeClr val="tx1"/>
                </a:solidFill>
              </a:rPr>
              <a:t>Ajax</a:t>
            </a:r>
          </a:p>
          <a:p>
            <a:r>
              <a:rPr lang="zh-CN" altLang="en-US" dirty="0">
                <a:solidFill>
                  <a:schemeClr val="tx1"/>
                </a:solidFill>
              </a:rPr>
              <a:t>接口</a:t>
            </a:r>
            <a:endParaRPr lang="en-US" altLang="zh-CN" dirty="0">
              <a:solidFill>
                <a:schemeClr val="tx1"/>
              </a:solidFill>
            </a:endParaRPr>
          </a:p>
          <a:p>
            <a:r>
              <a:rPr lang="zh-CN" altLang="en-US" dirty="0">
                <a:solidFill>
                  <a:schemeClr val="tx1"/>
                </a:solidFill>
              </a:rPr>
              <a:t>案例 </a:t>
            </a:r>
            <a:r>
              <a:rPr lang="en-US" altLang="zh-CN" dirty="0">
                <a:solidFill>
                  <a:schemeClr val="tx1"/>
                </a:solidFill>
              </a:rPr>
              <a:t>- </a:t>
            </a:r>
            <a:r>
              <a:rPr lang="zh-CN" altLang="en-US" dirty="0">
                <a:solidFill>
                  <a:schemeClr val="tx1"/>
                </a:solidFill>
              </a:rPr>
              <a:t>图书管理</a:t>
            </a:r>
            <a:endParaRPr lang="en-US" altLang="zh-CN" dirty="0">
              <a:solidFill>
                <a:schemeClr val="tx1"/>
              </a:solidFill>
            </a:endParaRPr>
          </a:p>
          <a:p>
            <a:r>
              <a:rPr lang="zh-CN" altLang="en-US" dirty="0">
                <a:solidFill>
                  <a:schemeClr val="tx1"/>
                </a:solidFill>
              </a:rPr>
              <a:t>案例 </a:t>
            </a:r>
            <a:r>
              <a:rPr lang="en-US" altLang="zh-CN" dirty="0">
                <a:solidFill>
                  <a:schemeClr val="tx1"/>
                </a:solidFill>
              </a:rPr>
              <a:t>– </a:t>
            </a:r>
            <a:r>
              <a:rPr lang="zh-CN" altLang="en-US" dirty="0">
                <a:solidFill>
                  <a:schemeClr val="tx1"/>
                </a:solidFill>
              </a:rPr>
              <a:t>聊天机器人</a:t>
            </a:r>
            <a:endParaRPr lang="en-US" altLang="zh-CN" dirty="0">
              <a:solidFill>
                <a:schemeClr val="tx1"/>
              </a:solidFill>
            </a:endParaRPr>
          </a:p>
        </p:txBody>
      </p:sp>
    </p:spTree>
    <p:extLst>
      <p:ext uri="{BB962C8B-B14F-4D97-AF65-F5344CB8AC3E}">
        <p14:creationId xmlns:p14="http://schemas.microsoft.com/office/powerpoint/2010/main" val="18243343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8. </a:t>
            </a:r>
            <a:r>
              <a:rPr lang="zh-CN" altLang="en-US" dirty="0"/>
              <a:t>案例 </a:t>
            </a:r>
            <a:r>
              <a:rPr lang="en-US" altLang="zh-CN" dirty="0"/>
              <a:t>- </a:t>
            </a:r>
            <a:r>
              <a:rPr lang="zh-CN" altLang="en-US" dirty="0"/>
              <a:t>图书管理</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8.1 </a:t>
            </a:r>
            <a:r>
              <a:rPr lang="zh-CN" altLang="en-US" dirty="0"/>
              <a:t>渲染</a:t>
            </a:r>
            <a:r>
              <a:rPr lang="en-US" altLang="zh-CN" dirty="0"/>
              <a:t>UI</a:t>
            </a:r>
            <a:r>
              <a:rPr lang="zh-CN" altLang="en-US" dirty="0"/>
              <a:t>结构</a:t>
            </a:r>
          </a:p>
        </p:txBody>
      </p:sp>
      <p:pic>
        <p:nvPicPr>
          <p:cNvPr id="6" name="图片 5">
            <a:extLst>
              <a:ext uri="{FF2B5EF4-FFF2-40B4-BE49-F238E27FC236}">
                <a16:creationId xmlns:a16="http://schemas.microsoft.com/office/drawing/2014/main" id="{32D2BA3A-6BDC-454B-9C93-8833267C527B}"/>
              </a:ext>
            </a:extLst>
          </p:cNvPr>
          <p:cNvPicPr>
            <a:picLocks noChangeAspect="1"/>
          </p:cNvPicPr>
          <p:nvPr/>
        </p:nvPicPr>
        <p:blipFill>
          <a:blip r:embed="rId2"/>
          <a:stretch>
            <a:fillRect/>
          </a:stretch>
        </p:blipFill>
        <p:spPr>
          <a:xfrm>
            <a:off x="1249546" y="1970077"/>
            <a:ext cx="9710612" cy="4498457"/>
          </a:xfrm>
          <a:prstGeom prst="rect">
            <a:avLst/>
          </a:prstGeom>
        </p:spPr>
      </p:pic>
    </p:spTree>
    <p:extLst>
      <p:ext uri="{BB962C8B-B14F-4D97-AF65-F5344CB8AC3E}">
        <p14:creationId xmlns:p14="http://schemas.microsoft.com/office/powerpoint/2010/main" val="2998443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8. </a:t>
            </a:r>
            <a:r>
              <a:rPr lang="zh-CN" altLang="en-US" dirty="0"/>
              <a:t>案例 </a:t>
            </a:r>
            <a:r>
              <a:rPr lang="en-US" altLang="zh-CN" dirty="0"/>
              <a:t>- </a:t>
            </a:r>
            <a:r>
              <a:rPr lang="zh-CN" altLang="en-US" dirty="0"/>
              <a:t>图书管理</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8.2 </a:t>
            </a:r>
            <a:r>
              <a:rPr lang="zh-CN" altLang="en-US" dirty="0"/>
              <a:t>案例用到的库和插件</a:t>
            </a:r>
          </a:p>
        </p:txBody>
      </p:sp>
      <p:sp>
        <p:nvSpPr>
          <p:cNvPr id="5" name="内容占位符 5">
            <a:extLst>
              <a:ext uri="{FF2B5EF4-FFF2-40B4-BE49-F238E27FC236}">
                <a16:creationId xmlns:a16="http://schemas.microsoft.com/office/drawing/2014/main" id="{21034192-3656-432A-AF70-5D645A8B2A5B}"/>
              </a:ext>
            </a:extLst>
          </p:cNvPr>
          <p:cNvSpPr>
            <a:spLocks noGrp="1"/>
          </p:cNvSpPr>
          <p:nvPr>
            <p:ph sz="half" idx="14"/>
          </p:nvPr>
        </p:nvSpPr>
        <p:spPr>
          <a:xfrm>
            <a:off x="1131170" y="1857600"/>
            <a:ext cx="8983133" cy="3297600"/>
          </a:xfrm>
        </p:spPr>
        <p:txBody>
          <a:bodyPr>
            <a:noAutofit/>
          </a:bodyPr>
          <a:lstStyle/>
          <a:p>
            <a:r>
              <a:rPr lang="zh-CN" altLang="en-US" dirty="0">
                <a:solidFill>
                  <a:schemeClr val="tx1"/>
                </a:solidFill>
              </a:rPr>
              <a:t>用到的 </a:t>
            </a:r>
            <a:r>
              <a:rPr lang="en-US" altLang="zh-CN" dirty="0">
                <a:solidFill>
                  <a:schemeClr val="tx1"/>
                </a:solidFill>
              </a:rPr>
              <a:t>css </a:t>
            </a:r>
            <a:r>
              <a:rPr lang="zh-CN" altLang="en-US" dirty="0">
                <a:solidFill>
                  <a:schemeClr val="tx1"/>
                </a:solidFill>
              </a:rPr>
              <a:t>库 </a:t>
            </a:r>
            <a:r>
              <a:rPr lang="en-US" altLang="zh-CN" dirty="0">
                <a:solidFill>
                  <a:srgbClr val="FF0000"/>
                </a:solidFill>
              </a:rPr>
              <a:t>bootstrap.css</a:t>
            </a:r>
          </a:p>
          <a:p>
            <a:r>
              <a:rPr lang="zh-CN" altLang="en-US" dirty="0">
                <a:solidFill>
                  <a:schemeClr val="tx1"/>
                </a:solidFill>
              </a:rPr>
              <a:t>用到的 </a:t>
            </a:r>
            <a:r>
              <a:rPr lang="en-US" altLang="zh-CN" dirty="0">
                <a:solidFill>
                  <a:schemeClr val="tx1"/>
                </a:solidFill>
              </a:rPr>
              <a:t>javascript </a:t>
            </a:r>
            <a:r>
              <a:rPr lang="zh-CN" altLang="en-US" dirty="0">
                <a:solidFill>
                  <a:schemeClr val="tx1"/>
                </a:solidFill>
              </a:rPr>
              <a:t>库 </a:t>
            </a:r>
            <a:r>
              <a:rPr lang="en-US" altLang="zh-CN" dirty="0">
                <a:solidFill>
                  <a:srgbClr val="FF0000"/>
                </a:solidFill>
              </a:rPr>
              <a:t>jquery.js</a:t>
            </a:r>
          </a:p>
          <a:p>
            <a:r>
              <a:rPr lang="zh-CN" altLang="en-US" dirty="0">
                <a:solidFill>
                  <a:schemeClr val="tx1"/>
                </a:solidFill>
              </a:rPr>
              <a:t>用到的 </a:t>
            </a:r>
            <a:r>
              <a:rPr lang="en-US" altLang="zh-CN" dirty="0">
                <a:solidFill>
                  <a:schemeClr val="tx1"/>
                </a:solidFill>
              </a:rPr>
              <a:t>vs code </a:t>
            </a:r>
            <a:r>
              <a:rPr lang="zh-CN" altLang="en-US" dirty="0">
                <a:solidFill>
                  <a:schemeClr val="tx1"/>
                </a:solidFill>
              </a:rPr>
              <a:t>插件 </a:t>
            </a:r>
            <a:r>
              <a:rPr lang="en-US" altLang="zh-CN" dirty="0">
                <a:solidFill>
                  <a:srgbClr val="FF0000"/>
                </a:solidFill>
              </a:rPr>
              <a:t>Bootstrap 3 Snippets</a:t>
            </a:r>
            <a:endParaRPr lang="zh-CN" altLang="en-US" dirty="0">
              <a:solidFill>
                <a:srgbClr val="FF0000"/>
              </a:solidFill>
            </a:endParaRPr>
          </a:p>
        </p:txBody>
      </p:sp>
    </p:spTree>
    <p:extLst>
      <p:ext uri="{BB962C8B-B14F-4D97-AF65-F5344CB8AC3E}">
        <p14:creationId xmlns:p14="http://schemas.microsoft.com/office/powerpoint/2010/main" val="21222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8. </a:t>
            </a:r>
            <a:r>
              <a:rPr lang="zh-CN" altLang="en-US" dirty="0"/>
              <a:t>案例 </a:t>
            </a:r>
            <a:r>
              <a:rPr lang="en-US" altLang="zh-CN" dirty="0"/>
              <a:t>- </a:t>
            </a:r>
            <a:r>
              <a:rPr lang="zh-CN" altLang="en-US" dirty="0"/>
              <a:t>图书管理</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8.3 </a:t>
            </a:r>
            <a:r>
              <a:rPr lang="zh-CN" altLang="en-US" dirty="0"/>
              <a:t>渲染图书列表（核心代码）</a:t>
            </a:r>
          </a:p>
        </p:txBody>
      </p:sp>
      <p:grpSp>
        <p:nvGrpSpPr>
          <p:cNvPr id="14" name="组合 13">
            <a:extLst>
              <a:ext uri="{FF2B5EF4-FFF2-40B4-BE49-F238E27FC236}">
                <a16:creationId xmlns:a16="http://schemas.microsoft.com/office/drawing/2014/main" id="{6BB709C8-042E-47DE-9604-E5F4CEE87971}"/>
              </a:ext>
            </a:extLst>
          </p:cNvPr>
          <p:cNvGrpSpPr>
            <a:grpSpLocks/>
          </p:cNvGrpSpPr>
          <p:nvPr/>
        </p:nvGrpSpPr>
        <p:grpSpPr bwMode="auto">
          <a:xfrm>
            <a:off x="1247050" y="1863534"/>
            <a:ext cx="8944705" cy="4829444"/>
            <a:chOff x="1078118" y="2214664"/>
            <a:chExt cx="6318046" cy="868171"/>
          </a:xfrm>
        </p:grpSpPr>
        <p:sp>
          <p:nvSpPr>
            <p:cNvPr id="15" name="矩形 14">
              <a:extLst>
                <a:ext uri="{FF2B5EF4-FFF2-40B4-BE49-F238E27FC236}">
                  <a16:creationId xmlns:a16="http://schemas.microsoft.com/office/drawing/2014/main" id="{25F841BC-F788-49AB-84A1-ABECB25553BE}"/>
                </a:ext>
              </a:extLst>
            </p:cNvPr>
            <p:cNvSpPr/>
            <p:nvPr/>
          </p:nvSpPr>
          <p:spPr>
            <a:xfrm>
              <a:off x="1078118" y="2214664"/>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16" name="矩形 15">
              <a:extLst>
                <a:ext uri="{FF2B5EF4-FFF2-40B4-BE49-F238E27FC236}">
                  <a16:creationId xmlns:a16="http://schemas.microsoft.com/office/drawing/2014/main" id="{03A7D5D4-E142-48D2-9985-F7C9D8033F31}"/>
                </a:ext>
              </a:extLst>
            </p:cNvPr>
            <p:cNvSpPr/>
            <p:nvPr/>
          </p:nvSpPr>
          <p:spPr>
            <a:xfrm>
              <a:off x="1177926" y="2232725"/>
              <a:ext cx="6218238" cy="842366"/>
            </a:xfrm>
            <a:prstGeom prst="rect">
              <a:avLst/>
            </a:prstGeom>
          </p:spPr>
          <p:txBody>
            <a:bodyPr wrap="square">
              <a:spAutoFit/>
            </a:bodyPr>
            <a:lstStyle/>
            <a:p>
              <a:pPr>
                <a:lnSpc>
                  <a:spcPts val="2400"/>
                </a:lnSpc>
              </a:pPr>
              <a:r>
                <a:rPr lang="en-US" altLang="zh-CN" sz="1400" dirty="0">
                  <a:latin typeface="Courier New" panose="02070309020205020404" pitchFamily="49" charset="0"/>
                </a:rPr>
                <a:t>function </a:t>
              </a:r>
              <a:r>
                <a:rPr lang="en-US" altLang="zh-CN" sz="1400" dirty="0" err="1">
                  <a:latin typeface="Courier New" panose="02070309020205020404" pitchFamily="49" charset="0"/>
                </a:rPr>
                <a:t>getBookList</a:t>
              </a:r>
              <a:r>
                <a:rPr lang="en-US" altLang="zh-CN" sz="1400" dirty="0">
                  <a:latin typeface="Courier New" panose="02070309020205020404" pitchFamily="49" charset="0"/>
                </a:rPr>
                <a:t>() {</a:t>
              </a:r>
            </a:p>
            <a:p>
              <a:pPr>
                <a:lnSpc>
                  <a:spcPts val="2400"/>
                </a:lnSpc>
              </a:pPr>
              <a:r>
                <a:rPr lang="en-US" altLang="zh-CN" sz="1400" dirty="0">
                  <a:latin typeface="Courier New" panose="02070309020205020404" pitchFamily="49" charset="0"/>
                </a:rPr>
                <a:t>    // </a:t>
              </a:r>
              <a:r>
                <a:rPr lang="en-US" altLang="zh-CN" sz="1400" dirty="0">
                  <a:solidFill>
                    <a:srgbClr val="FF0000"/>
                  </a:solidFill>
                  <a:latin typeface="Courier New" panose="02070309020205020404" pitchFamily="49" charset="0"/>
                </a:rPr>
                <a:t>1. </a:t>
              </a:r>
              <a:r>
                <a:rPr lang="zh-CN" altLang="en-US" sz="1400" dirty="0">
                  <a:solidFill>
                    <a:srgbClr val="FF0000"/>
                  </a:solidFill>
                  <a:latin typeface="Courier New" panose="02070309020205020404" pitchFamily="49" charset="0"/>
                </a:rPr>
                <a:t>发起 </a:t>
              </a:r>
              <a:r>
                <a:rPr lang="en-US" altLang="zh-CN" sz="1400" dirty="0">
                  <a:solidFill>
                    <a:srgbClr val="FF0000"/>
                  </a:solidFill>
                  <a:latin typeface="Courier New" panose="02070309020205020404" pitchFamily="49" charset="0"/>
                </a:rPr>
                <a:t>ajax </a:t>
              </a:r>
              <a:r>
                <a:rPr lang="zh-CN" altLang="en-US" sz="1400" dirty="0">
                  <a:solidFill>
                    <a:srgbClr val="FF0000"/>
                  </a:solidFill>
                  <a:latin typeface="Courier New" panose="02070309020205020404" pitchFamily="49" charset="0"/>
                </a:rPr>
                <a:t>请求获取图书列表数据</a:t>
              </a:r>
              <a:endParaRPr lang="en-US" altLang="zh-CN" sz="1400" dirty="0">
                <a:solidFill>
                  <a:srgbClr val="FF0000"/>
                </a:solidFill>
                <a:latin typeface="Courier New" panose="02070309020205020404" pitchFamily="49" charset="0"/>
              </a:endParaRPr>
            </a:p>
            <a:p>
              <a:pPr>
                <a:lnSpc>
                  <a:spcPts val="2400"/>
                </a:lnSpc>
              </a:pPr>
              <a:r>
                <a:rPr lang="en-US" altLang="zh-CN" sz="1400" dirty="0">
                  <a:latin typeface="Courier New" panose="02070309020205020404" pitchFamily="49" charset="0"/>
                </a:rPr>
                <a:t>    $.get('http://www.liulongbin.top:3006/api/getbooks', function(res) {</a:t>
              </a:r>
            </a:p>
            <a:p>
              <a:pPr>
                <a:lnSpc>
                  <a:spcPts val="2400"/>
                </a:lnSpc>
              </a:pPr>
              <a:r>
                <a:rPr lang="en-US" altLang="zh-CN" sz="1400" dirty="0">
                  <a:latin typeface="Courier New" panose="02070309020205020404" pitchFamily="49" charset="0"/>
                </a:rPr>
                <a:t>        // </a:t>
              </a:r>
              <a:r>
                <a:rPr lang="en-US" altLang="zh-CN" sz="1400" dirty="0">
                  <a:solidFill>
                    <a:srgbClr val="FF0000"/>
                  </a:solidFill>
                  <a:latin typeface="Courier New" panose="02070309020205020404" pitchFamily="49" charset="0"/>
                </a:rPr>
                <a:t>2. </a:t>
              </a:r>
              <a:r>
                <a:rPr lang="zh-CN" altLang="en-US" sz="1400" dirty="0">
                  <a:solidFill>
                    <a:srgbClr val="FF0000"/>
                  </a:solidFill>
                  <a:latin typeface="Courier New" panose="02070309020205020404" pitchFamily="49" charset="0"/>
                </a:rPr>
                <a:t>获取列表数据是否成功</a:t>
              </a:r>
            </a:p>
            <a:p>
              <a:pPr>
                <a:lnSpc>
                  <a:spcPts val="2400"/>
                </a:lnSpc>
              </a:pPr>
              <a:r>
                <a:rPr lang="zh-CN" altLang="en-US" sz="1400" dirty="0">
                  <a:latin typeface="Courier New" panose="02070309020205020404" pitchFamily="49" charset="0"/>
                </a:rPr>
                <a:t>        </a:t>
              </a:r>
              <a:r>
                <a:rPr lang="en-US" altLang="zh-CN" sz="1400" dirty="0">
                  <a:latin typeface="Courier New" panose="02070309020205020404" pitchFamily="49" charset="0"/>
                </a:rPr>
                <a:t>if (</a:t>
              </a:r>
              <a:r>
                <a:rPr lang="en-US" altLang="zh-CN" sz="1400" dirty="0" err="1">
                  <a:latin typeface="Courier New" panose="02070309020205020404" pitchFamily="49" charset="0"/>
                </a:rPr>
                <a:t>res.status</a:t>
              </a:r>
              <a:r>
                <a:rPr lang="en-US" altLang="zh-CN" sz="1400" dirty="0">
                  <a:latin typeface="Courier New" panose="02070309020205020404" pitchFamily="49" charset="0"/>
                </a:rPr>
                <a:t> !== 200) return alert('</a:t>
              </a:r>
              <a:r>
                <a:rPr lang="zh-CN" altLang="en-US" sz="1400" dirty="0">
                  <a:latin typeface="Courier New" panose="02070309020205020404" pitchFamily="49" charset="0"/>
                </a:rPr>
                <a:t>获取图书列表失败！</a:t>
              </a:r>
              <a:r>
                <a:rPr lang="en-US" altLang="zh-CN" sz="1400" dirty="0">
                  <a:latin typeface="Courier New" panose="02070309020205020404" pitchFamily="49" charset="0"/>
                </a:rPr>
                <a:t>')</a:t>
              </a:r>
            </a:p>
            <a:p>
              <a:pPr>
                <a:lnSpc>
                  <a:spcPts val="2400"/>
                </a:lnSpc>
              </a:pPr>
              <a:r>
                <a:rPr lang="en-US" altLang="zh-CN" sz="1400" dirty="0">
                  <a:latin typeface="Courier New" panose="02070309020205020404" pitchFamily="49" charset="0"/>
                </a:rPr>
                <a:t>        // </a:t>
              </a:r>
              <a:r>
                <a:rPr lang="en-US" altLang="zh-CN" sz="1400" dirty="0">
                  <a:solidFill>
                    <a:srgbClr val="FF0000"/>
                  </a:solidFill>
                  <a:latin typeface="Courier New" panose="02070309020205020404" pitchFamily="49" charset="0"/>
                </a:rPr>
                <a:t>3. </a:t>
              </a:r>
              <a:r>
                <a:rPr lang="zh-CN" altLang="en-US" sz="1400" dirty="0">
                  <a:solidFill>
                    <a:srgbClr val="FF0000"/>
                  </a:solidFill>
                  <a:latin typeface="Courier New" panose="02070309020205020404" pitchFamily="49" charset="0"/>
                </a:rPr>
                <a:t>渲染页面结构</a:t>
              </a:r>
            </a:p>
            <a:p>
              <a:pPr>
                <a:lnSpc>
                  <a:spcPts val="2400"/>
                </a:lnSpc>
              </a:pPr>
              <a:r>
                <a:rPr lang="zh-CN" altLang="en-US" sz="1400" dirty="0">
                  <a:latin typeface="Courier New" panose="02070309020205020404" pitchFamily="49" charset="0"/>
                </a:rPr>
                <a:t>        </a:t>
              </a:r>
              <a:r>
                <a:rPr lang="en-US" altLang="zh-CN" sz="1400" dirty="0">
                  <a:latin typeface="Courier New" panose="02070309020205020404" pitchFamily="49" charset="0"/>
                </a:rPr>
                <a:t>var rows = []</a:t>
              </a:r>
            </a:p>
            <a:p>
              <a:pPr>
                <a:lnSpc>
                  <a:spcPts val="2400"/>
                </a:lnSpc>
              </a:pPr>
              <a:r>
                <a:rPr lang="en-US" altLang="zh-CN" sz="1400" dirty="0">
                  <a:latin typeface="Courier New" panose="02070309020205020404" pitchFamily="49" charset="0"/>
                </a:rPr>
                <a:t>        $.each(res.data, function(i, item) { // </a:t>
              </a:r>
              <a:r>
                <a:rPr lang="en-US" altLang="zh-CN" sz="1400" dirty="0">
                  <a:solidFill>
                    <a:srgbClr val="FF0000"/>
                  </a:solidFill>
                  <a:latin typeface="Courier New" panose="02070309020205020404" pitchFamily="49" charset="0"/>
                </a:rPr>
                <a:t>4. </a:t>
              </a:r>
              <a:r>
                <a:rPr lang="zh-CN" altLang="en-US" sz="1400" dirty="0">
                  <a:solidFill>
                    <a:srgbClr val="FF0000"/>
                  </a:solidFill>
                  <a:latin typeface="Courier New" panose="02070309020205020404" pitchFamily="49" charset="0"/>
                </a:rPr>
                <a:t>循环拼接字符串</a:t>
              </a:r>
              <a:endParaRPr lang="en-US" altLang="zh-CN" sz="1400" dirty="0">
                <a:solidFill>
                  <a:srgbClr val="FF0000"/>
                </a:solidFill>
                <a:latin typeface="Courier New" panose="02070309020205020404" pitchFamily="49" charset="0"/>
              </a:endParaRPr>
            </a:p>
            <a:p>
              <a:pPr>
                <a:lnSpc>
                  <a:spcPts val="2400"/>
                </a:lnSpc>
              </a:pPr>
              <a:r>
                <a:rPr lang="en-US" altLang="zh-CN" sz="1400" dirty="0">
                  <a:latin typeface="Courier New" panose="02070309020205020404" pitchFamily="49" charset="0"/>
                </a:rPr>
                <a:t>            </a:t>
              </a:r>
              <a:r>
                <a:rPr lang="en-US" altLang="zh-CN" sz="1400" dirty="0" err="1">
                  <a:latin typeface="Courier New" panose="02070309020205020404" pitchFamily="49" charset="0"/>
                </a:rPr>
                <a:t>rows.push</a:t>
              </a:r>
              <a:r>
                <a:rPr lang="en-US" altLang="zh-CN" sz="1400" dirty="0">
                  <a:latin typeface="Courier New" panose="02070309020205020404" pitchFamily="49" charset="0"/>
                </a:rPr>
                <a:t>('&lt;tr&gt;&lt;td&gt;' + </a:t>
              </a:r>
              <a:r>
                <a:rPr lang="en-US" altLang="zh-CN" sz="1400" dirty="0">
                  <a:solidFill>
                    <a:srgbClr val="047FFD"/>
                  </a:solidFill>
                  <a:latin typeface="Courier New" panose="02070309020205020404" pitchFamily="49" charset="0"/>
                </a:rPr>
                <a:t>item.id </a:t>
              </a:r>
              <a:r>
                <a:rPr lang="en-US" altLang="zh-CN" sz="1400" dirty="0">
                  <a:latin typeface="Courier New" panose="02070309020205020404" pitchFamily="49" charset="0"/>
                </a:rPr>
                <a:t>+ '&lt;/td&gt;&lt;td&gt;' + </a:t>
              </a:r>
              <a:r>
                <a:rPr lang="en-US" altLang="zh-CN" sz="1400" dirty="0" err="1">
                  <a:solidFill>
                    <a:srgbClr val="047FFD"/>
                  </a:solidFill>
                  <a:latin typeface="Courier New" panose="02070309020205020404" pitchFamily="49" charset="0"/>
                </a:rPr>
                <a:t>item.bookname</a:t>
              </a:r>
              <a:r>
                <a:rPr lang="en-US" altLang="zh-CN" sz="1400" dirty="0">
                  <a:solidFill>
                    <a:srgbClr val="047FFD"/>
                  </a:solidFill>
                  <a:latin typeface="Courier New" panose="02070309020205020404" pitchFamily="49" charset="0"/>
                </a:rPr>
                <a:t> </a:t>
              </a:r>
              <a:r>
                <a:rPr lang="en-US" altLang="zh-CN" sz="1400" dirty="0">
                  <a:latin typeface="Courier New" panose="02070309020205020404" pitchFamily="49" charset="0"/>
                </a:rPr>
                <a:t>+ '&lt;/td&gt;&lt;td&gt;' + </a:t>
              </a:r>
              <a:r>
                <a:rPr lang="en-US" altLang="zh-CN" sz="1400" dirty="0" err="1">
                  <a:solidFill>
                    <a:srgbClr val="047FFD"/>
                  </a:solidFill>
                  <a:latin typeface="Courier New" panose="02070309020205020404" pitchFamily="49" charset="0"/>
                </a:rPr>
                <a:t>item.author</a:t>
              </a:r>
              <a:r>
                <a:rPr lang="en-US" altLang="zh-CN" sz="1400" dirty="0">
                  <a:solidFill>
                    <a:srgbClr val="047FFD"/>
                  </a:solidFill>
                  <a:latin typeface="Courier New" panose="02070309020205020404" pitchFamily="49" charset="0"/>
                </a:rPr>
                <a:t> </a:t>
              </a:r>
              <a:r>
                <a:rPr lang="en-US" altLang="zh-CN" sz="1400" dirty="0">
                  <a:latin typeface="Courier New" panose="02070309020205020404" pitchFamily="49" charset="0"/>
                </a:rPr>
                <a:t>+ '&lt;/td&gt;&lt;td&gt;' + </a:t>
              </a:r>
              <a:r>
                <a:rPr lang="en-US" altLang="zh-CN" sz="1400" dirty="0" err="1">
                  <a:solidFill>
                    <a:srgbClr val="047FFD"/>
                  </a:solidFill>
                  <a:latin typeface="Courier New" panose="02070309020205020404" pitchFamily="49" charset="0"/>
                </a:rPr>
                <a:t>item.publisher</a:t>
              </a:r>
              <a:r>
                <a:rPr lang="en-US" altLang="zh-CN" sz="1400" dirty="0">
                  <a:solidFill>
                    <a:srgbClr val="047FFD"/>
                  </a:solidFill>
                  <a:latin typeface="Courier New" panose="02070309020205020404" pitchFamily="49" charset="0"/>
                </a:rPr>
                <a:t> </a:t>
              </a:r>
              <a:r>
                <a:rPr lang="en-US" altLang="zh-CN" sz="1400" dirty="0">
                  <a:latin typeface="Courier New" panose="02070309020205020404" pitchFamily="49" charset="0"/>
                </a:rPr>
                <a:t>+ '&lt;/td&gt;&lt;td&gt;&lt;a </a:t>
              </a:r>
              <a:r>
                <a:rPr lang="en-US" altLang="zh-CN" sz="1400" dirty="0" err="1">
                  <a:latin typeface="Courier New" panose="02070309020205020404" pitchFamily="49" charset="0"/>
                </a:rPr>
                <a:t>href</a:t>
              </a:r>
              <a:r>
                <a:rPr lang="en-US" altLang="zh-CN" sz="1400" dirty="0">
                  <a:latin typeface="Courier New" panose="02070309020205020404" pitchFamily="49" charset="0"/>
                </a:rPr>
                <a:t>="javascript:;"&gt;</a:t>
              </a:r>
              <a:r>
                <a:rPr lang="zh-CN" altLang="en-US" sz="1400" dirty="0">
                  <a:latin typeface="Courier New" panose="02070309020205020404" pitchFamily="49" charset="0"/>
                </a:rPr>
                <a:t>删除</a:t>
              </a:r>
              <a:r>
                <a:rPr lang="en-US" altLang="zh-CN" sz="1400" dirty="0">
                  <a:latin typeface="Courier New" panose="02070309020205020404" pitchFamily="49" charset="0"/>
                </a:rPr>
                <a:t>&lt;/a&gt;&lt;/td&gt;&lt;/tr&gt;')</a:t>
              </a:r>
            </a:p>
            <a:p>
              <a:pPr>
                <a:lnSpc>
                  <a:spcPts val="2400"/>
                </a:lnSpc>
              </a:pPr>
              <a:r>
                <a:rPr lang="en-US" altLang="zh-CN" sz="1400" dirty="0">
                  <a:latin typeface="Courier New" panose="02070309020205020404" pitchFamily="49" charset="0"/>
                </a:rPr>
                <a:t>        })</a:t>
              </a:r>
            </a:p>
            <a:p>
              <a:pPr>
                <a:lnSpc>
                  <a:spcPts val="2400"/>
                </a:lnSpc>
              </a:pPr>
              <a:r>
                <a:rPr lang="en-US" altLang="zh-CN" sz="1400" dirty="0">
                  <a:latin typeface="Courier New" panose="02070309020205020404" pitchFamily="49" charset="0"/>
                </a:rPr>
                <a:t>        $('#</a:t>
              </a:r>
              <a:r>
                <a:rPr lang="en-US" altLang="zh-CN" sz="1400" dirty="0" err="1">
                  <a:latin typeface="Courier New" panose="02070309020205020404" pitchFamily="49" charset="0"/>
                </a:rPr>
                <a:t>bookBody</a:t>
              </a:r>
              <a:r>
                <a:rPr lang="en-US" altLang="zh-CN" sz="1400" dirty="0">
                  <a:latin typeface="Courier New" panose="02070309020205020404" pitchFamily="49" charset="0"/>
                </a:rPr>
                <a:t>').empty().append(</a:t>
              </a:r>
              <a:r>
                <a:rPr lang="en-US" altLang="zh-CN" sz="1400" dirty="0" err="1">
                  <a:latin typeface="Courier New" panose="02070309020205020404" pitchFamily="49" charset="0"/>
                </a:rPr>
                <a:t>rows.join</a:t>
              </a:r>
              <a:r>
                <a:rPr lang="en-US" altLang="zh-CN" sz="1400" dirty="0">
                  <a:latin typeface="Courier New" panose="02070309020205020404" pitchFamily="49" charset="0"/>
                </a:rPr>
                <a:t>('')) // </a:t>
              </a:r>
              <a:r>
                <a:rPr lang="en-US" altLang="zh-CN" sz="1400" dirty="0">
                  <a:solidFill>
                    <a:srgbClr val="FF0000"/>
                  </a:solidFill>
                  <a:latin typeface="Courier New" panose="02070309020205020404" pitchFamily="49" charset="0"/>
                </a:rPr>
                <a:t>5. </a:t>
              </a:r>
              <a:r>
                <a:rPr lang="zh-CN" altLang="en-US" sz="1400" dirty="0">
                  <a:solidFill>
                    <a:srgbClr val="FF0000"/>
                  </a:solidFill>
                  <a:latin typeface="Courier New" panose="02070309020205020404" pitchFamily="49" charset="0"/>
                </a:rPr>
                <a:t>渲染表格结构</a:t>
              </a:r>
              <a:endParaRPr lang="en-US" altLang="zh-CN" sz="1400" dirty="0">
                <a:solidFill>
                  <a:srgbClr val="FF0000"/>
                </a:solidFill>
                <a:latin typeface="Courier New" panose="02070309020205020404" pitchFamily="49" charset="0"/>
              </a:endParaRPr>
            </a:p>
            <a:p>
              <a:pPr>
                <a:lnSpc>
                  <a:spcPts val="2400"/>
                </a:lnSpc>
              </a:pPr>
              <a:r>
                <a:rPr lang="en-US" altLang="zh-CN" sz="1400" dirty="0">
                  <a:latin typeface="Courier New" panose="02070309020205020404" pitchFamily="49" charset="0"/>
                </a:rPr>
                <a:t>    })</a:t>
              </a:r>
            </a:p>
            <a:p>
              <a:pPr>
                <a:lnSpc>
                  <a:spcPts val="2400"/>
                </a:lnSpc>
              </a:pPr>
              <a:r>
                <a:rPr lang="en-US" altLang="zh-CN" sz="1400" dirty="0">
                  <a:latin typeface="Courier New" panose="02070309020205020404" pitchFamily="49" charset="0"/>
                </a:rPr>
                <a:t>}</a:t>
              </a:r>
            </a:p>
          </p:txBody>
        </p:sp>
      </p:grpSp>
    </p:spTree>
    <p:extLst>
      <p:ext uri="{BB962C8B-B14F-4D97-AF65-F5344CB8AC3E}">
        <p14:creationId xmlns:p14="http://schemas.microsoft.com/office/powerpoint/2010/main" val="19007340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8. </a:t>
            </a:r>
            <a:r>
              <a:rPr lang="zh-CN" altLang="en-US" dirty="0"/>
              <a:t>案例 </a:t>
            </a:r>
            <a:r>
              <a:rPr lang="en-US" altLang="zh-CN" dirty="0"/>
              <a:t>- </a:t>
            </a:r>
            <a:r>
              <a:rPr lang="zh-CN" altLang="en-US" dirty="0"/>
              <a:t>图书管理</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8.4 </a:t>
            </a:r>
            <a:r>
              <a:rPr lang="zh-CN" altLang="en-US" dirty="0"/>
              <a:t>删除图书（核心代码）</a:t>
            </a:r>
          </a:p>
        </p:txBody>
      </p:sp>
      <p:grpSp>
        <p:nvGrpSpPr>
          <p:cNvPr id="14" name="组合 13">
            <a:extLst>
              <a:ext uri="{FF2B5EF4-FFF2-40B4-BE49-F238E27FC236}">
                <a16:creationId xmlns:a16="http://schemas.microsoft.com/office/drawing/2014/main" id="{6BB709C8-042E-47DE-9604-E5F4CEE87971}"/>
              </a:ext>
            </a:extLst>
          </p:cNvPr>
          <p:cNvGrpSpPr>
            <a:grpSpLocks/>
          </p:cNvGrpSpPr>
          <p:nvPr/>
        </p:nvGrpSpPr>
        <p:grpSpPr bwMode="auto">
          <a:xfrm>
            <a:off x="1247050" y="1863533"/>
            <a:ext cx="8944705" cy="4829443"/>
            <a:chOff x="1078118" y="2214664"/>
            <a:chExt cx="6318046" cy="868171"/>
          </a:xfrm>
        </p:grpSpPr>
        <p:sp>
          <p:nvSpPr>
            <p:cNvPr id="15" name="矩形 14">
              <a:extLst>
                <a:ext uri="{FF2B5EF4-FFF2-40B4-BE49-F238E27FC236}">
                  <a16:creationId xmlns:a16="http://schemas.microsoft.com/office/drawing/2014/main" id="{25F841BC-F788-49AB-84A1-ABECB25553BE}"/>
                </a:ext>
              </a:extLst>
            </p:cNvPr>
            <p:cNvSpPr/>
            <p:nvPr/>
          </p:nvSpPr>
          <p:spPr>
            <a:xfrm>
              <a:off x="1078118" y="2214664"/>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16" name="矩形 15">
              <a:extLst>
                <a:ext uri="{FF2B5EF4-FFF2-40B4-BE49-F238E27FC236}">
                  <a16:creationId xmlns:a16="http://schemas.microsoft.com/office/drawing/2014/main" id="{03A7D5D4-E142-48D2-9985-F7C9D8033F31}"/>
                </a:ext>
              </a:extLst>
            </p:cNvPr>
            <p:cNvSpPr/>
            <p:nvPr/>
          </p:nvSpPr>
          <p:spPr>
            <a:xfrm>
              <a:off x="1177926" y="2232725"/>
              <a:ext cx="6218238" cy="825076"/>
            </a:xfrm>
            <a:prstGeom prst="rect">
              <a:avLst/>
            </a:prstGeom>
          </p:spPr>
          <p:txBody>
            <a:bodyPr wrap="square">
              <a:spAutoFit/>
            </a:bodyPr>
            <a:lstStyle/>
            <a:p>
              <a:pPr>
                <a:lnSpc>
                  <a:spcPct val="150000"/>
                </a:lnSpc>
              </a:pPr>
              <a:r>
                <a:rPr lang="en-US" altLang="zh-CN" sz="1400" dirty="0">
                  <a:latin typeface="Courier New" panose="02070309020205020404" pitchFamily="49" charset="0"/>
                </a:rPr>
                <a:t>// </a:t>
              </a:r>
              <a:r>
                <a:rPr lang="en-US" altLang="zh-CN" sz="1400" dirty="0">
                  <a:solidFill>
                    <a:srgbClr val="FF0000"/>
                  </a:solidFill>
                  <a:latin typeface="Courier New" panose="02070309020205020404" pitchFamily="49" charset="0"/>
                </a:rPr>
                <a:t>1. </a:t>
              </a:r>
              <a:r>
                <a:rPr lang="zh-CN" altLang="en-US" sz="1400" dirty="0">
                  <a:solidFill>
                    <a:srgbClr val="FF0000"/>
                  </a:solidFill>
                  <a:latin typeface="Courier New" panose="02070309020205020404" pitchFamily="49" charset="0"/>
                </a:rPr>
                <a:t>为按钮绑定点击事件处理函数</a:t>
              </a:r>
            </a:p>
            <a:p>
              <a:pPr>
                <a:lnSpc>
                  <a:spcPct val="150000"/>
                </a:lnSpc>
              </a:pPr>
              <a:r>
                <a:rPr lang="en-US" altLang="zh-CN" sz="1400" dirty="0">
                  <a:latin typeface="Courier New" panose="02070309020205020404" pitchFamily="49" charset="0"/>
                </a:rPr>
                <a:t>$('</a:t>
              </a:r>
              <a:r>
                <a:rPr lang="en-US" altLang="zh-CN" sz="1400" dirty="0" err="1">
                  <a:solidFill>
                    <a:srgbClr val="FF0000"/>
                  </a:solidFill>
                  <a:latin typeface="Courier New" panose="02070309020205020404" pitchFamily="49" charset="0"/>
                </a:rPr>
                <a:t>tbody</a:t>
              </a:r>
              <a:r>
                <a:rPr lang="en-US" altLang="zh-CN" sz="1400" dirty="0">
                  <a:latin typeface="Courier New" panose="02070309020205020404" pitchFamily="49" charset="0"/>
                </a:rPr>
                <a:t>').on('click', '</a:t>
              </a:r>
              <a:r>
                <a:rPr lang="en-US" altLang="zh-CN" sz="1400" dirty="0">
                  <a:solidFill>
                    <a:srgbClr val="FF0000"/>
                  </a:solidFill>
                  <a:latin typeface="Courier New" panose="02070309020205020404" pitchFamily="49" charset="0"/>
                </a:rPr>
                <a:t>.del</a:t>
              </a:r>
              <a:r>
                <a:rPr lang="en-US" altLang="zh-CN" sz="1400" dirty="0">
                  <a:latin typeface="Courier New" panose="02070309020205020404" pitchFamily="49" charset="0"/>
                </a:rPr>
                <a:t>', function() {</a:t>
              </a:r>
            </a:p>
            <a:p>
              <a:pPr>
                <a:lnSpc>
                  <a:spcPct val="150000"/>
                </a:lnSpc>
              </a:pPr>
              <a:r>
                <a:rPr lang="en-US" altLang="zh-CN" sz="1400" dirty="0">
                  <a:latin typeface="Courier New" panose="02070309020205020404" pitchFamily="49" charset="0"/>
                </a:rPr>
                <a:t>    // </a:t>
              </a:r>
              <a:r>
                <a:rPr lang="en-US" altLang="zh-CN" sz="1400" dirty="0">
                  <a:solidFill>
                    <a:srgbClr val="FF0000"/>
                  </a:solidFill>
                  <a:latin typeface="Courier New" panose="02070309020205020404" pitchFamily="49" charset="0"/>
                </a:rPr>
                <a:t>2. </a:t>
              </a:r>
              <a:r>
                <a:rPr lang="zh-CN" altLang="en-US" sz="1400" dirty="0">
                  <a:solidFill>
                    <a:srgbClr val="FF0000"/>
                  </a:solidFill>
                  <a:latin typeface="Courier New" panose="02070309020205020404" pitchFamily="49" charset="0"/>
                </a:rPr>
                <a:t>获取要删除的图书的 </a:t>
              </a:r>
              <a:r>
                <a:rPr lang="en-US" altLang="zh-CN" sz="1400" dirty="0">
                  <a:solidFill>
                    <a:srgbClr val="FF0000"/>
                  </a:solidFill>
                  <a:latin typeface="Courier New" panose="02070309020205020404" pitchFamily="49" charset="0"/>
                </a:rPr>
                <a:t>Id</a:t>
              </a:r>
            </a:p>
            <a:p>
              <a:pPr>
                <a:lnSpc>
                  <a:spcPct val="150000"/>
                </a:lnSpc>
              </a:pPr>
              <a:r>
                <a:rPr lang="en-US" altLang="zh-CN" sz="1400" dirty="0">
                  <a:latin typeface="Courier New" panose="02070309020205020404" pitchFamily="49" charset="0"/>
                </a:rPr>
                <a:t>    var id = $(this).attr('data-id')</a:t>
              </a:r>
            </a:p>
            <a:p>
              <a:pPr>
                <a:lnSpc>
                  <a:spcPct val="150000"/>
                </a:lnSpc>
              </a:pPr>
              <a:r>
                <a:rPr lang="en-US" altLang="zh-CN" sz="1400" dirty="0">
                  <a:latin typeface="Courier New" panose="02070309020205020404" pitchFamily="49" charset="0"/>
                </a:rPr>
                <a:t>    $.ajax({ // </a:t>
              </a:r>
              <a:r>
                <a:rPr lang="en-US" altLang="zh-CN" sz="1400" dirty="0">
                  <a:solidFill>
                    <a:srgbClr val="FF0000"/>
                  </a:solidFill>
                  <a:latin typeface="Courier New" panose="02070309020205020404" pitchFamily="49" charset="0"/>
                </a:rPr>
                <a:t>3. </a:t>
              </a:r>
              <a:r>
                <a:rPr lang="zh-CN" altLang="en-US" sz="1400" dirty="0">
                  <a:solidFill>
                    <a:srgbClr val="FF0000"/>
                  </a:solidFill>
                  <a:latin typeface="Courier New" panose="02070309020205020404" pitchFamily="49" charset="0"/>
                </a:rPr>
                <a:t>发起 </a:t>
              </a:r>
              <a:r>
                <a:rPr lang="en-US" altLang="zh-CN" sz="1400" dirty="0">
                  <a:solidFill>
                    <a:srgbClr val="FF0000"/>
                  </a:solidFill>
                  <a:latin typeface="Courier New" panose="02070309020205020404" pitchFamily="49" charset="0"/>
                </a:rPr>
                <a:t>ajax </a:t>
              </a:r>
              <a:r>
                <a:rPr lang="zh-CN" altLang="en-US" sz="1400" dirty="0">
                  <a:solidFill>
                    <a:srgbClr val="FF0000"/>
                  </a:solidFill>
                  <a:latin typeface="Courier New" panose="02070309020205020404" pitchFamily="49" charset="0"/>
                </a:rPr>
                <a:t>请求，根据 </a:t>
              </a:r>
              <a:r>
                <a:rPr lang="en-US" altLang="zh-CN" sz="1400" dirty="0">
                  <a:solidFill>
                    <a:srgbClr val="FF0000"/>
                  </a:solidFill>
                  <a:latin typeface="Courier New" panose="02070309020205020404" pitchFamily="49" charset="0"/>
                </a:rPr>
                <a:t>id </a:t>
              </a:r>
              <a:r>
                <a:rPr lang="zh-CN" altLang="en-US" sz="1400" dirty="0">
                  <a:solidFill>
                    <a:srgbClr val="FF0000"/>
                  </a:solidFill>
                  <a:latin typeface="Courier New" panose="02070309020205020404" pitchFamily="49" charset="0"/>
                </a:rPr>
                <a:t>删除对应的图书</a:t>
              </a:r>
              <a:endParaRPr lang="en-US" altLang="zh-CN" sz="1400" dirty="0">
                <a:solidFill>
                  <a:srgbClr val="FF0000"/>
                </a:solidFill>
                <a:latin typeface="Courier New" panose="02070309020205020404" pitchFamily="49" charset="0"/>
              </a:endParaRPr>
            </a:p>
            <a:p>
              <a:pPr>
                <a:lnSpc>
                  <a:spcPct val="150000"/>
                </a:lnSpc>
              </a:pPr>
              <a:r>
                <a:rPr lang="en-US" altLang="zh-CN" sz="1400" dirty="0">
                  <a:latin typeface="Courier New" panose="02070309020205020404" pitchFamily="49" charset="0"/>
                </a:rPr>
                <a:t>        type: 'GET',</a:t>
              </a:r>
            </a:p>
            <a:p>
              <a:pPr>
                <a:lnSpc>
                  <a:spcPct val="150000"/>
                </a:lnSpc>
              </a:pPr>
              <a:r>
                <a:rPr lang="en-US" altLang="zh-CN" sz="1400" dirty="0">
                  <a:latin typeface="Courier New" panose="02070309020205020404" pitchFamily="49" charset="0"/>
                </a:rPr>
                <a:t>        url: 'http://www.liulongbin.top:3006/api/delbook',</a:t>
              </a:r>
            </a:p>
            <a:p>
              <a:pPr>
                <a:lnSpc>
                  <a:spcPct val="150000"/>
                </a:lnSpc>
              </a:pPr>
              <a:r>
                <a:rPr lang="en-US" altLang="zh-CN" sz="1400" dirty="0">
                  <a:latin typeface="Courier New" panose="02070309020205020404" pitchFamily="49" charset="0"/>
                </a:rPr>
                <a:t>        data: { id: id },</a:t>
              </a:r>
            </a:p>
            <a:p>
              <a:pPr>
                <a:lnSpc>
                  <a:spcPct val="150000"/>
                </a:lnSpc>
              </a:pPr>
              <a:r>
                <a:rPr lang="en-US" altLang="zh-CN" sz="1400" dirty="0">
                  <a:latin typeface="Courier New" panose="02070309020205020404" pitchFamily="49" charset="0"/>
                </a:rPr>
                <a:t>        success: function(res) {</a:t>
              </a:r>
            </a:p>
            <a:p>
              <a:pPr>
                <a:lnSpc>
                  <a:spcPct val="150000"/>
                </a:lnSpc>
              </a:pPr>
              <a:r>
                <a:rPr lang="en-US" altLang="zh-CN" sz="1400" dirty="0">
                  <a:latin typeface="Courier New" panose="02070309020205020404" pitchFamily="49" charset="0"/>
                </a:rPr>
                <a:t>            if (</a:t>
              </a:r>
              <a:r>
                <a:rPr lang="en-US" altLang="zh-CN" sz="1400" dirty="0" err="1">
                  <a:latin typeface="Courier New" panose="02070309020205020404" pitchFamily="49" charset="0"/>
                </a:rPr>
                <a:t>res.status</a:t>
              </a:r>
              <a:r>
                <a:rPr lang="en-US" altLang="zh-CN" sz="1400" dirty="0">
                  <a:latin typeface="Courier New" panose="02070309020205020404" pitchFamily="49" charset="0"/>
                </a:rPr>
                <a:t> !== 200) return alert('</a:t>
              </a:r>
              <a:r>
                <a:rPr lang="zh-CN" altLang="en-US" sz="1400" dirty="0">
                  <a:latin typeface="Courier New" panose="02070309020205020404" pitchFamily="49" charset="0"/>
                </a:rPr>
                <a:t>删除图书失败！</a:t>
              </a:r>
              <a:r>
                <a:rPr lang="en-US" altLang="zh-CN" sz="1400" dirty="0">
                  <a:latin typeface="Courier New" panose="02070309020205020404" pitchFamily="49" charset="0"/>
                </a:rPr>
                <a:t>') </a:t>
              </a:r>
            </a:p>
            <a:p>
              <a:pPr>
                <a:lnSpc>
                  <a:spcPct val="150000"/>
                </a:lnSpc>
              </a:pPr>
              <a:r>
                <a:rPr lang="en-US" altLang="zh-CN" sz="1400" dirty="0">
                  <a:latin typeface="Courier New" panose="02070309020205020404" pitchFamily="49" charset="0"/>
                </a:rPr>
                <a:t>            </a:t>
              </a:r>
              <a:r>
                <a:rPr lang="en-US" altLang="zh-CN" sz="1400" dirty="0" err="1">
                  <a:latin typeface="Courier New" panose="02070309020205020404" pitchFamily="49" charset="0"/>
                </a:rPr>
                <a:t>getBookList</a:t>
              </a:r>
              <a:r>
                <a:rPr lang="en-US" altLang="zh-CN" sz="1400" dirty="0">
                  <a:latin typeface="Courier New" panose="02070309020205020404" pitchFamily="49" charset="0"/>
                </a:rPr>
                <a:t>() // </a:t>
              </a:r>
              <a:r>
                <a:rPr lang="en-US" altLang="zh-CN" sz="1400" dirty="0">
                  <a:solidFill>
                    <a:srgbClr val="FF0000"/>
                  </a:solidFill>
                  <a:latin typeface="Courier New" panose="02070309020205020404" pitchFamily="49" charset="0"/>
                </a:rPr>
                <a:t>4. </a:t>
              </a:r>
              <a:r>
                <a:rPr lang="zh-CN" altLang="en-US" sz="1400" dirty="0">
                  <a:solidFill>
                    <a:srgbClr val="FF0000"/>
                  </a:solidFill>
                  <a:latin typeface="Courier New" panose="02070309020205020404" pitchFamily="49" charset="0"/>
                </a:rPr>
                <a:t>删除成功后，重新加载图书列表</a:t>
              </a:r>
              <a:endParaRPr lang="en-US" altLang="zh-CN" sz="1400" dirty="0">
                <a:solidFill>
                  <a:srgbClr val="FF0000"/>
                </a:solidFill>
                <a:latin typeface="Courier New" panose="02070309020205020404" pitchFamily="49" charset="0"/>
              </a:endParaRPr>
            </a:p>
            <a:p>
              <a:pPr>
                <a:lnSpc>
                  <a:spcPct val="150000"/>
                </a:lnSpc>
              </a:pPr>
              <a:r>
                <a:rPr lang="en-US" altLang="zh-CN" sz="1400" dirty="0">
                  <a:latin typeface="Courier New" panose="02070309020205020404" pitchFamily="49" charset="0"/>
                </a:rPr>
                <a:t>        }</a:t>
              </a:r>
            </a:p>
            <a:p>
              <a:pPr>
                <a:lnSpc>
                  <a:spcPct val="150000"/>
                </a:lnSpc>
              </a:pPr>
              <a:r>
                <a:rPr lang="en-US" altLang="zh-CN" sz="1400" dirty="0">
                  <a:latin typeface="Courier New" panose="02070309020205020404" pitchFamily="49" charset="0"/>
                </a:rPr>
                <a:t>    })</a:t>
              </a:r>
            </a:p>
            <a:p>
              <a:pPr>
                <a:lnSpc>
                  <a:spcPct val="150000"/>
                </a:lnSpc>
              </a:pPr>
              <a:r>
                <a:rPr lang="en-US" altLang="zh-CN" sz="1400" dirty="0">
                  <a:latin typeface="Courier New" panose="02070309020205020404" pitchFamily="49" charset="0"/>
                </a:rPr>
                <a:t>})</a:t>
              </a:r>
            </a:p>
          </p:txBody>
        </p:sp>
      </p:grpSp>
    </p:spTree>
    <p:extLst>
      <p:ext uri="{BB962C8B-B14F-4D97-AF65-F5344CB8AC3E}">
        <p14:creationId xmlns:p14="http://schemas.microsoft.com/office/powerpoint/2010/main" val="40898038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8. </a:t>
            </a:r>
            <a:r>
              <a:rPr lang="zh-CN" altLang="en-US" dirty="0"/>
              <a:t>案例 </a:t>
            </a:r>
            <a:r>
              <a:rPr lang="en-US" altLang="zh-CN" dirty="0"/>
              <a:t>- </a:t>
            </a:r>
            <a:r>
              <a:rPr lang="zh-CN" altLang="en-US" dirty="0"/>
              <a:t>图书管理</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a:t>8.5 </a:t>
            </a:r>
            <a:r>
              <a:rPr lang="zh-CN" altLang="en-US" dirty="0"/>
              <a:t>添加图书（核心代码）</a:t>
            </a:r>
          </a:p>
        </p:txBody>
      </p:sp>
      <p:grpSp>
        <p:nvGrpSpPr>
          <p:cNvPr id="14" name="组合 13">
            <a:extLst>
              <a:ext uri="{FF2B5EF4-FFF2-40B4-BE49-F238E27FC236}">
                <a16:creationId xmlns:a16="http://schemas.microsoft.com/office/drawing/2014/main" id="{6BB709C8-042E-47DE-9604-E5F4CEE87971}"/>
              </a:ext>
            </a:extLst>
          </p:cNvPr>
          <p:cNvGrpSpPr>
            <a:grpSpLocks/>
          </p:cNvGrpSpPr>
          <p:nvPr/>
        </p:nvGrpSpPr>
        <p:grpSpPr bwMode="auto">
          <a:xfrm>
            <a:off x="1247050" y="1863536"/>
            <a:ext cx="8944705" cy="4829444"/>
            <a:chOff x="1078118" y="2214664"/>
            <a:chExt cx="6318046" cy="868171"/>
          </a:xfrm>
        </p:grpSpPr>
        <p:sp>
          <p:nvSpPr>
            <p:cNvPr id="15" name="矩形 14">
              <a:extLst>
                <a:ext uri="{FF2B5EF4-FFF2-40B4-BE49-F238E27FC236}">
                  <a16:creationId xmlns:a16="http://schemas.microsoft.com/office/drawing/2014/main" id="{25F841BC-F788-49AB-84A1-ABECB25553BE}"/>
                </a:ext>
              </a:extLst>
            </p:cNvPr>
            <p:cNvSpPr/>
            <p:nvPr/>
          </p:nvSpPr>
          <p:spPr>
            <a:xfrm>
              <a:off x="1078118" y="2214664"/>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16" name="矩形 15">
              <a:extLst>
                <a:ext uri="{FF2B5EF4-FFF2-40B4-BE49-F238E27FC236}">
                  <a16:creationId xmlns:a16="http://schemas.microsoft.com/office/drawing/2014/main" id="{03A7D5D4-E142-48D2-9985-F7C9D8033F31}"/>
                </a:ext>
              </a:extLst>
            </p:cNvPr>
            <p:cNvSpPr/>
            <p:nvPr/>
          </p:nvSpPr>
          <p:spPr>
            <a:xfrm>
              <a:off x="1177926" y="2232725"/>
              <a:ext cx="6218238" cy="844672"/>
            </a:xfrm>
            <a:prstGeom prst="rect">
              <a:avLst/>
            </a:prstGeom>
          </p:spPr>
          <p:txBody>
            <a:bodyPr wrap="square">
              <a:spAutoFit/>
            </a:bodyPr>
            <a:lstStyle/>
            <a:p>
              <a:pPr>
                <a:lnSpc>
                  <a:spcPts val="2000"/>
                </a:lnSpc>
              </a:pPr>
              <a:r>
                <a:rPr lang="en-US" altLang="zh-CN" sz="1400" dirty="0">
                  <a:latin typeface="Courier New" panose="02070309020205020404" pitchFamily="49" charset="0"/>
                </a:rPr>
                <a:t>// </a:t>
              </a:r>
              <a:r>
                <a:rPr lang="en-US" altLang="zh-CN" sz="1400" dirty="0">
                  <a:solidFill>
                    <a:srgbClr val="FF0000"/>
                  </a:solidFill>
                  <a:latin typeface="Courier New" panose="02070309020205020404" pitchFamily="49" charset="0"/>
                </a:rPr>
                <a:t>1. </a:t>
              </a:r>
              <a:r>
                <a:rPr lang="zh-CN" altLang="en-US" sz="1400" dirty="0">
                  <a:solidFill>
                    <a:srgbClr val="FF0000"/>
                  </a:solidFill>
                  <a:latin typeface="Courier New" panose="02070309020205020404" pitchFamily="49" charset="0"/>
                </a:rPr>
                <a:t>检测内容是否为空</a:t>
              </a:r>
            </a:p>
            <a:p>
              <a:pPr>
                <a:lnSpc>
                  <a:spcPts val="2000"/>
                </a:lnSpc>
              </a:pPr>
              <a:r>
                <a:rPr lang="en-US" altLang="zh-CN" sz="1400" dirty="0">
                  <a:latin typeface="Courier New" panose="02070309020205020404" pitchFamily="49" charset="0"/>
                </a:rPr>
                <a:t>var bookname = $('#bookname').</a:t>
              </a:r>
              <a:r>
                <a:rPr lang="en-US" altLang="zh-CN" sz="1400" dirty="0" err="1">
                  <a:latin typeface="Courier New" panose="02070309020205020404" pitchFamily="49" charset="0"/>
                </a:rPr>
                <a:t>val</a:t>
              </a:r>
              <a:r>
                <a:rPr lang="en-US" altLang="zh-CN" sz="1400" dirty="0">
                  <a:latin typeface="Courier New" panose="02070309020205020404" pitchFamily="49" charset="0"/>
                </a:rPr>
                <a:t>()</a:t>
              </a:r>
            </a:p>
            <a:p>
              <a:pPr>
                <a:lnSpc>
                  <a:spcPts val="2000"/>
                </a:lnSpc>
              </a:pPr>
              <a:r>
                <a:rPr lang="en-US" altLang="zh-CN" sz="1400" dirty="0">
                  <a:latin typeface="Courier New" panose="02070309020205020404" pitchFamily="49" charset="0"/>
                </a:rPr>
                <a:t>var author = $('#author').</a:t>
              </a:r>
              <a:r>
                <a:rPr lang="en-US" altLang="zh-CN" sz="1400" dirty="0" err="1">
                  <a:latin typeface="Courier New" panose="02070309020205020404" pitchFamily="49" charset="0"/>
                </a:rPr>
                <a:t>val</a:t>
              </a:r>
              <a:r>
                <a:rPr lang="en-US" altLang="zh-CN" sz="1400" dirty="0">
                  <a:latin typeface="Courier New" panose="02070309020205020404" pitchFamily="49" charset="0"/>
                </a:rPr>
                <a:t>()</a:t>
              </a:r>
            </a:p>
            <a:p>
              <a:pPr>
                <a:lnSpc>
                  <a:spcPts val="2000"/>
                </a:lnSpc>
              </a:pPr>
              <a:r>
                <a:rPr lang="en-US" altLang="zh-CN" sz="1400" dirty="0">
                  <a:latin typeface="Courier New" panose="02070309020205020404" pitchFamily="49" charset="0"/>
                </a:rPr>
                <a:t>var publisher = $('#publisher').</a:t>
              </a:r>
              <a:r>
                <a:rPr lang="en-US" altLang="zh-CN" sz="1400" dirty="0" err="1">
                  <a:latin typeface="Courier New" panose="02070309020205020404" pitchFamily="49" charset="0"/>
                </a:rPr>
                <a:t>val</a:t>
              </a:r>
              <a:r>
                <a:rPr lang="en-US" altLang="zh-CN" sz="1400" dirty="0">
                  <a:latin typeface="Courier New" panose="02070309020205020404" pitchFamily="49" charset="0"/>
                </a:rPr>
                <a:t>()</a:t>
              </a:r>
            </a:p>
            <a:p>
              <a:pPr>
                <a:lnSpc>
                  <a:spcPts val="2000"/>
                </a:lnSpc>
              </a:pPr>
              <a:r>
                <a:rPr lang="en-US" altLang="zh-CN" sz="1400" dirty="0">
                  <a:latin typeface="Courier New" panose="02070309020205020404" pitchFamily="49" charset="0"/>
                </a:rPr>
                <a:t>if (bookname === '' || author === '' || publisher === '') {</a:t>
              </a:r>
            </a:p>
            <a:p>
              <a:pPr>
                <a:lnSpc>
                  <a:spcPts val="2000"/>
                </a:lnSpc>
              </a:pPr>
              <a:r>
                <a:rPr lang="en-US" altLang="zh-CN" sz="1400" dirty="0">
                  <a:latin typeface="Courier New" panose="02070309020205020404" pitchFamily="49" charset="0"/>
                </a:rPr>
                <a:t>    return alert('</a:t>
              </a:r>
              <a:r>
                <a:rPr lang="zh-CN" altLang="en-US" sz="1400" dirty="0">
                  <a:latin typeface="Courier New" panose="02070309020205020404" pitchFamily="49" charset="0"/>
                </a:rPr>
                <a:t>请完整填写图书信息！</a:t>
              </a:r>
              <a:r>
                <a:rPr lang="en-US" altLang="zh-CN" sz="1400" dirty="0">
                  <a:latin typeface="Courier New" panose="02070309020205020404" pitchFamily="49" charset="0"/>
                </a:rPr>
                <a:t>')</a:t>
              </a:r>
            </a:p>
            <a:p>
              <a:pPr>
                <a:lnSpc>
                  <a:spcPts val="2000"/>
                </a:lnSpc>
              </a:pPr>
              <a:r>
                <a:rPr lang="en-US" altLang="zh-CN" sz="1400" dirty="0">
                  <a:latin typeface="Courier New" panose="02070309020205020404" pitchFamily="49" charset="0"/>
                </a:rPr>
                <a:t>}</a:t>
              </a:r>
            </a:p>
            <a:p>
              <a:pPr>
                <a:lnSpc>
                  <a:spcPts val="2000"/>
                </a:lnSpc>
              </a:pPr>
              <a:r>
                <a:rPr lang="en-US" altLang="zh-CN" sz="1400" dirty="0">
                  <a:latin typeface="Courier New" panose="02070309020205020404" pitchFamily="49" charset="0"/>
                </a:rPr>
                <a:t>// </a:t>
              </a:r>
              <a:r>
                <a:rPr lang="en-US" altLang="zh-CN" sz="1400" dirty="0">
                  <a:solidFill>
                    <a:srgbClr val="FF0000"/>
                  </a:solidFill>
                  <a:latin typeface="Courier New" panose="02070309020205020404" pitchFamily="49" charset="0"/>
                </a:rPr>
                <a:t>2. </a:t>
              </a:r>
              <a:r>
                <a:rPr lang="zh-CN" altLang="en-US" sz="1400" dirty="0">
                  <a:solidFill>
                    <a:srgbClr val="FF0000"/>
                  </a:solidFill>
                  <a:latin typeface="Courier New" panose="02070309020205020404" pitchFamily="49" charset="0"/>
                </a:rPr>
                <a:t>发起 </a:t>
              </a:r>
              <a:r>
                <a:rPr lang="en-US" altLang="zh-CN" sz="1400" dirty="0">
                  <a:solidFill>
                    <a:srgbClr val="FF0000"/>
                  </a:solidFill>
                  <a:latin typeface="Courier New" panose="02070309020205020404" pitchFamily="49" charset="0"/>
                </a:rPr>
                <a:t>ajax </a:t>
              </a:r>
              <a:r>
                <a:rPr lang="zh-CN" altLang="en-US" sz="1400" dirty="0">
                  <a:solidFill>
                    <a:srgbClr val="FF0000"/>
                  </a:solidFill>
                  <a:latin typeface="Courier New" panose="02070309020205020404" pitchFamily="49" charset="0"/>
                </a:rPr>
                <a:t>请求，添加图书信息</a:t>
              </a:r>
            </a:p>
            <a:p>
              <a:pPr>
                <a:lnSpc>
                  <a:spcPts val="2000"/>
                </a:lnSpc>
              </a:pPr>
              <a:r>
                <a:rPr lang="en-US" altLang="zh-CN" sz="1400" dirty="0">
                  <a:latin typeface="Courier New" panose="02070309020205020404" pitchFamily="49" charset="0"/>
                </a:rPr>
                <a:t>$.post(</a:t>
              </a:r>
            </a:p>
            <a:p>
              <a:pPr>
                <a:lnSpc>
                  <a:spcPts val="2000"/>
                </a:lnSpc>
              </a:pPr>
              <a:r>
                <a:rPr lang="en-US" altLang="zh-CN" sz="1400" dirty="0">
                  <a:latin typeface="Courier New" panose="02070309020205020404" pitchFamily="49" charset="0"/>
                </a:rPr>
                <a:t>    'http://www.liulongbin.top:3006/api/addbook',</a:t>
              </a:r>
            </a:p>
            <a:p>
              <a:pPr>
                <a:lnSpc>
                  <a:spcPts val="2000"/>
                </a:lnSpc>
              </a:pPr>
              <a:r>
                <a:rPr lang="en-US" altLang="zh-CN" sz="1400" dirty="0">
                  <a:latin typeface="Courier New" panose="02070309020205020404" pitchFamily="49" charset="0"/>
                </a:rPr>
                <a:t>    { bookname: bookname, author: author, publisher: publisher },</a:t>
              </a:r>
            </a:p>
            <a:p>
              <a:pPr>
                <a:lnSpc>
                  <a:spcPts val="2000"/>
                </a:lnSpc>
              </a:pPr>
              <a:r>
                <a:rPr lang="en-US" altLang="zh-CN" sz="1400" dirty="0">
                  <a:latin typeface="Courier New" panose="02070309020205020404" pitchFamily="49" charset="0"/>
                </a:rPr>
                <a:t>    function(res) {</a:t>
              </a:r>
            </a:p>
            <a:p>
              <a:pPr>
                <a:lnSpc>
                  <a:spcPts val="2000"/>
                </a:lnSpc>
              </a:pPr>
              <a:r>
                <a:rPr lang="en-US" altLang="zh-CN" sz="1400" dirty="0">
                  <a:latin typeface="Courier New" panose="02070309020205020404" pitchFamily="49" charset="0"/>
                </a:rPr>
                <a:t>        // </a:t>
              </a:r>
              <a:r>
                <a:rPr lang="en-US" altLang="zh-CN" sz="1400" dirty="0">
                  <a:solidFill>
                    <a:srgbClr val="FF0000"/>
                  </a:solidFill>
                  <a:latin typeface="Courier New" panose="02070309020205020404" pitchFamily="49" charset="0"/>
                </a:rPr>
                <a:t>3. </a:t>
              </a:r>
              <a:r>
                <a:rPr lang="zh-CN" altLang="en-US" sz="1400" dirty="0">
                  <a:solidFill>
                    <a:srgbClr val="FF0000"/>
                  </a:solidFill>
                  <a:latin typeface="Courier New" panose="02070309020205020404" pitchFamily="49" charset="0"/>
                </a:rPr>
                <a:t>判断是否添加成功</a:t>
              </a:r>
            </a:p>
            <a:p>
              <a:pPr>
                <a:lnSpc>
                  <a:spcPts val="2000"/>
                </a:lnSpc>
              </a:pPr>
              <a:r>
                <a:rPr lang="zh-CN" altLang="en-US" sz="1400" dirty="0">
                  <a:latin typeface="Courier New" panose="02070309020205020404" pitchFamily="49" charset="0"/>
                </a:rPr>
                <a:t>        </a:t>
              </a:r>
              <a:r>
                <a:rPr lang="en-US" altLang="zh-CN" sz="1400" dirty="0">
                  <a:latin typeface="Courier New" panose="02070309020205020404" pitchFamily="49" charset="0"/>
                </a:rPr>
                <a:t>if (</a:t>
              </a:r>
              <a:r>
                <a:rPr lang="en-US" altLang="zh-CN" sz="1400" dirty="0" err="1">
                  <a:latin typeface="Courier New" panose="02070309020205020404" pitchFamily="49" charset="0"/>
                </a:rPr>
                <a:t>res.status</a:t>
              </a:r>
              <a:r>
                <a:rPr lang="en-US" altLang="zh-CN" sz="1400" dirty="0">
                  <a:latin typeface="Courier New" panose="02070309020205020404" pitchFamily="49" charset="0"/>
                </a:rPr>
                <a:t> !== 201) return alert('</a:t>
              </a:r>
              <a:r>
                <a:rPr lang="zh-CN" altLang="en-US" sz="1400" dirty="0">
                  <a:latin typeface="Courier New" panose="02070309020205020404" pitchFamily="49" charset="0"/>
                </a:rPr>
                <a:t>添加图书失败！</a:t>
              </a:r>
              <a:r>
                <a:rPr lang="en-US" altLang="zh-CN" sz="1400" dirty="0">
                  <a:latin typeface="Courier New" panose="02070309020205020404" pitchFamily="49" charset="0"/>
                </a:rPr>
                <a:t>')</a:t>
              </a:r>
              <a:endParaRPr lang="zh-CN" altLang="en-US" sz="1400" dirty="0">
                <a:solidFill>
                  <a:srgbClr val="FF0000"/>
                </a:solidFill>
                <a:latin typeface="Courier New" panose="02070309020205020404" pitchFamily="49" charset="0"/>
              </a:endParaRPr>
            </a:p>
            <a:p>
              <a:pPr>
                <a:lnSpc>
                  <a:spcPts val="2000"/>
                </a:lnSpc>
              </a:pPr>
              <a:r>
                <a:rPr lang="zh-CN" altLang="en-US" sz="1400" dirty="0">
                  <a:latin typeface="Courier New" panose="02070309020205020404" pitchFamily="49" charset="0"/>
                </a:rPr>
                <a:t>        </a:t>
              </a:r>
              <a:r>
                <a:rPr lang="en-US" altLang="zh-CN" sz="1400" dirty="0" err="1">
                  <a:latin typeface="Courier New" panose="02070309020205020404" pitchFamily="49" charset="0"/>
                </a:rPr>
                <a:t>getBookList</a:t>
              </a:r>
              <a:r>
                <a:rPr lang="en-US" altLang="zh-CN" sz="1400" dirty="0">
                  <a:latin typeface="Courier New" panose="02070309020205020404" pitchFamily="49" charset="0"/>
                </a:rPr>
                <a:t>() // </a:t>
              </a:r>
              <a:r>
                <a:rPr lang="en-US" altLang="zh-CN" sz="1400" dirty="0">
                  <a:solidFill>
                    <a:srgbClr val="FF0000"/>
                  </a:solidFill>
                  <a:latin typeface="Courier New" panose="02070309020205020404" pitchFamily="49" charset="0"/>
                </a:rPr>
                <a:t>4. </a:t>
              </a:r>
              <a:r>
                <a:rPr lang="zh-CN" altLang="en-US" sz="1400" dirty="0">
                  <a:solidFill>
                    <a:srgbClr val="FF0000"/>
                  </a:solidFill>
                  <a:latin typeface="Courier New" panose="02070309020205020404" pitchFamily="49" charset="0"/>
                </a:rPr>
                <a:t>添加成功后，刷新图书列表</a:t>
              </a:r>
              <a:endParaRPr lang="en-US" altLang="zh-CN" sz="1400" dirty="0">
                <a:latin typeface="Courier New" panose="02070309020205020404" pitchFamily="49" charset="0"/>
              </a:endParaRPr>
            </a:p>
            <a:p>
              <a:pPr>
                <a:lnSpc>
                  <a:spcPts val="2000"/>
                </a:lnSpc>
              </a:pPr>
              <a:r>
                <a:rPr lang="en-US" altLang="zh-CN" sz="1400" dirty="0">
                  <a:latin typeface="Courier New" panose="02070309020205020404" pitchFamily="49" charset="0"/>
                </a:rPr>
                <a:t>        $('</a:t>
              </a:r>
              <a:r>
                <a:rPr lang="en-US" altLang="zh-CN" sz="1400" dirty="0" err="1">
                  <a:latin typeface="Courier New" panose="02070309020205020404" pitchFamily="49" charset="0"/>
                </a:rPr>
                <a:t>input:text</a:t>
              </a:r>
              <a:r>
                <a:rPr lang="en-US" altLang="zh-CN" sz="1400" dirty="0">
                  <a:latin typeface="Courier New" panose="02070309020205020404" pitchFamily="49" charset="0"/>
                </a:rPr>
                <a:t>').</a:t>
              </a:r>
              <a:r>
                <a:rPr lang="en-US" altLang="zh-CN" sz="1400" dirty="0" err="1">
                  <a:latin typeface="Courier New" panose="02070309020205020404" pitchFamily="49" charset="0"/>
                </a:rPr>
                <a:t>val</a:t>
              </a:r>
              <a:r>
                <a:rPr lang="en-US" altLang="zh-CN" sz="1400" dirty="0">
                  <a:latin typeface="Courier New" panose="02070309020205020404" pitchFamily="49" charset="0"/>
                </a:rPr>
                <a:t>('') // </a:t>
              </a:r>
              <a:r>
                <a:rPr lang="en-US" altLang="zh-CN" sz="1400" dirty="0">
                  <a:solidFill>
                    <a:srgbClr val="FF0000"/>
                  </a:solidFill>
                  <a:latin typeface="Courier New" panose="02070309020205020404" pitchFamily="49" charset="0"/>
                </a:rPr>
                <a:t>5. </a:t>
              </a:r>
              <a:r>
                <a:rPr lang="zh-CN" altLang="en-US" sz="1400" dirty="0">
                  <a:solidFill>
                    <a:srgbClr val="FF0000"/>
                  </a:solidFill>
                  <a:latin typeface="Courier New" panose="02070309020205020404" pitchFamily="49" charset="0"/>
                </a:rPr>
                <a:t>清空文本框内容</a:t>
              </a:r>
              <a:endParaRPr lang="en-US" altLang="zh-CN" sz="1400" dirty="0">
                <a:latin typeface="Courier New" panose="02070309020205020404" pitchFamily="49" charset="0"/>
              </a:endParaRPr>
            </a:p>
            <a:p>
              <a:pPr>
                <a:lnSpc>
                  <a:spcPts val="2000"/>
                </a:lnSpc>
              </a:pPr>
              <a:r>
                <a:rPr lang="en-US" altLang="zh-CN" sz="1400" dirty="0">
                  <a:latin typeface="Courier New" panose="02070309020205020404" pitchFamily="49" charset="0"/>
                </a:rPr>
                <a:t>    }</a:t>
              </a:r>
            </a:p>
            <a:p>
              <a:pPr>
                <a:lnSpc>
                  <a:spcPts val="2000"/>
                </a:lnSpc>
              </a:pPr>
              <a:r>
                <a:rPr lang="en-US" altLang="zh-CN" sz="1400" dirty="0">
                  <a:latin typeface="Courier New" panose="02070309020205020404" pitchFamily="49" charset="0"/>
                </a:rPr>
                <a:t>)</a:t>
              </a:r>
            </a:p>
          </p:txBody>
        </p:sp>
      </p:grpSp>
    </p:spTree>
    <p:extLst>
      <p:ext uri="{BB962C8B-B14F-4D97-AF65-F5344CB8AC3E}">
        <p14:creationId xmlns:p14="http://schemas.microsoft.com/office/powerpoint/2010/main" val="1262994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56000" y="1188497"/>
            <a:ext cx="6654800" cy="4894105"/>
          </a:xfrm>
        </p:spPr>
        <p:txBody>
          <a:bodyPr>
            <a:normAutofit lnSpcReduction="10000"/>
          </a:bodyPr>
          <a:lstStyle/>
          <a:p>
            <a:r>
              <a:rPr lang="zh-CN" altLang="en-US" dirty="0">
                <a:solidFill>
                  <a:schemeClr val="tx1"/>
                </a:solidFill>
              </a:rPr>
              <a:t>客户端与服务器</a:t>
            </a:r>
            <a:endParaRPr lang="en-US" altLang="zh-CN" dirty="0">
              <a:solidFill>
                <a:schemeClr val="tx1"/>
              </a:solidFill>
            </a:endParaRPr>
          </a:p>
          <a:p>
            <a:r>
              <a:rPr lang="en-US" altLang="zh-CN" dirty="0">
                <a:solidFill>
                  <a:schemeClr val="tx1"/>
                </a:solidFill>
              </a:rPr>
              <a:t>URL</a:t>
            </a:r>
            <a:r>
              <a:rPr lang="zh-CN" altLang="en-US" dirty="0">
                <a:solidFill>
                  <a:schemeClr val="tx1"/>
                </a:solidFill>
              </a:rPr>
              <a:t>地址</a:t>
            </a:r>
            <a:endParaRPr lang="en-US" altLang="zh-CN" dirty="0">
              <a:solidFill>
                <a:schemeClr val="tx1"/>
              </a:solidFill>
            </a:endParaRPr>
          </a:p>
          <a:p>
            <a:r>
              <a:rPr lang="zh-CN" altLang="en-US" dirty="0">
                <a:solidFill>
                  <a:schemeClr val="tx1"/>
                </a:solidFill>
              </a:rPr>
              <a:t>分析网页的打开过程</a:t>
            </a:r>
            <a:endParaRPr lang="en-US" altLang="zh-CN" dirty="0">
              <a:solidFill>
                <a:schemeClr val="tx1"/>
              </a:solidFill>
            </a:endParaRPr>
          </a:p>
          <a:p>
            <a:r>
              <a:rPr lang="zh-CN" altLang="en-US" dirty="0">
                <a:solidFill>
                  <a:schemeClr val="tx1"/>
                </a:solidFill>
              </a:rPr>
              <a:t>服务器对外提供了哪些资源</a:t>
            </a:r>
            <a:endParaRPr lang="en-US" altLang="zh-CN" dirty="0">
              <a:solidFill>
                <a:schemeClr val="tx1"/>
              </a:solidFill>
            </a:endParaRPr>
          </a:p>
          <a:p>
            <a:r>
              <a:rPr lang="zh-CN" altLang="en-US" dirty="0">
                <a:solidFill>
                  <a:schemeClr val="tx1"/>
                </a:solidFill>
              </a:rPr>
              <a:t>了解</a:t>
            </a:r>
            <a:r>
              <a:rPr lang="en-US" altLang="zh-CN" dirty="0">
                <a:solidFill>
                  <a:schemeClr val="tx1"/>
                </a:solidFill>
              </a:rPr>
              <a:t>Ajax</a:t>
            </a:r>
          </a:p>
          <a:p>
            <a:r>
              <a:rPr lang="en-US" altLang="zh-CN" dirty="0">
                <a:solidFill>
                  <a:schemeClr val="tx1"/>
                </a:solidFill>
              </a:rPr>
              <a:t>jQuery</a:t>
            </a:r>
            <a:r>
              <a:rPr lang="zh-CN" altLang="en-US" dirty="0">
                <a:solidFill>
                  <a:schemeClr val="tx1"/>
                </a:solidFill>
              </a:rPr>
              <a:t>中的</a:t>
            </a:r>
            <a:r>
              <a:rPr lang="en-US" altLang="zh-CN" dirty="0">
                <a:solidFill>
                  <a:schemeClr val="tx1"/>
                </a:solidFill>
              </a:rPr>
              <a:t>Ajax</a:t>
            </a:r>
          </a:p>
          <a:p>
            <a:r>
              <a:rPr lang="zh-CN" altLang="en-US" dirty="0">
                <a:solidFill>
                  <a:schemeClr val="tx1"/>
                </a:solidFill>
              </a:rPr>
              <a:t>接口</a:t>
            </a:r>
            <a:endParaRPr lang="en-US" altLang="zh-CN" dirty="0">
              <a:solidFill>
                <a:schemeClr val="tx1"/>
              </a:solidFill>
            </a:endParaRPr>
          </a:p>
          <a:p>
            <a:r>
              <a:rPr lang="zh-CN" altLang="en-US" dirty="0">
                <a:solidFill>
                  <a:schemeClr val="tx1"/>
                </a:solidFill>
              </a:rPr>
              <a:t>案例 </a:t>
            </a:r>
            <a:r>
              <a:rPr lang="en-US" altLang="zh-CN" dirty="0">
                <a:solidFill>
                  <a:schemeClr val="tx1"/>
                </a:solidFill>
              </a:rPr>
              <a:t>- </a:t>
            </a:r>
            <a:r>
              <a:rPr lang="zh-CN" altLang="en-US" dirty="0">
                <a:solidFill>
                  <a:schemeClr val="tx1"/>
                </a:solidFill>
              </a:rPr>
              <a:t>图书管理</a:t>
            </a:r>
            <a:endParaRPr lang="en-US" altLang="zh-CN" dirty="0">
              <a:solidFill>
                <a:schemeClr val="tx1"/>
              </a:solidFill>
            </a:endParaRPr>
          </a:p>
          <a:p>
            <a:r>
              <a:rPr lang="zh-CN" altLang="en-US" dirty="0">
                <a:solidFill>
                  <a:srgbClr val="FF0000"/>
                </a:solidFill>
              </a:rPr>
              <a:t>案例 </a:t>
            </a:r>
            <a:r>
              <a:rPr lang="en-US" altLang="zh-CN" dirty="0">
                <a:solidFill>
                  <a:srgbClr val="FF0000"/>
                </a:solidFill>
              </a:rPr>
              <a:t>– </a:t>
            </a:r>
            <a:r>
              <a:rPr lang="zh-CN" altLang="en-US" dirty="0">
                <a:solidFill>
                  <a:srgbClr val="FF0000"/>
                </a:solidFill>
              </a:rPr>
              <a:t>聊天机器人</a:t>
            </a:r>
            <a:endParaRPr lang="en-US" altLang="zh-CN" dirty="0">
              <a:solidFill>
                <a:srgbClr val="FF0000"/>
              </a:solidFill>
            </a:endParaRPr>
          </a:p>
        </p:txBody>
      </p:sp>
    </p:spTree>
    <p:extLst>
      <p:ext uri="{BB962C8B-B14F-4D97-AF65-F5344CB8AC3E}">
        <p14:creationId xmlns:p14="http://schemas.microsoft.com/office/powerpoint/2010/main" val="10551246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9. </a:t>
            </a:r>
            <a:r>
              <a:rPr lang="zh-CN" altLang="en-US" dirty="0"/>
              <a:t>案例 </a:t>
            </a:r>
            <a:r>
              <a:rPr lang="en-US" altLang="zh-CN" dirty="0"/>
              <a:t>– </a:t>
            </a:r>
            <a:r>
              <a:rPr lang="zh-CN" altLang="en-US" dirty="0"/>
              <a:t>聊天机器人</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9.1 </a:t>
            </a:r>
            <a:r>
              <a:rPr lang="zh-CN" altLang="en-US" dirty="0"/>
              <a:t>演示案例要完成的效果</a:t>
            </a:r>
          </a:p>
        </p:txBody>
      </p:sp>
      <p:pic>
        <p:nvPicPr>
          <p:cNvPr id="2" name="图片 1">
            <a:extLst>
              <a:ext uri="{FF2B5EF4-FFF2-40B4-BE49-F238E27FC236}">
                <a16:creationId xmlns:a16="http://schemas.microsoft.com/office/drawing/2014/main" id="{6268E104-E722-4C84-B297-4848A8526C26}"/>
              </a:ext>
            </a:extLst>
          </p:cNvPr>
          <p:cNvPicPr>
            <a:picLocks noChangeAspect="1"/>
          </p:cNvPicPr>
          <p:nvPr/>
        </p:nvPicPr>
        <p:blipFill>
          <a:blip r:embed="rId2"/>
          <a:stretch>
            <a:fillRect/>
          </a:stretch>
        </p:blipFill>
        <p:spPr>
          <a:xfrm>
            <a:off x="1131171" y="1805697"/>
            <a:ext cx="3564405" cy="4851335"/>
          </a:xfrm>
          <a:prstGeom prst="rect">
            <a:avLst/>
          </a:prstGeom>
        </p:spPr>
      </p:pic>
      <p:sp>
        <p:nvSpPr>
          <p:cNvPr id="5" name="内容占位符 5">
            <a:extLst>
              <a:ext uri="{FF2B5EF4-FFF2-40B4-BE49-F238E27FC236}">
                <a16:creationId xmlns:a16="http://schemas.microsoft.com/office/drawing/2014/main" id="{711CC380-D6FE-4335-874A-08C2DDEB763F}"/>
              </a:ext>
            </a:extLst>
          </p:cNvPr>
          <p:cNvSpPr>
            <a:spLocks noGrp="1"/>
          </p:cNvSpPr>
          <p:nvPr>
            <p:ph sz="half" idx="14"/>
          </p:nvPr>
        </p:nvSpPr>
        <p:spPr>
          <a:xfrm>
            <a:off x="4916994" y="1857600"/>
            <a:ext cx="5197309" cy="4024035"/>
          </a:xfrm>
        </p:spPr>
        <p:txBody>
          <a:bodyPr>
            <a:noAutofit/>
          </a:bodyPr>
          <a:lstStyle/>
          <a:p>
            <a:r>
              <a:rPr lang="zh-CN" altLang="en-US" dirty="0">
                <a:solidFill>
                  <a:schemeClr val="tx1"/>
                </a:solidFill>
              </a:rPr>
              <a:t>实现步骤：</a:t>
            </a:r>
            <a:endParaRPr lang="en-US" altLang="zh-CN" dirty="0">
              <a:solidFill>
                <a:schemeClr val="tx1"/>
              </a:solidFill>
            </a:endParaRPr>
          </a:p>
          <a:p>
            <a:pPr marL="304792" indent="-304792">
              <a:buFont typeface="+mj-ea"/>
              <a:buAutoNum type="circleNumDbPlain"/>
            </a:pPr>
            <a:r>
              <a:rPr lang="zh-CN" altLang="en-US" dirty="0">
                <a:solidFill>
                  <a:schemeClr val="tx1"/>
                </a:solidFill>
              </a:rPr>
              <a:t>梳理案例的代码结构</a:t>
            </a:r>
            <a:endParaRPr lang="en-US" altLang="zh-CN" dirty="0">
              <a:solidFill>
                <a:schemeClr val="tx1"/>
              </a:solidFill>
            </a:endParaRPr>
          </a:p>
          <a:p>
            <a:pPr marL="304792" indent="-304792">
              <a:buFont typeface="+mj-ea"/>
              <a:buAutoNum type="circleNumDbPlain"/>
            </a:pPr>
            <a:r>
              <a:rPr lang="zh-CN" altLang="en-US" dirty="0"/>
              <a:t>将用户输入的内容渲染到聊天窗口</a:t>
            </a:r>
            <a:endParaRPr lang="en-US" altLang="zh-CN" dirty="0"/>
          </a:p>
          <a:p>
            <a:pPr marL="304792" indent="-304792">
              <a:buFont typeface="+mj-ea"/>
              <a:buAutoNum type="circleNumDbPlain"/>
            </a:pPr>
            <a:r>
              <a:rPr lang="zh-CN" altLang="en-US" dirty="0"/>
              <a:t>发起请求获取聊天消息</a:t>
            </a:r>
            <a:endParaRPr lang="en-US" altLang="zh-CN" dirty="0"/>
          </a:p>
          <a:p>
            <a:pPr marL="304792" indent="-304792">
              <a:buFont typeface="+mj-ea"/>
              <a:buAutoNum type="circleNumDbPlain"/>
            </a:pPr>
            <a:r>
              <a:rPr lang="zh-CN" altLang="en-US" dirty="0"/>
              <a:t>将机器人的聊天内容转为语音</a:t>
            </a:r>
            <a:endParaRPr lang="en-US" altLang="zh-CN" dirty="0"/>
          </a:p>
          <a:p>
            <a:pPr marL="304792" indent="-304792">
              <a:buFont typeface="+mj-ea"/>
              <a:buAutoNum type="circleNumDbPlain"/>
            </a:pPr>
            <a:r>
              <a:rPr lang="zh-CN" altLang="en-US" dirty="0"/>
              <a:t>通过 </a:t>
            </a:r>
            <a:r>
              <a:rPr lang="en-US" altLang="zh-CN" dirty="0"/>
              <a:t>&lt;audio&gt; </a:t>
            </a:r>
            <a:r>
              <a:rPr lang="zh-CN" altLang="en-US" dirty="0"/>
              <a:t>播放语音</a:t>
            </a:r>
            <a:endParaRPr lang="en-US" altLang="zh-CN" dirty="0"/>
          </a:p>
          <a:p>
            <a:pPr marL="304792" indent="-304792">
              <a:buFont typeface="+mj-ea"/>
              <a:buAutoNum type="circleNumDbPlain"/>
            </a:pPr>
            <a:r>
              <a:rPr lang="zh-CN" altLang="en-US" dirty="0"/>
              <a:t>使用回车键发送消息</a:t>
            </a:r>
            <a:endParaRPr lang="en-US" altLang="zh-CN" dirty="0">
              <a:solidFill>
                <a:schemeClr val="tx1"/>
              </a:solidFill>
            </a:endParaRPr>
          </a:p>
        </p:txBody>
      </p:sp>
    </p:spTree>
    <p:extLst>
      <p:ext uri="{BB962C8B-B14F-4D97-AF65-F5344CB8AC3E}">
        <p14:creationId xmlns:p14="http://schemas.microsoft.com/office/powerpoint/2010/main" val="3258223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9. </a:t>
            </a:r>
            <a:r>
              <a:rPr lang="zh-CN" altLang="en-US" dirty="0"/>
              <a:t>案例 </a:t>
            </a:r>
            <a:r>
              <a:rPr lang="en-US" altLang="zh-CN" dirty="0"/>
              <a:t>– </a:t>
            </a:r>
            <a:r>
              <a:rPr lang="zh-CN" altLang="en-US" dirty="0"/>
              <a:t>聊天机器人</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9.2 </a:t>
            </a:r>
            <a:r>
              <a:rPr lang="zh-CN" altLang="en-US" dirty="0"/>
              <a:t>梳理案例的代码结构</a:t>
            </a:r>
          </a:p>
        </p:txBody>
      </p:sp>
      <p:sp>
        <p:nvSpPr>
          <p:cNvPr id="5" name="内容占位符 5">
            <a:extLst>
              <a:ext uri="{FF2B5EF4-FFF2-40B4-BE49-F238E27FC236}">
                <a16:creationId xmlns:a16="http://schemas.microsoft.com/office/drawing/2014/main" id="{2164CBEE-939D-414B-859C-DF62C8D6E85B}"/>
              </a:ext>
            </a:extLst>
          </p:cNvPr>
          <p:cNvSpPr>
            <a:spLocks noGrp="1"/>
          </p:cNvSpPr>
          <p:nvPr>
            <p:ph sz="half" idx="14"/>
          </p:nvPr>
        </p:nvSpPr>
        <p:spPr>
          <a:xfrm>
            <a:off x="1131170" y="1857600"/>
            <a:ext cx="8983133" cy="2381115"/>
          </a:xfrm>
        </p:spPr>
        <p:txBody>
          <a:bodyPr>
            <a:noAutofit/>
          </a:bodyPr>
          <a:lstStyle/>
          <a:p>
            <a:pPr marL="304792" indent="-304792">
              <a:buFont typeface="+mj-ea"/>
              <a:buAutoNum type="circleNumDbPlain"/>
            </a:pPr>
            <a:r>
              <a:rPr lang="zh-CN" altLang="en-US" dirty="0">
                <a:solidFill>
                  <a:schemeClr val="tx1"/>
                </a:solidFill>
              </a:rPr>
              <a:t>梳理页面的 </a:t>
            </a:r>
            <a:r>
              <a:rPr lang="en-US" altLang="zh-CN" dirty="0">
                <a:solidFill>
                  <a:schemeClr val="tx1"/>
                </a:solidFill>
              </a:rPr>
              <a:t>UI </a:t>
            </a:r>
            <a:r>
              <a:rPr lang="zh-CN" altLang="en-US" dirty="0">
                <a:solidFill>
                  <a:schemeClr val="tx1"/>
                </a:solidFill>
              </a:rPr>
              <a:t>布局</a:t>
            </a:r>
            <a:endParaRPr lang="en-US" altLang="zh-CN" dirty="0">
              <a:solidFill>
                <a:schemeClr val="tx1"/>
              </a:solidFill>
            </a:endParaRPr>
          </a:p>
          <a:p>
            <a:pPr marL="304792" indent="-304792">
              <a:buFont typeface="+mj-ea"/>
              <a:buAutoNum type="circleNumDbPlain"/>
            </a:pPr>
            <a:r>
              <a:rPr lang="zh-CN" altLang="en-US" dirty="0">
                <a:solidFill>
                  <a:schemeClr val="tx1"/>
                </a:solidFill>
              </a:rPr>
              <a:t>将业务代码抽离到 </a:t>
            </a:r>
            <a:r>
              <a:rPr lang="en-US" altLang="zh-CN" dirty="0">
                <a:solidFill>
                  <a:schemeClr val="tx1"/>
                </a:solidFill>
              </a:rPr>
              <a:t>chat.js </a:t>
            </a:r>
            <a:r>
              <a:rPr lang="zh-CN" altLang="en-US" dirty="0">
                <a:solidFill>
                  <a:schemeClr val="tx1"/>
                </a:solidFill>
              </a:rPr>
              <a:t>中</a:t>
            </a:r>
            <a:endParaRPr lang="en-US" altLang="zh-CN" dirty="0">
              <a:solidFill>
                <a:schemeClr val="tx1"/>
              </a:solidFill>
            </a:endParaRPr>
          </a:p>
          <a:p>
            <a:pPr marL="304792" indent="-304792">
              <a:buFont typeface="+mj-ea"/>
              <a:buAutoNum type="circleNumDbPlain"/>
            </a:pPr>
            <a:r>
              <a:rPr lang="zh-CN" altLang="en-US" dirty="0">
                <a:solidFill>
                  <a:schemeClr val="tx1"/>
                </a:solidFill>
              </a:rPr>
              <a:t>了解 </a:t>
            </a:r>
            <a:r>
              <a:rPr lang="en-US" altLang="zh-CN" dirty="0" err="1">
                <a:solidFill>
                  <a:schemeClr val="tx1"/>
                </a:solidFill>
              </a:rPr>
              <a:t>resetui</a:t>
            </a:r>
            <a:r>
              <a:rPr lang="en-US" altLang="zh-CN" dirty="0">
                <a:solidFill>
                  <a:schemeClr val="tx1"/>
                </a:solidFill>
              </a:rPr>
              <a:t>()</a:t>
            </a:r>
            <a:r>
              <a:rPr lang="zh-CN" altLang="en-US" dirty="0">
                <a:solidFill>
                  <a:schemeClr val="tx1"/>
                </a:solidFill>
              </a:rPr>
              <a:t> 函数的作用</a:t>
            </a:r>
            <a:endParaRPr lang="en-US" altLang="zh-CN" dirty="0">
              <a:solidFill>
                <a:schemeClr val="tx1"/>
              </a:solidFill>
            </a:endParaRPr>
          </a:p>
        </p:txBody>
      </p:sp>
    </p:spTree>
    <p:extLst>
      <p:ext uri="{BB962C8B-B14F-4D97-AF65-F5344CB8AC3E}">
        <p14:creationId xmlns:p14="http://schemas.microsoft.com/office/powerpoint/2010/main" val="12502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9. </a:t>
            </a:r>
            <a:r>
              <a:rPr lang="zh-CN" altLang="en-US" dirty="0"/>
              <a:t>案例 </a:t>
            </a:r>
            <a:r>
              <a:rPr lang="en-US" altLang="zh-CN" dirty="0"/>
              <a:t>– </a:t>
            </a:r>
            <a:r>
              <a:rPr lang="zh-CN" altLang="en-US" dirty="0"/>
              <a:t>聊天机器人</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9.3 </a:t>
            </a:r>
            <a:r>
              <a:rPr lang="zh-CN" altLang="en-US" dirty="0"/>
              <a:t>将用户输入的内容渲染到聊天窗口</a:t>
            </a:r>
          </a:p>
        </p:txBody>
      </p:sp>
      <p:grpSp>
        <p:nvGrpSpPr>
          <p:cNvPr id="7" name="组合 6">
            <a:extLst>
              <a:ext uri="{FF2B5EF4-FFF2-40B4-BE49-F238E27FC236}">
                <a16:creationId xmlns:a16="http://schemas.microsoft.com/office/drawing/2014/main" id="{34EA5645-41C9-45BB-8BB7-C61B0F94A263}"/>
              </a:ext>
            </a:extLst>
          </p:cNvPr>
          <p:cNvGrpSpPr>
            <a:grpSpLocks/>
          </p:cNvGrpSpPr>
          <p:nvPr/>
        </p:nvGrpSpPr>
        <p:grpSpPr bwMode="auto">
          <a:xfrm>
            <a:off x="1247049" y="1863538"/>
            <a:ext cx="9813780" cy="4829445"/>
            <a:chOff x="1078118" y="2214664"/>
            <a:chExt cx="6130926" cy="868171"/>
          </a:xfrm>
        </p:grpSpPr>
        <p:sp>
          <p:nvSpPr>
            <p:cNvPr id="8" name="矩形 7">
              <a:extLst>
                <a:ext uri="{FF2B5EF4-FFF2-40B4-BE49-F238E27FC236}">
                  <a16:creationId xmlns:a16="http://schemas.microsoft.com/office/drawing/2014/main" id="{8DBF1BC8-CB4A-4509-BD53-44E49C204374}"/>
                </a:ext>
              </a:extLst>
            </p:cNvPr>
            <p:cNvSpPr/>
            <p:nvPr/>
          </p:nvSpPr>
          <p:spPr>
            <a:xfrm>
              <a:off x="1078118" y="2214664"/>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9" name="矩形 8">
              <a:extLst>
                <a:ext uri="{FF2B5EF4-FFF2-40B4-BE49-F238E27FC236}">
                  <a16:creationId xmlns:a16="http://schemas.microsoft.com/office/drawing/2014/main" id="{D5CF9821-48C2-4726-92B4-FB898E04C7A1}"/>
                </a:ext>
              </a:extLst>
            </p:cNvPr>
            <p:cNvSpPr/>
            <p:nvPr/>
          </p:nvSpPr>
          <p:spPr>
            <a:xfrm>
              <a:off x="1177926" y="2232725"/>
              <a:ext cx="6031118" cy="825076"/>
            </a:xfrm>
            <a:prstGeom prst="rect">
              <a:avLst/>
            </a:prstGeom>
          </p:spPr>
          <p:txBody>
            <a:bodyPr wrap="square">
              <a:spAutoFit/>
            </a:bodyPr>
            <a:lstStyle/>
            <a:p>
              <a:pPr>
                <a:lnSpc>
                  <a:spcPct val="150000"/>
                </a:lnSpc>
              </a:pP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为发送按钮绑定点击事件处理函数</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b="1" dirty="0">
                  <a:solidFill>
                    <a:srgbClr val="1DA11D"/>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err="1">
                  <a:solidFill>
                    <a:srgbClr val="1794FA"/>
                  </a:solidFill>
                  <a:latin typeface="Courier New" panose="02070309020205020404" pitchFamily="49" charset="0"/>
                  <a:cs typeface="Courier New" panose="02070309020205020404" pitchFamily="49" charset="0"/>
                </a:rPr>
                <a:t>btnSend</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dirty="0">
                  <a:solidFill>
                    <a:srgbClr val="1DA11D"/>
                  </a:solidFill>
                  <a:latin typeface="Courier New" panose="02070309020205020404" pitchFamily="49" charset="0"/>
                  <a:cs typeface="Courier New" panose="02070309020205020404" pitchFamily="49" charset="0"/>
                </a:rPr>
                <a:t>on</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'click'</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function</a:t>
              </a:r>
              <a:r>
                <a:rPr lang="en-US" altLang="zh-CN" sz="1400" dirty="0">
                  <a:solidFill>
                    <a:srgbClr val="050505"/>
                  </a:solidFill>
                  <a:latin typeface="Courier New" panose="02070309020205020404" pitchFamily="49" charset="0"/>
                  <a:cs typeface="Courier New" panose="02070309020205020404" pitchFamily="49" charset="0"/>
                </a:rPr>
                <a:t> ()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var</a:t>
              </a:r>
              <a:r>
                <a:rPr lang="en-US" altLang="zh-CN" sz="1400" dirty="0">
                  <a:solidFill>
                    <a:srgbClr val="050505"/>
                  </a:solidFill>
                  <a:latin typeface="Courier New" panose="02070309020205020404" pitchFamily="49" charset="0"/>
                  <a:cs typeface="Courier New" panose="02070309020205020404" pitchFamily="49" charset="0"/>
                </a:rPr>
                <a:t> text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err="1">
                  <a:solidFill>
                    <a:srgbClr val="1794FA"/>
                  </a:solidFill>
                  <a:latin typeface="Courier New" panose="02070309020205020404" pitchFamily="49" charset="0"/>
                  <a:cs typeface="Courier New" panose="02070309020205020404" pitchFamily="49" charset="0"/>
                </a:rPr>
                <a:t>ipt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dirty="0" err="1">
                  <a:solidFill>
                    <a:srgbClr val="1DA11D"/>
                  </a:solidFill>
                  <a:latin typeface="Courier New" panose="02070309020205020404" pitchFamily="49" charset="0"/>
                  <a:cs typeface="Courier New" panose="02070309020205020404" pitchFamily="49" charset="0"/>
                </a:rPr>
                <a:t>val</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dirty="0">
                  <a:solidFill>
                    <a:srgbClr val="1DA11D"/>
                  </a:solidFill>
                  <a:latin typeface="Courier New" panose="02070309020205020404" pitchFamily="49" charset="0"/>
                  <a:cs typeface="Courier New" panose="02070309020205020404" pitchFamily="49" charset="0"/>
                </a:rPr>
                <a:t>trim</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999999"/>
                  </a:solidFill>
                  <a:latin typeface="Courier New" panose="02070309020205020404" pitchFamily="49" charset="0"/>
                  <a:cs typeface="Courier New" panose="02070309020205020404" pitchFamily="49" charset="0"/>
                </a:rPr>
                <a:t> // </a:t>
              </a:r>
              <a:r>
                <a:rPr lang="zh-CN" altLang="en-US" sz="1400" dirty="0">
                  <a:solidFill>
                    <a:srgbClr val="999999"/>
                  </a:solidFill>
                  <a:latin typeface="Courier New" panose="02070309020205020404" pitchFamily="49" charset="0"/>
                  <a:cs typeface="Courier New" panose="02070309020205020404" pitchFamily="49" charset="0"/>
                </a:rPr>
                <a:t>获取用户输入的内容</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if</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text.length</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&lt;=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0025F5"/>
                  </a:solidFill>
                  <a:latin typeface="Courier New" panose="02070309020205020404" pitchFamily="49" charset="0"/>
                  <a:cs typeface="Courier New" panose="02070309020205020404" pitchFamily="49" charset="0"/>
                </a:rPr>
                <a:t>0</a:t>
              </a:r>
              <a:r>
                <a:rPr lang="en-US" altLang="zh-CN" sz="1400" dirty="0">
                  <a:solidFill>
                    <a:srgbClr val="050505"/>
                  </a:solidFill>
                  <a:latin typeface="Courier New" panose="02070309020205020404" pitchFamily="49" charset="0"/>
                  <a:cs typeface="Courier New" panose="02070309020205020404" pitchFamily="49" charset="0"/>
                </a:rPr>
                <a:t>) {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判断用户输入的内容是否为空</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return</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err="1">
                  <a:solidFill>
                    <a:srgbClr val="1794FA"/>
                  </a:solidFill>
                  <a:latin typeface="Courier New" panose="02070309020205020404" pitchFamily="49" charset="0"/>
                  <a:cs typeface="Courier New" panose="02070309020205020404" pitchFamily="49" charset="0"/>
                </a:rPr>
                <a:t>ipt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dirty="0" err="1">
                  <a:solidFill>
                    <a:srgbClr val="1DA11D"/>
                  </a:solidFill>
                  <a:latin typeface="Courier New" panose="02070309020205020404" pitchFamily="49" charset="0"/>
                  <a:cs typeface="Courier New" panose="02070309020205020404" pitchFamily="49" charset="0"/>
                </a:rPr>
                <a:t>val</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将用户输入的内容显示到聊天窗口中</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zh-CN" altLang="en-US"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err="1">
                  <a:solidFill>
                    <a:srgbClr val="1794FA"/>
                  </a:solidFill>
                  <a:latin typeface="Courier New" panose="02070309020205020404" pitchFamily="49" charset="0"/>
                  <a:cs typeface="Courier New" panose="02070309020205020404" pitchFamily="49" charset="0"/>
                </a:rPr>
                <a:t>talk_list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dirty="0">
                  <a:solidFill>
                    <a:srgbClr val="1DA11D"/>
                  </a:solidFill>
                  <a:latin typeface="Courier New" panose="02070309020205020404" pitchFamily="49" charset="0"/>
                  <a:cs typeface="Courier New" panose="02070309020205020404" pitchFamily="49" charset="0"/>
                </a:rPr>
                <a:t>append</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'&lt;li class="</a:t>
              </a:r>
              <a:r>
                <a:rPr lang="en-US" altLang="zh-CN" sz="1400" dirty="0" err="1">
                  <a:solidFill>
                    <a:srgbClr val="1794FA"/>
                  </a:solidFill>
                  <a:latin typeface="Courier New" panose="02070309020205020404" pitchFamily="49" charset="0"/>
                  <a:cs typeface="Courier New" panose="02070309020205020404" pitchFamily="49" charset="0"/>
                </a:rPr>
                <a:t>right_word</a:t>
              </a:r>
              <a:r>
                <a:rPr lang="en-US" altLang="zh-CN" sz="1400" dirty="0">
                  <a:solidFill>
                    <a:srgbClr val="1794FA"/>
                  </a:solidFill>
                  <a:latin typeface="Courier New" panose="02070309020205020404" pitchFamily="49" charset="0"/>
                  <a:cs typeface="Courier New" panose="02070309020205020404" pitchFamily="49" charset="0"/>
                </a:rPr>
                <a:t>"&gt;&lt;</a:t>
              </a:r>
              <a:r>
                <a:rPr lang="en-US" altLang="zh-CN" sz="1400" dirty="0" err="1">
                  <a:solidFill>
                    <a:srgbClr val="1794FA"/>
                  </a:solidFill>
                  <a:latin typeface="Courier New" panose="02070309020205020404" pitchFamily="49" charset="0"/>
                  <a:cs typeface="Courier New" panose="02070309020205020404" pitchFamily="49" charset="0"/>
                </a:rPr>
                <a:t>img</a:t>
              </a:r>
              <a:r>
                <a:rPr lang="en-US" altLang="zh-CN" sz="1400" dirty="0">
                  <a:solidFill>
                    <a:srgbClr val="1794FA"/>
                  </a:solidFill>
                  <a:latin typeface="Courier New" panose="02070309020205020404" pitchFamily="49" charset="0"/>
                  <a:cs typeface="Courier New" panose="02070309020205020404" pitchFamily="49" charset="0"/>
                </a:rPr>
                <a:t> </a:t>
              </a:r>
              <a:r>
                <a:rPr lang="en-US" altLang="zh-CN" sz="1400" dirty="0" err="1">
                  <a:solidFill>
                    <a:srgbClr val="1794FA"/>
                  </a:solidFill>
                  <a:latin typeface="Courier New" panose="02070309020205020404" pitchFamily="49" charset="0"/>
                  <a:cs typeface="Courier New" panose="02070309020205020404" pitchFamily="49" charset="0"/>
                </a:rPr>
                <a:t>src</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err="1">
                  <a:solidFill>
                    <a:srgbClr val="1794FA"/>
                  </a:solidFill>
                  <a:latin typeface="Courier New" panose="02070309020205020404" pitchFamily="49" charset="0"/>
                  <a:cs typeface="Courier New" panose="02070309020205020404" pitchFamily="49" charset="0"/>
                </a:rPr>
                <a:t>img</a:t>
              </a:r>
              <a:r>
                <a:rPr lang="en-US" altLang="zh-CN" sz="1400" dirty="0">
                  <a:solidFill>
                    <a:srgbClr val="1794FA"/>
                  </a:solidFill>
                  <a:latin typeface="Courier New" panose="02070309020205020404" pitchFamily="49" charset="0"/>
                  <a:cs typeface="Courier New" panose="02070309020205020404" pitchFamily="49" charset="0"/>
                </a:rPr>
                <a:t>/person02.png" /&gt; &lt;span&gt;'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text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1794FA"/>
                  </a:solidFill>
                  <a:latin typeface="Courier New" panose="02070309020205020404" pitchFamily="49" charset="0"/>
                  <a:cs typeface="Courier New" panose="02070309020205020404" pitchFamily="49" charset="0"/>
                </a:rPr>
                <a:t>'&lt;/span&gt;&lt;/li&gt;'</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err="1">
                  <a:solidFill>
                    <a:srgbClr val="1DA11D"/>
                  </a:solidFill>
                  <a:latin typeface="Courier New" panose="02070309020205020404" pitchFamily="49" charset="0"/>
                  <a:cs typeface="Courier New" panose="02070309020205020404" pitchFamily="49" charset="0"/>
                </a:rPr>
                <a:t>resetui</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a:t>
              </a:r>
              <a:r>
                <a:rPr lang="zh-CN" altLang="en-US" sz="1400" dirty="0">
                  <a:solidFill>
                    <a:srgbClr val="999999"/>
                  </a:solidFill>
                  <a:latin typeface="Courier New" panose="02070309020205020404" pitchFamily="49" charset="0"/>
                  <a:cs typeface="Courier New" panose="02070309020205020404" pitchFamily="49" charset="0"/>
                </a:rPr>
                <a:t> 重置滚动条的位置</a:t>
              </a:r>
              <a:endParaRPr lang="en-US" altLang="zh-CN" sz="1400" dirty="0">
                <a:solidFill>
                  <a:srgbClr val="999999"/>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err="1">
                  <a:solidFill>
                    <a:srgbClr val="1794FA"/>
                  </a:solidFill>
                  <a:latin typeface="Courier New" panose="02070309020205020404" pitchFamily="49" charset="0"/>
                  <a:cs typeface="Courier New" panose="02070309020205020404" pitchFamily="49" charset="0"/>
                </a:rPr>
                <a:t>ipt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dirty="0" err="1">
                  <a:solidFill>
                    <a:srgbClr val="1DA11D"/>
                  </a:solidFill>
                  <a:latin typeface="Courier New" panose="02070309020205020404" pitchFamily="49" charset="0"/>
                  <a:cs typeface="Courier New" panose="02070309020205020404" pitchFamily="49" charset="0"/>
                </a:rPr>
                <a:t>val</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999999"/>
                  </a:solidFill>
                  <a:latin typeface="Courier New" panose="02070309020205020404" pitchFamily="49" charset="0"/>
                  <a:cs typeface="Courier New" panose="02070309020205020404" pitchFamily="49" charset="0"/>
                </a:rPr>
                <a:t> // </a:t>
              </a:r>
              <a:r>
                <a:rPr lang="zh-CN" altLang="en-US" sz="1400" dirty="0">
                  <a:solidFill>
                    <a:srgbClr val="999999"/>
                  </a:solidFill>
                  <a:latin typeface="Courier New" panose="02070309020205020404" pitchFamily="49" charset="0"/>
                  <a:cs typeface="Courier New" panose="02070309020205020404" pitchFamily="49" charset="0"/>
                </a:rPr>
                <a:t>清空输入框的内容</a:t>
              </a:r>
              <a:endParaRPr lang="en-US" altLang="zh-CN" sz="1400" dirty="0">
                <a:solidFill>
                  <a:srgbClr val="999999"/>
                </a:solidFill>
                <a:latin typeface="Courier New" panose="02070309020205020404" pitchFamily="49" charset="0"/>
                <a:cs typeface="Courier New" panose="02070309020205020404" pitchFamily="49" charset="0"/>
              </a:endParaRPr>
            </a:p>
            <a:p>
              <a:pPr>
                <a:lnSpc>
                  <a:spcPct val="150000"/>
                </a:lnSpc>
              </a:pPr>
              <a:endParaRPr lang="en-US" altLang="zh-CN" sz="1400" dirty="0">
                <a:solidFill>
                  <a:srgbClr val="999999"/>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999999"/>
                  </a:solidFill>
                  <a:latin typeface="Courier New" panose="02070309020205020404" pitchFamily="49" charset="0"/>
                  <a:cs typeface="Courier New" panose="02070309020205020404" pitchFamily="49" charset="0"/>
                </a:rPr>
                <a:t>    // TODO: </a:t>
              </a:r>
              <a:r>
                <a:rPr lang="zh-CN" altLang="en-US" sz="1400" dirty="0">
                  <a:solidFill>
                    <a:srgbClr val="999999"/>
                  </a:solidFill>
                  <a:latin typeface="Courier New" panose="02070309020205020404" pitchFamily="49" charset="0"/>
                  <a:cs typeface="Courier New" panose="02070309020205020404" pitchFamily="49" charset="0"/>
                </a:rPr>
                <a:t>发起请求，获取聊天消息</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164101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9. </a:t>
            </a:r>
            <a:r>
              <a:rPr lang="zh-CN" altLang="en-US" dirty="0"/>
              <a:t>案例 </a:t>
            </a:r>
            <a:r>
              <a:rPr lang="en-US" altLang="zh-CN" dirty="0"/>
              <a:t>– </a:t>
            </a:r>
            <a:r>
              <a:rPr lang="zh-CN" altLang="en-US" dirty="0"/>
              <a:t>聊天机器人</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9.4 </a:t>
            </a:r>
            <a:r>
              <a:rPr lang="zh-CN" altLang="en-US" dirty="0"/>
              <a:t>发起请求获取聊天消息</a:t>
            </a:r>
          </a:p>
        </p:txBody>
      </p:sp>
      <p:grpSp>
        <p:nvGrpSpPr>
          <p:cNvPr id="7" name="组合 6">
            <a:extLst>
              <a:ext uri="{FF2B5EF4-FFF2-40B4-BE49-F238E27FC236}">
                <a16:creationId xmlns:a16="http://schemas.microsoft.com/office/drawing/2014/main" id="{34EA5645-41C9-45BB-8BB7-C61B0F94A263}"/>
              </a:ext>
            </a:extLst>
          </p:cNvPr>
          <p:cNvGrpSpPr>
            <a:grpSpLocks/>
          </p:cNvGrpSpPr>
          <p:nvPr/>
        </p:nvGrpSpPr>
        <p:grpSpPr bwMode="auto">
          <a:xfrm>
            <a:off x="1247049" y="1789878"/>
            <a:ext cx="9813780" cy="4926351"/>
            <a:chOff x="1078118" y="2201421"/>
            <a:chExt cx="6130925" cy="885591"/>
          </a:xfrm>
        </p:grpSpPr>
        <p:sp>
          <p:nvSpPr>
            <p:cNvPr id="8" name="矩形 7">
              <a:extLst>
                <a:ext uri="{FF2B5EF4-FFF2-40B4-BE49-F238E27FC236}">
                  <a16:creationId xmlns:a16="http://schemas.microsoft.com/office/drawing/2014/main" id="{8DBF1BC8-CB4A-4509-BD53-44E49C204374}"/>
                </a:ext>
              </a:extLst>
            </p:cNvPr>
            <p:cNvSpPr/>
            <p:nvPr/>
          </p:nvSpPr>
          <p:spPr>
            <a:xfrm>
              <a:off x="1078118" y="2214664"/>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9" name="矩形 8">
              <a:extLst>
                <a:ext uri="{FF2B5EF4-FFF2-40B4-BE49-F238E27FC236}">
                  <a16:creationId xmlns:a16="http://schemas.microsoft.com/office/drawing/2014/main" id="{D5CF9821-48C2-4726-92B4-FB898E04C7A1}"/>
                </a:ext>
              </a:extLst>
            </p:cNvPr>
            <p:cNvSpPr/>
            <p:nvPr/>
          </p:nvSpPr>
          <p:spPr>
            <a:xfrm>
              <a:off x="1177926" y="2201421"/>
              <a:ext cx="6031117" cy="885591"/>
            </a:xfrm>
            <a:prstGeom prst="rect">
              <a:avLst/>
            </a:prstGeom>
          </p:spPr>
          <p:txBody>
            <a:bodyPr wrap="square">
              <a:spAutoFit/>
            </a:bodyPr>
            <a:lstStyle/>
            <a:p>
              <a:pPr>
                <a:lnSpc>
                  <a:spcPts val="2133"/>
                </a:lnSpc>
              </a:pPr>
              <a:r>
                <a:rPr lang="en-US" altLang="zh-CN" sz="1400" b="1" i="1" dirty="0">
                  <a:solidFill>
                    <a:srgbClr val="0088FF"/>
                  </a:solidFill>
                  <a:latin typeface="Courier New" panose="02070309020205020404" pitchFamily="49" charset="0"/>
                  <a:cs typeface="Courier New" panose="02070309020205020404" pitchFamily="49" charset="0"/>
                </a:rPr>
                <a:t>function</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err="1">
                  <a:solidFill>
                    <a:srgbClr val="1DA11D"/>
                  </a:solidFill>
                  <a:latin typeface="Courier New" panose="02070309020205020404" pitchFamily="49" charset="0"/>
                  <a:cs typeface="Courier New" panose="02070309020205020404" pitchFamily="49" charset="0"/>
                </a:rPr>
                <a:t>getMsg</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i="1" dirty="0">
                  <a:solidFill>
                    <a:srgbClr val="FF960D"/>
                  </a:solidFill>
                  <a:latin typeface="Courier New" panose="02070309020205020404" pitchFamily="49" charset="0"/>
                  <a:cs typeface="Courier New" panose="02070309020205020404" pitchFamily="49" charset="0"/>
                </a:rPr>
                <a:t>text</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ts val="2133"/>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ajax</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ts val="2133"/>
                </a:lnSpc>
              </a:pPr>
              <a:r>
                <a:rPr lang="en-US" altLang="zh-CN" sz="1400" dirty="0">
                  <a:solidFill>
                    <a:srgbClr val="050505"/>
                  </a:solidFill>
                  <a:latin typeface="Courier New" panose="02070309020205020404" pitchFamily="49" charset="0"/>
                  <a:cs typeface="Courier New" panose="02070309020205020404" pitchFamily="49" charset="0"/>
                </a:rPr>
                <a:t>      method: </a:t>
              </a:r>
              <a:r>
                <a:rPr lang="en-US" altLang="zh-CN" sz="1400" dirty="0">
                  <a:solidFill>
                    <a:srgbClr val="1794FA"/>
                  </a:solidFill>
                  <a:latin typeface="Courier New" panose="02070309020205020404" pitchFamily="49" charset="0"/>
                  <a:cs typeface="Courier New" panose="02070309020205020404" pitchFamily="49" charset="0"/>
                </a:rPr>
                <a:t>'GET'</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ts val="2133"/>
                </a:lnSpc>
              </a:pPr>
              <a:r>
                <a:rPr lang="en-US" altLang="zh-CN" sz="1400" dirty="0">
                  <a:solidFill>
                    <a:srgbClr val="050505"/>
                  </a:solidFill>
                  <a:latin typeface="Courier New" panose="02070309020205020404" pitchFamily="49" charset="0"/>
                  <a:cs typeface="Courier New" panose="02070309020205020404" pitchFamily="49" charset="0"/>
                </a:rPr>
                <a:t>      url: </a:t>
              </a:r>
              <a:r>
                <a:rPr lang="en-US" altLang="zh-CN" sz="1400" dirty="0">
                  <a:solidFill>
                    <a:srgbClr val="1794FA"/>
                  </a:solidFill>
                  <a:latin typeface="Courier New" panose="02070309020205020404" pitchFamily="49" charset="0"/>
                  <a:cs typeface="Courier New" panose="02070309020205020404" pitchFamily="49" charset="0"/>
                </a:rPr>
                <a:t>'http://ajax.frontend.itheima.net:3006/</a:t>
              </a:r>
              <a:r>
                <a:rPr lang="en-US" altLang="zh-CN" sz="1400" dirty="0" err="1">
                  <a:solidFill>
                    <a:srgbClr val="1794FA"/>
                  </a:solidFill>
                  <a:latin typeface="Courier New" panose="02070309020205020404" pitchFamily="49" charset="0"/>
                  <a:cs typeface="Courier New" panose="02070309020205020404" pitchFamily="49" charset="0"/>
                </a:rPr>
                <a:t>api</a:t>
              </a:r>
              <a:r>
                <a:rPr lang="en-US" altLang="zh-CN" sz="1400" dirty="0">
                  <a:solidFill>
                    <a:srgbClr val="1794FA"/>
                  </a:solidFill>
                  <a:latin typeface="Courier New" panose="02070309020205020404" pitchFamily="49" charset="0"/>
                  <a:cs typeface="Courier New" panose="02070309020205020404" pitchFamily="49" charset="0"/>
                </a:rPr>
                <a:t>/robot'</a:t>
              </a:r>
              <a:r>
                <a:rPr lang="en-US" altLang="zh-CN" sz="1400" dirty="0">
                  <a:solidFill>
                    <a:srgbClr val="050505"/>
                  </a:solidFill>
                  <a:latin typeface="Courier New" panose="02070309020205020404" pitchFamily="49" charset="0"/>
                  <a:cs typeface="Courier New" panose="02070309020205020404" pitchFamily="49" charset="0"/>
                </a:rPr>
                <a:t>,</a:t>
              </a:r>
            </a:p>
            <a:p>
              <a:pPr>
                <a:lnSpc>
                  <a:spcPts val="2133"/>
                </a:lnSpc>
              </a:pPr>
              <a:r>
                <a:rPr lang="en-US" altLang="zh-CN" sz="1400" dirty="0">
                  <a:solidFill>
                    <a:srgbClr val="050505"/>
                  </a:solidFill>
                  <a:latin typeface="Courier New" panose="02070309020205020404" pitchFamily="49" charset="0"/>
                  <a:cs typeface="Courier New" panose="02070309020205020404" pitchFamily="49" charset="0"/>
                </a:rPr>
                <a:t>      data: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ts val="2133"/>
                </a:lnSpc>
              </a:pPr>
              <a:r>
                <a:rPr lang="en-US" altLang="zh-CN" sz="1400" dirty="0">
                  <a:solidFill>
                    <a:srgbClr val="050505"/>
                  </a:solidFill>
                  <a:latin typeface="Courier New" panose="02070309020205020404" pitchFamily="49" charset="0"/>
                  <a:cs typeface="Courier New" panose="02070309020205020404" pitchFamily="49" charset="0"/>
                </a:rPr>
                <a:t>        spoken: text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ts val="2133"/>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ts val="2133"/>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success</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function</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i="1" dirty="0">
                  <a:solidFill>
                    <a:srgbClr val="FF960D"/>
                  </a:solidFill>
                  <a:latin typeface="Courier New" panose="02070309020205020404" pitchFamily="49" charset="0"/>
                  <a:cs typeface="Courier New" panose="02070309020205020404" pitchFamily="49" charset="0"/>
                </a:rPr>
                <a:t>res</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ts val="2133"/>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if</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res.message</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1794FA"/>
                  </a:solidFill>
                  <a:latin typeface="Courier New" panose="02070309020205020404" pitchFamily="49" charset="0"/>
                  <a:cs typeface="Courier New" panose="02070309020205020404" pitchFamily="49" charset="0"/>
                </a:rPr>
                <a:t>'success'</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ts val="2133"/>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var</a:t>
              </a:r>
              <a:r>
                <a:rPr lang="en-US" altLang="zh-CN" sz="1400" dirty="0">
                  <a:solidFill>
                    <a:srgbClr val="050505"/>
                  </a:solidFill>
                  <a:latin typeface="Courier New" panose="02070309020205020404" pitchFamily="49" charset="0"/>
                  <a:cs typeface="Courier New" panose="02070309020205020404" pitchFamily="49" charset="0"/>
                </a:rPr>
                <a:t> msg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res.data.info.text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ts val="2133"/>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err="1">
                  <a:solidFill>
                    <a:srgbClr val="1794FA"/>
                  </a:solidFill>
                  <a:latin typeface="Courier New" panose="02070309020205020404" pitchFamily="49" charset="0"/>
                  <a:cs typeface="Courier New" panose="02070309020205020404" pitchFamily="49" charset="0"/>
                </a:rPr>
                <a:t>talk_list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dirty="0">
                  <a:solidFill>
                    <a:srgbClr val="1DA11D"/>
                  </a:solidFill>
                  <a:latin typeface="Courier New" panose="02070309020205020404" pitchFamily="49" charset="0"/>
                  <a:cs typeface="Courier New" panose="02070309020205020404" pitchFamily="49" charset="0"/>
                </a:rPr>
                <a:t>append</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'&lt;li class="</a:t>
              </a:r>
              <a:r>
                <a:rPr lang="en-US" altLang="zh-CN" sz="1400" dirty="0" err="1">
                  <a:solidFill>
                    <a:srgbClr val="1794FA"/>
                  </a:solidFill>
                  <a:latin typeface="Courier New" panose="02070309020205020404" pitchFamily="49" charset="0"/>
                  <a:cs typeface="Courier New" panose="02070309020205020404" pitchFamily="49" charset="0"/>
                </a:rPr>
                <a:t>left_word</a:t>
              </a:r>
              <a:r>
                <a:rPr lang="en-US" altLang="zh-CN" sz="1400" dirty="0">
                  <a:solidFill>
                    <a:srgbClr val="1794FA"/>
                  </a:solidFill>
                  <a:latin typeface="Courier New" panose="02070309020205020404" pitchFamily="49" charset="0"/>
                  <a:cs typeface="Courier New" panose="02070309020205020404" pitchFamily="49" charset="0"/>
                </a:rPr>
                <a:t>"&gt;&lt;</a:t>
              </a:r>
              <a:r>
                <a:rPr lang="en-US" altLang="zh-CN" sz="1400" dirty="0" err="1">
                  <a:solidFill>
                    <a:srgbClr val="1794FA"/>
                  </a:solidFill>
                  <a:latin typeface="Courier New" panose="02070309020205020404" pitchFamily="49" charset="0"/>
                  <a:cs typeface="Courier New" panose="02070309020205020404" pitchFamily="49" charset="0"/>
                </a:rPr>
                <a:t>img</a:t>
              </a:r>
              <a:r>
                <a:rPr lang="en-US" altLang="zh-CN" sz="1400" dirty="0">
                  <a:solidFill>
                    <a:srgbClr val="1794FA"/>
                  </a:solidFill>
                  <a:latin typeface="Courier New" panose="02070309020205020404" pitchFamily="49" charset="0"/>
                  <a:cs typeface="Courier New" panose="02070309020205020404" pitchFamily="49" charset="0"/>
                </a:rPr>
                <a:t> </a:t>
              </a:r>
              <a:r>
                <a:rPr lang="en-US" altLang="zh-CN" sz="1400" dirty="0" err="1">
                  <a:solidFill>
                    <a:srgbClr val="1794FA"/>
                  </a:solidFill>
                  <a:latin typeface="Courier New" panose="02070309020205020404" pitchFamily="49" charset="0"/>
                  <a:cs typeface="Courier New" panose="02070309020205020404" pitchFamily="49" charset="0"/>
                </a:rPr>
                <a:t>src</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err="1">
                  <a:solidFill>
                    <a:srgbClr val="1794FA"/>
                  </a:solidFill>
                  <a:latin typeface="Courier New" panose="02070309020205020404" pitchFamily="49" charset="0"/>
                  <a:cs typeface="Courier New" panose="02070309020205020404" pitchFamily="49" charset="0"/>
                </a:rPr>
                <a:t>img</a:t>
              </a:r>
              <a:r>
                <a:rPr lang="en-US" altLang="zh-CN" sz="1400" dirty="0">
                  <a:solidFill>
                    <a:srgbClr val="1794FA"/>
                  </a:solidFill>
                  <a:latin typeface="Courier New" panose="02070309020205020404" pitchFamily="49" charset="0"/>
                  <a:cs typeface="Courier New" panose="02070309020205020404" pitchFamily="49" charset="0"/>
                </a:rPr>
                <a:t>/person01.png" /&gt; &lt;span&gt;'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msg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1794FA"/>
                  </a:solidFill>
                  <a:latin typeface="Courier New" panose="02070309020205020404" pitchFamily="49" charset="0"/>
                  <a:cs typeface="Courier New" panose="02070309020205020404" pitchFamily="49" charset="0"/>
                </a:rPr>
                <a:t>'&lt;/span&gt;&lt;/li&gt;'</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ts val="2133"/>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err="1">
                  <a:solidFill>
                    <a:srgbClr val="1DA11D"/>
                  </a:solidFill>
                  <a:latin typeface="Courier New" panose="02070309020205020404" pitchFamily="49" charset="0"/>
                  <a:cs typeface="Courier New" panose="02070309020205020404" pitchFamily="49" charset="0"/>
                </a:rPr>
                <a:t>resetui</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ts val="2133"/>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TODO: </a:t>
              </a:r>
              <a:r>
                <a:rPr lang="zh-CN" altLang="en-US" sz="1400" dirty="0">
                  <a:solidFill>
                    <a:srgbClr val="999999"/>
                  </a:solidFill>
                  <a:latin typeface="Courier New" panose="02070309020205020404" pitchFamily="49" charset="0"/>
                  <a:cs typeface="Courier New" panose="02070309020205020404" pitchFamily="49" charset="0"/>
                </a:rPr>
                <a:t>发起请求，将机器人的聊天消息转为语音格式</a:t>
              </a:r>
              <a:endParaRPr lang="en-US" altLang="zh-CN" sz="1400" dirty="0">
                <a:solidFill>
                  <a:srgbClr val="999999"/>
                </a:solidFill>
                <a:latin typeface="Courier New" panose="02070309020205020404" pitchFamily="49" charset="0"/>
                <a:cs typeface="Courier New" panose="02070309020205020404" pitchFamily="49" charset="0"/>
              </a:endParaRPr>
            </a:p>
            <a:p>
              <a:pPr>
                <a:lnSpc>
                  <a:spcPts val="2133"/>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ts val="2133"/>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ts val="2133"/>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ts val="2133"/>
                </a:lnSpc>
              </a:pP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14635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URL</a:t>
            </a:r>
            <a:r>
              <a:rPr lang="zh-CN" altLang="en-US" dirty="0"/>
              <a:t>地址</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2.1 URL</a:t>
            </a:r>
            <a:r>
              <a:rPr lang="zh-CN" altLang="en-US" dirty="0"/>
              <a:t>地址的概念</a:t>
            </a:r>
          </a:p>
        </p:txBody>
      </p:sp>
      <p:sp>
        <p:nvSpPr>
          <p:cNvPr id="9" name="内容占位符 5">
            <a:extLst>
              <a:ext uri="{FF2B5EF4-FFF2-40B4-BE49-F238E27FC236}">
                <a16:creationId xmlns:a16="http://schemas.microsoft.com/office/drawing/2014/main" id="{8563ED40-FE2B-4275-B5F0-3E0984B7A9E7}"/>
              </a:ext>
            </a:extLst>
          </p:cNvPr>
          <p:cNvSpPr>
            <a:spLocks noGrp="1"/>
          </p:cNvSpPr>
          <p:nvPr>
            <p:ph sz="half" idx="14"/>
          </p:nvPr>
        </p:nvSpPr>
        <p:spPr>
          <a:xfrm>
            <a:off x="1131170" y="1857600"/>
            <a:ext cx="8983133" cy="3297600"/>
          </a:xfrm>
        </p:spPr>
        <p:txBody>
          <a:bodyPr>
            <a:noAutofit/>
          </a:bodyPr>
          <a:lstStyle/>
          <a:p>
            <a:r>
              <a:rPr lang="en-US" altLang="zh-CN" dirty="0">
                <a:solidFill>
                  <a:schemeClr val="tx1"/>
                </a:solidFill>
              </a:rPr>
              <a:t>URL</a:t>
            </a:r>
            <a:r>
              <a:rPr lang="zh-CN" altLang="en-US" dirty="0">
                <a:solidFill>
                  <a:schemeClr val="tx1"/>
                </a:solidFill>
              </a:rPr>
              <a:t>（全称是</a:t>
            </a:r>
            <a:r>
              <a:rPr lang="en-US" altLang="zh-CN" dirty="0">
                <a:solidFill>
                  <a:schemeClr val="tx1"/>
                </a:solidFill>
              </a:rPr>
              <a:t>UniformResourceLocator</a:t>
            </a:r>
            <a:r>
              <a:rPr lang="zh-CN" altLang="en-US" dirty="0">
                <a:solidFill>
                  <a:schemeClr val="tx1"/>
                </a:solidFill>
              </a:rPr>
              <a:t>）中文叫</a:t>
            </a:r>
            <a:r>
              <a:rPr lang="zh-CN" altLang="en-US" dirty="0">
                <a:solidFill>
                  <a:srgbClr val="FF0000"/>
                </a:solidFill>
              </a:rPr>
              <a:t>统一资源定位符</a:t>
            </a:r>
            <a:r>
              <a:rPr lang="zh-CN" altLang="en-US" dirty="0">
                <a:solidFill>
                  <a:schemeClr val="tx1"/>
                </a:solidFill>
              </a:rPr>
              <a:t>，用于标识互联网上每个资源的唯一存放位置。浏览器只有通过</a:t>
            </a:r>
            <a:r>
              <a:rPr lang="en-US" altLang="zh-CN" dirty="0">
                <a:solidFill>
                  <a:schemeClr val="tx1"/>
                </a:solidFill>
              </a:rPr>
              <a:t>URL</a:t>
            </a:r>
            <a:r>
              <a:rPr lang="zh-CN" altLang="en-US" dirty="0">
                <a:solidFill>
                  <a:schemeClr val="tx1"/>
                </a:solidFill>
              </a:rPr>
              <a:t>地址，才能正确定位资源的存放位置，从而成功访问到对应的资源。</a:t>
            </a:r>
            <a:endParaRPr lang="en-US" altLang="zh-CN" dirty="0">
              <a:solidFill>
                <a:schemeClr val="tx1"/>
              </a:solidFill>
            </a:endParaRPr>
          </a:p>
          <a:p>
            <a:r>
              <a:rPr lang="zh-CN" altLang="en-US" dirty="0">
                <a:solidFill>
                  <a:schemeClr val="tx1"/>
                </a:solidFill>
              </a:rPr>
              <a:t>常见的</a:t>
            </a:r>
            <a:r>
              <a:rPr lang="en-US" altLang="zh-CN" dirty="0">
                <a:solidFill>
                  <a:schemeClr val="tx1"/>
                </a:solidFill>
              </a:rPr>
              <a:t>URL</a:t>
            </a:r>
            <a:r>
              <a:rPr lang="zh-CN" altLang="en-US" dirty="0">
                <a:solidFill>
                  <a:schemeClr val="tx1"/>
                </a:solidFill>
              </a:rPr>
              <a:t>举例：</a:t>
            </a:r>
            <a:endParaRPr lang="en-US" altLang="zh-CN" dirty="0">
              <a:solidFill>
                <a:schemeClr val="tx1"/>
              </a:solidFill>
            </a:endParaRPr>
          </a:p>
          <a:p>
            <a:r>
              <a:rPr lang="en-US" altLang="zh-CN" dirty="0">
                <a:solidFill>
                  <a:schemeClr val="tx1"/>
                </a:solidFill>
              </a:rPr>
              <a:t>http://www.baidu.com</a:t>
            </a:r>
          </a:p>
          <a:p>
            <a:r>
              <a:rPr lang="en-US" altLang="zh-CN" dirty="0">
                <a:solidFill>
                  <a:schemeClr val="tx1"/>
                </a:solidFill>
              </a:rPr>
              <a:t>http://www.taobao.com</a:t>
            </a:r>
          </a:p>
          <a:p>
            <a:r>
              <a:rPr lang="en-US" altLang="zh-CN" dirty="0">
                <a:solidFill>
                  <a:schemeClr val="tx1"/>
                </a:solidFill>
              </a:rPr>
              <a:t>http://www.cnblogs.com/liulongbinblogs/p/11649393.html</a:t>
            </a:r>
          </a:p>
          <a:p>
            <a:endParaRPr lang="zh-CN" altLang="en-US" dirty="0">
              <a:solidFill>
                <a:schemeClr val="tx1"/>
              </a:solidFill>
            </a:endParaRPr>
          </a:p>
        </p:txBody>
      </p:sp>
    </p:spTree>
    <p:extLst>
      <p:ext uri="{BB962C8B-B14F-4D97-AF65-F5344CB8AC3E}">
        <p14:creationId xmlns:p14="http://schemas.microsoft.com/office/powerpoint/2010/main" val="288173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9. </a:t>
            </a:r>
            <a:r>
              <a:rPr lang="zh-CN" altLang="en-US" dirty="0"/>
              <a:t>案例 </a:t>
            </a:r>
            <a:r>
              <a:rPr lang="en-US" altLang="zh-CN" dirty="0"/>
              <a:t>– </a:t>
            </a:r>
            <a:r>
              <a:rPr lang="zh-CN" altLang="en-US" dirty="0"/>
              <a:t>聊天机器人</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9.5 </a:t>
            </a:r>
            <a:r>
              <a:rPr lang="zh-CN" altLang="en-US" dirty="0"/>
              <a:t>将机器人的聊天内容转为语音</a:t>
            </a:r>
          </a:p>
        </p:txBody>
      </p:sp>
      <p:grpSp>
        <p:nvGrpSpPr>
          <p:cNvPr id="7" name="组合 6">
            <a:extLst>
              <a:ext uri="{FF2B5EF4-FFF2-40B4-BE49-F238E27FC236}">
                <a16:creationId xmlns:a16="http://schemas.microsoft.com/office/drawing/2014/main" id="{34EA5645-41C9-45BB-8BB7-C61B0F94A263}"/>
              </a:ext>
            </a:extLst>
          </p:cNvPr>
          <p:cNvGrpSpPr>
            <a:grpSpLocks/>
          </p:cNvGrpSpPr>
          <p:nvPr/>
        </p:nvGrpSpPr>
        <p:grpSpPr bwMode="auto">
          <a:xfrm>
            <a:off x="1247050" y="1863554"/>
            <a:ext cx="9685557" cy="4832059"/>
            <a:chOff x="1078118" y="2214664"/>
            <a:chExt cx="6318046" cy="868171"/>
          </a:xfrm>
        </p:grpSpPr>
        <p:sp>
          <p:nvSpPr>
            <p:cNvPr id="8" name="矩形 7">
              <a:extLst>
                <a:ext uri="{FF2B5EF4-FFF2-40B4-BE49-F238E27FC236}">
                  <a16:creationId xmlns:a16="http://schemas.microsoft.com/office/drawing/2014/main" id="{8DBF1BC8-CB4A-4509-BD53-44E49C204374}"/>
                </a:ext>
              </a:extLst>
            </p:cNvPr>
            <p:cNvSpPr/>
            <p:nvPr/>
          </p:nvSpPr>
          <p:spPr>
            <a:xfrm>
              <a:off x="1078118" y="2214664"/>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9" name="矩形 8">
              <a:extLst>
                <a:ext uri="{FF2B5EF4-FFF2-40B4-BE49-F238E27FC236}">
                  <a16:creationId xmlns:a16="http://schemas.microsoft.com/office/drawing/2014/main" id="{D5CF9821-48C2-4726-92B4-FB898E04C7A1}"/>
                </a:ext>
              </a:extLst>
            </p:cNvPr>
            <p:cNvSpPr/>
            <p:nvPr/>
          </p:nvSpPr>
          <p:spPr>
            <a:xfrm>
              <a:off x="1177926" y="2221408"/>
              <a:ext cx="6218238" cy="853661"/>
            </a:xfrm>
            <a:prstGeom prst="rect">
              <a:avLst/>
            </a:prstGeom>
          </p:spPr>
          <p:txBody>
            <a:bodyPr wrap="square">
              <a:spAutoFit/>
            </a:bodyPr>
            <a:lstStyle/>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function</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err="1">
                  <a:solidFill>
                    <a:srgbClr val="1DA11D"/>
                  </a:solidFill>
                  <a:latin typeface="Courier New" panose="02070309020205020404" pitchFamily="49" charset="0"/>
                  <a:cs typeface="Courier New" panose="02070309020205020404" pitchFamily="49" charset="0"/>
                </a:rPr>
                <a:t>getVoice</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i="1" dirty="0">
                  <a:solidFill>
                    <a:srgbClr val="FF960D"/>
                  </a:solidFill>
                  <a:latin typeface="Courier New" panose="02070309020205020404" pitchFamily="49" charset="0"/>
                  <a:cs typeface="Courier New" panose="02070309020205020404" pitchFamily="49" charset="0"/>
                </a:rPr>
                <a:t>text</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ajax</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method: </a:t>
              </a:r>
              <a:r>
                <a:rPr lang="en-US" altLang="zh-CN" sz="1400" dirty="0">
                  <a:solidFill>
                    <a:srgbClr val="1794FA"/>
                  </a:solidFill>
                  <a:latin typeface="Courier New" panose="02070309020205020404" pitchFamily="49" charset="0"/>
                  <a:cs typeface="Courier New" panose="02070309020205020404" pitchFamily="49" charset="0"/>
                </a:rPr>
                <a:t>'GET'</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url: </a:t>
              </a:r>
              <a:r>
                <a:rPr lang="en-US" altLang="zh-CN" sz="1400" dirty="0">
                  <a:solidFill>
                    <a:srgbClr val="1794FA"/>
                  </a:solidFill>
                  <a:latin typeface="Courier New" panose="02070309020205020404" pitchFamily="49" charset="0"/>
                  <a:cs typeface="Courier New" panose="02070309020205020404" pitchFamily="49" charset="0"/>
                </a:rPr>
                <a:t>'http://ajax.frontend.itheima.net:3006/</a:t>
              </a:r>
              <a:r>
                <a:rPr lang="en-US" altLang="zh-CN" sz="1400" dirty="0" err="1">
                  <a:solidFill>
                    <a:srgbClr val="1794FA"/>
                  </a:solidFill>
                  <a:latin typeface="Courier New" panose="02070309020205020404" pitchFamily="49" charset="0"/>
                  <a:cs typeface="Courier New" panose="02070309020205020404" pitchFamily="49" charset="0"/>
                </a:rPr>
                <a:t>api</a:t>
              </a:r>
              <a:r>
                <a:rPr lang="en-US" altLang="zh-CN" sz="1400" dirty="0">
                  <a:solidFill>
                    <a:srgbClr val="1794FA"/>
                  </a:solidFill>
                  <a:latin typeface="Courier New" panose="02070309020205020404" pitchFamily="49" charset="0"/>
                  <a:cs typeface="Courier New" panose="02070309020205020404" pitchFamily="49" charset="0"/>
                </a:rPr>
                <a:t>/synthesize'</a:t>
              </a:r>
              <a:r>
                <a:rPr lang="en-US" altLang="zh-CN" sz="1400" dirty="0">
                  <a:solidFill>
                    <a:srgbClr val="050505"/>
                  </a:solidFill>
                  <a:latin typeface="Courier New" panose="02070309020205020404" pitchFamily="49" charset="0"/>
                  <a:cs typeface="Courier New" panose="02070309020205020404" pitchFamily="49" charset="0"/>
                </a:rPr>
                <a:t>,</a:t>
              </a:r>
            </a:p>
            <a:p>
              <a:pPr>
                <a:lnSpc>
                  <a:spcPts val="2133"/>
                </a:lnSpc>
              </a:pPr>
              <a:r>
                <a:rPr lang="en-US" altLang="zh-CN" sz="1400" dirty="0">
                  <a:solidFill>
                    <a:srgbClr val="050505"/>
                  </a:solidFill>
                  <a:latin typeface="Courier New" panose="02070309020205020404" pitchFamily="49" charset="0"/>
                  <a:cs typeface="Courier New" panose="02070309020205020404" pitchFamily="49" charset="0"/>
                </a:rPr>
                <a:t>      data: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ts val="2133"/>
                </a:lnSpc>
              </a:pPr>
              <a:r>
                <a:rPr lang="en-US" altLang="zh-CN" sz="1400" dirty="0">
                  <a:solidFill>
                    <a:srgbClr val="050505"/>
                  </a:solidFill>
                  <a:latin typeface="Courier New" panose="02070309020205020404" pitchFamily="49" charset="0"/>
                  <a:cs typeface="Courier New" panose="02070309020205020404" pitchFamily="49" charset="0"/>
                </a:rPr>
                <a:t>        text: text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ts val="2133"/>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success</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function</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i="1" dirty="0">
                  <a:solidFill>
                    <a:srgbClr val="FF960D"/>
                  </a:solidFill>
                  <a:latin typeface="Courier New" panose="02070309020205020404" pitchFamily="49" charset="0"/>
                  <a:cs typeface="Courier New" panose="02070309020205020404" pitchFamily="49" charset="0"/>
                </a:rPr>
                <a:t>res</a:t>
              </a:r>
              <a:r>
                <a:rPr lang="en-US" altLang="zh-CN" sz="1400" dirty="0">
                  <a:solidFill>
                    <a:srgbClr val="050505"/>
                  </a:solidFill>
                  <a:latin typeface="Courier New" panose="02070309020205020404" pitchFamily="49" charset="0"/>
                  <a:cs typeface="Courier New" panose="02070309020205020404" pitchFamily="49" charset="0"/>
                </a:rPr>
                <a:t>) {</a:t>
              </a: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如果请求成功，则 </a:t>
              </a:r>
              <a:r>
                <a:rPr lang="en-US" altLang="zh-CN" sz="1400" dirty="0" err="1">
                  <a:solidFill>
                    <a:srgbClr val="999999"/>
                  </a:solidFill>
                  <a:latin typeface="Courier New" panose="02070309020205020404" pitchFamily="49" charset="0"/>
                  <a:cs typeface="Courier New" panose="02070309020205020404" pitchFamily="49" charset="0"/>
                </a:rPr>
                <a:t>res.voiceUrl</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是服务器返回的音频 </a:t>
              </a:r>
              <a:r>
                <a:rPr lang="en-US" altLang="zh-CN" sz="1400" dirty="0">
                  <a:solidFill>
                    <a:srgbClr val="999999"/>
                  </a:solidFill>
                  <a:latin typeface="Courier New" panose="02070309020205020404" pitchFamily="49" charset="0"/>
                  <a:cs typeface="Courier New" panose="02070309020205020404" pitchFamily="49" charset="0"/>
                </a:rPr>
                <a:t>URL </a:t>
              </a:r>
              <a:r>
                <a:rPr lang="zh-CN" altLang="en-US" sz="1400" dirty="0">
                  <a:solidFill>
                    <a:srgbClr val="999999"/>
                  </a:solidFill>
                  <a:latin typeface="Courier New" panose="02070309020205020404" pitchFamily="49" charset="0"/>
                  <a:cs typeface="Courier New" panose="02070309020205020404" pitchFamily="49" charset="0"/>
                </a:rPr>
                <a:t>地址</a:t>
              </a:r>
              <a:endParaRPr lang="en-US" altLang="zh-CN" sz="1400" dirty="0">
                <a:solidFill>
                  <a:srgbClr val="999999"/>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if</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res.status</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0025F5"/>
                  </a:solidFill>
                  <a:latin typeface="Courier New" panose="02070309020205020404" pitchFamily="49" charset="0"/>
                  <a:cs typeface="Courier New" panose="02070309020205020404" pitchFamily="49" charset="0"/>
                </a:rPr>
                <a:t>200</a:t>
              </a: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'#voice'</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dirty="0" err="1">
                  <a:solidFill>
                    <a:srgbClr val="1DA11D"/>
                  </a:solidFill>
                  <a:latin typeface="Courier New" panose="02070309020205020404" pitchFamily="49" charset="0"/>
                  <a:cs typeface="Courier New" panose="02070309020205020404" pitchFamily="49" charset="0"/>
                </a:rPr>
                <a:t>attr</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err="1">
                  <a:solidFill>
                    <a:srgbClr val="1794FA"/>
                  </a:solidFill>
                  <a:latin typeface="Courier New" panose="02070309020205020404" pitchFamily="49" charset="0"/>
                  <a:cs typeface="Courier New" panose="02070309020205020404" pitchFamily="49" charset="0"/>
                </a:rPr>
                <a:t>src</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res.voiceUrl</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3632673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9. </a:t>
            </a:r>
            <a:r>
              <a:rPr lang="zh-CN" altLang="en-US" dirty="0"/>
              <a:t>案例 </a:t>
            </a:r>
            <a:r>
              <a:rPr lang="en-US" altLang="zh-CN" dirty="0"/>
              <a:t>– </a:t>
            </a:r>
            <a:r>
              <a:rPr lang="zh-CN" altLang="en-US" dirty="0"/>
              <a:t>聊天机器人</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9.6 </a:t>
            </a:r>
            <a:r>
              <a:rPr lang="zh-CN" altLang="en-US" dirty="0"/>
              <a:t>通过 </a:t>
            </a:r>
            <a:r>
              <a:rPr lang="en-US" altLang="zh-CN" dirty="0"/>
              <a:t>&lt;audio&gt; </a:t>
            </a:r>
            <a:r>
              <a:rPr lang="zh-CN" altLang="en-US" dirty="0"/>
              <a:t>播放语音</a:t>
            </a:r>
          </a:p>
        </p:txBody>
      </p:sp>
      <p:grpSp>
        <p:nvGrpSpPr>
          <p:cNvPr id="7" name="组合 6">
            <a:extLst>
              <a:ext uri="{FF2B5EF4-FFF2-40B4-BE49-F238E27FC236}">
                <a16:creationId xmlns:a16="http://schemas.microsoft.com/office/drawing/2014/main" id="{34EA5645-41C9-45BB-8BB7-C61B0F94A263}"/>
              </a:ext>
            </a:extLst>
          </p:cNvPr>
          <p:cNvGrpSpPr>
            <a:grpSpLocks/>
          </p:cNvGrpSpPr>
          <p:nvPr/>
        </p:nvGrpSpPr>
        <p:grpSpPr bwMode="auto">
          <a:xfrm>
            <a:off x="1247050" y="1863557"/>
            <a:ext cx="9685557" cy="1056000"/>
            <a:chOff x="1078118" y="2214664"/>
            <a:chExt cx="6318046" cy="868171"/>
          </a:xfrm>
        </p:grpSpPr>
        <p:sp>
          <p:nvSpPr>
            <p:cNvPr id="8" name="矩形 7">
              <a:extLst>
                <a:ext uri="{FF2B5EF4-FFF2-40B4-BE49-F238E27FC236}">
                  <a16:creationId xmlns:a16="http://schemas.microsoft.com/office/drawing/2014/main" id="{8DBF1BC8-CB4A-4509-BD53-44E49C204374}"/>
                </a:ext>
              </a:extLst>
            </p:cNvPr>
            <p:cNvSpPr/>
            <p:nvPr/>
          </p:nvSpPr>
          <p:spPr>
            <a:xfrm>
              <a:off x="1078118" y="2214664"/>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9" name="矩形 8">
              <a:extLst>
                <a:ext uri="{FF2B5EF4-FFF2-40B4-BE49-F238E27FC236}">
                  <a16:creationId xmlns:a16="http://schemas.microsoft.com/office/drawing/2014/main" id="{D5CF9821-48C2-4726-92B4-FB898E04C7A1}"/>
                </a:ext>
              </a:extLst>
            </p:cNvPr>
            <p:cNvSpPr/>
            <p:nvPr/>
          </p:nvSpPr>
          <p:spPr>
            <a:xfrm>
              <a:off x="1177926" y="2291588"/>
              <a:ext cx="6218238" cy="585138"/>
            </a:xfrm>
            <a:prstGeom prst="rect">
              <a:avLst/>
            </a:prstGeom>
          </p:spPr>
          <p:txBody>
            <a:bodyPr wrap="square">
              <a:spAutoFit/>
            </a:bodyPr>
            <a:lstStyle/>
            <a:p>
              <a:pPr>
                <a:lnSpc>
                  <a:spcPct val="150000"/>
                </a:lnSpc>
              </a:pPr>
              <a:r>
                <a:rPr lang="en-US" altLang="zh-CN" sz="1400" dirty="0">
                  <a:solidFill>
                    <a:srgbClr val="999999"/>
                  </a:solidFill>
                  <a:latin typeface="Courier New" panose="02070309020205020404" pitchFamily="49" charset="0"/>
                  <a:cs typeface="Courier New" panose="02070309020205020404" pitchFamily="49" charset="0"/>
                </a:rPr>
                <a:t>&lt;!-- </a:t>
              </a:r>
              <a:r>
                <a:rPr lang="zh-CN" altLang="en-US" sz="1400" dirty="0">
                  <a:solidFill>
                    <a:srgbClr val="999999"/>
                  </a:solidFill>
                  <a:latin typeface="Courier New" panose="02070309020205020404" pitchFamily="49" charset="0"/>
                  <a:cs typeface="Courier New" panose="02070309020205020404" pitchFamily="49" charset="0"/>
                </a:rPr>
                <a:t>音频播放语音内容 </a:t>
              </a:r>
              <a:r>
                <a:rPr lang="en-US" altLang="zh-CN" sz="1400" dirty="0">
                  <a:solidFill>
                    <a:srgbClr val="999999"/>
                  </a:solidFill>
                  <a:latin typeface="Courier New" panose="02070309020205020404" pitchFamily="49" charset="0"/>
                  <a:cs typeface="Courier New" panose="02070309020205020404" pitchFamily="49" charset="0"/>
                </a:rPr>
                <a:t>--&gt;</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D0D0D"/>
                  </a:solidFill>
                  <a:latin typeface="Courier New" panose="02070309020205020404" pitchFamily="49" charset="0"/>
                  <a:cs typeface="Courier New" panose="02070309020205020404" pitchFamily="49" charset="0"/>
                </a:rPr>
                <a:t>&lt;</a:t>
              </a:r>
              <a:r>
                <a:rPr lang="en-US" altLang="zh-CN" sz="1400" dirty="0">
                  <a:solidFill>
                    <a:srgbClr val="F92672"/>
                  </a:solidFill>
                  <a:latin typeface="Courier New" panose="02070309020205020404" pitchFamily="49" charset="0"/>
                  <a:cs typeface="Courier New" panose="02070309020205020404" pitchFamily="49" charset="0"/>
                </a:rPr>
                <a:t>audio</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err="1">
                  <a:solidFill>
                    <a:srgbClr val="F77C00"/>
                  </a:solidFill>
                  <a:latin typeface="Courier New" panose="02070309020205020404" pitchFamily="49" charset="0"/>
                  <a:cs typeface="Courier New" panose="02070309020205020404" pitchFamily="49" charset="0"/>
                </a:rPr>
                <a:t>src</a:t>
              </a:r>
              <a:r>
                <a:rPr lang="en-US" altLang="zh-CN" sz="1400" dirty="0">
                  <a:solidFill>
                    <a:srgbClr val="0D0D0D"/>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F77C00"/>
                  </a:solidFill>
                  <a:latin typeface="Courier New" panose="02070309020205020404" pitchFamily="49" charset="0"/>
                  <a:cs typeface="Courier New" panose="02070309020205020404" pitchFamily="49" charset="0"/>
                </a:rPr>
                <a:t>id</a:t>
              </a:r>
              <a:r>
                <a:rPr lang="en-US" altLang="zh-CN" sz="1400" dirty="0">
                  <a:solidFill>
                    <a:srgbClr val="0D0D0D"/>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"voice"</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err="1">
                  <a:solidFill>
                    <a:srgbClr val="F77C00"/>
                  </a:solidFill>
                  <a:latin typeface="Courier New" panose="02070309020205020404" pitchFamily="49" charset="0"/>
                  <a:cs typeface="Courier New" panose="02070309020205020404" pitchFamily="49" charset="0"/>
                </a:rPr>
                <a:t>autoplay</a:t>
              </a:r>
              <a:r>
                <a:rPr lang="en-US" altLang="zh-CN" sz="1400" dirty="0">
                  <a:solidFill>
                    <a:srgbClr val="0D0D0D"/>
                  </a:solidFill>
                  <a:latin typeface="Courier New" panose="02070309020205020404" pitchFamily="49" charset="0"/>
                  <a:cs typeface="Courier New" panose="02070309020205020404" pitchFamily="49" charset="0"/>
                </a:rPr>
                <a:t> </a:t>
              </a:r>
              <a:r>
                <a:rPr lang="en-US" altLang="zh-CN" sz="1400" dirty="0">
                  <a:solidFill>
                    <a:srgbClr val="F77C00"/>
                  </a:solidFill>
                  <a:latin typeface="Courier New" panose="02070309020205020404" pitchFamily="49" charset="0"/>
                  <a:cs typeface="Courier New" panose="02070309020205020404" pitchFamily="49" charset="0"/>
                </a:rPr>
                <a:t>style</a:t>
              </a:r>
              <a:r>
                <a:rPr lang="en-US" altLang="zh-CN" sz="1400" dirty="0">
                  <a:solidFill>
                    <a:srgbClr val="0D0D0D"/>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"display: none;"</a:t>
              </a:r>
              <a:r>
                <a:rPr lang="en-US" altLang="zh-CN" sz="1400" dirty="0">
                  <a:solidFill>
                    <a:srgbClr val="0D0D0D"/>
                  </a:solidFill>
                  <a:latin typeface="Courier New" panose="02070309020205020404" pitchFamily="49" charset="0"/>
                  <a:cs typeface="Courier New" panose="02070309020205020404" pitchFamily="49" charset="0"/>
                </a:rPr>
                <a:t>&gt;&lt;/</a:t>
              </a:r>
              <a:r>
                <a:rPr lang="en-US" altLang="zh-CN" sz="1400" dirty="0">
                  <a:solidFill>
                    <a:srgbClr val="F92672"/>
                  </a:solidFill>
                  <a:latin typeface="Courier New" panose="02070309020205020404" pitchFamily="49" charset="0"/>
                  <a:cs typeface="Courier New" panose="02070309020205020404" pitchFamily="49" charset="0"/>
                </a:rPr>
                <a:t>audio</a:t>
              </a:r>
              <a:r>
                <a:rPr lang="en-US" altLang="zh-CN" sz="1400" dirty="0">
                  <a:solidFill>
                    <a:srgbClr val="0D0D0D"/>
                  </a:solidFill>
                  <a:latin typeface="Courier New" panose="02070309020205020404" pitchFamily="49" charset="0"/>
                  <a:cs typeface="Courier New" panose="02070309020205020404" pitchFamily="49" charset="0"/>
                </a:rPr>
                <a:t>&gt;</a:t>
              </a:r>
            </a:p>
          </p:txBody>
        </p:sp>
      </p:grpSp>
    </p:spTree>
    <p:extLst>
      <p:ext uri="{BB962C8B-B14F-4D97-AF65-F5344CB8AC3E}">
        <p14:creationId xmlns:p14="http://schemas.microsoft.com/office/powerpoint/2010/main" val="20690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9. </a:t>
            </a:r>
            <a:r>
              <a:rPr lang="zh-CN" altLang="en-US" dirty="0"/>
              <a:t>案例 </a:t>
            </a:r>
            <a:r>
              <a:rPr lang="en-US" altLang="zh-CN" dirty="0"/>
              <a:t>– </a:t>
            </a:r>
            <a:r>
              <a:rPr lang="zh-CN" altLang="en-US" dirty="0"/>
              <a:t>聊天机器人</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9.7 </a:t>
            </a:r>
            <a:r>
              <a:rPr lang="zh-CN" altLang="en-US" dirty="0"/>
              <a:t>使用回车发送消息</a:t>
            </a:r>
          </a:p>
        </p:txBody>
      </p:sp>
      <p:grpSp>
        <p:nvGrpSpPr>
          <p:cNvPr id="7" name="组合 6">
            <a:extLst>
              <a:ext uri="{FF2B5EF4-FFF2-40B4-BE49-F238E27FC236}">
                <a16:creationId xmlns:a16="http://schemas.microsoft.com/office/drawing/2014/main" id="{34EA5645-41C9-45BB-8BB7-C61B0F94A263}"/>
              </a:ext>
            </a:extLst>
          </p:cNvPr>
          <p:cNvGrpSpPr>
            <a:grpSpLocks/>
          </p:cNvGrpSpPr>
          <p:nvPr/>
        </p:nvGrpSpPr>
        <p:grpSpPr bwMode="auto">
          <a:xfrm>
            <a:off x="1247050" y="1863559"/>
            <a:ext cx="9685557" cy="3050214"/>
            <a:chOff x="1078118" y="2214664"/>
            <a:chExt cx="6318046" cy="868171"/>
          </a:xfrm>
        </p:grpSpPr>
        <p:sp>
          <p:nvSpPr>
            <p:cNvPr id="8" name="矩形 7">
              <a:extLst>
                <a:ext uri="{FF2B5EF4-FFF2-40B4-BE49-F238E27FC236}">
                  <a16:creationId xmlns:a16="http://schemas.microsoft.com/office/drawing/2014/main" id="{8DBF1BC8-CB4A-4509-BD53-44E49C204374}"/>
                </a:ext>
              </a:extLst>
            </p:cNvPr>
            <p:cNvSpPr/>
            <p:nvPr/>
          </p:nvSpPr>
          <p:spPr>
            <a:xfrm>
              <a:off x="1078118" y="2214664"/>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9" name="矩形 8">
              <a:extLst>
                <a:ext uri="{FF2B5EF4-FFF2-40B4-BE49-F238E27FC236}">
                  <a16:creationId xmlns:a16="http://schemas.microsoft.com/office/drawing/2014/main" id="{D5CF9821-48C2-4726-92B4-FB898E04C7A1}"/>
                </a:ext>
              </a:extLst>
            </p:cNvPr>
            <p:cNvSpPr/>
            <p:nvPr/>
          </p:nvSpPr>
          <p:spPr>
            <a:xfrm>
              <a:off x="1177926" y="2262630"/>
              <a:ext cx="6218238" cy="754466"/>
            </a:xfrm>
            <a:prstGeom prst="rect">
              <a:avLst/>
            </a:prstGeom>
          </p:spPr>
          <p:txBody>
            <a:bodyPr wrap="square">
              <a:spAutoFit/>
            </a:bodyPr>
            <a:lstStyle/>
            <a:p>
              <a:pPr>
                <a:lnSpc>
                  <a:spcPct val="150000"/>
                </a:lnSpc>
              </a:pP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让文本输入框响应回车事件后，提交消息</a:t>
              </a:r>
              <a:endParaRPr lang="zh-CN" altLang="en-US"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b="1" dirty="0">
                  <a:solidFill>
                    <a:srgbClr val="1DA11D"/>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err="1">
                  <a:solidFill>
                    <a:srgbClr val="1794FA"/>
                  </a:solidFill>
                  <a:latin typeface="Courier New" panose="02070309020205020404" pitchFamily="49" charset="0"/>
                  <a:cs typeface="Courier New" panose="02070309020205020404" pitchFamily="49" charset="0"/>
                </a:rPr>
                <a:t>ipt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dirty="0">
                  <a:solidFill>
                    <a:srgbClr val="1DA11D"/>
                  </a:solidFill>
                  <a:latin typeface="Courier New" panose="02070309020205020404" pitchFamily="49" charset="0"/>
                  <a:cs typeface="Courier New" panose="02070309020205020404" pitchFamily="49" charset="0"/>
                </a:rPr>
                <a:t>on</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err="1">
                  <a:solidFill>
                    <a:srgbClr val="1794FA"/>
                  </a:solidFill>
                  <a:latin typeface="Courier New" panose="02070309020205020404" pitchFamily="49" charset="0"/>
                  <a:cs typeface="Courier New" panose="02070309020205020404" pitchFamily="49" charset="0"/>
                </a:rPr>
                <a:t>keyup</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i="1" dirty="0">
                  <a:solidFill>
                    <a:srgbClr val="0088FF"/>
                  </a:solidFill>
                  <a:latin typeface="Courier New" panose="02070309020205020404" pitchFamily="49" charset="0"/>
                  <a:cs typeface="Courier New" panose="02070309020205020404" pitchFamily="49" charset="0"/>
                </a:rPr>
                <a:t>function</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i="1" dirty="0">
                  <a:solidFill>
                    <a:srgbClr val="FF960D"/>
                  </a:solidFill>
                  <a:latin typeface="Courier New" panose="02070309020205020404" pitchFamily="49" charset="0"/>
                  <a:cs typeface="Courier New" panose="02070309020205020404" pitchFamily="49" charset="0"/>
                </a:rPr>
                <a:t>e</a:t>
              </a:r>
              <a:r>
                <a:rPr lang="en-US" altLang="zh-CN" sz="1400" dirty="0">
                  <a:solidFill>
                    <a:srgbClr val="050505"/>
                  </a:solidFill>
                  <a:latin typeface="Courier New" panose="02070309020205020404" pitchFamily="49" charset="0"/>
                  <a:cs typeface="Courier New" panose="02070309020205020404" pitchFamily="49" charset="0"/>
                </a:rPr>
                <a:t>) {</a:t>
              </a: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en-US" altLang="zh-CN" sz="1400" dirty="0" err="1">
                  <a:solidFill>
                    <a:srgbClr val="FF0000"/>
                  </a:solidFill>
                  <a:latin typeface="Courier New" panose="02070309020205020404" pitchFamily="49" charset="0"/>
                  <a:cs typeface="Courier New" panose="02070309020205020404" pitchFamily="49" charset="0"/>
                </a:rPr>
                <a:t>e.keyCode</a:t>
              </a:r>
              <a:r>
                <a:rPr lang="en-US" altLang="zh-CN" sz="1400" dirty="0">
                  <a:solidFill>
                    <a:srgbClr val="FF0000"/>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可以获取到当前按键的编码</a:t>
              </a:r>
              <a:endParaRPr lang="en-US" altLang="zh-CN" sz="1400" dirty="0">
                <a:solidFill>
                  <a:srgbClr val="999999"/>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if</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err="1">
                  <a:solidFill>
                    <a:srgbClr val="050505"/>
                  </a:solidFill>
                  <a:latin typeface="Courier New" panose="02070309020205020404" pitchFamily="49" charset="0"/>
                  <a:cs typeface="Courier New" panose="02070309020205020404" pitchFamily="49" charset="0"/>
                </a:rPr>
                <a:t>e.keyCode</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FF3333"/>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0025F5"/>
                  </a:solidFill>
                  <a:latin typeface="Courier New" panose="02070309020205020404" pitchFamily="49" charset="0"/>
                  <a:cs typeface="Courier New" panose="02070309020205020404" pitchFamily="49" charset="0"/>
                </a:rPr>
                <a:t>13</a:t>
              </a:r>
              <a:r>
                <a:rPr lang="en-US" altLang="zh-CN" sz="1400" dirty="0">
                  <a:solidFill>
                    <a:srgbClr val="050505"/>
                  </a:solidFill>
                  <a:latin typeface="Courier New" panose="02070309020205020404" pitchFamily="49" charset="0"/>
                  <a:cs typeface="Courier New" panose="02070309020205020404" pitchFamily="49" charset="0"/>
                </a:rPr>
                <a:t>) {</a:t>
              </a: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dirty="0">
                  <a:solidFill>
                    <a:srgbClr val="999999"/>
                  </a:solidFill>
                  <a:latin typeface="Courier New" panose="02070309020205020404" pitchFamily="49" charset="0"/>
                  <a:cs typeface="Courier New" panose="02070309020205020404" pitchFamily="49" charset="0"/>
                </a:rPr>
                <a:t>// </a:t>
              </a:r>
              <a:r>
                <a:rPr lang="zh-CN" altLang="en-US" sz="1400" dirty="0">
                  <a:solidFill>
                    <a:srgbClr val="999999"/>
                  </a:solidFill>
                  <a:latin typeface="Courier New" panose="02070309020205020404" pitchFamily="49" charset="0"/>
                  <a:cs typeface="Courier New" panose="02070309020205020404" pitchFamily="49" charset="0"/>
                </a:rPr>
                <a:t>调用按钮元素的 </a:t>
              </a:r>
              <a:r>
                <a:rPr lang="en-US" altLang="zh-CN" sz="1400" dirty="0">
                  <a:solidFill>
                    <a:srgbClr val="999999"/>
                  </a:solidFill>
                  <a:latin typeface="Courier New" panose="02070309020205020404" pitchFamily="49" charset="0"/>
                  <a:cs typeface="Courier New" panose="02070309020205020404" pitchFamily="49" charset="0"/>
                </a:rPr>
                <a:t>click </a:t>
              </a:r>
              <a:r>
                <a:rPr lang="zh-CN" altLang="en-US" sz="1400" dirty="0">
                  <a:solidFill>
                    <a:srgbClr val="999999"/>
                  </a:solidFill>
                  <a:latin typeface="Courier New" panose="02070309020205020404" pitchFamily="49" charset="0"/>
                  <a:cs typeface="Courier New" panose="02070309020205020404" pitchFamily="49" charset="0"/>
                </a:rPr>
                <a:t>函数，可以通过编程的形式触发按钮的点击事件</a:t>
              </a:r>
              <a:endParaRPr lang="en-US" altLang="zh-CN" sz="1400" dirty="0">
                <a:solidFill>
                  <a:srgbClr val="FF0000"/>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r>
                <a:rPr lang="en-US" altLang="zh-CN" sz="1400" b="1" dirty="0">
                  <a:solidFill>
                    <a:srgbClr val="1DA11D"/>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err="1">
                  <a:solidFill>
                    <a:srgbClr val="1794FA"/>
                  </a:solidFill>
                  <a:latin typeface="Courier New" panose="02070309020205020404" pitchFamily="49" charset="0"/>
                  <a:cs typeface="Courier New" panose="02070309020205020404" pitchFamily="49" charset="0"/>
                </a:rPr>
                <a:t>btnSend</a:t>
              </a:r>
              <a:r>
                <a:rPr lang="en-US" altLang="zh-CN" sz="1400" dirty="0">
                  <a:solidFill>
                    <a:srgbClr val="1794FA"/>
                  </a:solidFill>
                  <a:latin typeface="Courier New" panose="02070309020205020404" pitchFamily="49" charset="0"/>
                  <a:cs typeface="Courier New" panose="02070309020205020404" pitchFamily="49" charset="0"/>
                </a:rPr>
                <a:t>'</a:t>
              </a:r>
              <a:r>
                <a:rPr lang="en-US" altLang="zh-CN" sz="1400" dirty="0">
                  <a:solidFill>
                    <a:srgbClr val="050505"/>
                  </a:solidFill>
                  <a:latin typeface="Courier New" panose="02070309020205020404" pitchFamily="49" charset="0"/>
                  <a:cs typeface="Courier New" panose="02070309020205020404" pitchFamily="49" charset="0"/>
                </a:rPr>
                <a:t>).</a:t>
              </a:r>
              <a:r>
                <a:rPr lang="en-US" altLang="zh-CN" sz="1400" b="1" dirty="0">
                  <a:solidFill>
                    <a:srgbClr val="1DA11D"/>
                  </a:solidFill>
                  <a:latin typeface="Courier New" panose="02070309020205020404" pitchFamily="49" charset="0"/>
                  <a:cs typeface="Courier New" panose="02070309020205020404" pitchFamily="49" charset="0"/>
                </a:rPr>
                <a:t>click</a:t>
              </a: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    }</a:t>
              </a:r>
              <a:endParaRPr lang="en-US" altLang="zh-CN" sz="1400" dirty="0">
                <a:solidFill>
                  <a:srgbClr val="0D0D0D"/>
                </a:solidFill>
                <a:latin typeface="Courier New" panose="02070309020205020404" pitchFamily="49" charset="0"/>
                <a:cs typeface="Courier New" panose="02070309020205020404" pitchFamily="49" charset="0"/>
              </a:endParaRPr>
            </a:p>
            <a:p>
              <a:pPr>
                <a:lnSpc>
                  <a:spcPct val="150000"/>
                </a:lnSpc>
              </a:pPr>
              <a:r>
                <a:rPr lang="en-US" altLang="zh-CN" sz="1400" dirty="0">
                  <a:solidFill>
                    <a:srgbClr val="050505"/>
                  </a:solidFill>
                  <a:latin typeface="Courier New" panose="02070309020205020404" pitchFamily="49" charset="0"/>
                  <a:cs typeface="Courier New" panose="02070309020205020404" pitchFamily="49" charset="0"/>
                </a:rPr>
                <a:t>})</a:t>
              </a:r>
              <a:endParaRPr lang="en-US" altLang="zh-CN" sz="1400" dirty="0">
                <a:solidFill>
                  <a:srgbClr val="0D0D0D"/>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3261042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49482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21047FB-7053-FC45-A382-47D4928A52C3}"/>
              </a:ext>
            </a:extLst>
          </p:cNvPr>
          <p:cNvSpPr>
            <a:spLocks noGrp="1"/>
          </p:cNvSpPr>
          <p:nvPr>
            <p:ph type="ctrTitle"/>
          </p:nvPr>
        </p:nvSpPr>
        <p:spPr/>
        <p:txBody>
          <a:bodyPr/>
          <a:lstStyle/>
          <a:p>
            <a:r>
              <a:rPr kumimoji="1" lang="en-US" altLang="zh-CN" dirty="0"/>
              <a:t>form</a:t>
            </a:r>
            <a:r>
              <a:rPr kumimoji="1" lang="zh-CN" altLang="en-US" dirty="0"/>
              <a:t>表单与模板引擎</a:t>
            </a:r>
          </a:p>
        </p:txBody>
      </p:sp>
    </p:spTree>
    <p:extLst>
      <p:ext uri="{BB962C8B-B14F-4D97-AF65-F5344CB8AC3E}">
        <p14:creationId xmlns:p14="http://schemas.microsoft.com/office/powerpoint/2010/main" val="7651152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36950" y="1765301"/>
            <a:ext cx="6654800" cy="3586479"/>
          </a:xfrm>
        </p:spPr>
        <p:txBody>
          <a:bodyPr>
            <a:normAutofit/>
          </a:bodyPr>
          <a:lstStyle/>
          <a:p>
            <a:r>
              <a:rPr lang="en-US" altLang="zh-CN" dirty="0">
                <a:solidFill>
                  <a:srgbClr val="FF0000"/>
                </a:solidFill>
              </a:rPr>
              <a:t>form</a:t>
            </a:r>
            <a:r>
              <a:rPr lang="zh-CN" altLang="en-US" dirty="0">
                <a:solidFill>
                  <a:srgbClr val="FF0000"/>
                </a:solidFill>
              </a:rPr>
              <a:t>表单的基本使用</a:t>
            </a:r>
            <a:endParaRPr lang="en-US" altLang="zh-CN" dirty="0">
              <a:solidFill>
                <a:srgbClr val="FF0000"/>
              </a:solidFill>
            </a:endParaRPr>
          </a:p>
          <a:p>
            <a:r>
              <a:rPr lang="zh-CN" altLang="en-US" dirty="0">
                <a:solidFill>
                  <a:schemeClr val="tx1"/>
                </a:solidFill>
              </a:rPr>
              <a:t>通过</a:t>
            </a:r>
            <a:r>
              <a:rPr lang="en-US" altLang="zh-CN" dirty="0">
                <a:solidFill>
                  <a:schemeClr val="tx1"/>
                </a:solidFill>
              </a:rPr>
              <a:t>Ajax</a:t>
            </a:r>
            <a:r>
              <a:rPr lang="zh-CN" altLang="en-US" dirty="0">
                <a:solidFill>
                  <a:schemeClr val="tx1"/>
                </a:solidFill>
              </a:rPr>
              <a:t>提交表单数据</a:t>
            </a:r>
            <a:endParaRPr lang="en-US" altLang="zh-CN" dirty="0">
              <a:solidFill>
                <a:schemeClr val="tx1"/>
              </a:solidFill>
            </a:endParaRPr>
          </a:p>
          <a:p>
            <a:r>
              <a:rPr lang="zh-CN" altLang="en-US" dirty="0"/>
              <a:t>案例 </a:t>
            </a:r>
            <a:r>
              <a:rPr lang="en-US" altLang="zh-CN" dirty="0"/>
              <a:t>- </a:t>
            </a:r>
            <a:r>
              <a:rPr lang="zh-CN" altLang="en-US" dirty="0"/>
              <a:t>评论列表</a:t>
            </a:r>
            <a:endParaRPr lang="en-US" altLang="zh-CN" dirty="0">
              <a:solidFill>
                <a:schemeClr val="tx1"/>
              </a:solidFill>
            </a:endParaRPr>
          </a:p>
          <a:p>
            <a:r>
              <a:rPr lang="zh-CN" altLang="en-US" dirty="0">
                <a:solidFill>
                  <a:schemeClr val="tx1"/>
                </a:solidFill>
              </a:rPr>
              <a:t>模板引擎的基本概念</a:t>
            </a:r>
            <a:endParaRPr lang="en-US" altLang="zh-CN" dirty="0">
              <a:solidFill>
                <a:schemeClr val="tx1"/>
              </a:solidFill>
            </a:endParaRPr>
          </a:p>
          <a:p>
            <a:r>
              <a:rPr lang="en-US" altLang="zh-CN" dirty="0">
                <a:solidFill>
                  <a:schemeClr val="tx1"/>
                </a:solidFill>
              </a:rPr>
              <a:t>art-template</a:t>
            </a:r>
            <a:r>
              <a:rPr lang="zh-CN" altLang="en-US" dirty="0">
                <a:solidFill>
                  <a:schemeClr val="tx1"/>
                </a:solidFill>
              </a:rPr>
              <a:t>模板引擎</a:t>
            </a:r>
            <a:endParaRPr lang="en-US" altLang="zh-CN" dirty="0">
              <a:solidFill>
                <a:schemeClr val="tx1"/>
              </a:solidFill>
            </a:endParaRPr>
          </a:p>
          <a:p>
            <a:r>
              <a:rPr lang="zh-CN" altLang="en-US" dirty="0"/>
              <a:t>模板引擎的实现原理</a:t>
            </a:r>
            <a:endParaRPr lang="en-US" altLang="zh-CN" dirty="0"/>
          </a:p>
        </p:txBody>
      </p:sp>
    </p:spTree>
    <p:extLst>
      <p:ext uri="{BB962C8B-B14F-4D97-AF65-F5344CB8AC3E}">
        <p14:creationId xmlns:p14="http://schemas.microsoft.com/office/powerpoint/2010/main" val="39199177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form</a:t>
            </a:r>
            <a:r>
              <a:rPr lang="zh-CN" altLang="en-US" dirty="0"/>
              <a:t>表单的基本使用</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1.1 </a:t>
            </a:r>
            <a:r>
              <a:rPr lang="zh-CN" altLang="en-US" dirty="0"/>
              <a:t>什么是表单</a:t>
            </a:r>
          </a:p>
        </p:txBody>
      </p:sp>
      <p:sp>
        <p:nvSpPr>
          <p:cNvPr id="9" name="内容占位符 5">
            <a:extLst>
              <a:ext uri="{FF2B5EF4-FFF2-40B4-BE49-F238E27FC236}">
                <a16:creationId xmlns:a16="http://schemas.microsoft.com/office/drawing/2014/main" id="{8563ED40-FE2B-4275-B5F0-3E0984B7A9E7}"/>
              </a:ext>
            </a:extLst>
          </p:cNvPr>
          <p:cNvSpPr>
            <a:spLocks noGrp="1"/>
          </p:cNvSpPr>
          <p:nvPr>
            <p:ph sz="half" idx="14"/>
          </p:nvPr>
        </p:nvSpPr>
        <p:spPr>
          <a:xfrm>
            <a:off x="1131170" y="1857600"/>
            <a:ext cx="8983133" cy="3297600"/>
          </a:xfrm>
        </p:spPr>
        <p:txBody>
          <a:bodyPr>
            <a:noAutofit/>
          </a:bodyPr>
          <a:lstStyle/>
          <a:p>
            <a:r>
              <a:rPr lang="zh-CN" altLang="en-US" dirty="0">
                <a:solidFill>
                  <a:schemeClr val="tx1"/>
                </a:solidFill>
              </a:rPr>
              <a:t>表单在网页中主要负责</a:t>
            </a:r>
            <a:r>
              <a:rPr lang="zh-CN" altLang="en-US" b="1" dirty="0">
                <a:solidFill>
                  <a:srgbClr val="FF0000"/>
                </a:solidFill>
              </a:rPr>
              <a:t>数据采集功能</a:t>
            </a:r>
            <a:r>
              <a:rPr lang="zh-CN" altLang="en-US" dirty="0">
                <a:solidFill>
                  <a:schemeClr val="tx1"/>
                </a:solidFill>
              </a:rPr>
              <a:t>。</a:t>
            </a:r>
            <a:r>
              <a:rPr lang="en-US" altLang="zh-CN" dirty="0">
                <a:solidFill>
                  <a:schemeClr val="tx1"/>
                </a:solidFill>
              </a:rPr>
              <a:t>HTML</a:t>
            </a:r>
            <a:r>
              <a:rPr lang="zh-CN" altLang="en-US" dirty="0">
                <a:solidFill>
                  <a:schemeClr val="tx1"/>
                </a:solidFill>
              </a:rPr>
              <a:t>中的</a:t>
            </a:r>
            <a:r>
              <a:rPr lang="en-US" altLang="zh-CN" dirty="0">
                <a:solidFill>
                  <a:schemeClr val="tx1"/>
                </a:solidFill>
              </a:rPr>
              <a:t>&lt;form&gt;</a:t>
            </a:r>
            <a:r>
              <a:rPr lang="zh-CN" altLang="en-US" dirty="0">
                <a:solidFill>
                  <a:schemeClr val="tx1"/>
                </a:solidFill>
              </a:rPr>
              <a:t>标签，就是用于采集用户输入的信息，并通过</a:t>
            </a:r>
            <a:r>
              <a:rPr lang="en-US" altLang="zh-CN" dirty="0">
                <a:solidFill>
                  <a:schemeClr val="tx1"/>
                </a:solidFill>
              </a:rPr>
              <a:t>&lt;form&gt;</a:t>
            </a:r>
            <a:r>
              <a:rPr lang="zh-CN" altLang="en-US" dirty="0">
                <a:solidFill>
                  <a:schemeClr val="tx1"/>
                </a:solidFill>
              </a:rPr>
              <a:t>标签的提交操作，把采集到的信息提交到服务器端进行处理。</a:t>
            </a:r>
          </a:p>
        </p:txBody>
      </p:sp>
      <p:pic>
        <p:nvPicPr>
          <p:cNvPr id="2" name="图片 1">
            <a:extLst>
              <a:ext uri="{FF2B5EF4-FFF2-40B4-BE49-F238E27FC236}">
                <a16:creationId xmlns:a16="http://schemas.microsoft.com/office/drawing/2014/main" id="{9FD9879A-C330-4470-85DF-2AD221B25348}"/>
              </a:ext>
            </a:extLst>
          </p:cNvPr>
          <p:cNvPicPr>
            <a:picLocks noChangeAspect="1"/>
          </p:cNvPicPr>
          <p:nvPr/>
        </p:nvPicPr>
        <p:blipFill>
          <a:blip r:embed="rId2"/>
          <a:stretch>
            <a:fillRect/>
          </a:stretch>
        </p:blipFill>
        <p:spPr>
          <a:xfrm>
            <a:off x="1287251" y="2771677"/>
            <a:ext cx="3069131" cy="3844087"/>
          </a:xfrm>
          <a:prstGeom prst="rect">
            <a:avLst/>
          </a:prstGeom>
          <a:ln w="3175">
            <a:solidFill>
              <a:schemeClr val="bg1">
                <a:lumMod val="85000"/>
              </a:schemeClr>
            </a:solidFill>
          </a:ln>
        </p:spPr>
      </p:pic>
      <p:grpSp>
        <p:nvGrpSpPr>
          <p:cNvPr id="6" name="组合 5">
            <a:extLst>
              <a:ext uri="{FF2B5EF4-FFF2-40B4-BE49-F238E27FC236}">
                <a16:creationId xmlns:a16="http://schemas.microsoft.com/office/drawing/2014/main" id="{E1AAF3CD-72B0-49B6-B7B6-1C48E1A434CE}"/>
              </a:ext>
            </a:extLst>
          </p:cNvPr>
          <p:cNvGrpSpPr>
            <a:grpSpLocks/>
          </p:cNvGrpSpPr>
          <p:nvPr/>
        </p:nvGrpSpPr>
        <p:grpSpPr bwMode="auto">
          <a:xfrm>
            <a:off x="4491385" y="3297712"/>
            <a:ext cx="7135192" cy="2239486"/>
            <a:chOff x="1078118" y="2214664"/>
            <a:chExt cx="6318046" cy="868171"/>
          </a:xfrm>
        </p:grpSpPr>
        <p:sp>
          <p:nvSpPr>
            <p:cNvPr id="7" name="矩形 6">
              <a:extLst>
                <a:ext uri="{FF2B5EF4-FFF2-40B4-BE49-F238E27FC236}">
                  <a16:creationId xmlns:a16="http://schemas.microsoft.com/office/drawing/2014/main" id="{7638DED4-14FE-4D28-BBC3-55D1EC31BC5D}"/>
                </a:ext>
              </a:extLst>
            </p:cNvPr>
            <p:cNvSpPr/>
            <p:nvPr/>
          </p:nvSpPr>
          <p:spPr>
            <a:xfrm>
              <a:off x="1078118" y="2214664"/>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8" name="矩形 7">
              <a:extLst>
                <a:ext uri="{FF2B5EF4-FFF2-40B4-BE49-F238E27FC236}">
                  <a16:creationId xmlns:a16="http://schemas.microsoft.com/office/drawing/2014/main" id="{1E417882-D474-449B-A38D-6FEE84B308E6}"/>
                </a:ext>
              </a:extLst>
            </p:cNvPr>
            <p:cNvSpPr/>
            <p:nvPr/>
          </p:nvSpPr>
          <p:spPr>
            <a:xfrm>
              <a:off x="1177925" y="2250989"/>
              <a:ext cx="6218239" cy="777034"/>
            </a:xfrm>
            <a:prstGeom prst="rect">
              <a:avLst/>
            </a:prstGeom>
          </p:spPr>
          <p:txBody>
            <a:bodyPr wrap="square">
              <a:spAutoFit/>
            </a:bodyPr>
            <a:lstStyle/>
            <a:p>
              <a:pPr>
                <a:lnSpc>
                  <a:spcPct val="150000"/>
                </a:lnSpc>
              </a:pPr>
              <a:r>
                <a:rPr lang="en-US" altLang="zh-CN" sz="1400" dirty="0">
                  <a:latin typeface="Courier New" panose="02070309020205020404" pitchFamily="49" charset="0"/>
                </a:rPr>
                <a:t>&lt;</a:t>
              </a:r>
              <a:r>
                <a:rPr lang="en-US" altLang="zh-CN" sz="1400" b="1" dirty="0">
                  <a:solidFill>
                    <a:srgbClr val="FF0000"/>
                  </a:solidFill>
                  <a:latin typeface="Courier New" panose="02070309020205020404" pitchFamily="49" charset="0"/>
                </a:rPr>
                <a:t>form</a:t>
              </a:r>
              <a:r>
                <a:rPr lang="en-US" altLang="zh-CN" sz="1400" dirty="0">
                  <a:latin typeface="Courier New" panose="02070309020205020404" pitchFamily="49" charset="0"/>
                </a:rPr>
                <a:t>&gt;</a:t>
              </a:r>
            </a:p>
            <a:p>
              <a:pPr>
                <a:lnSpc>
                  <a:spcPct val="150000"/>
                </a:lnSpc>
              </a:pPr>
              <a:r>
                <a:rPr lang="en-US" altLang="zh-CN" sz="1400" dirty="0">
                  <a:latin typeface="Courier New" panose="02070309020205020404" pitchFamily="49" charset="0"/>
                </a:rPr>
                <a:t>    &lt;input type="text" name="</a:t>
              </a:r>
              <a:r>
                <a:rPr lang="en-US" altLang="zh-CN" sz="1400" dirty="0" err="1">
                  <a:latin typeface="Courier New" panose="02070309020205020404" pitchFamily="49" charset="0"/>
                </a:rPr>
                <a:t>email_or_mobile</a:t>
              </a:r>
              <a:r>
                <a:rPr lang="en-US" altLang="zh-CN" sz="1400" dirty="0">
                  <a:latin typeface="Courier New" panose="02070309020205020404" pitchFamily="49" charset="0"/>
                </a:rPr>
                <a:t>" /&gt;</a:t>
              </a:r>
            </a:p>
            <a:p>
              <a:pPr>
                <a:lnSpc>
                  <a:spcPct val="150000"/>
                </a:lnSpc>
              </a:pPr>
              <a:r>
                <a:rPr lang="en-US" altLang="zh-CN" sz="1400" dirty="0">
                  <a:latin typeface="Courier New" panose="02070309020205020404" pitchFamily="49" charset="0"/>
                </a:rPr>
                <a:t>    &lt;input type="password" name="password" /&gt;</a:t>
              </a:r>
            </a:p>
            <a:p>
              <a:pPr>
                <a:lnSpc>
                  <a:spcPct val="150000"/>
                </a:lnSpc>
              </a:pPr>
              <a:r>
                <a:rPr lang="en-US" altLang="zh-CN" sz="1400" dirty="0">
                  <a:latin typeface="Courier New" panose="02070309020205020404" pitchFamily="49" charset="0"/>
                </a:rPr>
                <a:t>    &lt;input type="checkbox" name="</a:t>
              </a:r>
              <a:r>
                <a:rPr lang="en-US" altLang="zh-CN" sz="1400" dirty="0" err="1">
                  <a:latin typeface="Courier New" panose="02070309020205020404" pitchFamily="49" charset="0"/>
                </a:rPr>
                <a:t>remember_me</a:t>
              </a:r>
              <a:r>
                <a:rPr lang="en-US" altLang="zh-CN" sz="1400" dirty="0">
                  <a:latin typeface="Courier New" panose="02070309020205020404" pitchFamily="49" charset="0"/>
                </a:rPr>
                <a:t>" checked /&gt;</a:t>
              </a:r>
            </a:p>
            <a:p>
              <a:pPr>
                <a:lnSpc>
                  <a:spcPct val="150000"/>
                </a:lnSpc>
              </a:pPr>
              <a:r>
                <a:rPr lang="en-US" altLang="zh-CN" sz="1400" dirty="0">
                  <a:latin typeface="Courier New" panose="02070309020205020404" pitchFamily="49" charset="0"/>
                </a:rPr>
                <a:t>    &lt;button type="submit"&gt;</a:t>
              </a:r>
              <a:r>
                <a:rPr lang="zh-CN" altLang="en-US" sz="1400" dirty="0">
                  <a:latin typeface="Courier New" panose="02070309020205020404" pitchFamily="49" charset="0"/>
                </a:rPr>
                <a:t>提交</a:t>
              </a:r>
              <a:r>
                <a:rPr lang="en-US" altLang="zh-CN" sz="1400" dirty="0">
                  <a:latin typeface="Courier New" panose="02070309020205020404" pitchFamily="49" charset="0"/>
                </a:rPr>
                <a:t>&lt;/button&gt;</a:t>
              </a:r>
            </a:p>
            <a:p>
              <a:pPr>
                <a:lnSpc>
                  <a:spcPct val="150000"/>
                </a:lnSpc>
              </a:pPr>
              <a:r>
                <a:rPr lang="en-US" altLang="zh-CN" sz="1400" dirty="0">
                  <a:latin typeface="Courier New" panose="02070309020205020404" pitchFamily="49" charset="0"/>
                </a:rPr>
                <a:t>&lt;/</a:t>
              </a:r>
              <a:r>
                <a:rPr lang="en-US" altLang="zh-CN" sz="1400" b="1" dirty="0">
                  <a:solidFill>
                    <a:srgbClr val="FF0000"/>
                  </a:solidFill>
                  <a:latin typeface="Courier New" panose="02070309020205020404" pitchFamily="49" charset="0"/>
                </a:rPr>
                <a:t>form</a:t>
              </a:r>
              <a:r>
                <a:rPr lang="en-US" altLang="zh-CN" sz="1400" dirty="0">
                  <a:latin typeface="Courier New" panose="02070309020205020404" pitchFamily="49" charset="0"/>
                </a:rPr>
                <a:t>&gt;</a:t>
              </a:r>
            </a:p>
          </p:txBody>
        </p:sp>
      </p:grpSp>
      <p:sp>
        <p:nvSpPr>
          <p:cNvPr id="21" name="矩形 20">
            <a:extLst>
              <a:ext uri="{FF2B5EF4-FFF2-40B4-BE49-F238E27FC236}">
                <a16:creationId xmlns:a16="http://schemas.microsoft.com/office/drawing/2014/main" id="{8D966A7D-D1D8-4376-B8B0-3B14CFACF3F1}"/>
              </a:ext>
            </a:extLst>
          </p:cNvPr>
          <p:cNvSpPr/>
          <p:nvPr/>
        </p:nvSpPr>
        <p:spPr>
          <a:xfrm>
            <a:off x="4961467" y="3810000"/>
            <a:ext cx="6341533" cy="9778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 name="矩形 21">
            <a:extLst>
              <a:ext uri="{FF2B5EF4-FFF2-40B4-BE49-F238E27FC236}">
                <a16:creationId xmlns:a16="http://schemas.microsoft.com/office/drawing/2014/main" id="{B3D4F3C9-28D4-4F2F-B2F6-207458E10B4B}"/>
              </a:ext>
            </a:extLst>
          </p:cNvPr>
          <p:cNvSpPr/>
          <p:nvPr/>
        </p:nvSpPr>
        <p:spPr>
          <a:xfrm>
            <a:off x="1494088" y="3677950"/>
            <a:ext cx="2663045" cy="1283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308504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form</a:t>
            </a:r>
            <a:r>
              <a:rPr lang="zh-CN" altLang="en-US" dirty="0"/>
              <a:t>表单的基本使用</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1.2 </a:t>
            </a:r>
            <a:r>
              <a:rPr lang="zh-CN" altLang="en-US" dirty="0"/>
              <a:t>表单的组成部分</a:t>
            </a:r>
          </a:p>
        </p:txBody>
      </p:sp>
      <p:sp>
        <p:nvSpPr>
          <p:cNvPr id="9" name="内容占位符 5">
            <a:extLst>
              <a:ext uri="{FF2B5EF4-FFF2-40B4-BE49-F238E27FC236}">
                <a16:creationId xmlns:a16="http://schemas.microsoft.com/office/drawing/2014/main" id="{8563ED40-FE2B-4275-B5F0-3E0984B7A9E7}"/>
              </a:ext>
            </a:extLst>
          </p:cNvPr>
          <p:cNvSpPr>
            <a:spLocks noGrp="1"/>
          </p:cNvSpPr>
          <p:nvPr>
            <p:ph sz="half" idx="14"/>
          </p:nvPr>
        </p:nvSpPr>
        <p:spPr>
          <a:xfrm>
            <a:off x="8416690" y="1857600"/>
            <a:ext cx="2493812" cy="3297600"/>
          </a:xfrm>
        </p:spPr>
        <p:txBody>
          <a:bodyPr>
            <a:noAutofit/>
          </a:bodyPr>
          <a:lstStyle/>
          <a:p>
            <a:r>
              <a:rPr lang="zh-CN" altLang="en-US" dirty="0">
                <a:solidFill>
                  <a:schemeClr val="tx1"/>
                </a:solidFill>
              </a:rPr>
              <a:t>表单由三个基本部分组成：</a:t>
            </a:r>
            <a:endParaRPr lang="en-US" altLang="zh-CN" dirty="0">
              <a:solidFill>
                <a:schemeClr val="tx1"/>
              </a:solidFill>
            </a:endParaRPr>
          </a:p>
        </p:txBody>
      </p:sp>
      <p:grpSp>
        <p:nvGrpSpPr>
          <p:cNvPr id="12" name="组合 11">
            <a:extLst>
              <a:ext uri="{FF2B5EF4-FFF2-40B4-BE49-F238E27FC236}">
                <a16:creationId xmlns:a16="http://schemas.microsoft.com/office/drawing/2014/main" id="{79F3D3A7-95B1-4265-A78F-A207D58D77AB}"/>
              </a:ext>
            </a:extLst>
          </p:cNvPr>
          <p:cNvGrpSpPr>
            <a:grpSpLocks/>
          </p:cNvGrpSpPr>
          <p:nvPr/>
        </p:nvGrpSpPr>
        <p:grpSpPr bwMode="auto">
          <a:xfrm>
            <a:off x="1281497" y="2013303"/>
            <a:ext cx="7135192" cy="2236962"/>
            <a:chOff x="1078118" y="2214664"/>
            <a:chExt cx="6318046" cy="868171"/>
          </a:xfrm>
        </p:grpSpPr>
        <p:sp>
          <p:nvSpPr>
            <p:cNvPr id="13" name="矩形 12">
              <a:extLst>
                <a:ext uri="{FF2B5EF4-FFF2-40B4-BE49-F238E27FC236}">
                  <a16:creationId xmlns:a16="http://schemas.microsoft.com/office/drawing/2014/main" id="{5191E349-9356-4843-AF52-2876E67EDFBB}"/>
                </a:ext>
              </a:extLst>
            </p:cNvPr>
            <p:cNvSpPr/>
            <p:nvPr/>
          </p:nvSpPr>
          <p:spPr>
            <a:xfrm>
              <a:off x="1078118" y="2214664"/>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14" name="矩形 13">
              <a:extLst>
                <a:ext uri="{FF2B5EF4-FFF2-40B4-BE49-F238E27FC236}">
                  <a16:creationId xmlns:a16="http://schemas.microsoft.com/office/drawing/2014/main" id="{0B2412CC-D4A0-4360-AE03-146E12440BE8}"/>
                </a:ext>
              </a:extLst>
            </p:cNvPr>
            <p:cNvSpPr/>
            <p:nvPr/>
          </p:nvSpPr>
          <p:spPr>
            <a:xfrm>
              <a:off x="1177925" y="2250989"/>
              <a:ext cx="6218239" cy="777911"/>
            </a:xfrm>
            <a:prstGeom prst="rect">
              <a:avLst/>
            </a:prstGeom>
          </p:spPr>
          <p:txBody>
            <a:bodyPr wrap="square">
              <a:spAutoFit/>
            </a:bodyPr>
            <a:lstStyle/>
            <a:p>
              <a:pPr>
                <a:lnSpc>
                  <a:spcPct val="150000"/>
                </a:lnSpc>
              </a:pPr>
              <a:r>
                <a:rPr lang="en-US" altLang="zh-CN" sz="1400" dirty="0">
                  <a:latin typeface="Courier New" panose="02070309020205020404" pitchFamily="49" charset="0"/>
                </a:rPr>
                <a:t>&lt;form&gt;</a:t>
              </a:r>
            </a:p>
            <a:p>
              <a:pPr>
                <a:lnSpc>
                  <a:spcPct val="150000"/>
                </a:lnSpc>
              </a:pPr>
              <a:r>
                <a:rPr lang="en-US" altLang="zh-CN" sz="1400" dirty="0">
                  <a:latin typeface="Courier New" panose="02070309020205020404" pitchFamily="49" charset="0"/>
                </a:rPr>
                <a:t>    &lt;input type="text" name="</a:t>
              </a:r>
              <a:r>
                <a:rPr lang="en-US" altLang="zh-CN" sz="1400" dirty="0" err="1">
                  <a:latin typeface="Courier New" panose="02070309020205020404" pitchFamily="49" charset="0"/>
                </a:rPr>
                <a:t>email_or_mobile</a:t>
              </a:r>
              <a:r>
                <a:rPr lang="en-US" altLang="zh-CN" sz="1400" dirty="0">
                  <a:latin typeface="Courier New" panose="02070309020205020404" pitchFamily="49" charset="0"/>
                </a:rPr>
                <a:t>" /&gt;</a:t>
              </a:r>
            </a:p>
            <a:p>
              <a:pPr>
                <a:lnSpc>
                  <a:spcPct val="150000"/>
                </a:lnSpc>
              </a:pPr>
              <a:r>
                <a:rPr lang="en-US" altLang="zh-CN" sz="1400" dirty="0">
                  <a:latin typeface="Courier New" panose="02070309020205020404" pitchFamily="49" charset="0"/>
                </a:rPr>
                <a:t>    &lt;input type="password" name="password" /&gt;</a:t>
              </a:r>
            </a:p>
            <a:p>
              <a:pPr>
                <a:lnSpc>
                  <a:spcPct val="150000"/>
                </a:lnSpc>
              </a:pPr>
              <a:r>
                <a:rPr lang="en-US" altLang="zh-CN" sz="1400" dirty="0">
                  <a:latin typeface="Courier New" panose="02070309020205020404" pitchFamily="49" charset="0"/>
                </a:rPr>
                <a:t>    &lt;input type="checkbox" name="</a:t>
              </a:r>
              <a:r>
                <a:rPr lang="en-US" altLang="zh-CN" sz="1400" dirty="0" err="1">
                  <a:latin typeface="Courier New" panose="02070309020205020404" pitchFamily="49" charset="0"/>
                </a:rPr>
                <a:t>remember_me</a:t>
              </a:r>
              <a:r>
                <a:rPr lang="en-US" altLang="zh-CN" sz="1400" dirty="0">
                  <a:latin typeface="Courier New" panose="02070309020205020404" pitchFamily="49" charset="0"/>
                </a:rPr>
                <a:t>" checked /&gt;</a:t>
              </a:r>
            </a:p>
            <a:p>
              <a:pPr>
                <a:lnSpc>
                  <a:spcPct val="150000"/>
                </a:lnSpc>
              </a:pPr>
              <a:r>
                <a:rPr lang="en-US" altLang="zh-CN" sz="1400" dirty="0">
                  <a:latin typeface="Courier New" panose="02070309020205020404" pitchFamily="49" charset="0"/>
                </a:rPr>
                <a:t>    &lt;button type="submit"&gt;</a:t>
              </a:r>
              <a:r>
                <a:rPr lang="zh-CN" altLang="en-US" sz="1400" dirty="0">
                  <a:latin typeface="Courier New" panose="02070309020205020404" pitchFamily="49" charset="0"/>
                </a:rPr>
                <a:t>提交</a:t>
              </a:r>
              <a:r>
                <a:rPr lang="en-US" altLang="zh-CN" sz="1400" dirty="0">
                  <a:latin typeface="Courier New" panose="02070309020205020404" pitchFamily="49" charset="0"/>
                </a:rPr>
                <a:t>&lt;/button&gt;</a:t>
              </a:r>
            </a:p>
            <a:p>
              <a:pPr>
                <a:lnSpc>
                  <a:spcPct val="150000"/>
                </a:lnSpc>
              </a:pPr>
              <a:r>
                <a:rPr lang="en-US" altLang="zh-CN" sz="1400" dirty="0">
                  <a:latin typeface="Courier New" panose="02070309020205020404" pitchFamily="49" charset="0"/>
                </a:rPr>
                <a:t>&lt;/form&gt;</a:t>
              </a:r>
            </a:p>
          </p:txBody>
        </p:sp>
      </p:grpSp>
    </p:spTree>
    <p:extLst>
      <p:ext uri="{BB962C8B-B14F-4D97-AF65-F5344CB8AC3E}">
        <p14:creationId xmlns:p14="http://schemas.microsoft.com/office/powerpoint/2010/main" val="149208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form</a:t>
            </a:r>
            <a:r>
              <a:rPr lang="zh-CN" altLang="en-US" dirty="0"/>
              <a:t>表单的基本使用</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1.2 </a:t>
            </a:r>
            <a:r>
              <a:rPr lang="zh-CN" altLang="en-US" dirty="0"/>
              <a:t>表单的组成部分</a:t>
            </a:r>
          </a:p>
        </p:txBody>
      </p:sp>
      <p:sp>
        <p:nvSpPr>
          <p:cNvPr id="9" name="内容占位符 5">
            <a:extLst>
              <a:ext uri="{FF2B5EF4-FFF2-40B4-BE49-F238E27FC236}">
                <a16:creationId xmlns:a16="http://schemas.microsoft.com/office/drawing/2014/main" id="{8563ED40-FE2B-4275-B5F0-3E0984B7A9E7}"/>
              </a:ext>
            </a:extLst>
          </p:cNvPr>
          <p:cNvSpPr>
            <a:spLocks noGrp="1"/>
          </p:cNvSpPr>
          <p:nvPr>
            <p:ph sz="half" idx="14"/>
          </p:nvPr>
        </p:nvSpPr>
        <p:spPr>
          <a:xfrm>
            <a:off x="8416690" y="1857600"/>
            <a:ext cx="2493812" cy="3297600"/>
          </a:xfrm>
        </p:spPr>
        <p:txBody>
          <a:bodyPr>
            <a:noAutofit/>
          </a:bodyPr>
          <a:lstStyle/>
          <a:p>
            <a:r>
              <a:rPr lang="zh-CN" altLang="en-US" dirty="0">
                <a:solidFill>
                  <a:schemeClr val="tx1"/>
                </a:solidFill>
              </a:rPr>
              <a:t>表单由三个基本部分组成：</a:t>
            </a:r>
            <a:endParaRPr lang="en-US" altLang="zh-CN" dirty="0">
              <a:solidFill>
                <a:schemeClr val="tx1"/>
              </a:solidFill>
            </a:endParaRPr>
          </a:p>
          <a:p>
            <a:pPr marL="228594" indent="-228594">
              <a:buFont typeface="Wingdings" panose="05000000000000000000" pitchFamily="2" charset="2"/>
              <a:buChar char="l"/>
            </a:pPr>
            <a:r>
              <a:rPr lang="zh-CN" altLang="en-US" b="1" dirty="0">
                <a:solidFill>
                  <a:srgbClr val="FF0000"/>
                </a:solidFill>
              </a:rPr>
              <a:t>表单标签</a:t>
            </a:r>
            <a:endParaRPr lang="en-US" altLang="zh-CN" b="1" dirty="0">
              <a:solidFill>
                <a:srgbClr val="FF0000"/>
              </a:solidFill>
            </a:endParaRPr>
          </a:p>
        </p:txBody>
      </p:sp>
      <p:grpSp>
        <p:nvGrpSpPr>
          <p:cNvPr id="12" name="组合 11">
            <a:extLst>
              <a:ext uri="{FF2B5EF4-FFF2-40B4-BE49-F238E27FC236}">
                <a16:creationId xmlns:a16="http://schemas.microsoft.com/office/drawing/2014/main" id="{79F3D3A7-95B1-4265-A78F-A207D58D77AB}"/>
              </a:ext>
            </a:extLst>
          </p:cNvPr>
          <p:cNvGrpSpPr>
            <a:grpSpLocks/>
          </p:cNvGrpSpPr>
          <p:nvPr/>
        </p:nvGrpSpPr>
        <p:grpSpPr bwMode="auto">
          <a:xfrm>
            <a:off x="1281497" y="2013307"/>
            <a:ext cx="7135192" cy="2253896"/>
            <a:chOff x="1078118" y="2214664"/>
            <a:chExt cx="6318046" cy="868171"/>
          </a:xfrm>
        </p:grpSpPr>
        <p:sp>
          <p:nvSpPr>
            <p:cNvPr id="13" name="矩形 12">
              <a:extLst>
                <a:ext uri="{FF2B5EF4-FFF2-40B4-BE49-F238E27FC236}">
                  <a16:creationId xmlns:a16="http://schemas.microsoft.com/office/drawing/2014/main" id="{5191E349-9356-4843-AF52-2876E67EDFBB}"/>
                </a:ext>
              </a:extLst>
            </p:cNvPr>
            <p:cNvSpPr/>
            <p:nvPr/>
          </p:nvSpPr>
          <p:spPr>
            <a:xfrm>
              <a:off x="1078118" y="2214664"/>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14" name="矩形 13">
              <a:extLst>
                <a:ext uri="{FF2B5EF4-FFF2-40B4-BE49-F238E27FC236}">
                  <a16:creationId xmlns:a16="http://schemas.microsoft.com/office/drawing/2014/main" id="{0B2412CC-D4A0-4360-AE03-146E12440BE8}"/>
                </a:ext>
              </a:extLst>
            </p:cNvPr>
            <p:cNvSpPr/>
            <p:nvPr/>
          </p:nvSpPr>
          <p:spPr>
            <a:xfrm>
              <a:off x="1177925" y="2250989"/>
              <a:ext cx="6218239" cy="772067"/>
            </a:xfrm>
            <a:prstGeom prst="rect">
              <a:avLst/>
            </a:prstGeom>
          </p:spPr>
          <p:txBody>
            <a:bodyPr wrap="square">
              <a:spAutoFit/>
            </a:bodyPr>
            <a:lstStyle/>
            <a:p>
              <a:pPr>
                <a:lnSpc>
                  <a:spcPct val="150000"/>
                </a:lnSpc>
              </a:pPr>
              <a:r>
                <a:rPr lang="en-US" altLang="zh-CN" sz="1400" dirty="0">
                  <a:latin typeface="Courier New" panose="02070309020205020404" pitchFamily="49" charset="0"/>
                </a:rPr>
                <a:t>&lt;</a:t>
              </a:r>
              <a:r>
                <a:rPr lang="en-US" altLang="zh-CN" sz="1400" b="1" dirty="0">
                  <a:solidFill>
                    <a:srgbClr val="FF0000"/>
                  </a:solidFill>
                  <a:latin typeface="Courier New" panose="02070309020205020404" pitchFamily="49" charset="0"/>
                </a:rPr>
                <a:t>form</a:t>
              </a:r>
              <a:r>
                <a:rPr lang="en-US" altLang="zh-CN" sz="1400" dirty="0">
                  <a:latin typeface="Courier New" panose="02070309020205020404" pitchFamily="49" charset="0"/>
                </a:rPr>
                <a:t>&gt;</a:t>
              </a:r>
            </a:p>
            <a:p>
              <a:pPr>
                <a:lnSpc>
                  <a:spcPct val="150000"/>
                </a:lnSpc>
              </a:pPr>
              <a:r>
                <a:rPr lang="en-US" altLang="zh-CN" sz="1400" dirty="0">
                  <a:latin typeface="Courier New" panose="02070309020205020404" pitchFamily="49" charset="0"/>
                </a:rPr>
                <a:t>    &lt;input type="text" name="</a:t>
              </a:r>
              <a:r>
                <a:rPr lang="en-US" altLang="zh-CN" sz="1400" dirty="0" err="1">
                  <a:latin typeface="Courier New" panose="02070309020205020404" pitchFamily="49" charset="0"/>
                </a:rPr>
                <a:t>email_or_mobile</a:t>
              </a:r>
              <a:r>
                <a:rPr lang="en-US" altLang="zh-CN" sz="1400" dirty="0">
                  <a:latin typeface="Courier New" panose="02070309020205020404" pitchFamily="49" charset="0"/>
                </a:rPr>
                <a:t>" /&gt;</a:t>
              </a:r>
            </a:p>
            <a:p>
              <a:pPr>
                <a:lnSpc>
                  <a:spcPct val="150000"/>
                </a:lnSpc>
              </a:pPr>
              <a:r>
                <a:rPr lang="en-US" altLang="zh-CN" sz="1400" dirty="0">
                  <a:latin typeface="Courier New" panose="02070309020205020404" pitchFamily="49" charset="0"/>
                </a:rPr>
                <a:t>    &lt;input type="password" name="password" /&gt;</a:t>
              </a:r>
            </a:p>
            <a:p>
              <a:pPr>
                <a:lnSpc>
                  <a:spcPct val="150000"/>
                </a:lnSpc>
              </a:pPr>
              <a:r>
                <a:rPr lang="en-US" altLang="zh-CN" sz="1400" dirty="0">
                  <a:latin typeface="Courier New" panose="02070309020205020404" pitchFamily="49" charset="0"/>
                </a:rPr>
                <a:t>    &lt;input type="checkbox" name="</a:t>
              </a:r>
              <a:r>
                <a:rPr lang="en-US" altLang="zh-CN" sz="1400" dirty="0" err="1">
                  <a:latin typeface="Courier New" panose="02070309020205020404" pitchFamily="49" charset="0"/>
                </a:rPr>
                <a:t>remember_me</a:t>
              </a:r>
              <a:r>
                <a:rPr lang="en-US" altLang="zh-CN" sz="1400" dirty="0">
                  <a:latin typeface="Courier New" panose="02070309020205020404" pitchFamily="49" charset="0"/>
                </a:rPr>
                <a:t>" checked /&gt;</a:t>
              </a:r>
            </a:p>
            <a:p>
              <a:pPr>
                <a:lnSpc>
                  <a:spcPct val="150000"/>
                </a:lnSpc>
              </a:pPr>
              <a:r>
                <a:rPr lang="en-US" altLang="zh-CN" sz="1400" dirty="0">
                  <a:latin typeface="Courier New" panose="02070309020205020404" pitchFamily="49" charset="0"/>
                </a:rPr>
                <a:t>    &lt;button type="submit"&gt;</a:t>
              </a:r>
              <a:r>
                <a:rPr lang="zh-CN" altLang="en-US" sz="1400" dirty="0">
                  <a:latin typeface="Courier New" panose="02070309020205020404" pitchFamily="49" charset="0"/>
                </a:rPr>
                <a:t>提交</a:t>
              </a:r>
              <a:r>
                <a:rPr lang="en-US" altLang="zh-CN" sz="1400" dirty="0">
                  <a:latin typeface="Courier New" panose="02070309020205020404" pitchFamily="49" charset="0"/>
                </a:rPr>
                <a:t>&lt;/button&gt;</a:t>
              </a:r>
            </a:p>
            <a:p>
              <a:pPr>
                <a:lnSpc>
                  <a:spcPct val="150000"/>
                </a:lnSpc>
              </a:pPr>
              <a:r>
                <a:rPr lang="en-US" altLang="zh-CN" sz="1400" dirty="0">
                  <a:latin typeface="Courier New" panose="02070309020205020404" pitchFamily="49" charset="0"/>
                </a:rPr>
                <a:t>&lt;/</a:t>
              </a:r>
              <a:r>
                <a:rPr lang="en-US" altLang="zh-CN" sz="1400" b="1" dirty="0">
                  <a:solidFill>
                    <a:srgbClr val="FF0000"/>
                  </a:solidFill>
                  <a:latin typeface="Courier New" panose="02070309020205020404" pitchFamily="49" charset="0"/>
                </a:rPr>
                <a:t>form</a:t>
              </a:r>
              <a:r>
                <a:rPr lang="en-US" altLang="zh-CN" sz="1400" dirty="0">
                  <a:latin typeface="Courier New" panose="02070309020205020404" pitchFamily="49" charset="0"/>
                </a:rPr>
                <a:t>&gt;</a:t>
              </a:r>
            </a:p>
          </p:txBody>
        </p:sp>
      </p:grpSp>
    </p:spTree>
    <p:extLst>
      <p:ext uri="{BB962C8B-B14F-4D97-AF65-F5344CB8AC3E}">
        <p14:creationId xmlns:p14="http://schemas.microsoft.com/office/powerpoint/2010/main" val="31854745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form</a:t>
            </a:r>
            <a:r>
              <a:rPr lang="zh-CN" altLang="en-US" dirty="0"/>
              <a:t>表单的基本使用</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1.2 </a:t>
            </a:r>
            <a:r>
              <a:rPr lang="zh-CN" altLang="en-US" dirty="0"/>
              <a:t>表单的组成部分</a:t>
            </a:r>
          </a:p>
        </p:txBody>
      </p:sp>
      <p:sp>
        <p:nvSpPr>
          <p:cNvPr id="9" name="内容占位符 5">
            <a:extLst>
              <a:ext uri="{FF2B5EF4-FFF2-40B4-BE49-F238E27FC236}">
                <a16:creationId xmlns:a16="http://schemas.microsoft.com/office/drawing/2014/main" id="{8563ED40-FE2B-4275-B5F0-3E0984B7A9E7}"/>
              </a:ext>
            </a:extLst>
          </p:cNvPr>
          <p:cNvSpPr>
            <a:spLocks noGrp="1"/>
          </p:cNvSpPr>
          <p:nvPr>
            <p:ph sz="half" idx="14"/>
          </p:nvPr>
        </p:nvSpPr>
        <p:spPr>
          <a:xfrm>
            <a:off x="8416690" y="1857600"/>
            <a:ext cx="2493812" cy="3297600"/>
          </a:xfrm>
        </p:spPr>
        <p:txBody>
          <a:bodyPr>
            <a:noAutofit/>
          </a:bodyPr>
          <a:lstStyle/>
          <a:p>
            <a:r>
              <a:rPr lang="zh-CN" altLang="en-US" dirty="0">
                <a:solidFill>
                  <a:schemeClr val="tx1"/>
                </a:solidFill>
              </a:rPr>
              <a:t>表单由三个基本部分组成：</a:t>
            </a:r>
            <a:endParaRPr lang="en-US" altLang="zh-CN" dirty="0">
              <a:solidFill>
                <a:schemeClr val="tx1"/>
              </a:solidFill>
            </a:endParaRPr>
          </a:p>
          <a:p>
            <a:pPr marL="228594" indent="-228594">
              <a:buFont typeface="Wingdings" panose="05000000000000000000" pitchFamily="2" charset="2"/>
              <a:buChar char="l"/>
            </a:pPr>
            <a:r>
              <a:rPr lang="zh-CN" altLang="en-US" dirty="0">
                <a:solidFill>
                  <a:schemeClr val="tx1"/>
                </a:solidFill>
              </a:rPr>
              <a:t>表单标签</a:t>
            </a:r>
            <a:endParaRPr lang="en-US" altLang="zh-CN" dirty="0">
              <a:solidFill>
                <a:schemeClr val="tx1"/>
              </a:solidFill>
            </a:endParaRPr>
          </a:p>
          <a:p>
            <a:pPr marL="228594" indent="-228594">
              <a:buFont typeface="Wingdings" panose="05000000000000000000" pitchFamily="2" charset="2"/>
              <a:buChar char="l"/>
            </a:pPr>
            <a:r>
              <a:rPr lang="zh-CN" altLang="en-US" b="1" dirty="0">
                <a:solidFill>
                  <a:srgbClr val="FF0000"/>
                </a:solidFill>
              </a:rPr>
              <a:t>表单域</a:t>
            </a:r>
            <a:endParaRPr lang="en-US" altLang="zh-CN" b="1" dirty="0">
              <a:solidFill>
                <a:srgbClr val="FF0000"/>
              </a:solidFill>
            </a:endParaRPr>
          </a:p>
        </p:txBody>
      </p:sp>
      <p:grpSp>
        <p:nvGrpSpPr>
          <p:cNvPr id="12" name="组合 11">
            <a:extLst>
              <a:ext uri="{FF2B5EF4-FFF2-40B4-BE49-F238E27FC236}">
                <a16:creationId xmlns:a16="http://schemas.microsoft.com/office/drawing/2014/main" id="{79F3D3A7-95B1-4265-A78F-A207D58D77AB}"/>
              </a:ext>
            </a:extLst>
          </p:cNvPr>
          <p:cNvGrpSpPr>
            <a:grpSpLocks/>
          </p:cNvGrpSpPr>
          <p:nvPr/>
        </p:nvGrpSpPr>
        <p:grpSpPr bwMode="auto">
          <a:xfrm>
            <a:off x="1281497" y="2013304"/>
            <a:ext cx="7135192" cy="2245429"/>
            <a:chOff x="1078118" y="2214664"/>
            <a:chExt cx="6318046" cy="868171"/>
          </a:xfrm>
        </p:grpSpPr>
        <p:sp>
          <p:nvSpPr>
            <p:cNvPr id="13" name="矩形 12">
              <a:extLst>
                <a:ext uri="{FF2B5EF4-FFF2-40B4-BE49-F238E27FC236}">
                  <a16:creationId xmlns:a16="http://schemas.microsoft.com/office/drawing/2014/main" id="{5191E349-9356-4843-AF52-2876E67EDFBB}"/>
                </a:ext>
              </a:extLst>
            </p:cNvPr>
            <p:cNvSpPr/>
            <p:nvPr/>
          </p:nvSpPr>
          <p:spPr>
            <a:xfrm>
              <a:off x="1078118" y="2214664"/>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14" name="矩形 13">
              <a:extLst>
                <a:ext uri="{FF2B5EF4-FFF2-40B4-BE49-F238E27FC236}">
                  <a16:creationId xmlns:a16="http://schemas.microsoft.com/office/drawing/2014/main" id="{0B2412CC-D4A0-4360-AE03-146E12440BE8}"/>
                </a:ext>
              </a:extLst>
            </p:cNvPr>
            <p:cNvSpPr/>
            <p:nvPr/>
          </p:nvSpPr>
          <p:spPr>
            <a:xfrm>
              <a:off x="1177925" y="2250989"/>
              <a:ext cx="6218239" cy="774978"/>
            </a:xfrm>
            <a:prstGeom prst="rect">
              <a:avLst/>
            </a:prstGeom>
          </p:spPr>
          <p:txBody>
            <a:bodyPr wrap="square">
              <a:spAutoFit/>
            </a:bodyPr>
            <a:lstStyle/>
            <a:p>
              <a:pPr>
                <a:lnSpc>
                  <a:spcPct val="150000"/>
                </a:lnSpc>
              </a:pPr>
              <a:r>
                <a:rPr lang="en-US" altLang="zh-CN" sz="1400" dirty="0">
                  <a:latin typeface="Courier New" panose="02070309020205020404" pitchFamily="49" charset="0"/>
                </a:rPr>
                <a:t>&lt;form&gt;</a:t>
              </a:r>
            </a:p>
            <a:p>
              <a:pPr>
                <a:lnSpc>
                  <a:spcPct val="150000"/>
                </a:lnSpc>
              </a:pPr>
              <a:r>
                <a:rPr lang="en-US" altLang="zh-CN" sz="1400" dirty="0">
                  <a:latin typeface="Courier New" panose="02070309020205020404" pitchFamily="49" charset="0"/>
                </a:rPr>
                <a:t>    &lt;</a:t>
              </a:r>
              <a:r>
                <a:rPr lang="en-US" altLang="zh-CN" sz="1400" b="1" dirty="0">
                  <a:solidFill>
                    <a:srgbClr val="FF0000"/>
                  </a:solidFill>
                  <a:latin typeface="Courier New" panose="02070309020205020404" pitchFamily="49" charset="0"/>
                </a:rPr>
                <a:t>input</a:t>
              </a:r>
              <a:r>
                <a:rPr lang="en-US" altLang="zh-CN" sz="1400" dirty="0">
                  <a:latin typeface="Courier New" panose="02070309020205020404" pitchFamily="49" charset="0"/>
                </a:rPr>
                <a:t> type="</a:t>
              </a:r>
              <a:r>
                <a:rPr lang="en-US" altLang="zh-CN" sz="1400" dirty="0">
                  <a:solidFill>
                    <a:srgbClr val="047FFD"/>
                  </a:solidFill>
                  <a:latin typeface="Courier New" panose="02070309020205020404" pitchFamily="49" charset="0"/>
                </a:rPr>
                <a:t>text</a:t>
              </a:r>
              <a:r>
                <a:rPr lang="en-US" altLang="zh-CN" sz="1400" dirty="0">
                  <a:latin typeface="Courier New" panose="02070309020205020404" pitchFamily="49" charset="0"/>
                </a:rPr>
                <a:t>" name="</a:t>
              </a:r>
              <a:r>
                <a:rPr lang="en-US" altLang="zh-CN" sz="1400" dirty="0" err="1">
                  <a:latin typeface="Courier New" panose="02070309020205020404" pitchFamily="49" charset="0"/>
                </a:rPr>
                <a:t>email_or_mobile</a:t>
              </a:r>
              <a:r>
                <a:rPr lang="en-US" altLang="zh-CN" sz="1400" dirty="0">
                  <a:latin typeface="Courier New" panose="02070309020205020404" pitchFamily="49" charset="0"/>
                </a:rPr>
                <a:t>" /&gt;</a:t>
              </a:r>
            </a:p>
            <a:p>
              <a:pPr>
                <a:lnSpc>
                  <a:spcPct val="150000"/>
                </a:lnSpc>
              </a:pPr>
              <a:r>
                <a:rPr lang="en-US" altLang="zh-CN" sz="1400" dirty="0">
                  <a:latin typeface="Courier New" panose="02070309020205020404" pitchFamily="49" charset="0"/>
                </a:rPr>
                <a:t>    &lt;</a:t>
              </a:r>
              <a:r>
                <a:rPr lang="en-US" altLang="zh-CN" sz="1400" b="1" dirty="0">
                  <a:solidFill>
                    <a:srgbClr val="FF0000"/>
                  </a:solidFill>
                  <a:latin typeface="Courier New" panose="02070309020205020404" pitchFamily="49" charset="0"/>
                </a:rPr>
                <a:t>input</a:t>
              </a:r>
              <a:r>
                <a:rPr lang="en-US" altLang="zh-CN" sz="1400" dirty="0">
                  <a:latin typeface="Courier New" panose="02070309020205020404" pitchFamily="49" charset="0"/>
                </a:rPr>
                <a:t> type="</a:t>
              </a:r>
              <a:r>
                <a:rPr lang="en-US" altLang="zh-CN" sz="1400" dirty="0">
                  <a:solidFill>
                    <a:srgbClr val="047FFD"/>
                  </a:solidFill>
                  <a:latin typeface="Courier New" panose="02070309020205020404" pitchFamily="49" charset="0"/>
                </a:rPr>
                <a:t>password</a:t>
              </a:r>
              <a:r>
                <a:rPr lang="en-US" altLang="zh-CN" sz="1400" dirty="0">
                  <a:latin typeface="Courier New" panose="02070309020205020404" pitchFamily="49" charset="0"/>
                </a:rPr>
                <a:t>" name="password" /&gt;</a:t>
              </a:r>
            </a:p>
            <a:p>
              <a:pPr>
                <a:lnSpc>
                  <a:spcPct val="150000"/>
                </a:lnSpc>
              </a:pPr>
              <a:r>
                <a:rPr lang="en-US" altLang="zh-CN" sz="1400" dirty="0">
                  <a:latin typeface="Courier New" panose="02070309020205020404" pitchFamily="49" charset="0"/>
                </a:rPr>
                <a:t>    &lt;</a:t>
              </a:r>
              <a:r>
                <a:rPr lang="en-US" altLang="zh-CN" sz="1400" b="1" dirty="0">
                  <a:solidFill>
                    <a:srgbClr val="FF0000"/>
                  </a:solidFill>
                  <a:latin typeface="Courier New" panose="02070309020205020404" pitchFamily="49" charset="0"/>
                </a:rPr>
                <a:t>input</a:t>
              </a:r>
              <a:r>
                <a:rPr lang="en-US" altLang="zh-CN" sz="1400" dirty="0">
                  <a:latin typeface="Courier New" panose="02070309020205020404" pitchFamily="49" charset="0"/>
                </a:rPr>
                <a:t> type="</a:t>
              </a:r>
              <a:r>
                <a:rPr lang="en-US" altLang="zh-CN" sz="1400" dirty="0">
                  <a:solidFill>
                    <a:srgbClr val="047FFD"/>
                  </a:solidFill>
                  <a:latin typeface="Courier New" panose="02070309020205020404" pitchFamily="49" charset="0"/>
                </a:rPr>
                <a:t>checkbox</a:t>
              </a:r>
              <a:r>
                <a:rPr lang="en-US" altLang="zh-CN" sz="1400" dirty="0">
                  <a:latin typeface="Courier New" panose="02070309020205020404" pitchFamily="49" charset="0"/>
                </a:rPr>
                <a:t>" name="</a:t>
              </a:r>
              <a:r>
                <a:rPr lang="en-US" altLang="zh-CN" sz="1400" dirty="0" err="1">
                  <a:latin typeface="Courier New" panose="02070309020205020404" pitchFamily="49" charset="0"/>
                </a:rPr>
                <a:t>remember_me</a:t>
              </a:r>
              <a:r>
                <a:rPr lang="en-US" altLang="zh-CN" sz="1400" dirty="0">
                  <a:latin typeface="Courier New" panose="02070309020205020404" pitchFamily="49" charset="0"/>
                </a:rPr>
                <a:t>" checked /&gt;</a:t>
              </a:r>
            </a:p>
            <a:p>
              <a:pPr>
                <a:lnSpc>
                  <a:spcPct val="150000"/>
                </a:lnSpc>
              </a:pPr>
              <a:r>
                <a:rPr lang="en-US" altLang="zh-CN" sz="1400" dirty="0">
                  <a:latin typeface="Courier New" panose="02070309020205020404" pitchFamily="49" charset="0"/>
                </a:rPr>
                <a:t>    &lt;button type="submit"&gt;</a:t>
              </a:r>
              <a:r>
                <a:rPr lang="zh-CN" altLang="en-US" sz="1400" dirty="0">
                  <a:latin typeface="Courier New" panose="02070309020205020404" pitchFamily="49" charset="0"/>
                </a:rPr>
                <a:t>提交</a:t>
              </a:r>
              <a:r>
                <a:rPr lang="en-US" altLang="zh-CN" sz="1400" dirty="0">
                  <a:latin typeface="Courier New" panose="02070309020205020404" pitchFamily="49" charset="0"/>
                </a:rPr>
                <a:t>&lt;/button&gt;</a:t>
              </a:r>
            </a:p>
            <a:p>
              <a:pPr>
                <a:lnSpc>
                  <a:spcPct val="150000"/>
                </a:lnSpc>
              </a:pPr>
              <a:r>
                <a:rPr lang="en-US" altLang="zh-CN" sz="1400" dirty="0">
                  <a:latin typeface="Courier New" panose="02070309020205020404" pitchFamily="49" charset="0"/>
                </a:rPr>
                <a:t>&lt;/form&gt;</a:t>
              </a:r>
            </a:p>
          </p:txBody>
        </p:sp>
      </p:grpSp>
      <p:sp>
        <p:nvSpPr>
          <p:cNvPr id="2" name="文本框 1">
            <a:extLst>
              <a:ext uri="{FF2B5EF4-FFF2-40B4-BE49-F238E27FC236}">
                <a16:creationId xmlns:a16="http://schemas.microsoft.com/office/drawing/2014/main" id="{F55BCFCD-6782-43F9-917E-57DD9C3D1D5F}"/>
              </a:ext>
            </a:extLst>
          </p:cNvPr>
          <p:cNvSpPr txBox="1"/>
          <p:nvPr/>
        </p:nvSpPr>
        <p:spPr>
          <a:xfrm>
            <a:off x="1168115" y="4549371"/>
            <a:ext cx="9629004"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表单域：包含了文本框、密码框、隐藏域、多行文本框、复选框、单选框、下拉选择框和文件上传框等。</a:t>
            </a:r>
          </a:p>
        </p:txBody>
      </p:sp>
    </p:spTree>
    <p:extLst>
      <p:ext uri="{BB962C8B-B14F-4D97-AF65-F5344CB8AC3E}">
        <p14:creationId xmlns:p14="http://schemas.microsoft.com/office/powerpoint/2010/main" val="414956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URL</a:t>
            </a:r>
            <a:r>
              <a:rPr lang="zh-CN" altLang="en-US" dirty="0"/>
              <a:t>地址</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2.2 URL</a:t>
            </a:r>
            <a:r>
              <a:rPr lang="zh-CN" altLang="en-US" dirty="0"/>
              <a:t>地址的组成部分</a:t>
            </a:r>
          </a:p>
        </p:txBody>
      </p:sp>
      <p:sp>
        <p:nvSpPr>
          <p:cNvPr id="9" name="内容占位符 5">
            <a:extLst>
              <a:ext uri="{FF2B5EF4-FFF2-40B4-BE49-F238E27FC236}">
                <a16:creationId xmlns:a16="http://schemas.microsoft.com/office/drawing/2014/main" id="{8563ED40-FE2B-4275-B5F0-3E0984B7A9E7}"/>
              </a:ext>
            </a:extLst>
          </p:cNvPr>
          <p:cNvSpPr>
            <a:spLocks noGrp="1"/>
          </p:cNvSpPr>
          <p:nvPr>
            <p:ph sz="half" idx="14"/>
          </p:nvPr>
        </p:nvSpPr>
        <p:spPr>
          <a:xfrm>
            <a:off x="1131170" y="1857600"/>
            <a:ext cx="8983133" cy="1982400"/>
          </a:xfrm>
        </p:spPr>
        <p:txBody>
          <a:bodyPr>
            <a:noAutofit/>
          </a:bodyPr>
          <a:lstStyle/>
          <a:p>
            <a:r>
              <a:rPr lang="en-US" altLang="zh-CN" dirty="0">
                <a:solidFill>
                  <a:schemeClr val="tx1"/>
                </a:solidFill>
              </a:rPr>
              <a:t>URL</a:t>
            </a:r>
            <a:r>
              <a:rPr lang="zh-CN" altLang="en-US" dirty="0">
                <a:solidFill>
                  <a:schemeClr val="tx1"/>
                </a:solidFill>
              </a:rPr>
              <a:t>地址一般由三部组成：</a:t>
            </a:r>
            <a:endParaRPr lang="en-US" altLang="zh-CN" dirty="0">
              <a:solidFill>
                <a:schemeClr val="tx1"/>
              </a:solidFill>
            </a:endParaRPr>
          </a:p>
          <a:p>
            <a:r>
              <a:rPr lang="zh-CN" altLang="en-US" dirty="0">
                <a:solidFill>
                  <a:schemeClr val="tx1"/>
                </a:solidFill>
              </a:rPr>
              <a:t>① 客户端与服务器之间的</a:t>
            </a:r>
            <a:r>
              <a:rPr lang="zh-CN" altLang="en-US" dirty="0">
                <a:solidFill>
                  <a:srgbClr val="FF0000"/>
                </a:solidFill>
              </a:rPr>
              <a:t>通信协议</a:t>
            </a:r>
            <a:endParaRPr lang="en-US" altLang="zh-CN" dirty="0">
              <a:solidFill>
                <a:srgbClr val="FF0000"/>
              </a:solidFill>
            </a:endParaRPr>
          </a:p>
          <a:p>
            <a:r>
              <a:rPr lang="en-US" altLang="zh-CN" dirty="0">
                <a:solidFill>
                  <a:schemeClr val="tx1"/>
                </a:solidFill>
              </a:rPr>
              <a:t>② </a:t>
            </a:r>
            <a:r>
              <a:rPr lang="zh-CN" altLang="en-US" dirty="0">
                <a:solidFill>
                  <a:schemeClr val="tx1"/>
                </a:solidFill>
              </a:rPr>
              <a:t>存有该资源的</a:t>
            </a:r>
            <a:r>
              <a:rPr lang="zh-CN" altLang="en-US" dirty="0">
                <a:solidFill>
                  <a:srgbClr val="FF0000"/>
                </a:solidFill>
              </a:rPr>
              <a:t>服务器名称</a:t>
            </a:r>
            <a:endParaRPr lang="en-US" altLang="zh-CN" dirty="0">
              <a:solidFill>
                <a:srgbClr val="FF0000"/>
              </a:solidFill>
            </a:endParaRPr>
          </a:p>
          <a:p>
            <a:r>
              <a:rPr lang="en-US" altLang="zh-CN" dirty="0">
                <a:solidFill>
                  <a:schemeClr val="tx1"/>
                </a:solidFill>
              </a:rPr>
              <a:t>③ </a:t>
            </a:r>
            <a:r>
              <a:rPr lang="zh-CN" altLang="en-US" dirty="0">
                <a:solidFill>
                  <a:schemeClr val="tx1"/>
                </a:solidFill>
              </a:rPr>
              <a:t>资源在服务器上</a:t>
            </a:r>
            <a:r>
              <a:rPr lang="zh-CN" altLang="en-US" dirty="0">
                <a:solidFill>
                  <a:srgbClr val="FF0000"/>
                </a:solidFill>
              </a:rPr>
              <a:t>具体的存放位置</a:t>
            </a:r>
          </a:p>
        </p:txBody>
      </p:sp>
      <p:pic>
        <p:nvPicPr>
          <p:cNvPr id="3" name="图片 2">
            <a:extLst>
              <a:ext uri="{FF2B5EF4-FFF2-40B4-BE49-F238E27FC236}">
                <a16:creationId xmlns:a16="http://schemas.microsoft.com/office/drawing/2014/main" id="{3B72072D-5408-445C-B31E-8421904B8AC4}"/>
              </a:ext>
            </a:extLst>
          </p:cNvPr>
          <p:cNvPicPr>
            <a:picLocks noChangeAspect="1"/>
          </p:cNvPicPr>
          <p:nvPr/>
        </p:nvPicPr>
        <p:blipFill>
          <a:blip r:embed="rId2"/>
          <a:stretch>
            <a:fillRect/>
          </a:stretch>
        </p:blipFill>
        <p:spPr>
          <a:xfrm>
            <a:off x="1131171" y="4039710"/>
            <a:ext cx="8983133" cy="1660599"/>
          </a:xfrm>
          <a:prstGeom prst="rect">
            <a:avLst/>
          </a:prstGeom>
        </p:spPr>
      </p:pic>
    </p:spTree>
    <p:extLst>
      <p:ext uri="{BB962C8B-B14F-4D97-AF65-F5344CB8AC3E}">
        <p14:creationId xmlns:p14="http://schemas.microsoft.com/office/powerpoint/2010/main" val="367521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form</a:t>
            </a:r>
            <a:r>
              <a:rPr lang="zh-CN" altLang="en-US" dirty="0"/>
              <a:t>表单的基本使用</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1.2 </a:t>
            </a:r>
            <a:r>
              <a:rPr lang="zh-CN" altLang="en-US" dirty="0"/>
              <a:t>表单的组成部分</a:t>
            </a:r>
          </a:p>
        </p:txBody>
      </p:sp>
      <p:sp>
        <p:nvSpPr>
          <p:cNvPr id="9" name="内容占位符 5">
            <a:extLst>
              <a:ext uri="{FF2B5EF4-FFF2-40B4-BE49-F238E27FC236}">
                <a16:creationId xmlns:a16="http://schemas.microsoft.com/office/drawing/2014/main" id="{8563ED40-FE2B-4275-B5F0-3E0984B7A9E7}"/>
              </a:ext>
            </a:extLst>
          </p:cNvPr>
          <p:cNvSpPr>
            <a:spLocks noGrp="1"/>
          </p:cNvSpPr>
          <p:nvPr>
            <p:ph sz="half" idx="14"/>
          </p:nvPr>
        </p:nvSpPr>
        <p:spPr>
          <a:xfrm>
            <a:off x="8416690" y="1857600"/>
            <a:ext cx="2493812" cy="3297600"/>
          </a:xfrm>
        </p:spPr>
        <p:txBody>
          <a:bodyPr>
            <a:noAutofit/>
          </a:bodyPr>
          <a:lstStyle/>
          <a:p>
            <a:r>
              <a:rPr lang="zh-CN" altLang="en-US" dirty="0">
                <a:solidFill>
                  <a:schemeClr val="tx1"/>
                </a:solidFill>
              </a:rPr>
              <a:t>表单由三个基本部分组成：</a:t>
            </a:r>
            <a:endParaRPr lang="en-US" altLang="zh-CN" dirty="0">
              <a:solidFill>
                <a:schemeClr val="tx1"/>
              </a:solidFill>
            </a:endParaRPr>
          </a:p>
          <a:p>
            <a:pPr marL="228594" indent="-228594">
              <a:buFont typeface="Wingdings" panose="05000000000000000000" pitchFamily="2" charset="2"/>
              <a:buChar char="l"/>
            </a:pPr>
            <a:r>
              <a:rPr lang="zh-CN" altLang="en-US" dirty="0">
                <a:solidFill>
                  <a:schemeClr val="tx1"/>
                </a:solidFill>
              </a:rPr>
              <a:t>表单标签</a:t>
            </a:r>
            <a:endParaRPr lang="en-US" altLang="zh-CN" dirty="0">
              <a:solidFill>
                <a:schemeClr val="tx1"/>
              </a:solidFill>
            </a:endParaRPr>
          </a:p>
          <a:p>
            <a:pPr marL="228594" indent="-228594">
              <a:buFont typeface="Wingdings" panose="05000000000000000000" pitchFamily="2" charset="2"/>
              <a:buChar char="l"/>
            </a:pPr>
            <a:r>
              <a:rPr lang="zh-CN" altLang="en-US" dirty="0">
                <a:solidFill>
                  <a:schemeClr val="tx1"/>
                </a:solidFill>
              </a:rPr>
              <a:t>表单域</a:t>
            </a:r>
            <a:endParaRPr lang="en-US" altLang="zh-CN" dirty="0">
              <a:solidFill>
                <a:schemeClr val="tx1"/>
              </a:solidFill>
            </a:endParaRPr>
          </a:p>
          <a:p>
            <a:pPr marL="228594" indent="-228594">
              <a:buFont typeface="Wingdings" panose="05000000000000000000" pitchFamily="2" charset="2"/>
              <a:buChar char="l"/>
            </a:pPr>
            <a:r>
              <a:rPr lang="zh-CN" altLang="en-US" b="1" dirty="0">
                <a:solidFill>
                  <a:srgbClr val="FF0000"/>
                </a:solidFill>
              </a:rPr>
              <a:t>表单按钮</a:t>
            </a:r>
          </a:p>
        </p:txBody>
      </p:sp>
      <p:grpSp>
        <p:nvGrpSpPr>
          <p:cNvPr id="12" name="组合 11">
            <a:extLst>
              <a:ext uri="{FF2B5EF4-FFF2-40B4-BE49-F238E27FC236}">
                <a16:creationId xmlns:a16="http://schemas.microsoft.com/office/drawing/2014/main" id="{79F3D3A7-95B1-4265-A78F-A207D58D77AB}"/>
              </a:ext>
            </a:extLst>
          </p:cNvPr>
          <p:cNvGrpSpPr>
            <a:grpSpLocks/>
          </p:cNvGrpSpPr>
          <p:nvPr/>
        </p:nvGrpSpPr>
        <p:grpSpPr bwMode="auto">
          <a:xfrm>
            <a:off x="1281497" y="2013304"/>
            <a:ext cx="7135192" cy="2262362"/>
            <a:chOff x="1078118" y="2214664"/>
            <a:chExt cx="6318046" cy="868171"/>
          </a:xfrm>
        </p:grpSpPr>
        <p:sp>
          <p:nvSpPr>
            <p:cNvPr id="13" name="矩形 12">
              <a:extLst>
                <a:ext uri="{FF2B5EF4-FFF2-40B4-BE49-F238E27FC236}">
                  <a16:creationId xmlns:a16="http://schemas.microsoft.com/office/drawing/2014/main" id="{5191E349-9356-4843-AF52-2876E67EDFBB}"/>
                </a:ext>
              </a:extLst>
            </p:cNvPr>
            <p:cNvSpPr/>
            <p:nvPr/>
          </p:nvSpPr>
          <p:spPr>
            <a:xfrm>
              <a:off x="1078118" y="2214664"/>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14" name="矩形 13">
              <a:extLst>
                <a:ext uri="{FF2B5EF4-FFF2-40B4-BE49-F238E27FC236}">
                  <a16:creationId xmlns:a16="http://schemas.microsoft.com/office/drawing/2014/main" id="{0B2412CC-D4A0-4360-AE03-146E12440BE8}"/>
                </a:ext>
              </a:extLst>
            </p:cNvPr>
            <p:cNvSpPr/>
            <p:nvPr/>
          </p:nvSpPr>
          <p:spPr>
            <a:xfrm>
              <a:off x="1177925" y="2250989"/>
              <a:ext cx="6218239" cy="769177"/>
            </a:xfrm>
            <a:prstGeom prst="rect">
              <a:avLst/>
            </a:prstGeom>
          </p:spPr>
          <p:txBody>
            <a:bodyPr wrap="square">
              <a:spAutoFit/>
            </a:bodyPr>
            <a:lstStyle/>
            <a:p>
              <a:pPr>
                <a:lnSpc>
                  <a:spcPct val="150000"/>
                </a:lnSpc>
              </a:pPr>
              <a:r>
                <a:rPr lang="en-US" altLang="zh-CN" sz="1400" dirty="0">
                  <a:latin typeface="Courier New" panose="02070309020205020404" pitchFamily="49" charset="0"/>
                </a:rPr>
                <a:t>&lt;form&gt;</a:t>
              </a:r>
            </a:p>
            <a:p>
              <a:pPr>
                <a:lnSpc>
                  <a:spcPct val="150000"/>
                </a:lnSpc>
              </a:pPr>
              <a:r>
                <a:rPr lang="en-US" altLang="zh-CN" sz="1400" dirty="0">
                  <a:latin typeface="Courier New" panose="02070309020205020404" pitchFamily="49" charset="0"/>
                </a:rPr>
                <a:t>    &lt;input type="text" name="</a:t>
              </a:r>
              <a:r>
                <a:rPr lang="en-US" altLang="zh-CN" sz="1400" dirty="0" err="1">
                  <a:latin typeface="Courier New" panose="02070309020205020404" pitchFamily="49" charset="0"/>
                </a:rPr>
                <a:t>email_or_mobile</a:t>
              </a:r>
              <a:r>
                <a:rPr lang="en-US" altLang="zh-CN" sz="1400" dirty="0">
                  <a:latin typeface="Courier New" panose="02070309020205020404" pitchFamily="49" charset="0"/>
                </a:rPr>
                <a:t>" /&gt;</a:t>
              </a:r>
            </a:p>
            <a:p>
              <a:pPr>
                <a:lnSpc>
                  <a:spcPct val="150000"/>
                </a:lnSpc>
              </a:pPr>
              <a:r>
                <a:rPr lang="en-US" altLang="zh-CN" sz="1400" dirty="0">
                  <a:latin typeface="Courier New" panose="02070309020205020404" pitchFamily="49" charset="0"/>
                </a:rPr>
                <a:t>    &lt;input type="password" name="password" /&gt;</a:t>
              </a:r>
            </a:p>
            <a:p>
              <a:pPr>
                <a:lnSpc>
                  <a:spcPct val="150000"/>
                </a:lnSpc>
              </a:pPr>
              <a:r>
                <a:rPr lang="en-US" altLang="zh-CN" sz="1400" dirty="0">
                  <a:latin typeface="Courier New" panose="02070309020205020404" pitchFamily="49" charset="0"/>
                </a:rPr>
                <a:t>    &lt;input type="checkbox" name="</a:t>
              </a:r>
              <a:r>
                <a:rPr lang="en-US" altLang="zh-CN" sz="1400" dirty="0" err="1">
                  <a:latin typeface="Courier New" panose="02070309020205020404" pitchFamily="49" charset="0"/>
                </a:rPr>
                <a:t>remember_me</a:t>
              </a:r>
              <a:r>
                <a:rPr lang="en-US" altLang="zh-CN" sz="1400" dirty="0">
                  <a:latin typeface="Courier New" panose="02070309020205020404" pitchFamily="49" charset="0"/>
                </a:rPr>
                <a:t>" checked /&gt;</a:t>
              </a:r>
            </a:p>
            <a:p>
              <a:pPr>
                <a:lnSpc>
                  <a:spcPct val="150000"/>
                </a:lnSpc>
              </a:pPr>
              <a:r>
                <a:rPr lang="en-US" altLang="zh-CN" sz="1400" dirty="0">
                  <a:latin typeface="Courier New" panose="02070309020205020404" pitchFamily="49" charset="0"/>
                </a:rPr>
                <a:t>    &lt;</a:t>
              </a:r>
              <a:r>
                <a:rPr lang="en-US" altLang="zh-CN" sz="1400" b="1" dirty="0">
                  <a:solidFill>
                    <a:srgbClr val="FF0000"/>
                  </a:solidFill>
                  <a:latin typeface="Courier New" panose="02070309020205020404" pitchFamily="49" charset="0"/>
                </a:rPr>
                <a:t>button</a:t>
              </a:r>
              <a:r>
                <a:rPr lang="en-US" altLang="zh-CN" sz="1400" dirty="0">
                  <a:latin typeface="Courier New" panose="02070309020205020404" pitchFamily="49" charset="0"/>
                </a:rPr>
                <a:t> type="</a:t>
              </a:r>
              <a:r>
                <a:rPr lang="en-US" altLang="zh-CN" sz="1400" dirty="0">
                  <a:solidFill>
                    <a:srgbClr val="047FFD"/>
                  </a:solidFill>
                  <a:latin typeface="Courier New" panose="02070309020205020404" pitchFamily="49" charset="0"/>
                </a:rPr>
                <a:t>submit</a:t>
              </a:r>
              <a:r>
                <a:rPr lang="en-US" altLang="zh-CN" sz="1400" dirty="0">
                  <a:latin typeface="Courier New" panose="02070309020205020404" pitchFamily="49" charset="0"/>
                </a:rPr>
                <a:t>"&gt;</a:t>
              </a:r>
              <a:r>
                <a:rPr lang="zh-CN" altLang="en-US" sz="1400" dirty="0">
                  <a:latin typeface="Courier New" panose="02070309020205020404" pitchFamily="49" charset="0"/>
                </a:rPr>
                <a:t>提交</a:t>
              </a:r>
              <a:r>
                <a:rPr lang="en-US" altLang="zh-CN" sz="1400" dirty="0">
                  <a:latin typeface="Courier New" panose="02070309020205020404" pitchFamily="49" charset="0"/>
                </a:rPr>
                <a:t>&lt;/button&gt;</a:t>
              </a:r>
            </a:p>
            <a:p>
              <a:pPr>
                <a:lnSpc>
                  <a:spcPct val="150000"/>
                </a:lnSpc>
              </a:pPr>
              <a:r>
                <a:rPr lang="en-US" altLang="zh-CN" sz="1400" dirty="0">
                  <a:latin typeface="Courier New" panose="02070309020205020404" pitchFamily="49" charset="0"/>
                </a:rPr>
                <a:t>&lt;/form&gt;</a:t>
              </a:r>
            </a:p>
          </p:txBody>
        </p:sp>
      </p:grpSp>
    </p:spTree>
    <p:extLst>
      <p:ext uri="{BB962C8B-B14F-4D97-AF65-F5344CB8AC3E}">
        <p14:creationId xmlns:p14="http://schemas.microsoft.com/office/powerpoint/2010/main" val="2262464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838200" y="6350"/>
            <a:ext cx="8983133" cy="1056000"/>
          </a:xfrm>
        </p:spPr>
        <p:txBody>
          <a:bodyPr/>
          <a:lstStyle/>
          <a:p>
            <a:r>
              <a:rPr lang="en-US" altLang="zh-CN" dirty="0"/>
              <a:t>1. form</a:t>
            </a:r>
            <a:r>
              <a:rPr lang="zh-CN" altLang="en-US" dirty="0"/>
              <a:t>表单的基本使用</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1.3 &lt;form&gt;</a:t>
            </a:r>
            <a:r>
              <a:rPr lang="zh-CN" altLang="en-US" dirty="0"/>
              <a:t>标签的属性</a:t>
            </a:r>
          </a:p>
        </p:txBody>
      </p:sp>
      <p:sp>
        <p:nvSpPr>
          <p:cNvPr id="16" name="内容占位符 5">
            <a:extLst>
              <a:ext uri="{FF2B5EF4-FFF2-40B4-BE49-F238E27FC236}">
                <a16:creationId xmlns:a16="http://schemas.microsoft.com/office/drawing/2014/main" id="{82CFF3A1-B214-4F87-8321-AC8143FA4236}"/>
              </a:ext>
            </a:extLst>
          </p:cNvPr>
          <p:cNvSpPr>
            <a:spLocks noGrp="1"/>
          </p:cNvSpPr>
          <p:nvPr>
            <p:ph sz="half" idx="14"/>
          </p:nvPr>
        </p:nvSpPr>
        <p:spPr>
          <a:xfrm>
            <a:off x="1131170" y="1857600"/>
            <a:ext cx="8983133" cy="609600"/>
          </a:xfrm>
        </p:spPr>
        <p:txBody>
          <a:bodyPr>
            <a:noAutofit/>
          </a:bodyPr>
          <a:lstStyle/>
          <a:p>
            <a:r>
              <a:rPr lang="en-US" altLang="zh-CN" dirty="0">
                <a:solidFill>
                  <a:schemeClr val="tx1"/>
                </a:solidFill>
              </a:rPr>
              <a:t>&lt;form&gt;</a:t>
            </a:r>
            <a:r>
              <a:rPr lang="zh-CN" altLang="en-US" dirty="0">
                <a:solidFill>
                  <a:schemeClr val="tx1"/>
                </a:solidFill>
              </a:rPr>
              <a:t>标签用来采集数据，</a:t>
            </a:r>
            <a:r>
              <a:rPr lang="en-US" altLang="zh-CN" dirty="0">
                <a:solidFill>
                  <a:schemeClr val="tx1"/>
                </a:solidFill>
              </a:rPr>
              <a:t>&lt;form&gt;</a:t>
            </a:r>
            <a:r>
              <a:rPr lang="zh-CN" altLang="en-US" dirty="0">
                <a:solidFill>
                  <a:schemeClr val="tx1"/>
                </a:solidFill>
              </a:rPr>
              <a:t>标签的属性则是用来规定</a:t>
            </a:r>
            <a:r>
              <a:rPr lang="zh-CN" altLang="en-US" b="1" dirty="0">
                <a:solidFill>
                  <a:srgbClr val="FF0000"/>
                </a:solidFill>
              </a:rPr>
              <a:t>如何把采集到的数据发送到服务器</a:t>
            </a:r>
            <a:r>
              <a:rPr lang="zh-CN" altLang="en-US" dirty="0">
                <a:solidFill>
                  <a:schemeClr val="tx1"/>
                </a:solidFill>
              </a:rPr>
              <a:t>。</a:t>
            </a:r>
          </a:p>
        </p:txBody>
      </p:sp>
      <p:graphicFrame>
        <p:nvGraphicFramePr>
          <p:cNvPr id="17" name="表格 16">
            <a:extLst>
              <a:ext uri="{FF2B5EF4-FFF2-40B4-BE49-F238E27FC236}">
                <a16:creationId xmlns:a16="http://schemas.microsoft.com/office/drawing/2014/main" id="{B8C2D546-AB65-43E4-8653-41F96D39C5E1}"/>
              </a:ext>
            </a:extLst>
          </p:cNvPr>
          <p:cNvGraphicFramePr>
            <a:graphicFrameLocks noGrp="1"/>
          </p:cNvGraphicFramePr>
          <p:nvPr>
            <p:extLst>
              <p:ext uri="{D42A27DB-BD31-4B8C-83A1-F6EECF244321}">
                <p14:modId xmlns:p14="http://schemas.microsoft.com/office/powerpoint/2010/main" val="2359109559"/>
              </p:ext>
            </p:extLst>
          </p:nvPr>
        </p:nvGraphicFramePr>
        <p:xfrm>
          <a:off x="1245256" y="2490965"/>
          <a:ext cx="9075608" cy="3429548"/>
        </p:xfrm>
        <a:graphic>
          <a:graphicData uri="http://schemas.openxmlformats.org/drawingml/2006/table">
            <a:tbl>
              <a:tblPr/>
              <a:tblGrid>
                <a:gridCol w="1551187">
                  <a:extLst>
                    <a:ext uri="{9D8B030D-6E8A-4147-A177-3AD203B41FA5}">
                      <a16:colId xmlns:a16="http://schemas.microsoft.com/office/drawing/2014/main" val="20000"/>
                    </a:ext>
                  </a:extLst>
                </a:gridCol>
                <a:gridCol w="3512013">
                  <a:extLst>
                    <a:ext uri="{9D8B030D-6E8A-4147-A177-3AD203B41FA5}">
                      <a16:colId xmlns:a16="http://schemas.microsoft.com/office/drawing/2014/main" val="3787956794"/>
                    </a:ext>
                  </a:extLst>
                </a:gridCol>
                <a:gridCol w="4012408">
                  <a:extLst>
                    <a:ext uri="{9D8B030D-6E8A-4147-A177-3AD203B41FA5}">
                      <a16:colId xmlns:a16="http://schemas.microsoft.com/office/drawing/2014/main" val="4050760502"/>
                    </a:ext>
                  </a:extLst>
                </a:gridCol>
              </a:tblGrid>
              <a:tr h="483148">
                <a:tc>
                  <a:txBody>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900" b="1" i="0" u="none" strike="noStrike" cap="none" normalizeH="0" baseline="0" dirty="0">
                          <a:ln>
                            <a:noFill/>
                          </a:ln>
                          <a:solidFill>
                            <a:srgbClr val="FFFFFF"/>
                          </a:solidFill>
                          <a:effectLst/>
                          <a:latin typeface="微软雅黑" pitchFamily="34" charset="-122"/>
                          <a:ea typeface="微软雅黑" pitchFamily="34" charset="-122"/>
                        </a:rPr>
                        <a:t>属性</a:t>
                      </a:r>
                    </a:p>
                  </a:txBody>
                  <a:tcPr marL="121891" marR="121891"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defRPr/>
                      </a:pPr>
                      <a:r>
                        <a:rPr kumimoji="0" lang="zh-CN" altLang="en-US" sz="1900" b="1" i="0" u="none" strike="noStrike" cap="none" normalizeH="0" baseline="0" dirty="0">
                          <a:ln>
                            <a:noFill/>
                          </a:ln>
                          <a:solidFill>
                            <a:srgbClr val="FFFFFF"/>
                          </a:solidFill>
                          <a:effectLst/>
                          <a:latin typeface="微软雅黑" pitchFamily="34" charset="-122"/>
                          <a:ea typeface="微软雅黑" pitchFamily="34" charset="-122"/>
                        </a:rPr>
                        <a:t>值</a:t>
                      </a:r>
                    </a:p>
                  </a:txBody>
                  <a:tcPr marL="121891" marR="121891"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defRPr/>
                      </a:pPr>
                      <a:r>
                        <a:rPr kumimoji="0" lang="zh-CN" altLang="en-US" sz="1900" b="1" i="0" u="none" strike="noStrike" cap="none" normalizeH="0" baseline="0" dirty="0">
                          <a:ln>
                            <a:noFill/>
                          </a:ln>
                          <a:solidFill>
                            <a:srgbClr val="FFFFFF"/>
                          </a:solidFill>
                          <a:effectLst/>
                          <a:latin typeface="微软雅黑" pitchFamily="34" charset="-122"/>
                          <a:ea typeface="微软雅黑" pitchFamily="34" charset="-122"/>
                        </a:rPr>
                        <a:t>描述</a:t>
                      </a:r>
                    </a:p>
                  </a:txBody>
                  <a:tcPr marL="121891" marR="121891"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416560">
                <a:tc>
                  <a:txBody>
                    <a:bodyPr/>
                    <a:lstStyle/>
                    <a:p>
                      <a:pPr algn="ctr"/>
                      <a:r>
                        <a:rPr lang="en-US" sz="1400" dirty="0">
                          <a:effectLst/>
                          <a:latin typeface="微软雅黑" panose="020B0503020204020204" pitchFamily="34" charset="-122"/>
                          <a:ea typeface="微软雅黑" panose="020B0503020204020204" pitchFamily="34" charset="-122"/>
                        </a:rPr>
                        <a:t>action</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algn="l"/>
                      <a:r>
                        <a:rPr lang="en-US" sz="1400" dirty="0">
                          <a:solidFill>
                            <a:schemeClr val="tx1"/>
                          </a:solidFill>
                          <a:effectLst/>
                          <a:latin typeface="微软雅黑" panose="020B0503020204020204" pitchFamily="34" charset="-122"/>
                          <a:ea typeface="微软雅黑" panose="020B0503020204020204" pitchFamily="34" charset="-122"/>
                        </a:rPr>
                        <a:t>URL</a:t>
                      </a:r>
                      <a:r>
                        <a:rPr lang="zh-CN" altLang="en-US" sz="1400" dirty="0">
                          <a:solidFill>
                            <a:schemeClr val="tx1"/>
                          </a:solidFill>
                          <a:effectLst/>
                          <a:latin typeface="微软雅黑" panose="020B0503020204020204" pitchFamily="34" charset="-122"/>
                          <a:ea typeface="微软雅黑" panose="020B0503020204020204" pitchFamily="34" charset="-122"/>
                        </a:rPr>
                        <a:t>地址</a:t>
                      </a:r>
                      <a:endParaRPr lang="en-US" sz="1400" dirty="0">
                        <a:solidFill>
                          <a:schemeClr val="tx1"/>
                        </a:solidFill>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algn="l"/>
                      <a:r>
                        <a:rPr lang="zh-CN" altLang="en-US" sz="1400" b="0" i="0" kern="1200" dirty="0">
                          <a:solidFill>
                            <a:schemeClr val="tx1"/>
                          </a:solidFill>
                          <a:effectLst/>
                          <a:latin typeface="微软雅黑" panose="020B0503020204020204" pitchFamily="34" charset="-122"/>
                          <a:ea typeface="微软雅黑" panose="020B0503020204020204" pitchFamily="34" charset="-122"/>
                          <a:cs typeface="+mn-cs"/>
                        </a:rPr>
                        <a:t>规定当提交表单时，向何处发送表单数据</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416560">
                <a:tc>
                  <a:txBody>
                    <a:bodyPr/>
                    <a:lstStyle/>
                    <a:p>
                      <a:pPr algn="ctr"/>
                      <a:r>
                        <a:rPr lang="en-US" altLang="zh-CN" sz="1400" dirty="0">
                          <a:solidFill>
                            <a:schemeClr val="tx1"/>
                          </a:solidFill>
                          <a:effectLst/>
                          <a:latin typeface="微软雅黑" panose="020B0503020204020204" pitchFamily="34" charset="-122"/>
                          <a:ea typeface="微软雅黑" panose="020B0503020204020204" pitchFamily="34" charset="-122"/>
                        </a:rPr>
                        <a:t>method</a:t>
                      </a:r>
                      <a:endParaRPr lang="en-US" sz="1400" dirty="0">
                        <a:solidFill>
                          <a:schemeClr val="tx1"/>
                        </a:solidFill>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algn="l"/>
                      <a:r>
                        <a:rPr lang="en-US" sz="1400" dirty="0">
                          <a:solidFill>
                            <a:schemeClr val="tx1"/>
                          </a:solidFill>
                          <a:effectLst/>
                          <a:latin typeface="微软雅黑" panose="020B0503020204020204" pitchFamily="34" charset="-122"/>
                          <a:ea typeface="微软雅黑" panose="020B0503020204020204" pitchFamily="34" charset="-122"/>
                        </a:rPr>
                        <a:t>get</a:t>
                      </a:r>
                      <a:r>
                        <a:rPr lang="zh-CN" altLang="en-US" sz="1400" dirty="0">
                          <a:solidFill>
                            <a:schemeClr val="tx1"/>
                          </a:solidFill>
                          <a:effectLst/>
                          <a:latin typeface="微软雅黑" panose="020B0503020204020204" pitchFamily="34" charset="-122"/>
                          <a:ea typeface="微软雅黑" panose="020B0503020204020204" pitchFamily="34" charset="-122"/>
                        </a:rPr>
                        <a:t>或</a:t>
                      </a:r>
                      <a:r>
                        <a:rPr lang="en-US" altLang="zh-CN" sz="1400" dirty="0">
                          <a:solidFill>
                            <a:schemeClr val="tx1"/>
                          </a:solidFill>
                          <a:effectLst/>
                          <a:latin typeface="微软雅黑" panose="020B0503020204020204" pitchFamily="34" charset="-122"/>
                          <a:ea typeface="微软雅黑" panose="020B0503020204020204" pitchFamily="34" charset="-122"/>
                        </a:rPr>
                        <a:t>post</a:t>
                      </a:r>
                      <a:endParaRPr lang="en-US" sz="1400" dirty="0">
                        <a:solidFill>
                          <a:schemeClr val="tx1"/>
                        </a:solidFill>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algn="l"/>
                      <a:r>
                        <a:rPr lang="zh-CN" altLang="en-US" sz="1400" b="0" i="0" kern="1200" dirty="0">
                          <a:solidFill>
                            <a:schemeClr val="tx1"/>
                          </a:solidFill>
                          <a:effectLst/>
                          <a:latin typeface="微软雅黑" panose="020B0503020204020204" pitchFamily="34" charset="-122"/>
                          <a:ea typeface="微软雅黑" panose="020B0503020204020204" pitchFamily="34" charset="-122"/>
                          <a:cs typeface="+mn-cs"/>
                        </a:rPr>
                        <a:t>规定以何种方式把表单数据提交到 </a:t>
                      </a:r>
                      <a:r>
                        <a:rPr lang="en-US" altLang="zh-CN" sz="1400" b="0" i="0" kern="1200" dirty="0">
                          <a:solidFill>
                            <a:schemeClr val="tx1"/>
                          </a:solidFill>
                          <a:effectLst/>
                          <a:latin typeface="微软雅黑" panose="020B0503020204020204" pitchFamily="34" charset="-122"/>
                          <a:ea typeface="微软雅黑" panose="020B0503020204020204" pitchFamily="34" charset="-122"/>
                          <a:cs typeface="+mn-cs"/>
                        </a:rPr>
                        <a:t>action URL</a:t>
                      </a:r>
                      <a:endParaRPr lang="zh-CN" altLang="en-US" sz="1400" dirty="0">
                        <a:solidFill>
                          <a:schemeClr val="tx1"/>
                        </a:solidFill>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532812217"/>
                  </a:ext>
                </a:extLst>
              </a:tr>
              <a:tr h="843280">
                <a:tc>
                  <a:txBody>
                    <a:bodyPr/>
                    <a:lstStyle/>
                    <a:p>
                      <a:pPr algn="ctr"/>
                      <a:r>
                        <a:rPr lang="en-US" sz="1400" dirty="0">
                          <a:effectLst/>
                          <a:latin typeface="微软雅黑" panose="020B0503020204020204" pitchFamily="34" charset="-122"/>
                          <a:ea typeface="微软雅黑" panose="020B0503020204020204" pitchFamily="34" charset="-122"/>
                        </a:rPr>
                        <a:t>enctype</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algn="l"/>
                      <a:r>
                        <a:rPr lang="en-US" altLang="zh-CN" sz="1400" b="0" i="0" kern="1200" dirty="0">
                          <a:solidFill>
                            <a:schemeClr val="tx1"/>
                          </a:solidFill>
                          <a:effectLst/>
                          <a:latin typeface="微软雅黑" panose="020B0503020204020204" pitchFamily="34" charset="-122"/>
                          <a:ea typeface="微软雅黑" panose="020B0503020204020204" pitchFamily="34" charset="-122"/>
                          <a:cs typeface="+mn-cs"/>
                        </a:rPr>
                        <a:t>application/x-www-form-</a:t>
                      </a:r>
                      <a:r>
                        <a:rPr lang="en-US" altLang="zh-CN" sz="1400" b="0" i="0" kern="1200" dirty="0" err="1">
                          <a:solidFill>
                            <a:schemeClr val="tx1"/>
                          </a:solidFill>
                          <a:effectLst/>
                          <a:latin typeface="微软雅黑" panose="020B0503020204020204" pitchFamily="34" charset="-122"/>
                          <a:ea typeface="微软雅黑" panose="020B0503020204020204" pitchFamily="34" charset="-122"/>
                          <a:cs typeface="+mn-cs"/>
                        </a:rPr>
                        <a:t>urlencoded</a:t>
                      </a:r>
                      <a:endParaRPr lang="en-US" altLang="zh-CN" sz="1400" b="0" i="0" kern="1200" dirty="0">
                        <a:solidFill>
                          <a:schemeClr val="tx1"/>
                        </a:solidFill>
                        <a:effectLst/>
                        <a:latin typeface="微软雅黑" panose="020B0503020204020204" pitchFamily="34" charset="-122"/>
                        <a:ea typeface="微软雅黑" panose="020B0503020204020204" pitchFamily="34" charset="-122"/>
                        <a:cs typeface="+mn-cs"/>
                      </a:endParaRPr>
                    </a:p>
                    <a:p>
                      <a:pPr algn="l"/>
                      <a:r>
                        <a:rPr lang="en-US" altLang="zh-CN" sz="1400" b="0" i="0" kern="1200" dirty="0">
                          <a:solidFill>
                            <a:schemeClr val="tx1"/>
                          </a:solidFill>
                          <a:effectLst/>
                          <a:latin typeface="微软雅黑" panose="020B0503020204020204" pitchFamily="34" charset="-122"/>
                          <a:ea typeface="微软雅黑" panose="020B0503020204020204" pitchFamily="34" charset="-122"/>
                          <a:cs typeface="+mn-cs"/>
                        </a:rPr>
                        <a:t>multipart/form-data</a:t>
                      </a:r>
                    </a:p>
                    <a:p>
                      <a:pPr algn="l"/>
                      <a:r>
                        <a:rPr lang="en-US" altLang="zh-CN" sz="1400" b="0" i="0" kern="1200" dirty="0">
                          <a:solidFill>
                            <a:schemeClr val="tx1"/>
                          </a:solidFill>
                          <a:effectLst/>
                          <a:latin typeface="微软雅黑" panose="020B0503020204020204" pitchFamily="34" charset="-122"/>
                          <a:ea typeface="微软雅黑" panose="020B0503020204020204" pitchFamily="34" charset="-122"/>
                          <a:cs typeface="+mn-cs"/>
                        </a:rPr>
                        <a:t>text/plain</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algn="l"/>
                      <a:r>
                        <a:rPr lang="zh-CN" altLang="en-US" sz="1400" b="0" i="0" kern="1200" dirty="0">
                          <a:solidFill>
                            <a:schemeClr val="tx1"/>
                          </a:solidFill>
                          <a:effectLst/>
                          <a:latin typeface="微软雅黑" panose="020B0503020204020204" pitchFamily="34" charset="-122"/>
                          <a:ea typeface="微软雅黑" panose="020B0503020204020204" pitchFamily="34" charset="-122"/>
                          <a:cs typeface="+mn-cs"/>
                        </a:rPr>
                        <a:t>规定在发送表单数据之前如何对其进行编码</a:t>
                      </a:r>
                      <a:endParaRPr lang="en-US" altLang="zh-CN" sz="1400" dirty="0">
                        <a:solidFill>
                          <a:schemeClr val="tx1"/>
                        </a:solidFill>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2"/>
                  </a:ext>
                </a:extLst>
              </a:tr>
              <a:tr h="1270000">
                <a:tc>
                  <a:txBody>
                    <a:bodyPr/>
                    <a:lstStyle/>
                    <a:p>
                      <a:pPr marL="0" algn="ctr" defTabSz="685800" rtl="0" eaLnBrk="1" latinLnBrk="0" hangingPunct="1"/>
                      <a:r>
                        <a:rPr lang="en-US" sz="1400" kern="1200" dirty="0">
                          <a:solidFill>
                            <a:schemeClr val="tx1"/>
                          </a:solidFill>
                          <a:effectLst/>
                          <a:latin typeface="微软雅黑" panose="020B0503020204020204" pitchFamily="34" charset="-122"/>
                          <a:ea typeface="微软雅黑" panose="020B0503020204020204" pitchFamily="34" charset="-122"/>
                          <a:cs typeface="+mn-cs"/>
                        </a:rPr>
                        <a:t>target</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algn="l"/>
                      <a:r>
                        <a:rPr lang="en-US" altLang="zh-CN" sz="1400" b="0" i="0" kern="1200" dirty="0">
                          <a:solidFill>
                            <a:schemeClr val="tx1"/>
                          </a:solidFill>
                          <a:effectLst/>
                          <a:latin typeface="微软雅黑" panose="020B0503020204020204" pitchFamily="34" charset="-122"/>
                          <a:ea typeface="微软雅黑" panose="020B0503020204020204" pitchFamily="34" charset="-122"/>
                          <a:cs typeface="+mn-cs"/>
                        </a:rPr>
                        <a:t>_blank</a:t>
                      </a:r>
                    </a:p>
                    <a:p>
                      <a:pPr algn="l"/>
                      <a:r>
                        <a:rPr lang="en-US" altLang="zh-CN" sz="1400" b="0" i="0" kern="1200" dirty="0">
                          <a:solidFill>
                            <a:schemeClr val="tx1"/>
                          </a:solidFill>
                          <a:effectLst/>
                          <a:latin typeface="微软雅黑" panose="020B0503020204020204" pitchFamily="34" charset="-122"/>
                          <a:ea typeface="微软雅黑" panose="020B0503020204020204" pitchFamily="34" charset="-122"/>
                          <a:cs typeface="+mn-cs"/>
                        </a:rPr>
                        <a:t>_self</a:t>
                      </a:r>
                    </a:p>
                    <a:p>
                      <a:pPr algn="l"/>
                      <a:r>
                        <a:rPr lang="en-US" altLang="zh-CN" sz="1400" b="0" i="0" kern="1200" dirty="0">
                          <a:solidFill>
                            <a:schemeClr val="tx1"/>
                          </a:solidFill>
                          <a:effectLst/>
                          <a:latin typeface="微软雅黑" panose="020B0503020204020204" pitchFamily="34" charset="-122"/>
                          <a:ea typeface="微软雅黑" panose="020B0503020204020204" pitchFamily="34" charset="-122"/>
                          <a:cs typeface="+mn-cs"/>
                        </a:rPr>
                        <a:t>_parent</a:t>
                      </a:r>
                    </a:p>
                    <a:p>
                      <a:pPr algn="l"/>
                      <a:r>
                        <a:rPr lang="en-US" altLang="zh-CN" sz="1400" b="0" i="0" kern="1200" dirty="0">
                          <a:solidFill>
                            <a:schemeClr val="tx1"/>
                          </a:solidFill>
                          <a:effectLst/>
                          <a:latin typeface="微软雅黑" panose="020B0503020204020204" pitchFamily="34" charset="-122"/>
                          <a:ea typeface="微软雅黑" panose="020B0503020204020204" pitchFamily="34" charset="-122"/>
                          <a:cs typeface="+mn-cs"/>
                        </a:rPr>
                        <a:t>_top</a:t>
                      </a:r>
                    </a:p>
                    <a:p>
                      <a:pPr algn="l"/>
                      <a:r>
                        <a:rPr lang="en-US" altLang="zh-CN" sz="1400" b="0" i="1" kern="1200" dirty="0" err="1">
                          <a:solidFill>
                            <a:schemeClr val="tx1"/>
                          </a:solidFill>
                          <a:effectLst/>
                          <a:latin typeface="微软雅黑" panose="020B0503020204020204" pitchFamily="34" charset="-122"/>
                          <a:ea typeface="微软雅黑" panose="020B0503020204020204" pitchFamily="34" charset="-122"/>
                          <a:cs typeface="+mn-cs"/>
                        </a:rPr>
                        <a:t>framename</a:t>
                      </a:r>
                      <a:endParaRPr lang="en-US" altLang="zh-CN" sz="1400" b="0" i="1" kern="1200" dirty="0">
                        <a:solidFill>
                          <a:schemeClr val="tx1"/>
                        </a:solidFill>
                        <a:effectLst/>
                        <a:latin typeface="微软雅黑" panose="020B0503020204020204" pitchFamily="34" charset="-122"/>
                        <a:ea typeface="微软雅黑" panose="020B0503020204020204" pitchFamily="34" charset="-122"/>
                        <a:cs typeface="+mn-cs"/>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algn="l" defTabSz="685800" rtl="0" eaLnBrk="1" latinLnBrk="0" hangingPunct="1"/>
                      <a:r>
                        <a:rPr lang="zh-CN" altLang="en-US" sz="1400" b="0" i="0" kern="1200" dirty="0">
                          <a:solidFill>
                            <a:schemeClr val="tx1"/>
                          </a:solidFill>
                          <a:effectLst/>
                          <a:latin typeface="微软雅黑" panose="020B0503020204020204" pitchFamily="34" charset="-122"/>
                          <a:ea typeface="微软雅黑" panose="020B0503020204020204" pitchFamily="34" charset="-122"/>
                          <a:cs typeface="+mn-cs"/>
                        </a:rPr>
                        <a:t>规定在何处打开 </a:t>
                      </a:r>
                      <a:r>
                        <a:rPr lang="en-US" altLang="zh-CN" sz="1400" b="0" i="0" kern="1200" dirty="0">
                          <a:solidFill>
                            <a:schemeClr val="tx1"/>
                          </a:solidFill>
                          <a:effectLst/>
                          <a:latin typeface="微软雅黑" panose="020B0503020204020204" pitchFamily="34" charset="-122"/>
                          <a:ea typeface="微软雅黑" panose="020B0503020204020204" pitchFamily="34" charset="-122"/>
                          <a:cs typeface="+mn-cs"/>
                        </a:rPr>
                        <a:t>action URL</a:t>
                      </a:r>
                      <a:endParaRPr lang="en-US" altLang="zh-CN"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3375109742"/>
                  </a:ext>
                </a:extLst>
              </a:tr>
            </a:tbl>
          </a:graphicData>
        </a:graphic>
      </p:graphicFrame>
    </p:spTree>
    <p:extLst>
      <p:ext uri="{BB962C8B-B14F-4D97-AF65-F5344CB8AC3E}">
        <p14:creationId xmlns:p14="http://schemas.microsoft.com/office/powerpoint/2010/main" val="361290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form</a:t>
            </a:r>
            <a:r>
              <a:rPr lang="zh-CN" altLang="en-US" dirty="0"/>
              <a:t>表单的基本使用</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1.3 &lt;form&gt;</a:t>
            </a:r>
            <a:r>
              <a:rPr lang="zh-CN" altLang="en-US" dirty="0"/>
              <a:t>标签的属性</a:t>
            </a:r>
          </a:p>
        </p:txBody>
      </p:sp>
      <p:sp>
        <p:nvSpPr>
          <p:cNvPr id="9" name="TextBox 3">
            <a:extLst>
              <a:ext uri="{FF2B5EF4-FFF2-40B4-BE49-F238E27FC236}">
                <a16:creationId xmlns:a16="http://schemas.microsoft.com/office/drawing/2014/main" id="{DD6D4521-9F79-420E-9DE9-859B81DB367F}"/>
              </a:ext>
            </a:extLst>
          </p:cNvPr>
          <p:cNvSpPr txBox="1">
            <a:spLocks noChangeArrowheads="1"/>
          </p:cNvSpPr>
          <p:nvPr/>
        </p:nvSpPr>
        <p:spPr bwMode="auto">
          <a:xfrm>
            <a:off x="1131168"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1. action</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a:extLst>
              <a:ext uri="{FF2B5EF4-FFF2-40B4-BE49-F238E27FC236}">
                <a16:creationId xmlns:a16="http://schemas.microsoft.com/office/drawing/2014/main" id="{3AA45CAB-A2AB-4AF6-892F-B292AF078A8F}"/>
              </a:ext>
            </a:extLst>
          </p:cNvPr>
          <p:cNvSpPr>
            <a:spLocks noGrp="1"/>
          </p:cNvSpPr>
          <p:nvPr>
            <p:ph sz="half" idx="14"/>
          </p:nvPr>
        </p:nvSpPr>
        <p:spPr>
          <a:xfrm>
            <a:off x="1131168" y="2832000"/>
            <a:ext cx="9697699" cy="3839733"/>
          </a:xfrm>
        </p:spPr>
        <p:txBody>
          <a:bodyPr>
            <a:noAutofit/>
          </a:bodyPr>
          <a:lstStyle/>
          <a:p>
            <a:r>
              <a:rPr lang="en-US" altLang="zh-CN" dirty="0"/>
              <a:t>action </a:t>
            </a:r>
            <a:r>
              <a:rPr lang="zh-CN" altLang="en-US" dirty="0"/>
              <a:t>属性用来</a:t>
            </a:r>
            <a:r>
              <a:rPr lang="zh-CN" altLang="en-US" dirty="0">
                <a:solidFill>
                  <a:schemeClr val="tx1"/>
                </a:solidFill>
              </a:rPr>
              <a:t>规定当提交表单时，</a:t>
            </a:r>
            <a:r>
              <a:rPr lang="zh-CN" altLang="en-US" b="1" dirty="0">
                <a:solidFill>
                  <a:srgbClr val="FF0000"/>
                </a:solidFill>
              </a:rPr>
              <a:t>向何处发送表单数据</a:t>
            </a:r>
            <a:r>
              <a:rPr lang="zh-CN" altLang="en-US" dirty="0">
                <a:solidFill>
                  <a:schemeClr val="tx1"/>
                </a:solidFill>
              </a:rPr>
              <a:t>。</a:t>
            </a:r>
            <a:endParaRPr lang="en-US" altLang="zh-CN" dirty="0">
              <a:solidFill>
                <a:schemeClr val="tx1"/>
              </a:solidFill>
            </a:endParaRPr>
          </a:p>
          <a:p>
            <a:r>
              <a:rPr lang="en-US" altLang="zh-CN" dirty="0">
                <a:solidFill>
                  <a:schemeClr val="tx1"/>
                </a:solidFill>
              </a:rPr>
              <a:t>action </a:t>
            </a:r>
            <a:r>
              <a:rPr lang="zh-CN" altLang="en-US" dirty="0">
                <a:solidFill>
                  <a:schemeClr val="tx1"/>
                </a:solidFill>
              </a:rPr>
              <a:t>属性的值应该是后端提供的一个 </a:t>
            </a:r>
            <a:r>
              <a:rPr lang="en-US" altLang="zh-CN" dirty="0">
                <a:solidFill>
                  <a:schemeClr val="tx1"/>
                </a:solidFill>
              </a:rPr>
              <a:t>URL </a:t>
            </a:r>
            <a:r>
              <a:rPr lang="zh-CN" altLang="en-US" dirty="0">
                <a:solidFill>
                  <a:schemeClr val="tx1"/>
                </a:solidFill>
              </a:rPr>
              <a:t>地址，这个 </a:t>
            </a:r>
            <a:r>
              <a:rPr lang="en-US" altLang="zh-CN" dirty="0">
                <a:solidFill>
                  <a:schemeClr val="tx1"/>
                </a:solidFill>
              </a:rPr>
              <a:t>URL </a:t>
            </a:r>
            <a:r>
              <a:rPr lang="zh-CN" altLang="en-US" dirty="0">
                <a:solidFill>
                  <a:schemeClr val="tx1"/>
                </a:solidFill>
              </a:rPr>
              <a:t>地址专门负责接收表单提交过来的数据。</a:t>
            </a:r>
            <a:endParaRPr lang="en-US" altLang="zh-CN" dirty="0">
              <a:solidFill>
                <a:schemeClr val="tx1"/>
              </a:solidFill>
            </a:endParaRPr>
          </a:p>
          <a:p>
            <a:r>
              <a:rPr lang="zh-CN" altLang="en-US" dirty="0">
                <a:solidFill>
                  <a:schemeClr val="tx1"/>
                </a:solidFill>
              </a:rPr>
              <a:t>当 </a:t>
            </a:r>
            <a:r>
              <a:rPr lang="en-US" altLang="zh-CN" dirty="0">
                <a:solidFill>
                  <a:schemeClr val="tx1"/>
                </a:solidFill>
              </a:rPr>
              <a:t>&lt;form&gt; </a:t>
            </a:r>
            <a:r>
              <a:rPr lang="zh-CN" altLang="en-US" dirty="0">
                <a:solidFill>
                  <a:schemeClr val="tx1"/>
                </a:solidFill>
              </a:rPr>
              <a:t>表单在未指定</a:t>
            </a:r>
            <a:r>
              <a:rPr lang="en-US" altLang="zh-CN" dirty="0">
                <a:solidFill>
                  <a:schemeClr val="tx1"/>
                </a:solidFill>
              </a:rPr>
              <a:t> action </a:t>
            </a:r>
            <a:r>
              <a:rPr lang="zh-CN" altLang="en-US" dirty="0">
                <a:solidFill>
                  <a:schemeClr val="tx1"/>
                </a:solidFill>
              </a:rPr>
              <a:t>属性值的情况下，</a:t>
            </a:r>
            <a:r>
              <a:rPr lang="en-US" altLang="zh-CN" dirty="0">
                <a:solidFill>
                  <a:schemeClr val="tx1"/>
                </a:solidFill>
              </a:rPr>
              <a:t>action </a:t>
            </a:r>
            <a:r>
              <a:rPr lang="zh-CN" altLang="en-US" dirty="0">
                <a:solidFill>
                  <a:schemeClr val="tx1"/>
                </a:solidFill>
              </a:rPr>
              <a:t>的默认值为当前页面的 </a:t>
            </a:r>
            <a:r>
              <a:rPr lang="en-US" altLang="zh-CN" dirty="0">
                <a:solidFill>
                  <a:schemeClr val="tx1"/>
                </a:solidFill>
              </a:rPr>
              <a:t>URL </a:t>
            </a:r>
            <a:r>
              <a:rPr lang="zh-CN" altLang="en-US" dirty="0">
                <a:solidFill>
                  <a:schemeClr val="tx1"/>
                </a:solidFill>
              </a:rPr>
              <a:t>地址。</a:t>
            </a:r>
            <a:endParaRPr lang="en-US" altLang="zh-CN" dirty="0">
              <a:solidFill>
                <a:schemeClr val="tx1"/>
              </a:solidFill>
            </a:endParaRPr>
          </a:p>
          <a:p>
            <a:endParaRPr lang="en-US" altLang="zh-CN" dirty="0">
              <a:solidFill>
                <a:schemeClr val="tx1"/>
              </a:solidFill>
            </a:endParaRPr>
          </a:p>
          <a:p>
            <a:r>
              <a:rPr lang="zh-CN" altLang="en-US" b="1" dirty="0">
                <a:solidFill>
                  <a:srgbClr val="FF0000"/>
                </a:solidFill>
              </a:rPr>
              <a:t>注意</a:t>
            </a:r>
            <a:r>
              <a:rPr lang="zh-CN" altLang="en-US" dirty="0">
                <a:solidFill>
                  <a:schemeClr val="tx1"/>
                </a:solidFill>
              </a:rPr>
              <a:t>：当提交表单后，页面会立即跳转到 </a:t>
            </a:r>
            <a:r>
              <a:rPr lang="en-US" altLang="zh-CN" dirty="0">
                <a:solidFill>
                  <a:schemeClr val="tx1"/>
                </a:solidFill>
              </a:rPr>
              <a:t>action </a:t>
            </a:r>
            <a:r>
              <a:rPr lang="zh-CN" altLang="en-US" dirty="0">
                <a:solidFill>
                  <a:schemeClr val="tx1"/>
                </a:solidFill>
              </a:rPr>
              <a:t>属性指定的 </a:t>
            </a:r>
            <a:r>
              <a:rPr lang="en-US" altLang="zh-CN" dirty="0">
                <a:solidFill>
                  <a:schemeClr val="tx1"/>
                </a:solidFill>
              </a:rPr>
              <a:t>URL </a:t>
            </a:r>
            <a:r>
              <a:rPr lang="zh-CN" altLang="en-US" dirty="0">
                <a:solidFill>
                  <a:schemeClr val="tx1"/>
                </a:solidFill>
              </a:rPr>
              <a:t>地址</a:t>
            </a:r>
          </a:p>
        </p:txBody>
      </p:sp>
    </p:spTree>
    <p:extLst>
      <p:ext uri="{BB962C8B-B14F-4D97-AF65-F5344CB8AC3E}">
        <p14:creationId xmlns:p14="http://schemas.microsoft.com/office/powerpoint/2010/main" val="1564397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form</a:t>
            </a:r>
            <a:r>
              <a:rPr lang="zh-CN" altLang="en-US" dirty="0"/>
              <a:t>表单的基本使用</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1.3 &lt;form&gt;</a:t>
            </a:r>
            <a:r>
              <a:rPr lang="zh-CN" altLang="en-US" dirty="0"/>
              <a:t>标签的属性</a:t>
            </a:r>
          </a:p>
        </p:txBody>
      </p:sp>
      <p:sp>
        <p:nvSpPr>
          <p:cNvPr id="9" name="TextBox 3">
            <a:extLst>
              <a:ext uri="{FF2B5EF4-FFF2-40B4-BE49-F238E27FC236}">
                <a16:creationId xmlns:a16="http://schemas.microsoft.com/office/drawing/2014/main" id="{DD6D4521-9F79-420E-9DE9-859B81DB367F}"/>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2. target</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a:extLst>
              <a:ext uri="{FF2B5EF4-FFF2-40B4-BE49-F238E27FC236}">
                <a16:creationId xmlns:a16="http://schemas.microsoft.com/office/drawing/2014/main" id="{3AA45CAB-A2AB-4AF6-892F-B292AF078A8F}"/>
              </a:ext>
            </a:extLst>
          </p:cNvPr>
          <p:cNvSpPr>
            <a:spLocks noGrp="1"/>
          </p:cNvSpPr>
          <p:nvPr>
            <p:ph sz="half" idx="14"/>
          </p:nvPr>
        </p:nvSpPr>
        <p:spPr>
          <a:xfrm>
            <a:off x="1131168" y="2832000"/>
            <a:ext cx="9697699" cy="3839733"/>
          </a:xfrm>
        </p:spPr>
        <p:txBody>
          <a:bodyPr>
            <a:noAutofit/>
          </a:bodyPr>
          <a:lstStyle/>
          <a:p>
            <a:r>
              <a:rPr lang="en-US" altLang="zh-CN" dirty="0"/>
              <a:t>target </a:t>
            </a:r>
            <a:r>
              <a:rPr lang="zh-CN" altLang="en-US" dirty="0"/>
              <a:t>属性用来规定</a:t>
            </a:r>
            <a:r>
              <a:rPr lang="zh-CN" altLang="en-US" b="1" dirty="0">
                <a:solidFill>
                  <a:srgbClr val="FF0000"/>
                </a:solidFill>
              </a:rPr>
              <a:t>在何处打开 </a:t>
            </a:r>
            <a:r>
              <a:rPr lang="en-US" altLang="zh-CN" b="1" dirty="0">
                <a:solidFill>
                  <a:srgbClr val="FF0000"/>
                </a:solidFill>
              </a:rPr>
              <a:t>action URL</a:t>
            </a:r>
            <a:r>
              <a:rPr lang="zh-CN" altLang="en-US" dirty="0"/>
              <a:t>。</a:t>
            </a:r>
            <a:endParaRPr lang="en-US" altLang="zh-CN" dirty="0"/>
          </a:p>
          <a:p>
            <a:r>
              <a:rPr lang="zh-CN" altLang="en-US" dirty="0">
                <a:solidFill>
                  <a:schemeClr val="tx1"/>
                </a:solidFill>
              </a:rPr>
              <a:t>它的可选值有</a:t>
            </a:r>
            <a:r>
              <a:rPr lang="en-US" altLang="zh-CN" dirty="0">
                <a:solidFill>
                  <a:schemeClr val="tx1"/>
                </a:solidFill>
              </a:rPr>
              <a:t>5</a:t>
            </a:r>
            <a:r>
              <a:rPr lang="zh-CN" altLang="en-US" dirty="0">
                <a:solidFill>
                  <a:schemeClr val="tx1"/>
                </a:solidFill>
              </a:rPr>
              <a:t>个，默认情况下，</a:t>
            </a:r>
            <a:r>
              <a:rPr lang="en-US" altLang="zh-CN" dirty="0">
                <a:solidFill>
                  <a:schemeClr val="tx1"/>
                </a:solidFill>
              </a:rPr>
              <a:t>target </a:t>
            </a:r>
            <a:r>
              <a:rPr lang="zh-CN" altLang="en-US" dirty="0">
                <a:solidFill>
                  <a:schemeClr val="tx1"/>
                </a:solidFill>
              </a:rPr>
              <a:t>的值是 </a:t>
            </a:r>
            <a:r>
              <a:rPr lang="en-US" altLang="zh-CN" dirty="0">
                <a:solidFill>
                  <a:schemeClr val="tx1"/>
                </a:solidFill>
              </a:rPr>
              <a:t>_self</a:t>
            </a:r>
            <a:r>
              <a:rPr lang="zh-CN" altLang="en-US" dirty="0">
                <a:solidFill>
                  <a:schemeClr val="tx1"/>
                </a:solidFill>
              </a:rPr>
              <a:t>，表示在相同的框架中打开 </a:t>
            </a:r>
            <a:r>
              <a:rPr lang="en-US" altLang="zh-CN" dirty="0">
                <a:solidFill>
                  <a:schemeClr val="tx1"/>
                </a:solidFill>
              </a:rPr>
              <a:t>action URL</a:t>
            </a:r>
            <a:r>
              <a:rPr lang="zh-CN" altLang="en-US" dirty="0">
                <a:solidFill>
                  <a:schemeClr val="tx1"/>
                </a:solidFill>
              </a:rPr>
              <a:t>。</a:t>
            </a:r>
          </a:p>
        </p:txBody>
      </p:sp>
      <p:graphicFrame>
        <p:nvGraphicFramePr>
          <p:cNvPr id="7" name="表格 6">
            <a:extLst>
              <a:ext uri="{FF2B5EF4-FFF2-40B4-BE49-F238E27FC236}">
                <a16:creationId xmlns:a16="http://schemas.microsoft.com/office/drawing/2014/main" id="{2651D494-ED97-4CFC-82FF-043963C14D1E}"/>
              </a:ext>
            </a:extLst>
          </p:cNvPr>
          <p:cNvGraphicFramePr>
            <a:graphicFrameLocks noGrp="1"/>
          </p:cNvGraphicFramePr>
          <p:nvPr>
            <p:extLst>
              <p:ext uri="{D42A27DB-BD31-4B8C-83A1-F6EECF244321}">
                <p14:modId xmlns:p14="http://schemas.microsoft.com/office/powerpoint/2010/main" val="3178036733"/>
              </p:ext>
            </p:extLst>
          </p:nvPr>
        </p:nvGraphicFramePr>
        <p:xfrm>
          <a:off x="1245258" y="3879498"/>
          <a:ext cx="8650583" cy="2565948"/>
        </p:xfrm>
        <a:graphic>
          <a:graphicData uri="http://schemas.openxmlformats.org/drawingml/2006/table">
            <a:tbl>
              <a:tblPr/>
              <a:tblGrid>
                <a:gridCol w="2411871">
                  <a:extLst>
                    <a:ext uri="{9D8B030D-6E8A-4147-A177-3AD203B41FA5}">
                      <a16:colId xmlns:a16="http://schemas.microsoft.com/office/drawing/2014/main" val="20000"/>
                    </a:ext>
                  </a:extLst>
                </a:gridCol>
                <a:gridCol w="6238712">
                  <a:extLst>
                    <a:ext uri="{9D8B030D-6E8A-4147-A177-3AD203B41FA5}">
                      <a16:colId xmlns:a16="http://schemas.microsoft.com/office/drawing/2014/main" val="4050760502"/>
                    </a:ext>
                  </a:extLst>
                </a:gridCol>
              </a:tblGrid>
              <a:tr h="483148">
                <a:tc>
                  <a:txBody>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900" b="1" i="0" u="none" strike="noStrike" cap="none" normalizeH="0" baseline="0" dirty="0">
                          <a:ln>
                            <a:noFill/>
                          </a:ln>
                          <a:solidFill>
                            <a:srgbClr val="FFFFFF"/>
                          </a:solidFill>
                          <a:effectLst/>
                          <a:latin typeface="微软雅黑" pitchFamily="34" charset="-122"/>
                          <a:ea typeface="微软雅黑" pitchFamily="34" charset="-122"/>
                        </a:rPr>
                        <a:t>值</a:t>
                      </a:r>
                    </a:p>
                  </a:txBody>
                  <a:tcPr marL="121891" marR="121891"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defRPr/>
                      </a:pPr>
                      <a:r>
                        <a:rPr kumimoji="0" lang="zh-CN" altLang="en-US" sz="1900" b="1" i="0" u="none" strike="noStrike" cap="none" normalizeH="0" baseline="0" dirty="0">
                          <a:ln>
                            <a:noFill/>
                          </a:ln>
                          <a:solidFill>
                            <a:srgbClr val="FFFFFF"/>
                          </a:solidFill>
                          <a:effectLst/>
                          <a:latin typeface="微软雅黑" pitchFamily="34" charset="-122"/>
                          <a:ea typeface="微软雅黑" pitchFamily="34" charset="-122"/>
                        </a:rPr>
                        <a:t>描述</a:t>
                      </a:r>
                    </a:p>
                  </a:txBody>
                  <a:tcPr marL="121891" marR="121891"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416560">
                <a:tc>
                  <a:txBody>
                    <a:bodyPr/>
                    <a:lstStyle/>
                    <a:p>
                      <a:pPr algn="ctr"/>
                      <a:r>
                        <a:rPr lang="en-US" sz="1400" dirty="0">
                          <a:solidFill>
                            <a:srgbClr val="FF0000"/>
                          </a:solidFill>
                          <a:effectLst/>
                          <a:latin typeface="微软雅黑" panose="020B0503020204020204" pitchFamily="34" charset="-122"/>
                          <a:ea typeface="微软雅黑" panose="020B0503020204020204" pitchFamily="34" charset="-122"/>
                        </a:rPr>
                        <a:t>_blank</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algn="l"/>
                      <a:r>
                        <a:rPr lang="zh-CN" altLang="en-US" sz="1400" b="0" i="0" kern="1200" dirty="0">
                          <a:solidFill>
                            <a:srgbClr val="FF0000"/>
                          </a:solidFill>
                          <a:effectLst/>
                          <a:latin typeface="微软雅黑" panose="020B0503020204020204" pitchFamily="34" charset="-122"/>
                          <a:ea typeface="微软雅黑" panose="020B0503020204020204" pitchFamily="34" charset="-122"/>
                          <a:cs typeface="+mn-cs"/>
                        </a:rPr>
                        <a:t>在新窗口中打开。</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416560">
                <a:tc>
                  <a:txBody>
                    <a:bodyPr/>
                    <a:lstStyle/>
                    <a:p>
                      <a:pPr algn="ctr"/>
                      <a:r>
                        <a:rPr lang="en-US" altLang="zh-CN" sz="1400" b="0" i="0" kern="1200" dirty="0">
                          <a:solidFill>
                            <a:srgbClr val="FF0000"/>
                          </a:solidFill>
                          <a:effectLst/>
                          <a:latin typeface="微软雅黑" panose="020B0503020204020204" pitchFamily="34" charset="-122"/>
                          <a:ea typeface="微软雅黑" panose="020B0503020204020204" pitchFamily="34" charset="-122"/>
                          <a:cs typeface="+mn-cs"/>
                        </a:rPr>
                        <a:t>_self</a:t>
                      </a:r>
                      <a:endParaRPr lang="en-US" sz="1400" dirty="0">
                        <a:solidFill>
                          <a:srgbClr val="FF0000"/>
                        </a:solidFill>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algn="l"/>
                      <a:r>
                        <a:rPr lang="zh-CN" altLang="en-US" sz="1400" b="0" i="0" kern="1200" dirty="0">
                          <a:solidFill>
                            <a:srgbClr val="FF0000"/>
                          </a:solidFill>
                          <a:effectLst/>
                          <a:latin typeface="微软雅黑" panose="020B0503020204020204" pitchFamily="34" charset="-122"/>
                          <a:ea typeface="微软雅黑" panose="020B0503020204020204" pitchFamily="34" charset="-122"/>
                          <a:cs typeface="+mn-cs"/>
                        </a:rPr>
                        <a:t>默认。在相同的框架中打开。</a:t>
                      </a:r>
                      <a:endParaRPr lang="zh-CN" altLang="en-US" sz="1400" dirty="0">
                        <a:solidFill>
                          <a:srgbClr val="FF0000"/>
                        </a:solidFill>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532812217"/>
                  </a:ext>
                </a:extLst>
              </a:tr>
              <a:tr h="416560">
                <a:tc>
                  <a:txBody>
                    <a:bodyPr/>
                    <a:lstStyle/>
                    <a:p>
                      <a:pPr algn="ctr"/>
                      <a:r>
                        <a:rPr lang="en-US" altLang="zh-CN" sz="1400" b="0" i="0" kern="1200" dirty="0">
                          <a:solidFill>
                            <a:schemeClr val="tx1"/>
                          </a:solidFill>
                          <a:effectLst/>
                          <a:latin typeface="微软雅黑" panose="020B0503020204020204" pitchFamily="34" charset="-122"/>
                          <a:ea typeface="微软雅黑" panose="020B0503020204020204" pitchFamily="34" charset="-122"/>
                          <a:cs typeface="+mn-cs"/>
                        </a:rPr>
                        <a:t>_parent</a:t>
                      </a:r>
                      <a:endParaRPr lang="en-US" sz="1400" dirty="0">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algn="l"/>
                      <a:r>
                        <a:rPr lang="zh-CN" altLang="en-US" sz="1400" b="0" i="0" kern="1200" dirty="0">
                          <a:solidFill>
                            <a:schemeClr val="tx1"/>
                          </a:solidFill>
                          <a:effectLst/>
                          <a:latin typeface="微软雅黑" panose="020B0503020204020204" pitchFamily="34" charset="-122"/>
                          <a:ea typeface="微软雅黑" panose="020B0503020204020204" pitchFamily="34" charset="-122"/>
                          <a:cs typeface="+mn-cs"/>
                        </a:rPr>
                        <a:t>在父框架集中打开。（很少用）</a:t>
                      </a:r>
                      <a:endParaRPr lang="en-US" altLang="zh-CN" sz="1400" dirty="0">
                        <a:solidFill>
                          <a:schemeClr val="tx1"/>
                        </a:solidFill>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2"/>
                  </a:ext>
                </a:extLst>
              </a:tr>
              <a:tr h="416560">
                <a:tc>
                  <a:txBody>
                    <a:bodyPr/>
                    <a:lstStyle/>
                    <a:p>
                      <a:pPr marL="0" algn="ctr" defTabSz="685800" rtl="0" eaLnBrk="1" latinLnBrk="0" hangingPunct="1"/>
                      <a:r>
                        <a:rPr lang="en-US" altLang="zh-CN" sz="1400" b="0" i="0" kern="1200" dirty="0">
                          <a:solidFill>
                            <a:schemeClr val="tx1"/>
                          </a:solidFill>
                          <a:effectLst/>
                          <a:latin typeface="微软雅黑" panose="020B0503020204020204" pitchFamily="34" charset="-122"/>
                          <a:ea typeface="微软雅黑" panose="020B0503020204020204" pitchFamily="34" charset="-122"/>
                          <a:cs typeface="+mn-cs"/>
                        </a:rPr>
                        <a:t>_top</a:t>
                      </a:r>
                      <a:endParaRPr lang="en-US"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algn="l" defTabSz="685800" rtl="0" eaLnBrk="1" latinLnBrk="0" hangingPunct="1"/>
                      <a:r>
                        <a:rPr lang="zh-CN" altLang="en-US" sz="1400" b="0" i="0" kern="1200" dirty="0">
                          <a:solidFill>
                            <a:schemeClr val="tx1"/>
                          </a:solidFill>
                          <a:effectLst/>
                          <a:latin typeface="微软雅黑" panose="020B0503020204020204" pitchFamily="34" charset="-122"/>
                          <a:ea typeface="微软雅黑" panose="020B0503020204020204" pitchFamily="34" charset="-122"/>
                          <a:cs typeface="+mn-cs"/>
                        </a:rPr>
                        <a:t>在整个窗口中打开。（很少用）</a:t>
                      </a:r>
                      <a:endParaRPr lang="en-US" altLang="zh-CN"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3375109742"/>
                  </a:ext>
                </a:extLst>
              </a:tr>
              <a:tr h="416560">
                <a:tc>
                  <a:txBody>
                    <a:bodyPr/>
                    <a:lstStyle/>
                    <a:p>
                      <a:pPr marL="0" algn="ctr" defTabSz="685800" rtl="0" eaLnBrk="1" latinLnBrk="0" hangingPunct="1"/>
                      <a:r>
                        <a:rPr lang="en-US" sz="1400" i="1" kern="1200" dirty="0" err="1">
                          <a:solidFill>
                            <a:schemeClr val="tx1"/>
                          </a:solidFill>
                          <a:effectLst/>
                          <a:latin typeface="微软雅黑" panose="020B0503020204020204" pitchFamily="34" charset="-122"/>
                          <a:ea typeface="微软雅黑" panose="020B0503020204020204" pitchFamily="34" charset="-122"/>
                          <a:cs typeface="+mn-cs"/>
                        </a:rPr>
                        <a:t>framename</a:t>
                      </a:r>
                      <a:endParaRPr lang="en-US" sz="1400" i="1" kern="1200" dirty="0">
                        <a:solidFill>
                          <a:schemeClr val="tx1"/>
                        </a:solidFill>
                        <a:effectLst/>
                        <a:latin typeface="微软雅黑" panose="020B0503020204020204" pitchFamily="34" charset="-122"/>
                        <a:ea typeface="微软雅黑" panose="020B0503020204020204" pitchFamily="34" charset="-122"/>
                        <a:cs typeface="+mn-cs"/>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algn="l" defTabSz="685800" rtl="0" eaLnBrk="1" latinLnBrk="0" hangingPunct="1"/>
                      <a:r>
                        <a:rPr lang="zh-CN" altLang="en-US" sz="1400" b="0" i="0" kern="1200" dirty="0">
                          <a:solidFill>
                            <a:schemeClr val="tx1"/>
                          </a:solidFill>
                          <a:effectLst/>
                          <a:latin typeface="微软雅黑" panose="020B0503020204020204" pitchFamily="34" charset="-122"/>
                          <a:ea typeface="微软雅黑" panose="020B0503020204020204" pitchFamily="34" charset="-122"/>
                          <a:cs typeface="+mn-cs"/>
                        </a:rPr>
                        <a:t>在指定的框架中打开。（很少用）</a:t>
                      </a:r>
                      <a:endParaRPr lang="en-US" altLang="zh-CN" sz="1400" kern="1200" dirty="0">
                        <a:solidFill>
                          <a:schemeClr val="tx1"/>
                        </a:solidFill>
                        <a:effectLst/>
                        <a:latin typeface="微软雅黑" panose="020B0503020204020204" pitchFamily="34" charset="-122"/>
                        <a:ea typeface="微软雅黑" panose="020B0503020204020204" pitchFamily="34" charset="-122"/>
                        <a:cs typeface="+mn-cs"/>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2731844591"/>
                  </a:ext>
                </a:extLst>
              </a:tr>
            </a:tbl>
          </a:graphicData>
        </a:graphic>
      </p:graphicFrame>
    </p:spTree>
    <p:extLst>
      <p:ext uri="{BB962C8B-B14F-4D97-AF65-F5344CB8AC3E}">
        <p14:creationId xmlns:p14="http://schemas.microsoft.com/office/powerpoint/2010/main" val="643403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form</a:t>
            </a:r>
            <a:r>
              <a:rPr lang="zh-CN" altLang="en-US" dirty="0"/>
              <a:t>表单的基本使用</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1.3 &lt;form&gt;</a:t>
            </a:r>
            <a:r>
              <a:rPr lang="zh-CN" altLang="en-US" dirty="0"/>
              <a:t>标签的属性</a:t>
            </a:r>
          </a:p>
        </p:txBody>
      </p:sp>
      <p:sp>
        <p:nvSpPr>
          <p:cNvPr id="9" name="TextBox 3">
            <a:extLst>
              <a:ext uri="{FF2B5EF4-FFF2-40B4-BE49-F238E27FC236}">
                <a16:creationId xmlns:a16="http://schemas.microsoft.com/office/drawing/2014/main" id="{DD6D4521-9F79-420E-9DE9-859B81DB367F}"/>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3. method</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a:extLst>
              <a:ext uri="{FF2B5EF4-FFF2-40B4-BE49-F238E27FC236}">
                <a16:creationId xmlns:a16="http://schemas.microsoft.com/office/drawing/2014/main" id="{3AA45CAB-A2AB-4AF6-892F-B292AF078A8F}"/>
              </a:ext>
            </a:extLst>
          </p:cNvPr>
          <p:cNvSpPr>
            <a:spLocks noGrp="1"/>
          </p:cNvSpPr>
          <p:nvPr>
            <p:ph sz="half" idx="14"/>
          </p:nvPr>
        </p:nvSpPr>
        <p:spPr>
          <a:xfrm>
            <a:off x="1131168" y="2832000"/>
            <a:ext cx="9697699" cy="3839733"/>
          </a:xfrm>
        </p:spPr>
        <p:txBody>
          <a:bodyPr>
            <a:noAutofit/>
          </a:bodyPr>
          <a:lstStyle/>
          <a:p>
            <a:r>
              <a:rPr lang="en-US" altLang="zh-CN" dirty="0"/>
              <a:t>method </a:t>
            </a:r>
            <a:r>
              <a:rPr lang="zh-CN" altLang="en-US" dirty="0"/>
              <a:t>属性用来</a:t>
            </a:r>
            <a:r>
              <a:rPr lang="zh-CN" altLang="en-US" dirty="0">
                <a:solidFill>
                  <a:schemeClr val="tx1"/>
                </a:solidFill>
              </a:rPr>
              <a:t>规定</a:t>
            </a:r>
            <a:r>
              <a:rPr lang="zh-CN" altLang="en-US" b="1" dirty="0">
                <a:solidFill>
                  <a:srgbClr val="FF0000"/>
                </a:solidFill>
              </a:rPr>
              <a:t>以何种方式</a:t>
            </a:r>
            <a:r>
              <a:rPr lang="zh-CN" altLang="en-US" dirty="0">
                <a:solidFill>
                  <a:schemeClr val="tx1"/>
                </a:solidFill>
              </a:rPr>
              <a:t>把表单数据提交到 </a:t>
            </a:r>
            <a:r>
              <a:rPr lang="en-US" altLang="zh-CN" dirty="0">
                <a:solidFill>
                  <a:schemeClr val="tx1"/>
                </a:solidFill>
              </a:rPr>
              <a:t>action URL</a:t>
            </a:r>
            <a:r>
              <a:rPr lang="zh-CN" altLang="en-US" dirty="0">
                <a:solidFill>
                  <a:schemeClr val="tx1"/>
                </a:solidFill>
              </a:rPr>
              <a:t>。</a:t>
            </a:r>
            <a:endParaRPr lang="en-US" altLang="zh-CN" dirty="0">
              <a:solidFill>
                <a:schemeClr val="tx1"/>
              </a:solidFill>
            </a:endParaRPr>
          </a:p>
          <a:p>
            <a:r>
              <a:rPr lang="zh-CN" altLang="en-US" dirty="0">
                <a:solidFill>
                  <a:schemeClr val="tx1"/>
                </a:solidFill>
              </a:rPr>
              <a:t>它的可选值有两个，分别是 </a:t>
            </a:r>
            <a:r>
              <a:rPr lang="en-US" altLang="zh-CN" dirty="0">
                <a:solidFill>
                  <a:schemeClr val="tx1"/>
                </a:solidFill>
              </a:rPr>
              <a:t>get </a:t>
            </a:r>
            <a:r>
              <a:rPr lang="zh-CN" altLang="en-US" dirty="0">
                <a:solidFill>
                  <a:schemeClr val="tx1"/>
                </a:solidFill>
              </a:rPr>
              <a:t>和 </a:t>
            </a:r>
            <a:r>
              <a:rPr lang="en-US" altLang="zh-CN" dirty="0">
                <a:solidFill>
                  <a:schemeClr val="tx1"/>
                </a:solidFill>
              </a:rPr>
              <a:t>post</a:t>
            </a:r>
            <a:r>
              <a:rPr lang="zh-CN" altLang="en-US" dirty="0">
                <a:solidFill>
                  <a:schemeClr val="tx1"/>
                </a:solidFill>
              </a:rPr>
              <a:t>。</a:t>
            </a:r>
            <a:endParaRPr lang="en-US" altLang="zh-CN" dirty="0">
              <a:solidFill>
                <a:schemeClr val="tx1"/>
              </a:solidFill>
            </a:endParaRPr>
          </a:p>
          <a:p>
            <a:r>
              <a:rPr lang="zh-CN" altLang="en-US" dirty="0">
                <a:solidFill>
                  <a:schemeClr val="tx1"/>
                </a:solidFill>
              </a:rPr>
              <a:t>默认情况下，</a:t>
            </a:r>
            <a:r>
              <a:rPr lang="en-US" altLang="zh-CN" dirty="0">
                <a:solidFill>
                  <a:schemeClr val="tx1"/>
                </a:solidFill>
              </a:rPr>
              <a:t>method </a:t>
            </a:r>
            <a:r>
              <a:rPr lang="zh-CN" altLang="en-US" dirty="0">
                <a:solidFill>
                  <a:schemeClr val="tx1"/>
                </a:solidFill>
              </a:rPr>
              <a:t>的值为 </a:t>
            </a:r>
            <a:r>
              <a:rPr lang="en-US" altLang="zh-CN" dirty="0">
                <a:solidFill>
                  <a:schemeClr val="tx1"/>
                </a:solidFill>
              </a:rPr>
              <a:t>get</a:t>
            </a:r>
            <a:r>
              <a:rPr lang="zh-CN" altLang="en-US" dirty="0">
                <a:solidFill>
                  <a:schemeClr val="tx1"/>
                </a:solidFill>
              </a:rPr>
              <a:t>，表示通过</a:t>
            </a:r>
            <a:r>
              <a:rPr lang="en-US" altLang="zh-CN" dirty="0">
                <a:solidFill>
                  <a:schemeClr val="tx1"/>
                </a:solidFill>
              </a:rPr>
              <a:t>URL</a:t>
            </a:r>
            <a:r>
              <a:rPr lang="zh-CN" altLang="en-US" dirty="0">
                <a:solidFill>
                  <a:schemeClr val="tx1"/>
                </a:solidFill>
              </a:rPr>
              <a:t>地址的形式，把表单数据提交到 </a:t>
            </a:r>
            <a:r>
              <a:rPr lang="en-US" altLang="zh-CN" dirty="0">
                <a:solidFill>
                  <a:schemeClr val="tx1"/>
                </a:solidFill>
              </a:rPr>
              <a:t>action URL</a:t>
            </a:r>
            <a:r>
              <a:rPr lang="zh-CN" altLang="en-US" dirty="0">
                <a:solidFill>
                  <a:schemeClr val="tx1"/>
                </a:solidFill>
              </a:rPr>
              <a:t>。</a:t>
            </a:r>
            <a:endParaRPr lang="en-US" altLang="zh-CN" dirty="0">
              <a:solidFill>
                <a:schemeClr val="tx1"/>
              </a:solidFill>
            </a:endParaRPr>
          </a:p>
          <a:p>
            <a:endParaRPr lang="en-US" altLang="zh-CN" dirty="0">
              <a:solidFill>
                <a:schemeClr val="tx1"/>
              </a:solidFill>
            </a:endParaRPr>
          </a:p>
          <a:p>
            <a:r>
              <a:rPr lang="zh-CN" altLang="en-US" b="1" dirty="0">
                <a:solidFill>
                  <a:srgbClr val="FF0000"/>
                </a:solidFill>
              </a:rPr>
              <a:t>注意：</a:t>
            </a:r>
            <a:endParaRPr lang="en-US" altLang="zh-CN" b="1" dirty="0">
              <a:solidFill>
                <a:srgbClr val="FF0000"/>
              </a:solidFill>
            </a:endParaRPr>
          </a:p>
          <a:p>
            <a:r>
              <a:rPr lang="en-US" altLang="zh-CN" dirty="0">
                <a:solidFill>
                  <a:schemeClr val="tx1"/>
                </a:solidFill>
              </a:rPr>
              <a:t>get </a:t>
            </a:r>
            <a:r>
              <a:rPr lang="zh-CN" altLang="en-US" dirty="0">
                <a:solidFill>
                  <a:schemeClr val="tx1"/>
                </a:solidFill>
              </a:rPr>
              <a:t>方式适合用来提交少量的、简单的数据。</a:t>
            </a:r>
            <a:endParaRPr lang="en-US" altLang="zh-CN" dirty="0">
              <a:solidFill>
                <a:schemeClr val="tx1"/>
              </a:solidFill>
            </a:endParaRPr>
          </a:p>
          <a:p>
            <a:r>
              <a:rPr lang="en-US" altLang="zh-CN" dirty="0">
                <a:solidFill>
                  <a:schemeClr val="tx1"/>
                </a:solidFill>
              </a:rPr>
              <a:t>post </a:t>
            </a:r>
            <a:r>
              <a:rPr lang="zh-CN" altLang="en-US" dirty="0">
                <a:solidFill>
                  <a:schemeClr val="tx1"/>
                </a:solidFill>
              </a:rPr>
              <a:t>方式适合用来提交</a:t>
            </a:r>
            <a:r>
              <a:rPr lang="zh-CN" altLang="en-US" dirty="0">
                <a:solidFill>
                  <a:srgbClr val="FF0000"/>
                </a:solidFill>
              </a:rPr>
              <a:t>大量的</a:t>
            </a:r>
            <a:r>
              <a:rPr lang="zh-CN" altLang="en-US" dirty="0">
                <a:solidFill>
                  <a:schemeClr val="tx1"/>
                </a:solidFill>
              </a:rPr>
              <a:t>、</a:t>
            </a:r>
            <a:r>
              <a:rPr lang="zh-CN" altLang="en-US" dirty="0">
                <a:solidFill>
                  <a:srgbClr val="FF0000"/>
                </a:solidFill>
              </a:rPr>
              <a:t>复杂的</a:t>
            </a:r>
            <a:r>
              <a:rPr lang="zh-CN" altLang="en-US" dirty="0">
                <a:solidFill>
                  <a:schemeClr val="tx1"/>
                </a:solidFill>
              </a:rPr>
              <a:t>、或包含</a:t>
            </a:r>
            <a:r>
              <a:rPr lang="zh-CN" altLang="en-US" dirty="0">
                <a:solidFill>
                  <a:srgbClr val="FF0000"/>
                </a:solidFill>
              </a:rPr>
              <a:t>文件上传</a:t>
            </a:r>
            <a:r>
              <a:rPr lang="zh-CN" altLang="en-US" dirty="0">
                <a:solidFill>
                  <a:schemeClr val="tx1"/>
                </a:solidFill>
              </a:rPr>
              <a:t>的数据。</a:t>
            </a:r>
            <a:endParaRPr lang="en-US" altLang="zh-CN" dirty="0">
              <a:solidFill>
                <a:schemeClr val="tx1"/>
              </a:solidFill>
            </a:endParaRPr>
          </a:p>
          <a:p>
            <a:r>
              <a:rPr lang="zh-CN" altLang="en-US" dirty="0">
                <a:solidFill>
                  <a:schemeClr val="tx1"/>
                </a:solidFill>
              </a:rPr>
              <a:t>在实际开发中，</a:t>
            </a:r>
            <a:r>
              <a:rPr lang="en-US" altLang="zh-CN" dirty="0">
                <a:solidFill>
                  <a:schemeClr val="tx1"/>
                </a:solidFill>
              </a:rPr>
              <a:t>&lt;form&gt; </a:t>
            </a:r>
            <a:r>
              <a:rPr lang="zh-CN" altLang="en-US" dirty="0">
                <a:solidFill>
                  <a:schemeClr val="tx1"/>
                </a:solidFill>
              </a:rPr>
              <a:t>表单的 </a:t>
            </a:r>
            <a:r>
              <a:rPr lang="en-US" altLang="zh-CN" dirty="0">
                <a:solidFill>
                  <a:schemeClr val="tx1"/>
                </a:solidFill>
              </a:rPr>
              <a:t>post </a:t>
            </a:r>
            <a:r>
              <a:rPr lang="zh-CN" altLang="en-US" dirty="0">
                <a:solidFill>
                  <a:schemeClr val="tx1"/>
                </a:solidFill>
              </a:rPr>
              <a:t>提交方式用的最多，很少用 </a:t>
            </a:r>
            <a:r>
              <a:rPr lang="en-US" altLang="zh-CN" dirty="0">
                <a:solidFill>
                  <a:schemeClr val="tx1"/>
                </a:solidFill>
              </a:rPr>
              <a:t>get</a:t>
            </a:r>
            <a:r>
              <a:rPr lang="zh-CN" altLang="en-US" dirty="0">
                <a:solidFill>
                  <a:schemeClr val="tx1"/>
                </a:solidFill>
              </a:rPr>
              <a:t>。例如登录、注册、添加数据等表单操作，都需要使用 </a:t>
            </a:r>
            <a:r>
              <a:rPr lang="en-US" altLang="zh-CN" dirty="0">
                <a:solidFill>
                  <a:schemeClr val="tx1"/>
                </a:solidFill>
              </a:rPr>
              <a:t>post </a:t>
            </a:r>
            <a:r>
              <a:rPr lang="zh-CN" altLang="en-US" dirty="0">
                <a:solidFill>
                  <a:schemeClr val="tx1"/>
                </a:solidFill>
              </a:rPr>
              <a:t>方式来提交表单。</a:t>
            </a:r>
          </a:p>
        </p:txBody>
      </p:sp>
    </p:spTree>
    <p:extLst>
      <p:ext uri="{BB962C8B-B14F-4D97-AF65-F5344CB8AC3E}">
        <p14:creationId xmlns:p14="http://schemas.microsoft.com/office/powerpoint/2010/main" val="425384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form</a:t>
            </a:r>
            <a:r>
              <a:rPr lang="zh-CN" altLang="en-US" dirty="0"/>
              <a:t>表单的基本使用</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1.3 &lt;form&gt;</a:t>
            </a:r>
            <a:r>
              <a:rPr lang="zh-CN" altLang="en-US" dirty="0"/>
              <a:t>标签的属性</a:t>
            </a:r>
          </a:p>
        </p:txBody>
      </p:sp>
      <p:sp>
        <p:nvSpPr>
          <p:cNvPr id="9" name="TextBox 3">
            <a:extLst>
              <a:ext uri="{FF2B5EF4-FFF2-40B4-BE49-F238E27FC236}">
                <a16:creationId xmlns:a16="http://schemas.microsoft.com/office/drawing/2014/main" id="{DD6D4521-9F79-420E-9DE9-859B81DB367F}"/>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4. enctype</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a:extLst>
              <a:ext uri="{FF2B5EF4-FFF2-40B4-BE49-F238E27FC236}">
                <a16:creationId xmlns:a16="http://schemas.microsoft.com/office/drawing/2014/main" id="{3AA45CAB-A2AB-4AF6-892F-B292AF078A8F}"/>
              </a:ext>
            </a:extLst>
          </p:cNvPr>
          <p:cNvSpPr>
            <a:spLocks noGrp="1"/>
          </p:cNvSpPr>
          <p:nvPr>
            <p:ph sz="half" idx="14"/>
          </p:nvPr>
        </p:nvSpPr>
        <p:spPr>
          <a:xfrm>
            <a:off x="1131168" y="2832000"/>
            <a:ext cx="10027899" cy="3839733"/>
          </a:xfrm>
        </p:spPr>
        <p:txBody>
          <a:bodyPr>
            <a:noAutofit/>
          </a:bodyPr>
          <a:lstStyle/>
          <a:p>
            <a:r>
              <a:rPr lang="en-US" altLang="zh-CN" dirty="0"/>
              <a:t>enctype </a:t>
            </a:r>
            <a:r>
              <a:rPr lang="zh-CN" altLang="en-US" dirty="0"/>
              <a:t>属性用来</a:t>
            </a:r>
            <a:r>
              <a:rPr lang="zh-CN" altLang="en-US" dirty="0">
                <a:solidFill>
                  <a:schemeClr val="tx1"/>
                </a:solidFill>
              </a:rPr>
              <a:t>规定在</a:t>
            </a:r>
            <a:r>
              <a:rPr lang="zh-CN" altLang="en-US" b="1" dirty="0">
                <a:solidFill>
                  <a:srgbClr val="FF0000"/>
                </a:solidFill>
              </a:rPr>
              <a:t>发送表单数据之前如何对数据进行编码</a:t>
            </a:r>
            <a:r>
              <a:rPr lang="zh-CN" altLang="en-US" dirty="0">
                <a:solidFill>
                  <a:schemeClr val="tx1"/>
                </a:solidFill>
              </a:rPr>
              <a:t>。</a:t>
            </a:r>
            <a:endParaRPr lang="en-US" altLang="zh-CN" dirty="0">
              <a:solidFill>
                <a:schemeClr val="tx1"/>
              </a:solidFill>
            </a:endParaRPr>
          </a:p>
          <a:p>
            <a:r>
              <a:rPr lang="zh-CN" altLang="en-US" dirty="0">
                <a:solidFill>
                  <a:schemeClr val="tx1"/>
                </a:solidFill>
              </a:rPr>
              <a:t>它的可选值有三个，默认情况下，</a:t>
            </a:r>
            <a:r>
              <a:rPr lang="en-US" altLang="zh-CN" dirty="0">
                <a:solidFill>
                  <a:schemeClr val="tx1"/>
                </a:solidFill>
              </a:rPr>
              <a:t>enctype </a:t>
            </a:r>
            <a:r>
              <a:rPr lang="zh-CN" altLang="en-US" dirty="0">
                <a:solidFill>
                  <a:schemeClr val="tx1"/>
                </a:solidFill>
              </a:rPr>
              <a:t>的值为 </a:t>
            </a:r>
            <a:r>
              <a:rPr lang="en-US" altLang="zh-CN" dirty="0">
                <a:solidFill>
                  <a:schemeClr val="tx1"/>
                </a:solidFill>
              </a:rPr>
              <a:t>application/x-www-form-</a:t>
            </a:r>
            <a:r>
              <a:rPr lang="en-US" altLang="zh-CN" dirty="0" err="1">
                <a:solidFill>
                  <a:schemeClr val="tx1"/>
                </a:solidFill>
              </a:rPr>
              <a:t>urlencoded</a:t>
            </a:r>
            <a:r>
              <a:rPr lang="zh-CN" altLang="en-US" dirty="0">
                <a:solidFill>
                  <a:schemeClr val="tx1"/>
                </a:solidFill>
              </a:rPr>
              <a:t>，表示在发送前编码所有的字符。</a:t>
            </a:r>
            <a:endParaRPr lang="en-US" altLang="zh-CN" dirty="0">
              <a:solidFill>
                <a:schemeClr val="tx1"/>
              </a:solidFill>
            </a:endParaRPr>
          </a:p>
          <a:p>
            <a:endParaRPr lang="en-US" altLang="zh-CN" dirty="0">
              <a:solidFill>
                <a:schemeClr val="tx1"/>
              </a:solidFill>
            </a:endParaRPr>
          </a:p>
          <a:p>
            <a:endParaRPr lang="zh-CN" altLang="en-US" dirty="0">
              <a:solidFill>
                <a:schemeClr val="tx1"/>
              </a:solidFill>
            </a:endParaRPr>
          </a:p>
        </p:txBody>
      </p:sp>
      <p:graphicFrame>
        <p:nvGraphicFramePr>
          <p:cNvPr id="7" name="表格 6">
            <a:extLst>
              <a:ext uri="{FF2B5EF4-FFF2-40B4-BE49-F238E27FC236}">
                <a16:creationId xmlns:a16="http://schemas.microsoft.com/office/drawing/2014/main" id="{9A5D189B-73BA-43E6-B51C-919AA6470A1F}"/>
              </a:ext>
            </a:extLst>
          </p:cNvPr>
          <p:cNvGraphicFramePr>
            <a:graphicFrameLocks noGrp="1"/>
          </p:cNvGraphicFramePr>
          <p:nvPr>
            <p:extLst>
              <p:ext uri="{D42A27DB-BD31-4B8C-83A1-F6EECF244321}">
                <p14:modId xmlns:p14="http://schemas.microsoft.com/office/powerpoint/2010/main" val="702718266"/>
              </p:ext>
            </p:extLst>
          </p:nvPr>
        </p:nvGraphicFramePr>
        <p:xfrm>
          <a:off x="1245258" y="3879498"/>
          <a:ext cx="9075609" cy="1946188"/>
        </p:xfrm>
        <a:graphic>
          <a:graphicData uri="http://schemas.openxmlformats.org/drawingml/2006/table">
            <a:tbl>
              <a:tblPr/>
              <a:tblGrid>
                <a:gridCol w="4138628">
                  <a:extLst>
                    <a:ext uri="{9D8B030D-6E8A-4147-A177-3AD203B41FA5}">
                      <a16:colId xmlns:a16="http://schemas.microsoft.com/office/drawing/2014/main" val="20000"/>
                    </a:ext>
                  </a:extLst>
                </a:gridCol>
                <a:gridCol w="4936981">
                  <a:extLst>
                    <a:ext uri="{9D8B030D-6E8A-4147-A177-3AD203B41FA5}">
                      <a16:colId xmlns:a16="http://schemas.microsoft.com/office/drawing/2014/main" val="4050760502"/>
                    </a:ext>
                  </a:extLst>
                </a:gridCol>
              </a:tblGrid>
              <a:tr h="483148">
                <a:tc>
                  <a:txBody>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900" b="1" i="0" u="none" strike="noStrike" cap="none" normalizeH="0" baseline="0" dirty="0">
                          <a:ln>
                            <a:noFill/>
                          </a:ln>
                          <a:solidFill>
                            <a:srgbClr val="FFFFFF"/>
                          </a:solidFill>
                          <a:effectLst/>
                          <a:latin typeface="微软雅黑" pitchFamily="34" charset="-122"/>
                          <a:ea typeface="微软雅黑" pitchFamily="34" charset="-122"/>
                        </a:rPr>
                        <a:t>值</a:t>
                      </a:r>
                    </a:p>
                  </a:txBody>
                  <a:tcPr marL="121891" marR="121891"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tabLst/>
                        <a:defRPr/>
                      </a:pPr>
                      <a:r>
                        <a:rPr kumimoji="0" lang="zh-CN" altLang="en-US" sz="1900" b="1" i="0" u="none" strike="noStrike" cap="none" normalizeH="0" baseline="0" dirty="0">
                          <a:ln>
                            <a:noFill/>
                          </a:ln>
                          <a:solidFill>
                            <a:srgbClr val="FFFFFF"/>
                          </a:solidFill>
                          <a:effectLst/>
                          <a:latin typeface="微软雅黑" pitchFamily="34" charset="-122"/>
                          <a:ea typeface="微软雅黑" pitchFamily="34" charset="-122"/>
                        </a:rPr>
                        <a:t>描述</a:t>
                      </a:r>
                    </a:p>
                  </a:txBody>
                  <a:tcPr marL="121891" marR="121891"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416560">
                <a:tc>
                  <a:txBody>
                    <a:bodyPr/>
                    <a:lstStyle/>
                    <a:p>
                      <a:pPr algn="ctr"/>
                      <a:r>
                        <a:rPr lang="en-US" altLang="zh-CN" sz="1400" b="0" i="0" kern="1200" dirty="0">
                          <a:solidFill>
                            <a:schemeClr val="tx1"/>
                          </a:solidFill>
                          <a:effectLst/>
                          <a:latin typeface="微软雅黑" panose="020B0503020204020204" pitchFamily="34" charset="-122"/>
                          <a:ea typeface="微软雅黑" panose="020B0503020204020204" pitchFamily="34" charset="-122"/>
                          <a:cs typeface="+mn-cs"/>
                        </a:rPr>
                        <a:t>application/x-www-form-</a:t>
                      </a:r>
                      <a:r>
                        <a:rPr lang="en-US" altLang="zh-CN" sz="1400" b="0" i="0" kern="1200" dirty="0" err="1">
                          <a:solidFill>
                            <a:schemeClr val="tx1"/>
                          </a:solidFill>
                          <a:effectLst/>
                          <a:latin typeface="微软雅黑" panose="020B0503020204020204" pitchFamily="34" charset="-122"/>
                          <a:ea typeface="微软雅黑" panose="020B0503020204020204" pitchFamily="34" charset="-122"/>
                          <a:cs typeface="+mn-cs"/>
                        </a:rPr>
                        <a:t>urlencoded</a:t>
                      </a:r>
                      <a:endParaRPr lang="en-US" sz="1400" dirty="0">
                        <a:solidFill>
                          <a:srgbClr val="FF0000"/>
                        </a:solidFill>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algn="l"/>
                      <a:r>
                        <a:rPr lang="zh-CN" altLang="en-US" sz="1400" b="0" i="0" kern="1200" dirty="0">
                          <a:solidFill>
                            <a:schemeClr val="tx1"/>
                          </a:solidFill>
                          <a:effectLst/>
                          <a:latin typeface="微软雅黑" panose="020B0503020204020204" pitchFamily="34" charset="-122"/>
                          <a:ea typeface="微软雅黑" panose="020B0503020204020204" pitchFamily="34" charset="-122"/>
                          <a:cs typeface="+mn-cs"/>
                        </a:rPr>
                        <a:t>在发送前编码所有字符（默认）</a:t>
                      </a:r>
                      <a:endParaRPr lang="zh-CN" altLang="en-US" sz="1400" b="0" i="0" kern="1200" dirty="0">
                        <a:solidFill>
                          <a:srgbClr val="FF0000"/>
                        </a:solidFill>
                        <a:effectLst/>
                        <a:latin typeface="微软雅黑" panose="020B0503020204020204" pitchFamily="34" charset="-122"/>
                        <a:ea typeface="微软雅黑" panose="020B0503020204020204" pitchFamily="34" charset="-122"/>
                        <a:cs typeface="+mn-cs"/>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629920">
                <a:tc>
                  <a:txBody>
                    <a:bodyPr/>
                    <a:lstStyle/>
                    <a:p>
                      <a:pPr algn="ctr"/>
                      <a:r>
                        <a:rPr lang="en-US" altLang="zh-CN" sz="1400" b="0" i="0" kern="1200" dirty="0">
                          <a:solidFill>
                            <a:schemeClr val="tx1"/>
                          </a:solidFill>
                          <a:effectLst/>
                          <a:latin typeface="微软雅黑" panose="020B0503020204020204" pitchFamily="34" charset="-122"/>
                          <a:ea typeface="微软雅黑" panose="020B0503020204020204" pitchFamily="34" charset="-122"/>
                          <a:cs typeface="+mn-cs"/>
                        </a:rPr>
                        <a:t>multipart/form-data</a:t>
                      </a:r>
                      <a:endParaRPr lang="en-US" sz="1400" dirty="0">
                        <a:solidFill>
                          <a:srgbClr val="FF0000"/>
                        </a:solidFill>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r>
                        <a:rPr lang="zh-CN" altLang="en-US" sz="1400" b="0" i="0" kern="1200" dirty="0">
                          <a:solidFill>
                            <a:schemeClr val="tx1"/>
                          </a:solidFill>
                          <a:effectLst/>
                          <a:latin typeface="微软雅黑" panose="020B0503020204020204" pitchFamily="34" charset="-122"/>
                          <a:ea typeface="微软雅黑" panose="020B0503020204020204" pitchFamily="34" charset="-122"/>
                          <a:cs typeface="+mn-cs"/>
                        </a:rPr>
                        <a:t>不对字符编码。</a:t>
                      </a:r>
                    </a:p>
                    <a:p>
                      <a:r>
                        <a:rPr lang="zh-CN" altLang="en-US" sz="1400" b="0" i="0" kern="1200" dirty="0">
                          <a:solidFill>
                            <a:schemeClr val="tx1"/>
                          </a:solidFill>
                          <a:effectLst/>
                          <a:latin typeface="微软雅黑" panose="020B0503020204020204" pitchFamily="34" charset="-122"/>
                          <a:ea typeface="微软雅黑" panose="020B0503020204020204" pitchFamily="34" charset="-122"/>
                          <a:cs typeface="+mn-cs"/>
                        </a:rPr>
                        <a:t>在使用包含文件上传控件的表单时，必须使用该值。</a:t>
                      </a: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532812217"/>
                  </a:ext>
                </a:extLst>
              </a:tr>
              <a:tr h="416560">
                <a:tc>
                  <a:txBody>
                    <a:bodyPr/>
                    <a:lstStyle/>
                    <a:p>
                      <a:pPr algn="ctr"/>
                      <a:r>
                        <a:rPr lang="en-US" altLang="zh-CN" sz="1400" b="0" i="0" kern="1200" dirty="0">
                          <a:solidFill>
                            <a:schemeClr val="tx1"/>
                          </a:solidFill>
                          <a:effectLst/>
                          <a:latin typeface="微软雅黑" panose="020B0503020204020204" pitchFamily="34" charset="-122"/>
                          <a:ea typeface="微软雅黑" panose="020B0503020204020204" pitchFamily="34" charset="-122"/>
                          <a:cs typeface="+mn-cs"/>
                        </a:rPr>
                        <a:t>text/plain</a:t>
                      </a:r>
                      <a:endParaRPr lang="en-US" sz="1400" dirty="0">
                        <a:effectLst/>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algn="l"/>
                      <a:r>
                        <a:rPr lang="zh-CN" altLang="en-US" sz="1400" b="0" i="0" kern="1200" dirty="0">
                          <a:solidFill>
                            <a:schemeClr val="tx1"/>
                          </a:solidFill>
                          <a:effectLst/>
                          <a:latin typeface="微软雅黑" panose="020B0503020204020204" pitchFamily="34" charset="-122"/>
                          <a:ea typeface="微软雅黑" panose="020B0503020204020204" pitchFamily="34" charset="-122"/>
                          <a:cs typeface="+mn-cs"/>
                        </a:rPr>
                        <a:t>空格转换为 </a:t>
                      </a:r>
                      <a:r>
                        <a:rPr lang="en-US" altLang="zh-CN" sz="1400" b="0" i="0" kern="1200" dirty="0">
                          <a:solidFill>
                            <a:schemeClr val="tx1"/>
                          </a:solidFill>
                          <a:effectLst/>
                          <a:latin typeface="微软雅黑" panose="020B0503020204020204" pitchFamily="34" charset="-122"/>
                          <a:ea typeface="微软雅黑" panose="020B0503020204020204" pitchFamily="34" charset="-122"/>
                          <a:cs typeface="+mn-cs"/>
                        </a:rPr>
                        <a:t>“+” </a:t>
                      </a:r>
                      <a:r>
                        <a:rPr lang="zh-CN" altLang="en-US" sz="1400" b="0" i="0" kern="1200" dirty="0">
                          <a:solidFill>
                            <a:schemeClr val="tx1"/>
                          </a:solidFill>
                          <a:effectLst/>
                          <a:latin typeface="微软雅黑" panose="020B0503020204020204" pitchFamily="34" charset="-122"/>
                          <a:ea typeface="微软雅黑" panose="020B0503020204020204" pitchFamily="34" charset="-122"/>
                          <a:cs typeface="+mn-cs"/>
                        </a:rPr>
                        <a:t>加号，但不对特殊字符编码。（很少用）</a:t>
                      </a:r>
                      <a:endParaRPr lang="en-US" altLang="zh-CN" sz="1400" dirty="0">
                        <a:solidFill>
                          <a:schemeClr val="tx1"/>
                        </a:solidFill>
                        <a:latin typeface="微软雅黑" panose="020B0503020204020204" pitchFamily="34" charset="-122"/>
                        <a:ea typeface="微软雅黑" panose="020B0503020204020204" pitchFamily="34" charset="-122"/>
                      </a:endParaRPr>
                    </a:p>
                  </a:txBody>
                  <a:tcPr marL="169333" marR="169333" marT="101600" marB="1016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0566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form</a:t>
            </a:r>
            <a:r>
              <a:rPr lang="zh-CN" altLang="en-US" dirty="0"/>
              <a:t>表单的基本使用</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1.3 &lt;form&gt;</a:t>
            </a:r>
            <a:r>
              <a:rPr lang="zh-CN" altLang="en-US" dirty="0"/>
              <a:t>标签的属性</a:t>
            </a:r>
          </a:p>
        </p:txBody>
      </p:sp>
      <p:sp>
        <p:nvSpPr>
          <p:cNvPr id="9" name="TextBox 3">
            <a:extLst>
              <a:ext uri="{FF2B5EF4-FFF2-40B4-BE49-F238E27FC236}">
                <a16:creationId xmlns:a16="http://schemas.microsoft.com/office/drawing/2014/main" id="{DD6D4521-9F79-420E-9DE9-859B81DB367F}"/>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4. enctype</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a:extLst>
              <a:ext uri="{FF2B5EF4-FFF2-40B4-BE49-F238E27FC236}">
                <a16:creationId xmlns:a16="http://schemas.microsoft.com/office/drawing/2014/main" id="{3AA45CAB-A2AB-4AF6-892F-B292AF078A8F}"/>
              </a:ext>
            </a:extLst>
          </p:cNvPr>
          <p:cNvSpPr>
            <a:spLocks noGrp="1"/>
          </p:cNvSpPr>
          <p:nvPr>
            <p:ph sz="half" idx="14"/>
          </p:nvPr>
        </p:nvSpPr>
        <p:spPr>
          <a:xfrm>
            <a:off x="1131168" y="2832000"/>
            <a:ext cx="10027899" cy="3839733"/>
          </a:xfrm>
        </p:spPr>
        <p:txBody>
          <a:bodyPr>
            <a:noAutofit/>
          </a:bodyPr>
          <a:lstStyle/>
          <a:p>
            <a:r>
              <a:rPr lang="zh-CN" altLang="en-US" b="1" dirty="0">
                <a:solidFill>
                  <a:srgbClr val="FF0000"/>
                </a:solidFill>
              </a:rPr>
              <a:t>注意：</a:t>
            </a:r>
            <a:endParaRPr lang="en-US" altLang="zh-CN" b="1" dirty="0">
              <a:solidFill>
                <a:srgbClr val="FF0000"/>
              </a:solidFill>
            </a:endParaRPr>
          </a:p>
          <a:p>
            <a:r>
              <a:rPr lang="zh-CN" altLang="en-US" dirty="0">
                <a:solidFill>
                  <a:schemeClr val="tx1"/>
                </a:solidFill>
              </a:rPr>
              <a:t>在涉及到</a:t>
            </a:r>
            <a:r>
              <a:rPr lang="zh-CN" altLang="en-US" b="1" dirty="0">
                <a:solidFill>
                  <a:srgbClr val="FF0000"/>
                </a:solidFill>
              </a:rPr>
              <a:t>文件上传</a:t>
            </a:r>
            <a:r>
              <a:rPr lang="zh-CN" altLang="en-US" dirty="0">
                <a:solidFill>
                  <a:schemeClr val="tx1"/>
                </a:solidFill>
              </a:rPr>
              <a:t>的操作时，</a:t>
            </a:r>
            <a:r>
              <a:rPr lang="zh-CN" altLang="en-US" b="1" dirty="0">
                <a:solidFill>
                  <a:srgbClr val="FF0000"/>
                </a:solidFill>
              </a:rPr>
              <a:t>必须</a:t>
            </a:r>
            <a:r>
              <a:rPr lang="zh-CN" altLang="en-US" dirty="0">
                <a:solidFill>
                  <a:schemeClr val="tx1"/>
                </a:solidFill>
              </a:rPr>
              <a:t>将 </a:t>
            </a:r>
            <a:r>
              <a:rPr lang="en-US" altLang="zh-CN" dirty="0">
                <a:solidFill>
                  <a:schemeClr val="tx1"/>
                </a:solidFill>
              </a:rPr>
              <a:t>enctype </a:t>
            </a:r>
            <a:r>
              <a:rPr lang="zh-CN" altLang="en-US" dirty="0">
                <a:solidFill>
                  <a:schemeClr val="tx1"/>
                </a:solidFill>
              </a:rPr>
              <a:t>的值设置为 </a:t>
            </a:r>
            <a:r>
              <a:rPr lang="en-US" altLang="zh-CN" dirty="0">
                <a:solidFill>
                  <a:srgbClr val="FF0000"/>
                </a:solidFill>
              </a:rPr>
              <a:t>multipart/form-data</a:t>
            </a:r>
          </a:p>
          <a:p>
            <a:r>
              <a:rPr lang="zh-CN" altLang="en-US" dirty="0">
                <a:solidFill>
                  <a:schemeClr val="tx1"/>
                </a:solidFill>
              </a:rPr>
              <a:t>如果表单的提交不涉及到文件上传操作，则直接将 </a:t>
            </a:r>
            <a:r>
              <a:rPr lang="en-US" altLang="zh-CN" dirty="0">
                <a:solidFill>
                  <a:schemeClr val="tx1"/>
                </a:solidFill>
              </a:rPr>
              <a:t>enctype </a:t>
            </a:r>
            <a:r>
              <a:rPr lang="zh-CN" altLang="en-US" dirty="0">
                <a:solidFill>
                  <a:schemeClr val="tx1"/>
                </a:solidFill>
              </a:rPr>
              <a:t>的值设置为 </a:t>
            </a:r>
            <a:r>
              <a:rPr lang="en-US" altLang="zh-CN" dirty="0">
                <a:solidFill>
                  <a:schemeClr val="tx1"/>
                </a:solidFill>
              </a:rPr>
              <a:t>application/x-www-form-</a:t>
            </a:r>
            <a:r>
              <a:rPr lang="en-US" altLang="zh-CN" dirty="0" err="1">
                <a:solidFill>
                  <a:schemeClr val="tx1"/>
                </a:solidFill>
              </a:rPr>
              <a:t>urlencoded</a:t>
            </a:r>
            <a:r>
              <a:rPr lang="en-US" altLang="zh-CN" dirty="0">
                <a:solidFill>
                  <a:schemeClr val="tx1"/>
                </a:solidFill>
              </a:rPr>
              <a:t> </a:t>
            </a:r>
            <a:r>
              <a:rPr lang="zh-CN" altLang="en-US" dirty="0">
                <a:solidFill>
                  <a:schemeClr val="tx1"/>
                </a:solidFill>
              </a:rPr>
              <a:t>即可！</a:t>
            </a:r>
            <a:endParaRPr lang="en-US" altLang="zh-CN" dirty="0">
              <a:solidFill>
                <a:schemeClr val="tx1"/>
              </a:solidFill>
            </a:endParaRPr>
          </a:p>
          <a:p>
            <a:endParaRPr lang="zh-CN" altLang="en-US" dirty="0">
              <a:solidFill>
                <a:schemeClr val="tx1"/>
              </a:solidFill>
            </a:endParaRPr>
          </a:p>
        </p:txBody>
      </p:sp>
    </p:spTree>
    <p:extLst>
      <p:ext uri="{BB962C8B-B14F-4D97-AF65-F5344CB8AC3E}">
        <p14:creationId xmlns:p14="http://schemas.microsoft.com/office/powerpoint/2010/main" val="207232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form</a:t>
            </a:r>
            <a:r>
              <a:rPr lang="zh-CN" altLang="en-US" dirty="0"/>
              <a:t>表单的基本使用</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1.4 </a:t>
            </a:r>
            <a:r>
              <a:rPr lang="zh-CN" altLang="en-US" dirty="0"/>
              <a:t>表单的同步提交及缺点</a:t>
            </a:r>
          </a:p>
        </p:txBody>
      </p:sp>
      <p:sp>
        <p:nvSpPr>
          <p:cNvPr id="9" name="TextBox 3">
            <a:extLst>
              <a:ext uri="{FF2B5EF4-FFF2-40B4-BE49-F238E27FC236}">
                <a16:creationId xmlns:a16="http://schemas.microsoft.com/office/drawing/2014/main" id="{DD6D4521-9F79-420E-9DE9-859B81DB367F}"/>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1. </a:t>
            </a:r>
            <a:r>
              <a:rPr lang="zh-CN" altLang="en-US" sz="1867" b="1" dirty="0">
                <a:solidFill>
                  <a:srgbClr val="404040"/>
                </a:solidFill>
                <a:latin typeface="微软雅黑" panose="020B0503020204020204" pitchFamily="34" charset="-122"/>
                <a:ea typeface="微软雅黑" panose="020B0503020204020204" pitchFamily="34" charset="-122"/>
              </a:rPr>
              <a:t>什么是表单的同步提交</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a:extLst>
              <a:ext uri="{FF2B5EF4-FFF2-40B4-BE49-F238E27FC236}">
                <a16:creationId xmlns:a16="http://schemas.microsoft.com/office/drawing/2014/main" id="{3AA45CAB-A2AB-4AF6-892F-B292AF078A8F}"/>
              </a:ext>
            </a:extLst>
          </p:cNvPr>
          <p:cNvSpPr>
            <a:spLocks noGrp="1"/>
          </p:cNvSpPr>
          <p:nvPr>
            <p:ph sz="half" idx="14"/>
          </p:nvPr>
        </p:nvSpPr>
        <p:spPr>
          <a:xfrm>
            <a:off x="1131168" y="2832000"/>
            <a:ext cx="10027899" cy="3839733"/>
          </a:xfrm>
        </p:spPr>
        <p:txBody>
          <a:bodyPr>
            <a:noAutofit/>
          </a:bodyPr>
          <a:lstStyle/>
          <a:p>
            <a:r>
              <a:rPr lang="zh-CN" altLang="en-US" dirty="0">
                <a:solidFill>
                  <a:schemeClr val="tx1"/>
                </a:solidFill>
              </a:rPr>
              <a:t>通过点击 </a:t>
            </a:r>
            <a:r>
              <a:rPr lang="en-US" altLang="zh-CN" dirty="0">
                <a:solidFill>
                  <a:schemeClr val="tx1"/>
                </a:solidFill>
              </a:rPr>
              <a:t>submit </a:t>
            </a:r>
            <a:r>
              <a:rPr lang="zh-CN" altLang="en-US" dirty="0">
                <a:solidFill>
                  <a:schemeClr val="tx1"/>
                </a:solidFill>
              </a:rPr>
              <a:t>按钮，触发表单提交的操作，从而使页面跳转到 </a:t>
            </a:r>
            <a:r>
              <a:rPr lang="en-US" altLang="zh-CN" dirty="0">
                <a:solidFill>
                  <a:schemeClr val="tx1"/>
                </a:solidFill>
              </a:rPr>
              <a:t>action URL </a:t>
            </a:r>
            <a:r>
              <a:rPr lang="zh-CN" altLang="en-US" dirty="0">
                <a:solidFill>
                  <a:schemeClr val="tx1"/>
                </a:solidFill>
              </a:rPr>
              <a:t>的行为，叫做表单的同步提交。</a:t>
            </a:r>
          </a:p>
        </p:txBody>
      </p:sp>
    </p:spTree>
    <p:extLst>
      <p:ext uri="{BB962C8B-B14F-4D97-AF65-F5344CB8AC3E}">
        <p14:creationId xmlns:p14="http://schemas.microsoft.com/office/powerpoint/2010/main" val="76499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form</a:t>
            </a:r>
            <a:r>
              <a:rPr lang="zh-CN" altLang="en-US" dirty="0"/>
              <a:t>表单的基本使用</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1.4 </a:t>
            </a:r>
            <a:r>
              <a:rPr lang="zh-CN" altLang="en-US" dirty="0"/>
              <a:t>表单的同步提交及缺点</a:t>
            </a:r>
          </a:p>
        </p:txBody>
      </p:sp>
      <p:sp>
        <p:nvSpPr>
          <p:cNvPr id="9" name="TextBox 3">
            <a:extLst>
              <a:ext uri="{FF2B5EF4-FFF2-40B4-BE49-F238E27FC236}">
                <a16:creationId xmlns:a16="http://schemas.microsoft.com/office/drawing/2014/main" id="{DD6D4521-9F79-420E-9DE9-859B81DB367F}"/>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2. </a:t>
            </a:r>
            <a:r>
              <a:rPr lang="zh-CN" altLang="en-US" sz="1867" b="1" dirty="0">
                <a:solidFill>
                  <a:srgbClr val="404040"/>
                </a:solidFill>
                <a:latin typeface="微软雅黑" panose="020B0503020204020204" pitchFamily="34" charset="-122"/>
                <a:ea typeface="微软雅黑" panose="020B0503020204020204" pitchFamily="34" charset="-122"/>
              </a:rPr>
              <a:t>表单同步提交的缺点</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a:extLst>
              <a:ext uri="{FF2B5EF4-FFF2-40B4-BE49-F238E27FC236}">
                <a16:creationId xmlns:a16="http://schemas.microsoft.com/office/drawing/2014/main" id="{3AA45CAB-A2AB-4AF6-892F-B292AF078A8F}"/>
              </a:ext>
            </a:extLst>
          </p:cNvPr>
          <p:cNvSpPr>
            <a:spLocks noGrp="1"/>
          </p:cNvSpPr>
          <p:nvPr>
            <p:ph sz="half" idx="14"/>
          </p:nvPr>
        </p:nvSpPr>
        <p:spPr>
          <a:xfrm>
            <a:off x="1131168" y="2832000"/>
            <a:ext cx="10027899" cy="3839733"/>
          </a:xfrm>
        </p:spPr>
        <p:txBody>
          <a:bodyPr>
            <a:noAutofit/>
          </a:bodyPr>
          <a:lstStyle/>
          <a:p>
            <a:pPr marL="304792" indent="-304792">
              <a:buFont typeface="+mj-ea"/>
              <a:buAutoNum type="circleNumDbPlain"/>
            </a:pPr>
            <a:r>
              <a:rPr lang="en-US" altLang="zh-CN" dirty="0">
                <a:solidFill>
                  <a:schemeClr val="tx1"/>
                </a:solidFill>
              </a:rPr>
              <a:t>&lt;form&gt;</a:t>
            </a:r>
            <a:r>
              <a:rPr lang="zh-CN" altLang="en-US" dirty="0">
                <a:solidFill>
                  <a:schemeClr val="tx1"/>
                </a:solidFill>
              </a:rPr>
              <a:t>表单同步提交后，整个页面会发生跳转，</a:t>
            </a:r>
            <a:r>
              <a:rPr lang="zh-CN" altLang="en-US" b="1" dirty="0">
                <a:solidFill>
                  <a:srgbClr val="FF0000"/>
                </a:solidFill>
              </a:rPr>
              <a:t>跳转到 </a:t>
            </a:r>
            <a:r>
              <a:rPr lang="en-US" altLang="zh-CN" b="1" dirty="0">
                <a:solidFill>
                  <a:srgbClr val="FF0000"/>
                </a:solidFill>
              </a:rPr>
              <a:t>action URL </a:t>
            </a:r>
            <a:r>
              <a:rPr lang="zh-CN" altLang="en-US" b="1" dirty="0">
                <a:solidFill>
                  <a:srgbClr val="FF0000"/>
                </a:solidFill>
              </a:rPr>
              <a:t>所指向的地址</a:t>
            </a:r>
            <a:r>
              <a:rPr lang="zh-CN" altLang="en-US" dirty="0">
                <a:solidFill>
                  <a:schemeClr val="tx1"/>
                </a:solidFill>
              </a:rPr>
              <a:t>，用户体验很差。</a:t>
            </a:r>
            <a:endParaRPr lang="en-US" altLang="zh-CN" dirty="0">
              <a:solidFill>
                <a:schemeClr val="tx1"/>
              </a:solidFill>
            </a:endParaRPr>
          </a:p>
          <a:p>
            <a:pPr marL="304792" indent="-304792">
              <a:buFont typeface="+mj-ea"/>
              <a:buAutoNum type="circleNumDbPlain"/>
            </a:pPr>
            <a:r>
              <a:rPr lang="en-US" altLang="zh-CN" dirty="0">
                <a:solidFill>
                  <a:schemeClr val="tx1"/>
                </a:solidFill>
              </a:rPr>
              <a:t>&lt;form&gt;</a:t>
            </a:r>
            <a:r>
              <a:rPr lang="zh-CN" altLang="en-US" dirty="0">
                <a:solidFill>
                  <a:schemeClr val="tx1"/>
                </a:solidFill>
              </a:rPr>
              <a:t>表单同步提交后，</a:t>
            </a:r>
            <a:r>
              <a:rPr lang="zh-CN" altLang="en-US" b="1" dirty="0">
                <a:solidFill>
                  <a:srgbClr val="FF0000"/>
                </a:solidFill>
              </a:rPr>
              <a:t>页面之前的状态和数据会丢失</a:t>
            </a:r>
            <a:r>
              <a:rPr lang="zh-CN" altLang="en-US" dirty="0">
                <a:solidFill>
                  <a:schemeClr val="tx1"/>
                </a:solidFill>
              </a:rPr>
              <a:t>。</a:t>
            </a:r>
            <a:endParaRPr lang="en-US" altLang="zh-CN" dirty="0">
              <a:solidFill>
                <a:schemeClr val="tx1"/>
              </a:solidFill>
            </a:endParaRPr>
          </a:p>
          <a:p>
            <a:pPr marL="304792" indent="-304792">
              <a:buFont typeface="+mj-ea"/>
              <a:buAutoNum type="circleNumDbPlain"/>
            </a:pPr>
            <a:endParaRPr lang="en-US" altLang="zh-CN" dirty="0">
              <a:solidFill>
                <a:schemeClr val="tx1"/>
              </a:solidFill>
            </a:endParaRPr>
          </a:p>
          <a:p>
            <a:r>
              <a:rPr lang="zh-CN" altLang="en-US" b="1" dirty="0">
                <a:solidFill>
                  <a:srgbClr val="FF0000"/>
                </a:solidFill>
              </a:rPr>
              <a:t>思考</a:t>
            </a:r>
            <a:r>
              <a:rPr lang="zh-CN" altLang="en-US" dirty="0">
                <a:solidFill>
                  <a:schemeClr val="tx1"/>
                </a:solidFill>
              </a:rPr>
              <a:t>：如何解决上述两个问题？</a:t>
            </a:r>
            <a:endParaRPr lang="en-US" altLang="zh-CN" dirty="0">
              <a:solidFill>
                <a:schemeClr val="tx1"/>
              </a:solidFill>
            </a:endParaRPr>
          </a:p>
          <a:p>
            <a:endParaRPr lang="zh-CN" altLang="en-US" dirty="0">
              <a:solidFill>
                <a:schemeClr val="tx1"/>
              </a:solidFill>
            </a:endParaRPr>
          </a:p>
        </p:txBody>
      </p:sp>
    </p:spTree>
    <p:extLst>
      <p:ext uri="{BB962C8B-B14F-4D97-AF65-F5344CB8AC3E}">
        <p14:creationId xmlns:p14="http://schemas.microsoft.com/office/powerpoint/2010/main" val="3271294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 form</a:t>
            </a:r>
            <a:r>
              <a:rPr lang="zh-CN" altLang="en-US" dirty="0"/>
              <a:t>表单的基本使用</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1.4 </a:t>
            </a:r>
            <a:r>
              <a:rPr lang="zh-CN" altLang="en-US" dirty="0"/>
              <a:t>表单的同步提交及缺点</a:t>
            </a:r>
          </a:p>
        </p:txBody>
      </p:sp>
      <p:sp>
        <p:nvSpPr>
          <p:cNvPr id="9" name="TextBox 3">
            <a:extLst>
              <a:ext uri="{FF2B5EF4-FFF2-40B4-BE49-F238E27FC236}">
                <a16:creationId xmlns:a16="http://schemas.microsoft.com/office/drawing/2014/main" id="{DD6D4521-9F79-420E-9DE9-859B81DB367F}"/>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3. </a:t>
            </a:r>
            <a:r>
              <a:rPr lang="zh-CN" altLang="en-US" sz="1867" b="1" dirty="0">
                <a:solidFill>
                  <a:srgbClr val="404040"/>
                </a:solidFill>
                <a:latin typeface="微软雅黑" panose="020B0503020204020204" pitchFamily="34" charset="-122"/>
                <a:ea typeface="微软雅黑" panose="020B0503020204020204" pitchFamily="34" charset="-122"/>
              </a:rPr>
              <a:t>如何解决表单同步提交的缺点</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a:extLst>
              <a:ext uri="{FF2B5EF4-FFF2-40B4-BE49-F238E27FC236}">
                <a16:creationId xmlns:a16="http://schemas.microsoft.com/office/drawing/2014/main" id="{3AA45CAB-A2AB-4AF6-892F-B292AF078A8F}"/>
              </a:ext>
            </a:extLst>
          </p:cNvPr>
          <p:cNvSpPr>
            <a:spLocks noGrp="1"/>
          </p:cNvSpPr>
          <p:nvPr>
            <p:ph sz="half" idx="14"/>
          </p:nvPr>
        </p:nvSpPr>
        <p:spPr>
          <a:xfrm>
            <a:off x="1131168" y="2832000"/>
            <a:ext cx="10027899" cy="3839733"/>
          </a:xfrm>
        </p:spPr>
        <p:txBody>
          <a:bodyPr>
            <a:noAutofit/>
          </a:bodyPr>
          <a:lstStyle/>
          <a:p>
            <a:r>
              <a:rPr lang="zh-CN" altLang="en-US" dirty="0">
                <a:solidFill>
                  <a:schemeClr val="tx1"/>
                </a:solidFill>
              </a:rPr>
              <a:t>如果使用表单提交数据，则会导致以下两个问题：</a:t>
            </a:r>
          </a:p>
          <a:p>
            <a:pPr marL="304792" indent="-304792">
              <a:buFont typeface="+mj-ea"/>
              <a:buAutoNum type="circleNumDbPlain"/>
            </a:pPr>
            <a:r>
              <a:rPr lang="zh-CN" altLang="en-US" dirty="0">
                <a:solidFill>
                  <a:schemeClr val="tx1"/>
                </a:solidFill>
              </a:rPr>
              <a:t> </a:t>
            </a:r>
            <a:r>
              <a:rPr lang="zh-CN" altLang="en-US" dirty="0">
                <a:solidFill>
                  <a:srgbClr val="FF0000"/>
                </a:solidFill>
              </a:rPr>
              <a:t>页面会发生跳转</a:t>
            </a:r>
            <a:endParaRPr lang="en-US" altLang="zh-CN" dirty="0">
              <a:solidFill>
                <a:srgbClr val="FF0000"/>
              </a:solidFill>
            </a:endParaRPr>
          </a:p>
          <a:p>
            <a:pPr marL="304792" indent="-304792">
              <a:buFont typeface="+mj-ea"/>
              <a:buAutoNum type="circleNumDbPlain"/>
            </a:pPr>
            <a:r>
              <a:rPr lang="zh-CN" altLang="en-US" dirty="0">
                <a:solidFill>
                  <a:schemeClr val="tx1"/>
                </a:solidFill>
              </a:rPr>
              <a:t> </a:t>
            </a:r>
            <a:r>
              <a:rPr lang="zh-CN" altLang="en-US" dirty="0">
                <a:solidFill>
                  <a:srgbClr val="FF0000"/>
                </a:solidFill>
              </a:rPr>
              <a:t>页面之前的状态和数据会丢失</a:t>
            </a:r>
            <a:endParaRPr lang="en-US" altLang="zh-CN" dirty="0">
              <a:solidFill>
                <a:srgbClr val="FF0000"/>
              </a:solidFill>
            </a:endParaRPr>
          </a:p>
          <a:p>
            <a:pPr marL="304792" indent="-304792">
              <a:buFont typeface="+mj-ea"/>
              <a:buAutoNum type="circleNumDbPlain"/>
            </a:pPr>
            <a:endParaRPr lang="en-US" altLang="zh-CN" dirty="0">
              <a:solidFill>
                <a:schemeClr val="tx1"/>
              </a:solidFill>
            </a:endParaRPr>
          </a:p>
          <a:p>
            <a:r>
              <a:rPr lang="zh-CN" altLang="en-US" dirty="0">
                <a:solidFill>
                  <a:schemeClr val="tx1"/>
                </a:solidFill>
              </a:rPr>
              <a:t>解决方案：</a:t>
            </a:r>
            <a:r>
              <a:rPr lang="zh-CN" altLang="en-US" b="1" dirty="0">
                <a:solidFill>
                  <a:srgbClr val="FF0000"/>
                </a:solidFill>
              </a:rPr>
              <a:t>表单只负责采集数据，</a:t>
            </a:r>
            <a:r>
              <a:rPr lang="en-US" altLang="zh-CN" b="1" dirty="0">
                <a:solidFill>
                  <a:srgbClr val="FF0000"/>
                </a:solidFill>
              </a:rPr>
              <a:t>Ajax </a:t>
            </a:r>
            <a:r>
              <a:rPr lang="zh-CN" altLang="en-US" b="1" dirty="0">
                <a:solidFill>
                  <a:srgbClr val="FF0000"/>
                </a:solidFill>
              </a:rPr>
              <a:t>负责将数据提交到服务器</a:t>
            </a:r>
            <a:r>
              <a:rPr lang="zh-CN" altLang="en-US" dirty="0">
                <a:solidFill>
                  <a:schemeClr val="tx1"/>
                </a:solidFill>
              </a:rPr>
              <a:t>。</a:t>
            </a:r>
            <a:endParaRPr lang="en-US" altLang="zh-CN" dirty="0">
              <a:solidFill>
                <a:schemeClr val="tx1"/>
              </a:solidFill>
            </a:endParaRPr>
          </a:p>
        </p:txBody>
      </p:sp>
    </p:spTree>
    <p:extLst>
      <p:ext uri="{BB962C8B-B14F-4D97-AF65-F5344CB8AC3E}">
        <p14:creationId xmlns:p14="http://schemas.microsoft.com/office/powerpoint/2010/main" val="292775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1">
            <a:extLst>
              <a:ext uri="{FF2B5EF4-FFF2-40B4-BE49-F238E27FC236}">
                <a16:creationId xmlns:a16="http://schemas.microsoft.com/office/drawing/2014/main" id="{B2A8A9A3-D3EB-4FD8-A423-8F15C01EE4D6}"/>
              </a:ext>
            </a:extLst>
          </p:cNvPr>
          <p:cNvSpPr>
            <a:spLocks noGrp="1"/>
          </p:cNvSpPr>
          <p:nvPr>
            <p:ph idx="1"/>
          </p:nvPr>
        </p:nvSpPr>
        <p:spPr>
          <a:xfrm>
            <a:off x="4656000" y="1188497"/>
            <a:ext cx="6654800" cy="4894105"/>
          </a:xfrm>
        </p:spPr>
        <p:txBody>
          <a:bodyPr>
            <a:normAutofit lnSpcReduction="10000"/>
          </a:bodyPr>
          <a:lstStyle/>
          <a:p>
            <a:r>
              <a:rPr lang="zh-CN" altLang="en-US" dirty="0">
                <a:solidFill>
                  <a:schemeClr val="tx1"/>
                </a:solidFill>
              </a:rPr>
              <a:t>客户端与服务器</a:t>
            </a:r>
            <a:endParaRPr lang="en-US" altLang="zh-CN" dirty="0">
              <a:solidFill>
                <a:schemeClr val="tx1"/>
              </a:solidFill>
            </a:endParaRPr>
          </a:p>
          <a:p>
            <a:r>
              <a:rPr lang="en-US" altLang="zh-CN" dirty="0">
                <a:solidFill>
                  <a:schemeClr val="tx1"/>
                </a:solidFill>
              </a:rPr>
              <a:t>URL</a:t>
            </a:r>
            <a:r>
              <a:rPr lang="zh-CN" altLang="en-US" dirty="0">
                <a:solidFill>
                  <a:schemeClr val="tx1"/>
                </a:solidFill>
              </a:rPr>
              <a:t>地址</a:t>
            </a:r>
            <a:endParaRPr lang="en-US" altLang="zh-CN" dirty="0">
              <a:solidFill>
                <a:schemeClr val="tx1"/>
              </a:solidFill>
            </a:endParaRPr>
          </a:p>
          <a:p>
            <a:r>
              <a:rPr lang="zh-CN" altLang="en-US" dirty="0">
                <a:solidFill>
                  <a:srgbClr val="FF0000"/>
                </a:solidFill>
              </a:rPr>
              <a:t>分析网页的打开过程</a:t>
            </a:r>
            <a:endParaRPr lang="en-US" altLang="zh-CN" dirty="0">
              <a:solidFill>
                <a:srgbClr val="FF0000"/>
              </a:solidFill>
            </a:endParaRPr>
          </a:p>
          <a:p>
            <a:r>
              <a:rPr lang="zh-CN" altLang="en-US" dirty="0">
                <a:solidFill>
                  <a:schemeClr val="tx1"/>
                </a:solidFill>
              </a:rPr>
              <a:t>服务器对外提供了哪些资源</a:t>
            </a:r>
            <a:endParaRPr lang="en-US" altLang="zh-CN" dirty="0">
              <a:solidFill>
                <a:schemeClr val="tx1"/>
              </a:solidFill>
            </a:endParaRPr>
          </a:p>
          <a:p>
            <a:r>
              <a:rPr lang="zh-CN" altLang="en-US" dirty="0">
                <a:solidFill>
                  <a:schemeClr val="tx1"/>
                </a:solidFill>
              </a:rPr>
              <a:t>了解</a:t>
            </a:r>
            <a:r>
              <a:rPr lang="en-US" altLang="zh-CN" dirty="0">
                <a:solidFill>
                  <a:schemeClr val="tx1"/>
                </a:solidFill>
              </a:rPr>
              <a:t>Ajax</a:t>
            </a:r>
          </a:p>
          <a:p>
            <a:r>
              <a:rPr lang="en-US" altLang="zh-CN" dirty="0">
                <a:solidFill>
                  <a:schemeClr val="tx1"/>
                </a:solidFill>
              </a:rPr>
              <a:t>jQuery</a:t>
            </a:r>
            <a:r>
              <a:rPr lang="zh-CN" altLang="en-US" dirty="0">
                <a:solidFill>
                  <a:schemeClr val="tx1"/>
                </a:solidFill>
              </a:rPr>
              <a:t>中的</a:t>
            </a:r>
            <a:r>
              <a:rPr lang="en-US" altLang="zh-CN" dirty="0">
                <a:solidFill>
                  <a:schemeClr val="tx1"/>
                </a:solidFill>
              </a:rPr>
              <a:t>Ajax</a:t>
            </a:r>
          </a:p>
          <a:p>
            <a:r>
              <a:rPr lang="zh-CN" altLang="en-US" dirty="0">
                <a:solidFill>
                  <a:schemeClr val="tx1"/>
                </a:solidFill>
              </a:rPr>
              <a:t>接口</a:t>
            </a:r>
            <a:endParaRPr lang="en-US" altLang="zh-CN" dirty="0">
              <a:solidFill>
                <a:schemeClr val="tx1"/>
              </a:solidFill>
            </a:endParaRPr>
          </a:p>
          <a:p>
            <a:r>
              <a:rPr lang="zh-CN" altLang="en-US" dirty="0">
                <a:solidFill>
                  <a:schemeClr val="tx1"/>
                </a:solidFill>
              </a:rPr>
              <a:t>案例 </a:t>
            </a:r>
            <a:r>
              <a:rPr lang="en-US" altLang="zh-CN" dirty="0">
                <a:solidFill>
                  <a:schemeClr val="tx1"/>
                </a:solidFill>
              </a:rPr>
              <a:t>- </a:t>
            </a:r>
            <a:r>
              <a:rPr lang="zh-CN" altLang="en-US" dirty="0">
                <a:solidFill>
                  <a:schemeClr val="tx1"/>
                </a:solidFill>
              </a:rPr>
              <a:t>图书管理</a:t>
            </a:r>
            <a:endParaRPr lang="en-US" altLang="zh-CN" dirty="0">
              <a:solidFill>
                <a:schemeClr val="tx1"/>
              </a:solidFill>
            </a:endParaRPr>
          </a:p>
          <a:p>
            <a:r>
              <a:rPr lang="zh-CN" altLang="en-US" dirty="0">
                <a:solidFill>
                  <a:schemeClr val="tx1"/>
                </a:solidFill>
              </a:rPr>
              <a:t>案例 </a:t>
            </a:r>
            <a:r>
              <a:rPr lang="en-US" altLang="zh-CN" dirty="0">
                <a:solidFill>
                  <a:schemeClr val="tx1"/>
                </a:solidFill>
              </a:rPr>
              <a:t>– </a:t>
            </a:r>
            <a:r>
              <a:rPr lang="zh-CN" altLang="en-US" dirty="0">
                <a:solidFill>
                  <a:schemeClr val="tx1"/>
                </a:solidFill>
              </a:rPr>
              <a:t>聊天机器人</a:t>
            </a:r>
            <a:endParaRPr lang="en-US" altLang="zh-CN" dirty="0">
              <a:solidFill>
                <a:schemeClr val="tx1"/>
              </a:solidFill>
            </a:endParaRPr>
          </a:p>
        </p:txBody>
      </p:sp>
    </p:spTree>
    <p:extLst>
      <p:ext uri="{BB962C8B-B14F-4D97-AF65-F5344CB8AC3E}">
        <p14:creationId xmlns:p14="http://schemas.microsoft.com/office/powerpoint/2010/main" val="30434304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56000" y="1778001"/>
            <a:ext cx="6654800" cy="3586479"/>
          </a:xfrm>
        </p:spPr>
        <p:txBody>
          <a:bodyPr>
            <a:normAutofit/>
          </a:bodyPr>
          <a:lstStyle/>
          <a:p>
            <a:r>
              <a:rPr lang="en-US" altLang="zh-CN" dirty="0">
                <a:solidFill>
                  <a:schemeClr val="tx1"/>
                </a:solidFill>
              </a:rPr>
              <a:t>form</a:t>
            </a:r>
            <a:r>
              <a:rPr lang="zh-CN" altLang="en-US" dirty="0">
                <a:solidFill>
                  <a:schemeClr val="tx1"/>
                </a:solidFill>
              </a:rPr>
              <a:t>表单的基本使用</a:t>
            </a:r>
            <a:endParaRPr lang="en-US" altLang="zh-CN" dirty="0">
              <a:solidFill>
                <a:schemeClr val="tx1"/>
              </a:solidFill>
            </a:endParaRPr>
          </a:p>
          <a:p>
            <a:r>
              <a:rPr lang="zh-CN" altLang="en-US" dirty="0">
                <a:solidFill>
                  <a:srgbClr val="FF0000"/>
                </a:solidFill>
              </a:rPr>
              <a:t>通过</a:t>
            </a:r>
            <a:r>
              <a:rPr lang="en-US" altLang="zh-CN" dirty="0">
                <a:solidFill>
                  <a:srgbClr val="FF0000"/>
                </a:solidFill>
              </a:rPr>
              <a:t>Ajax</a:t>
            </a:r>
            <a:r>
              <a:rPr lang="zh-CN" altLang="en-US" dirty="0">
                <a:solidFill>
                  <a:srgbClr val="FF0000"/>
                </a:solidFill>
              </a:rPr>
              <a:t>提交表单数据</a:t>
            </a:r>
            <a:endParaRPr lang="en-US" altLang="zh-CN" dirty="0">
              <a:solidFill>
                <a:srgbClr val="FF0000"/>
              </a:solidFill>
            </a:endParaRPr>
          </a:p>
          <a:p>
            <a:r>
              <a:rPr lang="zh-CN" altLang="en-US" dirty="0"/>
              <a:t>案例 </a:t>
            </a:r>
            <a:r>
              <a:rPr lang="en-US" altLang="zh-CN" dirty="0"/>
              <a:t>- </a:t>
            </a:r>
            <a:r>
              <a:rPr lang="zh-CN" altLang="en-US" dirty="0"/>
              <a:t>评论列表</a:t>
            </a:r>
            <a:endParaRPr lang="en-US" altLang="zh-CN" dirty="0">
              <a:solidFill>
                <a:srgbClr val="FF0000"/>
              </a:solidFill>
            </a:endParaRPr>
          </a:p>
          <a:p>
            <a:r>
              <a:rPr lang="zh-CN" altLang="en-US" dirty="0">
                <a:solidFill>
                  <a:schemeClr val="tx1"/>
                </a:solidFill>
              </a:rPr>
              <a:t>模板引擎的基本概念</a:t>
            </a:r>
            <a:endParaRPr lang="en-US" altLang="zh-CN" dirty="0">
              <a:solidFill>
                <a:schemeClr val="tx1"/>
              </a:solidFill>
            </a:endParaRPr>
          </a:p>
          <a:p>
            <a:r>
              <a:rPr lang="en-US" altLang="zh-CN" dirty="0">
                <a:solidFill>
                  <a:schemeClr val="tx1"/>
                </a:solidFill>
              </a:rPr>
              <a:t>art-template</a:t>
            </a:r>
            <a:r>
              <a:rPr lang="zh-CN" altLang="en-US" dirty="0">
                <a:solidFill>
                  <a:schemeClr val="tx1"/>
                </a:solidFill>
              </a:rPr>
              <a:t>模板引擎</a:t>
            </a:r>
            <a:endParaRPr lang="en-US" altLang="zh-CN" dirty="0">
              <a:solidFill>
                <a:schemeClr val="tx1"/>
              </a:solidFill>
            </a:endParaRPr>
          </a:p>
          <a:p>
            <a:r>
              <a:rPr lang="zh-CN" altLang="en-US" dirty="0"/>
              <a:t>模板引擎的实现原理</a:t>
            </a:r>
            <a:endParaRPr lang="en-US" altLang="zh-CN" dirty="0"/>
          </a:p>
        </p:txBody>
      </p:sp>
    </p:spTree>
    <p:extLst>
      <p:ext uri="{BB962C8B-B14F-4D97-AF65-F5344CB8AC3E}">
        <p14:creationId xmlns:p14="http://schemas.microsoft.com/office/powerpoint/2010/main" val="29953993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a:t>
            </a:r>
            <a:r>
              <a:rPr lang="zh-CN" altLang="en-US" dirty="0"/>
              <a:t>通过</a:t>
            </a:r>
            <a:r>
              <a:rPr lang="en-US" altLang="zh-CN" dirty="0"/>
              <a:t>Ajax</a:t>
            </a:r>
            <a:r>
              <a:rPr lang="zh-CN" altLang="en-US" dirty="0"/>
              <a:t>提交表单数据</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2.1 </a:t>
            </a:r>
            <a:r>
              <a:rPr lang="zh-CN" altLang="en-US" dirty="0"/>
              <a:t>监听表单提交事件</a:t>
            </a:r>
          </a:p>
        </p:txBody>
      </p:sp>
      <p:sp>
        <p:nvSpPr>
          <p:cNvPr id="13" name="内容占位符 5">
            <a:extLst>
              <a:ext uri="{FF2B5EF4-FFF2-40B4-BE49-F238E27FC236}">
                <a16:creationId xmlns:a16="http://schemas.microsoft.com/office/drawing/2014/main" id="{A0424788-AF5B-4C3D-B33F-CB0B45D7AF56}"/>
              </a:ext>
            </a:extLst>
          </p:cNvPr>
          <p:cNvSpPr>
            <a:spLocks noGrp="1"/>
          </p:cNvSpPr>
          <p:nvPr>
            <p:ph sz="half" idx="14"/>
          </p:nvPr>
        </p:nvSpPr>
        <p:spPr>
          <a:xfrm>
            <a:off x="1131170" y="1857600"/>
            <a:ext cx="8983133" cy="3297600"/>
          </a:xfrm>
        </p:spPr>
        <p:txBody>
          <a:bodyPr>
            <a:noAutofit/>
          </a:bodyPr>
          <a:lstStyle/>
          <a:p>
            <a:r>
              <a:rPr lang="zh-CN" altLang="en-US" dirty="0">
                <a:solidFill>
                  <a:schemeClr val="tx1"/>
                </a:solidFill>
              </a:rPr>
              <a:t>在 </a:t>
            </a:r>
            <a:r>
              <a:rPr lang="en-US" altLang="zh-CN" dirty="0">
                <a:solidFill>
                  <a:schemeClr val="tx1"/>
                </a:solidFill>
              </a:rPr>
              <a:t>jQuery </a:t>
            </a:r>
            <a:r>
              <a:rPr lang="zh-CN" altLang="en-US" dirty="0">
                <a:solidFill>
                  <a:schemeClr val="tx1"/>
                </a:solidFill>
              </a:rPr>
              <a:t>中，可以使用如下两种方式，监听到表单的提交事件：</a:t>
            </a:r>
          </a:p>
        </p:txBody>
      </p:sp>
      <p:grpSp>
        <p:nvGrpSpPr>
          <p:cNvPr id="6" name="组合 5">
            <a:extLst>
              <a:ext uri="{FF2B5EF4-FFF2-40B4-BE49-F238E27FC236}">
                <a16:creationId xmlns:a16="http://schemas.microsoft.com/office/drawing/2014/main" id="{12590A41-B0A6-41BB-A936-D9230DC5C1E0}"/>
              </a:ext>
            </a:extLst>
          </p:cNvPr>
          <p:cNvGrpSpPr>
            <a:grpSpLocks/>
          </p:cNvGrpSpPr>
          <p:nvPr/>
        </p:nvGrpSpPr>
        <p:grpSpPr bwMode="auto">
          <a:xfrm>
            <a:off x="1281498" y="2473899"/>
            <a:ext cx="8832805" cy="2670108"/>
            <a:chOff x="1078118" y="2214664"/>
            <a:chExt cx="6318046" cy="868171"/>
          </a:xfrm>
        </p:grpSpPr>
        <p:sp>
          <p:nvSpPr>
            <p:cNvPr id="7" name="矩形 6">
              <a:extLst>
                <a:ext uri="{FF2B5EF4-FFF2-40B4-BE49-F238E27FC236}">
                  <a16:creationId xmlns:a16="http://schemas.microsoft.com/office/drawing/2014/main" id="{C546687F-6491-4F39-8D7A-E1AC0AE8AEC5}"/>
                </a:ext>
              </a:extLst>
            </p:cNvPr>
            <p:cNvSpPr/>
            <p:nvPr/>
          </p:nvSpPr>
          <p:spPr>
            <a:xfrm>
              <a:off x="1078118" y="2214664"/>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8" name="矩形 7">
              <a:extLst>
                <a:ext uri="{FF2B5EF4-FFF2-40B4-BE49-F238E27FC236}">
                  <a16:creationId xmlns:a16="http://schemas.microsoft.com/office/drawing/2014/main" id="{E3C178C5-8EB1-4A98-A7AE-4E6F58CBAAB1}"/>
                </a:ext>
              </a:extLst>
            </p:cNvPr>
            <p:cNvSpPr/>
            <p:nvPr/>
          </p:nvSpPr>
          <p:spPr>
            <a:xfrm>
              <a:off x="1177925" y="2250989"/>
              <a:ext cx="6218239" cy="756793"/>
            </a:xfrm>
            <a:prstGeom prst="rect">
              <a:avLst/>
            </a:prstGeom>
          </p:spPr>
          <p:txBody>
            <a:bodyPr wrap="square">
              <a:spAutoFit/>
            </a:bodyPr>
            <a:lstStyle/>
            <a:p>
              <a:pPr>
                <a:lnSpc>
                  <a:spcPct val="150000"/>
                </a:lnSpc>
              </a:pPr>
              <a:r>
                <a:rPr lang="en-US" altLang="zh-CN" sz="1400" dirty="0">
                  <a:latin typeface="Courier New" panose="02070309020205020404" pitchFamily="49" charset="0"/>
                </a:rPr>
                <a:t>$('#form1').</a:t>
              </a:r>
              <a:r>
                <a:rPr lang="en-US" altLang="zh-CN" sz="1400" b="1" dirty="0">
                  <a:solidFill>
                    <a:srgbClr val="FF0000"/>
                  </a:solidFill>
                  <a:latin typeface="Courier New" panose="02070309020205020404" pitchFamily="49" charset="0"/>
                </a:rPr>
                <a:t>submit</a:t>
              </a:r>
              <a:r>
                <a:rPr lang="en-US" altLang="zh-CN" sz="1400" dirty="0">
                  <a:latin typeface="Courier New" panose="02070309020205020404" pitchFamily="49" charset="0"/>
                </a:rPr>
                <a:t>(function(e) {</a:t>
              </a:r>
            </a:p>
            <a:p>
              <a:pPr>
                <a:lnSpc>
                  <a:spcPct val="150000"/>
                </a:lnSpc>
              </a:pPr>
              <a:r>
                <a:rPr lang="en-US" altLang="zh-CN" sz="1400" dirty="0">
                  <a:latin typeface="Courier New" panose="02070309020205020404" pitchFamily="49" charset="0"/>
                </a:rPr>
                <a:t>   alert('</a:t>
              </a:r>
              <a:r>
                <a:rPr lang="zh-CN" altLang="en-US" sz="1400" dirty="0">
                  <a:latin typeface="Courier New" panose="02070309020205020404" pitchFamily="49" charset="0"/>
                </a:rPr>
                <a:t>监听到了表单的提交事件</a:t>
              </a:r>
              <a:r>
                <a:rPr lang="en-US" altLang="zh-CN" sz="1400" dirty="0">
                  <a:latin typeface="Courier New" panose="02070309020205020404" pitchFamily="49" charset="0"/>
                </a:rPr>
                <a:t>')</a:t>
              </a:r>
            </a:p>
            <a:p>
              <a:pPr>
                <a:lnSpc>
                  <a:spcPct val="150000"/>
                </a:lnSpc>
              </a:pPr>
              <a:r>
                <a:rPr lang="en-US" altLang="zh-CN" sz="1400" dirty="0">
                  <a:latin typeface="Courier New" panose="02070309020205020404" pitchFamily="49" charset="0"/>
                </a:rPr>
                <a:t>})</a:t>
              </a:r>
            </a:p>
            <a:p>
              <a:pPr>
                <a:lnSpc>
                  <a:spcPct val="150000"/>
                </a:lnSpc>
              </a:pPr>
              <a:endParaRPr lang="en-US" altLang="zh-CN" sz="1400" dirty="0">
                <a:latin typeface="Courier New" panose="02070309020205020404" pitchFamily="49" charset="0"/>
              </a:endParaRPr>
            </a:p>
            <a:p>
              <a:pPr>
                <a:lnSpc>
                  <a:spcPct val="150000"/>
                </a:lnSpc>
              </a:pPr>
              <a:r>
                <a:rPr lang="en-US" altLang="zh-CN" sz="1400" dirty="0">
                  <a:latin typeface="Courier New" panose="02070309020205020404" pitchFamily="49" charset="0"/>
                </a:rPr>
                <a:t>$('#form1').</a:t>
              </a:r>
              <a:r>
                <a:rPr lang="en-US" altLang="zh-CN" sz="1400" b="1" dirty="0">
                  <a:solidFill>
                    <a:srgbClr val="FF0000"/>
                  </a:solidFill>
                  <a:latin typeface="Courier New" panose="02070309020205020404" pitchFamily="49" charset="0"/>
                </a:rPr>
                <a:t>on</a:t>
              </a:r>
              <a:r>
                <a:rPr lang="en-US" altLang="zh-CN" sz="1400" dirty="0">
                  <a:latin typeface="Courier New" panose="02070309020205020404" pitchFamily="49" charset="0"/>
                </a:rPr>
                <a:t>('</a:t>
              </a:r>
              <a:r>
                <a:rPr lang="en-US" altLang="zh-CN" sz="1400" b="1" dirty="0">
                  <a:solidFill>
                    <a:srgbClr val="047FFD"/>
                  </a:solidFill>
                  <a:latin typeface="Courier New" panose="02070309020205020404" pitchFamily="49" charset="0"/>
                </a:rPr>
                <a:t>submit</a:t>
              </a:r>
              <a:r>
                <a:rPr lang="en-US" altLang="zh-CN" sz="1400" dirty="0">
                  <a:latin typeface="Courier New" panose="02070309020205020404" pitchFamily="49" charset="0"/>
                </a:rPr>
                <a:t>', function(e) {</a:t>
              </a:r>
            </a:p>
            <a:p>
              <a:pPr>
                <a:lnSpc>
                  <a:spcPct val="150000"/>
                </a:lnSpc>
              </a:pPr>
              <a:r>
                <a:rPr lang="en-US" altLang="zh-CN" sz="1400" dirty="0">
                  <a:latin typeface="Courier New" panose="02070309020205020404" pitchFamily="49" charset="0"/>
                </a:rPr>
                <a:t>   alert('</a:t>
              </a:r>
              <a:r>
                <a:rPr lang="zh-CN" altLang="en-US" sz="1400" dirty="0">
                  <a:latin typeface="Courier New" panose="02070309020205020404" pitchFamily="49" charset="0"/>
                </a:rPr>
                <a:t>监听到了表单的提交事件</a:t>
              </a:r>
              <a:r>
                <a:rPr lang="en-US" altLang="zh-CN" sz="1400" dirty="0">
                  <a:latin typeface="Courier New" panose="02070309020205020404" pitchFamily="49" charset="0"/>
                </a:rPr>
                <a:t>')</a:t>
              </a:r>
            </a:p>
            <a:p>
              <a:pPr>
                <a:lnSpc>
                  <a:spcPct val="150000"/>
                </a:lnSpc>
              </a:pPr>
              <a:r>
                <a:rPr lang="en-US" altLang="zh-CN" sz="1400" dirty="0">
                  <a:latin typeface="Courier New" panose="02070309020205020404" pitchFamily="49" charset="0"/>
                </a:rPr>
                <a:t>})</a:t>
              </a:r>
            </a:p>
          </p:txBody>
        </p:sp>
      </p:grpSp>
    </p:spTree>
    <p:extLst>
      <p:ext uri="{BB962C8B-B14F-4D97-AF65-F5344CB8AC3E}">
        <p14:creationId xmlns:p14="http://schemas.microsoft.com/office/powerpoint/2010/main" val="1076987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a:t>
            </a:r>
            <a:r>
              <a:rPr lang="zh-CN" altLang="en-US" dirty="0"/>
              <a:t>通过</a:t>
            </a:r>
            <a:r>
              <a:rPr lang="en-US" altLang="zh-CN" dirty="0"/>
              <a:t>Ajax</a:t>
            </a:r>
            <a:r>
              <a:rPr lang="zh-CN" altLang="en-US" dirty="0"/>
              <a:t>提交表单数据</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2.2 </a:t>
            </a:r>
            <a:r>
              <a:rPr lang="zh-CN" altLang="en-US" dirty="0"/>
              <a:t>阻止表单默认提交行为</a:t>
            </a:r>
          </a:p>
        </p:txBody>
      </p:sp>
      <p:sp>
        <p:nvSpPr>
          <p:cNvPr id="13" name="内容占位符 5">
            <a:extLst>
              <a:ext uri="{FF2B5EF4-FFF2-40B4-BE49-F238E27FC236}">
                <a16:creationId xmlns:a16="http://schemas.microsoft.com/office/drawing/2014/main" id="{A0424788-AF5B-4C3D-B33F-CB0B45D7AF56}"/>
              </a:ext>
            </a:extLst>
          </p:cNvPr>
          <p:cNvSpPr>
            <a:spLocks noGrp="1"/>
          </p:cNvSpPr>
          <p:nvPr>
            <p:ph sz="half" idx="14"/>
          </p:nvPr>
        </p:nvSpPr>
        <p:spPr>
          <a:xfrm>
            <a:off x="1131170" y="1857600"/>
            <a:ext cx="8983133" cy="3297600"/>
          </a:xfrm>
        </p:spPr>
        <p:txBody>
          <a:bodyPr>
            <a:noAutofit/>
          </a:bodyPr>
          <a:lstStyle/>
          <a:p>
            <a:r>
              <a:rPr lang="zh-CN" altLang="en-US" dirty="0">
                <a:solidFill>
                  <a:schemeClr val="tx1"/>
                </a:solidFill>
              </a:rPr>
              <a:t>当监听到表单的提交事件以后，可以调用事件对象的 </a:t>
            </a:r>
            <a:r>
              <a:rPr lang="en-US" altLang="zh-CN" dirty="0">
                <a:solidFill>
                  <a:schemeClr val="tx1"/>
                </a:solidFill>
              </a:rPr>
              <a:t>event.preventDefault() </a:t>
            </a:r>
            <a:r>
              <a:rPr lang="zh-CN" altLang="en-US" dirty="0">
                <a:solidFill>
                  <a:schemeClr val="tx1"/>
                </a:solidFill>
              </a:rPr>
              <a:t>函数，来阻止表单的提交和页面的跳转，示例代码如下：</a:t>
            </a:r>
          </a:p>
        </p:txBody>
      </p:sp>
      <p:grpSp>
        <p:nvGrpSpPr>
          <p:cNvPr id="6" name="组合 5">
            <a:extLst>
              <a:ext uri="{FF2B5EF4-FFF2-40B4-BE49-F238E27FC236}">
                <a16:creationId xmlns:a16="http://schemas.microsoft.com/office/drawing/2014/main" id="{A0C40E56-6F0D-4CEB-8A90-1A0BD0404B47}"/>
              </a:ext>
            </a:extLst>
          </p:cNvPr>
          <p:cNvGrpSpPr>
            <a:grpSpLocks/>
          </p:cNvGrpSpPr>
          <p:nvPr/>
        </p:nvGrpSpPr>
        <p:grpSpPr bwMode="auto">
          <a:xfrm>
            <a:off x="1281498" y="2744825"/>
            <a:ext cx="8832805" cy="3273638"/>
            <a:chOff x="1078118" y="2214664"/>
            <a:chExt cx="6318046" cy="868171"/>
          </a:xfrm>
        </p:grpSpPr>
        <p:sp>
          <p:nvSpPr>
            <p:cNvPr id="7" name="矩形 6">
              <a:extLst>
                <a:ext uri="{FF2B5EF4-FFF2-40B4-BE49-F238E27FC236}">
                  <a16:creationId xmlns:a16="http://schemas.microsoft.com/office/drawing/2014/main" id="{B7F46DB6-5D11-4B03-B2B3-42EF38368737}"/>
                </a:ext>
              </a:extLst>
            </p:cNvPr>
            <p:cNvSpPr/>
            <p:nvPr/>
          </p:nvSpPr>
          <p:spPr>
            <a:xfrm>
              <a:off x="1078118" y="2214664"/>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8" name="矩形 7">
              <a:extLst>
                <a:ext uri="{FF2B5EF4-FFF2-40B4-BE49-F238E27FC236}">
                  <a16:creationId xmlns:a16="http://schemas.microsoft.com/office/drawing/2014/main" id="{2F9E43EA-1216-422D-BC43-A2F0AE2464E2}"/>
                </a:ext>
              </a:extLst>
            </p:cNvPr>
            <p:cNvSpPr/>
            <p:nvPr/>
          </p:nvSpPr>
          <p:spPr>
            <a:xfrm>
              <a:off x="1177925" y="2250989"/>
              <a:ext cx="6218239" cy="788678"/>
            </a:xfrm>
            <a:prstGeom prst="rect">
              <a:avLst/>
            </a:prstGeom>
          </p:spPr>
          <p:txBody>
            <a:bodyPr wrap="square">
              <a:spAutoFit/>
            </a:bodyPr>
            <a:lstStyle/>
            <a:p>
              <a:pPr>
                <a:lnSpc>
                  <a:spcPct val="150000"/>
                </a:lnSpc>
              </a:pPr>
              <a:r>
                <a:rPr lang="en-US" altLang="zh-CN" sz="1400" dirty="0">
                  <a:latin typeface="Courier New" panose="02070309020205020404" pitchFamily="49" charset="0"/>
                </a:rPr>
                <a:t>$('#form1').submit(function(e) {</a:t>
              </a:r>
            </a:p>
            <a:p>
              <a:pPr>
                <a:lnSpc>
                  <a:spcPct val="150000"/>
                </a:lnSpc>
              </a:pPr>
              <a:r>
                <a:rPr lang="en-US" altLang="zh-CN" sz="1400" dirty="0">
                  <a:latin typeface="Courier New" panose="02070309020205020404" pitchFamily="49" charset="0"/>
                </a:rPr>
                <a:t>   // </a:t>
              </a:r>
              <a:r>
                <a:rPr lang="zh-CN" altLang="en-US" sz="1400" dirty="0">
                  <a:latin typeface="Courier New" panose="02070309020205020404" pitchFamily="49" charset="0"/>
                </a:rPr>
                <a:t>阻止表单的提交和页面的跳转</a:t>
              </a:r>
            </a:p>
            <a:p>
              <a:pPr>
                <a:lnSpc>
                  <a:spcPct val="150000"/>
                </a:lnSpc>
              </a:pPr>
              <a:r>
                <a:rPr lang="zh-CN" altLang="en-US" sz="1400" dirty="0">
                  <a:latin typeface="Courier New" panose="02070309020205020404" pitchFamily="49" charset="0"/>
                </a:rPr>
                <a:t>   </a:t>
              </a:r>
              <a:r>
                <a:rPr lang="en-US" altLang="zh-CN" sz="1400" dirty="0" err="1">
                  <a:latin typeface="Courier New" panose="02070309020205020404" pitchFamily="49" charset="0"/>
                </a:rPr>
                <a:t>e.</a:t>
              </a:r>
              <a:r>
                <a:rPr lang="en-US" altLang="zh-CN" sz="1400" b="1" dirty="0" err="1">
                  <a:solidFill>
                    <a:srgbClr val="FF0000"/>
                  </a:solidFill>
                  <a:latin typeface="Courier New" panose="02070309020205020404" pitchFamily="49" charset="0"/>
                </a:rPr>
                <a:t>preventDefault</a:t>
              </a:r>
              <a:r>
                <a:rPr lang="en-US" altLang="zh-CN" sz="1400" dirty="0">
                  <a:latin typeface="Courier New" panose="02070309020205020404" pitchFamily="49" charset="0"/>
                </a:rPr>
                <a:t>()</a:t>
              </a:r>
            </a:p>
            <a:p>
              <a:pPr>
                <a:lnSpc>
                  <a:spcPct val="150000"/>
                </a:lnSpc>
              </a:pPr>
              <a:r>
                <a:rPr lang="en-US" altLang="zh-CN" sz="1400" dirty="0">
                  <a:latin typeface="Courier New" panose="02070309020205020404" pitchFamily="49" charset="0"/>
                </a:rPr>
                <a:t>})</a:t>
              </a:r>
            </a:p>
            <a:p>
              <a:pPr>
                <a:lnSpc>
                  <a:spcPct val="150000"/>
                </a:lnSpc>
              </a:pPr>
              <a:endParaRPr lang="en-US" altLang="zh-CN" sz="1400" dirty="0">
                <a:latin typeface="Courier New" panose="02070309020205020404" pitchFamily="49" charset="0"/>
              </a:endParaRPr>
            </a:p>
            <a:p>
              <a:pPr>
                <a:lnSpc>
                  <a:spcPct val="150000"/>
                </a:lnSpc>
              </a:pPr>
              <a:r>
                <a:rPr lang="en-US" altLang="zh-CN" sz="1400" dirty="0">
                  <a:latin typeface="Courier New" panose="02070309020205020404" pitchFamily="49" charset="0"/>
                </a:rPr>
                <a:t>$('#form1').on('submit', function(e) {</a:t>
              </a:r>
            </a:p>
            <a:p>
              <a:pPr>
                <a:lnSpc>
                  <a:spcPct val="150000"/>
                </a:lnSpc>
              </a:pPr>
              <a:r>
                <a:rPr lang="en-US" altLang="zh-CN" sz="1400" dirty="0">
                  <a:latin typeface="Courier New" panose="02070309020205020404" pitchFamily="49" charset="0"/>
                </a:rPr>
                <a:t>   // </a:t>
              </a:r>
              <a:r>
                <a:rPr lang="zh-CN" altLang="en-US" sz="1400" dirty="0">
                  <a:latin typeface="Courier New" panose="02070309020205020404" pitchFamily="49" charset="0"/>
                </a:rPr>
                <a:t>阻止表单的提交和页面的跳转</a:t>
              </a:r>
            </a:p>
            <a:p>
              <a:pPr>
                <a:lnSpc>
                  <a:spcPct val="150000"/>
                </a:lnSpc>
              </a:pPr>
              <a:r>
                <a:rPr lang="zh-CN" altLang="en-US" sz="1400" dirty="0">
                  <a:latin typeface="Courier New" panose="02070309020205020404" pitchFamily="49" charset="0"/>
                </a:rPr>
                <a:t>   </a:t>
              </a:r>
              <a:r>
                <a:rPr lang="en-US" altLang="zh-CN" sz="1400" dirty="0" err="1">
                  <a:latin typeface="Courier New" panose="02070309020205020404" pitchFamily="49" charset="0"/>
                </a:rPr>
                <a:t>e.</a:t>
              </a:r>
              <a:r>
                <a:rPr lang="en-US" altLang="zh-CN" sz="1400" b="1" dirty="0" err="1">
                  <a:solidFill>
                    <a:srgbClr val="FF0000"/>
                  </a:solidFill>
                  <a:latin typeface="Courier New" panose="02070309020205020404" pitchFamily="49" charset="0"/>
                </a:rPr>
                <a:t>preventDefault</a:t>
              </a:r>
              <a:r>
                <a:rPr lang="en-US" altLang="zh-CN" sz="1400" dirty="0">
                  <a:latin typeface="Courier New" panose="02070309020205020404" pitchFamily="49" charset="0"/>
                </a:rPr>
                <a:t>()</a:t>
              </a:r>
            </a:p>
            <a:p>
              <a:pPr>
                <a:lnSpc>
                  <a:spcPct val="150000"/>
                </a:lnSpc>
              </a:pPr>
              <a:r>
                <a:rPr lang="en-US" altLang="zh-CN" sz="1400" dirty="0">
                  <a:latin typeface="Courier New" panose="02070309020205020404" pitchFamily="49" charset="0"/>
                </a:rPr>
                <a:t>})</a:t>
              </a:r>
            </a:p>
          </p:txBody>
        </p:sp>
      </p:grpSp>
    </p:spTree>
    <p:extLst>
      <p:ext uri="{BB962C8B-B14F-4D97-AF65-F5344CB8AC3E}">
        <p14:creationId xmlns:p14="http://schemas.microsoft.com/office/powerpoint/2010/main" val="281168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a:t>
            </a:r>
            <a:r>
              <a:rPr lang="zh-CN" altLang="en-US" dirty="0"/>
              <a:t>通过</a:t>
            </a:r>
            <a:r>
              <a:rPr lang="en-US" altLang="zh-CN" dirty="0"/>
              <a:t>Ajax</a:t>
            </a:r>
            <a:r>
              <a:rPr lang="zh-CN" altLang="en-US" dirty="0"/>
              <a:t>提交表单数据</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2.3 </a:t>
            </a:r>
            <a:r>
              <a:rPr lang="zh-CN" altLang="en-US" dirty="0"/>
              <a:t>快速获取表单中的数据</a:t>
            </a:r>
            <a:endParaRPr lang="zh-CN" altLang="en-US" dirty="0">
              <a:solidFill>
                <a:srgbClr val="FF0000"/>
              </a:solidFill>
            </a:endParaRPr>
          </a:p>
        </p:txBody>
      </p:sp>
      <p:grpSp>
        <p:nvGrpSpPr>
          <p:cNvPr id="6" name="组合 5">
            <a:extLst>
              <a:ext uri="{FF2B5EF4-FFF2-40B4-BE49-F238E27FC236}">
                <a16:creationId xmlns:a16="http://schemas.microsoft.com/office/drawing/2014/main" id="{1AC745F2-A39F-47F0-92D1-9098CA7146C4}"/>
              </a:ext>
            </a:extLst>
          </p:cNvPr>
          <p:cNvGrpSpPr>
            <a:grpSpLocks/>
          </p:cNvGrpSpPr>
          <p:nvPr/>
        </p:nvGrpSpPr>
        <p:grpSpPr bwMode="auto">
          <a:xfrm>
            <a:off x="1281498" y="3413137"/>
            <a:ext cx="8832805" cy="537982"/>
            <a:chOff x="1078118" y="2214664"/>
            <a:chExt cx="6318046" cy="868171"/>
          </a:xfrm>
        </p:grpSpPr>
        <p:sp>
          <p:nvSpPr>
            <p:cNvPr id="7" name="矩形 6">
              <a:extLst>
                <a:ext uri="{FF2B5EF4-FFF2-40B4-BE49-F238E27FC236}">
                  <a16:creationId xmlns:a16="http://schemas.microsoft.com/office/drawing/2014/main" id="{61DBC8BB-5831-43F8-BD5F-334CB580F2C0}"/>
                </a:ext>
              </a:extLst>
            </p:cNvPr>
            <p:cNvSpPr/>
            <p:nvPr/>
          </p:nvSpPr>
          <p:spPr>
            <a:xfrm>
              <a:off x="1078118" y="2214664"/>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8" name="矩形 7">
              <a:extLst>
                <a:ext uri="{FF2B5EF4-FFF2-40B4-BE49-F238E27FC236}">
                  <a16:creationId xmlns:a16="http://schemas.microsoft.com/office/drawing/2014/main" id="{4129D870-117A-45AD-ACA2-044D3B7205E8}"/>
                </a:ext>
              </a:extLst>
            </p:cNvPr>
            <p:cNvSpPr/>
            <p:nvPr/>
          </p:nvSpPr>
          <p:spPr>
            <a:xfrm>
              <a:off x="1177925" y="2280136"/>
              <a:ext cx="6218239" cy="627053"/>
            </a:xfrm>
            <a:prstGeom prst="rect">
              <a:avLst/>
            </a:prstGeom>
          </p:spPr>
          <p:txBody>
            <a:bodyPr wrap="square">
              <a:spAutoFit/>
            </a:bodyPr>
            <a:lstStyle/>
            <a:p>
              <a:pPr>
                <a:lnSpc>
                  <a:spcPct val="150000"/>
                </a:lnSpc>
              </a:pPr>
              <a:r>
                <a:rPr lang="en-US" altLang="zh-CN" sz="1400" dirty="0">
                  <a:latin typeface="Courier New" panose="02070309020205020404" pitchFamily="49" charset="0"/>
                </a:rPr>
                <a:t>$(selector).</a:t>
              </a:r>
              <a:r>
                <a:rPr lang="en-US" altLang="zh-CN" sz="1400" b="1" dirty="0">
                  <a:solidFill>
                    <a:srgbClr val="FF0000"/>
                  </a:solidFill>
                  <a:latin typeface="Courier New" panose="02070309020205020404" pitchFamily="49" charset="0"/>
                </a:rPr>
                <a:t>serialize</a:t>
              </a:r>
              <a:r>
                <a:rPr lang="en-US" altLang="zh-CN" sz="1400" dirty="0">
                  <a:latin typeface="Courier New" panose="02070309020205020404" pitchFamily="49" charset="0"/>
                </a:rPr>
                <a:t>()</a:t>
              </a:r>
            </a:p>
          </p:txBody>
        </p:sp>
      </p:grpSp>
      <p:sp>
        <p:nvSpPr>
          <p:cNvPr id="17" name="内容占位符 5">
            <a:extLst>
              <a:ext uri="{FF2B5EF4-FFF2-40B4-BE49-F238E27FC236}">
                <a16:creationId xmlns:a16="http://schemas.microsoft.com/office/drawing/2014/main" id="{3BCD6860-26A1-4A3C-9627-085D1CFCC22F}"/>
              </a:ext>
            </a:extLst>
          </p:cNvPr>
          <p:cNvSpPr txBox="1">
            <a:spLocks/>
          </p:cNvSpPr>
          <p:nvPr/>
        </p:nvSpPr>
        <p:spPr>
          <a:xfrm>
            <a:off x="1131171" y="4022738"/>
            <a:ext cx="8983133" cy="566783"/>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sz="1400" dirty="0">
                <a:solidFill>
                  <a:schemeClr val="tx1"/>
                </a:solidFill>
              </a:rPr>
              <a:t>serialize() </a:t>
            </a:r>
            <a:r>
              <a:rPr lang="zh-CN" altLang="en-US" sz="1400" dirty="0">
                <a:solidFill>
                  <a:schemeClr val="tx1"/>
                </a:solidFill>
              </a:rPr>
              <a:t>函数的好处：</a:t>
            </a:r>
            <a:r>
              <a:rPr lang="zh-CN" altLang="en-US" sz="1400" dirty="0">
                <a:solidFill>
                  <a:srgbClr val="FF0000"/>
                </a:solidFill>
              </a:rPr>
              <a:t>可以一次性获取到表单中的所有的数据</a:t>
            </a:r>
            <a:r>
              <a:rPr lang="zh-CN" altLang="en-US" sz="1400" dirty="0">
                <a:solidFill>
                  <a:schemeClr val="tx1"/>
                </a:solidFill>
              </a:rPr>
              <a:t>。</a:t>
            </a:r>
            <a:endParaRPr lang="en-US" altLang="zh-CN" sz="1400" dirty="0">
              <a:solidFill>
                <a:schemeClr val="tx1"/>
              </a:solidFill>
            </a:endParaRPr>
          </a:p>
        </p:txBody>
      </p:sp>
      <p:sp>
        <p:nvSpPr>
          <p:cNvPr id="18" name="TextBox 3">
            <a:extLst>
              <a:ext uri="{FF2B5EF4-FFF2-40B4-BE49-F238E27FC236}">
                <a16:creationId xmlns:a16="http://schemas.microsoft.com/office/drawing/2014/main" id="{5CA0B96E-87CB-426B-A313-2FFECD9118D3}"/>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1. serialize()</a:t>
            </a:r>
            <a:r>
              <a:rPr lang="zh-CN" altLang="en-US" sz="1867" b="1" dirty="0">
                <a:solidFill>
                  <a:srgbClr val="404040"/>
                </a:solidFill>
                <a:latin typeface="微软雅黑" panose="020B0503020204020204" pitchFamily="34" charset="-122"/>
                <a:ea typeface="微软雅黑" panose="020B0503020204020204" pitchFamily="34" charset="-122"/>
              </a:rPr>
              <a:t>函数</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9" name="内容占位符 5">
            <a:extLst>
              <a:ext uri="{FF2B5EF4-FFF2-40B4-BE49-F238E27FC236}">
                <a16:creationId xmlns:a16="http://schemas.microsoft.com/office/drawing/2014/main" id="{2A0799EE-36D7-42A1-AEA6-18AE6324A62E}"/>
              </a:ext>
            </a:extLst>
          </p:cNvPr>
          <p:cNvSpPr txBox="1">
            <a:spLocks/>
          </p:cNvSpPr>
          <p:nvPr/>
        </p:nvSpPr>
        <p:spPr>
          <a:xfrm>
            <a:off x="1131168" y="2832000"/>
            <a:ext cx="10027899" cy="3839733"/>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1400" dirty="0">
                <a:solidFill>
                  <a:schemeClr val="tx1"/>
                </a:solidFill>
              </a:rPr>
              <a:t>为了简化表单中数据的获取操作，</a:t>
            </a:r>
            <a:r>
              <a:rPr lang="en-US" altLang="zh-CN" sz="1400" dirty="0">
                <a:solidFill>
                  <a:schemeClr val="tx1"/>
                </a:solidFill>
              </a:rPr>
              <a:t>jQuery </a:t>
            </a:r>
            <a:r>
              <a:rPr lang="zh-CN" altLang="en-US" sz="1400" dirty="0">
                <a:solidFill>
                  <a:schemeClr val="tx1"/>
                </a:solidFill>
              </a:rPr>
              <a:t>提供了 </a:t>
            </a:r>
            <a:r>
              <a:rPr lang="en-US" altLang="zh-CN" sz="1400" dirty="0">
                <a:solidFill>
                  <a:schemeClr val="tx1"/>
                </a:solidFill>
              </a:rPr>
              <a:t>serialize() </a:t>
            </a:r>
            <a:r>
              <a:rPr lang="zh-CN" altLang="en-US" sz="1400" dirty="0">
                <a:solidFill>
                  <a:schemeClr val="tx1"/>
                </a:solidFill>
              </a:rPr>
              <a:t>函数，其语法格式如下：</a:t>
            </a:r>
          </a:p>
        </p:txBody>
      </p:sp>
    </p:spTree>
    <p:extLst>
      <p:ext uri="{BB962C8B-B14F-4D97-AF65-F5344CB8AC3E}">
        <p14:creationId xmlns:p14="http://schemas.microsoft.com/office/powerpoint/2010/main" val="4173242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2. </a:t>
            </a:r>
            <a:r>
              <a:rPr lang="zh-CN" altLang="en-US" dirty="0"/>
              <a:t>通过</a:t>
            </a:r>
            <a:r>
              <a:rPr lang="en-US" altLang="zh-CN" dirty="0"/>
              <a:t>Ajax</a:t>
            </a:r>
            <a:r>
              <a:rPr lang="zh-CN" altLang="en-US" dirty="0"/>
              <a:t>提交表单数据</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2.3 </a:t>
            </a:r>
            <a:r>
              <a:rPr lang="zh-CN" altLang="en-US" dirty="0"/>
              <a:t>快速获取表单中的数据</a:t>
            </a:r>
            <a:endParaRPr lang="zh-CN" altLang="en-US" dirty="0">
              <a:solidFill>
                <a:srgbClr val="FF0000"/>
              </a:solidFill>
            </a:endParaRPr>
          </a:p>
        </p:txBody>
      </p:sp>
      <p:sp>
        <p:nvSpPr>
          <p:cNvPr id="18" name="TextBox 3">
            <a:extLst>
              <a:ext uri="{FF2B5EF4-FFF2-40B4-BE49-F238E27FC236}">
                <a16:creationId xmlns:a16="http://schemas.microsoft.com/office/drawing/2014/main" id="{5CA0B96E-87CB-426B-A313-2FFECD9118D3}"/>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2. serialize()</a:t>
            </a:r>
            <a:r>
              <a:rPr lang="zh-CN" altLang="en-US" sz="1867" b="1" dirty="0">
                <a:solidFill>
                  <a:srgbClr val="404040"/>
                </a:solidFill>
                <a:latin typeface="微软雅黑" panose="020B0503020204020204" pitchFamily="34" charset="-122"/>
                <a:ea typeface="微软雅黑" panose="020B0503020204020204" pitchFamily="34" charset="-122"/>
              </a:rPr>
              <a:t>函数示例</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grpSp>
        <p:nvGrpSpPr>
          <p:cNvPr id="12" name="组合 11">
            <a:extLst>
              <a:ext uri="{FF2B5EF4-FFF2-40B4-BE49-F238E27FC236}">
                <a16:creationId xmlns:a16="http://schemas.microsoft.com/office/drawing/2014/main" id="{37DE2CDC-9D95-4E6B-8399-31138C7C3915}"/>
              </a:ext>
            </a:extLst>
          </p:cNvPr>
          <p:cNvGrpSpPr>
            <a:grpSpLocks/>
          </p:cNvGrpSpPr>
          <p:nvPr/>
        </p:nvGrpSpPr>
        <p:grpSpPr bwMode="auto">
          <a:xfrm>
            <a:off x="1281497" y="2753852"/>
            <a:ext cx="8832807" cy="1924269"/>
            <a:chOff x="1078118" y="2214664"/>
            <a:chExt cx="6318046" cy="868171"/>
          </a:xfrm>
        </p:grpSpPr>
        <p:sp>
          <p:nvSpPr>
            <p:cNvPr id="13" name="矩形 12">
              <a:extLst>
                <a:ext uri="{FF2B5EF4-FFF2-40B4-BE49-F238E27FC236}">
                  <a16:creationId xmlns:a16="http://schemas.microsoft.com/office/drawing/2014/main" id="{E109F0C6-2567-4610-B6B8-0066CC12C70E}"/>
                </a:ext>
              </a:extLst>
            </p:cNvPr>
            <p:cNvSpPr/>
            <p:nvPr/>
          </p:nvSpPr>
          <p:spPr>
            <a:xfrm>
              <a:off x="1078118" y="2214664"/>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14" name="矩形 13">
              <a:extLst>
                <a:ext uri="{FF2B5EF4-FFF2-40B4-BE49-F238E27FC236}">
                  <a16:creationId xmlns:a16="http://schemas.microsoft.com/office/drawing/2014/main" id="{DE8DA3D9-0627-4498-8E88-F291D22BEB59}"/>
                </a:ext>
              </a:extLst>
            </p:cNvPr>
            <p:cNvSpPr/>
            <p:nvPr/>
          </p:nvSpPr>
          <p:spPr>
            <a:xfrm>
              <a:off x="1177925" y="2250989"/>
              <a:ext cx="6218239" cy="758519"/>
            </a:xfrm>
            <a:prstGeom prst="rect">
              <a:avLst/>
            </a:prstGeom>
          </p:spPr>
          <p:txBody>
            <a:bodyPr wrap="square">
              <a:spAutoFit/>
            </a:bodyPr>
            <a:lstStyle/>
            <a:p>
              <a:pPr>
                <a:lnSpc>
                  <a:spcPct val="150000"/>
                </a:lnSpc>
              </a:pPr>
              <a:r>
                <a:rPr lang="en-US" altLang="zh-CN" sz="1400" dirty="0">
                  <a:latin typeface="Courier New" panose="02070309020205020404" pitchFamily="49" charset="0"/>
                </a:rPr>
                <a:t>&lt;form </a:t>
              </a:r>
              <a:r>
                <a:rPr lang="en-US" altLang="zh-CN" sz="1400" b="1" dirty="0">
                  <a:latin typeface="Courier New" panose="02070309020205020404" pitchFamily="49" charset="0"/>
                </a:rPr>
                <a:t>id="form1"&gt;</a:t>
              </a:r>
            </a:p>
            <a:p>
              <a:pPr>
                <a:lnSpc>
                  <a:spcPct val="150000"/>
                </a:lnSpc>
              </a:pPr>
              <a:r>
                <a:rPr lang="en-US" altLang="zh-CN" sz="1400" dirty="0">
                  <a:latin typeface="Courier New" panose="02070309020205020404" pitchFamily="49" charset="0"/>
                </a:rPr>
                <a:t>    &lt;input type="text" </a:t>
              </a:r>
              <a:r>
                <a:rPr lang="en-US" altLang="zh-CN" sz="1400" b="1" dirty="0">
                  <a:solidFill>
                    <a:srgbClr val="047FFD"/>
                  </a:solidFill>
                  <a:latin typeface="Courier New" panose="02070309020205020404" pitchFamily="49" charset="0"/>
                </a:rPr>
                <a:t>name</a:t>
              </a:r>
              <a:r>
                <a:rPr lang="en-US" altLang="zh-CN" sz="1400" dirty="0">
                  <a:latin typeface="Courier New" panose="02070309020205020404" pitchFamily="49" charset="0"/>
                </a:rPr>
                <a:t>="</a:t>
              </a:r>
              <a:r>
                <a:rPr lang="en-US" altLang="zh-CN" sz="1400" b="1" dirty="0">
                  <a:solidFill>
                    <a:srgbClr val="FF0000"/>
                  </a:solidFill>
                  <a:latin typeface="Courier New" panose="02070309020205020404" pitchFamily="49" charset="0"/>
                </a:rPr>
                <a:t>username</a:t>
              </a:r>
              <a:r>
                <a:rPr lang="en-US" altLang="zh-CN" sz="1400" dirty="0">
                  <a:latin typeface="Courier New" panose="02070309020205020404" pitchFamily="49" charset="0"/>
                </a:rPr>
                <a:t>" /&gt;</a:t>
              </a:r>
            </a:p>
            <a:p>
              <a:pPr>
                <a:lnSpc>
                  <a:spcPct val="150000"/>
                </a:lnSpc>
              </a:pPr>
              <a:r>
                <a:rPr lang="en-US" altLang="zh-CN" sz="1400" dirty="0">
                  <a:latin typeface="Courier New" panose="02070309020205020404" pitchFamily="49" charset="0"/>
                </a:rPr>
                <a:t>    &lt;input type="password" </a:t>
              </a:r>
              <a:r>
                <a:rPr lang="en-US" altLang="zh-CN" sz="1400" b="1" dirty="0">
                  <a:solidFill>
                    <a:srgbClr val="047FFD"/>
                  </a:solidFill>
                  <a:latin typeface="Courier New" panose="02070309020205020404" pitchFamily="49" charset="0"/>
                </a:rPr>
                <a:t>name</a:t>
              </a:r>
              <a:r>
                <a:rPr lang="en-US" altLang="zh-CN" sz="1400" dirty="0">
                  <a:latin typeface="Courier New" panose="02070309020205020404" pitchFamily="49" charset="0"/>
                </a:rPr>
                <a:t>="</a:t>
              </a:r>
              <a:r>
                <a:rPr lang="en-US" altLang="zh-CN" sz="1400" b="1" dirty="0">
                  <a:solidFill>
                    <a:srgbClr val="FF0000"/>
                  </a:solidFill>
                  <a:latin typeface="Courier New" panose="02070309020205020404" pitchFamily="49" charset="0"/>
                </a:rPr>
                <a:t>password</a:t>
              </a:r>
              <a:r>
                <a:rPr lang="en-US" altLang="zh-CN" sz="1400" dirty="0">
                  <a:latin typeface="Courier New" panose="02070309020205020404" pitchFamily="49" charset="0"/>
                </a:rPr>
                <a:t>" /&gt;</a:t>
              </a:r>
            </a:p>
            <a:p>
              <a:pPr>
                <a:lnSpc>
                  <a:spcPct val="150000"/>
                </a:lnSpc>
              </a:pPr>
              <a:r>
                <a:rPr lang="en-US" altLang="zh-CN" sz="1400" dirty="0">
                  <a:latin typeface="Courier New" panose="02070309020205020404" pitchFamily="49" charset="0"/>
                </a:rPr>
                <a:t>    &lt;button type="submit"&gt;</a:t>
              </a:r>
              <a:r>
                <a:rPr lang="zh-CN" altLang="en-US" sz="1400" dirty="0">
                  <a:latin typeface="Courier New" panose="02070309020205020404" pitchFamily="49" charset="0"/>
                </a:rPr>
                <a:t>提交</a:t>
              </a:r>
              <a:r>
                <a:rPr lang="en-US" altLang="zh-CN" sz="1400" dirty="0">
                  <a:latin typeface="Courier New" panose="02070309020205020404" pitchFamily="49" charset="0"/>
                </a:rPr>
                <a:t>&lt;/button&gt;</a:t>
              </a:r>
            </a:p>
            <a:p>
              <a:pPr>
                <a:lnSpc>
                  <a:spcPct val="150000"/>
                </a:lnSpc>
              </a:pPr>
              <a:r>
                <a:rPr lang="en-US" altLang="zh-CN" sz="1400" dirty="0">
                  <a:latin typeface="Courier New" panose="02070309020205020404" pitchFamily="49" charset="0"/>
                </a:rPr>
                <a:t>&lt;/form&gt;</a:t>
              </a:r>
            </a:p>
          </p:txBody>
        </p:sp>
      </p:grpSp>
      <p:grpSp>
        <p:nvGrpSpPr>
          <p:cNvPr id="15" name="组合 14">
            <a:extLst>
              <a:ext uri="{FF2B5EF4-FFF2-40B4-BE49-F238E27FC236}">
                <a16:creationId xmlns:a16="http://schemas.microsoft.com/office/drawing/2014/main" id="{A9AD1953-F64F-4412-872B-6125366ED7D9}"/>
              </a:ext>
            </a:extLst>
          </p:cNvPr>
          <p:cNvGrpSpPr>
            <a:grpSpLocks/>
          </p:cNvGrpSpPr>
          <p:nvPr/>
        </p:nvGrpSpPr>
        <p:grpSpPr bwMode="auto">
          <a:xfrm>
            <a:off x="1281497" y="4849049"/>
            <a:ext cx="8832807" cy="1265003"/>
            <a:chOff x="1078118" y="2214664"/>
            <a:chExt cx="6318046" cy="868171"/>
          </a:xfrm>
        </p:grpSpPr>
        <p:sp>
          <p:nvSpPr>
            <p:cNvPr id="16" name="矩形 15">
              <a:extLst>
                <a:ext uri="{FF2B5EF4-FFF2-40B4-BE49-F238E27FC236}">
                  <a16:creationId xmlns:a16="http://schemas.microsoft.com/office/drawing/2014/main" id="{5C8689FB-9E9B-49CB-8758-7E074F28D3B6}"/>
                </a:ext>
              </a:extLst>
            </p:cNvPr>
            <p:cNvSpPr/>
            <p:nvPr/>
          </p:nvSpPr>
          <p:spPr>
            <a:xfrm>
              <a:off x="1078118" y="2214664"/>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20" name="矩形 19">
              <a:extLst>
                <a:ext uri="{FF2B5EF4-FFF2-40B4-BE49-F238E27FC236}">
                  <a16:creationId xmlns:a16="http://schemas.microsoft.com/office/drawing/2014/main" id="{D3DC9155-234B-4200-B2E2-48D68E0A701F}"/>
                </a:ext>
              </a:extLst>
            </p:cNvPr>
            <p:cNvSpPr/>
            <p:nvPr/>
          </p:nvSpPr>
          <p:spPr>
            <a:xfrm>
              <a:off x="1177925" y="2250989"/>
              <a:ext cx="6218239" cy="710251"/>
            </a:xfrm>
            <a:prstGeom prst="rect">
              <a:avLst/>
            </a:prstGeom>
          </p:spPr>
          <p:txBody>
            <a:bodyPr wrap="square">
              <a:spAutoFit/>
            </a:bodyPr>
            <a:lstStyle/>
            <a:p>
              <a:pPr>
                <a:lnSpc>
                  <a:spcPct val="150000"/>
                </a:lnSpc>
              </a:pPr>
              <a:r>
                <a:rPr lang="en-US" altLang="zh-CN" sz="1400" dirty="0">
                  <a:latin typeface="Courier New" panose="02070309020205020404" pitchFamily="49" charset="0"/>
                </a:rPr>
                <a:t>$('</a:t>
              </a:r>
              <a:r>
                <a:rPr lang="en-US" altLang="zh-CN" sz="1400" b="1" dirty="0">
                  <a:latin typeface="Courier New" panose="02070309020205020404" pitchFamily="49" charset="0"/>
                </a:rPr>
                <a:t>#form1</a:t>
              </a:r>
              <a:r>
                <a:rPr lang="en-US" altLang="zh-CN" sz="1400" dirty="0">
                  <a:latin typeface="Courier New" panose="02070309020205020404" pitchFamily="49" charset="0"/>
                </a:rPr>
                <a:t>').</a:t>
              </a:r>
              <a:r>
                <a:rPr lang="en-US" altLang="zh-CN" sz="1400" b="1" dirty="0">
                  <a:solidFill>
                    <a:srgbClr val="FF0000"/>
                  </a:solidFill>
                  <a:latin typeface="Courier New" panose="02070309020205020404" pitchFamily="49" charset="0"/>
                </a:rPr>
                <a:t>serialize</a:t>
              </a:r>
              <a:r>
                <a:rPr lang="en-US" altLang="zh-CN" sz="1400" dirty="0">
                  <a:latin typeface="Courier New" panose="02070309020205020404" pitchFamily="49" charset="0"/>
                </a:rPr>
                <a:t>()</a:t>
              </a:r>
            </a:p>
            <a:p>
              <a:pPr>
                <a:lnSpc>
                  <a:spcPct val="150000"/>
                </a:lnSpc>
              </a:pPr>
              <a:r>
                <a:rPr lang="en-US" altLang="zh-CN" sz="1400" dirty="0">
                  <a:latin typeface="Courier New" panose="02070309020205020404" pitchFamily="49" charset="0"/>
                </a:rPr>
                <a:t>// </a:t>
              </a:r>
              <a:r>
                <a:rPr lang="zh-CN" altLang="en-US" sz="1400" dirty="0">
                  <a:latin typeface="Courier New" panose="02070309020205020404" pitchFamily="49" charset="0"/>
                </a:rPr>
                <a:t>调用的结果：</a:t>
              </a:r>
              <a:endParaRPr lang="en-US" altLang="zh-CN" sz="1400" dirty="0">
                <a:latin typeface="Courier New" panose="02070309020205020404" pitchFamily="49" charset="0"/>
              </a:endParaRPr>
            </a:p>
            <a:p>
              <a:pPr>
                <a:lnSpc>
                  <a:spcPct val="150000"/>
                </a:lnSpc>
              </a:pPr>
              <a:r>
                <a:rPr lang="en-US" altLang="zh-CN" sz="1400" dirty="0">
                  <a:latin typeface="Courier New" panose="02070309020205020404" pitchFamily="49" charset="0"/>
                </a:rPr>
                <a:t>// </a:t>
              </a:r>
              <a:r>
                <a:rPr lang="en-US" altLang="zh-CN" sz="1400" b="1" dirty="0">
                  <a:latin typeface="Courier New" panose="02070309020205020404" pitchFamily="49" charset="0"/>
                </a:rPr>
                <a:t>username</a:t>
              </a:r>
              <a:r>
                <a:rPr lang="en-US" altLang="zh-CN" sz="1400" b="1" dirty="0">
                  <a:solidFill>
                    <a:srgbClr val="047FFD"/>
                  </a:solidFill>
                  <a:latin typeface="Courier New" panose="02070309020205020404" pitchFamily="49" charset="0"/>
                </a:rPr>
                <a:t>=</a:t>
              </a:r>
              <a:r>
                <a:rPr lang="zh-CN" altLang="en-US" sz="1400" dirty="0">
                  <a:latin typeface="Courier New" panose="02070309020205020404" pitchFamily="49" charset="0"/>
                </a:rPr>
                <a:t>用户名的值</a:t>
              </a:r>
              <a:r>
                <a:rPr lang="en-US" altLang="zh-CN" sz="1400" b="1" dirty="0">
                  <a:solidFill>
                    <a:srgbClr val="FF0000"/>
                  </a:solidFill>
                  <a:latin typeface="Courier New" panose="02070309020205020404" pitchFamily="49" charset="0"/>
                </a:rPr>
                <a:t>&amp;</a:t>
              </a:r>
              <a:r>
                <a:rPr lang="en-US" altLang="zh-CN" sz="1400" b="1" dirty="0">
                  <a:latin typeface="Courier New" panose="02070309020205020404" pitchFamily="49" charset="0"/>
                </a:rPr>
                <a:t>password</a:t>
              </a:r>
              <a:r>
                <a:rPr lang="en-US" altLang="zh-CN" sz="1400" b="1" dirty="0">
                  <a:solidFill>
                    <a:srgbClr val="047FFD"/>
                  </a:solidFill>
                  <a:latin typeface="Courier New" panose="02070309020205020404" pitchFamily="49" charset="0"/>
                </a:rPr>
                <a:t>=</a:t>
              </a:r>
              <a:r>
                <a:rPr lang="zh-CN" altLang="en-US" sz="1400" dirty="0">
                  <a:latin typeface="Courier New" panose="02070309020205020404" pitchFamily="49" charset="0"/>
                </a:rPr>
                <a:t>密码的值</a:t>
              </a:r>
              <a:endParaRPr lang="en-US" altLang="zh-CN" sz="1400" dirty="0">
                <a:latin typeface="Courier New" panose="02070309020205020404" pitchFamily="49" charset="0"/>
              </a:endParaRPr>
            </a:p>
          </p:txBody>
        </p:sp>
      </p:grpSp>
      <p:sp>
        <p:nvSpPr>
          <p:cNvPr id="21" name="内容占位符 5">
            <a:extLst>
              <a:ext uri="{FF2B5EF4-FFF2-40B4-BE49-F238E27FC236}">
                <a16:creationId xmlns:a16="http://schemas.microsoft.com/office/drawing/2014/main" id="{7F240FE7-B673-4356-9D12-85EE073AD47B}"/>
              </a:ext>
            </a:extLst>
          </p:cNvPr>
          <p:cNvSpPr txBox="1">
            <a:spLocks/>
          </p:cNvSpPr>
          <p:nvPr/>
        </p:nvSpPr>
        <p:spPr>
          <a:xfrm>
            <a:off x="1194388" y="6204359"/>
            <a:ext cx="8983133" cy="566783"/>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1400" dirty="0">
                <a:solidFill>
                  <a:schemeClr val="tx1"/>
                </a:solidFill>
              </a:rPr>
              <a:t>注意：在使用 </a:t>
            </a:r>
            <a:r>
              <a:rPr lang="en-US" altLang="zh-CN" sz="1400" dirty="0">
                <a:solidFill>
                  <a:schemeClr val="tx1"/>
                </a:solidFill>
              </a:rPr>
              <a:t>serialize() </a:t>
            </a:r>
            <a:r>
              <a:rPr lang="zh-CN" altLang="en-US" sz="1400" dirty="0">
                <a:solidFill>
                  <a:schemeClr val="tx1"/>
                </a:solidFill>
              </a:rPr>
              <a:t>函数快速获取表单数据时，</a:t>
            </a:r>
            <a:r>
              <a:rPr lang="zh-CN" altLang="en-US" sz="1400" b="1" dirty="0">
                <a:solidFill>
                  <a:srgbClr val="FF0000"/>
                </a:solidFill>
              </a:rPr>
              <a:t>必须为每个表单元素添加 </a:t>
            </a:r>
            <a:r>
              <a:rPr lang="en-US" altLang="zh-CN" sz="1400" b="1" dirty="0">
                <a:solidFill>
                  <a:srgbClr val="FF0000"/>
                </a:solidFill>
              </a:rPr>
              <a:t>name </a:t>
            </a:r>
            <a:r>
              <a:rPr lang="zh-CN" altLang="en-US" sz="1400" b="1" dirty="0">
                <a:solidFill>
                  <a:srgbClr val="FF0000"/>
                </a:solidFill>
              </a:rPr>
              <a:t>属性</a:t>
            </a:r>
            <a:r>
              <a:rPr lang="zh-CN" altLang="en-US" sz="1400" dirty="0">
                <a:solidFill>
                  <a:schemeClr val="tx1"/>
                </a:solidFill>
              </a:rPr>
              <a:t>！</a:t>
            </a:r>
            <a:endParaRPr lang="en-US" altLang="zh-CN" sz="1400" dirty="0">
              <a:solidFill>
                <a:schemeClr val="tx1"/>
              </a:solidFill>
            </a:endParaRPr>
          </a:p>
        </p:txBody>
      </p:sp>
    </p:spTree>
    <p:extLst>
      <p:ext uri="{BB962C8B-B14F-4D97-AF65-F5344CB8AC3E}">
        <p14:creationId xmlns:p14="http://schemas.microsoft.com/office/powerpoint/2010/main" val="274428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56000" y="1778001"/>
            <a:ext cx="6654800" cy="3586479"/>
          </a:xfrm>
        </p:spPr>
        <p:txBody>
          <a:bodyPr>
            <a:normAutofit/>
          </a:bodyPr>
          <a:lstStyle/>
          <a:p>
            <a:r>
              <a:rPr lang="en-US" altLang="zh-CN" dirty="0">
                <a:solidFill>
                  <a:schemeClr val="tx1"/>
                </a:solidFill>
              </a:rPr>
              <a:t>form</a:t>
            </a:r>
            <a:r>
              <a:rPr lang="zh-CN" altLang="en-US" dirty="0">
                <a:solidFill>
                  <a:schemeClr val="tx1"/>
                </a:solidFill>
              </a:rPr>
              <a:t>表单的基本使用</a:t>
            </a:r>
            <a:endParaRPr lang="en-US" altLang="zh-CN" dirty="0">
              <a:solidFill>
                <a:schemeClr val="tx1"/>
              </a:solidFill>
            </a:endParaRPr>
          </a:p>
          <a:p>
            <a:r>
              <a:rPr lang="zh-CN" altLang="en-US" dirty="0">
                <a:solidFill>
                  <a:schemeClr val="tx1"/>
                </a:solidFill>
              </a:rPr>
              <a:t>通过</a:t>
            </a:r>
            <a:r>
              <a:rPr lang="en-US" altLang="zh-CN" dirty="0">
                <a:solidFill>
                  <a:schemeClr val="tx1"/>
                </a:solidFill>
              </a:rPr>
              <a:t>Ajax</a:t>
            </a:r>
            <a:r>
              <a:rPr lang="zh-CN" altLang="en-US" dirty="0">
                <a:solidFill>
                  <a:schemeClr val="tx1"/>
                </a:solidFill>
              </a:rPr>
              <a:t>提交表单数据</a:t>
            </a:r>
            <a:endParaRPr lang="en-US" altLang="zh-CN" dirty="0">
              <a:solidFill>
                <a:schemeClr val="tx1"/>
              </a:solidFill>
            </a:endParaRPr>
          </a:p>
          <a:p>
            <a:r>
              <a:rPr lang="zh-CN" altLang="en-US" dirty="0">
                <a:solidFill>
                  <a:srgbClr val="FF0000"/>
                </a:solidFill>
              </a:rPr>
              <a:t>案例 </a:t>
            </a:r>
            <a:r>
              <a:rPr lang="en-US" altLang="zh-CN" dirty="0">
                <a:solidFill>
                  <a:srgbClr val="FF0000"/>
                </a:solidFill>
              </a:rPr>
              <a:t>- </a:t>
            </a:r>
            <a:r>
              <a:rPr lang="zh-CN" altLang="en-US" dirty="0">
                <a:solidFill>
                  <a:srgbClr val="FF0000"/>
                </a:solidFill>
              </a:rPr>
              <a:t>评论列表</a:t>
            </a:r>
            <a:endParaRPr lang="en-US" altLang="zh-CN" dirty="0">
              <a:solidFill>
                <a:srgbClr val="FF0000"/>
              </a:solidFill>
            </a:endParaRPr>
          </a:p>
          <a:p>
            <a:r>
              <a:rPr lang="zh-CN" altLang="en-US" dirty="0">
                <a:solidFill>
                  <a:schemeClr val="tx1"/>
                </a:solidFill>
              </a:rPr>
              <a:t>模板引擎的基本概念</a:t>
            </a:r>
            <a:endParaRPr lang="en-US" altLang="zh-CN" dirty="0">
              <a:solidFill>
                <a:schemeClr val="tx1"/>
              </a:solidFill>
            </a:endParaRPr>
          </a:p>
          <a:p>
            <a:r>
              <a:rPr lang="en-US" altLang="zh-CN" dirty="0">
                <a:solidFill>
                  <a:schemeClr val="tx1"/>
                </a:solidFill>
              </a:rPr>
              <a:t>art-template</a:t>
            </a:r>
            <a:r>
              <a:rPr lang="zh-CN" altLang="en-US" dirty="0">
                <a:solidFill>
                  <a:schemeClr val="tx1"/>
                </a:solidFill>
              </a:rPr>
              <a:t>模板引擎</a:t>
            </a:r>
            <a:endParaRPr lang="en-US" altLang="zh-CN" dirty="0">
              <a:solidFill>
                <a:schemeClr val="tx1"/>
              </a:solidFill>
            </a:endParaRPr>
          </a:p>
          <a:p>
            <a:r>
              <a:rPr lang="zh-CN" altLang="en-US" dirty="0"/>
              <a:t>模板引擎的实现原理</a:t>
            </a:r>
            <a:endParaRPr lang="en-US" altLang="zh-CN" dirty="0"/>
          </a:p>
        </p:txBody>
      </p:sp>
    </p:spTree>
    <p:extLst>
      <p:ext uri="{BB962C8B-B14F-4D97-AF65-F5344CB8AC3E}">
        <p14:creationId xmlns:p14="http://schemas.microsoft.com/office/powerpoint/2010/main" val="25300410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a:t>
            </a:r>
            <a:r>
              <a:rPr lang="zh-CN" altLang="en-US" dirty="0"/>
              <a:t>案例 </a:t>
            </a:r>
            <a:r>
              <a:rPr lang="en-US" altLang="zh-CN" dirty="0"/>
              <a:t>- </a:t>
            </a:r>
            <a:r>
              <a:rPr lang="zh-CN" altLang="en-US" dirty="0"/>
              <a:t>评论列表</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3.1 </a:t>
            </a:r>
            <a:r>
              <a:rPr lang="zh-CN" altLang="en-US" dirty="0"/>
              <a:t>渲染</a:t>
            </a:r>
            <a:r>
              <a:rPr lang="en-US" altLang="zh-CN" dirty="0"/>
              <a:t>UI</a:t>
            </a:r>
            <a:r>
              <a:rPr lang="zh-CN" altLang="en-US" dirty="0"/>
              <a:t>结构</a:t>
            </a:r>
          </a:p>
        </p:txBody>
      </p:sp>
      <p:pic>
        <p:nvPicPr>
          <p:cNvPr id="15" name="图片 14">
            <a:extLst>
              <a:ext uri="{FF2B5EF4-FFF2-40B4-BE49-F238E27FC236}">
                <a16:creationId xmlns:a16="http://schemas.microsoft.com/office/drawing/2014/main" id="{3DFE79C4-544F-42F6-B062-7FF4CF15A8C6}"/>
              </a:ext>
            </a:extLst>
          </p:cNvPr>
          <p:cNvPicPr>
            <a:picLocks noChangeAspect="1"/>
          </p:cNvPicPr>
          <p:nvPr/>
        </p:nvPicPr>
        <p:blipFill>
          <a:blip r:embed="rId2"/>
          <a:stretch>
            <a:fillRect/>
          </a:stretch>
        </p:blipFill>
        <p:spPr>
          <a:xfrm>
            <a:off x="1255324" y="1970077"/>
            <a:ext cx="9431701" cy="4640697"/>
          </a:xfrm>
          <a:prstGeom prst="rect">
            <a:avLst/>
          </a:prstGeom>
        </p:spPr>
      </p:pic>
    </p:spTree>
    <p:extLst>
      <p:ext uri="{BB962C8B-B14F-4D97-AF65-F5344CB8AC3E}">
        <p14:creationId xmlns:p14="http://schemas.microsoft.com/office/powerpoint/2010/main" val="41570965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a:t>
            </a:r>
            <a:r>
              <a:rPr lang="zh-CN" altLang="en-US" dirty="0"/>
              <a:t>案例 </a:t>
            </a:r>
            <a:r>
              <a:rPr lang="en-US" altLang="zh-CN" dirty="0"/>
              <a:t>- </a:t>
            </a:r>
            <a:r>
              <a:rPr lang="zh-CN" altLang="en-US" dirty="0"/>
              <a:t>评论列表</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3.2 </a:t>
            </a:r>
            <a:r>
              <a:rPr lang="zh-CN" altLang="en-US" dirty="0"/>
              <a:t>获取评论列表</a:t>
            </a:r>
          </a:p>
        </p:txBody>
      </p:sp>
      <p:grpSp>
        <p:nvGrpSpPr>
          <p:cNvPr id="6" name="组合 5">
            <a:extLst>
              <a:ext uri="{FF2B5EF4-FFF2-40B4-BE49-F238E27FC236}">
                <a16:creationId xmlns:a16="http://schemas.microsoft.com/office/drawing/2014/main" id="{69C2E66C-AC0F-41D4-AD38-A7C7C3B12638}"/>
              </a:ext>
            </a:extLst>
          </p:cNvPr>
          <p:cNvGrpSpPr>
            <a:grpSpLocks/>
          </p:cNvGrpSpPr>
          <p:nvPr/>
        </p:nvGrpSpPr>
        <p:grpSpPr bwMode="auto">
          <a:xfrm>
            <a:off x="1247050" y="1863535"/>
            <a:ext cx="8944705" cy="4829444"/>
            <a:chOff x="1078118" y="2214664"/>
            <a:chExt cx="6318046" cy="868171"/>
          </a:xfrm>
        </p:grpSpPr>
        <p:sp>
          <p:nvSpPr>
            <p:cNvPr id="7" name="矩形 6">
              <a:extLst>
                <a:ext uri="{FF2B5EF4-FFF2-40B4-BE49-F238E27FC236}">
                  <a16:creationId xmlns:a16="http://schemas.microsoft.com/office/drawing/2014/main" id="{CB1FFE91-BCAF-4369-847B-90ADF458AC8F}"/>
                </a:ext>
              </a:extLst>
            </p:cNvPr>
            <p:cNvSpPr/>
            <p:nvPr/>
          </p:nvSpPr>
          <p:spPr>
            <a:xfrm>
              <a:off x="1078118" y="2214664"/>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8" name="矩形 7">
              <a:extLst>
                <a:ext uri="{FF2B5EF4-FFF2-40B4-BE49-F238E27FC236}">
                  <a16:creationId xmlns:a16="http://schemas.microsoft.com/office/drawing/2014/main" id="{39F32725-F34A-4C2A-9859-5B04936B3F53}"/>
                </a:ext>
              </a:extLst>
            </p:cNvPr>
            <p:cNvSpPr/>
            <p:nvPr/>
          </p:nvSpPr>
          <p:spPr>
            <a:xfrm>
              <a:off x="1177926" y="2232725"/>
              <a:ext cx="6218238" cy="825076"/>
            </a:xfrm>
            <a:prstGeom prst="rect">
              <a:avLst/>
            </a:prstGeom>
          </p:spPr>
          <p:txBody>
            <a:bodyPr wrap="square">
              <a:spAutoFit/>
            </a:bodyPr>
            <a:lstStyle/>
            <a:p>
              <a:pPr>
                <a:lnSpc>
                  <a:spcPct val="150000"/>
                </a:lnSpc>
              </a:pPr>
              <a:r>
                <a:rPr lang="en-US" altLang="zh-CN" sz="1400" dirty="0">
                  <a:latin typeface="Courier New" panose="02070309020205020404" pitchFamily="49" charset="0"/>
                </a:rPr>
                <a:t> function </a:t>
              </a:r>
              <a:r>
                <a:rPr lang="en-US" altLang="zh-CN" sz="1400" b="1" dirty="0" err="1">
                  <a:solidFill>
                    <a:srgbClr val="FF0000"/>
                  </a:solidFill>
                  <a:latin typeface="Courier New" panose="02070309020205020404" pitchFamily="49" charset="0"/>
                </a:rPr>
                <a:t>getCmtList</a:t>
              </a:r>
              <a:r>
                <a:rPr lang="en-US" altLang="zh-CN" sz="1400" dirty="0">
                  <a:latin typeface="Courier New" panose="02070309020205020404" pitchFamily="49" charset="0"/>
                </a:rPr>
                <a:t>() {</a:t>
              </a:r>
            </a:p>
            <a:p>
              <a:pPr>
                <a:lnSpc>
                  <a:spcPct val="150000"/>
                </a:lnSpc>
              </a:pPr>
              <a:r>
                <a:rPr lang="en-US" altLang="zh-CN" sz="1400" dirty="0">
                  <a:latin typeface="Courier New" panose="02070309020205020404" pitchFamily="49" charset="0"/>
                </a:rPr>
                <a:t>    $.get('http://www.liulongbin.top:3006/api/cmtlist', function (res) {  </a:t>
              </a:r>
            </a:p>
            <a:p>
              <a:pPr>
                <a:lnSpc>
                  <a:spcPct val="150000"/>
                </a:lnSpc>
              </a:pPr>
              <a:r>
                <a:rPr lang="en-US" altLang="zh-CN" sz="1400" dirty="0">
                  <a:latin typeface="Courier New" panose="02070309020205020404" pitchFamily="49" charset="0"/>
                </a:rPr>
                <a:t>      if(</a:t>
              </a:r>
              <a:r>
                <a:rPr lang="en-US" altLang="zh-CN" sz="1400" dirty="0" err="1">
                  <a:latin typeface="Courier New" panose="02070309020205020404" pitchFamily="49" charset="0"/>
                </a:rPr>
                <a:t>res.status</a:t>
              </a:r>
              <a:r>
                <a:rPr lang="en-US" altLang="zh-CN" sz="1400" dirty="0">
                  <a:latin typeface="Courier New" panose="02070309020205020404" pitchFamily="49" charset="0"/>
                </a:rPr>
                <a:t> !== 200) {</a:t>
              </a:r>
            </a:p>
            <a:p>
              <a:pPr>
                <a:lnSpc>
                  <a:spcPct val="150000"/>
                </a:lnSpc>
              </a:pPr>
              <a:r>
                <a:rPr lang="en-US" altLang="zh-CN" sz="1400" dirty="0">
                  <a:latin typeface="Courier New" panose="02070309020205020404" pitchFamily="49" charset="0"/>
                </a:rPr>
                <a:t>        return alert('</a:t>
              </a:r>
              <a:r>
                <a:rPr lang="zh-CN" altLang="en-US" sz="1400" dirty="0">
                  <a:latin typeface="Courier New" panose="02070309020205020404" pitchFamily="49" charset="0"/>
                </a:rPr>
                <a:t>获取评论列表失败！</a:t>
              </a:r>
              <a:r>
                <a:rPr lang="en-US" altLang="zh-CN" sz="1400" dirty="0">
                  <a:latin typeface="Courier New" panose="02070309020205020404" pitchFamily="49" charset="0"/>
                </a:rPr>
                <a:t>')</a:t>
              </a:r>
            </a:p>
            <a:p>
              <a:pPr>
                <a:lnSpc>
                  <a:spcPct val="150000"/>
                </a:lnSpc>
              </a:pPr>
              <a:r>
                <a:rPr lang="en-US" altLang="zh-CN" sz="1400" dirty="0">
                  <a:latin typeface="Courier New" panose="02070309020205020404" pitchFamily="49" charset="0"/>
                </a:rPr>
                <a:t>      }</a:t>
              </a:r>
            </a:p>
            <a:p>
              <a:pPr>
                <a:lnSpc>
                  <a:spcPct val="150000"/>
                </a:lnSpc>
              </a:pPr>
              <a:r>
                <a:rPr lang="en-US" altLang="zh-CN" sz="1400" dirty="0">
                  <a:latin typeface="Courier New" panose="02070309020205020404" pitchFamily="49" charset="0"/>
                </a:rPr>
                <a:t>      var rows = []</a:t>
              </a:r>
            </a:p>
            <a:p>
              <a:pPr>
                <a:lnSpc>
                  <a:spcPct val="150000"/>
                </a:lnSpc>
              </a:pPr>
              <a:r>
                <a:rPr lang="en-US" altLang="zh-CN" sz="1400" dirty="0">
                  <a:latin typeface="Courier New" panose="02070309020205020404" pitchFamily="49" charset="0"/>
                </a:rPr>
                <a:t>      $.each(res.data, function (i, item) { // </a:t>
              </a:r>
              <a:r>
                <a:rPr lang="zh-CN" altLang="en-US" sz="1400" dirty="0">
                  <a:solidFill>
                    <a:srgbClr val="FF0000"/>
                  </a:solidFill>
                  <a:latin typeface="Courier New" panose="02070309020205020404" pitchFamily="49" charset="0"/>
                </a:rPr>
                <a:t>循环拼接字符串</a:t>
              </a:r>
              <a:endParaRPr lang="en-US" altLang="zh-CN" sz="1400" dirty="0">
                <a:solidFill>
                  <a:srgbClr val="FF0000"/>
                </a:solidFill>
                <a:latin typeface="Courier New" panose="02070309020205020404" pitchFamily="49" charset="0"/>
              </a:endParaRPr>
            </a:p>
            <a:p>
              <a:pPr>
                <a:lnSpc>
                  <a:spcPct val="150000"/>
                </a:lnSpc>
              </a:pPr>
              <a:r>
                <a:rPr lang="en-US" altLang="zh-CN" sz="1400" dirty="0">
                  <a:latin typeface="Courier New" panose="02070309020205020404" pitchFamily="49" charset="0"/>
                </a:rPr>
                <a:t>        </a:t>
              </a:r>
              <a:r>
                <a:rPr lang="en-US" altLang="zh-CN" sz="1400" b="1" dirty="0" err="1">
                  <a:solidFill>
                    <a:srgbClr val="047FFD"/>
                  </a:solidFill>
                  <a:latin typeface="Courier New" panose="02070309020205020404" pitchFamily="49" charset="0"/>
                </a:rPr>
                <a:t>rows.push</a:t>
              </a:r>
              <a:r>
                <a:rPr lang="en-US" altLang="zh-CN" sz="1400" dirty="0">
                  <a:latin typeface="Courier New" panose="02070309020205020404" pitchFamily="49" charset="0"/>
                </a:rPr>
                <a:t>('&lt;li class="list-group-item"&gt;'+ </a:t>
              </a:r>
              <a:r>
                <a:rPr lang="en-US" altLang="zh-CN" sz="1400" b="1" dirty="0" err="1">
                  <a:latin typeface="Courier New" panose="02070309020205020404" pitchFamily="49" charset="0"/>
                </a:rPr>
                <a:t>item.content</a:t>
              </a:r>
              <a:r>
                <a:rPr lang="en-US" altLang="zh-CN" sz="1400" b="1" dirty="0">
                  <a:latin typeface="Courier New" panose="02070309020205020404" pitchFamily="49" charset="0"/>
                </a:rPr>
                <a:t> </a:t>
              </a:r>
              <a:r>
                <a:rPr lang="en-US" altLang="zh-CN" sz="1400" dirty="0">
                  <a:latin typeface="Courier New" panose="02070309020205020404" pitchFamily="49" charset="0"/>
                </a:rPr>
                <a:t>+'&lt;span class="badge </a:t>
              </a:r>
              <a:r>
                <a:rPr lang="en-US" altLang="zh-CN" sz="1400" dirty="0" err="1">
                  <a:latin typeface="Courier New" panose="02070309020205020404" pitchFamily="49" charset="0"/>
                </a:rPr>
                <a:t>cmt</a:t>
              </a:r>
              <a:r>
                <a:rPr lang="en-US" altLang="zh-CN" sz="1400" dirty="0">
                  <a:latin typeface="Courier New" panose="02070309020205020404" pitchFamily="49" charset="0"/>
                </a:rPr>
                <a:t>-date"&gt;</a:t>
              </a:r>
              <a:r>
                <a:rPr lang="zh-CN" altLang="en-US" sz="1400" dirty="0">
                  <a:latin typeface="Courier New" panose="02070309020205020404" pitchFamily="49" charset="0"/>
                </a:rPr>
                <a:t>评论时间：</a:t>
              </a:r>
              <a:r>
                <a:rPr lang="en-US" altLang="zh-CN" sz="1400" dirty="0">
                  <a:latin typeface="Courier New" panose="02070309020205020404" pitchFamily="49" charset="0"/>
                </a:rPr>
                <a:t>'+ </a:t>
              </a:r>
              <a:r>
                <a:rPr lang="en-US" altLang="zh-CN" sz="1400" b="1" dirty="0" err="1">
                  <a:latin typeface="Courier New" panose="02070309020205020404" pitchFamily="49" charset="0"/>
                </a:rPr>
                <a:t>item.time</a:t>
              </a:r>
              <a:r>
                <a:rPr lang="en-US" altLang="zh-CN" sz="1400" b="1" dirty="0">
                  <a:latin typeface="Courier New" panose="02070309020205020404" pitchFamily="49" charset="0"/>
                </a:rPr>
                <a:t> </a:t>
              </a:r>
              <a:r>
                <a:rPr lang="en-US" altLang="zh-CN" sz="1400" dirty="0">
                  <a:latin typeface="Courier New" panose="02070309020205020404" pitchFamily="49" charset="0"/>
                </a:rPr>
                <a:t>+'&lt;/span&gt;&lt;span class="badge </a:t>
              </a:r>
              <a:r>
                <a:rPr lang="en-US" altLang="zh-CN" sz="1400" dirty="0" err="1">
                  <a:latin typeface="Courier New" panose="02070309020205020404" pitchFamily="49" charset="0"/>
                </a:rPr>
                <a:t>cmt</a:t>
              </a:r>
              <a:r>
                <a:rPr lang="en-US" altLang="zh-CN" sz="1400" dirty="0">
                  <a:latin typeface="Courier New" panose="02070309020205020404" pitchFamily="49" charset="0"/>
                </a:rPr>
                <a:t>-person"&gt;</a:t>
              </a:r>
              <a:r>
                <a:rPr lang="zh-CN" altLang="en-US" sz="1400" dirty="0">
                  <a:latin typeface="Courier New" panose="02070309020205020404" pitchFamily="49" charset="0"/>
                </a:rPr>
                <a:t>评论人：</a:t>
              </a:r>
              <a:r>
                <a:rPr lang="en-US" altLang="zh-CN" sz="1400" dirty="0">
                  <a:latin typeface="Courier New" panose="02070309020205020404" pitchFamily="49" charset="0"/>
                </a:rPr>
                <a:t>'+ </a:t>
              </a:r>
              <a:r>
                <a:rPr lang="en-US" altLang="zh-CN" sz="1400" b="1" dirty="0" err="1">
                  <a:latin typeface="Courier New" panose="02070309020205020404" pitchFamily="49" charset="0"/>
                </a:rPr>
                <a:t>item.username</a:t>
              </a:r>
              <a:r>
                <a:rPr lang="en-US" altLang="zh-CN" sz="1400" b="1" dirty="0">
                  <a:latin typeface="Courier New" panose="02070309020205020404" pitchFamily="49" charset="0"/>
                </a:rPr>
                <a:t> </a:t>
              </a:r>
              <a:r>
                <a:rPr lang="en-US" altLang="zh-CN" sz="1400" dirty="0">
                  <a:latin typeface="Courier New" panose="02070309020205020404" pitchFamily="49" charset="0"/>
                </a:rPr>
                <a:t>+'&lt;/span&gt;&lt;/li&gt;')</a:t>
              </a:r>
            </a:p>
            <a:p>
              <a:pPr>
                <a:lnSpc>
                  <a:spcPct val="150000"/>
                </a:lnSpc>
              </a:pPr>
              <a:r>
                <a:rPr lang="en-US" altLang="zh-CN" sz="1400" dirty="0">
                  <a:latin typeface="Courier New" panose="02070309020205020404" pitchFamily="49" charset="0"/>
                </a:rPr>
                <a:t>      })</a:t>
              </a:r>
            </a:p>
            <a:p>
              <a:pPr>
                <a:lnSpc>
                  <a:spcPct val="150000"/>
                </a:lnSpc>
              </a:pPr>
              <a:r>
                <a:rPr lang="en-US" altLang="zh-CN" sz="1400" dirty="0">
                  <a:latin typeface="Courier New" panose="02070309020205020404" pitchFamily="49" charset="0"/>
                </a:rPr>
                <a:t>      $('#</a:t>
              </a:r>
              <a:r>
                <a:rPr lang="en-US" altLang="zh-CN" sz="1400" dirty="0" err="1">
                  <a:latin typeface="Courier New" panose="02070309020205020404" pitchFamily="49" charset="0"/>
                </a:rPr>
                <a:t>cmt</a:t>
              </a:r>
              <a:r>
                <a:rPr lang="en-US" altLang="zh-CN" sz="1400" dirty="0">
                  <a:latin typeface="Courier New" panose="02070309020205020404" pitchFamily="49" charset="0"/>
                </a:rPr>
                <a:t>-list').</a:t>
              </a:r>
              <a:r>
                <a:rPr lang="en-US" altLang="zh-CN" sz="1400" b="1" dirty="0">
                  <a:solidFill>
                    <a:srgbClr val="047FFD"/>
                  </a:solidFill>
                  <a:latin typeface="Courier New" panose="02070309020205020404" pitchFamily="49" charset="0"/>
                </a:rPr>
                <a:t>empty</a:t>
              </a:r>
              <a:r>
                <a:rPr lang="en-US" altLang="zh-CN" sz="1400" dirty="0">
                  <a:latin typeface="Courier New" panose="02070309020205020404" pitchFamily="49" charset="0"/>
                </a:rPr>
                <a:t>().append(</a:t>
              </a:r>
              <a:r>
                <a:rPr lang="en-US" altLang="zh-CN" sz="1400" b="1" dirty="0" err="1">
                  <a:solidFill>
                    <a:srgbClr val="047FFD"/>
                  </a:solidFill>
                  <a:latin typeface="Courier New" panose="02070309020205020404" pitchFamily="49" charset="0"/>
                </a:rPr>
                <a:t>rows.join</a:t>
              </a:r>
              <a:r>
                <a:rPr lang="en-US" altLang="zh-CN" sz="1400" dirty="0">
                  <a:latin typeface="Courier New" panose="02070309020205020404" pitchFamily="49" charset="0"/>
                </a:rPr>
                <a:t>('')) // </a:t>
              </a:r>
              <a:r>
                <a:rPr lang="zh-CN" altLang="en-US" sz="1400" dirty="0">
                  <a:solidFill>
                    <a:srgbClr val="FF0000"/>
                  </a:solidFill>
                  <a:latin typeface="Courier New" panose="02070309020205020404" pitchFamily="49" charset="0"/>
                </a:rPr>
                <a:t>渲染列表的</a:t>
              </a:r>
              <a:r>
                <a:rPr lang="en-US" altLang="zh-CN" sz="1400" dirty="0">
                  <a:solidFill>
                    <a:srgbClr val="FF0000"/>
                  </a:solidFill>
                  <a:latin typeface="Courier New" panose="02070309020205020404" pitchFamily="49" charset="0"/>
                </a:rPr>
                <a:t>UI</a:t>
              </a:r>
              <a:r>
                <a:rPr lang="zh-CN" altLang="en-US" sz="1400" dirty="0">
                  <a:solidFill>
                    <a:srgbClr val="FF0000"/>
                  </a:solidFill>
                  <a:latin typeface="Courier New" panose="02070309020205020404" pitchFamily="49" charset="0"/>
                </a:rPr>
                <a:t>结构</a:t>
              </a:r>
              <a:endParaRPr lang="en-US" altLang="zh-CN" sz="1400" dirty="0">
                <a:solidFill>
                  <a:srgbClr val="FF0000"/>
                </a:solidFill>
                <a:latin typeface="Courier New" panose="02070309020205020404" pitchFamily="49" charset="0"/>
              </a:endParaRPr>
            </a:p>
            <a:p>
              <a:pPr>
                <a:lnSpc>
                  <a:spcPct val="150000"/>
                </a:lnSpc>
              </a:pPr>
              <a:r>
                <a:rPr lang="en-US" altLang="zh-CN" sz="1400" dirty="0">
                  <a:latin typeface="Courier New" panose="02070309020205020404" pitchFamily="49" charset="0"/>
                </a:rPr>
                <a:t>    })</a:t>
              </a:r>
            </a:p>
            <a:p>
              <a:pPr>
                <a:lnSpc>
                  <a:spcPct val="150000"/>
                </a:lnSpc>
              </a:pPr>
              <a:r>
                <a:rPr lang="en-US" altLang="zh-CN" sz="1400" dirty="0">
                  <a:latin typeface="Courier New" panose="02070309020205020404" pitchFamily="49" charset="0"/>
                </a:rPr>
                <a:t>  }</a:t>
              </a:r>
            </a:p>
          </p:txBody>
        </p:sp>
      </p:grpSp>
    </p:spTree>
    <p:extLst>
      <p:ext uri="{BB962C8B-B14F-4D97-AF65-F5344CB8AC3E}">
        <p14:creationId xmlns:p14="http://schemas.microsoft.com/office/powerpoint/2010/main" val="319480883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a:t>
            </a:r>
            <a:r>
              <a:rPr lang="zh-CN" altLang="en-US" dirty="0"/>
              <a:t>案例 </a:t>
            </a:r>
            <a:r>
              <a:rPr lang="en-US" altLang="zh-CN" dirty="0"/>
              <a:t>- </a:t>
            </a:r>
            <a:r>
              <a:rPr lang="zh-CN" altLang="en-US" dirty="0"/>
              <a:t>评论列表</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3.3 </a:t>
            </a:r>
            <a:r>
              <a:rPr lang="zh-CN" altLang="en-US" dirty="0"/>
              <a:t>发表评论</a:t>
            </a:r>
          </a:p>
        </p:txBody>
      </p:sp>
      <p:grpSp>
        <p:nvGrpSpPr>
          <p:cNvPr id="6" name="组合 5">
            <a:extLst>
              <a:ext uri="{FF2B5EF4-FFF2-40B4-BE49-F238E27FC236}">
                <a16:creationId xmlns:a16="http://schemas.microsoft.com/office/drawing/2014/main" id="{69C2E66C-AC0F-41D4-AD38-A7C7C3B12638}"/>
              </a:ext>
            </a:extLst>
          </p:cNvPr>
          <p:cNvGrpSpPr>
            <a:grpSpLocks/>
          </p:cNvGrpSpPr>
          <p:nvPr/>
        </p:nvGrpSpPr>
        <p:grpSpPr bwMode="auto">
          <a:xfrm>
            <a:off x="1247050" y="1863533"/>
            <a:ext cx="8944705" cy="4829443"/>
            <a:chOff x="1078118" y="2214664"/>
            <a:chExt cx="6318046" cy="868171"/>
          </a:xfrm>
        </p:grpSpPr>
        <p:sp>
          <p:nvSpPr>
            <p:cNvPr id="7" name="矩形 6">
              <a:extLst>
                <a:ext uri="{FF2B5EF4-FFF2-40B4-BE49-F238E27FC236}">
                  <a16:creationId xmlns:a16="http://schemas.microsoft.com/office/drawing/2014/main" id="{CB1FFE91-BCAF-4369-847B-90ADF458AC8F}"/>
                </a:ext>
              </a:extLst>
            </p:cNvPr>
            <p:cNvSpPr/>
            <p:nvPr/>
          </p:nvSpPr>
          <p:spPr>
            <a:xfrm>
              <a:off x="1078118" y="2214664"/>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8" name="矩形 7">
              <a:extLst>
                <a:ext uri="{FF2B5EF4-FFF2-40B4-BE49-F238E27FC236}">
                  <a16:creationId xmlns:a16="http://schemas.microsoft.com/office/drawing/2014/main" id="{39F32725-F34A-4C2A-9859-5B04936B3F53}"/>
                </a:ext>
              </a:extLst>
            </p:cNvPr>
            <p:cNvSpPr/>
            <p:nvPr/>
          </p:nvSpPr>
          <p:spPr>
            <a:xfrm>
              <a:off x="1177926" y="2232725"/>
              <a:ext cx="6218238" cy="825076"/>
            </a:xfrm>
            <a:prstGeom prst="rect">
              <a:avLst/>
            </a:prstGeom>
          </p:spPr>
          <p:txBody>
            <a:bodyPr wrap="square">
              <a:spAutoFit/>
            </a:bodyPr>
            <a:lstStyle/>
            <a:p>
              <a:pPr>
                <a:lnSpc>
                  <a:spcPct val="150000"/>
                </a:lnSpc>
              </a:pPr>
              <a:r>
                <a:rPr lang="en-US" altLang="zh-CN" sz="1400" dirty="0">
                  <a:latin typeface="Courier New" panose="02070309020205020404" pitchFamily="49" charset="0"/>
                </a:rPr>
                <a:t> $('#</a:t>
              </a:r>
              <a:r>
                <a:rPr lang="en-US" altLang="zh-CN" sz="1400" dirty="0" err="1">
                  <a:latin typeface="Courier New" panose="02070309020205020404" pitchFamily="49" charset="0"/>
                </a:rPr>
                <a:t>formAddCmt</a:t>
              </a:r>
              <a:r>
                <a:rPr lang="en-US" altLang="zh-CN" sz="1400" dirty="0">
                  <a:latin typeface="Courier New" panose="02070309020205020404" pitchFamily="49" charset="0"/>
                </a:rPr>
                <a:t>').</a:t>
              </a:r>
              <a:r>
                <a:rPr lang="en-US" altLang="zh-CN" sz="1400" b="1" dirty="0">
                  <a:solidFill>
                    <a:srgbClr val="FF0000"/>
                  </a:solidFill>
                  <a:latin typeface="Courier New" panose="02070309020205020404" pitchFamily="49" charset="0"/>
                </a:rPr>
                <a:t>submit</a:t>
              </a:r>
              <a:r>
                <a:rPr lang="en-US" altLang="zh-CN" sz="1400" dirty="0">
                  <a:latin typeface="Courier New" panose="02070309020205020404" pitchFamily="49" charset="0"/>
                </a:rPr>
                <a:t>(function(e) {</a:t>
              </a:r>
            </a:p>
            <a:p>
              <a:pPr>
                <a:lnSpc>
                  <a:spcPct val="150000"/>
                </a:lnSpc>
              </a:pPr>
              <a:r>
                <a:rPr lang="en-US" altLang="zh-CN" sz="1400" dirty="0">
                  <a:latin typeface="Courier New" panose="02070309020205020404" pitchFamily="49" charset="0"/>
                </a:rPr>
                <a:t>    </a:t>
              </a:r>
              <a:r>
                <a:rPr lang="en-US" altLang="zh-CN" sz="1400" dirty="0" err="1">
                  <a:latin typeface="Courier New" panose="02070309020205020404" pitchFamily="49" charset="0"/>
                </a:rPr>
                <a:t>e.</a:t>
              </a:r>
              <a:r>
                <a:rPr lang="en-US" altLang="zh-CN" sz="1400" b="1" dirty="0" err="1">
                  <a:solidFill>
                    <a:srgbClr val="047FFD"/>
                  </a:solidFill>
                  <a:latin typeface="Courier New" panose="02070309020205020404" pitchFamily="49" charset="0"/>
                </a:rPr>
                <a:t>preventDefault</a:t>
              </a:r>
              <a:r>
                <a:rPr lang="en-US" altLang="zh-CN" sz="1400" dirty="0">
                  <a:latin typeface="Courier New" panose="02070309020205020404" pitchFamily="49" charset="0"/>
                </a:rPr>
                <a:t>() // </a:t>
              </a:r>
              <a:r>
                <a:rPr lang="zh-CN" altLang="en-US" sz="1400" dirty="0">
                  <a:solidFill>
                    <a:srgbClr val="FF0000"/>
                  </a:solidFill>
                  <a:latin typeface="Courier New" panose="02070309020205020404" pitchFamily="49" charset="0"/>
                </a:rPr>
                <a:t>阻止表单的默认提交行为</a:t>
              </a:r>
              <a:endParaRPr lang="en-US" altLang="zh-CN" sz="1400" dirty="0">
                <a:solidFill>
                  <a:srgbClr val="FF0000"/>
                </a:solidFill>
                <a:latin typeface="Courier New" panose="02070309020205020404" pitchFamily="49" charset="0"/>
              </a:endParaRPr>
            </a:p>
            <a:p>
              <a:pPr>
                <a:lnSpc>
                  <a:spcPct val="150000"/>
                </a:lnSpc>
              </a:pPr>
              <a:r>
                <a:rPr lang="en-US" altLang="zh-CN" sz="1400" dirty="0">
                  <a:latin typeface="Courier New" panose="02070309020205020404" pitchFamily="49" charset="0"/>
                </a:rPr>
                <a:t>    // </a:t>
              </a:r>
              <a:r>
                <a:rPr lang="zh-CN" altLang="en-US" sz="1400" dirty="0">
                  <a:solidFill>
                    <a:srgbClr val="FF0000"/>
                  </a:solidFill>
                  <a:latin typeface="Courier New" panose="02070309020205020404" pitchFamily="49" charset="0"/>
                </a:rPr>
                <a:t>快速得到表单中的数据</a:t>
              </a:r>
              <a:endParaRPr lang="en-US" altLang="zh-CN" sz="1400" dirty="0">
                <a:solidFill>
                  <a:srgbClr val="FF0000"/>
                </a:solidFill>
                <a:latin typeface="Courier New" panose="02070309020205020404" pitchFamily="49" charset="0"/>
              </a:endParaRPr>
            </a:p>
            <a:p>
              <a:pPr>
                <a:lnSpc>
                  <a:spcPct val="150000"/>
                </a:lnSpc>
              </a:pPr>
              <a:r>
                <a:rPr lang="en-US" altLang="zh-CN" sz="1400" dirty="0">
                  <a:latin typeface="Courier New" panose="02070309020205020404" pitchFamily="49" charset="0"/>
                </a:rPr>
                <a:t>    var data = $(this).</a:t>
              </a:r>
              <a:r>
                <a:rPr lang="en-US" altLang="zh-CN" sz="1400" b="1" dirty="0">
                  <a:solidFill>
                    <a:srgbClr val="047FFD"/>
                  </a:solidFill>
                  <a:latin typeface="Courier New" panose="02070309020205020404" pitchFamily="49" charset="0"/>
                </a:rPr>
                <a:t>serialize</a:t>
              </a:r>
              <a:r>
                <a:rPr lang="en-US" altLang="zh-CN" sz="1400" dirty="0">
                  <a:latin typeface="Courier New" panose="02070309020205020404" pitchFamily="49" charset="0"/>
                </a:rPr>
                <a:t>()</a:t>
              </a:r>
            </a:p>
            <a:p>
              <a:pPr>
                <a:lnSpc>
                  <a:spcPct val="150000"/>
                </a:lnSpc>
              </a:pPr>
              <a:r>
                <a:rPr lang="en-US" altLang="zh-CN" sz="1400" dirty="0">
                  <a:latin typeface="Courier New" panose="02070309020205020404" pitchFamily="49" charset="0"/>
                </a:rPr>
                <a:t>    $.post('http://www.liulongbin.top:3006/api/addcmt', data, function(res) {</a:t>
              </a:r>
            </a:p>
            <a:p>
              <a:pPr>
                <a:lnSpc>
                  <a:spcPct val="150000"/>
                </a:lnSpc>
              </a:pPr>
              <a:r>
                <a:rPr lang="en-US" altLang="zh-CN" sz="1400" dirty="0">
                  <a:latin typeface="Courier New" panose="02070309020205020404" pitchFamily="49" charset="0"/>
                </a:rPr>
                <a:t>      if (</a:t>
              </a:r>
              <a:r>
                <a:rPr lang="en-US" altLang="zh-CN" sz="1400" dirty="0" err="1">
                  <a:latin typeface="Courier New" panose="02070309020205020404" pitchFamily="49" charset="0"/>
                </a:rPr>
                <a:t>res.status</a:t>
              </a:r>
              <a:r>
                <a:rPr lang="en-US" altLang="zh-CN" sz="1400" dirty="0">
                  <a:latin typeface="Courier New" panose="02070309020205020404" pitchFamily="49" charset="0"/>
                </a:rPr>
                <a:t> !== 201) {</a:t>
              </a:r>
            </a:p>
            <a:p>
              <a:pPr>
                <a:lnSpc>
                  <a:spcPct val="150000"/>
                </a:lnSpc>
              </a:pPr>
              <a:r>
                <a:rPr lang="en-US" altLang="zh-CN" sz="1400" dirty="0">
                  <a:latin typeface="Courier New" panose="02070309020205020404" pitchFamily="49" charset="0"/>
                </a:rPr>
                <a:t>        return alert('</a:t>
              </a:r>
              <a:r>
                <a:rPr lang="zh-CN" altLang="en-US" sz="1400" dirty="0">
                  <a:latin typeface="Courier New" panose="02070309020205020404" pitchFamily="49" charset="0"/>
                </a:rPr>
                <a:t>发表评论失败！</a:t>
              </a:r>
              <a:r>
                <a:rPr lang="en-US" altLang="zh-CN" sz="1400" dirty="0">
                  <a:latin typeface="Courier New" panose="02070309020205020404" pitchFamily="49" charset="0"/>
                </a:rPr>
                <a:t>')</a:t>
              </a:r>
            </a:p>
            <a:p>
              <a:pPr>
                <a:lnSpc>
                  <a:spcPct val="150000"/>
                </a:lnSpc>
              </a:pPr>
              <a:r>
                <a:rPr lang="en-US" altLang="zh-CN" sz="1400" dirty="0">
                  <a:latin typeface="Courier New" panose="02070309020205020404" pitchFamily="49" charset="0"/>
                </a:rPr>
                <a:t>      }</a:t>
              </a:r>
            </a:p>
            <a:p>
              <a:pPr>
                <a:lnSpc>
                  <a:spcPct val="150000"/>
                </a:lnSpc>
              </a:pPr>
              <a:r>
                <a:rPr lang="en-US" altLang="zh-CN" sz="1400" dirty="0">
                  <a:latin typeface="Courier New" panose="02070309020205020404" pitchFamily="49" charset="0"/>
                </a:rPr>
                <a:t>      // </a:t>
              </a:r>
              <a:r>
                <a:rPr lang="zh-CN" altLang="en-US" sz="1400" dirty="0">
                  <a:solidFill>
                    <a:srgbClr val="FF0000"/>
                  </a:solidFill>
                  <a:latin typeface="Courier New" panose="02070309020205020404" pitchFamily="49" charset="0"/>
                </a:rPr>
                <a:t>刷新评论列表</a:t>
              </a:r>
            </a:p>
            <a:p>
              <a:pPr>
                <a:lnSpc>
                  <a:spcPct val="150000"/>
                </a:lnSpc>
              </a:pPr>
              <a:r>
                <a:rPr lang="zh-CN" altLang="en-US" sz="1400" dirty="0">
                  <a:latin typeface="Courier New" panose="02070309020205020404" pitchFamily="49" charset="0"/>
                </a:rPr>
                <a:t>      </a:t>
              </a:r>
              <a:r>
                <a:rPr lang="en-US" altLang="zh-CN" sz="1400" dirty="0" err="1">
                  <a:latin typeface="Courier New" panose="02070309020205020404" pitchFamily="49" charset="0"/>
                </a:rPr>
                <a:t>getCmtList</a:t>
              </a:r>
              <a:r>
                <a:rPr lang="en-US" altLang="zh-CN" sz="1400" dirty="0">
                  <a:latin typeface="Courier New" panose="02070309020205020404" pitchFamily="49" charset="0"/>
                </a:rPr>
                <a:t>()</a:t>
              </a:r>
            </a:p>
            <a:p>
              <a:pPr>
                <a:lnSpc>
                  <a:spcPct val="150000"/>
                </a:lnSpc>
              </a:pPr>
              <a:r>
                <a:rPr lang="en-US" altLang="zh-CN" sz="1400" dirty="0">
                  <a:latin typeface="Courier New" panose="02070309020205020404" pitchFamily="49" charset="0"/>
                </a:rPr>
                <a:t>      // </a:t>
              </a:r>
              <a:r>
                <a:rPr lang="zh-CN" altLang="en-US" sz="1400" dirty="0">
                  <a:solidFill>
                    <a:srgbClr val="FF0000"/>
                  </a:solidFill>
                  <a:latin typeface="Courier New" panose="02070309020205020404" pitchFamily="49" charset="0"/>
                </a:rPr>
                <a:t>快速清空表单内容</a:t>
              </a:r>
            </a:p>
            <a:p>
              <a:pPr>
                <a:lnSpc>
                  <a:spcPct val="150000"/>
                </a:lnSpc>
              </a:pPr>
              <a:r>
                <a:rPr lang="zh-CN" altLang="en-US" sz="1400" dirty="0">
                  <a:latin typeface="Courier New" panose="02070309020205020404" pitchFamily="49" charset="0"/>
                </a:rPr>
                <a:t>      </a:t>
              </a:r>
              <a:r>
                <a:rPr lang="en-US" altLang="zh-CN" sz="1400" dirty="0">
                  <a:latin typeface="Courier New" panose="02070309020205020404" pitchFamily="49" charset="0"/>
                </a:rPr>
                <a:t>$('#</a:t>
              </a:r>
              <a:r>
                <a:rPr lang="en-US" altLang="zh-CN" sz="1400" dirty="0" err="1">
                  <a:latin typeface="Courier New" panose="02070309020205020404" pitchFamily="49" charset="0"/>
                </a:rPr>
                <a:t>formAddCmt</a:t>
              </a:r>
              <a:r>
                <a:rPr lang="en-US" altLang="zh-CN" sz="1400" dirty="0">
                  <a:latin typeface="Courier New" panose="02070309020205020404" pitchFamily="49" charset="0"/>
                </a:rPr>
                <a:t>')[0].</a:t>
              </a:r>
              <a:r>
                <a:rPr lang="en-US" altLang="zh-CN" sz="1400" b="1" dirty="0">
                  <a:solidFill>
                    <a:srgbClr val="047FFD"/>
                  </a:solidFill>
                  <a:latin typeface="Courier New" panose="02070309020205020404" pitchFamily="49" charset="0"/>
                </a:rPr>
                <a:t>reset</a:t>
              </a:r>
              <a:r>
                <a:rPr lang="en-US" altLang="zh-CN" sz="1400" dirty="0">
                  <a:latin typeface="Courier New" panose="02070309020205020404" pitchFamily="49" charset="0"/>
                </a:rPr>
                <a:t>()</a:t>
              </a:r>
            </a:p>
            <a:p>
              <a:pPr>
                <a:lnSpc>
                  <a:spcPct val="150000"/>
                </a:lnSpc>
              </a:pPr>
              <a:r>
                <a:rPr lang="en-US" altLang="zh-CN" sz="1400" dirty="0">
                  <a:latin typeface="Courier New" panose="02070309020205020404" pitchFamily="49" charset="0"/>
                </a:rPr>
                <a:t>    })</a:t>
              </a:r>
            </a:p>
            <a:p>
              <a:pPr>
                <a:lnSpc>
                  <a:spcPct val="150000"/>
                </a:lnSpc>
              </a:pPr>
              <a:r>
                <a:rPr lang="en-US" altLang="zh-CN" sz="1400" dirty="0">
                  <a:latin typeface="Courier New" panose="02070309020205020404" pitchFamily="49" charset="0"/>
                </a:rPr>
                <a:t>  })</a:t>
              </a:r>
            </a:p>
          </p:txBody>
        </p:sp>
      </p:grpSp>
    </p:spTree>
    <p:extLst>
      <p:ext uri="{BB962C8B-B14F-4D97-AF65-F5344CB8AC3E}">
        <p14:creationId xmlns:p14="http://schemas.microsoft.com/office/powerpoint/2010/main" val="319805647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56000" y="1778001"/>
            <a:ext cx="6654800" cy="3586479"/>
          </a:xfrm>
        </p:spPr>
        <p:txBody>
          <a:bodyPr>
            <a:normAutofit/>
          </a:bodyPr>
          <a:lstStyle/>
          <a:p>
            <a:r>
              <a:rPr lang="en-US" altLang="zh-CN" dirty="0">
                <a:solidFill>
                  <a:schemeClr val="tx1"/>
                </a:solidFill>
              </a:rPr>
              <a:t>form</a:t>
            </a:r>
            <a:r>
              <a:rPr lang="zh-CN" altLang="en-US" dirty="0">
                <a:solidFill>
                  <a:schemeClr val="tx1"/>
                </a:solidFill>
              </a:rPr>
              <a:t>表单的基本使用</a:t>
            </a:r>
            <a:endParaRPr lang="en-US" altLang="zh-CN" dirty="0">
              <a:solidFill>
                <a:schemeClr val="tx1"/>
              </a:solidFill>
            </a:endParaRPr>
          </a:p>
          <a:p>
            <a:r>
              <a:rPr lang="zh-CN" altLang="en-US" dirty="0">
                <a:solidFill>
                  <a:schemeClr val="tx1"/>
                </a:solidFill>
              </a:rPr>
              <a:t>通过</a:t>
            </a:r>
            <a:r>
              <a:rPr lang="en-US" altLang="zh-CN" dirty="0">
                <a:solidFill>
                  <a:schemeClr val="tx1"/>
                </a:solidFill>
              </a:rPr>
              <a:t>Ajax</a:t>
            </a:r>
            <a:r>
              <a:rPr lang="zh-CN" altLang="en-US" dirty="0">
                <a:solidFill>
                  <a:schemeClr val="tx1"/>
                </a:solidFill>
              </a:rPr>
              <a:t>提交表单数据</a:t>
            </a:r>
            <a:endParaRPr lang="en-US" altLang="zh-CN" dirty="0">
              <a:solidFill>
                <a:schemeClr val="tx1"/>
              </a:solidFill>
            </a:endParaRPr>
          </a:p>
          <a:p>
            <a:r>
              <a:rPr lang="zh-CN" altLang="en-US" dirty="0">
                <a:solidFill>
                  <a:schemeClr val="tx1"/>
                </a:solidFill>
              </a:rPr>
              <a:t>案例 </a:t>
            </a:r>
            <a:r>
              <a:rPr lang="en-US" altLang="zh-CN" dirty="0">
                <a:solidFill>
                  <a:schemeClr val="tx1"/>
                </a:solidFill>
              </a:rPr>
              <a:t>- </a:t>
            </a:r>
            <a:r>
              <a:rPr lang="zh-CN" altLang="en-US" dirty="0">
                <a:solidFill>
                  <a:schemeClr val="tx1"/>
                </a:solidFill>
              </a:rPr>
              <a:t>评论列表</a:t>
            </a:r>
            <a:endParaRPr lang="en-US" altLang="zh-CN" dirty="0">
              <a:solidFill>
                <a:schemeClr val="tx1"/>
              </a:solidFill>
            </a:endParaRPr>
          </a:p>
          <a:p>
            <a:r>
              <a:rPr lang="zh-CN" altLang="en-US" dirty="0">
                <a:solidFill>
                  <a:srgbClr val="FF0000"/>
                </a:solidFill>
              </a:rPr>
              <a:t>模板引擎的基本概念</a:t>
            </a:r>
            <a:endParaRPr lang="en-US" altLang="zh-CN" dirty="0">
              <a:solidFill>
                <a:srgbClr val="FF0000"/>
              </a:solidFill>
            </a:endParaRPr>
          </a:p>
          <a:p>
            <a:r>
              <a:rPr lang="en-US" altLang="zh-CN" dirty="0">
                <a:solidFill>
                  <a:schemeClr val="tx1"/>
                </a:solidFill>
              </a:rPr>
              <a:t>art-template</a:t>
            </a:r>
            <a:r>
              <a:rPr lang="zh-CN" altLang="en-US" dirty="0">
                <a:solidFill>
                  <a:schemeClr val="tx1"/>
                </a:solidFill>
              </a:rPr>
              <a:t>模板引擎</a:t>
            </a:r>
            <a:endParaRPr lang="en-US" altLang="zh-CN" dirty="0">
              <a:solidFill>
                <a:schemeClr val="tx1"/>
              </a:solidFill>
            </a:endParaRPr>
          </a:p>
          <a:p>
            <a:r>
              <a:rPr lang="zh-CN" altLang="en-US" dirty="0"/>
              <a:t>模板引擎的实现原理</a:t>
            </a:r>
            <a:endParaRPr lang="en-US" altLang="zh-CN" dirty="0"/>
          </a:p>
        </p:txBody>
      </p:sp>
    </p:spTree>
    <p:extLst>
      <p:ext uri="{BB962C8B-B14F-4D97-AF65-F5344CB8AC3E}">
        <p14:creationId xmlns:p14="http://schemas.microsoft.com/office/powerpoint/2010/main" val="93822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3. </a:t>
            </a:r>
            <a:r>
              <a:rPr lang="zh-CN" altLang="en-US" dirty="0"/>
              <a:t>客户端与服务器的通信过程</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3.1 </a:t>
            </a:r>
            <a:r>
              <a:rPr lang="zh-CN" altLang="en-US" dirty="0"/>
              <a:t>图解客户端与服务器的通信过程</a:t>
            </a:r>
          </a:p>
        </p:txBody>
      </p:sp>
      <p:pic>
        <p:nvPicPr>
          <p:cNvPr id="2" name="图片 1">
            <a:extLst>
              <a:ext uri="{FF2B5EF4-FFF2-40B4-BE49-F238E27FC236}">
                <a16:creationId xmlns:a16="http://schemas.microsoft.com/office/drawing/2014/main" id="{4CAF3577-9FCB-40BB-823D-CD903055D3BD}"/>
              </a:ext>
            </a:extLst>
          </p:cNvPr>
          <p:cNvPicPr>
            <a:picLocks noChangeAspect="1"/>
          </p:cNvPicPr>
          <p:nvPr/>
        </p:nvPicPr>
        <p:blipFill>
          <a:blip r:embed="rId2"/>
          <a:stretch>
            <a:fillRect/>
          </a:stretch>
        </p:blipFill>
        <p:spPr>
          <a:xfrm>
            <a:off x="1131171" y="2608778"/>
            <a:ext cx="1722096" cy="1640445"/>
          </a:xfrm>
          <a:prstGeom prst="rect">
            <a:avLst/>
          </a:prstGeom>
        </p:spPr>
      </p:pic>
      <p:pic>
        <p:nvPicPr>
          <p:cNvPr id="3" name="图片 2">
            <a:extLst>
              <a:ext uri="{FF2B5EF4-FFF2-40B4-BE49-F238E27FC236}">
                <a16:creationId xmlns:a16="http://schemas.microsoft.com/office/drawing/2014/main" id="{5B6161FB-4953-4571-8CAF-494D1F789E73}"/>
              </a:ext>
            </a:extLst>
          </p:cNvPr>
          <p:cNvPicPr>
            <a:picLocks noChangeAspect="1"/>
          </p:cNvPicPr>
          <p:nvPr/>
        </p:nvPicPr>
        <p:blipFill>
          <a:blip r:embed="rId3"/>
          <a:stretch>
            <a:fillRect/>
          </a:stretch>
        </p:blipFill>
        <p:spPr>
          <a:xfrm>
            <a:off x="1573171" y="2732670"/>
            <a:ext cx="838095" cy="850793"/>
          </a:xfrm>
          <a:prstGeom prst="rect">
            <a:avLst/>
          </a:prstGeom>
        </p:spPr>
      </p:pic>
      <p:sp>
        <p:nvSpPr>
          <p:cNvPr id="4" name="文本框 3">
            <a:extLst>
              <a:ext uri="{FF2B5EF4-FFF2-40B4-BE49-F238E27FC236}">
                <a16:creationId xmlns:a16="http://schemas.microsoft.com/office/drawing/2014/main" id="{4DAD9539-9109-4EC6-9D79-D12CE80B61BC}"/>
              </a:ext>
            </a:extLst>
          </p:cNvPr>
          <p:cNvSpPr txBox="1"/>
          <p:nvPr/>
        </p:nvSpPr>
        <p:spPr>
          <a:xfrm>
            <a:off x="1038037" y="4373115"/>
            <a:ext cx="3330763" cy="1023742"/>
          </a:xfrm>
          <a:prstGeom prst="rect">
            <a:avLst/>
          </a:prstGeom>
          <a:noFill/>
        </p:spPr>
        <p:txBody>
          <a:bodyPr wrap="square" rtlCol="0">
            <a:spAutoFit/>
          </a:bodyPr>
          <a:lstStyle/>
          <a:p>
            <a:pPr marL="304792" indent="-304792">
              <a:lnSpc>
                <a:spcPct val="150000"/>
              </a:lnSpc>
              <a:buFont typeface="+mj-lt"/>
              <a:buAutoNum type="arabicPeriod"/>
            </a:pPr>
            <a:r>
              <a:rPr lang="zh-CN" altLang="en-US" sz="1400" dirty="0">
                <a:latin typeface="微软雅黑" panose="020B0503020204020204" pitchFamily="34" charset="-122"/>
                <a:ea typeface="微软雅黑" panose="020B0503020204020204" pitchFamily="34" charset="-122"/>
              </a:rPr>
              <a:t>打开浏览器</a:t>
            </a:r>
            <a:endParaRPr lang="en-US" altLang="zh-CN" sz="1400" dirty="0">
              <a:latin typeface="微软雅黑" panose="020B0503020204020204" pitchFamily="34" charset="-122"/>
              <a:ea typeface="微软雅黑" panose="020B0503020204020204" pitchFamily="34" charset="-122"/>
            </a:endParaRPr>
          </a:p>
          <a:p>
            <a:pPr marL="304792" indent="-304792">
              <a:lnSpc>
                <a:spcPct val="150000"/>
              </a:lnSpc>
              <a:buFont typeface="+mj-lt"/>
              <a:buAutoNum type="arabicPeriod"/>
            </a:pPr>
            <a:r>
              <a:rPr lang="zh-CN" altLang="en-US" sz="1400" dirty="0">
                <a:latin typeface="微软雅黑" panose="020B0503020204020204" pitchFamily="34" charset="-122"/>
                <a:ea typeface="微软雅黑" panose="020B0503020204020204" pitchFamily="34" charset="-122"/>
              </a:rPr>
              <a:t>输入要访问的网站地址</a:t>
            </a:r>
            <a:endParaRPr lang="en-US" altLang="zh-CN" sz="1400" dirty="0">
              <a:latin typeface="微软雅黑" panose="020B0503020204020204" pitchFamily="34" charset="-122"/>
              <a:ea typeface="微软雅黑" panose="020B0503020204020204" pitchFamily="34" charset="-122"/>
            </a:endParaRPr>
          </a:p>
          <a:p>
            <a:pPr marL="304792" indent="-304792">
              <a:lnSpc>
                <a:spcPct val="150000"/>
              </a:lnSpc>
              <a:buFont typeface="+mj-lt"/>
              <a:buAutoNum type="arabicPeriod"/>
            </a:pPr>
            <a:r>
              <a:rPr lang="zh-CN" altLang="en-US" sz="1400" dirty="0">
                <a:latin typeface="微软雅黑" panose="020B0503020204020204" pitchFamily="34" charset="-122"/>
                <a:ea typeface="微软雅黑" panose="020B0503020204020204" pitchFamily="34" charset="-122"/>
              </a:rPr>
              <a:t>回车，向服务器发起资源请求</a:t>
            </a:r>
            <a:endParaRPr lang="en-US" altLang="zh-CN" sz="14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16B71CC3-DE0B-46D6-AF5E-AA780A5BC741}"/>
              </a:ext>
            </a:extLst>
          </p:cNvPr>
          <p:cNvPicPr>
            <a:picLocks noChangeAspect="1"/>
          </p:cNvPicPr>
          <p:nvPr/>
        </p:nvPicPr>
        <p:blipFill>
          <a:blip r:embed="rId4"/>
          <a:stretch>
            <a:fillRect/>
          </a:stretch>
        </p:blipFill>
        <p:spPr>
          <a:xfrm>
            <a:off x="7571410" y="2693262"/>
            <a:ext cx="920657" cy="1471477"/>
          </a:xfrm>
          <a:prstGeom prst="rect">
            <a:avLst/>
          </a:prstGeom>
        </p:spPr>
      </p:pic>
      <p:sp>
        <p:nvSpPr>
          <p:cNvPr id="6" name="文本框 5">
            <a:extLst>
              <a:ext uri="{FF2B5EF4-FFF2-40B4-BE49-F238E27FC236}">
                <a16:creationId xmlns:a16="http://schemas.microsoft.com/office/drawing/2014/main" id="{D2174057-159F-4DF0-A102-9E41EF4C10D9}"/>
              </a:ext>
            </a:extLst>
          </p:cNvPr>
          <p:cNvSpPr txBox="1"/>
          <p:nvPr/>
        </p:nvSpPr>
        <p:spPr>
          <a:xfrm>
            <a:off x="931333" y="2264816"/>
            <a:ext cx="2644963" cy="30777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http://www.baidu.com</a:t>
            </a:r>
            <a:endParaRPr lang="zh-CN" altLang="en-US" sz="14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1DFACB6F-A14B-423D-8D62-9AF3ED948EFD}"/>
              </a:ext>
            </a:extLst>
          </p:cNvPr>
          <p:cNvSpPr txBox="1"/>
          <p:nvPr/>
        </p:nvSpPr>
        <p:spPr>
          <a:xfrm>
            <a:off x="4270627" y="2549512"/>
            <a:ext cx="1822935" cy="307777"/>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rPr>
              <a:t>客户端</a:t>
            </a:r>
            <a:r>
              <a:rPr lang="zh-CN" altLang="en-US" sz="1400" dirty="0">
                <a:solidFill>
                  <a:srgbClr val="FF0000"/>
                </a:solidFill>
                <a:latin typeface="微软雅黑" panose="020B0503020204020204" pitchFamily="34" charset="-122"/>
                <a:ea typeface="微软雅黑" panose="020B0503020204020204" pitchFamily="34" charset="-122"/>
              </a:rPr>
              <a:t>请求</a:t>
            </a:r>
            <a:r>
              <a:rPr lang="zh-CN" altLang="en-US" sz="1400" dirty="0">
                <a:latin typeface="微软雅黑" panose="020B0503020204020204" pitchFamily="34" charset="-122"/>
                <a:ea typeface="微软雅黑" panose="020B0503020204020204" pitchFamily="34" charset="-122"/>
              </a:rPr>
              <a:t>服务器</a:t>
            </a:r>
          </a:p>
        </p:txBody>
      </p:sp>
      <p:sp>
        <p:nvSpPr>
          <p:cNvPr id="12" name="文本框 11">
            <a:extLst>
              <a:ext uri="{FF2B5EF4-FFF2-40B4-BE49-F238E27FC236}">
                <a16:creationId xmlns:a16="http://schemas.microsoft.com/office/drawing/2014/main" id="{AA21BBF2-CE5E-46B1-929D-DC90C299A526}"/>
              </a:ext>
            </a:extLst>
          </p:cNvPr>
          <p:cNvSpPr txBox="1"/>
          <p:nvPr/>
        </p:nvSpPr>
        <p:spPr>
          <a:xfrm>
            <a:off x="8492068" y="3259724"/>
            <a:ext cx="2002471" cy="307777"/>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2. </a:t>
            </a:r>
            <a:r>
              <a:rPr lang="zh-CN" altLang="en-US" sz="1400" dirty="0">
                <a:latin typeface="微软雅黑" panose="020B0503020204020204" pitchFamily="34" charset="-122"/>
                <a:ea typeface="微软雅黑" panose="020B0503020204020204" pitchFamily="34" charset="-122"/>
              </a:rPr>
              <a:t>服务器</a:t>
            </a:r>
            <a:r>
              <a:rPr lang="zh-CN" altLang="en-US" sz="1400" dirty="0">
                <a:solidFill>
                  <a:srgbClr val="FF0000"/>
                </a:solidFill>
                <a:latin typeface="微软雅黑" panose="020B0503020204020204" pitchFamily="34" charset="-122"/>
                <a:ea typeface="微软雅黑" panose="020B0503020204020204" pitchFamily="34" charset="-122"/>
              </a:rPr>
              <a:t>处理</a:t>
            </a:r>
            <a:r>
              <a:rPr lang="zh-CN" altLang="en-US" sz="1400" dirty="0">
                <a:latin typeface="微软雅黑" panose="020B0503020204020204" pitchFamily="34" charset="-122"/>
                <a:ea typeface="微软雅黑" panose="020B0503020204020204" pitchFamily="34" charset="-122"/>
              </a:rPr>
              <a:t>这次请求</a:t>
            </a:r>
          </a:p>
        </p:txBody>
      </p:sp>
      <p:sp>
        <p:nvSpPr>
          <p:cNvPr id="13" name="文本框 12">
            <a:extLst>
              <a:ext uri="{FF2B5EF4-FFF2-40B4-BE49-F238E27FC236}">
                <a16:creationId xmlns:a16="http://schemas.microsoft.com/office/drawing/2014/main" id="{AACB792B-E609-4047-B8FC-D4276F827CF3}"/>
              </a:ext>
            </a:extLst>
          </p:cNvPr>
          <p:cNvSpPr txBox="1"/>
          <p:nvPr/>
        </p:nvSpPr>
        <p:spPr>
          <a:xfrm>
            <a:off x="7447304" y="4373115"/>
            <a:ext cx="4245163" cy="1023742"/>
          </a:xfrm>
          <a:prstGeom prst="rect">
            <a:avLst/>
          </a:prstGeom>
          <a:noFill/>
        </p:spPr>
        <p:txBody>
          <a:bodyPr wrap="square" rtlCol="0">
            <a:spAutoFit/>
          </a:bodyPr>
          <a:lstStyle/>
          <a:p>
            <a:pPr marL="304792" indent="-304792">
              <a:lnSpc>
                <a:spcPct val="150000"/>
              </a:lnSpc>
              <a:buFont typeface="+mj-lt"/>
              <a:buAutoNum type="arabicPeriod"/>
            </a:pPr>
            <a:r>
              <a:rPr lang="zh-CN" altLang="en-US" sz="1400" dirty="0">
                <a:latin typeface="微软雅黑" panose="020B0503020204020204" pitchFamily="34" charset="-122"/>
                <a:ea typeface="微软雅黑" panose="020B0503020204020204" pitchFamily="34" charset="-122"/>
              </a:rPr>
              <a:t>服务器接收到客户端发来的资源请求</a:t>
            </a:r>
            <a:endParaRPr lang="en-US" altLang="zh-CN" sz="1400" dirty="0">
              <a:latin typeface="微软雅黑" panose="020B0503020204020204" pitchFamily="34" charset="-122"/>
              <a:ea typeface="微软雅黑" panose="020B0503020204020204" pitchFamily="34" charset="-122"/>
            </a:endParaRPr>
          </a:p>
          <a:p>
            <a:pPr marL="304792" indent="-304792">
              <a:lnSpc>
                <a:spcPct val="150000"/>
              </a:lnSpc>
              <a:buFont typeface="+mj-lt"/>
              <a:buAutoNum type="arabicPeriod"/>
            </a:pPr>
            <a:r>
              <a:rPr lang="zh-CN" altLang="en-US" sz="1400" dirty="0">
                <a:latin typeface="微软雅黑" panose="020B0503020204020204" pitchFamily="34" charset="-122"/>
                <a:ea typeface="微软雅黑" panose="020B0503020204020204" pitchFamily="34" charset="-122"/>
              </a:rPr>
              <a:t>服务器在内部处理这次请求，找到相关的资源</a:t>
            </a:r>
            <a:endParaRPr lang="en-US" altLang="zh-CN" sz="1400" dirty="0">
              <a:latin typeface="微软雅黑" panose="020B0503020204020204" pitchFamily="34" charset="-122"/>
              <a:ea typeface="微软雅黑" panose="020B0503020204020204" pitchFamily="34" charset="-122"/>
            </a:endParaRPr>
          </a:p>
          <a:p>
            <a:pPr marL="304792" indent="-304792">
              <a:lnSpc>
                <a:spcPct val="150000"/>
              </a:lnSpc>
              <a:buFont typeface="+mj-lt"/>
              <a:buAutoNum type="arabicPeriod"/>
            </a:pPr>
            <a:r>
              <a:rPr lang="zh-CN" altLang="en-US" sz="1400" dirty="0">
                <a:latin typeface="微软雅黑" panose="020B0503020204020204" pitchFamily="34" charset="-122"/>
                <a:ea typeface="微软雅黑" panose="020B0503020204020204" pitchFamily="34" charset="-122"/>
              </a:rPr>
              <a:t>服务器把找到的资源，响应（发送）给客户端</a:t>
            </a:r>
            <a:endParaRPr lang="en-US" altLang="zh-CN" sz="1400" dirty="0">
              <a:latin typeface="微软雅黑" panose="020B0503020204020204" pitchFamily="34" charset="-122"/>
              <a:ea typeface="微软雅黑" panose="020B0503020204020204" pitchFamily="34" charset="-122"/>
            </a:endParaRPr>
          </a:p>
        </p:txBody>
      </p:sp>
      <p:cxnSp>
        <p:nvCxnSpPr>
          <p:cNvPr id="14" name="直接箭头连接符 13">
            <a:extLst>
              <a:ext uri="{FF2B5EF4-FFF2-40B4-BE49-F238E27FC236}">
                <a16:creationId xmlns:a16="http://schemas.microsoft.com/office/drawing/2014/main" id="{C179BFC9-24B2-41C5-B788-FE0BF00479BA}"/>
              </a:ext>
            </a:extLst>
          </p:cNvPr>
          <p:cNvCxnSpPr>
            <a:cxnSpLocks/>
          </p:cNvCxnSpPr>
          <p:nvPr/>
        </p:nvCxnSpPr>
        <p:spPr>
          <a:xfrm>
            <a:off x="2853267" y="2904999"/>
            <a:ext cx="4718143" cy="10045"/>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E53034BB-1160-4D6C-BA3C-35B6500F78B8}"/>
              </a:ext>
            </a:extLst>
          </p:cNvPr>
          <p:cNvCxnSpPr>
            <a:cxnSpLocks/>
            <a:stCxn id="5" idx="1"/>
            <a:endCxn id="2" idx="3"/>
          </p:cNvCxnSpPr>
          <p:nvPr/>
        </p:nvCxnSpPr>
        <p:spPr>
          <a:xfrm flipH="1">
            <a:off x="2853267" y="3429000"/>
            <a:ext cx="4718143"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84B71EF4-8267-4B2E-B8E8-00F9E1FABF6A}"/>
              </a:ext>
            </a:extLst>
          </p:cNvPr>
          <p:cNvSpPr txBox="1"/>
          <p:nvPr/>
        </p:nvSpPr>
        <p:spPr>
          <a:xfrm>
            <a:off x="4270627" y="3484434"/>
            <a:ext cx="1822935" cy="307777"/>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3. </a:t>
            </a:r>
            <a:r>
              <a:rPr lang="zh-CN" altLang="en-US" sz="1400" dirty="0">
                <a:latin typeface="微软雅黑" panose="020B0503020204020204" pitchFamily="34" charset="-122"/>
                <a:ea typeface="微软雅黑" panose="020B0503020204020204" pitchFamily="34" charset="-122"/>
              </a:rPr>
              <a:t>服务器</a:t>
            </a:r>
            <a:r>
              <a:rPr lang="zh-CN" altLang="en-US" sz="1400" dirty="0">
                <a:solidFill>
                  <a:srgbClr val="FF0000"/>
                </a:solidFill>
                <a:latin typeface="微软雅黑" panose="020B0503020204020204" pitchFamily="34" charset="-122"/>
                <a:ea typeface="微软雅黑" panose="020B0503020204020204" pitchFamily="34" charset="-122"/>
              </a:rPr>
              <a:t>响应</a:t>
            </a:r>
            <a:r>
              <a:rPr lang="zh-CN" altLang="en-US" sz="1400" dirty="0">
                <a:latin typeface="微软雅黑" panose="020B0503020204020204" pitchFamily="34" charset="-122"/>
                <a:ea typeface="微软雅黑" panose="020B0503020204020204" pitchFamily="34" charset="-122"/>
              </a:rPr>
              <a:t>客户端</a:t>
            </a:r>
          </a:p>
        </p:txBody>
      </p:sp>
      <p:sp>
        <p:nvSpPr>
          <p:cNvPr id="21" name="内容占位符 5">
            <a:extLst>
              <a:ext uri="{FF2B5EF4-FFF2-40B4-BE49-F238E27FC236}">
                <a16:creationId xmlns:a16="http://schemas.microsoft.com/office/drawing/2014/main" id="{6BBD5433-C61F-4F98-ACE6-A5A88C109C79}"/>
              </a:ext>
            </a:extLst>
          </p:cNvPr>
          <p:cNvSpPr>
            <a:spLocks noGrp="1"/>
          </p:cNvSpPr>
          <p:nvPr>
            <p:ph sz="half" idx="14"/>
          </p:nvPr>
        </p:nvSpPr>
        <p:spPr>
          <a:xfrm>
            <a:off x="1038038" y="5417058"/>
            <a:ext cx="8983133" cy="1320148"/>
          </a:xfrm>
        </p:spPr>
        <p:txBody>
          <a:bodyPr>
            <a:noAutofit/>
          </a:bodyPr>
          <a:lstStyle/>
          <a:p>
            <a:r>
              <a:rPr lang="zh-CN" altLang="en-US" dirty="0">
                <a:solidFill>
                  <a:srgbClr val="FF0000"/>
                </a:solidFill>
              </a:rPr>
              <a:t>注意</a:t>
            </a:r>
            <a:r>
              <a:rPr lang="zh-CN" altLang="en-US" dirty="0">
                <a:solidFill>
                  <a:schemeClr val="tx1"/>
                </a:solidFill>
              </a:rPr>
              <a:t>：</a:t>
            </a:r>
            <a:endParaRPr lang="en-US" altLang="zh-CN" dirty="0">
              <a:solidFill>
                <a:schemeClr val="tx1"/>
              </a:solidFill>
            </a:endParaRPr>
          </a:p>
          <a:p>
            <a:pPr marL="304792" indent="-304792">
              <a:buFont typeface="+mj-ea"/>
              <a:buAutoNum type="circleNumDbPlain"/>
            </a:pPr>
            <a:r>
              <a:rPr lang="zh-CN" altLang="en-US" dirty="0">
                <a:solidFill>
                  <a:schemeClr val="tx1"/>
                </a:solidFill>
              </a:rPr>
              <a:t>客户端与服务器之间的通信过程，分为 </a:t>
            </a:r>
            <a:r>
              <a:rPr lang="zh-CN" altLang="en-US" dirty="0">
                <a:solidFill>
                  <a:srgbClr val="FF0000"/>
                </a:solidFill>
              </a:rPr>
              <a:t>请求</a:t>
            </a:r>
            <a:r>
              <a:rPr lang="zh-CN" altLang="en-US" dirty="0">
                <a:solidFill>
                  <a:schemeClr val="tx1"/>
                </a:solidFill>
              </a:rPr>
              <a:t> </a:t>
            </a:r>
            <a:r>
              <a:rPr lang="en-US" altLang="zh-CN" dirty="0">
                <a:solidFill>
                  <a:schemeClr val="tx1"/>
                </a:solidFill>
              </a:rPr>
              <a:t>– </a:t>
            </a:r>
            <a:r>
              <a:rPr lang="zh-CN" altLang="en-US" dirty="0">
                <a:solidFill>
                  <a:srgbClr val="FF0000"/>
                </a:solidFill>
              </a:rPr>
              <a:t>处理</a:t>
            </a:r>
            <a:r>
              <a:rPr lang="zh-CN" altLang="en-US" dirty="0">
                <a:solidFill>
                  <a:schemeClr val="tx1"/>
                </a:solidFill>
              </a:rPr>
              <a:t> </a:t>
            </a:r>
            <a:r>
              <a:rPr lang="en-US" altLang="zh-CN" dirty="0">
                <a:solidFill>
                  <a:schemeClr val="tx1"/>
                </a:solidFill>
              </a:rPr>
              <a:t>– </a:t>
            </a:r>
            <a:r>
              <a:rPr lang="zh-CN" altLang="en-US" dirty="0">
                <a:solidFill>
                  <a:srgbClr val="FF0000"/>
                </a:solidFill>
              </a:rPr>
              <a:t>响应</a:t>
            </a:r>
            <a:r>
              <a:rPr lang="zh-CN" altLang="en-US" dirty="0">
                <a:solidFill>
                  <a:schemeClr val="tx1"/>
                </a:solidFill>
              </a:rPr>
              <a:t> 三个步骤。</a:t>
            </a:r>
            <a:endParaRPr lang="en-US" altLang="zh-CN" dirty="0">
              <a:solidFill>
                <a:schemeClr val="tx1"/>
              </a:solidFill>
            </a:endParaRPr>
          </a:p>
          <a:p>
            <a:pPr marL="304792" indent="-304792">
              <a:buFont typeface="+mj-ea"/>
              <a:buAutoNum type="circleNumDbPlain"/>
            </a:pPr>
            <a:r>
              <a:rPr lang="zh-CN" altLang="en-US" dirty="0">
                <a:solidFill>
                  <a:schemeClr val="tx1"/>
                </a:solidFill>
              </a:rPr>
              <a:t>网页中的每一个资源，都是通过 </a:t>
            </a:r>
            <a:r>
              <a:rPr lang="zh-CN" altLang="en-US" dirty="0">
                <a:solidFill>
                  <a:srgbClr val="FF0000"/>
                </a:solidFill>
              </a:rPr>
              <a:t>请求</a:t>
            </a:r>
            <a:r>
              <a:rPr lang="zh-CN" altLang="en-US" dirty="0">
                <a:solidFill>
                  <a:schemeClr val="tx1"/>
                </a:solidFill>
              </a:rPr>
              <a:t> </a:t>
            </a:r>
            <a:r>
              <a:rPr lang="en-US" altLang="zh-CN" dirty="0">
                <a:solidFill>
                  <a:schemeClr val="tx1"/>
                </a:solidFill>
              </a:rPr>
              <a:t>– </a:t>
            </a:r>
            <a:r>
              <a:rPr lang="zh-CN" altLang="en-US" dirty="0">
                <a:solidFill>
                  <a:srgbClr val="FF0000"/>
                </a:solidFill>
              </a:rPr>
              <a:t>处理</a:t>
            </a:r>
            <a:r>
              <a:rPr lang="zh-CN" altLang="en-US" dirty="0">
                <a:solidFill>
                  <a:schemeClr val="tx1"/>
                </a:solidFill>
              </a:rPr>
              <a:t> </a:t>
            </a:r>
            <a:r>
              <a:rPr lang="en-US" altLang="zh-CN" dirty="0">
                <a:solidFill>
                  <a:schemeClr val="tx1"/>
                </a:solidFill>
              </a:rPr>
              <a:t>– </a:t>
            </a:r>
            <a:r>
              <a:rPr lang="zh-CN" altLang="en-US" dirty="0">
                <a:solidFill>
                  <a:srgbClr val="FF0000"/>
                </a:solidFill>
              </a:rPr>
              <a:t>响应</a:t>
            </a:r>
            <a:r>
              <a:rPr lang="zh-CN" altLang="en-US" dirty="0">
                <a:solidFill>
                  <a:schemeClr val="tx1"/>
                </a:solidFill>
              </a:rPr>
              <a:t> 的方式从服务器获取回来的。</a:t>
            </a:r>
          </a:p>
        </p:txBody>
      </p:sp>
    </p:spTree>
    <p:extLst>
      <p:ext uri="{BB962C8B-B14F-4D97-AF65-F5344CB8AC3E}">
        <p14:creationId xmlns:p14="http://schemas.microsoft.com/office/powerpoint/2010/main" val="4042625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
                                          </p:stCondLst>
                                        </p:cTn>
                                        <p:tgtEl>
                                          <p:spTgt spid="4">
                                            <p:txEl>
                                              <p:pRg st="0" end="0"/>
                                            </p:txEl>
                                          </p:spTgt>
                                        </p:tgtEl>
                                        <p:attrNameLst>
                                          <p:attrName>style.visibility</p:attrName>
                                        </p:attrNameLst>
                                      </p:cBhvr>
                                      <p:to>
                                        <p:strVal val="visible"/>
                                      </p:to>
                                    </p:set>
                                  </p:childTnLst>
                                </p:cTn>
                              </p:par>
                              <p:par>
                                <p:cTn id="7" presetID="53" presetClass="entr" presetSubtype="16" fill="hold" nodeType="withEffect">
                                  <p:stCondLst>
                                    <p:cond delay="0"/>
                                  </p:stCondLst>
                                  <p:childTnLst>
                                    <p:set>
                                      <p:cBhvr>
                                        <p:cTn id="8" dur="1" fill="hold">
                                          <p:stCondLst>
                                            <p:cond delay="0"/>
                                          </p:stCondLst>
                                        </p:cTn>
                                        <p:tgtEl>
                                          <p:spTgt spid="3"/>
                                        </p:tgtEl>
                                        <p:attrNameLst>
                                          <p:attrName>style.visibility</p:attrName>
                                        </p:attrNameLst>
                                      </p:cBhvr>
                                      <p:to>
                                        <p:strVal val="visible"/>
                                      </p:to>
                                    </p:set>
                                    <p:anim calcmode="lin" valueType="num">
                                      <p:cBhvr>
                                        <p:cTn id="9" dur="500" fill="hold"/>
                                        <p:tgtEl>
                                          <p:spTgt spid="3"/>
                                        </p:tgtEl>
                                        <p:attrNameLst>
                                          <p:attrName>ppt_w</p:attrName>
                                        </p:attrNameLst>
                                      </p:cBhvr>
                                      <p:tavLst>
                                        <p:tav tm="0">
                                          <p:val>
                                            <p:fltVal val="0"/>
                                          </p:val>
                                        </p:tav>
                                        <p:tav tm="100000">
                                          <p:val>
                                            <p:strVal val="#ppt_w"/>
                                          </p:val>
                                        </p:tav>
                                      </p:tavLst>
                                    </p:anim>
                                    <p:anim calcmode="lin" valueType="num">
                                      <p:cBhvr>
                                        <p:cTn id="10" dur="500" fill="hold"/>
                                        <p:tgtEl>
                                          <p:spTgt spid="3"/>
                                        </p:tgtEl>
                                        <p:attrNameLst>
                                          <p:attrName>ppt_h</p:attrName>
                                        </p:attrNameLst>
                                      </p:cBhvr>
                                      <p:tavLst>
                                        <p:tav tm="0">
                                          <p:val>
                                            <p:fltVal val="0"/>
                                          </p:val>
                                        </p:tav>
                                        <p:tav tm="100000">
                                          <p:val>
                                            <p:strVal val="#ppt_h"/>
                                          </p:val>
                                        </p:tav>
                                      </p:tavLst>
                                    </p:anim>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par>
                                <p:cTn id="16" presetID="22" presetClass="entr" presetSubtype="8"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par>
                                <p:cTn id="23" presetID="22" presetClass="entr" presetSubtype="8"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xEl>
                                              <p:pRg st="1" end="1"/>
                                            </p:txEl>
                                          </p:spTgt>
                                        </p:tgtEl>
                                        <p:attrNameLst>
                                          <p:attrName>style.visibility</p:attrName>
                                        </p:attrNameLst>
                                      </p:cBhvr>
                                      <p:to>
                                        <p:strVal val="visible"/>
                                      </p:to>
                                    </p:set>
                                  </p:childTnLst>
                                </p:cTn>
                              </p:par>
                              <p:par>
                                <p:cTn id="41" presetID="26" presetClass="emph" presetSubtype="0" fill="hold" nodeType="withEffect">
                                  <p:stCondLst>
                                    <p:cond delay="0"/>
                                  </p:stCondLst>
                                  <p:childTnLst>
                                    <p:animEffect transition="out" filter="fade">
                                      <p:cBhvr>
                                        <p:cTn id="42" dur="500" tmFilter="0, 0; .2, .5; .8, .5; 1, 0"/>
                                        <p:tgtEl>
                                          <p:spTgt spid="5"/>
                                        </p:tgtEl>
                                      </p:cBhvr>
                                    </p:animEffect>
                                    <p:animScale>
                                      <p:cBhvr>
                                        <p:cTn id="43" dur="250" autoRev="1" fill="hold"/>
                                        <p:tgtEl>
                                          <p:spTgt spid="5"/>
                                        </p:tgtEl>
                                      </p:cBhvr>
                                      <p:by x="105000" y="105000"/>
                                    </p:animScale>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3">
                                            <p:txEl>
                                              <p:pRg st="2" end="2"/>
                                            </p:txEl>
                                          </p:spTgt>
                                        </p:tgtEl>
                                        <p:attrNameLst>
                                          <p:attrName>style.visibility</p:attrName>
                                        </p:attrNameLst>
                                      </p:cBhvr>
                                      <p:to>
                                        <p:strVal val="visible"/>
                                      </p:to>
                                    </p:set>
                                  </p:childTnLst>
                                </p:cTn>
                              </p:par>
                              <p:par>
                                <p:cTn id="48" presetID="22" presetClass="entr" presetSubtype="2" fill="hold"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right)">
                                      <p:cBhvr>
                                        <p:cTn id="50" dur="500"/>
                                        <p:tgtEl>
                                          <p:spTgt spid="17"/>
                                        </p:tgtEl>
                                      </p:cBhvr>
                                    </p:animEffect>
                                  </p:childTnLst>
                                </p:cTn>
                              </p:par>
                              <p:par>
                                <p:cTn id="51" presetID="22" presetClass="entr" presetSubtype="2"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right)">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20"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模板引擎的基本概念</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4.1 </a:t>
            </a:r>
            <a:r>
              <a:rPr lang="zh-CN" altLang="en-US" dirty="0"/>
              <a:t>渲染</a:t>
            </a:r>
            <a:r>
              <a:rPr lang="en-US" altLang="zh-CN" dirty="0"/>
              <a:t>UI</a:t>
            </a:r>
            <a:r>
              <a:rPr lang="zh-CN" altLang="en-US" dirty="0"/>
              <a:t>结构时遇到的问题</a:t>
            </a:r>
            <a:endParaRPr lang="zh-CN" altLang="en-US" dirty="0">
              <a:solidFill>
                <a:srgbClr val="FF0000"/>
              </a:solidFill>
            </a:endParaRPr>
          </a:p>
        </p:txBody>
      </p:sp>
      <p:grpSp>
        <p:nvGrpSpPr>
          <p:cNvPr id="12" name="组合 11">
            <a:extLst>
              <a:ext uri="{FF2B5EF4-FFF2-40B4-BE49-F238E27FC236}">
                <a16:creationId xmlns:a16="http://schemas.microsoft.com/office/drawing/2014/main" id="{9DF2D277-F447-4363-9AD3-0EA486CB378E}"/>
              </a:ext>
            </a:extLst>
          </p:cNvPr>
          <p:cNvGrpSpPr>
            <a:grpSpLocks/>
          </p:cNvGrpSpPr>
          <p:nvPr/>
        </p:nvGrpSpPr>
        <p:grpSpPr bwMode="auto">
          <a:xfrm>
            <a:off x="1247050" y="1863537"/>
            <a:ext cx="9165821" cy="2561709"/>
            <a:chOff x="1078118" y="2214664"/>
            <a:chExt cx="6318046" cy="868171"/>
          </a:xfrm>
        </p:grpSpPr>
        <p:sp>
          <p:nvSpPr>
            <p:cNvPr id="13" name="矩形 12">
              <a:extLst>
                <a:ext uri="{FF2B5EF4-FFF2-40B4-BE49-F238E27FC236}">
                  <a16:creationId xmlns:a16="http://schemas.microsoft.com/office/drawing/2014/main" id="{C436EB13-DFDB-434D-90ED-3C88600A48D6}"/>
                </a:ext>
              </a:extLst>
            </p:cNvPr>
            <p:cNvSpPr/>
            <p:nvPr/>
          </p:nvSpPr>
          <p:spPr>
            <a:xfrm>
              <a:off x="1078118" y="2214664"/>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14" name="矩形 13">
              <a:extLst>
                <a:ext uri="{FF2B5EF4-FFF2-40B4-BE49-F238E27FC236}">
                  <a16:creationId xmlns:a16="http://schemas.microsoft.com/office/drawing/2014/main" id="{7BC4B66E-950B-4871-B3BF-8A86532907EB}"/>
                </a:ext>
              </a:extLst>
            </p:cNvPr>
            <p:cNvSpPr/>
            <p:nvPr/>
          </p:nvSpPr>
          <p:spPr>
            <a:xfrm>
              <a:off x="1177926" y="2232725"/>
              <a:ext cx="6218238" cy="788817"/>
            </a:xfrm>
            <a:prstGeom prst="rect">
              <a:avLst/>
            </a:prstGeom>
          </p:spPr>
          <p:txBody>
            <a:bodyPr wrap="square">
              <a:spAutoFit/>
            </a:bodyPr>
            <a:lstStyle/>
            <a:p>
              <a:pPr>
                <a:lnSpc>
                  <a:spcPct val="150000"/>
                </a:lnSpc>
              </a:pPr>
              <a:r>
                <a:rPr lang="en-US" altLang="zh-CN" sz="1400" dirty="0">
                  <a:latin typeface="Courier New" panose="02070309020205020404" pitchFamily="49" charset="0"/>
                </a:rPr>
                <a:t>var rows = []</a:t>
              </a:r>
            </a:p>
            <a:p>
              <a:pPr>
                <a:lnSpc>
                  <a:spcPct val="150000"/>
                </a:lnSpc>
              </a:pPr>
              <a:r>
                <a:rPr lang="en-US" altLang="zh-CN" sz="1400" dirty="0">
                  <a:latin typeface="Courier New" panose="02070309020205020404" pitchFamily="49" charset="0"/>
                </a:rPr>
                <a:t>$.each(res.data, function (i, item) { // </a:t>
              </a:r>
              <a:r>
                <a:rPr lang="zh-CN" altLang="en-US" sz="1400" dirty="0">
                  <a:solidFill>
                    <a:srgbClr val="FF0000"/>
                  </a:solidFill>
                  <a:latin typeface="Courier New" panose="02070309020205020404" pitchFamily="49" charset="0"/>
                </a:rPr>
                <a:t>循环拼接字符串</a:t>
              </a:r>
              <a:endParaRPr lang="en-US" altLang="zh-CN" sz="1400" dirty="0">
                <a:solidFill>
                  <a:srgbClr val="FF0000"/>
                </a:solidFill>
                <a:latin typeface="Courier New" panose="02070309020205020404" pitchFamily="49" charset="0"/>
              </a:endParaRPr>
            </a:p>
            <a:p>
              <a:pPr>
                <a:lnSpc>
                  <a:spcPct val="150000"/>
                </a:lnSpc>
              </a:pPr>
              <a:r>
                <a:rPr lang="en-US" altLang="zh-CN" sz="1400" dirty="0">
                  <a:latin typeface="Courier New" panose="02070309020205020404" pitchFamily="49" charset="0"/>
                </a:rPr>
                <a:t>    </a:t>
              </a:r>
              <a:r>
                <a:rPr lang="en-US" altLang="zh-CN" sz="1400" b="1" dirty="0" err="1">
                  <a:solidFill>
                    <a:srgbClr val="047FFD"/>
                  </a:solidFill>
                  <a:latin typeface="Courier New" panose="02070309020205020404" pitchFamily="49" charset="0"/>
                </a:rPr>
                <a:t>rows.push</a:t>
              </a:r>
              <a:r>
                <a:rPr lang="en-US" altLang="zh-CN" sz="1400" dirty="0">
                  <a:latin typeface="Courier New" panose="02070309020205020404" pitchFamily="49" charset="0"/>
                </a:rPr>
                <a:t>('&lt;li class="list-group-item"&gt;'+ </a:t>
              </a:r>
              <a:r>
                <a:rPr lang="en-US" altLang="zh-CN" sz="1400" b="1" dirty="0" err="1">
                  <a:latin typeface="Courier New" panose="02070309020205020404" pitchFamily="49" charset="0"/>
                </a:rPr>
                <a:t>item.content</a:t>
              </a:r>
              <a:r>
                <a:rPr lang="en-US" altLang="zh-CN" sz="1400" b="1" dirty="0">
                  <a:latin typeface="Courier New" panose="02070309020205020404" pitchFamily="49" charset="0"/>
                </a:rPr>
                <a:t> </a:t>
              </a:r>
              <a:r>
                <a:rPr lang="en-US" altLang="zh-CN" sz="1400" dirty="0">
                  <a:latin typeface="Courier New" panose="02070309020205020404" pitchFamily="49" charset="0"/>
                </a:rPr>
                <a:t>+'&lt;span class="badge </a:t>
              </a:r>
              <a:r>
                <a:rPr lang="en-US" altLang="zh-CN" sz="1400" dirty="0" err="1">
                  <a:latin typeface="Courier New" panose="02070309020205020404" pitchFamily="49" charset="0"/>
                </a:rPr>
                <a:t>cmt</a:t>
              </a:r>
              <a:r>
                <a:rPr lang="en-US" altLang="zh-CN" sz="1400" dirty="0">
                  <a:latin typeface="Courier New" panose="02070309020205020404" pitchFamily="49" charset="0"/>
                </a:rPr>
                <a:t>-date"&gt;</a:t>
              </a:r>
              <a:r>
                <a:rPr lang="zh-CN" altLang="en-US" sz="1400" dirty="0">
                  <a:latin typeface="Courier New" panose="02070309020205020404" pitchFamily="49" charset="0"/>
                </a:rPr>
                <a:t>评论时间：</a:t>
              </a:r>
              <a:r>
                <a:rPr lang="en-US" altLang="zh-CN" sz="1400" dirty="0">
                  <a:latin typeface="Courier New" panose="02070309020205020404" pitchFamily="49" charset="0"/>
                </a:rPr>
                <a:t>'+ </a:t>
              </a:r>
              <a:r>
                <a:rPr lang="en-US" altLang="zh-CN" sz="1400" b="1" dirty="0" err="1">
                  <a:latin typeface="Courier New" panose="02070309020205020404" pitchFamily="49" charset="0"/>
                </a:rPr>
                <a:t>item.time</a:t>
              </a:r>
              <a:r>
                <a:rPr lang="en-US" altLang="zh-CN" sz="1400" b="1" dirty="0">
                  <a:latin typeface="Courier New" panose="02070309020205020404" pitchFamily="49" charset="0"/>
                </a:rPr>
                <a:t> </a:t>
              </a:r>
              <a:r>
                <a:rPr lang="en-US" altLang="zh-CN" sz="1400" dirty="0">
                  <a:latin typeface="Courier New" panose="02070309020205020404" pitchFamily="49" charset="0"/>
                </a:rPr>
                <a:t>+'&lt;/span&gt;&lt;span class="badge </a:t>
              </a:r>
              <a:r>
                <a:rPr lang="en-US" altLang="zh-CN" sz="1400" dirty="0" err="1">
                  <a:latin typeface="Courier New" panose="02070309020205020404" pitchFamily="49" charset="0"/>
                </a:rPr>
                <a:t>cmt</a:t>
              </a:r>
              <a:r>
                <a:rPr lang="en-US" altLang="zh-CN" sz="1400" dirty="0">
                  <a:latin typeface="Courier New" panose="02070309020205020404" pitchFamily="49" charset="0"/>
                </a:rPr>
                <a:t>-person"&gt;</a:t>
              </a:r>
              <a:r>
                <a:rPr lang="zh-CN" altLang="en-US" sz="1400" dirty="0">
                  <a:latin typeface="Courier New" panose="02070309020205020404" pitchFamily="49" charset="0"/>
                </a:rPr>
                <a:t>评论人：</a:t>
              </a:r>
              <a:r>
                <a:rPr lang="en-US" altLang="zh-CN" sz="1400" dirty="0">
                  <a:latin typeface="Courier New" panose="02070309020205020404" pitchFamily="49" charset="0"/>
                </a:rPr>
                <a:t>'+ </a:t>
              </a:r>
              <a:r>
                <a:rPr lang="en-US" altLang="zh-CN" sz="1400" b="1" dirty="0" err="1">
                  <a:latin typeface="Courier New" panose="02070309020205020404" pitchFamily="49" charset="0"/>
                </a:rPr>
                <a:t>item.username</a:t>
              </a:r>
              <a:r>
                <a:rPr lang="en-US" altLang="zh-CN" sz="1400" b="1" dirty="0">
                  <a:latin typeface="Courier New" panose="02070309020205020404" pitchFamily="49" charset="0"/>
                </a:rPr>
                <a:t> </a:t>
              </a:r>
              <a:r>
                <a:rPr lang="en-US" altLang="zh-CN" sz="1400" dirty="0">
                  <a:latin typeface="Courier New" panose="02070309020205020404" pitchFamily="49" charset="0"/>
                </a:rPr>
                <a:t>+'&lt;/span&gt;&lt;/li&gt;')</a:t>
              </a:r>
            </a:p>
            <a:p>
              <a:pPr>
                <a:lnSpc>
                  <a:spcPct val="150000"/>
                </a:lnSpc>
              </a:pPr>
              <a:r>
                <a:rPr lang="en-US" altLang="zh-CN" sz="1400" dirty="0">
                  <a:latin typeface="Courier New" panose="02070309020205020404" pitchFamily="49" charset="0"/>
                </a:rPr>
                <a:t>})</a:t>
              </a:r>
            </a:p>
            <a:p>
              <a:pPr>
                <a:lnSpc>
                  <a:spcPct val="150000"/>
                </a:lnSpc>
              </a:pPr>
              <a:r>
                <a:rPr lang="en-US" altLang="zh-CN" sz="1400" dirty="0">
                  <a:latin typeface="Courier New" panose="02070309020205020404" pitchFamily="49" charset="0"/>
                </a:rPr>
                <a:t>$('#</a:t>
              </a:r>
              <a:r>
                <a:rPr lang="en-US" altLang="zh-CN" sz="1400" dirty="0" err="1">
                  <a:latin typeface="Courier New" panose="02070309020205020404" pitchFamily="49" charset="0"/>
                </a:rPr>
                <a:t>cmt</a:t>
              </a:r>
              <a:r>
                <a:rPr lang="en-US" altLang="zh-CN" sz="1400" dirty="0">
                  <a:latin typeface="Courier New" panose="02070309020205020404" pitchFamily="49" charset="0"/>
                </a:rPr>
                <a:t>-list').</a:t>
              </a:r>
              <a:r>
                <a:rPr lang="en-US" altLang="zh-CN" sz="1400" b="1" dirty="0">
                  <a:solidFill>
                    <a:srgbClr val="047FFD"/>
                  </a:solidFill>
                  <a:latin typeface="Courier New" panose="02070309020205020404" pitchFamily="49" charset="0"/>
                </a:rPr>
                <a:t>empty</a:t>
              </a:r>
              <a:r>
                <a:rPr lang="en-US" altLang="zh-CN" sz="1400" dirty="0">
                  <a:latin typeface="Courier New" panose="02070309020205020404" pitchFamily="49" charset="0"/>
                </a:rPr>
                <a:t>().append(</a:t>
              </a:r>
              <a:r>
                <a:rPr lang="en-US" altLang="zh-CN" sz="1400" b="1" dirty="0" err="1">
                  <a:solidFill>
                    <a:srgbClr val="047FFD"/>
                  </a:solidFill>
                  <a:latin typeface="Courier New" panose="02070309020205020404" pitchFamily="49" charset="0"/>
                </a:rPr>
                <a:t>rows.join</a:t>
              </a:r>
              <a:r>
                <a:rPr lang="en-US" altLang="zh-CN" sz="1400" dirty="0">
                  <a:latin typeface="Courier New" panose="02070309020205020404" pitchFamily="49" charset="0"/>
                </a:rPr>
                <a:t>('')) // </a:t>
              </a:r>
              <a:r>
                <a:rPr lang="zh-CN" altLang="en-US" sz="1400" dirty="0">
                  <a:solidFill>
                    <a:srgbClr val="FF0000"/>
                  </a:solidFill>
                  <a:latin typeface="Courier New" panose="02070309020205020404" pitchFamily="49" charset="0"/>
                </a:rPr>
                <a:t>渲染列表的</a:t>
              </a:r>
              <a:r>
                <a:rPr lang="en-US" altLang="zh-CN" sz="1400" dirty="0">
                  <a:solidFill>
                    <a:srgbClr val="FF0000"/>
                  </a:solidFill>
                  <a:latin typeface="Courier New" panose="02070309020205020404" pitchFamily="49" charset="0"/>
                </a:rPr>
                <a:t>UI</a:t>
              </a:r>
              <a:r>
                <a:rPr lang="zh-CN" altLang="en-US" sz="1400" dirty="0">
                  <a:solidFill>
                    <a:srgbClr val="FF0000"/>
                  </a:solidFill>
                  <a:latin typeface="Courier New" panose="02070309020205020404" pitchFamily="49" charset="0"/>
                </a:rPr>
                <a:t>结构</a:t>
              </a:r>
              <a:endParaRPr lang="en-US" altLang="zh-CN" sz="1400" dirty="0">
                <a:solidFill>
                  <a:srgbClr val="FF0000"/>
                </a:solidFill>
                <a:latin typeface="Courier New" panose="02070309020205020404" pitchFamily="49" charset="0"/>
              </a:endParaRPr>
            </a:p>
          </p:txBody>
        </p:sp>
      </p:grpSp>
      <p:sp>
        <p:nvSpPr>
          <p:cNvPr id="15" name="内容占位符 5">
            <a:extLst>
              <a:ext uri="{FF2B5EF4-FFF2-40B4-BE49-F238E27FC236}">
                <a16:creationId xmlns:a16="http://schemas.microsoft.com/office/drawing/2014/main" id="{D119BCC2-497D-4D85-B633-91082A3D3263}"/>
              </a:ext>
            </a:extLst>
          </p:cNvPr>
          <p:cNvSpPr txBox="1">
            <a:spLocks/>
          </p:cNvSpPr>
          <p:nvPr/>
        </p:nvSpPr>
        <p:spPr>
          <a:xfrm>
            <a:off x="1194388" y="4524575"/>
            <a:ext cx="8983133" cy="1363709"/>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itchFamily="34" charset="-122"/>
                <a:ea typeface="微软雅黑"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itchFamily="34" charset="-122"/>
                <a:ea typeface="微软雅黑"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itchFamily="34" charset="-122"/>
                <a:ea typeface="微软雅黑" pitchFamily="34" charset="-122"/>
                <a:cs typeface="+mn-cs"/>
              </a:defRPr>
            </a:lvl3pPr>
            <a:lvl4pPr marL="1200150" indent="-171450" algn="l" defTabSz="685800" rtl="0" eaLnBrk="1" latinLnBrk="0" hangingPunct="1">
              <a:lnSpc>
                <a:spcPct val="90000"/>
              </a:lnSpc>
              <a:spcBef>
                <a:spcPts val="375"/>
              </a:spcBef>
              <a:buFont typeface="Wingdings" pitchFamily="2" charset="2"/>
              <a:buChar char="l"/>
              <a:defRPr sz="1050" b="0" i="0" kern="1200">
                <a:solidFill>
                  <a:schemeClr val="tx1"/>
                </a:solidFill>
                <a:latin typeface="微软雅黑" pitchFamily="34" charset="-122"/>
                <a:ea typeface="微软雅黑"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1400" dirty="0">
                <a:solidFill>
                  <a:schemeClr val="tx1"/>
                </a:solidFill>
              </a:rPr>
              <a:t>上述代码是通过</a:t>
            </a:r>
            <a:r>
              <a:rPr lang="zh-CN" altLang="en-US" sz="1400" b="1" dirty="0">
                <a:solidFill>
                  <a:srgbClr val="FF0000"/>
                </a:solidFill>
              </a:rPr>
              <a:t>字符串拼接</a:t>
            </a:r>
            <a:r>
              <a:rPr lang="zh-CN" altLang="en-US" sz="1400" dirty="0">
                <a:solidFill>
                  <a:schemeClr val="tx1"/>
                </a:solidFill>
              </a:rPr>
              <a:t>的形式，来渲染</a:t>
            </a:r>
            <a:r>
              <a:rPr lang="en-US" altLang="zh-CN" sz="1400" dirty="0">
                <a:solidFill>
                  <a:schemeClr val="tx1"/>
                </a:solidFill>
              </a:rPr>
              <a:t>UI</a:t>
            </a:r>
            <a:r>
              <a:rPr lang="zh-CN" altLang="en-US" sz="1400" dirty="0">
                <a:solidFill>
                  <a:schemeClr val="tx1"/>
                </a:solidFill>
              </a:rPr>
              <a:t>结构。</a:t>
            </a:r>
            <a:endParaRPr lang="en-US" altLang="zh-CN" sz="1400" dirty="0">
              <a:solidFill>
                <a:schemeClr val="tx1"/>
              </a:solidFill>
            </a:endParaRPr>
          </a:p>
          <a:p>
            <a:r>
              <a:rPr lang="zh-CN" altLang="en-US" sz="1400" dirty="0">
                <a:solidFill>
                  <a:schemeClr val="tx1"/>
                </a:solidFill>
              </a:rPr>
              <a:t>如果</a:t>
            </a:r>
            <a:r>
              <a:rPr lang="en-US" altLang="zh-CN" sz="1400" dirty="0">
                <a:solidFill>
                  <a:schemeClr val="tx1"/>
                </a:solidFill>
              </a:rPr>
              <a:t>UI</a:t>
            </a:r>
            <a:r>
              <a:rPr lang="zh-CN" altLang="en-US" sz="1400" dirty="0">
                <a:solidFill>
                  <a:schemeClr val="tx1"/>
                </a:solidFill>
              </a:rPr>
              <a:t>结构比较复杂，则拼接字符串的时候需要格外注意</a:t>
            </a:r>
            <a:r>
              <a:rPr lang="zh-CN" altLang="en-US" sz="1400" b="1" dirty="0">
                <a:solidFill>
                  <a:srgbClr val="FF0000"/>
                </a:solidFill>
              </a:rPr>
              <a:t>引号之前的嵌套</a:t>
            </a:r>
            <a:r>
              <a:rPr lang="zh-CN" altLang="en-US" sz="1400" dirty="0">
                <a:solidFill>
                  <a:schemeClr val="tx1"/>
                </a:solidFill>
              </a:rPr>
              <a:t>。且一旦需求发生变化，</a:t>
            </a:r>
            <a:r>
              <a:rPr lang="zh-CN" altLang="en-US" sz="1400" b="1" dirty="0">
                <a:solidFill>
                  <a:srgbClr val="FF0000"/>
                </a:solidFill>
              </a:rPr>
              <a:t>修改起来也非常麻烦</a:t>
            </a:r>
            <a:r>
              <a:rPr lang="zh-CN" altLang="en-US" sz="1400" dirty="0">
                <a:solidFill>
                  <a:schemeClr val="tx1"/>
                </a:solidFill>
              </a:rPr>
              <a:t>。</a:t>
            </a:r>
            <a:endParaRPr lang="en-US" altLang="zh-CN" sz="1400" dirty="0">
              <a:solidFill>
                <a:schemeClr val="tx1"/>
              </a:solidFill>
            </a:endParaRPr>
          </a:p>
        </p:txBody>
      </p:sp>
    </p:spTree>
    <p:extLst>
      <p:ext uri="{BB962C8B-B14F-4D97-AF65-F5344CB8AC3E}">
        <p14:creationId xmlns:p14="http://schemas.microsoft.com/office/powerpoint/2010/main" val="227724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模板引擎的基本概念</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4.2 </a:t>
            </a:r>
            <a:r>
              <a:rPr lang="zh-CN" altLang="en-US" dirty="0"/>
              <a:t>什么是模板引擎</a:t>
            </a:r>
            <a:endParaRPr lang="zh-CN" altLang="en-US" dirty="0">
              <a:solidFill>
                <a:srgbClr val="FF0000"/>
              </a:solidFill>
            </a:endParaRPr>
          </a:p>
        </p:txBody>
      </p:sp>
      <p:sp>
        <p:nvSpPr>
          <p:cNvPr id="9" name="内容占位符 5">
            <a:extLst>
              <a:ext uri="{FF2B5EF4-FFF2-40B4-BE49-F238E27FC236}">
                <a16:creationId xmlns:a16="http://schemas.microsoft.com/office/drawing/2014/main" id="{C97FDB5F-449F-4D12-B294-6F028EDEFFE6}"/>
              </a:ext>
            </a:extLst>
          </p:cNvPr>
          <p:cNvSpPr>
            <a:spLocks noGrp="1"/>
          </p:cNvSpPr>
          <p:nvPr>
            <p:ph sz="half" idx="14"/>
          </p:nvPr>
        </p:nvSpPr>
        <p:spPr>
          <a:xfrm>
            <a:off x="1131170" y="1857600"/>
            <a:ext cx="8983133" cy="609600"/>
          </a:xfrm>
        </p:spPr>
        <p:txBody>
          <a:bodyPr>
            <a:noAutofit/>
          </a:bodyPr>
          <a:lstStyle/>
          <a:p>
            <a:r>
              <a:rPr lang="zh-CN" altLang="en-US" dirty="0">
                <a:solidFill>
                  <a:schemeClr val="tx1"/>
                </a:solidFill>
              </a:rPr>
              <a:t>模板引擎，顾名思义，它可以根据程序员指定的</a:t>
            </a:r>
            <a:r>
              <a:rPr lang="zh-CN" altLang="en-US" dirty="0">
                <a:solidFill>
                  <a:srgbClr val="FF0000"/>
                </a:solidFill>
              </a:rPr>
              <a:t>模板结构</a:t>
            </a:r>
            <a:r>
              <a:rPr lang="zh-CN" altLang="en-US" dirty="0">
                <a:solidFill>
                  <a:schemeClr val="tx1"/>
                </a:solidFill>
              </a:rPr>
              <a:t>和</a:t>
            </a:r>
            <a:r>
              <a:rPr lang="zh-CN" altLang="en-US" dirty="0">
                <a:solidFill>
                  <a:srgbClr val="FF0000"/>
                </a:solidFill>
              </a:rPr>
              <a:t>数据</a:t>
            </a:r>
            <a:r>
              <a:rPr lang="zh-CN" altLang="en-US" dirty="0">
                <a:solidFill>
                  <a:schemeClr val="tx1"/>
                </a:solidFill>
              </a:rPr>
              <a:t>，自动生成一个完整的</a:t>
            </a:r>
            <a:r>
              <a:rPr lang="en-US" altLang="zh-CN" dirty="0">
                <a:solidFill>
                  <a:schemeClr val="tx1"/>
                </a:solidFill>
              </a:rPr>
              <a:t>HTML</a:t>
            </a:r>
            <a:r>
              <a:rPr lang="zh-CN" altLang="en-US" dirty="0">
                <a:solidFill>
                  <a:schemeClr val="tx1"/>
                </a:solidFill>
              </a:rPr>
              <a:t>页面。</a:t>
            </a:r>
          </a:p>
        </p:txBody>
      </p:sp>
      <p:grpSp>
        <p:nvGrpSpPr>
          <p:cNvPr id="22" name="组合 21">
            <a:extLst>
              <a:ext uri="{FF2B5EF4-FFF2-40B4-BE49-F238E27FC236}">
                <a16:creationId xmlns:a16="http://schemas.microsoft.com/office/drawing/2014/main" id="{BCBFEEBB-7E76-4C1F-8B2E-DDD25D097B9D}"/>
              </a:ext>
            </a:extLst>
          </p:cNvPr>
          <p:cNvGrpSpPr/>
          <p:nvPr/>
        </p:nvGrpSpPr>
        <p:grpSpPr>
          <a:xfrm>
            <a:off x="1389380" y="2785533"/>
            <a:ext cx="2112433" cy="613833"/>
            <a:chOff x="1042034" y="2089149"/>
            <a:chExt cx="1584325" cy="460375"/>
          </a:xfrm>
        </p:grpSpPr>
        <p:sp>
          <p:nvSpPr>
            <p:cNvPr id="7" name="矩形 6">
              <a:extLst>
                <a:ext uri="{FF2B5EF4-FFF2-40B4-BE49-F238E27FC236}">
                  <a16:creationId xmlns:a16="http://schemas.microsoft.com/office/drawing/2014/main" id="{DF40DCF4-7857-4C37-9208-B2CC7E06E3DA}"/>
                </a:ext>
              </a:extLst>
            </p:cNvPr>
            <p:cNvSpPr/>
            <p:nvPr/>
          </p:nvSpPr>
          <p:spPr bwMode="auto">
            <a:xfrm>
              <a:off x="1042034" y="2089149"/>
              <a:ext cx="1584325" cy="460375"/>
            </a:xfrm>
            <a:prstGeom prst="rect">
              <a:avLst/>
            </a:prstGeom>
            <a:noFill/>
            <a:ln w="19050">
              <a:solidFill>
                <a:srgbClr val="F69898"/>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itchFamily="34" charset="-122"/>
                <a:ea typeface="微软雅黑" pitchFamily="34" charset="-122"/>
              </a:endParaRPr>
            </a:p>
          </p:txBody>
        </p:sp>
        <p:sp>
          <p:nvSpPr>
            <p:cNvPr id="8" name="TextBox 58">
              <a:extLst>
                <a:ext uri="{FF2B5EF4-FFF2-40B4-BE49-F238E27FC236}">
                  <a16:creationId xmlns:a16="http://schemas.microsoft.com/office/drawing/2014/main" id="{69C7CDF4-71DB-4921-B9B8-C46EFD774248}"/>
                </a:ext>
              </a:extLst>
            </p:cNvPr>
            <p:cNvSpPr txBox="1"/>
            <p:nvPr/>
          </p:nvSpPr>
          <p:spPr bwMode="auto">
            <a:xfrm>
              <a:off x="1597711" y="2192378"/>
              <a:ext cx="472971" cy="230833"/>
            </a:xfrm>
            <a:prstGeom prst="rect">
              <a:avLst/>
            </a:prstGeom>
            <a:noFill/>
          </p:spPr>
          <p:txBody>
            <a:bodyPr wrap="square">
              <a:spAutoFit/>
            </a:bodyPr>
            <a:lstStyle/>
            <a:p>
              <a:pPr>
                <a:defRPr/>
              </a:pPr>
              <a:r>
                <a:rPr lang="zh-CN" altLang="en-US" sz="1400" dirty="0">
                  <a:solidFill>
                    <a:schemeClr val="tx1">
                      <a:lumMod val="75000"/>
                      <a:lumOff val="25000"/>
                    </a:schemeClr>
                  </a:solidFill>
                  <a:latin typeface="微软雅黑" pitchFamily="34" charset="-122"/>
                  <a:ea typeface="微软雅黑" pitchFamily="34" charset="-122"/>
                </a:rPr>
                <a:t>数据</a:t>
              </a:r>
            </a:p>
          </p:txBody>
        </p:sp>
      </p:grpSp>
      <p:grpSp>
        <p:nvGrpSpPr>
          <p:cNvPr id="23" name="组合 22">
            <a:extLst>
              <a:ext uri="{FF2B5EF4-FFF2-40B4-BE49-F238E27FC236}">
                <a16:creationId xmlns:a16="http://schemas.microsoft.com/office/drawing/2014/main" id="{97DE488A-E0B5-470C-8528-832DA7FD07DA}"/>
              </a:ext>
            </a:extLst>
          </p:cNvPr>
          <p:cNvGrpSpPr/>
          <p:nvPr/>
        </p:nvGrpSpPr>
        <p:grpSpPr>
          <a:xfrm>
            <a:off x="1389380" y="3936999"/>
            <a:ext cx="2112433" cy="613833"/>
            <a:chOff x="1042034" y="2952749"/>
            <a:chExt cx="1584325" cy="460375"/>
          </a:xfrm>
        </p:grpSpPr>
        <p:sp>
          <p:nvSpPr>
            <p:cNvPr id="12" name="矩形 11">
              <a:extLst>
                <a:ext uri="{FF2B5EF4-FFF2-40B4-BE49-F238E27FC236}">
                  <a16:creationId xmlns:a16="http://schemas.microsoft.com/office/drawing/2014/main" id="{519AFF31-7975-4610-9AFE-9844EB84F3B6}"/>
                </a:ext>
              </a:extLst>
            </p:cNvPr>
            <p:cNvSpPr/>
            <p:nvPr/>
          </p:nvSpPr>
          <p:spPr bwMode="auto">
            <a:xfrm>
              <a:off x="1042034" y="2952749"/>
              <a:ext cx="1584325" cy="460375"/>
            </a:xfrm>
            <a:prstGeom prst="rect">
              <a:avLst/>
            </a:prstGeom>
            <a:noFill/>
            <a:ln w="19050">
              <a:solidFill>
                <a:srgbClr val="F69898"/>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itchFamily="34" charset="-122"/>
                <a:ea typeface="微软雅黑" pitchFamily="34" charset="-122"/>
              </a:endParaRPr>
            </a:p>
          </p:txBody>
        </p:sp>
        <p:sp>
          <p:nvSpPr>
            <p:cNvPr id="13" name="TextBox 58">
              <a:extLst>
                <a:ext uri="{FF2B5EF4-FFF2-40B4-BE49-F238E27FC236}">
                  <a16:creationId xmlns:a16="http://schemas.microsoft.com/office/drawing/2014/main" id="{7C6FB78F-08B0-4BB0-8796-3B859B3168B8}"/>
                </a:ext>
              </a:extLst>
            </p:cNvPr>
            <p:cNvSpPr txBox="1"/>
            <p:nvPr/>
          </p:nvSpPr>
          <p:spPr bwMode="auto">
            <a:xfrm>
              <a:off x="1474812" y="3055978"/>
              <a:ext cx="718769" cy="230833"/>
            </a:xfrm>
            <a:prstGeom prst="rect">
              <a:avLst/>
            </a:prstGeom>
            <a:noFill/>
          </p:spPr>
          <p:txBody>
            <a:bodyPr wrap="square">
              <a:spAutoFit/>
            </a:bodyPr>
            <a:lstStyle/>
            <a:p>
              <a:pPr>
                <a:defRPr/>
              </a:pPr>
              <a:r>
                <a:rPr lang="zh-CN" altLang="en-US" sz="1400" dirty="0">
                  <a:solidFill>
                    <a:schemeClr val="tx1">
                      <a:lumMod val="75000"/>
                      <a:lumOff val="25000"/>
                    </a:schemeClr>
                  </a:solidFill>
                  <a:latin typeface="微软雅黑" pitchFamily="34" charset="-122"/>
                  <a:ea typeface="微软雅黑" pitchFamily="34" charset="-122"/>
                </a:rPr>
                <a:t>模板结构</a:t>
              </a:r>
            </a:p>
          </p:txBody>
        </p:sp>
      </p:grpSp>
      <p:grpSp>
        <p:nvGrpSpPr>
          <p:cNvPr id="24" name="组合 23">
            <a:extLst>
              <a:ext uri="{FF2B5EF4-FFF2-40B4-BE49-F238E27FC236}">
                <a16:creationId xmlns:a16="http://schemas.microsoft.com/office/drawing/2014/main" id="{338B87D0-8363-432D-B40A-288E05F844FC}"/>
              </a:ext>
            </a:extLst>
          </p:cNvPr>
          <p:cNvGrpSpPr/>
          <p:nvPr/>
        </p:nvGrpSpPr>
        <p:grpSpPr>
          <a:xfrm>
            <a:off x="3522011" y="3076800"/>
            <a:ext cx="1327696" cy="1204384"/>
            <a:chOff x="2641508" y="2307600"/>
            <a:chExt cx="995772" cy="903288"/>
          </a:xfrm>
        </p:grpSpPr>
        <p:sp>
          <p:nvSpPr>
            <p:cNvPr id="14" name="矩形 30">
              <a:extLst>
                <a:ext uri="{FF2B5EF4-FFF2-40B4-BE49-F238E27FC236}">
                  <a16:creationId xmlns:a16="http://schemas.microsoft.com/office/drawing/2014/main" id="{3EF91F98-9BA2-4A44-88E4-012BAFF3C776}"/>
                </a:ext>
              </a:extLst>
            </p:cNvPr>
            <p:cNvSpPr/>
            <p:nvPr/>
          </p:nvSpPr>
          <p:spPr>
            <a:xfrm rot="5400000" flipV="1">
              <a:off x="2364012" y="2585096"/>
              <a:ext cx="903288" cy="348296"/>
            </a:xfrm>
            <a:custGeom>
              <a:avLst/>
              <a:gdLst>
                <a:gd name="connsiteX0" fmla="*/ 0 w 997139"/>
                <a:gd name="connsiteY0" fmla="*/ 0 h 791890"/>
                <a:gd name="connsiteX1" fmla="*/ 997139 w 997139"/>
                <a:gd name="connsiteY1" fmla="*/ 0 h 791890"/>
                <a:gd name="connsiteX2" fmla="*/ 997139 w 997139"/>
                <a:gd name="connsiteY2" fmla="*/ 791890 h 791890"/>
                <a:gd name="connsiteX3" fmla="*/ 0 w 997139"/>
                <a:gd name="connsiteY3" fmla="*/ 791890 h 791890"/>
                <a:gd name="connsiteX4" fmla="*/ 0 w 997139"/>
                <a:gd name="connsiteY4" fmla="*/ 0 h 791890"/>
                <a:gd name="connsiteX0" fmla="*/ 997139 w 1088579"/>
                <a:gd name="connsiteY0" fmla="*/ 0 h 791890"/>
                <a:gd name="connsiteX1" fmla="*/ 997139 w 1088579"/>
                <a:gd name="connsiteY1" fmla="*/ 791890 h 791890"/>
                <a:gd name="connsiteX2" fmla="*/ 0 w 1088579"/>
                <a:gd name="connsiteY2" fmla="*/ 791890 h 791890"/>
                <a:gd name="connsiteX3" fmla="*/ 0 w 1088579"/>
                <a:gd name="connsiteY3" fmla="*/ 0 h 791890"/>
                <a:gd name="connsiteX4" fmla="*/ 1088579 w 1088579"/>
                <a:gd name="connsiteY4" fmla="*/ 91440 h 791890"/>
                <a:gd name="connsiteX0" fmla="*/ 997139 w 997139"/>
                <a:gd name="connsiteY0" fmla="*/ 0 h 791890"/>
                <a:gd name="connsiteX1" fmla="*/ 997139 w 997139"/>
                <a:gd name="connsiteY1" fmla="*/ 791890 h 791890"/>
                <a:gd name="connsiteX2" fmla="*/ 0 w 997139"/>
                <a:gd name="connsiteY2" fmla="*/ 791890 h 791890"/>
                <a:gd name="connsiteX3" fmla="*/ 0 w 997139"/>
                <a:gd name="connsiteY3" fmla="*/ 0 h 791890"/>
              </a:gdLst>
              <a:ahLst/>
              <a:cxnLst>
                <a:cxn ang="0">
                  <a:pos x="connsiteX0" y="connsiteY0"/>
                </a:cxn>
                <a:cxn ang="0">
                  <a:pos x="connsiteX1" y="connsiteY1"/>
                </a:cxn>
                <a:cxn ang="0">
                  <a:pos x="connsiteX2" y="connsiteY2"/>
                </a:cxn>
                <a:cxn ang="0">
                  <a:pos x="connsiteX3" y="connsiteY3"/>
                </a:cxn>
              </a:cxnLst>
              <a:rect l="l" t="t" r="r" b="b"/>
              <a:pathLst>
                <a:path w="997139" h="791890">
                  <a:moveTo>
                    <a:pt x="997139" y="0"/>
                  </a:moveTo>
                  <a:lnTo>
                    <a:pt x="997139" y="791890"/>
                  </a:lnTo>
                  <a:lnTo>
                    <a:pt x="0" y="791890"/>
                  </a:lnTo>
                  <a:lnTo>
                    <a:pt x="0" y="0"/>
                  </a:lnTo>
                </a:path>
              </a:pathLst>
            </a:cu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itchFamily="34" charset="-122"/>
                <a:ea typeface="微软雅黑" pitchFamily="34" charset="-122"/>
              </a:endParaRPr>
            </a:p>
          </p:txBody>
        </p:sp>
        <p:cxnSp>
          <p:nvCxnSpPr>
            <p:cNvPr id="15" name="直接箭头连接符 14">
              <a:extLst>
                <a:ext uri="{FF2B5EF4-FFF2-40B4-BE49-F238E27FC236}">
                  <a16:creationId xmlns:a16="http://schemas.microsoft.com/office/drawing/2014/main" id="{3F2BBDEE-2C1F-471F-9C34-4EF62A64279E}"/>
                </a:ext>
              </a:extLst>
            </p:cNvPr>
            <p:cNvCxnSpPr>
              <a:cxnSpLocks/>
            </p:cNvCxnSpPr>
            <p:nvPr/>
          </p:nvCxnSpPr>
          <p:spPr>
            <a:xfrm>
              <a:off x="2989804" y="2759244"/>
              <a:ext cx="647476" cy="0"/>
            </a:xfrm>
            <a:prstGeom prst="straightConnector1">
              <a:avLst/>
            </a:prstGeom>
            <a:ln w="1905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25" name="组合 24">
            <a:extLst>
              <a:ext uri="{FF2B5EF4-FFF2-40B4-BE49-F238E27FC236}">
                <a16:creationId xmlns:a16="http://schemas.microsoft.com/office/drawing/2014/main" id="{0B9086AE-53D6-420F-A437-B5072DC19319}"/>
              </a:ext>
            </a:extLst>
          </p:cNvPr>
          <p:cNvGrpSpPr/>
          <p:nvPr/>
        </p:nvGrpSpPr>
        <p:grpSpPr>
          <a:xfrm>
            <a:off x="4849708" y="3361324"/>
            <a:ext cx="2112433" cy="613833"/>
            <a:chOff x="3637280" y="2520992"/>
            <a:chExt cx="1584325" cy="460375"/>
          </a:xfrm>
        </p:grpSpPr>
        <p:sp>
          <p:nvSpPr>
            <p:cNvPr id="17" name="矩形 16">
              <a:extLst>
                <a:ext uri="{FF2B5EF4-FFF2-40B4-BE49-F238E27FC236}">
                  <a16:creationId xmlns:a16="http://schemas.microsoft.com/office/drawing/2014/main" id="{C9B541A6-62F3-4B36-AFDE-6209ABA6AC76}"/>
                </a:ext>
              </a:extLst>
            </p:cNvPr>
            <p:cNvSpPr/>
            <p:nvPr/>
          </p:nvSpPr>
          <p:spPr>
            <a:xfrm>
              <a:off x="3637280" y="2520992"/>
              <a:ext cx="1584325" cy="460375"/>
            </a:xfrm>
            <a:prstGeom prst="rect">
              <a:avLst/>
            </a:prstGeom>
            <a:noFill/>
            <a:ln w="19050">
              <a:solidFill>
                <a:srgbClr val="800000"/>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itchFamily="34" charset="-122"/>
                <a:ea typeface="微软雅黑" pitchFamily="34" charset="-122"/>
              </a:endParaRPr>
            </a:p>
          </p:txBody>
        </p:sp>
        <p:sp>
          <p:nvSpPr>
            <p:cNvPr id="18" name="TextBox 106">
              <a:extLst>
                <a:ext uri="{FF2B5EF4-FFF2-40B4-BE49-F238E27FC236}">
                  <a16:creationId xmlns:a16="http://schemas.microsoft.com/office/drawing/2014/main" id="{F515B54E-158B-49C1-80A8-F80C5345077F}"/>
                </a:ext>
              </a:extLst>
            </p:cNvPr>
            <p:cNvSpPr txBox="1"/>
            <p:nvPr/>
          </p:nvSpPr>
          <p:spPr>
            <a:xfrm>
              <a:off x="4069556" y="2624221"/>
              <a:ext cx="719772" cy="230833"/>
            </a:xfrm>
            <a:prstGeom prst="rect">
              <a:avLst/>
            </a:prstGeom>
            <a:noFill/>
          </p:spPr>
          <p:txBody>
            <a:bodyPr wrap="square">
              <a:spAutoFit/>
            </a:bodyPr>
            <a:lstStyle/>
            <a:p>
              <a:pPr>
                <a:defRPr/>
              </a:pPr>
              <a:r>
                <a:rPr lang="zh-CN" altLang="en-US" sz="1400" dirty="0">
                  <a:solidFill>
                    <a:schemeClr val="tx1">
                      <a:lumMod val="75000"/>
                      <a:lumOff val="25000"/>
                    </a:schemeClr>
                  </a:solidFill>
                  <a:latin typeface="微软雅黑" pitchFamily="34" charset="-122"/>
                  <a:ea typeface="微软雅黑" pitchFamily="34" charset="-122"/>
                </a:rPr>
                <a:t>模板引擎</a:t>
              </a:r>
            </a:p>
          </p:txBody>
        </p:sp>
      </p:grpSp>
      <p:grpSp>
        <p:nvGrpSpPr>
          <p:cNvPr id="5" name="组合 4">
            <a:extLst>
              <a:ext uri="{FF2B5EF4-FFF2-40B4-BE49-F238E27FC236}">
                <a16:creationId xmlns:a16="http://schemas.microsoft.com/office/drawing/2014/main" id="{24806FAF-513F-403D-9A33-08A7CD9D45EA}"/>
              </a:ext>
            </a:extLst>
          </p:cNvPr>
          <p:cNvGrpSpPr/>
          <p:nvPr/>
        </p:nvGrpSpPr>
        <p:grpSpPr>
          <a:xfrm>
            <a:off x="7833642" y="3355961"/>
            <a:ext cx="2112433" cy="613833"/>
            <a:chOff x="7019925" y="819150"/>
            <a:chExt cx="1584325" cy="460375"/>
          </a:xfrm>
        </p:grpSpPr>
        <p:sp>
          <p:nvSpPr>
            <p:cNvPr id="19" name="矩形 18">
              <a:extLst>
                <a:ext uri="{FF2B5EF4-FFF2-40B4-BE49-F238E27FC236}">
                  <a16:creationId xmlns:a16="http://schemas.microsoft.com/office/drawing/2014/main" id="{A9035EE2-F74C-4E33-ACC6-3525DFCF7EAF}"/>
                </a:ext>
              </a:extLst>
            </p:cNvPr>
            <p:cNvSpPr/>
            <p:nvPr/>
          </p:nvSpPr>
          <p:spPr>
            <a:xfrm>
              <a:off x="7019925" y="819150"/>
              <a:ext cx="1584325" cy="460375"/>
            </a:xfrm>
            <a:prstGeom prst="rect">
              <a:avLst/>
            </a:prstGeom>
            <a:noFill/>
            <a:ln w="19050">
              <a:solidFill>
                <a:srgbClr val="339933"/>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itchFamily="34" charset="-122"/>
                <a:ea typeface="微软雅黑" pitchFamily="34" charset="-122"/>
              </a:endParaRPr>
            </a:p>
          </p:txBody>
        </p:sp>
        <p:sp>
          <p:nvSpPr>
            <p:cNvPr id="20" name="TextBox 100">
              <a:extLst>
                <a:ext uri="{FF2B5EF4-FFF2-40B4-BE49-F238E27FC236}">
                  <a16:creationId xmlns:a16="http://schemas.microsoft.com/office/drawing/2014/main" id="{0F45BF6E-B1D9-4BAE-B496-AE2A9F79F8E6}"/>
                </a:ext>
              </a:extLst>
            </p:cNvPr>
            <p:cNvSpPr txBox="1"/>
            <p:nvPr/>
          </p:nvSpPr>
          <p:spPr>
            <a:xfrm>
              <a:off x="7394628" y="922379"/>
              <a:ext cx="834919" cy="230833"/>
            </a:xfrm>
            <a:prstGeom prst="rect">
              <a:avLst/>
            </a:prstGeom>
            <a:noFill/>
          </p:spPr>
          <p:txBody>
            <a:bodyPr wrap="square">
              <a:spAutoFit/>
            </a:bodyPr>
            <a:lstStyle/>
            <a:p>
              <a:pPr>
                <a:defRPr/>
              </a:pPr>
              <a:r>
                <a:rPr lang="en-US" altLang="zh-CN" sz="1400" dirty="0">
                  <a:solidFill>
                    <a:schemeClr val="tx1">
                      <a:lumMod val="75000"/>
                      <a:lumOff val="25000"/>
                    </a:schemeClr>
                  </a:solidFill>
                  <a:latin typeface="微软雅黑" pitchFamily="34" charset="-122"/>
                  <a:ea typeface="微软雅黑" pitchFamily="34" charset="-122"/>
                </a:rPr>
                <a:t>HTML</a:t>
              </a:r>
              <a:r>
                <a:rPr lang="zh-CN" altLang="en-US" sz="1400" dirty="0">
                  <a:solidFill>
                    <a:schemeClr val="tx1">
                      <a:lumMod val="75000"/>
                      <a:lumOff val="25000"/>
                    </a:schemeClr>
                  </a:solidFill>
                  <a:latin typeface="微软雅黑" pitchFamily="34" charset="-122"/>
                  <a:ea typeface="微软雅黑" pitchFamily="34" charset="-122"/>
                </a:rPr>
                <a:t>页面</a:t>
              </a:r>
            </a:p>
          </p:txBody>
        </p:sp>
      </p:grpSp>
      <p:cxnSp>
        <p:nvCxnSpPr>
          <p:cNvPr id="21" name="直接箭头连接符 20">
            <a:extLst>
              <a:ext uri="{FF2B5EF4-FFF2-40B4-BE49-F238E27FC236}">
                <a16:creationId xmlns:a16="http://schemas.microsoft.com/office/drawing/2014/main" id="{CF0BF920-5F35-4335-A447-3FEBDF5FE244}"/>
              </a:ext>
            </a:extLst>
          </p:cNvPr>
          <p:cNvCxnSpPr>
            <a:cxnSpLocks/>
          </p:cNvCxnSpPr>
          <p:nvPr/>
        </p:nvCxnSpPr>
        <p:spPr>
          <a:xfrm>
            <a:off x="6962140" y="3678992"/>
            <a:ext cx="863301" cy="0"/>
          </a:xfrm>
          <a:prstGeom prst="straightConnector1">
            <a:avLst/>
          </a:prstGeom>
          <a:ln w="1905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263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500"/>
                                        <p:tgtEl>
                                          <p:spTgt spid="24"/>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4. </a:t>
            </a:r>
            <a:r>
              <a:rPr lang="zh-CN" altLang="en-US" dirty="0"/>
              <a:t>模板引擎的基本概念</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4.3 </a:t>
            </a:r>
            <a:r>
              <a:rPr lang="zh-CN" altLang="en-US" dirty="0"/>
              <a:t>模板引擎的好处</a:t>
            </a:r>
            <a:endParaRPr lang="zh-CN" altLang="en-US" dirty="0">
              <a:solidFill>
                <a:srgbClr val="FF0000"/>
              </a:solidFill>
            </a:endParaRPr>
          </a:p>
        </p:txBody>
      </p:sp>
      <p:sp>
        <p:nvSpPr>
          <p:cNvPr id="9" name="内容占位符 5">
            <a:extLst>
              <a:ext uri="{FF2B5EF4-FFF2-40B4-BE49-F238E27FC236}">
                <a16:creationId xmlns:a16="http://schemas.microsoft.com/office/drawing/2014/main" id="{C97FDB5F-449F-4D12-B294-6F028EDEFFE6}"/>
              </a:ext>
            </a:extLst>
          </p:cNvPr>
          <p:cNvSpPr>
            <a:spLocks noGrp="1"/>
          </p:cNvSpPr>
          <p:nvPr>
            <p:ph sz="half" idx="14"/>
          </p:nvPr>
        </p:nvSpPr>
        <p:spPr>
          <a:xfrm>
            <a:off x="1131170" y="1857599"/>
            <a:ext cx="8983133" cy="1330383"/>
          </a:xfrm>
        </p:spPr>
        <p:txBody>
          <a:bodyPr>
            <a:noAutofit/>
          </a:bodyPr>
          <a:lstStyle/>
          <a:p>
            <a:pPr marL="304792" indent="-304792">
              <a:buFont typeface="+mj-ea"/>
              <a:buAutoNum type="circleNumDbPlain"/>
            </a:pPr>
            <a:r>
              <a:rPr lang="zh-CN" altLang="en-US" dirty="0">
                <a:solidFill>
                  <a:schemeClr val="tx1"/>
                </a:solidFill>
              </a:rPr>
              <a:t>减少了字符串的拼接操作</a:t>
            </a:r>
            <a:endParaRPr lang="en-US" altLang="zh-CN" dirty="0">
              <a:solidFill>
                <a:schemeClr val="tx1"/>
              </a:solidFill>
            </a:endParaRPr>
          </a:p>
          <a:p>
            <a:pPr marL="304792" indent="-304792">
              <a:buFont typeface="+mj-ea"/>
              <a:buAutoNum type="circleNumDbPlain"/>
            </a:pPr>
            <a:r>
              <a:rPr lang="zh-CN" altLang="en-US" dirty="0">
                <a:solidFill>
                  <a:schemeClr val="tx1"/>
                </a:solidFill>
              </a:rPr>
              <a:t>使代码结构更清晰</a:t>
            </a:r>
            <a:endParaRPr lang="en-US" altLang="zh-CN" dirty="0">
              <a:solidFill>
                <a:schemeClr val="tx1"/>
              </a:solidFill>
            </a:endParaRPr>
          </a:p>
          <a:p>
            <a:pPr marL="304792" indent="-304792">
              <a:buFont typeface="+mj-ea"/>
              <a:buAutoNum type="circleNumDbPlain"/>
            </a:pPr>
            <a:r>
              <a:rPr lang="zh-CN" altLang="en-US" dirty="0">
                <a:solidFill>
                  <a:schemeClr val="tx1"/>
                </a:solidFill>
              </a:rPr>
              <a:t>使代码更易于阅读与维护</a:t>
            </a:r>
          </a:p>
        </p:txBody>
      </p:sp>
    </p:spTree>
    <p:extLst>
      <p:ext uri="{BB962C8B-B14F-4D97-AF65-F5344CB8AC3E}">
        <p14:creationId xmlns:p14="http://schemas.microsoft.com/office/powerpoint/2010/main" val="395533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56000" y="1778001"/>
            <a:ext cx="6654800" cy="3586479"/>
          </a:xfrm>
        </p:spPr>
        <p:txBody>
          <a:bodyPr>
            <a:normAutofit/>
          </a:bodyPr>
          <a:lstStyle/>
          <a:p>
            <a:r>
              <a:rPr lang="en-US" altLang="zh-CN" dirty="0">
                <a:solidFill>
                  <a:schemeClr val="tx1"/>
                </a:solidFill>
              </a:rPr>
              <a:t>form</a:t>
            </a:r>
            <a:r>
              <a:rPr lang="zh-CN" altLang="en-US" dirty="0">
                <a:solidFill>
                  <a:schemeClr val="tx1"/>
                </a:solidFill>
              </a:rPr>
              <a:t>表单的基本使用</a:t>
            </a:r>
            <a:endParaRPr lang="en-US" altLang="zh-CN" dirty="0">
              <a:solidFill>
                <a:schemeClr val="tx1"/>
              </a:solidFill>
            </a:endParaRPr>
          </a:p>
          <a:p>
            <a:r>
              <a:rPr lang="zh-CN" altLang="en-US" dirty="0">
                <a:solidFill>
                  <a:schemeClr val="tx1"/>
                </a:solidFill>
              </a:rPr>
              <a:t>通过</a:t>
            </a:r>
            <a:r>
              <a:rPr lang="en-US" altLang="zh-CN" dirty="0">
                <a:solidFill>
                  <a:schemeClr val="tx1"/>
                </a:solidFill>
              </a:rPr>
              <a:t>Ajax</a:t>
            </a:r>
            <a:r>
              <a:rPr lang="zh-CN" altLang="en-US" dirty="0">
                <a:solidFill>
                  <a:schemeClr val="tx1"/>
                </a:solidFill>
              </a:rPr>
              <a:t>提交表单数据</a:t>
            </a:r>
            <a:endParaRPr lang="en-US" altLang="zh-CN" dirty="0">
              <a:solidFill>
                <a:schemeClr val="tx1"/>
              </a:solidFill>
            </a:endParaRPr>
          </a:p>
          <a:p>
            <a:r>
              <a:rPr lang="zh-CN" altLang="en-US" dirty="0">
                <a:solidFill>
                  <a:schemeClr val="tx1"/>
                </a:solidFill>
              </a:rPr>
              <a:t>案例 </a:t>
            </a:r>
            <a:r>
              <a:rPr lang="en-US" altLang="zh-CN" dirty="0">
                <a:solidFill>
                  <a:schemeClr val="tx1"/>
                </a:solidFill>
              </a:rPr>
              <a:t>- </a:t>
            </a:r>
            <a:r>
              <a:rPr lang="zh-CN" altLang="en-US" dirty="0">
                <a:solidFill>
                  <a:schemeClr val="tx1"/>
                </a:solidFill>
              </a:rPr>
              <a:t>评论列表</a:t>
            </a:r>
            <a:endParaRPr lang="en-US" altLang="zh-CN" dirty="0">
              <a:solidFill>
                <a:schemeClr val="tx1"/>
              </a:solidFill>
            </a:endParaRPr>
          </a:p>
          <a:p>
            <a:r>
              <a:rPr lang="zh-CN" altLang="en-US" dirty="0">
                <a:solidFill>
                  <a:schemeClr val="tx1"/>
                </a:solidFill>
              </a:rPr>
              <a:t>模板引擎的基本概念</a:t>
            </a:r>
            <a:endParaRPr lang="en-US" altLang="zh-CN" dirty="0">
              <a:solidFill>
                <a:schemeClr val="tx1"/>
              </a:solidFill>
            </a:endParaRPr>
          </a:p>
          <a:p>
            <a:r>
              <a:rPr lang="en-US" altLang="zh-CN" dirty="0">
                <a:solidFill>
                  <a:srgbClr val="FF0000"/>
                </a:solidFill>
              </a:rPr>
              <a:t>art-template</a:t>
            </a:r>
            <a:r>
              <a:rPr lang="zh-CN" altLang="en-US" dirty="0">
                <a:solidFill>
                  <a:srgbClr val="FF0000"/>
                </a:solidFill>
              </a:rPr>
              <a:t>模板引擎</a:t>
            </a:r>
            <a:endParaRPr lang="en-US" altLang="zh-CN" dirty="0">
              <a:solidFill>
                <a:srgbClr val="FF0000"/>
              </a:solidFill>
            </a:endParaRPr>
          </a:p>
          <a:p>
            <a:r>
              <a:rPr lang="zh-CN" altLang="en-US" dirty="0"/>
              <a:t>模板引擎的实现原理</a:t>
            </a:r>
            <a:endParaRPr lang="en-US" altLang="zh-CN" dirty="0"/>
          </a:p>
        </p:txBody>
      </p:sp>
    </p:spTree>
    <p:extLst>
      <p:ext uri="{BB962C8B-B14F-4D97-AF65-F5344CB8AC3E}">
        <p14:creationId xmlns:p14="http://schemas.microsoft.com/office/powerpoint/2010/main" val="221368938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5. art-template</a:t>
            </a:r>
            <a:r>
              <a:rPr lang="zh-CN" altLang="en-US" dirty="0"/>
              <a:t>模板引擎</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5.1 art-template</a:t>
            </a:r>
            <a:r>
              <a:rPr lang="zh-CN" altLang="en-US" dirty="0"/>
              <a:t>简介</a:t>
            </a:r>
            <a:endParaRPr lang="zh-CN" altLang="en-US" dirty="0">
              <a:solidFill>
                <a:srgbClr val="FF0000"/>
              </a:solidFill>
            </a:endParaRPr>
          </a:p>
        </p:txBody>
      </p:sp>
      <p:sp>
        <p:nvSpPr>
          <p:cNvPr id="9" name="内容占位符 5">
            <a:extLst>
              <a:ext uri="{FF2B5EF4-FFF2-40B4-BE49-F238E27FC236}">
                <a16:creationId xmlns:a16="http://schemas.microsoft.com/office/drawing/2014/main" id="{C97FDB5F-449F-4D12-B294-6F028EDEFFE6}"/>
              </a:ext>
            </a:extLst>
          </p:cNvPr>
          <p:cNvSpPr>
            <a:spLocks noGrp="1"/>
          </p:cNvSpPr>
          <p:nvPr>
            <p:ph sz="half" idx="14"/>
          </p:nvPr>
        </p:nvSpPr>
        <p:spPr>
          <a:xfrm>
            <a:off x="1131169" y="1857600"/>
            <a:ext cx="9751320" cy="508552"/>
          </a:xfrm>
        </p:spPr>
        <p:txBody>
          <a:bodyPr>
            <a:noAutofit/>
          </a:bodyPr>
          <a:lstStyle/>
          <a:p>
            <a:r>
              <a:rPr lang="en-US" altLang="zh-CN" dirty="0"/>
              <a:t>art-template </a:t>
            </a:r>
            <a:r>
              <a:rPr lang="zh-CN" altLang="en-US" dirty="0"/>
              <a:t>是一个简约、超快的模板引擎。中文官网首页为 </a:t>
            </a:r>
            <a:r>
              <a:rPr lang="en-US" altLang="zh-CN" dirty="0">
                <a:hlinkClick r:id="rId2"/>
              </a:rPr>
              <a:t>http://aui.github.io/art-template/zh-cn/index.html</a:t>
            </a:r>
            <a:endParaRPr lang="zh-CN" altLang="en-US" dirty="0">
              <a:solidFill>
                <a:schemeClr val="tx1"/>
              </a:solidFill>
            </a:endParaRPr>
          </a:p>
        </p:txBody>
      </p:sp>
      <p:pic>
        <p:nvPicPr>
          <p:cNvPr id="1026" name="Picture 2" descr="chart">
            <a:extLst>
              <a:ext uri="{FF2B5EF4-FFF2-40B4-BE49-F238E27FC236}">
                <a16:creationId xmlns:a16="http://schemas.microsoft.com/office/drawing/2014/main" id="{C536B898-FE93-484C-984C-EE01B88C72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170" y="2568728"/>
            <a:ext cx="9193671" cy="1877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452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5. art-template</a:t>
            </a:r>
            <a:r>
              <a:rPr lang="zh-CN" altLang="en-US" dirty="0"/>
              <a:t>模板引擎</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5.2 art-template</a:t>
            </a:r>
            <a:r>
              <a:rPr lang="zh-CN" altLang="en-US" dirty="0"/>
              <a:t>的安装</a:t>
            </a:r>
            <a:endParaRPr lang="zh-CN" altLang="en-US" dirty="0">
              <a:solidFill>
                <a:srgbClr val="FF0000"/>
              </a:solidFill>
            </a:endParaRPr>
          </a:p>
        </p:txBody>
      </p:sp>
      <p:sp>
        <p:nvSpPr>
          <p:cNvPr id="9" name="内容占位符 5">
            <a:extLst>
              <a:ext uri="{FF2B5EF4-FFF2-40B4-BE49-F238E27FC236}">
                <a16:creationId xmlns:a16="http://schemas.microsoft.com/office/drawing/2014/main" id="{C97FDB5F-449F-4D12-B294-6F028EDEFFE6}"/>
              </a:ext>
            </a:extLst>
          </p:cNvPr>
          <p:cNvSpPr>
            <a:spLocks noGrp="1"/>
          </p:cNvSpPr>
          <p:nvPr>
            <p:ph sz="half" idx="14"/>
          </p:nvPr>
        </p:nvSpPr>
        <p:spPr>
          <a:xfrm>
            <a:off x="1131169" y="1857600"/>
            <a:ext cx="9751320" cy="815609"/>
          </a:xfrm>
        </p:spPr>
        <p:txBody>
          <a:bodyPr>
            <a:noAutofit/>
          </a:bodyPr>
          <a:lstStyle/>
          <a:p>
            <a:r>
              <a:rPr lang="zh-CN" altLang="en-US" dirty="0"/>
              <a:t>在浏览器中访问 </a:t>
            </a:r>
            <a:r>
              <a:rPr lang="en-US" altLang="zh-CN" dirty="0">
                <a:hlinkClick r:id="rId2"/>
              </a:rPr>
              <a:t>http://aui.github.io/art-template/zh-cn/docs/installation.html</a:t>
            </a:r>
            <a:r>
              <a:rPr lang="en-US" altLang="zh-CN" dirty="0"/>
              <a:t> </a:t>
            </a:r>
            <a:r>
              <a:rPr lang="zh-CN" altLang="en-US" dirty="0"/>
              <a:t>页面，找到下载链接后，鼠标右键，选择“</a:t>
            </a:r>
            <a:r>
              <a:rPr lang="zh-CN" altLang="en-US" b="1" dirty="0">
                <a:solidFill>
                  <a:srgbClr val="FF0000"/>
                </a:solidFill>
              </a:rPr>
              <a:t>链接另存为</a:t>
            </a:r>
            <a:r>
              <a:rPr lang="zh-CN" altLang="en-US" dirty="0"/>
              <a:t>”，将 </a:t>
            </a:r>
            <a:r>
              <a:rPr lang="en-US" altLang="zh-CN" dirty="0"/>
              <a:t>art-template </a:t>
            </a:r>
            <a:r>
              <a:rPr lang="zh-CN" altLang="en-US" dirty="0"/>
              <a:t>下载到本地，然后，通过 </a:t>
            </a:r>
            <a:r>
              <a:rPr lang="en-US" altLang="zh-CN" dirty="0"/>
              <a:t>&lt;script&gt; </a:t>
            </a:r>
            <a:r>
              <a:rPr lang="zh-CN" altLang="en-US" dirty="0"/>
              <a:t>标签加载到网页上进行使用。</a:t>
            </a:r>
            <a:endParaRPr lang="zh-CN" altLang="en-US" dirty="0">
              <a:solidFill>
                <a:schemeClr val="tx1"/>
              </a:solidFill>
            </a:endParaRPr>
          </a:p>
        </p:txBody>
      </p:sp>
      <p:pic>
        <p:nvPicPr>
          <p:cNvPr id="2" name="图片 1">
            <a:extLst>
              <a:ext uri="{FF2B5EF4-FFF2-40B4-BE49-F238E27FC236}">
                <a16:creationId xmlns:a16="http://schemas.microsoft.com/office/drawing/2014/main" id="{9CA58BAE-F70F-4DCB-A670-94CDA15E6890}"/>
              </a:ext>
            </a:extLst>
          </p:cNvPr>
          <p:cNvPicPr>
            <a:picLocks noChangeAspect="1"/>
          </p:cNvPicPr>
          <p:nvPr/>
        </p:nvPicPr>
        <p:blipFill>
          <a:blip r:embed="rId3"/>
          <a:stretch>
            <a:fillRect/>
          </a:stretch>
        </p:blipFill>
        <p:spPr>
          <a:xfrm>
            <a:off x="1230123" y="2690399"/>
            <a:ext cx="7851780" cy="4046811"/>
          </a:xfrm>
          <a:prstGeom prst="rect">
            <a:avLst/>
          </a:prstGeom>
        </p:spPr>
      </p:pic>
      <p:sp>
        <p:nvSpPr>
          <p:cNvPr id="8" name="矩形 7">
            <a:extLst>
              <a:ext uri="{FF2B5EF4-FFF2-40B4-BE49-F238E27FC236}">
                <a16:creationId xmlns:a16="http://schemas.microsoft.com/office/drawing/2014/main" id="{A0DB62B5-D715-4754-B405-DA7747B9669B}"/>
              </a:ext>
            </a:extLst>
          </p:cNvPr>
          <p:cNvSpPr/>
          <p:nvPr/>
        </p:nvSpPr>
        <p:spPr bwMode="auto">
          <a:xfrm>
            <a:off x="3363820" y="5442857"/>
            <a:ext cx="888867" cy="239487"/>
          </a:xfrm>
          <a:prstGeom prst="rect">
            <a:avLst/>
          </a:prstGeom>
          <a:noFill/>
          <a:ln w="19050">
            <a:solidFill>
              <a:srgbClr val="F69898"/>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itchFamily="34" charset="-122"/>
              <a:ea typeface="微软雅黑" pitchFamily="34" charset="-122"/>
            </a:endParaRPr>
          </a:p>
        </p:txBody>
      </p:sp>
      <p:sp>
        <p:nvSpPr>
          <p:cNvPr id="13" name="矩形 12">
            <a:extLst>
              <a:ext uri="{FF2B5EF4-FFF2-40B4-BE49-F238E27FC236}">
                <a16:creationId xmlns:a16="http://schemas.microsoft.com/office/drawing/2014/main" id="{A6E85153-6F98-4FFA-98FC-1EF395A6401E}"/>
              </a:ext>
            </a:extLst>
          </p:cNvPr>
          <p:cNvSpPr/>
          <p:nvPr/>
        </p:nvSpPr>
        <p:spPr bwMode="auto">
          <a:xfrm>
            <a:off x="4252687" y="6097289"/>
            <a:ext cx="888867" cy="239487"/>
          </a:xfrm>
          <a:prstGeom prst="rect">
            <a:avLst/>
          </a:prstGeom>
          <a:noFill/>
          <a:ln w="19050">
            <a:solidFill>
              <a:srgbClr val="F69898"/>
            </a:solidFill>
          </a:ln>
          <a:effectLst>
            <a:outerShdw blurRad="25400" dist="127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itchFamily="34" charset="-122"/>
              <a:ea typeface="微软雅黑" pitchFamily="34" charset="-122"/>
            </a:endParaRPr>
          </a:p>
        </p:txBody>
      </p:sp>
    </p:spTree>
    <p:extLst>
      <p:ext uri="{BB962C8B-B14F-4D97-AF65-F5344CB8AC3E}">
        <p14:creationId xmlns:p14="http://schemas.microsoft.com/office/powerpoint/2010/main" val="9693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5. art-template</a:t>
            </a:r>
            <a:r>
              <a:rPr lang="zh-CN" altLang="en-US" dirty="0"/>
              <a:t>模板引擎</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5.3 art-template</a:t>
            </a:r>
            <a:r>
              <a:rPr lang="zh-CN" altLang="en-US" dirty="0"/>
              <a:t>模板引擎的基本使用</a:t>
            </a:r>
            <a:endParaRPr lang="zh-CN" altLang="en-US" dirty="0">
              <a:solidFill>
                <a:srgbClr val="FF0000"/>
              </a:solidFill>
            </a:endParaRPr>
          </a:p>
        </p:txBody>
      </p:sp>
      <p:sp>
        <p:nvSpPr>
          <p:cNvPr id="18" name="TextBox 3">
            <a:extLst>
              <a:ext uri="{FF2B5EF4-FFF2-40B4-BE49-F238E27FC236}">
                <a16:creationId xmlns:a16="http://schemas.microsoft.com/office/drawing/2014/main" id="{74B7CE10-D37A-40AB-B916-E591FD2CF252}"/>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1. </a:t>
            </a:r>
            <a:r>
              <a:rPr lang="zh-CN" altLang="en-US" sz="1867" b="1" dirty="0">
                <a:solidFill>
                  <a:srgbClr val="404040"/>
                </a:solidFill>
                <a:latin typeface="微软雅黑" panose="020B0503020204020204" pitchFamily="34" charset="-122"/>
                <a:ea typeface="微软雅黑" panose="020B0503020204020204" pitchFamily="34" charset="-122"/>
              </a:rPr>
              <a:t>使用传统方式渲染</a:t>
            </a:r>
            <a:r>
              <a:rPr lang="en-US" altLang="zh-CN" sz="1867" b="1" dirty="0">
                <a:solidFill>
                  <a:srgbClr val="404040"/>
                </a:solidFill>
                <a:latin typeface="微软雅黑" panose="020B0503020204020204" pitchFamily="34" charset="-122"/>
                <a:ea typeface="微软雅黑" panose="020B0503020204020204" pitchFamily="34" charset="-122"/>
              </a:rPr>
              <a:t>UI</a:t>
            </a:r>
            <a:r>
              <a:rPr lang="zh-CN" altLang="en-US" sz="1867" b="1" dirty="0">
                <a:solidFill>
                  <a:srgbClr val="404040"/>
                </a:solidFill>
                <a:latin typeface="微软雅黑" panose="020B0503020204020204" pitchFamily="34" charset="-122"/>
                <a:ea typeface="微软雅黑" panose="020B0503020204020204" pitchFamily="34" charset="-122"/>
              </a:rPr>
              <a:t>结构</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grpSp>
        <p:nvGrpSpPr>
          <p:cNvPr id="20" name="组合 19">
            <a:extLst>
              <a:ext uri="{FF2B5EF4-FFF2-40B4-BE49-F238E27FC236}">
                <a16:creationId xmlns:a16="http://schemas.microsoft.com/office/drawing/2014/main" id="{3EFD2D23-DFB7-4AED-B412-B87022AC7E0F}"/>
              </a:ext>
            </a:extLst>
          </p:cNvPr>
          <p:cNvGrpSpPr>
            <a:grpSpLocks/>
          </p:cNvGrpSpPr>
          <p:nvPr/>
        </p:nvGrpSpPr>
        <p:grpSpPr bwMode="auto">
          <a:xfrm>
            <a:off x="1247050" y="2870304"/>
            <a:ext cx="4285532" cy="2865810"/>
            <a:chOff x="1078118" y="2214664"/>
            <a:chExt cx="6318046" cy="868171"/>
          </a:xfrm>
        </p:grpSpPr>
        <p:sp>
          <p:nvSpPr>
            <p:cNvPr id="21" name="矩形 20">
              <a:extLst>
                <a:ext uri="{FF2B5EF4-FFF2-40B4-BE49-F238E27FC236}">
                  <a16:creationId xmlns:a16="http://schemas.microsoft.com/office/drawing/2014/main" id="{24BE30C3-E6EA-4893-82E4-D92DCCA4A9F1}"/>
                </a:ext>
              </a:extLst>
            </p:cNvPr>
            <p:cNvSpPr/>
            <p:nvPr/>
          </p:nvSpPr>
          <p:spPr>
            <a:xfrm>
              <a:off x="1078118" y="2214664"/>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22" name="矩形 21">
              <a:extLst>
                <a:ext uri="{FF2B5EF4-FFF2-40B4-BE49-F238E27FC236}">
                  <a16:creationId xmlns:a16="http://schemas.microsoft.com/office/drawing/2014/main" id="{D61580C2-3D3C-48BA-9C8C-9C15C71E0359}"/>
                </a:ext>
              </a:extLst>
            </p:cNvPr>
            <p:cNvSpPr/>
            <p:nvPr/>
          </p:nvSpPr>
          <p:spPr>
            <a:xfrm>
              <a:off x="1177926" y="2232725"/>
              <a:ext cx="6218238" cy="803013"/>
            </a:xfrm>
            <a:prstGeom prst="rect">
              <a:avLst/>
            </a:prstGeom>
          </p:spPr>
          <p:txBody>
            <a:bodyPr wrap="square">
              <a:spAutoFit/>
            </a:bodyPr>
            <a:lstStyle/>
            <a:p>
              <a:pPr>
                <a:lnSpc>
                  <a:spcPct val="150000"/>
                </a:lnSpc>
              </a:pPr>
              <a:r>
                <a:rPr lang="en-US" altLang="zh-CN" sz="1400" dirty="0">
                  <a:latin typeface="Courier New" panose="02070309020205020404" pitchFamily="49" charset="0"/>
                </a:rPr>
                <a:t>var data = {</a:t>
              </a:r>
            </a:p>
            <a:p>
              <a:pPr>
                <a:lnSpc>
                  <a:spcPct val="150000"/>
                </a:lnSpc>
              </a:pPr>
              <a:r>
                <a:rPr lang="en-US" altLang="zh-CN" sz="1400" dirty="0">
                  <a:latin typeface="Courier New" panose="02070309020205020404" pitchFamily="49" charset="0"/>
                </a:rPr>
                <a:t>   title: '&lt;h3&gt;</a:t>
              </a:r>
              <a:r>
                <a:rPr lang="zh-CN" altLang="en-US" sz="1400" dirty="0">
                  <a:latin typeface="Courier New" panose="02070309020205020404" pitchFamily="49" charset="0"/>
                </a:rPr>
                <a:t>用户信息</a:t>
              </a:r>
              <a:r>
                <a:rPr lang="en-US" altLang="zh-CN" sz="1400" dirty="0">
                  <a:latin typeface="Courier New" panose="02070309020205020404" pitchFamily="49" charset="0"/>
                </a:rPr>
                <a:t>&lt;/h3&gt;',</a:t>
              </a:r>
            </a:p>
            <a:p>
              <a:pPr>
                <a:lnSpc>
                  <a:spcPct val="150000"/>
                </a:lnSpc>
              </a:pPr>
              <a:r>
                <a:rPr lang="en-US" altLang="zh-CN" sz="1400" dirty="0">
                  <a:latin typeface="Courier New" panose="02070309020205020404" pitchFamily="49" charset="0"/>
                </a:rPr>
                <a:t>   name: 'zs',</a:t>
              </a:r>
            </a:p>
            <a:p>
              <a:pPr>
                <a:lnSpc>
                  <a:spcPct val="150000"/>
                </a:lnSpc>
              </a:pPr>
              <a:r>
                <a:rPr lang="en-US" altLang="zh-CN" sz="1400" dirty="0">
                  <a:latin typeface="Courier New" panose="02070309020205020404" pitchFamily="49" charset="0"/>
                </a:rPr>
                <a:t>   age: 20,</a:t>
              </a:r>
            </a:p>
            <a:p>
              <a:pPr>
                <a:lnSpc>
                  <a:spcPct val="150000"/>
                </a:lnSpc>
              </a:pPr>
              <a:r>
                <a:rPr lang="en-US" altLang="zh-CN" sz="1400" dirty="0">
                  <a:latin typeface="Courier New" panose="02070309020205020404" pitchFamily="49" charset="0"/>
                </a:rPr>
                <a:t>   </a:t>
              </a:r>
              <a:r>
                <a:rPr lang="en-US" altLang="zh-CN" sz="1400" dirty="0" err="1">
                  <a:latin typeface="Courier New" panose="02070309020205020404" pitchFamily="49" charset="0"/>
                </a:rPr>
                <a:t>isVIP</a:t>
              </a:r>
              <a:r>
                <a:rPr lang="en-US" altLang="zh-CN" sz="1400" dirty="0">
                  <a:latin typeface="Courier New" panose="02070309020205020404" pitchFamily="49" charset="0"/>
                </a:rPr>
                <a:t>: true,</a:t>
              </a:r>
            </a:p>
            <a:p>
              <a:pPr>
                <a:lnSpc>
                  <a:spcPct val="150000"/>
                </a:lnSpc>
              </a:pPr>
              <a:r>
                <a:rPr lang="en-US" altLang="zh-CN" sz="1400" dirty="0">
                  <a:latin typeface="Courier New" panose="02070309020205020404" pitchFamily="49" charset="0"/>
                </a:rPr>
                <a:t>   </a:t>
              </a:r>
              <a:r>
                <a:rPr lang="en-US" altLang="zh-CN" sz="1400" dirty="0" err="1">
                  <a:latin typeface="Courier New" panose="02070309020205020404" pitchFamily="49" charset="0"/>
                </a:rPr>
                <a:t>regTime</a:t>
              </a:r>
              <a:r>
                <a:rPr lang="en-US" altLang="zh-CN" sz="1400" dirty="0">
                  <a:latin typeface="Courier New" panose="02070309020205020404" pitchFamily="49" charset="0"/>
                </a:rPr>
                <a:t>: new Date(),</a:t>
              </a:r>
            </a:p>
            <a:p>
              <a:pPr>
                <a:lnSpc>
                  <a:spcPct val="150000"/>
                </a:lnSpc>
              </a:pPr>
              <a:r>
                <a:rPr lang="en-US" altLang="zh-CN" sz="1400" dirty="0">
                  <a:latin typeface="Courier New" panose="02070309020205020404" pitchFamily="49" charset="0"/>
                </a:rPr>
                <a:t>   hobby: ['</a:t>
              </a:r>
              <a:r>
                <a:rPr lang="zh-CN" altLang="en-US" sz="1400" dirty="0">
                  <a:latin typeface="Courier New" panose="02070309020205020404" pitchFamily="49" charset="0"/>
                </a:rPr>
                <a:t>吃饭</a:t>
              </a:r>
              <a:r>
                <a:rPr lang="en-US" altLang="zh-CN" sz="1400" dirty="0">
                  <a:latin typeface="Courier New" panose="02070309020205020404" pitchFamily="49" charset="0"/>
                </a:rPr>
                <a:t>', '</a:t>
              </a:r>
              <a:r>
                <a:rPr lang="zh-CN" altLang="en-US" sz="1400" dirty="0">
                  <a:latin typeface="Courier New" panose="02070309020205020404" pitchFamily="49" charset="0"/>
                </a:rPr>
                <a:t>睡觉</a:t>
              </a:r>
              <a:r>
                <a:rPr lang="en-US" altLang="zh-CN" sz="1400" dirty="0">
                  <a:latin typeface="Courier New" panose="02070309020205020404" pitchFamily="49" charset="0"/>
                </a:rPr>
                <a:t>', '</a:t>
              </a:r>
              <a:r>
                <a:rPr lang="zh-CN" altLang="en-US" sz="1400" dirty="0">
                  <a:latin typeface="Courier New" panose="02070309020205020404" pitchFamily="49" charset="0"/>
                </a:rPr>
                <a:t>打豆豆</a:t>
              </a:r>
              <a:r>
                <a:rPr lang="en-US" altLang="zh-CN" sz="1400" dirty="0">
                  <a:latin typeface="Courier New" panose="02070309020205020404" pitchFamily="49" charset="0"/>
                </a:rPr>
                <a:t>']</a:t>
              </a:r>
            </a:p>
            <a:p>
              <a:pPr>
                <a:lnSpc>
                  <a:spcPct val="150000"/>
                </a:lnSpc>
              </a:pPr>
              <a:r>
                <a:rPr lang="en-US" altLang="zh-CN" sz="1400" dirty="0">
                  <a:latin typeface="Courier New" panose="02070309020205020404" pitchFamily="49" charset="0"/>
                </a:rPr>
                <a:t>}</a:t>
              </a:r>
              <a:endParaRPr lang="en-US" altLang="zh-CN" sz="1400" dirty="0">
                <a:solidFill>
                  <a:srgbClr val="FF0000"/>
                </a:solidFill>
                <a:latin typeface="Courier New" panose="02070309020205020404" pitchFamily="49" charset="0"/>
              </a:endParaRPr>
            </a:p>
          </p:txBody>
        </p:sp>
      </p:grpSp>
      <p:pic>
        <p:nvPicPr>
          <p:cNvPr id="7" name="图片 6">
            <a:extLst>
              <a:ext uri="{FF2B5EF4-FFF2-40B4-BE49-F238E27FC236}">
                <a16:creationId xmlns:a16="http://schemas.microsoft.com/office/drawing/2014/main" id="{A298BFFB-E9A2-4E2A-B332-3F3413D00BA2}"/>
              </a:ext>
            </a:extLst>
          </p:cNvPr>
          <p:cNvPicPr>
            <a:picLocks noChangeAspect="1"/>
          </p:cNvPicPr>
          <p:nvPr/>
        </p:nvPicPr>
        <p:blipFill>
          <a:blip r:embed="rId2"/>
          <a:stretch>
            <a:fillRect/>
          </a:stretch>
        </p:blipFill>
        <p:spPr>
          <a:xfrm>
            <a:off x="5885765" y="2856368"/>
            <a:ext cx="2221911" cy="2865811"/>
          </a:xfrm>
          <a:prstGeom prst="rect">
            <a:avLst/>
          </a:prstGeom>
          <a:ln>
            <a:solidFill>
              <a:schemeClr val="bg2"/>
            </a:solidFill>
          </a:ln>
        </p:spPr>
      </p:pic>
    </p:spTree>
    <p:extLst>
      <p:ext uri="{BB962C8B-B14F-4D97-AF65-F5344CB8AC3E}">
        <p14:creationId xmlns:p14="http://schemas.microsoft.com/office/powerpoint/2010/main" val="278391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5. art-template</a:t>
            </a:r>
            <a:r>
              <a:rPr lang="zh-CN" altLang="en-US" dirty="0"/>
              <a:t>模板引擎</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5.3 art-template</a:t>
            </a:r>
            <a:r>
              <a:rPr lang="zh-CN" altLang="en-US" dirty="0"/>
              <a:t>模板引擎的基本使用</a:t>
            </a:r>
            <a:endParaRPr lang="zh-CN" altLang="en-US" dirty="0">
              <a:solidFill>
                <a:srgbClr val="FF0000"/>
              </a:solidFill>
            </a:endParaRPr>
          </a:p>
        </p:txBody>
      </p:sp>
      <p:sp>
        <p:nvSpPr>
          <p:cNvPr id="18" name="TextBox 3">
            <a:extLst>
              <a:ext uri="{FF2B5EF4-FFF2-40B4-BE49-F238E27FC236}">
                <a16:creationId xmlns:a16="http://schemas.microsoft.com/office/drawing/2014/main" id="{74B7CE10-D37A-40AB-B916-E591FD2CF252}"/>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2. art-template</a:t>
            </a:r>
            <a:r>
              <a:rPr lang="zh-CN" altLang="en-US" sz="1867" b="1" dirty="0">
                <a:solidFill>
                  <a:srgbClr val="404040"/>
                </a:solidFill>
                <a:latin typeface="微软雅黑" panose="020B0503020204020204" pitchFamily="34" charset="-122"/>
                <a:ea typeface="微软雅黑" panose="020B0503020204020204" pitchFamily="34" charset="-122"/>
              </a:rPr>
              <a:t>的使用步骤</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2" name="内容占位符 5">
            <a:extLst>
              <a:ext uri="{FF2B5EF4-FFF2-40B4-BE49-F238E27FC236}">
                <a16:creationId xmlns:a16="http://schemas.microsoft.com/office/drawing/2014/main" id="{E6B8720D-84A1-4F45-A4B4-5DF434229973}"/>
              </a:ext>
            </a:extLst>
          </p:cNvPr>
          <p:cNvSpPr>
            <a:spLocks noGrp="1"/>
          </p:cNvSpPr>
          <p:nvPr>
            <p:ph sz="half" idx="14"/>
          </p:nvPr>
        </p:nvSpPr>
        <p:spPr>
          <a:xfrm>
            <a:off x="1131168" y="2832000"/>
            <a:ext cx="10027899" cy="3839733"/>
          </a:xfrm>
        </p:spPr>
        <p:txBody>
          <a:bodyPr>
            <a:noAutofit/>
          </a:bodyPr>
          <a:lstStyle/>
          <a:p>
            <a:pPr marL="304792" indent="-304792">
              <a:buFont typeface="+mj-ea"/>
              <a:buAutoNum type="circleNumDbPlain"/>
            </a:pPr>
            <a:r>
              <a:rPr lang="zh-CN" altLang="en-US" dirty="0">
                <a:solidFill>
                  <a:schemeClr val="tx1"/>
                </a:solidFill>
              </a:rPr>
              <a:t>导入 </a:t>
            </a:r>
            <a:r>
              <a:rPr lang="en-US" altLang="zh-CN" dirty="0">
                <a:solidFill>
                  <a:schemeClr val="tx1"/>
                </a:solidFill>
              </a:rPr>
              <a:t>art-template</a:t>
            </a:r>
          </a:p>
          <a:p>
            <a:pPr marL="304792" indent="-304792">
              <a:buFont typeface="+mj-ea"/>
              <a:buAutoNum type="circleNumDbPlain"/>
            </a:pPr>
            <a:r>
              <a:rPr lang="zh-CN" altLang="en-US" dirty="0">
                <a:solidFill>
                  <a:schemeClr val="tx1"/>
                </a:solidFill>
              </a:rPr>
              <a:t>定义数据</a:t>
            </a:r>
            <a:endParaRPr lang="en-US" altLang="zh-CN" dirty="0">
              <a:solidFill>
                <a:schemeClr val="tx1"/>
              </a:solidFill>
            </a:endParaRPr>
          </a:p>
          <a:p>
            <a:pPr marL="304792" indent="-304792">
              <a:buFont typeface="+mj-ea"/>
              <a:buAutoNum type="circleNumDbPlain"/>
            </a:pPr>
            <a:r>
              <a:rPr lang="zh-CN" altLang="en-US" dirty="0">
                <a:solidFill>
                  <a:schemeClr val="tx1"/>
                </a:solidFill>
              </a:rPr>
              <a:t>定义模板</a:t>
            </a:r>
            <a:endParaRPr lang="en-US" altLang="zh-CN" dirty="0">
              <a:solidFill>
                <a:schemeClr val="tx1"/>
              </a:solidFill>
            </a:endParaRPr>
          </a:p>
          <a:p>
            <a:pPr marL="304792" indent="-304792">
              <a:buFont typeface="+mj-ea"/>
              <a:buAutoNum type="circleNumDbPlain"/>
            </a:pPr>
            <a:r>
              <a:rPr lang="zh-CN" altLang="en-US" dirty="0">
                <a:solidFill>
                  <a:schemeClr val="tx1"/>
                </a:solidFill>
              </a:rPr>
              <a:t>调用 </a:t>
            </a:r>
            <a:r>
              <a:rPr lang="en-US" altLang="zh-CN" dirty="0">
                <a:solidFill>
                  <a:schemeClr val="tx1"/>
                </a:solidFill>
              </a:rPr>
              <a:t>template </a:t>
            </a:r>
            <a:r>
              <a:rPr lang="zh-CN" altLang="en-US" dirty="0">
                <a:solidFill>
                  <a:schemeClr val="tx1"/>
                </a:solidFill>
              </a:rPr>
              <a:t>函数</a:t>
            </a:r>
            <a:endParaRPr lang="en-US" altLang="zh-CN" dirty="0">
              <a:solidFill>
                <a:schemeClr val="tx1"/>
              </a:solidFill>
            </a:endParaRPr>
          </a:p>
          <a:p>
            <a:pPr marL="304792" indent="-304792">
              <a:buFont typeface="+mj-ea"/>
              <a:buAutoNum type="circleNumDbPlain"/>
            </a:pPr>
            <a:r>
              <a:rPr lang="zh-CN" altLang="en-US" dirty="0">
                <a:solidFill>
                  <a:schemeClr val="tx1"/>
                </a:solidFill>
              </a:rPr>
              <a:t>渲染</a:t>
            </a:r>
            <a:r>
              <a:rPr lang="en-US" altLang="zh-CN" dirty="0">
                <a:solidFill>
                  <a:schemeClr val="tx1"/>
                </a:solidFill>
              </a:rPr>
              <a:t>HTML</a:t>
            </a:r>
            <a:r>
              <a:rPr lang="zh-CN" altLang="en-US" dirty="0">
                <a:solidFill>
                  <a:schemeClr val="tx1"/>
                </a:solidFill>
              </a:rPr>
              <a:t>结构</a:t>
            </a:r>
            <a:endParaRPr lang="en-US" altLang="zh-CN" dirty="0">
              <a:solidFill>
                <a:schemeClr val="tx1"/>
              </a:solidFill>
            </a:endParaRPr>
          </a:p>
        </p:txBody>
      </p:sp>
    </p:spTree>
    <p:extLst>
      <p:ext uri="{BB962C8B-B14F-4D97-AF65-F5344CB8AC3E}">
        <p14:creationId xmlns:p14="http://schemas.microsoft.com/office/powerpoint/2010/main" val="401224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5. art-template</a:t>
            </a:r>
            <a:r>
              <a:rPr lang="zh-CN" altLang="en-US" dirty="0"/>
              <a:t>模板引擎</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5.4 art-template</a:t>
            </a:r>
            <a:r>
              <a:rPr lang="zh-CN" altLang="en-US" dirty="0"/>
              <a:t>标准语法</a:t>
            </a:r>
            <a:endParaRPr lang="zh-CN" altLang="en-US" dirty="0">
              <a:solidFill>
                <a:srgbClr val="FF0000"/>
              </a:solidFill>
            </a:endParaRPr>
          </a:p>
        </p:txBody>
      </p:sp>
      <p:sp>
        <p:nvSpPr>
          <p:cNvPr id="18" name="TextBox 3">
            <a:extLst>
              <a:ext uri="{FF2B5EF4-FFF2-40B4-BE49-F238E27FC236}">
                <a16:creationId xmlns:a16="http://schemas.microsoft.com/office/drawing/2014/main" id="{74B7CE10-D37A-40AB-B916-E591FD2CF252}"/>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1. </a:t>
            </a:r>
            <a:r>
              <a:rPr lang="zh-CN" altLang="en-US" sz="1867" b="1" dirty="0">
                <a:solidFill>
                  <a:srgbClr val="404040"/>
                </a:solidFill>
                <a:latin typeface="微软雅黑" panose="020B0503020204020204" pitchFamily="34" charset="-122"/>
                <a:ea typeface="微软雅黑" panose="020B0503020204020204" pitchFamily="34" charset="-122"/>
              </a:rPr>
              <a:t>什么是标准语法</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sp>
        <p:nvSpPr>
          <p:cNvPr id="15" name="内容占位符 5">
            <a:extLst>
              <a:ext uri="{FF2B5EF4-FFF2-40B4-BE49-F238E27FC236}">
                <a16:creationId xmlns:a16="http://schemas.microsoft.com/office/drawing/2014/main" id="{94799625-142C-4BC2-BA0C-F4D4553C4EEB}"/>
              </a:ext>
            </a:extLst>
          </p:cNvPr>
          <p:cNvSpPr>
            <a:spLocks noGrp="1"/>
          </p:cNvSpPr>
          <p:nvPr>
            <p:ph sz="half" idx="14"/>
          </p:nvPr>
        </p:nvSpPr>
        <p:spPr>
          <a:xfrm>
            <a:off x="1131168" y="2832000"/>
            <a:ext cx="10027899" cy="3839733"/>
          </a:xfrm>
        </p:spPr>
        <p:txBody>
          <a:bodyPr>
            <a:noAutofit/>
          </a:bodyPr>
          <a:lstStyle/>
          <a:p>
            <a:r>
              <a:rPr lang="en-US" altLang="zh-CN" dirty="0">
                <a:solidFill>
                  <a:schemeClr val="tx1"/>
                </a:solidFill>
              </a:rPr>
              <a:t>art-template </a:t>
            </a:r>
            <a:r>
              <a:rPr lang="zh-CN" altLang="en-US" dirty="0">
                <a:solidFill>
                  <a:schemeClr val="tx1"/>
                </a:solidFill>
              </a:rPr>
              <a:t>提供了 </a:t>
            </a:r>
            <a:r>
              <a:rPr lang="en-US" altLang="zh-CN" b="1" dirty="0">
                <a:solidFill>
                  <a:srgbClr val="FF0000"/>
                </a:solidFill>
              </a:rPr>
              <a:t>{{ }} </a:t>
            </a:r>
            <a:r>
              <a:rPr lang="zh-CN" altLang="en-US" dirty="0">
                <a:solidFill>
                  <a:schemeClr val="tx1"/>
                </a:solidFill>
              </a:rPr>
              <a:t>这种语法格式，在 </a:t>
            </a:r>
            <a:r>
              <a:rPr lang="en-US" altLang="zh-CN" dirty="0">
                <a:solidFill>
                  <a:schemeClr val="tx1"/>
                </a:solidFill>
              </a:rPr>
              <a:t>{{ }} </a:t>
            </a:r>
            <a:r>
              <a:rPr lang="zh-CN" altLang="en-US" dirty="0">
                <a:solidFill>
                  <a:schemeClr val="tx1"/>
                </a:solidFill>
              </a:rPr>
              <a:t>内可以进行</a:t>
            </a:r>
            <a:r>
              <a:rPr lang="zh-CN" altLang="en-US" b="1" dirty="0">
                <a:solidFill>
                  <a:srgbClr val="FF0000"/>
                </a:solidFill>
              </a:rPr>
              <a:t>变量输出</a:t>
            </a:r>
            <a:r>
              <a:rPr lang="zh-CN" altLang="en-US" dirty="0">
                <a:solidFill>
                  <a:schemeClr val="tx1"/>
                </a:solidFill>
              </a:rPr>
              <a:t>，或</a:t>
            </a:r>
            <a:r>
              <a:rPr lang="zh-CN" altLang="en-US" b="1" dirty="0">
                <a:solidFill>
                  <a:srgbClr val="FF0000"/>
                </a:solidFill>
              </a:rPr>
              <a:t>循环数组</a:t>
            </a:r>
            <a:r>
              <a:rPr lang="zh-CN" altLang="en-US" dirty="0">
                <a:solidFill>
                  <a:schemeClr val="tx1"/>
                </a:solidFill>
              </a:rPr>
              <a:t>等操作，这种 </a:t>
            </a:r>
            <a:r>
              <a:rPr lang="en-US" altLang="zh-CN" dirty="0">
                <a:solidFill>
                  <a:schemeClr val="tx1"/>
                </a:solidFill>
              </a:rPr>
              <a:t>{{ }} </a:t>
            </a:r>
            <a:r>
              <a:rPr lang="zh-CN" altLang="en-US" dirty="0">
                <a:solidFill>
                  <a:schemeClr val="tx1"/>
                </a:solidFill>
              </a:rPr>
              <a:t>语法在 </a:t>
            </a:r>
            <a:r>
              <a:rPr lang="en-US" altLang="zh-CN" dirty="0">
                <a:solidFill>
                  <a:schemeClr val="tx1"/>
                </a:solidFill>
              </a:rPr>
              <a:t>art-template </a:t>
            </a:r>
            <a:r>
              <a:rPr lang="zh-CN" altLang="en-US" dirty="0">
                <a:solidFill>
                  <a:schemeClr val="tx1"/>
                </a:solidFill>
              </a:rPr>
              <a:t>中被称为标准语法。</a:t>
            </a:r>
            <a:endParaRPr lang="en-US" altLang="zh-CN" dirty="0">
              <a:solidFill>
                <a:schemeClr val="tx1"/>
              </a:solidFill>
            </a:endParaRPr>
          </a:p>
        </p:txBody>
      </p:sp>
    </p:spTree>
    <p:extLst>
      <p:ext uri="{BB962C8B-B14F-4D97-AF65-F5344CB8AC3E}">
        <p14:creationId xmlns:p14="http://schemas.microsoft.com/office/powerpoint/2010/main" val="273772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5. art-template</a:t>
            </a:r>
            <a:r>
              <a:rPr lang="zh-CN" altLang="en-US" dirty="0"/>
              <a:t>模板引擎</a:t>
            </a:r>
            <a:endParaRPr lang="en-US" altLang="zh-CN" dirty="0"/>
          </a:p>
        </p:txBody>
      </p:sp>
      <p:sp>
        <p:nvSpPr>
          <p:cNvPr id="11" name="内容占位符 10"/>
          <p:cNvSpPr>
            <a:spLocks noGrp="1"/>
          </p:cNvSpPr>
          <p:nvPr>
            <p:ph idx="1"/>
          </p:nvPr>
        </p:nvSpPr>
        <p:spPr>
          <a:xfrm>
            <a:off x="1131171" y="1248001"/>
            <a:ext cx="8690163" cy="722076"/>
          </a:xfrm>
        </p:spPr>
        <p:txBody>
          <a:bodyPr/>
          <a:lstStyle/>
          <a:p>
            <a:r>
              <a:rPr lang="en-US" altLang="zh-CN" dirty="0"/>
              <a:t>5.4 art-template</a:t>
            </a:r>
            <a:r>
              <a:rPr lang="zh-CN" altLang="en-US" dirty="0"/>
              <a:t>标准语法</a:t>
            </a:r>
            <a:endParaRPr lang="zh-CN" altLang="en-US" dirty="0">
              <a:solidFill>
                <a:srgbClr val="FF0000"/>
              </a:solidFill>
            </a:endParaRPr>
          </a:p>
        </p:txBody>
      </p:sp>
      <p:sp>
        <p:nvSpPr>
          <p:cNvPr id="18" name="TextBox 3">
            <a:extLst>
              <a:ext uri="{FF2B5EF4-FFF2-40B4-BE49-F238E27FC236}">
                <a16:creationId xmlns:a16="http://schemas.microsoft.com/office/drawing/2014/main" id="{74B7CE10-D37A-40AB-B916-E591FD2CF252}"/>
              </a:ext>
            </a:extLst>
          </p:cNvPr>
          <p:cNvSpPr txBox="1">
            <a:spLocks noChangeArrowheads="1"/>
          </p:cNvSpPr>
          <p:nvPr/>
        </p:nvSpPr>
        <p:spPr bwMode="auto">
          <a:xfrm>
            <a:off x="1131169" y="2222400"/>
            <a:ext cx="8651457" cy="35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pPr>
            <a:r>
              <a:rPr lang="en-US" altLang="zh-CN" sz="1867" b="1" dirty="0">
                <a:solidFill>
                  <a:srgbClr val="404040"/>
                </a:solidFill>
                <a:latin typeface="微软雅黑" panose="020B0503020204020204" pitchFamily="34" charset="-122"/>
                <a:ea typeface="微软雅黑" panose="020B0503020204020204" pitchFamily="34" charset="-122"/>
              </a:rPr>
              <a:t>2. </a:t>
            </a:r>
            <a:r>
              <a:rPr lang="zh-CN" altLang="en-US" sz="1867" b="1" dirty="0">
                <a:solidFill>
                  <a:srgbClr val="404040"/>
                </a:solidFill>
                <a:latin typeface="微软雅黑" panose="020B0503020204020204" pitchFamily="34" charset="-122"/>
                <a:ea typeface="微软雅黑" panose="020B0503020204020204" pitchFamily="34" charset="-122"/>
              </a:rPr>
              <a:t>标准语法 </a:t>
            </a:r>
            <a:r>
              <a:rPr lang="en-US" altLang="zh-CN" sz="1867" b="1" dirty="0">
                <a:solidFill>
                  <a:srgbClr val="404040"/>
                </a:solidFill>
                <a:latin typeface="微软雅黑" panose="020B0503020204020204" pitchFamily="34" charset="-122"/>
                <a:ea typeface="微软雅黑" panose="020B0503020204020204" pitchFamily="34" charset="-122"/>
              </a:rPr>
              <a:t>- </a:t>
            </a:r>
            <a:r>
              <a:rPr lang="zh-CN" altLang="en-US" sz="1867" b="1" dirty="0">
                <a:solidFill>
                  <a:srgbClr val="404040"/>
                </a:solidFill>
                <a:latin typeface="微软雅黑" panose="020B0503020204020204" pitchFamily="34" charset="-122"/>
                <a:ea typeface="微软雅黑" panose="020B0503020204020204" pitchFamily="34" charset="-122"/>
              </a:rPr>
              <a:t>输出</a:t>
            </a:r>
            <a:endParaRPr lang="zh-CN" altLang="en-US" sz="1867" b="1" dirty="0">
              <a:solidFill>
                <a:srgbClr val="FF0000"/>
              </a:solidFill>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4BF734ED-7CA9-4238-9698-208571CD8E35}"/>
              </a:ext>
            </a:extLst>
          </p:cNvPr>
          <p:cNvGrpSpPr>
            <a:grpSpLocks/>
          </p:cNvGrpSpPr>
          <p:nvPr/>
        </p:nvGrpSpPr>
        <p:grpSpPr bwMode="auto">
          <a:xfrm>
            <a:off x="1247050" y="2870301"/>
            <a:ext cx="8574284" cy="2191225"/>
            <a:chOff x="1078118" y="2214664"/>
            <a:chExt cx="6318046" cy="868171"/>
          </a:xfrm>
        </p:grpSpPr>
        <p:sp>
          <p:nvSpPr>
            <p:cNvPr id="13" name="矩形 12">
              <a:extLst>
                <a:ext uri="{FF2B5EF4-FFF2-40B4-BE49-F238E27FC236}">
                  <a16:creationId xmlns:a16="http://schemas.microsoft.com/office/drawing/2014/main" id="{54382627-8DEF-40F7-A125-112DF8A57148}"/>
                </a:ext>
              </a:extLst>
            </p:cNvPr>
            <p:cNvSpPr/>
            <p:nvPr/>
          </p:nvSpPr>
          <p:spPr>
            <a:xfrm>
              <a:off x="1078118" y="2214664"/>
              <a:ext cx="6130925" cy="8681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buFontTx/>
                <a:buNone/>
                <a:defRPr/>
              </a:pPr>
              <a:endParaRPr lang="zh-CN" altLang="en-US" sz="2400">
                <a:solidFill>
                  <a:schemeClr val="tx1"/>
                </a:solidFill>
                <a:latin typeface="Courier New" panose="02070309020205020404" pitchFamily="49" charset="0"/>
                <a:cs typeface="Courier New" panose="02070309020205020404" pitchFamily="49" charset="0"/>
                <a:sym typeface="+mn-ea"/>
              </a:endParaRPr>
            </a:p>
          </p:txBody>
        </p:sp>
        <p:sp>
          <p:nvSpPr>
            <p:cNvPr id="14" name="矩形 13">
              <a:extLst>
                <a:ext uri="{FF2B5EF4-FFF2-40B4-BE49-F238E27FC236}">
                  <a16:creationId xmlns:a16="http://schemas.microsoft.com/office/drawing/2014/main" id="{D84E6782-5991-46F4-BE04-1D8A897CF3BA}"/>
                </a:ext>
              </a:extLst>
            </p:cNvPr>
            <p:cNvSpPr/>
            <p:nvPr/>
          </p:nvSpPr>
          <p:spPr>
            <a:xfrm>
              <a:off x="1177926" y="2232725"/>
              <a:ext cx="6218238" cy="794148"/>
            </a:xfrm>
            <a:prstGeom prst="rect">
              <a:avLst/>
            </a:prstGeom>
          </p:spPr>
          <p:txBody>
            <a:bodyPr wrap="square">
              <a:spAutoFit/>
            </a:bodyPr>
            <a:lstStyle/>
            <a:p>
              <a:pPr>
                <a:lnSpc>
                  <a:spcPct val="150000"/>
                </a:lnSpc>
              </a:pPr>
              <a:r>
                <a:rPr lang="en-US" altLang="zh-CN" sz="1400" dirty="0">
                  <a:latin typeface="Courier New" panose="02070309020205020404" pitchFamily="49" charset="0"/>
                </a:rPr>
                <a:t>{{value}}</a:t>
              </a:r>
            </a:p>
            <a:p>
              <a:pPr>
                <a:lnSpc>
                  <a:spcPct val="150000"/>
                </a:lnSpc>
              </a:pPr>
              <a:r>
                <a:rPr lang="en-US" altLang="zh-CN" sz="1400" dirty="0">
                  <a:latin typeface="Courier New" panose="02070309020205020404" pitchFamily="49" charset="0"/>
                </a:rPr>
                <a:t>{{</a:t>
              </a:r>
              <a:r>
                <a:rPr lang="en-US" altLang="zh-CN" sz="1400" dirty="0" err="1">
                  <a:latin typeface="Courier New" panose="02070309020205020404" pitchFamily="49" charset="0"/>
                </a:rPr>
                <a:t>obj.key</a:t>
              </a:r>
              <a:r>
                <a:rPr lang="en-US" altLang="zh-CN" sz="1400" dirty="0">
                  <a:latin typeface="Courier New" panose="02070309020205020404" pitchFamily="49" charset="0"/>
                </a:rPr>
                <a:t>}}</a:t>
              </a:r>
            </a:p>
            <a:p>
              <a:pPr>
                <a:lnSpc>
                  <a:spcPct val="150000"/>
                </a:lnSpc>
              </a:pPr>
              <a:r>
                <a:rPr lang="en-US" altLang="zh-CN" sz="1400" dirty="0">
                  <a:latin typeface="Courier New" panose="02070309020205020404" pitchFamily="49" charset="0"/>
                </a:rPr>
                <a:t>{{obj['key']}}</a:t>
              </a:r>
            </a:p>
            <a:p>
              <a:pPr>
                <a:lnSpc>
                  <a:spcPct val="150000"/>
                </a:lnSpc>
              </a:pPr>
              <a:r>
                <a:rPr lang="en-US" altLang="zh-CN" sz="1400" dirty="0">
                  <a:latin typeface="Courier New" panose="02070309020205020404" pitchFamily="49" charset="0"/>
                </a:rPr>
                <a:t>{{a ? b : c}}</a:t>
              </a:r>
            </a:p>
            <a:p>
              <a:pPr>
                <a:lnSpc>
                  <a:spcPct val="150000"/>
                </a:lnSpc>
              </a:pPr>
              <a:r>
                <a:rPr lang="en-US" altLang="zh-CN" sz="1400" dirty="0">
                  <a:latin typeface="Courier New" panose="02070309020205020404" pitchFamily="49" charset="0"/>
                </a:rPr>
                <a:t>{{a || b}}</a:t>
              </a:r>
            </a:p>
            <a:p>
              <a:pPr>
                <a:lnSpc>
                  <a:spcPct val="150000"/>
                </a:lnSpc>
              </a:pPr>
              <a:r>
                <a:rPr lang="en-US" altLang="zh-CN" sz="1400" dirty="0">
                  <a:latin typeface="Courier New" panose="02070309020205020404" pitchFamily="49" charset="0"/>
                </a:rPr>
                <a:t>{{a + b}}</a:t>
              </a:r>
              <a:endParaRPr lang="en-US" altLang="zh-CN" sz="1400" dirty="0">
                <a:solidFill>
                  <a:srgbClr val="FF0000"/>
                </a:solidFill>
                <a:latin typeface="Courier New" panose="02070309020205020404" pitchFamily="49" charset="0"/>
              </a:endParaRPr>
            </a:p>
          </p:txBody>
        </p:sp>
      </p:grpSp>
      <p:sp>
        <p:nvSpPr>
          <p:cNvPr id="12" name="内容占位符 5">
            <a:extLst>
              <a:ext uri="{FF2B5EF4-FFF2-40B4-BE49-F238E27FC236}">
                <a16:creationId xmlns:a16="http://schemas.microsoft.com/office/drawing/2014/main" id="{370ED0C4-2460-43F0-AD03-AB258429ECD8}"/>
              </a:ext>
            </a:extLst>
          </p:cNvPr>
          <p:cNvSpPr>
            <a:spLocks noGrp="1"/>
          </p:cNvSpPr>
          <p:nvPr>
            <p:ph sz="half" idx="14"/>
          </p:nvPr>
        </p:nvSpPr>
        <p:spPr>
          <a:xfrm>
            <a:off x="1131167" y="5131851"/>
            <a:ext cx="9139668" cy="1315495"/>
          </a:xfrm>
        </p:spPr>
        <p:txBody>
          <a:bodyPr>
            <a:noAutofit/>
          </a:bodyPr>
          <a:lstStyle/>
          <a:p>
            <a:r>
              <a:rPr lang="zh-CN" altLang="en-US" dirty="0">
                <a:solidFill>
                  <a:schemeClr val="tx1"/>
                </a:solidFill>
              </a:rPr>
              <a:t>在 </a:t>
            </a:r>
            <a:r>
              <a:rPr lang="en-US" altLang="zh-CN" dirty="0">
                <a:solidFill>
                  <a:schemeClr val="tx1"/>
                </a:solidFill>
              </a:rPr>
              <a:t>{{ }} </a:t>
            </a:r>
            <a:r>
              <a:rPr lang="zh-CN" altLang="en-US" dirty="0">
                <a:solidFill>
                  <a:schemeClr val="tx1"/>
                </a:solidFill>
              </a:rPr>
              <a:t>语法中，可以进行</a:t>
            </a:r>
            <a:r>
              <a:rPr lang="zh-CN" altLang="en-US" dirty="0">
                <a:solidFill>
                  <a:srgbClr val="FF0000"/>
                </a:solidFill>
              </a:rPr>
              <a:t>变量</a:t>
            </a:r>
            <a:r>
              <a:rPr lang="zh-CN" altLang="en-US" dirty="0">
                <a:solidFill>
                  <a:schemeClr val="tx1"/>
                </a:solidFill>
              </a:rPr>
              <a:t>的输出、</a:t>
            </a:r>
            <a:r>
              <a:rPr lang="zh-CN" altLang="en-US" dirty="0">
                <a:solidFill>
                  <a:srgbClr val="FF0000"/>
                </a:solidFill>
              </a:rPr>
              <a:t>对象属性</a:t>
            </a:r>
            <a:r>
              <a:rPr lang="zh-CN" altLang="en-US" dirty="0">
                <a:solidFill>
                  <a:schemeClr val="tx1"/>
                </a:solidFill>
              </a:rPr>
              <a:t>的输出、</a:t>
            </a:r>
            <a:r>
              <a:rPr lang="zh-CN" altLang="en-US" dirty="0">
                <a:solidFill>
                  <a:srgbClr val="FF0000"/>
                </a:solidFill>
              </a:rPr>
              <a:t>三元表达式</a:t>
            </a:r>
            <a:r>
              <a:rPr lang="zh-CN" altLang="en-US" dirty="0">
                <a:solidFill>
                  <a:schemeClr val="tx1"/>
                </a:solidFill>
              </a:rPr>
              <a:t>输出、</a:t>
            </a:r>
            <a:r>
              <a:rPr lang="zh-CN" altLang="en-US" dirty="0">
                <a:solidFill>
                  <a:srgbClr val="FF0000"/>
                </a:solidFill>
              </a:rPr>
              <a:t>逻辑或</a:t>
            </a:r>
            <a:r>
              <a:rPr lang="zh-CN" altLang="en-US" dirty="0">
                <a:solidFill>
                  <a:schemeClr val="tx1"/>
                </a:solidFill>
              </a:rPr>
              <a:t>输出、</a:t>
            </a:r>
            <a:r>
              <a:rPr lang="zh-CN" altLang="en-US" dirty="0">
                <a:solidFill>
                  <a:srgbClr val="FF0000"/>
                </a:solidFill>
              </a:rPr>
              <a:t>加减乘除等表达式</a:t>
            </a:r>
            <a:r>
              <a:rPr lang="zh-CN" altLang="en-US" dirty="0">
                <a:solidFill>
                  <a:schemeClr val="tx1"/>
                </a:solidFill>
              </a:rPr>
              <a:t>输出。</a:t>
            </a:r>
            <a:endParaRPr lang="en-US" altLang="zh-CN" dirty="0">
              <a:solidFill>
                <a:schemeClr val="tx1"/>
              </a:solidFill>
            </a:endParaRPr>
          </a:p>
        </p:txBody>
      </p:sp>
    </p:spTree>
    <p:extLst>
      <p:ext uri="{BB962C8B-B14F-4D97-AF65-F5344CB8AC3E}">
        <p14:creationId xmlns:p14="http://schemas.microsoft.com/office/powerpoint/2010/main" val="1353759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TotalTime>
  <Words>19443</Words>
  <Application>Microsoft Office PowerPoint</Application>
  <PresentationFormat>宽屏</PresentationFormat>
  <Paragraphs>2338</Paragraphs>
  <Slides>264</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264</vt:i4>
      </vt:variant>
    </vt:vector>
  </HeadingPairs>
  <TitlesOfParts>
    <vt:vector size="273" baseType="lpstr">
      <vt:lpstr>Consolas, menlo, monospace,  Microsoft YaHei Light</vt:lpstr>
      <vt:lpstr>等线</vt:lpstr>
      <vt:lpstr>等线 Light</vt:lpstr>
      <vt:lpstr>Microsoft YaHei</vt:lpstr>
      <vt:lpstr>Microsoft YaHei</vt:lpstr>
      <vt:lpstr>Arial</vt:lpstr>
      <vt:lpstr>Courier New</vt:lpstr>
      <vt:lpstr>Wingdings</vt:lpstr>
      <vt:lpstr>Office 主题​​</vt:lpstr>
      <vt:lpstr>PowerPoint 演示文稿</vt:lpstr>
      <vt:lpstr>1. 客户端与服务器</vt:lpstr>
      <vt:lpstr>1. 客户端与服务器</vt:lpstr>
      <vt:lpstr>1. 客户端与服务器</vt:lpstr>
      <vt:lpstr>PowerPoint 演示文稿</vt:lpstr>
      <vt:lpstr>2. URL地址</vt:lpstr>
      <vt:lpstr>2. URL地址</vt:lpstr>
      <vt:lpstr>PowerPoint 演示文稿</vt:lpstr>
      <vt:lpstr>3. 客户端与服务器的通信过程</vt:lpstr>
      <vt:lpstr>3.客户端与服务器的通信过程</vt:lpstr>
      <vt:lpstr>3.客户端与服务器的通信过程</vt:lpstr>
      <vt:lpstr>PowerPoint 演示文稿</vt:lpstr>
      <vt:lpstr>4. 服务器对外提供了哪些资源</vt:lpstr>
      <vt:lpstr>4. 服务器对外提供了哪些资源</vt:lpstr>
      <vt:lpstr>4. 服务器对外提供了哪些资源</vt:lpstr>
      <vt:lpstr>4. 服务器对外提供了哪些资源</vt:lpstr>
      <vt:lpstr>4. 服务器对外提供了哪些资源</vt:lpstr>
      <vt:lpstr>PowerPoint 演示文稿</vt:lpstr>
      <vt:lpstr>5. 了解Ajax</vt:lpstr>
      <vt:lpstr>5. 了解Ajax</vt:lpstr>
      <vt:lpstr>5. 了解Ajax</vt:lpstr>
      <vt:lpstr>5. 了解Ajax</vt:lpstr>
      <vt:lpstr>5. 了解Ajax</vt:lpstr>
      <vt:lpstr>5. 了解Ajax</vt:lpstr>
      <vt:lpstr>PowerPoint 演示文稿</vt:lpstr>
      <vt:lpstr>6. jQuery中的Ajax</vt:lpstr>
      <vt:lpstr>6. jQuery中的Ajax</vt:lpstr>
      <vt:lpstr>6. jQuery中的Ajax</vt:lpstr>
      <vt:lpstr>6. jQuery中的Ajax</vt:lpstr>
      <vt:lpstr>6. jQuery中的Ajax</vt:lpstr>
      <vt:lpstr>6. jQuery中的Ajax</vt:lpstr>
      <vt:lpstr>6. jQuery中的Ajax</vt:lpstr>
      <vt:lpstr>6. jQuery中的Ajax</vt:lpstr>
      <vt:lpstr>6. jQuery中的Ajax</vt:lpstr>
      <vt:lpstr>PowerPoint 演示文稿</vt:lpstr>
      <vt:lpstr>7. 接口</vt:lpstr>
      <vt:lpstr>7. 接口</vt:lpstr>
      <vt:lpstr>7. 接口</vt:lpstr>
      <vt:lpstr>7. 接口</vt:lpstr>
      <vt:lpstr>7. 接口</vt:lpstr>
      <vt:lpstr>7. 接口</vt:lpstr>
      <vt:lpstr>7. 接口</vt:lpstr>
      <vt:lpstr>7. 接口</vt:lpstr>
      <vt:lpstr>7. 接口</vt:lpstr>
      <vt:lpstr>7. 接口</vt:lpstr>
      <vt:lpstr>7. 接口</vt:lpstr>
      <vt:lpstr>7. 接口</vt:lpstr>
      <vt:lpstr>7. 接口</vt:lpstr>
      <vt:lpstr>PowerPoint 演示文稿</vt:lpstr>
      <vt:lpstr>8. 案例 - 图书管理</vt:lpstr>
      <vt:lpstr>8. 案例 - 图书管理</vt:lpstr>
      <vt:lpstr>8. 案例 - 图书管理</vt:lpstr>
      <vt:lpstr>8. 案例 - 图书管理</vt:lpstr>
      <vt:lpstr>8. 案例 - 图书管理</vt:lpstr>
      <vt:lpstr>PowerPoint 演示文稿</vt:lpstr>
      <vt:lpstr>9. 案例 – 聊天机器人</vt:lpstr>
      <vt:lpstr>9. 案例 – 聊天机器人</vt:lpstr>
      <vt:lpstr>9. 案例 – 聊天机器人</vt:lpstr>
      <vt:lpstr>9. 案例 – 聊天机器人</vt:lpstr>
      <vt:lpstr>9. 案例 – 聊天机器人</vt:lpstr>
      <vt:lpstr>9. 案例 – 聊天机器人</vt:lpstr>
      <vt:lpstr>9. 案例 – 聊天机器人</vt:lpstr>
      <vt:lpstr>PowerPoint 演示文稿</vt:lpstr>
      <vt:lpstr>form表单与模板引擎</vt:lpstr>
      <vt:lpstr>PowerPoint 演示文稿</vt:lpstr>
      <vt:lpstr>1. form表单的基本使用</vt:lpstr>
      <vt:lpstr>1. form表单的基本使用</vt:lpstr>
      <vt:lpstr>1. form表单的基本使用</vt:lpstr>
      <vt:lpstr>1. form表单的基本使用</vt:lpstr>
      <vt:lpstr>1. form表单的基本使用</vt:lpstr>
      <vt:lpstr>1. form表单的基本使用</vt:lpstr>
      <vt:lpstr>1. form表单的基本使用</vt:lpstr>
      <vt:lpstr>1. form表单的基本使用</vt:lpstr>
      <vt:lpstr>1. form表单的基本使用</vt:lpstr>
      <vt:lpstr>1. form表单的基本使用</vt:lpstr>
      <vt:lpstr>1. form表单的基本使用</vt:lpstr>
      <vt:lpstr>1. form表单的基本使用</vt:lpstr>
      <vt:lpstr>1. form表单的基本使用</vt:lpstr>
      <vt:lpstr>1. form表单的基本使用</vt:lpstr>
      <vt:lpstr>PowerPoint 演示文稿</vt:lpstr>
      <vt:lpstr>2. 通过Ajax提交表单数据</vt:lpstr>
      <vt:lpstr>2. 通过Ajax提交表单数据</vt:lpstr>
      <vt:lpstr>2. 通过Ajax提交表单数据</vt:lpstr>
      <vt:lpstr>2. 通过Ajax提交表单数据</vt:lpstr>
      <vt:lpstr>PowerPoint 演示文稿</vt:lpstr>
      <vt:lpstr>3. 案例 - 评论列表</vt:lpstr>
      <vt:lpstr>3. 案例 - 评论列表</vt:lpstr>
      <vt:lpstr>3. 案例 - 评论列表</vt:lpstr>
      <vt:lpstr>PowerPoint 演示文稿</vt:lpstr>
      <vt:lpstr>4. 模板引擎的基本概念</vt:lpstr>
      <vt:lpstr>4. 模板引擎的基本概念</vt:lpstr>
      <vt:lpstr>4. 模板引擎的基本概念</vt:lpstr>
      <vt:lpstr>PowerPoint 演示文稿</vt:lpstr>
      <vt:lpstr>5. art-template模板引擎</vt:lpstr>
      <vt:lpstr>5. art-template模板引擎</vt:lpstr>
      <vt:lpstr>5. art-template模板引擎</vt:lpstr>
      <vt:lpstr>5. art-template模板引擎</vt:lpstr>
      <vt:lpstr>5. art-template模板引擎</vt:lpstr>
      <vt:lpstr>5. art-template模板引擎</vt:lpstr>
      <vt:lpstr>5. art-template模板引擎</vt:lpstr>
      <vt:lpstr>5. art-template模板引擎</vt:lpstr>
      <vt:lpstr>5. art-template模板引擎</vt:lpstr>
      <vt:lpstr>5. art-template模板引擎</vt:lpstr>
      <vt:lpstr>5. art-template模板引擎</vt:lpstr>
      <vt:lpstr>5. art-template模板引擎</vt:lpstr>
      <vt:lpstr>5. art-template模板引擎</vt:lpstr>
      <vt:lpstr>5. art-template模板引擎</vt:lpstr>
      <vt:lpstr>PowerPoint 演示文稿</vt:lpstr>
      <vt:lpstr>6. 模板引擎的实现原理</vt:lpstr>
      <vt:lpstr>6. 模板引擎的实现原理</vt:lpstr>
      <vt:lpstr>6. 模板引擎的实现原理</vt:lpstr>
      <vt:lpstr>6. 模板引擎的实现原理</vt:lpstr>
      <vt:lpstr>6. 模板引擎的实现原理</vt:lpstr>
      <vt:lpstr>6. 模板引擎的实现原理</vt:lpstr>
      <vt:lpstr>6. 模板引擎的实现原理</vt:lpstr>
      <vt:lpstr>6. 模板引擎的实现原理</vt:lpstr>
      <vt:lpstr>6. 模板引擎的实现原理</vt:lpstr>
      <vt:lpstr>6. 模板引擎的实现原理</vt:lpstr>
      <vt:lpstr>6. 模板引擎的实现原理</vt:lpstr>
      <vt:lpstr>PowerPoint 演示文稿</vt:lpstr>
      <vt:lpstr>Ajax加强</vt:lpstr>
      <vt:lpstr>PowerPoint 演示文稿</vt:lpstr>
      <vt:lpstr>1. XMLHttpRequest的基本使用</vt:lpstr>
      <vt:lpstr>1. XMLHttpRequest的基本使用</vt:lpstr>
      <vt:lpstr>1. XMLHttpRequest的基本使用</vt:lpstr>
      <vt:lpstr>1. XMLHttpRequest的基本使用</vt:lpstr>
      <vt:lpstr>1. XMLHttpRequest的基本使用</vt:lpstr>
      <vt:lpstr>1. XMLHttpRequest的基本使用</vt:lpstr>
      <vt:lpstr>1. XMLHttpRequest的基本使用</vt:lpstr>
      <vt:lpstr>1. XMLHttpRequest的基本使用</vt:lpstr>
      <vt:lpstr>1. XMLHttpRequest的基本使用</vt:lpstr>
      <vt:lpstr>1. XMLHttpRequest的基本使用</vt:lpstr>
      <vt:lpstr>1. XMLHttpRequest的基本使用</vt:lpstr>
      <vt:lpstr>1. XMLHttpRequest的基本使用</vt:lpstr>
      <vt:lpstr>PowerPoint 演示文稿</vt:lpstr>
      <vt:lpstr>2. 数据交换格式</vt:lpstr>
      <vt:lpstr>2. 数据交换格式</vt:lpstr>
      <vt:lpstr>2. 数据交换格式</vt:lpstr>
      <vt:lpstr>2. 数据交换格式</vt:lpstr>
      <vt:lpstr>2. 数据交换格式</vt:lpstr>
      <vt:lpstr>2. 数据交换格式</vt:lpstr>
      <vt:lpstr>2. 数据交换格式</vt:lpstr>
      <vt:lpstr>2. 数据交换格式</vt:lpstr>
      <vt:lpstr>2. 数据交换格式</vt:lpstr>
      <vt:lpstr>2. 数据交换格式</vt:lpstr>
      <vt:lpstr>2. 数据交换格式</vt:lpstr>
      <vt:lpstr>2. 数据交换格式</vt:lpstr>
      <vt:lpstr>PowerPoint 演示文稿</vt:lpstr>
      <vt:lpstr>3. 封装自己的Ajax函数</vt:lpstr>
      <vt:lpstr>3. 封装自己的Ajax函数</vt:lpstr>
      <vt:lpstr>3. 封装自己的Ajax函数</vt:lpstr>
      <vt:lpstr>3. 封装自己的Ajax函数</vt:lpstr>
      <vt:lpstr>3. 封装自己的Ajax函数</vt:lpstr>
      <vt:lpstr>PowerPoint 演示文稿</vt:lpstr>
      <vt:lpstr>4. XMLHttpRequest Level2的新特性</vt:lpstr>
      <vt:lpstr>4. XMLHttpRequest Level2的新特性</vt:lpstr>
      <vt:lpstr>4. XMLHttpRequest Level2的新特性</vt:lpstr>
      <vt:lpstr>4. XMLHttpRequest Level2的新特性</vt:lpstr>
      <vt:lpstr>4. XMLHttpRequest Level2的新特性</vt:lpstr>
      <vt:lpstr>4. XMLHttpRequest Level2的新特性</vt:lpstr>
      <vt:lpstr>4. XMLHttpRequest Level2的新特性</vt:lpstr>
      <vt:lpstr>4. XMLHttpRequest Level2的新特性</vt:lpstr>
      <vt:lpstr>4. XMLHttpRequest Level2的新特性</vt:lpstr>
      <vt:lpstr>4. XMLHttpRequest Level2的新特性</vt:lpstr>
      <vt:lpstr>4. XMLHttpRequest Level2的新特性</vt:lpstr>
      <vt:lpstr>4. XMLHttpRequest Level2的新特性</vt:lpstr>
      <vt:lpstr>4. XMLHttpRequest Level2的新特性</vt:lpstr>
      <vt:lpstr>4. XMLHttpRequest Level2的新特性</vt:lpstr>
      <vt:lpstr>4. XMLHttpRequest Level2的新特性</vt:lpstr>
      <vt:lpstr>4. XMLHttpRequest Level2的新特性</vt:lpstr>
      <vt:lpstr>PowerPoint 演示文稿</vt:lpstr>
      <vt:lpstr>5. jQuery高级用法</vt:lpstr>
      <vt:lpstr>5. jQuery高级用法</vt:lpstr>
      <vt:lpstr>5. jQuery高级用法</vt:lpstr>
      <vt:lpstr>5. jQuery高级用法</vt:lpstr>
      <vt:lpstr>5. jQuery高级用法</vt:lpstr>
      <vt:lpstr>5. jQuery高级用法</vt:lpstr>
      <vt:lpstr>PowerPoint 演示文稿</vt:lpstr>
      <vt:lpstr>6. axios</vt:lpstr>
      <vt:lpstr>6. axios</vt:lpstr>
      <vt:lpstr>6. axios</vt:lpstr>
      <vt:lpstr>6. axios</vt:lpstr>
      <vt:lpstr>6. axios</vt:lpstr>
      <vt:lpstr>6. axios</vt:lpstr>
      <vt:lpstr>PowerPoint 演示文稿</vt:lpstr>
      <vt:lpstr>跨域与JSONP</vt:lpstr>
      <vt:lpstr>PowerPoint 演示文稿</vt:lpstr>
      <vt:lpstr>1. 了解同源策略和跨域</vt:lpstr>
      <vt:lpstr>1. 了解同源策略和跨域</vt:lpstr>
      <vt:lpstr>1. 了解同源策略和跨域</vt:lpstr>
      <vt:lpstr>1. 了解同源策略和跨域</vt:lpstr>
      <vt:lpstr>1. 了解同源策略和跨域</vt:lpstr>
      <vt:lpstr>PowerPoint 演示文稿</vt:lpstr>
      <vt:lpstr>2. JSONP</vt:lpstr>
      <vt:lpstr>2. JSONP</vt:lpstr>
      <vt:lpstr>2. JSONP</vt:lpstr>
      <vt:lpstr>2. JSONP</vt:lpstr>
      <vt:lpstr>2. JSONP</vt:lpstr>
      <vt:lpstr>2. JSONP</vt:lpstr>
      <vt:lpstr>2. JSONP</vt:lpstr>
      <vt:lpstr>PowerPoint 演示文稿</vt:lpstr>
      <vt:lpstr>3. 案例 – 淘宝搜索</vt:lpstr>
      <vt:lpstr>3. 案例 – 淘宝搜索</vt:lpstr>
      <vt:lpstr>3. 案例 – 淘宝搜索</vt:lpstr>
      <vt:lpstr>3. 案例 – 淘宝搜索</vt:lpstr>
      <vt:lpstr>3. 案例 – 淘宝搜索</vt:lpstr>
      <vt:lpstr>3. 案例 – 淘宝搜索</vt:lpstr>
      <vt:lpstr>3. 案例 – 淘宝搜索</vt:lpstr>
      <vt:lpstr>3. 案例 – 淘宝搜索</vt:lpstr>
      <vt:lpstr>3. 案例 – 淘宝搜索</vt:lpstr>
      <vt:lpstr>3. 案例 – 淘宝搜索</vt:lpstr>
      <vt:lpstr>3. 案例 – 淘宝搜索</vt:lpstr>
      <vt:lpstr>3. 案例 – 淘宝搜索</vt:lpstr>
      <vt:lpstr>3. 案例 – 淘宝搜索</vt:lpstr>
      <vt:lpstr>PowerPoint 演示文稿</vt:lpstr>
      <vt:lpstr>4. 防抖和节流</vt:lpstr>
      <vt:lpstr>4. 防抖和节流</vt:lpstr>
      <vt:lpstr>4. 防抖和节流</vt:lpstr>
      <vt:lpstr>4. 防抖和节流</vt:lpstr>
      <vt:lpstr>4. 防抖和节流</vt:lpstr>
      <vt:lpstr>4. 防抖和节流</vt:lpstr>
      <vt:lpstr>4. 防抖和节流</vt:lpstr>
      <vt:lpstr>4. 防抖和节流</vt:lpstr>
      <vt:lpstr>PowerPoint 演示文稿</vt:lpstr>
      <vt:lpstr>HTTP协议加强</vt:lpstr>
      <vt:lpstr>PowerPoint 演示文稿</vt:lpstr>
      <vt:lpstr>1. HTTP协议简介</vt:lpstr>
      <vt:lpstr>1. HTTP协议简介</vt:lpstr>
      <vt:lpstr>1. HTTP协议简介</vt:lpstr>
      <vt:lpstr>1. HTTP协议简介</vt:lpstr>
      <vt:lpstr>1. HTTP协议简介</vt:lpstr>
      <vt:lpstr>1. HTTP协议简介</vt:lpstr>
      <vt:lpstr>1. HTTP协议简介</vt:lpstr>
      <vt:lpstr>1. HTTP协议简介</vt:lpstr>
      <vt:lpstr>PowerPoint 演示文稿</vt:lpstr>
      <vt:lpstr>2. HTTP请求消息</vt:lpstr>
      <vt:lpstr>2. HTTP请求消息</vt:lpstr>
      <vt:lpstr>2. HTTP请求消息</vt:lpstr>
      <vt:lpstr>2. HTTP请求消息</vt:lpstr>
      <vt:lpstr>2. HTTP请求消息</vt:lpstr>
      <vt:lpstr>2. HTTP请求消息</vt:lpstr>
      <vt:lpstr>2. HTTP请求消息</vt:lpstr>
      <vt:lpstr>2. HTTP请求消息</vt:lpstr>
      <vt:lpstr>2. HTTP请求消息</vt:lpstr>
      <vt:lpstr>PowerPoint 演示文稿</vt:lpstr>
      <vt:lpstr>3. HTTP响应消息</vt:lpstr>
      <vt:lpstr>3. HTTP响应消息</vt:lpstr>
      <vt:lpstr>3. HTTP响应消息</vt:lpstr>
      <vt:lpstr>3. HTTP响应消息</vt:lpstr>
      <vt:lpstr>3. HTTP响应消息</vt:lpstr>
      <vt:lpstr>3. HTTP响应消息</vt:lpstr>
      <vt:lpstr>3. HTTP响应消息</vt:lpstr>
      <vt:lpstr>3. HTTP响应消息</vt:lpstr>
      <vt:lpstr>PowerPoint 演示文稿</vt:lpstr>
      <vt:lpstr>4. HTTP请求方法</vt:lpstr>
      <vt:lpstr>4. HTTP请求方法</vt:lpstr>
      <vt:lpstr>PowerPoint 演示文稿</vt:lpstr>
      <vt:lpstr>5. HTTP响应状态码</vt:lpstr>
      <vt:lpstr>5. HTTP响应状态码</vt:lpstr>
      <vt:lpstr>5. HTTP响应状态码</vt:lpstr>
      <vt:lpstr>5. HTTP响应状态码</vt:lpstr>
      <vt:lpstr>5. HTTP响应状态码</vt:lpstr>
      <vt:lpstr>5. HTTP响应状态码</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服务器的基本概念与初识Ajax</dc:title>
  <dc:creator>LU YU</dc:creator>
  <cp:lastModifiedBy>LU YU</cp:lastModifiedBy>
  <cp:revision>4</cp:revision>
  <dcterms:created xsi:type="dcterms:W3CDTF">2022-10-16T12:58:19Z</dcterms:created>
  <dcterms:modified xsi:type="dcterms:W3CDTF">2022-10-17T00:20:17Z</dcterms:modified>
</cp:coreProperties>
</file>