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3"/>
  </p:notesMasterIdLst>
  <p:sldIdLst>
    <p:sldId id="416" r:id="rId2"/>
    <p:sldId id="316" r:id="rId3"/>
    <p:sldId id="388" r:id="rId4"/>
    <p:sldId id="390" r:id="rId5"/>
    <p:sldId id="391" r:id="rId6"/>
    <p:sldId id="392" r:id="rId7"/>
    <p:sldId id="393" r:id="rId8"/>
    <p:sldId id="394" r:id="rId9"/>
    <p:sldId id="395" r:id="rId10"/>
    <p:sldId id="467" r:id="rId11"/>
    <p:sldId id="396" r:id="rId12"/>
    <p:sldId id="397" r:id="rId13"/>
    <p:sldId id="468" r:id="rId14"/>
    <p:sldId id="475" r:id="rId15"/>
    <p:sldId id="476" r:id="rId16"/>
    <p:sldId id="477" r:id="rId17"/>
    <p:sldId id="478" r:id="rId18"/>
    <p:sldId id="479" r:id="rId19"/>
    <p:sldId id="496" r:id="rId20"/>
    <p:sldId id="501" r:id="rId21"/>
    <p:sldId id="481" r:id="rId22"/>
    <p:sldId id="482" r:id="rId23"/>
    <p:sldId id="502" r:id="rId24"/>
    <p:sldId id="503" r:id="rId25"/>
    <p:sldId id="504" r:id="rId26"/>
    <p:sldId id="498" r:id="rId27"/>
    <p:sldId id="499" r:id="rId28"/>
    <p:sldId id="500" r:id="rId29"/>
    <p:sldId id="508" r:id="rId30"/>
    <p:sldId id="495" r:id="rId31"/>
    <p:sldId id="505" r:id="rId32"/>
    <p:sldId id="507" r:id="rId33"/>
    <p:sldId id="506" r:id="rId34"/>
    <p:sldId id="417" r:id="rId35"/>
    <p:sldId id="399" r:id="rId36"/>
    <p:sldId id="418" r:id="rId37"/>
    <p:sldId id="398" r:id="rId38"/>
    <p:sldId id="419" r:id="rId39"/>
    <p:sldId id="400" r:id="rId40"/>
    <p:sldId id="420" r:id="rId41"/>
    <p:sldId id="421" r:id="rId42"/>
    <p:sldId id="422" r:id="rId43"/>
    <p:sldId id="423" r:id="rId44"/>
    <p:sldId id="424" r:id="rId45"/>
    <p:sldId id="425" r:id="rId46"/>
    <p:sldId id="426" r:id="rId47"/>
    <p:sldId id="427" r:id="rId48"/>
    <p:sldId id="401" r:id="rId49"/>
    <p:sldId id="402" r:id="rId50"/>
    <p:sldId id="473" r:id="rId51"/>
    <p:sldId id="403" r:id="rId52"/>
    <p:sldId id="428" r:id="rId53"/>
    <p:sldId id="429" r:id="rId54"/>
    <p:sldId id="404" r:id="rId55"/>
    <p:sldId id="430" r:id="rId56"/>
    <p:sldId id="509" r:id="rId57"/>
    <p:sldId id="431" r:id="rId58"/>
    <p:sldId id="432" r:id="rId59"/>
    <p:sldId id="433" r:id="rId60"/>
    <p:sldId id="434" r:id="rId61"/>
    <p:sldId id="435" r:id="rId62"/>
    <p:sldId id="436" r:id="rId63"/>
    <p:sldId id="414" r:id="rId64"/>
    <p:sldId id="405" r:id="rId65"/>
    <p:sldId id="406" r:id="rId66"/>
    <p:sldId id="407" r:id="rId67"/>
    <p:sldId id="408" r:id="rId68"/>
    <p:sldId id="409" r:id="rId69"/>
    <p:sldId id="410" r:id="rId70"/>
    <p:sldId id="411" r:id="rId71"/>
    <p:sldId id="412" r:id="rId72"/>
    <p:sldId id="413" r:id="rId73"/>
    <p:sldId id="469" r:id="rId74"/>
    <p:sldId id="444" r:id="rId75"/>
    <p:sldId id="445" r:id="rId76"/>
    <p:sldId id="446" r:id="rId77"/>
    <p:sldId id="447" r:id="rId78"/>
    <p:sldId id="448" r:id="rId79"/>
    <p:sldId id="449" r:id="rId80"/>
    <p:sldId id="450" r:id="rId81"/>
    <p:sldId id="451" r:id="rId82"/>
    <p:sldId id="452" r:id="rId83"/>
    <p:sldId id="453" r:id="rId84"/>
    <p:sldId id="454" r:id="rId85"/>
    <p:sldId id="470" r:id="rId86"/>
    <p:sldId id="511" r:id="rId87"/>
    <p:sldId id="512" r:id="rId88"/>
    <p:sldId id="513" r:id="rId89"/>
    <p:sldId id="514" r:id="rId90"/>
    <p:sldId id="515" r:id="rId91"/>
    <p:sldId id="516" r:id="rId92"/>
    <p:sldId id="517" r:id="rId93"/>
    <p:sldId id="518" r:id="rId94"/>
    <p:sldId id="519" r:id="rId95"/>
    <p:sldId id="520" r:id="rId96"/>
    <p:sldId id="521" r:id="rId97"/>
    <p:sldId id="522" r:id="rId98"/>
    <p:sldId id="523" r:id="rId99"/>
    <p:sldId id="524" r:id="rId100"/>
    <p:sldId id="526" r:id="rId101"/>
    <p:sldId id="510" r:id="rId102"/>
    <p:sldId id="456" r:id="rId103"/>
    <p:sldId id="457" r:id="rId104"/>
    <p:sldId id="458" r:id="rId105"/>
    <p:sldId id="459" r:id="rId106"/>
    <p:sldId id="460" r:id="rId107"/>
    <p:sldId id="461" r:id="rId108"/>
    <p:sldId id="462" r:id="rId109"/>
    <p:sldId id="463" r:id="rId110"/>
    <p:sldId id="464" r:id="rId111"/>
    <p:sldId id="465" r:id="rId112"/>
    <p:sldId id="466" r:id="rId113"/>
    <p:sldId id="471" r:id="rId114"/>
    <p:sldId id="415" r:id="rId115"/>
    <p:sldId id="381" r:id="rId116"/>
    <p:sldId id="382" r:id="rId117"/>
    <p:sldId id="383" r:id="rId118"/>
    <p:sldId id="384" r:id="rId119"/>
    <p:sldId id="385" r:id="rId120"/>
    <p:sldId id="474" r:id="rId121"/>
    <p:sldId id="472" r:id="rId1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3554" autoAdjust="0"/>
  </p:normalViewPr>
  <p:slideViewPr>
    <p:cSldViewPr>
      <p:cViewPr>
        <p:scale>
          <a:sx n="70" d="100"/>
          <a:sy n="70" d="100"/>
        </p:scale>
        <p:origin x="-1061"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10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16B2077F-E804-4A8E-83A6-2820DD769698}" type="datetimeFigureOut">
              <a:rPr lang="zh-CN" altLang="en-US"/>
              <a:pPr>
                <a:defRPr/>
              </a:pPr>
              <a:t>2015/11/4</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093AB68E-9942-466B-89C1-C7A04CCAE545}" type="slidenum">
              <a:rPr lang="en-US" altLang="zh-CN"/>
              <a:pPr>
                <a:defRPr/>
              </a:pPr>
              <a:t>‹#›</a:t>
            </a:fld>
            <a:endParaRPr/>
          </a:p>
        </p:txBody>
      </p:sp>
    </p:spTree>
    <p:extLst>
      <p:ext uri="{BB962C8B-B14F-4D97-AF65-F5344CB8AC3E}">
        <p14:creationId xmlns:p14="http://schemas.microsoft.com/office/powerpoint/2010/main" val="954176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altLang="en-US" smtClean="0">
                <a:ea typeface="宋体" charset="-122"/>
              </a:rPr>
              <a:t>本人是国际视觉电生理学会</a:t>
            </a:r>
            <a:r>
              <a:rPr lang="en-US" altLang="zh-CN" smtClean="0"/>
              <a:t>(ISCEV)</a:t>
            </a:r>
            <a:r>
              <a:rPr altLang="en-US" smtClean="0">
                <a:ea typeface="宋体" charset="-122"/>
              </a:rPr>
              <a:t>的会员。</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08D0D8-42DD-4292-BED9-0607814C6296}" type="slidenum">
              <a:rPr lang="en-US" altLang="zh-CN" smtClean="0"/>
              <a:pPr fontAlgn="base">
                <a:spcBef>
                  <a:spcPct val="0"/>
                </a:spcBef>
                <a:spcAft>
                  <a:spcPct val="0"/>
                </a:spcAft>
                <a:defRPr/>
              </a:pPr>
              <a:t>1</a:t>
            </a:fld>
            <a:endParaRPr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altLang="zh-CN"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464676-3180-4719-AB41-69016638FC06}" type="slidenum">
              <a:rPr lang="en-US" altLang="zh-CN" smtClean="0"/>
              <a:pPr fontAlgn="base">
                <a:spcBef>
                  <a:spcPct val="0"/>
                </a:spcBef>
                <a:spcAft>
                  <a:spcPct val="0"/>
                </a:spcAft>
                <a:defRPr/>
              </a:pPr>
              <a:t>2</a:t>
            </a:fld>
            <a:endParaRPr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93AB68E-9942-466B-89C1-C7A04CCAE545}" type="slidenum">
              <a:rPr lang="en-US" altLang="zh-CN" smtClean="0"/>
              <a:pPr>
                <a:defRPr/>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E857D29D-281E-430C-9D14-FEE0F606BC24}" type="slidenum">
              <a:rPr lang="en-US" altLang="zh-CN"/>
              <a:pPr/>
              <a:t>95</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F4E810C-FDAC-4F03-A218-EAA17810C44C}" type="slidenum">
              <a:rPr lang="en-US" altLang="zh-CN" sz="1200"/>
              <a:pPr algn="r"/>
              <a:t>96</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374CFA95-D1FF-40B9-8CA6-DC36CDF3F6C5}" type="slidenum">
              <a:rPr lang="en-US" altLang="zh-CN" sz="1200"/>
              <a:pPr algn="r"/>
              <a:t>97</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w="9525">
            <a:noFill/>
            <a:miter lim="800000"/>
            <a:headEnd/>
            <a:tailEnd/>
          </a:ln>
          <a:effectLst/>
        </p:spPr>
        <p:txBody>
          <a:bodyPr anchor="b"/>
          <a:lstStyle/>
          <a:p>
            <a:pPr algn="r"/>
            <a:fld id="{1A32B5FE-A8FB-4795-8A7B-D480226B178D}" type="slidenum">
              <a:rPr lang="en-US" altLang="zh-CN" sz="1200"/>
              <a:pPr algn="r"/>
              <a:t>98</a:t>
            </a:fld>
            <a:endParaRPr lang="en-US" altLang="zh-CN" sz="120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50B08-D3AA-4A2A-A3C5-614970A088D6}" type="slidenum">
              <a:rPr lang="zh-TW" altLang="en-US"/>
              <a:pPr/>
              <a:t>101</a:t>
            </a:fld>
            <a:endParaRPr lang="en-US" altLang="zh-TW"/>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en-US" altLang="zh-CN"/>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smtClean="0"/>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8B722572-1302-4DA5-B95B-F6ECA98D7761}" type="datetimeFigureOut">
              <a:rPr lang="zh-CN" altLang="en-US"/>
              <a:pPr>
                <a:defRPr/>
              </a:pPr>
              <a:t>2015/11/4</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F35F9C40-518E-4E50-B3DC-7FC49A011BFA}"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BBA57B75-5D5E-4FF3-9592-BDF67A56FE50}" type="datetimeFigureOut">
              <a:rPr lang="zh-CN" altLang="en-US"/>
              <a:pPr>
                <a:defRPr/>
              </a:pPr>
              <a:t>2015/11/4</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E798BA4C-7C8C-48F0-8CB5-9CD3EA8F6B3D}" type="slidenum">
              <a:rPr lang="en-US" altLang="zh-CN"/>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990600"/>
            <a:ext cx="4343400" cy="2590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733800"/>
            <a:ext cx="4343400" cy="2590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10"/>
          </p:nvPr>
        </p:nvSpPr>
        <p:spPr>
          <a:xfrm>
            <a:off x="3657600" y="6381750"/>
            <a:ext cx="1905000" cy="457200"/>
          </a:xfrm>
        </p:spPr>
        <p:txBody>
          <a:bodyPr/>
          <a:lstStyle>
            <a:lvl1pPr>
              <a:defRPr/>
            </a:lvl1pPr>
          </a:lstStyle>
          <a:p>
            <a:pPr>
              <a:defRPr/>
            </a:pPr>
            <a:r>
              <a:rPr lang="en-US" altLang="zh-CN"/>
              <a:t>Lin/Manocha/Foskey</a:t>
            </a:r>
          </a:p>
        </p:txBody>
      </p:sp>
      <p:sp>
        <p:nvSpPr>
          <p:cNvPr id="7" name="Slide Number Placeholder 6"/>
          <p:cNvSpPr>
            <a:spLocks noGrp="1"/>
          </p:cNvSpPr>
          <p:nvPr>
            <p:ph type="sldNum" sz="quarter" idx="11"/>
          </p:nvPr>
        </p:nvSpPr>
        <p:spPr>
          <a:xfrm>
            <a:off x="8001000" y="6418263"/>
            <a:ext cx="914400" cy="382587"/>
          </a:xfrm>
        </p:spPr>
        <p:txBody>
          <a:bodyPr wrap="square" numCol="1" anchor="t" anchorCtr="0" compatLnSpc="1">
            <a:prstTxWarp prst="textNoShape">
              <a:avLst/>
            </a:prstTxWarp>
          </a:bodyPr>
          <a:lstStyle>
            <a:lvl1pPr>
              <a:defRPr>
                <a:ea typeface="宋体" pitchFamily="2" charset="-122"/>
              </a:defRPr>
            </a:lvl1pPr>
          </a:lstStyle>
          <a:p>
            <a:pPr>
              <a:defRPr/>
            </a:pPr>
            <a:r>
              <a:rPr lang="en-US" altLang="zh-CN"/>
              <a:t>Intro </a:t>
            </a:r>
            <a:fld id="{0B44F187-C40E-455E-96FF-7C16702C41CB}"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ltLang="zh-CN"/>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smtClean="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smtClean="0"/>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C8F57AE2-00D4-459F-AF1C-EB96900746F0}" type="slidenum">
              <a:rPr lang="en-US" altLang="zh-CN"/>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rmAutofit/>
          </a:bodyPr>
          <a:lstStyle>
            <a:lvl1pPr algn="l" eaLnBrk="1" latinLnBrk="0" hangingPunct="1">
              <a:defRPr kumimoji="0" lang="zh-CN" sz="3000" b="0">
                <a:solidFill>
                  <a:schemeClr val="tx1">
                    <a:lumMod val="85000"/>
                    <a:lumOff val="15000"/>
                  </a:schemeClr>
                </a:solidFill>
              </a:defRPr>
            </a:lvl1pPr>
          </a:lstStyle>
          <a:p>
            <a:r>
              <a:rPr lang="zh-CN" altLang="en-US" smtClean="0"/>
              <a:t>单击此处编辑母版标题样式</a:t>
            </a:r>
            <a:endParaRP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6DCFBFB7-22FF-4A07-8C1C-7E2DADA2E6AC}" type="datetimeFigureOut">
              <a:rPr lang="zh-CN" altLang="en-US"/>
              <a:pPr>
                <a:defRPr/>
              </a:pPr>
              <a:t>2015/11/4</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19816740-47FC-4283-A940-B83300B02F6F}" type="slidenum">
              <a:rPr lang="en-US" altLang="zh-CN"/>
              <a:pPr>
                <a:defRPr/>
              </a:pPr>
              <a:t>‹#›</a:t>
            </a:fld>
            <a:endParaRPr/>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9E575F49-1652-4222-BEA7-CB1D254BF143}" type="datetimeFigureOut">
              <a:rPr lang="zh-CN" altLang="en-US"/>
              <a:pPr>
                <a:defRPr/>
              </a:pPr>
              <a:t>2015/11/4</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437A5124-F257-4621-9717-747215978560}"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smtClean="0"/>
              <a:t>单击此处编辑母版标题样式</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 name="Date Placeholder 4"/>
          <p:cNvSpPr>
            <a:spLocks noGrp="1"/>
          </p:cNvSpPr>
          <p:nvPr>
            <p:ph type="dt" sz="half" idx="10"/>
          </p:nvPr>
        </p:nvSpPr>
        <p:spPr/>
        <p:txBody>
          <a:bodyPr/>
          <a:lstStyle>
            <a:lvl1pPr>
              <a:defRPr/>
            </a:lvl1pPr>
          </a:lstStyle>
          <a:p>
            <a:pPr>
              <a:defRPr/>
            </a:pPr>
            <a:fld id="{08D3C42F-9EBC-48A7-9E90-22BB3C091AFC}" type="datetimeFigureOut">
              <a:rPr lang="zh-CN" altLang="en-US"/>
              <a:pPr>
                <a:defRPr/>
              </a:pPr>
              <a:t>2015/11/4</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752654A4-236F-4123-9874-3847DE331E16}"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cstate="print"/>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smtClean="0"/>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FA15861B-C0F9-4537-93F0-E61BE83D6DE9}" type="datetimeFigureOut">
              <a:rPr lang="zh-CN" altLang="en-US"/>
              <a:pPr>
                <a:defRPr/>
              </a:pPr>
              <a:t>2015/11/4</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68DAF982-59D6-4FC5-BB2A-298C6F38C966}"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altLang="zh-CN"/>
              <a:t>Click to edit Master title style</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smtClean="0"/>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56562E7B-F813-4D33-9DE0-1DA10BCD55E6}" type="datetimeFigureOut">
              <a:rPr lang="zh-CN" altLang="en-US"/>
              <a:pPr>
                <a:defRPr/>
              </a:pPr>
              <a:t>2015/11/4</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BBE79A0E-04EB-40D2-9BF0-AA1CE56E0F7C}" type="slidenum">
              <a:rPr lang="en-US" altLang="zh-CN"/>
              <a:pPr>
                <a:defRPr/>
              </a:pPr>
              <a:t>‹#›</a:t>
            </a:fld>
            <a:endParaRP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smtClean="0"/>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en-US" altLang="zh-CN"/>
              <a:t>Click to edit Master text styles</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CAC8A02B-C37B-4300-95D9-8C2FE8EF3AA0}" type="datetimeFigureOut">
              <a:rPr lang="zh-CN" altLang="en-US"/>
              <a:pPr>
                <a:defRPr/>
              </a:pPr>
              <a:t>2015/11/4</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9EF53F32-EF5A-478C-8179-3629F2343197}"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smtClean="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smtClean="0"/>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1A555C78-EA72-4854-B560-CC798684E5A3}" type="datetimeFigureOut">
              <a:rPr lang="zh-CN" altLang="en-US"/>
              <a:pPr>
                <a:defRPr/>
              </a:pPr>
              <a:t>2015/11/4</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694172CE-896A-4C32-ABD9-557EA3E07F46}" type="slidenum">
              <a:rPr lang="en-US" altLang="zh-CN"/>
              <a:pPr>
                <a:defRPr/>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FFB555FC-7B19-4D01-B6E0-B6F8343B3812}" type="datetimeFigureOut">
              <a:rPr lang="zh-CN" altLang="en-US"/>
              <a:pPr>
                <a:defRPr/>
              </a:pPr>
              <a:t>2015/11/4</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51ABDCFA-8672-4D81-A7D3-9B309564CC24}"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70.wm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71.wmf"/><Relationship Id="rId4" Type="http://schemas.openxmlformats.org/officeDocument/2006/relationships/oleObject" Target="../embeddings/oleObject32.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73.png"/><Relationship Id="rId4" Type="http://schemas.openxmlformats.org/officeDocument/2006/relationships/image" Target="../media/image72.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75.wmf"/><Relationship Id="rId5" Type="http://schemas.openxmlformats.org/officeDocument/2006/relationships/oleObject" Target="../embeddings/oleObject35.bin"/><Relationship Id="rId4" Type="http://schemas.openxmlformats.org/officeDocument/2006/relationships/image" Target="../media/image74.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3.xml"/><Relationship Id="rId4" Type="http://schemas.openxmlformats.org/officeDocument/2006/relationships/image" Target="../media/image82.jpeg"/></Relationships>
</file>

<file path=ppt/slides/_rels/slide118.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3.wmf"/><Relationship Id="rId5" Type="http://schemas.openxmlformats.org/officeDocument/2006/relationships/oleObject" Target="../embeddings/oleObject4.bin"/><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6.bin"/><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12.bin"/><Relationship Id="rId18" Type="http://schemas.openxmlformats.org/officeDocument/2006/relationships/image" Target="../media/image46.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43.wmf"/><Relationship Id="rId17" Type="http://schemas.openxmlformats.org/officeDocument/2006/relationships/oleObject" Target="../embeddings/oleObject14.bin"/><Relationship Id="rId2" Type="http://schemas.openxmlformats.org/officeDocument/2006/relationships/slideLayout" Target="../slideLayouts/slideLayout3.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42.wmf"/><Relationship Id="rId19" Type="http://schemas.openxmlformats.org/officeDocument/2006/relationships/oleObject" Target="../embeddings/oleObject15.bin"/><Relationship Id="rId4" Type="http://schemas.openxmlformats.org/officeDocument/2006/relationships/image" Target="../media/image39.wmf"/><Relationship Id="rId9" Type="http://schemas.openxmlformats.org/officeDocument/2006/relationships/oleObject" Target="../embeddings/oleObject10.bin"/><Relationship Id="rId14" Type="http://schemas.openxmlformats.org/officeDocument/2006/relationships/image" Target="../media/image4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image" Target="../media/image49.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48.wmf"/><Relationship Id="rId9" Type="http://schemas.openxmlformats.org/officeDocument/2006/relationships/image" Target="../media/image50.wmf"/></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5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56.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53.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24.bin"/></Relationships>
</file>

<file path=ppt/slides/_rels/slide4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9.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64.wmf"/></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65.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65.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68.png"/></Relationships>
</file>

<file path=ppt/slides/_rels/slide95.xml.rels><?xml version="1.0" encoding="UTF-8" standalone="yes"?>
<Relationships xmlns="http://schemas.openxmlformats.org/package/2006/relationships"><Relationship Id="rId3" Type="http://schemas.openxmlformats.org/officeDocument/2006/relationships/hyperlink" Target="http://snipurl.com/23c2xr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6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smtClean="0"/>
              <a:t>T&amp;R Team of Algorithm Design</a:t>
            </a:r>
          </a:p>
          <a:p>
            <a:pPr fontAlgn="auto">
              <a:spcAft>
                <a:spcPts val="0"/>
              </a:spcAft>
              <a:buFont typeface="Arial" pitchFamily="34" charset="0"/>
              <a:buNone/>
              <a:defRPr/>
            </a:pPr>
            <a:r>
              <a:rPr lang="en-US" altLang="zh-CN" sz="1600" b="1" dirty="0" smtClean="0"/>
              <a:t>College of Computer Science and Engineering, CQU</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a:solidFill>
                  <a:prstClr val="white"/>
                </a:solidFill>
              </a:rPr>
              <a:t>Algorithm Analysis &amp; Design </a:t>
            </a:r>
            <a:br>
              <a:rPr lang="en-US" altLang="zh-CN" sz="4900" b="0" dirty="0">
                <a:solidFill>
                  <a:prstClr val="white"/>
                </a:solidFill>
              </a:rPr>
            </a:br>
            <a:r>
              <a:rPr lang="en-US" altLang="zh-CN" sz="4800" dirty="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Bottom up</a:t>
            </a:r>
            <a:endParaRPr lang="zh-CN" altLang="en-US" sz="3600" kern="0" dirty="0">
              <a:latin typeface="+mj-lt"/>
              <a:cs typeface="+mj-cs"/>
            </a:endParaRPr>
          </a:p>
        </p:txBody>
      </p:sp>
      <p:pic>
        <p:nvPicPr>
          <p:cNvPr id="27650" name="Picture 1" descr="C:\Users\hp\AppData\Roaming\Tencent\Users\648774553\QQ\WinTemp\RichOle\I2S6SJ`A2C)3YLI7CX%G7D2.jpg"/>
          <p:cNvPicPr>
            <a:picLocks noChangeAspect="1" noChangeArrowheads="1"/>
          </p:cNvPicPr>
          <p:nvPr/>
        </p:nvPicPr>
        <p:blipFill>
          <a:blip r:embed="rId2" cstate="print"/>
          <a:srcRect/>
          <a:stretch>
            <a:fillRect/>
          </a:stretch>
        </p:blipFill>
        <p:spPr bwMode="auto">
          <a:xfrm>
            <a:off x="871538" y="1484313"/>
            <a:ext cx="6734175" cy="847725"/>
          </a:xfrm>
          <a:prstGeom prst="rect">
            <a:avLst/>
          </a:prstGeom>
          <a:noFill/>
          <a:ln w="9525">
            <a:noFill/>
            <a:miter lim="800000"/>
            <a:headEnd/>
            <a:tailEnd/>
          </a:ln>
        </p:spPr>
      </p:pic>
      <p:sp>
        <p:nvSpPr>
          <p:cNvPr id="7" name="矩形 6"/>
          <p:cNvSpPr/>
          <p:nvPr/>
        </p:nvSpPr>
        <p:spPr>
          <a:xfrm>
            <a:off x="887413" y="3141663"/>
            <a:ext cx="6276975"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In class exercise:</a:t>
            </a:r>
          </a:p>
          <a:p>
            <a:pPr fontAlgn="auto">
              <a:spcBef>
                <a:spcPts val="0"/>
              </a:spcBef>
              <a:spcAft>
                <a:spcPts val="0"/>
              </a:spcAft>
              <a:defRPr/>
            </a:pPr>
            <a:r>
              <a:rPr lang="en-US" altLang="zh-CN" sz="2400" dirty="0"/>
              <a:t>     compute </a:t>
            </a:r>
            <a:r>
              <a:rPr lang="en-US" altLang="zh-CN" sz="2400" dirty="0" smtClean="0"/>
              <a:t>r[1] </a:t>
            </a:r>
            <a:r>
              <a:rPr lang="en-US" altLang="zh-CN" sz="2400" dirty="0"/>
              <a:t>– </a:t>
            </a:r>
            <a:r>
              <a:rPr lang="en-US" altLang="zh-CN" sz="2400" dirty="0" smtClean="0"/>
              <a:t>r[10]with </a:t>
            </a:r>
            <a:r>
              <a:rPr lang="en-US" altLang="zh-CN" sz="2400" dirty="0"/>
              <a:t>bottom up method.</a:t>
            </a:r>
            <a:endParaRPr lang="zh-CN" alt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smtClean="0"/>
              <a:t>Recursive Solution</a:t>
            </a:r>
          </a:p>
        </p:txBody>
      </p:sp>
      <p:graphicFrame>
        <p:nvGraphicFramePr>
          <p:cNvPr id="13346" name="Object 34"/>
          <p:cNvGraphicFramePr>
            <a:graphicFrameLocks noGrp="1" noChangeAspect="1"/>
          </p:cNvGraphicFramePr>
          <p:nvPr>
            <p:ph idx="1"/>
          </p:nvPr>
        </p:nvGraphicFramePr>
        <p:xfrm>
          <a:off x="1" y="3573016"/>
          <a:ext cx="9143999" cy="1512168"/>
        </p:xfrm>
        <a:graphic>
          <a:graphicData uri="http://schemas.openxmlformats.org/presentationml/2006/ole">
            <mc:AlternateContent xmlns:mc="http://schemas.openxmlformats.org/markup-compatibility/2006">
              <mc:Choice xmlns:v="urn:schemas-microsoft-com:vml" Requires="v">
                <p:oleObj spid="_x0000_s256004" name="Equation" r:id="rId3" imgW="4940280" imgH="812520" progId="Equation.3">
                  <p:embed/>
                </p:oleObj>
              </mc:Choice>
              <mc:Fallback>
                <p:oleObj name="Equation" r:id="rId3" imgW="4940280" imgH="812520"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573016"/>
                        <a:ext cx="9143999" cy="1512168"/>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3348"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dirty="0" smtClean="0"/>
              <a:t>Define </a:t>
            </a:r>
            <a:r>
              <a:rPr lang="en-US" altLang="zh-CN" sz="2800" i="1" dirty="0" smtClean="0">
                <a:solidFill>
                  <a:srgbClr val="CC3300"/>
                </a:solidFill>
              </a:rPr>
              <a:t>d</a:t>
            </a:r>
            <a:r>
              <a:rPr lang="en-US" altLang="zh-CN" sz="2800" dirty="0" smtClean="0">
                <a:solidFill>
                  <a:srgbClr val="CC3300"/>
                </a:solidFill>
              </a:rPr>
              <a:t>[</a:t>
            </a:r>
            <a:r>
              <a:rPr lang="en-US" altLang="zh-CN" sz="2800" i="1" dirty="0" smtClean="0">
                <a:solidFill>
                  <a:srgbClr val="CC3300"/>
                </a:solidFill>
              </a:rPr>
              <a:t>n, k</a:t>
            </a:r>
            <a:r>
              <a:rPr lang="en-US" altLang="zh-CN" sz="2800" dirty="0" smtClean="0">
                <a:solidFill>
                  <a:srgbClr val="CC3300"/>
                </a:solidFill>
              </a:rPr>
              <a:t>] = optimal solution for dividing n tasks into k shifts</a:t>
            </a:r>
            <a:r>
              <a:rPr lang="en-US" altLang="zh-CN" sz="2800" i="1" dirty="0" smtClean="0"/>
              <a:t> </a:t>
            </a:r>
            <a:r>
              <a:rPr lang="en-US" altLang="zh-CN" sz="2800" dirty="0" smtClean="0"/>
              <a:t>. </a:t>
            </a:r>
          </a:p>
          <a:p>
            <a:pPr eaLnBrk="1" hangingPunct="1"/>
            <a:r>
              <a:rPr lang="en-US" altLang="zh-CN" sz="2800" dirty="0" smtClean="0"/>
              <a:t>We want d[</a:t>
            </a:r>
            <a:r>
              <a:rPr lang="en-US" altLang="zh-CN" sz="2800" i="1" dirty="0" smtClean="0"/>
              <a:t>N,K</a:t>
            </a:r>
            <a:r>
              <a:rPr lang="en-US" altLang="zh-CN" sz="2800" dirty="0" smtClean="0"/>
              <a:t>].</a:t>
            </a:r>
          </a:p>
          <a:p>
            <a:pPr eaLnBrk="1" hangingPunct="1"/>
            <a:r>
              <a:rPr lang="en-US" altLang="zh-CN" sz="2800" dirty="0" smtClean="0"/>
              <a:t>s[</a:t>
            </a:r>
            <a:r>
              <a:rPr lang="en-US" altLang="zh-CN" sz="2800" dirty="0" err="1" smtClean="0"/>
              <a:t>i,j</a:t>
            </a:r>
            <a:r>
              <a:rPr lang="en-US" altLang="zh-CN" sz="2800" dirty="0" smtClean="0"/>
              <a:t>]= s[</a:t>
            </a:r>
            <a:r>
              <a:rPr lang="en-US" altLang="zh-CN" sz="2800" dirty="0" err="1" smtClean="0"/>
              <a:t>i</a:t>
            </a:r>
            <a:r>
              <a:rPr lang="en-US" altLang="zh-CN" sz="2800" dirty="0" smtClean="0"/>
              <a:t>]+s[i+1]+…+s[j]</a:t>
            </a:r>
          </a:p>
          <a:p>
            <a:pPr eaLnBrk="1" hangingPunct="1"/>
            <a:endParaRPr lang="en-US" altLang="zh-CN" sz="2800" dirty="0" smtClean="0"/>
          </a:p>
        </p:txBody>
      </p:sp>
      <p:sp>
        <p:nvSpPr>
          <p:cNvPr id="13349" name="Text Box 24"/>
          <p:cNvSpPr txBox="1">
            <a:spLocks noChangeArrowheads="1"/>
          </p:cNvSpPr>
          <p:nvPr/>
        </p:nvSpPr>
        <p:spPr bwMode="auto">
          <a:xfrm>
            <a:off x="683568" y="5661248"/>
            <a:ext cx="8229600" cy="822325"/>
          </a:xfrm>
          <a:prstGeom prst="rect">
            <a:avLst/>
          </a:prstGeom>
          <a:noFill/>
          <a:ln w="9525">
            <a:noFill/>
            <a:miter lim="800000"/>
            <a:headEnd/>
            <a:tailEnd/>
          </a:ln>
        </p:spPr>
        <p:txBody>
          <a:bodyPr>
            <a:spAutoFit/>
          </a:bodyPr>
          <a:lstStyle/>
          <a:p>
            <a:r>
              <a:rPr lang="en-US" altLang="zh-CN" sz="2400" dirty="0">
                <a:latin typeface="Times New Roman" pitchFamily="18" charset="0"/>
              </a:rPr>
              <a:t>This gives a recursive algorithm and solves the problem.</a:t>
            </a:r>
            <a:br>
              <a:rPr lang="en-US" altLang="zh-CN" sz="2400" dirty="0">
                <a:latin typeface="Times New Roman" pitchFamily="18" charset="0"/>
              </a:rPr>
            </a:br>
            <a:r>
              <a:rPr lang="en-US" altLang="zh-CN" sz="2400" dirty="0">
                <a:latin typeface="Times New Roman" pitchFamily="18" charset="0"/>
              </a:rPr>
              <a:t>But does it solve it well?</a:t>
            </a:r>
          </a:p>
        </p:txBody>
      </p:sp>
      <p:sp>
        <p:nvSpPr>
          <p:cNvPr id="6" name="左大括号 5"/>
          <p:cNvSpPr/>
          <p:nvPr/>
        </p:nvSpPr>
        <p:spPr>
          <a:xfrm>
            <a:off x="5683184" y="4077072"/>
            <a:ext cx="144016" cy="504056"/>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r>
              <a:rPr lang="zh-TW" altLang="en-US"/>
              <a:t>7</a:t>
            </a:r>
            <a:r>
              <a:rPr lang="en-US" altLang="zh-TW"/>
              <a:t> -</a:t>
            </a:r>
            <a:fld id="{5FB3CD8A-8B5A-43FA-8B6B-D3F637C06A62}" type="slidenum">
              <a:rPr lang="en-US" altLang="zh-TW"/>
              <a:pPr/>
              <a:t>101</a:t>
            </a:fld>
            <a:endParaRPr lang="en-US" altLang="zh-TW"/>
          </a:p>
        </p:txBody>
      </p:sp>
      <p:sp>
        <p:nvSpPr>
          <p:cNvPr id="29698" name="Rectangle 2"/>
          <p:cNvSpPr>
            <a:spLocks noGrp="1" noChangeArrowheads="1"/>
          </p:cNvSpPr>
          <p:nvPr>
            <p:ph type="title"/>
          </p:nvPr>
        </p:nvSpPr>
        <p:spPr/>
        <p:txBody>
          <a:bodyPr/>
          <a:lstStyle/>
          <a:p>
            <a:r>
              <a:rPr lang="en-US" altLang="zh-TW"/>
              <a:t>Optimal binary search trees </a:t>
            </a:r>
            <a:endParaRPr lang="zh-TW" altLang="en-US"/>
          </a:p>
        </p:txBody>
      </p:sp>
      <p:sp>
        <p:nvSpPr>
          <p:cNvPr id="29699" name="Rectangle 3"/>
          <p:cNvSpPr>
            <a:spLocks noGrp="1" noChangeArrowheads="1"/>
          </p:cNvSpPr>
          <p:nvPr>
            <p:ph type="body" idx="1"/>
          </p:nvPr>
        </p:nvSpPr>
        <p:spPr/>
        <p:txBody>
          <a:bodyPr/>
          <a:lstStyle/>
          <a:p>
            <a:r>
              <a:rPr lang="en-US" altLang="zh-TW"/>
              <a:t>e.g.  binary search trees for 3, 7, 9, 12; </a:t>
            </a:r>
            <a:endParaRPr lang="zh-TW" altLang="en-US"/>
          </a:p>
        </p:txBody>
      </p:sp>
      <p:graphicFrame>
        <p:nvGraphicFramePr>
          <p:cNvPr id="29700" name="Object 4"/>
          <p:cNvGraphicFramePr>
            <a:graphicFrameLocks noChangeAspect="1"/>
          </p:cNvGraphicFramePr>
          <p:nvPr/>
        </p:nvGraphicFramePr>
        <p:xfrm>
          <a:off x="1371600" y="2743200"/>
          <a:ext cx="7315200" cy="3789363"/>
        </p:xfrm>
        <a:graphic>
          <a:graphicData uri="http://schemas.openxmlformats.org/presentationml/2006/ole">
            <mc:AlternateContent xmlns:mc="http://schemas.openxmlformats.org/markup-compatibility/2006">
              <mc:Choice xmlns:v="urn:schemas-microsoft-com:vml" Requires="v">
                <p:oleObj spid="_x0000_s215044" name="VISIO" r:id="rId4" imgW="6067440" imgH="3143160" progId="Visio.Drawing.11">
                  <p:embed/>
                </p:oleObj>
              </mc:Choice>
              <mc:Fallback>
                <p:oleObj name="VISIO" r:id="rId4" imgW="6067440" imgH="3143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743200"/>
                        <a:ext cx="731520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Binary Search Trees</a:t>
            </a:r>
          </a:p>
        </p:txBody>
      </p:sp>
      <p:sp>
        <p:nvSpPr>
          <p:cNvPr id="2355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z="2800" smtClean="0">
                <a:solidFill>
                  <a:srgbClr val="CC3300"/>
                </a:solidFill>
              </a:rPr>
              <a:t>Problem</a:t>
            </a:r>
          </a:p>
          <a:p>
            <a:pPr lvl="1" fontAlgn="auto">
              <a:spcAft>
                <a:spcPts val="0"/>
              </a:spcAft>
              <a:buFont typeface="Arial" pitchFamily="34" charset="0"/>
              <a:buChar char="–"/>
              <a:defRPr/>
            </a:pPr>
            <a:r>
              <a:rPr lang="en-US" altLang="zh-CN" sz="2400" smtClean="0"/>
              <a:t>Given sequence </a:t>
            </a:r>
            <a:r>
              <a:rPr lang="en-US" altLang="zh-CN" sz="2400" i="1" smtClean="0"/>
              <a:t>K </a:t>
            </a:r>
            <a:r>
              <a:rPr lang="en-US" altLang="zh-CN" sz="2400" smtClean="0"/>
              <a:t>= </a:t>
            </a:r>
            <a:r>
              <a:rPr lang="en-US" altLang="zh-CN" sz="2400" i="1" smtClean="0"/>
              <a:t>k</a:t>
            </a:r>
            <a:r>
              <a:rPr lang="en-US" altLang="zh-CN" sz="2400" baseline="-25000" smtClean="0"/>
              <a:t>1</a:t>
            </a:r>
            <a:r>
              <a:rPr lang="en-US" altLang="zh-CN" sz="2400" smtClean="0"/>
              <a:t> </a:t>
            </a:r>
            <a:r>
              <a:rPr lang="en-US" altLang="zh-CN" sz="2400" i="1" smtClean="0"/>
              <a:t>&lt; k</a:t>
            </a:r>
            <a:r>
              <a:rPr lang="en-US" altLang="zh-CN" sz="2400" baseline="-25000" smtClean="0"/>
              <a:t>2</a:t>
            </a:r>
            <a:r>
              <a:rPr lang="en-US" altLang="zh-CN" sz="2400" smtClean="0"/>
              <a:t> </a:t>
            </a:r>
            <a:r>
              <a:rPr lang="en-US" altLang="zh-CN" sz="2400" i="1" smtClean="0"/>
              <a:t>&lt;</a:t>
            </a:r>
            <a:r>
              <a:rPr lang="en-US" altLang="zh-CN" sz="2400" smtClean="0"/>
              <a:t>··· </a:t>
            </a:r>
            <a:r>
              <a:rPr lang="en-US" altLang="zh-CN" sz="2400" i="1" smtClean="0"/>
              <a:t>&lt; k</a:t>
            </a:r>
            <a:r>
              <a:rPr lang="en-US" altLang="zh-CN" sz="2400" baseline="-25000" smtClean="0"/>
              <a:t>n</a:t>
            </a:r>
            <a:r>
              <a:rPr lang="en-US" altLang="zh-CN" sz="2400" smtClean="0"/>
              <a:t> of </a:t>
            </a:r>
            <a:r>
              <a:rPr lang="en-US" altLang="zh-CN" sz="2400" i="1" smtClean="0"/>
              <a:t>n </a:t>
            </a:r>
            <a:r>
              <a:rPr lang="en-US" altLang="zh-CN" sz="2400" smtClean="0"/>
              <a:t>sorted keys, </a:t>
            </a:r>
            <a:br>
              <a:rPr lang="en-US" altLang="zh-CN" sz="2400" smtClean="0"/>
            </a:br>
            <a:r>
              <a:rPr lang="en-US" altLang="zh-CN" sz="2400" smtClean="0"/>
              <a:t>with a search probability </a:t>
            </a:r>
            <a:r>
              <a:rPr lang="en-US" altLang="zh-CN" sz="2400" i="1" smtClean="0"/>
              <a:t>p</a:t>
            </a:r>
            <a:r>
              <a:rPr lang="en-US" altLang="zh-CN" sz="2400" i="1" baseline="-25000" smtClean="0"/>
              <a:t>i</a:t>
            </a:r>
            <a:r>
              <a:rPr lang="en-US" altLang="zh-CN" sz="2400" i="1" smtClean="0"/>
              <a:t> </a:t>
            </a:r>
            <a:r>
              <a:rPr lang="en-US" altLang="zh-CN" sz="2400" smtClean="0"/>
              <a:t>for each key </a:t>
            </a:r>
            <a:r>
              <a:rPr lang="en-US" altLang="zh-CN" sz="2400" i="1" smtClean="0"/>
              <a:t>k</a:t>
            </a:r>
            <a:r>
              <a:rPr lang="en-US" altLang="zh-CN" sz="2400" i="1" baseline="-25000" smtClean="0"/>
              <a:t>i</a:t>
            </a:r>
            <a:r>
              <a:rPr lang="en-US" altLang="zh-CN" sz="2400" smtClean="0"/>
              <a:t>.</a:t>
            </a:r>
          </a:p>
          <a:p>
            <a:pPr lvl="1" fontAlgn="auto">
              <a:spcAft>
                <a:spcPts val="0"/>
              </a:spcAft>
              <a:buFont typeface="Arial" pitchFamily="34" charset="0"/>
              <a:buChar char="–"/>
              <a:defRPr/>
            </a:pPr>
            <a:r>
              <a:rPr lang="en-US" altLang="zh-CN" sz="2400" smtClean="0"/>
              <a:t>Want to build a binary search tree (BST) </a:t>
            </a:r>
            <a:br>
              <a:rPr lang="en-US" altLang="zh-CN" sz="2400" smtClean="0"/>
            </a:br>
            <a:r>
              <a:rPr lang="en-US" altLang="zh-CN" sz="2400" smtClean="0">
                <a:solidFill>
                  <a:schemeClr val="hlink"/>
                </a:solidFill>
              </a:rPr>
              <a:t>with minimum expected search cost</a:t>
            </a:r>
            <a:r>
              <a:rPr lang="en-US" altLang="zh-CN" sz="2400" smtClean="0"/>
              <a:t>.</a:t>
            </a:r>
          </a:p>
          <a:p>
            <a:pPr lvl="1" fontAlgn="auto">
              <a:spcAft>
                <a:spcPts val="0"/>
              </a:spcAft>
              <a:buFont typeface="Arial" pitchFamily="34" charset="0"/>
              <a:buChar char="–"/>
              <a:defRPr/>
            </a:pPr>
            <a:r>
              <a:rPr lang="en-US" altLang="zh-CN" sz="2400" smtClean="0"/>
              <a:t>Actual cost = # of items examined.</a:t>
            </a:r>
          </a:p>
          <a:p>
            <a:pPr lvl="1" fontAlgn="auto">
              <a:spcAft>
                <a:spcPts val="0"/>
              </a:spcAft>
              <a:buFont typeface="Arial" pitchFamily="34" charset="0"/>
              <a:buChar char="–"/>
              <a:defRPr/>
            </a:pPr>
            <a:r>
              <a:rPr lang="en-US" altLang="zh-CN" sz="2400" smtClean="0"/>
              <a:t>For key </a:t>
            </a:r>
            <a:r>
              <a:rPr lang="en-US" altLang="zh-CN" sz="2400" i="1" smtClean="0"/>
              <a:t>k</a:t>
            </a:r>
            <a:r>
              <a:rPr lang="en-US" altLang="zh-CN" sz="2400" i="1" baseline="-25000" smtClean="0"/>
              <a:t>i</a:t>
            </a:r>
            <a:r>
              <a:rPr lang="en-US" altLang="zh-CN" sz="2400" smtClean="0"/>
              <a:t>, cost = depth</a:t>
            </a:r>
            <a:r>
              <a:rPr lang="en-US" altLang="zh-CN" sz="2400" i="1" baseline="-25000" smtClean="0"/>
              <a:t>T</a:t>
            </a:r>
            <a:r>
              <a:rPr lang="en-US" altLang="zh-CN" sz="2400" smtClean="0"/>
              <a:t>(</a:t>
            </a:r>
            <a:r>
              <a:rPr lang="en-US" altLang="zh-CN" sz="2400" i="1" smtClean="0"/>
              <a:t>k</a:t>
            </a:r>
            <a:r>
              <a:rPr lang="en-US" altLang="zh-CN" sz="2400" i="1" baseline="-25000" smtClean="0"/>
              <a:t>i</a:t>
            </a:r>
            <a:r>
              <a:rPr lang="en-US" altLang="zh-CN" sz="2400" smtClean="0"/>
              <a:t>)+1, where depth</a:t>
            </a:r>
            <a:r>
              <a:rPr lang="en-US" altLang="zh-CN" sz="2400" i="1" baseline="-25000" smtClean="0"/>
              <a:t>T</a:t>
            </a:r>
            <a:r>
              <a:rPr lang="en-US" altLang="zh-CN" sz="2400" smtClean="0"/>
              <a:t>(</a:t>
            </a:r>
            <a:r>
              <a:rPr lang="en-US" altLang="zh-CN" sz="2400" i="1" smtClean="0"/>
              <a:t>k</a:t>
            </a:r>
            <a:r>
              <a:rPr lang="en-US" altLang="zh-CN" sz="2400" i="1" baseline="-25000" smtClean="0"/>
              <a:t>i</a:t>
            </a:r>
            <a:r>
              <a:rPr lang="en-US" altLang="zh-CN" sz="2400" smtClean="0"/>
              <a:t>)</a:t>
            </a:r>
            <a:r>
              <a:rPr lang="en-US" altLang="zh-CN" sz="2400" i="1" smtClean="0"/>
              <a:t> </a:t>
            </a:r>
            <a:r>
              <a:rPr lang="en-US" altLang="zh-CN" sz="2400" smtClean="0"/>
              <a:t>= depth of </a:t>
            </a:r>
            <a:r>
              <a:rPr lang="en-US" altLang="zh-CN" sz="2400" i="1" smtClean="0"/>
              <a:t>k</a:t>
            </a:r>
            <a:r>
              <a:rPr lang="en-US" altLang="zh-CN" sz="2400" i="1" baseline="-25000" smtClean="0"/>
              <a:t>i</a:t>
            </a:r>
            <a:r>
              <a:rPr lang="en-US" altLang="zh-CN" sz="2400" i="1" smtClean="0"/>
              <a:t> </a:t>
            </a:r>
            <a:r>
              <a:rPr lang="en-US" altLang="zh-CN" sz="2400" smtClean="0"/>
              <a:t>in BST </a:t>
            </a:r>
            <a:r>
              <a:rPr lang="en-US" altLang="zh-CN" sz="2400" i="1" smtClean="0"/>
              <a:t>T </a:t>
            </a:r>
            <a:r>
              <a:rPr lang="en-US" altLang="zh-CN" sz="2400" smtClean="0"/>
              <a:t>.</a:t>
            </a:r>
          </a:p>
          <a:p>
            <a:pPr lvl="1" fontAlgn="auto">
              <a:spcAft>
                <a:spcPts val="0"/>
              </a:spcAft>
              <a:buFont typeface="Arial" pitchFamily="34" charset="0"/>
              <a:buChar char="–"/>
              <a:defRPr/>
            </a:pPr>
            <a:endParaRPr lang="en-US" altLang="zh-CN" sz="2400" smtClean="0"/>
          </a:p>
          <a:p>
            <a:pPr fontAlgn="auto">
              <a:spcAft>
                <a:spcPts val="0"/>
              </a:spcAft>
              <a:buFont typeface="Arial" pitchFamily="34" charset="0"/>
              <a:buChar char="•"/>
              <a:defRPr/>
            </a:pPr>
            <a:endParaRPr lang="en-US" altLang="zh-CN" sz="2800" smtClean="0"/>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Expected Search Cost</a:t>
            </a:r>
          </a:p>
        </p:txBody>
      </p:sp>
      <p:graphicFrame>
        <p:nvGraphicFramePr>
          <p:cNvPr id="16418" name="Object 34"/>
          <p:cNvGraphicFramePr>
            <a:graphicFrameLocks noGrp="1" noChangeAspect="1"/>
          </p:cNvGraphicFramePr>
          <p:nvPr>
            <p:ph idx="1"/>
          </p:nvPr>
        </p:nvGraphicFramePr>
        <p:xfrm>
          <a:off x="838200" y="1295400"/>
          <a:ext cx="4102100" cy="3022600"/>
        </p:xfrm>
        <a:graphic>
          <a:graphicData uri="http://schemas.openxmlformats.org/presentationml/2006/ole">
            <mc:AlternateContent xmlns:mc="http://schemas.openxmlformats.org/markup-compatibility/2006">
              <mc:Choice xmlns:v="urn:schemas-microsoft-com:vml" Requires="v">
                <p:oleObj spid="_x0000_s16420" name="Equation" r:id="rId3" imgW="4102100" imgH="3022600" progId="Equation.3">
                  <p:embed/>
                </p:oleObj>
              </mc:Choice>
              <mc:Fallback>
                <p:oleObj name="Equation" r:id="rId3" imgW="4102100" imgH="30226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4102100" cy="302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0" name="Text Box 6"/>
          <p:cNvSpPr txBox="1">
            <a:spLocks noChangeArrowheads="1"/>
          </p:cNvSpPr>
          <p:nvPr/>
        </p:nvSpPr>
        <p:spPr bwMode="auto">
          <a:xfrm>
            <a:off x="5334000" y="3352800"/>
            <a:ext cx="3267075" cy="469900"/>
          </a:xfrm>
          <a:prstGeom prst="rect">
            <a:avLst/>
          </a:prstGeom>
          <a:noFill/>
          <a:ln w="12700">
            <a:solidFill>
              <a:schemeClr val="tx1"/>
            </a:solidFill>
            <a:miter lim="800000"/>
            <a:headEnd type="none" w="sm" len="sm"/>
            <a:tailEnd type="none" w="sm" len="sm"/>
          </a:ln>
        </p:spPr>
        <p:txBody>
          <a:bodyPr wrap="none">
            <a:spAutoFit/>
          </a:bodyPr>
          <a:lstStyle/>
          <a:p>
            <a:r>
              <a:rPr lang="en-US" altLang="zh-CN" sz="2400">
                <a:solidFill>
                  <a:srgbClr val="CC3300"/>
                </a:solidFill>
                <a:latin typeface="Times New Roman" pitchFamily="18" charset="0"/>
              </a:rPr>
              <a:t>Sum of probabilities is 1.</a:t>
            </a:r>
          </a:p>
        </p:txBody>
      </p:sp>
      <p:sp>
        <p:nvSpPr>
          <p:cNvPr id="16421" name="Line 7"/>
          <p:cNvSpPr>
            <a:spLocks noChangeShapeType="1"/>
          </p:cNvSpPr>
          <p:nvPr/>
        </p:nvSpPr>
        <p:spPr bwMode="auto">
          <a:xfrm flipH="1" flipV="1">
            <a:off x="4800600" y="3200400"/>
            <a:ext cx="6096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16422" name="Text Box 8"/>
          <p:cNvSpPr txBox="1">
            <a:spLocks noChangeArrowheads="1"/>
          </p:cNvSpPr>
          <p:nvPr/>
        </p:nvSpPr>
        <p:spPr bwMode="auto">
          <a:xfrm>
            <a:off x="4419600" y="3733800"/>
            <a:ext cx="544513" cy="461963"/>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(1)</a:t>
            </a:r>
          </a:p>
        </p:txBody>
      </p:sp>
      <p:pic>
        <p:nvPicPr>
          <p:cNvPr id="16419" name="Picture 35"/>
          <p:cNvPicPr>
            <a:picLocks noChangeAspect="1" noChangeArrowheads="1"/>
          </p:cNvPicPr>
          <p:nvPr/>
        </p:nvPicPr>
        <p:blipFill>
          <a:blip r:embed="rId5" cstate="print"/>
          <a:srcRect/>
          <a:stretch>
            <a:fillRect/>
          </a:stretch>
        </p:blipFill>
        <p:spPr bwMode="auto">
          <a:xfrm>
            <a:off x="4338638" y="3325813"/>
            <a:ext cx="465137" cy="2063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Example</a:t>
            </a:r>
          </a:p>
        </p:txBody>
      </p:sp>
      <p:sp>
        <p:nvSpPr>
          <p:cNvPr id="24579" name="Rectangle 3"/>
          <p:cNvSpPr>
            <a:spLocks noGrp="1" noChangeArrowheads="1"/>
          </p:cNvSpPr>
          <p:nvPr>
            <p:ph type="body" idx="1"/>
          </p:nvPr>
        </p:nvSpPr>
        <p:spPr>
          <a:xfrm>
            <a:off x="339725" y="1089025"/>
            <a:ext cx="8229600" cy="4525963"/>
          </a:xfrm>
        </p:spPr>
        <p:txBody>
          <a:bodyPr rtlCol="0">
            <a:normAutofit/>
          </a:bodyPr>
          <a:lstStyle/>
          <a:p>
            <a:pPr fontAlgn="auto">
              <a:spcAft>
                <a:spcPts val="0"/>
              </a:spcAft>
              <a:buFont typeface="Arial" pitchFamily="34" charset="0"/>
              <a:buChar char="•"/>
              <a:defRPr/>
            </a:pPr>
            <a:r>
              <a:rPr lang="en-US" altLang="zh-CN" sz="2800" dirty="0" smtClean="0"/>
              <a:t>Consider 5 keys with these search probabilities:</a:t>
            </a:r>
            <a:r>
              <a:rPr lang="en-US" altLang="zh-CN" sz="2800" i="1" dirty="0" smtClean="0"/>
              <a:t/>
            </a:r>
            <a:br>
              <a:rPr lang="en-US" altLang="zh-CN" sz="2800" i="1" dirty="0" smtClean="0"/>
            </a:br>
            <a:r>
              <a:rPr lang="en-US" altLang="zh-CN" sz="2800" i="1" dirty="0" smtClean="0"/>
              <a:t>p</a:t>
            </a:r>
            <a:r>
              <a:rPr lang="en-US" altLang="zh-CN" sz="2800" baseline="-25000" dirty="0" smtClean="0"/>
              <a:t>1</a:t>
            </a:r>
            <a:r>
              <a:rPr lang="en-US" altLang="zh-CN" sz="2800" dirty="0" smtClean="0"/>
              <a:t> = 0.25, </a:t>
            </a:r>
            <a:r>
              <a:rPr lang="en-US" altLang="zh-CN" sz="2800" i="1" dirty="0" smtClean="0"/>
              <a:t>p</a:t>
            </a:r>
            <a:r>
              <a:rPr lang="en-US" altLang="zh-CN" sz="2800" baseline="-25000" dirty="0" smtClean="0"/>
              <a:t>2</a:t>
            </a:r>
            <a:r>
              <a:rPr lang="en-US" altLang="zh-CN" sz="2800" dirty="0" smtClean="0"/>
              <a:t> = 0.2, </a:t>
            </a:r>
            <a:r>
              <a:rPr lang="en-US" altLang="zh-CN" sz="2800" i="1" dirty="0" smtClean="0"/>
              <a:t>p</a:t>
            </a:r>
            <a:r>
              <a:rPr lang="en-US" altLang="zh-CN" sz="2800" baseline="-25000" dirty="0" smtClean="0"/>
              <a:t>3</a:t>
            </a:r>
            <a:r>
              <a:rPr lang="en-US" altLang="zh-CN" sz="2800" dirty="0" smtClean="0"/>
              <a:t> = 0.05, </a:t>
            </a:r>
            <a:r>
              <a:rPr lang="en-US" altLang="zh-CN" sz="2800" i="1" dirty="0" smtClean="0"/>
              <a:t>p</a:t>
            </a:r>
            <a:r>
              <a:rPr lang="en-US" altLang="zh-CN" sz="2800" baseline="-25000" dirty="0" smtClean="0"/>
              <a:t>4</a:t>
            </a:r>
            <a:r>
              <a:rPr lang="en-US" altLang="zh-CN" sz="2800" dirty="0" smtClean="0"/>
              <a:t> = 0.2, </a:t>
            </a:r>
            <a:r>
              <a:rPr lang="en-US" altLang="zh-CN" sz="2800" i="1" dirty="0" smtClean="0"/>
              <a:t>p</a:t>
            </a:r>
            <a:r>
              <a:rPr lang="en-US" altLang="zh-CN" sz="2800" baseline="-25000" dirty="0" smtClean="0"/>
              <a:t>5</a:t>
            </a:r>
            <a:r>
              <a:rPr lang="en-US" altLang="zh-CN" sz="2800" dirty="0" smtClean="0"/>
              <a:t> = 0.3</a:t>
            </a:r>
            <a:r>
              <a:rPr lang="en-US" altLang="zh-CN" dirty="0" smtClean="0"/>
              <a:t>.</a:t>
            </a:r>
          </a:p>
          <a:p>
            <a:pPr fontAlgn="auto">
              <a:spcAft>
                <a:spcPts val="0"/>
              </a:spcAft>
              <a:buFont typeface="Arial" pitchFamily="34" charset="0"/>
              <a:buChar char="•"/>
              <a:defRPr/>
            </a:pPr>
            <a:endParaRPr lang="en-US" altLang="zh-CN" dirty="0" smtClean="0"/>
          </a:p>
        </p:txBody>
      </p:sp>
      <p:sp>
        <p:nvSpPr>
          <p:cNvPr id="101379" name="Line 4"/>
          <p:cNvSpPr>
            <a:spLocks noChangeShapeType="1"/>
          </p:cNvSpPr>
          <p:nvPr/>
        </p:nvSpPr>
        <p:spPr bwMode="auto">
          <a:xfrm flipH="1">
            <a:off x="533400" y="2590800"/>
            <a:ext cx="6096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0" name="Line 5"/>
          <p:cNvSpPr>
            <a:spLocks noChangeShapeType="1"/>
          </p:cNvSpPr>
          <p:nvPr/>
        </p:nvSpPr>
        <p:spPr bwMode="auto">
          <a:xfrm>
            <a:off x="1295400" y="2590800"/>
            <a:ext cx="4572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1" name="Text Box 8"/>
          <p:cNvSpPr txBox="1">
            <a:spLocks noChangeArrowheads="1"/>
          </p:cNvSpPr>
          <p:nvPr/>
        </p:nvSpPr>
        <p:spPr bwMode="auto">
          <a:xfrm>
            <a:off x="1050925" y="2174875"/>
            <a:ext cx="438150" cy="457200"/>
          </a:xfrm>
          <a:prstGeom prst="rect">
            <a:avLst/>
          </a:prstGeom>
          <a:noFill/>
          <a:ln w="9525">
            <a:noFill/>
            <a:miter lim="800000"/>
            <a:headEnd/>
            <a:tailEnd/>
          </a:ln>
        </p:spPr>
        <p:txBody>
          <a:bodyPr wrap="none">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2</a:t>
            </a:r>
          </a:p>
        </p:txBody>
      </p:sp>
      <p:sp>
        <p:nvSpPr>
          <p:cNvPr id="101382" name="Text Box 9"/>
          <p:cNvSpPr txBox="1">
            <a:spLocks noChangeArrowheads="1"/>
          </p:cNvSpPr>
          <p:nvPr/>
        </p:nvSpPr>
        <p:spPr bwMode="auto">
          <a:xfrm>
            <a:off x="304800" y="3276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1</a:t>
            </a:r>
          </a:p>
        </p:txBody>
      </p:sp>
      <p:sp>
        <p:nvSpPr>
          <p:cNvPr id="101383" name="Text Box 10"/>
          <p:cNvSpPr txBox="1">
            <a:spLocks noChangeArrowheads="1"/>
          </p:cNvSpPr>
          <p:nvPr/>
        </p:nvSpPr>
        <p:spPr bwMode="auto">
          <a:xfrm>
            <a:off x="1524000" y="3276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4</a:t>
            </a:r>
          </a:p>
        </p:txBody>
      </p:sp>
      <p:sp>
        <p:nvSpPr>
          <p:cNvPr id="101384" name="Line 11"/>
          <p:cNvSpPr>
            <a:spLocks noChangeShapeType="1"/>
          </p:cNvSpPr>
          <p:nvPr/>
        </p:nvSpPr>
        <p:spPr bwMode="auto">
          <a:xfrm flipH="1">
            <a:off x="1066800" y="3733800"/>
            <a:ext cx="6096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5" name="Line 12"/>
          <p:cNvSpPr>
            <a:spLocks noChangeShapeType="1"/>
          </p:cNvSpPr>
          <p:nvPr/>
        </p:nvSpPr>
        <p:spPr bwMode="auto">
          <a:xfrm>
            <a:off x="1828800" y="3733800"/>
            <a:ext cx="4572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1386" name="Text Box 13"/>
          <p:cNvSpPr txBox="1">
            <a:spLocks noChangeArrowheads="1"/>
          </p:cNvSpPr>
          <p:nvPr/>
        </p:nvSpPr>
        <p:spPr bwMode="auto">
          <a:xfrm>
            <a:off x="762000" y="4419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3</a:t>
            </a:r>
          </a:p>
        </p:txBody>
      </p:sp>
      <p:sp>
        <p:nvSpPr>
          <p:cNvPr id="101387" name="Text Box 14"/>
          <p:cNvSpPr txBox="1">
            <a:spLocks noChangeArrowheads="1"/>
          </p:cNvSpPr>
          <p:nvPr/>
        </p:nvSpPr>
        <p:spPr bwMode="auto">
          <a:xfrm>
            <a:off x="2133600" y="4419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5</a:t>
            </a:r>
          </a:p>
        </p:txBody>
      </p:sp>
      <p:sp>
        <p:nvSpPr>
          <p:cNvPr id="101388" name="Rectangle 15"/>
          <p:cNvSpPr>
            <a:spLocks noChangeArrowheads="1"/>
          </p:cNvSpPr>
          <p:nvPr/>
        </p:nvSpPr>
        <p:spPr bwMode="auto">
          <a:xfrm>
            <a:off x="3200400" y="2286000"/>
            <a:ext cx="4572000" cy="2225675"/>
          </a:xfrm>
          <a:prstGeom prst="rect">
            <a:avLst/>
          </a:prstGeom>
          <a:noFill/>
          <a:ln w="9525">
            <a:noFill/>
            <a:miter lim="800000"/>
            <a:headEnd/>
            <a:tailEnd/>
          </a:ln>
        </p:spPr>
        <p:txBody>
          <a:bodyPr>
            <a:spAutoFit/>
          </a:bodyPr>
          <a:lstStyle/>
          <a:p>
            <a:r>
              <a:rPr lang="en-US" altLang="zh-CN" sz="2000" i="1">
                <a:latin typeface="Calibri" pitchFamily="34" charset="0"/>
              </a:rPr>
              <a:t>i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p</a:t>
            </a:r>
            <a:r>
              <a:rPr lang="en-US" altLang="zh-CN" sz="2000" i="1" baseline="-25000">
                <a:latin typeface="Calibri" pitchFamily="34" charset="0"/>
              </a:rPr>
              <a:t>i</a:t>
            </a:r>
          </a:p>
          <a:p>
            <a:r>
              <a:rPr lang="en-US" altLang="zh-CN" sz="2000">
                <a:latin typeface="Calibri" pitchFamily="34" charset="0"/>
              </a:rPr>
              <a:t>1       1                     0.25</a:t>
            </a:r>
          </a:p>
          <a:p>
            <a:r>
              <a:rPr lang="en-US" altLang="zh-CN" sz="2000">
                <a:latin typeface="Calibri" pitchFamily="34" charset="0"/>
              </a:rPr>
              <a:t>2       0                     0</a:t>
            </a:r>
          </a:p>
          <a:p>
            <a:r>
              <a:rPr lang="en-US" altLang="zh-CN" sz="2000">
                <a:latin typeface="Calibri" pitchFamily="34" charset="0"/>
              </a:rPr>
              <a:t>3       2                     0.1</a:t>
            </a:r>
          </a:p>
          <a:p>
            <a:r>
              <a:rPr lang="en-US" altLang="zh-CN" sz="2000">
                <a:latin typeface="Calibri" pitchFamily="34" charset="0"/>
              </a:rPr>
              <a:t>4       1                     0.2</a:t>
            </a:r>
          </a:p>
          <a:p>
            <a:r>
              <a:rPr lang="en-US" altLang="zh-CN" sz="2000">
                <a:latin typeface="Calibri" pitchFamily="34" charset="0"/>
              </a:rPr>
              <a:t>5       2                     0.6</a:t>
            </a:r>
          </a:p>
          <a:p>
            <a:r>
              <a:rPr lang="en-US" altLang="zh-CN" sz="2000">
                <a:latin typeface="Calibri" pitchFamily="34" charset="0"/>
              </a:rPr>
              <a:t>                               1.15</a:t>
            </a:r>
          </a:p>
        </p:txBody>
      </p:sp>
      <p:sp>
        <p:nvSpPr>
          <p:cNvPr id="101389" name="Line 16"/>
          <p:cNvSpPr>
            <a:spLocks noChangeShapeType="1"/>
          </p:cNvSpPr>
          <p:nvPr/>
        </p:nvSpPr>
        <p:spPr bwMode="auto">
          <a:xfrm>
            <a:off x="3200400" y="2667000"/>
            <a:ext cx="3200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1390" name="Line 17"/>
          <p:cNvSpPr>
            <a:spLocks noChangeShapeType="1"/>
          </p:cNvSpPr>
          <p:nvPr/>
        </p:nvSpPr>
        <p:spPr bwMode="auto">
          <a:xfrm>
            <a:off x="4724400" y="4191000"/>
            <a:ext cx="16002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1391" name="Rectangle 18"/>
          <p:cNvSpPr>
            <a:spLocks noChangeArrowheads="1"/>
          </p:cNvSpPr>
          <p:nvPr/>
        </p:nvSpPr>
        <p:spPr bwMode="auto">
          <a:xfrm>
            <a:off x="3048000" y="4876800"/>
            <a:ext cx="4203700" cy="457200"/>
          </a:xfrm>
          <a:prstGeom prst="rect">
            <a:avLst/>
          </a:prstGeom>
          <a:noFill/>
          <a:ln w="9525">
            <a:noFill/>
            <a:miter lim="800000"/>
            <a:headEnd/>
            <a:tailEnd/>
          </a:ln>
        </p:spPr>
        <p:txBody>
          <a:bodyPr wrap="none">
            <a:spAutoFit/>
          </a:bodyPr>
          <a:lstStyle/>
          <a:p>
            <a:r>
              <a:rPr lang="en-US" altLang="zh-CN">
                <a:solidFill>
                  <a:srgbClr val="CC3300"/>
                </a:solidFill>
                <a:latin typeface="Calibri" pitchFamily="34" charset="0"/>
              </a:rPr>
              <a:t>Therefore, E[search cost] = 2</a:t>
            </a:r>
            <a:r>
              <a:rPr lang="en-US" altLang="zh-CN" i="1">
                <a:solidFill>
                  <a:srgbClr val="CC3300"/>
                </a:solidFill>
                <a:latin typeface="Calibri" pitchFamily="34" charset="0"/>
              </a:rPr>
              <a:t>.</a:t>
            </a:r>
            <a:r>
              <a:rPr lang="en-US" altLang="zh-CN">
                <a:solidFill>
                  <a:srgbClr val="CC3300"/>
                </a:solidFill>
                <a:latin typeface="Calibri" pitchFamily="34" charset="0"/>
              </a:rPr>
              <a:t>15.</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Example</a:t>
            </a:r>
          </a:p>
        </p:txBody>
      </p:sp>
      <p:sp>
        <p:nvSpPr>
          <p:cNvPr id="25603" name="Rectangle 3"/>
          <p:cNvSpPr>
            <a:spLocks noGrp="1" noChangeArrowheads="1"/>
          </p:cNvSpPr>
          <p:nvPr>
            <p:ph type="body" idx="1"/>
          </p:nvPr>
        </p:nvSpPr>
        <p:spPr>
          <a:xfrm>
            <a:off x="304800" y="1112838"/>
            <a:ext cx="8229600" cy="1020762"/>
          </a:xfrm>
        </p:spPr>
        <p:txBody>
          <a:bodyPr rtlCol="0">
            <a:normAutofit/>
          </a:bodyPr>
          <a:lstStyle/>
          <a:p>
            <a:pPr fontAlgn="auto">
              <a:spcAft>
                <a:spcPts val="0"/>
              </a:spcAft>
              <a:buFont typeface="Arial" pitchFamily="34" charset="0"/>
              <a:buChar char="•"/>
              <a:defRPr/>
            </a:pPr>
            <a:r>
              <a:rPr lang="en-US" altLang="zh-CN" sz="2800" i="1" dirty="0" smtClean="0"/>
              <a:t>p</a:t>
            </a:r>
            <a:r>
              <a:rPr lang="en-US" altLang="zh-CN" sz="2800" baseline="-25000" dirty="0" smtClean="0"/>
              <a:t>1</a:t>
            </a:r>
            <a:r>
              <a:rPr lang="en-US" altLang="zh-CN" sz="2800" dirty="0" smtClean="0"/>
              <a:t> = 0.25, </a:t>
            </a:r>
            <a:r>
              <a:rPr lang="en-US" altLang="zh-CN" sz="2800" i="1" dirty="0" smtClean="0"/>
              <a:t>p</a:t>
            </a:r>
            <a:r>
              <a:rPr lang="en-US" altLang="zh-CN" sz="2800" baseline="-25000" dirty="0" smtClean="0"/>
              <a:t>2</a:t>
            </a:r>
            <a:r>
              <a:rPr lang="en-US" altLang="zh-CN" sz="2800" dirty="0" smtClean="0"/>
              <a:t> = 0.2, </a:t>
            </a:r>
            <a:r>
              <a:rPr lang="en-US" altLang="zh-CN" sz="2800" i="1" dirty="0" smtClean="0"/>
              <a:t>p</a:t>
            </a:r>
            <a:r>
              <a:rPr lang="en-US" altLang="zh-CN" sz="2800" baseline="-25000" dirty="0" smtClean="0"/>
              <a:t>3</a:t>
            </a:r>
            <a:r>
              <a:rPr lang="en-US" altLang="zh-CN" sz="2800" dirty="0" smtClean="0"/>
              <a:t> = 0.05, </a:t>
            </a:r>
            <a:r>
              <a:rPr lang="en-US" altLang="zh-CN" sz="2800" i="1" dirty="0" smtClean="0"/>
              <a:t>p</a:t>
            </a:r>
            <a:r>
              <a:rPr lang="en-US" altLang="zh-CN" sz="2800" baseline="-25000" dirty="0" smtClean="0"/>
              <a:t>4</a:t>
            </a:r>
            <a:r>
              <a:rPr lang="en-US" altLang="zh-CN" sz="2800" dirty="0" smtClean="0"/>
              <a:t> = 0.2, </a:t>
            </a:r>
            <a:r>
              <a:rPr lang="en-US" altLang="zh-CN" sz="2800" i="1" dirty="0" smtClean="0"/>
              <a:t>p</a:t>
            </a:r>
            <a:r>
              <a:rPr lang="en-US" altLang="zh-CN" sz="2800" baseline="-25000" dirty="0" smtClean="0"/>
              <a:t>5</a:t>
            </a:r>
            <a:r>
              <a:rPr lang="en-US" altLang="zh-CN" sz="2800" dirty="0" smtClean="0"/>
              <a:t> = 0.3</a:t>
            </a:r>
            <a:r>
              <a:rPr lang="en-US" altLang="zh-CN" dirty="0" smtClean="0"/>
              <a:t>.</a:t>
            </a:r>
          </a:p>
          <a:p>
            <a:pPr fontAlgn="auto">
              <a:spcAft>
                <a:spcPts val="0"/>
              </a:spcAft>
              <a:buFont typeface="Arial" pitchFamily="34" charset="0"/>
              <a:buChar char="•"/>
              <a:defRPr/>
            </a:pPr>
            <a:endParaRPr lang="en-US" altLang="zh-CN" dirty="0" smtClean="0"/>
          </a:p>
        </p:txBody>
      </p:sp>
      <p:sp>
        <p:nvSpPr>
          <p:cNvPr id="102403" name="Rectangle 13"/>
          <p:cNvSpPr>
            <a:spLocks noChangeArrowheads="1"/>
          </p:cNvSpPr>
          <p:nvPr/>
        </p:nvSpPr>
        <p:spPr bwMode="auto">
          <a:xfrm>
            <a:off x="3200400" y="2244725"/>
            <a:ext cx="4572000" cy="2225675"/>
          </a:xfrm>
          <a:prstGeom prst="rect">
            <a:avLst/>
          </a:prstGeom>
          <a:noFill/>
          <a:ln w="9525">
            <a:noFill/>
            <a:miter lim="800000"/>
            <a:headEnd/>
            <a:tailEnd/>
          </a:ln>
        </p:spPr>
        <p:txBody>
          <a:bodyPr>
            <a:spAutoFit/>
          </a:bodyPr>
          <a:lstStyle/>
          <a:p>
            <a:r>
              <a:rPr lang="en-US" altLang="zh-CN" sz="2000" i="1">
                <a:latin typeface="Calibri" pitchFamily="34" charset="0"/>
              </a:rPr>
              <a:t>i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p</a:t>
            </a:r>
            <a:r>
              <a:rPr lang="en-US" altLang="zh-CN" sz="2000" i="1" baseline="-25000">
                <a:latin typeface="Calibri" pitchFamily="34" charset="0"/>
              </a:rPr>
              <a:t>i</a:t>
            </a:r>
          </a:p>
          <a:p>
            <a:r>
              <a:rPr lang="en-US" altLang="zh-CN" sz="2000">
                <a:latin typeface="Calibri" pitchFamily="34" charset="0"/>
              </a:rPr>
              <a:t>1       1                     0.25</a:t>
            </a:r>
          </a:p>
          <a:p>
            <a:r>
              <a:rPr lang="en-US" altLang="zh-CN" sz="2000">
                <a:latin typeface="Calibri" pitchFamily="34" charset="0"/>
              </a:rPr>
              <a:t>2       0                     0</a:t>
            </a:r>
          </a:p>
          <a:p>
            <a:r>
              <a:rPr lang="en-US" altLang="zh-CN" sz="2000">
                <a:latin typeface="Calibri" pitchFamily="34" charset="0"/>
              </a:rPr>
              <a:t>3       3                     0.15</a:t>
            </a:r>
          </a:p>
          <a:p>
            <a:r>
              <a:rPr lang="en-US" altLang="zh-CN" sz="2000">
                <a:latin typeface="Calibri" pitchFamily="34" charset="0"/>
              </a:rPr>
              <a:t>4       2                     0.4</a:t>
            </a:r>
          </a:p>
          <a:p>
            <a:r>
              <a:rPr lang="en-US" altLang="zh-CN" sz="2000">
                <a:latin typeface="Calibri" pitchFamily="34" charset="0"/>
              </a:rPr>
              <a:t>5       1                     0.3</a:t>
            </a:r>
          </a:p>
          <a:p>
            <a:r>
              <a:rPr lang="en-US" altLang="zh-CN" sz="2000">
                <a:latin typeface="Calibri" pitchFamily="34" charset="0"/>
              </a:rPr>
              <a:t>                               1.10</a:t>
            </a:r>
          </a:p>
        </p:txBody>
      </p:sp>
      <p:sp>
        <p:nvSpPr>
          <p:cNvPr id="102404" name="Rectangle 16"/>
          <p:cNvSpPr>
            <a:spLocks noChangeArrowheads="1"/>
          </p:cNvSpPr>
          <p:nvPr/>
        </p:nvSpPr>
        <p:spPr bwMode="auto">
          <a:xfrm>
            <a:off x="3048000" y="4835525"/>
            <a:ext cx="4203700" cy="457200"/>
          </a:xfrm>
          <a:prstGeom prst="rect">
            <a:avLst/>
          </a:prstGeom>
          <a:noFill/>
          <a:ln w="9525">
            <a:noFill/>
            <a:miter lim="800000"/>
            <a:headEnd/>
            <a:tailEnd/>
          </a:ln>
        </p:spPr>
        <p:txBody>
          <a:bodyPr wrap="none">
            <a:spAutoFit/>
          </a:bodyPr>
          <a:lstStyle/>
          <a:p>
            <a:r>
              <a:rPr lang="en-US" altLang="zh-CN">
                <a:solidFill>
                  <a:srgbClr val="CC3300"/>
                </a:solidFill>
                <a:latin typeface="Calibri" pitchFamily="34" charset="0"/>
              </a:rPr>
              <a:t>Therefore, E[search cost] = 2</a:t>
            </a:r>
            <a:r>
              <a:rPr lang="en-US" altLang="zh-CN" i="1">
                <a:solidFill>
                  <a:srgbClr val="CC3300"/>
                </a:solidFill>
                <a:latin typeface="Calibri" pitchFamily="34" charset="0"/>
              </a:rPr>
              <a:t>.</a:t>
            </a:r>
            <a:r>
              <a:rPr lang="en-US" altLang="zh-CN">
                <a:solidFill>
                  <a:srgbClr val="CC3300"/>
                </a:solidFill>
                <a:latin typeface="Calibri" pitchFamily="34" charset="0"/>
              </a:rPr>
              <a:t>10.</a:t>
            </a:r>
          </a:p>
        </p:txBody>
      </p:sp>
      <p:sp>
        <p:nvSpPr>
          <p:cNvPr id="102405" name="Line 14"/>
          <p:cNvSpPr>
            <a:spLocks noChangeShapeType="1"/>
          </p:cNvSpPr>
          <p:nvPr/>
        </p:nvSpPr>
        <p:spPr bwMode="auto">
          <a:xfrm>
            <a:off x="3200400" y="2625725"/>
            <a:ext cx="3200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02406" name="Line 15"/>
          <p:cNvSpPr>
            <a:spLocks noChangeShapeType="1"/>
          </p:cNvSpPr>
          <p:nvPr/>
        </p:nvSpPr>
        <p:spPr bwMode="auto">
          <a:xfrm>
            <a:off x="4724400" y="4149725"/>
            <a:ext cx="1600200" cy="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nvGrpSpPr>
          <p:cNvPr id="102407" name="Group 20"/>
          <p:cNvGrpSpPr>
            <a:grpSpLocks/>
          </p:cNvGrpSpPr>
          <p:nvPr/>
        </p:nvGrpSpPr>
        <p:grpSpPr bwMode="auto">
          <a:xfrm>
            <a:off x="0" y="2133600"/>
            <a:ext cx="1995488" cy="3844925"/>
            <a:chOff x="0" y="1344"/>
            <a:chExt cx="1257" cy="2422"/>
          </a:xfrm>
        </p:grpSpPr>
        <p:sp>
          <p:nvSpPr>
            <p:cNvPr id="102409" name="Line 4"/>
            <p:cNvSpPr>
              <a:spLocks noChangeShapeType="1"/>
            </p:cNvSpPr>
            <p:nvPr/>
          </p:nvSpPr>
          <p:spPr bwMode="auto">
            <a:xfrm flipH="1">
              <a:off x="336" y="160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2410" name="Line 5"/>
            <p:cNvSpPr>
              <a:spLocks noChangeShapeType="1"/>
            </p:cNvSpPr>
            <p:nvPr/>
          </p:nvSpPr>
          <p:spPr bwMode="auto">
            <a:xfrm>
              <a:off x="816" y="1606"/>
              <a:ext cx="288"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2411" name="Text Box 6"/>
            <p:cNvSpPr txBox="1">
              <a:spLocks noChangeArrowheads="1"/>
            </p:cNvSpPr>
            <p:nvPr/>
          </p:nvSpPr>
          <p:spPr bwMode="auto">
            <a:xfrm>
              <a:off x="662" y="1344"/>
              <a:ext cx="276" cy="288"/>
            </a:xfrm>
            <a:prstGeom prst="rect">
              <a:avLst/>
            </a:prstGeom>
            <a:noFill/>
            <a:ln w="9525">
              <a:noFill/>
              <a:miter lim="800000"/>
              <a:headEnd/>
              <a:tailEnd/>
            </a:ln>
          </p:spPr>
          <p:txBody>
            <a:bodyPr wrap="none">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2</a:t>
              </a:r>
            </a:p>
          </p:txBody>
        </p:sp>
        <p:sp>
          <p:nvSpPr>
            <p:cNvPr id="102412" name="Text Box 7"/>
            <p:cNvSpPr txBox="1">
              <a:spLocks noChangeArrowheads="1"/>
            </p:cNvSpPr>
            <p:nvPr/>
          </p:nvSpPr>
          <p:spPr bwMode="auto">
            <a:xfrm>
              <a:off x="192" y="203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1</a:t>
              </a:r>
            </a:p>
          </p:txBody>
        </p:sp>
        <p:sp>
          <p:nvSpPr>
            <p:cNvPr id="102413" name="Text Box 8"/>
            <p:cNvSpPr txBox="1">
              <a:spLocks noChangeArrowheads="1"/>
            </p:cNvSpPr>
            <p:nvPr/>
          </p:nvSpPr>
          <p:spPr bwMode="auto">
            <a:xfrm>
              <a:off x="960" y="203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5</a:t>
              </a:r>
            </a:p>
          </p:txBody>
        </p:sp>
        <p:sp>
          <p:nvSpPr>
            <p:cNvPr id="102414" name="Line 9"/>
            <p:cNvSpPr>
              <a:spLocks noChangeShapeType="1"/>
            </p:cNvSpPr>
            <p:nvPr/>
          </p:nvSpPr>
          <p:spPr bwMode="auto">
            <a:xfrm flipH="1">
              <a:off x="672" y="232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102415" name="Text Box 11"/>
            <p:cNvSpPr txBox="1">
              <a:spLocks noChangeArrowheads="1"/>
            </p:cNvSpPr>
            <p:nvPr/>
          </p:nvSpPr>
          <p:spPr bwMode="auto">
            <a:xfrm>
              <a:off x="480" y="275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4</a:t>
              </a:r>
            </a:p>
          </p:txBody>
        </p:sp>
        <p:sp>
          <p:nvSpPr>
            <p:cNvPr id="102416" name="Text Box 12"/>
            <p:cNvSpPr txBox="1">
              <a:spLocks noChangeArrowheads="1"/>
            </p:cNvSpPr>
            <p:nvPr/>
          </p:nvSpPr>
          <p:spPr bwMode="auto">
            <a:xfrm>
              <a:off x="0" y="347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3</a:t>
              </a:r>
            </a:p>
          </p:txBody>
        </p:sp>
        <p:sp>
          <p:nvSpPr>
            <p:cNvPr id="102417" name="Line 17"/>
            <p:cNvSpPr>
              <a:spLocks noChangeShapeType="1"/>
            </p:cNvSpPr>
            <p:nvPr/>
          </p:nvSpPr>
          <p:spPr bwMode="auto">
            <a:xfrm flipH="1">
              <a:off x="144" y="304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grpSp>
      <p:sp>
        <p:nvSpPr>
          <p:cNvPr id="102408" name="Text Box 18"/>
          <p:cNvSpPr txBox="1">
            <a:spLocks noChangeArrowheads="1"/>
          </p:cNvSpPr>
          <p:nvPr/>
        </p:nvSpPr>
        <p:spPr bwMode="auto">
          <a:xfrm>
            <a:off x="1508125" y="5638800"/>
            <a:ext cx="6492875" cy="457200"/>
          </a:xfrm>
          <a:prstGeom prst="rect">
            <a:avLst/>
          </a:prstGeom>
          <a:noFill/>
          <a:ln w="9525">
            <a:noFill/>
            <a:miter lim="800000"/>
            <a:headEnd/>
            <a:tailEnd/>
          </a:ln>
        </p:spPr>
        <p:txBody>
          <a:bodyPr wrap="none">
            <a:spAutoFit/>
          </a:bodyPr>
          <a:lstStyle/>
          <a:p>
            <a:r>
              <a:rPr lang="en-US" altLang="zh-CN" sz="2400">
                <a:solidFill>
                  <a:schemeClr val="hlink"/>
                </a:solidFill>
                <a:latin typeface="Times New Roman" pitchFamily="18" charset="0"/>
              </a:rPr>
              <a:t>This tree turns out to be optimal for this set of keys.</a:t>
            </a: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Example</a:t>
            </a:r>
          </a:p>
        </p:txBody>
      </p:sp>
      <p:sp>
        <p:nvSpPr>
          <p:cNvPr id="26627"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b="1" smtClean="0">
                <a:solidFill>
                  <a:srgbClr val="CC3300"/>
                </a:solidFill>
              </a:rPr>
              <a:t>Observations:</a:t>
            </a:r>
          </a:p>
          <a:p>
            <a:pPr lvl="1" fontAlgn="auto">
              <a:spcAft>
                <a:spcPts val="0"/>
              </a:spcAft>
              <a:buFont typeface="Arial" pitchFamily="34" charset="0"/>
              <a:buChar char="–"/>
              <a:defRPr/>
            </a:pPr>
            <a:r>
              <a:rPr lang="en-US" altLang="zh-CN" smtClean="0"/>
              <a:t>Optimal BST </a:t>
            </a:r>
            <a:r>
              <a:rPr lang="en-US" altLang="zh-CN" smtClean="0">
                <a:solidFill>
                  <a:schemeClr val="hlink"/>
                </a:solidFill>
              </a:rPr>
              <a:t>may not</a:t>
            </a:r>
            <a:r>
              <a:rPr lang="en-US" altLang="zh-CN" smtClean="0"/>
              <a:t> have smallest height.</a:t>
            </a:r>
          </a:p>
          <a:p>
            <a:pPr lvl="1" fontAlgn="auto">
              <a:spcAft>
                <a:spcPts val="0"/>
              </a:spcAft>
              <a:buFont typeface="Arial" pitchFamily="34" charset="0"/>
              <a:buChar char="–"/>
              <a:defRPr/>
            </a:pPr>
            <a:r>
              <a:rPr lang="en-US" altLang="zh-CN" smtClean="0"/>
              <a:t>Optimal BST </a:t>
            </a:r>
            <a:r>
              <a:rPr lang="en-US" altLang="zh-CN" smtClean="0">
                <a:solidFill>
                  <a:schemeClr val="hlink"/>
                </a:solidFill>
              </a:rPr>
              <a:t>may not</a:t>
            </a:r>
            <a:r>
              <a:rPr lang="en-US" altLang="zh-CN" smtClean="0"/>
              <a:t> have highest-probability key at root.</a:t>
            </a:r>
          </a:p>
          <a:p>
            <a:pPr fontAlgn="auto">
              <a:spcAft>
                <a:spcPts val="0"/>
              </a:spcAft>
              <a:buFont typeface="Arial" pitchFamily="34" charset="0"/>
              <a:buChar char="•"/>
              <a:defRPr/>
            </a:pPr>
            <a:r>
              <a:rPr lang="en-US" altLang="zh-CN" smtClean="0"/>
              <a:t>Build by exhaustive checking?</a:t>
            </a:r>
          </a:p>
          <a:p>
            <a:pPr lvl="1" fontAlgn="auto">
              <a:spcAft>
                <a:spcPts val="0"/>
              </a:spcAft>
              <a:buFont typeface="Arial" pitchFamily="34" charset="0"/>
              <a:buChar char="–"/>
              <a:defRPr/>
            </a:pPr>
            <a:r>
              <a:rPr lang="en-US" altLang="zh-CN" smtClean="0"/>
              <a:t>Construct each </a:t>
            </a:r>
            <a:r>
              <a:rPr lang="en-US" altLang="zh-CN" i="1" smtClean="0"/>
              <a:t>n</a:t>
            </a:r>
            <a:r>
              <a:rPr lang="en-US" altLang="zh-CN" smtClean="0"/>
              <a:t>-node BST.</a:t>
            </a:r>
          </a:p>
          <a:p>
            <a:pPr lvl="1" fontAlgn="auto">
              <a:spcAft>
                <a:spcPts val="0"/>
              </a:spcAft>
              <a:buFont typeface="Arial" pitchFamily="34" charset="0"/>
              <a:buChar char="–"/>
              <a:defRPr/>
            </a:pPr>
            <a:r>
              <a:rPr lang="en-US" altLang="zh-CN" smtClean="0"/>
              <a:t>For each, </a:t>
            </a:r>
            <a:br>
              <a:rPr lang="en-US" altLang="zh-CN" smtClean="0"/>
            </a:br>
            <a:r>
              <a:rPr lang="en-US" altLang="zh-CN" smtClean="0"/>
              <a:t>     assign keys and compute expected search cost.</a:t>
            </a:r>
          </a:p>
          <a:p>
            <a:pPr lvl="1" fontAlgn="auto">
              <a:spcAft>
                <a:spcPts val="0"/>
              </a:spcAft>
              <a:buFont typeface="Arial" pitchFamily="34" charset="0"/>
              <a:buChar char="–"/>
              <a:defRPr/>
            </a:pPr>
            <a:r>
              <a:rPr lang="en-US" altLang="zh-CN" smtClean="0"/>
              <a:t>But there are </a:t>
            </a:r>
            <a:r>
              <a:rPr lang="en-US" altLang="zh-CN" smtClean="0">
                <a:sym typeface="Symbol" pitchFamily="18" charset="2"/>
              </a:rPr>
              <a:t></a:t>
            </a:r>
            <a:r>
              <a:rPr lang="en-US" altLang="zh-CN" smtClean="0"/>
              <a:t>(4</a:t>
            </a:r>
            <a:r>
              <a:rPr lang="en-US" altLang="zh-CN" i="1" baseline="30000" smtClean="0"/>
              <a:t>n</a:t>
            </a:r>
            <a:r>
              <a:rPr lang="en-US" altLang="zh-CN" i="1" smtClean="0"/>
              <a:t>/n</a:t>
            </a:r>
            <a:r>
              <a:rPr lang="en-US" altLang="zh-CN" sz="2400" baseline="30000" smtClean="0"/>
              <a:t>3</a:t>
            </a:r>
            <a:r>
              <a:rPr lang="en-US" altLang="zh-CN" sz="2400" i="1" baseline="30000" smtClean="0"/>
              <a:t>/</a:t>
            </a:r>
            <a:r>
              <a:rPr lang="en-US" altLang="zh-CN" sz="2400" baseline="30000" smtClean="0"/>
              <a:t>2</a:t>
            </a:r>
            <a:r>
              <a:rPr lang="en-US" altLang="zh-CN" smtClean="0"/>
              <a:t>)</a:t>
            </a:r>
            <a:r>
              <a:rPr lang="en-US" altLang="zh-CN" i="1" smtClean="0"/>
              <a:t> </a:t>
            </a:r>
            <a:r>
              <a:rPr lang="en-US" altLang="zh-CN" smtClean="0"/>
              <a:t>different BSTs with </a:t>
            </a:r>
            <a:r>
              <a:rPr lang="en-US" altLang="zh-CN" i="1" smtClean="0"/>
              <a:t>n </a:t>
            </a:r>
            <a:r>
              <a:rPr lang="en-US" altLang="zh-CN" smtClean="0"/>
              <a:t>nodes.</a:t>
            </a:r>
          </a:p>
          <a:p>
            <a:pPr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27651" name="Rectangle 3"/>
          <p:cNvSpPr>
            <a:spLocks noGrp="1" noChangeArrowheads="1"/>
          </p:cNvSpPr>
          <p:nvPr>
            <p:ph type="body" idx="1"/>
          </p:nvPr>
        </p:nvSpPr>
        <p:spPr/>
        <p:txBody>
          <a:bodyPr rtlCol="0">
            <a:normAutofit fontScale="92500" lnSpcReduction="10000"/>
          </a:bodyPr>
          <a:lstStyle/>
          <a:p>
            <a:pPr fontAlgn="auto">
              <a:lnSpc>
                <a:spcPct val="90000"/>
              </a:lnSpc>
              <a:spcAft>
                <a:spcPts val="0"/>
              </a:spcAft>
              <a:buFont typeface="Arial" pitchFamily="34" charset="0"/>
              <a:buChar char="•"/>
              <a:defRPr/>
            </a:pPr>
            <a:r>
              <a:rPr lang="en-US" altLang="zh-CN" sz="2800" smtClean="0"/>
              <a:t>Any subtree of a BST contains keys in a contiguous range </a:t>
            </a:r>
            <a:r>
              <a:rPr lang="en-US" altLang="zh-CN" sz="2800" i="1" smtClean="0"/>
              <a:t>k</a:t>
            </a:r>
            <a:r>
              <a:rPr lang="en-US" altLang="zh-CN" sz="2800" i="1" baseline="-25000" smtClean="0"/>
              <a:t>i</a:t>
            </a:r>
            <a:r>
              <a:rPr lang="en-US" altLang="zh-CN" sz="2800" i="1" smtClean="0"/>
              <a:t>, ..., k</a:t>
            </a:r>
            <a:r>
              <a:rPr lang="en-US" altLang="zh-CN" sz="2800" i="1" baseline="-25000" smtClean="0"/>
              <a:t>j</a:t>
            </a:r>
            <a:r>
              <a:rPr lang="en-US" altLang="zh-CN" sz="2800" i="1" smtClean="0"/>
              <a:t> </a:t>
            </a:r>
            <a:r>
              <a:rPr lang="en-US" altLang="zh-CN" sz="2800" smtClean="0"/>
              <a:t>for some 1 ≤ </a:t>
            </a:r>
            <a:r>
              <a:rPr lang="en-US" altLang="zh-CN" sz="2800" i="1" smtClean="0"/>
              <a:t>i </a:t>
            </a:r>
            <a:r>
              <a:rPr lang="en-US" altLang="zh-CN" sz="2800" smtClean="0"/>
              <a:t>≤ </a:t>
            </a:r>
            <a:r>
              <a:rPr lang="en-US" altLang="zh-CN" sz="2800" i="1" smtClean="0"/>
              <a:t>j </a:t>
            </a:r>
            <a:r>
              <a:rPr lang="en-US" altLang="zh-CN" sz="2800" smtClean="0"/>
              <a:t>≤ </a:t>
            </a:r>
            <a:r>
              <a:rPr lang="en-US" altLang="zh-CN" sz="2800" i="1" smtClean="0"/>
              <a:t>n</a:t>
            </a:r>
            <a:r>
              <a:rPr lang="en-US" altLang="zh-CN" sz="2800" smtClean="0"/>
              <a:t>.</a:t>
            </a:r>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r>
              <a:rPr lang="en-US" altLang="zh-CN" sz="2800" smtClean="0"/>
              <a:t>If </a:t>
            </a:r>
            <a:r>
              <a:rPr lang="en-US" altLang="zh-CN" sz="2800" i="1" smtClean="0"/>
              <a:t>T </a:t>
            </a:r>
            <a:r>
              <a:rPr lang="en-US" altLang="zh-CN" sz="2800" smtClean="0"/>
              <a:t>is an optimal BST and </a:t>
            </a:r>
            <a:br>
              <a:rPr lang="en-US" altLang="zh-CN" sz="2800" smtClean="0"/>
            </a:br>
            <a:r>
              <a:rPr lang="en-US" altLang="zh-CN" sz="2800" smtClean="0"/>
              <a:t>     </a:t>
            </a:r>
            <a:r>
              <a:rPr lang="en-US" altLang="zh-CN" sz="2800" i="1" smtClean="0"/>
              <a:t>T </a:t>
            </a:r>
            <a:r>
              <a:rPr lang="en-US" altLang="zh-CN" sz="2800" smtClean="0"/>
              <a:t>contains subtree </a:t>
            </a:r>
            <a:r>
              <a:rPr lang="en-US" altLang="zh-CN" sz="2800" i="1" smtClean="0">
                <a:solidFill>
                  <a:schemeClr val="tx1"/>
                </a:solidFill>
              </a:rPr>
              <a:t>T</a:t>
            </a:r>
            <a:r>
              <a:rPr lang="en-US" altLang="zh-CN" smtClean="0">
                <a:solidFill>
                  <a:schemeClr val="tx1"/>
                </a:solidFill>
                <a:sym typeface="Symbol" pitchFamily="18" charset="2"/>
              </a:rPr>
              <a:t></a:t>
            </a:r>
            <a:r>
              <a:rPr lang="en-US" altLang="zh-CN" sz="2800" smtClean="0">
                <a:solidFill>
                  <a:schemeClr val="tx1"/>
                </a:solidFill>
              </a:rPr>
              <a:t> </a:t>
            </a:r>
            <a:r>
              <a:rPr lang="en-US" altLang="zh-CN" sz="2800" smtClean="0"/>
              <a:t>with keys </a:t>
            </a:r>
            <a:r>
              <a:rPr lang="en-US" altLang="zh-CN" sz="2800" i="1" smtClean="0"/>
              <a:t>k</a:t>
            </a:r>
            <a:r>
              <a:rPr lang="en-US" altLang="zh-CN" sz="2800" i="1" baseline="-25000" smtClean="0"/>
              <a:t>i</a:t>
            </a:r>
            <a:r>
              <a:rPr lang="en-US" altLang="zh-CN" sz="2800" i="1" smtClean="0"/>
              <a:t>, ... ,k</a:t>
            </a:r>
            <a:r>
              <a:rPr lang="en-US" altLang="zh-CN" sz="2800" i="1" baseline="-25000" smtClean="0"/>
              <a:t>j</a:t>
            </a:r>
            <a:r>
              <a:rPr lang="en-US" altLang="zh-CN" sz="2800" i="1" smtClean="0"/>
              <a:t> </a:t>
            </a:r>
            <a:r>
              <a:rPr lang="en-US" altLang="zh-CN" sz="2800" smtClean="0"/>
              <a:t>, </a:t>
            </a:r>
            <a:br>
              <a:rPr lang="en-US" altLang="zh-CN" sz="2800" smtClean="0"/>
            </a:br>
            <a:r>
              <a:rPr lang="en-US" altLang="zh-CN" sz="2800" smtClean="0"/>
              <a:t>        then </a:t>
            </a:r>
            <a:r>
              <a:rPr lang="en-US" altLang="zh-CN" sz="2800" i="1" smtClean="0"/>
              <a:t>T</a:t>
            </a:r>
            <a:r>
              <a:rPr lang="en-US" altLang="zh-CN" smtClean="0">
                <a:solidFill>
                  <a:schemeClr val="tx1"/>
                </a:solidFill>
                <a:sym typeface="Symbol" pitchFamily="18" charset="2"/>
              </a:rPr>
              <a:t></a:t>
            </a:r>
            <a:r>
              <a:rPr lang="en-US" altLang="zh-CN" sz="2800" i="1" smtClean="0"/>
              <a:t> </a:t>
            </a:r>
            <a:r>
              <a:rPr lang="en-US" altLang="zh-CN" sz="2800" smtClean="0"/>
              <a:t>must be an optimal BST for keys </a:t>
            </a:r>
            <a:r>
              <a:rPr lang="en-US" altLang="zh-CN" sz="2800" i="1" smtClean="0"/>
              <a:t>k</a:t>
            </a:r>
            <a:r>
              <a:rPr lang="en-US" altLang="zh-CN" sz="2800" i="1" baseline="-25000" smtClean="0"/>
              <a:t>i</a:t>
            </a:r>
            <a:r>
              <a:rPr lang="en-US" altLang="zh-CN" sz="2800" i="1" smtClean="0"/>
              <a:t>, ..., k</a:t>
            </a:r>
            <a:r>
              <a:rPr lang="en-US" altLang="zh-CN" sz="2800" i="1" baseline="-25000" smtClean="0"/>
              <a:t>j</a:t>
            </a:r>
            <a:r>
              <a:rPr lang="en-US" altLang="zh-CN" sz="2800" smtClean="0"/>
              <a:t>.</a:t>
            </a:r>
          </a:p>
          <a:p>
            <a:pPr fontAlgn="auto">
              <a:lnSpc>
                <a:spcPct val="90000"/>
              </a:lnSpc>
              <a:spcAft>
                <a:spcPts val="0"/>
              </a:spcAft>
              <a:buFont typeface="Arial" pitchFamily="34" charset="0"/>
              <a:buChar char="•"/>
              <a:defRPr/>
            </a:pPr>
            <a:r>
              <a:rPr lang="en-US" altLang="zh-CN" sz="2800" b="1" smtClean="0">
                <a:solidFill>
                  <a:srgbClr val="CC3300"/>
                </a:solidFill>
              </a:rPr>
              <a:t>Proof:</a:t>
            </a:r>
            <a:r>
              <a:rPr lang="en-US" altLang="zh-CN" sz="2800" b="1" i="1" smtClean="0"/>
              <a:t> </a:t>
            </a:r>
            <a:r>
              <a:rPr lang="en-US" altLang="zh-CN" sz="2800" smtClean="0"/>
              <a:t>Cut and paste.</a:t>
            </a:r>
          </a:p>
          <a:p>
            <a:pPr fontAlgn="auto">
              <a:lnSpc>
                <a:spcPct val="90000"/>
              </a:lnSpc>
              <a:spcAft>
                <a:spcPts val="0"/>
              </a:spcAft>
              <a:buFont typeface="Arial" pitchFamily="34" charset="0"/>
              <a:buChar char="•"/>
              <a:defRPr/>
            </a:pPr>
            <a:endParaRPr lang="en-US" altLang="zh-CN" sz="2400" smtClean="0"/>
          </a:p>
        </p:txBody>
      </p:sp>
      <p:sp>
        <p:nvSpPr>
          <p:cNvPr id="104451" name="AutoShape 4"/>
          <p:cNvSpPr>
            <a:spLocks noChangeArrowheads="1"/>
          </p:cNvSpPr>
          <p:nvPr/>
        </p:nvSpPr>
        <p:spPr bwMode="auto">
          <a:xfrm>
            <a:off x="1143000" y="2286000"/>
            <a:ext cx="1905000" cy="16002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pPr algn="ctr"/>
            <a:endParaRPr lang="zh-CN" altLang="zh-CN">
              <a:latin typeface="Calibri" pitchFamily="34" charset="0"/>
            </a:endParaRPr>
          </a:p>
        </p:txBody>
      </p:sp>
      <p:sp>
        <p:nvSpPr>
          <p:cNvPr id="104452" name="AutoShape 5"/>
          <p:cNvSpPr>
            <a:spLocks noChangeArrowheads="1"/>
          </p:cNvSpPr>
          <p:nvPr/>
        </p:nvSpPr>
        <p:spPr bwMode="auto">
          <a:xfrm>
            <a:off x="1524000" y="2895600"/>
            <a:ext cx="1143000" cy="990600"/>
          </a:xfrm>
          <a:prstGeom prst="flowChartExtract">
            <a:avLst/>
          </a:prstGeom>
          <a:solidFill>
            <a:schemeClr val="hlink"/>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104453" name="Text Box 7"/>
          <p:cNvSpPr txBox="1">
            <a:spLocks noChangeArrowheads="1"/>
          </p:cNvSpPr>
          <p:nvPr/>
        </p:nvSpPr>
        <p:spPr bwMode="auto">
          <a:xfrm>
            <a:off x="1905000" y="2438400"/>
            <a:ext cx="369888" cy="457200"/>
          </a:xfrm>
          <a:prstGeom prst="rect">
            <a:avLst/>
          </a:prstGeom>
          <a:noFill/>
          <a:ln w="9525">
            <a:noFill/>
            <a:miter lim="800000"/>
            <a:headEnd/>
            <a:tailEnd/>
          </a:ln>
        </p:spPr>
        <p:txBody>
          <a:bodyPr wrap="none">
            <a:spAutoFit/>
          </a:bodyPr>
          <a:lstStyle/>
          <a:p>
            <a:r>
              <a:rPr lang="en-US" altLang="zh-CN" sz="2400" b="1" i="1">
                <a:latin typeface="Times New Roman" pitchFamily="18" charset="0"/>
              </a:rPr>
              <a:t>T</a:t>
            </a:r>
          </a:p>
        </p:txBody>
      </p:sp>
      <p:sp>
        <p:nvSpPr>
          <p:cNvPr id="104454" name="Text Box 9"/>
          <p:cNvSpPr txBox="1">
            <a:spLocks noChangeArrowheads="1"/>
          </p:cNvSpPr>
          <p:nvPr/>
        </p:nvSpPr>
        <p:spPr bwMode="auto">
          <a:xfrm>
            <a:off x="1905000" y="3276600"/>
            <a:ext cx="609600" cy="457200"/>
          </a:xfrm>
          <a:prstGeom prst="rect">
            <a:avLst/>
          </a:prstGeom>
          <a:noFill/>
          <a:ln w="9525">
            <a:noFill/>
            <a:miter lim="800000"/>
            <a:headEnd/>
            <a:tailEnd/>
          </a:ln>
        </p:spPr>
        <p:txBody>
          <a:bodyPr>
            <a:spAutoFit/>
          </a:bodyPr>
          <a:lstStyle/>
          <a:p>
            <a:r>
              <a:rPr lang="en-US" altLang="zh-CN" sz="2400" i="1">
                <a:solidFill>
                  <a:schemeClr val="bg1"/>
                </a:solidFill>
                <a:latin typeface="Times New Roman" pitchFamily="18" charset="0"/>
              </a:rPr>
              <a:t>T</a:t>
            </a:r>
            <a:r>
              <a:rPr lang="en-US" altLang="zh-CN" sz="2400">
                <a:solidFill>
                  <a:schemeClr val="bg1"/>
                </a:solidFill>
                <a:latin typeface="Times New Roman" pitchFamily="18" charset="0"/>
                <a:sym typeface="Symbol" pitchFamily="18" charset="2"/>
              </a:rPr>
              <a:t></a:t>
            </a: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28675"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smtClean="0"/>
              <a:t>One of the keys in </a:t>
            </a:r>
            <a:r>
              <a:rPr lang="en-US" altLang="zh-CN" sz="2800" i="1" smtClean="0"/>
              <a:t>k</a:t>
            </a:r>
            <a:r>
              <a:rPr lang="en-US" altLang="zh-CN" sz="2800" i="1" baseline="-25000" smtClean="0"/>
              <a:t>i</a:t>
            </a:r>
            <a:r>
              <a:rPr lang="en-US" altLang="zh-CN" sz="2800" smtClean="0"/>
              <a:t>, </a:t>
            </a:r>
            <a:r>
              <a:rPr lang="en-US" altLang="zh-CN" sz="2800" i="1" smtClean="0"/>
              <a:t>…</a:t>
            </a:r>
            <a:r>
              <a:rPr lang="en-US" altLang="zh-CN" sz="2800" smtClean="0"/>
              <a:t>,</a:t>
            </a:r>
            <a:r>
              <a:rPr lang="en-US" altLang="zh-CN" sz="2800" i="1" smtClean="0"/>
              <a:t>k</a:t>
            </a:r>
            <a:r>
              <a:rPr lang="en-US" altLang="zh-CN" sz="2800" i="1" baseline="-25000" smtClean="0"/>
              <a:t>j</a:t>
            </a:r>
            <a:r>
              <a:rPr lang="en-US" altLang="zh-CN" sz="2800" i="1" smtClean="0"/>
              <a:t>, </a:t>
            </a:r>
            <a:r>
              <a:rPr lang="en-US" altLang="zh-CN" sz="2800" smtClean="0"/>
              <a:t> say </a:t>
            </a:r>
            <a:r>
              <a:rPr lang="en-US" altLang="zh-CN" sz="2800" i="1" smtClean="0">
                <a:solidFill>
                  <a:srgbClr val="CC3300"/>
                </a:solidFill>
              </a:rPr>
              <a:t>k</a:t>
            </a:r>
            <a:r>
              <a:rPr lang="en-US" altLang="zh-CN" sz="2800" i="1" baseline="-25000" smtClean="0">
                <a:solidFill>
                  <a:srgbClr val="CC3300"/>
                </a:solidFill>
              </a:rPr>
              <a:t>r</a:t>
            </a:r>
            <a:r>
              <a:rPr lang="en-US" altLang="zh-CN" sz="2800" smtClean="0">
                <a:solidFill>
                  <a:srgbClr val="CC3300"/>
                </a:solidFill>
              </a:rPr>
              <a:t>, </a:t>
            </a:r>
            <a:r>
              <a:rPr lang="en-US" altLang="zh-CN" sz="2800" smtClean="0">
                <a:solidFill>
                  <a:schemeClr val="tx1"/>
                </a:solidFill>
              </a:rPr>
              <a:t>where </a:t>
            </a:r>
            <a:r>
              <a:rPr lang="en-US" altLang="zh-CN" sz="2800" i="1" smtClean="0">
                <a:solidFill>
                  <a:schemeClr val="tx1"/>
                </a:solidFill>
              </a:rPr>
              <a:t>i </a:t>
            </a:r>
            <a:r>
              <a:rPr lang="en-US" altLang="zh-CN" sz="2800" smtClean="0">
                <a:solidFill>
                  <a:schemeClr val="tx1"/>
                </a:solidFill>
              </a:rPr>
              <a:t>≤ </a:t>
            </a:r>
            <a:r>
              <a:rPr lang="en-US" altLang="zh-CN" sz="2800" i="1" smtClean="0">
                <a:solidFill>
                  <a:schemeClr val="tx1"/>
                </a:solidFill>
              </a:rPr>
              <a:t>r </a:t>
            </a:r>
            <a:r>
              <a:rPr lang="en-US" altLang="zh-CN" sz="2800" smtClean="0">
                <a:solidFill>
                  <a:schemeClr val="tx1"/>
                </a:solidFill>
              </a:rPr>
              <a:t>≤ </a:t>
            </a:r>
            <a:r>
              <a:rPr lang="en-US" altLang="zh-CN" sz="2800" i="1" smtClean="0">
                <a:solidFill>
                  <a:schemeClr val="tx1"/>
                </a:solidFill>
              </a:rPr>
              <a:t>j</a:t>
            </a:r>
            <a:r>
              <a:rPr lang="en-US" altLang="zh-CN" sz="2800" smtClean="0">
                <a:solidFill>
                  <a:schemeClr val="tx1"/>
                </a:solidFill>
              </a:rPr>
              <a:t>,</a:t>
            </a:r>
            <a:r>
              <a:rPr lang="en-US" altLang="zh-CN" sz="2800" smtClean="0">
                <a:solidFill>
                  <a:srgbClr val="CC3300"/>
                </a:solidFill>
              </a:rPr>
              <a:t> </a:t>
            </a:r>
            <a:br>
              <a:rPr lang="en-US" altLang="zh-CN" sz="2800" smtClean="0">
                <a:solidFill>
                  <a:srgbClr val="CC3300"/>
                </a:solidFill>
              </a:rPr>
            </a:br>
            <a:r>
              <a:rPr lang="en-US" altLang="zh-CN" sz="2800" smtClean="0">
                <a:solidFill>
                  <a:srgbClr val="CC3300"/>
                </a:solidFill>
              </a:rPr>
              <a:t>must be the root </a:t>
            </a:r>
            <a:r>
              <a:rPr lang="en-US" altLang="zh-CN" sz="2800" smtClean="0">
                <a:solidFill>
                  <a:schemeClr val="tx1"/>
                </a:solidFill>
              </a:rPr>
              <a:t>of an optimal subtree for these keys</a:t>
            </a:r>
            <a:r>
              <a:rPr lang="en-US" altLang="zh-CN" sz="2800" smtClean="0"/>
              <a:t>.</a:t>
            </a:r>
          </a:p>
          <a:p>
            <a:pPr fontAlgn="auto">
              <a:spcAft>
                <a:spcPts val="0"/>
              </a:spcAft>
              <a:buFont typeface="Arial" pitchFamily="34" charset="0"/>
              <a:buChar char="•"/>
              <a:defRPr/>
            </a:pPr>
            <a:r>
              <a:rPr lang="en-US" altLang="zh-CN" sz="2800" smtClean="0"/>
              <a:t>Left subtree of </a:t>
            </a:r>
            <a:r>
              <a:rPr lang="en-US" altLang="zh-CN" sz="2800" i="1" smtClean="0"/>
              <a:t>k</a:t>
            </a:r>
            <a:r>
              <a:rPr lang="en-US" altLang="zh-CN" sz="2800" i="1" baseline="-25000" smtClean="0"/>
              <a:t>r</a:t>
            </a:r>
            <a:r>
              <a:rPr lang="en-US" altLang="zh-CN" sz="2800" i="1" smtClean="0"/>
              <a:t> </a:t>
            </a:r>
            <a:r>
              <a:rPr lang="en-US" altLang="zh-CN" sz="2800" smtClean="0"/>
              <a:t>contains </a:t>
            </a:r>
            <a:r>
              <a:rPr lang="en-US" altLang="zh-CN" sz="2800" i="1" smtClean="0"/>
              <a:t>k</a:t>
            </a:r>
            <a:r>
              <a:rPr lang="en-US" altLang="zh-CN" sz="2800" i="1" baseline="-25000" smtClean="0"/>
              <a:t>i</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t>r</a:t>
            </a:r>
            <a:r>
              <a:rPr lang="en-US" altLang="zh-CN" sz="2800" baseline="-25000" smtClean="0">
                <a:sym typeface="Symbol" pitchFamily="18" charset="2"/>
              </a:rPr>
              <a:t></a:t>
            </a:r>
            <a:r>
              <a:rPr lang="en-US" altLang="zh-CN" sz="2800" baseline="-25000" smtClean="0"/>
              <a:t>1</a:t>
            </a:r>
            <a:r>
              <a:rPr lang="en-US" altLang="zh-CN" sz="2800" smtClean="0"/>
              <a:t>.</a:t>
            </a:r>
          </a:p>
          <a:p>
            <a:pPr fontAlgn="auto">
              <a:spcAft>
                <a:spcPts val="0"/>
              </a:spcAft>
              <a:buFont typeface="Arial" pitchFamily="34" charset="0"/>
              <a:buChar char="•"/>
              <a:defRPr/>
            </a:pPr>
            <a:r>
              <a:rPr lang="en-US" altLang="zh-CN" sz="2800" smtClean="0"/>
              <a:t>Right subtree of </a:t>
            </a:r>
            <a:r>
              <a:rPr lang="en-US" altLang="zh-CN" sz="2800" i="1" smtClean="0"/>
              <a:t>k</a:t>
            </a:r>
            <a:r>
              <a:rPr lang="en-US" altLang="zh-CN" sz="2800" i="1" baseline="-25000" smtClean="0"/>
              <a:t>r</a:t>
            </a:r>
            <a:r>
              <a:rPr lang="en-US" altLang="zh-CN" sz="2800" i="1" smtClean="0"/>
              <a:t> </a:t>
            </a:r>
            <a:r>
              <a:rPr lang="en-US" altLang="zh-CN" sz="2800" smtClean="0"/>
              <a:t>contains </a:t>
            </a:r>
            <a:r>
              <a:rPr lang="en-US" altLang="zh-CN" sz="2800" i="1" smtClean="0"/>
              <a:t>k</a:t>
            </a:r>
            <a:r>
              <a:rPr lang="en-US" altLang="zh-CN" sz="2800" i="1" baseline="-25000" smtClean="0"/>
              <a:t>r</a:t>
            </a:r>
            <a:r>
              <a:rPr lang="en-US" altLang="zh-CN" sz="2800" smtClean="0"/>
              <a:t>+1,</a:t>
            </a:r>
            <a:r>
              <a:rPr lang="en-US" altLang="zh-CN" sz="2800" i="1" smtClean="0"/>
              <a:t> ...</a:t>
            </a:r>
            <a:r>
              <a:rPr lang="en-US" altLang="zh-CN" sz="2800" smtClean="0"/>
              <a:t>,</a:t>
            </a:r>
            <a:r>
              <a:rPr lang="en-US" altLang="zh-CN" sz="2800" i="1" smtClean="0"/>
              <a:t>k</a:t>
            </a:r>
            <a:r>
              <a:rPr lang="en-US" altLang="zh-CN" sz="2800" i="1" baseline="-25000" smtClean="0"/>
              <a:t>j</a:t>
            </a:r>
            <a:r>
              <a:rPr lang="en-US" altLang="zh-CN" sz="2800" smtClean="0"/>
              <a:t>.</a:t>
            </a:r>
          </a:p>
          <a:p>
            <a:pPr fontAlgn="auto">
              <a:spcAft>
                <a:spcPts val="0"/>
              </a:spcAft>
              <a:buFont typeface="Arial" pitchFamily="34" charset="0"/>
              <a:buChar char="•"/>
              <a:defRPr/>
            </a:pPr>
            <a:endParaRPr lang="en-US" altLang="zh-CN" sz="2800" smtClean="0"/>
          </a:p>
          <a:p>
            <a:pPr fontAlgn="auto">
              <a:spcAft>
                <a:spcPts val="0"/>
              </a:spcAft>
              <a:buFont typeface="Arial" pitchFamily="34" charset="0"/>
              <a:buChar char="•"/>
              <a:defRPr/>
            </a:pPr>
            <a:endParaRPr lang="en-US" altLang="zh-CN" sz="2800" smtClean="0"/>
          </a:p>
          <a:p>
            <a:pPr fontAlgn="auto">
              <a:spcAft>
                <a:spcPts val="0"/>
              </a:spcAft>
              <a:buFont typeface="Arial" pitchFamily="34" charset="0"/>
              <a:buChar char="•"/>
              <a:defRPr/>
            </a:pPr>
            <a:r>
              <a:rPr lang="en-US" altLang="zh-CN" sz="2800" smtClean="0">
                <a:solidFill>
                  <a:srgbClr val="CC3300"/>
                </a:solidFill>
              </a:rPr>
              <a:t>To find an optimal BST:</a:t>
            </a:r>
          </a:p>
          <a:p>
            <a:pPr lvl="1" fontAlgn="auto">
              <a:spcAft>
                <a:spcPts val="0"/>
              </a:spcAft>
              <a:buFont typeface="Arial" pitchFamily="34" charset="0"/>
              <a:buChar char="–"/>
              <a:defRPr/>
            </a:pPr>
            <a:r>
              <a:rPr lang="en-US" altLang="zh-CN" smtClean="0"/>
              <a:t>Examine all candidate roots </a:t>
            </a:r>
            <a:r>
              <a:rPr lang="en-US" altLang="zh-CN" i="1" smtClean="0"/>
              <a:t>k</a:t>
            </a:r>
            <a:r>
              <a:rPr lang="en-US" altLang="zh-CN" i="1" baseline="-25000" smtClean="0"/>
              <a:t>r</a:t>
            </a:r>
            <a:r>
              <a:rPr lang="en-US" altLang="zh-CN" i="1" smtClean="0"/>
              <a:t> </a:t>
            </a:r>
            <a:r>
              <a:rPr lang="en-US" altLang="zh-CN" smtClean="0"/>
              <a:t>, for </a:t>
            </a:r>
            <a:r>
              <a:rPr lang="en-US" altLang="zh-CN" i="1" smtClean="0"/>
              <a:t>i </a:t>
            </a:r>
            <a:r>
              <a:rPr lang="en-US" altLang="zh-CN" smtClean="0"/>
              <a:t>≤ </a:t>
            </a:r>
            <a:r>
              <a:rPr lang="en-US" altLang="zh-CN" i="1" smtClean="0"/>
              <a:t>r </a:t>
            </a:r>
            <a:r>
              <a:rPr lang="en-US" altLang="zh-CN" smtClean="0"/>
              <a:t>≤ </a:t>
            </a:r>
            <a:r>
              <a:rPr lang="en-US" altLang="zh-CN" i="1" smtClean="0"/>
              <a:t>j</a:t>
            </a:r>
            <a:endParaRPr lang="en-US" altLang="zh-CN" smtClean="0"/>
          </a:p>
          <a:p>
            <a:pPr lvl="1" fontAlgn="auto">
              <a:spcAft>
                <a:spcPts val="0"/>
              </a:spcAft>
              <a:buFont typeface="Arial" pitchFamily="34" charset="0"/>
              <a:buChar char="–"/>
              <a:defRPr/>
            </a:pPr>
            <a:r>
              <a:rPr lang="en-US" altLang="zh-CN" smtClean="0"/>
              <a:t>Determine all optimal BSTs containing </a:t>
            </a:r>
            <a:r>
              <a:rPr lang="en-US" altLang="zh-CN" i="1" smtClean="0"/>
              <a:t>k</a:t>
            </a:r>
            <a:r>
              <a:rPr lang="en-US" altLang="zh-CN" i="1" baseline="-25000" smtClean="0"/>
              <a:t>i</a:t>
            </a:r>
            <a:r>
              <a:rPr lang="en-US" altLang="zh-CN" smtClean="0"/>
              <a:t>,</a:t>
            </a:r>
            <a:r>
              <a:rPr lang="en-US" altLang="zh-CN" i="1" smtClean="0"/>
              <a:t>...</a:t>
            </a:r>
            <a:r>
              <a:rPr lang="en-US" altLang="zh-CN" smtClean="0"/>
              <a:t>,</a:t>
            </a:r>
            <a:r>
              <a:rPr lang="en-US" altLang="zh-CN" i="1" smtClean="0"/>
              <a:t>k</a:t>
            </a:r>
            <a:r>
              <a:rPr lang="en-US" altLang="zh-CN" i="1" baseline="-25000" smtClean="0"/>
              <a:t>r</a:t>
            </a:r>
            <a:r>
              <a:rPr lang="en-US" altLang="zh-CN" i="1" baseline="-25000" smtClean="0">
                <a:sym typeface="Symbol" pitchFamily="18" charset="2"/>
              </a:rPr>
              <a:t></a:t>
            </a:r>
            <a:r>
              <a:rPr lang="en-US" altLang="zh-CN" baseline="-25000" smtClean="0"/>
              <a:t>1</a:t>
            </a:r>
            <a:r>
              <a:rPr lang="en-US" altLang="zh-CN" smtClean="0"/>
              <a:t> and containing </a:t>
            </a:r>
            <a:r>
              <a:rPr lang="en-US" altLang="zh-CN" i="1" smtClean="0"/>
              <a:t>k</a:t>
            </a:r>
            <a:r>
              <a:rPr lang="en-US" altLang="zh-CN" i="1" baseline="-25000" smtClean="0"/>
              <a:t>r+</a:t>
            </a:r>
            <a:r>
              <a:rPr lang="en-US" altLang="zh-CN" baseline="-25000" smtClean="0"/>
              <a:t>1</a:t>
            </a:r>
            <a:r>
              <a:rPr lang="en-US" altLang="zh-CN" smtClean="0"/>
              <a:t>,</a:t>
            </a:r>
            <a:r>
              <a:rPr lang="en-US" altLang="zh-CN" i="1" smtClean="0"/>
              <a:t>...</a:t>
            </a:r>
            <a:r>
              <a:rPr lang="en-US" altLang="zh-CN" smtClean="0"/>
              <a:t>,</a:t>
            </a:r>
            <a:r>
              <a:rPr lang="en-US" altLang="zh-CN" i="1" smtClean="0"/>
              <a:t>k</a:t>
            </a:r>
            <a:r>
              <a:rPr lang="en-US" altLang="zh-CN" i="1" baseline="-25000" smtClean="0"/>
              <a:t>j</a:t>
            </a:r>
          </a:p>
          <a:p>
            <a:pPr lvl="1" fontAlgn="auto">
              <a:spcAft>
                <a:spcPts val="0"/>
              </a:spcAft>
              <a:buFont typeface="Arial" pitchFamily="34" charset="0"/>
              <a:buChar char="–"/>
              <a:defRPr/>
            </a:pPr>
            <a:endParaRPr lang="en-US" altLang="zh-CN" sz="2400" smtClean="0"/>
          </a:p>
        </p:txBody>
      </p:sp>
      <p:sp>
        <p:nvSpPr>
          <p:cNvPr id="105475" name="AutoShape 4"/>
          <p:cNvSpPr>
            <a:spLocks noChangeArrowheads="1"/>
          </p:cNvSpPr>
          <p:nvPr/>
        </p:nvSpPr>
        <p:spPr bwMode="auto">
          <a:xfrm>
            <a:off x="6172200" y="2971800"/>
            <a:ext cx="914400" cy="9906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105476" name="AutoShape 5"/>
          <p:cNvSpPr>
            <a:spLocks noChangeArrowheads="1"/>
          </p:cNvSpPr>
          <p:nvPr/>
        </p:nvSpPr>
        <p:spPr bwMode="auto">
          <a:xfrm>
            <a:off x="7543800" y="2971800"/>
            <a:ext cx="914400" cy="9906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105477" name="Oval 6"/>
          <p:cNvSpPr>
            <a:spLocks noChangeArrowheads="1"/>
          </p:cNvSpPr>
          <p:nvPr/>
        </p:nvSpPr>
        <p:spPr bwMode="auto">
          <a:xfrm>
            <a:off x="7162800" y="23622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latin typeface="Calibri" pitchFamily="34" charset="0"/>
            </a:endParaRPr>
          </a:p>
        </p:txBody>
      </p:sp>
      <p:cxnSp>
        <p:nvCxnSpPr>
          <p:cNvPr id="105478" name="AutoShape 7"/>
          <p:cNvCxnSpPr>
            <a:cxnSpLocks noChangeShapeType="1"/>
            <a:stCxn id="105477" idx="3"/>
            <a:endCxn id="105475" idx="0"/>
          </p:cNvCxnSpPr>
          <p:nvPr/>
        </p:nvCxnSpPr>
        <p:spPr bwMode="auto">
          <a:xfrm flipH="1">
            <a:off x="6629400" y="2687638"/>
            <a:ext cx="588963" cy="284162"/>
          </a:xfrm>
          <a:prstGeom prst="straightConnector1">
            <a:avLst/>
          </a:prstGeom>
          <a:noFill/>
          <a:ln w="12700">
            <a:solidFill>
              <a:schemeClr val="tx1"/>
            </a:solidFill>
            <a:round/>
            <a:headEnd type="none" w="sm" len="sm"/>
            <a:tailEnd type="none" w="sm" len="sm"/>
          </a:ln>
        </p:spPr>
      </p:cxnSp>
      <p:cxnSp>
        <p:nvCxnSpPr>
          <p:cNvPr id="105479" name="AutoShape 10"/>
          <p:cNvCxnSpPr>
            <a:cxnSpLocks noChangeShapeType="1"/>
            <a:stCxn id="105477" idx="5"/>
            <a:endCxn id="105476" idx="0"/>
          </p:cNvCxnSpPr>
          <p:nvPr/>
        </p:nvCxnSpPr>
        <p:spPr bwMode="auto">
          <a:xfrm>
            <a:off x="7488238" y="2687638"/>
            <a:ext cx="512762" cy="284162"/>
          </a:xfrm>
          <a:prstGeom prst="straightConnector1">
            <a:avLst/>
          </a:prstGeom>
          <a:noFill/>
          <a:ln w="12700">
            <a:solidFill>
              <a:schemeClr val="tx1"/>
            </a:solidFill>
            <a:round/>
            <a:headEnd type="none" w="sm" len="sm"/>
            <a:tailEnd type="none" w="sm" len="sm"/>
          </a:ln>
        </p:spPr>
      </p:cxnSp>
      <p:sp>
        <p:nvSpPr>
          <p:cNvPr id="105480" name="Rectangle 11"/>
          <p:cNvSpPr>
            <a:spLocks noChangeArrowheads="1"/>
          </p:cNvSpPr>
          <p:nvPr/>
        </p:nvSpPr>
        <p:spPr bwMode="auto">
          <a:xfrm>
            <a:off x="7162800" y="2362200"/>
            <a:ext cx="344488"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p>
        </p:txBody>
      </p:sp>
      <p:sp>
        <p:nvSpPr>
          <p:cNvPr id="105481" name="Rectangle 12"/>
          <p:cNvSpPr>
            <a:spLocks noChangeArrowheads="1"/>
          </p:cNvSpPr>
          <p:nvPr/>
        </p:nvSpPr>
        <p:spPr bwMode="auto">
          <a:xfrm>
            <a:off x="5943600" y="3886200"/>
            <a:ext cx="3286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i</a:t>
            </a:r>
          </a:p>
        </p:txBody>
      </p:sp>
      <p:sp>
        <p:nvSpPr>
          <p:cNvPr id="105482" name="Rectangle 13"/>
          <p:cNvSpPr>
            <a:spLocks noChangeArrowheads="1"/>
          </p:cNvSpPr>
          <p:nvPr/>
        </p:nvSpPr>
        <p:spPr bwMode="auto">
          <a:xfrm>
            <a:off x="6858000" y="3886200"/>
            <a:ext cx="471488"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r>
              <a:rPr lang="en-US" altLang="zh-CN" baseline="-25000">
                <a:latin typeface="Calibri" pitchFamily="34" charset="0"/>
              </a:rPr>
              <a:t>1</a:t>
            </a:r>
            <a:endParaRPr lang="en-US" altLang="zh-CN" i="1" baseline="-25000">
              <a:latin typeface="Calibri" pitchFamily="34" charset="0"/>
            </a:endParaRPr>
          </a:p>
        </p:txBody>
      </p:sp>
      <p:sp>
        <p:nvSpPr>
          <p:cNvPr id="105483" name="Rectangle 14"/>
          <p:cNvSpPr>
            <a:spLocks noChangeArrowheads="1"/>
          </p:cNvSpPr>
          <p:nvPr/>
        </p:nvSpPr>
        <p:spPr bwMode="auto">
          <a:xfrm>
            <a:off x="7467600" y="3886200"/>
            <a:ext cx="5064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r>
              <a:rPr lang="en-US" altLang="zh-CN" baseline="-25000">
                <a:latin typeface="Calibri" pitchFamily="34" charset="0"/>
              </a:rPr>
              <a:t>+1</a:t>
            </a:r>
            <a:endParaRPr lang="en-US" altLang="zh-CN" i="1" baseline="-25000">
              <a:latin typeface="Calibri" pitchFamily="34" charset="0"/>
            </a:endParaRPr>
          </a:p>
        </p:txBody>
      </p:sp>
      <p:sp>
        <p:nvSpPr>
          <p:cNvPr id="105484" name="Rectangle 15"/>
          <p:cNvSpPr>
            <a:spLocks noChangeArrowheads="1"/>
          </p:cNvSpPr>
          <p:nvPr/>
        </p:nvSpPr>
        <p:spPr bwMode="auto">
          <a:xfrm>
            <a:off x="8305800" y="3886200"/>
            <a:ext cx="3286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j</a:t>
            </a: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Solution</a:t>
            </a:r>
          </a:p>
        </p:txBody>
      </p:sp>
      <p:sp>
        <p:nvSpPr>
          <p:cNvPr id="29699"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smtClean="0"/>
              <a:t>Find optimal BST for </a:t>
            </a:r>
            <a:r>
              <a:rPr lang="en-US" altLang="zh-CN" sz="2800" i="1" smtClean="0"/>
              <a:t>k</a:t>
            </a:r>
            <a:r>
              <a:rPr lang="en-US" altLang="zh-CN" sz="2800" i="1" baseline="-25000" smtClean="0"/>
              <a:t>i</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t>j</a:t>
            </a:r>
            <a:r>
              <a:rPr lang="en-US" altLang="zh-CN" sz="2800" smtClean="0"/>
              <a:t>, where </a:t>
            </a:r>
            <a:r>
              <a:rPr lang="en-US" altLang="zh-CN" sz="2800" i="1" smtClean="0"/>
              <a:t>i </a:t>
            </a:r>
            <a:r>
              <a:rPr lang="en-US" altLang="zh-CN" sz="2800" smtClean="0"/>
              <a:t>≥ 1,</a:t>
            </a:r>
            <a:r>
              <a:rPr lang="en-US" altLang="zh-CN" sz="2800" i="1" smtClean="0"/>
              <a:t> j </a:t>
            </a:r>
            <a:r>
              <a:rPr lang="en-US" altLang="zh-CN" sz="2800" smtClean="0"/>
              <a:t>≤ </a:t>
            </a:r>
            <a:r>
              <a:rPr lang="en-US" altLang="zh-CN" sz="2800" i="1" smtClean="0"/>
              <a:t>n</a:t>
            </a:r>
            <a:r>
              <a:rPr lang="en-US" altLang="zh-CN" sz="2800" smtClean="0"/>
              <a:t>,</a:t>
            </a:r>
            <a:r>
              <a:rPr lang="en-US" altLang="zh-CN" sz="2800" i="1" smtClean="0"/>
              <a:t> j </a:t>
            </a:r>
            <a:r>
              <a:rPr lang="en-US" altLang="zh-CN" sz="2800" smtClean="0"/>
              <a:t>≥ </a:t>
            </a:r>
            <a:r>
              <a:rPr lang="en-US" altLang="zh-CN" sz="2800" i="1" smtClean="0"/>
              <a:t>i</a:t>
            </a:r>
            <a:r>
              <a:rPr lang="en-US" altLang="zh-CN" sz="2800" i="1" smtClean="0">
                <a:sym typeface="Symbol" pitchFamily="18" charset="2"/>
              </a:rPr>
              <a:t></a:t>
            </a:r>
            <a:r>
              <a:rPr lang="en-US" altLang="zh-CN" sz="2800" smtClean="0"/>
              <a:t>1. When </a:t>
            </a:r>
            <a:r>
              <a:rPr lang="en-US" altLang="zh-CN" sz="2800" i="1" smtClean="0"/>
              <a:t>j </a:t>
            </a:r>
            <a:r>
              <a:rPr lang="en-US" altLang="zh-CN" sz="2800" smtClean="0"/>
              <a:t>= </a:t>
            </a:r>
            <a:r>
              <a:rPr lang="en-US" altLang="zh-CN" sz="2800" i="1" smtClean="0"/>
              <a:t>i</a:t>
            </a:r>
            <a:r>
              <a:rPr lang="en-US" altLang="zh-CN" sz="2800" i="1" smtClean="0">
                <a:sym typeface="Symbol" pitchFamily="18" charset="2"/>
              </a:rPr>
              <a:t></a:t>
            </a:r>
            <a:r>
              <a:rPr lang="en-US" altLang="zh-CN" sz="2800" smtClean="0"/>
              <a:t>1, the tree is empty.</a:t>
            </a:r>
          </a:p>
          <a:p>
            <a:pPr fontAlgn="auto">
              <a:spcAft>
                <a:spcPts val="0"/>
              </a:spcAft>
              <a:buFont typeface="Arial" pitchFamily="34" charset="0"/>
              <a:buChar char="•"/>
              <a:defRPr/>
            </a:pPr>
            <a:r>
              <a:rPr lang="en-US" altLang="zh-CN" sz="2800" smtClean="0"/>
              <a:t>Define </a:t>
            </a:r>
            <a:r>
              <a:rPr lang="en-US" altLang="zh-CN" sz="2800" i="1" smtClean="0">
                <a:solidFill>
                  <a:srgbClr val="CC3300"/>
                </a:solidFill>
              </a:rPr>
              <a:t>e</a:t>
            </a:r>
            <a:r>
              <a:rPr lang="en-US" altLang="zh-CN" sz="2800" smtClean="0">
                <a:solidFill>
                  <a:srgbClr val="CC3300"/>
                </a:solidFill>
              </a:rPr>
              <a:t>[</a:t>
            </a:r>
            <a:r>
              <a:rPr lang="en-US" altLang="zh-CN" sz="2800" i="1" smtClean="0">
                <a:solidFill>
                  <a:srgbClr val="CC3300"/>
                </a:solidFill>
              </a:rPr>
              <a:t>i</a:t>
            </a:r>
            <a:r>
              <a:rPr lang="en-US" altLang="zh-CN" sz="2800" smtClean="0">
                <a:solidFill>
                  <a:srgbClr val="CC3300"/>
                </a:solidFill>
              </a:rPr>
              <a:t>,</a:t>
            </a:r>
            <a:r>
              <a:rPr lang="en-US" altLang="zh-CN" sz="2800" i="1" smtClean="0">
                <a:solidFill>
                  <a:srgbClr val="CC3300"/>
                </a:solidFill>
              </a:rPr>
              <a:t> j </a:t>
            </a:r>
            <a:r>
              <a:rPr lang="en-US" altLang="zh-CN" sz="2800" smtClean="0">
                <a:solidFill>
                  <a:srgbClr val="CC3300"/>
                </a:solidFill>
              </a:rPr>
              <a:t>] = </a:t>
            </a:r>
            <a:r>
              <a:rPr lang="en-US" altLang="zh-CN" sz="2400" smtClean="0">
                <a:solidFill>
                  <a:srgbClr val="CC3300"/>
                </a:solidFill>
              </a:rPr>
              <a:t>expected search cost of optimal BST for </a:t>
            </a:r>
            <a:r>
              <a:rPr lang="en-US" altLang="zh-CN" sz="2400" i="1" smtClean="0">
                <a:solidFill>
                  <a:srgbClr val="CC3300"/>
                </a:solidFill>
              </a:rPr>
              <a:t>k</a:t>
            </a:r>
            <a:r>
              <a:rPr lang="en-US" altLang="zh-CN" sz="2400" i="1" baseline="-25000" smtClean="0">
                <a:solidFill>
                  <a:srgbClr val="CC3300"/>
                </a:solidFill>
              </a:rPr>
              <a:t>i</a:t>
            </a:r>
            <a:r>
              <a:rPr lang="en-US" altLang="zh-CN" sz="2400" smtClean="0">
                <a:solidFill>
                  <a:srgbClr val="CC3300"/>
                </a:solidFill>
              </a:rPr>
              <a:t>,</a:t>
            </a:r>
            <a:r>
              <a:rPr lang="en-US" altLang="zh-CN" sz="2400" i="1" smtClean="0">
                <a:solidFill>
                  <a:srgbClr val="CC3300"/>
                </a:solidFill>
              </a:rPr>
              <a:t>...</a:t>
            </a:r>
            <a:r>
              <a:rPr lang="en-US" altLang="zh-CN" sz="2400" smtClean="0">
                <a:solidFill>
                  <a:srgbClr val="CC3300"/>
                </a:solidFill>
              </a:rPr>
              <a:t>,</a:t>
            </a:r>
            <a:r>
              <a:rPr lang="en-US" altLang="zh-CN" sz="2400" i="1" smtClean="0">
                <a:solidFill>
                  <a:srgbClr val="CC3300"/>
                </a:solidFill>
              </a:rPr>
              <a:t>k</a:t>
            </a:r>
            <a:r>
              <a:rPr lang="en-US" altLang="zh-CN" sz="2400" i="1" baseline="-25000" smtClean="0">
                <a:solidFill>
                  <a:srgbClr val="CC3300"/>
                </a:solidFill>
              </a:rPr>
              <a:t>j</a:t>
            </a:r>
            <a:r>
              <a:rPr lang="en-US" altLang="zh-CN" sz="2400" smtClean="0">
                <a:solidFill>
                  <a:srgbClr val="CC3300"/>
                </a:solidFill>
              </a:rPr>
              <a:t>.</a:t>
            </a:r>
            <a:r>
              <a:rPr lang="en-US" altLang="zh-CN" sz="2400" smtClean="0"/>
              <a:t> </a:t>
            </a:r>
            <a:br>
              <a:rPr lang="en-US" altLang="zh-CN" sz="2400" smtClean="0"/>
            </a:br>
            <a:endParaRPr lang="en-US" altLang="zh-CN" sz="2400" smtClean="0"/>
          </a:p>
          <a:p>
            <a:pPr fontAlgn="auto">
              <a:spcAft>
                <a:spcPts val="0"/>
              </a:spcAft>
              <a:buFont typeface="Arial" pitchFamily="34" charset="0"/>
              <a:buChar char="•"/>
              <a:defRPr/>
            </a:pPr>
            <a:r>
              <a:rPr lang="en-US" altLang="zh-CN" sz="2800" smtClean="0"/>
              <a:t>If </a:t>
            </a:r>
            <a:r>
              <a:rPr lang="en-US" altLang="zh-CN" sz="2800" i="1" smtClean="0"/>
              <a:t>j </a:t>
            </a:r>
            <a:r>
              <a:rPr lang="en-US" altLang="zh-CN" sz="2800" smtClean="0"/>
              <a:t>= </a:t>
            </a:r>
            <a:r>
              <a:rPr lang="en-US" altLang="zh-CN" sz="2800" i="1" smtClean="0"/>
              <a:t>i</a:t>
            </a:r>
            <a:r>
              <a:rPr lang="en-US" altLang="zh-CN" sz="2800" i="1" smtClean="0">
                <a:sym typeface="Symbol" pitchFamily="18" charset="2"/>
              </a:rPr>
              <a:t></a:t>
            </a:r>
            <a:r>
              <a:rPr lang="en-US" altLang="zh-CN" sz="2800" smtClean="0"/>
              <a:t>1, then </a:t>
            </a:r>
            <a:r>
              <a:rPr lang="en-US" altLang="zh-CN" sz="2800" i="1" smtClean="0"/>
              <a:t>e</a:t>
            </a:r>
            <a:r>
              <a:rPr lang="en-US" altLang="zh-CN" sz="2800" smtClean="0"/>
              <a:t>[</a:t>
            </a:r>
            <a:r>
              <a:rPr lang="en-US" altLang="zh-CN" sz="2800" i="1" smtClean="0"/>
              <a:t>i</a:t>
            </a:r>
            <a:r>
              <a:rPr lang="en-US" altLang="zh-CN" sz="2800" smtClean="0"/>
              <a:t>,</a:t>
            </a:r>
            <a:r>
              <a:rPr lang="en-US" altLang="zh-CN" sz="2800" i="1" smtClean="0"/>
              <a:t> j </a:t>
            </a:r>
            <a:r>
              <a:rPr lang="en-US" altLang="zh-CN" sz="2800" smtClean="0"/>
              <a:t>] = 0.</a:t>
            </a:r>
          </a:p>
          <a:p>
            <a:pPr fontAlgn="auto">
              <a:spcAft>
                <a:spcPts val="0"/>
              </a:spcAft>
              <a:buFont typeface="Arial" pitchFamily="34" charset="0"/>
              <a:buChar char="•"/>
              <a:defRPr/>
            </a:pPr>
            <a:r>
              <a:rPr lang="en-US" altLang="zh-CN" sz="2800" smtClean="0"/>
              <a:t>If </a:t>
            </a:r>
            <a:r>
              <a:rPr lang="en-US" altLang="zh-CN" sz="2800" i="1" smtClean="0"/>
              <a:t>j </a:t>
            </a:r>
            <a:r>
              <a:rPr lang="en-US" altLang="zh-CN" sz="2800" smtClean="0"/>
              <a:t>≥ </a:t>
            </a:r>
            <a:r>
              <a:rPr lang="en-US" altLang="zh-CN" sz="2800" i="1" smtClean="0"/>
              <a:t>i</a:t>
            </a:r>
            <a:r>
              <a:rPr lang="en-US" altLang="zh-CN" sz="2800" smtClean="0"/>
              <a:t>,</a:t>
            </a:r>
          </a:p>
          <a:p>
            <a:pPr lvl="1" fontAlgn="auto">
              <a:spcAft>
                <a:spcPts val="0"/>
              </a:spcAft>
              <a:buFont typeface="Arial" pitchFamily="34" charset="0"/>
              <a:buChar char="–"/>
              <a:defRPr/>
            </a:pPr>
            <a:r>
              <a:rPr lang="en-US" altLang="zh-CN" smtClean="0"/>
              <a:t>Select a root </a:t>
            </a:r>
            <a:r>
              <a:rPr lang="en-US" altLang="zh-CN" i="1" smtClean="0"/>
              <a:t>k</a:t>
            </a:r>
            <a:r>
              <a:rPr lang="en-US" altLang="zh-CN" i="1" baseline="-25000" smtClean="0">
                <a:solidFill>
                  <a:srgbClr val="010000"/>
                </a:solidFill>
              </a:rPr>
              <a:t>r</a:t>
            </a:r>
            <a:r>
              <a:rPr lang="en-US" altLang="zh-CN" smtClean="0"/>
              <a:t>, for some </a:t>
            </a:r>
            <a:r>
              <a:rPr lang="en-US" altLang="zh-CN" i="1" smtClean="0"/>
              <a:t>i </a:t>
            </a:r>
            <a:r>
              <a:rPr lang="en-US" altLang="zh-CN" smtClean="0"/>
              <a:t>≤ </a:t>
            </a:r>
            <a:r>
              <a:rPr lang="en-US" altLang="zh-CN" i="1" smtClean="0"/>
              <a:t>r </a:t>
            </a:r>
            <a:r>
              <a:rPr lang="en-US" altLang="zh-CN" smtClean="0"/>
              <a:t>≤ </a:t>
            </a:r>
            <a:r>
              <a:rPr lang="en-US" altLang="zh-CN" i="1" smtClean="0"/>
              <a:t>j </a:t>
            </a:r>
            <a:r>
              <a:rPr lang="en-US" altLang="zh-CN" smtClean="0"/>
              <a:t>.</a:t>
            </a:r>
          </a:p>
          <a:p>
            <a:pPr lvl="1" fontAlgn="auto">
              <a:spcAft>
                <a:spcPts val="0"/>
              </a:spcAft>
              <a:buFont typeface="Arial" pitchFamily="34" charset="0"/>
              <a:buChar char="–"/>
              <a:defRPr/>
            </a:pPr>
            <a:r>
              <a:rPr lang="en-US" altLang="zh-CN" smtClean="0"/>
              <a:t>Recursively make an optimal BSTs </a:t>
            </a:r>
          </a:p>
          <a:p>
            <a:pPr lvl="2" fontAlgn="auto">
              <a:spcAft>
                <a:spcPts val="0"/>
              </a:spcAft>
              <a:buFont typeface="Arial" pitchFamily="34" charset="0"/>
              <a:buChar char="•"/>
              <a:defRPr/>
            </a:pPr>
            <a:r>
              <a:rPr lang="en-US" altLang="zh-CN" sz="2800" smtClean="0"/>
              <a:t>for </a:t>
            </a:r>
            <a:r>
              <a:rPr lang="en-US" altLang="zh-CN" sz="2800" i="1" smtClean="0"/>
              <a:t>k</a:t>
            </a:r>
            <a:r>
              <a:rPr lang="en-US" altLang="zh-CN" sz="2800" i="1" baseline="-25000" smtClean="0">
                <a:solidFill>
                  <a:srgbClr val="010000"/>
                </a:solidFill>
              </a:rPr>
              <a:t>i</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solidFill>
                  <a:srgbClr val="010000"/>
                </a:solidFill>
              </a:rPr>
              <a:t>r</a:t>
            </a:r>
            <a:r>
              <a:rPr lang="en-US" altLang="zh-CN" sz="2800" i="1" baseline="-25000" smtClean="0">
                <a:solidFill>
                  <a:srgbClr val="010000"/>
                </a:solidFill>
                <a:sym typeface="Symbol" pitchFamily="18" charset="2"/>
              </a:rPr>
              <a:t></a:t>
            </a:r>
            <a:r>
              <a:rPr lang="en-US" altLang="zh-CN" sz="2800" baseline="-25000" smtClean="0">
                <a:solidFill>
                  <a:srgbClr val="010000"/>
                </a:solidFill>
              </a:rPr>
              <a:t>1</a:t>
            </a:r>
            <a:r>
              <a:rPr lang="en-US" altLang="zh-CN" sz="2800" smtClean="0"/>
              <a:t> as the left subtree, and</a:t>
            </a:r>
          </a:p>
          <a:p>
            <a:pPr lvl="2" fontAlgn="auto">
              <a:spcAft>
                <a:spcPts val="0"/>
              </a:spcAft>
              <a:buFont typeface="Arial" pitchFamily="34" charset="0"/>
              <a:buChar char="•"/>
              <a:defRPr/>
            </a:pPr>
            <a:r>
              <a:rPr lang="en-US" altLang="zh-CN" sz="2800" smtClean="0"/>
              <a:t>for </a:t>
            </a:r>
            <a:r>
              <a:rPr lang="en-US" altLang="zh-CN" sz="2800" i="1" smtClean="0"/>
              <a:t>k</a:t>
            </a:r>
            <a:r>
              <a:rPr lang="en-US" altLang="zh-CN" i="1" baseline="-25000" smtClean="0">
                <a:solidFill>
                  <a:srgbClr val="010000"/>
                </a:solidFill>
              </a:rPr>
              <a:t>r+</a:t>
            </a:r>
            <a:r>
              <a:rPr lang="en-US" altLang="zh-CN" baseline="-25000" smtClean="0">
                <a:solidFill>
                  <a:srgbClr val="010000"/>
                </a:solidFill>
              </a:rPr>
              <a:t>1</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solidFill>
                  <a:srgbClr val="010000"/>
                </a:solidFill>
              </a:rPr>
              <a:t>j</a:t>
            </a:r>
            <a:r>
              <a:rPr lang="en-US" altLang="zh-CN" sz="2800" i="1" smtClean="0"/>
              <a:t> </a:t>
            </a:r>
            <a:r>
              <a:rPr lang="en-US" altLang="zh-CN" sz="2800" smtClean="0"/>
              <a:t>as the right subtree.</a:t>
            </a:r>
            <a:endParaRPr lang="en-US" altLang="zh-CN" sz="2000"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Efficiency</a:t>
            </a:r>
            <a:endParaRPr lang="zh-CN" altLang="en-US" sz="3600" kern="0" dirty="0">
              <a:latin typeface="+mj-lt"/>
              <a:cs typeface="+mj-cs"/>
            </a:endParaRPr>
          </a:p>
        </p:txBody>
      </p:sp>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28675" name="Picture 1" descr="C:\Users\hp\AppData\Roaming\Tencent\Users\648774553\QQ\WinTemp\RichOle\}7A5QAD~L}3U3NR7X1V(0K6.jpg"/>
          <p:cNvPicPr>
            <a:picLocks noChangeAspect="1" noChangeArrowheads="1"/>
          </p:cNvPicPr>
          <p:nvPr/>
        </p:nvPicPr>
        <p:blipFill>
          <a:blip r:embed="rId2" cstate="print"/>
          <a:srcRect/>
          <a:stretch>
            <a:fillRect/>
          </a:stretch>
        </p:blipFill>
        <p:spPr bwMode="auto">
          <a:xfrm>
            <a:off x="250825" y="1222375"/>
            <a:ext cx="2724150" cy="5381625"/>
          </a:xfrm>
          <a:prstGeom prst="rect">
            <a:avLst/>
          </a:prstGeom>
          <a:noFill/>
          <a:ln w="9525">
            <a:noFill/>
            <a:miter lim="800000"/>
            <a:headEnd/>
            <a:tailEnd/>
          </a:ln>
        </p:spPr>
      </p:pic>
      <p:sp>
        <p:nvSpPr>
          <p:cNvPr id="2" name="TextBox 1"/>
          <p:cNvSpPr txBox="1">
            <a:spLocks noRot="1" noChangeAspect="1" noMove="1" noResize="1" noEditPoints="1" noAdjustHandles="1" noChangeArrowheads="1" noChangeShapeType="1" noTextEdit="1"/>
          </p:cNvSpPr>
          <p:nvPr/>
        </p:nvSpPr>
        <p:spPr>
          <a:xfrm>
            <a:off x="4283968" y="4149080"/>
            <a:ext cx="2543146" cy="646331"/>
          </a:xfrm>
          <a:prstGeom prst="rect">
            <a:avLst/>
          </a:prstGeom>
          <a:blipFill rotWithShape="1">
            <a:blip r:embed="rId3" cstate="print"/>
            <a:stretch>
              <a:fillRect/>
            </a:stretch>
          </a:blipFill>
        </p:spPr>
        <p:txBody>
          <a:bodyPr/>
          <a:lstStyle/>
          <a:p>
            <a:pPr fontAlgn="auto">
              <a:spcBef>
                <a:spcPts val="0"/>
              </a:spcBef>
              <a:spcAft>
                <a:spcPts val="0"/>
              </a:spcAft>
              <a:defRPr/>
            </a:pPr>
            <a:r>
              <a:rPr lang="zh-CN" altLang="en-US">
                <a:noFill/>
                <a:latin typeface="+mn-lt"/>
                <a:ea typeface="+mn-ea"/>
              </a:rPr>
              <a:t>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6" name="Rectangle 2"/>
          <p:cNvSpPr>
            <a:spLocks noGrp="1" noChangeArrowheads="1"/>
          </p:cNvSpPr>
          <p:nvPr>
            <p:ph type="title"/>
          </p:nvPr>
        </p:nvSpPr>
        <p:spPr/>
        <p:txBody>
          <a:bodyPr/>
          <a:lstStyle/>
          <a:p>
            <a:pPr eaLnBrk="1" hangingPunct="1"/>
            <a:r>
              <a:rPr lang="en-US" altLang="zh-CN" smtClean="0"/>
              <a:t>Recursive Solution</a:t>
            </a:r>
          </a:p>
        </p:txBody>
      </p:sp>
      <p:sp>
        <p:nvSpPr>
          <p:cNvPr id="17477" name="Rectangle 3"/>
          <p:cNvSpPr>
            <a:spLocks noGrp="1" noChangeArrowheads="1"/>
          </p:cNvSpPr>
          <p:nvPr>
            <p:ph type="body" sz="half" idx="1"/>
          </p:nvPr>
        </p:nvSpPr>
        <p:spPr>
          <a:xfrm>
            <a:off x="152400" y="990600"/>
            <a:ext cx="8991600" cy="5334000"/>
          </a:xfrm>
        </p:spPr>
        <p:txBody>
          <a:bodyPr/>
          <a:lstStyle/>
          <a:p>
            <a:pPr eaLnBrk="1" hangingPunct="1"/>
            <a:r>
              <a:rPr lang="en-US" altLang="zh-CN" sz="2800" smtClean="0"/>
              <a:t>When the OPT subtree becomes a subtree of a node:</a:t>
            </a:r>
          </a:p>
          <a:p>
            <a:pPr lvl="1" eaLnBrk="1" hangingPunct="1"/>
            <a:r>
              <a:rPr lang="en-US" altLang="zh-CN" sz="2400" smtClean="0"/>
              <a:t>Depth of every node in OPT subtree goes up by 1.</a:t>
            </a:r>
          </a:p>
          <a:p>
            <a:pPr lvl="1" eaLnBrk="1" hangingPunct="1"/>
            <a:r>
              <a:rPr lang="en-US" altLang="zh-CN" sz="2400" smtClean="0"/>
              <a:t>Expected search cost increases by</a:t>
            </a:r>
          </a:p>
          <a:p>
            <a:pPr eaLnBrk="1" hangingPunct="1"/>
            <a:endParaRPr lang="en-US" altLang="zh-CN" sz="2400" smtClean="0"/>
          </a:p>
          <a:p>
            <a:pPr eaLnBrk="1" hangingPunct="1"/>
            <a:endParaRPr lang="en-US" altLang="zh-CN" sz="2400" smtClean="0"/>
          </a:p>
          <a:p>
            <a:pPr eaLnBrk="1" hangingPunct="1"/>
            <a:r>
              <a:rPr lang="en-US" altLang="zh-CN" sz="2800" smtClean="0"/>
              <a:t>If </a:t>
            </a:r>
            <a:r>
              <a:rPr lang="en-US" altLang="zh-CN" sz="2800" i="1" smtClean="0"/>
              <a:t>k</a:t>
            </a:r>
            <a:r>
              <a:rPr lang="en-US" altLang="zh-CN" sz="2800" i="1" baseline="-25000" smtClean="0"/>
              <a:t>r</a:t>
            </a:r>
            <a:r>
              <a:rPr lang="en-US" altLang="zh-CN" sz="2800" i="1" smtClean="0"/>
              <a:t> </a:t>
            </a:r>
            <a:r>
              <a:rPr lang="en-US" altLang="zh-CN" sz="2800" smtClean="0"/>
              <a:t>is the root of an optimal BST for </a:t>
            </a:r>
            <a:r>
              <a:rPr lang="en-US" altLang="zh-CN" sz="2800" i="1" smtClean="0"/>
              <a:t>k</a:t>
            </a:r>
            <a:r>
              <a:rPr lang="en-US" altLang="zh-CN" sz="2800" i="1" baseline="-25000" smtClean="0"/>
              <a:t>i</a:t>
            </a:r>
            <a:r>
              <a:rPr lang="en-US" altLang="zh-CN" sz="2800" i="1" smtClean="0"/>
              <a:t>,..,k</a:t>
            </a:r>
            <a:r>
              <a:rPr lang="en-US" altLang="zh-CN" sz="2800" i="1" baseline="-25000" smtClean="0"/>
              <a:t>j</a:t>
            </a:r>
            <a:r>
              <a:rPr lang="en-US" altLang="zh-CN" sz="2800" i="1" smtClean="0"/>
              <a:t> </a:t>
            </a:r>
            <a:r>
              <a:rPr lang="en-US" altLang="zh-CN" sz="2800" smtClean="0"/>
              <a:t>:</a:t>
            </a:r>
          </a:p>
          <a:p>
            <a:pPr lvl="1" eaLnBrk="1" hangingPunct="1"/>
            <a:r>
              <a:rPr lang="en-US" altLang="zh-CN" sz="2400" i="1" smtClean="0">
                <a:solidFill>
                  <a:srgbClr val="CC3300"/>
                </a:solidFill>
              </a:rPr>
              <a:t>e</a:t>
            </a:r>
            <a:r>
              <a:rPr lang="en-US" altLang="zh-CN" sz="2400" smtClean="0">
                <a:solidFill>
                  <a:srgbClr val="CC3300"/>
                </a:solidFill>
              </a:rPr>
              <a:t>[</a:t>
            </a:r>
            <a:r>
              <a:rPr lang="en-US" altLang="zh-CN" sz="2400" i="1" smtClean="0">
                <a:solidFill>
                  <a:srgbClr val="CC3300"/>
                </a:solidFill>
              </a:rPr>
              <a:t>i, j </a:t>
            </a:r>
            <a:r>
              <a:rPr lang="en-US" altLang="zh-CN" sz="2400" smtClean="0">
                <a:solidFill>
                  <a:srgbClr val="CC3300"/>
                </a:solidFill>
              </a:rPr>
              <a:t>] = </a:t>
            </a:r>
            <a:r>
              <a:rPr lang="en-US" altLang="zh-CN" sz="2400" i="1" smtClean="0">
                <a:solidFill>
                  <a:srgbClr val="CC3300"/>
                </a:solidFill>
              </a:rPr>
              <a:t>p</a:t>
            </a:r>
            <a:r>
              <a:rPr lang="en-US" altLang="zh-CN" sz="2400" i="1" baseline="-25000" smtClean="0">
                <a:solidFill>
                  <a:srgbClr val="CC3300"/>
                </a:solidFill>
              </a:rPr>
              <a:t>r</a:t>
            </a:r>
            <a:r>
              <a:rPr lang="en-US" altLang="zh-CN" sz="2400" i="1" smtClean="0">
                <a:solidFill>
                  <a:srgbClr val="CC3300"/>
                </a:solidFill>
              </a:rPr>
              <a:t> </a:t>
            </a:r>
            <a:r>
              <a:rPr lang="en-US" altLang="zh-CN" sz="2400" smtClean="0">
                <a:solidFill>
                  <a:srgbClr val="CC3300"/>
                </a:solidFill>
              </a:rPr>
              <a:t>+ (</a:t>
            </a:r>
            <a:r>
              <a:rPr lang="en-US" altLang="zh-CN" sz="2400" i="1" smtClean="0">
                <a:solidFill>
                  <a:srgbClr val="CC3300"/>
                </a:solidFill>
              </a:rPr>
              <a:t>e</a:t>
            </a:r>
            <a:r>
              <a:rPr lang="en-US" altLang="zh-CN" sz="2400" smtClean="0">
                <a:solidFill>
                  <a:srgbClr val="CC3300"/>
                </a:solidFill>
              </a:rPr>
              <a:t>[</a:t>
            </a:r>
            <a:r>
              <a:rPr lang="en-US" altLang="zh-CN" sz="2400" i="1" smtClean="0">
                <a:solidFill>
                  <a:srgbClr val="CC3300"/>
                </a:solidFill>
              </a:rPr>
              <a:t>i, r</a:t>
            </a:r>
            <a:r>
              <a:rPr lang="en-US" altLang="zh-CN" sz="2400" i="1" smtClean="0">
                <a:solidFill>
                  <a:srgbClr val="CC3300"/>
                </a:solidFill>
                <a:sym typeface="Symbol" pitchFamily="18" charset="2"/>
              </a:rPr>
              <a:t></a:t>
            </a:r>
            <a:r>
              <a:rPr lang="en-US" altLang="zh-CN" sz="2400" smtClean="0">
                <a:solidFill>
                  <a:srgbClr val="CC3300"/>
                </a:solidFill>
              </a:rPr>
              <a:t>1] + </a:t>
            </a:r>
            <a:r>
              <a:rPr lang="en-US" altLang="zh-CN" sz="2400" i="1" smtClean="0">
                <a:solidFill>
                  <a:srgbClr val="CC3300"/>
                </a:solidFill>
              </a:rPr>
              <a:t>w</a:t>
            </a:r>
            <a:r>
              <a:rPr lang="en-US" altLang="zh-CN" sz="2400" smtClean="0">
                <a:solidFill>
                  <a:srgbClr val="CC3300"/>
                </a:solidFill>
              </a:rPr>
              <a:t>(</a:t>
            </a:r>
            <a:r>
              <a:rPr lang="en-US" altLang="zh-CN" sz="2400" i="1" smtClean="0">
                <a:solidFill>
                  <a:srgbClr val="CC3300"/>
                </a:solidFill>
              </a:rPr>
              <a:t>i, r</a:t>
            </a:r>
            <a:r>
              <a:rPr lang="en-US" altLang="zh-CN" sz="2400" i="1" smtClean="0">
                <a:solidFill>
                  <a:srgbClr val="CC3300"/>
                </a:solidFill>
                <a:sym typeface="Symbol" pitchFamily="18" charset="2"/>
              </a:rPr>
              <a:t></a:t>
            </a:r>
            <a:r>
              <a:rPr lang="en-US" altLang="zh-CN" sz="2400" smtClean="0">
                <a:solidFill>
                  <a:srgbClr val="CC3300"/>
                </a:solidFill>
              </a:rPr>
              <a:t>1))+(</a:t>
            </a:r>
            <a:r>
              <a:rPr lang="en-US" altLang="zh-CN" sz="2400" i="1" smtClean="0">
                <a:solidFill>
                  <a:srgbClr val="CC3300"/>
                </a:solidFill>
              </a:rPr>
              <a:t>e</a:t>
            </a:r>
            <a:r>
              <a:rPr lang="en-US" altLang="zh-CN" sz="2400" smtClean="0">
                <a:solidFill>
                  <a:srgbClr val="CC3300"/>
                </a:solidFill>
              </a:rPr>
              <a:t>[</a:t>
            </a:r>
            <a:r>
              <a:rPr lang="en-US" altLang="zh-CN" sz="2400" i="1" smtClean="0">
                <a:solidFill>
                  <a:srgbClr val="CC3300"/>
                </a:solidFill>
              </a:rPr>
              <a:t>r</a:t>
            </a:r>
            <a:r>
              <a:rPr lang="en-US" altLang="zh-CN" sz="2400" smtClean="0">
                <a:solidFill>
                  <a:srgbClr val="CC3300"/>
                </a:solidFill>
              </a:rPr>
              <a:t>+1</a:t>
            </a:r>
            <a:r>
              <a:rPr lang="en-US" altLang="zh-CN" sz="2400" i="1" smtClean="0">
                <a:solidFill>
                  <a:srgbClr val="CC3300"/>
                </a:solidFill>
              </a:rPr>
              <a:t>, j</a:t>
            </a:r>
            <a:r>
              <a:rPr lang="en-US" altLang="zh-CN" sz="2400" smtClean="0">
                <a:solidFill>
                  <a:srgbClr val="CC3300"/>
                </a:solidFill>
              </a:rPr>
              <a:t>] + </a:t>
            </a:r>
            <a:r>
              <a:rPr lang="en-US" altLang="zh-CN" sz="2400" i="1" smtClean="0">
                <a:solidFill>
                  <a:srgbClr val="CC3300"/>
                </a:solidFill>
              </a:rPr>
              <a:t>w</a:t>
            </a:r>
            <a:r>
              <a:rPr lang="en-US" altLang="zh-CN" sz="2400" smtClean="0">
                <a:solidFill>
                  <a:srgbClr val="CC3300"/>
                </a:solidFill>
              </a:rPr>
              <a:t>(</a:t>
            </a:r>
            <a:r>
              <a:rPr lang="en-US" altLang="zh-CN" sz="2400" i="1" smtClean="0">
                <a:solidFill>
                  <a:srgbClr val="CC3300"/>
                </a:solidFill>
              </a:rPr>
              <a:t>r</a:t>
            </a:r>
            <a:r>
              <a:rPr lang="en-US" altLang="zh-CN" sz="2400" smtClean="0">
                <a:solidFill>
                  <a:srgbClr val="CC3300"/>
                </a:solidFill>
              </a:rPr>
              <a:t>+1</a:t>
            </a:r>
            <a:r>
              <a:rPr lang="en-US" altLang="zh-CN" sz="2400" i="1" smtClean="0">
                <a:solidFill>
                  <a:srgbClr val="CC3300"/>
                </a:solidFill>
              </a:rPr>
              <a:t>, j</a:t>
            </a:r>
            <a:r>
              <a:rPr lang="en-US" altLang="zh-CN" sz="2400" smtClean="0">
                <a:solidFill>
                  <a:srgbClr val="CC3300"/>
                </a:solidFill>
              </a:rPr>
              <a:t>))</a:t>
            </a:r>
            <a:endParaRPr lang="en-US" altLang="zh-CN" sz="2400" i="1" smtClean="0">
              <a:solidFill>
                <a:srgbClr val="CC3300"/>
              </a:solidFill>
            </a:endParaRPr>
          </a:p>
          <a:p>
            <a:pPr lvl="1" eaLnBrk="1" hangingPunct="1">
              <a:buFontTx/>
              <a:buNone/>
            </a:pPr>
            <a:r>
              <a:rPr lang="en-US" altLang="zh-CN" sz="2400" smtClean="0">
                <a:solidFill>
                  <a:srgbClr val="CC3300"/>
                </a:solidFill>
              </a:rPr>
              <a:t>              </a:t>
            </a:r>
            <a:r>
              <a:rPr lang="en-US" altLang="zh-CN" sz="2400" smtClean="0"/>
              <a:t>= </a:t>
            </a:r>
            <a:r>
              <a:rPr lang="en-US" altLang="zh-CN" sz="2400" i="1" smtClean="0"/>
              <a:t>e</a:t>
            </a:r>
            <a:r>
              <a:rPr lang="en-US" altLang="zh-CN" sz="2400" smtClean="0"/>
              <a:t>[</a:t>
            </a:r>
            <a:r>
              <a:rPr lang="en-US" altLang="zh-CN" sz="2400" i="1" smtClean="0"/>
              <a:t>i, r</a:t>
            </a:r>
            <a:r>
              <a:rPr lang="en-US" altLang="zh-CN" sz="2400" i="1" smtClean="0">
                <a:sym typeface="Symbol" pitchFamily="18" charset="2"/>
              </a:rPr>
              <a:t></a:t>
            </a:r>
            <a:r>
              <a:rPr lang="en-US" altLang="zh-CN" sz="2400" smtClean="0"/>
              <a:t>1] + </a:t>
            </a:r>
            <a:r>
              <a:rPr lang="en-US" altLang="zh-CN" sz="2400" i="1" smtClean="0"/>
              <a:t>e</a:t>
            </a:r>
            <a:r>
              <a:rPr lang="en-US" altLang="zh-CN" sz="2400" smtClean="0"/>
              <a:t>[</a:t>
            </a:r>
            <a:r>
              <a:rPr lang="en-US" altLang="zh-CN" sz="2400" i="1" smtClean="0"/>
              <a:t>r</a:t>
            </a:r>
            <a:r>
              <a:rPr lang="en-US" altLang="zh-CN" sz="2400" smtClean="0"/>
              <a:t>+1</a:t>
            </a:r>
            <a:r>
              <a:rPr lang="en-US" altLang="zh-CN" sz="2400" i="1" smtClean="0"/>
              <a:t>, j</a:t>
            </a:r>
            <a:r>
              <a:rPr lang="en-US" altLang="zh-CN" sz="2400" smtClean="0"/>
              <a:t>] + </a:t>
            </a:r>
            <a:r>
              <a:rPr lang="en-US" altLang="zh-CN" sz="2400" i="1" smtClean="0"/>
              <a:t>w</a:t>
            </a:r>
            <a:r>
              <a:rPr lang="en-US" altLang="zh-CN" sz="2400" smtClean="0"/>
              <a:t>(</a:t>
            </a:r>
            <a:r>
              <a:rPr lang="en-US" altLang="zh-CN" sz="2400" i="1" smtClean="0"/>
              <a:t>i, j</a:t>
            </a:r>
            <a:r>
              <a:rPr lang="en-US" altLang="zh-CN" sz="2400" smtClean="0"/>
              <a:t>).</a:t>
            </a:r>
          </a:p>
          <a:p>
            <a:pPr eaLnBrk="1" hangingPunct="1"/>
            <a:r>
              <a:rPr lang="en-US" altLang="zh-CN" sz="2800" smtClean="0"/>
              <a:t>But, we don’t know </a:t>
            </a:r>
            <a:r>
              <a:rPr lang="en-US" altLang="zh-CN" sz="2800" i="1" smtClean="0"/>
              <a:t>k</a:t>
            </a:r>
            <a:r>
              <a:rPr lang="en-US" altLang="zh-CN" sz="2800" i="1" baseline="-25000" smtClean="0"/>
              <a:t>r</a:t>
            </a:r>
            <a:r>
              <a:rPr lang="en-US" altLang="zh-CN" sz="2800" smtClean="0"/>
              <a:t>. Hence,</a:t>
            </a:r>
          </a:p>
          <a:p>
            <a:pPr lvl="1" eaLnBrk="1" hangingPunct="1">
              <a:buFontTx/>
              <a:buNone/>
            </a:pPr>
            <a:endParaRPr lang="en-US" altLang="zh-CN" sz="2400" smtClean="0"/>
          </a:p>
          <a:p>
            <a:pPr lvl="1" eaLnBrk="1" hangingPunct="1">
              <a:buFontTx/>
              <a:buNone/>
            </a:pPr>
            <a:endParaRPr lang="en-US" altLang="zh-CN" sz="2400" smtClean="0">
              <a:solidFill>
                <a:srgbClr val="CC3300"/>
              </a:solidFill>
            </a:endParaRPr>
          </a:p>
          <a:p>
            <a:pPr eaLnBrk="1" hangingPunct="1"/>
            <a:endParaRPr lang="en-US" altLang="zh-CN" sz="2400" smtClean="0"/>
          </a:p>
        </p:txBody>
      </p:sp>
      <p:graphicFrame>
        <p:nvGraphicFramePr>
          <p:cNvPr id="17474" name="Object 66"/>
          <p:cNvGraphicFramePr>
            <a:graphicFrameLocks noGrp="1" noChangeAspect="1"/>
          </p:cNvGraphicFramePr>
          <p:nvPr>
            <p:ph sz="quarter" idx="2"/>
          </p:nvPr>
        </p:nvGraphicFramePr>
        <p:xfrm>
          <a:off x="2362200" y="2438400"/>
          <a:ext cx="1752600" cy="812800"/>
        </p:xfrm>
        <a:graphic>
          <a:graphicData uri="http://schemas.openxmlformats.org/presentationml/2006/ole">
            <mc:AlternateContent xmlns:mc="http://schemas.openxmlformats.org/markup-compatibility/2006">
              <mc:Choice xmlns:v="urn:schemas-microsoft-com:vml" Requires="v">
                <p:oleObj spid="_x0000_s17478" name="Equation" r:id="rId3" imgW="1752600" imgH="812800" progId="Equation.3">
                  <p:embed/>
                </p:oleObj>
              </mc:Choice>
              <mc:Fallback>
                <p:oleObj name="Equation" r:id="rId3" imgW="1752600" imgH="812800" progId="Equation.3">
                  <p:embed/>
                  <p:pic>
                    <p:nvPicPr>
                      <p:cNvPr id="0" name="Picture 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38400"/>
                        <a:ext cx="1752600" cy="8128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7478" name="Text Box 8"/>
          <p:cNvSpPr txBox="1">
            <a:spLocks noChangeArrowheads="1"/>
          </p:cNvSpPr>
          <p:nvPr/>
        </p:nvSpPr>
        <p:spPr bwMode="auto">
          <a:xfrm>
            <a:off x="4572000" y="2667000"/>
            <a:ext cx="1508125" cy="461963"/>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from Eq. 1</a:t>
            </a:r>
          </a:p>
        </p:txBody>
      </p:sp>
      <p:sp>
        <p:nvSpPr>
          <p:cNvPr id="17479" name="Rectangle 9"/>
          <p:cNvSpPr>
            <a:spLocks noChangeArrowheads="1"/>
          </p:cNvSpPr>
          <p:nvPr/>
        </p:nvSpPr>
        <p:spPr bwMode="auto">
          <a:xfrm>
            <a:off x="5486400" y="4267200"/>
            <a:ext cx="3717925" cy="366713"/>
          </a:xfrm>
          <a:prstGeom prst="rect">
            <a:avLst/>
          </a:prstGeom>
          <a:noFill/>
          <a:ln w="9525">
            <a:noFill/>
            <a:miter lim="800000"/>
            <a:headEnd/>
            <a:tailEnd/>
          </a:ln>
        </p:spPr>
        <p:txBody>
          <a:bodyPr wrap="none">
            <a:spAutoFit/>
          </a:bodyPr>
          <a:lstStyle/>
          <a:p>
            <a:r>
              <a:rPr lang="en-US" altLang="zh-CN" sz="1600">
                <a:latin typeface="Calibri" pitchFamily="34" charset="0"/>
              </a:rPr>
              <a:t>(because</a:t>
            </a:r>
            <a:r>
              <a:rPr lang="en-US" altLang="zh-CN" sz="1600" i="1">
                <a:latin typeface="Calibri" pitchFamily="34" charset="0"/>
              </a:rPr>
              <a:t> w</a:t>
            </a:r>
            <a:r>
              <a:rPr lang="en-US" altLang="zh-CN" sz="1600">
                <a:latin typeface="Calibri" pitchFamily="34" charset="0"/>
              </a:rPr>
              <a:t>(</a:t>
            </a:r>
            <a:r>
              <a:rPr lang="en-US" altLang="zh-CN" sz="1600" i="1">
                <a:latin typeface="Calibri" pitchFamily="34" charset="0"/>
              </a:rPr>
              <a:t>i, j</a:t>
            </a:r>
            <a:r>
              <a:rPr lang="en-US" altLang="zh-CN" sz="1600">
                <a:latin typeface="Calibri" pitchFamily="34" charset="0"/>
              </a:rPr>
              <a:t>)=</a:t>
            </a:r>
            <a:r>
              <a:rPr lang="en-US" altLang="zh-CN" sz="1600" i="1">
                <a:latin typeface="Calibri" pitchFamily="34" charset="0"/>
              </a:rPr>
              <a:t>w</a:t>
            </a:r>
            <a:r>
              <a:rPr lang="en-US" altLang="zh-CN" sz="1600">
                <a:latin typeface="Calibri" pitchFamily="34" charset="0"/>
              </a:rPr>
              <a:t>(</a:t>
            </a:r>
            <a:r>
              <a:rPr lang="en-US" altLang="zh-CN" sz="1600" i="1">
                <a:latin typeface="Calibri" pitchFamily="34" charset="0"/>
              </a:rPr>
              <a:t>i,r</a:t>
            </a:r>
            <a:r>
              <a:rPr lang="en-US" altLang="zh-CN" i="1">
                <a:solidFill>
                  <a:srgbClr val="010000"/>
                </a:solidFill>
                <a:latin typeface="Calibri" pitchFamily="34" charset="0"/>
                <a:sym typeface="Symbol" pitchFamily="18" charset="2"/>
              </a:rPr>
              <a:t></a:t>
            </a:r>
            <a:r>
              <a:rPr lang="en-US" altLang="zh-CN" sz="1600">
                <a:latin typeface="Calibri" pitchFamily="34" charset="0"/>
              </a:rPr>
              <a:t>1)</a:t>
            </a:r>
            <a:r>
              <a:rPr lang="en-US" altLang="zh-CN" sz="1600" i="1">
                <a:latin typeface="Calibri" pitchFamily="34" charset="0"/>
              </a:rPr>
              <a:t> </a:t>
            </a:r>
            <a:r>
              <a:rPr lang="en-US" altLang="zh-CN" sz="1600">
                <a:latin typeface="Calibri" pitchFamily="34" charset="0"/>
              </a:rPr>
              <a:t>+ </a:t>
            </a:r>
            <a:r>
              <a:rPr lang="en-US" altLang="zh-CN" sz="1600" i="1">
                <a:latin typeface="Calibri" pitchFamily="34" charset="0"/>
              </a:rPr>
              <a:t>p</a:t>
            </a:r>
            <a:r>
              <a:rPr lang="en-US" altLang="zh-CN" sz="1600" i="1" baseline="-25000">
                <a:latin typeface="Calibri" pitchFamily="34" charset="0"/>
              </a:rPr>
              <a:t>r</a:t>
            </a:r>
            <a:r>
              <a:rPr lang="en-US" altLang="zh-CN" sz="1600" i="1">
                <a:latin typeface="Calibri" pitchFamily="34" charset="0"/>
              </a:rPr>
              <a:t> </a:t>
            </a:r>
            <a:r>
              <a:rPr lang="en-US" altLang="zh-CN" sz="1600">
                <a:latin typeface="Calibri" pitchFamily="34" charset="0"/>
              </a:rPr>
              <a:t>+ </a:t>
            </a:r>
            <a:r>
              <a:rPr lang="en-US" altLang="zh-CN" sz="1600" i="1">
                <a:latin typeface="Calibri" pitchFamily="34" charset="0"/>
              </a:rPr>
              <a:t>w</a:t>
            </a:r>
            <a:r>
              <a:rPr lang="en-US" altLang="zh-CN" sz="1600">
                <a:latin typeface="Calibri" pitchFamily="34" charset="0"/>
              </a:rPr>
              <a:t>(</a:t>
            </a:r>
            <a:r>
              <a:rPr lang="en-US" altLang="zh-CN" sz="1600" i="1">
                <a:latin typeface="Calibri" pitchFamily="34" charset="0"/>
              </a:rPr>
              <a:t>r </a:t>
            </a:r>
            <a:r>
              <a:rPr lang="en-US" altLang="zh-CN" sz="1600">
                <a:latin typeface="Calibri" pitchFamily="34" charset="0"/>
              </a:rPr>
              <a:t>+ 1</a:t>
            </a:r>
            <a:r>
              <a:rPr lang="en-US" altLang="zh-CN" sz="1600" i="1">
                <a:latin typeface="Calibri" pitchFamily="34" charset="0"/>
              </a:rPr>
              <a:t>, j</a:t>
            </a:r>
            <a:r>
              <a:rPr lang="en-US" altLang="zh-CN" sz="1600">
                <a:latin typeface="Calibri" pitchFamily="34" charset="0"/>
              </a:rPr>
              <a:t>))</a:t>
            </a:r>
          </a:p>
        </p:txBody>
      </p:sp>
      <p:graphicFrame>
        <p:nvGraphicFramePr>
          <p:cNvPr id="17475" name="Object 67"/>
          <p:cNvGraphicFramePr>
            <a:graphicFrameLocks noGrp="1" noChangeAspect="1"/>
          </p:cNvGraphicFramePr>
          <p:nvPr>
            <p:ph sz="quarter" idx="3"/>
          </p:nvPr>
        </p:nvGraphicFramePr>
        <p:xfrm>
          <a:off x="1490663" y="5334000"/>
          <a:ext cx="5856287" cy="914400"/>
        </p:xfrm>
        <a:graphic>
          <a:graphicData uri="http://schemas.openxmlformats.org/presentationml/2006/ole">
            <mc:AlternateContent xmlns:mc="http://schemas.openxmlformats.org/markup-compatibility/2006">
              <mc:Choice xmlns:v="urn:schemas-microsoft-com:vml" Requires="v">
                <p:oleObj spid="_x0000_s17479" name="Equation" r:id="rId5" imgW="3416300" imgH="533400" progId="Equation.3">
                  <p:embed/>
                </p:oleObj>
              </mc:Choice>
              <mc:Fallback>
                <p:oleObj name="Equation" r:id="rId5" imgW="3416300" imgH="533400" progId="Equation.3">
                  <p:embed/>
                  <p:pic>
                    <p:nvPicPr>
                      <p:cNvPr id="0" name="Picture 6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5334000"/>
                        <a:ext cx="5856287" cy="914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Computing an Optimal Solution</a:t>
            </a:r>
          </a:p>
        </p:txBody>
      </p:sp>
      <p:sp>
        <p:nvSpPr>
          <p:cNvPr id="30723" name="Rectangle 3"/>
          <p:cNvSpPr>
            <a:spLocks noGrp="1" noChangeArrowheads="1"/>
          </p:cNvSpPr>
          <p:nvPr>
            <p:ph type="body" idx="1"/>
          </p:nvPr>
        </p:nvSpPr>
        <p:spPr/>
        <p:txBody>
          <a:bodyPr rtlCol="0">
            <a:normAutofit/>
          </a:bodyPr>
          <a:lstStyle/>
          <a:p>
            <a:pPr fontAlgn="auto">
              <a:spcAft>
                <a:spcPts val="0"/>
              </a:spcAft>
              <a:buFont typeface="Wingdings" pitchFamily="2" charset="2"/>
              <a:buNone/>
              <a:defRPr/>
            </a:pPr>
            <a:r>
              <a:rPr lang="en-US" altLang="zh-CN" sz="2800" smtClean="0"/>
              <a:t>For each subproblem (</a:t>
            </a:r>
            <a:r>
              <a:rPr lang="en-US" altLang="zh-CN" sz="2800" i="1" smtClean="0"/>
              <a:t>i,j</a:t>
            </a:r>
            <a:r>
              <a:rPr lang="en-US" altLang="zh-CN" sz="2800" smtClean="0"/>
              <a:t>), store:</a:t>
            </a:r>
          </a:p>
          <a:p>
            <a:pPr fontAlgn="auto">
              <a:spcAft>
                <a:spcPts val="0"/>
              </a:spcAft>
              <a:buFont typeface="Arial" pitchFamily="34" charset="0"/>
              <a:buChar char="•"/>
              <a:defRPr/>
            </a:pPr>
            <a:r>
              <a:rPr lang="en-US" altLang="zh-CN" sz="2800" smtClean="0"/>
              <a:t>expected search cost in a table </a:t>
            </a:r>
            <a:r>
              <a:rPr lang="en-US" altLang="zh-CN" sz="2800" i="1" smtClean="0">
                <a:solidFill>
                  <a:srgbClr val="CC3300"/>
                </a:solidFill>
              </a:rPr>
              <a:t>e</a:t>
            </a:r>
            <a:r>
              <a:rPr lang="en-US" altLang="zh-CN" sz="2800" smtClean="0">
                <a:solidFill>
                  <a:srgbClr val="CC3300"/>
                </a:solidFill>
              </a:rPr>
              <a:t>[1 </a:t>
            </a:r>
            <a:r>
              <a:rPr lang="en-US" altLang="zh-CN" sz="2800" i="1" smtClean="0">
                <a:solidFill>
                  <a:srgbClr val="CC3300"/>
                </a:solidFill>
              </a:rPr>
              <a:t>..n</a:t>
            </a:r>
            <a:r>
              <a:rPr lang="en-US" altLang="zh-CN" sz="2800" smtClean="0">
                <a:solidFill>
                  <a:srgbClr val="CC3300"/>
                </a:solidFill>
              </a:rPr>
              <a:t>+1 </a:t>
            </a:r>
            <a:r>
              <a:rPr lang="en-US" altLang="zh-CN" sz="2800" i="1" smtClean="0">
                <a:solidFill>
                  <a:srgbClr val="CC3300"/>
                </a:solidFill>
              </a:rPr>
              <a:t>, </a:t>
            </a:r>
            <a:r>
              <a:rPr lang="en-US" altLang="zh-CN" sz="2800" smtClean="0">
                <a:solidFill>
                  <a:srgbClr val="CC3300"/>
                </a:solidFill>
              </a:rPr>
              <a:t>0 </a:t>
            </a:r>
            <a:r>
              <a:rPr lang="en-US" altLang="zh-CN" sz="2800" i="1" smtClean="0">
                <a:solidFill>
                  <a:srgbClr val="CC3300"/>
                </a:solidFill>
              </a:rPr>
              <a:t>..n</a:t>
            </a:r>
            <a:r>
              <a:rPr lang="en-US" altLang="zh-CN" sz="2800" smtClean="0">
                <a:solidFill>
                  <a:srgbClr val="CC3300"/>
                </a:solidFill>
              </a:rPr>
              <a:t>]</a:t>
            </a:r>
          </a:p>
          <a:p>
            <a:pPr lvl="1" fontAlgn="auto">
              <a:spcAft>
                <a:spcPts val="0"/>
              </a:spcAft>
              <a:buFont typeface="Arial" pitchFamily="34" charset="0"/>
              <a:buChar char="–"/>
              <a:defRPr/>
            </a:pPr>
            <a:r>
              <a:rPr lang="en-US" altLang="zh-CN" sz="2400" smtClean="0"/>
              <a:t>Will use only entries </a:t>
            </a:r>
            <a:r>
              <a:rPr lang="en-US" altLang="zh-CN" sz="2400" i="1" smtClean="0"/>
              <a:t>e</a:t>
            </a:r>
            <a:r>
              <a:rPr lang="en-US" altLang="zh-CN" sz="2400" smtClean="0"/>
              <a:t>[</a:t>
            </a:r>
            <a:r>
              <a:rPr lang="en-US" altLang="zh-CN" sz="2400" i="1" smtClean="0"/>
              <a:t>i, j </a:t>
            </a:r>
            <a:r>
              <a:rPr lang="en-US" altLang="zh-CN" sz="2400" smtClean="0"/>
              <a:t>], where </a:t>
            </a:r>
            <a:r>
              <a:rPr lang="en-US" altLang="zh-CN" sz="2400" i="1" smtClean="0"/>
              <a:t>j </a:t>
            </a:r>
            <a:r>
              <a:rPr lang="en-US" altLang="zh-CN" sz="2400" smtClean="0"/>
              <a:t>≥ </a:t>
            </a:r>
            <a:r>
              <a:rPr lang="en-US" altLang="zh-CN" sz="2400" i="1" smtClean="0"/>
              <a:t>i</a:t>
            </a:r>
            <a:r>
              <a:rPr lang="en-US" altLang="zh-CN" sz="2400" i="1" smtClean="0">
                <a:sym typeface="Symbol" pitchFamily="18" charset="2"/>
              </a:rPr>
              <a:t></a:t>
            </a:r>
            <a:r>
              <a:rPr lang="en-US" altLang="zh-CN" sz="2400" smtClean="0"/>
              <a:t>1.</a:t>
            </a:r>
          </a:p>
          <a:p>
            <a:pPr fontAlgn="auto">
              <a:spcAft>
                <a:spcPts val="0"/>
              </a:spcAft>
              <a:buFont typeface="Arial" pitchFamily="34" charset="0"/>
              <a:buChar char="•"/>
              <a:defRPr/>
            </a:pPr>
            <a:r>
              <a:rPr lang="en-US" altLang="zh-CN" sz="2800" smtClean="0">
                <a:solidFill>
                  <a:srgbClr val="CC3300"/>
                </a:solidFill>
              </a:rPr>
              <a:t>root[</a:t>
            </a:r>
            <a:r>
              <a:rPr lang="en-US" altLang="zh-CN" sz="2800" i="1" smtClean="0">
                <a:solidFill>
                  <a:srgbClr val="CC3300"/>
                </a:solidFill>
              </a:rPr>
              <a:t>i, j </a:t>
            </a:r>
            <a:r>
              <a:rPr lang="en-US" altLang="zh-CN" sz="2800" smtClean="0">
                <a:solidFill>
                  <a:srgbClr val="CC3300"/>
                </a:solidFill>
              </a:rPr>
              <a:t>]</a:t>
            </a:r>
            <a:r>
              <a:rPr lang="en-US" altLang="zh-CN" sz="2800" smtClean="0"/>
              <a:t> = root of subtree with keys </a:t>
            </a:r>
            <a:r>
              <a:rPr lang="en-US" altLang="zh-CN" sz="2800" i="1" smtClean="0"/>
              <a:t>k</a:t>
            </a:r>
            <a:r>
              <a:rPr lang="en-US" altLang="zh-CN" sz="2800" i="1" baseline="-25000" smtClean="0"/>
              <a:t>i</a:t>
            </a:r>
            <a:r>
              <a:rPr lang="en-US" altLang="zh-CN" sz="2800" i="1" smtClean="0"/>
              <a:t>,..,k</a:t>
            </a:r>
            <a:r>
              <a:rPr lang="en-US" altLang="zh-CN" sz="2800" i="1" baseline="-25000" smtClean="0"/>
              <a:t>j</a:t>
            </a:r>
            <a:r>
              <a:rPr lang="en-US" altLang="zh-CN" sz="2800" smtClean="0"/>
              <a:t>, </a:t>
            </a:r>
            <a:r>
              <a:rPr lang="en-US" altLang="zh-CN" sz="2400" smtClean="0"/>
              <a:t>for 1 ≤ </a:t>
            </a:r>
            <a:r>
              <a:rPr lang="en-US" altLang="zh-CN" sz="2400" i="1" smtClean="0"/>
              <a:t>i </a:t>
            </a:r>
            <a:r>
              <a:rPr lang="en-US" altLang="zh-CN" sz="2400" smtClean="0"/>
              <a:t>≤ </a:t>
            </a:r>
            <a:r>
              <a:rPr lang="en-US" altLang="zh-CN" sz="2400" i="1" smtClean="0"/>
              <a:t>j </a:t>
            </a:r>
            <a:r>
              <a:rPr lang="en-US" altLang="zh-CN" sz="2400" smtClean="0"/>
              <a:t>≤ </a:t>
            </a:r>
            <a:r>
              <a:rPr lang="en-US" altLang="zh-CN" sz="2400" i="1" smtClean="0"/>
              <a:t>n.</a:t>
            </a:r>
          </a:p>
          <a:p>
            <a:pPr fontAlgn="auto">
              <a:spcAft>
                <a:spcPts val="0"/>
              </a:spcAft>
              <a:buFont typeface="Arial" pitchFamily="34" charset="0"/>
              <a:buChar char="•"/>
              <a:defRPr/>
            </a:pPr>
            <a:r>
              <a:rPr lang="en-US" altLang="zh-CN" sz="2800" i="1" smtClean="0">
                <a:solidFill>
                  <a:srgbClr val="CC3300"/>
                </a:solidFill>
              </a:rPr>
              <a:t>w</a:t>
            </a:r>
            <a:r>
              <a:rPr lang="en-US" altLang="zh-CN" sz="2800" smtClean="0">
                <a:solidFill>
                  <a:srgbClr val="CC3300"/>
                </a:solidFill>
              </a:rPr>
              <a:t>[1</a:t>
            </a:r>
            <a:r>
              <a:rPr lang="en-US" altLang="zh-CN" sz="2800" i="1" smtClean="0">
                <a:solidFill>
                  <a:srgbClr val="CC3300"/>
                </a:solidFill>
              </a:rPr>
              <a:t>..n</a:t>
            </a:r>
            <a:r>
              <a:rPr lang="en-US" altLang="zh-CN" sz="2800" smtClean="0">
                <a:solidFill>
                  <a:srgbClr val="CC3300"/>
                </a:solidFill>
              </a:rPr>
              <a:t>+1</a:t>
            </a:r>
            <a:r>
              <a:rPr lang="en-US" altLang="zh-CN" sz="2800" i="1" smtClean="0">
                <a:solidFill>
                  <a:srgbClr val="CC3300"/>
                </a:solidFill>
              </a:rPr>
              <a:t>, </a:t>
            </a:r>
            <a:r>
              <a:rPr lang="en-US" altLang="zh-CN" sz="2800" smtClean="0">
                <a:solidFill>
                  <a:srgbClr val="CC3300"/>
                </a:solidFill>
              </a:rPr>
              <a:t>0</a:t>
            </a:r>
            <a:r>
              <a:rPr lang="en-US" altLang="zh-CN" sz="2800" i="1" smtClean="0">
                <a:solidFill>
                  <a:srgbClr val="CC3300"/>
                </a:solidFill>
              </a:rPr>
              <a:t>..n</a:t>
            </a:r>
            <a:r>
              <a:rPr lang="en-US" altLang="zh-CN" sz="2800" smtClean="0">
                <a:solidFill>
                  <a:srgbClr val="CC3300"/>
                </a:solidFill>
              </a:rPr>
              <a:t>]</a:t>
            </a:r>
            <a:r>
              <a:rPr lang="en-US" altLang="zh-CN" sz="2800" smtClean="0"/>
              <a:t> = sum of probabilities</a:t>
            </a:r>
          </a:p>
          <a:p>
            <a:pPr lvl="1" fontAlgn="auto">
              <a:spcAft>
                <a:spcPts val="0"/>
              </a:spcAft>
              <a:buFont typeface="Arial" pitchFamily="34" charset="0"/>
              <a:buChar char="–"/>
              <a:defRPr/>
            </a:pPr>
            <a:r>
              <a:rPr lang="en-US" altLang="zh-CN" sz="2400" i="1" smtClean="0"/>
              <a:t>w</a:t>
            </a:r>
            <a:r>
              <a:rPr lang="en-US" altLang="zh-CN" sz="2400" smtClean="0"/>
              <a:t>[</a:t>
            </a:r>
            <a:r>
              <a:rPr lang="en-US" altLang="zh-CN" sz="2400" i="1" smtClean="0"/>
              <a:t>i, i</a:t>
            </a:r>
            <a:r>
              <a:rPr lang="en-US" altLang="zh-CN" sz="2400" i="1" smtClean="0">
                <a:sym typeface="Symbol" pitchFamily="18" charset="2"/>
              </a:rPr>
              <a:t></a:t>
            </a:r>
            <a:r>
              <a:rPr lang="en-US" altLang="zh-CN" sz="2400" smtClean="0"/>
              <a:t>1] = 0 for 1 ≤ </a:t>
            </a:r>
            <a:r>
              <a:rPr lang="en-US" altLang="zh-CN" sz="2400" i="1" smtClean="0"/>
              <a:t>i </a:t>
            </a:r>
            <a:r>
              <a:rPr lang="en-US" altLang="zh-CN" sz="2400" smtClean="0"/>
              <a:t>≤ </a:t>
            </a:r>
            <a:r>
              <a:rPr lang="en-US" altLang="zh-CN" sz="2400" i="1" smtClean="0"/>
              <a:t>n.</a:t>
            </a:r>
          </a:p>
          <a:p>
            <a:pPr lvl="1" fontAlgn="auto">
              <a:spcAft>
                <a:spcPts val="0"/>
              </a:spcAft>
              <a:buFont typeface="Arial" pitchFamily="34" charset="0"/>
              <a:buChar char="–"/>
              <a:defRPr/>
            </a:pPr>
            <a:r>
              <a:rPr lang="en-US" altLang="zh-CN" sz="2400" i="1" smtClean="0"/>
              <a:t>w</a:t>
            </a:r>
            <a:r>
              <a:rPr lang="en-US" altLang="zh-CN" sz="2400" smtClean="0"/>
              <a:t>[</a:t>
            </a:r>
            <a:r>
              <a:rPr lang="en-US" altLang="zh-CN" sz="2400" i="1" smtClean="0"/>
              <a:t>i, j </a:t>
            </a:r>
            <a:r>
              <a:rPr lang="en-US" altLang="zh-CN" sz="2400" smtClean="0"/>
              <a:t>] = </a:t>
            </a:r>
            <a:r>
              <a:rPr lang="en-US" altLang="zh-CN" sz="2400" i="1" smtClean="0"/>
              <a:t>w</a:t>
            </a:r>
            <a:r>
              <a:rPr lang="en-US" altLang="zh-CN" sz="2400" smtClean="0"/>
              <a:t>[</a:t>
            </a:r>
            <a:r>
              <a:rPr lang="en-US" altLang="zh-CN" sz="2400" i="1" smtClean="0"/>
              <a:t>i, j-</a:t>
            </a:r>
            <a:r>
              <a:rPr lang="en-US" altLang="zh-CN" sz="2400" smtClean="0"/>
              <a:t>1] + </a:t>
            </a:r>
            <a:r>
              <a:rPr lang="en-US" altLang="zh-CN" sz="2400" i="1" smtClean="0"/>
              <a:t>p</a:t>
            </a:r>
            <a:r>
              <a:rPr lang="en-US" altLang="zh-CN" sz="2400" i="1" baseline="-25000" smtClean="0"/>
              <a:t>j</a:t>
            </a:r>
            <a:r>
              <a:rPr lang="en-US" altLang="zh-CN" sz="2400" i="1" smtClean="0"/>
              <a:t> </a:t>
            </a:r>
            <a:r>
              <a:rPr lang="en-US" altLang="zh-CN" sz="2400" smtClean="0"/>
              <a:t>for 1 ≤ </a:t>
            </a:r>
            <a:r>
              <a:rPr lang="en-US" altLang="zh-CN" sz="2400" i="1" smtClean="0"/>
              <a:t>i </a:t>
            </a:r>
            <a:r>
              <a:rPr lang="en-US" altLang="zh-CN" sz="2400" smtClean="0"/>
              <a:t>≤ </a:t>
            </a:r>
            <a:r>
              <a:rPr lang="en-US" altLang="zh-CN" sz="2400" i="1" smtClean="0"/>
              <a:t>j </a:t>
            </a:r>
            <a:r>
              <a:rPr lang="en-US" altLang="zh-CN" sz="2400" smtClean="0"/>
              <a:t>≤ </a:t>
            </a:r>
            <a:r>
              <a:rPr lang="en-US" altLang="zh-CN" sz="2400" i="1" smtClean="0"/>
              <a:t>n.</a:t>
            </a:r>
            <a:endParaRPr lang="en-US" altLang="zh-CN" sz="2400" smtClean="0"/>
          </a:p>
          <a:p>
            <a:pPr fontAlgn="auto">
              <a:spcAft>
                <a:spcPts val="0"/>
              </a:spcAft>
              <a:buFont typeface="Arial" pitchFamily="34" charset="0"/>
              <a:buChar char="•"/>
              <a:defRPr/>
            </a:pPr>
            <a:endParaRPr lang="en-US" altLang="zh-CN" sz="2400" smtClean="0"/>
          </a:p>
          <a:p>
            <a:pPr fontAlgn="auto">
              <a:spcAft>
                <a:spcPts val="0"/>
              </a:spcAft>
              <a:buFont typeface="Arial" pitchFamily="34" charset="0"/>
              <a:buChar char="•"/>
              <a:defRPr/>
            </a:pPr>
            <a:endParaRPr lang="en-US" altLang="zh-CN" sz="2800" smtClean="0"/>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9388" y="-228600"/>
            <a:ext cx="9210675" cy="1182688"/>
          </a:xfrm>
        </p:spPr>
        <p:txBody>
          <a:bodyPr rtlCol="0"/>
          <a:lstStyle/>
          <a:p>
            <a:pPr fontAlgn="auto">
              <a:spcAft>
                <a:spcPts val="0"/>
              </a:spcAft>
              <a:defRPr/>
            </a:pPr>
            <a:r>
              <a:rPr lang="en-US" altLang="zh-CN" dirty="0" smtClean="0"/>
              <a:t>Pseudo-code</a:t>
            </a:r>
          </a:p>
        </p:txBody>
      </p:sp>
      <p:sp>
        <p:nvSpPr>
          <p:cNvPr id="88067" name="Rectangle 3"/>
          <p:cNvSpPr>
            <a:spLocks noGrp="1" noChangeArrowheads="1"/>
          </p:cNvSpPr>
          <p:nvPr>
            <p:ph type="body" idx="1"/>
          </p:nvPr>
        </p:nvSpPr>
        <p:spPr>
          <a:xfrm>
            <a:off x="212725" y="1104900"/>
            <a:ext cx="5715000" cy="48006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457200" indent="-457200" fontAlgn="auto">
              <a:lnSpc>
                <a:spcPct val="80000"/>
              </a:lnSpc>
              <a:spcAft>
                <a:spcPts val="0"/>
              </a:spcAft>
              <a:buFont typeface="Wingdings" pitchFamily="2" charset="2"/>
              <a:buNone/>
              <a:defRPr/>
            </a:pPr>
            <a:r>
              <a:rPr lang="en-US" altLang="zh-CN" sz="2000" b="1" u="sng" dirty="0" smtClean="0"/>
              <a:t>OPTIMAL-BST(</a:t>
            </a:r>
            <a:r>
              <a:rPr lang="en-US" altLang="zh-CN" sz="2000" b="1" i="1" u="sng" dirty="0" smtClean="0"/>
              <a:t>p, q, n</a:t>
            </a:r>
            <a:r>
              <a:rPr lang="en-US" altLang="zh-CN" sz="2000" b="1" u="sng" dirty="0" smtClean="0"/>
              <a:t>)</a:t>
            </a:r>
          </a:p>
          <a:p>
            <a:pPr marL="457200" indent="-457200" fontAlgn="auto">
              <a:lnSpc>
                <a:spcPct val="80000"/>
              </a:lnSpc>
              <a:spcAft>
                <a:spcPts val="0"/>
              </a:spcAft>
              <a:buFont typeface="Wingdings" pitchFamily="2" charset="2"/>
              <a:buAutoNum type="arabicPeriod"/>
              <a:defRPr/>
            </a:pPr>
            <a:r>
              <a:rPr lang="en-US" altLang="zh-CN" sz="2000" b="1" dirty="0" smtClean="0"/>
              <a:t>for </a:t>
            </a:r>
            <a:r>
              <a:rPr lang="en-US" altLang="zh-CN" sz="2000" i="1" dirty="0" smtClean="0"/>
              <a:t>i </a:t>
            </a:r>
            <a:r>
              <a:rPr lang="en-US" altLang="zh-CN" sz="2000" dirty="0" smtClean="0"/>
              <a:t>← 1 </a:t>
            </a:r>
            <a:r>
              <a:rPr lang="en-US" altLang="zh-CN" sz="2000" b="1" dirty="0" smtClean="0"/>
              <a:t>to </a:t>
            </a:r>
            <a:r>
              <a:rPr lang="en-US" altLang="zh-CN" sz="2000" i="1" dirty="0" smtClean="0"/>
              <a:t>n </a:t>
            </a:r>
            <a:r>
              <a:rPr lang="en-US" altLang="zh-CN" sz="2000" dirty="0" smtClean="0"/>
              <a:t>+ 1</a:t>
            </a:r>
          </a:p>
          <a:p>
            <a:pPr marL="457200" indent="-4572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e</a:t>
            </a:r>
            <a:r>
              <a:rPr lang="en-US" altLang="zh-CN" sz="2000" dirty="0" smtClean="0"/>
              <a:t>[</a:t>
            </a:r>
            <a:r>
              <a:rPr lang="en-US" altLang="zh-CN" sz="2000" i="1" dirty="0" smtClean="0"/>
              <a:t>i, i</a:t>
            </a:r>
            <a:r>
              <a:rPr lang="en-US" altLang="zh-CN" sz="1800" i="1" dirty="0" smtClean="0">
                <a:sym typeface="Symbol" pitchFamily="18" charset="2"/>
              </a:rPr>
              <a:t></a:t>
            </a:r>
            <a:r>
              <a:rPr lang="en-US" altLang="zh-CN" sz="2000" dirty="0" smtClean="0"/>
              <a:t> 1] ← 0</a:t>
            </a:r>
          </a:p>
          <a:p>
            <a:pPr marL="457200" indent="-457200" fontAlgn="auto">
              <a:lnSpc>
                <a:spcPct val="80000"/>
              </a:lnSpc>
              <a:spcAft>
                <a:spcPts val="0"/>
              </a:spcAft>
              <a:buFont typeface="Wingdings" pitchFamily="2" charset="2"/>
              <a:buAutoNum type="arabicPeriod"/>
              <a:defRPr/>
            </a:pPr>
            <a:r>
              <a:rPr lang="en-US" altLang="zh-CN" sz="2000" i="1" dirty="0" smtClean="0"/>
              <a:t>         w</a:t>
            </a:r>
            <a:r>
              <a:rPr lang="en-US" altLang="zh-CN" sz="2000" dirty="0" smtClean="0"/>
              <a:t>[</a:t>
            </a:r>
            <a:r>
              <a:rPr lang="en-US" altLang="zh-CN" sz="2000" i="1" dirty="0" smtClean="0"/>
              <a:t>i, i</a:t>
            </a:r>
            <a:r>
              <a:rPr lang="en-US" altLang="zh-CN" sz="1800" i="1" dirty="0" smtClean="0">
                <a:sym typeface="Symbol" pitchFamily="18" charset="2"/>
              </a:rPr>
              <a:t></a:t>
            </a:r>
            <a:r>
              <a:rPr lang="en-US" altLang="zh-CN" sz="2000" dirty="0" smtClean="0"/>
              <a:t> 1] ← 0</a:t>
            </a:r>
          </a:p>
          <a:p>
            <a:pPr marL="457200" indent="-457200" fontAlgn="auto">
              <a:lnSpc>
                <a:spcPct val="80000"/>
              </a:lnSpc>
              <a:spcAft>
                <a:spcPts val="0"/>
              </a:spcAft>
              <a:buFont typeface="Wingdings" pitchFamily="2" charset="2"/>
              <a:buAutoNum type="arabicPeriod"/>
              <a:defRPr/>
            </a:pPr>
            <a:r>
              <a:rPr lang="en-US" altLang="zh-CN" sz="2000" b="1" dirty="0" smtClean="0"/>
              <a:t>for </a:t>
            </a:r>
            <a:r>
              <a:rPr lang="en-US" altLang="zh-CN" sz="2000" i="1" dirty="0" smtClean="0"/>
              <a:t>l </a:t>
            </a:r>
            <a:r>
              <a:rPr lang="en-US" altLang="zh-CN" sz="2000" dirty="0" smtClean="0"/>
              <a:t>← 1 </a:t>
            </a:r>
            <a:r>
              <a:rPr lang="en-US" altLang="zh-CN" sz="2000" b="1" dirty="0" smtClean="0"/>
              <a:t>to </a:t>
            </a:r>
            <a:r>
              <a:rPr lang="en-US" altLang="zh-CN" sz="2000" i="1" dirty="0" smtClean="0"/>
              <a:t>n</a:t>
            </a:r>
          </a:p>
          <a:p>
            <a:pPr marL="457200" indent="-457200" fontAlgn="auto">
              <a:lnSpc>
                <a:spcPct val="80000"/>
              </a:lnSpc>
              <a:spcAft>
                <a:spcPts val="0"/>
              </a:spcAft>
              <a:buFont typeface="Wingdings" pitchFamily="2" charset="2"/>
              <a:buAutoNum type="arabicPeriod"/>
              <a:defRPr/>
            </a:pPr>
            <a:r>
              <a:rPr lang="en-US" altLang="zh-CN" sz="2000" b="1" dirty="0" smtClean="0"/>
              <a:t>    do for </a:t>
            </a:r>
            <a:r>
              <a:rPr lang="en-US" altLang="zh-CN" sz="2000" i="1" dirty="0" smtClean="0"/>
              <a:t>i </a:t>
            </a:r>
            <a:r>
              <a:rPr lang="en-US" altLang="zh-CN" sz="2000" dirty="0" smtClean="0"/>
              <a:t>← 1 </a:t>
            </a:r>
            <a:r>
              <a:rPr lang="en-US" altLang="zh-CN" sz="2000" b="1" dirty="0" smtClean="0"/>
              <a:t>to </a:t>
            </a:r>
            <a:r>
              <a:rPr lang="en-US" altLang="zh-CN" sz="2000" i="1" dirty="0" err="1" smtClean="0"/>
              <a:t>n</a:t>
            </a:r>
            <a:r>
              <a:rPr lang="en-US" altLang="zh-CN" sz="1800" i="1" dirty="0" err="1" smtClean="0">
                <a:sym typeface="Symbol" pitchFamily="18" charset="2"/>
              </a:rPr>
              <a:t></a:t>
            </a:r>
            <a:r>
              <a:rPr lang="en-US" altLang="zh-CN" sz="2000" i="1" dirty="0" err="1" smtClean="0"/>
              <a:t>l</a:t>
            </a:r>
            <a:r>
              <a:rPr lang="en-US" altLang="zh-CN" sz="2000" i="1" dirty="0" smtClean="0"/>
              <a:t> </a:t>
            </a:r>
            <a:r>
              <a:rPr lang="en-US" altLang="zh-CN" sz="2000" dirty="0" smtClean="0"/>
              <a:t>+ 1</a:t>
            </a:r>
          </a:p>
          <a:p>
            <a:pPr marL="457200" indent="-4572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j </a:t>
            </a:r>
            <a:r>
              <a:rPr lang="en-US" altLang="zh-CN" sz="2000" dirty="0" smtClean="0"/>
              <a:t>←</a:t>
            </a:r>
            <a:r>
              <a:rPr lang="en-US" altLang="zh-CN" sz="2000" i="1" dirty="0" smtClean="0"/>
              <a:t>i </a:t>
            </a:r>
            <a:r>
              <a:rPr lang="en-US" altLang="zh-CN" sz="2000" dirty="0" smtClean="0"/>
              <a:t>+ </a:t>
            </a:r>
            <a:r>
              <a:rPr lang="en-US" altLang="zh-CN" sz="2000" i="1" dirty="0" smtClean="0"/>
              <a:t>l</a:t>
            </a:r>
            <a:r>
              <a:rPr lang="en-US" altLang="zh-CN" sz="1800" i="1" dirty="0" smtClean="0">
                <a:sym typeface="Symbol" pitchFamily="18" charset="2"/>
              </a:rPr>
              <a:t></a:t>
            </a:r>
            <a:r>
              <a:rPr lang="en-US" altLang="zh-CN" sz="2000" dirty="0" smtClean="0"/>
              <a:t>1</a:t>
            </a:r>
          </a:p>
          <a:p>
            <a:pPr marL="457200" indent="-457200" fontAlgn="auto">
              <a:lnSpc>
                <a:spcPct val="80000"/>
              </a:lnSpc>
              <a:spcAft>
                <a:spcPts val="0"/>
              </a:spcAft>
              <a:buFont typeface="Wingdings" pitchFamily="2" charset="2"/>
              <a:buAutoNum type="arabicPeriod"/>
              <a:defRPr/>
            </a:pPr>
            <a:r>
              <a:rPr lang="en-US" altLang="zh-CN" sz="2000" i="1" dirty="0" smtClean="0"/>
              <a:t>             e</a:t>
            </a:r>
            <a:r>
              <a:rPr lang="en-US" altLang="zh-CN" sz="2000" dirty="0" smtClean="0"/>
              <a:t>[</a:t>
            </a:r>
            <a:r>
              <a:rPr lang="en-US" altLang="zh-CN" sz="2000" i="1" dirty="0" smtClean="0"/>
              <a:t>i, j </a:t>
            </a:r>
            <a:r>
              <a:rPr lang="en-US" altLang="zh-CN" sz="2000" dirty="0" smtClean="0"/>
              <a:t>]←∞</a:t>
            </a:r>
          </a:p>
          <a:p>
            <a:pPr marL="457200" indent="-457200" fontAlgn="auto">
              <a:lnSpc>
                <a:spcPct val="80000"/>
              </a:lnSpc>
              <a:spcAft>
                <a:spcPts val="0"/>
              </a:spcAft>
              <a:buFont typeface="Wingdings" pitchFamily="2" charset="2"/>
              <a:buAutoNum type="arabicPeriod"/>
              <a:defRPr/>
            </a:pPr>
            <a:r>
              <a:rPr lang="en-US" altLang="zh-CN" sz="2000" i="1" dirty="0" smtClean="0"/>
              <a:t>             w</a:t>
            </a:r>
            <a:r>
              <a:rPr lang="en-US" altLang="zh-CN" sz="2000" dirty="0" smtClean="0"/>
              <a:t>[</a:t>
            </a:r>
            <a:r>
              <a:rPr lang="en-US" altLang="zh-CN" sz="2000" i="1" dirty="0" smtClean="0"/>
              <a:t>i, j </a:t>
            </a:r>
            <a:r>
              <a:rPr lang="en-US" altLang="zh-CN" sz="2000" dirty="0" smtClean="0"/>
              <a:t>] ← </a:t>
            </a:r>
            <a:r>
              <a:rPr lang="en-US" altLang="zh-CN" sz="2000" i="1" dirty="0" smtClean="0"/>
              <a:t>w</a:t>
            </a:r>
            <a:r>
              <a:rPr lang="en-US" altLang="zh-CN" sz="2000" dirty="0" smtClean="0"/>
              <a:t>[</a:t>
            </a:r>
            <a:r>
              <a:rPr lang="en-US" altLang="zh-CN" sz="2000" i="1" dirty="0" smtClean="0"/>
              <a:t>i, j</a:t>
            </a:r>
            <a:r>
              <a:rPr lang="en-US" altLang="zh-CN" sz="1800" i="1" dirty="0" smtClean="0">
                <a:sym typeface="Symbol" pitchFamily="18" charset="2"/>
              </a:rPr>
              <a:t></a:t>
            </a:r>
            <a:r>
              <a:rPr lang="en-US" altLang="zh-CN" sz="2000" dirty="0" smtClean="0"/>
              <a:t>1] + </a:t>
            </a:r>
            <a:r>
              <a:rPr lang="en-US" altLang="zh-CN" sz="2000" i="1" dirty="0" err="1" smtClean="0"/>
              <a:t>p</a:t>
            </a:r>
            <a:r>
              <a:rPr lang="en-US" altLang="zh-CN" sz="2000" i="1" baseline="-25000" dirty="0" err="1" smtClean="0"/>
              <a:t>j</a:t>
            </a:r>
            <a:endParaRPr lang="en-US" altLang="zh-CN" sz="2000" i="1" baseline="-25000" dirty="0" smtClean="0"/>
          </a:p>
          <a:p>
            <a:pPr marL="457200" indent="-457200" fontAlgn="auto">
              <a:lnSpc>
                <a:spcPct val="80000"/>
              </a:lnSpc>
              <a:spcAft>
                <a:spcPts val="0"/>
              </a:spcAft>
              <a:buFont typeface="Wingdings" pitchFamily="2" charset="2"/>
              <a:buAutoNum type="arabicPeriod"/>
              <a:defRPr/>
            </a:pPr>
            <a:r>
              <a:rPr lang="en-US" altLang="zh-CN" sz="2000" b="1" dirty="0" smtClean="0"/>
              <a:t>             for </a:t>
            </a:r>
            <a:r>
              <a:rPr lang="en-US" altLang="zh-CN" sz="2000" i="1" dirty="0" smtClean="0"/>
              <a:t>r </a:t>
            </a:r>
            <a:r>
              <a:rPr lang="en-US" altLang="zh-CN" sz="2000" dirty="0" smtClean="0"/>
              <a:t>←</a:t>
            </a:r>
            <a:r>
              <a:rPr lang="en-US" altLang="zh-CN" sz="2000" i="1" dirty="0" smtClean="0"/>
              <a:t>i </a:t>
            </a:r>
            <a:r>
              <a:rPr lang="en-US" altLang="zh-CN" sz="2000" b="1" dirty="0" smtClean="0"/>
              <a:t>to </a:t>
            </a:r>
            <a:r>
              <a:rPr lang="en-US" altLang="zh-CN" sz="2000" i="1" dirty="0" smtClean="0"/>
              <a:t>j</a:t>
            </a:r>
          </a:p>
          <a:p>
            <a:pPr marL="457200" indent="-4572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t </a:t>
            </a:r>
            <a:r>
              <a:rPr lang="en-US" altLang="zh-CN" sz="2000" dirty="0" smtClean="0"/>
              <a:t>← </a:t>
            </a:r>
            <a:r>
              <a:rPr lang="en-US" altLang="zh-CN" sz="2000" i="1" dirty="0" smtClean="0"/>
              <a:t>e</a:t>
            </a:r>
            <a:r>
              <a:rPr lang="en-US" altLang="zh-CN" sz="2000" dirty="0" smtClean="0"/>
              <a:t>[</a:t>
            </a:r>
            <a:r>
              <a:rPr lang="en-US" altLang="zh-CN" sz="2000" i="1" dirty="0" smtClean="0"/>
              <a:t>i, r</a:t>
            </a:r>
            <a:r>
              <a:rPr lang="en-US" altLang="zh-CN" sz="1800" i="1" dirty="0" smtClean="0">
                <a:sym typeface="Symbol" pitchFamily="18" charset="2"/>
              </a:rPr>
              <a:t></a:t>
            </a:r>
            <a:r>
              <a:rPr lang="en-US" altLang="zh-CN" sz="2000" dirty="0" smtClean="0"/>
              <a:t>1] + </a:t>
            </a:r>
            <a:r>
              <a:rPr lang="en-US" altLang="zh-CN" sz="2000" i="1" dirty="0" smtClean="0"/>
              <a:t>e</a:t>
            </a:r>
            <a:r>
              <a:rPr lang="en-US" altLang="zh-CN" sz="2000" dirty="0" smtClean="0"/>
              <a:t>[</a:t>
            </a:r>
            <a:r>
              <a:rPr lang="en-US" altLang="zh-CN" sz="2000" i="1" dirty="0" smtClean="0"/>
              <a:t>r </a:t>
            </a:r>
            <a:r>
              <a:rPr lang="en-US" altLang="zh-CN" sz="2000" dirty="0" smtClean="0"/>
              <a:t>+ 1</a:t>
            </a:r>
            <a:r>
              <a:rPr lang="en-US" altLang="zh-CN" sz="2000" i="1" dirty="0" smtClean="0"/>
              <a:t>, j </a:t>
            </a:r>
            <a:r>
              <a:rPr lang="en-US" altLang="zh-CN" sz="2000" dirty="0" smtClean="0"/>
              <a:t>] + </a:t>
            </a:r>
            <a:r>
              <a:rPr lang="en-US" altLang="zh-CN" sz="2000" i="1" dirty="0" smtClean="0"/>
              <a:t>w</a:t>
            </a:r>
            <a:r>
              <a:rPr lang="en-US" altLang="zh-CN" sz="2000" dirty="0" smtClean="0"/>
              <a:t>[</a:t>
            </a:r>
            <a:r>
              <a:rPr lang="en-US" altLang="zh-CN" sz="2000" i="1" dirty="0" smtClean="0"/>
              <a:t>i, j </a:t>
            </a:r>
            <a:r>
              <a:rPr lang="en-US" altLang="zh-CN" sz="2000" dirty="0" smtClean="0"/>
              <a:t>]</a:t>
            </a:r>
          </a:p>
          <a:p>
            <a:pPr marL="457200" indent="-457200" fontAlgn="auto">
              <a:lnSpc>
                <a:spcPct val="80000"/>
              </a:lnSpc>
              <a:spcAft>
                <a:spcPts val="0"/>
              </a:spcAft>
              <a:buFont typeface="Wingdings" pitchFamily="2" charset="2"/>
              <a:buAutoNum type="arabicPeriod"/>
              <a:defRPr/>
            </a:pPr>
            <a:r>
              <a:rPr lang="en-US" altLang="zh-CN" sz="2000" b="1" dirty="0" smtClean="0"/>
              <a:t>                       if </a:t>
            </a:r>
            <a:r>
              <a:rPr lang="en-US" altLang="zh-CN" sz="2000" i="1" dirty="0" smtClean="0"/>
              <a:t>t &lt; e</a:t>
            </a:r>
            <a:r>
              <a:rPr lang="en-US" altLang="zh-CN" sz="2000" dirty="0" smtClean="0"/>
              <a:t>[</a:t>
            </a:r>
            <a:r>
              <a:rPr lang="en-US" altLang="zh-CN" sz="2000" i="1" dirty="0" smtClean="0"/>
              <a:t>i, j </a:t>
            </a:r>
            <a:r>
              <a:rPr lang="en-US" altLang="zh-CN" sz="2000" dirty="0" smtClean="0"/>
              <a:t>]</a:t>
            </a:r>
          </a:p>
          <a:p>
            <a:pPr marL="457200" indent="-457200" fontAlgn="auto">
              <a:lnSpc>
                <a:spcPct val="80000"/>
              </a:lnSpc>
              <a:spcAft>
                <a:spcPts val="0"/>
              </a:spcAft>
              <a:buFont typeface="Wingdings" pitchFamily="2" charset="2"/>
              <a:buAutoNum type="arabicPeriod"/>
              <a:defRPr/>
            </a:pPr>
            <a:r>
              <a:rPr lang="en-US" altLang="zh-CN" sz="2000" b="1" dirty="0" smtClean="0"/>
              <a:t>                            then </a:t>
            </a:r>
            <a:r>
              <a:rPr lang="en-US" altLang="zh-CN" sz="2000" i="1" dirty="0" smtClean="0"/>
              <a:t>e</a:t>
            </a:r>
            <a:r>
              <a:rPr lang="en-US" altLang="zh-CN" sz="2000" dirty="0" smtClean="0"/>
              <a:t>[</a:t>
            </a:r>
            <a:r>
              <a:rPr lang="en-US" altLang="zh-CN" sz="2000" i="1" dirty="0" smtClean="0"/>
              <a:t>i, j </a:t>
            </a:r>
            <a:r>
              <a:rPr lang="en-US" altLang="zh-CN" sz="2000" dirty="0" smtClean="0"/>
              <a:t>] ← </a:t>
            </a:r>
            <a:r>
              <a:rPr lang="en-US" altLang="zh-CN" sz="2000" i="1" dirty="0" smtClean="0"/>
              <a:t>t</a:t>
            </a:r>
          </a:p>
          <a:p>
            <a:pPr marL="457200" indent="-457200" fontAlgn="auto">
              <a:lnSpc>
                <a:spcPct val="80000"/>
              </a:lnSpc>
              <a:spcAft>
                <a:spcPts val="0"/>
              </a:spcAft>
              <a:buFont typeface="Wingdings" pitchFamily="2" charset="2"/>
              <a:buAutoNum type="arabicPeriod"/>
              <a:defRPr/>
            </a:pPr>
            <a:r>
              <a:rPr lang="en-US" altLang="zh-CN" sz="2000" i="1" dirty="0" smtClean="0"/>
              <a:t>                                     root</a:t>
            </a:r>
            <a:r>
              <a:rPr lang="en-US" altLang="zh-CN" sz="2000" dirty="0" smtClean="0"/>
              <a:t>[</a:t>
            </a:r>
            <a:r>
              <a:rPr lang="en-US" altLang="zh-CN" sz="2000" i="1" dirty="0" smtClean="0"/>
              <a:t>i, j </a:t>
            </a:r>
            <a:r>
              <a:rPr lang="en-US" altLang="zh-CN" sz="2000" dirty="0" smtClean="0"/>
              <a:t>] ←</a:t>
            </a:r>
            <a:r>
              <a:rPr lang="en-US" altLang="zh-CN" sz="2000" i="1" dirty="0" smtClean="0"/>
              <a:t>r</a:t>
            </a:r>
          </a:p>
          <a:p>
            <a:pPr marL="457200" indent="-457200" fontAlgn="auto">
              <a:lnSpc>
                <a:spcPct val="80000"/>
              </a:lnSpc>
              <a:spcAft>
                <a:spcPts val="0"/>
              </a:spcAft>
              <a:buFont typeface="Wingdings" pitchFamily="2" charset="2"/>
              <a:buAutoNum type="arabicPeriod"/>
              <a:defRPr/>
            </a:pPr>
            <a:r>
              <a:rPr lang="en-US" altLang="zh-CN" sz="2000" dirty="0" smtClean="0"/>
              <a:t>  return </a:t>
            </a:r>
            <a:r>
              <a:rPr lang="en-US" altLang="zh-CN" sz="2000" i="1" dirty="0" smtClean="0"/>
              <a:t>e</a:t>
            </a:r>
            <a:r>
              <a:rPr lang="en-US" altLang="zh-CN" sz="2000" dirty="0" smtClean="0"/>
              <a:t> and </a:t>
            </a:r>
            <a:r>
              <a:rPr lang="en-US" altLang="zh-CN" sz="2000" i="1" dirty="0" smtClean="0"/>
              <a:t>root</a:t>
            </a:r>
            <a:endParaRPr lang="en-US" altLang="zh-CN" sz="2000" dirty="0" smtClean="0"/>
          </a:p>
          <a:p>
            <a:pPr marL="457200" indent="-457200" fontAlgn="auto">
              <a:lnSpc>
                <a:spcPct val="80000"/>
              </a:lnSpc>
              <a:spcAft>
                <a:spcPts val="0"/>
              </a:spcAft>
              <a:buFont typeface="Arial" pitchFamily="34" charset="0"/>
              <a:buChar char="•"/>
              <a:defRPr/>
            </a:pPr>
            <a:endParaRPr lang="en-US" altLang="zh-CN" sz="2000" dirty="0" smtClean="0"/>
          </a:p>
        </p:txBody>
      </p:sp>
      <p:sp>
        <p:nvSpPr>
          <p:cNvPr id="110595" name="Text Box 4"/>
          <p:cNvSpPr txBox="1">
            <a:spLocks noChangeArrowheads="1"/>
          </p:cNvSpPr>
          <p:nvPr/>
        </p:nvSpPr>
        <p:spPr bwMode="auto">
          <a:xfrm>
            <a:off x="304800" y="6019800"/>
            <a:ext cx="1663700" cy="457200"/>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Time:</a:t>
            </a:r>
            <a:r>
              <a:rPr lang="en-US" altLang="zh-CN" sz="2400">
                <a:latin typeface="Times New Roman" pitchFamily="18" charset="0"/>
              </a:rPr>
              <a:t> </a:t>
            </a:r>
            <a:r>
              <a:rPr lang="en-US" altLang="zh-CN" sz="2400" i="1">
                <a:latin typeface="Times New Roman" pitchFamily="18" charset="0"/>
              </a:rPr>
              <a:t>O</a:t>
            </a:r>
            <a:r>
              <a:rPr lang="en-US" altLang="zh-CN" sz="2400">
                <a:latin typeface="Times New Roman" pitchFamily="18" charset="0"/>
              </a:rPr>
              <a:t>(</a:t>
            </a:r>
            <a:r>
              <a:rPr lang="en-US" altLang="zh-CN" sz="2400" i="1">
                <a:latin typeface="Times New Roman" pitchFamily="18" charset="0"/>
              </a:rPr>
              <a:t>n</a:t>
            </a:r>
            <a:r>
              <a:rPr lang="en-US" altLang="zh-CN" sz="2400" baseline="30000">
                <a:latin typeface="Times New Roman" pitchFamily="18" charset="0"/>
              </a:rPr>
              <a:t>3</a:t>
            </a:r>
            <a:r>
              <a:rPr lang="en-US" altLang="zh-CN" sz="2400">
                <a:latin typeface="Times New Roman" pitchFamily="18" charset="0"/>
              </a:rPr>
              <a:t>)</a:t>
            </a:r>
          </a:p>
        </p:txBody>
      </p:sp>
      <p:sp>
        <p:nvSpPr>
          <p:cNvPr id="110596" name="Text Box 5"/>
          <p:cNvSpPr txBox="1">
            <a:spLocks noChangeArrowheads="1"/>
          </p:cNvSpPr>
          <p:nvPr/>
        </p:nvSpPr>
        <p:spPr bwMode="auto">
          <a:xfrm>
            <a:off x="5775325" y="1447800"/>
            <a:ext cx="336867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Consider all trees with </a:t>
            </a:r>
            <a:r>
              <a:rPr lang="en-US" altLang="zh-CN" sz="2000" b="1" i="1">
                <a:solidFill>
                  <a:srgbClr val="CC3300"/>
                </a:solidFill>
                <a:latin typeface="Times New Roman" pitchFamily="18" charset="0"/>
              </a:rPr>
              <a:t>l</a:t>
            </a:r>
            <a:r>
              <a:rPr lang="en-US" altLang="zh-CN" sz="2000" b="1">
                <a:solidFill>
                  <a:srgbClr val="CC3300"/>
                </a:solidFill>
                <a:latin typeface="Times New Roman" pitchFamily="18" charset="0"/>
              </a:rPr>
              <a:t> keys.</a:t>
            </a:r>
          </a:p>
        </p:txBody>
      </p:sp>
      <p:sp>
        <p:nvSpPr>
          <p:cNvPr id="110597" name="Line 6"/>
          <p:cNvSpPr>
            <a:spLocks noChangeShapeType="1"/>
          </p:cNvSpPr>
          <p:nvPr/>
        </p:nvSpPr>
        <p:spPr bwMode="auto">
          <a:xfrm flipH="1">
            <a:off x="2286000" y="1600200"/>
            <a:ext cx="3581400" cy="838200"/>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110598" name="Text Box 7"/>
          <p:cNvSpPr txBox="1">
            <a:spLocks noChangeArrowheads="1"/>
          </p:cNvSpPr>
          <p:nvPr/>
        </p:nvSpPr>
        <p:spPr bwMode="auto">
          <a:xfrm>
            <a:off x="5927725" y="1843088"/>
            <a:ext cx="195897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Fix the first key.</a:t>
            </a:r>
          </a:p>
        </p:txBody>
      </p:sp>
      <p:sp>
        <p:nvSpPr>
          <p:cNvPr id="110599" name="Line 8"/>
          <p:cNvSpPr>
            <a:spLocks noChangeShapeType="1"/>
          </p:cNvSpPr>
          <p:nvPr/>
        </p:nvSpPr>
        <p:spPr bwMode="auto">
          <a:xfrm flipH="1">
            <a:off x="3352800" y="2057400"/>
            <a:ext cx="2667000" cy="696913"/>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110600" name="Text Box 9"/>
          <p:cNvSpPr txBox="1">
            <a:spLocks noChangeArrowheads="1"/>
          </p:cNvSpPr>
          <p:nvPr/>
        </p:nvSpPr>
        <p:spPr bwMode="auto">
          <a:xfrm>
            <a:off x="5927725" y="2224088"/>
            <a:ext cx="182562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Fix the last key</a:t>
            </a:r>
          </a:p>
        </p:txBody>
      </p:sp>
      <p:sp>
        <p:nvSpPr>
          <p:cNvPr id="110601" name="Line 10"/>
          <p:cNvSpPr>
            <a:spLocks noChangeShapeType="1"/>
          </p:cNvSpPr>
          <p:nvPr/>
        </p:nvSpPr>
        <p:spPr bwMode="auto">
          <a:xfrm flipH="1">
            <a:off x="3492500" y="2438400"/>
            <a:ext cx="2527300" cy="630238"/>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110602" name="Text Box 11"/>
          <p:cNvSpPr txBox="1">
            <a:spLocks noChangeArrowheads="1"/>
          </p:cNvSpPr>
          <p:nvPr/>
        </p:nvSpPr>
        <p:spPr bwMode="auto">
          <a:xfrm>
            <a:off x="6003925" y="29368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110603" name="AutoShape 13"/>
          <p:cNvSpPr>
            <a:spLocks/>
          </p:cNvSpPr>
          <p:nvPr/>
        </p:nvSpPr>
        <p:spPr bwMode="auto">
          <a:xfrm>
            <a:off x="6172200" y="3505200"/>
            <a:ext cx="228600" cy="1676400"/>
          </a:xfrm>
          <a:prstGeom prst="rightBrace">
            <a:avLst>
              <a:gd name="adj1" fmla="val 61111"/>
              <a:gd name="adj2" fmla="val 50000"/>
            </a:avLst>
          </a:prstGeom>
          <a:noFill/>
          <a:ln w="12700">
            <a:solidFill>
              <a:schemeClr val="tx1"/>
            </a:solidFill>
            <a:round/>
            <a:headEnd type="none" w="sm" len="sm"/>
            <a:tailEnd type="none" w="sm" len="sm"/>
          </a:ln>
        </p:spPr>
        <p:txBody>
          <a:bodyPr wrap="none" anchor="ctr"/>
          <a:lstStyle/>
          <a:p>
            <a:endParaRPr lang="zh-CN" altLang="en-US">
              <a:latin typeface="Calibri" pitchFamily="34" charset="0"/>
            </a:endParaRPr>
          </a:p>
        </p:txBody>
      </p:sp>
      <p:sp>
        <p:nvSpPr>
          <p:cNvPr id="110604" name="Text Box 14"/>
          <p:cNvSpPr txBox="1">
            <a:spLocks noChangeArrowheads="1"/>
          </p:cNvSpPr>
          <p:nvPr/>
        </p:nvSpPr>
        <p:spPr bwMode="auto">
          <a:xfrm>
            <a:off x="6477000" y="3810000"/>
            <a:ext cx="2305050" cy="10064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Determine the root </a:t>
            </a:r>
          </a:p>
          <a:p>
            <a:r>
              <a:rPr lang="en-US" altLang="zh-CN" sz="2000" b="1">
                <a:solidFill>
                  <a:srgbClr val="CC3300"/>
                </a:solidFill>
                <a:latin typeface="Times New Roman" pitchFamily="18" charset="0"/>
              </a:rPr>
              <a:t>of the optimal </a:t>
            </a:r>
          </a:p>
          <a:p>
            <a:r>
              <a:rPr lang="en-US" altLang="zh-CN" sz="2000" b="1">
                <a:solidFill>
                  <a:srgbClr val="CC3300"/>
                </a:solidFill>
                <a:latin typeface="Times New Roman" pitchFamily="18" charset="0"/>
              </a:rPr>
              <a:t>(sub)tree</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111618" name="矩形 3"/>
          <p:cNvSpPr>
            <a:spLocks noChangeArrowheads="1"/>
          </p:cNvSpPr>
          <p:nvPr/>
        </p:nvSpPr>
        <p:spPr bwMode="auto">
          <a:xfrm>
            <a:off x="323850" y="1268413"/>
            <a:ext cx="8208963" cy="1323975"/>
          </a:xfrm>
          <a:prstGeom prst="rect">
            <a:avLst/>
          </a:prstGeom>
          <a:noFill/>
          <a:ln w="9525">
            <a:noFill/>
            <a:miter lim="800000"/>
            <a:headEnd/>
            <a:tailEnd/>
          </a:ln>
        </p:spPr>
        <p:txBody>
          <a:bodyPr>
            <a:spAutoFit/>
          </a:bodyPr>
          <a:lstStyle/>
          <a:p>
            <a:r>
              <a:rPr lang="en-US" altLang="zh-CN" sz="4000" b="1" i="1">
                <a:latin typeface="Calibri" pitchFamily="34" charset="0"/>
              </a:rPr>
              <a:t>CLRS 15.5-2</a:t>
            </a: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a:t>
            </a:r>
            <a:endParaRPr lang="zh-CN" altLang="en-US" sz="3600" kern="0" dirty="0">
              <a:latin typeface="+mj-lt"/>
              <a:cs typeface="+mj-cs"/>
            </a:endParaRPr>
          </a:p>
        </p:txBody>
      </p:sp>
      <p:pic>
        <p:nvPicPr>
          <p:cNvPr id="112642" name="Picture 1" descr="C:\Users\hp\AppData\Roaming\Tencent\Users\648774553\QQ\WinTemp\RichOle\WWMJY5AO7TJZC66YNA4M1G8.jpg"/>
          <p:cNvPicPr>
            <a:picLocks noChangeAspect="1" noChangeArrowheads="1"/>
          </p:cNvPicPr>
          <p:nvPr/>
        </p:nvPicPr>
        <p:blipFill>
          <a:blip r:embed="rId2" cstate="print"/>
          <a:srcRect/>
          <a:stretch>
            <a:fillRect/>
          </a:stretch>
        </p:blipFill>
        <p:spPr bwMode="auto">
          <a:xfrm>
            <a:off x="323850" y="1916113"/>
            <a:ext cx="7258050" cy="4392612"/>
          </a:xfrm>
          <a:prstGeom prst="rect">
            <a:avLst/>
          </a:prstGeom>
          <a:noFill/>
          <a:ln w="9525">
            <a:noFill/>
            <a:miter lim="800000"/>
            <a:headEnd/>
            <a:tailEnd/>
          </a:ln>
        </p:spPr>
      </p:pic>
      <p:sp>
        <p:nvSpPr>
          <p:cNvPr id="3" name="圆角矩形标注 2"/>
          <p:cNvSpPr/>
          <p:nvPr/>
        </p:nvSpPr>
        <p:spPr>
          <a:xfrm>
            <a:off x="2771775" y="1125538"/>
            <a:ext cx="1439863" cy="574675"/>
          </a:xfrm>
          <a:prstGeom prst="wedgeRoundRectCallout">
            <a:avLst>
              <a:gd name="adj1" fmla="val -49439"/>
              <a:gd name="adj2" fmla="val 1051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TYPO</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a:t>
            </a:r>
            <a:endParaRPr lang="zh-CN" altLang="en-US" sz="3600" kern="0" dirty="0">
              <a:latin typeface="+mj-lt"/>
              <a:cs typeface="+mj-cs"/>
            </a:endParaRPr>
          </a:p>
        </p:txBody>
      </p:sp>
      <p:sp>
        <p:nvSpPr>
          <p:cNvPr id="10" name="矩形 9"/>
          <p:cNvSpPr/>
          <p:nvPr/>
        </p:nvSpPr>
        <p:spPr>
          <a:xfrm>
            <a:off x="323850" y="1989138"/>
            <a:ext cx="2392363" cy="830262"/>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err="1"/>
              <a:t>ocurrance</a:t>
            </a:r>
            <a:endParaRPr lang="en-US" altLang="zh-CN" sz="2400" dirty="0"/>
          </a:p>
          <a:p>
            <a:pPr marL="342900" indent="-342900" fontAlgn="auto">
              <a:spcBef>
                <a:spcPts val="0"/>
              </a:spcBef>
              <a:spcAft>
                <a:spcPts val="0"/>
              </a:spcAft>
              <a:buFont typeface="Arial" pitchFamily="34" charset="0"/>
              <a:buChar char="•"/>
              <a:defRPr/>
            </a:pPr>
            <a:r>
              <a:rPr lang="en-US" altLang="zh-CN" sz="2400" dirty="0"/>
              <a:t>occurrence</a:t>
            </a:r>
            <a:endParaRPr lang="zh-CN" altLang="en-US" sz="2400" dirty="0"/>
          </a:p>
        </p:txBody>
      </p:sp>
      <p:sp>
        <p:nvSpPr>
          <p:cNvPr id="11" name="矩形 10"/>
          <p:cNvSpPr/>
          <p:nvPr/>
        </p:nvSpPr>
        <p:spPr>
          <a:xfrm>
            <a:off x="177800" y="1196975"/>
            <a:ext cx="39624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How similar are two strings ?</a:t>
            </a:r>
            <a:endParaRPr lang="zh-CN" altLang="en-US" sz="2400" dirty="0"/>
          </a:p>
        </p:txBody>
      </p:sp>
      <p:pic>
        <p:nvPicPr>
          <p:cNvPr id="113668" name="Picture 2"/>
          <p:cNvPicPr>
            <a:picLocks noChangeAspect="1" noChangeArrowheads="1"/>
          </p:cNvPicPr>
          <p:nvPr/>
        </p:nvPicPr>
        <p:blipFill>
          <a:blip r:embed="rId2" cstate="print"/>
          <a:srcRect/>
          <a:stretch>
            <a:fillRect/>
          </a:stretch>
        </p:blipFill>
        <p:spPr bwMode="auto">
          <a:xfrm>
            <a:off x="4859338" y="963613"/>
            <a:ext cx="3783012"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mj-lt"/>
                <a:cs typeface="+mj-cs"/>
              </a:rPr>
              <a:t>Edit Distance</a:t>
            </a:r>
            <a:endParaRPr lang="zh-CN" altLang="en-US" sz="3600" kern="0" dirty="0">
              <a:latin typeface="+mj-lt"/>
              <a:cs typeface="+mj-cs"/>
            </a:endParaRPr>
          </a:p>
        </p:txBody>
      </p:sp>
      <p:sp>
        <p:nvSpPr>
          <p:cNvPr id="10" name="矩形 9"/>
          <p:cNvSpPr/>
          <p:nvPr/>
        </p:nvSpPr>
        <p:spPr>
          <a:xfrm>
            <a:off x="288925" y="1497013"/>
            <a:ext cx="3960813" cy="120015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a:t>Basis for Unix diff.</a:t>
            </a:r>
          </a:p>
          <a:p>
            <a:pPr marL="342900" indent="-342900" fontAlgn="auto">
              <a:spcBef>
                <a:spcPts val="0"/>
              </a:spcBef>
              <a:spcAft>
                <a:spcPts val="0"/>
              </a:spcAft>
              <a:buFont typeface="Arial" pitchFamily="34" charset="0"/>
              <a:buChar char="•"/>
              <a:defRPr/>
            </a:pPr>
            <a:r>
              <a:rPr lang="en-US" altLang="zh-CN" sz="2400" dirty="0"/>
              <a:t>Speech recognition.</a:t>
            </a:r>
          </a:p>
          <a:p>
            <a:pPr marL="342900" indent="-342900" fontAlgn="auto">
              <a:spcBef>
                <a:spcPts val="0"/>
              </a:spcBef>
              <a:spcAft>
                <a:spcPts val="0"/>
              </a:spcAft>
              <a:buFont typeface="Arial" pitchFamily="34" charset="0"/>
              <a:buChar char="•"/>
              <a:defRPr/>
            </a:pPr>
            <a:r>
              <a:rPr lang="en-US" altLang="zh-CN" sz="2400" dirty="0"/>
              <a:t>Computational </a:t>
            </a:r>
            <a:r>
              <a:rPr lang="en-US" altLang="zh-CN" sz="2400" dirty="0" err="1"/>
              <a:t>biology.c</a:t>
            </a:r>
            <a:endParaRPr lang="zh-CN" altLang="en-US" sz="2400" dirty="0"/>
          </a:p>
        </p:txBody>
      </p:sp>
      <p:sp>
        <p:nvSpPr>
          <p:cNvPr id="11" name="矩形 10"/>
          <p:cNvSpPr/>
          <p:nvPr/>
        </p:nvSpPr>
        <p:spPr>
          <a:xfrm>
            <a:off x="177800" y="1035050"/>
            <a:ext cx="19812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Applications.</a:t>
            </a:r>
            <a:endParaRPr lang="zh-CN" altLang="en-US" sz="2400" dirty="0"/>
          </a:p>
        </p:txBody>
      </p:sp>
      <p:sp>
        <p:nvSpPr>
          <p:cNvPr id="6" name="矩形 5"/>
          <p:cNvSpPr/>
          <p:nvPr/>
        </p:nvSpPr>
        <p:spPr>
          <a:xfrm>
            <a:off x="177800" y="2751138"/>
            <a:ext cx="8210550"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Edit Distance.</a:t>
            </a:r>
            <a:r>
              <a:rPr lang="en-US" altLang="zh-CN" sz="2400" dirty="0"/>
              <a:t> [</a:t>
            </a:r>
            <a:r>
              <a:rPr lang="en-US" altLang="zh-CN" sz="2400" dirty="0" err="1"/>
              <a:t>Levenshtein</a:t>
            </a:r>
            <a:r>
              <a:rPr lang="en-US" altLang="zh-CN" sz="2400" dirty="0"/>
              <a:t> 1966, Needleman-</a:t>
            </a:r>
            <a:r>
              <a:rPr lang="en-US" altLang="zh-CN" sz="2400" dirty="0" err="1"/>
              <a:t>Wunsch</a:t>
            </a:r>
            <a:r>
              <a:rPr lang="en-US" altLang="zh-CN" sz="2400" dirty="0"/>
              <a:t> 1970]</a:t>
            </a:r>
            <a:endParaRPr lang="zh-CN" altLang="en-US" sz="2400" dirty="0"/>
          </a:p>
        </p:txBody>
      </p:sp>
      <p:sp>
        <p:nvSpPr>
          <p:cNvPr id="7" name="矩形 6"/>
          <p:cNvSpPr>
            <a:spLocks noRot="1" noChangeAspect="1" noMove="1" noResize="1" noEditPoints="1" noAdjustHandles="1" noChangeArrowheads="1" noChangeShapeType="1" noTextEdit="1"/>
          </p:cNvSpPr>
          <p:nvPr/>
        </p:nvSpPr>
        <p:spPr>
          <a:xfrm>
            <a:off x="288963" y="3420790"/>
            <a:ext cx="8091077" cy="859531"/>
          </a:xfrm>
          <a:prstGeom prst="rect">
            <a:avLst/>
          </a:prstGeom>
          <a:blipFill rotWithShape="1">
            <a:blip r:embed="rId2" cstate="print"/>
            <a:stretch>
              <a:fillRect l="-979" t="-4965" b="-14894"/>
            </a:stretch>
          </a:blipFill>
          <a:ln>
            <a:noFill/>
          </a:ln>
        </p:spPr>
        <p:txBody>
          <a:bodyPr/>
          <a:lstStyle/>
          <a:p>
            <a:pPr fontAlgn="auto">
              <a:spcBef>
                <a:spcPts val="0"/>
              </a:spcBef>
              <a:spcAft>
                <a:spcPts val="0"/>
              </a:spcAft>
              <a:defRPr/>
            </a:pPr>
            <a:r>
              <a:rPr lang="zh-CN" altLang="en-US">
                <a:noFill/>
                <a:latin typeface="+mn-lt"/>
                <a:ea typeface="+mn-ea"/>
              </a:rPr>
              <a:t> </a:t>
            </a:r>
          </a:p>
        </p:txBody>
      </p:sp>
      <p:sp>
        <p:nvSpPr>
          <p:cNvPr id="114694" name="AutoShape 1" descr="C:\Users\hp\AppData\Roaming\Tencent\Users\648774553\QQ\WinTemp\RichOle\EXTVT6BB3K[a1]MI5}ODE.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114695" name="Picture 2" descr="C:\Users\hp\AppData\Roaming\Tencent\Users\648774553\QQ\WinTemp\RichOle\E[~G]I0490R)A0A5{KJB`WN.jpg"/>
          <p:cNvPicPr>
            <a:picLocks noChangeAspect="1" noChangeArrowheads="1"/>
          </p:cNvPicPr>
          <p:nvPr/>
        </p:nvPicPr>
        <p:blipFill>
          <a:blip r:embed="rId3" cstate="print"/>
          <a:srcRect/>
          <a:stretch>
            <a:fillRect/>
          </a:stretch>
        </p:blipFill>
        <p:spPr bwMode="auto">
          <a:xfrm>
            <a:off x="52388" y="4410075"/>
            <a:ext cx="9067800"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sz="3200" b="1" dirty="0" smtClean="0"/>
              <a:t>Sequence Alignment</a:t>
            </a:r>
            <a:endParaRPr altLang="en-US" sz="3200" b="1" dirty="0"/>
          </a:p>
        </p:txBody>
      </p:sp>
      <p:sp>
        <p:nvSpPr>
          <p:cNvPr id="4" name="矩形 3"/>
          <p:cNvSpPr/>
          <p:nvPr/>
        </p:nvSpPr>
        <p:spPr>
          <a:xfrm>
            <a:off x="273050" y="1196975"/>
            <a:ext cx="8459788" cy="1754188"/>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400" b="1" dirty="0">
                <a:solidFill>
                  <a:srgbClr val="00B0F0"/>
                </a:solidFill>
              </a:rPr>
              <a:t>Goal: </a:t>
            </a:r>
            <a:r>
              <a:rPr lang="en-US" altLang="zh-CN" dirty="0">
                <a:latin typeface="Tahoma" pitchFamily="34" charset="0"/>
                <a:ea typeface="Tahoma" pitchFamily="34" charset="0"/>
                <a:cs typeface="Tahoma" pitchFamily="34" charset="0"/>
              </a:rPr>
              <a:t>Given two strings X = x1 x2 . . . </a:t>
            </a:r>
            <a:r>
              <a:rPr lang="en-US" altLang="zh-CN" dirty="0" err="1">
                <a:latin typeface="Tahoma" pitchFamily="34" charset="0"/>
                <a:ea typeface="Tahoma" pitchFamily="34" charset="0"/>
                <a:cs typeface="Tahoma" pitchFamily="34" charset="0"/>
              </a:rPr>
              <a:t>xm</a:t>
            </a:r>
            <a:r>
              <a:rPr lang="en-US" altLang="zh-CN" dirty="0">
                <a:latin typeface="Tahoma" pitchFamily="34" charset="0"/>
                <a:ea typeface="Tahoma" pitchFamily="34" charset="0"/>
                <a:cs typeface="Tahoma" pitchFamily="34" charset="0"/>
              </a:rPr>
              <a:t> and Y = y1 y2 . . . </a:t>
            </a:r>
            <a:r>
              <a:rPr lang="en-US" altLang="zh-CN" dirty="0" err="1">
                <a:latin typeface="Tahoma" pitchFamily="34" charset="0"/>
                <a:ea typeface="Tahoma" pitchFamily="34" charset="0"/>
                <a:cs typeface="Tahoma" pitchFamily="34" charset="0"/>
              </a:rPr>
              <a:t>yn</a:t>
            </a:r>
            <a:r>
              <a:rPr lang="en-US" altLang="zh-CN" dirty="0">
                <a:latin typeface="Tahoma" pitchFamily="34" charset="0"/>
                <a:ea typeface="Tahoma" pitchFamily="34" charset="0"/>
                <a:cs typeface="Tahoma" pitchFamily="34" charset="0"/>
              </a:rPr>
              <a:t> find</a:t>
            </a:r>
          </a:p>
          <a:p>
            <a:pPr fontAlgn="auto">
              <a:spcBef>
                <a:spcPts val="0"/>
              </a:spcBef>
              <a:spcAft>
                <a:spcPts val="0"/>
              </a:spcAft>
              <a:defRPr/>
            </a:pPr>
            <a:r>
              <a:rPr lang="en-US" altLang="zh-CN" dirty="0">
                <a:latin typeface="Tahoma" pitchFamily="34" charset="0"/>
                <a:ea typeface="Tahoma" pitchFamily="34" charset="0"/>
                <a:cs typeface="Tahoma" pitchFamily="34" charset="0"/>
              </a:rPr>
              <a:t>alignment of minimum cost.</a:t>
            </a:r>
            <a:endParaRPr lang="en-US" altLang="zh-CN" sz="2400" dirty="0"/>
          </a:p>
          <a:p>
            <a:pPr fontAlgn="auto">
              <a:spcBef>
                <a:spcPts val="0"/>
              </a:spcBef>
              <a:spcAft>
                <a:spcPts val="0"/>
              </a:spcAft>
              <a:defRPr/>
            </a:pPr>
            <a:r>
              <a:rPr lang="en-US" altLang="zh-CN" sz="2400" b="1" dirty="0">
                <a:solidFill>
                  <a:srgbClr val="00B0F0"/>
                </a:solidFill>
              </a:rPr>
              <a:t>Def. </a:t>
            </a:r>
            <a:r>
              <a:rPr lang="en-US" altLang="zh-CN" dirty="0">
                <a:latin typeface="Tahoma" pitchFamily="34" charset="0"/>
                <a:ea typeface="Tahoma" pitchFamily="34" charset="0"/>
                <a:cs typeface="Tahoma" pitchFamily="34" charset="0"/>
              </a:rPr>
              <a:t>An </a:t>
            </a:r>
            <a:r>
              <a:rPr lang="en-US" altLang="zh-CN" dirty="0">
                <a:solidFill>
                  <a:srgbClr val="FF0000"/>
                </a:solidFill>
                <a:latin typeface="Tahoma" pitchFamily="34" charset="0"/>
                <a:ea typeface="Tahoma" pitchFamily="34" charset="0"/>
                <a:cs typeface="Tahoma" pitchFamily="34" charset="0"/>
              </a:rPr>
              <a:t>alignment</a:t>
            </a:r>
            <a:r>
              <a:rPr lang="en-US" altLang="zh-CN" dirty="0">
                <a:latin typeface="Tahoma" pitchFamily="34" charset="0"/>
                <a:ea typeface="Tahoma" pitchFamily="34" charset="0"/>
                <a:cs typeface="Tahoma" pitchFamily="34" charset="0"/>
              </a:rPr>
              <a:t> M is a set of ordered pairs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such that each item occurs in at most one pair and no crossings.</a:t>
            </a:r>
            <a:endParaRPr lang="en-US" altLang="zh-CN" sz="2400" dirty="0"/>
          </a:p>
          <a:p>
            <a:pPr fontAlgn="auto">
              <a:spcBef>
                <a:spcPts val="0"/>
              </a:spcBef>
              <a:spcAft>
                <a:spcPts val="0"/>
              </a:spcAft>
              <a:defRPr/>
            </a:pPr>
            <a:r>
              <a:rPr lang="en-US" altLang="zh-CN" sz="2400" b="1" dirty="0">
                <a:solidFill>
                  <a:srgbClr val="00B0F0"/>
                </a:solidFill>
              </a:rPr>
              <a:t>Def. </a:t>
            </a:r>
            <a:r>
              <a:rPr lang="en-US" altLang="zh-CN" dirty="0">
                <a:latin typeface="Tahoma" pitchFamily="34" charset="0"/>
                <a:ea typeface="Tahoma" pitchFamily="34" charset="0"/>
                <a:cs typeface="Tahoma" pitchFamily="34" charset="0"/>
              </a:rPr>
              <a:t>The pair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and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a:t>
            </a:r>
            <a:r>
              <a:rPr lang="en-US" altLang="zh-CN" dirty="0">
                <a:solidFill>
                  <a:srgbClr val="FF0000"/>
                </a:solidFill>
                <a:latin typeface="Tahoma" pitchFamily="34" charset="0"/>
                <a:ea typeface="Tahoma" pitchFamily="34" charset="0"/>
                <a:cs typeface="Tahoma" pitchFamily="34" charset="0"/>
              </a:rPr>
              <a:t>cross</a:t>
            </a:r>
            <a:r>
              <a:rPr lang="en-US" altLang="zh-CN" dirty="0">
                <a:latin typeface="Tahoma" pitchFamily="34" charset="0"/>
                <a:ea typeface="Tahoma" pitchFamily="34" charset="0"/>
                <a:cs typeface="Tahoma" pitchFamily="34" charset="0"/>
              </a:rPr>
              <a:t> if i &lt; i', but j &gt; j'.</a:t>
            </a:r>
          </a:p>
        </p:txBody>
      </p:sp>
      <p:pic>
        <p:nvPicPr>
          <p:cNvPr id="115715" name="Picture 1" descr="C:\Users\hp\AppData\Roaming\Tencent\Users\648774553\QQ\WinTemp\RichOle\AVUGYF258~JKHR_GSDM4MH1.jpg"/>
          <p:cNvPicPr>
            <a:picLocks noChangeAspect="1" noChangeArrowheads="1"/>
          </p:cNvPicPr>
          <p:nvPr/>
        </p:nvPicPr>
        <p:blipFill>
          <a:blip r:embed="rId2" cstate="print"/>
          <a:srcRect/>
          <a:stretch>
            <a:fillRect/>
          </a:stretch>
        </p:blipFill>
        <p:spPr bwMode="auto">
          <a:xfrm>
            <a:off x="882650" y="3122613"/>
            <a:ext cx="6858000" cy="1346200"/>
          </a:xfrm>
          <a:prstGeom prst="rect">
            <a:avLst/>
          </a:prstGeom>
          <a:noFill/>
          <a:ln w="9525">
            <a:noFill/>
            <a:miter lim="800000"/>
            <a:headEnd/>
            <a:tailEnd/>
          </a:ln>
        </p:spPr>
      </p:pic>
      <p:pic>
        <p:nvPicPr>
          <p:cNvPr id="115716" name="Picture 2" descr="C:\Users\hp\AppData\Roaming\Tencent\Users\648774553\QQ\WinTemp\RichOle\XH$3IRAQ8@X80QC}XZ6O`GR.jpg"/>
          <p:cNvPicPr>
            <a:picLocks noChangeAspect="1" noChangeArrowheads="1"/>
          </p:cNvPicPr>
          <p:nvPr/>
        </p:nvPicPr>
        <p:blipFill>
          <a:blip r:embed="rId3" cstate="print"/>
          <a:srcRect/>
          <a:stretch>
            <a:fillRect/>
          </a:stretch>
        </p:blipFill>
        <p:spPr bwMode="auto">
          <a:xfrm>
            <a:off x="5111750" y="4581525"/>
            <a:ext cx="3621088" cy="2127250"/>
          </a:xfrm>
          <a:prstGeom prst="rect">
            <a:avLst/>
          </a:prstGeom>
          <a:noFill/>
          <a:ln w="9525">
            <a:noFill/>
            <a:miter lim="800000"/>
            <a:headEnd/>
            <a:tailEnd/>
          </a:ln>
        </p:spPr>
      </p:pic>
      <p:pic>
        <p:nvPicPr>
          <p:cNvPr id="115717" name="Picture 3" descr="C:\Users\hp\AppData\Roaming\Tencent\Users\648774553\QQ\WinTemp\RichOle\4$8Y{[`D475R(S~8S]HBHUE.jpg"/>
          <p:cNvPicPr>
            <a:picLocks noChangeAspect="1" noChangeArrowheads="1"/>
          </p:cNvPicPr>
          <p:nvPr/>
        </p:nvPicPr>
        <p:blipFill>
          <a:blip r:embed="rId4" cstate="print"/>
          <a:srcRect/>
          <a:stretch>
            <a:fillRect/>
          </a:stretch>
        </p:blipFill>
        <p:spPr bwMode="auto">
          <a:xfrm>
            <a:off x="273050" y="4851400"/>
            <a:ext cx="4702175" cy="7937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mj-lt"/>
                <a:cs typeface="+mj-cs"/>
              </a:rPr>
              <a:t>Sequence Alignment: Problem Structure</a:t>
            </a:r>
            <a:endParaRPr lang="zh-CN" altLang="en-US" sz="3600" kern="0" dirty="0">
              <a:latin typeface="+mj-lt"/>
              <a:cs typeface="+mj-cs"/>
            </a:endParaRPr>
          </a:p>
        </p:txBody>
      </p:sp>
      <p:sp>
        <p:nvSpPr>
          <p:cNvPr id="8" name="矩形 7"/>
          <p:cNvSpPr/>
          <p:nvPr/>
        </p:nvSpPr>
        <p:spPr>
          <a:xfrm>
            <a:off x="177800" y="1060450"/>
            <a:ext cx="8786813"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Def.</a:t>
            </a:r>
            <a:r>
              <a:rPr lang="en-US" altLang="zh-CN" sz="2400" dirty="0"/>
              <a:t> OPT(i, j) = min cost of aligning strings x1 x2 . . . xi and y1 y2 . . . </a:t>
            </a:r>
            <a:r>
              <a:rPr lang="en-US" altLang="zh-CN" sz="2400" dirty="0" err="1"/>
              <a:t>yj</a:t>
            </a:r>
            <a:r>
              <a:rPr lang="en-US" altLang="zh-CN" sz="2400" dirty="0"/>
              <a:t>.</a:t>
            </a:r>
            <a:endParaRPr lang="zh-CN" altLang="en-US" sz="2400" dirty="0"/>
          </a:p>
        </p:txBody>
      </p:sp>
      <p:sp>
        <p:nvSpPr>
          <p:cNvPr id="10" name="矩形 9"/>
          <p:cNvSpPr/>
          <p:nvPr/>
        </p:nvSpPr>
        <p:spPr>
          <a:xfrm>
            <a:off x="177800" y="1682750"/>
            <a:ext cx="8786813" cy="286226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1: OPT matches xi-</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mismatch for xi-</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 min cost of aligning two strings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a:t>
            </a:r>
            <a:r>
              <a:rPr lang="es-ES" altLang="zh-CN" sz="2000" dirty="0">
                <a:latin typeface="Arial Unicode MS" pitchFamily="34" charset="-122"/>
                <a:ea typeface="Arial Unicode MS" pitchFamily="34" charset="-122"/>
                <a:cs typeface="Arial Unicode MS" pitchFamily="34" charset="-122"/>
              </a:rPr>
              <a:t>x1 x2 . . . xi-1 and y1 y2 . . . yj-1</a:t>
            </a:r>
            <a:endParaRPr lang="en-US" altLang="zh-CN" sz="2000" dirty="0">
              <a:latin typeface="Arial Unicode MS" pitchFamily="34" charset="-122"/>
              <a:ea typeface="Arial Unicode MS" pitchFamily="34" charset="-122"/>
              <a:cs typeface="Arial Unicode MS" pitchFamily="34" charset="-122"/>
            </a:endParaRPr>
          </a:p>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2a: OPT leaves xi unmatched.</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gap for xi and min cost of aligning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x1 x2 . . . xi-1 and y1 y2 . . . </a:t>
            </a:r>
            <a:r>
              <a:rPr lang="en-US" altLang="zh-CN" sz="2000" dirty="0" err="1">
                <a:latin typeface="Arial Unicode MS" pitchFamily="34" charset="-122"/>
                <a:ea typeface="Arial Unicode MS" pitchFamily="34" charset="-122"/>
                <a:cs typeface="Arial Unicode MS" pitchFamily="34" charset="-122"/>
              </a:rPr>
              <a:t>Yj</a:t>
            </a:r>
            <a:endParaRPr lang="en-US" altLang="zh-CN" sz="2000" dirty="0">
              <a:latin typeface="Arial Unicode MS" pitchFamily="34" charset="-122"/>
              <a:ea typeface="Arial Unicode MS" pitchFamily="34" charset="-122"/>
              <a:cs typeface="Arial Unicode MS" pitchFamily="34" charset="-122"/>
            </a:endParaRPr>
          </a:p>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2b: Case 2b: OPT leaves </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unmatched.</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gap for </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and min cost of aligning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x1 x2 . . . xi and y1 y2 . . . yj-1</a:t>
            </a:r>
            <a:endParaRPr lang="zh-CN" altLang="en-US" sz="2000" dirty="0">
              <a:latin typeface="Arial Unicode MS" pitchFamily="34" charset="-122"/>
              <a:ea typeface="Arial Unicode MS" pitchFamily="34" charset="-122"/>
              <a:cs typeface="Arial Unicode MS" pitchFamily="34" charset="-122"/>
            </a:endParaRPr>
          </a:p>
        </p:txBody>
      </p:sp>
      <p:pic>
        <p:nvPicPr>
          <p:cNvPr id="116740" name="Picture 1" descr="C:\Users\hp\AppData\Roaming\Tencent\Users\648774553\QQ\WinTemp\RichOle\Y(DV(PVK`4UTZ2TP7LA5`T9.jpg"/>
          <p:cNvPicPr>
            <a:picLocks noChangeAspect="1" noChangeArrowheads="1"/>
          </p:cNvPicPr>
          <p:nvPr/>
        </p:nvPicPr>
        <p:blipFill>
          <a:blip r:embed="rId2" cstate="print"/>
          <a:srcRect/>
          <a:stretch>
            <a:fillRect/>
          </a:stretch>
        </p:blipFill>
        <p:spPr bwMode="auto">
          <a:xfrm>
            <a:off x="1476375" y="4695825"/>
            <a:ext cx="508635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 Algorithm</a:t>
            </a:r>
            <a:endParaRPr lang="zh-CN" altLang="en-US" sz="3600" kern="0" dirty="0">
              <a:latin typeface="+mj-lt"/>
              <a:cs typeface="+mj-cs"/>
            </a:endParaRPr>
          </a:p>
        </p:txBody>
      </p:sp>
      <p:sp>
        <p:nvSpPr>
          <p:cNvPr id="6" name="矩形 5"/>
          <p:cNvSpPr/>
          <p:nvPr/>
        </p:nvSpPr>
        <p:spPr>
          <a:xfrm>
            <a:off x="177800" y="10191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Sequence-Alignment.</a:t>
            </a:r>
            <a:r>
              <a:rPr lang="en-US" altLang="zh-CN" sz="2400" dirty="0"/>
              <a:t> Fill up an m-by-n array.</a:t>
            </a:r>
            <a:endParaRPr lang="zh-CN" altLang="en-US" sz="2400" dirty="0"/>
          </a:p>
        </p:txBody>
      </p:sp>
      <p:pic>
        <p:nvPicPr>
          <p:cNvPr id="117763" name="Picture 1" descr="C:\Users\hp\AppData\Roaming\Tencent\Users\648774553\QQ\WinTemp\RichOle\F)~5L4823DQJ1C`O9LT`4~M.jpg"/>
          <p:cNvPicPr>
            <a:picLocks noChangeAspect="1" noChangeArrowheads="1"/>
          </p:cNvPicPr>
          <p:nvPr/>
        </p:nvPicPr>
        <p:blipFill>
          <a:blip r:embed="rId2" cstate="print"/>
          <a:srcRect/>
          <a:stretch>
            <a:fillRect/>
          </a:stretch>
        </p:blipFill>
        <p:spPr bwMode="auto">
          <a:xfrm>
            <a:off x="177800" y="1609725"/>
            <a:ext cx="7131050" cy="3400425"/>
          </a:xfrm>
          <a:prstGeom prst="rect">
            <a:avLst/>
          </a:prstGeom>
          <a:noFill/>
          <a:ln w="9525">
            <a:noFill/>
            <a:miter lim="800000"/>
            <a:headEnd/>
            <a:tailEnd/>
          </a:ln>
        </p:spPr>
      </p:pic>
      <p:sp>
        <p:nvSpPr>
          <p:cNvPr id="7" name="矩形 6"/>
          <p:cNvSpPr>
            <a:spLocks noRot="1" noChangeAspect="1" noMove="1" noResize="1" noEditPoints="1" noAdjustHandles="1" noChangeArrowheads="1" noChangeShapeType="1" noTextEdit="1"/>
          </p:cNvSpPr>
          <p:nvPr/>
        </p:nvSpPr>
        <p:spPr>
          <a:xfrm>
            <a:off x="0" y="5229200"/>
            <a:ext cx="8358982" cy="1323439"/>
          </a:xfrm>
          <a:prstGeom prst="rect">
            <a:avLst/>
          </a:prstGeom>
          <a:blipFill rotWithShape="1">
            <a:blip r:embed="rId3" cstate="print"/>
            <a:stretch>
              <a:fillRect l="-584" t="-2304" b="-7373"/>
            </a:stretch>
          </a:blipFill>
          <a:ln>
            <a:noFill/>
          </a:ln>
        </p:spPr>
        <p:txBody>
          <a:bodyPr/>
          <a:lstStyle/>
          <a:p>
            <a:pPr fontAlgn="auto">
              <a:spcBef>
                <a:spcPts val="0"/>
              </a:spcBef>
              <a:spcAft>
                <a:spcPts val="0"/>
              </a:spcAft>
              <a:defRPr/>
            </a:pPr>
            <a:r>
              <a:rPr lang="zh-CN" altLang="en-US">
                <a:noFill/>
                <a:latin typeface="+mn-lt"/>
                <a:ea typeface="+mn-ea"/>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Reconstructing the solution</a:t>
            </a:r>
            <a:endParaRPr lang="zh-CN" altLang="en-US" sz="3600" kern="0" dirty="0">
              <a:latin typeface="+mj-lt"/>
              <a:cs typeface="+mj-cs"/>
            </a:endParaRPr>
          </a:p>
        </p:txBody>
      </p:sp>
      <p:pic>
        <p:nvPicPr>
          <p:cNvPr id="29698" name="Picture 1" descr="C:\Users\hp\AppData\Roaming\Tencent\Users\648774553\QQ\WinTemp\RichOle\ZKX~5GV8)}UEY$[QR(T0(}F.jpg"/>
          <p:cNvPicPr>
            <a:picLocks noChangeAspect="1" noChangeArrowheads="1"/>
          </p:cNvPicPr>
          <p:nvPr/>
        </p:nvPicPr>
        <p:blipFill>
          <a:blip r:embed="rId2" cstate="print"/>
          <a:srcRect/>
          <a:stretch>
            <a:fillRect/>
          </a:stretch>
        </p:blipFill>
        <p:spPr bwMode="auto">
          <a:xfrm>
            <a:off x="17463" y="908050"/>
            <a:ext cx="4679950" cy="3248025"/>
          </a:xfrm>
          <a:prstGeom prst="rect">
            <a:avLst/>
          </a:prstGeom>
          <a:noFill/>
          <a:ln w="9525">
            <a:noFill/>
            <a:miter lim="800000"/>
            <a:headEnd/>
            <a:tailEnd/>
          </a:ln>
        </p:spPr>
      </p:pic>
      <p:pic>
        <p:nvPicPr>
          <p:cNvPr id="29699" name="Picture 2" descr="C:\Users\hp\AppData\Roaming\Tencent\Users\648774553\QQ\WinTemp\RichOle\X7J$K50E1U626V5YG4K447B.jpg"/>
          <p:cNvPicPr>
            <a:picLocks noChangeAspect="1" noChangeArrowheads="1"/>
          </p:cNvPicPr>
          <p:nvPr/>
        </p:nvPicPr>
        <p:blipFill>
          <a:blip r:embed="rId3" cstate="print"/>
          <a:srcRect/>
          <a:stretch>
            <a:fillRect/>
          </a:stretch>
        </p:blipFill>
        <p:spPr bwMode="auto">
          <a:xfrm>
            <a:off x="119063" y="4330700"/>
            <a:ext cx="5610225"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Project</a:t>
            </a:r>
            <a:endParaRPr lang="zh-CN" altLang="en-US" sz="3600" kern="0" dirty="0">
              <a:latin typeface="+mj-lt"/>
              <a:cs typeface="+mj-cs"/>
            </a:endParaRPr>
          </a:p>
        </p:txBody>
      </p:sp>
      <p:sp>
        <p:nvSpPr>
          <p:cNvPr id="118786" name="标题 3"/>
          <p:cNvSpPr>
            <a:spLocks noGrp="1"/>
          </p:cNvSpPr>
          <p:nvPr>
            <p:ph type="title" idx="4294967295"/>
          </p:nvPr>
        </p:nvSpPr>
        <p:spPr>
          <a:xfrm>
            <a:off x="250825" y="1554683"/>
            <a:ext cx="8496300" cy="5546725"/>
          </a:xfrm>
        </p:spPr>
        <p:txBody>
          <a:bodyPr/>
          <a:lstStyle/>
          <a:p>
            <a:pPr algn="l" eaLnBrk="1" hangingPunct="1"/>
            <a:r>
              <a:rPr lang="zh-CN" altLang="en-US" sz="2000" dirty="0" smtClean="0">
                <a:solidFill>
                  <a:srgbClr val="0070C0"/>
                </a:solidFill>
              </a:rPr>
              <a:t>（</a:t>
            </a:r>
            <a:r>
              <a:rPr lang="zh-CN" altLang="en-US" sz="2000" b="1" dirty="0" smtClean="0">
                <a:solidFill>
                  <a:srgbClr val="FF0000"/>
                </a:solidFill>
              </a:rPr>
              <a:t>问题</a:t>
            </a:r>
            <a:r>
              <a:rPr lang="zh-CN" altLang="en-US" sz="2000" dirty="0" smtClean="0">
                <a:solidFill>
                  <a:srgbClr val="0070C0"/>
                </a:solidFill>
              </a:rPr>
              <a:t>）有</a:t>
            </a:r>
            <a:r>
              <a:rPr lang="en-US" altLang="zh-CN" sz="2000" dirty="0" smtClean="0">
                <a:solidFill>
                  <a:srgbClr val="0070C0"/>
                </a:solidFill>
              </a:rPr>
              <a:t>m</a:t>
            </a:r>
            <a:r>
              <a:rPr lang="zh-CN" altLang="en-US" sz="2000" dirty="0" smtClean="0">
                <a:solidFill>
                  <a:srgbClr val="0070C0"/>
                </a:solidFill>
              </a:rPr>
              <a:t>排</a:t>
            </a:r>
            <a:r>
              <a:rPr lang="en-US" altLang="zh-CN" sz="2000" dirty="0" smtClean="0">
                <a:solidFill>
                  <a:srgbClr val="0070C0"/>
                </a:solidFill>
              </a:rPr>
              <a:t>n</a:t>
            </a:r>
            <a:r>
              <a:rPr lang="zh-CN" altLang="en-US" sz="2000" dirty="0" smtClean="0">
                <a:solidFill>
                  <a:srgbClr val="0070C0"/>
                </a:solidFill>
              </a:rPr>
              <a:t>列的柱桩，每一排的柱桩从左向右标号为</a:t>
            </a:r>
            <a:r>
              <a:rPr lang="en-US" altLang="zh-CN" sz="2000" dirty="0" smtClean="0">
                <a:solidFill>
                  <a:srgbClr val="0070C0"/>
                </a:solidFill>
              </a:rPr>
              <a:t>1,2,…,n</a:t>
            </a:r>
            <a:r>
              <a:rPr lang="zh-CN" altLang="en-US" sz="2000" dirty="0" smtClean="0">
                <a:solidFill>
                  <a:srgbClr val="0070C0"/>
                </a:solidFill>
              </a:rPr>
              <a:t>，且在每个柱桩上预先放好价值不一样的宝石。现在有位杂技演员从第一排的第</a:t>
            </a:r>
            <a:r>
              <a:rPr lang="en-US" altLang="zh-CN" sz="2000" dirty="0" smtClean="0">
                <a:solidFill>
                  <a:srgbClr val="0070C0"/>
                </a:solidFill>
              </a:rPr>
              <a:t>1</a:t>
            </a:r>
            <a:r>
              <a:rPr lang="zh-CN" altLang="en-US" sz="2000" dirty="0" smtClean="0">
                <a:solidFill>
                  <a:srgbClr val="0070C0"/>
                </a:solidFill>
              </a:rPr>
              <a:t>号柱桩开始跳跃，每次都必须跳到下一排的柱桩上，且每次跳跃最多只能向左或向右移动一个桩子。也就是说如果现在杂技演员站在第</a:t>
            </a:r>
            <a:r>
              <a:rPr lang="en-US" altLang="zh-CN" sz="2000" dirty="0" smtClean="0">
                <a:solidFill>
                  <a:srgbClr val="0070C0"/>
                </a:solidFill>
              </a:rPr>
              <a:t>j</a:t>
            </a:r>
            <a:r>
              <a:rPr lang="zh-CN" altLang="en-US" sz="2000" dirty="0" smtClean="0">
                <a:solidFill>
                  <a:srgbClr val="0070C0"/>
                </a:solidFill>
              </a:rPr>
              <a:t>号桩上，那么他可跳到下一排的第</a:t>
            </a:r>
            <a:r>
              <a:rPr lang="en-US" altLang="zh-CN" sz="2000" dirty="0" smtClean="0">
                <a:solidFill>
                  <a:srgbClr val="0070C0"/>
                </a:solidFill>
              </a:rPr>
              <a:t>j</a:t>
            </a:r>
            <a:r>
              <a:rPr lang="zh-CN" altLang="en-US" sz="2000" dirty="0" smtClean="0">
                <a:solidFill>
                  <a:srgbClr val="0070C0"/>
                </a:solidFill>
              </a:rPr>
              <a:t>号桩上，也可跳到下一排的第</a:t>
            </a:r>
            <a:r>
              <a:rPr lang="en-US" altLang="zh-CN" sz="2000" dirty="0" smtClean="0">
                <a:solidFill>
                  <a:srgbClr val="0070C0"/>
                </a:solidFill>
              </a:rPr>
              <a:t>j-1 (if j&gt;1)</a:t>
            </a:r>
            <a:r>
              <a:rPr lang="zh-CN" altLang="en-US" sz="2000" dirty="0" smtClean="0">
                <a:solidFill>
                  <a:srgbClr val="0070C0"/>
                </a:solidFill>
              </a:rPr>
              <a:t>或者</a:t>
            </a:r>
            <a:r>
              <a:rPr lang="en-US" altLang="zh-CN" sz="2000" dirty="0" smtClean="0">
                <a:solidFill>
                  <a:srgbClr val="0070C0"/>
                </a:solidFill>
              </a:rPr>
              <a:t> j+1 (if j&lt;n) </a:t>
            </a:r>
            <a:r>
              <a:rPr lang="zh-CN" altLang="en-US" sz="2000" dirty="0" smtClean="0">
                <a:solidFill>
                  <a:srgbClr val="0070C0"/>
                </a:solidFill>
              </a:rPr>
              <a:t>号桩上，并得到桩上的宝石。计算出一条最佳的跳跃顺序，使杂技演员获得的宝石的总价值最大。</a:t>
            </a:r>
            <a:r>
              <a:rPr lang="en-US" altLang="zh-CN" sz="2000" dirty="0" smtClean="0">
                <a:solidFill>
                  <a:srgbClr val="0070C0"/>
                </a:solidFill>
              </a:rPr>
              <a:t/>
            </a:r>
            <a:br>
              <a:rPr lang="en-US" altLang="zh-CN" sz="2000" dirty="0" smtClean="0">
                <a:solidFill>
                  <a:srgbClr val="0070C0"/>
                </a:solidFill>
              </a:rPr>
            </a:br>
            <a:r>
              <a:rPr lang="zh-CN" altLang="en-US" sz="2000" dirty="0" smtClean="0">
                <a:solidFill>
                  <a:srgbClr val="0070C0"/>
                </a:solidFill>
              </a:rPr>
              <a:t>（</a:t>
            </a:r>
            <a:r>
              <a:rPr lang="zh-CN" altLang="en-US" sz="2000" dirty="0" smtClean="0">
                <a:solidFill>
                  <a:srgbClr val="FF0000"/>
                </a:solidFill>
              </a:rPr>
              <a:t>输入</a:t>
            </a:r>
            <a:r>
              <a:rPr lang="zh-CN" altLang="en-US" sz="2000" dirty="0" smtClean="0">
                <a:solidFill>
                  <a:srgbClr val="0070C0"/>
                </a:solidFill>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4  4                </a:t>
            </a:r>
            <a:r>
              <a:rPr lang="zh-CN" altLang="en-US" sz="2000" dirty="0" smtClean="0">
                <a:solidFill>
                  <a:srgbClr val="0070C0"/>
                </a:solidFill>
              </a:rPr>
              <a:t>（</a:t>
            </a:r>
            <a:r>
              <a:rPr lang="en-US" altLang="zh-CN" sz="2000" dirty="0" smtClean="0">
                <a:solidFill>
                  <a:srgbClr val="0070C0"/>
                </a:solidFill>
              </a:rPr>
              <a:t>4</a:t>
            </a:r>
            <a:r>
              <a:rPr lang="zh-CN" altLang="en-US" sz="2000" dirty="0" smtClean="0">
                <a:solidFill>
                  <a:srgbClr val="0070C0"/>
                </a:solidFill>
              </a:rPr>
              <a:t>排</a:t>
            </a:r>
            <a:r>
              <a:rPr lang="en-US" altLang="zh-CN" sz="2000" dirty="0" smtClean="0">
                <a:solidFill>
                  <a:srgbClr val="0070C0"/>
                </a:solidFill>
              </a:rPr>
              <a:t>4</a:t>
            </a:r>
            <a:r>
              <a:rPr lang="zh-CN" altLang="en-US" sz="2000" dirty="0" smtClean="0">
                <a:solidFill>
                  <a:srgbClr val="0070C0"/>
                </a:solidFill>
              </a:rPr>
              <a:t>列的柱桩，空格隔开）</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1,1, 1, 1           </a:t>
            </a:r>
            <a:r>
              <a:rPr lang="zh-CN" altLang="en-US" sz="2000" dirty="0" smtClean="0">
                <a:solidFill>
                  <a:srgbClr val="0070C0"/>
                </a:solidFill>
              </a:rPr>
              <a:t>（放在第</a:t>
            </a:r>
            <a:r>
              <a:rPr lang="en-US" altLang="zh-CN" sz="2000" dirty="0" smtClean="0">
                <a:solidFill>
                  <a:srgbClr val="0070C0"/>
                </a:solidFill>
              </a:rPr>
              <a:t>1</a:t>
            </a:r>
            <a:r>
              <a:rPr lang="zh-CN" altLang="en-US" sz="2000" dirty="0" smtClean="0">
                <a:solidFill>
                  <a:srgbClr val="0070C0"/>
                </a:solidFill>
              </a:rPr>
              <a:t>排各桩上的宝石价值，逗号隔开）</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1, 5, 1, 1            </a:t>
            </a:r>
            <a:r>
              <a:rPr lang="zh-CN" altLang="en-US" sz="2000" dirty="0" smtClean="0">
                <a:solidFill>
                  <a:srgbClr val="0070C0"/>
                </a:solidFill>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2 ,1, 10, 1          </a:t>
            </a:r>
            <a:r>
              <a:rPr lang="zh-CN" altLang="en-US" sz="2000" dirty="0" smtClean="0">
                <a:solidFill>
                  <a:srgbClr val="0070C0"/>
                </a:solidFill>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20 ,1, 1, 1       </a:t>
            </a:r>
            <a:r>
              <a:rPr lang="zh-CN" altLang="en-US" sz="2000" dirty="0" smtClean="0">
                <a:solidFill>
                  <a:srgbClr val="0070C0"/>
                </a:solidFill>
              </a:rPr>
              <a:t>（放在第</a:t>
            </a:r>
            <a:r>
              <a:rPr lang="en-US" altLang="zh-CN" sz="2000" dirty="0" smtClean="0">
                <a:solidFill>
                  <a:srgbClr val="0070C0"/>
                </a:solidFill>
              </a:rPr>
              <a:t>4</a:t>
            </a:r>
            <a:r>
              <a:rPr lang="zh-CN" altLang="en-US" sz="2000" dirty="0" smtClean="0">
                <a:solidFill>
                  <a:srgbClr val="0070C0"/>
                </a:solidFill>
              </a:rPr>
              <a:t>排各桩上的宝石价值） </a:t>
            </a:r>
            <a:r>
              <a:rPr lang="en-US" altLang="zh-CN" sz="2000" dirty="0" smtClean="0">
                <a:solidFill>
                  <a:srgbClr val="0070C0"/>
                </a:solidFill>
              </a:rPr>
              <a:t/>
            </a:r>
            <a:br>
              <a:rPr lang="en-US" altLang="zh-CN" sz="2000" dirty="0" smtClean="0">
                <a:solidFill>
                  <a:srgbClr val="0070C0"/>
                </a:solidFill>
              </a:rPr>
            </a:br>
            <a:r>
              <a:rPr lang="zh-CN" altLang="en-US" sz="2000" dirty="0" smtClean="0">
                <a:solidFill>
                  <a:srgbClr val="0070C0"/>
                </a:solidFill>
              </a:rPr>
              <a:t>（</a:t>
            </a:r>
            <a:r>
              <a:rPr lang="zh-CN" altLang="en-US" sz="2000" dirty="0" smtClean="0">
                <a:solidFill>
                  <a:srgbClr val="FF0000"/>
                </a:solidFill>
              </a:rPr>
              <a:t>输出</a:t>
            </a:r>
            <a:r>
              <a:rPr lang="zh-CN" altLang="en-US" sz="2000" dirty="0" smtClean="0">
                <a:solidFill>
                  <a:srgbClr val="0070C0"/>
                </a:solidFill>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28        </a:t>
            </a:r>
            <a:r>
              <a:rPr lang="zh-CN" altLang="en-US" sz="2000" dirty="0" smtClean="0">
                <a:solidFill>
                  <a:srgbClr val="0070C0"/>
                </a:solidFill>
              </a:rPr>
              <a:t>（最大价值）</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1             (</a:t>
            </a:r>
            <a:r>
              <a:rPr lang="zh-CN" altLang="en-US" sz="2000" dirty="0" smtClean="0">
                <a:solidFill>
                  <a:srgbClr val="0070C0"/>
                </a:solidFill>
              </a:rPr>
              <a:t>开始位置，固定</a:t>
            </a:r>
            <a:r>
              <a:rPr lang="en-US" altLang="zh-CN" sz="2000" dirty="0" smtClean="0">
                <a:solidFill>
                  <a:srgbClr val="0070C0"/>
                </a:solidFill>
              </a:rPr>
              <a:t>)</a:t>
            </a:r>
            <a:br>
              <a:rPr lang="en-US" altLang="zh-CN" sz="2000" dirty="0" smtClean="0">
                <a:solidFill>
                  <a:srgbClr val="0070C0"/>
                </a:solidFill>
              </a:rPr>
            </a:br>
            <a:r>
              <a:rPr lang="en-US" altLang="zh-CN" sz="2000" dirty="0" smtClean="0">
                <a:solidFill>
                  <a:srgbClr val="0070C0"/>
                </a:solidFill>
              </a:rPr>
              <a:t>2             (</a:t>
            </a:r>
            <a:r>
              <a:rPr lang="zh-CN" altLang="en-US" sz="2000" dirty="0" smtClean="0">
                <a:solidFill>
                  <a:srgbClr val="0070C0"/>
                </a:solidFill>
              </a:rPr>
              <a:t>在第二排的位置</a:t>
            </a:r>
            <a:r>
              <a:rPr lang="en-US" altLang="zh-CN" sz="2000" dirty="0" smtClean="0">
                <a:solidFill>
                  <a:srgbClr val="0070C0"/>
                </a:solidFill>
              </a:rPr>
              <a:t>)</a:t>
            </a:r>
            <a:br>
              <a:rPr lang="en-US" altLang="zh-CN" sz="2000" dirty="0" smtClean="0">
                <a:solidFill>
                  <a:srgbClr val="0070C0"/>
                </a:solidFill>
              </a:rPr>
            </a:br>
            <a:r>
              <a:rPr lang="en-US" altLang="zh-CN" sz="2000" dirty="0" smtClean="0">
                <a:solidFill>
                  <a:srgbClr val="0070C0"/>
                </a:solidFill>
              </a:rPr>
              <a:t>1             (</a:t>
            </a:r>
            <a:r>
              <a:rPr lang="zh-CN" altLang="en-US" sz="2000" dirty="0" smtClean="0">
                <a:solidFill>
                  <a:srgbClr val="0070C0"/>
                </a:solidFill>
              </a:rPr>
              <a:t>在第三排的位置</a:t>
            </a:r>
            <a:r>
              <a:rPr lang="en-US" altLang="zh-CN" sz="2000" dirty="0" smtClean="0">
                <a:solidFill>
                  <a:srgbClr val="0070C0"/>
                </a:solidFill>
              </a:rPr>
              <a:t>)</a:t>
            </a:r>
            <a:br>
              <a:rPr lang="en-US" altLang="zh-CN" sz="2000" dirty="0" smtClean="0">
                <a:solidFill>
                  <a:srgbClr val="0070C0"/>
                </a:solidFill>
              </a:rPr>
            </a:br>
            <a:r>
              <a:rPr lang="en-US" altLang="zh-CN" sz="2000" dirty="0" smtClean="0">
                <a:solidFill>
                  <a:srgbClr val="0070C0"/>
                </a:solidFill>
              </a:rPr>
              <a:t>1             (</a:t>
            </a:r>
            <a:r>
              <a:rPr lang="zh-CN" altLang="en-US" sz="2000" dirty="0" smtClean="0">
                <a:solidFill>
                  <a:srgbClr val="0070C0"/>
                </a:solidFill>
              </a:rPr>
              <a:t>在第四排的位置</a:t>
            </a:r>
            <a:r>
              <a:rPr lang="en-US" altLang="zh-CN" sz="2000" dirty="0" smtClean="0">
                <a:solidFill>
                  <a:srgbClr val="0070C0"/>
                </a:solidFill>
              </a:rPr>
              <a:t>)</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lang="en-US" altLang="zh-CN" sz="2000" dirty="0" smtClean="0"/>
              <a:t/>
            </a:r>
            <a:br>
              <a:rPr lang="en-US" altLang="zh-CN" sz="2000" dirty="0" smtClean="0"/>
            </a:br>
            <a:endParaRPr altLang="en-US" sz="2000" dirty="0" smtClean="0">
              <a:ea typeface="宋体"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Project</a:t>
            </a:r>
            <a:endParaRPr lang="zh-CN" altLang="en-US" sz="3600" kern="0" dirty="0">
              <a:latin typeface="+mj-lt"/>
              <a:cs typeface="+mj-cs"/>
            </a:endParaRPr>
          </a:p>
        </p:txBody>
      </p:sp>
      <p:sp>
        <p:nvSpPr>
          <p:cNvPr id="118786" name="标题 3"/>
          <p:cNvSpPr>
            <a:spLocks noGrp="1"/>
          </p:cNvSpPr>
          <p:nvPr>
            <p:ph type="title" idx="4294967295"/>
          </p:nvPr>
        </p:nvSpPr>
        <p:spPr>
          <a:xfrm>
            <a:off x="250825" y="1311275"/>
            <a:ext cx="8496300" cy="5546725"/>
          </a:xfrm>
        </p:spPr>
        <p:txBody>
          <a:bodyPr/>
          <a:lstStyle/>
          <a:p>
            <a:pPr algn="l" eaLnBrk="1" hangingPunct="1"/>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altLang="en-US" sz="2000" dirty="0" err="1" smtClean="0">
                <a:solidFill>
                  <a:srgbClr val="0070C0"/>
                </a:solidFill>
                <a:ea typeface="宋体" charset="-122"/>
              </a:rPr>
              <a:t>要求</a:t>
            </a:r>
            <a:r>
              <a:rPr altLang="en-US" sz="2000" dirty="0" smtClean="0">
                <a:solidFill>
                  <a:srgbClr val="0070C0"/>
                </a:solidFill>
                <a:ea typeface="宋体" charset="-122"/>
              </a:rPr>
              <a:t>：</a:t>
            </a:r>
            <a:r>
              <a:rPr lang="en-US" altLang="zh-CN" sz="2000" dirty="0" smtClean="0">
                <a:solidFill>
                  <a:srgbClr val="0070C0"/>
                </a:solidFill>
              </a:rPr>
              <a:t/>
            </a:r>
            <a:br>
              <a:rPr lang="en-US" altLang="zh-CN" sz="2000" dirty="0" smtClean="0">
                <a:solidFill>
                  <a:srgbClr val="0070C0"/>
                </a:solidFill>
              </a:rPr>
            </a:br>
            <a:r>
              <a:rPr lang="en-US" altLang="zh-CN" sz="2000" dirty="0" err="1" smtClean="0">
                <a:solidFill>
                  <a:srgbClr val="0070C0"/>
                </a:solidFill>
              </a:rPr>
              <a:t>a.</a:t>
            </a:r>
            <a:r>
              <a:rPr altLang="en-US" sz="2000" dirty="0" err="1" smtClean="0">
                <a:solidFill>
                  <a:srgbClr val="0070C0"/>
                </a:solidFill>
                <a:ea typeface="宋体" charset="-122"/>
              </a:rPr>
              <a:t>单人独立完成</a:t>
            </a:r>
            <a:r>
              <a:rPr altLang="en-US" sz="2000" dirty="0" smtClean="0">
                <a:solidFill>
                  <a:srgbClr val="0070C0"/>
                </a:solidFill>
                <a:ea typeface="宋体" charset="-122"/>
              </a:rPr>
              <a:t>；</a:t>
            </a:r>
            <a:r>
              <a:rPr lang="en-US" altLang="zh-CN" sz="2000" dirty="0" smtClean="0">
                <a:solidFill>
                  <a:srgbClr val="0070C0"/>
                </a:solidFill>
              </a:rPr>
              <a:t/>
            </a:r>
            <a:br>
              <a:rPr lang="en-US" altLang="zh-CN" sz="2000" dirty="0" smtClean="0">
                <a:solidFill>
                  <a:srgbClr val="0070C0"/>
                </a:solidFill>
              </a:rPr>
            </a:br>
            <a:r>
              <a:rPr lang="en-US" altLang="zh-CN" sz="2000" dirty="0" err="1" smtClean="0">
                <a:solidFill>
                  <a:srgbClr val="0070C0"/>
                </a:solidFill>
              </a:rPr>
              <a:t>b.</a:t>
            </a:r>
            <a:r>
              <a:rPr altLang="en-US" sz="2000" dirty="0" err="1" smtClean="0">
                <a:solidFill>
                  <a:srgbClr val="0070C0"/>
                </a:solidFill>
                <a:ea typeface="宋体" charset="-122"/>
              </a:rPr>
              <a:t>提交名为</a:t>
            </a:r>
            <a:r>
              <a:rPr altLang="en-US" sz="2000" dirty="0" smtClean="0">
                <a:solidFill>
                  <a:srgbClr val="0070C0"/>
                </a:solidFill>
                <a:ea typeface="宋体" charset="-122"/>
              </a:rPr>
              <a:t> 学号</a:t>
            </a:r>
            <a:r>
              <a:rPr lang="en-US" altLang="zh-CN" sz="2000" dirty="0" smtClean="0">
                <a:solidFill>
                  <a:srgbClr val="0070C0"/>
                </a:solidFill>
              </a:rPr>
              <a:t>_</a:t>
            </a:r>
            <a:r>
              <a:rPr altLang="en-US" sz="2000" dirty="0" smtClean="0">
                <a:solidFill>
                  <a:srgbClr val="0070C0"/>
                </a:solidFill>
                <a:ea typeface="宋体" charset="-122"/>
              </a:rPr>
              <a:t>姓名</a:t>
            </a:r>
            <a:r>
              <a:rPr lang="en-US" altLang="zh-CN" sz="2000" dirty="0" smtClean="0">
                <a:solidFill>
                  <a:srgbClr val="0070C0"/>
                </a:solidFill>
              </a:rPr>
              <a:t>_SA.rar </a:t>
            </a:r>
            <a:r>
              <a:rPr altLang="en-US" sz="2000" dirty="0" smtClean="0">
                <a:solidFill>
                  <a:srgbClr val="0070C0"/>
                </a:solidFill>
                <a:ea typeface="宋体" charset="-122"/>
              </a:rPr>
              <a:t>的压缩文件，含如下内容：</a:t>
            </a:r>
            <a:r>
              <a:rPr lang="en-US" altLang="zh-CN" sz="2000" dirty="0" smtClean="0">
                <a:solidFill>
                  <a:srgbClr val="0070C0"/>
                </a:solidFill>
              </a:rPr>
              <a:t>1). </a:t>
            </a:r>
            <a:r>
              <a:rPr altLang="en-US" sz="2000" dirty="0" err="1" smtClean="0">
                <a:solidFill>
                  <a:srgbClr val="0070C0"/>
                </a:solidFill>
                <a:ea typeface="宋体" charset="-122"/>
              </a:rPr>
              <a:t>完整的源码</a:t>
            </a:r>
            <a:r>
              <a:rPr altLang="en-US" sz="2000" dirty="0" smtClean="0">
                <a:solidFill>
                  <a:srgbClr val="0070C0"/>
                </a:solidFill>
                <a:ea typeface="宋体" charset="-122"/>
              </a:rPr>
              <a:t> </a:t>
            </a:r>
            <a:r>
              <a:rPr lang="en-US" altLang="zh-CN" sz="2000" dirty="0" smtClean="0">
                <a:solidFill>
                  <a:srgbClr val="0070C0"/>
                </a:solidFill>
              </a:rPr>
              <a:t>2).</a:t>
            </a:r>
            <a:r>
              <a:rPr altLang="en-US" sz="2000" dirty="0" err="1" smtClean="0">
                <a:solidFill>
                  <a:srgbClr val="0070C0"/>
                </a:solidFill>
                <a:ea typeface="宋体" charset="-122"/>
              </a:rPr>
              <a:t>不依赖于</a:t>
            </a:r>
            <a:r>
              <a:rPr lang="en-US" altLang="zh-CN" sz="2000" dirty="0" err="1" smtClean="0">
                <a:solidFill>
                  <a:srgbClr val="0070C0"/>
                </a:solidFill>
              </a:rPr>
              <a:t>IDE</a:t>
            </a:r>
            <a:r>
              <a:rPr altLang="en-US" sz="2000" dirty="0" err="1" smtClean="0">
                <a:solidFill>
                  <a:srgbClr val="0070C0"/>
                </a:solidFill>
                <a:ea typeface="宋体" charset="-122"/>
              </a:rPr>
              <a:t>环境的可执行文件及测试数据</a:t>
            </a:r>
            <a:r>
              <a:rPr altLang="en-US" sz="2000" dirty="0" smtClean="0">
                <a:solidFill>
                  <a:srgbClr val="0070C0"/>
                </a:solidFill>
                <a:ea typeface="宋体" charset="-122"/>
              </a:rPr>
              <a:t> </a:t>
            </a:r>
            <a:r>
              <a:rPr lang="en-US" altLang="zh-CN" sz="2000" dirty="0" smtClean="0">
                <a:solidFill>
                  <a:srgbClr val="0070C0"/>
                </a:solidFill>
              </a:rPr>
              <a:t>3).</a:t>
            </a:r>
            <a:r>
              <a:rPr altLang="en-US" sz="2000" dirty="0" err="1" smtClean="0">
                <a:solidFill>
                  <a:srgbClr val="0070C0"/>
                </a:solidFill>
                <a:ea typeface="宋体" charset="-122"/>
              </a:rPr>
              <a:t>电子版本项目报告，报告中至少包括对算法思想</a:t>
            </a:r>
            <a:r>
              <a:rPr lang="zh-CN" altLang="en-US" sz="2000" dirty="0" smtClean="0">
                <a:solidFill>
                  <a:srgbClr val="0070C0"/>
                </a:solidFill>
                <a:ea typeface="宋体" charset="-122"/>
              </a:rPr>
              <a:t>、</a:t>
            </a:r>
            <a:r>
              <a:rPr lang="zh-CN" altLang="en-US" sz="2000" dirty="0" smtClean="0">
                <a:solidFill>
                  <a:srgbClr val="0070C0"/>
                </a:solidFill>
              </a:rPr>
              <a:t>递推方程式及该问题的最优子结构性质、</a:t>
            </a:r>
            <a:r>
              <a:rPr altLang="en-US" sz="2000" dirty="0" err="1" smtClean="0">
                <a:solidFill>
                  <a:srgbClr val="0070C0"/>
                </a:solidFill>
                <a:ea typeface="宋体" charset="-122"/>
              </a:rPr>
              <a:t>程序结构的描述</a:t>
            </a:r>
            <a:r>
              <a:rPr lang="zh-CN" altLang="en-US" sz="2000" dirty="0" smtClean="0">
                <a:solidFill>
                  <a:srgbClr val="0070C0"/>
                </a:solidFill>
                <a:ea typeface="宋体" charset="-122"/>
              </a:rPr>
              <a:t>以及计算复杂度分析</a:t>
            </a:r>
            <a:r>
              <a:rPr lang="en-US" altLang="zh-CN" sz="2000" dirty="0" smtClean="0">
                <a:solidFill>
                  <a:srgbClr val="0070C0"/>
                </a:solidFill>
              </a:rPr>
              <a:t>, </a:t>
            </a:r>
            <a:r>
              <a:rPr altLang="en-US" sz="2000" dirty="0" err="1" smtClean="0">
                <a:solidFill>
                  <a:srgbClr val="0070C0"/>
                </a:solidFill>
                <a:ea typeface="宋体" charset="-122"/>
              </a:rPr>
              <a:t>以及测试结果</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c. </a:t>
            </a:r>
            <a:r>
              <a:rPr lang="zh-CN" altLang="en-US" sz="2000" dirty="0" smtClean="0">
                <a:solidFill>
                  <a:srgbClr val="0070C0"/>
                </a:solidFill>
              </a:rPr>
              <a:t>第</a:t>
            </a:r>
            <a:r>
              <a:rPr lang="en-US" altLang="zh-CN" sz="2000" dirty="0" smtClean="0">
                <a:solidFill>
                  <a:srgbClr val="0070C0"/>
                </a:solidFill>
                <a:ea typeface="宋体" charset="-122"/>
              </a:rPr>
              <a:t>15</a:t>
            </a:r>
            <a:r>
              <a:rPr altLang="en-US" sz="2000" dirty="0" smtClean="0">
                <a:solidFill>
                  <a:srgbClr val="0070C0"/>
                </a:solidFill>
                <a:ea typeface="宋体" charset="-122"/>
              </a:rPr>
              <a:t>周交（每班统一</a:t>
            </a:r>
            <a:r>
              <a:rPr lang="en-US" altLang="zh-CN" sz="2000" dirty="0" smtClean="0">
                <a:solidFill>
                  <a:srgbClr val="0070C0"/>
                </a:solidFill>
              </a:rPr>
              <a:t>U</a:t>
            </a:r>
            <a:r>
              <a:rPr altLang="en-US" sz="2000" dirty="0" smtClean="0">
                <a:solidFill>
                  <a:srgbClr val="0070C0"/>
                </a:solidFill>
                <a:ea typeface="宋体" charset="-122"/>
              </a:rPr>
              <a:t>盘拷贝</a:t>
            </a:r>
            <a:r>
              <a:rPr lang="en-US" altLang="zh-CN" sz="2000" dirty="0" smtClean="0">
                <a:solidFill>
                  <a:srgbClr val="0070C0"/>
                </a:solidFill>
              </a:rPr>
              <a:t>)</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altLang="en-US" sz="2000" dirty="0" err="1" smtClean="0">
                <a:solidFill>
                  <a:srgbClr val="0070C0"/>
                </a:solidFill>
                <a:ea typeface="宋体" charset="-122"/>
              </a:rPr>
              <a:t>说明</a:t>
            </a:r>
            <a:r>
              <a:rPr altLang="en-US" sz="2000" dirty="0" smtClean="0">
                <a:solidFill>
                  <a:srgbClr val="0070C0"/>
                </a:solidFill>
                <a:ea typeface="宋体" charset="-122"/>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1. </a:t>
            </a:r>
            <a:r>
              <a:rPr altLang="en-US" sz="2000" dirty="0" err="1" smtClean="0">
                <a:solidFill>
                  <a:srgbClr val="0070C0"/>
                </a:solidFill>
                <a:ea typeface="宋体" charset="-122"/>
              </a:rPr>
              <a:t>不依赖于</a:t>
            </a:r>
            <a:r>
              <a:rPr lang="en-US" altLang="zh-CN" sz="2000" dirty="0" err="1" smtClean="0">
                <a:solidFill>
                  <a:srgbClr val="0070C0"/>
                </a:solidFill>
              </a:rPr>
              <a:t>IDE</a:t>
            </a:r>
            <a:r>
              <a:rPr altLang="en-US" sz="2000" dirty="0" err="1" smtClean="0">
                <a:solidFill>
                  <a:srgbClr val="0070C0"/>
                </a:solidFill>
                <a:ea typeface="宋体" charset="-122"/>
              </a:rPr>
              <a:t>环境的可执行文件指</a:t>
            </a:r>
            <a:r>
              <a:rPr lang="en-US" altLang="zh-CN" sz="2000" dirty="0" err="1" smtClean="0">
                <a:solidFill>
                  <a:srgbClr val="0070C0"/>
                </a:solidFill>
              </a:rPr>
              <a:t>exe</a:t>
            </a:r>
            <a:r>
              <a:rPr altLang="en-US" sz="2000" dirty="0" err="1" smtClean="0">
                <a:solidFill>
                  <a:srgbClr val="0070C0"/>
                </a:solidFill>
                <a:ea typeface="宋体" charset="-122"/>
              </a:rPr>
              <a:t>及其支持</a:t>
            </a:r>
            <a:r>
              <a:rPr lang="en-US" altLang="zh-CN" sz="2000" dirty="0" err="1" smtClean="0">
                <a:solidFill>
                  <a:srgbClr val="0070C0"/>
                </a:solidFill>
              </a:rPr>
              <a:t>dll</a:t>
            </a:r>
            <a:r>
              <a:rPr altLang="en-US" sz="2000" dirty="0" err="1" smtClean="0">
                <a:solidFill>
                  <a:srgbClr val="0070C0"/>
                </a:solidFill>
                <a:ea typeface="宋体" charset="-122"/>
              </a:rPr>
              <a:t>，测试数据均在同一目录中，在任意一台</a:t>
            </a:r>
            <a:r>
              <a:rPr lang="en-US" altLang="zh-CN" sz="2000" dirty="0" err="1" smtClean="0">
                <a:solidFill>
                  <a:srgbClr val="0070C0"/>
                </a:solidFill>
              </a:rPr>
              <a:t>Win</a:t>
            </a:r>
            <a:r>
              <a:rPr lang="en-US" altLang="zh-CN" sz="2000" dirty="0" smtClean="0">
                <a:solidFill>
                  <a:srgbClr val="0070C0"/>
                </a:solidFill>
              </a:rPr>
              <a:t> </a:t>
            </a:r>
            <a:r>
              <a:rPr lang="en-US" altLang="zh-CN" sz="2000" dirty="0" err="1" smtClean="0">
                <a:solidFill>
                  <a:srgbClr val="0070C0"/>
                </a:solidFill>
              </a:rPr>
              <a:t>XP</a:t>
            </a:r>
            <a:r>
              <a:rPr altLang="en-US" sz="2000" dirty="0" err="1" smtClean="0">
                <a:solidFill>
                  <a:srgbClr val="0070C0"/>
                </a:solidFill>
                <a:ea typeface="宋体" charset="-122"/>
              </a:rPr>
              <a:t>机器上直接双击</a:t>
            </a:r>
            <a:r>
              <a:rPr lang="en-US" altLang="zh-CN" sz="2000" dirty="0" err="1" smtClean="0">
                <a:solidFill>
                  <a:srgbClr val="0070C0"/>
                </a:solidFill>
              </a:rPr>
              <a:t>exe</a:t>
            </a:r>
            <a:r>
              <a:rPr altLang="en-US" sz="2000" dirty="0" err="1" smtClean="0">
                <a:solidFill>
                  <a:srgbClr val="0070C0"/>
                </a:solidFill>
                <a:ea typeface="宋体" charset="-122"/>
              </a:rPr>
              <a:t>即可运行</a:t>
            </a:r>
            <a:r>
              <a:rPr altLang="en-US" sz="2000" dirty="0" smtClean="0">
                <a:solidFill>
                  <a:srgbClr val="0070C0"/>
                </a:solidFill>
                <a:ea typeface="宋体" charset="-122"/>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2. </a:t>
            </a:r>
            <a:r>
              <a:rPr lang="zh-CN" altLang="en-US" sz="2000" dirty="0" smtClean="0">
                <a:solidFill>
                  <a:srgbClr val="0070C0"/>
                </a:solidFill>
                <a:ea typeface="宋体" charset="-122"/>
              </a:rPr>
              <a:t>测试数据不少于</a:t>
            </a:r>
            <a:r>
              <a:rPr lang="en-US" altLang="zh-CN" sz="2000" dirty="0" smtClean="0">
                <a:solidFill>
                  <a:srgbClr val="0070C0"/>
                </a:solidFill>
                <a:ea typeface="宋体" charset="-122"/>
              </a:rPr>
              <a:t>20</a:t>
            </a:r>
            <a:r>
              <a:rPr lang="zh-CN" altLang="en-US" sz="2000" dirty="0" smtClean="0">
                <a:solidFill>
                  <a:srgbClr val="0070C0"/>
                </a:solidFill>
                <a:ea typeface="宋体" charset="-122"/>
              </a:rPr>
              <a:t>排</a:t>
            </a:r>
            <a:r>
              <a:rPr lang="en-US" altLang="zh-CN" sz="2000" dirty="0" smtClean="0">
                <a:solidFill>
                  <a:srgbClr val="0070C0"/>
                </a:solidFill>
                <a:ea typeface="宋体" charset="-122"/>
              </a:rPr>
              <a:t>20</a:t>
            </a:r>
            <a:r>
              <a:rPr lang="zh-CN" altLang="en-US" sz="2000" dirty="0" smtClean="0">
                <a:solidFill>
                  <a:srgbClr val="0070C0"/>
                </a:solidFill>
                <a:ea typeface="宋体" charset="-122"/>
              </a:rPr>
              <a:t>列，按照前述的格式放在</a:t>
            </a:r>
            <a:r>
              <a:rPr lang="en-US" altLang="zh-CN" sz="2000" dirty="0" smtClean="0">
                <a:solidFill>
                  <a:srgbClr val="0070C0"/>
                </a:solidFill>
                <a:ea typeface="宋体" charset="-122"/>
              </a:rPr>
              <a:t>test.txt</a:t>
            </a:r>
            <a:r>
              <a:rPr lang="zh-CN" altLang="en-US" sz="2000" dirty="0" smtClean="0">
                <a:solidFill>
                  <a:srgbClr val="0070C0"/>
                </a:solidFill>
                <a:ea typeface="宋体" charset="-122"/>
              </a:rPr>
              <a:t>文件里，执行结果存入</a:t>
            </a:r>
            <a:r>
              <a:rPr lang="en-US" altLang="zh-CN" sz="2000" dirty="0" smtClean="0">
                <a:solidFill>
                  <a:srgbClr val="0070C0"/>
                </a:solidFill>
                <a:ea typeface="宋体" charset="-122"/>
              </a:rPr>
              <a:t>output.txt</a:t>
            </a:r>
            <a:r>
              <a:rPr lang="zh-CN" altLang="en-US" sz="2000" dirty="0" smtClean="0">
                <a:solidFill>
                  <a:srgbClr val="0070C0"/>
                </a:solidFill>
                <a:ea typeface="宋体" charset="-122"/>
              </a:rPr>
              <a:t>文件里</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altLang="en-US" sz="2000" dirty="0" err="1" smtClean="0">
                <a:solidFill>
                  <a:srgbClr val="0070C0"/>
                </a:solidFill>
                <a:ea typeface="宋体" charset="-122"/>
              </a:rPr>
              <a:t>参考资料</a:t>
            </a:r>
            <a:r>
              <a:rPr altLang="en-US" sz="2000" dirty="0" smtClean="0">
                <a:solidFill>
                  <a:srgbClr val="0070C0"/>
                </a:solidFill>
                <a:ea typeface="宋体" charset="-122"/>
              </a:rPr>
              <a:t>：</a:t>
            </a: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    Algorithm Design,  Jon </a:t>
            </a:r>
            <a:r>
              <a:rPr lang="en-US" altLang="zh-CN" sz="2000" dirty="0" err="1" smtClean="0">
                <a:solidFill>
                  <a:srgbClr val="0070C0"/>
                </a:solidFill>
              </a:rPr>
              <a:t>Kleiberg</a:t>
            </a:r>
            <a:r>
              <a:rPr lang="en-US" altLang="zh-CN" sz="2000" dirty="0" smtClean="0">
                <a:solidFill>
                  <a:srgbClr val="0070C0"/>
                </a:solidFill>
              </a:rPr>
              <a:t>.  Eva </a:t>
            </a:r>
            <a:r>
              <a:rPr lang="en-US" altLang="zh-CN" sz="2000" dirty="0" err="1" smtClean="0">
                <a:solidFill>
                  <a:srgbClr val="0070C0"/>
                </a:solidFill>
              </a:rPr>
              <a:t>Tardos</a:t>
            </a:r>
            <a:r>
              <a:rPr lang="en-US" altLang="zh-CN" sz="2000" dirty="0" smtClean="0">
                <a:solidFill>
                  <a:srgbClr val="0070C0"/>
                </a:solidFill>
              </a:rPr>
              <a:t>,  Cornell University</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lang="en-US" altLang="zh-CN" sz="2000" dirty="0" smtClean="0">
                <a:solidFill>
                  <a:srgbClr val="0070C0"/>
                </a:solidFill>
              </a:rPr>
              <a:t/>
            </a:r>
            <a:br>
              <a:rPr lang="en-US" altLang="zh-CN" sz="2000" dirty="0" smtClean="0">
                <a:solidFill>
                  <a:srgbClr val="0070C0"/>
                </a:solidFill>
              </a:rPr>
            </a:br>
            <a:r>
              <a:rPr lang="en-US" altLang="zh-CN" sz="2000" dirty="0" smtClean="0"/>
              <a:t/>
            </a:r>
            <a:br>
              <a:rPr lang="en-US" altLang="zh-CN" sz="2000" dirty="0" smtClean="0"/>
            </a:br>
            <a:endParaRPr altLang="en-US" sz="2000" dirty="0" smtClean="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30722" name="矩形 3"/>
          <p:cNvSpPr>
            <a:spLocks noChangeArrowheads="1"/>
          </p:cNvSpPr>
          <p:nvPr/>
        </p:nvSpPr>
        <p:spPr bwMode="auto">
          <a:xfrm>
            <a:off x="323850" y="1268413"/>
            <a:ext cx="8208963" cy="1754187"/>
          </a:xfrm>
          <a:prstGeom prst="rect">
            <a:avLst/>
          </a:prstGeom>
          <a:noFill/>
          <a:ln w="9525">
            <a:noFill/>
            <a:miter lim="800000"/>
            <a:headEnd/>
            <a:tailEnd/>
          </a:ln>
        </p:spPr>
        <p:txBody>
          <a:bodyPr>
            <a:spAutoFit/>
          </a:bodyPr>
          <a:lstStyle/>
          <a:p>
            <a:r>
              <a:rPr lang="en-US" altLang="zh-CN" sz="3600" b="1" i="1">
                <a:latin typeface="Calibri" pitchFamily="34" charset="0"/>
              </a:rPr>
              <a:t>CLRS  15.1-3</a:t>
            </a:r>
          </a:p>
          <a:p>
            <a:r>
              <a:rPr lang="en-US" altLang="zh-CN" sz="3600" b="1" i="1">
                <a:latin typeface="Calibri" pitchFamily="34" charset="0"/>
              </a:rPr>
              <a:t>CLRS  15.1-5</a:t>
            </a:r>
            <a:endParaRPr lang="zh-CN" altLang="en-US" sz="3600">
              <a:latin typeface="Calibri" pitchFamily="34" charset="0"/>
            </a:endParaRPr>
          </a:p>
          <a:p>
            <a:endParaRPr lang="zh-CN" altLang="en-US" sz="3600">
              <a:latin typeface="Calibri"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fontAlgn="auto">
              <a:spcAft>
                <a:spcPts val="0"/>
              </a:spcAft>
              <a:defRPr/>
            </a:pPr>
            <a:r>
              <a:rPr lang="en-US" altLang="zh-CN" dirty="0" smtClean="0"/>
              <a:t>Knapsack 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528" y="-99392"/>
            <a:ext cx="8402637" cy="685800"/>
          </a:xfrm>
        </p:spPr>
        <p:txBody>
          <a:bodyPr rtlCol="0">
            <a:normAutofit fontScale="90000"/>
          </a:bodyPr>
          <a:lstStyle/>
          <a:p>
            <a:pPr fontAlgn="auto">
              <a:spcAft>
                <a:spcPts val="0"/>
              </a:spcAft>
              <a:defRPr/>
            </a:pPr>
            <a:r>
              <a:rPr lang="en-US" altLang="zh-CN" dirty="0" smtClean="0"/>
              <a:t> </a:t>
            </a:r>
            <a:br>
              <a:rPr lang="en-US" altLang="zh-CN" dirty="0" smtClean="0"/>
            </a:br>
            <a:r>
              <a:rPr lang="en-US" altLang="zh-CN" dirty="0" smtClean="0"/>
              <a:t>The Knapsack Problem</a:t>
            </a:r>
          </a:p>
        </p:txBody>
      </p:sp>
      <p:sp>
        <p:nvSpPr>
          <p:cNvPr id="27651" name="Rectangle 3"/>
          <p:cNvSpPr>
            <a:spLocks noGrp="1" noChangeArrowheads="1"/>
          </p:cNvSpPr>
          <p:nvPr>
            <p:ph type="body" idx="1"/>
          </p:nvPr>
        </p:nvSpPr>
        <p:spPr>
          <a:xfrm>
            <a:off x="304800" y="1295400"/>
            <a:ext cx="8458200" cy="5105400"/>
          </a:xfrm>
        </p:spPr>
        <p:txBody>
          <a:bodyPr rtlCol="0">
            <a:normAutofit/>
          </a:bodyPr>
          <a:lstStyle/>
          <a:p>
            <a:pPr fontAlgn="auto">
              <a:spcAft>
                <a:spcPts val="0"/>
              </a:spcAft>
              <a:buFont typeface="Arial" pitchFamily="34" charset="0"/>
              <a:buChar char="•"/>
              <a:defRPr/>
            </a:pPr>
            <a:r>
              <a:rPr lang="en-US" altLang="zh-CN" smtClean="0"/>
              <a:t>The famous </a:t>
            </a:r>
            <a:r>
              <a:rPr lang="en-US" altLang="zh-CN" i="1" smtClean="0">
                <a:solidFill>
                  <a:schemeClr val="tx2"/>
                </a:solidFill>
              </a:rPr>
              <a:t>knapsack problem</a:t>
            </a:r>
            <a:r>
              <a:rPr lang="en-US" altLang="zh-CN" smtClean="0"/>
              <a:t>:</a:t>
            </a:r>
          </a:p>
          <a:p>
            <a:pPr lvl="1" fontAlgn="auto">
              <a:spcAft>
                <a:spcPts val="0"/>
              </a:spcAft>
              <a:buFont typeface="Arial" pitchFamily="34" charset="0"/>
              <a:buChar char="–"/>
              <a:defRPr/>
            </a:pPr>
            <a:r>
              <a:rPr lang="en-US" altLang="zh-CN" smtClean="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7544" y="-99392"/>
            <a:ext cx="7772400" cy="1143000"/>
          </a:xfrm>
        </p:spPr>
        <p:txBody>
          <a:bodyPr rtlCol="0"/>
          <a:lstStyle/>
          <a:p>
            <a:pPr fontAlgn="auto">
              <a:spcAft>
                <a:spcPts val="0"/>
              </a:spcAft>
              <a:defRPr/>
            </a:pPr>
            <a:r>
              <a:rPr lang="en-US" altLang="zh-CN" dirty="0" smtClean="0"/>
              <a:t>0-1 Knapsack problem</a:t>
            </a:r>
          </a:p>
        </p:txBody>
      </p:sp>
      <p:sp>
        <p:nvSpPr>
          <p:cNvPr id="28675" name="Rectangle 3"/>
          <p:cNvSpPr>
            <a:spLocks noGrp="1" noChangeArrowheads="1"/>
          </p:cNvSpPr>
          <p:nvPr>
            <p:ph type="body" idx="1"/>
          </p:nvPr>
        </p:nvSpPr>
        <p:spPr/>
        <p:txBody>
          <a:bodyPr rtlCol="0">
            <a:normAutofit/>
          </a:bodyPr>
          <a:lstStyle/>
          <a:p>
            <a:pPr fontAlgn="auto">
              <a:lnSpc>
                <a:spcPct val="110000"/>
              </a:lnSpc>
              <a:spcAft>
                <a:spcPts val="0"/>
              </a:spcAft>
              <a:buFont typeface="Arial" pitchFamily="34" charset="0"/>
              <a:buChar char="•"/>
              <a:defRPr/>
            </a:pPr>
            <a:r>
              <a:rPr lang="en-US" altLang="zh-CN" smtClean="0"/>
              <a:t>Given a knapsack with maximum capacity </a:t>
            </a:r>
            <a:r>
              <a:rPr lang="en-US" altLang="zh-CN" i="1" smtClean="0"/>
              <a:t>W</a:t>
            </a:r>
            <a:r>
              <a:rPr lang="en-US" altLang="zh-CN" smtClean="0"/>
              <a:t>, and a set </a:t>
            </a:r>
            <a:r>
              <a:rPr lang="en-US" altLang="zh-CN" i="1" smtClean="0"/>
              <a:t>S</a:t>
            </a:r>
            <a:r>
              <a:rPr lang="en-US" altLang="zh-CN" smtClean="0"/>
              <a:t> consisting of </a:t>
            </a:r>
            <a:r>
              <a:rPr lang="en-US" altLang="zh-CN" i="1" smtClean="0"/>
              <a:t>n</a:t>
            </a:r>
            <a:r>
              <a:rPr lang="en-US" altLang="zh-CN" smtClean="0"/>
              <a:t> items</a:t>
            </a:r>
          </a:p>
          <a:p>
            <a:pPr fontAlgn="auto">
              <a:lnSpc>
                <a:spcPct val="110000"/>
              </a:lnSpc>
              <a:spcAft>
                <a:spcPts val="0"/>
              </a:spcAft>
              <a:buFont typeface="Arial" pitchFamily="34" charset="0"/>
              <a:buChar char="•"/>
              <a:defRPr/>
            </a:pPr>
            <a:r>
              <a:rPr lang="en-US" altLang="zh-CN" smtClean="0"/>
              <a:t>Each item </a:t>
            </a:r>
            <a:r>
              <a:rPr lang="en-US" altLang="zh-CN" i="1" smtClean="0"/>
              <a:t>i</a:t>
            </a:r>
            <a:r>
              <a:rPr lang="en-US" altLang="zh-CN" smtClean="0"/>
              <a:t> has some weight </a:t>
            </a:r>
            <a:r>
              <a:rPr lang="en-US" altLang="zh-CN" i="1" smtClean="0"/>
              <a:t>w</a:t>
            </a:r>
            <a:r>
              <a:rPr lang="en-US" altLang="zh-CN" i="1" baseline="-25000" smtClean="0"/>
              <a:t>i</a:t>
            </a:r>
            <a:r>
              <a:rPr lang="en-US" altLang="zh-CN" smtClean="0"/>
              <a:t> and benefit value </a:t>
            </a:r>
            <a:r>
              <a:rPr lang="en-US" altLang="zh-CN" i="1" smtClean="0"/>
              <a:t>b</a:t>
            </a:r>
            <a:r>
              <a:rPr lang="en-US" altLang="zh-CN" i="1" baseline="-25000" smtClean="0"/>
              <a:t>i</a:t>
            </a:r>
            <a:r>
              <a:rPr lang="en-US" altLang="zh-CN" baseline="-25000" smtClean="0"/>
              <a:t>  </a:t>
            </a:r>
            <a:r>
              <a:rPr lang="en-US" altLang="zh-CN" smtClean="0"/>
              <a:t>(all </a:t>
            </a:r>
            <a:r>
              <a:rPr lang="en-US" altLang="zh-CN" i="1" smtClean="0"/>
              <a:t>w</a:t>
            </a:r>
            <a:r>
              <a:rPr lang="en-US" altLang="zh-CN" i="1" baseline="-25000" smtClean="0"/>
              <a:t>i</a:t>
            </a:r>
            <a:r>
              <a:rPr lang="en-US" altLang="zh-CN" i="1" smtClean="0"/>
              <a:t> , b</a:t>
            </a:r>
            <a:r>
              <a:rPr lang="en-US" altLang="zh-CN" i="1" baseline="-25000" smtClean="0"/>
              <a:t>i</a:t>
            </a:r>
            <a:r>
              <a:rPr lang="en-US" altLang="zh-CN" baseline="-25000" smtClean="0"/>
              <a:t> </a:t>
            </a:r>
            <a:r>
              <a:rPr lang="en-US" altLang="zh-CN" smtClean="0"/>
              <a:t>and </a:t>
            </a:r>
            <a:r>
              <a:rPr lang="en-US" altLang="zh-CN" i="1" smtClean="0"/>
              <a:t>W</a:t>
            </a:r>
            <a:r>
              <a:rPr lang="en-US" altLang="zh-CN" smtClean="0"/>
              <a:t> are integer values)</a:t>
            </a:r>
          </a:p>
          <a:p>
            <a:pPr fontAlgn="auto">
              <a:lnSpc>
                <a:spcPct val="110000"/>
              </a:lnSpc>
              <a:spcAft>
                <a:spcPts val="0"/>
              </a:spcAft>
              <a:buFont typeface="Arial" pitchFamily="34" charset="0"/>
              <a:buChar char="•"/>
              <a:defRPr/>
            </a:pPr>
            <a:r>
              <a:rPr lang="en-US" altLang="zh-CN" u="sng" smtClean="0"/>
              <a:t>Problem</a:t>
            </a:r>
            <a:r>
              <a:rPr lang="en-US" altLang="zh-CN" smtClean="0"/>
              <a:t>: How to pack the knapsack to achieve maximum total value of packed items?</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171400"/>
            <a:ext cx="8001000" cy="1143000"/>
          </a:xfrm>
        </p:spPr>
        <p:txBody>
          <a:bodyPr rtlCol="0"/>
          <a:lstStyle/>
          <a:p>
            <a:pPr fontAlgn="auto">
              <a:spcAft>
                <a:spcPts val="0"/>
              </a:spcAft>
              <a:defRPr/>
            </a:pPr>
            <a:r>
              <a:rPr lang="en-US" altLang="zh-CN" dirty="0" smtClean="0"/>
              <a:t>0-1 Knapsack problem: a picture</a:t>
            </a:r>
          </a:p>
        </p:txBody>
      </p:sp>
      <p:grpSp>
        <p:nvGrpSpPr>
          <p:cNvPr id="2" name="Group 15"/>
          <p:cNvGrpSpPr>
            <a:grpSpLocks/>
          </p:cNvGrpSpPr>
          <p:nvPr/>
        </p:nvGrpSpPr>
        <p:grpSpPr bwMode="auto">
          <a:xfrm>
            <a:off x="1676400" y="4114800"/>
            <a:ext cx="1371600" cy="2133600"/>
            <a:chOff x="1008" y="1824"/>
            <a:chExt cx="864" cy="1344"/>
          </a:xfrm>
        </p:grpSpPr>
        <p:sp>
          <p:nvSpPr>
            <p:cNvPr id="39960"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zh-CN" altLang="en-US"/>
            </a:p>
          </p:txBody>
        </p:sp>
        <p:sp>
          <p:nvSpPr>
            <p:cNvPr id="39961"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zh-CN" altLang="en-US"/>
            </a:p>
          </p:txBody>
        </p:sp>
        <p:sp>
          <p:nvSpPr>
            <p:cNvPr id="39962"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zh-CN" altLang="en-US"/>
            </a:p>
          </p:txBody>
        </p:sp>
        <p:sp>
          <p:nvSpPr>
            <p:cNvPr id="39963"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u="sng">
                  <a:latin typeface="Times New Roman" pitchFamily="18" charset="0"/>
                </a:rPr>
                <a:t>W = 20</a:t>
              </a:r>
              <a:endParaRPr lang="en-US" altLang="zh-CN" sz="2400" u="sng">
                <a:latin typeface="Times New Roman" pitchFamily="18" charset="0"/>
              </a:endParaRPr>
            </a:p>
          </p:txBody>
        </p:sp>
      </p:grpSp>
      <p:sp>
        <p:nvSpPr>
          <p:cNvPr id="39939"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0"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1"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2"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3"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39944"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39945"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6"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39947"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39948"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39949"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9950"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9951"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9952"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9953"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9954"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9955"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39956"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Weight</a:t>
            </a:r>
            <a:endParaRPr lang="en-US" altLang="zh-CN" sz="2400" u="sng">
              <a:latin typeface="Times New Roman" pitchFamily="18" charset="0"/>
            </a:endParaRPr>
          </a:p>
        </p:txBody>
      </p:sp>
      <p:sp>
        <p:nvSpPr>
          <p:cNvPr id="39957"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Benefit value</a:t>
            </a:r>
            <a:endParaRPr lang="en-US" altLang="zh-CN" sz="2400" u="sng">
              <a:latin typeface="Times New Roman" pitchFamily="18" charset="0"/>
            </a:endParaRPr>
          </a:p>
        </p:txBody>
      </p:sp>
      <p:sp>
        <p:nvSpPr>
          <p:cNvPr id="39958"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u="sng">
                <a:latin typeface="Times New Roman" pitchFamily="18" charset="0"/>
              </a:rPr>
              <a:t>This is a knapsack</a:t>
            </a:r>
          </a:p>
          <a:p>
            <a:r>
              <a:rPr lang="en-US" altLang="zh-CN" sz="2800" u="sng">
                <a:latin typeface="Times New Roman" pitchFamily="18" charset="0"/>
              </a:rPr>
              <a:t>Max weight: W = 20</a:t>
            </a:r>
            <a:endParaRPr lang="en-US" altLang="zh-CN" sz="2400" u="sng">
              <a:latin typeface="Times New Roman" pitchFamily="18" charset="0"/>
            </a:endParaRPr>
          </a:p>
        </p:txBody>
      </p:sp>
      <p:sp>
        <p:nvSpPr>
          <p:cNvPr id="39959"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endParaRPr lang="en-US" altLang="zh-CN" sz="2400" u="sng">
              <a:latin typeface="Times New Roman" pitchFamily="18"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The Knapsack Problem</a:t>
            </a:r>
          </a:p>
        </p:txBody>
      </p:sp>
      <p:sp>
        <p:nvSpPr>
          <p:cNvPr id="30723"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dirty="0" smtClean="0"/>
              <a:t>More formally, the </a:t>
            </a:r>
            <a:r>
              <a:rPr lang="en-US" altLang="zh-CN" i="1" dirty="0" smtClean="0">
                <a:solidFill>
                  <a:schemeClr val="tx2"/>
                </a:solidFill>
              </a:rPr>
              <a:t>0-1 knapsack problem</a:t>
            </a:r>
            <a:r>
              <a:rPr lang="en-US" altLang="zh-CN" dirty="0" smtClean="0"/>
              <a:t>:</a:t>
            </a:r>
          </a:p>
          <a:p>
            <a:pPr lvl="1" fontAlgn="auto">
              <a:spcAft>
                <a:spcPts val="0"/>
              </a:spcAft>
              <a:buFont typeface="Arial" pitchFamily="34" charset="0"/>
              <a:buChar char="–"/>
              <a:defRPr/>
            </a:pPr>
            <a:r>
              <a:rPr lang="en-US" altLang="zh-CN" dirty="0" smtClean="0"/>
              <a:t>The thief must choose among </a:t>
            </a:r>
            <a:r>
              <a:rPr lang="en-US" altLang="zh-CN" i="1" dirty="0" smtClean="0"/>
              <a:t>n</a:t>
            </a:r>
            <a:r>
              <a:rPr lang="en-US" altLang="zh-CN" dirty="0" smtClean="0"/>
              <a:t> items, where the </a:t>
            </a:r>
            <a:r>
              <a:rPr lang="en-US" altLang="zh-CN" i="1" dirty="0" err="1" smtClean="0"/>
              <a:t>i</a:t>
            </a:r>
            <a:r>
              <a:rPr lang="en-US" altLang="zh-CN" dirty="0" err="1" smtClean="0"/>
              <a:t>th</a:t>
            </a:r>
            <a:r>
              <a:rPr lang="en-US" altLang="zh-CN" dirty="0" smtClean="0"/>
              <a:t> item worth </a:t>
            </a:r>
            <a:r>
              <a:rPr lang="en-US" altLang="zh-CN" i="1" dirty="0" smtClean="0"/>
              <a:t>v</a:t>
            </a:r>
            <a:r>
              <a:rPr lang="en-US" altLang="zh-CN" i="1" baseline="-25000" dirty="0" smtClean="0"/>
              <a:t>i</a:t>
            </a:r>
            <a:r>
              <a:rPr lang="en-US" altLang="zh-CN" i="1" dirty="0" smtClean="0"/>
              <a:t> </a:t>
            </a:r>
            <a:r>
              <a:rPr lang="en-US" altLang="zh-CN" dirty="0" smtClean="0"/>
              <a:t>dollars and weighs </a:t>
            </a:r>
            <a:r>
              <a:rPr lang="en-US" altLang="zh-CN" i="1" dirty="0" err="1" smtClean="0"/>
              <a:t>w</a:t>
            </a:r>
            <a:r>
              <a:rPr lang="en-US" altLang="zh-CN" i="1" baseline="-25000" dirty="0" err="1" smtClean="0"/>
              <a:t>i</a:t>
            </a:r>
            <a:r>
              <a:rPr lang="en-US" altLang="zh-CN" dirty="0" smtClean="0"/>
              <a:t> pounds</a:t>
            </a:r>
          </a:p>
          <a:p>
            <a:pPr lvl="1" fontAlgn="auto">
              <a:spcAft>
                <a:spcPts val="0"/>
              </a:spcAft>
              <a:buFont typeface="Arial" pitchFamily="34" charset="0"/>
              <a:buChar char="–"/>
              <a:defRPr/>
            </a:pPr>
            <a:r>
              <a:rPr lang="en-US" altLang="zh-CN" dirty="0" smtClean="0"/>
              <a:t>Carrying at most </a:t>
            </a:r>
            <a:r>
              <a:rPr lang="en-US" altLang="zh-CN" i="1" dirty="0" smtClean="0"/>
              <a:t>W</a:t>
            </a:r>
            <a:r>
              <a:rPr lang="en-US" altLang="zh-CN" dirty="0" smtClean="0"/>
              <a:t> pounds, maximize value</a:t>
            </a:r>
          </a:p>
          <a:p>
            <a:pPr lvl="2" fontAlgn="auto">
              <a:spcAft>
                <a:spcPts val="0"/>
              </a:spcAft>
              <a:buFont typeface="Arial" pitchFamily="34" charset="0"/>
              <a:buChar char="•"/>
              <a:defRPr/>
            </a:pPr>
            <a:r>
              <a:rPr lang="en-US" altLang="zh-CN" dirty="0" smtClean="0"/>
              <a:t>Note: assume </a:t>
            </a:r>
            <a:r>
              <a:rPr lang="en-US" altLang="zh-CN" i="1" dirty="0" smtClean="0"/>
              <a:t>v</a:t>
            </a:r>
            <a:r>
              <a:rPr lang="en-US" altLang="zh-CN" i="1" baseline="-25000" dirty="0" smtClean="0"/>
              <a:t>i</a:t>
            </a:r>
            <a:r>
              <a:rPr lang="en-US" altLang="zh-CN" i="1" dirty="0" smtClean="0"/>
              <a:t>, </a:t>
            </a:r>
            <a:r>
              <a:rPr lang="en-US" altLang="zh-CN" i="1" dirty="0" err="1" smtClean="0"/>
              <a:t>w</a:t>
            </a:r>
            <a:r>
              <a:rPr lang="en-US" altLang="zh-CN" i="1" baseline="-25000" dirty="0" err="1" smtClean="0"/>
              <a:t>i</a:t>
            </a:r>
            <a:r>
              <a:rPr lang="en-US" altLang="zh-CN" i="1" dirty="0" smtClean="0"/>
              <a:t>, </a:t>
            </a:r>
            <a:r>
              <a:rPr lang="en-US" altLang="zh-CN" dirty="0" smtClean="0"/>
              <a:t>and </a:t>
            </a:r>
            <a:r>
              <a:rPr lang="en-US" altLang="zh-CN" i="1" dirty="0" smtClean="0"/>
              <a:t>W </a:t>
            </a:r>
            <a:r>
              <a:rPr lang="en-US" altLang="zh-CN" dirty="0" smtClean="0"/>
              <a:t>are all integers</a:t>
            </a:r>
          </a:p>
          <a:p>
            <a:pPr lvl="2" fontAlgn="auto">
              <a:spcAft>
                <a:spcPts val="0"/>
              </a:spcAft>
              <a:buFont typeface="Arial" pitchFamily="34" charset="0"/>
              <a:buChar char="•"/>
              <a:defRPr/>
            </a:pPr>
            <a:r>
              <a:rPr lang="en-US" altLang="zh-CN" dirty="0" smtClean="0"/>
              <a:t>“0-1”  each item must be taken or left in entirety</a:t>
            </a:r>
          </a:p>
          <a:p>
            <a:pPr fontAlgn="auto">
              <a:spcAft>
                <a:spcPts val="0"/>
              </a:spcAft>
              <a:buFont typeface="Arial" pitchFamily="34" charset="0"/>
              <a:buChar char="•"/>
              <a:defRPr/>
            </a:pPr>
            <a:r>
              <a:rPr lang="en-US" altLang="zh-CN" dirty="0" smtClean="0"/>
              <a:t>Generalization, the </a:t>
            </a:r>
            <a:r>
              <a:rPr lang="en-US" altLang="zh-CN" i="1" dirty="0" smtClean="0">
                <a:solidFill>
                  <a:schemeClr val="tx2"/>
                </a:solidFill>
              </a:rPr>
              <a:t>unbounded knapsack problem</a:t>
            </a:r>
            <a:r>
              <a:rPr lang="en-US" altLang="zh-CN" dirty="0" smtClean="0"/>
              <a:t>:</a:t>
            </a:r>
          </a:p>
          <a:p>
            <a:pPr lvl="1" fontAlgn="auto">
              <a:spcAft>
                <a:spcPts val="0"/>
              </a:spcAft>
              <a:buFont typeface="Arial" pitchFamily="34" charset="0"/>
              <a:buChar char="–"/>
              <a:defRPr/>
            </a:pPr>
            <a:r>
              <a:rPr lang="en-US" altLang="zh-CN" dirty="0" smtClean="0"/>
              <a:t>No bound on the number of each item</a:t>
            </a:r>
          </a:p>
          <a:p>
            <a:pPr lvl="1" fontAlgn="auto">
              <a:spcAft>
                <a:spcPts val="0"/>
              </a:spcAft>
              <a:buFont typeface="Arial" pitchFamily="34" charset="0"/>
              <a:buChar char="–"/>
              <a:defRPr/>
            </a:pPr>
            <a:r>
              <a:rPr lang="en-US" altLang="zh-CN" dirty="0" smtClean="0"/>
              <a:t>Think about the thief ran into a bank…</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smtClean="0">
                <a:latin typeface="Times New Roman"/>
                <a:cs typeface="+mj-cs"/>
              </a:rPr>
              <a:t>0-1 Knapsack </a:t>
            </a:r>
            <a:r>
              <a:rPr lang="en-US" altLang="zh-CN" sz="3600" b="1" kern="0" dirty="0">
                <a:latin typeface="Times New Roman"/>
                <a:cs typeface="+mj-cs"/>
              </a:rPr>
              <a:t>– Formulation</a:t>
            </a:r>
            <a:endParaRPr lang="zh-CN" altLang="en-US" sz="3600" kern="0" dirty="0">
              <a:latin typeface="+mj-lt"/>
              <a:cs typeface="+mj-cs"/>
            </a:endParaRPr>
          </a:p>
        </p:txBody>
      </p:sp>
      <p:graphicFrame>
        <p:nvGraphicFramePr>
          <p:cNvPr id="12356" name="Object 68"/>
          <p:cNvGraphicFramePr>
            <a:graphicFrameLocks noChangeAspect="1"/>
          </p:cNvGraphicFramePr>
          <p:nvPr/>
        </p:nvGraphicFramePr>
        <p:xfrm>
          <a:off x="900113" y="1773238"/>
          <a:ext cx="1655762" cy="942975"/>
        </p:xfrm>
        <a:graphic>
          <a:graphicData uri="http://schemas.openxmlformats.org/presentationml/2006/ole">
            <mc:AlternateContent xmlns:mc="http://schemas.openxmlformats.org/markup-compatibility/2006">
              <mc:Choice xmlns:v="urn:schemas-microsoft-com:vml" Requires="v">
                <p:oleObj spid="_x0000_s107526" name="公式" r:id="rId3" imgW="748975" imgH="431613" progId="Equation.3">
                  <p:embed/>
                </p:oleObj>
              </mc:Choice>
              <mc:Fallback>
                <p:oleObj name="公式" r:id="rId3" imgW="748975"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73238"/>
                        <a:ext cx="16557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7" name="Object 69"/>
          <p:cNvGraphicFramePr>
            <a:graphicFrameLocks noChangeAspect="1"/>
          </p:cNvGraphicFramePr>
          <p:nvPr/>
        </p:nvGraphicFramePr>
        <p:xfrm>
          <a:off x="539552" y="2708920"/>
          <a:ext cx="2881312" cy="1508125"/>
        </p:xfrm>
        <a:graphic>
          <a:graphicData uri="http://schemas.openxmlformats.org/presentationml/2006/ole">
            <mc:AlternateContent xmlns:mc="http://schemas.openxmlformats.org/markup-compatibility/2006">
              <mc:Choice xmlns:v="urn:schemas-microsoft-com:vml" Requires="v">
                <p:oleObj spid="_x0000_s107527" name="公式" r:id="rId5" imgW="1218671" imgH="634725" progId="Equation.3">
                  <p:embed/>
                </p:oleObj>
              </mc:Choice>
              <mc:Fallback>
                <p:oleObj name="公式" r:id="rId5" imgW="1218671" imgH="63472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708920"/>
                        <a:ext cx="2881312"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827584" y="4509120"/>
            <a:ext cx="7666037" cy="1656184"/>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dirty="0">
                <a:latin typeface="Calibri" pitchFamily="34" charset="0"/>
              </a:rPr>
              <a:t>The problem is called a </a:t>
            </a:r>
            <a:r>
              <a:rPr kumimoji="1" lang="en-US" altLang="zh-CN" sz="3200" i="1" dirty="0">
                <a:latin typeface="Calibri" pitchFamily="34" charset="0"/>
              </a:rPr>
              <a:t>“0-1”</a:t>
            </a:r>
            <a:r>
              <a:rPr kumimoji="1" lang="en-US" altLang="zh-CN" sz="3200" dirty="0">
                <a:latin typeface="Calibri" pitchFamily="34" charset="0"/>
              </a:rPr>
              <a:t> problem, because each item must be entirely accepted or rejected</a:t>
            </a:r>
            <a:r>
              <a:rPr kumimoji="1" lang="en-US" altLang="zh-CN" sz="3200" dirty="0" smtClean="0">
                <a:latin typeface="Calibri" pitchFamily="34" charset="0"/>
              </a:rPr>
              <a:t>.</a:t>
            </a:r>
            <a:endParaRPr kumimoji="1" lang="en-US" altLang="zh-CN" sz="32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13"/>
            <a:ext cx="5867400" cy="1970087"/>
          </a:xfrm>
        </p:spPr>
        <p:txBody>
          <a:bodyPr rtlCol="0">
            <a:noAutofit/>
          </a:bodyPr>
          <a:lstStyle/>
          <a:p>
            <a:pPr fontAlgn="auto">
              <a:spcBef>
                <a:spcPts val="0"/>
              </a:spcBef>
              <a:spcAft>
                <a:spcPts val="0"/>
              </a:spcAft>
              <a:defRPr/>
            </a:pPr>
            <a:r>
              <a:rPr lang="en-US" altLang="zh-CN" sz="4000" dirty="0" smtClean="0"/>
              <a:t>Dynamic PROGRAMMING</a:t>
            </a:r>
            <a:endParaRPr sz="4000" dirty="0"/>
          </a:p>
        </p:txBody>
      </p:sp>
      <p:sp>
        <p:nvSpPr>
          <p:cNvPr id="18434" name="Text Placeholder 4"/>
          <p:cNvSpPr>
            <a:spLocks noGrp="1"/>
          </p:cNvSpPr>
          <p:nvPr>
            <p:ph type="body" idx="1"/>
          </p:nvPr>
        </p:nvSpPr>
        <p:spPr>
          <a:xfrm>
            <a:off x="381000" y="5105400"/>
            <a:ext cx="8229600" cy="376238"/>
          </a:xfrm>
        </p:spPr>
        <p:txBody>
          <a:bodyPr/>
          <a:lstStyle/>
          <a:p>
            <a:pPr>
              <a:spcBef>
                <a:spcPct val="0"/>
              </a:spcBef>
            </a:pPr>
            <a:r>
              <a:rPr lang="en-US" altLang="zh-CN" sz="1700" b="1" smtClean="0">
                <a:solidFill>
                  <a:srgbClr val="404040"/>
                </a:solidFill>
              </a:rPr>
              <a:t>Overlapped sub-problems</a:t>
            </a:r>
            <a:endParaRPr altLang="zh-CN" sz="1700" b="1" smtClean="0">
              <a:solidFill>
                <a:srgbClr val="404040"/>
              </a:solidFill>
            </a:endParaRPr>
          </a:p>
        </p:txBody>
      </p:sp>
      <p:sp>
        <p:nvSpPr>
          <p:cNvPr id="6" name="TextBox 5"/>
          <p:cNvSpPr txBox="1"/>
          <p:nvPr/>
        </p:nvSpPr>
        <p:spPr>
          <a:xfrm>
            <a:off x="1115616" y="2132856"/>
            <a:ext cx="3666632" cy="1569660"/>
          </a:xfrm>
          <a:prstGeom prst="rect">
            <a:avLst/>
          </a:prstGeom>
          <a:noFill/>
        </p:spPr>
        <p:txBody>
          <a:bodyPr>
            <a:spAutoFit/>
          </a:bodyPr>
          <a:lstStyle/>
          <a:p>
            <a:pPr fontAlgn="auto">
              <a:spcBef>
                <a:spcPts val="0"/>
              </a:spcBef>
              <a:spcAft>
                <a:spcPts val="0"/>
              </a:spcAft>
              <a:defRPr/>
            </a:pPr>
            <a:r>
              <a:rPr lang="en-US" altLang="zh-CN" sz="9600" b="1" dirty="0">
                <a:solidFill>
                  <a:srgbClr val="002060">
                    <a:alpha val="40000"/>
                  </a:srgbClr>
                </a:solidFill>
                <a:latin typeface="+mn-lt"/>
                <a:ea typeface="+mn-ea"/>
                <a:cs typeface="Arial" pitchFamily="34" charset="0"/>
              </a:rPr>
              <a:t>15</a:t>
            </a:r>
            <a:endParaRPr lang="zh-CN" sz="9600" b="1" dirty="0">
              <a:solidFill>
                <a:srgbClr val="002060">
                  <a:alpha val="40000"/>
                </a:srgbClr>
              </a:solidFill>
              <a:latin typeface="+mn-lt"/>
              <a:ea typeface="+mn-ea"/>
              <a:cs typeface="Arial"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smtClean="0">
                <a:latin typeface="Times New Roman"/>
                <a:cs typeface="+mj-cs"/>
              </a:rPr>
              <a:t>Unbounded Knapsack </a:t>
            </a:r>
            <a:r>
              <a:rPr lang="en-US" altLang="zh-CN" sz="3600" b="1" kern="0" dirty="0">
                <a:latin typeface="Times New Roman"/>
                <a:cs typeface="+mj-cs"/>
              </a:rPr>
              <a:t>– Formulation</a:t>
            </a:r>
            <a:endParaRPr lang="zh-CN" altLang="en-US" sz="3600" kern="0" dirty="0">
              <a:latin typeface="+mj-lt"/>
              <a:cs typeface="+mj-cs"/>
            </a:endParaRPr>
          </a:p>
        </p:txBody>
      </p:sp>
      <p:graphicFrame>
        <p:nvGraphicFramePr>
          <p:cNvPr id="12356" name="Object 68"/>
          <p:cNvGraphicFramePr>
            <a:graphicFrameLocks noChangeAspect="1"/>
          </p:cNvGraphicFramePr>
          <p:nvPr/>
        </p:nvGraphicFramePr>
        <p:xfrm>
          <a:off x="900113" y="1484784"/>
          <a:ext cx="1655762" cy="942975"/>
        </p:xfrm>
        <a:graphic>
          <a:graphicData uri="http://schemas.openxmlformats.org/presentationml/2006/ole">
            <mc:AlternateContent xmlns:mc="http://schemas.openxmlformats.org/markup-compatibility/2006">
              <mc:Choice xmlns:v="urn:schemas-microsoft-com:vml" Requires="v">
                <p:oleObj spid="_x0000_s108550" name="公式" r:id="rId3" imgW="748975" imgH="431613" progId="Equation.3">
                  <p:embed/>
                </p:oleObj>
              </mc:Choice>
              <mc:Fallback>
                <p:oleObj name="公式" r:id="rId3" imgW="748975"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784"/>
                        <a:ext cx="16557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7" name="Object 69"/>
          <p:cNvGraphicFramePr>
            <a:graphicFrameLocks noChangeAspect="1"/>
          </p:cNvGraphicFramePr>
          <p:nvPr/>
        </p:nvGraphicFramePr>
        <p:xfrm>
          <a:off x="1161528" y="2708275"/>
          <a:ext cx="5066656" cy="1508125"/>
        </p:xfrm>
        <a:graphic>
          <a:graphicData uri="http://schemas.openxmlformats.org/presentationml/2006/ole">
            <mc:AlternateContent xmlns:mc="http://schemas.openxmlformats.org/markup-compatibility/2006">
              <mc:Choice xmlns:v="urn:schemas-microsoft-com:vml" Requires="v">
                <p:oleObj spid="_x0000_s108551" name="Equation" r:id="rId5" imgW="1485720" imgH="634680" progId="Equation.3">
                  <p:embed/>
                </p:oleObj>
              </mc:Choice>
              <mc:Fallback>
                <p:oleObj name="Equation" r:id="rId5" imgW="1485720" imgH="6346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28" y="2708275"/>
                        <a:ext cx="5066656"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827584" y="4509120"/>
            <a:ext cx="7666037" cy="1656184"/>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dirty="0">
                <a:latin typeface="Calibri" pitchFamily="34" charset="0"/>
              </a:rPr>
              <a:t>The problem is called a </a:t>
            </a:r>
            <a:r>
              <a:rPr kumimoji="1" lang="en-US" altLang="zh-CN" sz="3200" i="1" dirty="0" smtClean="0">
                <a:latin typeface="Calibri" pitchFamily="34" charset="0"/>
              </a:rPr>
              <a:t>unbounded </a:t>
            </a:r>
            <a:r>
              <a:rPr kumimoji="1" lang="en-US" altLang="zh-CN" sz="3200" dirty="0" smtClean="0">
                <a:latin typeface="Calibri" pitchFamily="34" charset="0"/>
              </a:rPr>
              <a:t>problem</a:t>
            </a:r>
            <a:r>
              <a:rPr kumimoji="1" lang="en-US" altLang="zh-CN" sz="3200" dirty="0">
                <a:latin typeface="Calibri" pitchFamily="34" charset="0"/>
              </a:rPr>
              <a:t>, because each item </a:t>
            </a:r>
            <a:r>
              <a:rPr kumimoji="1" lang="en-US" altLang="zh-CN" sz="3200" dirty="0" smtClean="0">
                <a:latin typeface="Calibri" pitchFamily="34" charset="0"/>
              </a:rPr>
              <a:t>has no bound on its number that can be accepted.</a:t>
            </a:r>
            <a:endParaRPr kumimoji="1" lang="en-US" altLang="zh-CN" sz="3200"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528" y="-171400"/>
            <a:ext cx="7772400" cy="1295400"/>
          </a:xfrm>
        </p:spPr>
        <p:txBody>
          <a:bodyPr rtlCol="0"/>
          <a:lstStyle/>
          <a:p>
            <a:pPr fontAlgn="auto">
              <a:spcAft>
                <a:spcPts val="0"/>
              </a:spcAft>
              <a:defRPr/>
            </a:pPr>
            <a:r>
              <a:rPr lang="en-US" altLang="zh-CN" dirty="0" smtClean="0"/>
              <a:t>0-1 Knapsack problem: brute-force approach</a:t>
            </a:r>
          </a:p>
        </p:txBody>
      </p:sp>
      <p:sp>
        <p:nvSpPr>
          <p:cNvPr id="31747" name="Rectangle 3"/>
          <p:cNvSpPr>
            <a:spLocks noGrp="1" noChangeArrowheads="1"/>
          </p:cNvSpPr>
          <p:nvPr>
            <p:ph type="body" idx="1"/>
          </p:nvPr>
        </p:nvSpPr>
        <p:spPr>
          <a:xfrm>
            <a:off x="971600" y="1412776"/>
            <a:ext cx="7772400" cy="4343400"/>
          </a:xfrm>
        </p:spPr>
        <p:txBody>
          <a:bodyPr rtlCol="0">
            <a:normAutofit/>
          </a:bodyPr>
          <a:lstStyle/>
          <a:p>
            <a:pPr algn="ctr" fontAlgn="auto">
              <a:spcAft>
                <a:spcPts val="0"/>
              </a:spcAft>
              <a:buFont typeface="Monotype Sorts" pitchFamily="2" charset="2"/>
              <a:buNone/>
              <a:defRPr/>
            </a:pPr>
            <a:r>
              <a:rPr lang="en-US" altLang="zh-CN" dirty="0" smtClean="0"/>
              <a:t>Let’s first solve this problem with a straightforward algorithm</a:t>
            </a:r>
          </a:p>
          <a:p>
            <a:pPr fontAlgn="auto">
              <a:spcAft>
                <a:spcPts val="0"/>
              </a:spcAft>
              <a:buFont typeface="Arial" pitchFamily="34" charset="0"/>
              <a:buChar char="•"/>
              <a:defRPr/>
            </a:pPr>
            <a:r>
              <a:rPr lang="en-US" altLang="zh-CN" dirty="0" smtClean="0"/>
              <a:t>Since there are </a:t>
            </a:r>
            <a:r>
              <a:rPr lang="en-US" altLang="zh-CN" i="1" dirty="0" smtClean="0"/>
              <a:t>n</a:t>
            </a:r>
            <a:r>
              <a:rPr lang="en-US" altLang="zh-CN" dirty="0" smtClean="0"/>
              <a:t> items, there are </a:t>
            </a:r>
            <a:r>
              <a:rPr lang="en-US" altLang="zh-CN" i="1" dirty="0" smtClean="0">
                <a:solidFill>
                  <a:srgbClr val="FF0000"/>
                </a:solidFill>
              </a:rPr>
              <a:t>2</a:t>
            </a:r>
            <a:r>
              <a:rPr lang="en-US" altLang="zh-CN" i="1" baseline="30000" dirty="0" smtClean="0">
                <a:solidFill>
                  <a:srgbClr val="FF0000"/>
                </a:solidFill>
              </a:rPr>
              <a:t>n</a:t>
            </a:r>
            <a:r>
              <a:rPr lang="en-US" altLang="zh-CN" dirty="0" smtClean="0">
                <a:solidFill>
                  <a:srgbClr val="FF0000"/>
                </a:solidFill>
              </a:rPr>
              <a:t> </a:t>
            </a:r>
            <a:r>
              <a:rPr lang="en-US" altLang="zh-CN" dirty="0" smtClean="0"/>
              <a:t>possible combinations of items.</a:t>
            </a:r>
          </a:p>
          <a:p>
            <a:pPr fontAlgn="auto">
              <a:spcAft>
                <a:spcPts val="0"/>
              </a:spcAft>
              <a:buFont typeface="Arial" pitchFamily="34" charset="0"/>
              <a:buChar char="•"/>
              <a:defRPr/>
            </a:pPr>
            <a:r>
              <a:rPr lang="en-US" altLang="zh-CN" dirty="0" smtClean="0"/>
              <a:t>We go through all combinations and find the one with the most total value and with total weight less or equal to </a:t>
            </a:r>
            <a:r>
              <a:rPr lang="en-US" altLang="zh-CN" i="1" dirty="0" smtClean="0"/>
              <a:t>W</a:t>
            </a:r>
            <a:endParaRPr lang="en-US" altLang="zh-CN" dirty="0" smtClean="0"/>
          </a:p>
          <a:p>
            <a:pPr fontAlgn="auto">
              <a:spcAft>
                <a:spcPts val="0"/>
              </a:spcAft>
              <a:buFont typeface="Arial" pitchFamily="34" charset="0"/>
              <a:buChar char="•"/>
              <a:defRPr/>
            </a:pPr>
            <a:r>
              <a:rPr lang="en-US" altLang="zh-CN" dirty="0" smtClean="0"/>
              <a:t>Running time will be </a:t>
            </a:r>
            <a:r>
              <a:rPr lang="en-US" altLang="zh-CN" i="1" dirty="0" smtClean="0">
                <a:solidFill>
                  <a:srgbClr val="FF0000"/>
                </a:solidFill>
              </a:rPr>
              <a:t>O(2</a:t>
            </a:r>
            <a:r>
              <a:rPr lang="en-US" altLang="zh-CN" i="1" baseline="30000" dirty="0" smtClean="0">
                <a:solidFill>
                  <a:srgbClr val="FF0000"/>
                </a:solidFill>
              </a:rPr>
              <a:t>n</a:t>
            </a:r>
            <a:r>
              <a:rPr lang="en-US" altLang="zh-CN" i="1" dirty="0" smtClean="0">
                <a:solidFill>
                  <a:srgbClr val="FF0000"/>
                </a:solidFill>
              </a:rPr>
              <a:t>)</a:t>
            </a:r>
            <a:endParaRPr lang="en-US" altLang="zh-CN" dirty="0" smtClean="0">
              <a:solidFill>
                <a:srgbClr val="FF0000"/>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560" y="-170656"/>
            <a:ext cx="7772400" cy="1295400"/>
          </a:xfrm>
        </p:spPr>
        <p:txBody>
          <a:bodyPr rtlCol="0"/>
          <a:lstStyle/>
          <a:p>
            <a:pPr fontAlgn="auto">
              <a:spcAft>
                <a:spcPts val="0"/>
              </a:spcAft>
              <a:defRPr/>
            </a:pPr>
            <a:r>
              <a:rPr lang="en-US" altLang="zh-CN" dirty="0" smtClean="0"/>
              <a:t>0-1 Knapsack problem: brute-force approach</a:t>
            </a:r>
          </a:p>
        </p:txBody>
      </p:sp>
      <p:sp>
        <p:nvSpPr>
          <p:cNvPr id="32771" name="Rectangle 3"/>
          <p:cNvSpPr>
            <a:spLocks noGrp="1" noChangeArrowheads="1"/>
          </p:cNvSpPr>
          <p:nvPr>
            <p:ph type="body" idx="1"/>
          </p:nvPr>
        </p:nvSpPr>
        <p:spPr>
          <a:xfrm>
            <a:off x="1219200" y="1447800"/>
            <a:ext cx="7772400" cy="2743200"/>
          </a:xfrm>
        </p:spPr>
        <p:txBody>
          <a:bodyPr rtlCol="0">
            <a:normAutofit/>
          </a:bodyPr>
          <a:lstStyle/>
          <a:p>
            <a:pPr fontAlgn="auto">
              <a:spcAft>
                <a:spcPts val="0"/>
              </a:spcAft>
              <a:buFont typeface="Arial" pitchFamily="34" charset="0"/>
              <a:buChar char="•"/>
              <a:defRPr/>
            </a:pPr>
            <a:r>
              <a:rPr lang="en-US" altLang="zh-CN" dirty="0" smtClean="0"/>
              <a:t>Can we do better? </a:t>
            </a:r>
          </a:p>
          <a:p>
            <a:pPr fontAlgn="auto">
              <a:spcAft>
                <a:spcPts val="0"/>
              </a:spcAft>
              <a:buFont typeface="Arial" pitchFamily="34" charset="0"/>
              <a:buChar char="•"/>
              <a:defRPr/>
            </a:pPr>
            <a:r>
              <a:rPr lang="en-US" altLang="zh-CN" dirty="0" smtClean="0"/>
              <a:t>Yes, with an algorithm based on dynamic programming</a:t>
            </a:r>
          </a:p>
          <a:p>
            <a:pPr fontAlgn="auto">
              <a:spcAft>
                <a:spcPts val="0"/>
              </a:spcAft>
              <a:buFont typeface="Arial" pitchFamily="34" charset="0"/>
              <a:buChar char="•"/>
              <a:defRPr/>
            </a:pPr>
            <a:r>
              <a:rPr lang="en-US" altLang="zh-CN" dirty="0" smtClean="0"/>
              <a:t>We need to carefully identify the </a:t>
            </a:r>
            <a:r>
              <a:rPr lang="en-US" altLang="zh-CN" dirty="0" err="1" smtClean="0">
                <a:solidFill>
                  <a:srgbClr val="FF0000"/>
                </a:solidFill>
              </a:rPr>
              <a:t>subproblem</a:t>
            </a:r>
            <a:r>
              <a:rPr lang="en-US" altLang="zh-CN" dirty="0" err="1" smtClean="0"/>
              <a:t>s</a:t>
            </a:r>
            <a:endParaRPr lang="en-US" altLang="zh-CN" dirty="0" smtClean="0"/>
          </a:p>
        </p:txBody>
      </p:sp>
      <p:sp>
        <p:nvSpPr>
          <p:cNvPr id="45059" name="Text Box 4"/>
          <p:cNvSpPr txBox="1">
            <a:spLocks noChangeArrowheads="1"/>
          </p:cNvSpPr>
          <p:nvPr/>
        </p:nvSpPr>
        <p:spPr bwMode="auto">
          <a:xfrm>
            <a:off x="1066800" y="4267200"/>
            <a:ext cx="7401385" cy="2062103"/>
          </a:xfrm>
          <a:prstGeom prst="rect">
            <a:avLst/>
          </a:prstGeom>
          <a:noFill/>
          <a:ln w="9525">
            <a:noFill/>
            <a:miter lim="800000"/>
            <a:headEnd/>
            <a:tailEnd/>
          </a:ln>
        </p:spPr>
        <p:txBody>
          <a:bodyPr wrap="none">
            <a:spAutoFit/>
          </a:bodyPr>
          <a:lstStyle/>
          <a:p>
            <a:r>
              <a:rPr lang="en-US" altLang="zh-CN" sz="3200" u="sng" dirty="0">
                <a:latin typeface="Times New Roman" pitchFamily="18" charset="0"/>
              </a:rPr>
              <a:t>Let’s try this:</a:t>
            </a:r>
          </a:p>
          <a:p>
            <a:r>
              <a:rPr lang="en-US" altLang="zh-CN" sz="3200" u="sng" dirty="0">
                <a:solidFill>
                  <a:schemeClr val="accent1"/>
                </a:solidFill>
                <a:latin typeface="Times New Roman" pitchFamily="18" charset="0"/>
              </a:rPr>
              <a:t>If items are labeled </a:t>
            </a:r>
            <a:r>
              <a:rPr lang="en-US" altLang="zh-CN" sz="3200" i="1" u="sng" dirty="0">
                <a:solidFill>
                  <a:schemeClr val="accent1"/>
                </a:solidFill>
                <a:latin typeface="Times New Roman" pitchFamily="18" charset="0"/>
              </a:rPr>
              <a:t>1..n</a:t>
            </a:r>
            <a:r>
              <a:rPr lang="en-US" altLang="zh-CN" sz="3200" u="sng" dirty="0">
                <a:solidFill>
                  <a:schemeClr val="accent1"/>
                </a:solidFill>
                <a:latin typeface="Times New Roman" pitchFamily="18" charset="0"/>
              </a:rPr>
              <a:t>, then a </a:t>
            </a:r>
            <a:r>
              <a:rPr lang="en-US" altLang="zh-CN" sz="3200" u="sng" dirty="0" err="1">
                <a:solidFill>
                  <a:schemeClr val="accent1"/>
                </a:solidFill>
                <a:latin typeface="Times New Roman" pitchFamily="18" charset="0"/>
              </a:rPr>
              <a:t>subproblem</a:t>
            </a:r>
            <a:r>
              <a:rPr lang="en-US" altLang="zh-CN" sz="3200" u="sng" dirty="0">
                <a:solidFill>
                  <a:schemeClr val="accent1"/>
                </a:solidFill>
                <a:latin typeface="Times New Roman" pitchFamily="18" charset="0"/>
              </a:rPr>
              <a:t> </a:t>
            </a:r>
          </a:p>
          <a:p>
            <a:r>
              <a:rPr lang="en-US" altLang="zh-CN" sz="3200" u="sng" dirty="0">
                <a:solidFill>
                  <a:schemeClr val="accent1"/>
                </a:solidFill>
                <a:latin typeface="Times New Roman" pitchFamily="18" charset="0"/>
              </a:rPr>
              <a:t>would be to find an optimal solution for </a:t>
            </a:r>
          </a:p>
          <a:p>
            <a:r>
              <a:rPr lang="en-US" altLang="zh-CN" sz="3200" i="1" u="sng" dirty="0" smtClean="0">
                <a:solidFill>
                  <a:schemeClr val="accent1"/>
                </a:solidFill>
                <a:latin typeface="Times New Roman" pitchFamily="18" charset="0"/>
              </a:rPr>
              <a:t>OPT(k) </a:t>
            </a:r>
            <a:r>
              <a:rPr lang="en-US" altLang="zh-CN" sz="3200" i="1" u="sng" dirty="0">
                <a:solidFill>
                  <a:schemeClr val="accent1"/>
                </a:solidFill>
                <a:latin typeface="Times New Roman" pitchFamily="18" charset="0"/>
              </a:rPr>
              <a:t>= {items labeled 1, 2, .. </a:t>
            </a:r>
            <a:r>
              <a:rPr lang="en-US" altLang="zh-CN" sz="3200" i="1" u="sng" dirty="0" smtClean="0">
                <a:solidFill>
                  <a:schemeClr val="accent1"/>
                </a:solidFill>
                <a:latin typeface="Times New Roman" pitchFamily="18" charset="0"/>
              </a:rPr>
              <a:t>k}</a:t>
            </a:r>
            <a:endParaRPr lang="en-US" altLang="zh-CN" sz="2400" u="sng" dirty="0">
              <a:latin typeface="Times New Roman"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560" y="-1488"/>
            <a:ext cx="7772400" cy="838200"/>
          </a:xfrm>
        </p:spPr>
        <p:txBody>
          <a:bodyPr rtlCol="0"/>
          <a:lstStyle/>
          <a:p>
            <a:pPr fontAlgn="auto">
              <a:spcAft>
                <a:spcPts val="0"/>
              </a:spcAft>
              <a:defRPr/>
            </a:pPr>
            <a:r>
              <a:rPr lang="en-US" altLang="zh-CN" dirty="0" smtClean="0"/>
              <a:t>Defining a </a:t>
            </a:r>
            <a:r>
              <a:rPr lang="en-US" altLang="zh-CN" dirty="0" err="1" smtClean="0"/>
              <a:t>Subproblem</a:t>
            </a:r>
            <a:r>
              <a:rPr lang="en-US" altLang="zh-CN" dirty="0" smtClean="0"/>
              <a:t> </a:t>
            </a:r>
          </a:p>
        </p:txBody>
      </p:sp>
      <p:sp>
        <p:nvSpPr>
          <p:cNvPr id="112643" name="Rectangle 3"/>
          <p:cNvSpPr>
            <a:spLocks noGrp="1" noChangeArrowheads="1"/>
          </p:cNvSpPr>
          <p:nvPr>
            <p:ph type="body" idx="1"/>
          </p:nvPr>
        </p:nvSpPr>
        <p:spPr>
          <a:xfrm>
            <a:off x="1173163" y="1219200"/>
            <a:ext cx="7772400" cy="4876800"/>
          </a:xfrm>
        </p:spPr>
        <p:txBody>
          <a:bodyPr rtlCol="0">
            <a:normAutofit lnSpcReduction="10000"/>
          </a:bodyPr>
          <a:lstStyle/>
          <a:p>
            <a:pPr algn="ctr" fontAlgn="auto">
              <a:spcAft>
                <a:spcPts val="0"/>
              </a:spcAft>
              <a:buFont typeface="Monotype Sorts" pitchFamily="2" charset="2"/>
              <a:buNone/>
              <a:defRPr/>
            </a:pPr>
            <a:r>
              <a:rPr lang="en-US" altLang="zh-CN" dirty="0" smtClean="0">
                <a:solidFill>
                  <a:schemeClr val="accent1"/>
                </a:solidFill>
              </a:rPr>
              <a:t>If items are labeled </a:t>
            </a:r>
            <a:r>
              <a:rPr lang="en-US" altLang="zh-CN" i="1" dirty="0" smtClean="0">
                <a:solidFill>
                  <a:schemeClr val="accent1"/>
                </a:solidFill>
              </a:rPr>
              <a:t>1..n</a:t>
            </a:r>
            <a:r>
              <a:rPr lang="en-US" altLang="zh-CN" dirty="0" smtClean="0">
                <a:solidFill>
                  <a:schemeClr val="accent1"/>
                </a:solidFill>
              </a:rPr>
              <a:t>, then a </a:t>
            </a:r>
            <a:r>
              <a:rPr lang="en-US" altLang="zh-CN" dirty="0" err="1" smtClean="0">
                <a:solidFill>
                  <a:schemeClr val="accent1"/>
                </a:solidFill>
              </a:rPr>
              <a:t>subproblem</a:t>
            </a:r>
            <a:r>
              <a:rPr lang="en-US" altLang="zh-CN" dirty="0" smtClean="0">
                <a:solidFill>
                  <a:schemeClr val="accent1"/>
                </a:solidFill>
              </a:rPr>
              <a:t> would be to find an optimal solution for </a:t>
            </a:r>
            <a:r>
              <a:rPr lang="en-US" altLang="zh-CN" i="1" dirty="0" smtClean="0">
                <a:solidFill>
                  <a:schemeClr val="accent1"/>
                </a:solidFill>
              </a:rPr>
              <a:t> OPT(k)= {items labeled 1, 2, .. k}</a:t>
            </a:r>
          </a:p>
          <a:p>
            <a:pPr fontAlgn="auto">
              <a:spcAft>
                <a:spcPts val="0"/>
              </a:spcAft>
              <a:buFont typeface="Arial" pitchFamily="34" charset="0"/>
              <a:buChar char="•"/>
              <a:defRPr/>
            </a:pPr>
            <a:r>
              <a:rPr lang="en-US" altLang="zh-CN" dirty="0" smtClean="0"/>
              <a:t>This is a valid </a:t>
            </a:r>
            <a:r>
              <a:rPr lang="en-US" altLang="zh-CN" dirty="0" err="1" smtClean="0"/>
              <a:t>subproblem</a:t>
            </a:r>
            <a:r>
              <a:rPr lang="en-US" altLang="zh-CN" dirty="0" smtClean="0"/>
              <a:t> definition.</a:t>
            </a:r>
          </a:p>
          <a:p>
            <a:pPr fontAlgn="auto">
              <a:lnSpc>
                <a:spcPct val="110000"/>
              </a:lnSpc>
              <a:spcAft>
                <a:spcPts val="0"/>
              </a:spcAft>
              <a:buFont typeface="Arial" pitchFamily="34" charset="0"/>
              <a:buChar char="•"/>
              <a:defRPr/>
            </a:pPr>
            <a:r>
              <a:rPr lang="en-US" altLang="zh-CN" dirty="0" smtClean="0"/>
              <a:t>The question is: can we describe the final solution OPT(n) in terms of </a:t>
            </a:r>
            <a:r>
              <a:rPr lang="en-US" altLang="zh-CN" dirty="0" err="1" smtClean="0"/>
              <a:t>subproblems</a:t>
            </a:r>
            <a:r>
              <a:rPr lang="en-US" altLang="zh-CN" dirty="0" smtClean="0"/>
              <a:t> OPT(1),OPT(2),…,OPT(n-1)? </a:t>
            </a:r>
          </a:p>
          <a:p>
            <a:pPr fontAlgn="auto">
              <a:lnSpc>
                <a:spcPct val="110000"/>
              </a:lnSpc>
              <a:spcAft>
                <a:spcPts val="0"/>
              </a:spcAft>
              <a:buFont typeface="Arial" pitchFamily="34" charset="0"/>
              <a:buChar char="•"/>
              <a:defRPr/>
            </a:pPr>
            <a:r>
              <a:rPr lang="en-US" altLang="zh-CN" dirty="0" smtClean="0"/>
              <a:t>Unfortunately, we </a:t>
            </a:r>
            <a:r>
              <a:rPr lang="en-US" altLang="zh-CN" u="sng" dirty="0" smtClean="0"/>
              <a:t>can’t</a:t>
            </a:r>
            <a:r>
              <a:rPr lang="en-US" altLang="zh-CN" dirty="0" smtClean="0"/>
              <a:t> do that. Explanation follows….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3568" y="-27384"/>
            <a:ext cx="7772400" cy="838200"/>
          </a:xfrm>
        </p:spPr>
        <p:txBody>
          <a:bodyPr rtlCol="0"/>
          <a:lstStyle/>
          <a:p>
            <a:pPr fontAlgn="auto">
              <a:spcAft>
                <a:spcPts val="0"/>
              </a:spcAft>
              <a:defRPr/>
            </a:pPr>
            <a:r>
              <a:rPr lang="en-US" altLang="zh-CN" dirty="0" smtClean="0"/>
              <a:t>Defining a </a:t>
            </a:r>
            <a:r>
              <a:rPr lang="en-US" altLang="zh-CN" dirty="0" err="1" smtClean="0"/>
              <a:t>Subproblem</a:t>
            </a:r>
            <a:endParaRPr lang="en-US" altLang="zh-CN" dirty="0" smtClean="0"/>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47148"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49"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50"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51"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52"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53"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7154"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7155"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7156"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p:cNvSpPr txBox="1">
            <a:spLocks noChangeArrowheads="1"/>
          </p:cNvSpPr>
          <p:nvPr/>
        </p:nvSpPr>
        <p:spPr bwMode="auto">
          <a:xfrm>
            <a:off x="5174563" y="2564904"/>
            <a:ext cx="1125629" cy="461665"/>
          </a:xfrm>
          <a:prstGeom prst="rect">
            <a:avLst/>
          </a:prstGeom>
          <a:noFill/>
          <a:ln w="9525">
            <a:noFill/>
            <a:miter lim="800000"/>
            <a:headEnd/>
            <a:tailEnd/>
          </a:ln>
        </p:spPr>
        <p:txBody>
          <a:bodyPr wrap="none">
            <a:spAutoFit/>
          </a:bodyPr>
          <a:lstStyle/>
          <a:p>
            <a:r>
              <a:rPr lang="en-US" altLang="zh-CN" sz="2400" u="sng" dirty="0" smtClean="0">
                <a:latin typeface="Times New Roman" pitchFamily="18" charset="0"/>
              </a:rPr>
              <a:t>OPT(4)</a:t>
            </a:r>
            <a:endParaRPr lang="en-US" altLang="zh-CN" sz="2400" u="sng" dirty="0">
              <a:latin typeface="Times New Roman" pitchFamily="18" charset="0"/>
            </a:endParaRPr>
          </a:p>
        </p:txBody>
      </p:sp>
      <p:sp>
        <p:nvSpPr>
          <p:cNvPr id="47133" name="Freeform 44"/>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p:cNvSpPr txBox="1">
            <a:spLocks noChangeArrowheads="1"/>
          </p:cNvSpPr>
          <p:nvPr/>
        </p:nvSpPr>
        <p:spPr bwMode="auto">
          <a:xfrm>
            <a:off x="4427984" y="3068960"/>
            <a:ext cx="1125629" cy="461665"/>
          </a:xfrm>
          <a:prstGeom prst="rect">
            <a:avLst/>
          </a:prstGeom>
          <a:noFill/>
          <a:ln w="9525">
            <a:noFill/>
            <a:miter lim="800000"/>
            <a:headEnd/>
            <a:tailEnd/>
          </a:ln>
        </p:spPr>
        <p:txBody>
          <a:bodyPr wrap="none">
            <a:spAutoFit/>
          </a:bodyPr>
          <a:lstStyle/>
          <a:p>
            <a:r>
              <a:rPr lang="en-US" altLang="zh-CN" sz="2400" u="sng" dirty="0" smtClean="0">
                <a:latin typeface="Times New Roman" pitchFamily="18" charset="0"/>
              </a:rPr>
              <a:t>OPT(5)</a:t>
            </a:r>
            <a:endParaRPr lang="en-US" altLang="zh-CN" sz="2400" u="sng" dirty="0">
              <a:latin typeface="Times New Roman" pitchFamily="18" charset="0"/>
            </a:endParaRPr>
          </a:p>
        </p:txBody>
      </p:sp>
      <p:grpSp>
        <p:nvGrpSpPr>
          <p:cNvPr id="3" name="Group 61"/>
          <p:cNvGrpSpPr>
            <a:grpSpLocks/>
          </p:cNvGrpSpPr>
          <p:nvPr/>
        </p:nvGrpSpPr>
        <p:grpSpPr bwMode="auto">
          <a:xfrm>
            <a:off x="1066800" y="4267200"/>
            <a:ext cx="4343400" cy="1066800"/>
            <a:chOff x="672" y="2688"/>
            <a:chExt cx="2736" cy="672"/>
          </a:xfrm>
        </p:grpSpPr>
        <p:sp>
          <p:nvSpPr>
            <p:cNvPr id="47140"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41"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42"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43"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144"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7145" name="Text Box 52"/>
            <p:cNvSpPr txBox="1">
              <a:spLocks noChangeArrowheads="1"/>
            </p:cNvSpPr>
            <p:nvPr/>
          </p:nvSpPr>
          <p:spPr bwMode="auto">
            <a:xfrm>
              <a:off x="1152" y="2736"/>
              <a:ext cx="528" cy="485"/>
            </a:xfrm>
            <a:prstGeom prst="rect">
              <a:avLst/>
            </a:prstGeom>
            <a:noFill/>
            <a:ln w="9525">
              <a:noFill/>
              <a:miter lim="800000"/>
              <a:headEnd/>
              <a:tailEnd/>
            </a:ln>
          </p:spPr>
          <p:txBody>
            <a:bodyPr>
              <a:spAutoFit/>
            </a:bodyPr>
            <a:lstStyle/>
            <a:p>
              <a:pPr>
                <a:lnSpc>
                  <a:spcPct val="110000"/>
                </a:lnSpc>
              </a:pPr>
              <a:r>
                <a:rPr lang="en-US" altLang="zh-CN" sz="2000" u="sng" dirty="0" smtClean="0">
                  <a:latin typeface="Times New Roman" pitchFamily="18" charset="0"/>
                </a:rPr>
                <a:t>w</a:t>
              </a:r>
              <a:r>
                <a:rPr lang="en-US" altLang="zh-CN" sz="2000" u="sng" baseline="-25000" dirty="0" smtClean="0">
                  <a:latin typeface="Times New Roman" pitchFamily="18" charset="0"/>
                </a:rPr>
                <a:t>3 </a:t>
              </a:r>
              <a:r>
                <a:rPr lang="en-US" altLang="zh-CN" sz="2000" u="sng" dirty="0">
                  <a:latin typeface="Times New Roman" pitchFamily="18" charset="0"/>
                </a:rPr>
                <a:t>=4</a:t>
              </a:r>
            </a:p>
            <a:p>
              <a:pPr>
                <a:lnSpc>
                  <a:spcPct val="110000"/>
                </a:lnSpc>
              </a:pPr>
              <a:r>
                <a:rPr lang="en-US" altLang="zh-CN" sz="2000" u="sng" dirty="0" smtClean="0">
                  <a:latin typeface="Times New Roman" pitchFamily="18" charset="0"/>
                </a:rPr>
                <a:t>b</a:t>
              </a:r>
              <a:r>
                <a:rPr lang="en-US" altLang="zh-CN" sz="2000" u="sng" baseline="-25000" dirty="0" smtClean="0">
                  <a:latin typeface="Times New Roman" pitchFamily="18" charset="0"/>
                </a:rPr>
                <a:t>3 </a:t>
              </a:r>
              <a:r>
                <a:rPr lang="en-US" altLang="zh-CN" sz="2000" u="sng" dirty="0">
                  <a:latin typeface="Times New Roman" pitchFamily="18" charset="0"/>
                </a:rPr>
                <a:t>=5</a:t>
              </a:r>
              <a:endParaRPr lang="en-US" altLang="zh-CN" sz="2400" u="sng" dirty="0">
                <a:latin typeface="Times New Roman" pitchFamily="18" charset="0"/>
              </a:endParaRPr>
            </a:p>
          </p:txBody>
        </p:sp>
        <p:sp>
          <p:nvSpPr>
            <p:cNvPr id="47146" name="Text Box 53"/>
            <p:cNvSpPr txBox="1">
              <a:spLocks noChangeArrowheads="1"/>
            </p:cNvSpPr>
            <p:nvPr/>
          </p:nvSpPr>
          <p:spPr bwMode="auto">
            <a:xfrm>
              <a:off x="1728" y="2736"/>
              <a:ext cx="528" cy="485"/>
            </a:xfrm>
            <a:prstGeom prst="rect">
              <a:avLst/>
            </a:prstGeom>
            <a:noFill/>
            <a:ln w="9525">
              <a:noFill/>
              <a:miter lim="800000"/>
              <a:headEnd/>
              <a:tailEnd/>
            </a:ln>
          </p:spPr>
          <p:txBody>
            <a:bodyPr>
              <a:spAutoFit/>
            </a:bodyPr>
            <a:lstStyle/>
            <a:p>
              <a:pPr>
                <a:lnSpc>
                  <a:spcPct val="110000"/>
                </a:lnSpc>
              </a:pPr>
              <a:r>
                <a:rPr lang="en-US" altLang="zh-CN" sz="2000" u="sng" dirty="0" smtClean="0">
                  <a:latin typeface="Times New Roman" pitchFamily="18" charset="0"/>
                </a:rPr>
                <a:t>w</a:t>
              </a:r>
              <a:r>
                <a:rPr lang="en-US" altLang="zh-CN" sz="2000" u="sng" baseline="-25000" dirty="0" smtClean="0">
                  <a:latin typeface="Times New Roman" pitchFamily="18" charset="0"/>
                </a:rPr>
                <a:t>4</a:t>
              </a:r>
              <a:r>
                <a:rPr lang="en-US" altLang="zh-CN" sz="2000" u="sng" dirty="0" smtClean="0">
                  <a:latin typeface="Times New Roman" pitchFamily="18" charset="0"/>
                </a:rPr>
                <a:t>=5</a:t>
              </a:r>
              <a:endParaRPr lang="en-US" altLang="zh-CN" sz="2000" u="sng" dirty="0">
                <a:latin typeface="Times New Roman" pitchFamily="18" charset="0"/>
              </a:endParaRPr>
            </a:p>
            <a:p>
              <a:pPr>
                <a:lnSpc>
                  <a:spcPct val="110000"/>
                </a:lnSpc>
              </a:pPr>
              <a:r>
                <a:rPr lang="en-US" altLang="zh-CN" sz="2000" u="sng" dirty="0" smtClean="0">
                  <a:latin typeface="Times New Roman" pitchFamily="18" charset="0"/>
                </a:rPr>
                <a:t>b</a:t>
              </a:r>
              <a:r>
                <a:rPr lang="en-US" altLang="zh-CN" sz="2000" u="sng" baseline="-25000" dirty="0" smtClean="0">
                  <a:latin typeface="Times New Roman" pitchFamily="18" charset="0"/>
                </a:rPr>
                <a:t>4 </a:t>
              </a:r>
              <a:r>
                <a:rPr lang="en-US" altLang="zh-CN" sz="2000" u="sng" dirty="0">
                  <a:latin typeface="Times New Roman" pitchFamily="18" charset="0"/>
                </a:rPr>
                <a:t>=8</a:t>
              </a:r>
              <a:endParaRPr lang="en-US" altLang="zh-CN" sz="2400" u="sng" dirty="0">
                <a:latin typeface="Times New Roman" pitchFamily="18" charset="0"/>
              </a:endParaRPr>
            </a:p>
          </p:txBody>
        </p:sp>
        <p:sp>
          <p:nvSpPr>
            <p:cNvPr id="47147" name="Text Box 54"/>
            <p:cNvSpPr txBox="1">
              <a:spLocks noChangeArrowheads="1"/>
            </p:cNvSpPr>
            <p:nvPr/>
          </p:nvSpPr>
          <p:spPr bwMode="auto">
            <a:xfrm>
              <a:off x="2304" y="2736"/>
              <a:ext cx="576" cy="485"/>
            </a:xfrm>
            <a:prstGeom prst="rect">
              <a:avLst/>
            </a:prstGeom>
            <a:noFill/>
            <a:ln w="9525">
              <a:noFill/>
              <a:miter lim="800000"/>
              <a:headEnd/>
              <a:tailEnd/>
            </a:ln>
          </p:spPr>
          <p:txBody>
            <a:bodyPr>
              <a:spAutoFit/>
            </a:bodyPr>
            <a:lstStyle/>
            <a:p>
              <a:pPr>
                <a:lnSpc>
                  <a:spcPct val="110000"/>
                </a:lnSpc>
              </a:pPr>
              <a:r>
                <a:rPr lang="en-US" altLang="zh-CN" sz="2000" u="sng" dirty="0" smtClean="0">
                  <a:latin typeface="Times New Roman" pitchFamily="18" charset="0"/>
                </a:rPr>
                <a:t>w</a:t>
              </a:r>
              <a:r>
                <a:rPr lang="en-US" altLang="zh-CN" sz="2000" u="sng" baseline="-25000" dirty="0" smtClean="0">
                  <a:latin typeface="Times New Roman" pitchFamily="18" charset="0"/>
                </a:rPr>
                <a:t>5 </a:t>
              </a:r>
              <a:r>
                <a:rPr lang="en-US" altLang="zh-CN" sz="2000" u="sng" dirty="0">
                  <a:latin typeface="Times New Roman" pitchFamily="18" charset="0"/>
                </a:rPr>
                <a:t>=9</a:t>
              </a:r>
            </a:p>
            <a:p>
              <a:pPr>
                <a:lnSpc>
                  <a:spcPct val="110000"/>
                </a:lnSpc>
              </a:pPr>
              <a:r>
                <a:rPr lang="en-US" altLang="zh-CN" sz="2000" u="sng" dirty="0" smtClean="0">
                  <a:latin typeface="Times New Roman" pitchFamily="18" charset="0"/>
                </a:rPr>
                <a:t>b</a:t>
              </a:r>
              <a:r>
                <a:rPr lang="en-US" altLang="zh-CN" sz="2000" u="sng" baseline="-25000" dirty="0" smtClean="0">
                  <a:latin typeface="Times New Roman" pitchFamily="18" charset="0"/>
                </a:rPr>
                <a:t>5 </a:t>
              </a:r>
              <a:r>
                <a:rPr lang="en-US" altLang="zh-CN" sz="2000" u="sng" dirty="0">
                  <a:latin typeface="Times New Roman" pitchFamily="18" charset="0"/>
                </a:rPr>
                <a:t>=10</a:t>
              </a:r>
              <a:endParaRPr lang="en-US" altLang="zh-CN" sz="2400" u="sng" dirty="0">
                <a:latin typeface="Times New Roman" pitchFamily="18" charset="0"/>
              </a:endParaRPr>
            </a:p>
          </p:txBody>
        </p:sp>
      </p:grpSp>
      <p:sp>
        <p:nvSpPr>
          <p:cNvPr id="47136" name="Line 55"/>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113721" name="Text Box 57"/>
          <p:cNvSpPr txBox="1">
            <a:spLocks noChangeArrowheads="1"/>
          </p:cNvSpPr>
          <p:nvPr/>
        </p:nvSpPr>
        <p:spPr bwMode="auto">
          <a:xfrm>
            <a:off x="5242248" y="5013176"/>
            <a:ext cx="3901752" cy="1569660"/>
          </a:xfrm>
          <a:prstGeom prst="rect">
            <a:avLst/>
          </a:prstGeom>
          <a:noFill/>
          <a:ln w="9525">
            <a:noFill/>
            <a:miter lim="800000"/>
            <a:headEnd/>
            <a:tailEnd/>
          </a:ln>
        </p:spPr>
        <p:txBody>
          <a:bodyPr wrap="square">
            <a:spAutoFit/>
          </a:bodyPr>
          <a:lstStyle/>
          <a:p>
            <a:pPr>
              <a:spcBef>
                <a:spcPct val="50000"/>
              </a:spcBef>
            </a:pPr>
            <a:r>
              <a:rPr lang="en-US" altLang="zh-CN" sz="3200" u="sng" dirty="0" smtClean="0">
                <a:solidFill>
                  <a:srgbClr val="FF0000"/>
                </a:solidFill>
                <a:latin typeface="Times New Roman" pitchFamily="18" charset="0"/>
              </a:rPr>
              <a:t>OPT(4) </a:t>
            </a:r>
            <a:r>
              <a:rPr lang="en-US" altLang="zh-CN" sz="3200" u="sng" dirty="0">
                <a:solidFill>
                  <a:srgbClr val="FF0000"/>
                </a:solidFill>
                <a:latin typeface="Times New Roman" pitchFamily="18" charset="0"/>
              </a:rPr>
              <a:t>is not part of the solution for </a:t>
            </a:r>
            <a:r>
              <a:rPr lang="en-US" altLang="zh-CN" sz="3200" u="sng" dirty="0" smtClean="0">
                <a:solidFill>
                  <a:srgbClr val="FF0000"/>
                </a:solidFill>
                <a:latin typeface="Times New Roman" pitchFamily="18" charset="0"/>
              </a:rPr>
              <a:t>OPT(5)!!!</a:t>
            </a:r>
            <a:endParaRPr lang="en-US" altLang="zh-CN" sz="2400" u="sng" dirty="0">
              <a:solidFill>
                <a:srgbClr val="FF0000"/>
              </a:solidFill>
              <a:latin typeface="Times New Roman" pitchFamily="18" charset="0"/>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u="sng">
                <a:solidFill>
                  <a:srgbClr val="FF0000"/>
                </a:solidFill>
              </a:rPr>
              <a:t>?</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243408"/>
            <a:ext cx="7818437" cy="1371600"/>
          </a:xfrm>
        </p:spPr>
        <p:txBody>
          <a:bodyPr rtlCol="0"/>
          <a:lstStyle/>
          <a:p>
            <a:pPr fontAlgn="auto">
              <a:spcAft>
                <a:spcPts val="0"/>
              </a:spcAft>
              <a:defRPr/>
            </a:pPr>
            <a:r>
              <a:rPr lang="en-US" altLang="zh-CN" dirty="0" smtClean="0"/>
              <a:t>Defining a </a:t>
            </a:r>
            <a:r>
              <a:rPr lang="en-US" altLang="zh-CN" dirty="0" err="1" smtClean="0"/>
              <a:t>Subproblem</a:t>
            </a:r>
            <a:r>
              <a:rPr lang="en-US" altLang="zh-CN" dirty="0" smtClean="0"/>
              <a:t> (continued)</a:t>
            </a:r>
          </a:p>
        </p:txBody>
      </p:sp>
      <p:sp>
        <p:nvSpPr>
          <p:cNvPr id="35843" name="Rectangle 3"/>
          <p:cNvSpPr>
            <a:spLocks noGrp="1" noChangeArrowheads="1"/>
          </p:cNvSpPr>
          <p:nvPr>
            <p:ph type="body" idx="1"/>
          </p:nvPr>
        </p:nvSpPr>
        <p:spPr>
          <a:xfrm>
            <a:off x="1173163" y="1676400"/>
            <a:ext cx="7666037" cy="4648200"/>
          </a:xfrm>
        </p:spPr>
        <p:txBody>
          <a:bodyPr rtlCol="0">
            <a:normAutofit lnSpcReduction="10000"/>
          </a:bodyPr>
          <a:lstStyle/>
          <a:p>
            <a:pPr fontAlgn="auto">
              <a:spcAft>
                <a:spcPts val="0"/>
              </a:spcAft>
              <a:buFont typeface="Arial" pitchFamily="34" charset="0"/>
              <a:buChar char="•"/>
              <a:defRPr/>
            </a:pPr>
            <a:r>
              <a:rPr lang="en-US" altLang="zh-CN" dirty="0" smtClean="0"/>
              <a:t>As we have seen, the solution for </a:t>
            </a:r>
            <a:r>
              <a:rPr lang="en-US" altLang="zh-CN" i="1" dirty="0" smtClean="0"/>
              <a:t>OPT(4)</a:t>
            </a:r>
            <a:r>
              <a:rPr lang="en-US" altLang="zh-CN" dirty="0" smtClean="0"/>
              <a:t> is not part of the solution for OPT(5)</a:t>
            </a:r>
            <a:endParaRPr lang="en-US" altLang="zh-CN" i="1" baseline="-25000" dirty="0" smtClean="0"/>
          </a:p>
          <a:p>
            <a:pPr fontAlgn="auto">
              <a:spcAft>
                <a:spcPts val="0"/>
              </a:spcAft>
              <a:buFont typeface="Arial" pitchFamily="34" charset="0"/>
              <a:buChar char="•"/>
              <a:defRPr/>
            </a:pPr>
            <a:r>
              <a:rPr lang="en-US" altLang="zh-CN" dirty="0" smtClean="0"/>
              <a:t>So our definition of a </a:t>
            </a:r>
            <a:r>
              <a:rPr lang="en-US" altLang="zh-CN" dirty="0" err="1" smtClean="0"/>
              <a:t>subproblem</a:t>
            </a:r>
            <a:r>
              <a:rPr lang="en-US" altLang="zh-CN" dirty="0" smtClean="0"/>
              <a:t> is flawed and we need another one!</a:t>
            </a:r>
          </a:p>
          <a:p>
            <a:pPr fontAlgn="auto">
              <a:spcAft>
                <a:spcPts val="0"/>
              </a:spcAft>
              <a:buFont typeface="Arial" pitchFamily="34" charset="0"/>
              <a:buChar char="•"/>
              <a:defRPr/>
            </a:pPr>
            <a:r>
              <a:rPr lang="en-US" altLang="zh-CN" dirty="0" smtClean="0"/>
              <a:t>Let’s add another parameter: </a:t>
            </a:r>
            <a:r>
              <a:rPr lang="en-US" altLang="zh-CN" i="1" dirty="0" smtClean="0">
                <a:solidFill>
                  <a:srgbClr val="FF0000"/>
                </a:solidFill>
              </a:rPr>
              <a:t>w</a:t>
            </a:r>
            <a:r>
              <a:rPr lang="en-US" altLang="zh-CN" dirty="0" smtClean="0"/>
              <a:t>, which will represent the </a:t>
            </a:r>
            <a:r>
              <a:rPr lang="en-US" altLang="zh-CN" u="sng" dirty="0" smtClean="0"/>
              <a:t>exact</a:t>
            </a:r>
            <a:r>
              <a:rPr lang="en-US" altLang="zh-CN" dirty="0" smtClean="0"/>
              <a:t> weight for each subset of items</a:t>
            </a:r>
          </a:p>
          <a:p>
            <a:pPr fontAlgn="auto">
              <a:spcAft>
                <a:spcPts val="0"/>
              </a:spcAft>
              <a:buFont typeface="Arial" pitchFamily="34" charset="0"/>
              <a:buChar char="•"/>
              <a:defRPr/>
            </a:pPr>
            <a:r>
              <a:rPr lang="en-US" altLang="zh-CN" dirty="0" smtClean="0">
                <a:solidFill>
                  <a:schemeClr val="accent2"/>
                </a:solidFill>
              </a:rPr>
              <a:t>The </a:t>
            </a:r>
            <a:r>
              <a:rPr lang="en-US" altLang="zh-CN" dirty="0" err="1" smtClean="0">
                <a:solidFill>
                  <a:schemeClr val="accent2"/>
                </a:solidFill>
              </a:rPr>
              <a:t>subproblem</a:t>
            </a:r>
            <a:r>
              <a:rPr lang="en-US" altLang="zh-CN" dirty="0" smtClean="0">
                <a:solidFill>
                  <a:schemeClr val="accent2"/>
                </a:solidFill>
              </a:rPr>
              <a:t> then will be to compute </a:t>
            </a:r>
            <a:r>
              <a:rPr lang="en-US" altLang="zh-CN" i="1" dirty="0" smtClean="0">
                <a:solidFill>
                  <a:srgbClr val="FF0000"/>
                </a:solidFill>
              </a:rPr>
              <a:t>OPT[</a:t>
            </a:r>
            <a:r>
              <a:rPr lang="en-US" altLang="zh-CN" i="1" dirty="0" err="1" smtClean="0">
                <a:solidFill>
                  <a:srgbClr val="FF0000"/>
                </a:solidFill>
              </a:rPr>
              <a:t>i,w</a:t>
            </a:r>
            <a:r>
              <a:rPr lang="en-US" altLang="zh-CN" i="1" dirty="0" smtClean="0">
                <a:solidFill>
                  <a:srgbClr val="FF0000"/>
                </a:solidFill>
              </a:rPr>
              <a:t>]</a:t>
            </a:r>
            <a:endParaRPr lang="en-US" altLang="zh-CN" sz="4000" baseline="-25000" dirty="0" smtClean="0">
              <a:solidFill>
                <a:srgbClr val="FF0000"/>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fontScale="92500"/>
          </a:bodyPr>
          <a:lstStyle/>
          <a:p>
            <a:pPr eaLnBrk="0" hangingPunct="0">
              <a:spcBef>
                <a:spcPct val="75000"/>
              </a:spcBef>
              <a:defRPr/>
            </a:pPr>
            <a:r>
              <a:rPr lang="en-US" altLang="zh-CN" sz="3600" b="1" kern="0" dirty="0">
                <a:latin typeface="Times New Roman"/>
                <a:cs typeface="+mj-cs"/>
              </a:rPr>
              <a:t>Dynamic Programming – Adding a New Variable</a:t>
            </a:r>
            <a:endParaRPr lang="zh-CN" altLang="en-US" sz="3600" kern="0" dirty="0">
              <a:latin typeface="+mj-lt"/>
              <a:cs typeface="+mj-cs"/>
            </a:endParaRPr>
          </a:p>
        </p:txBody>
      </p:sp>
      <p:sp>
        <p:nvSpPr>
          <p:cNvPr id="8" name="矩形 7"/>
          <p:cNvSpPr/>
          <p:nvPr/>
        </p:nvSpPr>
        <p:spPr>
          <a:xfrm>
            <a:off x="177800" y="1196975"/>
            <a:ext cx="8281988"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Def.</a:t>
            </a:r>
            <a:r>
              <a:rPr lang="en-US" altLang="zh-CN" sz="2400" dirty="0"/>
              <a:t> OPT(i, w) = max profit subset of items 1, …, i with weight limit w.</a:t>
            </a:r>
            <a:endParaRPr lang="zh-CN" altLang="en-US" sz="2400" dirty="0"/>
          </a:p>
        </p:txBody>
      </p:sp>
      <p:sp>
        <p:nvSpPr>
          <p:cNvPr id="10" name="矩形 9"/>
          <p:cNvSpPr/>
          <p:nvPr/>
        </p:nvSpPr>
        <p:spPr>
          <a:xfrm>
            <a:off x="163513" y="2060575"/>
            <a:ext cx="8281987" cy="2678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1: OPT does not select item i.</a:t>
            </a:r>
          </a:p>
          <a:p>
            <a:pPr fontAlgn="auto">
              <a:spcBef>
                <a:spcPts val="0"/>
              </a:spcBef>
              <a:spcAft>
                <a:spcPts val="0"/>
              </a:spcAft>
              <a:defRPr/>
            </a:pPr>
            <a:r>
              <a:rPr lang="en-US" altLang="zh-CN" sz="2400" dirty="0"/>
              <a:t>     –OPT selects best of { 1, 2, …, i-1 } using weight limit w</a:t>
            </a:r>
          </a:p>
          <a:p>
            <a:pPr fontAlgn="auto">
              <a:spcBef>
                <a:spcPts val="0"/>
              </a:spcBef>
              <a:spcAft>
                <a:spcPts val="0"/>
              </a:spcAft>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2: OPT selects item i.</a:t>
            </a:r>
          </a:p>
          <a:p>
            <a:pPr fontAlgn="auto">
              <a:spcBef>
                <a:spcPts val="0"/>
              </a:spcBef>
              <a:spcAft>
                <a:spcPts val="0"/>
              </a:spcAft>
              <a:defRPr/>
            </a:pPr>
            <a:r>
              <a:rPr lang="en-US" altLang="zh-CN" sz="2400" dirty="0"/>
              <a:t>    –new weight limit = w – </a:t>
            </a:r>
            <a:r>
              <a:rPr lang="en-US" altLang="zh-CN" sz="2400" dirty="0" err="1"/>
              <a:t>wi</a:t>
            </a:r>
            <a:endParaRPr lang="en-US" altLang="zh-CN" sz="2400" dirty="0"/>
          </a:p>
          <a:p>
            <a:pPr fontAlgn="auto">
              <a:spcBef>
                <a:spcPts val="0"/>
              </a:spcBef>
              <a:spcAft>
                <a:spcPts val="0"/>
              </a:spcAft>
              <a:defRPr/>
            </a:pPr>
            <a:r>
              <a:rPr lang="en-US" altLang="zh-CN" sz="2400" dirty="0"/>
              <a:t>    –OPT selects best of { 1, 2, …, i–1 } using this new weight limit</a:t>
            </a:r>
            <a:endParaRPr lang="zh-CN" altLang="en-US" sz="2400" dirty="0"/>
          </a:p>
        </p:txBody>
      </p:sp>
      <p:pic>
        <p:nvPicPr>
          <p:cNvPr id="78852" name="Picture 1" descr="C:\Users\hp\AppData\Roaming\Tencent\Users\648774553\QQ\WinTemp\RichOle\CMRRT8UH)T{C5{3CQ3XRMSH.jpg"/>
          <p:cNvPicPr>
            <a:picLocks noChangeAspect="1" noChangeArrowheads="1"/>
          </p:cNvPicPr>
          <p:nvPr/>
        </p:nvPicPr>
        <p:blipFill>
          <a:blip r:embed="rId2" cstate="print"/>
          <a:srcRect/>
          <a:stretch>
            <a:fillRect/>
          </a:stretch>
        </p:blipFill>
        <p:spPr bwMode="auto">
          <a:xfrm>
            <a:off x="641350" y="5013325"/>
            <a:ext cx="732472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Knapsack – Bottom-Up</a:t>
            </a:r>
            <a:endParaRPr lang="zh-CN" altLang="en-US" sz="3600" kern="0" dirty="0">
              <a:latin typeface="+mj-lt"/>
              <a:cs typeface="+mj-cs"/>
            </a:endParaRPr>
          </a:p>
        </p:txBody>
      </p:sp>
      <p:sp>
        <p:nvSpPr>
          <p:cNvPr id="6" name="矩形 5"/>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Knapsack.</a:t>
            </a:r>
            <a:r>
              <a:rPr lang="en-US" altLang="zh-CN" sz="2400" dirty="0"/>
              <a:t> Fill up an n-by-W array.</a:t>
            </a:r>
            <a:endParaRPr lang="zh-CN" altLang="en-US" sz="2400" dirty="0"/>
          </a:p>
        </p:txBody>
      </p:sp>
      <p:pic>
        <p:nvPicPr>
          <p:cNvPr id="79875" name="Picture 4" descr="C:\Users\hp\AppData\Roaming\Tencent\Users\648774553\QQ\WinTemp\RichOle\V{OL_EX`F0C36%T%3I%}UP5.jpg"/>
          <p:cNvPicPr>
            <a:picLocks noChangeAspect="1" noChangeArrowheads="1"/>
          </p:cNvPicPr>
          <p:nvPr/>
        </p:nvPicPr>
        <p:blipFill>
          <a:blip r:embed="rId2" cstate="print"/>
          <a:srcRect/>
          <a:stretch>
            <a:fillRect/>
          </a:stretch>
        </p:blipFill>
        <p:spPr bwMode="auto">
          <a:xfrm>
            <a:off x="160338" y="1938338"/>
            <a:ext cx="7475537" cy="3608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1" descr="C:\Users\hp\AppData\Roaming\Tencent\Users\648774553\QQ\WinTemp\RichOle\5]XPIL]N[_@XH$M38`$[S81.jpg"/>
          <p:cNvPicPr>
            <a:picLocks noChangeAspect="1" noChangeArrowheads="1"/>
          </p:cNvPicPr>
          <p:nvPr/>
        </p:nvPicPr>
        <p:blipFill>
          <a:blip r:embed="rId2" cstate="print"/>
          <a:srcRect/>
          <a:stretch>
            <a:fillRect/>
          </a:stretch>
        </p:blipFill>
        <p:spPr bwMode="auto">
          <a:xfrm>
            <a:off x="755650" y="963613"/>
            <a:ext cx="7421563" cy="4986337"/>
          </a:xfrm>
          <a:prstGeom prst="rect">
            <a:avLst/>
          </a:prstGeom>
          <a:noFill/>
          <a:ln w="9525">
            <a:noFill/>
            <a:miter lim="800000"/>
            <a:headEnd/>
            <a:tailEnd/>
          </a:ln>
        </p:spPr>
      </p:pic>
      <p:sp>
        <p:nvSpPr>
          <p:cNvPr id="4" name="标题 3"/>
          <p:cNvSpPr>
            <a:spLocks noGrp="1"/>
          </p:cNvSpPr>
          <p:nvPr>
            <p:ph type="title"/>
          </p:nvPr>
        </p:nvSpPr>
        <p:spPr>
          <a:xfrm>
            <a:off x="684213" y="260350"/>
            <a:ext cx="7497762" cy="706438"/>
          </a:xfrm>
        </p:spPr>
        <p:txBody>
          <a:bodyPr rtlCol="0">
            <a:normAutofit fontScale="90000"/>
          </a:bodyPr>
          <a:lstStyle/>
          <a:p>
            <a:pPr eaLnBrk="1" fontAlgn="auto" hangingPunct="1">
              <a:spcAft>
                <a:spcPts val="0"/>
              </a:spcAft>
              <a:defRPr/>
            </a:pPr>
            <a:r>
              <a:rPr lang="en-US" altLang="zh-CN" dirty="0" smtClean="0"/>
              <a:t>Knapsack Algorithm</a:t>
            </a:r>
            <a:endParaRPr altLang="en-U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p:cNvSpPr>
            <a:spLocks noGrp="1"/>
          </p:cNvSpPr>
          <p:nvPr>
            <p:ph type="title"/>
          </p:nvPr>
        </p:nvSpPr>
        <p:spPr>
          <a:xfrm>
            <a:off x="381000" y="0"/>
            <a:ext cx="7067550" cy="692150"/>
          </a:xfrm>
        </p:spPr>
        <p:txBody>
          <a:bodyPr/>
          <a:lstStyle/>
          <a:p>
            <a:r>
              <a:rPr lang="en-US" altLang="zh-CN" smtClean="0"/>
              <a:t>Knapsack Problem: Running Time</a:t>
            </a:r>
            <a:endParaRPr altLang="en-US" smtClean="0">
              <a:ea typeface="宋体" charset="-122"/>
            </a:endParaRPr>
          </a:p>
        </p:txBody>
      </p:sp>
      <p:sp>
        <p:nvSpPr>
          <p:cNvPr id="7" name="矩形 6"/>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Running time. </a:t>
            </a:r>
            <a:r>
              <a:rPr lang="en-US" altLang="zh-CN" sz="2400" dirty="0"/>
              <a:t>θ(n W).</a:t>
            </a:r>
            <a:endParaRPr lang="zh-CN" altLang="en-US" sz="2400" dirty="0"/>
          </a:p>
        </p:txBody>
      </p:sp>
      <p:sp>
        <p:nvSpPr>
          <p:cNvPr id="8" name="矩形 7"/>
          <p:cNvSpPr/>
          <p:nvPr/>
        </p:nvSpPr>
        <p:spPr>
          <a:xfrm>
            <a:off x="971550" y="2349500"/>
            <a:ext cx="6418263" cy="120015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a:t>Not polynomial in input size!</a:t>
            </a:r>
          </a:p>
          <a:p>
            <a:pPr marL="342900" indent="-342900" fontAlgn="auto">
              <a:spcBef>
                <a:spcPts val="0"/>
              </a:spcBef>
              <a:spcAft>
                <a:spcPts val="0"/>
              </a:spcAft>
              <a:buFont typeface="Arial" pitchFamily="34" charset="0"/>
              <a:buChar char="•"/>
              <a:defRPr/>
            </a:pPr>
            <a:r>
              <a:rPr lang="en-US" altLang="zh-CN" sz="2400" dirty="0"/>
              <a:t>"Pseudo-polynomial."</a:t>
            </a:r>
          </a:p>
          <a:p>
            <a:pPr marL="342900" indent="-342900" fontAlgn="auto">
              <a:spcBef>
                <a:spcPts val="0"/>
              </a:spcBef>
              <a:spcAft>
                <a:spcPts val="0"/>
              </a:spcAft>
              <a:buFont typeface="Arial" pitchFamily="34" charset="0"/>
              <a:buChar char="•"/>
              <a:defRPr/>
            </a:pPr>
            <a:r>
              <a:rPr lang="en-US" altLang="zh-CN" sz="2400" dirty="0"/>
              <a:t>Decision version of Knapsack is NP-complete.</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5"/>
          <p:cNvSpPr txBox="1">
            <a:spLocks noChangeArrowheads="1"/>
          </p:cNvSpPr>
          <p:nvPr/>
        </p:nvSpPr>
        <p:spPr bwMode="auto">
          <a:xfrm>
            <a:off x="449263" y="765175"/>
            <a:ext cx="8353425" cy="3875088"/>
          </a:xfrm>
          <a:prstGeom prst="rect">
            <a:avLst/>
          </a:prstGeom>
          <a:solidFill>
            <a:schemeClr val="bg1"/>
          </a:solidFill>
          <a:ln w="6350">
            <a:noFill/>
            <a:miter lim="800000"/>
            <a:headEnd/>
            <a:tailEnd/>
          </a:ln>
          <a:effectLst/>
        </p:spPr>
        <p:txBody>
          <a:bodyPr>
            <a:spAutoFit/>
          </a:bodyPr>
          <a:lstStyle/>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fontAlgn="auto">
              <a:spcBef>
                <a:spcPts val="0"/>
              </a:spcBef>
              <a:spcAft>
                <a:spcPts val="0"/>
              </a:spcAft>
              <a:defRPr/>
            </a:pPr>
            <a:r>
              <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rPr>
              <a:t>Those who cannot remember the past are doomed to repeat it.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楷体_GB2312" pitchFamily="49" charset="-122"/>
              </a:rPr>
              <a:t>-----George Santayana,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楷体_GB2312" pitchFamily="49" charset="-122"/>
              </a:rPr>
              <a:t>The life of Reason</a:t>
            </a:r>
            <a:r>
              <a:rPr lang="en-US" altLang="zh-CN" b="1" dirty="0">
                <a:solidFill>
                  <a:srgbClr val="0070C0"/>
                </a:solidFill>
                <a:effectLst>
                  <a:outerShdw blurRad="38100" dist="38100" dir="2700000" algn="tl">
                    <a:srgbClr val="C0C0C0"/>
                  </a:outerShdw>
                </a:effectLst>
                <a:latin typeface="+mn-lt"/>
                <a:ea typeface="华文行楷" pitchFamily="2" charset="-122"/>
              </a:rPr>
              <a:t>,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Book I: Introduction and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Reason in Common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Sense (1905</a:t>
            </a:r>
            <a:r>
              <a:rPr lang="en-US" altLang="zh-CN" b="1" dirty="0">
                <a:solidFill>
                  <a:schemeClr val="accent2"/>
                </a:solidFill>
                <a:effectLst>
                  <a:outerShdw blurRad="38100" dist="38100" dir="2700000" algn="tl">
                    <a:srgbClr val="C0C0C0"/>
                  </a:outerShdw>
                </a:effectLst>
                <a:latin typeface="+mn-lt"/>
                <a:ea typeface="华文行楷" pitchFamily="2" charset="-122"/>
              </a:rPr>
              <a:t>)</a:t>
            </a:r>
          </a:p>
          <a:p>
            <a:pPr algn="r" fontAlgn="auto">
              <a:spcBef>
                <a:spcPts val="0"/>
              </a:spcBef>
              <a:spcAft>
                <a:spcPts val="0"/>
              </a:spcAft>
              <a:defRPr/>
            </a:pPr>
            <a:endParaRPr lang="en-US" altLang="zh-CN" b="1" dirty="0">
              <a:solidFill>
                <a:schemeClr val="accent2"/>
              </a:solidFill>
              <a:effectLst>
                <a:outerShdw blurRad="38100" dist="38100" dir="2700000" algn="tl">
                  <a:srgbClr val="C0C0C0"/>
                </a:outerShdw>
              </a:effectLst>
              <a:latin typeface="+mn-lt"/>
              <a:ea typeface="楷体_GB2312" pitchFamily="49" charset="-122"/>
            </a:endParaRPr>
          </a:p>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88640"/>
            <a:ext cx="7772400" cy="609600"/>
          </a:xfrm>
        </p:spPr>
        <p:txBody>
          <a:bodyPr rtlCol="0"/>
          <a:lstStyle/>
          <a:p>
            <a:pPr fontAlgn="auto">
              <a:spcAft>
                <a:spcPts val="0"/>
              </a:spcAft>
              <a:defRPr/>
            </a:pPr>
            <a:r>
              <a:rPr lang="en-US" altLang="zh-CN" dirty="0" smtClean="0"/>
              <a:t>Exercise in Class: 0-1 Knapsack Problem</a:t>
            </a:r>
          </a:p>
        </p:txBody>
      </p:sp>
      <p:pic>
        <p:nvPicPr>
          <p:cNvPr id="39" name="Picture 1" descr="C:\Users\hp\AppData\Roaming\Tencent\Users\648774553\QQ\WinTemp\RichOle\5]XPIL]N[_@XH$M38`$[S81.jpg"/>
          <p:cNvPicPr>
            <a:picLocks noChangeAspect="1" noChangeArrowheads="1"/>
          </p:cNvPicPr>
          <p:nvPr/>
        </p:nvPicPr>
        <p:blipFill>
          <a:blip r:embed="rId2" cstate="print"/>
          <a:srcRect/>
          <a:stretch>
            <a:fillRect/>
          </a:stretch>
        </p:blipFill>
        <p:spPr bwMode="auto">
          <a:xfrm>
            <a:off x="827584" y="1556792"/>
            <a:ext cx="7421563" cy="4986337"/>
          </a:xfrm>
          <a:prstGeom prst="rect">
            <a:avLst/>
          </a:prstGeom>
          <a:noFill/>
          <a:ln w="9525">
            <a:noFill/>
            <a:miter lim="800000"/>
            <a:headEnd/>
            <a:tailEnd/>
          </a:ln>
        </p:spPr>
      </p:pic>
      <p:sp>
        <p:nvSpPr>
          <p:cNvPr id="40" name="TextBox 39"/>
          <p:cNvSpPr txBox="1"/>
          <p:nvPr/>
        </p:nvSpPr>
        <p:spPr>
          <a:xfrm>
            <a:off x="2771800" y="1052736"/>
            <a:ext cx="4536504" cy="461665"/>
          </a:xfrm>
          <a:prstGeom prst="rect">
            <a:avLst/>
          </a:prstGeom>
          <a:noFill/>
        </p:spPr>
        <p:txBody>
          <a:bodyPr wrap="square" rtlCol="0">
            <a:spAutoFit/>
          </a:bodyPr>
          <a:lstStyle/>
          <a:p>
            <a:r>
              <a:rPr lang="en-US" altLang="zh-CN" sz="2400" dirty="0" smtClean="0"/>
              <a:t>Compute OPT(5,12)</a:t>
            </a:r>
            <a:endParaRPr lang="zh-CN" altLang="en-US" sz="2400"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smtClean="0">
                <a:latin typeface="Times New Roman"/>
                <a:cs typeface="+mj-cs"/>
              </a:rPr>
              <a:t>Q:  Unbounded Knapsack </a:t>
            </a:r>
            <a:r>
              <a:rPr lang="en-US" altLang="zh-CN" sz="3600" b="1" kern="0" dirty="0">
                <a:latin typeface="Times New Roman"/>
                <a:cs typeface="+mj-cs"/>
              </a:rPr>
              <a:t>– Formulation</a:t>
            </a:r>
            <a:endParaRPr lang="zh-CN" altLang="en-US" sz="3600" kern="0" dirty="0">
              <a:latin typeface="+mj-lt"/>
              <a:cs typeface="+mj-cs"/>
            </a:endParaRPr>
          </a:p>
        </p:txBody>
      </p:sp>
      <p:graphicFrame>
        <p:nvGraphicFramePr>
          <p:cNvPr id="12356" name="Object 68"/>
          <p:cNvGraphicFramePr>
            <a:graphicFrameLocks noChangeAspect="1"/>
          </p:cNvGraphicFramePr>
          <p:nvPr/>
        </p:nvGraphicFramePr>
        <p:xfrm>
          <a:off x="900113" y="1484784"/>
          <a:ext cx="1655762" cy="942975"/>
        </p:xfrm>
        <a:graphic>
          <a:graphicData uri="http://schemas.openxmlformats.org/presentationml/2006/ole">
            <mc:AlternateContent xmlns:mc="http://schemas.openxmlformats.org/markup-compatibility/2006">
              <mc:Choice xmlns:v="urn:schemas-microsoft-com:vml" Requires="v">
                <p:oleObj spid="_x0000_s109574" name="公式" r:id="rId3" imgW="748975" imgH="431613" progId="Equation.3">
                  <p:embed/>
                </p:oleObj>
              </mc:Choice>
              <mc:Fallback>
                <p:oleObj name="公式" r:id="rId3" imgW="748975"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784"/>
                        <a:ext cx="1655762"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7" name="Object 69"/>
          <p:cNvGraphicFramePr>
            <a:graphicFrameLocks noChangeAspect="1"/>
          </p:cNvGraphicFramePr>
          <p:nvPr/>
        </p:nvGraphicFramePr>
        <p:xfrm>
          <a:off x="1161528" y="2708275"/>
          <a:ext cx="5066656" cy="1508125"/>
        </p:xfrm>
        <a:graphic>
          <a:graphicData uri="http://schemas.openxmlformats.org/presentationml/2006/ole">
            <mc:AlternateContent xmlns:mc="http://schemas.openxmlformats.org/markup-compatibility/2006">
              <mc:Choice xmlns:v="urn:schemas-microsoft-com:vml" Requires="v">
                <p:oleObj spid="_x0000_s109575" name="Equation" r:id="rId5" imgW="1485720" imgH="634680" progId="Equation.3">
                  <p:embed/>
                </p:oleObj>
              </mc:Choice>
              <mc:Fallback>
                <p:oleObj name="Equation" r:id="rId5" imgW="1485720" imgH="6346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28" y="2708275"/>
                        <a:ext cx="5066656"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827584" y="4509120"/>
            <a:ext cx="7666037" cy="1656184"/>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dirty="0">
                <a:latin typeface="Calibri" pitchFamily="34" charset="0"/>
              </a:rPr>
              <a:t>The problem is called a </a:t>
            </a:r>
            <a:r>
              <a:rPr kumimoji="1" lang="en-US" altLang="zh-CN" sz="3200" i="1" dirty="0" smtClean="0">
                <a:latin typeface="Calibri" pitchFamily="34" charset="0"/>
              </a:rPr>
              <a:t>unbounded </a:t>
            </a:r>
            <a:r>
              <a:rPr kumimoji="1" lang="en-US" altLang="zh-CN" sz="3200" dirty="0" smtClean="0">
                <a:latin typeface="Calibri" pitchFamily="34" charset="0"/>
              </a:rPr>
              <a:t>problem</a:t>
            </a:r>
            <a:r>
              <a:rPr kumimoji="1" lang="en-US" altLang="zh-CN" sz="3200" dirty="0">
                <a:latin typeface="Calibri" pitchFamily="34" charset="0"/>
              </a:rPr>
              <a:t>, because each item </a:t>
            </a:r>
            <a:r>
              <a:rPr kumimoji="1" lang="en-US" altLang="zh-CN" sz="3200" dirty="0" smtClean="0">
                <a:latin typeface="Calibri" pitchFamily="34" charset="0"/>
              </a:rPr>
              <a:t>has no bound on its number that can be accepted.</a:t>
            </a:r>
            <a:endParaRPr kumimoji="1" lang="en-US" altLang="zh-CN" sz="3200"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smtClean="0">
                <a:latin typeface="Times New Roman"/>
                <a:cs typeface="+mj-cs"/>
              </a:rPr>
              <a:t>Q:  Unbounded Knapsack </a:t>
            </a:r>
            <a:r>
              <a:rPr lang="en-US" altLang="zh-CN" sz="3600" b="1" kern="0" dirty="0">
                <a:latin typeface="Times New Roman"/>
                <a:cs typeface="+mj-cs"/>
              </a:rPr>
              <a:t>– Formulation</a:t>
            </a:r>
            <a:endParaRPr lang="zh-CN" altLang="en-US" sz="3600" kern="0" dirty="0">
              <a:latin typeface="+mj-lt"/>
              <a:cs typeface="+mj-cs"/>
            </a:endParaRPr>
          </a:p>
        </p:txBody>
      </p:sp>
      <p:pic>
        <p:nvPicPr>
          <p:cNvPr id="7" name="Picture 1" descr="C:\Users\hp\AppData\Roaming\Tencent\Users\648774553\QQ\WinTemp\RichOle\CMRRT8UH)T{C5{3CQ3XRMSH.jpg"/>
          <p:cNvPicPr>
            <a:picLocks noChangeAspect="1" noChangeArrowheads="1"/>
          </p:cNvPicPr>
          <p:nvPr/>
        </p:nvPicPr>
        <p:blipFill>
          <a:blip r:embed="rId2" cstate="print"/>
          <a:srcRect/>
          <a:stretch>
            <a:fillRect/>
          </a:stretch>
        </p:blipFill>
        <p:spPr bwMode="auto">
          <a:xfrm>
            <a:off x="755576" y="1700808"/>
            <a:ext cx="7324725" cy="1466850"/>
          </a:xfrm>
          <a:prstGeom prst="rect">
            <a:avLst/>
          </a:prstGeom>
          <a:noFill/>
          <a:ln w="9525">
            <a:noFill/>
            <a:miter lim="800000"/>
            <a:headEnd/>
            <a:tailEnd/>
          </a:ln>
        </p:spPr>
      </p:pic>
      <p:sp>
        <p:nvSpPr>
          <p:cNvPr id="8" name="TextBox 7"/>
          <p:cNvSpPr txBox="1"/>
          <p:nvPr/>
        </p:nvSpPr>
        <p:spPr>
          <a:xfrm>
            <a:off x="2483768" y="1268760"/>
            <a:ext cx="4104456" cy="523220"/>
          </a:xfrm>
          <a:prstGeom prst="rect">
            <a:avLst/>
          </a:prstGeom>
          <a:noFill/>
        </p:spPr>
        <p:txBody>
          <a:bodyPr wrap="square" rtlCol="0">
            <a:spAutoFit/>
          </a:bodyPr>
          <a:lstStyle/>
          <a:p>
            <a:r>
              <a:rPr lang="en-US" altLang="zh-CN" sz="2800" dirty="0" smtClean="0"/>
              <a:t>0-1 Knapsack Problem</a:t>
            </a:r>
            <a:endParaRPr lang="zh-CN" altLang="en-US" sz="2800" dirty="0"/>
          </a:p>
        </p:txBody>
      </p:sp>
      <p:sp>
        <p:nvSpPr>
          <p:cNvPr id="9" name="矩形 8"/>
          <p:cNvSpPr/>
          <p:nvPr/>
        </p:nvSpPr>
        <p:spPr>
          <a:xfrm>
            <a:off x="467544" y="3501008"/>
            <a:ext cx="8281987" cy="2678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1: OPT does not select item i.</a:t>
            </a:r>
          </a:p>
          <a:p>
            <a:pPr fontAlgn="auto">
              <a:spcBef>
                <a:spcPts val="0"/>
              </a:spcBef>
              <a:spcAft>
                <a:spcPts val="0"/>
              </a:spcAft>
              <a:defRPr/>
            </a:pPr>
            <a:r>
              <a:rPr lang="en-US" altLang="zh-CN" sz="2400" dirty="0"/>
              <a:t>     –OPT selects best of { 1, 2, …, i-1 } using weight limit w</a:t>
            </a:r>
          </a:p>
          <a:p>
            <a:pPr fontAlgn="auto">
              <a:spcBef>
                <a:spcPts val="0"/>
              </a:spcBef>
              <a:spcAft>
                <a:spcPts val="0"/>
              </a:spcAft>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2: OPT selects item </a:t>
            </a:r>
            <a:r>
              <a:rPr lang="en-US" altLang="zh-CN" sz="2400" dirty="0" err="1"/>
              <a:t>i</a:t>
            </a:r>
            <a:r>
              <a:rPr lang="en-US" altLang="zh-CN" sz="2400" dirty="0" smtClean="0"/>
              <a:t>. </a:t>
            </a:r>
            <a:endParaRPr lang="en-US" altLang="zh-CN" sz="2400" dirty="0"/>
          </a:p>
          <a:p>
            <a:pPr fontAlgn="auto">
              <a:spcBef>
                <a:spcPts val="0"/>
              </a:spcBef>
              <a:spcAft>
                <a:spcPts val="0"/>
              </a:spcAft>
              <a:defRPr/>
            </a:pPr>
            <a:r>
              <a:rPr lang="en-US" altLang="zh-CN" sz="2400" dirty="0"/>
              <a:t>    –new weight limit = w – </a:t>
            </a:r>
            <a:r>
              <a:rPr lang="en-US" altLang="zh-CN" sz="2400" dirty="0" err="1"/>
              <a:t>wi</a:t>
            </a:r>
            <a:endParaRPr lang="en-US" altLang="zh-CN" sz="2400" dirty="0"/>
          </a:p>
          <a:p>
            <a:pPr fontAlgn="auto">
              <a:spcBef>
                <a:spcPts val="0"/>
              </a:spcBef>
              <a:spcAft>
                <a:spcPts val="0"/>
              </a:spcAft>
              <a:defRPr/>
            </a:pPr>
            <a:r>
              <a:rPr lang="en-US" altLang="zh-CN" sz="2400" dirty="0"/>
              <a:t>    –OPT selects best of { 1, 2, …, </a:t>
            </a:r>
            <a:r>
              <a:rPr lang="en-US" altLang="zh-CN" sz="2400" dirty="0" smtClean="0"/>
              <a:t>? </a:t>
            </a:r>
            <a:r>
              <a:rPr lang="en-US" altLang="zh-CN" sz="2400" dirty="0"/>
              <a:t>} using this new weight limit</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88640"/>
            <a:ext cx="7772400" cy="609600"/>
          </a:xfrm>
        </p:spPr>
        <p:txBody>
          <a:bodyPr rtlCol="0"/>
          <a:lstStyle/>
          <a:p>
            <a:pPr fontAlgn="auto">
              <a:spcAft>
                <a:spcPts val="0"/>
              </a:spcAft>
              <a:defRPr/>
            </a:pPr>
            <a:r>
              <a:rPr lang="en-US" altLang="zh-CN" dirty="0" smtClean="0"/>
              <a:t>Exercise in Class: Unbounded Knapsack Problem</a:t>
            </a:r>
          </a:p>
        </p:txBody>
      </p:sp>
      <p:pic>
        <p:nvPicPr>
          <p:cNvPr id="39" name="Picture 1" descr="C:\Users\hp\AppData\Roaming\Tencent\Users\648774553\QQ\WinTemp\RichOle\5]XPIL]N[_@XH$M38`$[S81.jpg"/>
          <p:cNvPicPr>
            <a:picLocks noChangeAspect="1" noChangeArrowheads="1"/>
          </p:cNvPicPr>
          <p:nvPr/>
        </p:nvPicPr>
        <p:blipFill>
          <a:blip r:embed="rId2" cstate="print"/>
          <a:srcRect/>
          <a:stretch>
            <a:fillRect/>
          </a:stretch>
        </p:blipFill>
        <p:spPr bwMode="auto">
          <a:xfrm>
            <a:off x="827584" y="1556792"/>
            <a:ext cx="7421563" cy="4986337"/>
          </a:xfrm>
          <a:prstGeom prst="rect">
            <a:avLst/>
          </a:prstGeom>
          <a:noFill/>
          <a:ln w="9525">
            <a:noFill/>
            <a:miter lim="800000"/>
            <a:headEnd/>
            <a:tailEnd/>
          </a:ln>
        </p:spPr>
      </p:pic>
      <p:sp>
        <p:nvSpPr>
          <p:cNvPr id="40" name="TextBox 39"/>
          <p:cNvSpPr txBox="1"/>
          <p:nvPr/>
        </p:nvSpPr>
        <p:spPr>
          <a:xfrm>
            <a:off x="2771800" y="1052736"/>
            <a:ext cx="4536504" cy="461665"/>
          </a:xfrm>
          <a:prstGeom prst="rect">
            <a:avLst/>
          </a:prstGeom>
          <a:noFill/>
        </p:spPr>
        <p:txBody>
          <a:bodyPr wrap="square" rtlCol="0">
            <a:spAutoFit/>
          </a:bodyPr>
          <a:lstStyle/>
          <a:p>
            <a:r>
              <a:rPr lang="en-US" altLang="zh-CN" sz="2400" dirty="0" smtClean="0"/>
              <a:t>Compute OPT(5,11)</a:t>
            </a:r>
            <a:endParaRPr lang="zh-CN" altLang="en-US" sz="2400" dirty="0"/>
          </a:p>
        </p:txBody>
      </p:sp>
      <p:sp>
        <p:nvSpPr>
          <p:cNvPr id="5" name="矩形 4"/>
          <p:cNvSpPr/>
          <p:nvPr/>
        </p:nvSpPr>
        <p:spPr>
          <a:xfrm>
            <a:off x="3203848" y="2780928"/>
            <a:ext cx="4968552" cy="1584176"/>
          </a:xfrm>
          <a:prstGeom prst="rect">
            <a:avLst/>
          </a:prstGeom>
          <a:solidFill>
            <a:schemeClr val="bg2">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31746" name="Rectangle 4"/>
          <p:cNvSpPr txBox="1">
            <a:spLocks noChangeArrowheads="1"/>
          </p:cNvSpPr>
          <p:nvPr/>
        </p:nvSpPr>
        <p:spPr bwMode="auto">
          <a:xfrm>
            <a:off x="179388" y="1196975"/>
            <a:ext cx="7772400" cy="4114800"/>
          </a:xfrm>
          <a:prstGeom prst="rect">
            <a:avLst/>
          </a:prstGeom>
          <a:noFill/>
          <a:ln w="9525">
            <a:noFill/>
            <a:miter lim="800000"/>
            <a:headEnd/>
            <a:tailEnd/>
          </a:ln>
        </p:spPr>
        <p:txBody>
          <a:bodyPr/>
          <a:lstStyle/>
          <a:p>
            <a:pPr marL="342900" indent="-342900">
              <a:spcBef>
                <a:spcPct val="20000"/>
              </a:spcBef>
              <a:buFont typeface="Arial" charset="0"/>
              <a:buChar char="•"/>
            </a:pPr>
            <a:r>
              <a:rPr lang="en-US" altLang="zh-CN" sz="2800">
                <a:solidFill>
                  <a:srgbClr val="474747"/>
                </a:solidFill>
                <a:latin typeface="Calibri" pitchFamily="34" charset="0"/>
              </a:rPr>
              <a:t>In particular for </a:t>
            </a:r>
            <a:r>
              <a:rPr lang="en-US" altLang="zh-CN" sz="2800" i="1">
                <a:solidFill>
                  <a:srgbClr val="474747"/>
                </a:solidFill>
                <a:latin typeface="Calibri" pitchFamily="34" charset="0"/>
              </a:rPr>
              <a:t>1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i </a:t>
            </a:r>
            <a:r>
              <a:rPr lang="en-US" altLang="zh-CN" sz="2800">
                <a:solidFill>
                  <a:srgbClr val="474747"/>
                </a:solidFill>
                <a:latin typeface="Calibri" pitchFamily="34" charset="0"/>
                <a:sym typeface="Symbol" pitchFamily="18" charset="2"/>
              </a:rPr>
              <a:t></a:t>
            </a:r>
            <a:r>
              <a:rPr lang="en-US" altLang="zh-CN" sz="2800">
                <a:solidFill>
                  <a:srgbClr val="474747"/>
                </a:solidFill>
                <a:latin typeface="Calibri" pitchFamily="34" charset="0"/>
              </a:rPr>
              <a:t> </a:t>
            </a:r>
            <a:r>
              <a:rPr lang="en-US" altLang="zh-CN" sz="2800" i="1">
                <a:solidFill>
                  <a:srgbClr val="474747"/>
                </a:solidFill>
                <a:latin typeface="Calibri" pitchFamily="34" charset="0"/>
              </a:rPr>
              <a:t>p</a:t>
            </a:r>
            <a:r>
              <a:rPr lang="en-US" altLang="zh-CN" sz="2800">
                <a:solidFill>
                  <a:srgbClr val="474747"/>
                </a:solidFill>
                <a:latin typeface="Calibri" pitchFamily="34" charset="0"/>
              </a:rPr>
              <a:t> and </a:t>
            </a:r>
            <a:r>
              <a:rPr lang="en-US" altLang="zh-CN" sz="2800" i="1">
                <a:solidFill>
                  <a:srgbClr val="474747"/>
                </a:solidFill>
                <a:latin typeface="Calibri" pitchFamily="34" charset="0"/>
              </a:rPr>
              <a:t>1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j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r</a:t>
            </a:r>
            <a:r>
              <a:rPr lang="en-US" altLang="zh-CN" sz="2800">
                <a:solidFill>
                  <a:srgbClr val="474747"/>
                </a:solidFill>
                <a:latin typeface="Calibri" pitchFamily="34" charset="0"/>
              </a:rPr>
              <a:t>,</a:t>
            </a:r>
            <a:r>
              <a:rPr lang="en-US" altLang="zh-CN" sz="3200">
                <a:solidFill>
                  <a:srgbClr val="474747"/>
                </a:solidFill>
                <a:latin typeface="Calibri" pitchFamily="34" charset="0"/>
              </a:rPr>
              <a:t> </a:t>
            </a:r>
          </a:p>
          <a:p>
            <a:pPr marL="342900" indent="-342900" algn="ctr">
              <a:spcBef>
                <a:spcPct val="10000"/>
              </a:spcBef>
              <a:spcAft>
                <a:spcPct val="50000"/>
              </a:spcAft>
              <a:buFont typeface="Wingdings" pitchFamily="2" charset="2"/>
              <a:buNone/>
            </a:pPr>
            <a:r>
              <a:rPr lang="en-US" altLang="zh-CN" sz="2800" i="1">
                <a:solidFill>
                  <a:srgbClr val="FF66FF"/>
                </a:solidFill>
                <a:latin typeface="Calibri" pitchFamily="34" charset="0"/>
              </a:rPr>
              <a:t>C</a:t>
            </a:r>
            <a:r>
              <a:rPr lang="en-US" altLang="zh-CN" sz="2800">
                <a:solidFill>
                  <a:srgbClr val="FF66FF"/>
                </a:solidFill>
                <a:latin typeface="Calibri" pitchFamily="34" charset="0"/>
              </a:rPr>
              <a:t>[</a:t>
            </a:r>
            <a:r>
              <a:rPr lang="en-US" altLang="zh-CN" sz="2800" i="1">
                <a:solidFill>
                  <a:srgbClr val="FF66FF"/>
                </a:solidFill>
                <a:latin typeface="Calibri" pitchFamily="34" charset="0"/>
              </a:rPr>
              <a:t>i, j</a:t>
            </a:r>
            <a:r>
              <a:rPr lang="en-US" altLang="zh-CN" sz="2800">
                <a:solidFill>
                  <a:srgbClr val="FF66FF"/>
                </a:solidFill>
                <a:latin typeface="Calibri" pitchFamily="34" charset="0"/>
              </a:rPr>
              <a:t>] = </a:t>
            </a:r>
            <a:r>
              <a:rPr lang="en-US" altLang="zh-CN" sz="2800">
                <a:solidFill>
                  <a:srgbClr val="FF66FF"/>
                </a:solidFill>
                <a:latin typeface="Calibri" pitchFamily="34" charset="0"/>
                <a:sym typeface="Symbol" pitchFamily="18" charset="2"/>
              </a:rPr>
              <a:t></a:t>
            </a:r>
            <a:r>
              <a:rPr lang="en-US" altLang="zh-CN" sz="2800" i="1" baseline="-25000">
                <a:solidFill>
                  <a:srgbClr val="FF66FF"/>
                </a:solidFill>
                <a:latin typeface="Calibri" pitchFamily="34" charset="0"/>
                <a:sym typeface="Symbol" pitchFamily="18" charset="2"/>
              </a:rPr>
              <a:t>k = 1 to q</a:t>
            </a:r>
            <a:r>
              <a:rPr lang="en-US" altLang="zh-CN" sz="2800">
                <a:solidFill>
                  <a:srgbClr val="FF66FF"/>
                </a:solidFill>
                <a:latin typeface="Calibri" pitchFamily="34" charset="0"/>
                <a:sym typeface="Symbol" pitchFamily="18" charset="2"/>
              </a:rPr>
              <a:t> </a:t>
            </a:r>
            <a:r>
              <a:rPr lang="en-US" altLang="zh-CN" sz="2800" i="1">
                <a:solidFill>
                  <a:srgbClr val="FF66FF"/>
                </a:solidFill>
                <a:latin typeface="Calibri" pitchFamily="34" charset="0"/>
              </a:rPr>
              <a:t>A</a:t>
            </a:r>
            <a:r>
              <a:rPr lang="en-US" altLang="zh-CN" sz="2800">
                <a:solidFill>
                  <a:srgbClr val="FF66FF"/>
                </a:solidFill>
                <a:latin typeface="Calibri" pitchFamily="34" charset="0"/>
              </a:rPr>
              <a:t>[</a:t>
            </a:r>
            <a:r>
              <a:rPr lang="en-US" altLang="zh-CN" sz="2800" i="1">
                <a:solidFill>
                  <a:srgbClr val="FF66FF"/>
                </a:solidFill>
                <a:latin typeface="Calibri" pitchFamily="34" charset="0"/>
              </a:rPr>
              <a:t>i, k</a:t>
            </a:r>
            <a:r>
              <a:rPr lang="en-US" altLang="zh-CN" sz="2800">
                <a:solidFill>
                  <a:srgbClr val="FF66FF"/>
                </a:solidFill>
                <a:latin typeface="Calibri" pitchFamily="34" charset="0"/>
              </a:rPr>
              <a:t>] </a:t>
            </a:r>
            <a:r>
              <a:rPr lang="en-US" altLang="zh-CN" sz="2800" i="1">
                <a:solidFill>
                  <a:srgbClr val="FF66FF"/>
                </a:solidFill>
                <a:latin typeface="Calibri" pitchFamily="34" charset="0"/>
              </a:rPr>
              <a:t>B</a:t>
            </a:r>
            <a:r>
              <a:rPr lang="en-US" altLang="zh-CN" sz="2800">
                <a:solidFill>
                  <a:srgbClr val="FF66FF"/>
                </a:solidFill>
                <a:latin typeface="Calibri" pitchFamily="34" charset="0"/>
              </a:rPr>
              <a:t>[</a:t>
            </a:r>
            <a:r>
              <a:rPr lang="en-US" altLang="zh-CN" sz="2800" i="1">
                <a:solidFill>
                  <a:srgbClr val="FF66FF"/>
                </a:solidFill>
                <a:latin typeface="Calibri" pitchFamily="34" charset="0"/>
              </a:rPr>
              <a:t>k, j</a:t>
            </a:r>
            <a:r>
              <a:rPr lang="en-US" altLang="zh-CN" sz="2800">
                <a:solidFill>
                  <a:srgbClr val="FF66FF"/>
                </a:solidFill>
                <a:latin typeface="Calibri" pitchFamily="34" charset="0"/>
              </a:rPr>
              <a:t>]</a:t>
            </a:r>
            <a:r>
              <a:rPr lang="en-US" altLang="zh-CN" sz="2800">
                <a:solidFill>
                  <a:srgbClr val="474747"/>
                </a:solidFill>
                <a:latin typeface="Calibri" pitchFamily="34" charset="0"/>
              </a:rPr>
              <a:t> </a:t>
            </a:r>
          </a:p>
          <a:p>
            <a:pPr marL="342900" indent="-342900">
              <a:spcAft>
                <a:spcPct val="20000"/>
              </a:spcAft>
              <a:buFont typeface="Arial" charset="0"/>
              <a:buChar char="•"/>
            </a:pPr>
            <a:r>
              <a:rPr lang="en-US" altLang="zh-CN" sz="2800">
                <a:solidFill>
                  <a:srgbClr val="474747"/>
                </a:solidFill>
                <a:latin typeface="Calibri" pitchFamily="34" charset="0"/>
              </a:rPr>
              <a:t>Observe that there are </a:t>
            </a:r>
            <a:r>
              <a:rPr lang="en-US" altLang="zh-CN" sz="2800" i="1">
                <a:solidFill>
                  <a:srgbClr val="474747"/>
                </a:solidFill>
                <a:latin typeface="Calibri" pitchFamily="34" charset="0"/>
              </a:rPr>
              <a:t>pr</a:t>
            </a:r>
            <a:r>
              <a:rPr lang="en-US" altLang="zh-CN" sz="2800">
                <a:solidFill>
                  <a:srgbClr val="474747"/>
                </a:solidFill>
                <a:latin typeface="Calibri" pitchFamily="34" charset="0"/>
              </a:rPr>
              <a:t> total entries in </a:t>
            </a:r>
            <a:r>
              <a:rPr lang="en-US" altLang="zh-CN" sz="2800" i="1">
                <a:solidFill>
                  <a:srgbClr val="474747"/>
                </a:solidFill>
                <a:latin typeface="Calibri" pitchFamily="34" charset="0"/>
              </a:rPr>
              <a:t>C</a:t>
            </a:r>
            <a:r>
              <a:rPr lang="en-US" altLang="zh-CN" sz="2800">
                <a:solidFill>
                  <a:srgbClr val="474747"/>
                </a:solidFill>
                <a:latin typeface="Calibri" pitchFamily="34" charset="0"/>
              </a:rPr>
              <a:t> and each takes </a:t>
            </a:r>
            <a:r>
              <a:rPr lang="en-US" altLang="zh-CN" sz="2800" i="1">
                <a:solidFill>
                  <a:srgbClr val="474747"/>
                </a:solidFill>
                <a:latin typeface="Calibri" pitchFamily="34" charset="0"/>
              </a:rPr>
              <a:t>O</a:t>
            </a:r>
            <a:r>
              <a:rPr lang="en-US" altLang="zh-CN" sz="2800">
                <a:solidFill>
                  <a:srgbClr val="474747"/>
                </a:solidFill>
                <a:latin typeface="Calibri" pitchFamily="34" charset="0"/>
              </a:rPr>
              <a:t>(</a:t>
            </a:r>
            <a:r>
              <a:rPr lang="en-US" altLang="zh-CN" sz="2800" i="1">
                <a:solidFill>
                  <a:srgbClr val="474747"/>
                </a:solidFill>
                <a:latin typeface="Calibri" pitchFamily="34" charset="0"/>
              </a:rPr>
              <a:t>q</a:t>
            </a:r>
            <a:r>
              <a:rPr lang="en-US" altLang="zh-CN" sz="2800">
                <a:solidFill>
                  <a:srgbClr val="474747"/>
                </a:solidFill>
                <a:latin typeface="Calibri" pitchFamily="34" charset="0"/>
              </a:rPr>
              <a:t>) time to compute, thus the total time to multiply 2 matrices is </a:t>
            </a:r>
            <a:r>
              <a:rPr lang="en-US" altLang="zh-CN" sz="2800" i="1">
                <a:solidFill>
                  <a:srgbClr val="474747"/>
                </a:solidFill>
                <a:latin typeface="Calibri" pitchFamily="34" charset="0"/>
              </a:rPr>
              <a:t>pqr</a:t>
            </a:r>
            <a:r>
              <a:rPr lang="en-US" altLang="zh-CN" sz="2800">
                <a:solidFill>
                  <a:srgbClr val="474747"/>
                </a:solidFill>
                <a:latin typeface="Calibri" pitchFamily="34" charset="0"/>
              </a:rPr>
              <a:t>.</a:t>
            </a:r>
          </a:p>
        </p:txBody>
      </p:sp>
      <p:pic>
        <p:nvPicPr>
          <p:cNvPr id="31747" name="Picture 2" descr="fig1"/>
          <p:cNvPicPr>
            <a:picLocks noChangeAspect="1" noChangeArrowheads="1"/>
          </p:cNvPicPr>
          <p:nvPr/>
        </p:nvPicPr>
        <p:blipFill>
          <a:blip r:embed="rId2" cstate="print"/>
          <a:srcRect/>
          <a:stretch>
            <a:fillRect/>
          </a:stretch>
        </p:blipFill>
        <p:spPr bwMode="auto">
          <a:xfrm>
            <a:off x="760413" y="3933825"/>
            <a:ext cx="7623175" cy="246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pic>
        <p:nvPicPr>
          <p:cNvPr id="32770" name="Picture 1" descr="C:\Users\hp\AppData\Roaming\Tencent\Users\648774553\QQ\WinTemp\RichOle\6B83QA[NSU{Q`~F0][)J6MQ.jpg"/>
          <p:cNvPicPr>
            <a:picLocks noChangeAspect="1" noChangeArrowheads="1"/>
          </p:cNvPicPr>
          <p:nvPr/>
        </p:nvPicPr>
        <p:blipFill>
          <a:blip r:embed="rId2" cstate="print"/>
          <a:srcRect/>
          <a:stretch>
            <a:fillRect/>
          </a:stretch>
        </p:blipFill>
        <p:spPr bwMode="auto">
          <a:xfrm>
            <a:off x="179388" y="1862138"/>
            <a:ext cx="5756275" cy="3168650"/>
          </a:xfrm>
          <a:prstGeom prst="rect">
            <a:avLst/>
          </a:prstGeom>
          <a:noFill/>
          <a:ln w="9525">
            <a:noFill/>
            <a:miter lim="800000"/>
            <a:headEnd/>
            <a:tailEnd/>
          </a:ln>
        </p:spPr>
      </p:pic>
      <p:sp>
        <p:nvSpPr>
          <p:cNvPr id="15" name="矩形 14"/>
          <p:cNvSpPr/>
          <p:nvPr/>
        </p:nvSpPr>
        <p:spPr>
          <a:xfrm>
            <a:off x="4351338" y="981075"/>
            <a:ext cx="4659312"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If A is a p x q matrix and B is </a:t>
            </a:r>
            <a:r>
              <a:rPr lang="pt-BR" altLang="zh-CN" sz="2400" dirty="0"/>
              <a:t>a q x r matrix, the resulting matrix C is a p x r matrix; </a:t>
            </a:r>
            <a:endParaRPr lang="zh-CN" altLang="en-US" sz="2400" dirty="0"/>
          </a:p>
        </p:txBody>
      </p:sp>
      <p:sp>
        <p:nvSpPr>
          <p:cNvPr id="10" name="圆角矩形标注 9"/>
          <p:cNvSpPr/>
          <p:nvPr/>
        </p:nvSpPr>
        <p:spPr>
          <a:xfrm>
            <a:off x="3924300" y="5030788"/>
            <a:ext cx="5219700" cy="774700"/>
          </a:xfrm>
          <a:prstGeom prst="wedgeRoundRectCallout">
            <a:avLst>
              <a:gd name="adj1" fmla="val -33816"/>
              <a:gd name="adj2" fmla="val -1013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Total times of multiplication is p x q x r;</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33794" name="Rectangle 3"/>
          <p:cNvSpPr txBox="1">
            <a:spLocks noChangeArrowheads="1"/>
          </p:cNvSpPr>
          <p:nvPr/>
        </p:nvSpPr>
        <p:spPr bwMode="auto">
          <a:xfrm>
            <a:off x="403225" y="1484313"/>
            <a:ext cx="8337550" cy="4114800"/>
          </a:xfrm>
          <a:prstGeom prst="rect">
            <a:avLst/>
          </a:prstGeom>
          <a:noFill/>
          <a:ln w="9525">
            <a:noFill/>
            <a:miter lim="800000"/>
            <a:headEnd/>
            <a:tailEnd/>
          </a:ln>
        </p:spPr>
        <p:txBody>
          <a:bodyPr/>
          <a:lstStyle/>
          <a:p>
            <a:pPr marL="342900" indent="-342900">
              <a:spcAft>
                <a:spcPct val="25000"/>
              </a:spcAft>
              <a:buFont typeface="Arial" charset="0"/>
              <a:buChar char="•"/>
            </a:pPr>
            <a:r>
              <a:rPr lang="en-US" altLang="zh-CN" sz="2800">
                <a:solidFill>
                  <a:srgbClr val="474747"/>
                </a:solidFill>
                <a:latin typeface="Calibri" pitchFamily="34" charset="0"/>
              </a:rPr>
              <a:t>Given a sequence of matrices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1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2</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n </a:t>
            </a:r>
            <a:r>
              <a:rPr lang="en-US" altLang="zh-CN" sz="2800" i="1">
                <a:solidFill>
                  <a:srgbClr val="474747"/>
                </a:solidFill>
                <a:latin typeface="Calibri" pitchFamily="34" charset="0"/>
              </a:rPr>
              <a:t>,</a:t>
            </a:r>
            <a:r>
              <a:rPr lang="en-US" altLang="zh-CN" sz="2800">
                <a:solidFill>
                  <a:srgbClr val="474747"/>
                </a:solidFill>
                <a:latin typeface="Calibri" pitchFamily="34" charset="0"/>
              </a:rPr>
              <a:t> and dimensions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0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1</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n  </a:t>
            </a:r>
            <a:r>
              <a:rPr lang="en-US" altLang="zh-CN" sz="2800">
                <a:solidFill>
                  <a:srgbClr val="474747"/>
                </a:solidFill>
                <a:latin typeface="Calibri" pitchFamily="34" charset="0"/>
              </a:rPr>
              <a:t>where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i  </a:t>
            </a:r>
            <a:r>
              <a:rPr lang="en-US" altLang="zh-CN" sz="2800">
                <a:solidFill>
                  <a:srgbClr val="474747"/>
                </a:solidFill>
                <a:latin typeface="Calibri" pitchFamily="34" charset="0"/>
              </a:rPr>
              <a:t>is of dimension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i-1 </a:t>
            </a:r>
            <a:r>
              <a:rPr lang="en-US" altLang="zh-CN" sz="2800">
                <a:solidFill>
                  <a:srgbClr val="474747"/>
                </a:solidFill>
                <a:latin typeface="Calibri" pitchFamily="34" charset="0"/>
              </a:rPr>
              <a:t>x </a:t>
            </a:r>
            <a:r>
              <a:rPr lang="en-US" altLang="zh-CN" sz="2800" i="1" baseline="-25000">
                <a:solidFill>
                  <a:srgbClr val="474747"/>
                </a:solidFill>
                <a:latin typeface="Calibri" pitchFamily="34" charset="0"/>
              </a:rPr>
              <a:t>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i </a:t>
            </a:r>
            <a:r>
              <a:rPr lang="en-US" altLang="zh-CN" sz="2800">
                <a:solidFill>
                  <a:srgbClr val="474747"/>
                </a:solidFill>
                <a:latin typeface="Calibri" pitchFamily="34" charset="0"/>
              </a:rPr>
              <a:t>, determine multiplication sequence that minimizes the number of operations.</a:t>
            </a:r>
          </a:p>
          <a:p>
            <a:pPr marL="342900" indent="-342900">
              <a:spcAft>
                <a:spcPct val="25000"/>
              </a:spcAft>
              <a:buFont typeface="Arial" charset="0"/>
              <a:buChar char="•"/>
            </a:pPr>
            <a:endParaRPr lang="en-US" altLang="zh-CN" sz="2000">
              <a:solidFill>
                <a:srgbClr val="474747"/>
              </a:solidFill>
              <a:latin typeface="Calibri" pitchFamily="34" charset="0"/>
            </a:endParaRPr>
          </a:p>
          <a:p>
            <a:pPr marL="342900" indent="-342900">
              <a:spcBef>
                <a:spcPct val="20000"/>
              </a:spcBef>
              <a:buFont typeface="Arial" charset="0"/>
              <a:buChar char="•"/>
            </a:pPr>
            <a:r>
              <a:rPr lang="en-US" altLang="zh-CN" sz="2800">
                <a:solidFill>
                  <a:srgbClr val="474747"/>
                </a:solidFill>
                <a:latin typeface="Calibri" pitchFamily="34" charset="0"/>
              </a:rPr>
              <a:t>This algorithm does not perform the multiplication, it just figures out the best order in which to perform the multiplication.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7" name="矩形 6"/>
          <p:cNvSpPr/>
          <p:nvPr/>
        </p:nvSpPr>
        <p:spPr>
          <a:xfrm>
            <a:off x="4344988" y="1773238"/>
            <a:ext cx="4659312"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Matrix multiplication is associative, and so all </a:t>
            </a:r>
            <a:r>
              <a:rPr lang="en-US" altLang="zh-CN" sz="2400" dirty="0" err="1"/>
              <a:t>parenthesizations</a:t>
            </a:r>
            <a:r>
              <a:rPr lang="en-US" altLang="zh-CN" sz="2400" dirty="0"/>
              <a:t> yield the same product.</a:t>
            </a:r>
            <a:endParaRPr lang="zh-CN" altLang="en-US" sz="2400" dirty="0"/>
          </a:p>
        </p:txBody>
      </p:sp>
      <p:graphicFrame>
        <p:nvGraphicFramePr>
          <p:cNvPr id="4828" name="Object 732"/>
          <p:cNvGraphicFramePr>
            <a:graphicFrameLocks noChangeAspect="1"/>
          </p:cNvGraphicFramePr>
          <p:nvPr/>
        </p:nvGraphicFramePr>
        <p:xfrm>
          <a:off x="177800" y="1222375"/>
          <a:ext cx="1547813" cy="387350"/>
        </p:xfrm>
        <a:graphic>
          <a:graphicData uri="http://schemas.openxmlformats.org/presentationml/2006/ole">
            <mc:AlternateContent xmlns:mc="http://schemas.openxmlformats.org/markup-compatibility/2006">
              <mc:Choice xmlns:v="urn:schemas-microsoft-com:vml" Requires="v">
                <p:oleObj spid="_x0000_s4846" name="数式" r:id="rId3" imgW="710891" imgH="177723" progId="Equation.3">
                  <p:embed/>
                </p:oleObj>
              </mc:Choice>
              <mc:Fallback>
                <p:oleObj name="数式" r:id="rId3" imgW="710891" imgH="177723" progId="Equation.3">
                  <p:embed/>
                  <p:pic>
                    <p:nvPicPr>
                      <p:cNvPr id="0" name="Picture 7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1222375"/>
                        <a:ext cx="154781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9" name="Object 733"/>
          <p:cNvGraphicFramePr>
            <a:graphicFrameLocks noChangeAspect="1"/>
          </p:cNvGraphicFramePr>
          <p:nvPr/>
        </p:nvGraphicFramePr>
        <p:xfrm>
          <a:off x="1822450" y="1214438"/>
          <a:ext cx="1514475" cy="379412"/>
        </p:xfrm>
        <a:graphic>
          <a:graphicData uri="http://schemas.openxmlformats.org/presentationml/2006/ole">
            <mc:AlternateContent xmlns:mc="http://schemas.openxmlformats.org/markup-compatibility/2006">
              <mc:Choice xmlns:v="urn:schemas-microsoft-com:vml" Requires="v">
                <p:oleObj spid="_x0000_s4847" name="数式" r:id="rId5" imgW="710891" imgH="177723" progId="Equation.3">
                  <p:embed/>
                </p:oleObj>
              </mc:Choice>
              <mc:Fallback>
                <p:oleObj name="数式" r:id="rId5" imgW="710891" imgH="177723" progId="Equation.3">
                  <p:embed/>
                  <p:pic>
                    <p:nvPicPr>
                      <p:cNvPr id="0" name="Picture 7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450" y="1214438"/>
                        <a:ext cx="15144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0" name="Object 734"/>
          <p:cNvGraphicFramePr>
            <a:graphicFrameLocks noChangeAspect="1"/>
          </p:cNvGraphicFramePr>
          <p:nvPr/>
        </p:nvGraphicFramePr>
        <p:xfrm>
          <a:off x="3419475" y="1196975"/>
          <a:ext cx="1604963" cy="387350"/>
        </p:xfrm>
        <a:graphic>
          <a:graphicData uri="http://schemas.openxmlformats.org/presentationml/2006/ole">
            <mc:AlternateContent xmlns:mc="http://schemas.openxmlformats.org/markup-compatibility/2006">
              <mc:Choice xmlns:v="urn:schemas-microsoft-com:vml" Requires="v">
                <p:oleObj spid="_x0000_s4848" name="数式" r:id="rId7" imgW="736280" imgH="177723" progId="Equation.3">
                  <p:embed/>
                </p:oleObj>
              </mc:Choice>
              <mc:Fallback>
                <p:oleObj name="数式" r:id="rId7" imgW="736280" imgH="177723" progId="Equation.3">
                  <p:embed/>
                  <p:pic>
                    <p:nvPicPr>
                      <p:cNvPr id="0" name="Picture 7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1196975"/>
                        <a:ext cx="160496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1" name="Object 735"/>
          <p:cNvGraphicFramePr>
            <a:graphicFrameLocks noChangeAspect="1"/>
          </p:cNvGraphicFramePr>
          <p:nvPr/>
        </p:nvGraphicFramePr>
        <p:xfrm>
          <a:off x="5124450" y="1181100"/>
          <a:ext cx="1425575" cy="384175"/>
        </p:xfrm>
        <a:graphic>
          <a:graphicData uri="http://schemas.openxmlformats.org/presentationml/2006/ole">
            <mc:AlternateContent xmlns:mc="http://schemas.openxmlformats.org/markup-compatibility/2006">
              <mc:Choice xmlns:v="urn:schemas-microsoft-com:vml" Requires="v">
                <p:oleObj spid="_x0000_s4849" name="数式" r:id="rId9" imgW="660113" imgH="177723" progId="Equation.3">
                  <p:embed/>
                </p:oleObj>
              </mc:Choice>
              <mc:Fallback>
                <p:oleObj name="数式" r:id="rId9" imgW="660113" imgH="177723" progId="Equation.3">
                  <p:embed/>
                  <p:pic>
                    <p:nvPicPr>
                      <p:cNvPr id="0" name="Picture 7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4450" y="1181100"/>
                        <a:ext cx="14255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2" name="Object 736"/>
          <p:cNvGraphicFramePr>
            <a:graphicFrameLocks noChangeAspect="1"/>
          </p:cNvGraphicFramePr>
          <p:nvPr/>
        </p:nvGraphicFramePr>
        <p:xfrm>
          <a:off x="250825" y="3284538"/>
          <a:ext cx="1700213" cy="438150"/>
        </p:xfrm>
        <a:graphic>
          <a:graphicData uri="http://schemas.openxmlformats.org/presentationml/2006/ole">
            <mc:AlternateContent xmlns:mc="http://schemas.openxmlformats.org/markup-compatibility/2006">
              <mc:Choice xmlns:v="urn:schemas-microsoft-com:vml" Requires="v">
                <p:oleObj spid="_x0000_s4850" name="数式" r:id="rId11" imgW="787058" imgH="203112" progId="Equation.3">
                  <p:embed/>
                </p:oleObj>
              </mc:Choice>
              <mc:Fallback>
                <p:oleObj name="数式" r:id="rId11" imgW="787058" imgH="203112" progId="Equation.3">
                  <p:embed/>
                  <p:pic>
                    <p:nvPicPr>
                      <p:cNvPr id="0" name="Picture 7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3284538"/>
                        <a:ext cx="1700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3" name="Object 737"/>
          <p:cNvGraphicFramePr>
            <a:graphicFrameLocks noChangeAspect="1"/>
          </p:cNvGraphicFramePr>
          <p:nvPr/>
        </p:nvGraphicFramePr>
        <p:xfrm>
          <a:off x="2439988" y="3300413"/>
          <a:ext cx="1673225" cy="438150"/>
        </p:xfrm>
        <a:graphic>
          <a:graphicData uri="http://schemas.openxmlformats.org/presentationml/2006/ole">
            <mc:AlternateContent xmlns:mc="http://schemas.openxmlformats.org/markup-compatibility/2006">
              <mc:Choice xmlns:v="urn:schemas-microsoft-com:vml" Requires="v">
                <p:oleObj spid="_x0000_s4851" name="数式" r:id="rId13" imgW="774364" imgH="203112" progId="Equation.3">
                  <p:embed/>
                </p:oleObj>
              </mc:Choice>
              <mc:Fallback>
                <p:oleObj name="数式" r:id="rId13" imgW="774364" imgH="203112" progId="Equation.3">
                  <p:embed/>
                  <p:pic>
                    <p:nvPicPr>
                      <p:cNvPr id="0" name="Picture 7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9988" y="3300413"/>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4" name="Object 738"/>
          <p:cNvGraphicFramePr>
            <a:graphicFrameLocks noChangeAspect="1"/>
          </p:cNvGraphicFramePr>
          <p:nvPr/>
        </p:nvGraphicFramePr>
        <p:xfrm>
          <a:off x="4419600" y="3335338"/>
          <a:ext cx="1673225" cy="438150"/>
        </p:xfrm>
        <a:graphic>
          <a:graphicData uri="http://schemas.openxmlformats.org/presentationml/2006/ole">
            <mc:AlternateContent xmlns:mc="http://schemas.openxmlformats.org/markup-compatibility/2006">
              <mc:Choice xmlns:v="urn:schemas-microsoft-com:vml" Requires="v">
                <p:oleObj spid="_x0000_s4852" name="数式" r:id="rId15" imgW="774364" imgH="203112" progId="Equation.3">
                  <p:embed/>
                </p:oleObj>
              </mc:Choice>
              <mc:Fallback>
                <p:oleObj name="数式" r:id="rId15" imgW="774364" imgH="203112" progId="Equation.3">
                  <p:embed/>
                  <p:pic>
                    <p:nvPicPr>
                      <p:cNvPr id="0" name="Picture 7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3335338"/>
                        <a:ext cx="16732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5" name="Object 739"/>
          <p:cNvGraphicFramePr>
            <a:graphicFrameLocks noChangeAspect="1"/>
          </p:cNvGraphicFramePr>
          <p:nvPr/>
        </p:nvGraphicFramePr>
        <p:xfrm>
          <a:off x="2409825" y="3757613"/>
          <a:ext cx="1700213" cy="438150"/>
        </p:xfrm>
        <a:graphic>
          <a:graphicData uri="http://schemas.openxmlformats.org/presentationml/2006/ole">
            <mc:AlternateContent xmlns:mc="http://schemas.openxmlformats.org/markup-compatibility/2006">
              <mc:Choice xmlns:v="urn:schemas-microsoft-com:vml" Requires="v">
                <p:oleObj spid="_x0000_s4853" name="数式" r:id="rId17" imgW="787058" imgH="203112" progId="Equation.3">
                  <p:embed/>
                </p:oleObj>
              </mc:Choice>
              <mc:Fallback>
                <p:oleObj name="数式" r:id="rId17" imgW="787058" imgH="203112" progId="Equation.3">
                  <p:embed/>
                  <p:pic>
                    <p:nvPicPr>
                      <p:cNvPr id="0" name="Picture 7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9825" y="3757613"/>
                        <a:ext cx="1700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36" name="Object 740"/>
          <p:cNvGraphicFramePr>
            <a:graphicFrameLocks noChangeAspect="1"/>
          </p:cNvGraphicFramePr>
          <p:nvPr/>
        </p:nvGraphicFramePr>
        <p:xfrm>
          <a:off x="250825" y="3749675"/>
          <a:ext cx="1700213" cy="438150"/>
        </p:xfrm>
        <a:graphic>
          <a:graphicData uri="http://schemas.openxmlformats.org/presentationml/2006/ole">
            <mc:AlternateContent xmlns:mc="http://schemas.openxmlformats.org/markup-compatibility/2006">
              <mc:Choice xmlns:v="urn:schemas-microsoft-com:vml" Requires="v">
                <p:oleObj spid="_x0000_s4854" name="数式" r:id="rId19" imgW="787058" imgH="203112" progId="Equation.3">
                  <p:embed/>
                </p:oleObj>
              </mc:Choice>
              <mc:Fallback>
                <p:oleObj name="数式" r:id="rId19" imgW="787058" imgH="203112" progId="Equation.3">
                  <p:embed/>
                  <p:pic>
                    <p:nvPicPr>
                      <p:cNvPr id="0" name="Picture 7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0825" y="3749675"/>
                        <a:ext cx="1700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39" name="Text Box 23"/>
          <p:cNvSpPr txBox="1">
            <a:spLocks noChangeArrowheads="1"/>
          </p:cNvSpPr>
          <p:nvPr/>
        </p:nvSpPr>
        <p:spPr bwMode="auto">
          <a:xfrm>
            <a:off x="250825" y="4365625"/>
            <a:ext cx="5902325" cy="457200"/>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49" charset="-122"/>
              </a:rPr>
              <a:t>16000, 10500, 36000, 87500, 34500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sp>
        <p:nvSpPr>
          <p:cNvPr id="36866" name="Rectangle 3"/>
          <p:cNvSpPr txBox="1">
            <a:spLocks noChangeArrowheads="1"/>
          </p:cNvSpPr>
          <p:nvPr/>
        </p:nvSpPr>
        <p:spPr bwMode="auto">
          <a:xfrm>
            <a:off x="242888" y="1268413"/>
            <a:ext cx="8577262" cy="4633912"/>
          </a:xfrm>
          <a:prstGeom prst="rect">
            <a:avLst/>
          </a:prstGeom>
          <a:noFill/>
          <a:ln w="9525">
            <a:noFill/>
            <a:miter lim="800000"/>
            <a:headEnd/>
            <a:tailEnd/>
          </a:ln>
        </p:spPr>
        <p:txBody>
          <a:bodyPr/>
          <a:lstStyle/>
          <a:p>
            <a:pPr marL="342900" indent="-342900">
              <a:spcBef>
                <a:spcPct val="20000"/>
              </a:spcBef>
              <a:buFont typeface="Arial" charset="0"/>
              <a:buChar char="•"/>
            </a:pPr>
            <a:r>
              <a:rPr lang="en-US" altLang="zh-CN" sz="2600">
                <a:solidFill>
                  <a:srgbClr val="474747"/>
                </a:solidFill>
                <a:latin typeface="Calibri" pitchFamily="34" charset="0"/>
              </a:rPr>
              <a:t>If we have just 1 item, then there is only one way to parenthesize.  If we have </a:t>
            </a:r>
            <a:r>
              <a:rPr lang="en-US" altLang="zh-CN" sz="2600" i="1">
                <a:solidFill>
                  <a:srgbClr val="474747"/>
                </a:solidFill>
                <a:latin typeface="Calibri" pitchFamily="34" charset="0"/>
              </a:rPr>
              <a:t>n</a:t>
            </a:r>
            <a:r>
              <a:rPr lang="en-US" altLang="zh-CN" sz="2600">
                <a:solidFill>
                  <a:srgbClr val="474747"/>
                </a:solidFill>
                <a:latin typeface="Calibri" pitchFamily="34" charset="0"/>
              </a:rPr>
              <a:t> items, then there are </a:t>
            </a:r>
            <a:r>
              <a:rPr lang="en-US" altLang="zh-CN" sz="2600" i="1">
                <a:solidFill>
                  <a:srgbClr val="474747"/>
                </a:solidFill>
                <a:latin typeface="Calibri" pitchFamily="34" charset="0"/>
              </a:rPr>
              <a:t>n-1</a:t>
            </a:r>
            <a:r>
              <a:rPr lang="en-US" altLang="zh-CN" sz="2600">
                <a:solidFill>
                  <a:srgbClr val="474747"/>
                </a:solidFill>
                <a:latin typeface="Calibri" pitchFamily="34" charset="0"/>
              </a:rPr>
              <a:t> places where you could break the list with the outermost pair of parentheses, namely just after the first item, just after the 2nd item, etc. and just after the (</a:t>
            </a:r>
            <a:r>
              <a:rPr lang="en-US" altLang="zh-CN" sz="2600" i="1">
                <a:solidFill>
                  <a:srgbClr val="474747"/>
                </a:solidFill>
                <a:latin typeface="Calibri" pitchFamily="34" charset="0"/>
              </a:rPr>
              <a:t>n-1</a:t>
            </a:r>
            <a:r>
              <a:rPr lang="en-US" altLang="zh-CN" sz="2600">
                <a:solidFill>
                  <a:srgbClr val="474747"/>
                </a:solidFill>
                <a:latin typeface="Calibri" pitchFamily="34" charset="0"/>
              </a:rPr>
              <a:t>)th item.</a:t>
            </a:r>
          </a:p>
          <a:p>
            <a:pPr marL="342900" indent="-342900">
              <a:spcBef>
                <a:spcPct val="20000"/>
              </a:spcBef>
              <a:buFont typeface="Arial" charset="0"/>
              <a:buChar char="•"/>
            </a:pPr>
            <a:endParaRPr lang="en-US" altLang="zh-CN" sz="400">
              <a:solidFill>
                <a:srgbClr val="474747"/>
              </a:solidFill>
              <a:latin typeface="Calibri" pitchFamily="34" charset="0"/>
            </a:endParaRPr>
          </a:p>
          <a:p>
            <a:pPr marL="342900" indent="-342900">
              <a:spcBef>
                <a:spcPct val="20000"/>
              </a:spcBef>
              <a:buFont typeface="Arial" charset="0"/>
              <a:buChar char="•"/>
            </a:pPr>
            <a:r>
              <a:rPr lang="en-US" altLang="zh-CN" sz="2600">
                <a:solidFill>
                  <a:srgbClr val="474747"/>
                </a:solidFill>
                <a:latin typeface="Calibri" pitchFamily="34" charset="0"/>
              </a:rPr>
              <a:t>When we split just after the </a:t>
            </a:r>
            <a:r>
              <a:rPr lang="en-US" altLang="zh-CN" sz="2600" i="1">
                <a:solidFill>
                  <a:srgbClr val="474747"/>
                </a:solidFill>
                <a:latin typeface="Calibri" pitchFamily="34" charset="0"/>
              </a:rPr>
              <a:t>k</a:t>
            </a:r>
            <a:r>
              <a:rPr lang="en-US" altLang="zh-CN" sz="2600">
                <a:solidFill>
                  <a:srgbClr val="474747"/>
                </a:solidFill>
                <a:latin typeface="Calibri" pitchFamily="34" charset="0"/>
              </a:rPr>
              <a:t>th item, we create two sub-lists to be parenthesized, one with </a:t>
            </a:r>
            <a:r>
              <a:rPr lang="en-US" altLang="zh-CN" sz="2600" i="1">
                <a:solidFill>
                  <a:srgbClr val="474747"/>
                </a:solidFill>
                <a:latin typeface="Calibri" pitchFamily="34" charset="0"/>
              </a:rPr>
              <a:t>k</a:t>
            </a:r>
            <a:r>
              <a:rPr lang="en-US" altLang="zh-CN" sz="2600">
                <a:solidFill>
                  <a:srgbClr val="474747"/>
                </a:solidFill>
                <a:latin typeface="Calibri" pitchFamily="34" charset="0"/>
              </a:rPr>
              <a:t> items and the other with </a:t>
            </a:r>
            <a:r>
              <a:rPr lang="en-US" altLang="zh-CN" sz="2600" i="1">
                <a:solidFill>
                  <a:srgbClr val="474747"/>
                </a:solidFill>
                <a:latin typeface="Calibri" pitchFamily="34" charset="0"/>
              </a:rPr>
              <a:t>n-k</a:t>
            </a:r>
            <a:r>
              <a:rPr lang="en-US" altLang="zh-CN" sz="2600">
                <a:solidFill>
                  <a:srgbClr val="474747"/>
                </a:solidFill>
                <a:latin typeface="Calibri" pitchFamily="34" charset="0"/>
              </a:rPr>
              <a:t> items.  Then we consider all ways of parenthesizing these.  If there are </a:t>
            </a:r>
            <a:r>
              <a:rPr lang="en-US" altLang="zh-CN" sz="2600" i="1">
                <a:solidFill>
                  <a:srgbClr val="474747"/>
                </a:solidFill>
                <a:latin typeface="Calibri" pitchFamily="34" charset="0"/>
              </a:rPr>
              <a:t>L</a:t>
            </a:r>
            <a:r>
              <a:rPr lang="en-US" altLang="zh-CN" sz="2600">
                <a:solidFill>
                  <a:srgbClr val="474747"/>
                </a:solidFill>
                <a:latin typeface="Calibri" pitchFamily="34" charset="0"/>
              </a:rPr>
              <a:t> ways to parenthesize the left sub-list, </a:t>
            </a:r>
            <a:r>
              <a:rPr lang="en-US" altLang="zh-CN" sz="2600" i="1">
                <a:solidFill>
                  <a:srgbClr val="474747"/>
                </a:solidFill>
                <a:latin typeface="Calibri" pitchFamily="34" charset="0"/>
              </a:rPr>
              <a:t>R</a:t>
            </a:r>
            <a:r>
              <a:rPr lang="en-US" altLang="zh-CN" sz="2600">
                <a:solidFill>
                  <a:srgbClr val="474747"/>
                </a:solidFill>
                <a:latin typeface="Calibri" pitchFamily="34" charset="0"/>
              </a:rPr>
              <a:t> ways to parenthesize the right sub-list, then the total possibilities is </a:t>
            </a:r>
            <a:r>
              <a:rPr lang="en-US" altLang="zh-CN" sz="2600" i="1">
                <a:solidFill>
                  <a:srgbClr val="474747"/>
                </a:solidFill>
                <a:latin typeface="Calibri" pitchFamily="34" charset="0"/>
              </a:rPr>
              <a:t>L</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rPr>
              <a:t>R</a:t>
            </a:r>
            <a:r>
              <a:rPr lang="en-US" altLang="zh-CN" sz="2600">
                <a:solidFill>
                  <a:srgbClr val="474747"/>
                </a:solidFill>
                <a:latin typeface="Calibri" pitchFamily="34"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graphicFrame>
        <p:nvGraphicFramePr>
          <p:cNvPr id="10" name="Object 319"/>
          <p:cNvGraphicFramePr>
            <a:graphicFrameLocks noChangeAspect="1"/>
          </p:cNvGraphicFramePr>
          <p:nvPr/>
        </p:nvGraphicFramePr>
        <p:xfrm>
          <a:off x="611188" y="1341438"/>
          <a:ext cx="5186362" cy="1295400"/>
        </p:xfrm>
        <a:graphic>
          <a:graphicData uri="http://schemas.openxmlformats.org/presentationml/2006/ole">
            <mc:AlternateContent xmlns:mc="http://schemas.openxmlformats.org/markup-compatibility/2006">
              <mc:Choice xmlns:v="urn:schemas-microsoft-com:vml" Requires="v">
                <p:oleObj spid="_x0000_s7495" name="公式" r:id="rId3" imgW="1968500" imgH="609600" progId="Equation.3">
                  <p:embed/>
                </p:oleObj>
              </mc:Choice>
              <mc:Fallback>
                <p:oleObj name="公式" r:id="rId3" imgW="1968500" imgH="609600" progId="Equation.3">
                  <p:embed/>
                  <p:pic>
                    <p:nvPicPr>
                      <p:cNvPr id="0" name="Picture 3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41438"/>
                        <a:ext cx="518636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8" name="Object 320"/>
          <p:cNvGraphicFramePr>
            <a:graphicFrameLocks noChangeAspect="1"/>
          </p:cNvGraphicFramePr>
          <p:nvPr/>
        </p:nvGraphicFramePr>
        <p:xfrm>
          <a:off x="603250" y="2908300"/>
          <a:ext cx="4411663" cy="1125538"/>
        </p:xfrm>
        <a:graphic>
          <a:graphicData uri="http://schemas.openxmlformats.org/presentationml/2006/ole">
            <mc:AlternateContent xmlns:mc="http://schemas.openxmlformats.org/markup-compatibility/2006">
              <mc:Choice xmlns:v="urn:schemas-microsoft-com:vml" Requires="v">
                <p:oleObj spid="_x0000_s7496" name="公式" r:id="rId5" imgW="1968500" imgH="609600" progId="Equation.3">
                  <p:embed/>
                </p:oleObj>
              </mc:Choice>
              <mc:Fallback>
                <p:oleObj name="公式" r:id="rId5" imgW="1968500" imgH="609600" progId="Equation.3">
                  <p:embed/>
                  <p:pic>
                    <p:nvPicPr>
                      <p:cNvPr id="0"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908300"/>
                        <a:ext cx="4411663"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89" name="Object 321"/>
          <p:cNvGraphicFramePr>
            <a:graphicFrameLocks noChangeAspect="1"/>
          </p:cNvGraphicFramePr>
          <p:nvPr/>
        </p:nvGraphicFramePr>
        <p:xfrm>
          <a:off x="5148263" y="2997200"/>
          <a:ext cx="3325812" cy="965200"/>
        </p:xfrm>
        <a:graphic>
          <a:graphicData uri="http://schemas.openxmlformats.org/presentationml/2006/ole">
            <mc:AlternateContent xmlns:mc="http://schemas.openxmlformats.org/markup-compatibility/2006">
              <mc:Choice xmlns:v="urn:schemas-microsoft-com:vml" Requires="v">
                <p:oleObj spid="_x0000_s7497" name="公式" r:id="rId6" imgW="1295400" imgH="457200" progId="Equation.3">
                  <p:embed/>
                </p:oleObj>
              </mc:Choice>
              <mc:Fallback>
                <p:oleObj name="公式" r:id="rId6" imgW="1295400" imgH="457200" progId="Equation.3">
                  <p:embed/>
                  <p:pic>
                    <p:nvPicPr>
                      <p:cNvPr id="0" name="Picture 3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2997200"/>
                        <a:ext cx="33258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22"/>
          <p:cNvGraphicFramePr>
            <a:graphicFrameLocks noChangeAspect="1"/>
          </p:cNvGraphicFramePr>
          <p:nvPr/>
        </p:nvGraphicFramePr>
        <p:xfrm>
          <a:off x="1368425" y="4167188"/>
          <a:ext cx="4989513" cy="1447800"/>
        </p:xfrm>
        <a:graphic>
          <a:graphicData uri="http://schemas.openxmlformats.org/presentationml/2006/ole">
            <mc:AlternateContent xmlns:mc="http://schemas.openxmlformats.org/markup-compatibility/2006">
              <mc:Choice xmlns:v="urn:schemas-microsoft-com:vml" Requires="v">
                <p:oleObj spid="_x0000_s7498" name="公式" r:id="rId8" imgW="1943100" imgH="685800" progId="Equation.3">
                  <p:embed/>
                </p:oleObj>
              </mc:Choice>
              <mc:Fallback>
                <p:oleObj name="公式" r:id="rId8" imgW="1943100" imgH="685800" progId="Equation.3">
                  <p:embed/>
                  <p:pic>
                    <p:nvPicPr>
                      <p:cNvPr id="0" name="Picture 3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8425" y="4167188"/>
                        <a:ext cx="498951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6156325" y="1541463"/>
            <a:ext cx="237648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Catalan number</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Rod cutting</a:t>
            </a:r>
            <a:endParaRPr lang="zh-CN" altLang="en-US" sz="3600" kern="0" dirty="0">
              <a:latin typeface="+mj-lt"/>
              <a:cs typeface="+mj-cs"/>
            </a:endParaRPr>
          </a:p>
        </p:txBody>
      </p:sp>
      <p:sp>
        <p:nvSpPr>
          <p:cNvPr id="7" name="单圆角矩形 6"/>
          <p:cNvSpPr/>
          <p:nvPr/>
        </p:nvSpPr>
        <p:spPr>
          <a:xfrm>
            <a:off x="179388" y="981075"/>
            <a:ext cx="8424862" cy="1368425"/>
          </a:xfrm>
          <a:prstGeom prst="snipRoundRect">
            <a:avLst/>
          </a:prstGeom>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altLang="zh-CN" sz="2400" dirty="0"/>
              <a:t>Given a rod of length n inches and a table of prices p</a:t>
            </a:r>
            <a:r>
              <a:rPr lang="en-US" altLang="zh-CN" sz="2400" baseline="-25000" dirty="0"/>
              <a:t>i</a:t>
            </a:r>
            <a:r>
              <a:rPr lang="en-US" altLang="zh-CN" sz="2400" dirty="0"/>
              <a:t> for i = 1,2,3,…,n, determine the maximum revenue </a:t>
            </a:r>
            <a:r>
              <a:rPr lang="en-US" altLang="zh-CN" sz="2400" dirty="0" smtClean="0"/>
              <a:t>r(n) </a:t>
            </a:r>
            <a:r>
              <a:rPr lang="en-US" altLang="zh-CN" sz="2400" dirty="0"/>
              <a:t>obtainable by cutting up the rod and selling the pieces.</a:t>
            </a:r>
            <a:endParaRPr lang="zh-CN" altLang="en-US" sz="2400" dirty="0">
              <a:latin typeface="Tahoma" pitchFamily="34" charset="0"/>
              <a:ea typeface="楷体" pitchFamily="49" charset="-122"/>
              <a:cs typeface="Tahoma" pitchFamily="34" charset="0"/>
            </a:endParaRPr>
          </a:p>
        </p:txBody>
      </p:sp>
      <p:pic>
        <p:nvPicPr>
          <p:cNvPr id="21507" name="Picture 1" descr="C:\Users\hp\AppData\Roaming\Tencent\Users\648774553\QQ\WinTemp\RichOle\I2S6SJ`A2C)3YLI7CX%G7D2.jpg"/>
          <p:cNvPicPr>
            <a:picLocks noChangeAspect="1" noChangeArrowheads="1"/>
          </p:cNvPicPr>
          <p:nvPr/>
        </p:nvPicPr>
        <p:blipFill>
          <a:blip r:embed="rId2" cstate="print"/>
          <a:srcRect/>
          <a:stretch>
            <a:fillRect/>
          </a:stretch>
        </p:blipFill>
        <p:spPr bwMode="auto">
          <a:xfrm>
            <a:off x="871538" y="2565400"/>
            <a:ext cx="6734175" cy="847725"/>
          </a:xfrm>
          <a:prstGeom prst="rect">
            <a:avLst/>
          </a:prstGeom>
          <a:noFill/>
          <a:ln w="9525">
            <a:noFill/>
            <a:miter lim="800000"/>
            <a:headEnd/>
            <a:tailEnd/>
          </a:ln>
        </p:spPr>
      </p:pic>
      <p:pic>
        <p:nvPicPr>
          <p:cNvPr id="21508" name="Picture 2" descr="C:\Users\hp\AppData\Roaming\Tencent\Users\648774553\QQ\WinTemp\RichOle\VHD94@KA)DHRNZ4L%$$284R.jpg"/>
          <p:cNvPicPr>
            <a:picLocks noChangeAspect="1" noChangeArrowheads="1"/>
          </p:cNvPicPr>
          <p:nvPr/>
        </p:nvPicPr>
        <p:blipFill>
          <a:blip r:embed="rId3" cstate="print"/>
          <a:srcRect/>
          <a:stretch>
            <a:fillRect/>
          </a:stretch>
        </p:blipFill>
        <p:spPr bwMode="auto">
          <a:xfrm>
            <a:off x="425450" y="3454400"/>
            <a:ext cx="7934325" cy="2371725"/>
          </a:xfrm>
          <a:prstGeom prst="rect">
            <a:avLst/>
          </a:prstGeom>
          <a:noFill/>
          <a:ln w="9525">
            <a:noFill/>
            <a:miter lim="800000"/>
            <a:headEnd/>
            <a:tailEnd/>
          </a:ln>
        </p:spPr>
      </p:pic>
      <p:sp>
        <p:nvSpPr>
          <p:cNvPr id="10" name="矩形 9"/>
          <p:cNvSpPr/>
          <p:nvPr/>
        </p:nvSpPr>
        <p:spPr>
          <a:xfrm>
            <a:off x="179388" y="5856288"/>
            <a:ext cx="806450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For n = 4, which one is best ?</a:t>
            </a:r>
          </a:p>
          <a:p>
            <a:pPr fontAlgn="auto">
              <a:spcBef>
                <a:spcPts val="0"/>
              </a:spcBef>
              <a:spcAft>
                <a:spcPts val="0"/>
              </a:spcAft>
              <a:defRPr/>
            </a:pPr>
            <a:r>
              <a:rPr lang="en-US" altLang="zh-CN" sz="2400" dirty="0"/>
              <a:t>How many different ways of cutting rod with length n ?</a:t>
            </a:r>
            <a:endParaRPr lang="zh-CN" alt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a:t>
            </a:r>
            <a:endParaRPr lang="zh-CN" altLang="en-US" sz="3600" kern="0" dirty="0">
              <a:latin typeface="+mj-lt"/>
              <a:cs typeface="+mj-cs"/>
            </a:endParaRPr>
          </a:p>
        </p:txBody>
      </p:sp>
      <p:sp>
        <p:nvSpPr>
          <p:cNvPr id="10" name="Rectangle 3"/>
          <p:cNvSpPr txBox="1">
            <a:spLocks noChangeArrowheads="1"/>
          </p:cNvSpPr>
          <p:nvPr/>
        </p:nvSpPr>
        <p:spPr>
          <a:xfrm>
            <a:off x="233363" y="1476375"/>
            <a:ext cx="8623300" cy="476091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a:lstStyle>
          <a:p>
            <a:pPr fontAlgn="auto">
              <a:spcBef>
                <a:spcPct val="0"/>
              </a:spcBef>
              <a:spcAft>
                <a:spcPct val="20000"/>
              </a:spcAft>
              <a:defRPr/>
            </a:pPr>
            <a:r>
              <a:rPr lang="en-US" altLang="zh-CN" sz="2400" smtClean="0"/>
              <a:t>Let </a:t>
            </a:r>
            <a:r>
              <a:rPr lang="en-US" altLang="zh-CN" sz="2400" i="1" smtClean="0"/>
              <a:t>A</a:t>
            </a:r>
            <a:r>
              <a:rPr lang="en-US" altLang="zh-CN" sz="2400" i="1" baseline="-25000" smtClean="0"/>
              <a:t>i…j</a:t>
            </a:r>
            <a:r>
              <a:rPr lang="en-US" altLang="zh-CN" sz="2400" smtClean="0"/>
              <a:t> be the product of matrices </a:t>
            </a:r>
            <a:r>
              <a:rPr lang="en-US" altLang="zh-CN" sz="2400" i="1" smtClean="0"/>
              <a:t>i</a:t>
            </a:r>
            <a:r>
              <a:rPr lang="en-US" altLang="zh-CN" sz="2400" smtClean="0"/>
              <a:t> through </a:t>
            </a:r>
            <a:r>
              <a:rPr lang="en-US" altLang="zh-CN" sz="2400" i="1" smtClean="0"/>
              <a:t>j</a:t>
            </a:r>
            <a:r>
              <a:rPr lang="en-US" altLang="zh-CN" sz="2400" smtClean="0"/>
              <a:t>. </a:t>
            </a:r>
            <a:r>
              <a:rPr lang="en-US" altLang="zh-CN" sz="2400" i="1" smtClean="0"/>
              <a:t>A</a:t>
            </a:r>
            <a:r>
              <a:rPr lang="en-US" altLang="zh-CN" sz="2400" i="1" baseline="-25000" smtClean="0"/>
              <a:t>i…j</a:t>
            </a:r>
            <a:r>
              <a:rPr lang="en-US" altLang="zh-CN" sz="2400" smtClean="0"/>
              <a:t>  is a  </a:t>
            </a:r>
            <a:r>
              <a:rPr lang="en-US" altLang="zh-CN" sz="2400" i="1" smtClean="0"/>
              <a:t>p</a:t>
            </a:r>
            <a:r>
              <a:rPr lang="en-US" altLang="zh-CN" sz="2400" i="1" baseline="-25000" smtClean="0"/>
              <a:t>i-1 </a:t>
            </a:r>
            <a:r>
              <a:rPr lang="en-US" altLang="zh-CN" sz="2400" smtClean="0"/>
              <a:t>x </a:t>
            </a:r>
            <a:r>
              <a:rPr lang="en-US" altLang="zh-CN" sz="2400" i="1" baseline="-25000" smtClean="0"/>
              <a:t> </a:t>
            </a:r>
            <a:r>
              <a:rPr lang="en-US" altLang="zh-CN" sz="2400" i="1" smtClean="0"/>
              <a:t>p</a:t>
            </a:r>
            <a:r>
              <a:rPr lang="en-US" altLang="zh-CN" sz="2400" i="1" baseline="-25000" smtClean="0"/>
              <a:t>j  </a:t>
            </a:r>
            <a:r>
              <a:rPr lang="en-US" altLang="zh-CN" sz="2400" smtClean="0"/>
              <a:t>matrix.  At the highest level, we are multiplying two matrices together.  That is, for any </a:t>
            </a:r>
            <a:r>
              <a:rPr lang="en-US" altLang="zh-CN" sz="2400" i="1" smtClean="0"/>
              <a:t>k</a:t>
            </a:r>
            <a:r>
              <a:rPr lang="en-US" altLang="zh-CN" sz="2400" smtClean="0"/>
              <a:t>,  1 </a:t>
            </a:r>
            <a:r>
              <a:rPr lang="en-US" altLang="zh-CN" sz="2400" smtClean="0">
                <a:sym typeface="Symbol" pitchFamily="18" charset="2"/>
              </a:rPr>
              <a:t></a:t>
            </a:r>
            <a:r>
              <a:rPr lang="en-US" altLang="zh-CN" sz="2400" i="1" smtClean="0"/>
              <a:t> k </a:t>
            </a:r>
            <a:r>
              <a:rPr lang="en-US" altLang="zh-CN" sz="2400" smtClean="0">
                <a:sym typeface="Symbol" pitchFamily="18" charset="2"/>
              </a:rPr>
              <a:t> </a:t>
            </a:r>
            <a:r>
              <a:rPr lang="en-US" altLang="zh-CN" sz="2400" i="1" smtClean="0"/>
              <a:t>n-</a:t>
            </a:r>
            <a:r>
              <a:rPr lang="en-US" altLang="zh-CN" sz="2400" smtClean="0"/>
              <a:t>1</a:t>
            </a:r>
            <a:r>
              <a:rPr lang="en-US" altLang="zh-CN" sz="2400" i="1" smtClean="0"/>
              <a:t>, </a:t>
            </a:r>
          </a:p>
          <a:p>
            <a:pPr algn="ctr" fontAlgn="auto">
              <a:spcBef>
                <a:spcPct val="0"/>
              </a:spcBef>
              <a:spcAft>
                <a:spcPct val="20000"/>
              </a:spcAft>
              <a:buFont typeface="Wingdings" pitchFamily="2" charset="2"/>
              <a:buNone/>
              <a:defRPr/>
            </a:pPr>
            <a:r>
              <a:rPr lang="en-US" altLang="zh-CN" sz="2400" i="1" smtClean="0">
                <a:solidFill>
                  <a:srgbClr val="FF66FF"/>
                </a:solidFill>
              </a:rPr>
              <a:t>A</a:t>
            </a:r>
            <a:r>
              <a:rPr lang="en-US" altLang="zh-CN" sz="2400" i="1" baseline="-25000" smtClean="0">
                <a:solidFill>
                  <a:srgbClr val="FF66FF"/>
                </a:solidFill>
              </a:rPr>
              <a:t>1…n</a:t>
            </a:r>
            <a:r>
              <a:rPr lang="en-US" altLang="zh-CN" sz="2400" smtClean="0">
                <a:solidFill>
                  <a:srgbClr val="FF66FF"/>
                </a:solidFill>
              </a:rPr>
              <a:t> = (</a:t>
            </a:r>
            <a:r>
              <a:rPr lang="en-US" altLang="zh-CN" sz="2400" i="1" smtClean="0">
                <a:solidFill>
                  <a:srgbClr val="FF66FF"/>
                </a:solidFill>
              </a:rPr>
              <a:t>A</a:t>
            </a:r>
            <a:r>
              <a:rPr lang="en-US" altLang="zh-CN" sz="2400" i="1" baseline="-25000" smtClean="0">
                <a:solidFill>
                  <a:srgbClr val="FF66FF"/>
                </a:solidFill>
              </a:rPr>
              <a:t>1…k</a:t>
            </a:r>
            <a:r>
              <a:rPr lang="en-US" altLang="zh-CN" sz="2400" smtClean="0">
                <a:solidFill>
                  <a:srgbClr val="FF66FF"/>
                </a:solidFill>
              </a:rPr>
              <a:t>)(</a:t>
            </a:r>
            <a:r>
              <a:rPr lang="en-US" altLang="zh-CN" sz="2400" i="1" smtClean="0">
                <a:solidFill>
                  <a:srgbClr val="FF66FF"/>
                </a:solidFill>
              </a:rPr>
              <a:t>A</a:t>
            </a:r>
            <a:r>
              <a:rPr lang="en-US" altLang="zh-CN" sz="2400" i="1" baseline="-25000" smtClean="0">
                <a:solidFill>
                  <a:srgbClr val="FF66FF"/>
                </a:solidFill>
              </a:rPr>
              <a:t>k+1…n</a:t>
            </a:r>
            <a:r>
              <a:rPr lang="en-US" altLang="zh-CN" sz="2400" smtClean="0">
                <a:solidFill>
                  <a:srgbClr val="FF66FF"/>
                </a:solidFill>
              </a:rPr>
              <a:t>)</a:t>
            </a:r>
          </a:p>
          <a:p>
            <a:pPr algn="ctr" fontAlgn="auto">
              <a:spcBef>
                <a:spcPct val="0"/>
              </a:spcBef>
              <a:spcAft>
                <a:spcPct val="20000"/>
              </a:spcAft>
              <a:buFont typeface="Wingdings" pitchFamily="2" charset="2"/>
              <a:buNone/>
              <a:defRPr/>
            </a:pPr>
            <a:endParaRPr lang="en-US" altLang="zh-CN" sz="400" smtClean="0">
              <a:solidFill>
                <a:srgbClr val="FF66FF"/>
              </a:solidFill>
            </a:endParaRPr>
          </a:p>
          <a:p>
            <a:pPr fontAlgn="auto">
              <a:spcBef>
                <a:spcPct val="0"/>
              </a:spcBef>
              <a:spcAft>
                <a:spcPts val="0"/>
              </a:spcAft>
              <a:defRPr/>
            </a:pPr>
            <a:r>
              <a:rPr lang="en-US" altLang="zh-CN" sz="2400" smtClean="0"/>
              <a:t>The problem of determining the optimal sequence of multiplication is broken up into 2 parts:  </a:t>
            </a:r>
          </a:p>
          <a:p>
            <a:pPr lvl="1" fontAlgn="auto">
              <a:spcBef>
                <a:spcPct val="0"/>
              </a:spcBef>
              <a:spcAft>
                <a:spcPts val="0"/>
              </a:spcAft>
              <a:buFontTx/>
              <a:buChar char="Q"/>
              <a:defRPr/>
            </a:pPr>
            <a:r>
              <a:rPr lang="en-US" altLang="zh-CN" sz="2200" smtClean="0">
                <a:solidFill>
                  <a:srgbClr val="00FFFF"/>
                </a:solidFill>
              </a:rPr>
              <a:t>:</a:t>
            </a:r>
            <a:r>
              <a:rPr lang="en-US" altLang="zh-CN" sz="2200" smtClean="0"/>
              <a:t> How do we decide where to split the chain (what </a:t>
            </a:r>
            <a:r>
              <a:rPr lang="en-US" altLang="zh-CN" sz="2200" i="1" smtClean="0"/>
              <a:t>k</a:t>
            </a:r>
            <a:r>
              <a:rPr lang="en-US" altLang="zh-CN" sz="2200" smtClean="0"/>
              <a:t>)?</a:t>
            </a:r>
          </a:p>
          <a:p>
            <a:pPr lvl="1" fontAlgn="auto">
              <a:spcBef>
                <a:spcPct val="0"/>
              </a:spcBef>
              <a:spcAft>
                <a:spcPts val="0"/>
              </a:spcAft>
              <a:buFontTx/>
              <a:buNone/>
              <a:defRPr/>
            </a:pPr>
            <a:r>
              <a:rPr lang="en-US" altLang="zh-CN" sz="2200" smtClean="0">
                <a:solidFill>
                  <a:srgbClr val="00FFFF"/>
                </a:solidFill>
              </a:rPr>
              <a:t>A :</a:t>
            </a:r>
            <a:r>
              <a:rPr lang="en-US" altLang="zh-CN" sz="2200" smtClean="0">
                <a:solidFill>
                  <a:srgbClr val="FF66FF"/>
                </a:solidFill>
              </a:rPr>
              <a:t> Consider all possible values of </a:t>
            </a:r>
            <a:r>
              <a:rPr lang="en-US" altLang="zh-CN" sz="2200" i="1" smtClean="0">
                <a:solidFill>
                  <a:srgbClr val="FF66FF"/>
                </a:solidFill>
              </a:rPr>
              <a:t>k</a:t>
            </a:r>
            <a:r>
              <a:rPr lang="en-US" altLang="zh-CN" sz="2200" smtClean="0">
                <a:solidFill>
                  <a:srgbClr val="FF66FF"/>
                </a:solidFill>
              </a:rPr>
              <a:t>.</a:t>
            </a:r>
          </a:p>
          <a:p>
            <a:pPr lvl="1" fontAlgn="auto">
              <a:spcBef>
                <a:spcPct val="0"/>
              </a:spcBef>
              <a:spcAft>
                <a:spcPct val="10000"/>
              </a:spcAft>
              <a:buFontTx/>
              <a:buChar char="Q"/>
              <a:defRPr/>
            </a:pPr>
            <a:r>
              <a:rPr lang="en-US" altLang="zh-CN" sz="2200" smtClean="0">
                <a:solidFill>
                  <a:srgbClr val="00FFFF"/>
                </a:solidFill>
              </a:rPr>
              <a:t>:</a:t>
            </a:r>
            <a:r>
              <a:rPr lang="en-US" altLang="zh-CN" sz="2200" smtClean="0"/>
              <a:t> How do we parenthesize the subchains </a:t>
            </a:r>
            <a:r>
              <a:rPr lang="en-US" altLang="zh-CN" sz="2400" i="1" smtClean="0"/>
              <a:t>A</a:t>
            </a:r>
            <a:r>
              <a:rPr lang="en-US" altLang="zh-CN" sz="2400" i="1" baseline="-25000" smtClean="0"/>
              <a:t>1…k</a:t>
            </a:r>
            <a:r>
              <a:rPr lang="en-US" altLang="zh-CN" sz="2200" smtClean="0"/>
              <a:t> &amp;  </a:t>
            </a:r>
            <a:r>
              <a:rPr lang="en-US" altLang="zh-CN" sz="2400" i="1" smtClean="0"/>
              <a:t>A</a:t>
            </a:r>
            <a:r>
              <a:rPr lang="en-US" altLang="zh-CN" sz="2400" i="1" baseline="-25000" smtClean="0"/>
              <a:t>k+1…n</a:t>
            </a:r>
            <a:r>
              <a:rPr lang="en-US" altLang="zh-CN" sz="2200" smtClean="0"/>
              <a:t>?</a:t>
            </a:r>
          </a:p>
          <a:p>
            <a:pPr lvl="1" fontAlgn="auto">
              <a:spcBef>
                <a:spcPct val="0"/>
              </a:spcBef>
              <a:spcAft>
                <a:spcPts val="0"/>
              </a:spcAft>
              <a:buFontTx/>
              <a:buNone/>
              <a:defRPr/>
            </a:pPr>
            <a:r>
              <a:rPr lang="en-US" altLang="zh-CN" sz="2200" smtClean="0">
                <a:solidFill>
                  <a:srgbClr val="00FFFF"/>
                </a:solidFill>
              </a:rPr>
              <a:t>A :</a:t>
            </a:r>
            <a:r>
              <a:rPr lang="en-US" altLang="zh-CN" sz="2200" smtClean="0">
                <a:solidFill>
                  <a:srgbClr val="FF66FF"/>
                </a:solidFill>
              </a:rPr>
              <a:t> Solve by recursively applying the same scheme.</a:t>
            </a:r>
          </a:p>
          <a:p>
            <a:pPr lvl="1" fontAlgn="auto">
              <a:spcBef>
                <a:spcPct val="0"/>
              </a:spcBef>
              <a:spcAft>
                <a:spcPct val="20000"/>
              </a:spcAft>
              <a:buFontTx/>
              <a:buNone/>
              <a:defRPr/>
            </a:pPr>
            <a:r>
              <a:rPr lang="en-US" altLang="zh-CN" sz="2200" smtClean="0">
                <a:solidFill>
                  <a:srgbClr val="CC99FF"/>
                </a:solidFill>
              </a:rPr>
              <a:t>NOTE:  this problem satisfies the “</a:t>
            </a:r>
            <a:r>
              <a:rPr lang="en-US" altLang="zh-CN" sz="2200" i="1" smtClean="0">
                <a:solidFill>
                  <a:srgbClr val="CC99FF"/>
                </a:solidFill>
              </a:rPr>
              <a:t>principle of optimality”</a:t>
            </a:r>
            <a:r>
              <a:rPr lang="en-US" altLang="zh-CN" sz="2200" smtClean="0">
                <a:solidFill>
                  <a:srgbClr val="CC99FF"/>
                </a:solidFill>
              </a:rPr>
              <a:t>.</a:t>
            </a:r>
          </a:p>
          <a:p>
            <a:pPr lvl="1" fontAlgn="auto">
              <a:spcBef>
                <a:spcPct val="0"/>
              </a:spcBef>
              <a:spcAft>
                <a:spcPct val="20000"/>
              </a:spcAft>
              <a:buFontTx/>
              <a:buNone/>
              <a:defRPr/>
            </a:pPr>
            <a:endParaRPr lang="en-US" altLang="zh-CN" sz="300" smtClean="0">
              <a:solidFill>
                <a:srgbClr val="6600FF"/>
              </a:solidFill>
            </a:endParaRPr>
          </a:p>
          <a:p>
            <a:pPr fontAlgn="auto">
              <a:spcBef>
                <a:spcPct val="0"/>
              </a:spcBef>
              <a:spcAft>
                <a:spcPct val="20000"/>
              </a:spcAft>
              <a:defRPr/>
            </a:pPr>
            <a:r>
              <a:rPr lang="en-US" altLang="zh-CN" sz="2400" smtClean="0"/>
              <a:t>Next, we store the solutions to the sub-problems in a table and build the table in a bottom-up manner.</a:t>
            </a:r>
            <a:endParaRPr lang="en-US" altLang="zh-CN"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Solution(II)</a:t>
            </a:r>
            <a:endParaRPr lang="zh-CN" altLang="en-US" sz="3600" kern="0" dirty="0">
              <a:latin typeface="+mj-lt"/>
              <a:cs typeface="+mj-cs"/>
            </a:endParaRPr>
          </a:p>
        </p:txBody>
      </p:sp>
      <p:sp>
        <p:nvSpPr>
          <p:cNvPr id="10291" name="Rectangle 3"/>
          <p:cNvSpPr txBox="1">
            <a:spLocks noChangeArrowheads="1"/>
          </p:cNvSpPr>
          <p:nvPr/>
        </p:nvSpPr>
        <p:spPr bwMode="auto">
          <a:xfrm>
            <a:off x="288925" y="1341438"/>
            <a:ext cx="8855075" cy="1516062"/>
          </a:xfrm>
          <a:prstGeom prst="rect">
            <a:avLst/>
          </a:prstGeom>
          <a:noFill/>
          <a:ln w="9525">
            <a:noFill/>
            <a:miter lim="800000"/>
            <a:headEnd/>
            <a:tailEnd/>
          </a:ln>
        </p:spPr>
        <p:txBody>
          <a:bodyPr/>
          <a:lstStyle/>
          <a:p>
            <a:pPr marL="342900" indent="-342900">
              <a:spcAft>
                <a:spcPct val="20000"/>
              </a:spcAft>
              <a:buFont typeface="Arial" charset="0"/>
              <a:buChar char="•"/>
            </a:pPr>
            <a:r>
              <a:rPr lang="en-US" altLang="zh-CN" sz="2600">
                <a:solidFill>
                  <a:srgbClr val="474747"/>
                </a:solidFill>
                <a:latin typeface="Calibri" pitchFamily="34" charset="0"/>
              </a:rPr>
              <a:t>For 1</a:t>
            </a:r>
            <a:r>
              <a:rPr lang="en-US" altLang="zh-CN" sz="2600" i="1">
                <a:solidFill>
                  <a:srgbClr val="474747"/>
                </a:solidFill>
                <a:latin typeface="Calibri" pitchFamily="34" charset="0"/>
              </a:rPr>
              <a:t> </a:t>
            </a:r>
            <a:r>
              <a:rPr lang="en-US" altLang="zh-CN" sz="2600">
                <a:solidFill>
                  <a:srgbClr val="474747"/>
                </a:solidFill>
                <a:latin typeface="Calibri" pitchFamily="34" charset="0"/>
                <a:sym typeface="Symbol" pitchFamily="18" charset="2"/>
              </a:rPr>
              <a:t> </a:t>
            </a:r>
            <a:r>
              <a:rPr lang="en-US" altLang="zh-CN" sz="2600" i="1">
                <a:solidFill>
                  <a:srgbClr val="474747"/>
                </a:solidFill>
                <a:latin typeface="Calibri" pitchFamily="34" charset="0"/>
                <a:sym typeface="Symbol" pitchFamily="18" charset="2"/>
              </a:rPr>
              <a:t>i</a:t>
            </a:r>
            <a:r>
              <a:rPr lang="en-US" altLang="zh-CN" sz="2600">
                <a:solidFill>
                  <a:srgbClr val="474747"/>
                </a:solidFill>
                <a:latin typeface="Calibri" pitchFamily="34" charset="0"/>
                <a:sym typeface="Symbol" pitchFamily="18" charset="2"/>
              </a:rPr>
              <a:t> </a:t>
            </a:r>
            <a:r>
              <a:rPr lang="en-US" altLang="zh-CN" sz="2600" i="1">
                <a:solidFill>
                  <a:srgbClr val="474747"/>
                </a:solidFill>
                <a:latin typeface="Calibri" pitchFamily="34" charset="0"/>
              </a:rPr>
              <a:t> j </a:t>
            </a:r>
            <a:r>
              <a:rPr lang="en-US" altLang="zh-CN" sz="2600">
                <a:solidFill>
                  <a:srgbClr val="474747"/>
                </a:solidFill>
                <a:latin typeface="Calibri" pitchFamily="34" charset="0"/>
                <a:sym typeface="Symbol" pitchFamily="18" charset="2"/>
              </a:rPr>
              <a:t></a:t>
            </a:r>
            <a:r>
              <a:rPr lang="en-US" altLang="zh-CN" sz="2600">
                <a:solidFill>
                  <a:srgbClr val="474747"/>
                </a:solidFill>
                <a:latin typeface="Calibri" pitchFamily="34" charset="0"/>
              </a:rPr>
              <a:t> </a:t>
            </a:r>
            <a:r>
              <a:rPr lang="en-US" altLang="zh-CN" sz="2600" i="1">
                <a:solidFill>
                  <a:srgbClr val="474747"/>
                </a:solidFill>
                <a:latin typeface="Calibri" pitchFamily="34" charset="0"/>
              </a:rPr>
              <a:t>n</a:t>
            </a:r>
            <a:r>
              <a:rPr lang="en-US" altLang="zh-CN" sz="2600">
                <a:solidFill>
                  <a:srgbClr val="474747"/>
                </a:solidFill>
                <a:latin typeface="Calibri" pitchFamily="34" charset="0"/>
              </a:rPr>
              <a:t>, let </a:t>
            </a:r>
            <a:r>
              <a:rPr lang="en-US" altLang="zh-CN" sz="2600" i="1">
                <a:solidFill>
                  <a:srgbClr val="474747"/>
                </a:solidFill>
                <a:latin typeface="Calibri" pitchFamily="34" charset="0"/>
                <a:sym typeface="Symbol" pitchFamily="18" charset="2"/>
              </a:rPr>
              <a:t>m</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sym typeface="Symbol" pitchFamily="18" charset="2"/>
              </a:rPr>
              <a:t>i, j</a:t>
            </a:r>
            <a:r>
              <a:rPr lang="en-US" altLang="zh-CN" sz="2600">
                <a:solidFill>
                  <a:srgbClr val="474747"/>
                </a:solidFill>
                <a:latin typeface="Calibri" pitchFamily="34" charset="0"/>
                <a:sym typeface="Symbol" pitchFamily="18" charset="2"/>
              </a:rPr>
              <a:t>] denote the minimum number of multiplications needed to compute </a:t>
            </a:r>
            <a:r>
              <a:rPr lang="en-US" altLang="zh-CN" sz="2600" i="1">
                <a:solidFill>
                  <a:srgbClr val="474747"/>
                </a:solidFill>
                <a:latin typeface="Calibri" pitchFamily="34" charset="0"/>
              </a:rPr>
              <a:t>A</a:t>
            </a:r>
            <a:r>
              <a:rPr lang="en-US" altLang="zh-CN" sz="2600" i="1" baseline="-25000">
                <a:solidFill>
                  <a:srgbClr val="474747"/>
                </a:solidFill>
                <a:latin typeface="Calibri" pitchFamily="34" charset="0"/>
              </a:rPr>
              <a:t>i…j</a:t>
            </a:r>
            <a:r>
              <a:rPr lang="en-US" altLang="zh-CN" sz="2600">
                <a:solidFill>
                  <a:srgbClr val="474747"/>
                </a:solidFill>
                <a:latin typeface="Calibri" pitchFamily="34" charset="0"/>
              </a:rPr>
              <a:t> </a:t>
            </a:r>
            <a:r>
              <a:rPr lang="en-US" altLang="zh-CN" sz="2600">
                <a:solidFill>
                  <a:srgbClr val="474747"/>
                </a:solidFill>
                <a:latin typeface="Calibri" pitchFamily="34" charset="0"/>
                <a:sym typeface="Symbol" pitchFamily="18" charset="2"/>
              </a:rPr>
              <a:t>.</a:t>
            </a:r>
          </a:p>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Example: Minimum number of multiplies for </a:t>
            </a:r>
            <a:r>
              <a:rPr lang="en-US" altLang="zh-CN" sz="2600" i="1">
                <a:solidFill>
                  <a:srgbClr val="474747"/>
                </a:solidFill>
                <a:latin typeface="Calibri" pitchFamily="34" charset="0"/>
              </a:rPr>
              <a:t>A</a:t>
            </a:r>
            <a:r>
              <a:rPr lang="en-US" altLang="zh-CN" sz="2600" i="1" baseline="-25000">
                <a:solidFill>
                  <a:srgbClr val="474747"/>
                </a:solidFill>
                <a:latin typeface="Calibri" pitchFamily="34" charset="0"/>
              </a:rPr>
              <a:t>3…7</a:t>
            </a:r>
            <a:endParaRPr lang="en-US" altLang="zh-CN" sz="1000">
              <a:solidFill>
                <a:srgbClr val="474747"/>
              </a:solidFill>
              <a:latin typeface="Calibri" pitchFamily="34" charset="0"/>
              <a:sym typeface="Symbol" pitchFamily="18" charset="2"/>
            </a:endParaRPr>
          </a:p>
        </p:txBody>
      </p:sp>
      <p:graphicFrame>
        <p:nvGraphicFramePr>
          <p:cNvPr id="10289" name="Object 49"/>
          <p:cNvGraphicFramePr>
            <a:graphicFrameLocks noChangeAspect="1"/>
          </p:cNvGraphicFramePr>
          <p:nvPr/>
        </p:nvGraphicFramePr>
        <p:xfrm>
          <a:off x="1487488" y="3230563"/>
          <a:ext cx="4668837" cy="1352550"/>
        </p:xfrm>
        <a:graphic>
          <a:graphicData uri="http://schemas.openxmlformats.org/presentationml/2006/ole">
            <mc:AlternateContent xmlns:mc="http://schemas.openxmlformats.org/markup-compatibility/2006">
              <mc:Choice xmlns:v="urn:schemas-microsoft-com:vml" Requires="v">
                <p:oleObj spid="_x0000_s10291" name="Equation" r:id="rId3" imgW="1358310" imgH="393529" progId="Equation.3">
                  <p:embed/>
                </p:oleObj>
              </mc:Choice>
              <mc:Fallback>
                <p:oleObj name="Equation" r:id="rId3" imgW="1358310" imgH="393529"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3230563"/>
                        <a:ext cx="4668837"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2" name="Rectangle 7"/>
          <p:cNvSpPr>
            <a:spLocks noChangeArrowheads="1"/>
          </p:cNvSpPr>
          <p:nvPr/>
        </p:nvSpPr>
        <p:spPr bwMode="auto">
          <a:xfrm>
            <a:off x="288925" y="4816475"/>
            <a:ext cx="8855075" cy="1516063"/>
          </a:xfrm>
          <a:prstGeom prst="rect">
            <a:avLst/>
          </a:prstGeom>
          <a:noFill/>
          <a:ln w="9525">
            <a:noFill/>
            <a:miter lim="800000"/>
            <a:headEnd/>
            <a:tailEnd/>
          </a:ln>
        </p:spPr>
        <p:txBody>
          <a:bodyPr lIns="92075" tIns="46038" rIns="92075" bIns="46038"/>
          <a:lstStyle/>
          <a:p>
            <a:pPr marL="342900" indent="-342900">
              <a:spcAft>
                <a:spcPct val="20000"/>
              </a:spcAft>
              <a:buClr>
                <a:srgbClr val="FF6600"/>
              </a:buClr>
              <a:buSzPct val="80000"/>
              <a:buFont typeface="Wingdings" pitchFamily="2" charset="2"/>
              <a:buChar char="l"/>
            </a:pPr>
            <a:r>
              <a:rPr lang="en-US" altLang="zh-CN" sz="2600" b="1"/>
              <a:t>In terms of </a:t>
            </a:r>
            <a:r>
              <a:rPr lang="en-US" altLang="zh-CN" sz="3200" b="1" i="1">
                <a:latin typeface="Calibri" pitchFamily="34" charset="0"/>
              </a:rPr>
              <a:t>p</a:t>
            </a:r>
            <a:r>
              <a:rPr lang="en-US" altLang="zh-CN" sz="3200" b="1" i="1" baseline="-25000">
                <a:latin typeface="Calibri" pitchFamily="34" charset="0"/>
              </a:rPr>
              <a:t>i</a:t>
            </a:r>
            <a:r>
              <a:rPr lang="en-US" altLang="zh-CN" sz="2600" b="1"/>
              <a:t> , the product </a:t>
            </a:r>
            <a:r>
              <a:rPr lang="en-US" altLang="zh-CN" sz="3000" b="1" i="1">
                <a:latin typeface="Calibri" pitchFamily="34" charset="0"/>
              </a:rPr>
              <a:t>A</a:t>
            </a:r>
            <a:r>
              <a:rPr lang="en-US" altLang="zh-CN" sz="3000" b="1" i="1" baseline="-25000">
                <a:latin typeface="Calibri" pitchFamily="34" charset="0"/>
              </a:rPr>
              <a:t>3…7</a:t>
            </a:r>
            <a:r>
              <a:rPr lang="en-US" altLang="zh-CN" sz="2600" b="1"/>
              <a:t> has </a:t>
            </a:r>
            <a:br>
              <a:rPr lang="en-US" altLang="zh-CN" sz="2600" b="1"/>
            </a:br>
            <a:r>
              <a:rPr lang="en-US" altLang="zh-CN" sz="2600" b="1"/>
              <a:t>dimensions ____.</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Solution(III)</a:t>
            </a:r>
            <a:endParaRPr lang="zh-CN" altLang="en-US" sz="3600" kern="0" dirty="0">
              <a:latin typeface="+mj-lt"/>
              <a:cs typeface="+mj-cs"/>
            </a:endParaRPr>
          </a:p>
        </p:txBody>
      </p:sp>
      <p:sp>
        <p:nvSpPr>
          <p:cNvPr id="43010" name="Rectangle 1027"/>
          <p:cNvSpPr txBox="1">
            <a:spLocks noChangeArrowheads="1"/>
          </p:cNvSpPr>
          <p:nvPr/>
        </p:nvSpPr>
        <p:spPr bwMode="auto">
          <a:xfrm>
            <a:off x="288925" y="1652588"/>
            <a:ext cx="8855075" cy="4114800"/>
          </a:xfrm>
          <a:prstGeom prst="rect">
            <a:avLst/>
          </a:prstGeom>
          <a:noFill/>
          <a:ln w="9525">
            <a:noFill/>
            <a:miter lim="800000"/>
            <a:headEnd/>
            <a:tailEnd/>
          </a:ln>
        </p:spPr>
        <p:txBody>
          <a:bodyPr/>
          <a:lstStyle/>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The optimal cost can be described be as follows:</a:t>
            </a:r>
          </a:p>
          <a:p>
            <a:pPr marL="742950" lvl="1" indent="-285750">
              <a:spcAft>
                <a:spcPct val="20000"/>
              </a:spcAft>
              <a:buFont typeface="Arial" charset="0"/>
              <a:buChar char="–"/>
            </a:pPr>
            <a:r>
              <a:rPr lang="en-US" altLang="zh-CN" sz="2200" i="1">
                <a:solidFill>
                  <a:srgbClr val="474747"/>
                </a:solidFill>
                <a:latin typeface="Calibri" pitchFamily="34" charset="0"/>
                <a:sym typeface="Symbol" pitchFamily="18" charset="2"/>
              </a:rPr>
              <a:t>i</a:t>
            </a:r>
            <a:r>
              <a:rPr lang="en-US" altLang="zh-CN" sz="2200">
                <a:solidFill>
                  <a:srgbClr val="474747"/>
                </a:solidFill>
                <a:latin typeface="Calibri" pitchFamily="34" charset="0"/>
                <a:sym typeface="Symbol" pitchFamily="18" charset="2"/>
              </a:rPr>
              <a:t> = </a:t>
            </a:r>
            <a:r>
              <a:rPr lang="en-US" altLang="zh-CN" sz="2200" i="1">
                <a:solidFill>
                  <a:srgbClr val="474747"/>
                </a:solidFill>
                <a:latin typeface="Calibri" pitchFamily="34" charset="0"/>
              </a:rPr>
              <a:t>j</a:t>
            </a:r>
            <a:r>
              <a:rPr lang="en-US" altLang="zh-CN" sz="2200">
                <a:solidFill>
                  <a:srgbClr val="474747"/>
                </a:solidFill>
                <a:latin typeface="Calibri" pitchFamily="34" charset="0"/>
                <a:sym typeface="Symbol" pitchFamily="18" charset="2"/>
              </a:rPr>
              <a:t>    the sequence contains only 1 matrix, so </a:t>
            </a:r>
            <a:r>
              <a:rPr lang="en-US" altLang="zh-CN" sz="2200" i="1">
                <a:solidFill>
                  <a:srgbClr val="474747"/>
                </a:solidFill>
                <a:latin typeface="Calibri" pitchFamily="34" charset="0"/>
                <a:sym typeface="Symbol" pitchFamily="18" charset="2"/>
              </a:rPr>
              <a:t>m</a:t>
            </a:r>
            <a:r>
              <a:rPr lang="en-US" altLang="zh-CN" sz="2200">
                <a:solidFill>
                  <a:srgbClr val="474747"/>
                </a:solidFill>
                <a:latin typeface="Calibri" pitchFamily="34" charset="0"/>
                <a:sym typeface="Symbol" pitchFamily="18" charset="2"/>
              </a:rPr>
              <a:t>[</a:t>
            </a:r>
            <a:r>
              <a:rPr lang="en-US" altLang="zh-CN" sz="2200" i="1">
                <a:solidFill>
                  <a:srgbClr val="474747"/>
                </a:solidFill>
                <a:latin typeface="Calibri" pitchFamily="34" charset="0"/>
                <a:sym typeface="Symbol" pitchFamily="18" charset="2"/>
              </a:rPr>
              <a:t>i, j</a:t>
            </a:r>
            <a:r>
              <a:rPr lang="en-US" altLang="zh-CN" sz="2200">
                <a:solidFill>
                  <a:srgbClr val="474747"/>
                </a:solidFill>
                <a:latin typeface="Calibri" pitchFamily="34" charset="0"/>
                <a:sym typeface="Symbol" pitchFamily="18" charset="2"/>
              </a:rPr>
              <a:t>] = 0.</a:t>
            </a:r>
          </a:p>
          <a:p>
            <a:pPr marL="742950" lvl="1" indent="-285750">
              <a:spcAft>
                <a:spcPct val="20000"/>
              </a:spcAft>
              <a:buFont typeface="Arial" charset="0"/>
              <a:buChar char="–"/>
            </a:pPr>
            <a:r>
              <a:rPr lang="en-US" altLang="zh-CN" sz="2200" i="1">
                <a:solidFill>
                  <a:srgbClr val="474747"/>
                </a:solidFill>
                <a:latin typeface="Calibri" pitchFamily="34" charset="0"/>
                <a:sym typeface="Symbol" pitchFamily="18" charset="2"/>
              </a:rPr>
              <a:t>i</a:t>
            </a:r>
            <a:r>
              <a:rPr lang="en-US" altLang="zh-CN" sz="2200">
                <a:solidFill>
                  <a:srgbClr val="474747"/>
                </a:solidFill>
                <a:latin typeface="Calibri" pitchFamily="34" charset="0"/>
                <a:sym typeface="Symbol" pitchFamily="18" charset="2"/>
              </a:rPr>
              <a:t> &lt;</a:t>
            </a:r>
            <a:r>
              <a:rPr lang="en-US" altLang="zh-CN" sz="2200" i="1">
                <a:solidFill>
                  <a:srgbClr val="474747"/>
                </a:solidFill>
                <a:latin typeface="Calibri" pitchFamily="34" charset="0"/>
              </a:rPr>
              <a:t> j  </a:t>
            </a:r>
            <a:r>
              <a:rPr lang="en-US" altLang="zh-CN" sz="2200">
                <a:solidFill>
                  <a:srgbClr val="474747"/>
                </a:solidFill>
                <a:latin typeface="Calibri" pitchFamily="34" charset="0"/>
                <a:sym typeface="Symbol" pitchFamily="18" charset="2"/>
              </a:rPr>
              <a:t>  This can be split by considering each </a:t>
            </a:r>
            <a:r>
              <a:rPr lang="en-US" altLang="zh-CN" sz="2200" i="1">
                <a:solidFill>
                  <a:srgbClr val="474747"/>
                </a:solidFill>
                <a:latin typeface="Calibri" pitchFamily="34" charset="0"/>
              </a:rPr>
              <a:t>k</a:t>
            </a:r>
            <a:r>
              <a:rPr lang="en-US" altLang="zh-CN" sz="2200">
                <a:solidFill>
                  <a:srgbClr val="474747"/>
                </a:solidFill>
                <a:latin typeface="Calibri" pitchFamily="34" charset="0"/>
              </a:rPr>
              <a:t>, </a:t>
            </a:r>
            <a:r>
              <a:rPr lang="en-US" altLang="zh-CN" sz="2200" i="1">
                <a:solidFill>
                  <a:srgbClr val="474747"/>
                </a:solidFill>
                <a:latin typeface="Calibri" pitchFamily="34" charset="0"/>
              </a:rPr>
              <a:t>i </a:t>
            </a:r>
            <a:r>
              <a:rPr lang="en-US" altLang="zh-CN" sz="2200">
                <a:solidFill>
                  <a:srgbClr val="474747"/>
                </a:solidFill>
                <a:latin typeface="Calibri" pitchFamily="34" charset="0"/>
                <a:sym typeface="Symbol" pitchFamily="18" charset="2"/>
              </a:rPr>
              <a:t></a:t>
            </a:r>
            <a:r>
              <a:rPr lang="en-US" altLang="zh-CN" sz="2200" i="1">
                <a:solidFill>
                  <a:srgbClr val="474747"/>
                </a:solidFill>
                <a:latin typeface="Calibri" pitchFamily="34" charset="0"/>
              </a:rPr>
              <a:t> k </a:t>
            </a:r>
            <a:r>
              <a:rPr lang="en-US" altLang="zh-CN" sz="2200">
                <a:solidFill>
                  <a:srgbClr val="474747"/>
                </a:solidFill>
                <a:latin typeface="Calibri" pitchFamily="34" charset="0"/>
                <a:sym typeface="Symbol" pitchFamily="18" charset="2"/>
              </a:rPr>
              <a:t>&lt; </a:t>
            </a:r>
            <a:r>
              <a:rPr lang="en-US" altLang="zh-CN" sz="2200" i="1">
                <a:solidFill>
                  <a:srgbClr val="474747"/>
                </a:solidFill>
                <a:latin typeface="Calibri" pitchFamily="34" charset="0"/>
                <a:sym typeface="Symbol" pitchFamily="18" charset="2"/>
              </a:rPr>
              <a:t>j, </a:t>
            </a:r>
          </a:p>
          <a:p>
            <a:pPr marL="742950" lvl="1" indent="-285750">
              <a:spcAft>
                <a:spcPct val="20000"/>
              </a:spcAft>
            </a:pPr>
            <a:r>
              <a:rPr lang="en-US" altLang="zh-CN" sz="2200" i="1">
                <a:solidFill>
                  <a:srgbClr val="474747"/>
                </a:solidFill>
                <a:latin typeface="Calibri" pitchFamily="34" charset="0"/>
                <a:sym typeface="Symbol" pitchFamily="18" charset="2"/>
              </a:rPr>
              <a:t>                  </a:t>
            </a:r>
            <a:r>
              <a:rPr lang="en-US" altLang="zh-CN" sz="2200">
                <a:solidFill>
                  <a:srgbClr val="474747"/>
                </a:solidFill>
                <a:latin typeface="Calibri" pitchFamily="34" charset="0"/>
                <a:sym typeface="Symbol" pitchFamily="18" charset="2"/>
              </a:rPr>
              <a:t>as </a:t>
            </a:r>
            <a:r>
              <a:rPr lang="en-US" altLang="zh-CN" sz="2200" i="1">
                <a:solidFill>
                  <a:srgbClr val="474747"/>
                </a:solidFill>
                <a:latin typeface="Calibri" pitchFamily="34" charset="0"/>
              </a:rPr>
              <a:t>A</a:t>
            </a:r>
            <a:r>
              <a:rPr lang="en-US" altLang="zh-CN" sz="2200" i="1" baseline="-25000">
                <a:solidFill>
                  <a:srgbClr val="474747"/>
                </a:solidFill>
                <a:latin typeface="Calibri" pitchFamily="34" charset="0"/>
              </a:rPr>
              <a:t>i…k</a:t>
            </a:r>
            <a:r>
              <a:rPr lang="en-US" altLang="zh-CN" sz="22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i-1 </a:t>
            </a:r>
            <a:r>
              <a:rPr lang="en-US" altLang="zh-CN" sz="2200">
                <a:solidFill>
                  <a:srgbClr val="474747"/>
                </a:solidFill>
                <a:latin typeface="Calibri" pitchFamily="34" charset="0"/>
              </a:rPr>
              <a:t>x </a:t>
            </a:r>
            <a:r>
              <a:rPr lang="en-US" altLang="zh-CN" sz="2200" i="1" baseline="-250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k </a:t>
            </a:r>
            <a:r>
              <a:rPr lang="en-US" altLang="zh-CN" sz="2200">
                <a:solidFill>
                  <a:srgbClr val="474747"/>
                </a:solidFill>
                <a:latin typeface="Calibri" pitchFamily="34" charset="0"/>
              </a:rPr>
              <a:t>) </a:t>
            </a:r>
            <a:r>
              <a:rPr lang="en-US" altLang="zh-CN" sz="2200">
                <a:solidFill>
                  <a:srgbClr val="474747"/>
                </a:solidFill>
                <a:latin typeface="Calibri" pitchFamily="34" charset="0"/>
                <a:sym typeface="Symbol" pitchFamily="18" charset="2"/>
              </a:rPr>
              <a:t>times </a:t>
            </a:r>
            <a:r>
              <a:rPr lang="en-US" altLang="zh-CN" sz="2200" i="1">
                <a:solidFill>
                  <a:srgbClr val="474747"/>
                </a:solidFill>
                <a:latin typeface="Calibri" pitchFamily="34" charset="0"/>
              </a:rPr>
              <a:t>A</a:t>
            </a:r>
            <a:r>
              <a:rPr lang="en-US" altLang="zh-CN" sz="2200" i="1" baseline="-25000">
                <a:solidFill>
                  <a:srgbClr val="474747"/>
                </a:solidFill>
                <a:latin typeface="Calibri" pitchFamily="34" charset="0"/>
              </a:rPr>
              <a:t>k+1…j</a:t>
            </a:r>
            <a:r>
              <a:rPr lang="en-US" altLang="zh-CN" sz="22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k </a:t>
            </a:r>
            <a:r>
              <a:rPr lang="en-US" altLang="zh-CN" sz="2200">
                <a:solidFill>
                  <a:srgbClr val="474747"/>
                </a:solidFill>
                <a:latin typeface="Calibri" pitchFamily="34" charset="0"/>
              </a:rPr>
              <a:t>x </a:t>
            </a:r>
            <a:r>
              <a:rPr lang="en-US" altLang="zh-CN" sz="2200" i="1" baseline="-250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j</a:t>
            </a:r>
            <a:r>
              <a:rPr lang="en-US" altLang="zh-CN" sz="2200">
                <a:solidFill>
                  <a:srgbClr val="474747"/>
                </a:solidFill>
                <a:latin typeface="Calibri" pitchFamily="34" charset="0"/>
              </a:rPr>
              <a:t>).</a:t>
            </a:r>
            <a:r>
              <a:rPr lang="en-US" altLang="zh-CN" sz="2200" i="1">
                <a:solidFill>
                  <a:srgbClr val="474747"/>
                </a:solidFill>
                <a:latin typeface="Calibri" pitchFamily="34" charset="0"/>
                <a:sym typeface="Symbol" pitchFamily="18" charset="2"/>
              </a:rPr>
              <a:t> </a:t>
            </a:r>
          </a:p>
          <a:p>
            <a:pPr marL="742950" lvl="1" indent="-285750">
              <a:spcAft>
                <a:spcPct val="20000"/>
              </a:spcAft>
            </a:pPr>
            <a:endParaRPr lang="en-US" altLang="zh-CN" sz="1000" i="1">
              <a:solidFill>
                <a:srgbClr val="474747"/>
              </a:solidFill>
              <a:latin typeface="Calibri" pitchFamily="34" charset="0"/>
              <a:sym typeface="Symbol" pitchFamily="18" charset="2"/>
            </a:endParaRPr>
          </a:p>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This suggests the following recursive rule for computing </a:t>
            </a:r>
            <a:r>
              <a:rPr lang="en-US" altLang="zh-CN" sz="2600" i="1">
                <a:solidFill>
                  <a:srgbClr val="474747"/>
                </a:solidFill>
                <a:latin typeface="Calibri" pitchFamily="34" charset="0"/>
                <a:sym typeface="Symbol" pitchFamily="18" charset="2"/>
              </a:rPr>
              <a:t>m</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sym typeface="Symbol" pitchFamily="18" charset="2"/>
              </a:rPr>
              <a:t>i, j</a:t>
            </a:r>
            <a:r>
              <a:rPr lang="en-US" altLang="zh-CN" sz="2600">
                <a:solidFill>
                  <a:srgbClr val="474747"/>
                </a:solidFill>
                <a:latin typeface="Calibri" pitchFamily="34" charset="0"/>
                <a:sym typeface="Symbol" pitchFamily="18" charset="2"/>
              </a:rPr>
              <a:t>]:</a:t>
            </a:r>
          </a:p>
          <a:p>
            <a:pPr marL="342900" indent="-342900">
              <a:spcAft>
                <a:spcPct val="20000"/>
              </a:spcAft>
              <a:buFont typeface="Wingdings" pitchFamily="2" charset="2"/>
              <a:buNone/>
            </a:pPr>
            <a:r>
              <a:rPr lang="en-US" altLang="zh-CN" sz="2600" i="1">
                <a:solidFill>
                  <a:srgbClr val="474747"/>
                </a:solidFill>
                <a:latin typeface="Calibri" pitchFamily="34" charset="0"/>
                <a:sym typeface="Symbol" pitchFamily="18" charset="2"/>
              </a:rPr>
              <a:t>     </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i</a:t>
            </a:r>
            <a:r>
              <a:rPr lang="en-US" altLang="zh-CN" sz="2600">
                <a:solidFill>
                  <a:srgbClr val="FF66FF"/>
                </a:solidFill>
                <a:latin typeface="Calibri" pitchFamily="34" charset="0"/>
                <a:sym typeface="Symbol" pitchFamily="18" charset="2"/>
              </a:rPr>
              <a:t>] = 0</a:t>
            </a:r>
          </a:p>
          <a:p>
            <a:pPr marL="342900" indent="-342900">
              <a:spcAft>
                <a:spcPct val="20000"/>
              </a:spcAft>
              <a:buFont typeface="Wingdings" pitchFamily="2" charset="2"/>
              <a:buNone/>
            </a:pPr>
            <a:r>
              <a:rPr lang="en-US" altLang="zh-CN" sz="2600" i="1">
                <a:solidFill>
                  <a:srgbClr val="FF66FF"/>
                </a:solidFill>
                <a:latin typeface="Calibri" pitchFamily="34" charset="0"/>
                <a:sym typeface="Symbol" pitchFamily="18" charset="2"/>
              </a:rPr>
              <a:t>     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j</a:t>
            </a:r>
            <a:r>
              <a:rPr lang="en-US" altLang="zh-CN" sz="2600">
                <a:solidFill>
                  <a:srgbClr val="FF66FF"/>
                </a:solidFill>
                <a:latin typeface="Calibri" pitchFamily="34" charset="0"/>
                <a:sym typeface="Symbol" pitchFamily="18" charset="2"/>
              </a:rPr>
              <a:t>] = min</a:t>
            </a:r>
            <a:r>
              <a:rPr lang="en-US" altLang="zh-CN" sz="2600" i="1" baseline="-25000">
                <a:solidFill>
                  <a:srgbClr val="FF66FF"/>
                </a:solidFill>
                <a:latin typeface="Calibri" pitchFamily="34" charset="0"/>
              </a:rPr>
              <a:t>i </a:t>
            </a:r>
            <a:r>
              <a:rPr lang="en-US" altLang="zh-CN" sz="2600" baseline="-25000">
                <a:solidFill>
                  <a:srgbClr val="FF66FF"/>
                </a:solidFill>
                <a:latin typeface="Calibri" pitchFamily="34" charset="0"/>
                <a:sym typeface="Symbol" pitchFamily="18" charset="2"/>
              </a:rPr>
              <a:t></a:t>
            </a:r>
            <a:r>
              <a:rPr lang="en-US" altLang="zh-CN" sz="2600" i="1" baseline="-25000">
                <a:solidFill>
                  <a:srgbClr val="FF66FF"/>
                </a:solidFill>
                <a:latin typeface="Calibri" pitchFamily="34" charset="0"/>
              </a:rPr>
              <a:t> k </a:t>
            </a:r>
            <a:r>
              <a:rPr lang="en-US" altLang="zh-CN" sz="2600" baseline="-25000">
                <a:solidFill>
                  <a:srgbClr val="FF66FF"/>
                </a:solidFill>
                <a:latin typeface="Calibri" pitchFamily="34" charset="0"/>
                <a:sym typeface="Symbol" pitchFamily="18" charset="2"/>
              </a:rPr>
              <a:t>&lt; </a:t>
            </a:r>
            <a:r>
              <a:rPr lang="en-US" altLang="zh-CN" sz="2600" i="1" baseline="-25000">
                <a:solidFill>
                  <a:srgbClr val="FF66FF"/>
                </a:solidFill>
                <a:latin typeface="Calibri" pitchFamily="34" charset="0"/>
                <a:sym typeface="Symbol" pitchFamily="18" charset="2"/>
              </a:rPr>
              <a:t>j</a:t>
            </a:r>
            <a:r>
              <a:rPr lang="en-US" altLang="zh-CN" sz="2600" i="1">
                <a:solidFill>
                  <a:srgbClr val="FF66FF"/>
                </a:solidFill>
                <a:latin typeface="Calibri" pitchFamily="34" charset="0"/>
                <a:sym typeface="Symbol" pitchFamily="18" charset="2"/>
              </a:rPr>
              <a:t> </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k</a:t>
            </a:r>
            <a:r>
              <a:rPr lang="en-US" altLang="zh-CN" sz="2600">
                <a:solidFill>
                  <a:srgbClr val="FF66FF"/>
                </a:solidFill>
                <a:latin typeface="Calibri" pitchFamily="34" charset="0"/>
                <a:sym typeface="Symbol" pitchFamily="18" charset="2"/>
              </a:rPr>
              <a:t>] + </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k+</a:t>
            </a:r>
            <a:r>
              <a:rPr lang="en-US" altLang="zh-CN" sz="2600">
                <a:solidFill>
                  <a:srgbClr val="FF66FF"/>
                </a:solidFill>
                <a:latin typeface="Calibri" pitchFamily="34" charset="0"/>
                <a:sym typeface="Symbol" pitchFamily="18" charset="2"/>
              </a:rPr>
              <a:t>1</a:t>
            </a:r>
            <a:r>
              <a:rPr lang="en-US" altLang="zh-CN" sz="2600" i="1">
                <a:solidFill>
                  <a:srgbClr val="FF66FF"/>
                </a:solidFill>
                <a:latin typeface="Calibri" pitchFamily="34" charset="0"/>
                <a:sym typeface="Symbol" pitchFamily="18" charset="2"/>
              </a:rPr>
              <a:t>, j</a:t>
            </a:r>
            <a:r>
              <a:rPr lang="en-US" altLang="zh-CN" sz="2600">
                <a:solidFill>
                  <a:srgbClr val="FF66FF"/>
                </a:solidFill>
                <a:latin typeface="Calibri" pitchFamily="34" charset="0"/>
                <a:sym typeface="Symbol" pitchFamily="18" charset="2"/>
              </a:rPr>
              <a:t>] + </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i-1</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k</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j </a:t>
            </a:r>
            <a:r>
              <a:rPr lang="en-US" altLang="zh-CN" sz="2600">
                <a:solidFill>
                  <a:srgbClr val="FF66FF"/>
                </a:solidFill>
                <a:latin typeface="Calibri" pitchFamily="34" charset="0"/>
              </a:rPr>
              <a:t>) for </a:t>
            </a:r>
            <a:r>
              <a:rPr lang="en-US" altLang="zh-CN" sz="2600" i="1">
                <a:solidFill>
                  <a:srgbClr val="FF66FF"/>
                </a:solidFill>
                <a:latin typeface="Calibri" pitchFamily="34" charset="0"/>
                <a:sym typeface="Symbol" pitchFamily="18" charset="2"/>
              </a:rPr>
              <a:t>i</a:t>
            </a:r>
            <a:r>
              <a:rPr lang="en-US" altLang="zh-CN" sz="2600">
                <a:solidFill>
                  <a:srgbClr val="FF66FF"/>
                </a:solidFill>
                <a:latin typeface="Calibri" pitchFamily="34" charset="0"/>
                <a:sym typeface="Symbol" pitchFamily="18" charset="2"/>
              </a:rPr>
              <a:t> &lt;</a:t>
            </a:r>
            <a:r>
              <a:rPr lang="en-US" altLang="zh-CN" sz="2600" i="1">
                <a:solidFill>
                  <a:srgbClr val="FF66FF"/>
                </a:solidFill>
                <a:latin typeface="Calibri" pitchFamily="34" charset="0"/>
              </a:rPr>
              <a:t> j</a:t>
            </a:r>
            <a:r>
              <a:rPr lang="en-US" altLang="zh-CN" sz="2600" i="1">
                <a:solidFill>
                  <a:srgbClr val="474747"/>
                </a:solidFill>
                <a:latin typeface="Calibri" pitchFamily="34"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4034"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a:t>
            </a:r>
          </a:p>
        </p:txBody>
      </p:sp>
      <p:sp>
        <p:nvSpPr>
          <p:cNvPr id="44035" name="Text Box 6"/>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5058"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endParaRPr lang="en-US" altLang="zh-CN" sz="3100">
              <a:solidFill>
                <a:srgbClr val="474747"/>
              </a:solidFill>
              <a:latin typeface="Calibri" pitchFamily="34" charset="0"/>
            </a:endParaRPr>
          </a:p>
        </p:txBody>
      </p:sp>
      <p:sp>
        <p:nvSpPr>
          <p:cNvPr id="45059"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latin typeface="Times New Roman" pitchFamily="18" charset="0"/>
                <a:sym typeface="Symbol" pitchFamily="18" charset="2"/>
              </a:rPr>
              <a:t>m</a:t>
            </a:r>
            <a:r>
              <a:rPr lang="en-US" altLang="zh-CN" sz="3000" b="1" u="sng">
                <a:latin typeface="Times New Roman" pitchFamily="18" charset="0"/>
                <a:sym typeface="Symbol" pitchFamily="18" charset="2"/>
              </a:rPr>
              <a:t>[</a:t>
            </a:r>
            <a:r>
              <a:rPr lang="en-US" altLang="zh-CN" sz="3000" b="1" i="1" u="sng">
                <a:latin typeface="Times New Roman" pitchFamily="18" charset="0"/>
                <a:sym typeface="Symbol" pitchFamily="18" charset="2"/>
              </a:rPr>
              <a:t>i, k</a:t>
            </a:r>
            <a:r>
              <a:rPr lang="en-US" altLang="zh-CN" sz="3000" b="1" u="sng">
                <a:latin typeface="Times New Roman" pitchFamily="18" charset="0"/>
                <a:sym typeface="Symbol" pitchFamily="18" charset="2"/>
              </a:rPr>
              <a:t>]</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6082"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endParaRPr lang="en-US" altLang="zh-CN" sz="3100">
              <a:solidFill>
                <a:srgbClr val="474747"/>
              </a:solidFill>
              <a:latin typeface="Calibri" pitchFamily="34" charset="0"/>
            </a:endParaRPr>
          </a:p>
        </p:txBody>
      </p:sp>
      <p:sp>
        <p:nvSpPr>
          <p:cNvPr id="46083"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a:t>
            </a:r>
            <a:r>
              <a:rPr lang="en-US" altLang="zh-CN" sz="3000" b="1" u="sng">
                <a:latin typeface="Times New Roman" pitchFamily="18" charset="0"/>
                <a:sym typeface="Symbol" pitchFamily="18" charset="2"/>
              </a:rPr>
              <a:t>+ </a:t>
            </a:r>
            <a:r>
              <a:rPr lang="en-US" altLang="zh-CN" sz="3000" b="1" i="1" u="sng">
                <a:latin typeface="Times New Roman" pitchFamily="18" charset="0"/>
                <a:sym typeface="Symbol" pitchFamily="18" charset="2"/>
              </a:rPr>
              <a:t>m</a:t>
            </a:r>
            <a:r>
              <a:rPr lang="en-US" altLang="zh-CN" sz="3000" b="1" u="sng">
                <a:latin typeface="Times New Roman" pitchFamily="18" charset="0"/>
                <a:sym typeface="Symbol" pitchFamily="18" charset="2"/>
              </a:rPr>
              <a:t>[</a:t>
            </a:r>
            <a:r>
              <a:rPr lang="en-US" altLang="zh-CN" sz="3000" b="1" i="1" u="sng">
                <a:latin typeface="Times New Roman" pitchFamily="18" charset="0"/>
                <a:sym typeface="Symbol" pitchFamily="18" charset="2"/>
              </a:rPr>
              <a:t>k+</a:t>
            </a:r>
            <a:r>
              <a:rPr lang="en-US" altLang="zh-CN" sz="3000" b="1" u="sng">
                <a:latin typeface="Times New Roman" pitchFamily="18" charset="0"/>
                <a:sym typeface="Symbol" pitchFamily="18" charset="2"/>
              </a:rPr>
              <a:t>1</a:t>
            </a:r>
            <a:r>
              <a:rPr lang="en-US" altLang="zh-CN" sz="3000" b="1" i="1" u="sng">
                <a:latin typeface="Times New Roman" pitchFamily="18" charset="0"/>
                <a:sym typeface="Symbol" pitchFamily="18" charset="2"/>
              </a:rPr>
              <a:t>, j</a:t>
            </a:r>
            <a:r>
              <a:rPr lang="en-US" altLang="zh-CN" sz="3000" b="1" u="sng">
                <a:latin typeface="Times New Roman" pitchFamily="18" charset="0"/>
                <a:sym typeface="Symbol" pitchFamily="18" charset="2"/>
              </a:rPr>
              <a:t>]</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7106"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k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mults)</a:t>
            </a:r>
          </a:p>
        </p:txBody>
      </p:sp>
      <p:sp>
        <p:nvSpPr>
          <p:cNvPr id="47107"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a:t>
            </a:r>
            <a:r>
              <a:rPr lang="en-US" altLang="zh-CN" sz="3000" b="1" u="sng">
                <a:latin typeface="Times New Roman" pitchFamily="18" charset="0"/>
                <a:sym typeface="Symbol" pitchFamily="18" charset="2"/>
              </a:rPr>
              <a:t>+ </a:t>
            </a:r>
            <a:r>
              <a:rPr lang="en-US" altLang="zh-CN" sz="3000" b="1" i="1" u="sng">
                <a:latin typeface="Times New Roman" pitchFamily="18" charset="0"/>
              </a:rPr>
              <a:t>p</a:t>
            </a:r>
            <a:r>
              <a:rPr lang="en-US" altLang="zh-CN" sz="3000" b="1" i="1" u="sng" baseline="-25000">
                <a:latin typeface="Times New Roman" pitchFamily="18" charset="0"/>
              </a:rPr>
              <a:t>i-1</a:t>
            </a:r>
            <a:r>
              <a:rPr lang="en-US" altLang="zh-CN" sz="3000" b="1" i="1" u="sng">
                <a:latin typeface="Times New Roman" pitchFamily="18" charset="0"/>
              </a:rPr>
              <a:t>p</a:t>
            </a:r>
            <a:r>
              <a:rPr lang="en-US" altLang="zh-CN" sz="3000" b="1" i="1" u="sng" baseline="-25000">
                <a:latin typeface="Times New Roman" pitchFamily="18" charset="0"/>
              </a:rPr>
              <a:t>k</a:t>
            </a:r>
            <a:r>
              <a:rPr lang="en-US" altLang="zh-CN" sz="3000" b="1" i="1" u="sng">
                <a:latin typeface="Times New Roman" pitchFamily="18" charset="0"/>
              </a:rPr>
              <a:t>p</a:t>
            </a:r>
            <a:r>
              <a:rPr lang="en-US" altLang="zh-CN" sz="3000" b="1" i="1" u="sng" baseline="-25000">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48130"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k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mults)</a:t>
            </a:r>
          </a:p>
          <a:p>
            <a:pPr marL="342900" indent="-342900">
              <a:spcBef>
                <a:spcPct val="40000"/>
              </a:spcBef>
              <a:buFont typeface="Arial" charset="0"/>
              <a:buChar char="•"/>
              <a:tabLst>
                <a:tab pos="4576763" algn="l"/>
              </a:tabLst>
            </a:pPr>
            <a:r>
              <a:rPr lang="en-US" altLang="zh-CN" sz="3100">
                <a:solidFill>
                  <a:srgbClr val="474747"/>
                </a:solidFill>
                <a:latin typeface="Calibri" pitchFamily="34" charset="0"/>
              </a:rPr>
              <a:t>For solution, evaluate for all </a:t>
            </a:r>
            <a:r>
              <a:rPr lang="en-US" altLang="zh-CN" sz="3100" i="1">
                <a:solidFill>
                  <a:srgbClr val="474747"/>
                </a:solidFill>
                <a:latin typeface="Calibri" pitchFamily="34" charset="0"/>
              </a:rPr>
              <a:t>k</a:t>
            </a:r>
            <a:r>
              <a:rPr lang="en-US" altLang="zh-CN" sz="3100">
                <a:solidFill>
                  <a:srgbClr val="474747"/>
                </a:solidFill>
                <a:latin typeface="Calibri" pitchFamily="34" charset="0"/>
              </a:rPr>
              <a:t> and take minimum.</a:t>
            </a:r>
            <a:endParaRPr lang="en-US" altLang="zh-CN" sz="3000">
              <a:solidFill>
                <a:srgbClr val="FF66FF"/>
              </a:solidFill>
              <a:latin typeface="Calibri" pitchFamily="34" charset="0"/>
            </a:endParaRPr>
          </a:p>
        </p:txBody>
      </p:sp>
      <p:sp>
        <p:nvSpPr>
          <p:cNvPr id="48131" name="Text Box 4"/>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a:t>
            </a:r>
            <a:r>
              <a:rPr lang="en-US" altLang="zh-CN" sz="3000" b="1" u="sng">
                <a:latin typeface="Times New Roman" pitchFamily="18" charset="0"/>
                <a:sym typeface="Symbol" pitchFamily="18" charset="2"/>
              </a:rPr>
              <a:t>min</a:t>
            </a:r>
            <a:r>
              <a:rPr lang="en-US" altLang="zh-CN" sz="3000" b="1" i="1" u="sng" baseline="-25000">
                <a:latin typeface="Times New Roman" pitchFamily="18" charset="0"/>
              </a:rPr>
              <a:t>i </a:t>
            </a:r>
            <a:r>
              <a:rPr lang="en-US" altLang="zh-CN" sz="3000" b="1" u="sng" baseline="-25000">
                <a:latin typeface="Times New Roman" pitchFamily="18" charset="0"/>
                <a:sym typeface="Symbol" pitchFamily="18" charset="2"/>
              </a:rPr>
              <a:t></a:t>
            </a:r>
            <a:r>
              <a:rPr lang="en-US" altLang="zh-CN" sz="3000" b="1" i="1" u="sng" baseline="-25000">
                <a:latin typeface="Times New Roman" pitchFamily="18" charset="0"/>
              </a:rPr>
              <a:t> k </a:t>
            </a:r>
            <a:r>
              <a:rPr lang="en-US" altLang="zh-CN" sz="3000" b="1" u="sng" baseline="-25000">
                <a:latin typeface="Times New Roman" pitchFamily="18" charset="0"/>
                <a:sym typeface="Symbol" pitchFamily="18" charset="2"/>
              </a:rPr>
              <a:t>&lt; </a:t>
            </a:r>
            <a:r>
              <a:rPr lang="en-US" altLang="zh-CN" sz="3000" b="1" i="1" u="sng" baseline="-25000">
                <a:latin typeface="Times New Roman" pitchFamily="18" charset="0"/>
                <a:sym typeface="Symbol" pitchFamily="18" charset="2"/>
              </a:rPr>
              <a:t>j</a:t>
            </a:r>
            <a:r>
              <a:rPr lang="en-US" altLang="zh-CN" sz="3000" b="1" i="1" u="sng">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graphicFrame>
        <p:nvGraphicFramePr>
          <p:cNvPr id="8561" name="Object 369"/>
          <p:cNvGraphicFramePr>
            <a:graphicFrameLocks noChangeAspect="1"/>
          </p:cNvGraphicFramePr>
          <p:nvPr/>
        </p:nvGraphicFramePr>
        <p:xfrm>
          <a:off x="2987675" y="1341438"/>
          <a:ext cx="4186238" cy="615950"/>
        </p:xfrm>
        <a:graphic>
          <a:graphicData uri="http://schemas.openxmlformats.org/presentationml/2006/ole">
            <mc:AlternateContent xmlns:mc="http://schemas.openxmlformats.org/markup-compatibility/2006">
              <mc:Choice xmlns:v="urn:schemas-microsoft-com:vml" Requires="v">
                <p:oleObj spid="_x0000_s8571" name="数式" r:id="rId3" imgW="1638300" imgH="241300" progId="Equation.3">
                  <p:embed/>
                </p:oleObj>
              </mc:Choice>
              <mc:Fallback>
                <p:oleObj name="数式" r:id="rId3" imgW="1638300" imgH="241300" progId="Equation.3">
                  <p:embed/>
                  <p:pic>
                    <p:nvPicPr>
                      <p:cNvPr id="0" name="Picture 3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418623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62" name="Object 370"/>
          <p:cNvGraphicFramePr>
            <a:graphicFrameLocks noChangeAspect="1"/>
          </p:cNvGraphicFramePr>
          <p:nvPr/>
        </p:nvGraphicFramePr>
        <p:xfrm>
          <a:off x="1008063" y="1385888"/>
          <a:ext cx="1839912" cy="573087"/>
        </p:xfrm>
        <a:graphic>
          <a:graphicData uri="http://schemas.openxmlformats.org/presentationml/2006/ole">
            <mc:AlternateContent xmlns:mc="http://schemas.openxmlformats.org/markup-compatibility/2006">
              <mc:Choice xmlns:v="urn:schemas-microsoft-com:vml" Requires="v">
                <p:oleObj spid="_x0000_s8572" name="公式" r:id="rId5" imgW="774364" imgH="241195" progId="Equation.3">
                  <p:embed/>
                </p:oleObj>
              </mc:Choice>
              <mc:Fallback>
                <p:oleObj name="公式" r:id="rId5" imgW="774364" imgH="241195" progId="Equation.3">
                  <p:embed/>
                  <p:pic>
                    <p:nvPicPr>
                      <p:cNvPr id="0" name="Picture 3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1385888"/>
                        <a:ext cx="183991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567" name="Group 6"/>
          <p:cNvGrpSpPr>
            <a:grpSpLocks/>
          </p:cNvGrpSpPr>
          <p:nvPr/>
        </p:nvGrpSpPr>
        <p:grpSpPr bwMode="auto">
          <a:xfrm>
            <a:off x="971550" y="2193925"/>
            <a:ext cx="2232025" cy="577850"/>
            <a:chOff x="747" y="3562"/>
            <a:chExt cx="2374" cy="364"/>
          </a:xfrm>
        </p:grpSpPr>
        <p:sp>
          <p:nvSpPr>
            <p:cNvPr id="8568" name="Text Box 7"/>
            <p:cNvSpPr txBox="1">
              <a:spLocks noChangeArrowheads="1"/>
            </p:cNvSpPr>
            <p:nvPr/>
          </p:nvSpPr>
          <p:spPr bwMode="auto">
            <a:xfrm>
              <a:off x="747" y="3593"/>
              <a:ext cx="666" cy="291"/>
            </a:xfrm>
            <a:prstGeom prst="rect">
              <a:avLst/>
            </a:prstGeom>
            <a:noFill/>
            <a:ln w="9525">
              <a:noFill/>
              <a:miter lim="800000"/>
              <a:headEnd/>
              <a:tailEnd/>
            </a:ln>
          </p:spPr>
          <p:txBody>
            <a:bodyPr wrap="none">
              <a:spAutoFit/>
            </a:bodyPr>
            <a:lstStyle/>
            <a:p>
              <a:r>
                <a:rPr kumimoji="1" lang="zh-CN" altLang="en-US" sz="2400">
                  <a:latin typeface="Verdana" pitchFamily="34" charset="0"/>
                  <a:ea typeface="黑体" pitchFamily="49" charset="-122"/>
                </a:rPr>
                <a:t>        </a:t>
              </a:r>
              <a:endParaRPr kumimoji="1" lang="ja-JP" altLang="en-US" sz="2400">
                <a:latin typeface="Verdana" pitchFamily="34" charset="0"/>
                <a:ea typeface="黑体" pitchFamily="49" charset="-122"/>
              </a:endParaRPr>
            </a:p>
          </p:txBody>
        </p:sp>
        <p:graphicFrame>
          <p:nvGraphicFramePr>
            <p:cNvPr id="8563" name="Object 371"/>
            <p:cNvGraphicFramePr>
              <a:graphicFrameLocks noChangeAspect="1"/>
            </p:cNvGraphicFramePr>
            <p:nvPr/>
          </p:nvGraphicFramePr>
          <p:xfrm>
            <a:off x="1068" y="3584"/>
            <a:ext cx="751" cy="342"/>
          </p:xfrm>
          <a:graphic>
            <a:graphicData uri="http://schemas.openxmlformats.org/presentationml/2006/ole">
              <mc:AlternateContent xmlns:mc="http://schemas.openxmlformats.org/markup-compatibility/2006">
                <mc:Choice xmlns:v="urn:schemas-microsoft-com:vml" Requires="v">
                  <p:oleObj spid="_x0000_s8573" name="Equation" r:id="rId7" imgW="279360" imgH="228600" progId="Equation.3">
                    <p:embed/>
                  </p:oleObj>
                </mc:Choice>
                <mc:Fallback>
                  <p:oleObj name="Equation" r:id="rId7" imgW="279360" imgH="228600" progId="Equation.3">
                    <p:embed/>
                    <p:pic>
                      <p:nvPicPr>
                        <p:cNvPr id="0" name="Picture 3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8" y="3584"/>
                          <a:ext cx="751"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64" name="Object 372"/>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8574" name="数式" r:id="rId9" imgW="520700" imgH="228600" progId="Equation.3">
                    <p:embed/>
                  </p:oleObj>
                </mc:Choice>
                <mc:Fallback>
                  <p:oleObj name="数式" r:id="rId9" imgW="520700" imgH="228600" progId="Equation.3">
                    <p:embed/>
                    <p:pic>
                      <p:nvPicPr>
                        <p:cNvPr id="0" name="Picture 3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 name="Object 373"/>
          <p:cNvGraphicFramePr>
            <a:graphicFrameLocks noChangeAspect="1"/>
          </p:cNvGraphicFramePr>
          <p:nvPr/>
        </p:nvGraphicFramePr>
        <p:xfrm>
          <a:off x="971550" y="3068638"/>
          <a:ext cx="6858000" cy="1144587"/>
        </p:xfrm>
        <a:graphic>
          <a:graphicData uri="http://schemas.openxmlformats.org/presentationml/2006/ole">
            <mc:AlternateContent xmlns:mc="http://schemas.openxmlformats.org/markup-compatibility/2006">
              <mc:Choice xmlns:v="urn:schemas-microsoft-com:vml" Requires="v">
                <p:oleObj spid="_x0000_s8575" name="数式" r:id="rId11" imgW="3200400" imgH="533400" progId="Equation.3">
                  <p:embed/>
                </p:oleObj>
              </mc:Choice>
              <mc:Fallback>
                <p:oleObj name="数式" r:id="rId11" imgW="3200400" imgH="533400" progId="Equation.3">
                  <p:embed/>
                  <p:pic>
                    <p:nvPicPr>
                      <p:cNvPr id="0" name="Picture 3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068638"/>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Implementation</a:t>
            </a:r>
            <a:endParaRPr altLang="en-US" dirty="0"/>
          </a:p>
        </p:txBody>
      </p:sp>
      <p:pic>
        <p:nvPicPr>
          <p:cNvPr id="51202" name="Picture 1" descr="C:\Users\hp\AppData\Roaming\Tencent\Users\648774553\QQ\WinTemp\RichOle\IBZ(@J~)UM`Q0Q70~333`6P.jpg"/>
          <p:cNvPicPr>
            <a:picLocks noChangeAspect="1" noChangeArrowheads="1"/>
          </p:cNvPicPr>
          <p:nvPr/>
        </p:nvPicPr>
        <p:blipFill>
          <a:blip r:embed="rId2" cstate="print"/>
          <a:srcRect/>
          <a:stretch>
            <a:fillRect/>
          </a:stretch>
        </p:blipFill>
        <p:spPr bwMode="auto">
          <a:xfrm>
            <a:off x="395288" y="1268413"/>
            <a:ext cx="6257925" cy="44100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Optimal substructure – Rod cutting</a:t>
            </a:r>
            <a:endParaRPr lang="zh-CN" altLang="en-US" sz="3600" kern="0" dirty="0">
              <a:latin typeface="+mj-lt"/>
              <a:cs typeface="+mj-cs"/>
            </a:endParaRPr>
          </a:p>
        </p:txBody>
      </p:sp>
      <p:sp>
        <p:nvSpPr>
          <p:cNvPr id="8" name="矩形 7"/>
          <p:cNvSpPr/>
          <p:nvPr/>
        </p:nvSpPr>
        <p:spPr>
          <a:xfrm>
            <a:off x="198438" y="1196975"/>
            <a:ext cx="8281987"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In the best solution, we cut i inch from rod at the first time, </a:t>
            </a:r>
            <a:endParaRPr lang="zh-CN" altLang="en-US" sz="2400" baseline="-25000" dirty="0">
              <a:solidFill>
                <a:srgbClr val="002060"/>
              </a:solidFill>
            </a:endParaRPr>
          </a:p>
        </p:txBody>
      </p:sp>
      <p:sp>
        <p:nvSpPr>
          <p:cNvPr id="22531" name="矩形 1"/>
          <p:cNvSpPr>
            <a:spLocks noChangeArrowheads="1"/>
          </p:cNvSpPr>
          <p:nvPr/>
        </p:nvSpPr>
        <p:spPr bwMode="auto">
          <a:xfrm>
            <a:off x="2916238" y="1939925"/>
            <a:ext cx="2630848" cy="584775"/>
          </a:xfrm>
          <a:prstGeom prst="rect">
            <a:avLst/>
          </a:prstGeom>
          <a:noFill/>
          <a:ln w="9525">
            <a:noFill/>
            <a:miter lim="800000"/>
            <a:headEnd/>
            <a:tailEnd/>
          </a:ln>
        </p:spPr>
        <p:txBody>
          <a:bodyPr wrap="none">
            <a:spAutoFit/>
          </a:bodyPr>
          <a:lstStyle/>
          <a:p>
            <a:r>
              <a:rPr lang="en-US" altLang="zh-CN" sz="3200" b="1" dirty="0" smtClean="0">
                <a:latin typeface="Calibri" pitchFamily="34" charset="0"/>
              </a:rPr>
              <a:t>r(n)= </a:t>
            </a:r>
            <a:r>
              <a:rPr lang="en-US" altLang="zh-CN" sz="3200" b="1" dirty="0">
                <a:latin typeface="Calibri" pitchFamily="34" charset="0"/>
              </a:rPr>
              <a:t>p</a:t>
            </a:r>
            <a:r>
              <a:rPr lang="en-US" altLang="zh-CN" sz="3200" b="1" baseline="-25000" dirty="0">
                <a:latin typeface="Calibri" pitchFamily="34" charset="0"/>
              </a:rPr>
              <a:t>i</a:t>
            </a:r>
            <a:r>
              <a:rPr lang="en-US" altLang="zh-CN" sz="3200" b="1" dirty="0">
                <a:latin typeface="Calibri" pitchFamily="34" charset="0"/>
              </a:rPr>
              <a:t> + </a:t>
            </a:r>
            <a:r>
              <a:rPr lang="en-US" altLang="zh-CN" sz="3200" b="1" dirty="0" smtClean="0">
                <a:latin typeface="Calibri" pitchFamily="34" charset="0"/>
              </a:rPr>
              <a:t>r(n-</a:t>
            </a:r>
            <a:r>
              <a:rPr lang="en-US" altLang="zh-CN" sz="3200" b="1" dirty="0" err="1" smtClean="0">
                <a:latin typeface="Calibri" pitchFamily="34" charset="0"/>
              </a:rPr>
              <a:t>i</a:t>
            </a:r>
            <a:r>
              <a:rPr lang="en-US" altLang="zh-CN" sz="3200" b="1" dirty="0" smtClean="0">
                <a:latin typeface="Calibri" pitchFamily="34" charset="0"/>
              </a:rPr>
              <a:t>)</a:t>
            </a:r>
            <a:endParaRPr lang="zh-CN" altLang="en-US" sz="3200" b="1" dirty="0">
              <a:latin typeface="Calibri" pitchFamily="34" charset="0"/>
            </a:endParaRPr>
          </a:p>
        </p:txBody>
      </p:sp>
      <p:sp>
        <p:nvSpPr>
          <p:cNvPr id="7" name="矩形 6"/>
          <p:cNvSpPr/>
          <p:nvPr/>
        </p:nvSpPr>
        <p:spPr>
          <a:xfrm>
            <a:off x="198438" y="2727325"/>
            <a:ext cx="8281987" cy="23082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smtClean="0">
                <a:solidFill>
                  <a:srgbClr val="002060"/>
                </a:solidFill>
              </a:rPr>
              <a:t>r</a:t>
            </a:r>
            <a:r>
              <a:rPr lang="en-US" altLang="zh-CN" sz="2400" baseline="-25000" dirty="0" smtClean="0">
                <a:solidFill>
                  <a:srgbClr val="002060"/>
                </a:solidFill>
              </a:rPr>
              <a:t> </a:t>
            </a:r>
            <a:r>
              <a:rPr lang="en-US" altLang="zh-CN" sz="2400" dirty="0" smtClean="0">
                <a:solidFill>
                  <a:srgbClr val="002060"/>
                </a:solidFill>
              </a:rPr>
              <a:t>(n-</a:t>
            </a:r>
            <a:r>
              <a:rPr lang="en-US" altLang="zh-CN" sz="2400" dirty="0" err="1" smtClean="0">
                <a:solidFill>
                  <a:srgbClr val="002060"/>
                </a:solidFill>
              </a:rPr>
              <a:t>i</a:t>
            </a:r>
            <a:r>
              <a:rPr lang="en-US" altLang="zh-CN" sz="2400" dirty="0" smtClean="0">
                <a:solidFill>
                  <a:srgbClr val="002060"/>
                </a:solidFill>
              </a:rPr>
              <a:t>)</a:t>
            </a:r>
            <a:r>
              <a:rPr lang="en-US" altLang="zh-CN" sz="2400" baseline="-25000" dirty="0" smtClean="0">
                <a:solidFill>
                  <a:srgbClr val="002060"/>
                </a:solidFill>
              </a:rPr>
              <a:t>   </a:t>
            </a:r>
            <a:r>
              <a:rPr lang="en-US" altLang="zh-CN" sz="2400" dirty="0">
                <a:solidFill>
                  <a:srgbClr val="002060"/>
                </a:solidFill>
              </a:rPr>
              <a:t>is  totally the same problem with just smaller size.</a:t>
            </a:r>
          </a:p>
          <a:p>
            <a:pPr algn="ctr" fontAlgn="auto">
              <a:spcBef>
                <a:spcPts val="0"/>
              </a:spcBef>
              <a:spcAft>
                <a:spcPts val="0"/>
              </a:spcAft>
              <a:defRPr/>
            </a:pPr>
            <a:r>
              <a:rPr lang="en-US" altLang="zh-CN" sz="2400" dirty="0">
                <a:solidFill>
                  <a:srgbClr val="002060"/>
                </a:solidFill>
              </a:rPr>
              <a:t>&amp;</a:t>
            </a:r>
          </a:p>
          <a:p>
            <a:pPr fontAlgn="auto">
              <a:spcBef>
                <a:spcPts val="0"/>
              </a:spcBef>
              <a:spcAft>
                <a:spcPts val="0"/>
              </a:spcAft>
              <a:defRPr/>
            </a:pPr>
            <a:r>
              <a:rPr lang="en-US" altLang="zh-CN" sz="2400" dirty="0">
                <a:solidFill>
                  <a:srgbClr val="002060"/>
                </a:solidFill>
              </a:rPr>
              <a:t>The n-i part of best solution must be the best solution for problem n-i;</a:t>
            </a:r>
          </a:p>
          <a:p>
            <a:pPr fontAlgn="auto">
              <a:spcBef>
                <a:spcPts val="0"/>
              </a:spcBef>
              <a:spcAft>
                <a:spcPts val="0"/>
              </a:spcAft>
              <a:defRPr/>
            </a:pPr>
            <a:endParaRPr lang="en-US" altLang="zh-CN" sz="2400" dirty="0">
              <a:solidFill>
                <a:srgbClr val="002060"/>
              </a:solidFill>
            </a:endParaRPr>
          </a:p>
          <a:p>
            <a:pPr fontAlgn="auto">
              <a:spcBef>
                <a:spcPts val="0"/>
              </a:spcBef>
              <a:spcAft>
                <a:spcPts val="0"/>
              </a:spcAft>
              <a:defRPr/>
            </a:pPr>
            <a:endParaRPr lang="zh-CN" altLang="en-US" sz="2400" dirty="0">
              <a:solidFill>
                <a:srgbClr val="002060"/>
              </a:solidFill>
            </a:endParaRPr>
          </a:p>
        </p:txBody>
      </p:sp>
      <p:sp>
        <p:nvSpPr>
          <p:cNvPr id="6" name="矩形 5"/>
          <p:cNvSpPr/>
          <p:nvPr/>
        </p:nvSpPr>
        <p:spPr>
          <a:xfrm>
            <a:off x="2552700" y="5535613"/>
            <a:ext cx="4708525"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Why </a:t>
            </a:r>
            <a:r>
              <a:rPr lang="en-US" altLang="zh-CN" sz="2400" dirty="0" smtClean="0">
                <a:solidFill>
                  <a:srgbClr val="002060"/>
                </a:solidFill>
              </a:rPr>
              <a:t>r(n-</a:t>
            </a:r>
            <a:r>
              <a:rPr lang="en-US" altLang="zh-CN" sz="2400" dirty="0" err="1" smtClean="0">
                <a:solidFill>
                  <a:srgbClr val="002060"/>
                </a:solidFill>
              </a:rPr>
              <a:t>i</a:t>
            </a:r>
            <a:r>
              <a:rPr lang="en-US" altLang="zh-CN" sz="2400" dirty="0" smtClean="0">
                <a:solidFill>
                  <a:srgbClr val="002060"/>
                </a:solidFill>
              </a:rPr>
              <a:t>)must </a:t>
            </a:r>
            <a:r>
              <a:rPr lang="en-US" altLang="zh-CN" sz="2400" dirty="0">
                <a:solidFill>
                  <a:srgbClr val="002060"/>
                </a:solidFill>
              </a:rPr>
              <a:t>be the best solution for problem </a:t>
            </a:r>
            <a:r>
              <a:rPr lang="en-US" altLang="zh-CN" sz="2400" dirty="0" smtClean="0">
                <a:solidFill>
                  <a:srgbClr val="002060"/>
                </a:solidFill>
              </a:rPr>
              <a:t>n-</a:t>
            </a:r>
            <a:r>
              <a:rPr lang="en-US" altLang="zh-CN" sz="2400" dirty="0" err="1" smtClean="0">
                <a:solidFill>
                  <a:srgbClr val="002060"/>
                </a:solidFill>
              </a:rPr>
              <a:t>i</a:t>
            </a:r>
            <a:r>
              <a:rPr lang="en-US" altLang="zh-CN" sz="2400" dirty="0" smtClean="0">
                <a:solidFill>
                  <a:srgbClr val="002060"/>
                </a:solidFill>
              </a:rPr>
              <a:t> </a:t>
            </a:r>
            <a:r>
              <a:rPr lang="en-US" altLang="zh-CN" sz="2400" dirty="0">
                <a:solidFill>
                  <a:srgbClr val="002060"/>
                </a:solidFill>
              </a:rPr>
              <a:t>?</a:t>
            </a:r>
            <a:endParaRPr lang="zh-CN" altLang="en-US" sz="2400" baseline="-25000" dirty="0">
              <a:solidFill>
                <a:srgbClr val="002060"/>
              </a:solidFill>
            </a:endParaRPr>
          </a:p>
        </p:txBody>
      </p:sp>
      <p:pic>
        <p:nvPicPr>
          <p:cNvPr id="22534" name="Picture 3" descr="C:\Program Files\Microsoft Office\MEDIA\CAGCAT10\j0293236.wmf"/>
          <p:cNvPicPr>
            <a:picLocks noChangeAspect="1" noChangeArrowheads="1"/>
          </p:cNvPicPr>
          <p:nvPr/>
        </p:nvPicPr>
        <p:blipFill>
          <a:blip r:embed="rId2" cstate="print"/>
          <a:srcRect/>
          <a:stretch>
            <a:fillRect/>
          </a:stretch>
        </p:blipFill>
        <p:spPr bwMode="auto">
          <a:xfrm>
            <a:off x="539750" y="5373688"/>
            <a:ext cx="1565275" cy="115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909638" y="1712913"/>
            <a:ext cx="7053262" cy="519112"/>
          </a:xfrm>
          <a:prstGeom prst="rect">
            <a:avLst/>
          </a:prstGeom>
          <a:noFill/>
          <a:ln w="9525">
            <a:noFill/>
            <a:miter lim="800000"/>
            <a:headEnd/>
            <a:tailEnd/>
          </a:ln>
          <a:effectLst/>
        </p:spPr>
        <p:txBody>
          <a:bodyPr>
            <a:spAutoFit/>
          </a:bodyPr>
          <a:lstStyle/>
          <a:p>
            <a:r>
              <a:rPr lang="zh-CN" altLang="en-US" sz="2400"/>
              <a:t>           </a:t>
            </a:r>
            <a:r>
              <a:rPr lang="en-US" altLang="zh-CN" sz="2800" b="1" i="1">
                <a:latin typeface="Times New Roman" pitchFamily="18" charset="0"/>
              </a:rPr>
              <a:t>A</a:t>
            </a:r>
            <a:r>
              <a:rPr lang="en-US" altLang="zh-CN" sz="2800" b="1" baseline="-25000">
                <a:latin typeface="Times New Roman" pitchFamily="18" charset="0"/>
              </a:rPr>
              <a:t>1  </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2</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3</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4</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5</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6 </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7</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8</a:t>
            </a:r>
            <a:r>
              <a:rPr lang="en-US" altLang="zh-CN" sz="2800" baseline="-25000">
                <a:latin typeface="Times New Roman" pitchFamily="18" charset="0"/>
              </a:rPr>
              <a:t> </a:t>
            </a:r>
            <a:endParaRPr lang="en-US" altLang="zh-CN" sz="2400"/>
          </a:p>
        </p:txBody>
      </p:sp>
      <p:sp>
        <p:nvSpPr>
          <p:cNvPr id="133123" name="Line 3"/>
          <p:cNvSpPr>
            <a:spLocks noChangeShapeType="1"/>
          </p:cNvSpPr>
          <p:nvPr/>
        </p:nvSpPr>
        <p:spPr bwMode="auto">
          <a:xfrm>
            <a:off x="1917700" y="2376488"/>
            <a:ext cx="1079500" cy="0"/>
          </a:xfrm>
          <a:prstGeom prst="line">
            <a:avLst/>
          </a:prstGeom>
          <a:noFill/>
          <a:ln w="38100">
            <a:solidFill>
              <a:srgbClr val="009200"/>
            </a:solidFill>
            <a:round/>
            <a:headEnd/>
            <a:tailEnd/>
          </a:ln>
          <a:effectLst/>
        </p:spPr>
        <p:txBody>
          <a:bodyPr/>
          <a:lstStyle/>
          <a:p>
            <a:endParaRPr lang="zh-CN" altLang="en-US"/>
          </a:p>
        </p:txBody>
      </p:sp>
      <p:sp>
        <p:nvSpPr>
          <p:cNvPr id="133124" name="Line 4"/>
          <p:cNvSpPr>
            <a:spLocks noChangeShapeType="1"/>
          </p:cNvSpPr>
          <p:nvPr/>
        </p:nvSpPr>
        <p:spPr bwMode="auto">
          <a:xfrm>
            <a:off x="2638425" y="2447925"/>
            <a:ext cx="1079500" cy="0"/>
          </a:xfrm>
          <a:prstGeom prst="line">
            <a:avLst/>
          </a:prstGeom>
          <a:noFill/>
          <a:ln w="38100">
            <a:solidFill>
              <a:srgbClr val="009200"/>
            </a:solidFill>
            <a:round/>
            <a:headEnd/>
            <a:tailEnd/>
          </a:ln>
          <a:effectLst/>
        </p:spPr>
        <p:txBody>
          <a:bodyPr/>
          <a:lstStyle/>
          <a:p>
            <a:endParaRPr lang="zh-CN" altLang="en-US"/>
          </a:p>
        </p:txBody>
      </p:sp>
      <p:sp>
        <p:nvSpPr>
          <p:cNvPr id="133125" name="Line 5"/>
          <p:cNvSpPr>
            <a:spLocks noChangeShapeType="1"/>
          </p:cNvSpPr>
          <p:nvPr/>
        </p:nvSpPr>
        <p:spPr bwMode="auto">
          <a:xfrm>
            <a:off x="3430588" y="2519363"/>
            <a:ext cx="1079500" cy="0"/>
          </a:xfrm>
          <a:prstGeom prst="line">
            <a:avLst/>
          </a:prstGeom>
          <a:noFill/>
          <a:ln w="38100">
            <a:solidFill>
              <a:srgbClr val="009200"/>
            </a:solidFill>
            <a:round/>
            <a:headEnd/>
            <a:tailEnd/>
          </a:ln>
          <a:effectLst/>
        </p:spPr>
        <p:txBody>
          <a:bodyPr/>
          <a:lstStyle/>
          <a:p>
            <a:endParaRPr lang="zh-CN" altLang="en-US"/>
          </a:p>
        </p:txBody>
      </p:sp>
      <p:sp>
        <p:nvSpPr>
          <p:cNvPr id="133126" name="Line 6"/>
          <p:cNvSpPr>
            <a:spLocks noChangeShapeType="1"/>
          </p:cNvSpPr>
          <p:nvPr/>
        </p:nvSpPr>
        <p:spPr bwMode="auto">
          <a:xfrm>
            <a:off x="4222750" y="2592388"/>
            <a:ext cx="1079500" cy="0"/>
          </a:xfrm>
          <a:prstGeom prst="line">
            <a:avLst/>
          </a:prstGeom>
          <a:noFill/>
          <a:ln w="38100">
            <a:solidFill>
              <a:srgbClr val="009200"/>
            </a:solidFill>
            <a:round/>
            <a:headEnd/>
            <a:tailEnd/>
          </a:ln>
          <a:effectLst/>
        </p:spPr>
        <p:txBody>
          <a:bodyPr/>
          <a:lstStyle/>
          <a:p>
            <a:endParaRPr lang="zh-CN" altLang="en-US"/>
          </a:p>
        </p:txBody>
      </p:sp>
      <p:sp>
        <p:nvSpPr>
          <p:cNvPr id="133127" name="Line 7"/>
          <p:cNvSpPr>
            <a:spLocks noChangeShapeType="1"/>
          </p:cNvSpPr>
          <p:nvPr/>
        </p:nvSpPr>
        <p:spPr bwMode="auto">
          <a:xfrm>
            <a:off x="5014913" y="2663825"/>
            <a:ext cx="1079500" cy="0"/>
          </a:xfrm>
          <a:prstGeom prst="line">
            <a:avLst/>
          </a:prstGeom>
          <a:noFill/>
          <a:ln w="38100">
            <a:solidFill>
              <a:srgbClr val="009200"/>
            </a:solidFill>
            <a:round/>
            <a:headEnd/>
            <a:tailEnd/>
          </a:ln>
          <a:effectLst/>
        </p:spPr>
        <p:txBody>
          <a:bodyPr/>
          <a:lstStyle/>
          <a:p>
            <a:endParaRPr lang="zh-CN" altLang="en-US"/>
          </a:p>
        </p:txBody>
      </p:sp>
      <p:sp>
        <p:nvSpPr>
          <p:cNvPr id="133128" name="Line 8"/>
          <p:cNvSpPr>
            <a:spLocks noChangeShapeType="1"/>
          </p:cNvSpPr>
          <p:nvPr/>
        </p:nvSpPr>
        <p:spPr bwMode="auto">
          <a:xfrm>
            <a:off x="5807075" y="2735263"/>
            <a:ext cx="1079500" cy="0"/>
          </a:xfrm>
          <a:prstGeom prst="line">
            <a:avLst/>
          </a:prstGeom>
          <a:noFill/>
          <a:ln w="38100">
            <a:solidFill>
              <a:srgbClr val="009200"/>
            </a:solidFill>
            <a:round/>
            <a:headEnd/>
            <a:tailEnd/>
          </a:ln>
          <a:effectLst/>
        </p:spPr>
        <p:txBody>
          <a:bodyPr/>
          <a:lstStyle/>
          <a:p>
            <a:endParaRPr lang="zh-CN" altLang="en-US"/>
          </a:p>
        </p:txBody>
      </p:sp>
      <p:sp>
        <p:nvSpPr>
          <p:cNvPr id="133129" name="Line 9"/>
          <p:cNvSpPr>
            <a:spLocks noChangeShapeType="1"/>
          </p:cNvSpPr>
          <p:nvPr/>
        </p:nvSpPr>
        <p:spPr bwMode="auto">
          <a:xfrm>
            <a:off x="6599238" y="2808288"/>
            <a:ext cx="1150937" cy="0"/>
          </a:xfrm>
          <a:prstGeom prst="line">
            <a:avLst/>
          </a:prstGeom>
          <a:noFill/>
          <a:ln w="38100">
            <a:solidFill>
              <a:srgbClr val="009200"/>
            </a:solidFill>
            <a:round/>
            <a:headEnd/>
            <a:tailEnd/>
          </a:ln>
          <a:effectLst/>
        </p:spPr>
        <p:txBody>
          <a:bodyPr/>
          <a:lstStyle/>
          <a:p>
            <a:endParaRPr lang="zh-CN" altLang="en-US"/>
          </a:p>
        </p:txBody>
      </p:sp>
      <p:sp>
        <p:nvSpPr>
          <p:cNvPr id="133130" name="Line 10"/>
          <p:cNvSpPr>
            <a:spLocks noChangeShapeType="1"/>
          </p:cNvSpPr>
          <p:nvPr/>
        </p:nvSpPr>
        <p:spPr bwMode="auto">
          <a:xfrm>
            <a:off x="1917700" y="3743325"/>
            <a:ext cx="2520950" cy="0"/>
          </a:xfrm>
          <a:prstGeom prst="line">
            <a:avLst/>
          </a:prstGeom>
          <a:noFill/>
          <a:ln w="38100">
            <a:solidFill>
              <a:srgbClr val="009200"/>
            </a:solidFill>
            <a:round/>
            <a:headEnd/>
            <a:tailEnd/>
          </a:ln>
          <a:effectLst/>
        </p:spPr>
        <p:txBody>
          <a:bodyPr/>
          <a:lstStyle/>
          <a:p>
            <a:endParaRPr lang="zh-CN" altLang="en-US"/>
          </a:p>
        </p:txBody>
      </p:sp>
      <p:sp>
        <p:nvSpPr>
          <p:cNvPr id="133131" name="Line 11"/>
          <p:cNvSpPr>
            <a:spLocks noChangeShapeType="1"/>
          </p:cNvSpPr>
          <p:nvPr/>
        </p:nvSpPr>
        <p:spPr bwMode="auto">
          <a:xfrm>
            <a:off x="2781300" y="3816350"/>
            <a:ext cx="2592388" cy="0"/>
          </a:xfrm>
          <a:prstGeom prst="line">
            <a:avLst/>
          </a:prstGeom>
          <a:noFill/>
          <a:ln w="38100">
            <a:solidFill>
              <a:srgbClr val="009200"/>
            </a:solidFill>
            <a:round/>
            <a:headEnd/>
            <a:tailEnd/>
          </a:ln>
          <a:effectLst/>
        </p:spPr>
        <p:txBody>
          <a:bodyPr/>
          <a:lstStyle/>
          <a:p>
            <a:endParaRPr lang="zh-CN" altLang="en-US"/>
          </a:p>
        </p:txBody>
      </p:sp>
      <p:sp>
        <p:nvSpPr>
          <p:cNvPr id="133132" name="Line 12"/>
          <p:cNvSpPr>
            <a:spLocks noChangeShapeType="1"/>
          </p:cNvSpPr>
          <p:nvPr/>
        </p:nvSpPr>
        <p:spPr bwMode="auto">
          <a:xfrm>
            <a:off x="3573463" y="3887788"/>
            <a:ext cx="2592387" cy="0"/>
          </a:xfrm>
          <a:prstGeom prst="line">
            <a:avLst/>
          </a:prstGeom>
          <a:noFill/>
          <a:ln w="38100">
            <a:solidFill>
              <a:srgbClr val="009200"/>
            </a:solidFill>
            <a:round/>
            <a:headEnd/>
            <a:tailEnd/>
          </a:ln>
          <a:effectLst/>
        </p:spPr>
        <p:txBody>
          <a:bodyPr/>
          <a:lstStyle/>
          <a:p>
            <a:endParaRPr lang="zh-CN" altLang="en-US"/>
          </a:p>
        </p:txBody>
      </p:sp>
      <p:sp>
        <p:nvSpPr>
          <p:cNvPr id="133133" name="Line 13"/>
          <p:cNvSpPr>
            <a:spLocks noChangeShapeType="1"/>
          </p:cNvSpPr>
          <p:nvPr/>
        </p:nvSpPr>
        <p:spPr bwMode="auto">
          <a:xfrm>
            <a:off x="4294188" y="3959225"/>
            <a:ext cx="2736850" cy="0"/>
          </a:xfrm>
          <a:prstGeom prst="line">
            <a:avLst/>
          </a:prstGeom>
          <a:noFill/>
          <a:ln w="38100">
            <a:solidFill>
              <a:srgbClr val="009200"/>
            </a:solidFill>
            <a:round/>
            <a:headEnd/>
            <a:tailEnd/>
          </a:ln>
          <a:effectLst/>
        </p:spPr>
        <p:txBody>
          <a:bodyPr/>
          <a:lstStyle/>
          <a:p>
            <a:endParaRPr lang="zh-CN" altLang="en-US"/>
          </a:p>
        </p:txBody>
      </p:sp>
      <p:sp>
        <p:nvSpPr>
          <p:cNvPr id="133134" name="Line 14"/>
          <p:cNvSpPr>
            <a:spLocks noChangeShapeType="1"/>
          </p:cNvSpPr>
          <p:nvPr/>
        </p:nvSpPr>
        <p:spPr bwMode="auto">
          <a:xfrm>
            <a:off x="5157788" y="4032250"/>
            <a:ext cx="2592387" cy="0"/>
          </a:xfrm>
          <a:prstGeom prst="line">
            <a:avLst/>
          </a:prstGeom>
          <a:noFill/>
          <a:ln w="38100">
            <a:solidFill>
              <a:srgbClr val="009200"/>
            </a:solidFill>
            <a:round/>
            <a:headEnd/>
            <a:tailEnd/>
          </a:ln>
          <a:effectLst/>
        </p:spPr>
        <p:txBody>
          <a:bodyPr/>
          <a:lstStyle/>
          <a:p>
            <a:endParaRPr lang="zh-CN" altLang="en-US"/>
          </a:p>
        </p:txBody>
      </p:sp>
      <p:sp>
        <p:nvSpPr>
          <p:cNvPr id="133135" name="Line 15"/>
          <p:cNvSpPr>
            <a:spLocks noChangeShapeType="1"/>
          </p:cNvSpPr>
          <p:nvPr/>
        </p:nvSpPr>
        <p:spPr bwMode="auto">
          <a:xfrm>
            <a:off x="1919288" y="3068638"/>
            <a:ext cx="1798637" cy="0"/>
          </a:xfrm>
          <a:prstGeom prst="line">
            <a:avLst/>
          </a:prstGeom>
          <a:noFill/>
          <a:ln w="38100">
            <a:solidFill>
              <a:srgbClr val="009200"/>
            </a:solidFill>
            <a:round/>
            <a:headEnd/>
            <a:tailEnd/>
          </a:ln>
          <a:effectLst/>
        </p:spPr>
        <p:txBody>
          <a:bodyPr/>
          <a:lstStyle/>
          <a:p>
            <a:endParaRPr lang="zh-CN" altLang="en-US"/>
          </a:p>
        </p:txBody>
      </p:sp>
      <p:sp>
        <p:nvSpPr>
          <p:cNvPr id="133136" name="Line 16"/>
          <p:cNvSpPr>
            <a:spLocks noChangeShapeType="1"/>
          </p:cNvSpPr>
          <p:nvPr/>
        </p:nvSpPr>
        <p:spPr bwMode="auto">
          <a:xfrm>
            <a:off x="2709863" y="3168650"/>
            <a:ext cx="1800225" cy="0"/>
          </a:xfrm>
          <a:prstGeom prst="line">
            <a:avLst/>
          </a:prstGeom>
          <a:noFill/>
          <a:ln w="38100">
            <a:solidFill>
              <a:srgbClr val="009200"/>
            </a:solidFill>
            <a:round/>
            <a:headEnd/>
            <a:tailEnd/>
          </a:ln>
          <a:effectLst/>
        </p:spPr>
        <p:txBody>
          <a:bodyPr/>
          <a:lstStyle/>
          <a:p>
            <a:endParaRPr lang="zh-CN" altLang="en-US"/>
          </a:p>
        </p:txBody>
      </p:sp>
      <p:sp>
        <p:nvSpPr>
          <p:cNvPr id="133137" name="Line 17"/>
          <p:cNvSpPr>
            <a:spLocks noChangeShapeType="1"/>
          </p:cNvSpPr>
          <p:nvPr/>
        </p:nvSpPr>
        <p:spPr bwMode="auto">
          <a:xfrm>
            <a:off x="3646488" y="3240088"/>
            <a:ext cx="1727200" cy="0"/>
          </a:xfrm>
          <a:prstGeom prst="line">
            <a:avLst/>
          </a:prstGeom>
          <a:noFill/>
          <a:ln w="38100">
            <a:solidFill>
              <a:srgbClr val="009200"/>
            </a:solidFill>
            <a:round/>
            <a:headEnd/>
            <a:tailEnd/>
          </a:ln>
          <a:effectLst/>
        </p:spPr>
        <p:txBody>
          <a:bodyPr/>
          <a:lstStyle/>
          <a:p>
            <a:endParaRPr lang="zh-CN" altLang="en-US"/>
          </a:p>
        </p:txBody>
      </p:sp>
      <p:sp>
        <p:nvSpPr>
          <p:cNvPr id="133138" name="Line 18"/>
          <p:cNvSpPr>
            <a:spLocks noChangeShapeType="1"/>
          </p:cNvSpPr>
          <p:nvPr/>
        </p:nvSpPr>
        <p:spPr bwMode="auto">
          <a:xfrm flipV="1">
            <a:off x="4438650" y="3311525"/>
            <a:ext cx="1727200" cy="1588"/>
          </a:xfrm>
          <a:prstGeom prst="line">
            <a:avLst/>
          </a:prstGeom>
          <a:noFill/>
          <a:ln w="38100">
            <a:solidFill>
              <a:srgbClr val="009200"/>
            </a:solidFill>
            <a:round/>
            <a:headEnd/>
            <a:tailEnd/>
          </a:ln>
          <a:effectLst/>
        </p:spPr>
        <p:txBody>
          <a:bodyPr/>
          <a:lstStyle/>
          <a:p>
            <a:endParaRPr lang="zh-CN" altLang="en-US"/>
          </a:p>
        </p:txBody>
      </p:sp>
      <p:sp>
        <p:nvSpPr>
          <p:cNvPr id="133139" name="Line 19"/>
          <p:cNvSpPr>
            <a:spLocks noChangeShapeType="1"/>
          </p:cNvSpPr>
          <p:nvPr/>
        </p:nvSpPr>
        <p:spPr bwMode="auto">
          <a:xfrm>
            <a:off x="5230813" y="3384550"/>
            <a:ext cx="1727200" cy="0"/>
          </a:xfrm>
          <a:prstGeom prst="line">
            <a:avLst/>
          </a:prstGeom>
          <a:noFill/>
          <a:ln w="38100">
            <a:solidFill>
              <a:srgbClr val="009200"/>
            </a:solidFill>
            <a:round/>
            <a:headEnd/>
            <a:tailEnd/>
          </a:ln>
          <a:effectLst/>
        </p:spPr>
        <p:txBody>
          <a:bodyPr/>
          <a:lstStyle/>
          <a:p>
            <a:endParaRPr lang="zh-CN" altLang="en-US"/>
          </a:p>
        </p:txBody>
      </p:sp>
      <p:sp>
        <p:nvSpPr>
          <p:cNvPr id="133140" name="Line 20"/>
          <p:cNvSpPr>
            <a:spLocks noChangeShapeType="1"/>
          </p:cNvSpPr>
          <p:nvPr/>
        </p:nvSpPr>
        <p:spPr bwMode="auto">
          <a:xfrm>
            <a:off x="5949950" y="3455988"/>
            <a:ext cx="1800225" cy="0"/>
          </a:xfrm>
          <a:prstGeom prst="line">
            <a:avLst/>
          </a:prstGeom>
          <a:noFill/>
          <a:ln w="38100">
            <a:solidFill>
              <a:srgbClr val="009200"/>
            </a:solidFill>
            <a:round/>
            <a:headEnd/>
            <a:tailEnd/>
          </a:ln>
          <a:effectLst/>
        </p:spPr>
        <p:txBody>
          <a:bodyPr/>
          <a:lstStyle/>
          <a:p>
            <a:endParaRPr lang="zh-CN" altLang="en-US"/>
          </a:p>
        </p:txBody>
      </p:sp>
      <p:sp>
        <p:nvSpPr>
          <p:cNvPr id="133141" name="Line 21"/>
          <p:cNvSpPr>
            <a:spLocks noChangeShapeType="1"/>
          </p:cNvSpPr>
          <p:nvPr/>
        </p:nvSpPr>
        <p:spPr bwMode="auto">
          <a:xfrm>
            <a:off x="1917700" y="4464050"/>
            <a:ext cx="3529013" cy="0"/>
          </a:xfrm>
          <a:prstGeom prst="line">
            <a:avLst/>
          </a:prstGeom>
          <a:noFill/>
          <a:ln w="38100">
            <a:solidFill>
              <a:srgbClr val="009200"/>
            </a:solidFill>
            <a:round/>
            <a:headEnd/>
            <a:tailEnd/>
          </a:ln>
          <a:effectLst/>
        </p:spPr>
        <p:txBody>
          <a:bodyPr/>
          <a:lstStyle/>
          <a:p>
            <a:endParaRPr lang="zh-CN" altLang="en-US"/>
          </a:p>
        </p:txBody>
      </p:sp>
      <p:sp>
        <p:nvSpPr>
          <p:cNvPr id="133142" name="Line 22"/>
          <p:cNvSpPr>
            <a:spLocks noChangeShapeType="1"/>
          </p:cNvSpPr>
          <p:nvPr/>
        </p:nvSpPr>
        <p:spPr bwMode="auto">
          <a:xfrm>
            <a:off x="2709863" y="4535488"/>
            <a:ext cx="3529012" cy="0"/>
          </a:xfrm>
          <a:prstGeom prst="line">
            <a:avLst/>
          </a:prstGeom>
          <a:noFill/>
          <a:ln w="38100">
            <a:solidFill>
              <a:srgbClr val="009200"/>
            </a:solidFill>
            <a:round/>
            <a:headEnd/>
            <a:tailEnd/>
          </a:ln>
          <a:effectLst/>
        </p:spPr>
        <p:txBody>
          <a:bodyPr/>
          <a:lstStyle/>
          <a:p>
            <a:endParaRPr lang="zh-CN" altLang="en-US"/>
          </a:p>
        </p:txBody>
      </p:sp>
      <p:sp>
        <p:nvSpPr>
          <p:cNvPr id="133143" name="Line 23"/>
          <p:cNvSpPr>
            <a:spLocks noChangeShapeType="1"/>
          </p:cNvSpPr>
          <p:nvPr/>
        </p:nvSpPr>
        <p:spPr bwMode="auto">
          <a:xfrm>
            <a:off x="3717925" y="4606925"/>
            <a:ext cx="3313113" cy="0"/>
          </a:xfrm>
          <a:prstGeom prst="line">
            <a:avLst/>
          </a:prstGeom>
          <a:noFill/>
          <a:ln w="38100">
            <a:solidFill>
              <a:srgbClr val="009200"/>
            </a:solidFill>
            <a:round/>
            <a:headEnd/>
            <a:tailEnd/>
          </a:ln>
          <a:effectLst/>
        </p:spPr>
        <p:txBody>
          <a:bodyPr/>
          <a:lstStyle/>
          <a:p>
            <a:endParaRPr lang="zh-CN" altLang="en-US"/>
          </a:p>
        </p:txBody>
      </p:sp>
      <p:sp>
        <p:nvSpPr>
          <p:cNvPr id="133144" name="Line 24"/>
          <p:cNvSpPr>
            <a:spLocks noChangeShapeType="1"/>
          </p:cNvSpPr>
          <p:nvPr/>
        </p:nvSpPr>
        <p:spPr bwMode="auto">
          <a:xfrm>
            <a:off x="4365625" y="4678363"/>
            <a:ext cx="3457575" cy="0"/>
          </a:xfrm>
          <a:prstGeom prst="line">
            <a:avLst/>
          </a:prstGeom>
          <a:noFill/>
          <a:ln w="38100">
            <a:solidFill>
              <a:srgbClr val="009200"/>
            </a:solidFill>
            <a:round/>
            <a:headEnd/>
            <a:tailEnd/>
          </a:ln>
          <a:effectLst/>
        </p:spPr>
        <p:txBody>
          <a:bodyPr/>
          <a:lstStyle/>
          <a:p>
            <a:endParaRPr lang="zh-CN" altLang="en-US"/>
          </a:p>
        </p:txBody>
      </p:sp>
      <p:sp>
        <p:nvSpPr>
          <p:cNvPr id="133145" name="Line 25"/>
          <p:cNvSpPr>
            <a:spLocks noChangeShapeType="1"/>
          </p:cNvSpPr>
          <p:nvPr/>
        </p:nvSpPr>
        <p:spPr bwMode="auto">
          <a:xfrm>
            <a:off x="1917700" y="5111750"/>
            <a:ext cx="4392613" cy="0"/>
          </a:xfrm>
          <a:prstGeom prst="line">
            <a:avLst/>
          </a:prstGeom>
          <a:noFill/>
          <a:ln w="38100">
            <a:solidFill>
              <a:srgbClr val="009200"/>
            </a:solidFill>
            <a:round/>
            <a:headEnd/>
            <a:tailEnd/>
          </a:ln>
          <a:effectLst/>
        </p:spPr>
        <p:txBody>
          <a:bodyPr/>
          <a:lstStyle/>
          <a:p>
            <a:endParaRPr lang="zh-CN" altLang="en-US"/>
          </a:p>
        </p:txBody>
      </p:sp>
      <p:sp>
        <p:nvSpPr>
          <p:cNvPr id="133146" name="Line 26"/>
          <p:cNvSpPr>
            <a:spLocks noChangeShapeType="1"/>
          </p:cNvSpPr>
          <p:nvPr/>
        </p:nvSpPr>
        <p:spPr bwMode="auto">
          <a:xfrm>
            <a:off x="2781300" y="5184775"/>
            <a:ext cx="4249738" cy="0"/>
          </a:xfrm>
          <a:prstGeom prst="line">
            <a:avLst/>
          </a:prstGeom>
          <a:noFill/>
          <a:ln w="38100">
            <a:solidFill>
              <a:srgbClr val="009200"/>
            </a:solidFill>
            <a:round/>
            <a:headEnd/>
            <a:tailEnd/>
          </a:ln>
          <a:effectLst/>
        </p:spPr>
        <p:txBody>
          <a:bodyPr/>
          <a:lstStyle/>
          <a:p>
            <a:endParaRPr lang="zh-CN" altLang="en-US"/>
          </a:p>
        </p:txBody>
      </p:sp>
      <p:sp>
        <p:nvSpPr>
          <p:cNvPr id="133147" name="Line 27"/>
          <p:cNvSpPr>
            <a:spLocks noChangeShapeType="1"/>
          </p:cNvSpPr>
          <p:nvPr/>
        </p:nvSpPr>
        <p:spPr bwMode="auto">
          <a:xfrm>
            <a:off x="3717925" y="5256213"/>
            <a:ext cx="4105275" cy="0"/>
          </a:xfrm>
          <a:prstGeom prst="line">
            <a:avLst/>
          </a:prstGeom>
          <a:noFill/>
          <a:ln w="38100">
            <a:solidFill>
              <a:srgbClr val="009200"/>
            </a:solidFill>
            <a:round/>
            <a:headEnd/>
            <a:tailEnd/>
          </a:ln>
          <a:effectLst/>
        </p:spPr>
        <p:txBody>
          <a:bodyPr/>
          <a:lstStyle/>
          <a:p>
            <a:endParaRPr lang="zh-CN" altLang="en-US"/>
          </a:p>
        </p:txBody>
      </p:sp>
      <p:sp>
        <p:nvSpPr>
          <p:cNvPr id="133148" name="Line 28"/>
          <p:cNvSpPr>
            <a:spLocks noChangeShapeType="1"/>
          </p:cNvSpPr>
          <p:nvPr/>
        </p:nvSpPr>
        <p:spPr bwMode="auto">
          <a:xfrm>
            <a:off x="1917700" y="5688013"/>
            <a:ext cx="5040313" cy="0"/>
          </a:xfrm>
          <a:prstGeom prst="line">
            <a:avLst/>
          </a:prstGeom>
          <a:noFill/>
          <a:ln w="38100">
            <a:solidFill>
              <a:srgbClr val="009200"/>
            </a:solidFill>
            <a:round/>
            <a:headEnd/>
            <a:tailEnd/>
          </a:ln>
          <a:effectLst/>
        </p:spPr>
        <p:txBody>
          <a:bodyPr/>
          <a:lstStyle/>
          <a:p>
            <a:endParaRPr lang="zh-CN" altLang="en-US"/>
          </a:p>
        </p:txBody>
      </p:sp>
      <p:sp>
        <p:nvSpPr>
          <p:cNvPr id="133149" name="Line 29"/>
          <p:cNvSpPr>
            <a:spLocks noChangeShapeType="1"/>
          </p:cNvSpPr>
          <p:nvPr/>
        </p:nvSpPr>
        <p:spPr bwMode="auto">
          <a:xfrm>
            <a:off x="2854325" y="5759450"/>
            <a:ext cx="4968875" cy="0"/>
          </a:xfrm>
          <a:prstGeom prst="line">
            <a:avLst/>
          </a:prstGeom>
          <a:noFill/>
          <a:ln w="38100">
            <a:solidFill>
              <a:srgbClr val="009200"/>
            </a:solidFill>
            <a:round/>
            <a:headEnd/>
            <a:tailEnd/>
          </a:ln>
          <a:effectLst/>
        </p:spPr>
        <p:txBody>
          <a:bodyPr/>
          <a:lstStyle/>
          <a:p>
            <a:endParaRPr lang="zh-CN" altLang="en-US"/>
          </a:p>
        </p:txBody>
      </p:sp>
      <p:sp>
        <p:nvSpPr>
          <p:cNvPr id="133150" name="Line 30"/>
          <p:cNvSpPr>
            <a:spLocks noChangeShapeType="1"/>
          </p:cNvSpPr>
          <p:nvPr/>
        </p:nvSpPr>
        <p:spPr bwMode="auto">
          <a:xfrm>
            <a:off x="1917700" y="6335713"/>
            <a:ext cx="5905500" cy="0"/>
          </a:xfrm>
          <a:prstGeom prst="line">
            <a:avLst/>
          </a:prstGeom>
          <a:noFill/>
          <a:ln w="38100">
            <a:solidFill>
              <a:srgbClr val="009200"/>
            </a:solidFill>
            <a:round/>
            <a:headEnd/>
            <a:tailEnd/>
          </a:ln>
          <a:effectLst/>
        </p:spPr>
        <p:txBody>
          <a:bodyPr/>
          <a:lstStyle/>
          <a:p>
            <a:endParaRPr lang="zh-CN" altLang="en-US"/>
          </a:p>
        </p:txBody>
      </p:sp>
      <p:sp>
        <p:nvSpPr>
          <p:cNvPr id="133151" name="Text Box 31"/>
          <p:cNvSpPr txBox="1">
            <a:spLocks noChangeArrowheads="1"/>
          </p:cNvSpPr>
          <p:nvPr/>
        </p:nvSpPr>
        <p:spPr bwMode="auto">
          <a:xfrm>
            <a:off x="838200" y="2087563"/>
            <a:ext cx="792163" cy="4437062"/>
          </a:xfrm>
          <a:prstGeom prst="rect">
            <a:avLst/>
          </a:prstGeom>
          <a:noFill/>
          <a:ln w="9525">
            <a:noFill/>
            <a:miter lim="800000"/>
            <a:headEnd/>
            <a:tailEnd/>
          </a:ln>
          <a:effectLst/>
        </p:spPr>
        <p:txBody>
          <a:bodyPr>
            <a:spAutoFit/>
          </a:bodyPr>
          <a:lstStyle/>
          <a:p>
            <a:pPr>
              <a:lnSpc>
                <a:spcPct val="170000"/>
              </a:lnSpc>
            </a:pPr>
            <a:r>
              <a:rPr lang="en-US" altLang="zh-CN" sz="2400" b="1" i="1">
                <a:latin typeface="Times New Roman" pitchFamily="18" charset="0"/>
              </a:rPr>
              <a:t>l</a:t>
            </a:r>
            <a:r>
              <a:rPr lang="en-US" altLang="zh-CN" sz="2400" b="1">
                <a:latin typeface="Times New Roman" pitchFamily="18" charset="0"/>
              </a:rPr>
              <a:t>=2</a:t>
            </a:r>
          </a:p>
          <a:p>
            <a:pPr>
              <a:lnSpc>
                <a:spcPct val="170000"/>
              </a:lnSpc>
            </a:pPr>
            <a:r>
              <a:rPr lang="en-US" altLang="zh-CN" sz="2400" b="1" i="1">
                <a:latin typeface="Times New Roman" pitchFamily="18" charset="0"/>
              </a:rPr>
              <a:t>l</a:t>
            </a:r>
            <a:r>
              <a:rPr lang="en-US" altLang="zh-CN" sz="2400" b="1">
                <a:latin typeface="Times New Roman" pitchFamily="18" charset="0"/>
              </a:rPr>
              <a:t>=3</a:t>
            </a:r>
          </a:p>
          <a:p>
            <a:pPr>
              <a:lnSpc>
                <a:spcPct val="170000"/>
              </a:lnSpc>
            </a:pPr>
            <a:r>
              <a:rPr lang="en-US" altLang="zh-CN" sz="2400" b="1" i="1">
                <a:latin typeface="Times New Roman" pitchFamily="18" charset="0"/>
              </a:rPr>
              <a:t>l</a:t>
            </a:r>
            <a:r>
              <a:rPr lang="en-US" altLang="zh-CN" sz="2400" b="1">
                <a:latin typeface="Times New Roman" pitchFamily="18" charset="0"/>
              </a:rPr>
              <a:t>=4</a:t>
            </a:r>
          </a:p>
          <a:p>
            <a:pPr>
              <a:lnSpc>
                <a:spcPct val="170000"/>
              </a:lnSpc>
            </a:pPr>
            <a:r>
              <a:rPr lang="en-US" altLang="zh-CN" sz="2400" b="1" i="1">
                <a:latin typeface="Times New Roman" pitchFamily="18" charset="0"/>
              </a:rPr>
              <a:t>l</a:t>
            </a:r>
            <a:r>
              <a:rPr lang="en-US" altLang="zh-CN" sz="2400" b="1">
                <a:latin typeface="Times New Roman" pitchFamily="18" charset="0"/>
              </a:rPr>
              <a:t>=5</a:t>
            </a:r>
          </a:p>
          <a:p>
            <a:pPr>
              <a:lnSpc>
                <a:spcPct val="170000"/>
              </a:lnSpc>
            </a:pPr>
            <a:r>
              <a:rPr lang="en-US" altLang="zh-CN" sz="2400" b="1" i="1">
                <a:latin typeface="Times New Roman" pitchFamily="18" charset="0"/>
              </a:rPr>
              <a:t>l</a:t>
            </a:r>
            <a:r>
              <a:rPr lang="en-US" altLang="zh-CN" sz="2400" b="1">
                <a:latin typeface="Times New Roman" pitchFamily="18" charset="0"/>
              </a:rPr>
              <a:t>=6</a:t>
            </a:r>
          </a:p>
          <a:p>
            <a:pPr>
              <a:lnSpc>
                <a:spcPct val="170000"/>
              </a:lnSpc>
            </a:pPr>
            <a:r>
              <a:rPr lang="en-US" altLang="zh-CN" sz="2400" b="1" i="1">
                <a:latin typeface="Times New Roman" pitchFamily="18" charset="0"/>
              </a:rPr>
              <a:t>l</a:t>
            </a:r>
            <a:r>
              <a:rPr lang="en-US" altLang="zh-CN" sz="2400" b="1">
                <a:latin typeface="Times New Roman" pitchFamily="18" charset="0"/>
              </a:rPr>
              <a:t>=7</a:t>
            </a:r>
          </a:p>
          <a:p>
            <a:pPr>
              <a:lnSpc>
                <a:spcPct val="170000"/>
              </a:lnSpc>
            </a:pPr>
            <a:r>
              <a:rPr lang="en-US" altLang="zh-CN" sz="2400" b="1" i="1">
                <a:latin typeface="Times New Roman" pitchFamily="18" charset="0"/>
              </a:rPr>
              <a:t>l</a:t>
            </a:r>
            <a:r>
              <a:rPr lang="en-US" altLang="zh-CN" sz="2400" b="1">
                <a:latin typeface="Times New Roman" pitchFamily="18" charset="0"/>
              </a:rPr>
              <a:t>=8</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pic>
        <p:nvPicPr>
          <p:cNvPr id="52226" name="Picture 1" descr="C:\Users\hp\AppData\Roaming\Tencent\Users\648774553\QQ\WinTemp\RichOle\TFK408QLSY5[I0551FR5_7H.jpg"/>
          <p:cNvPicPr>
            <a:picLocks noChangeAspect="1" noChangeArrowheads="1"/>
          </p:cNvPicPr>
          <p:nvPr/>
        </p:nvPicPr>
        <p:blipFill>
          <a:blip r:embed="rId2" cstate="print"/>
          <a:srcRect/>
          <a:stretch>
            <a:fillRect/>
          </a:stretch>
        </p:blipFill>
        <p:spPr bwMode="auto">
          <a:xfrm>
            <a:off x="395536" y="1628800"/>
            <a:ext cx="7896225" cy="3090863"/>
          </a:xfrm>
          <a:prstGeom prst="rect">
            <a:avLst/>
          </a:prstGeom>
          <a:noFill/>
          <a:ln w="9525">
            <a:noFill/>
            <a:miter lim="800000"/>
            <a:headEnd/>
            <a:tailEnd/>
          </a:ln>
        </p:spPr>
      </p:pic>
      <p:sp>
        <p:nvSpPr>
          <p:cNvPr id="52227"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8"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9"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0"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1"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2"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2233" name="Picture 9" descr="C:\Users\hp\AppData\Roaming\Tencent\Users\648774553\QQ\WinTemp\RichOle\~)@KCSY~WY6%$X8SOAUZQUF.jpg"/>
          <p:cNvPicPr>
            <a:picLocks noChangeAspect="1" noChangeArrowheads="1"/>
          </p:cNvPicPr>
          <p:nvPr/>
        </p:nvPicPr>
        <p:blipFill>
          <a:blip r:embed="rId3" cstate="print"/>
          <a:srcRect/>
          <a:stretch>
            <a:fillRect/>
          </a:stretch>
        </p:blipFill>
        <p:spPr bwMode="auto">
          <a:xfrm>
            <a:off x="152400" y="1066800"/>
            <a:ext cx="7896225" cy="792163"/>
          </a:xfrm>
          <a:prstGeom prst="rect">
            <a:avLst/>
          </a:prstGeom>
          <a:noFill/>
          <a:ln w="9525">
            <a:noFill/>
            <a:miter lim="800000"/>
            <a:headEnd/>
            <a:tailEnd/>
          </a:ln>
        </p:spPr>
      </p:pic>
      <p:pic>
        <p:nvPicPr>
          <p:cNvPr id="52234" name="Picture 10" descr="C:\Users\hp\AppData\Roaming\Tencent\Users\648774553\QQ\WinTemp\RichOle\L5CVAKMC6_Z4033C7SJUG@U.jpg"/>
          <p:cNvPicPr>
            <a:picLocks noChangeAspect="1" noChangeArrowheads="1"/>
          </p:cNvPicPr>
          <p:nvPr/>
        </p:nvPicPr>
        <p:blipFill>
          <a:blip r:embed="rId4" cstate="print"/>
          <a:srcRect/>
          <a:stretch>
            <a:fillRect/>
          </a:stretch>
        </p:blipFill>
        <p:spPr bwMode="auto">
          <a:xfrm>
            <a:off x="304800" y="4868863"/>
            <a:ext cx="7486650" cy="1209675"/>
          </a:xfrm>
          <a:prstGeom prst="rect">
            <a:avLst/>
          </a:prstGeom>
          <a:noFill/>
          <a:ln w="9525">
            <a:noFill/>
            <a:miter lim="800000"/>
            <a:headEnd/>
            <a:tailEnd/>
          </a:ln>
        </p:spPr>
      </p:pic>
      <p:sp>
        <p:nvSpPr>
          <p:cNvPr id="12" name="TextBox 11"/>
          <p:cNvSpPr txBox="1"/>
          <p:nvPr/>
        </p:nvSpPr>
        <p:spPr>
          <a:xfrm>
            <a:off x="7703840" y="5157192"/>
            <a:ext cx="1260648" cy="369332"/>
          </a:xfrm>
          <a:prstGeom prst="rect">
            <a:avLst/>
          </a:prstGeom>
          <a:noFill/>
        </p:spPr>
        <p:txBody>
          <a:bodyPr wrap="square" rtlCol="0">
            <a:spAutoFit/>
          </a:bodyPr>
          <a:lstStyle/>
          <a:p>
            <a:r>
              <a:rPr lang="en-US" altLang="zh-CN" dirty="0" smtClean="0">
                <a:solidFill>
                  <a:srgbClr val="FF0000"/>
                </a:solidFill>
              </a:rPr>
              <a:t>s[2,5] = 3</a:t>
            </a:r>
            <a:endParaRPr lang="zh-CN" altLang="en-US" dirty="0">
              <a:solidFill>
                <a:srgbClr val="FF0000"/>
              </a:solidFill>
            </a:endParaRPr>
          </a:p>
        </p:txBody>
      </p:sp>
      <p:cxnSp>
        <p:nvCxnSpPr>
          <p:cNvPr id="14" name="直接连接符 13"/>
          <p:cNvCxnSpPr/>
          <p:nvPr/>
        </p:nvCxnSpPr>
        <p:spPr>
          <a:xfrm>
            <a:off x="1835696" y="5445224"/>
            <a:ext cx="5544616"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Analysis</a:t>
            </a:r>
          </a:p>
        </p:txBody>
      </p:sp>
      <p:sp>
        <p:nvSpPr>
          <p:cNvPr id="22531" name="Rectangle 3"/>
          <p:cNvSpPr>
            <a:spLocks noGrp="1" noChangeArrowheads="1"/>
          </p:cNvSpPr>
          <p:nvPr>
            <p:ph type="body" idx="1"/>
          </p:nvPr>
        </p:nvSpPr>
        <p:spPr>
          <a:xfrm>
            <a:off x="630238" y="1860550"/>
            <a:ext cx="7772400" cy="2576513"/>
          </a:xfrm>
        </p:spPr>
        <p:txBody>
          <a:bodyPr rtlCol="0">
            <a:normAutofit/>
          </a:bodyPr>
          <a:lstStyle/>
          <a:p>
            <a:pPr fontAlgn="auto">
              <a:spcAft>
                <a:spcPts val="0"/>
              </a:spcAft>
              <a:buFont typeface="Arial" pitchFamily="34" charset="0"/>
              <a:buChar char="•"/>
              <a:defRPr/>
            </a:pPr>
            <a:r>
              <a:rPr lang="en-US" altLang="zh-CN" sz="2800" dirty="0" smtClean="0"/>
              <a:t>The array </a:t>
            </a:r>
            <a:r>
              <a:rPr lang="en-US" altLang="zh-CN" sz="2800" i="1" dirty="0" smtClean="0">
                <a:sym typeface="Symbol" pitchFamily="18" charset="2"/>
              </a:rPr>
              <a:t>s</a:t>
            </a:r>
            <a:r>
              <a:rPr lang="en-US" altLang="zh-CN" sz="2800" dirty="0" smtClean="0">
                <a:sym typeface="Symbol" pitchFamily="18" charset="2"/>
              </a:rPr>
              <a:t>[</a:t>
            </a:r>
            <a:r>
              <a:rPr lang="en-US" altLang="zh-CN" sz="2800" i="1" dirty="0" smtClean="0">
                <a:sym typeface="Symbol" pitchFamily="18" charset="2"/>
              </a:rPr>
              <a:t>i, j</a:t>
            </a:r>
            <a:r>
              <a:rPr lang="en-US" altLang="zh-CN" sz="2800" dirty="0" smtClean="0">
                <a:sym typeface="Symbol" pitchFamily="18" charset="2"/>
              </a:rPr>
              <a:t>]</a:t>
            </a:r>
            <a:r>
              <a:rPr lang="en-US" altLang="zh-CN" sz="2800" dirty="0" smtClean="0"/>
              <a:t> is used to extract the actual sequence (see next).</a:t>
            </a:r>
          </a:p>
          <a:p>
            <a:pPr fontAlgn="auto">
              <a:spcAft>
                <a:spcPts val="0"/>
              </a:spcAft>
              <a:buFont typeface="Arial" pitchFamily="34" charset="0"/>
              <a:buChar char="•"/>
              <a:defRPr/>
            </a:pPr>
            <a:endParaRPr lang="en-US" altLang="zh-CN" sz="2000" dirty="0" smtClean="0"/>
          </a:p>
          <a:p>
            <a:pPr fontAlgn="auto">
              <a:spcAft>
                <a:spcPts val="0"/>
              </a:spcAft>
              <a:buFont typeface="Arial" pitchFamily="34" charset="0"/>
              <a:buChar char="•"/>
              <a:defRPr/>
            </a:pPr>
            <a:r>
              <a:rPr lang="en-US" altLang="zh-CN" sz="2800" dirty="0" smtClean="0"/>
              <a:t>There are 3 nested loops and each can iterate at most </a:t>
            </a:r>
            <a:r>
              <a:rPr lang="en-US" altLang="zh-CN" sz="2800" i="1" dirty="0" smtClean="0"/>
              <a:t>n </a:t>
            </a:r>
            <a:r>
              <a:rPr lang="en-US" altLang="zh-CN" sz="2800" dirty="0" smtClean="0"/>
              <a:t>times, so the total running time is </a:t>
            </a:r>
            <a:r>
              <a:rPr lang="en-US" altLang="zh-CN" sz="2800" dirty="0" smtClean="0">
                <a:sym typeface="Symbol" pitchFamily="18" charset="2"/>
              </a:rPr>
              <a:t></a:t>
            </a:r>
            <a:r>
              <a:rPr lang="en-US" altLang="zh-CN" sz="2800" dirty="0" smtClean="0"/>
              <a:t>(</a:t>
            </a:r>
            <a:r>
              <a:rPr lang="en-US" altLang="zh-CN" sz="2800" i="1" dirty="0" smtClean="0"/>
              <a:t>n</a:t>
            </a:r>
            <a:r>
              <a:rPr lang="en-US" altLang="zh-CN" sz="2800" baseline="30000" dirty="0" smtClean="0"/>
              <a:t>3</a:t>
            </a:r>
            <a:r>
              <a:rPr lang="en-US" altLang="zh-CN" sz="2800" dirty="0" smtClean="0"/>
              <a:t>).</a:t>
            </a:r>
          </a:p>
          <a:p>
            <a:pPr fontAlgn="auto">
              <a:spcAft>
                <a:spcPts val="0"/>
              </a:spcAft>
              <a:buFont typeface="Arial" pitchFamily="34" charset="0"/>
              <a:buChar char="•"/>
              <a:defRPr/>
            </a:pPr>
            <a:endParaRPr lang="en-US" altLang="zh-CN" sz="2800" dirty="0"/>
          </a:p>
        </p:txBody>
      </p:sp>
      <p:sp>
        <p:nvSpPr>
          <p:cNvPr id="53251" name="矩形 1"/>
          <p:cNvSpPr>
            <a:spLocks noChangeArrowheads="1"/>
          </p:cNvSpPr>
          <p:nvPr/>
        </p:nvSpPr>
        <p:spPr bwMode="auto">
          <a:xfrm>
            <a:off x="387350" y="4921250"/>
            <a:ext cx="8450263" cy="522288"/>
          </a:xfrm>
          <a:prstGeom prst="rect">
            <a:avLst/>
          </a:prstGeom>
          <a:noFill/>
          <a:ln w="9525">
            <a:noFill/>
            <a:miter lim="800000"/>
            <a:headEnd/>
            <a:tailEnd/>
          </a:ln>
        </p:spPr>
        <p:txBody>
          <a:bodyPr wrap="none">
            <a:spAutoFit/>
          </a:bodyPr>
          <a:lstStyle/>
          <a:p>
            <a:r>
              <a:rPr lang="en-US" altLang="zh-CN" sz="2800">
                <a:solidFill>
                  <a:srgbClr val="0070C0"/>
                </a:solidFill>
                <a:latin typeface="Calibri" pitchFamily="34" charset="0"/>
              </a:rPr>
              <a:t>For A</a:t>
            </a:r>
            <a:r>
              <a:rPr lang="en-US" altLang="zh-CN" sz="2800" baseline="-25000">
                <a:solidFill>
                  <a:srgbClr val="0070C0"/>
                </a:solidFill>
                <a:latin typeface="Calibri" pitchFamily="34" charset="0"/>
              </a:rPr>
              <a:t>1</a:t>
            </a:r>
            <a:r>
              <a:rPr lang="en-US" altLang="zh-CN" sz="2800">
                <a:solidFill>
                  <a:srgbClr val="0070C0"/>
                </a:solidFill>
                <a:latin typeface="Calibri" pitchFamily="34" charset="0"/>
              </a:rPr>
              <a:t>*A</a:t>
            </a:r>
            <a:r>
              <a:rPr lang="en-US" altLang="zh-CN" sz="2800" baseline="-25000">
                <a:solidFill>
                  <a:srgbClr val="0070C0"/>
                </a:solidFill>
                <a:latin typeface="Calibri" pitchFamily="34" charset="0"/>
              </a:rPr>
              <a:t>2</a:t>
            </a:r>
            <a:r>
              <a:rPr lang="en-US" altLang="zh-CN" sz="2800">
                <a:solidFill>
                  <a:srgbClr val="0070C0"/>
                </a:solidFill>
                <a:latin typeface="Calibri" pitchFamily="34" charset="0"/>
              </a:rPr>
              <a:t>…*A</a:t>
            </a:r>
            <a:r>
              <a:rPr lang="en-US" altLang="zh-CN" sz="2800" baseline="-25000">
                <a:solidFill>
                  <a:srgbClr val="0070C0"/>
                </a:solidFill>
                <a:latin typeface="Calibri" pitchFamily="34" charset="0"/>
              </a:rPr>
              <a:t>n-1</a:t>
            </a:r>
            <a:r>
              <a:rPr lang="en-US" altLang="zh-CN" sz="2800">
                <a:solidFill>
                  <a:srgbClr val="0070C0"/>
                </a:solidFill>
                <a:latin typeface="Calibri" pitchFamily="34" charset="0"/>
              </a:rPr>
              <a:t>*A</a:t>
            </a:r>
            <a:r>
              <a:rPr lang="en-US" altLang="zh-CN" sz="2800" baseline="-25000">
                <a:solidFill>
                  <a:srgbClr val="0070C0"/>
                </a:solidFill>
                <a:latin typeface="Calibri" pitchFamily="34" charset="0"/>
              </a:rPr>
              <a:t>n</a:t>
            </a:r>
            <a:r>
              <a:rPr lang="en-US" altLang="zh-CN" sz="2800">
                <a:solidFill>
                  <a:srgbClr val="0070C0"/>
                </a:solidFill>
                <a:latin typeface="Calibri" pitchFamily="34" charset="0"/>
              </a:rPr>
              <a:t>, How many different sub-problems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Extracting Optimum Sequence</a:t>
            </a:r>
          </a:p>
        </p:txBody>
      </p:sp>
      <p:sp>
        <p:nvSpPr>
          <p:cNvPr id="23555" name="Rectangle 3"/>
          <p:cNvSpPr>
            <a:spLocks noGrp="1" noChangeArrowheads="1"/>
          </p:cNvSpPr>
          <p:nvPr>
            <p:ph type="body" idx="1"/>
          </p:nvPr>
        </p:nvSpPr>
        <p:spPr>
          <a:xfrm>
            <a:off x="212725" y="1471613"/>
            <a:ext cx="8721725" cy="4114800"/>
          </a:xfrm>
        </p:spPr>
        <p:txBody>
          <a:bodyPr rtlCol="0">
            <a:normAutofit/>
          </a:bodyPr>
          <a:lstStyle/>
          <a:p>
            <a:pPr fontAlgn="auto">
              <a:spcAft>
                <a:spcPts val="0"/>
              </a:spcAft>
              <a:buFont typeface="Arial" pitchFamily="34" charset="0"/>
              <a:buChar char="•"/>
              <a:defRPr/>
            </a:pPr>
            <a:r>
              <a:rPr lang="en-US" altLang="zh-CN" sz="2800" smtClean="0"/>
              <a:t>Leave a split marker indicating where the best split is (i.e. the value of </a:t>
            </a:r>
            <a:r>
              <a:rPr lang="en-US" altLang="zh-CN" sz="2800" i="1" smtClean="0"/>
              <a:t>k</a:t>
            </a:r>
            <a:r>
              <a:rPr lang="en-US" altLang="zh-CN" sz="2800" smtClean="0"/>
              <a:t> leading to minimum values of </a:t>
            </a:r>
            <a:r>
              <a:rPr lang="en-US" altLang="zh-CN" sz="2800" i="1" smtClean="0">
                <a:sym typeface="Symbol" pitchFamily="18" charset="2"/>
              </a:rPr>
              <a:t>m</a:t>
            </a:r>
            <a:r>
              <a:rPr lang="en-US" altLang="zh-CN" sz="2800" smtClean="0">
                <a:sym typeface="Symbol" pitchFamily="18" charset="2"/>
              </a:rPr>
              <a:t>[</a:t>
            </a:r>
            <a:r>
              <a:rPr lang="en-US" altLang="zh-CN" sz="2800" i="1" smtClean="0">
                <a:sym typeface="Symbol" pitchFamily="18" charset="2"/>
              </a:rPr>
              <a:t>i, j</a:t>
            </a:r>
            <a:r>
              <a:rPr lang="en-US" altLang="zh-CN" sz="2800" smtClean="0">
                <a:sym typeface="Symbol" pitchFamily="18" charset="2"/>
              </a:rPr>
              <a:t>]</a:t>
            </a:r>
            <a:r>
              <a:rPr lang="en-US" altLang="zh-CN" sz="2800" smtClean="0"/>
              <a:t>).  We maintain a parallel array </a:t>
            </a:r>
            <a:r>
              <a:rPr lang="en-US" altLang="zh-CN" sz="2800" i="1" smtClean="0">
                <a:sym typeface="Symbol" pitchFamily="18" charset="2"/>
              </a:rPr>
              <a:t>s</a:t>
            </a:r>
            <a:r>
              <a:rPr lang="en-US" altLang="zh-CN" sz="2800" smtClean="0">
                <a:sym typeface="Symbol" pitchFamily="18" charset="2"/>
              </a:rPr>
              <a:t>[</a:t>
            </a:r>
            <a:r>
              <a:rPr lang="en-US" altLang="zh-CN" sz="2800" i="1" smtClean="0">
                <a:sym typeface="Symbol" pitchFamily="18" charset="2"/>
              </a:rPr>
              <a:t>i, j</a:t>
            </a:r>
            <a:r>
              <a:rPr lang="en-US" altLang="zh-CN" sz="2800" smtClean="0">
                <a:sym typeface="Symbol" pitchFamily="18" charset="2"/>
              </a:rPr>
              <a:t>] in which we store the value of </a:t>
            </a:r>
            <a:r>
              <a:rPr lang="en-US" altLang="zh-CN" sz="2800" i="1" smtClean="0"/>
              <a:t>k</a:t>
            </a:r>
            <a:r>
              <a:rPr lang="en-US" altLang="zh-CN" sz="2800" smtClean="0">
                <a:sym typeface="Symbol" pitchFamily="18" charset="2"/>
              </a:rPr>
              <a:t> providing the optimal split.</a:t>
            </a:r>
          </a:p>
          <a:p>
            <a:pPr fontAlgn="auto">
              <a:spcAft>
                <a:spcPts val="0"/>
              </a:spcAft>
              <a:buFont typeface="Arial" pitchFamily="34" charset="0"/>
              <a:buChar char="•"/>
              <a:defRPr/>
            </a:pPr>
            <a:endParaRPr lang="en-US" altLang="zh-CN" sz="1000" smtClean="0">
              <a:sym typeface="Symbol" pitchFamily="18" charset="2"/>
            </a:endParaRPr>
          </a:p>
          <a:p>
            <a:pPr fontAlgn="auto">
              <a:spcBef>
                <a:spcPct val="0"/>
              </a:spcBef>
              <a:spcAft>
                <a:spcPct val="20000"/>
              </a:spcAft>
              <a:buFont typeface="Arial" pitchFamily="34" charset="0"/>
              <a:buChar char="•"/>
              <a:defRPr/>
            </a:pPr>
            <a:r>
              <a:rPr lang="en-US" altLang="zh-CN" sz="2800" smtClean="0">
                <a:sym typeface="Symbol" pitchFamily="18" charset="2"/>
              </a:rPr>
              <a:t>If </a:t>
            </a:r>
            <a:r>
              <a:rPr lang="en-US" altLang="zh-CN" sz="2800" i="1" smtClean="0">
                <a:sym typeface="Symbol" pitchFamily="18" charset="2"/>
              </a:rPr>
              <a:t>s</a:t>
            </a:r>
            <a:r>
              <a:rPr lang="en-US" altLang="zh-CN" sz="2800" smtClean="0">
                <a:sym typeface="Symbol" pitchFamily="18" charset="2"/>
              </a:rPr>
              <a:t>[</a:t>
            </a:r>
            <a:r>
              <a:rPr lang="en-US" altLang="zh-CN" sz="2800" i="1" smtClean="0">
                <a:sym typeface="Symbol" pitchFamily="18" charset="2"/>
              </a:rPr>
              <a:t>i, j</a:t>
            </a:r>
            <a:r>
              <a:rPr lang="en-US" altLang="zh-CN" sz="2800" smtClean="0">
                <a:sym typeface="Symbol" pitchFamily="18" charset="2"/>
              </a:rPr>
              <a:t>] = </a:t>
            </a:r>
            <a:r>
              <a:rPr lang="en-US" altLang="zh-CN" sz="2800" i="1" smtClean="0">
                <a:sym typeface="Symbol" pitchFamily="18" charset="2"/>
              </a:rPr>
              <a:t>k</a:t>
            </a:r>
            <a:r>
              <a:rPr lang="en-US" altLang="zh-CN" sz="2800" smtClean="0">
                <a:sym typeface="Symbol" pitchFamily="18" charset="2"/>
              </a:rPr>
              <a:t>, the best way to multiply the sub-chain </a:t>
            </a:r>
            <a:r>
              <a:rPr lang="en-US" altLang="zh-CN" sz="2600" i="1" smtClean="0"/>
              <a:t>A</a:t>
            </a:r>
            <a:r>
              <a:rPr lang="en-US" altLang="zh-CN" sz="2600" i="1" baseline="-25000" smtClean="0"/>
              <a:t>i…j</a:t>
            </a:r>
            <a:r>
              <a:rPr lang="en-US" altLang="zh-CN" sz="2600" smtClean="0"/>
              <a:t> </a:t>
            </a:r>
            <a:r>
              <a:rPr lang="en-US" altLang="zh-CN" sz="2600" smtClean="0">
                <a:sym typeface="Symbol" pitchFamily="18" charset="2"/>
              </a:rPr>
              <a:t> is to first multiply the sub-chain </a:t>
            </a:r>
            <a:r>
              <a:rPr lang="en-US" altLang="zh-CN" sz="2600" i="1" smtClean="0"/>
              <a:t>A</a:t>
            </a:r>
            <a:r>
              <a:rPr lang="en-US" altLang="zh-CN" sz="2600" i="1" baseline="-25000" smtClean="0"/>
              <a:t>i…k</a:t>
            </a:r>
            <a:r>
              <a:rPr lang="en-US" altLang="zh-CN" sz="2600" smtClean="0"/>
              <a:t> </a:t>
            </a:r>
            <a:r>
              <a:rPr lang="en-US" altLang="zh-CN" sz="2600" smtClean="0">
                <a:sym typeface="Symbol" pitchFamily="18" charset="2"/>
              </a:rPr>
              <a:t> and then the sub-chain </a:t>
            </a:r>
            <a:r>
              <a:rPr lang="en-US" altLang="zh-CN" sz="2600" i="1" smtClean="0"/>
              <a:t>A</a:t>
            </a:r>
            <a:r>
              <a:rPr lang="en-US" altLang="zh-CN" sz="2600" i="1" baseline="-25000" smtClean="0"/>
              <a:t>k+1…j</a:t>
            </a:r>
            <a:r>
              <a:rPr lang="en-US" altLang="zh-CN" sz="2600" smtClean="0"/>
              <a:t> </a:t>
            </a:r>
            <a:r>
              <a:rPr lang="en-US" altLang="zh-CN" sz="2600" smtClean="0">
                <a:sym typeface="Symbol" pitchFamily="18" charset="2"/>
              </a:rPr>
              <a:t>, and finally multiply them together</a:t>
            </a:r>
            <a:r>
              <a:rPr lang="en-US" altLang="zh-CN" sz="2800" smtClean="0">
                <a:sym typeface="Symbol" pitchFamily="18" charset="2"/>
              </a:rPr>
              <a:t>.  Intuitively </a:t>
            </a:r>
            <a:r>
              <a:rPr lang="en-US" altLang="zh-CN" sz="2800" i="1" smtClean="0">
                <a:sym typeface="Symbol" pitchFamily="18" charset="2"/>
              </a:rPr>
              <a:t>s</a:t>
            </a:r>
            <a:r>
              <a:rPr lang="en-US" altLang="zh-CN" sz="2800" smtClean="0">
                <a:sym typeface="Symbol" pitchFamily="18" charset="2"/>
              </a:rPr>
              <a:t>[</a:t>
            </a:r>
            <a:r>
              <a:rPr lang="en-US" altLang="zh-CN" sz="2800" i="1" smtClean="0">
                <a:sym typeface="Symbol" pitchFamily="18" charset="2"/>
              </a:rPr>
              <a:t>i, j</a:t>
            </a:r>
            <a:r>
              <a:rPr lang="en-US" altLang="zh-CN" sz="2800" smtClean="0">
                <a:sym typeface="Symbol" pitchFamily="18" charset="2"/>
              </a:rPr>
              <a:t>] tells us what multiplication to perform </a:t>
            </a:r>
            <a:r>
              <a:rPr lang="en-US" altLang="zh-CN" sz="2800" i="1" smtClean="0">
                <a:sym typeface="Symbol" pitchFamily="18" charset="2"/>
              </a:rPr>
              <a:t>last</a:t>
            </a:r>
            <a:r>
              <a:rPr lang="en-US" altLang="zh-CN" sz="2800" smtClean="0">
                <a:sym typeface="Symbol" pitchFamily="18" charset="2"/>
              </a:rPr>
              <a:t>.  We only need to store </a:t>
            </a:r>
            <a:r>
              <a:rPr lang="en-US" altLang="zh-CN" sz="2800" i="1" smtClean="0">
                <a:sym typeface="Symbol" pitchFamily="18" charset="2"/>
              </a:rPr>
              <a:t>s</a:t>
            </a:r>
            <a:r>
              <a:rPr lang="en-US" altLang="zh-CN" sz="2800" smtClean="0">
                <a:sym typeface="Symbol" pitchFamily="18" charset="2"/>
              </a:rPr>
              <a:t>[</a:t>
            </a:r>
            <a:r>
              <a:rPr lang="en-US" altLang="zh-CN" sz="2800" i="1" smtClean="0">
                <a:sym typeface="Symbol" pitchFamily="18" charset="2"/>
              </a:rPr>
              <a:t>i, j</a:t>
            </a:r>
            <a:r>
              <a:rPr lang="en-US" altLang="zh-CN" sz="2800" smtClean="0">
                <a:sym typeface="Symbol" pitchFamily="18" charset="2"/>
              </a:rPr>
              <a:t>] if we have at least 2 matrices &amp; </a:t>
            </a:r>
            <a:r>
              <a:rPr lang="en-US" altLang="zh-CN" sz="2800" i="1" smtClean="0">
                <a:sym typeface="Symbol" pitchFamily="18" charset="2"/>
              </a:rPr>
              <a:t>j &gt; i</a:t>
            </a:r>
            <a:r>
              <a:rPr lang="en-US" altLang="zh-CN" sz="2800" smtClean="0">
                <a:sym typeface="Symbol" pitchFamily="18" charset="2"/>
              </a:rPr>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Constructing optimal solution</a:t>
            </a:r>
            <a:endParaRPr lang="zh-CN" altLang="en-US" sz="3600" kern="0" dirty="0">
              <a:latin typeface="+mj-lt"/>
              <a:cs typeface="+mj-cs"/>
            </a:endParaRPr>
          </a:p>
        </p:txBody>
      </p:sp>
      <p:sp>
        <p:nvSpPr>
          <p:cNvPr id="55298"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299"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0"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1"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2"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5303"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5304" name="Picture 1" descr="C:\Users\hp\AppData\Roaming\Tencent\Users\648774553\QQ\WinTemp\RichOle\ZPDX%P{EDRT2[BB8G02RKQA.jpg"/>
          <p:cNvPicPr>
            <a:picLocks noChangeAspect="1" noChangeArrowheads="1"/>
          </p:cNvPicPr>
          <p:nvPr/>
        </p:nvPicPr>
        <p:blipFill>
          <a:blip r:embed="rId2" cstate="print"/>
          <a:srcRect/>
          <a:stretch>
            <a:fillRect/>
          </a:stretch>
        </p:blipFill>
        <p:spPr bwMode="auto">
          <a:xfrm>
            <a:off x="598488" y="1484313"/>
            <a:ext cx="6619875" cy="280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Mult (</a:t>
            </a:r>
            <a:r>
              <a:rPr lang="en-US" altLang="zh-CN" i="1" smtClean="0"/>
              <a:t>A</a:t>
            </a:r>
            <a:r>
              <a:rPr lang="en-US" altLang="zh-CN" smtClean="0"/>
              <a:t>, </a:t>
            </a:r>
            <a:r>
              <a:rPr lang="en-US" altLang="zh-CN" i="1" smtClean="0"/>
              <a:t>i, j</a:t>
            </a:r>
            <a:r>
              <a:rPr lang="en-US" altLang="zh-CN" smtClean="0"/>
              <a:t>)</a:t>
            </a:r>
          </a:p>
        </p:txBody>
      </p:sp>
      <p:sp>
        <p:nvSpPr>
          <p:cNvPr id="24579" name="Rectangle 3"/>
          <p:cNvSpPr>
            <a:spLocks noGrp="1" noChangeArrowheads="1"/>
          </p:cNvSpPr>
          <p:nvPr>
            <p:ph type="body" idx="1"/>
          </p:nvPr>
        </p:nvSpPr>
        <p:spPr>
          <a:xfrm>
            <a:off x="149225" y="1903413"/>
            <a:ext cx="8994775" cy="4114800"/>
          </a:xfrm>
        </p:spPr>
        <p:txBody>
          <a:bodyPr rtlCol="0">
            <a:normAutofit/>
          </a:bodyPr>
          <a:lstStyle/>
          <a:p>
            <a:pPr fontAlgn="auto">
              <a:spcAft>
                <a:spcPts val="0"/>
              </a:spcAft>
              <a:buFont typeface="Wingdings" pitchFamily="2" charset="2"/>
              <a:buNone/>
              <a:defRPr/>
            </a:pPr>
            <a:r>
              <a:rPr lang="en-US" altLang="zh-CN" sz="3000" smtClean="0"/>
              <a:t>1.  if (</a:t>
            </a:r>
            <a:r>
              <a:rPr lang="en-US" altLang="zh-CN" sz="3000" i="1" smtClean="0"/>
              <a:t>j </a:t>
            </a:r>
            <a:r>
              <a:rPr lang="en-US" altLang="zh-CN" sz="3000" smtClean="0"/>
              <a:t>&gt;</a:t>
            </a:r>
            <a:r>
              <a:rPr lang="en-US" altLang="zh-CN" sz="3000" i="1" smtClean="0"/>
              <a:t> i</a:t>
            </a:r>
            <a:r>
              <a:rPr lang="en-US" altLang="zh-CN" sz="3000" smtClean="0"/>
              <a:t>)</a:t>
            </a:r>
          </a:p>
          <a:p>
            <a:pPr fontAlgn="auto">
              <a:spcAft>
                <a:spcPts val="0"/>
              </a:spcAft>
              <a:buFont typeface="Wingdings" pitchFamily="2" charset="2"/>
              <a:buNone/>
              <a:defRPr/>
            </a:pPr>
            <a:r>
              <a:rPr lang="en-US" altLang="zh-CN" sz="3000" smtClean="0"/>
              <a:t>2.     then </a:t>
            </a:r>
            <a:r>
              <a:rPr lang="en-US" altLang="zh-CN" sz="3000" i="1" smtClean="0"/>
              <a:t>k = s</a:t>
            </a:r>
            <a:r>
              <a:rPr lang="en-US" altLang="zh-CN" sz="3000" smtClean="0"/>
              <a:t>[</a:t>
            </a:r>
            <a:r>
              <a:rPr lang="en-US" altLang="zh-CN" sz="3000" i="1" smtClean="0"/>
              <a:t>i, j</a:t>
            </a:r>
            <a:r>
              <a:rPr lang="en-US" altLang="zh-CN" sz="3000" smtClean="0"/>
              <a:t>]</a:t>
            </a:r>
          </a:p>
          <a:p>
            <a:pPr fontAlgn="auto">
              <a:spcAft>
                <a:spcPts val="0"/>
              </a:spcAft>
              <a:buFont typeface="Wingdings" pitchFamily="2" charset="2"/>
              <a:buNone/>
              <a:defRPr/>
            </a:pPr>
            <a:r>
              <a:rPr lang="en-US" altLang="zh-CN" sz="3000" smtClean="0"/>
              <a:t>3.              </a:t>
            </a:r>
            <a:r>
              <a:rPr lang="en-US" altLang="zh-CN" sz="3000" i="1" smtClean="0"/>
              <a:t>X = </a:t>
            </a:r>
            <a:r>
              <a:rPr lang="en-US" altLang="zh-CN" sz="3000" smtClean="0"/>
              <a:t>Mult(</a:t>
            </a:r>
            <a:r>
              <a:rPr lang="en-US" altLang="zh-CN" sz="3000" i="1" smtClean="0"/>
              <a:t>A</a:t>
            </a:r>
            <a:r>
              <a:rPr lang="en-US" altLang="zh-CN" sz="3000" smtClean="0"/>
              <a:t>, </a:t>
            </a:r>
            <a:r>
              <a:rPr lang="en-US" altLang="zh-CN" sz="3000" i="1" smtClean="0"/>
              <a:t>i, k</a:t>
            </a:r>
            <a:r>
              <a:rPr lang="en-US" altLang="zh-CN" sz="3000" smtClean="0"/>
              <a:t>) 		</a:t>
            </a:r>
            <a:r>
              <a:rPr lang="en-US" altLang="zh-CN" sz="3000" smtClean="0">
                <a:solidFill>
                  <a:srgbClr val="3DDE2C"/>
                </a:solidFill>
              </a:rPr>
              <a:t>// </a:t>
            </a:r>
            <a:r>
              <a:rPr lang="en-US" altLang="zh-CN" sz="3000" i="1" smtClean="0">
                <a:solidFill>
                  <a:srgbClr val="3DDE2C"/>
                </a:solidFill>
              </a:rPr>
              <a:t>X </a:t>
            </a:r>
            <a:r>
              <a:rPr lang="en-US" altLang="zh-CN" sz="3000" smtClean="0">
                <a:solidFill>
                  <a:srgbClr val="3DDE2C"/>
                </a:solidFill>
              </a:rPr>
              <a:t>= </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i</a:t>
            </a:r>
            <a:r>
              <a:rPr lang="en-US" altLang="zh-CN" sz="3000" smtClean="0">
                <a:solidFill>
                  <a:srgbClr val="3DDE2C"/>
                </a:solidFill>
              </a:rPr>
              <a:t>]...</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k</a:t>
            </a:r>
            <a:r>
              <a:rPr lang="en-US" altLang="zh-CN" sz="3000" smtClean="0">
                <a:solidFill>
                  <a:srgbClr val="3DDE2C"/>
                </a:solidFill>
              </a:rPr>
              <a:t>]</a:t>
            </a:r>
            <a:endParaRPr lang="en-US" altLang="zh-CN" sz="3000" i="1" smtClean="0">
              <a:solidFill>
                <a:srgbClr val="3DDE2C"/>
              </a:solidFill>
            </a:endParaRPr>
          </a:p>
          <a:p>
            <a:pPr fontAlgn="auto">
              <a:spcAft>
                <a:spcPts val="0"/>
              </a:spcAft>
              <a:buFont typeface="Wingdings" pitchFamily="2" charset="2"/>
              <a:buNone/>
              <a:defRPr/>
            </a:pPr>
            <a:r>
              <a:rPr lang="en-US" altLang="zh-CN" sz="3000" smtClean="0"/>
              <a:t>4.              </a:t>
            </a:r>
            <a:r>
              <a:rPr lang="en-US" altLang="zh-CN" sz="3000" i="1" smtClean="0"/>
              <a:t>Y = </a:t>
            </a:r>
            <a:r>
              <a:rPr lang="en-US" altLang="zh-CN" sz="3000" smtClean="0"/>
              <a:t>Mult(</a:t>
            </a:r>
            <a:r>
              <a:rPr lang="en-US" altLang="zh-CN" sz="3000" i="1" smtClean="0"/>
              <a:t>A</a:t>
            </a:r>
            <a:r>
              <a:rPr lang="en-US" altLang="zh-CN" sz="3000" smtClean="0"/>
              <a:t>, </a:t>
            </a:r>
            <a:r>
              <a:rPr lang="en-US" altLang="zh-CN" sz="3000" i="1" smtClean="0"/>
              <a:t>k+1, j</a:t>
            </a:r>
            <a:r>
              <a:rPr lang="en-US" altLang="zh-CN" sz="3000" smtClean="0"/>
              <a:t>)	</a:t>
            </a:r>
            <a:r>
              <a:rPr lang="en-US" altLang="zh-CN" sz="3000" smtClean="0">
                <a:solidFill>
                  <a:srgbClr val="3DDE2C"/>
                </a:solidFill>
              </a:rPr>
              <a:t>// </a:t>
            </a:r>
            <a:r>
              <a:rPr lang="en-US" altLang="zh-CN" sz="3000" i="1" smtClean="0">
                <a:solidFill>
                  <a:srgbClr val="3DDE2C"/>
                </a:solidFill>
              </a:rPr>
              <a:t>Y </a:t>
            </a:r>
            <a:r>
              <a:rPr lang="en-US" altLang="zh-CN" sz="3000" smtClean="0">
                <a:solidFill>
                  <a:srgbClr val="3DDE2C"/>
                </a:solidFill>
              </a:rPr>
              <a:t>= </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k+1</a:t>
            </a:r>
            <a:r>
              <a:rPr lang="en-US" altLang="zh-CN" sz="3000" smtClean="0">
                <a:solidFill>
                  <a:srgbClr val="3DDE2C"/>
                </a:solidFill>
              </a:rPr>
              <a:t>]...</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j</a:t>
            </a:r>
            <a:r>
              <a:rPr lang="en-US" altLang="zh-CN" sz="3000" smtClean="0">
                <a:solidFill>
                  <a:srgbClr val="3DDE2C"/>
                </a:solidFill>
              </a:rPr>
              <a:t>]</a:t>
            </a:r>
            <a:endParaRPr lang="en-US" altLang="zh-CN" sz="3000" smtClean="0"/>
          </a:p>
          <a:p>
            <a:pPr fontAlgn="auto">
              <a:spcAft>
                <a:spcPts val="0"/>
              </a:spcAft>
              <a:buFont typeface="Wingdings" pitchFamily="2" charset="2"/>
              <a:buNone/>
              <a:defRPr/>
            </a:pPr>
            <a:r>
              <a:rPr lang="en-US" altLang="zh-CN" sz="3000" smtClean="0"/>
              <a:t>5.              return </a:t>
            </a:r>
            <a:r>
              <a:rPr lang="en-US" altLang="zh-CN" sz="3000" i="1" smtClean="0"/>
              <a:t>X*Y           	</a:t>
            </a:r>
            <a:r>
              <a:rPr lang="en-US" altLang="zh-CN" sz="3000" smtClean="0">
                <a:solidFill>
                  <a:srgbClr val="3DDE2C"/>
                </a:solidFill>
              </a:rPr>
              <a:t>// Multiply</a:t>
            </a:r>
            <a:r>
              <a:rPr lang="en-US" altLang="zh-CN" sz="3000" i="1" smtClean="0">
                <a:solidFill>
                  <a:srgbClr val="3DDE2C"/>
                </a:solidFill>
              </a:rPr>
              <a:t> X*Y</a:t>
            </a:r>
            <a:endParaRPr lang="en-US" altLang="zh-CN" sz="3000" smtClean="0">
              <a:solidFill>
                <a:srgbClr val="3DDE2C"/>
              </a:solidFill>
            </a:endParaRPr>
          </a:p>
          <a:p>
            <a:pPr fontAlgn="auto">
              <a:spcAft>
                <a:spcPts val="0"/>
              </a:spcAft>
              <a:buFont typeface="Wingdings" pitchFamily="2" charset="2"/>
              <a:buNone/>
              <a:defRPr/>
            </a:pPr>
            <a:r>
              <a:rPr lang="en-US" altLang="zh-CN" sz="3000" smtClean="0"/>
              <a:t>6.     else return </a:t>
            </a:r>
            <a:r>
              <a:rPr lang="en-US" altLang="zh-CN" sz="3000" i="1" smtClean="0"/>
              <a:t>A</a:t>
            </a:r>
            <a:r>
              <a:rPr lang="en-US" altLang="zh-CN" sz="3000" smtClean="0"/>
              <a:t>[</a:t>
            </a:r>
            <a:r>
              <a:rPr lang="en-US" altLang="zh-CN" sz="3000" i="1" smtClean="0"/>
              <a:t>i</a:t>
            </a:r>
            <a:r>
              <a:rPr lang="en-US" altLang="zh-CN" sz="3000" smtClean="0"/>
              <a:t>]			</a:t>
            </a:r>
            <a:r>
              <a:rPr lang="en-US" altLang="zh-CN" sz="3000" smtClean="0">
                <a:solidFill>
                  <a:srgbClr val="3DDE2C"/>
                </a:solidFill>
              </a:rPr>
              <a:t>// Return </a:t>
            </a:r>
            <a:r>
              <a:rPr lang="en-US" altLang="zh-CN" sz="3000" i="1" smtClean="0">
                <a:solidFill>
                  <a:srgbClr val="3DDE2C"/>
                </a:solidFill>
              </a:rPr>
              <a:t>i</a:t>
            </a:r>
            <a:r>
              <a:rPr lang="en-US" altLang="zh-CN" sz="3000" smtClean="0">
                <a:solidFill>
                  <a:srgbClr val="3DDE2C"/>
                </a:solidFill>
              </a:rPr>
              <a:t>th matrix</a:t>
            </a:r>
          </a:p>
          <a:p>
            <a:pPr fontAlgn="auto">
              <a:spcAft>
                <a:spcPts val="0"/>
              </a:spcAft>
              <a:buFont typeface="Wingdings" pitchFamily="2" charset="2"/>
              <a:buNone/>
              <a:defRPr/>
            </a:pPr>
            <a:endParaRPr lang="en-US" altLang="zh-CN" sz="3000" smtClean="0"/>
          </a:p>
          <a:p>
            <a:pPr fontAlgn="auto">
              <a:spcAft>
                <a:spcPts val="0"/>
              </a:spcAft>
              <a:buFont typeface="Wingdings" pitchFamily="2" charset="2"/>
              <a:buNone/>
              <a:defRPr/>
            </a:pPr>
            <a:endParaRPr lang="en-US" altLang="zh-CN" sz="300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smtClean="0">
                <a:latin typeface="+mn-lt"/>
                <a:ea typeface="+mn-ea"/>
              </a:rPr>
              <a:t>Exercise in Class</a:t>
            </a:r>
            <a:endParaRPr lang="zh-CN" altLang="en-US" sz="3600" kern="0" dirty="0">
              <a:latin typeface="+mj-lt"/>
              <a:cs typeface="+mj-cs"/>
            </a:endParaRPr>
          </a:p>
        </p:txBody>
      </p:sp>
      <p:pic>
        <p:nvPicPr>
          <p:cNvPr id="52226" name="Picture 1" descr="C:\Users\hp\AppData\Roaming\Tencent\Users\648774553\QQ\WinTemp\RichOle\TFK408QLSY5[I0551FR5_7H.jpg"/>
          <p:cNvPicPr>
            <a:picLocks noChangeAspect="1" noChangeArrowheads="1"/>
          </p:cNvPicPr>
          <p:nvPr/>
        </p:nvPicPr>
        <p:blipFill>
          <a:blip r:embed="rId3" cstate="print"/>
          <a:srcRect/>
          <a:stretch>
            <a:fillRect/>
          </a:stretch>
        </p:blipFill>
        <p:spPr bwMode="auto">
          <a:xfrm>
            <a:off x="395536" y="2204864"/>
            <a:ext cx="7896225" cy="3090863"/>
          </a:xfrm>
          <a:prstGeom prst="rect">
            <a:avLst/>
          </a:prstGeom>
          <a:noFill/>
          <a:ln w="9525">
            <a:noFill/>
            <a:miter lim="800000"/>
            <a:headEnd/>
            <a:tailEnd/>
          </a:ln>
        </p:spPr>
      </p:pic>
      <p:sp>
        <p:nvSpPr>
          <p:cNvPr id="52227"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8"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29"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0"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1"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52232"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2233" name="Picture 9" descr="C:\Users\hp\AppData\Roaming\Tencent\Users\648774553\QQ\WinTemp\RichOle\~)@KCSY~WY6%$X8SOAUZQUF.jpg"/>
          <p:cNvPicPr>
            <a:picLocks noChangeAspect="1" noChangeArrowheads="1"/>
          </p:cNvPicPr>
          <p:nvPr/>
        </p:nvPicPr>
        <p:blipFill>
          <a:blip r:embed="rId4" cstate="print"/>
          <a:srcRect/>
          <a:stretch>
            <a:fillRect/>
          </a:stretch>
        </p:blipFill>
        <p:spPr bwMode="auto">
          <a:xfrm>
            <a:off x="152400" y="1066800"/>
            <a:ext cx="7896225" cy="792163"/>
          </a:xfrm>
          <a:prstGeom prst="rect">
            <a:avLst/>
          </a:prstGeom>
          <a:noFill/>
          <a:ln w="9525">
            <a:noFill/>
            <a:miter lim="800000"/>
            <a:headEnd/>
            <a:tailEnd/>
          </a:ln>
        </p:spPr>
      </p:pic>
      <p:sp>
        <p:nvSpPr>
          <p:cNvPr id="12" name="TextBox 11"/>
          <p:cNvSpPr txBox="1"/>
          <p:nvPr/>
        </p:nvSpPr>
        <p:spPr>
          <a:xfrm>
            <a:off x="1619672" y="1484784"/>
            <a:ext cx="6696744" cy="369332"/>
          </a:xfrm>
          <a:prstGeom prst="rect">
            <a:avLst/>
          </a:prstGeom>
          <a:solidFill>
            <a:schemeClr val="bg1"/>
          </a:solidFill>
        </p:spPr>
        <p:txBody>
          <a:bodyPr wrap="square" rtlCol="0">
            <a:spAutoFit/>
          </a:bodyPr>
          <a:lstStyle/>
          <a:p>
            <a:r>
              <a:rPr lang="en-US" altLang="zh-CN" dirty="0" smtClean="0"/>
              <a:t>20 X 30      30 x 35       35 x 10   10 x 20     20 x 15      15 x 25</a:t>
            </a:r>
            <a:endParaRPr lang="zh-CN" altLang="en-US" dirty="0"/>
          </a:p>
        </p:txBody>
      </p:sp>
      <p:sp>
        <p:nvSpPr>
          <p:cNvPr id="14" name="直角三角形 13"/>
          <p:cNvSpPr/>
          <p:nvPr/>
        </p:nvSpPr>
        <p:spPr>
          <a:xfrm rot="8098790">
            <a:off x="1288327" y="3280690"/>
            <a:ext cx="2401953" cy="2384612"/>
          </a:xfrm>
          <a:prstGeom prst="rtTriangle">
            <a:avLst/>
          </a:prstGeom>
          <a:solidFill>
            <a:schemeClr val="bg2">
              <a:alpha val="6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8098790">
            <a:off x="5609944" y="3213629"/>
            <a:ext cx="2028611" cy="1942911"/>
          </a:xfrm>
          <a:prstGeom prst="rtTriangle">
            <a:avLst/>
          </a:prstGeom>
          <a:solidFill>
            <a:schemeClr val="bg2">
              <a:alpha val="6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Finding a Recursive Solution</a:t>
            </a:r>
          </a:p>
        </p:txBody>
      </p:sp>
      <p:sp>
        <p:nvSpPr>
          <p:cNvPr id="26627" name="Rectangle 3"/>
          <p:cNvSpPr>
            <a:spLocks noGrp="1" noChangeArrowheads="1"/>
          </p:cNvSpPr>
          <p:nvPr>
            <p:ph type="body" idx="1"/>
          </p:nvPr>
        </p:nvSpPr>
        <p:spPr>
          <a:xfrm>
            <a:off x="704850" y="1447800"/>
            <a:ext cx="7772400" cy="4324350"/>
          </a:xfrm>
        </p:spPr>
        <p:txBody>
          <a:bodyPr rtlCol="0">
            <a:normAutofit/>
          </a:bodyPr>
          <a:lstStyle/>
          <a:p>
            <a:pPr fontAlgn="auto">
              <a:spcAft>
                <a:spcPts val="0"/>
              </a:spcAft>
              <a:buFont typeface="Arial" pitchFamily="34" charset="0"/>
              <a:buChar char="•"/>
              <a:defRPr/>
            </a:pPr>
            <a:r>
              <a:rPr lang="en-US" altLang="zh-CN" smtClean="0"/>
              <a:t>Figure out the “top-level” choice you have to make (e.g., where to split the list of matrices)</a:t>
            </a:r>
          </a:p>
          <a:p>
            <a:pPr fontAlgn="auto">
              <a:spcAft>
                <a:spcPts val="0"/>
              </a:spcAft>
              <a:buFont typeface="Arial" pitchFamily="34" charset="0"/>
              <a:buChar char="•"/>
              <a:defRPr/>
            </a:pPr>
            <a:r>
              <a:rPr lang="en-US" altLang="zh-CN" smtClean="0"/>
              <a:t>List the options for that decision</a:t>
            </a:r>
          </a:p>
          <a:p>
            <a:pPr fontAlgn="auto">
              <a:spcAft>
                <a:spcPts val="0"/>
              </a:spcAft>
              <a:buFont typeface="Arial" pitchFamily="34" charset="0"/>
              <a:buChar char="•"/>
              <a:defRPr/>
            </a:pPr>
            <a:r>
              <a:rPr lang="en-US" altLang="zh-CN" smtClean="0"/>
              <a:t>Each option should require smaller sub-problems to be solved</a:t>
            </a:r>
          </a:p>
          <a:p>
            <a:pPr fontAlgn="auto">
              <a:spcAft>
                <a:spcPts val="0"/>
              </a:spcAft>
              <a:buFont typeface="Arial" pitchFamily="34" charset="0"/>
              <a:buChar char="•"/>
              <a:defRPr/>
            </a:pPr>
            <a:r>
              <a:rPr lang="en-US" altLang="zh-CN" smtClean="0"/>
              <a:t>Recursive function is the minimum (or max) over all the options</a:t>
            </a:r>
          </a:p>
        </p:txBody>
      </p:sp>
      <p:sp>
        <p:nvSpPr>
          <p:cNvPr id="57347" name="Text Box 4"/>
          <p:cNvSpPr txBox="1">
            <a:spLocks noChangeArrowheads="1"/>
          </p:cNvSpPr>
          <p:nvPr/>
        </p:nvSpPr>
        <p:spPr bwMode="auto">
          <a:xfrm>
            <a:off x="463550" y="5868988"/>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Steps in DP: Step 1</a:t>
            </a:r>
          </a:p>
        </p:txBody>
      </p:sp>
      <p:sp>
        <p:nvSpPr>
          <p:cNvPr id="27651" name="Rectangle 1027"/>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Think what decision is the “last piece in the puzzle”</a:t>
            </a:r>
          </a:p>
          <a:p>
            <a:pPr lvl="1" fontAlgn="auto">
              <a:spcAft>
                <a:spcPts val="0"/>
              </a:spcAft>
              <a:buFont typeface="Arial" pitchFamily="34" charset="0"/>
              <a:buChar char="–"/>
              <a:defRPr/>
            </a:pPr>
            <a:r>
              <a:rPr lang="en-US" altLang="zh-CN" smtClean="0"/>
              <a:t>Where to place the outermost parentheses in a matrix chain multiplication</a:t>
            </a:r>
          </a:p>
          <a:p>
            <a:pPr lvl="1" algn="ctr" fontAlgn="auto">
              <a:spcAft>
                <a:spcPts val="0"/>
              </a:spcAft>
              <a:buFontTx/>
              <a:buNone/>
              <a:defRPr/>
            </a:pPr>
            <a:r>
              <a:rPr lang="en-US" altLang="zh-CN" smtClean="0"/>
              <a:t>(</a:t>
            </a:r>
            <a:r>
              <a:rPr lang="en-US" altLang="zh-CN" i="1" smtClean="0"/>
              <a:t>A</a:t>
            </a:r>
            <a:r>
              <a:rPr lang="en-US" altLang="zh-CN" baseline="-25000" smtClean="0"/>
              <a:t>1</a:t>
            </a:r>
            <a:r>
              <a:rPr lang="en-US" altLang="zh-CN" smtClean="0"/>
              <a:t>) (</a:t>
            </a:r>
            <a:r>
              <a:rPr lang="en-US" altLang="zh-CN" i="1" smtClean="0"/>
              <a:t>A</a:t>
            </a:r>
            <a:r>
              <a:rPr lang="en-US" altLang="zh-CN" baseline="-25000" smtClean="0"/>
              <a:t>2</a:t>
            </a:r>
            <a:r>
              <a:rPr lang="en-US" altLang="zh-CN" i="1" smtClean="0"/>
              <a:t> A</a:t>
            </a:r>
            <a:r>
              <a:rPr lang="en-US" altLang="zh-CN" baseline="-25000" smtClean="0"/>
              <a:t>3</a:t>
            </a:r>
            <a:r>
              <a:rPr lang="en-US" altLang="zh-CN" i="1" smtClean="0"/>
              <a:t> A</a:t>
            </a:r>
            <a:r>
              <a:rPr lang="en-US" altLang="zh-CN" baseline="-25000" smtClean="0"/>
              <a:t>4</a:t>
            </a:r>
            <a:r>
              <a:rPr lang="en-US" altLang="zh-CN" smtClean="0"/>
              <a:t>)</a:t>
            </a:r>
          </a:p>
          <a:p>
            <a:pPr lvl="1" algn="ctr" fontAlgn="auto">
              <a:spcAft>
                <a:spcPts val="0"/>
              </a:spcAft>
              <a:buFontTx/>
              <a:buNone/>
              <a:defRPr/>
            </a:pPr>
            <a:r>
              <a:rPr lang="en-US" altLang="zh-CN" smtClean="0"/>
              <a:t>(</a:t>
            </a:r>
            <a:r>
              <a:rPr lang="en-US" altLang="zh-CN" i="1" smtClean="0"/>
              <a:t>A</a:t>
            </a:r>
            <a:r>
              <a:rPr lang="en-US" altLang="zh-CN" baseline="-25000" smtClean="0"/>
              <a:t>1</a:t>
            </a:r>
            <a:r>
              <a:rPr lang="en-US" altLang="zh-CN" i="1" smtClean="0"/>
              <a:t> A</a:t>
            </a:r>
            <a:r>
              <a:rPr lang="en-US" altLang="zh-CN" baseline="-25000" smtClean="0"/>
              <a:t>2</a:t>
            </a:r>
            <a:r>
              <a:rPr lang="en-US" altLang="zh-CN" smtClean="0"/>
              <a:t>) (</a:t>
            </a:r>
            <a:r>
              <a:rPr lang="en-US" altLang="zh-CN" i="1" smtClean="0"/>
              <a:t>A</a:t>
            </a:r>
            <a:r>
              <a:rPr lang="en-US" altLang="zh-CN" baseline="-25000" smtClean="0"/>
              <a:t>3</a:t>
            </a:r>
            <a:r>
              <a:rPr lang="en-US" altLang="zh-CN" i="1" smtClean="0"/>
              <a:t> A</a:t>
            </a:r>
            <a:r>
              <a:rPr lang="en-US" altLang="zh-CN" baseline="-25000" smtClean="0"/>
              <a:t>4</a:t>
            </a:r>
            <a:r>
              <a:rPr lang="en-US" altLang="zh-CN" smtClean="0"/>
              <a:t>)</a:t>
            </a:r>
          </a:p>
          <a:p>
            <a:pPr lvl="1" algn="ctr" fontAlgn="auto">
              <a:spcAft>
                <a:spcPts val="0"/>
              </a:spcAft>
              <a:buFontTx/>
              <a:buNone/>
              <a:defRPr/>
            </a:pPr>
            <a:r>
              <a:rPr lang="en-US" altLang="zh-CN" smtClean="0"/>
              <a:t>(</a:t>
            </a:r>
            <a:r>
              <a:rPr lang="en-US" altLang="zh-CN" i="1" smtClean="0"/>
              <a:t>A</a:t>
            </a:r>
            <a:r>
              <a:rPr lang="en-US" altLang="zh-CN" baseline="-25000" smtClean="0"/>
              <a:t>1</a:t>
            </a:r>
            <a:r>
              <a:rPr lang="en-US" altLang="zh-CN" i="1" smtClean="0"/>
              <a:t> A</a:t>
            </a:r>
            <a:r>
              <a:rPr lang="en-US" altLang="zh-CN" baseline="-25000" smtClean="0"/>
              <a:t>2</a:t>
            </a:r>
            <a:r>
              <a:rPr lang="en-US" altLang="zh-CN" i="1" smtClean="0"/>
              <a:t> A</a:t>
            </a:r>
            <a:r>
              <a:rPr lang="en-US" altLang="zh-CN" baseline="-25000" smtClean="0"/>
              <a:t>3</a:t>
            </a:r>
            <a:r>
              <a:rPr lang="en-US" altLang="zh-CN" smtClean="0"/>
              <a:t>) (</a:t>
            </a:r>
            <a:r>
              <a:rPr lang="en-US" altLang="zh-CN" i="1" smtClean="0"/>
              <a:t>A</a:t>
            </a:r>
            <a:r>
              <a:rPr lang="en-US" altLang="zh-CN" baseline="-25000" smtClean="0"/>
              <a:t>4</a:t>
            </a:r>
            <a:r>
              <a:rPr lang="en-US" altLang="zh-CN" smtClean="0"/>
              <a:t>)</a:t>
            </a:r>
          </a:p>
          <a:p>
            <a:pPr lvl="1" fontAlgn="auto">
              <a:spcAft>
                <a:spcPts val="0"/>
              </a:spcAft>
              <a:buFontTx/>
              <a:buNone/>
              <a:defRPr/>
            </a:pPr>
            <a:endParaRPr lang="en-US" altLang="zh-CN" smtClean="0"/>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DP Step 2</a:t>
            </a:r>
          </a:p>
        </p:txBody>
      </p:sp>
      <p:sp>
        <p:nvSpPr>
          <p:cNvPr id="2867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Ask what subproblem(s) would have to be solved to figure out how good your choice is</a:t>
            </a:r>
          </a:p>
          <a:p>
            <a:pPr lvl="1" fontAlgn="auto">
              <a:spcAft>
                <a:spcPts val="0"/>
              </a:spcAft>
              <a:buFont typeface="Arial" pitchFamily="34" charset="0"/>
              <a:buChar char="–"/>
              <a:defRPr/>
            </a:pPr>
            <a:r>
              <a:rPr lang="en-US" altLang="zh-CN" smtClean="0"/>
              <a:t>How to multiply the two groups of matrices, e.g., this one (</a:t>
            </a:r>
            <a:r>
              <a:rPr lang="en-US" altLang="zh-CN" i="1" smtClean="0"/>
              <a:t>A</a:t>
            </a:r>
            <a:r>
              <a:rPr lang="en-US" altLang="zh-CN" baseline="-25000" smtClean="0"/>
              <a:t>1</a:t>
            </a:r>
            <a:r>
              <a:rPr lang="en-US" altLang="zh-CN" smtClean="0"/>
              <a:t>) (trivial) and this one (</a:t>
            </a:r>
            <a:r>
              <a:rPr lang="en-US" altLang="zh-CN" i="1" smtClean="0"/>
              <a:t>A</a:t>
            </a:r>
            <a:r>
              <a:rPr lang="en-US" altLang="zh-CN" baseline="-25000" smtClean="0"/>
              <a:t>2</a:t>
            </a:r>
            <a:r>
              <a:rPr lang="en-US" altLang="zh-CN" i="1" smtClean="0"/>
              <a:t> A</a:t>
            </a:r>
            <a:r>
              <a:rPr lang="en-US" altLang="zh-CN" baseline="-25000" smtClean="0"/>
              <a:t>3</a:t>
            </a:r>
            <a:r>
              <a:rPr lang="en-US" altLang="zh-CN" i="1" smtClean="0"/>
              <a:t> A</a:t>
            </a:r>
            <a:r>
              <a:rPr lang="en-US" altLang="zh-CN" baseline="-25000" smtClean="0"/>
              <a:t>4</a:t>
            </a:r>
            <a:r>
              <a:rPr lang="en-US" altLang="zh-CN" smtClean="0"/>
              <a:t>)</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a:t>
            </a:r>
            <a:endParaRPr lang="zh-CN" altLang="en-US" sz="3600" kern="0" dirty="0">
              <a:latin typeface="+mj-lt"/>
              <a:cs typeface="+mj-cs"/>
            </a:endParaRPr>
          </a:p>
        </p:txBody>
      </p:sp>
      <p:sp>
        <p:nvSpPr>
          <p:cNvPr id="8" name="矩形 7"/>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The length of first piece have n possibilities:  1,2,….n inches long</a:t>
            </a:r>
            <a:endParaRPr lang="zh-CN" altLang="en-US" sz="2400" dirty="0"/>
          </a:p>
        </p:txBody>
      </p:sp>
      <p:pic>
        <p:nvPicPr>
          <p:cNvPr id="23555" name="Picture 2" descr="C:\Users\hp\AppData\Roaming\Tencent\Users\648774553\QQ\WinTemp\RichOle\%5QRL$)92}QX)5DR_Z@CCRT.jpg"/>
          <p:cNvPicPr>
            <a:picLocks noChangeAspect="1" noChangeArrowheads="1"/>
          </p:cNvPicPr>
          <p:nvPr/>
        </p:nvPicPr>
        <p:blipFill>
          <a:blip r:embed="rId2" cstate="print"/>
          <a:srcRect/>
          <a:stretch>
            <a:fillRect/>
          </a:stretch>
        </p:blipFill>
        <p:spPr bwMode="auto">
          <a:xfrm>
            <a:off x="1403350" y="1916113"/>
            <a:ext cx="4824413" cy="831850"/>
          </a:xfrm>
          <a:prstGeom prst="rect">
            <a:avLst/>
          </a:prstGeom>
          <a:noFill/>
          <a:ln w="9525">
            <a:noFill/>
            <a:miter lim="800000"/>
            <a:headEnd/>
            <a:tailEnd/>
          </a:ln>
        </p:spPr>
      </p:pic>
      <p:pic>
        <p:nvPicPr>
          <p:cNvPr id="23556" name="Picture 3" descr="C:\Users\hp\AppData\Roaming\Tencent\Users\648774553\QQ\WinTemp\RichOle\4(UK`LX%[@VVG6E(BDYIX8G.jpg"/>
          <p:cNvPicPr>
            <a:picLocks noChangeAspect="1" noChangeArrowheads="1"/>
          </p:cNvPicPr>
          <p:nvPr/>
        </p:nvPicPr>
        <p:blipFill>
          <a:blip r:embed="rId3" cstate="print"/>
          <a:srcRect/>
          <a:stretch>
            <a:fillRect/>
          </a:stretch>
        </p:blipFill>
        <p:spPr bwMode="auto">
          <a:xfrm>
            <a:off x="388938" y="2924175"/>
            <a:ext cx="6696075"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DP Step 3</a:t>
            </a:r>
          </a:p>
        </p:txBody>
      </p:sp>
      <p:sp>
        <p:nvSpPr>
          <p:cNvPr id="29699" name="Rectangle 3"/>
          <p:cNvSpPr>
            <a:spLocks noGrp="1" noChangeArrowheads="1"/>
          </p:cNvSpPr>
          <p:nvPr>
            <p:ph type="body" idx="1"/>
          </p:nvPr>
        </p:nvSpPr>
        <p:spPr>
          <a:xfrm>
            <a:off x="533400" y="1725613"/>
            <a:ext cx="8077200" cy="4114800"/>
          </a:xfrm>
        </p:spPr>
        <p:txBody>
          <a:bodyPr rtlCol="0">
            <a:normAutofit/>
          </a:bodyPr>
          <a:lstStyle/>
          <a:p>
            <a:pPr fontAlgn="auto">
              <a:spcAft>
                <a:spcPts val="0"/>
              </a:spcAft>
              <a:buFont typeface="Arial" pitchFamily="34" charset="0"/>
              <a:buChar char="•"/>
              <a:defRPr/>
            </a:pPr>
            <a:r>
              <a:rPr lang="en-US" altLang="zh-CN" smtClean="0"/>
              <a:t>Write down a formula for the “goodness” of the best choice</a:t>
            </a:r>
          </a:p>
          <a:p>
            <a:pPr lvl="1" fontAlgn="auto">
              <a:spcAft>
                <a:spcPts val="0"/>
              </a:spcAft>
              <a:buFont typeface="Arial" pitchFamily="34" charset="0"/>
              <a:buChar char="–"/>
              <a:defRPr/>
            </a:pPr>
            <a:endParaRPr lang="en-US" altLang="zh-CN" smtClean="0"/>
          </a:p>
          <a:p>
            <a:pPr algn="ctr" fontAlgn="auto">
              <a:spcBef>
                <a:spcPct val="0"/>
              </a:spcBef>
              <a:spcAft>
                <a:spcPct val="20000"/>
              </a:spcAft>
              <a:buFont typeface="Wingdings" pitchFamily="2" charset="2"/>
              <a:buNone/>
              <a:defRPr/>
            </a:pPr>
            <a:r>
              <a:rPr lang="en-US" altLang="zh-CN" sz="3000" i="1" smtClean="0">
                <a:solidFill>
                  <a:srgbClr val="3DDE2C"/>
                </a:solidFill>
                <a:sym typeface="Symbol" pitchFamily="18" charset="2"/>
              </a:rPr>
              <a:t> m</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i, j</a:t>
            </a:r>
            <a:r>
              <a:rPr lang="en-US" altLang="zh-CN" sz="3000" smtClean="0">
                <a:solidFill>
                  <a:srgbClr val="3DDE2C"/>
                </a:solidFill>
                <a:sym typeface="Symbol" pitchFamily="18" charset="2"/>
              </a:rPr>
              <a:t>] = min</a:t>
            </a:r>
            <a:r>
              <a:rPr lang="en-US" altLang="zh-CN" sz="3000" i="1" baseline="-25000" smtClean="0">
                <a:solidFill>
                  <a:srgbClr val="3DDE2C"/>
                </a:solidFill>
              </a:rPr>
              <a:t>i </a:t>
            </a:r>
            <a:r>
              <a:rPr lang="en-US" altLang="zh-CN" sz="3000" baseline="-25000" smtClean="0">
                <a:solidFill>
                  <a:srgbClr val="3DDE2C"/>
                </a:solidFill>
                <a:sym typeface="Symbol" pitchFamily="18" charset="2"/>
              </a:rPr>
              <a:t></a:t>
            </a:r>
            <a:r>
              <a:rPr lang="en-US" altLang="zh-CN" sz="3000" i="1" baseline="-25000" smtClean="0">
                <a:solidFill>
                  <a:srgbClr val="3DDE2C"/>
                </a:solidFill>
              </a:rPr>
              <a:t> k </a:t>
            </a:r>
            <a:r>
              <a:rPr lang="en-US" altLang="zh-CN" sz="3000" baseline="-25000" smtClean="0">
                <a:solidFill>
                  <a:srgbClr val="3DDE2C"/>
                </a:solidFill>
                <a:sym typeface="Symbol" pitchFamily="18" charset="2"/>
              </a:rPr>
              <a:t>&lt; </a:t>
            </a:r>
            <a:r>
              <a:rPr lang="en-US" altLang="zh-CN" sz="3000" i="1" baseline="-25000" smtClean="0">
                <a:solidFill>
                  <a:srgbClr val="3DDE2C"/>
                </a:solidFill>
                <a:sym typeface="Symbol" pitchFamily="18" charset="2"/>
              </a:rPr>
              <a:t>j</a:t>
            </a:r>
            <a:r>
              <a:rPr lang="en-US" altLang="zh-CN" sz="3000" i="1" smtClean="0">
                <a:solidFill>
                  <a:srgbClr val="3DDE2C"/>
                </a:solidFill>
                <a:sym typeface="Symbol" pitchFamily="18" charset="2"/>
              </a:rPr>
              <a:t> </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m</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i, k</a:t>
            </a:r>
            <a:r>
              <a:rPr lang="en-US" altLang="zh-CN" sz="3000" smtClean="0">
                <a:solidFill>
                  <a:srgbClr val="3DDE2C"/>
                </a:solidFill>
                <a:sym typeface="Symbol" pitchFamily="18" charset="2"/>
              </a:rPr>
              <a:t>] + </a:t>
            </a:r>
            <a:r>
              <a:rPr lang="en-US" altLang="zh-CN" sz="3000" i="1" smtClean="0">
                <a:solidFill>
                  <a:srgbClr val="3DDE2C"/>
                </a:solidFill>
                <a:sym typeface="Symbol" pitchFamily="18" charset="2"/>
              </a:rPr>
              <a:t>m</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k+</a:t>
            </a:r>
            <a:r>
              <a:rPr lang="en-US" altLang="zh-CN" sz="3000" smtClean="0">
                <a:solidFill>
                  <a:srgbClr val="3DDE2C"/>
                </a:solidFill>
                <a:sym typeface="Symbol" pitchFamily="18" charset="2"/>
              </a:rPr>
              <a:t>1</a:t>
            </a:r>
            <a:r>
              <a:rPr lang="en-US" altLang="zh-CN" sz="3000" i="1" smtClean="0">
                <a:solidFill>
                  <a:srgbClr val="3DDE2C"/>
                </a:solidFill>
                <a:sym typeface="Symbol" pitchFamily="18" charset="2"/>
              </a:rPr>
              <a:t>, j</a:t>
            </a:r>
            <a:r>
              <a:rPr lang="en-US" altLang="zh-CN" sz="3000" smtClean="0">
                <a:solidFill>
                  <a:srgbClr val="3DDE2C"/>
                </a:solidFill>
                <a:sym typeface="Symbol" pitchFamily="18" charset="2"/>
              </a:rPr>
              <a:t>] + </a:t>
            </a:r>
            <a:r>
              <a:rPr lang="en-US" altLang="zh-CN" sz="3000" i="1" smtClean="0">
                <a:solidFill>
                  <a:srgbClr val="3DDE2C"/>
                </a:solidFill>
              </a:rPr>
              <a:t>p</a:t>
            </a:r>
            <a:r>
              <a:rPr lang="en-US" altLang="zh-CN" sz="3000" i="1" baseline="-25000" smtClean="0">
                <a:solidFill>
                  <a:srgbClr val="3DDE2C"/>
                </a:solidFill>
              </a:rPr>
              <a:t>i-1</a:t>
            </a:r>
            <a:r>
              <a:rPr lang="en-US" altLang="zh-CN" sz="3000" i="1" smtClean="0">
                <a:solidFill>
                  <a:srgbClr val="3DDE2C"/>
                </a:solidFill>
              </a:rPr>
              <a:t>p</a:t>
            </a:r>
            <a:r>
              <a:rPr lang="en-US" altLang="zh-CN" sz="3000" i="1" baseline="-25000" smtClean="0">
                <a:solidFill>
                  <a:srgbClr val="3DDE2C"/>
                </a:solidFill>
              </a:rPr>
              <a:t>k</a:t>
            </a:r>
            <a:r>
              <a:rPr lang="en-US" altLang="zh-CN" sz="3000" i="1" smtClean="0">
                <a:solidFill>
                  <a:srgbClr val="3DDE2C"/>
                </a:solidFill>
              </a:rPr>
              <a:t>p</a:t>
            </a:r>
            <a:r>
              <a:rPr lang="en-US" altLang="zh-CN" sz="3000" i="1" baseline="-25000" smtClean="0">
                <a:solidFill>
                  <a:srgbClr val="3DDE2C"/>
                </a:solidFill>
              </a:rPr>
              <a:t>j </a:t>
            </a:r>
            <a:r>
              <a:rPr lang="en-US" altLang="zh-CN" sz="3000" smtClean="0">
                <a:solidFill>
                  <a:srgbClr val="3DDE2C"/>
                </a:solidFill>
              </a:rPr>
              <a:t>)</a:t>
            </a:r>
            <a:endParaRPr lang="en-US" altLang="zh-CN" sz="3600" smtClean="0">
              <a:solidFill>
                <a:srgbClr val="3DDE2C"/>
              </a:solidFill>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DP Step 4</a:t>
            </a:r>
          </a:p>
        </p:txBody>
      </p:sp>
      <p:sp>
        <p:nvSpPr>
          <p:cNvPr id="30723" name="Rectangle 3"/>
          <p:cNvSpPr>
            <a:spLocks noGrp="1" noChangeArrowheads="1"/>
          </p:cNvSpPr>
          <p:nvPr>
            <p:ph type="body" idx="1"/>
          </p:nvPr>
        </p:nvSpPr>
        <p:spPr>
          <a:xfrm>
            <a:off x="704850" y="1524000"/>
            <a:ext cx="7772400" cy="4114800"/>
          </a:xfrm>
        </p:spPr>
        <p:txBody>
          <a:bodyPr rtlCol="0">
            <a:normAutofit/>
          </a:bodyPr>
          <a:lstStyle/>
          <a:p>
            <a:pPr fontAlgn="auto">
              <a:spcAft>
                <a:spcPts val="0"/>
              </a:spcAft>
              <a:buFont typeface="Arial" pitchFamily="34" charset="0"/>
              <a:buChar char="•"/>
              <a:defRPr/>
            </a:pPr>
            <a:r>
              <a:rPr lang="en-US" altLang="zh-CN" smtClean="0"/>
              <a:t>Arrange subproblems in order from small to large and solve each one, keeping track of the solutions for use when needed</a:t>
            </a:r>
          </a:p>
          <a:p>
            <a:pPr fontAlgn="auto">
              <a:spcAft>
                <a:spcPts val="0"/>
              </a:spcAft>
              <a:buFont typeface="Arial" pitchFamily="34" charset="0"/>
              <a:buChar char="•"/>
              <a:defRPr/>
            </a:pPr>
            <a:r>
              <a:rPr lang="en-US" altLang="zh-CN" smtClean="0"/>
              <a:t>Need 2 tables</a:t>
            </a:r>
          </a:p>
          <a:p>
            <a:pPr lvl="1" fontAlgn="auto">
              <a:spcAft>
                <a:spcPts val="0"/>
              </a:spcAft>
              <a:buFont typeface="Arial" pitchFamily="34" charset="0"/>
              <a:buChar char="–"/>
              <a:defRPr/>
            </a:pPr>
            <a:r>
              <a:rPr lang="en-US" altLang="zh-CN" smtClean="0"/>
              <a:t>One tells you value of the solution to each subproblem</a:t>
            </a:r>
          </a:p>
          <a:p>
            <a:pPr lvl="1" fontAlgn="auto">
              <a:spcAft>
                <a:spcPts val="0"/>
              </a:spcAft>
              <a:buFont typeface="Arial" pitchFamily="34" charset="0"/>
              <a:buChar char="–"/>
              <a:defRPr/>
            </a:pPr>
            <a:r>
              <a:rPr lang="en-US" altLang="zh-CN" smtClean="0"/>
              <a:t>Other tells you last option you chose for the solution to each subproblem</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Matrix-Chain-Order(</a:t>
            </a:r>
            <a:r>
              <a:rPr lang="en-US" altLang="zh-CN" i="1" smtClean="0"/>
              <a:t>p</a:t>
            </a:r>
            <a:r>
              <a:rPr lang="en-US" altLang="zh-CN" smtClean="0"/>
              <a:t>)</a:t>
            </a:r>
          </a:p>
        </p:txBody>
      </p:sp>
      <p:sp>
        <p:nvSpPr>
          <p:cNvPr id="31747" name="Rectangle 3"/>
          <p:cNvSpPr>
            <a:spLocks noGrp="1" noChangeArrowheads="1"/>
          </p:cNvSpPr>
          <p:nvPr>
            <p:ph type="body" idx="1"/>
          </p:nvPr>
        </p:nvSpPr>
        <p:spPr>
          <a:xfrm>
            <a:off x="344488" y="1471613"/>
            <a:ext cx="8799512" cy="4114800"/>
          </a:xfrm>
        </p:spPr>
        <p:txBody>
          <a:bodyPr rtlCol="0">
            <a:normAutofit fontScale="92500" lnSpcReduction="20000"/>
          </a:bodyPr>
          <a:lstStyle/>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  </a:t>
            </a:r>
            <a:r>
              <a:rPr lang="en-US" altLang="zh-CN" sz="2400" i="1" smtClean="0">
                <a:sym typeface="Symbol" pitchFamily="18" charset="2"/>
              </a:rPr>
              <a:t>n</a:t>
            </a:r>
            <a:r>
              <a:rPr lang="en-US" altLang="zh-CN" sz="2400" smtClean="0">
                <a:sym typeface="Symbol" pitchFamily="18" charset="2"/>
              </a:rPr>
              <a:t>  </a:t>
            </a:r>
            <a:r>
              <a:rPr lang="en-US" altLang="zh-CN" sz="2400" i="1" smtClean="0">
                <a:sym typeface="Symbol" pitchFamily="18" charset="2"/>
              </a:rPr>
              <a:t>length</a:t>
            </a:r>
            <a:r>
              <a:rPr lang="en-US" altLang="zh-CN" sz="2400" smtClean="0">
                <a:sym typeface="Symbol" pitchFamily="18" charset="2"/>
              </a:rPr>
              <a:t>[</a:t>
            </a:r>
            <a:r>
              <a:rPr lang="en-US" altLang="zh-CN" sz="2400" i="1" smtClean="0">
                <a:sym typeface="Symbol" pitchFamily="18" charset="2"/>
              </a:rPr>
              <a:t>p</a:t>
            </a:r>
            <a:r>
              <a:rPr lang="en-US" altLang="zh-CN" sz="2400" smtClean="0">
                <a:sym typeface="Symbol" pitchFamily="18" charset="2"/>
              </a:rPr>
              <a:t>] - 1</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2.  for </a:t>
            </a:r>
            <a:r>
              <a:rPr lang="en-US" altLang="zh-CN" sz="2400" i="1" smtClean="0">
                <a:sym typeface="Symbol" pitchFamily="18" charset="2"/>
              </a:rPr>
              <a:t>i</a:t>
            </a:r>
            <a:r>
              <a:rPr lang="en-US" altLang="zh-CN" sz="2400" smtClean="0">
                <a:sym typeface="Symbol" pitchFamily="18" charset="2"/>
              </a:rPr>
              <a:t>  1 to </a:t>
            </a:r>
            <a:r>
              <a:rPr lang="en-US" altLang="zh-CN" sz="2400" i="1" smtClean="0">
                <a:sym typeface="Symbol" pitchFamily="18" charset="2"/>
              </a:rPr>
              <a:t>n			</a:t>
            </a:r>
            <a:r>
              <a:rPr lang="en-US" altLang="zh-CN" sz="2400" smtClean="0">
                <a:solidFill>
                  <a:srgbClr val="3DDE2C"/>
                </a:solidFill>
                <a:sym typeface="Symbol" pitchFamily="18" charset="2"/>
              </a:rPr>
              <a:t>// initialization: </a:t>
            </a:r>
            <a:r>
              <a:rPr lang="en-US" altLang="zh-CN" sz="2400" i="1" smtClean="0">
                <a:solidFill>
                  <a:srgbClr val="3DDE2C"/>
                </a:solidFill>
                <a:sym typeface="Symbol" pitchFamily="18" charset="2"/>
              </a:rPr>
              <a:t>O</a:t>
            </a:r>
            <a:r>
              <a:rPr lang="en-US" altLang="zh-CN" sz="2400" smtClean="0">
                <a:solidFill>
                  <a:srgbClr val="3DDE2C"/>
                </a:solidFill>
                <a:sym typeface="Symbol" pitchFamily="18" charset="2"/>
              </a:rPr>
              <a:t>(</a:t>
            </a:r>
            <a:r>
              <a:rPr lang="en-US" altLang="zh-CN" sz="2400" i="1" smtClean="0">
                <a:solidFill>
                  <a:srgbClr val="3DDE2C"/>
                </a:solidFill>
                <a:sym typeface="Symbol" pitchFamily="18" charset="2"/>
              </a:rPr>
              <a:t>n</a:t>
            </a:r>
            <a:r>
              <a:rPr lang="en-US" altLang="zh-CN" sz="2400" smtClean="0">
                <a:solidFill>
                  <a:srgbClr val="3DDE2C"/>
                </a:solidFill>
                <a:sym typeface="Symbol" pitchFamily="18" charset="2"/>
              </a:rPr>
              <a:t>) time</a:t>
            </a:r>
            <a:endParaRPr lang="en-US" altLang="zh-CN" sz="2400" smtClean="0">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3.        do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i</a:t>
            </a:r>
            <a:r>
              <a:rPr lang="en-US" altLang="zh-CN" sz="2400" smtClean="0">
                <a:sym typeface="Symbol" pitchFamily="18" charset="2"/>
              </a:rPr>
              <a:t>]  0</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4. 	 for </a:t>
            </a:r>
            <a:r>
              <a:rPr lang="en-US" altLang="zh-CN" sz="2400" i="1" smtClean="0">
                <a:sym typeface="Symbol" pitchFamily="18" charset="2"/>
              </a:rPr>
              <a:t>L </a:t>
            </a:r>
            <a:r>
              <a:rPr lang="en-US" altLang="zh-CN" sz="2400" smtClean="0">
                <a:sym typeface="Symbol" pitchFamily="18" charset="2"/>
              </a:rPr>
              <a:t> 2 to </a:t>
            </a:r>
            <a:r>
              <a:rPr lang="en-US" altLang="zh-CN" sz="2400" i="1" smtClean="0">
                <a:sym typeface="Symbol" pitchFamily="18" charset="2"/>
              </a:rPr>
              <a:t>n</a:t>
            </a:r>
            <a:r>
              <a:rPr lang="en-US" altLang="zh-CN" sz="2400" smtClean="0">
                <a:sym typeface="Symbol" pitchFamily="18" charset="2"/>
              </a:rPr>
              <a:t> 		            </a:t>
            </a:r>
            <a:r>
              <a:rPr lang="en-US" altLang="zh-CN" sz="2400" smtClean="0">
                <a:solidFill>
                  <a:srgbClr val="3DDE2C"/>
                </a:solidFill>
                <a:sym typeface="Symbol" pitchFamily="18" charset="2"/>
              </a:rPr>
              <a:t>// </a:t>
            </a:r>
            <a:r>
              <a:rPr lang="en-US" altLang="zh-CN" sz="2400" i="1" smtClean="0">
                <a:solidFill>
                  <a:srgbClr val="3DDE2C"/>
                </a:solidFill>
                <a:sym typeface="Symbol" pitchFamily="18" charset="2"/>
              </a:rPr>
              <a:t>L</a:t>
            </a:r>
            <a:r>
              <a:rPr lang="en-US" altLang="zh-CN" sz="2400" smtClean="0">
                <a:solidFill>
                  <a:srgbClr val="3DDE2C"/>
                </a:solidFill>
                <a:sym typeface="Symbol" pitchFamily="18" charset="2"/>
              </a:rPr>
              <a:t> = length of sub-chain</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5.         do for </a:t>
            </a:r>
            <a:r>
              <a:rPr lang="en-US" altLang="zh-CN" sz="2400" i="1" smtClean="0">
                <a:sym typeface="Symbol" pitchFamily="18" charset="2"/>
              </a:rPr>
              <a:t>i</a:t>
            </a:r>
            <a:r>
              <a:rPr lang="en-US" altLang="zh-CN" sz="2400" smtClean="0">
                <a:sym typeface="Symbol" pitchFamily="18" charset="2"/>
              </a:rPr>
              <a:t>  1 to </a:t>
            </a:r>
            <a:r>
              <a:rPr lang="en-US" altLang="zh-CN" sz="2400" i="1" smtClean="0">
                <a:sym typeface="Symbol" pitchFamily="18" charset="2"/>
              </a:rPr>
              <a:t>n - L+1</a:t>
            </a:r>
            <a:r>
              <a:rPr lang="en-US" altLang="zh-CN" sz="2400" smtClean="0">
                <a:sym typeface="Symbol" pitchFamily="18" charset="2"/>
              </a:rPr>
              <a:t> 			</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6.              do </a:t>
            </a:r>
            <a:r>
              <a:rPr lang="en-US" altLang="zh-CN" sz="2400" i="1" smtClean="0">
                <a:sym typeface="Symbol" pitchFamily="18" charset="2"/>
              </a:rPr>
              <a:t>j</a:t>
            </a:r>
            <a:r>
              <a:rPr lang="en-US" altLang="zh-CN" sz="2400" smtClean="0">
                <a:sym typeface="Symbol" pitchFamily="18" charset="2"/>
              </a:rPr>
              <a:t>   </a:t>
            </a:r>
            <a:r>
              <a:rPr lang="en-US" altLang="zh-CN" sz="2400" i="1" smtClean="0">
                <a:sym typeface="Symbol" pitchFamily="18" charset="2"/>
              </a:rPr>
              <a:t>i + L - 1 	</a:t>
            </a:r>
            <a:r>
              <a:rPr lang="en-US" altLang="zh-CN" sz="2400" smtClean="0">
                <a:sym typeface="Symbol" pitchFamily="18" charset="2"/>
              </a:rPr>
              <a:t>		</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7.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  </a:t>
            </a:r>
            <a:endParaRPr lang="en-US" altLang="zh-CN" sz="2400" i="1" smtClean="0">
              <a:solidFill>
                <a:srgbClr val="3DDE2C"/>
              </a:solidFill>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8.</a:t>
            </a:r>
            <a:r>
              <a:rPr lang="en-US" altLang="zh-CN" sz="2400" i="1" smtClean="0">
                <a:solidFill>
                  <a:srgbClr val="3DDE2C"/>
                </a:solidFill>
                <a:sym typeface="Symbol" pitchFamily="18" charset="2"/>
              </a:rPr>
              <a:t>                     </a:t>
            </a:r>
            <a:r>
              <a:rPr lang="en-US" altLang="zh-CN" sz="2400" smtClean="0">
                <a:sym typeface="Symbol" pitchFamily="18" charset="2"/>
              </a:rPr>
              <a:t>for </a:t>
            </a:r>
            <a:r>
              <a:rPr lang="en-US" altLang="zh-CN" sz="2400" i="1" smtClean="0">
                <a:sym typeface="Symbol" pitchFamily="18" charset="2"/>
              </a:rPr>
              <a:t>k</a:t>
            </a:r>
            <a:r>
              <a:rPr lang="en-US" altLang="zh-CN" sz="2400" smtClean="0">
                <a:sym typeface="Symbol" pitchFamily="18" charset="2"/>
              </a:rPr>
              <a:t>  </a:t>
            </a:r>
            <a:r>
              <a:rPr lang="en-US" altLang="zh-CN" sz="2400" i="1" smtClean="0">
                <a:sym typeface="Symbol" pitchFamily="18" charset="2"/>
              </a:rPr>
              <a:t>i</a:t>
            </a:r>
            <a:r>
              <a:rPr lang="en-US" altLang="zh-CN" sz="2400" smtClean="0">
                <a:sym typeface="Symbol" pitchFamily="18" charset="2"/>
              </a:rPr>
              <a:t> to </a:t>
            </a:r>
            <a:r>
              <a:rPr lang="en-US" altLang="zh-CN" sz="2400" i="1" smtClean="0">
                <a:sym typeface="Symbol" pitchFamily="18" charset="2"/>
              </a:rPr>
              <a:t>j - 1</a:t>
            </a:r>
            <a:r>
              <a:rPr lang="en-US" altLang="zh-CN" sz="2400" smtClean="0">
                <a:sym typeface="Symbol" pitchFamily="18" charset="2"/>
              </a:rPr>
              <a:t> </a:t>
            </a:r>
            <a:endParaRPr lang="en-US" altLang="zh-CN" sz="2400" i="1" smtClean="0">
              <a:solidFill>
                <a:srgbClr val="3DDE2C"/>
              </a:solidFill>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9.                         do </a:t>
            </a:r>
            <a:r>
              <a:rPr lang="en-US" altLang="zh-CN" sz="2400" i="1" smtClean="0">
                <a:sym typeface="Symbol" pitchFamily="18" charset="2"/>
              </a:rPr>
              <a:t>q</a:t>
            </a:r>
            <a:r>
              <a:rPr lang="en-US" altLang="zh-CN" sz="2400" smtClean="0">
                <a:sym typeface="Symbol" pitchFamily="18" charset="2"/>
              </a:rPr>
              <a:t> 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k</a:t>
            </a:r>
            <a:r>
              <a:rPr lang="en-US" altLang="zh-CN" sz="2400" smtClean="0">
                <a:sym typeface="Symbol" pitchFamily="18" charset="2"/>
              </a:rPr>
              <a:t>] +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k+1, j</a:t>
            </a:r>
            <a:r>
              <a:rPr lang="en-US" altLang="zh-CN" sz="2400" smtClean="0">
                <a:sym typeface="Symbol" pitchFamily="18" charset="2"/>
              </a:rPr>
              <a:t>] + </a:t>
            </a:r>
            <a:r>
              <a:rPr lang="en-US" altLang="zh-CN" sz="2400" i="1" smtClean="0">
                <a:sym typeface="Symbol" pitchFamily="18" charset="2"/>
              </a:rPr>
              <a:t>p</a:t>
            </a:r>
            <a:r>
              <a:rPr lang="en-US" altLang="zh-CN" sz="2400" i="1" baseline="-25000" smtClean="0">
                <a:sym typeface="Symbol" pitchFamily="18" charset="2"/>
              </a:rPr>
              <a:t>i-1</a:t>
            </a:r>
            <a:r>
              <a:rPr lang="en-US" altLang="zh-CN" sz="2400" i="1" smtClean="0">
                <a:sym typeface="Symbol" pitchFamily="18" charset="2"/>
              </a:rPr>
              <a:t> p</a:t>
            </a:r>
            <a:r>
              <a:rPr lang="en-US" altLang="zh-CN" sz="2400" i="1" baseline="-25000" smtClean="0">
                <a:sym typeface="Symbol" pitchFamily="18" charset="2"/>
              </a:rPr>
              <a:t>k</a:t>
            </a:r>
            <a:r>
              <a:rPr lang="en-US" altLang="zh-CN" sz="2400" i="1" smtClean="0">
                <a:sym typeface="Symbol" pitchFamily="18" charset="2"/>
              </a:rPr>
              <a:t> p</a:t>
            </a:r>
            <a:r>
              <a:rPr lang="en-US" altLang="zh-CN" sz="2400" i="1" baseline="-25000" smtClean="0">
                <a:sym typeface="Symbol" pitchFamily="18" charset="2"/>
              </a:rPr>
              <a:t>j</a:t>
            </a:r>
            <a:endParaRPr lang="en-US" altLang="zh-CN" sz="2400" i="1" smtClean="0">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10.                             if </a:t>
            </a:r>
            <a:r>
              <a:rPr lang="en-US" altLang="zh-CN" sz="2400" i="1" smtClean="0">
                <a:sym typeface="Symbol" pitchFamily="18" charset="2"/>
              </a:rPr>
              <a:t>q </a:t>
            </a:r>
            <a:r>
              <a:rPr lang="en-US" altLang="zh-CN" sz="2400" smtClean="0">
                <a:sym typeface="Symbol" pitchFamily="18" charset="2"/>
              </a:rPr>
              <a:t>&lt;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11.	                          then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  </a:t>
            </a:r>
            <a:r>
              <a:rPr lang="en-US" altLang="zh-CN" sz="2400" i="1" smtClean="0">
                <a:sym typeface="Symbol" pitchFamily="18" charset="2"/>
              </a:rPr>
              <a:t>q</a:t>
            </a:r>
            <a:endParaRPr lang="en-US" altLang="zh-CN" sz="2400" smtClean="0">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12.                                         </a:t>
            </a:r>
            <a:r>
              <a:rPr lang="en-US" altLang="zh-CN" sz="2400" i="1" smtClean="0">
                <a:sym typeface="Symbol" pitchFamily="18" charset="2"/>
              </a:rPr>
              <a:t>s</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  </a:t>
            </a:r>
            <a:r>
              <a:rPr lang="en-US" altLang="zh-CN" sz="2400" i="1" smtClean="0">
                <a:sym typeface="Symbol" pitchFamily="18" charset="2"/>
              </a:rPr>
              <a:t>k</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13.  return </a:t>
            </a:r>
            <a:r>
              <a:rPr lang="en-US" altLang="zh-CN" sz="2400" i="1" smtClean="0">
                <a:sym typeface="Symbol" pitchFamily="18" charset="2"/>
              </a:rPr>
              <a:t>m</a:t>
            </a:r>
            <a:r>
              <a:rPr lang="en-US" altLang="zh-CN" sz="2400" smtClean="0">
                <a:sym typeface="Symbol" pitchFamily="18" charset="2"/>
              </a:rPr>
              <a:t> and </a:t>
            </a:r>
            <a:r>
              <a:rPr lang="en-US" altLang="zh-CN" sz="2400" i="1" smtClean="0">
                <a:sym typeface="Symbol" pitchFamily="18" charset="2"/>
              </a:rPr>
              <a:t>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63490" name="矩形 3"/>
          <p:cNvSpPr>
            <a:spLocks noChangeArrowheads="1"/>
          </p:cNvSpPr>
          <p:nvPr/>
        </p:nvSpPr>
        <p:spPr bwMode="auto">
          <a:xfrm>
            <a:off x="323850" y="1268413"/>
            <a:ext cx="8208963" cy="1323975"/>
          </a:xfrm>
          <a:prstGeom prst="rect">
            <a:avLst/>
          </a:prstGeom>
          <a:noFill/>
          <a:ln w="9525">
            <a:noFill/>
            <a:miter lim="800000"/>
            <a:headEnd/>
            <a:tailEnd/>
          </a:ln>
        </p:spPr>
        <p:txBody>
          <a:bodyPr>
            <a:spAutoFit/>
          </a:bodyPr>
          <a:lstStyle/>
          <a:p>
            <a:r>
              <a:rPr lang="en-US" altLang="zh-CN" sz="4000" b="1" i="1">
                <a:latin typeface="Calibri" pitchFamily="34" charset="0"/>
              </a:rPr>
              <a:t>CLRS 15.2-1</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Elements of Dynamic Programming</a:t>
            </a:r>
          </a:p>
        </p:txBody>
      </p:sp>
      <p:sp>
        <p:nvSpPr>
          <p:cNvPr id="32771"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Optimal substructure</a:t>
            </a:r>
          </a:p>
          <a:p>
            <a:pPr fontAlgn="auto">
              <a:spcAft>
                <a:spcPts val="0"/>
              </a:spcAft>
              <a:buFont typeface="Arial" pitchFamily="34" charset="0"/>
              <a:buChar char="•"/>
              <a:defRPr/>
            </a:pPr>
            <a:r>
              <a:rPr lang="en-US" altLang="zh-CN" smtClean="0"/>
              <a:t>Overlapping subproblems</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33795" name="Rectangle 3"/>
          <p:cNvSpPr>
            <a:spLocks noGrp="1" noChangeArrowheads="1"/>
          </p:cNvSpPr>
          <p:nvPr>
            <p:ph type="body" idx="1"/>
          </p:nvPr>
        </p:nvSpPr>
        <p:spPr>
          <a:xfrm>
            <a:off x="468313" y="1484313"/>
            <a:ext cx="8229600" cy="4525962"/>
          </a:xfrm>
        </p:spPr>
        <p:txBody>
          <a:bodyPr rtlCol="0">
            <a:normAutofit fontScale="92500" lnSpcReduction="20000"/>
          </a:bodyPr>
          <a:lstStyle/>
          <a:p>
            <a:pPr fontAlgn="auto">
              <a:spcAft>
                <a:spcPts val="0"/>
              </a:spcAft>
              <a:buFont typeface="Arial" pitchFamily="34" charset="0"/>
              <a:buChar char="•"/>
              <a:defRPr/>
            </a:pPr>
            <a:r>
              <a:rPr lang="en-US" altLang="zh-CN" sz="2800" dirty="0" smtClean="0"/>
              <a:t>Show that a solution to a problem consists of making a choice, which leaves one or more </a:t>
            </a:r>
            <a:r>
              <a:rPr lang="en-US" altLang="zh-CN" sz="2800" dirty="0" err="1" smtClean="0"/>
              <a:t>subproblems</a:t>
            </a:r>
            <a:r>
              <a:rPr lang="en-US" altLang="zh-CN" sz="2800" dirty="0" smtClean="0"/>
              <a:t> to solve.</a:t>
            </a:r>
          </a:p>
          <a:p>
            <a:pPr fontAlgn="auto">
              <a:spcAft>
                <a:spcPts val="0"/>
              </a:spcAft>
              <a:buFont typeface="Arial" pitchFamily="34" charset="0"/>
              <a:buChar char="•"/>
              <a:defRPr/>
            </a:pPr>
            <a:r>
              <a:rPr lang="en-US" altLang="zh-CN" sz="2800" dirty="0" smtClean="0"/>
              <a:t>Suppose that you are given this last choice that leads to an optimal solution.</a:t>
            </a:r>
          </a:p>
          <a:p>
            <a:pPr fontAlgn="auto">
              <a:spcAft>
                <a:spcPts val="0"/>
              </a:spcAft>
              <a:buFont typeface="Arial" pitchFamily="34" charset="0"/>
              <a:buChar char="•"/>
              <a:defRPr/>
            </a:pPr>
            <a:r>
              <a:rPr lang="en-US" altLang="zh-CN" sz="2800" dirty="0" smtClean="0"/>
              <a:t>Given this choice, determine which </a:t>
            </a:r>
            <a:r>
              <a:rPr lang="en-US" altLang="zh-CN" sz="2800" dirty="0" err="1" smtClean="0"/>
              <a:t>subproblems</a:t>
            </a:r>
            <a:r>
              <a:rPr lang="en-US" altLang="zh-CN" sz="2800" dirty="0" smtClean="0"/>
              <a:t> arise and how to characterize the resulting space of </a:t>
            </a:r>
            <a:r>
              <a:rPr lang="en-US" altLang="zh-CN" sz="2800" dirty="0" err="1" smtClean="0"/>
              <a:t>subproblems</a:t>
            </a:r>
            <a:r>
              <a:rPr lang="en-US" altLang="zh-CN" sz="2800" dirty="0" smtClean="0"/>
              <a:t>.</a:t>
            </a:r>
          </a:p>
          <a:p>
            <a:pPr fontAlgn="auto">
              <a:spcAft>
                <a:spcPts val="0"/>
              </a:spcAft>
              <a:buFont typeface="Arial" pitchFamily="34" charset="0"/>
              <a:buChar char="•"/>
              <a:defRPr/>
            </a:pPr>
            <a:r>
              <a:rPr lang="en-US" altLang="zh-CN" sz="2800" dirty="0" smtClean="0"/>
              <a:t>Show that the </a:t>
            </a:r>
            <a:r>
              <a:rPr lang="en-US" altLang="zh-CN" sz="2800" b="1" dirty="0" smtClean="0"/>
              <a:t>solutions to the </a:t>
            </a:r>
            <a:r>
              <a:rPr lang="en-US" altLang="zh-CN" sz="2800" b="1" dirty="0" err="1" smtClean="0"/>
              <a:t>subproblems</a:t>
            </a:r>
            <a:r>
              <a:rPr lang="en-US" altLang="zh-CN" sz="2800" b="1" dirty="0" smtClean="0"/>
              <a:t> used within the optimal solution must themselves be optimal. </a:t>
            </a:r>
            <a:r>
              <a:rPr lang="en-US" altLang="zh-CN" sz="2800" dirty="0" smtClean="0"/>
              <a:t>Usually use cut-and-paste.</a:t>
            </a:r>
          </a:p>
          <a:p>
            <a:pPr fontAlgn="auto">
              <a:spcAft>
                <a:spcPts val="0"/>
              </a:spcAft>
              <a:buFont typeface="Arial" pitchFamily="34" charset="0"/>
              <a:buChar char="•"/>
              <a:defRPr/>
            </a:pPr>
            <a:r>
              <a:rPr lang="en-US" altLang="zh-CN" sz="2800" dirty="0" smtClean="0"/>
              <a:t>Need to ensure that a wide enough range of choices and </a:t>
            </a:r>
            <a:r>
              <a:rPr lang="en-US" altLang="zh-CN" sz="2800" dirty="0" err="1" smtClean="0"/>
              <a:t>subproblems</a:t>
            </a:r>
            <a:r>
              <a:rPr lang="en-US" altLang="zh-CN" sz="2800" dirty="0" smtClean="0"/>
              <a:t> are considered.</a:t>
            </a:r>
          </a:p>
          <a:p>
            <a:pPr fontAlgn="auto">
              <a:spcAft>
                <a:spcPts val="0"/>
              </a:spcAft>
              <a:buFont typeface="Arial" pitchFamily="34" charset="0"/>
              <a:buChar char="•"/>
              <a:defRPr/>
            </a:pPr>
            <a:endParaRPr lang="en-US" altLang="zh-CN" sz="2800" dirty="0" smtClean="0"/>
          </a:p>
          <a:p>
            <a:pPr fontAlgn="auto">
              <a:spcAft>
                <a:spcPts val="0"/>
              </a:spcAft>
              <a:buFont typeface="Arial" pitchFamily="34" charset="0"/>
              <a:buChar char="•"/>
              <a:defRPr/>
            </a:pPr>
            <a:endParaRPr lang="en-US" altLang="zh-CN" sz="2800" dirty="0" smtClean="0"/>
          </a:p>
          <a:p>
            <a:pPr fontAlgn="auto">
              <a:spcAft>
                <a:spcPts val="0"/>
              </a:spcAft>
              <a:buFont typeface="Arial" pitchFamily="34" charset="0"/>
              <a:buChar char="•"/>
              <a:defRPr/>
            </a:pPr>
            <a:endParaRPr lang="en-US" altLang="zh-CN" sz="2800" dirty="0" smtClean="0"/>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34819"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smtClean="0"/>
              <a:t>Optimal substructure varies across problem domains:</a:t>
            </a:r>
          </a:p>
          <a:p>
            <a:pPr lvl="1" fontAlgn="auto">
              <a:spcAft>
                <a:spcPts val="0"/>
              </a:spcAft>
              <a:buFont typeface="Arial" pitchFamily="34" charset="0"/>
              <a:buChar char="–"/>
              <a:defRPr/>
            </a:pPr>
            <a:r>
              <a:rPr lang="en-US" altLang="zh-CN" sz="2400" smtClean="0"/>
              <a:t>1. </a:t>
            </a:r>
            <a:r>
              <a:rPr lang="en-US" altLang="zh-CN" sz="2400" i="1" smtClean="0">
                <a:solidFill>
                  <a:srgbClr val="CC3300"/>
                </a:solidFill>
              </a:rPr>
              <a:t>How many subproblems</a:t>
            </a:r>
            <a:r>
              <a:rPr lang="en-US" altLang="zh-CN" sz="2400" i="1" smtClean="0"/>
              <a:t> </a:t>
            </a:r>
            <a:r>
              <a:rPr lang="en-US" altLang="zh-CN" sz="2400" smtClean="0"/>
              <a:t>are used in an optimal solution.</a:t>
            </a:r>
          </a:p>
          <a:p>
            <a:pPr lvl="1" fontAlgn="auto">
              <a:spcAft>
                <a:spcPts val="0"/>
              </a:spcAft>
              <a:buFont typeface="Arial" pitchFamily="34" charset="0"/>
              <a:buChar char="–"/>
              <a:defRPr/>
            </a:pPr>
            <a:r>
              <a:rPr lang="en-US" altLang="zh-CN" sz="2400" smtClean="0"/>
              <a:t>2. </a:t>
            </a:r>
            <a:r>
              <a:rPr lang="en-US" altLang="zh-CN" sz="2400" i="1" smtClean="0">
                <a:solidFill>
                  <a:srgbClr val="CC3300"/>
                </a:solidFill>
              </a:rPr>
              <a:t>How many choices </a:t>
            </a:r>
            <a:r>
              <a:rPr lang="en-US" altLang="zh-CN" sz="2400" smtClean="0"/>
              <a:t>in determining which subproblem(s) to use.</a:t>
            </a:r>
          </a:p>
          <a:p>
            <a:pPr fontAlgn="auto">
              <a:spcAft>
                <a:spcPts val="0"/>
              </a:spcAft>
              <a:buFont typeface="Arial" pitchFamily="34" charset="0"/>
              <a:buChar char="•"/>
              <a:defRPr/>
            </a:pPr>
            <a:r>
              <a:rPr lang="en-US" altLang="zh-CN" sz="2800" smtClean="0"/>
              <a:t>Informally, running time depends on (# of subproblems overall) </a:t>
            </a:r>
            <a:r>
              <a:rPr lang="en-US" altLang="zh-CN" sz="2800" smtClean="0">
                <a:latin typeface="MTSYN" charset="-127"/>
                <a:sym typeface="Symbol" pitchFamily="18" charset="2"/>
              </a:rPr>
              <a:t> </a:t>
            </a:r>
            <a:r>
              <a:rPr lang="en-US" altLang="zh-CN" sz="2800" smtClean="0"/>
              <a:t>(# of choices).</a:t>
            </a:r>
          </a:p>
          <a:p>
            <a:pPr fontAlgn="auto">
              <a:spcAft>
                <a:spcPts val="0"/>
              </a:spcAft>
              <a:buFont typeface="Arial" pitchFamily="34" charset="0"/>
              <a:buChar char="•"/>
              <a:defRPr/>
            </a:pPr>
            <a:r>
              <a:rPr lang="en-US" altLang="zh-CN" sz="2800" smtClean="0">
                <a:solidFill>
                  <a:schemeClr val="hlink"/>
                </a:solidFill>
              </a:rPr>
              <a:t>How many subproblems and choices do the examples considered contain?</a:t>
            </a:r>
          </a:p>
          <a:p>
            <a:pPr fontAlgn="auto">
              <a:spcAft>
                <a:spcPts val="0"/>
              </a:spcAft>
              <a:buFont typeface="Arial" pitchFamily="34" charset="0"/>
              <a:buChar char="•"/>
              <a:defRPr/>
            </a:pPr>
            <a:r>
              <a:rPr lang="en-US" altLang="zh-CN" sz="2800" smtClean="0"/>
              <a:t>Dynamic programming uses optimal substructure </a:t>
            </a:r>
            <a:r>
              <a:rPr lang="en-US" altLang="zh-CN" sz="2800" b="1" smtClean="0">
                <a:solidFill>
                  <a:srgbClr val="CC3300"/>
                </a:solidFill>
              </a:rPr>
              <a:t>bottom up</a:t>
            </a:r>
            <a:r>
              <a:rPr lang="en-US" altLang="zh-CN" sz="2800" smtClean="0"/>
              <a:t>.</a:t>
            </a:r>
          </a:p>
          <a:p>
            <a:pPr lvl="1" fontAlgn="auto">
              <a:spcAft>
                <a:spcPts val="0"/>
              </a:spcAft>
              <a:buFont typeface="Arial" pitchFamily="34" charset="0"/>
              <a:buChar char="–"/>
              <a:defRPr/>
            </a:pPr>
            <a:r>
              <a:rPr lang="en-US" altLang="zh-CN" sz="2400" i="1" smtClean="0">
                <a:solidFill>
                  <a:schemeClr val="hlink"/>
                </a:solidFill>
              </a:rPr>
              <a:t>First</a:t>
            </a:r>
            <a:r>
              <a:rPr lang="en-US" altLang="zh-CN" sz="2400" i="1" smtClean="0"/>
              <a:t> </a:t>
            </a:r>
            <a:r>
              <a:rPr lang="en-US" altLang="zh-CN" sz="2400" smtClean="0"/>
              <a:t>find optimal solutions to subproblems.</a:t>
            </a:r>
          </a:p>
          <a:p>
            <a:pPr lvl="1" fontAlgn="auto">
              <a:spcAft>
                <a:spcPts val="0"/>
              </a:spcAft>
              <a:buFont typeface="Arial" pitchFamily="34" charset="0"/>
              <a:buChar char="–"/>
              <a:defRPr/>
            </a:pPr>
            <a:r>
              <a:rPr lang="en-US" altLang="zh-CN" sz="2400" i="1" smtClean="0">
                <a:solidFill>
                  <a:schemeClr val="hlink"/>
                </a:solidFill>
              </a:rPr>
              <a:t>Then</a:t>
            </a:r>
            <a:r>
              <a:rPr lang="en-US" altLang="zh-CN" sz="2400" i="1" smtClean="0"/>
              <a:t> </a:t>
            </a:r>
            <a:r>
              <a:rPr lang="en-US" altLang="zh-CN" sz="2400" smtClean="0"/>
              <a:t>choose which to use in optimal solution to the problem.</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Substucture</a:t>
            </a:r>
          </a:p>
        </p:txBody>
      </p:sp>
      <p:sp>
        <p:nvSpPr>
          <p:cNvPr id="35843"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sz="2800" smtClean="0"/>
              <a:t>Does optimal substructure apply to all optimization problems?  </a:t>
            </a:r>
            <a:r>
              <a:rPr lang="en-US" altLang="zh-CN" sz="2800" u="sng" smtClean="0">
                <a:solidFill>
                  <a:srgbClr val="CC3300"/>
                </a:solidFill>
              </a:rPr>
              <a:t>No</a:t>
            </a:r>
            <a:r>
              <a:rPr lang="en-US" altLang="zh-CN" sz="2800" smtClean="0">
                <a:solidFill>
                  <a:srgbClr val="CC3300"/>
                </a:solidFill>
              </a:rPr>
              <a:t>.</a:t>
            </a:r>
          </a:p>
          <a:p>
            <a:pPr fontAlgn="auto">
              <a:spcAft>
                <a:spcPts val="0"/>
              </a:spcAft>
              <a:buFont typeface="Arial" pitchFamily="34" charset="0"/>
              <a:buChar char="•"/>
              <a:defRPr/>
            </a:pPr>
            <a:r>
              <a:rPr lang="en-US" altLang="zh-CN" sz="2800" smtClean="0"/>
              <a:t>Applies to determining the </a:t>
            </a:r>
            <a:r>
              <a:rPr lang="en-US" altLang="zh-CN" sz="2800" smtClean="0">
                <a:solidFill>
                  <a:schemeClr val="hlink"/>
                </a:solidFill>
              </a:rPr>
              <a:t>shortest path</a:t>
            </a:r>
            <a:r>
              <a:rPr lang="en-US" altLang="zh-CN" sz="2800" smtClean="0"/>
              <a:t> but </a:t>
            </a:r>
            <a:r>
              <a:rPr lang="en-US" altLang="zh-CN" sz="2800" smtClean="0">
                <a:solidFill>
                  <a:srgbClr val="CC3300"/>
                </a:solidFill>
              </a:rPr>
              <a:t>NOT</a:t>
            </a:r>
            <a:r>
              <a:rPr lang="en-US" altLang="zh-CN" sz="2800" smtClean="0"/>
              <a:t> the </a:t>
            </a:r>
            <a:r>
              <a:rPr lang="en-US" altLang="zh-CN" sz="2800" smtClean="0">
                <a:solidFill>
                  <a:schemeClr val="hlink"/>
                </a:solidFill>
              </a:rPr>
              <a:t>longest simple path</a:t>
            </a:r>
            <a:r>
              <a:rPr lang="en-US" altLang="zh-CN" sz="2800" smtClean="0"/>
              <a:t> of an unweighted directed graph.</a:t>
            </a:r>
          </a:p>
          <a:p>
            <a:pPr fontAlgn="auto">
              <a:spcAft>
                <a:spcPts val="0"/>
              </a:spcAft>
              <a:buFont typeface="Arial" pitchFamily="34" charset="0"/>
              <a:buChar char="•"/>
              <a:defRPr/>
            </a:pPr>
            <a:r>
              <a:rPr lang="en-US" altLang="zh-CN" sz="2800" smtClean="0"/>
              <a:t>Why?</a:t>
            </a:r>
          </a:p>
          <a:p>
            <a:pPr lvl="1" fontAlgn="auto">
              <a:spcAft>
                <a:spcPts val="0"/>
              </a:spcAft>
              <a:buFont typeface="Arial" pitchFamily="34" charset="0"/>
              <a:buChar char="–"/>
              <a:defRPr/>
            </a:pPr>
            <a:r>
              <a:rPr lang="en-US" altLang="zh-CN" sz="2400" smtClean="0">
                <a:solidFill>
                  <a:srgbClr val="CC3300"/>
                </a:solidFill>
              </a:rPr>
              <a:t>Shortest path has independent subproblems</a:t>
            </a:r>
            <a:r>
              <a:rPr lang="en-US" altLang="zh-CN" sz="2400" smtClean="0"/>
              <a:t>.</a:t>
            </a:r>
          </a:p>
          <a:p>
            <a:pPr lvl="1" fontAlgn="auto">
              <a:spcAft>
                <a:spcPts val="0"/>
              </a:spcAft>
              <a:buFont typeface="Arial" pitchFamily="34" charset="0"/>
              <a:buChar char="–"/>
              <a:defRPr/>
            </a:pPr>
            <a:r>
              <a:rPr lang="en-US" altLang="zh-CN" sz="2400" smtClean="0"/>
              <a:t>Solution to one subproblem does not affect solution to another subproblem of the same problem.</a:t>
            </a:r>
          </a:p>
          <a:p>
            <a:pPr lvl="1" fontAlgn="auto">
              <a:spcAft>
                <a:spcPts val="0"/>
              </a:spcAft>
              <a:buFont typeface="Arial" pitchFamily="34" charset="0"/>
              <a:buChar char="–"/>
              <a:defRPr/>
            </a:pPr>
            <a:r>
              <a:rPr lang="en-US" altLang="zh-CN" sz="2400" smtClean="0">
                <a:solidFill>
                  <a:srgbClr val="CC3300"/>
                </a:solidFill>
              </a:rPr>
              <a:t>Subproblems are not independent in longest simple path</a:t>
            </a:r>
            <a:r>
              <a:rPr lang="en-US" altLang="zh-CN" sz="2400" smtClean="0"/>
              <a:t>.</a:t>
            </a:r>
          </a:p>
          <a:p>
            <a:pPr lvl="2" fontAlgn="auto">
              <a:spcAft>
                <a:spcPts val="0"/>
              </a:spcAft>
              <a:buFont typeface="Arial" pitchFamily="34" charset="0"/>
              <a:buChar char="•"/>
              <a:defRPr/>
            </a:pPr>
            <a:r>
              <a:rPr lang="en-US" altLang="zh-CN" sz="2000" smtClean="0"/>
              <a:t>Solution to one subproblem affects the solutions to other subproblems.</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7" descr="D:\McGraw-Hill Projects\Cormen\images\fig15-4.gif"/>
          <p:cNvPicPr>
            <a:picLocks noChangeAspect="1" noChangeArrowheads="1"/>
          </p:cNvPicPr>
          <p:nvPr/>
        </p:nvPicPr>
        <p:blipFill>
          <a:blip r:embed="rId2" cstate="print"/>
          <a:srcRect/>
          <a:stretch>
            <a:fillRect/>
          </a:stretch>
        </p:blipFill>
        <p:spPr bwMode="auto">
          <a:xfrm>
            <a:off x="0" y="1885950"/>
            <a:ext cx="91440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2"/>
          <p:cNvPicPr>
            <a:picLocks noChangeAspect="1" noChangeArrowheads="1"/>
          </p:cNvPicPr>
          <p:nvPr/>
        </p:nvPicPr>
        <p:blipFill>
          <a:blip r:embed="rId2" cstate="print"/>
          <a:srcRect/>
          <a:stretch>
            <a:fillRect/>
          </a:stretch>
        </p:blipFill>
        <p:spPr bwMode="auto">
          <a:xfrm>
            <a:off x="468313" y="3357563"/>
            <a:ext cx="7620000" cy="3257550"/>
          </a:xfrm>
          <a:prstGeom prst="rect">
            <a:avLst/>
          </a:prstGeom>
          <a:noFill/>
          <a:ln w="9525">
            <a:noFill/>
            <a:miter lim="800000"/>
            <a:headEnd/>
            <a:tailEnd/>
          </a:ln>
        </p:spPr>
      </p:pic>
      <p:sp>
        <p:nvSpPr>
          <p:cNvPr id="3789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Overlapping Subproblems</a:t>
            </a:r>
          </a:p>
        </p:txBody>
      </p:sp>
      <p:sp>
        <p:nvSpPr>
          <p:cNvPr id="37891" name="Rectangle 3"/>
          <p:cNvSpPr>
            <a:spLocks noGrp="1" noChangeArrowheads="1"/>
          </p:cNvSpPr>
          <p:nvPr>
            <p:ph type="body" idx="1"/>
          </p:nvPr>
        </p:nvSpPr>
        <p:spPr>
          <a:xfrm>
            <a:off x="395288" y="1016000"/>
            <a:ext cx="7693025" cy="2592388"/>
          </a:xfrm>
        </p:spPr>
        <p:txBody>
          <a:bodyPr rtlCol="0">
            <a:normAutofit fontScale="92500" lnSpcReduction="10000"/>
          </a:bodyPr>
          <a:lstStyle/>
          <a:p>
            <a:pPr fontAlgn="auto">
              <a:spcAft>
                <a:spcPts val="0"/>
              </a:spcAft>
              <a:buFont typeface="Arial" pitchFamily="34" charset="0"/>
              <a:buChar char="•"/>
              <a:defRPr/>
            </a:pPr>
            <a:r>
              <a:rPr lang="en-US" altLang="zh-CN" sz="2800" dirty="0" smtClean="0"/>
              <a:t>The space of </a:t>
            </a:r>
            <a:r>
              <a:rPr lang="en-US" altLang="zh-CN" sz="2800" dirty="0" err="1" smtClean="0"/>
              <a:t>subproblems</a:t>
            </a:r>
            <a:r>
              <a:rPr lang="en-US" altLang="zh-CN" sz="2800" dirty="0" smtClean="0"/>
              <a:t> must be “small”.</a:t>
            </a:r>
          </a:p>
          <a:p>
            <a:pPr fontAlgn="auto">
              <a:spcAft>
                <a:spcPts val="0"/>
              </a:spcAft>
              <a:buFont typeface="Arial" pitchFamily="34" charset="0"/>
              <a:buChar char="•"/>
              <a:defRPr/>
            </a:pPr>
            <a:r>
              <a:rPr lang="en-US" altLang="zh-CN" sz="2800" dirty="0" smtClean="0"/>
              <a:t>The </a:t>
            </a:r>
            <a:r>
              <a:rPr lang="en-US" altLang="zh-CN" sz="2800" dirty="0" smtClean="0">
                <a:solidFill>
                  <a:srgbClr val="CC3300"/>
                </a:solidFill>
              </a:rPr>
              <a:t>total number of distinct </a:t>
            </a:r>
            <a:r>
              <a:rPr lang="en-US" altLang="zh-CN" sz="2800" dirty="0" err="1" smtClean="0">
                <a:solidFill>
                  <a:srgbClr val="CC3300"/>
                </a:solidFill>
              </a:rPr>
              <a:t>subproblems</a:t>
            </a:r>
            <a:r>
              <a:rPr lang="en-US" altLang="zh-CN" sz="2800" dirty="0" smtClean="0">
                <a:solidFill>
                  <a:srgbClr val="CC3300"/>
                </a:solidFill>
              </a:rPr>
              <a:t> is a polynomial in the input size</a:t>
            </a:r>
            <a:r>
              <a:rPr lang="en-US" altLang="zh-CN" sz="2800" dirty="0" smtClean="0"/>
              <a:t>.</a:t>
            </a:r>
          </a:p>
          <a:p>
            <a:pPr lvl="1" fontAlgn="auto">
              <a:spcAft>
                <a:spcPts val="0"/>
              </a:spcAft>
              <a:buFont typeface="Arial" pitchFamily="34" charset="0"/>
              <a:buChar char="–"/>
              <a:defRPr/>
            </a:pPr>
            <a:r>
              <a:rPr lang="en-US" altLang="zh-CN" sz="2400" dirty="0" smtClean="0"/>
              <a:t>A recursive algorithm is exponential because it solves the same problems repeatedly.</a:t>
            </a:r>
          </a:p>
          <a:p>
            <a:pPr lvl="1" fontAlgn="auto">
              <a:spcAft>
                <a:spcPts val="0"/>
              </a:spcAft>
              <a:buFont typeface="Arial" pitchFamily="34" charset="0"/>
              <a:buChar char="–"/>
              <a:defRPr/>
            </a:pPr>
            <a:r>
              <a:rPr lang="en-US" altLang="zh-CN" sz="2400" dirty="0" smtClean="0"/>
              <a:t>If divide-and-conquer is applicable, then each problem solved will be brand new.</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 – good ?</a:t>
            </a:r>
            <a:endParaRPr lang="zh-CN" altLang="en-US" sz="3600" kern="0" dirty="0">
              <a:latin typeface="+mj-lt"/>
              <a:cs typeface="+mj-cs"/>
            </a:endParaRPr>
          </a:p>
        </p:txBody>
      </p:sp>
      <p:pic>
        <p:nvPicPr>
          <p:cNvPr id="24578" name="Picture 1" descr="C:\Users\hp\AppData\Roaming\Tencent\Users\648774553\QQ\WinTemp\RichOle\4}E7O)26_MOM@[FZ_ERM~~4.jpg"/>
          <p:cNvPicPr>
            <a:picLocks noChangeAspect="1" noChangeArrowheads="1"/>
          </p:cNvPicPr>
          <p:nvPr/>
        </p:nvPicPr>
        <p:blipFill>
          <a:blip r:embed="rId2" cstate="print"/>
          <a:srcRect/>
          <a:stretch>
            <a:fillRect/>
          </a:stretch>
        </p:blipFill>
        <p:spPr bwMode="auto">
          <a:xfrm>
            <a:off x="3081338" y="2582863"/>
            <a:ext cx="6048375" cy="3636962"/>
          </a:xfrm>
          <a:prstGeom prst="rect">
            <a:avLst/>
          </a:prstGeom>
          <a:noFill/>
          <a:ln w="9525">
            <a:noFill/>
            <a:miter lim="800000"/>
            <a:headEnd/>
            <a:tailEnd/>
          </a:ln>
        </p:spPr>
      </p:pic>
      <p:pic>
        <p:nvPicPr>
          <p:cNvPr id="24579" name="Picture 3" descr="C:\Users\hp\AppData\Roaming\Tencent\Users\648774553\QQ\WinTemp\RichOle\4(UK`LX%[@VVG6E(BDYIX8G.jpg"/>
          <p:cNvPicPr>
            <a:picLocks noChangeAspect="1" noChangeArrowheads="1"/>
          </p:cNvPicPr>
          <p:nvPr/>
        </p:nvPicPr>
        <p:blipFill>
          <a:blip r:embed="rId3" cstate="print"/>
          <a:srcRect/>
          <a:stretch>
            <a:fillRect/>
          </a:stretch>
        </p:blipFill>
        <p:spPr bwMode="auto">
          <a:xfrm>
            <a:off x="179388" y="981075"/>
            <a:ext cx="5586412" cy="2376488"/>
          </a:xfrm>
          <a:prstGeom prst="rect">
            <a:avLst/>
          </a:prstGeom>
          <a:noFill/>
          <a:ln w="9525">
            <a:noFill/>
            <a:miter lim="800000"/>
            <a:headEnd/>
            <a:tailEnd/>
          </a:ln>
        </p:spPr>
      </p:pic>
      <p:pic>
        <p:nvPicPr>
          <p:cNvPr id="24580" name="Picture 2" descr="C:\Users\hp\AppData\Roaming\Tencent\Users\648774553\QQ\WinTemp\RichOle\_LQ0B7R%RIT504]Z_MDGJGA.jpg"/>
          <p:cNvPicPr>
            <a:picLocks noChangeAspect="1" noChangeArrowheads="1"/>
          </p:cNvPicPr>
          <p:nvPr/>
        </p:nvPicPr>
        <p:blipFill>
          <a:blip r:embed="rId4" cstate="print"/>
          <a:srcRect/>
          <a:stretch>
            <a:fillRect/>
          </a:stretch>
        </p:blipFill>
        <p:spPr bwMode="auto">
          <a:xfrm>
            <a:off x="128588" y="3857625"/>
            <a:ext cx="3095625" cy="1181100"/>
          </a:xfrm>
          <a:prstGeom prst="rect">
            <a:avLst/>
          </a:prstGeom>
          <a:noFill/>
          <a:ln w="9525">
            <a:noFill/>
            <a:miter lim="800000"/>
            <a:headEnd/>
            <a:tailEnd/>
          </a:ln>
        </p:spPr>
      </p:pic>
      <p:pic>
        <p:nvPicPr>
          <p:cNvPr id="24581" name="Picture 3" descr="C:\Users\hp\AppData\Roaming\Tencent\Users\648774553\QQ\WinTemp\RichOle\XNX_84UH5QLB9IX8YRGN43X.jpg"/>
          <p:cNvPicPr>
            <a:picLocks noChangeAspect="1" noChangeArrowheads="1"/>
          </p:cNvPicPr>
          <p:nvPr/>
        </p:nvPicPr>
        <p:blipFill>
          <a:blip r:embed="rId5" cstate="print"/>
          <a:srcRect/>
          <a:stretch>
            <a:fillRect/>
          </a:stretch>
        </p:blipFill>
        <p:spPr bwMode="auto">
          <a:xfrm>
            <a:off x="141288" y="5222875"/>
            <a:ext cx="1666875" cy="600075"/>
          </a:xfrm>
          <a:prstGeom prst="rect">
            <a:avLst/>
          </a:prstGeom>
          <a:noFill/>
          <a:ln w="9525">
            <a:noFill/>
            <a:miter lim="800000"/>
            <a:headEnd/>
            <a:tailEnd/>
          </a:ln>
        </p:spPr>
      </p:pic>
      <p:cxnSp>
        <p:nvCxnSpPr>
          <p:cNvPr id="3" name="直接箭头连接符 2"/>
          <p:cNvCxnSpPr/>
          <p:nvPr/>
        </p:nvCxnSpPr>
        <p:spPr>
          <a:xfrm>
            <a:off x="3635375" y="3857625"/>
            <a:ext cx="215900" cy="434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6443663" y="3357563"/>
            <a:ext cx="288925" cy="215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Dynamic Programming</a:t>
            </a:r>
          </a:p>
        </p:txBody>
      </p:sp>
      <p:sp>
        <p:nvSpPr>
          <p:cNvPr id="38915" name="Rectangle 3"/>
          <p:cNvSpPr>
            <a:spLocks noGrp="1" noChangeArrowheads="1"/>
          </p:cNvSpPr>
          <p:nvPr>
            <p:ph type="body" idx="1"/>
          </p:nvPr>
        </p:nvSpPr>
        <p:spPr>
          <a:xfrm>
            <a:off x="577850" y="1804988"/>
            <a:ext cx="8074025" cy="4114800"/>
          </a:xfrm>
        </p:spPr>
        <p:txBody>
          <a:bodyPr rtlCol="0">
            <a:normAutofit/>
          </a:bodyPr>
          <a:lstStyle/>
          <a:p>
            <a:pPr fontAlgn="auto">
              <a:spcAft>
                <a:spcPts val="0"/>
              </a:spcAft>
              <a:buFont typeface="Arial" pitchFamily="34" charset="0"/>
              <a:buChar char="•"/>
              <a:defRPr/>
            </a:pPr>
            <a:r>
              <a:rPr lang="en-US" altLang="zh-CN" sz="2800" smtClean="0"/>
              <a:t>Similar to divide-and-conquer, it breaks problems down into smaller problems that are solved recursively.  </a:t>
            </a:r>
          </a:p>
          <a:p>
            <a:pPr fontAlgn="auto">
              <a:spcAft>
                <a:spcPts val="0"/>
              </a:spcAft>
              <a:buFont typeface="Arial" pitchFamily="34" charset="0"/>
              <a:buChar char="•"/>
              <a:defRPr/>
            </a:pPr>
            <a:endParaRPr lang="en-US" altLang="zh-CN" sz="1000" smtClean="0"/>
          </a:p>
          <a:p>
            <a:pPr fontAlgn="auto">
              <a:spcAft>
                <a:spcPts val="0"/>
              </a:spcAft>
              <a:buFont typeface="Arial" pitchFamily="34" charset="0"/>
              <a:buChar char="•"/>
              <a:defRPr/>
            </a:pPr>
            <a:r>
              <a:rPr lang="en-US" altLang="zh-CN" sz="2800" smtClean="0"/>
              <a:t>In contrast, DP is applicable when the sub-problems are not independent, i.e. when sub-problems share sub-sub-problems.  It solves every sub-sub-problem just once and save the results in a table to avoid duplicated computation.</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Elements of DP Algorithms</a:t>
            </a:r>
          </a:p>
        </p:txBody>
      </p:sp>
      <p:sp>
        <p:nvSpPr>
          <p:cNvPr id="39939" name="Rectangle 3"/>
          <p:cNvSpPr>
            <a:spLocks noGrp="1" noChangeArrowheads="1"/>
          </p:cNvSpPr>
          <p:nvPr>
            <p:ph type="body" idx="1"/>
          </p:nvPr>
        </p:nvSpPr>
        <p:spPr>
          <a:xfrm>
            <a:off x="190500" y="1504950"/>
            <a:ext cx="8751888" cy="4114800"/>
          </a:xfrm>
        </p:spPr>
        <p:txBody>
          <a:bodyPr rtlCol="0">
            <a:normAutofit/>
          </a:bodyPr>
          <a:lstStyle/>
          <a:p>
            <a:pPr fontAlgn="auto">
              <a:spcAft>
                <a:spcPts val="0"/>
              </a:spcAft>
              <a:buFont typeface="Arial" pitchFamily="34" charset="0"/>
              <a:buChar char="•"/>
              <a:defRPr/>
            </a:pPr>
            <a:r>
              <a:rPr lang="en-US" altLang="zh-CN" sz="2800" dirty="0" smtClean="0">
                <a:solidFill>
                  <a:srgbClr val="3DDE2C"/>
                </a:solidFill>
              </a:rPr>
              <a:t>Sub-structure:</a:t>
            </a:r>
            <a:r>
              <a:rPr lang="en-US" altLang="zh-CN" sz="2800" dirty="0" smtClean="0"/>
              <a:t>  decompose problem into smaller sub-problems.  Express the solution of the original problem in terms of solutions for smaller problems.</a:t>
            </a:r>
          </a:p>
          <a:p>
            <a:pPr fontAlgn="auto">
              <a:spcAft>
                <a:spcPts val="0"/>
              </a:spcAft>
              <a:buFont typeface="Arial" pitchFamily="34" charset="0"/>
              <a:buChar char="•"/>
              <a:defRPr/>
            </a:pPr>
            <a:r>
              <a:rPr lang="en-US" altLang="zh-CN" sz="2800" dirty="0" smtClean="0">
                <a:solidFill>
                  <a:srgbClr val="3DDE2C"/>
                </a:solidFill>
              </a:rPr>
              <a:t>Table-structure:</a:t>
            </a:r>
            <a:r>
              <a:rPr lang="en-US" altLang="zh-CN" sz="2800" dirty="0" smtClean="0"/>
              <a:t>  Store the answers to the sub-problem in a table, because sub-problem solutions may be used many times.</a:t>
            </a:r>
          </a:p>
          <a:p>
            <a:pPr fontAlgn="auto">
              <a:spcAft>
                <a:spcPts val="0"/>
              </a:spcAft>
              <a:buFont typeface="Arial" pitchFamily="34" charset="0"/>
              <a:buChar char="•"/>
              <a:defRPr/>
            </a:pPr>
            <a:r>
              <a:rPr lang="en-US" altLang="zh-CN" sz="2800" dirty="0" smtClean="0">
                <a:solidFill>
                  <a:srgbClr val="3DDE2C"/>
                </a:solidFill>
              </a:rPr>
              <a:t>Bottom-up computation:</a:t>
            </a:r>
            <a:r>
              <a:rPr lang="en-US" altLang="zh-CN" sz="2800" dirty="0" smtClean="0"/>
              <a:t>  combine solutions on smaller sub-problems to solve larger sub-problems, and eventually arrive at a solution to the complete problem.</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3600" smtClean="0"/>
              <a:t>Applicability to Optimization Problems</a:t>
            </a:r>
            <a:endParaRPr lang="en-US" altLang="zh-CN" smtClean="0"/>
          </a:p>
        </p:txBody>
      </p:sp>
      <p:sp>
        <p:nvSpPr>
          <p:cNvPr id="40963" name="Rectangle 3"/>
          <p:cNvSpPr>
            <a:spLocks noGrp="1" noChangeArrowheads="1"/>
          </p:cNvSpPr>
          <p:nvPr>
            <p:ph type="body" idx="1"/>
          </p:nvPr>
        </p:nvSpPr>
        <p:spPr>
          <a:xfrm>
            <a:off x="285750" y="1630363"/>
            <a:ext cx="8858250" cy="4114800"/>
          </a:xfrm>
        </p:spPr>
        <p:txBody>
          <a:bodyPr rtlCol="0">
            <a:normAutofit lnSpcReduction="10000"/>
          </a:bodyPr>
          <a:lstStyle/>
          <a:p>
            <a:pPr fontAlgn="auto">
              <a:spcAft>
                <a:spcPts val="0"/>
              </a:spcAft>
              <a:buFont typeface="Arial" pitchFamily="34" charset="0"/>
              <a:buChar char="•"/>
              <a:defRPr/>
            </a:pPr>
            <a:r>
              <a:rPr lang="en-US" altLang="zh-CN" sz="2800" dirty="0" smtClean="0">
                <a:solidFill>
                  <a:srgbClr val="3DDE2C"/>
                </a:solidFill>
              </a:rPr>
              <a:t>Optimal sub-structure (principle of optimality): </a:t>
            </a:r>
            <a:r>
              <a:rPr lang="en-US" altLang="zh-CN" sz="2800" dirty="0" smtClean="0"/>
              <a:t> </a:t>
            </a:r>
            <a:r>
              <a:rPr lang="en-US" altLang="zh-CN" sz="2500" dirty="0" smtClean="0">
                <a:solidFill>
                  <a:srgbClr val="FF0000"/>
                </a:solidFill>
              </a:rPr>
              <a:t>for the global problem to be solved optimally, each sub-problem should be solved optimally</a:t>
            </a:r>
            <a:r>
              <a:rPr lang="en-US" altLang="zh-CN" sz="2500" dirty="0" smtClean="0"/>
              <a:t>.  This is often violated due to sub-problem overlaps.  Often by being “less optimal” on one problem, we may make a big savings on another sub-problem.</a:t>
            </a:r>
          </a:p>
          <a:p>
            <a:pPr fontAlgn="auto">
              <a:spcAft>
                <a:spcPts val="0"/>
              </a:spcAft>
              <a:buFont typeface="Arial" pitchFamily="34" charset="0"/>
              <a:buChar char="•"/>
              <a:defRPr/>
            </a:pPr>
            <a:endParaRPr lang="en-US" altLang="zh-CN" sz="1000" dirty="0" smtClean="0"/>
          </a:p>
          <a:p>
            <a:pPr fontAlgn="auto">
              <a:spcAft>
                <a:spcPts val="0"/>
              </a:spcAft>
              <a:buFont typeface="Arial" pitchFamily="34" charset="0"/>
              <a:buChar char="•"/>
              <a:defRPr/>
            </a:pPr>
            <a:r>
              <a:rPr lang="en-US" altLang="zh-CN" sz="2800" dirty="0" smtClean="0">
                <a:solidFill>
                  <a:srgbClr val="3DDE2C"/>
                </a:solidFill>
              </a:rPr>
              <a:t>Small number of sub-problems:</a:t>
            </a:r>
            <a:r>
              <a:rPr lang="en-US" altLang="zh-CN" sz="2800" dirty="0" smtClean="0"/>
              <a:t>  </a:t>
            </a:r>
            <a:r>
              <a:rPr lang="en-US" altLang="zh-CN" sz="2500" dirty="0" smtClean="0"/>
              <a:t>Many NP-hard problems can be formulated as DP problems, but these formulations are not efficient, because the number of sub-problems is exponentially large.  Ideally, the number of sub-problems should be at most a polynomial number.</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73730" name="矩形 3"/>
          <p:cNvSpPr>
            <a:spLocks noChangeArrowheads="1"/>
          </p:cNvSpPr>
          <p:nvPr/>
        </p:nvSpPr>
        <p:spPr bwMode="auto">
          <a:xfrm>
            <a:off x="323850" y="1268413"/>
            <a:ext cx="8208963" cy="1939925"/>
          </a:xfrm>
          <a:prstGeom prst="rect">
            <a:avLst/>
          </a:prstGeom>
          <a:noFill/>
          <a:ln w="9525">
            <a:noFill/>
            <a:miter lim="800000"/>
            <a:headEnd/>
            <a:tailEnd/>
          </a:ln>
        </p:spPr>
        <p:txBody>
          <a:bodyPr>
            <a:spAutoFit/>
          </a:bodyPr>
          <a:lstStyle/>
          <a:p>
            <a:r>
              <a:rPr lang="en-US" altLang="zh-CN" sz="4000" b="1" i="1">
                <a:latin typeface="Calibri" pitchFamily="34" charset="0"/>
              </a:rPr>
              <a:t>CLRS 15.3-2</a:t>
            </a:r>
          </a:p>
          <a:p>
            <a:r>
              <a:rPr lang="en-US" altLang="zh-CN" sz="4000" b="1" i="1">
                <a:latin typeface="Calibri" pitchFamily="34" charset="0"/>
              </a:rPr>
              <a:t>CLRS 15.3-3</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Longest Common Subsequence</a:t>
            </a:r>
          </a:p>
        </p:txBody>
      </p:sp>
      <p:sp>
        <p:nvSpPr>
          <p:cNvPr id="14339" name="Rectangle 3"/>
          <p:cNvSpPr>
            <a:spLocks noGrp="1" noChangeArrowheads="1"/>
          </p:cNvSpPr>
          <p:nvPr>
            <p:ph type="body" idx="1"/>
          </p:nvPr>
        </p:nvSpPr>
        <p:spPr>
          <a:xfrm>
            <a:off x="304800" y="1165225"/>
            <a:ext cx="8839200" cy="5432425"/>
          </a:xfrm>
          <a:ln>
            <a:solidFill>
              <a:schemeClr val="bg2"/>
            </a:solidFill>
          </a:ln>
        </p:spPr>
        <p:txBody>
          <a:bodyPr rtlCol="0">
            <a:normAutofit/>
          </a:bodyPr>
          <a:lstStyle/>
          <a:p>
            <a:pPr fontAlgn="auto">
              <a:lnSpc>
                <a:spcPct val="90000"/>
              </a:lnSpc>
              <a:spcAft>
                <a:spcPts val="0"/>
              </a:spcAft>
              <a:buFont typeface="Arial" pitchFamily="34" charset="0"/>
              <a:buChar char="•"/>
              <a:defRPr/>
            </a:pPr>
            <a:r>
              <a:rPr lang="en-US" altLang="zh-CN" b="1" i="1" dirty="0" smtClean="0">
                <a:solidFill>
                  <a:srgbClr val="CC3300"/>
                </a:solidFill>
              </a:rPr>
              <a:t>Problem:</a:t>
            </a:r>
            <a:r>
              <a:rPr lang="en-US" altLang="zh-CN" b="1" i="1" dirty="0" smtClean="0"/>
              <a:t> </a:t>
            </a:r>
            <a:r>
              <a:rPr lang="en-US" altLang="zh-CN" dirty="0" smtClean="0"/>
              <a:t>Given 2 sequences, </a:t>
            </a:r>
            <a:r>
              <a:rPr lang="en-US" altLang="zh-CN" i="1" dirty="0" smtClean="0"/>
              <a:t>X </a:t>
            </a:r>
            <a:r>
              <a:rPr lang="en-US" altLang="zh-CN" dirty="0" smtClean="0"/>
              <a:t>= </a:t>
            </a:r>
            <a:r>
              <a:rPr lang="en-US" altLang="zh-CN" dirty="0" smtClean="0">
                <a:sym typeface="Symbol" pitchFamily="18" charset="2"/>
              </a:rPr>
              <a:t></a:t>
            </a:r>
            <a:r>
              <a:rPr lang="en-US" altLang="zh-CN" i="1" dirty="0" smtClean="0"/>
              <a:t>x</a:t>
            </a:r>
            <a:r>
              <a:rPr lang="en-US" altLang="zh-CN" baseline="-25000" dirty="0" smtClean="0"/>
              <a:t>1</a:t>
            </a:r>
            <a:r>
              <a:rPr lang="en-US" altLang="zh-CN" i="1" dirty="0" smtClean="0"/>
              <a:t>,...,</a:t>
            </a:r>
            <a:r>
              <a:rPr lang="en-US" altLang="zh-CN" i="1" dirty="0" err="1" smtClean="0"/>
              <a:t>x</a:t>
            </a:r>
            <a:r>
              <a:rPr lang="en-US" altLang="zh-CN" i="1" baseline="-25000" dirty="0" err="1" smtClean="0"/>
              <a:t>m</a:t>
            </a:r>
            <a:r>
              <a:rPr lang="en-US" altLang="zh-CN" dirty="0" smtClean="0">
                <a:sym typeface="Symbol" pitchFamily="18" charset="2"/>
              </a:rPr>
              <a:t></a:t>
            </a:r>
            <a:r>
              <a:rPr lang="en-US" altLang="zh-CN" dirty="0" smtClean="0"/>
              <a:t> and </a:t>
            </a:r>
            <a:br>
              <a:rPr lang="en-US" altLang="zh-CN" dirty="0" smtClean="0"/>
            </a:br>
            <a:r>
              <a:rPr lang="en-US" altLang="zh-CN" i="1" dirty="0" smtClean="0"/>
              <a:t>Y </a:t>
            </a:r>
            <a:r>
              <a:rPr lang="en-US" altLang="zh-CN" dirty="0" smtClean="0"/>
              <a:t>= </a:t>
            </a:r>
            <a:r>
              <a:rPr lang="en-US" altLang="zh-CN" dirty="0" smtClean="0">
                <a:sym typeface="Symbol" pitchFamily="18" charset="2"/>
              </a:rPr>
              <a:t></a:t>
            </a:r>
            <a:r>
              <a:rPr lang="en-US" altLang="zh-CN" i="1" dirty="0" smtClean="0"/>
              <a:t>y</a:t>
            </a:r>
            <a:r>
              <a:rPr lang="en-US" altLang="zh-CN" baseline="-25000" dirty="0" smtClean="0"/>
              <a:t>1</a:t>
            </a:r>
            <a:r>
              <a:rPr lang="en-US" altLang="zh-CN" i="1" dirty="0" smtClean="0"/>
              <a:t>,...,</a:t>
            </a:r>
            <a:r>
              <a:rPr lang="en-US" altLang="zh-CN" i="1" dirty="0" err="1" smtClean="0"/>
              <a:t>y</a:t>
            </a:r>
            <a:r>
              <a:rPr lang="en-US" altLang="zh-CN" i="1" baseline="-25000" dirty="0" err="1" smtClean="0"/>
              <a:t>n</a:t>
            </a:r>
            <a:r>
              <a:rPr lang="en-US" altLang="zh-CN" dirty="0" smtClean="0">
                <a:sym typeface="Symbol" pitchFamily="18" charset="2"/>
              </a:rPr>
              <a:t></a:t>
            </a:r>
            <a:r>
              <a:rPr lang="en-US" altLang="zh-CN" dirty="0" smtClean="0"/>
              <a:t>, find a common subsequence whose length is maximum. </a:t>
            </a:r>
          </a:p>
          <a:p>
            <a:pPr fontAlgn="auto">
              <a:lnSpc>
                <a:spcPct val="90000"/>
              </a:lnSpc>
              <a:spcAft>
                <a:spcPts val="0"/>
              </a:spcAft>
              <a:buFont typeface="Arial" pitchFamily="34" charset="0"/>
              <a:buChar char="•"/>
              <a:defRPr/>
            </a:pPr>
            <a:endParaRPr lang="en-US" altLang="zh-CN" dirty="0" smtClean="0"/>
          </a:p>
          <a:p>
            <a:pPr fontAlgn="auto">
              <a:lnSpc>
                <a:spcPct val="90000"/>
              </a:lnSpc>
              <a:spcAft>
                <a:spcPts val="0"/>
              </a:spcAft>
              <a:buFont typeface="Arial" pitchFamily="34" charset="0"/>
              <a:buNone/>
              <a:defRPr/>
            </a:pPr>
            <a:r>
              <a:rPr lang="en-US" altLang="zh-CN" dirty="0" smtClean="0">
                <a:solidFill>
                  <a:srgbClr val="CC3300"/>
                </a:solidFill>
              </a:rPr>
              <a:t>springtime		</a:t>
            </a:r>
            <a:r>
              <a:rPr lang="en-US" altLang="zh-CN" dirty="0" err="1" smtClean="0">
                <a:solidFill>
                  <a:srgbClr val="CC3300"/>
                </a:solidFill>
              </a:rPr>
              <a:t>ncaa</a:t>
            </a:r>
            <a:r>
              <a:rPr lang="en-US" altLang="zh-CN" dirty="0" smtClean="0">
                <a:solidFill>
                  <a:srgbClr val="CC3300"/>
                </a:solidFill>
              </a:rPr>
              <a:t> tournament      basketball</a:t>
            </a:r>
            <a:endParaRPr lang="en-US" altLang="zh-CN" dirty="0">
              <a:solidFill>
                <a:srgbClr val="CC3300"/>
              </a:solidFill>
            </a:endParaRPr>
          </a:p>
          <a:p>
            <a:pPr fontAlgn="auto">
              <a:lnSpc>
                <a:spcPct val="90000"/>
              </a:lnSpc>
              <a:spcAft>
                <a:spcPts val="0"/>
              </a:spcAft>
              <a:buFont typeface="Wingdings" pitchFamily="2" charset="2"/>
              <a:buNone/>
              <a:defRPr/>
            </a:pPr>
            <a:endParaRPr lang="en-US" altLang="zh-CN" dirty="0" smtClean="0">
              <a:solidFill>
                <a:srgbClr val="CC3300"/>
              </a:solidFill>
            </a:endParaRPr>
          </a:p>
          <a:p>
            <a:pPr fontAlgn="auto">
              <a:lnSpc>
                <a:spcPct val="90000"/>
              </a:lnSpc>
              <a:spcAft>
                <a:spcPts val="0"/>
              </a:spcAft>
              <a:buFont typeface="Wingdings" pitchFamily="2" charset="2"/>
              <a:buNone/>
              <a:defRPr/>
            </a:pPr>
            <a:r>
              <a:rPr lang="en-US" altLang="zh-CN" dirty="0" smtClean="0">
                <a:solidFill>
                  <a:srgbClr val="CC3300"/>
                </a:solidFill>
              </a:rPr>
              <a:t>printing		north </a:t>
            </a:r>
            <a:r>
              <a:rPr lang="en-US" altLang="zh-CN" dirty="0" err="1" smtClean="0">
                <a:solidFill>
                  <a:srgbClr val="CC3300"/>
                </a:solidFill>
              </a:rPr>
              <a:t>carolina</a:t>
            </a:r>
            <a:r>
              <a:rPr lang="en-US" altLang="zh-CN" dirty="0" smtClean="0">
                <a:solidFill>
                  <a:srgbClr val="CC3300"/>
                </a:solidFill>
              </a:rPr>
              <a:t>	       </a:t>
            </a:r>
            <a:r>
              <a:rPr lang="en-US" altLang="zh-CN" dirty="0" err="1" smtClean="0">
                <a:solidFill>
                  <a:srgbClr val="CC3300"/>
                </a:solidFill>
              </a:rPr>
              <a:t>snoeyink</a:t>
            </a:r>
            <a:endParaRPr lang="en-US" altLang="zh-CN" dirty="0" smtClean="0">
              <a:solidFill>
                <a:srgbClr val="CC3300"/>
              </a:solidFill>
            </a:endParaRPr>
          </a:p>
          <a:p>
            <a:pPr fontAlgn="auto">
              <a:lnSpc>
                <a:spcPct val="90000"/>
              </a:lnSpc>
              <a:spcAft>
                <a:spcPts val="0"/>
              </a:spcAft>
              <a:buFont typeface="Wingdings" pitchFamily="2" charset="2"/>
              <a:buNone/>
              <a:defRPr/>
            </a:pPr>
            <a:endParaRPr lang="en-US" altLang="zh-CN" dirty="0" smtClean="0">
              <a:solidFill>
                <a:srgbClr val="CC3300"/>
              </a:solidFill>
            </a:endParaRPr>
          </a:p>
          <a:p>
            <a:pPr fontAlgn="auto">
              <a:lnSpc>
                <a:spcPct val="90000"/>
              </a:lnSpc>
              <a:spcAft>
                <a:spcPts val="0"/>
              </a:spcAft>
              <a:buFont typeface="Wingdings" pitchFamily="2" charset="2"/>
              <a:buNone/>
              <a:defRPr/>
            </a:pPr>
            <a:r>
              <a:rPr lang="en-US" altLang="zh-CN" sz="2800" dirty="0" smtClean="0"/>
              <a:t>Subsequence </a:t>
            </a:r>
            <a:r>
              <a:rPr lang="en-US" altLang="zh-CN" sz="2800" dirty="0" smtClean="0">
                <a:solidFill>
                  <a:schemeClr val="hlink"/>
                </a:solidFill>
              </a:rPr>
              <a:t>need not be consecutive</a:t>
            </a:r>
            <a:r>
              <a:rPr lang="en-US" altLang="zh-CN" sz="2800" dirty="0" smtClean="0"/>
              <a:t>, but </a:t>
            </a:r>
            <a:r>
              <a:rPr lang="en-US" altLang="zh-CN" sz="2800" dirty="0" smtClean="0">
                <a:solidFill>
                  <a:schemeClr val="hlink"/>
                </a:solidFill>
              </a:rPr>
              <a:t>must be in order</a:t>
            </a:r>
            <a:r>
              <a:rPr lang="en-US" altLang="zh-CN" sz="2800" dirty="0" smtClean="0"/>
              <a:t>.</a:t>
            </a:r>
          </a:p>
        </p:txBody>
      </p:sp>
      <p:sp>
        <p:nvSpPr>
          <p:cNvPr id="82947" name="Line 39"/>
          <p:cNvSpPr>
            <a:spLocks noChangeShapeType="1"/>
          </p:cNvSpPr>
          <p:nvPr/>
        </p:nvSpPr>
        <p:spPr bwMode="auto">
          <a:xfrm flipV="1">
            <a:off x="541338" y="3536950"/>
            <a:ext cx="7620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48" name="Line 45"/>
          <p:cNvSpPr>
            <a:spLocks noChangeShapeType="1"/>
          </p:cNvSpPr>
          <p:nvPr/>
        </p:nvSpPr>
        <p:spPr bwMode="auto">
          <a:xfrm flipV="1">
            <a:off x="776288" y="3516313"/>
            <a:ext cx="7620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49" name="Line 46"/>
          <p:cNvSpPr>
            <a:spLocks noChangeShapeType="1"/>
          </p:cNvSpPr>
          <p:nvPr/>
        </p:nvSpPr>
        <p:spPr bwMode="auto">
          <a:xfrm flipV="1">
            <a:off x="3203575" y="3592513"/>
            <a:ext cx="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0" name="Line 47"/>
          <p:cNvSpPr>
            <a:spLocks noChangeShapeType="1"/>
          </p:cNvSpPr>
          <p:nvPr/>
        </p:nvSpPr>
        <p:spPr bwMode="auto">
          <a:xfrm flipH="1" flipV="1">
            <a:off x="3567113" y="3592513"/>
            <a:ext cx="685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1" name="Line 48"/>
          <p:cNvSpPr>
            <a:spLocks noChangeShapeType="1"/>
          </p:cNvSpPr>
          <p:nvPr/>
        </p:nvSpPr>
        <p:spPr bwMode="auto">
          <a:xfrm>
            <a:off x="3810000" y="3592513"/>
            <a:ext cx="6096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2" name="Line 50"/>
          <p:cNvSpPr>
            <a:spLocks noChangeShapeType="1"/>
          </p:cNvSpPr>
          <p:nvPr/>
        </p:nvSpPr>
        <p:spPr bwMode="auto">
          <a:xfrm>
            <a:off x="4851400" y="3527425"/>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3" name="Line 51"/>
          <p:cNvSpPr>
            <a:spLocks noChangeShapeType="1"/>
          </p:cNvSpPr>
          <p:nvPr/>
        </p:nvSpPr>
        <p:spPr bwMode="auto">
          <a:xfrm>
            <a:off x="5062538" y="3536950"/>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4" name="Line 55"/>
          <p:cNvSpPr>
            <a:spLocks noChangeShapeType="1"/>
          </p:cNvSpPr>
          <p:nvPr/>
        </p:nvSpPr>
        <p:spPr bwMode="auto">
          <a:xfrm flipV="1">
            <a:off x="4572000" y="3536950"/>
            <a:ext cx="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5" name="Line 56"/>
          <p:cNvSpPr>
            <a:spLocks noChangeShapeType="1"/>
          </p:cNvSpPr>
          <p:nvPr/>
        </p:nvSpPr>
        <p:spPr bwMode="auto">
          <a:xfrm flipH="1">
            <a:off x="6629400" y="3592513"/>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6" name="Line 57"/>
          <p:cNvSpPr>
            <a:spLocks noChangeShapeType="1"/>
          </p:cNvSpPr>
          <p:nvPr/>
        </p:nvSpPr>
        <p:spPr bwMode="auto">
          <a:xfrm flipH="1">
            <a:off x="7239000" y="3592513"/>
            <a:ext cx="1524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7" name="Line 58"/>
          <p:cNvSpPr>
            <a:spLocks noChangeShapeType="1"/>
          </p:cNvSpPr>
          <p:nvPr/>
        </p:nvSpPr>
        <p:spPr bwMode="auto">
          <a:xfrm flipV="1">
            <a:off x="893763" y="3516313"/>
            <a:ext cx="762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8" name="Line 59"/>
          <p:cNvSpPr>
            <a:spLocks noChangeShapeType="1"/>
          </p:cNvSpPr>
          <p:nvPr/>
        </p:nvSpPr>
        <p:spPr bwMode="auto">
          <a:xfrm flipV="1">
            <a:off x="1052513" y="3536950"/>
            <a:ext cx="762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59" name="Line 60"/>
          <p:cNvSpPr>
            <a:spLocks noChangeShapeType="1"/>
          </p:cNvSpPr>
          <p:nvPr/>
        </p:nvSpPr>
        <p:spPr bwMode="auto">
          <a:xfrm flipV="1">
            <a:off x="1139825" y="3536950"/>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82960" name="Line 61"/>
          <p:cNvSpPr>
            <a:spLocks noChangeShapeType="1"/>
          </p:cNvSpPr>
          <p:nvPr/>
        </p:nvSpPr>
        <p:spPr bwMode="auto">
          <a:xfrm flipV="1">
            <a:off x="1250950" y="3527425"/>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Naïve Algorithm</a:t>
            </a:r>
          </a:p>
        </p:txBody>
      </p:sp>
      <p:sp>
        <p:nvSpPr>
          <p:cNvPr id="15363"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For every subsequence of </a:t>
            </a:r>
            <a:r>
              <a:rPr lang="en-US" altLang="zh-CN" i="1" smtClean="0"/>
              <a:t>X</a:t>
            </a:r>
            <a:r>
              <a:rPr lang="en-US" altLang="zh-CN" smtClean="0"/>
              <a:t>, check whether it’s a subsequence of </a:t>
            </a:r>
            <a:r>
              <a:rPr lang="en-US" altLang="zh-CN" i="1" smtClean="0"/>
              <a:t>Y </a:t>
            </a:r>
            <a:r>
              <a:rPr lang="en-US" altLang="zh-CN" smtClean="0"/>
              <a:t>.</a:t>
            </a:r>
          </a:p>
          <a:p>
            <a:pPr fontAlgn="auto">
              <a:spcAft>
                <a:spcPts val="0"/>
              </a:spcAft>
              <a:buFont typeface="Arial" pitchFamily="34" charset="0"/>
              <a:buChar char="•"/>
              <a:defRPr/>
            </a:pPr>
            <a:r>
              <a:rPr lang="en-US" altLang="zh-CN" smtClean="0">
                <a:solidFill>
                  <a:srgbClr val="CC3300"/>
                </a:solidFill>
              </a:rPr>
              <a:t>Time:</a:t>
            </a:r>
            <a:r>
              <a:rPr lang="en-US" altLang="zh-CN" smtClean="0"/>
              <a:t> </a:t>
            </a:r>
            <a:r>
              <a:rPr lang="el-GR" altLang="zh-CN" smtClean="0">
                <a:cs typeface="Times New Roman" pitchFamily="18" charset="0"/>
              </a:rPr>
              <a:t>Θ</a:t>
            </a:r>
            <a:r>
              <a:rPr lang="en-US" altLang="zh-CN" smtClean="0"/>
              <a:t>(</a:t>
            </a:r>
            <a:r>
              <a:rPr lang="en-US" altLang="zh-CN" i="1" smtClean="0"/>
              <a:t>n</a:t>
            </a:r>
            <a:r>
              <a:rPr lang="en-US" altLang="zh-CN" smtClean="0"/>
              <a:t>2</a:t>
            </a:r>
            <a:r>
              <a:rPr lang="en-US" altLang="zh-CN" i="1" baseline="30000" smtClean="0"/>
              <a:t>m</a:t>
            </a:r>
            <a:r>
              <a:rPr lang="en-US" altLang="zh-CN" smtClean="0"/>
              <a:t>).</a:t>
            </a:r>
          </a:p>
          <a:p>
            <a:pPr lvl="1" fontAlgn="auto">
              <a:spcAft>
                <a:spcPts val="0"/>
              </a:spcAft>
              <a:buFont typeface="Arial" pitchFamily="34" charset="0"/>
              <a:buChar char="–"/>
              <a:defRPr/>
            </a:pPr>
            <a:r>
              <a:rPr lang="en-US" altLang="zh-CN" smtClean="0"/>
              <a:t>2</a:t>
            </a:r>
            <a:r>
              <a:rPr lang="en-US" altLang="zh-CN" i="1" baseline="30000" smtClean="0"/>
              <a:t>m</a:t>
            </a:r>
            <a:r>
              <a:rPr lang="en-US" altLang="zh-CN" i="1" smtClean="0"/>
              <a:t> </a:t>
            </a:r>
            <a:r>
              <a:rPr lang="en-US" altLang="zh-CN" smtClean="0"/>
              <a:t>subsequences of </a:t>
            </a:r>
            <a:r>
              <a:rPr lang="en-US" altLang="zh-CN" i="1" smtClean="0"/>
              <a:t>X </a:t>
            </a:r>
            <a:r>
              <a:rPr lang="en-US" altLang="zh-CN" smtClean="0"/>
              <a:t>to check.</a:t>
            </a:r>
          </a:p>
          <a:p>
            <a:pPr lvl="1" fontAlgn="auto">
              <a:spcAft>
                <a:spcPts val="0"/>
              </a:spcAft>
              <a:buFont typeface="Arial" pitchFamily="34" charset="0"/>
              <a:buChar char="–"/>
              <a:defRPr/>
            </a:pPr>
            <a:r>
              <a:rPr lang="en-US" altLang="zh-CN" smtClean="0"/>
              <a:t>Each subsequence takes </a:t>
            </a:r>
            <a:r>
              <a:rPr lang="el-GR" altLang="zh-CN" smtClean="0">
                <a:cs typeface="Times New Roman" pitchFamily="18" charset="0"/>
              </a:rPr>
              <a:t>Θ</a:t>
            </a:r>
            <a:r>
              <a:rPr lang="en-US" altLang="zh-CN" smtClean="0"/>
              <a:t>(</a:t>
            </a:r>
            <a:r>
              <a:rPr lang="en-US" altLang="zh-CN" i="1" smtClean="0"/>
              <a:t>n</a:t>
            </a:r>
            <a:r>
              <a:rPr lang="en-US" altLang="zh-CN" smtClean="0"/>
              <a:t>)</a:t>
            </a:r>
            <a:r>
              <a:rPr lang="en-US" altLang="zh-CN" i="1" smtClean="0"/>
              <a:t> </a:t>
            </a:r>
            <a:r>
              <a:rPr lang="en-US" altLang="zh-CN" smtClean="0"/>
              <a:t>time to check: </a:t>
            </a:r>
            <a:br>
              <a:rPr lang="en-US" altLang="zh-CN" smtClean="0"/>
            </a:br>
            <a:r>
              <a:rPr lang="en-US" altLang="zh-CN" smtClean="0"/>
              <a:t>scan </a:t>
            </a:r>
            <a:r>
              <a:rPr lang="en-US" altLang="zh-CN" i="1" smtClean="0"/>
              <a:t>Y </a:t>
            </a:r>
            <a:r>
              <a:rPr lang="en-US" altLang="zh-CN" smtClean="0"/>
              <a:t>for first letter, for second, and so on.</a:t>
            </a:r>
          </a:p>
          <a:p>
            <a:pPr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6387" name="Rectangle 3"/>
          <p:cNvSpPr>
            <a:spLocks noGrp="1" noChangeArrowheads="1"/>
          </p:cNvSpPr>
          <p:nvPr>
            <p:ph type="body" idx="1"/>
          </p:nvPr>
        </p:nvSpPr>
        <p:spPr>
          <a:xfrm>
            <a:off x="304800" y="3657600"/>
            <a:ext cx="8839200" cy="1981200"/>
          </a:xfrm>
        </p:spPr>
        <p:txBody>
          <a:bodyPr rtlCol="0">
            <a:normAutofit lnSpcReduction="10000"/>
          </a:bodyPr>
          <a:lstStyle/>
          <a:p>
            <a:pPr fontAlgn="auto">
              <a:spcAft>
                <a:spcPts val="0"/>
              </a:spcAft>
              <a:buFont typeface="Wingdings" pitchFamily="2" charset="2"/>
              <a:buNone/>
              <a:defRPr/>
            </a:pPr>
            <a:r>
              <a:rPr lang="en-US" altLang="zh-CN" sz="2400" b="1" smtClean="0">
                <a:solidFill>
                  <a:srgbClr val="CC3300"/>
                </a:solidFill>
              </a:rPr>
              <a:t>Notation:</a:t>
            </a:r>
            <a:endParaRPr lang="en-US" altLang="zh-CN" sz="2400" b="1" i="1" smtClean="0">
              <a:solidFill>
                <a:srgbClr val="CC3300"/>
              </a:solidFill>
            </a:endParaRPr>
          </a:p>
          <a:p>
            <a:pPr fontAlgn="auto">
              <a:spcAft>
                <a:spcPts val="0"/>
              </a:spcAft>
              <a:buFont typeface="Wingdings" pitchFamily="2" charset="2"/>
              <a:buNone/>
              <a:defRPr/>
            </a:pPr>
            <a:r>
              <a:rPr lang="en-US" altLang="zh-CN" sz="2800" smtClean="0"/>
              <a:t>	prefix </a:t>
            </a:r>
            <a:r>
              <a:rPr lang="en-US" altLang="zh-CN" sz="2800" i="1" smtClean="0"/>
              <a:t>X</a:t>
            </a:r>
            <a:r>
              <a:rPr lang="en-US" altLang="zh-CN" sz="2800" i="1" baseline="-25000" smtClean="0"/>
              <a:t>i</a:t>
            </a:r>
            <a:r>
              <a:rPr lang="en-US" altLang="zh-CN" sz="2800" i="1" smtClean="0"/>
              <a:t> </a:t>
            </a:r>
            <a:r>
              <a:rPr lang="en-US" altLang="zh-CN" sz="2800" smtClean="0"/>
              <a:t>= </a:t>
            </a:r>
            <a:r>
              <a:rPr lang="en-US" altLang="zh-CN" sz="2800" smtClean="0">
                <a:sym typeface="Symbol" pitchFamily="18" charset="2"/>
              </a:rPr>
              <a:t></a:t>
            </a:r>
            <a:r>
              <a:rPr lang="en-US" altLang="zh-CN" sz="2800" i="1" smtClean="0"/>
              <a:t>x</a:t>
            </a:r>
            <a:r>
              <a:rPr lang="en-US" altLang="zh-CN" sz="2800" baseline="-25000" smtClean="0"/>
              <a:t>1</a:t>
            </a:r>
            <a:r>
              <a:rPr lang="en-US" altLang="zh-CN" sz="2800" i="1" smtClean="0"/>
              <a:t>,...,x</a:t>
            </a:r>
            <a:r>
              <a:rPr lang="en-US" altLang="zh-CN" sz="2800" i="1" baseline="-25000" smtClean="0"/>
              <a:t>i</a:t>
            </a:r>
            <a:r>
              <a:rPr lang="en-US" altLang="zh-CN" sz="2800" smtClean="0">
                <a:sym typeface="Symbol" pitchFamily="18" charset="2"/>
              </a:rPr>
              <a:t></a:t>
            </a:r>
            <a:r>
              <a:rPr lang="en-US" altLang="zh-CN" sz="2800" i="1" smtClean="0"/>
              <a:t> </a:t>
            </a:r>
            <a:r>
              <a:rPr lang="en-US" altLang="zh-CN" sz="2800" smtClean="0"/>
              <a:t>is the first </a:t>
            </a:r>
            <a:r>
              <a:rPr lang="en-US" altLang="zh-CN" sz="2800" i="1" smtClean="0"/>
              <a:t>i </a:t>
            </a:r>
            <a:r>
              <a:rPr lang="en-US" altLang="zh-CN" sz="2800" smtClean="0"/>
              <a:t>letters of </a:t>
            </a:r>
            <a:r>
              <a:rPr lang="en-US" altLang="zh-CN" sz="2800" i="1" smtClean="0"/>
              <a:t>X.</a:t>
            </a:r>
            <a:endParaRPr lang="en-US" altLang="zh-CN" sz="2800" smtClean="0"/>
          </a:p>
          <a:p>
            <a:pPr fontAlgn="auto">
              <a:spcAft>
                <a:spcPts val="0"/>
              </a:spcAft>
              <a:buFont typeface="Wingdings" pitchFamily="2" charset="2"/>
              <a:buNone/>
              <a:defRPr/>
            </a:pPr>
            <a:r>
              <a:rPr lang="en-US" altLang="zh-CN" sz="1200" i="1" smtClean="0"/>
              <a:t>    </a:t>
            </a:r>
          </a:p>
          <a:p>
            <a:pPr fontAlgn="auto">
              <a:spcAft>
                <a:spcPts val="0"/>
              </a:spcAft>
              <a:buFont typeface="Wingdings" pitchFamily="2" charset="2"/>
              <a:buNone/>
              <a:defRPr/>
            </a:pPr>
            <a:r>
              <a:rPr lang="en-US" altLang="zh-CN" sz="2400" smtClean="0"/>
              <a:t>This says what any longest common subsequence must look like; </a:t>
            </a:r>
            <a:br>
              <a:rPr lang="en-US" altLang="zh-CN" sz="2400" smtClean="0"/>
            </a:br>
            <a:r>
              <a:rPr lang="en-US" altLang="zh-CN" sz="2400" smtClean="0"/>
              <a:t>do you believe it?</a:t>
            </a:r>
          </a:p>
        </p:txBody>
      </p:sp>
      <p:sp>
        <p:nvSpPr>
          <p:cNvPr id="84995"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65541"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02403" name="Rectangle 3"/>
          <p:cNvSpPr>
            <a:spLocks noGrp="1" noChangeArrowheads="1"/>
          </p:cNvSpPr>
          <p:nvPr>
            <p:ph type="body" idx="1"/>
          </p:nvPr>
        </p:nvSpPr>
        <p:spPr>
          <a:xfrm>
            <a:off x="304800" y="3657600"/>
            <a:ext cx="8839200" cy="1981200"/>
          </a:xfrm>
        </p:spPr>
        <p:txBody>
          <a:bodyPr rtlCol="0">
            <a:normAutofit/>
          </a:bodyPr>
          <a:lstStyle/>
          <a:p>
            <a:pPr marL="457200" indent="-457200" fontAlgn="auto">
              <a:lnSpc>
                <a:spcPct val="90000"/>
              </a:lnSpc>
              <a:spcAft>
                <a:spcPts val="0"/>
              </a:spcAft>
              <a:buFont typeface="Wingdings" pitchFamily="2" charset="2"/>
              <a:buNone/>
              <a:defRPr/>
            </a:pPr>
            <a:r>
              <a:rPr lang="en-US" altLang="zh-CN" sz="2000" b="1" smtClean="0">
                <a:solidFill>
                  <a:srgbClr val="CC3300"/>
                </a:solidFill>
              </a:rPr>
              <a:t>Proof: </a:t>
            </a:r>
            <a:r>
              <a:rPr lang="en-US" altLang="zh-CN" sz="2000" smtClean="0">
                <a:solidFill>
                  <a:schemeClr val="tx1"/>
                </a:solidFill>
              </a:rPr>
              <a:t>(case 1: </a:t>
            </a:r>
            <a:r>
              <a:rPr lang="en-US" altLang="zh-CN" sz="2000" i="1" smtClean="0">
                <a:solidFill>
                  <a:schemeClr val="tx1"/>
                </a:solidFill>
              </a:rPr>
              <a:t>x</a:t>
            </a:r>
            <a:r>
              <a:rPr lang="en-US" altLang="zh-CN" sz="2400" i="1" baseline="-25000" smtClean="0"/>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t>n</a:t>
            </a:r>
            <a:r>
              <a:rPr lang="en-US" altLang="zh-CN" sz="2000" smtClean="0">
                <a:solidFill>
                  <a:schemeClr val="tx1"/>
                </a:solidFill>
              </a:rPr>
              <a:t>)</a:t>
            </a:r>
          </a:p>
          <a:p>
            <a:pPr marL="457200" indent="-457200" fontAlgn="auto">
              <a:lnSpc>
                <a:spcPct val="90000"/>
              </a:lnSpc>
              <a:spcAft>
                <a:spcPts val="0"/>
              </a:spcAft>
              <a:buFont typeface="Wingdings" pitchFamily="2" charset="2"/>
              <a:buNone/>
              <a:defRPr/>
            </a:pPr>
            <a:r>
              <a:rPr lang="en-US" altLang="zh-CN" sz="2000" smtClean="0">
                <a:solidFill>
                  <a:schemeClr val="tx1"/>
                </a:solidFill>
              </a:rPr>
              <a:t>Any sequence </a:t>
            </a:r>
            <a:r>
              <a:rPr lang="en-US" altLang="zh-CN" sz="2000" i="1" smtClean="0">
                <a:solidFill>
                  <a:schemeClr val="tx1"/>
                </a:solidFill>
              </a:rPr>
              <a:t>Z’</a:t>
            </a:r>
            <a:r>
              <a:rPr lang="en-US" altLang="zh-CN" sz="2000" smtClean="0">
                <a:solidFill>
                  <a:schemeClr val="tx1"/>
                </a:solidFill>
              </a:rPr>
              <a:t> that does not end in </a:t>
            </a:r>
            <a:r>
              <a:rPr lang="en-US" altLang="zh-CN" sz="2000" i="1" smtClean="0">
                <a:solidFill>
                  <a:schemeClr val="tx1"/>
                </a:solidFill>
              </a:rPr>
              <a:t>x</a:t>
            </a:r>
            <a:r>
              <a:rPr lang="en-US" altLang="zh-CN" sz="2400" i="1" baseline="-25000" smtClean="0"/>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t>n</a:t>
            </a:r>
            <a:r>
              <a:rPr lang="en-US" altLang="zh-CN" sz="2000" i="1" smtClean="0">
                <a:solidFill>
                  <a:schemeClr val="tx1"/>
                </a:solidFill>
              </a:rPr>
              <a:t> </a:t>
            </a:r>
            <a:r>
              <a:rPr lang="en-US" altLang="zh-CN" sz="2000" smtClean="0">
                <a:solidFill>
                  <a:schemeClr val="tx1"/>
                </a:solidFill>
              </a:rPr>
              <a:t>can be made longer by adding </a:t>
            </a:r>
            <a:r>
              <a:rPr lang="en-US" altLang="zh-CN" sz="2000" i="1" smtClean="0">
                <a:solidFill>
                  <a:schemeClr val="tx1"/>
                </a:solidFill>
              </a:rPr>
              <a:t>x</a:t>
            </a:r>
            <a:r>
              <a:rPr lang="en-US" altLang="zh-CN" sz="2400" i="1" baseline="-25000" smtClean="0"/>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t>n</a:t>
            </a:r>
            <a:r>
              <a:rPr lang="en-US" altLang="zh-CN" sz="2000" i="1" smtClean="0">
                <a:solidFill>
                  <a:schemeClr val="tx1"/>
                </a:solidFill>
              </a:rPr>
              <a:t> </a:t>
            </a:r>
            <a:r>
              <a:rPr lang="en-US" altLang="zh-CN" sz="2000" smtClean="0">
                <a:solidFill>
                  <a:schemeClr val="tx1"/>
                </a:solidFill>
              </a:rPr>
              <a:t>to the end. Therefore, </a:t>
            </a:r>
          </a:p>
          <a:p>
            <a:pPr marL="457200" indent="-457200" fontAlgn="auto">
              <a:lnSpc>
                <a:spcPct val="90000"/>
              </a:lnSpc>
              <a:spcAft>
                <a:spcPts val="0"/>
              </a:spcAft>
              <a:buFont typeface="Wingdings" pitchFamily="2" charset="2"/>
              <a:buAutoNum type="arabicParenBoth"/>
              <a:defRPr/>
            </a:pPr>
            <a:r>
              <a:rPr lang="en-US" altLang="zh-CN" sz="2000" smtClean="0">
                <a:solidFill>
                  <a:schemeClr val="tx1"/>
                </a:solidFill>
              </a:rPr>
              <a:t>longest common subsequence (LCS) </a:t>
            </a:r>
            <a:r>
              <a:rPr lang="en-US" altLang="zh-CN" sz="2000" i="1" smtClean="0">
                <a:solidFill>
                  <a:schemeClr val="tx1"/>
                </a:solidFill>
              </a:rPr>
              <a:t>Z</a:t>
            </a:r>
            <a:r>
              <a:rPr lang="en-US" altLang="zh-CN" sz="2000" smtClean="0">
                <a:solidFill>
                  <a:schemeClr val="tx1"/>
                </a:solidFill>
              </a:rPr>
              <a:t> must end in </a:t>
            </a:r>
            <a:r>
              <a:rPr lang="en-US" altLang="zh-CN" sz="2000" i="1" smtClean="0">
                <a:solidFill>
                  <a:schemeClr val="tx1"/>
                </a:solidFill>
              </a:rPr>
              <a:t>x</a:t>
            </a:r>
            <a:r>
              <a:rPr lang="en-US" altLang="zh-CN" sz="2400" i="1" baseline="-25000" smtClean="0"/>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t>n</a:t>
            </a:r>
            <a:r>
              <a:rPr lang="en-US" altLang="zh-CN" sz="2000" smtClean="0">
                <a:solidFill>
                  <a:schemeClr val="tx1"/>
                </a:solidFill>
              </a:rPr>
              <a:t>. </a:t>
            </a:r>
          </a:p>
          <a:p>
            <a:pPr marL="457200" indent="-457200" fontAlgn="auto">
              <a:lnSpc>
                <a:spcPct val="90000"/>
              </a:lnSpc>
              <a:spcAft>
                <a:spcPts val="0"/>
              </a:spcAft>
              <a:buFont typeface="Wingdings" pitchFamily="2" charset="2"/>
              <a:buAutoNum type="arabicParenBoth"/>
              <a:defRPr/>
            </a:pPr>
            <a:r>
              <a:rPr lang="en-US" altLang="zh-CN" sz="2000" smtClean="0">
                <a:solidFill>
                  <a:schemeClr val="tx1"/>
                </a:solidFill>
              </a:rPr>
              <a:t> </a:t>
            </a:r>
            <a:r>
              <a:rPr lang="en-US" altLang="zh-CN" sz="2000" i="1" smtClean="0">
                <a:solidFill>
                  <a:schemeClr val="tx1"/>
                </a:solidFill>
              </a:rPr>
              <a:t>Z</a:t>
            </a:r>
            <a:r>
              <a:rPr lang="en-US" altLang="zh-CN" sz="2400" i="1" baseline="-25000" smtClean="0"/>
              <a:t>k-</a:t>
            </a:r>
            <a:r>
              <a:rPr lang="en-US" altLang="zh-CN" sz="2400" baseline="-25000" smtClean="0"/>
              <a:t>1</a:t>
            </a:r>
            <a:r>
              <a:rPr lang="en-US" altLang="zh-CN" sz="2000" smtClean="0">
                <a:solidFill>
                  <a:schemeClr val="tx1"/>
                </a:solidFill>
              </a:rPr>
              <a:t> is a common subsequence of </a:t>
            </a:r>
            <a:r>
              <a:rPr lang="en-US" altLang="zh-CN" sz="2000" i="1" smtClean="0">
                <a:solidFill>
                  <a:schemeClr val="tx1"/>
                </a:solidFill>
              </a:rPr>
              <a:t>X</a:t>
            </a:r>
            <a:r>
              <a:rPr lang="en-US" altLang="zh-CN" sz="2400" i="1" baseline="-25000" smtClean="0"/>
              <a:t>m-</a:t>
            </a:r>
            <a:r>
              <a:rPr lang="en-US" altLang="zh-CN" sz="2400" baseline="-25000" smtClean="0"/>
              <a:t>1</a:t>
            </a:r>
            <a:r>
              <a:rPr lang="en-US" altLang="zh-CN" sz="2000" smtClean="0">
                <a:solidFill>
                  <a:schemeClr val="tx1"/>
                </a:solidFill>
              </a:rPr>
              <a:t> and </a:t>
            </a:r>
            <a:r>
              <a:rPr lang="en-US" altLang="zh-CN" sz="2000" i="1" smtClean="0">
                <a:solidFill>
                  <a:schemeClr val="tx1"/>
                </a:solidFill>
              </a:rPr>
              <a:t>Y</a:t>
            </a:r>
            <a:r>
              <a:rPr lang="en-US" altLang="zh-CN" sz="2400" i="1" baseline="-25000" smtClean="0"/>
              <a:t>n-</a:t>
            </a:r>
            <a:r>
              <a:rPr lang="en-US" altLang="zh-CN" sz="2400" baseline="-25000" smtClean="0"/>
              <a:t>1</a:t>
            </a:r>
            <a:r>
              <a:rPr lang="en-US" altLang="zh-CN" sz="2000" smtClean="0"/>
              <a:t>, </a:t>
            </a:r>
            <a:r>
              <a:rPr lang="en-US" altLang="zh-CN" sz="2000" smtClean="0">
                <a:solidFill>
                  <a:schemeClr val="tx1"/>
                </a:solidFill>
              </a:rPr>
              <a:t>and </a:t>
            </a:r>
          </a:p>
          <a:p>
            <a:pPr marL="457200" indent="-457200" fontAlgn="auto">
              <a:lnSpc>
                <a:spcPct val="90000"/>
              </a:lnSpc>
              <a:spcAft>
                <a:spcPts val="0"/>
              </a:spcAft>
              <a:buFont typeface="Wingdings" pitchFamily="2" charset="2"/>
              <a:buAutoNum type="arabicParenBoth"/>
              <a:defRPr/>
            </a:pPr>
            <a:r>
              <a:rPr lang="en-US" altLang="zh-CN" sz="2000" smtClean="0">
                <a:solidFill>
                  <a:schemeClr val="tx1"/>
                </a:solidFill>
              </a:rPr>
              <a:t>there is no longer CS of </a:t>
            </a:r>
            <a:r>
              <a:rPr lang="en-US" altLang="zh-CN" sz="2000" i="1" smtClean="0">
                <a:solidFill>
                  <a:schemeClr val="tx1"/>
                </a:solidFill>
              </a:rPr>
              <a:t>X</a:t>
            </a:r>
            <a:r>
              <a:rPr lang="en-US" altLang="zh-CN" sz="2400" i="1" baseline="-25000" smtClean="0"/>
              <a:t>m-</a:t>
            </a:r>
            <a:r>
              <a:rPr lang="en-US" altLang="zh-CN" sz="2400" baseline="-25000" smtClean="0"/>
              <a:t>1</a:t>
            </a:r>
            <a:r>
              <a:rPr lang="en-US" altLang="zh-CN" sz="2000" smtClean="0">
                <a:solidFill>
                  <a:schemeClr val="tx1"/>
                </a:solidFill>
              </a:rPr>
              <a:t> and </a:t>
            </a:r>
            <a:r>
              <a:rPr lang="en-US" altLang="zh-CN" sz="2000" i="1" smtClean="0">
                <a:solidFill>
                  <a:schemeClr val="tx1"/>
                </a:solidFill>
              </a:rPr>
              <a:t>Y</a:t>
            </a:r>
            <a:r>
              <a:rPr lang="en-US" altLang="zh-CN" sz="2400" i="1" baseline="-25000" smtClean="0"/>
              <a:t>n-</a:t>
            </a:r>
            <a:r>
              <a:rPr lang="en-US" altLang="zh-CN" sz="2400" baseline="-25000" smtClean="0"/>
              <a:t>1</a:t>
            </a:r>
            <a:r>
              <a:rPr lang="en-US" altLang="zh-CN" sz="2000" smtClean="0"/>
              <a:t>, or </a:t>
            </a:r>
            <a:r>
              <a:rPr lang="en-US" altLang="zh-CN" sz="2000" i="1" smtClean="0"/>
              <a:t>Z</a:t>
            </a:r>
            <a:r>
              <a:rPr lang="en-US" altLang="zh-CN" sz="2000" smtClean="0"/>
              <a:t> would not be an LCS.</a:t>
            </a:r>
          </a:p>
        </p:txBody>
      </p:sp>
      <p:sp>
        <p:nvSpPr>
          <p:cNvPr id="86019"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2405"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03427" name="Rectangle 3"/>
          <p:cNvSpPr>
            <a:spLocks noGrp="1" noChangeArrowheads="1"/>
          </p:cNvSpPr>
          <p:nvPr>
            <p:ph type="body" idx="1"/>
          </p:nvPr>
        </p:nvSpPr>
        <p:spPr>
          <a:xfrm>
            <a:off x="304800" y="3657600"/>
            <a:ext cx="8839200" cy="1981200"/>
          </a:xfrm>
        </p:spPr>
        <p:txBody>
          <a:bodyPr rtlCol="0">
            <a:normAutofit/>
          </a:bodyPr>
          <a:lstStyle/>
          <a:p>
            <a:pPr marL="457200" indent="-457200" fontAlgn="auto">
              <a:spcAft>
                <a:spcPts val="0"/>
              </a:spcAft>
              <a:buFont typeface="Wingdings" pitchFamily="2" charset="2"/>
              <a:buNone/>
              <a:defRPr/>
            </a:pPr>
            <a:r>
              <a:rPr lang="en-US" altLang="zh-CN" sz="2400" b="1" smtClean="0">
                <a:solidFill>
                  <a:srgbClr val="CC3300"/>
                </a:solidFill>
              </a:rPr>
              <a:t>Proof: </a:t>
            </a:r>
            <a:r>
              <a:rPr lang="en-US" altLang="zh-CN" sz="2400" smtClean="0">
                <a:solidFill>
                  <a:schemeClr val="tx1"/>
                </a:solidFill>
              </a:rPr>
              <a:t>(case 2: </a:t>
            </a:r>
            <a:r>
              <a:rPr lang="en-US" altLang="zh-CN" sz="2400" i="1" smtClean="0">
                <a:solidFill>
                  <a:schemeClr val="tx1"/>
                </a:solidFill>
              </a:rPr>
              <a:t>x</a:t>
            </a:r>
            <a:r>
              <a:rPr lang="en-US" altLang="zh-CN" sz="2400" i="1" baseline="-25000" smtClean="0"/>
              <a:t>m</a:t>
            </a:r>
            <a:r>
              <a:rPr lang="en-US" altLang="zh-CN" sz="2400" i="1" smtClean="0">
                <a:solidFill>
                  <a:schemeClr val="tx1"/>
                </a:solidFill>
              </a:rPr>
              <a:t> </a:t>
            </a:r>
            <a:r>
              <a:rPr lang="en-US" altLang="zh-CN" sz="2400" smtClean="0">
                <a:solidFill>
                  <a:schemeClr val="tx1"/>
                </a:solidFill>
                <a:sym typeface="Symbol" pitchFamily="18" charset="2"/>
              </a:rPr>
              <a:t></a:t>
            </a:r>
            <a:r>
              <a:rPr lang="en-US" altLang="zh-CN" sz="2400" smtClean="0">
                <a:solidFill>
                  <a:schemeClr val="tx1"/>
                </a:solidFill>
              </a:rPr>
              <a:t> </a:t>
            </a:r>
            <a:r>
              <a:rPr lang="en-US" altLang="zh-CN" sz="2400" i="1" smtClean="0">
                <a:solidFill>
                  <a:schemeClr val="tx1"/>
                </a:solidFill>
              </a:rPr>
              <a:t>y</a:t>
            </a:r>
            <a:r>
              <a:rPr lang="en-US" altLang="zh-CN" sz="2400" i="1" baseline="-25000" smtClean="0"/>
              <a:t>n</a:t>
            </a:r>
            <a:r>
              <a:rPr lang="en-US" altLang="zh-CN" sz="2400" smtClean="0"/>
              <a:t>, and</a:t>
            </a:r>
            <a:r>
              <a:rPr lang="en-US" altLang="zh-CN" sz="2400" i="1" baseline="-25000" smtClean="0"/>
              <a:t> </a:t>
            </a:r>
            <a:r>
              <a:rPr lang="en-US" altLang="zh-CN" sz="2400" i="1" smtClean="0">
                <a:solidFill>
                  <a:schemeClr val="tx1"/>
                </a:solidFill>
              </a:rPr>
              <a:t>z</a:t>
            </a:r>
            <a:r>
              <a:rPr lang="en-US" altLang="zh-CN" sz="2400" i="1" baseline="-25000" smtClean="0"/>
              <a:t>k</a:t>
            </a:r>
            <a:r>
              <a:rPr lang="en-US" altLang="zh-CN" sz="2400" i="1" smtClean="0">
                <a:solidFill>
                  <a:schemeClr val="tx1"/>
                </a:solidFill>
              </a:rPr>
              <a:t> </a:t>
            </a:r>
            <a:r>
              <a:rPr lang="en-US" altLang="zh-CN" sz="2400" smtClean="0">
                <a:solidFill>
                  <a:schemeClr val="tx1"/>
                </a:solidFill>
                <a:sym typeface="Symbol" pitchFamily="18" charset="2"/>
              </a:rPr>
              <a:t></a:t>
            </a:r>
            <a:r>
              <a:rPr lang="en-US" altLang="zh-CN" sz="2400" smtClean="0">
                <a:solidFill>
                  <a:schemeClr val="tx1"/>
                </a:solidFill>
              </a:rPr>
              <a:t> </a:t>
            </a:r>
            <a:r>
              <a:rPr lang="en-US" altLang="zh-CN" sz="2400" i="1" smtClean="0">
                <a:solidFill>
                  <a:schemeClr val="tx1"/>
                </a:solidFill>
              </a:rPr>
              <a:t>x</a:t>
            </a:r>
            <a:r>
              <a:rPr lang="en-US" altLang="zh-CN" sz="2400" i="1" baseline="-25000" smtClean="0"/>
              <a:t>m</a:t>
            </a:r>
            <a:r>
              <a:rPr lang="en-US" altLang="zh-CN" sz="2400" smtClean="0">
                <a:solidFill>
                  <a:schemeClr val="tx1"/>
                </a:solidFill>
              </a:rPr>
              <a:t>)</a:t>
            </a:r>
          </a:p>
          <a:p>
            <a:pPr marL="457200" indent="-457200" fontAlgn="auto">
              <a:spcAft>
                <a:spcPts val="0"/>
              </a:spcAft>
              <a:buFont typeface="Wingdings" pitchFamily="2" charset="2"/>
              <a:buNone/>
              <a:defRPr/>
            </a:pPr>
            <a:r>
              <a:rPr lang="en-US" altLang="zh-CN" sz="2400" smtClean="0">
                <a:solidFill>
                  <a:schemeClr val="tx1"/>
                </a:solidFill>
              </a:rPr>
              <a:t>Since </a:t>
            </a:r>
            <a:r>
              <a:rPr lang="en-US" altLang="zh-CN" sz="2400" i="1" smtClean="0">
                <a:solidFill>
                  <a:schemeClr val="tx1"/>
                </a:solidFill>
              </a:rPr>
              <a:t>Z </a:t>
            </a:r>
            <a:r>
              <a:rPr lang="en-US" altLang="zh-CN" sz="2400" smtClean="0">
                <a:solidFill>
                  <a:schemeClr val="tx1"/>
                </a:solidFill>
              </a:rPr>
              <a:t>does not end in </a:t>
            </a:r>
            <a:r>
              <a:rPr lang="en-US" altLang="zh-CN" sz="2400" i="1" smtClean="0">
                <a:solidFill>
                  <a:schemeClr val="tx1"/>
                </a:solidFill>
              </a:rPr>
              <a:t>x</a:t>
            </a:r>
            <a:r>
              <a:rPr lang="en-US" altLang="zh-CN" sz="2800" i="1" baseline="-25000" smtClean="0"/>
              <a:t>m</a:t>
            </a:r>
            <a:r>
              <a:rPr lang="en-US" altLang="zh-CN" sz="2400" smtClean="0">
                <a:solidFill>
                  <a:schemeClr val="tx1"/>
                </a:solidFill>
              </a:rPr>
              <a:t>, </a:t>
            </a:r>
          </a:p>
          <a:p>
            <a:pPr marL="457200" indent="-457200" fontAlgn="auto">
              <a:spcAft>
                <a:spcPts val="0"/>
              </a:spcAft>
              <a:buFont typeface="Wingdings" pitchFamily="2" charset="2"/>
              <a:buAutoNum type="arabicParenBoth"/>
              <a:defRPr/>
            </a:pPr>
            <a:r>
              <a:rPr lang="en-US" altLang="zh-CN" sz="2400" smtClean="0">
                <a:solidFill>
                  <a:schemeClr val="tx1"/>
                </a:solidFill>
              </a:rPr>
              <a:t> </a:t>
            </a:r>
            <a:r>
              <a:rPr lang="en-US" altLang="zh-CN" sz="2400" i="1" smtClean="0">
                <a:solidFill>
                  <a:schemeClr val="tx1"/>
                </a:solidFill>
              </a:rPr>
              <a:t>Z</a:t>
            </a:r>
            <a:r>
              <a:rPr lang="en-US" altLang="zh-CN" sz="2400" smtClean="0">
                <a:solidFill>
                  <a:schemeClr val="tx1"/>
                </a:solidFill>
              </a:rPr>
              <a:t> is a common subsequence of </a:t>
            </a:r>
            <a:r>
              <a:rPr lang="en-US" altLang="zh-CN" sz="2400" i="1" smtClean="0">
                <a:solidFill>
                  <a:schemeClr val="tx1"/>
                </a:solidFill>
              </a:rPr>
              <a:t>X</a:t>
            </a:r>
            <a:r>
              <a:rPr lang="en-US" altLang="zh-CN" sz="2800" i="1" baseline="-25000" smtClean="0"/>
              <a:t>m-</a:t>
            </a:r>
            <a:r>
              <a:rPr lang="en-US" altLang="zh-CN" sz="2800" baseline="-25000" smtClean="0"/>
              <a:t>1</a:t>
            </a:r>
            <a:r>
              <a:rPr lang="en-US" altLang="zh-CN" sz="2400" smtClean="0">
                <a:solidFill>
                  <a:schemeClr val="tx1"/>
                </a:solidFill>
              </a:rPr>
              <a:t> and </a:t>
            </a:r>
            <a:r>
              <a:rPr lang="en-US" altLang="zh-CN" sz="2400" i="1" smtClean="0">
                <a:solidFill>
                  <a:schemeClr val="tx1"/>
                </a:solidFill>
              </a:rPr>
              <a:t>Y</a:t>
            </a:r>
            <a:r>
              <a:rPr lang="en-US" altLang="zh-CN" sz="2400" smtClean="0"/>
              <a:t>, </a:t>
            </a:r>
            <a:r>
              <a:rPr lang="en-US" altLang="zh-CN" sz="2400" smtClean="0">
                <a:solidFill>
                  <a:schemeClr val="tx1"/>
                </a:solidFill>
              </a:rPr>
              <a:t>and </a:t>
            </a:r>
          </a:p>
          <a:p>
            <a:pPr marL="457200" indent="-457200" fontAlgn="auto">
              <a:spcAft>
                <a:spcPts val="0"/>
              </a:spcAft>
              <a:buFont typeface="Wingdings" pitchFamily="2" charset="2"/>
              <a:buAutoNum type="arabicParenBoth"/>
              <a:defRPr/>
            </a:pPr>
            <a:r>
              <a:rPr lang="en-US" altLang="zh-CN" sz="2400" smtClean="0">
                <a:solidFill>
                  <a:schemeClr val="tx1"/>
                </a:solidFill>
              </a:rPr>
              <a:t>there is no longer CS of </a:t>
            </a:r>
            <a:r>
              <a:rPr lang="en-US" altLang="zh-CN" sz="2400" i="1" smtClean="0">
                <a:solidFill>
                  <a:schemeClr val="tx1"/>
                </a:solidFill>
              </a:rPr>
              <a:t>X</a:t>
            </a:r>
            <a:r>
              <a:rPr lang="en-US" altLang="zh-CN" sz="2800" i="1" baseline="-25000" smtClean="0"/>
              <a:t>m-</a:t>
            </a:r>
            <a:r>
              <a:rPr lang="en-US" altLang="zh-CN" sz="2800" baseline="-25000" smtClean="0"/>
              <a:t>1</a:t>
            </a:r>
            <a:r>
              <a:rPr lang="en-US" altLang="zh-CN" sz="2400" smtClean="0">
                <a:solidFill>
                  <a:schemeClr val="tx1"/>
                </a:solidFill>
              </a:rPr>
              <a:t> and </a:t>
            </a:r>
            <a:r>
              <a:rPr lang="en-US" altLang="zh-CN" sz="2400" i="1" smtClean="0">
                <a:solidFill>
                  <a:schemeClr val="tx1"/>
                </a:solidFill>
              </a:rPr>
              <a:t>Y</a:t>
            </a:r>
            <a:r>
              <a:rPr lang="en-US" altLang="zh-CN" sz="2400" smtClean="0"/>
              <a:t>, or </a:t>
            </a:r>
            <a:r>
              <a:rPr lang="en-US" altLang="zh-CN" sz="2400" i="1" smtClean="0"/>
              <a:t>Z</a:t>
            </a:r>
            <a:r>
              <a:rPr lang="en-US" altLang="zh-CN" sz="2400" smtClean="0"/>
              <a:t> would not be an LCS.</a:t>
            </a:r>
          </a:p>
        </p:txBody>
      </p:sp>
      <p:sp>
        <p:nvSpPr>
          <p:cNvPr id="87043"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3429"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smtClean="0"/>
              <a:t>Recursive Solution</a:t>
            </a:r>
          </a:p>
        </p:txBody>
      </p:sp>
      <p:graphicFrame>
        <p:nvGraphicFramePr>
          <p:cNvPr id="13346" name="Object 34"/>
          <p:cNvGraphicFramePr>
            <a:graphicFrameLocks noGrp="1" noChangeAspect="1"/>
          </p:cNvGraphicFramePr>
          <p:nvPr>
            <p:ph idx="1"/>
          </p:nvPr>
        </p:nvGraphicFramePr>
        <p:xfrm>
          <a:off x="684213" y="2276475"/>
          <a:ext cx="6921500" cy="1397000"/>
        </p:xfrm>
        <a:graphic>
          <a:graphicData uri="http://schemas.openxmlformats.org/presentationml/2006/ole">
            <mc:AlternateContent xmlns:mc="http://schemas.openxmlformats.org/markup-compatibility/2006">
              <mc:Choice xmlns:v="urn:schemas-microsoft-com:vml" Requires="v">
                <p:oleObj spid="_x0000_s13348" name="Equation" r:id="rId3" imgW="6921500" imgH="1397000" progId="Equation.3">
                  <p:embed/>
                </p:oleObj>
              </mc:Choice>
              <mc:Fallback>
                <p:oleObj name="Equation" r:id="rId3" imgW="6921500" imgH="13970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6921500" cy="13970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3348"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dirty="0" smtClean="0"/>
              <a:t>Define </a:t>
            </a:r>
            <a:r>
              <a:rPr lang="en-US" altLang="zh-CN" sz="2800" i="1" dirty="0" smtClean="0">
                <a:solidFill>
                  <a:srgbClr val="CC3300"/>
                </a:solidFill>
              </a:rPr>
              <a:t>c</a:t>
            </a:r>
            <a:r>
              <a:rPr lang="en-US" altLang="zh-CN" sz="2800" dirty="0" smtClean="0">
                <a:solidFill>
                  <a:srgbClr val="CC3300"/>
                </a:solidFill>
              </a:rPr>
              <a:t>[</a:t>
            </a:r>
            <a:r>
              <a:rPr lang="en-US" altLang="zh-CN" sz="2800" i="1" dirty="0" err="1" smtClean="0">
                <a:solidFill>
                  <a:srgbClr val="CC3300"/>
                </a:solidFill>
              </a:rPr>
              <a:t>i</a:t>
            </a:r>
            <a:r>
              <a:rPr lang="en-US" altLang="zh-CN" sz="2800" i="1" dirty="0" smtClean="0">
                <a:solidFill>
                  <a:srgbClr val="CC3300"/>
                </a:solidFill>
              </a:rPr>
              <a:t>, j</a:t>
            </a:r>
            <a:r>
              <a:rPr lang="en-US" altLang="zh-CN" sz="2800" dirty="0" smtClean="0">
                <a:solidFill>
                  <a:srgbClr val="CC3300"/>
                </a:solidFill>
              </a:rPr>
              <a:t>] = length of LCS of </a:t>
            </a:r>
            <a:r>
              <a:rPr lang="en-US" altLang="zh-CN" sz="2800" i="1" dirty="0" smtClean="0">
                <a:solidFill>
                  <a:srgbClr val="CC3300"/>
                </a:solidFill>
              </a:rPr>
              <a:t>X</a:t>
            </a:r>
            <a:r>
              <a:rPr lang="en-US" altLang="zh-CN" sz="2800" i="1" baseline="-25000" dirty="0" smtClean="0">
                <a:solidFill>
                  <a:srgbClr val="CC3300"/>
                </a:solidFill>
              </a:rPr>
              <a:t>i</a:t>
            </a:r>
            <a:r>
              <a:rPr lang="en-US" altLang="zh-CN" sz="2800" i="1" dirty="0" smtClean="0">
                <a:solidFill>
                  <a:srgbClr val="CC3300"/>
                </a:solidFill>
              </a:rPr>
              <a:t> </a:t>
            </a:r>
            <a:r>
              <a:rPr lang="en-US" altLang="zh-CN" sz="2800" dirty="0" smtClean="0">
                <a:solidFill>
                  <a:srgbClr val="CC3300"/>
                </a:solidFill>
              </a:rPr>
              <a:t>and </a:t>
            </a:r>
            <a:r>
              <a:rPr lang="en-US" altLang="zh-CN" sz="2800" i="1" dirty="0" err="1" smtClean="0">
                <a:solidFill>
                  <a:srgbClr val="CC3300"/>
                </a:solidFill>
              </a:rPr>
              <a:t>Y</a:t>
            </a:r>
            <a:r>
              <a:rPr lang="en-US" altLang="zh-CN" sz="2800" i="1" baseline="-25000" dirty="0" err="1" smtClean="0">
                <a:solidFill>
                  <a:srgbClr val="CC3300"/>
                </a:solidFill>
              </a:rPr>
              <a:t>j</a:t>
            </a:r>
            <a:r>
              <a:rPr lang="en-US" altLang="zh-CN" sz="2800" i="1" dirty="0" smtClean="0"/>
              <a:t> </a:t>
            </a:r>
            <a:r>
              <a:rPr lang="en-US" altLang="zh-CN" sz="2800" dirty="0" smtClean="0"/>
              <a:t>. </a:t>
            </a:r>
          </a:p>
          <a:p>
            <a:pPr eaLnBrk="1" hangingPunct="1"/>
            <a:r>
              <a:rPr lang="en-US" altLang="zh-CN" sz="2800" dirty="0" smtClean="0"/>
              <a:t>We want </a:t>
            </a:r>
            <a:r>
              <a:rPr lang="en-US" altLang="zh-CN" sz="2800" i="1" dirty="0" smtClean="0"/>
              <a:t>c</a:t>
            </a:r>
            <a:r>
              <a:rPr lang="en-US" altLang="zh-CN" sz="2800" dirty="0" smtClean="0"/>
              <a:t>[</a:t>
            </a:r>
            <a:r>
              <a:rPr lang="en-US" altLang="zh-CN" sz="2800" i="1" dirty="0" err="1" smtClean="0"/>
              <a:t>m,n</a:t>
            </a:r>
            <a:r>
              <a:rPr lang="en-US" altLang="zh-CN" sz="2800" dirty="0" smtClean="0"/>
              <a:t>].</a:t>
            </a:r>
          </a:p>
          <a:p>
            <a:pPr eaLnBrk="1" hangingPunct="1"/>
            <a:endParaRPr lang="en-US" altLang="zh-CN" sz="2800" dirty="0" smtClean="0"/>
          </a:p>
          <a:p>
            <a:pPr eaLnBrk="1" hangingPunct="1"/>
            <a:endParaRPr lang="en-US" altLang="zh-CN" sz="2800" dirty="0" smtClean="0"/>
          </a:p>
        </p:txBody>
      </p:sp>
      <p:sp>
        <p:nvSpPr>
          <p:cNvPr id="13349" name="Text Box 24"/>
          <p:cNvSpPr txBox="1">
            <a:spLocks noChangeArrowheads="1"/>
          </p:cNvSpPr>
          <p:nvPr/>
        </p:nvSpPr>
        <p:spPr bwMode="auto">
          <a:xfrm>
            <a:off x="381000" y="4419600"/>
            <a:ext cx="8229600" cy="822325"/>
          </a:xfrm>
          <a:prstGeom prst="rect">
            <a:avLst/>
          </a:prstGeom>
          <a:noFill/>
          <a:ln w="9525">
            <a:noFill/>
            <a:miter lim="800000"/>
            <a:headEnd/>
            <a:tailEnd/>
          </a:ln>
        </p:spPr>
        <p:txBody>
          <a:bodyPr>
            <a:spAutoFit/>
          </a:bodyPr>
          <a:lstStyle/>
          <a:p>
            <a:r>
              <a:rPr lang="en-US" altLang="zh-CN" sz="2400">
                <a:latin typeface="Times New Roman" pitchFamily="18" charset="0"/>
              </a:rPr>
              <a:t>This gives a recursive algorithm and solves the problem.</a:t>
            </a:r>
            <a:br>
              <a:rPr lang="en-US" altLang="zh-CN" sz="2400">
                <a:latin typeface="Times New Roman" pitchFamily="18" charset="0"/>
              </a:rPr>
            </a:br>
            <a:r>
              <a:rPr lang="en-US" altLang="zh-CN" sz="2400">
                <a:latin typeface="Times New Roman" pitchFamily="18" charset="0"/>
              </a:rPr>
              <a:t>But does it solve it well?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fontScale="92500"/>
          </a:bodyPr>
          <a:lstStyle/>
          <a:p>
            <a:pPr eaLnBrk="0" hangingPunct="0">
              <a:spcBef>
                <a:spcPct val="75000"/>
              </a:spcBef>
              <a:defRPr/>
            </a:pPr>
            <a:r>
              <a:rPr lang="en-US" altLang="zh-CN" sz="3600" b="1" kern="0" dirty="0">
                <a:latin typeface="Times New Roman"/>
                <a:cs typeface="+mj-cs"/>
              </a:rPr>
              <a:t>Dynamic Programming – top down </a:t>
            </a:r>
            <a:r>
              <a:rPr lang="en-US" altLang="zh-CN" sz="3600" b="1" kern="0" dirty="0" err="1">
                <a:latin typeface="Times New Roman"/>
                <a:cs typeface="+mj-cs"/>
              </a:rPr>
              <a:t>memoization</a:t>
            </a:r>
            <a:r>
              <a:rPr lang="en-US" altLang="zh-CN" sz="3600" b="1" kern="0" dirty="0">
                <a:latin typeface="Times New Roman"/>
                <a:cs typeface="+mj-cs"/>
              </a:rPr>
              <a:t> </a:t>
            </a:r>
            <a:endParaRPr lang="zh-CN" altLang="en-US" sz="3600" kern="0" dirty="0">
              <a:latin typeface="+mj-lt"/>
              <a:cs typeface="+mj-cs"/>
            </a:endParaRPr>
          </a:p>
        </p:txBody>
      </p:sp>
      <p:pic>
        <p:nvPicPr>
          <p:cNvPr id="25602" name="Picture 1" descr="C:\Users\hp\AppData\Roaming\Tencent\Users\648774553\QQ\WinTemp\RichOle\YJ[QRQ4(NAA7H@]ZD]KS`8Y.jpg"/>
          <p:cNvPicPr>
            <a:picLocks noChangeAspect="1" noChangeArrowheads="1"/>
          </p:cNvPicPr>
          <p:nvPr/>
        </p:nvPicPr>
        <p:blipFill>
          <a:blip r:embed="rId2" cstate="print"/>
          <a:srcRect/>
          <a:stretch>
            <a:fillRect/>
          </a:stretch>
        </p:blipFill>
        <p:spPr bwMode="auto">
          <a:xfrm>
            <a:off x="250825" y="1193800"/>
            <a:ext cx="5761038" cy="1931988"/>
          </a:xfrm>
          <a:prstGeom prst="rect">
            <a:avLst/>
          </a:prstGeom>
          <a:noFill/>
          <a:ln w="9525">
            <a:noFill/>
            <a:miter lim="800000"/>
            <a:headEnd/>
            <a:tailEnd/>
          </a:ln>
        </p:spPr>
      </p:pic>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25604" name="Picture 2" descr="C:\Users\hp\AppData\Roaming\Tencent\Users\648774553\QQ\WinTemp\RichOle\LXCOAQBL_P`JK0)~_MVU0RX.jpg"/>
          <p:cNvPicPr>
            <a:picLocks noChangeAspect="1" noChangeArrowheads="1"/>
          </p:cNvPicPr>
          <p:nvPr/>
        </p:nvPicPr>
        <p:blipFill>
          <a:blip r:embed="rId3" cstate="print"/>
          <a:srcRect/>
          <a:stretch>
            <a:fillRect/>
          </a:stretch>
        </p:blipFill>
        <p:spPr bwMode="auto">
          <a:xfrm>
            <a:off x="287338" y="3190875"/>
            <a:ext cx="8296275"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latin typeface="Times New Roman" pitchFamily="18" charset="0"/>
              </a:rPr>
              <a:t>c</a:t>
            </a:r>
            <a:r>
              <a:rPr lang="en-US" altLang="zh-CN" sz="2400">
                <a:latin typeface="Times New Roman" pitchFamily="18" charset="0"/>
              </a:rPr>
              <a:t>[springtim, printing]      </a:t>
            </a:r>
            <a:r>
              <a:rPr lang="en-US" altLang="zh-CN" sz="2400" i="1">
                <a:latin typeface="Times New Roman" pitchFamily="18" charset="0"/>
              </a:rPr>
              <a:t>c</a:t>
            </a:r>
            <a:r>
              <a:rPr lang="en-US" altLang="zh-CN" sz="2400">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pPr>
            <a:r>
              <a:rPr lang="en-US" altLang="zh-CN" sz="2000">
                <a:latin typeface="Times New Roman" pitchFamily="18" charset="0"/>
              </a:rPr>
              <a:t>[springti, printing] [springtim, printin]    [springtim, printin] [springtime, printi]</a:t>
            </a:r>
          </a:p>
          <a:p>
            <a:pPr algn="ctr">
              <a:spcBef>
                <a:spcPct val="50000"/>
              </a:spcBef>
            </a:pPr>
            <a:endParaRPr lang="en-US" altLang="zh-CN" sz="2000">
              <a:latin typeface="Times New Roman" pitchFamily="18" charset="0"/>
            </a:endParaRPr>
          </a:p>
          <a:p>
            <a:r>
              <a:rPr lang="en-US" altLang="zh-CN" sz="2000">
                <a:latin typeface="Times New Roman" pitchFamily="18" charset="0"/>
              </a:rPr>
              <a:t>[springt, printing] [springti, printin] [springtim, printi] [springtime, print]</a:t>
            </a:r>
          </a:p>
        </p:txBody>
      </p:sp>
      <p:sp>
        <p:nvSpPr>
          <p:cNvPr id="2051"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Solution</a:t>
            </a:r>
          </a:p>
        </p:txBody>
      </p:sp>
      <p:graphicFrame>
        <p:nvGraphicFramePr>
          <p:cNvPr id="14370" name="Object 34"/>
          <p:cNvGraphicFramePr>
            <a:graphicFrameLocks noGrp="1" noChangeAspect="1"/>
          </p:cNvGraphicFramePr>
          <p:nvPr>
            <p:ph idx="1"/>
          </p:nvPr>
        </p:nvGraphicFramePr>
        <p:xfrm>
          <a:off x="158750" y="1052513"/>
          <a:ext cx="9072563" cy="1512887"/>
        </p:xfrm>
        <a:graphic>
          <a:graphicData uri="http://schemas.openxmlformats.org/presentationml/2006/ole">
            <mc:AlternateContent xmlns:mc="http://schemas.openxmlformats.org/markup-compatibility/2006">
              <mc:Choice xmlns:v="urn:schemas-microsoft-com:vml" Requires="v">
                <p:oleObj spid="_x0000_s14372" name="Equation" r:id="rId3" imgW="4267200" imgH="711200" progId="Equation.3">
                  <p:embed/>
                </p:oleObj>
              </mc:Choice>
              <mc:Fallback>
                <p:oleObj name="Equation" r:id="rId3" imgW="4267200" imgH="7112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1052513"/>
                        <a:ext cx="9072563" cy="1512887"/>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pSp>
        <p:nvGrpSpPr>
          <p:cNvPr id="2" name="Group 26"/>
          <p:cNvGrpSpPr>
            <a:grpSpLocks/>
          </p:cNvGrpSpPr>
          <p:nvPr/>
        </p:nvGrpSpPr>
        <p:grpSpPr bwMode="auto">
          <a:xfrm>
            <a:off x="3124200" y="3124200"/>
            <a:ext cx="2514600" cy="533400"/>
            <a:chOff x="1968" y="1968"/>
            <a:chExt cx="1584" cy="336"/>
          </a:xfrm>
        </p:grpSpPr>
        <p:sp>
          <p:nvSpPr>
            <p:cNvPr id="14389"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90"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3" name="Group 25"/>
          <p:cNvGrpSpPr>
            <a:grpSpLocks/>
          </p:cNvGrpSpPr>
          <p:nvPr/>
        </p:nvGrpSpPr>
        <p:grpSpPr bwMode="auto">
          <a:xfrm>
            <a:off x="1752600" y="4114800"/>
            <a:ext cx="5410200" cy="457200"/>
            <a:chOff x="1104" y="2592"/>
            <a:chExt cx="3408" cy="288"/>
          </a:xfrm>
        </p:grpSpPr>
        <p:sp>
          <p:nvSpPr>
            <p:cNvPr id="14385"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6"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7"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8"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4" name="Group 27"/>
          <p:cNvGrpSpPr>
            <a:grpSpLocks/>
          </p:cNvGrpSpPr>
          <p:nvPr/>
        </p:nvGrpSpPr>
        <p:grpSpPr bwMode="auto">
          <a:xfrm>
            <a:off x="1066800" y="4953000"/>
            <a:ext cx="6019800" cy="457200"/>
            <a:chOff x="672" y="3120"/>
            <a:chExt cx="3792" cy="288"/>
          </a:xfrm>
        </p:grpSpPr>
        <p:sp>
          <p:nvSpPr>
            <p:cNvPr id="14379" name="Line 15"/>
            <p:cNvSpPr>
              <a:spLocks noChangeShapeType="1"/>
            </p:cNvSpPr>
            <p:nvPr/>
          </p:nvSpPr>
          <p:spPr bwMode="auto">
            <a:xfrm flipH="1">
              <a:off x="672" y="3120"/>
              <a:ext cx="192"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0" name="Line 16"/>
            <p:cNvSpPr>
              <a:spLocks noChangeShapeType="1"/>
            </p:cNvSpPr>
            <p:nvPr/>
          </p:nvSpPr>
          <p:spPr bwMode="auto">
            <a:xfrm>
              <a:off x="1008" y="3120"/>
              <a:ext cx="432"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1" name="Line 17"/>
            <p:cNvSpPr>
              <a:spLocks noChangeShapeType="1"/>
            </p:cNvSpPr>
            <p:nvPr/>
          </p:nvSpPr>
          <p:spPr bwMode="auto">
            <a:xfrm flipH="1">
              <a:off x="1680" y="3120"/>
              <a:ext cx="24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2" name="Line 18"/>
            <p:cNvSpPr>
              <a:spLocks noChangeShapeType="1"/>
            </p:cNvSpPr>
            <p:nvPr/>
          </p:nvSpPr>
          <p:spPr bwMode="auto">
            <a:xfrm>
              <a:off x="2064" y="3120"/>
              <a:ext cx="624"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3" name="Line 19"/>
            <p:cNvSpPr>
              <a:spLocks noChangeShapeType="1"/>
            </p:cNvSpPr>
            <p:nvPr/>
          </p:nvSpPr>
          <p:spPr bwMode="auto">
            <a:xfrm flipH="1">
              <a:off x="3360" y="3120"/>
              <a:ext cx="96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4" name="Line 20"/>
            <p:cNvSpPr>
              <a:spLocks noChangeShapeType="1"/>
            </p:cNvSpPr>
            <p:nvPr/>
          </p:nvSpPr>
          <p:spPr bwMode="auto">
            <a:xfrm flipH="1">
              <a:off x="4272" y="3120"/>
              <a:ext cx="192" cy="192"/>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5" name="Group 23"/>
          <p:cNvGrpSpPr>
            <a:grpSpLocks/>
          </p:cNvGrpSpPr>
          <p:nvPr/>
        </p:nvGrpSpPr>
        <p:grpSpPr bwMode="auto">
          <a:xfrm>
            <a:off x="5094288" y="4383088"/>
            <a:ext cx="715962" cy="612775"/>
            <a:chOff x="3209" y="2761"/>
            <a:chExt cx="451" cy="386"/>
          </a:xfrm>
        </p:grpSpPr>
        <p:sp>
          <p:nvSpPr>
            <p:cNvPr id="14377" name="Freeform 21"/>
            <p:cNvSpPr>
              <a:spLocks/>
            </p:cNvSpPr>
            <p:nvPr/>
          </p:nvSpPr>
          <p:spPr bwMode="auto">
            <a:xfrm>
              <a:off x="3218" y="2761"/>
              <a:ext cx="442" cy="386"/>
            </a:xfrm>
            <a:custGeom>
              <a:avLst/>
              <a:gdLst>
                <a:gd name="T0" fmla="*/ 0 w 442"/>
                <a:gd name="T1" fmla="*/ 0 h 386"/>
                <a:gd name="T2" fmla="*/ 92 w 442"/>
                <a:gd name="T3" fmla="*/ 110 h 386"/>
                <a:gd name="T4" fmla="*/ 156 w 442"/>
                <a:gd name="T5" fmla="*/ 156 h 386"/>
                <a:gd name="T6" fmla="*/ 311 w 442"/>
                <a:gd name="T7" fmla="*/ 329 h 386"/>
                <a:gd name="T8" fmla="*/ 375 w 442"/>
                <a:gd name="T9" fmla="*/ 366 h 386"/>
                <a:gd name="T10" fmla="*/ 439 w 442"/>
                <a:gd name="T11" fmla="*/ 384 h 386"/>
                <a:gd name="T12" fmla="*/ 0 60000 65536"/>
                <a:gd name="T13" fmla="*/ 0 60000 65536"/>
                <a:gd name="T14" fmla="*/ 0 60000 65536"/>
                <a:gd name="T15" fmla="*/ 0 60000 65536"/>
                <a:gd name="T16" fmla="*/ 0 60000 65536"/>
                <a:gd name="T17" fmla="*/ 0 60000 65536"/>
                <a:gd name="T18" fmla="*/ 0 w 442"/>
                <a:gd name="T19" fmla="*/ 0 h 386"/>
                <a:gd name="T20" fmla="*/ 442 w 442"/>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442" h="386">
                  <a:moveTo>
                    <a:pt x="0" y="0"/>
                  </a:moveTo>
                  <a:cubicBezTo>
                    <a:pt x="22" y="43"/>
                    <a:pt x="51" y="83"/>
                    <a:pt x="92" y="110"/>
                  </a:cubicBezTo>
                  <a:cubicBezTo>
                    <a:pt x="138" y="140"/>
                    <a:pt x="120" y="112"/>
                    <a:pt x="156" y="156"/>
                  </a:cubicBezTo>
                  <a:cubicBezTo>
                    <a:pt x="190" y="198"/>
                    <a:pt x="262" y="304"/>
                    <a:pt x="311" y="329"/>
                  </a:cubicBezTo>
                  <a:cubicBezTo>
                    <a:pt x="333" y="340"/>
                    <a:pt x="351" y="359"/>
                    <a:pt x="375" y="366"/>
                  </a:cubicBezTo>
                  <a:cubicBezTo>
                    <a:pt x="442" y="386"/>
                    <a:pt x="439" y="352"/>
                    <a:pt x="439" y="384"/>
                  </a:cubicBezTo>
                </a:path>
              </a:pathLst>
            </a:custGeom>
            <a:noFill/>
            <a:ln w="76200">
              <a:solidFill>
                <a:srgbClr val="CC3300"/>
              </a:solidFill>
              <a:round/>
              <a:headEnd type="none" w="sm" len="sm"/>
              <a:tailEnd type="none" w="sm" len="sm"/>
            </a:ln>
          </p:spPr>
          <p:txBody>
            <a:bodyPr wrap="none" anchor="ctr"/>
            <a:lstStyle/>
            <a:p>
              <a:endParaRPr lang="zh-CN" altLang="en-US"/>
            </a:p>
          </p:txBody>
        </p:sp>
        <p:sp>
          <p:nvSpPr>
            <p:cNvPr id="14378" name="Freeform 22"/>
            <p:cNvSpPr>
              <a:spLocks/>
            </p:cNvSpPr>
            <p:nvPr/>
          </p:nvSpPr>
          <p:spPr bwMode="auto">
            <a:xfrm>
              <a:off x="3209" y="2853"/>
              <a:ext cx="421" cy="292"/>
            </a:xfrm>
            <a:custGeom>
              <a:avLst/>
              <a:gdLst>
                <a:gd name="T0" fmla="*/ 0 w 421"/>
                <a:gd name="T1" fmla="*/ 292 h 292"/>
                <a:gd name="T2" fmla="*/ 64 w 421"/>
                <a:gd name="T3" fmla="*/ 237 h 292"/>
                <a:gd name="T4" fmla="*/ 128 w 421"/>
                <a:gd name="T5" fmla="*/ 210 h 292"/>
                <a:gd name="T6" fmla="*/ 220 w 421"/>
                <a:gd name="T7" fmla="*/ 155 h 292"/>
                <a:gd name="T8" fmla="*/ 247 w 421"/>
                <a:gd name="T9" fmla="*/ 118 h 292"/>
                <a:gd name="T10" fmla="*/ 302 w 421"/>
                <a:gd name="T11" fmla="*/ 82 h 292"/>
                <a:gd name="T12" fmla="*/ 357 w 421"/>
                <a:gd name="T13" fmla="*/ 36 h 292"/>
                <a:gd name="T14" fmla="*/ 421 w 421"/>
                <a:gd name="T15" fmla="*/ 0 h 292"/>
                <a:gd name="T16" fmla="*/ 0 60000 65536"/>
                <a:gd name="T17" fmla="*/ 0 60000 65536"/>
                <a:gd name="T18" fmla="*/ 0 60000 65536"/>
                <a:gd name="T19" fmla="*/ 0 60000 65536"/>
                <a:gd name="T20" fmla="*/ 0 60000 65536"/>
                <a:gd name="T21" fmla="*/ 0 60000 65536"/>
                <a:gd name="T22" fmla="*/ 0 60000 65536"/>
                <a:gd name="T23" fmla="*/ 0 60000 65536"/>
                <a:gd name="T24" fmla="*/ 0 w 421"/>
                <a:gd name="T25" fmla="*/ 0 h 292"/>
                <a:gd name="T26" fmla="*/ 421 w 421"/>
                <a:gd name="T27" fmla="*/ 292 h 2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1" h="292">
                  <a:moveTo>
                    <a:pt x="0" y="292"/>
                  </a:moveTo>
                  <a:cubicBezTo>
                    <a:pt x="21" y="274"/>
                    <a:pt x="41" y="253"/>
                    <a:pt x="64" y="237"/>
                  </a:cubicBezTo>
                  <a:cubicBezTo>
                    <a:pt x="83" y="224"/>
                    <a:pt x="108" y="221"/>
                    <a:pt x="128" y="210"/>
                  </a:cubicBezTo>
                  <a:cubicBezTo>
                    <a:pt x="159" y="193"/>
                    <a:pt x="190" y="174"/>
                    <a:pt x="220" y="155"/>
                  </a:cubicBezTo>
                  <a:cubicBezTo>
                    <a:pt x="229" y="143"/>
                    <a:pt x="236" y="128"/>
                    <a:pt x="247" y="118"/>
                  </a:cubicBezTo>
                  <a:cubicBezTo>
                    <a:pt x="263" y="103"/>
                    <a:pt x="287" y="98"/>
                    <a:pt x="302" y="82"/>
                  </a:cubicBezTo>
                  <a:cubicBezTo>
                    <a:pt x="324" y="59"/>
                    <a:pt x="329" y="50"/>
                    <a:pt x="357" y="36"/>
                  </a:cubicBezTo>
                  <a:cubicBezTo>
                    <a:pt x="376" y="27"/>
                    <a:pt x="421" y="27"/>
                    <a:pt x="421" y="0"/>
                  </a:cubicBezTo>
                </a:path>
              </a:pathLst>
            </a:custGeom>
            <a:noFill/>
            <a:ln w="76200">
              <a:solidFill>
                <a:srgbClr val="CC3300"/>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5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650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65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3200" smtClean="0"/>
              <a:t>Recursive Solution</a:t>
            </a:r>
          </a:p>
        </p:txBody>
      </p:sp>
      <p:graphicFrame>
        <p:nvGraphicFramePr>
          <p:cNvPr id="15394" name="Object 34"/>
          <p:cNvGraphicFramePr>
            <a:graphicFrameLocks noGrp="1" noChangeAspect="1"/>
          </p:cNvGraphicFramePr>
          <p:nvPr>
            <p:ph idx="1"/>
          </p:nvPr>
        </p:nvGraphicFramePr>
        <p:xfrm>
          <a:off x="430213" y="981075"/>
          <a:ext cx="8208962" cy="1368425"/>
        </p:xfrm>
        <a:graphic>
          <a:graphicData uri="http://schemas.openxmlformats.org/presentationml/2006/ole">
            <mc:AlternateContent xmlns:mc="http://schemas.openxmlformats.org/markup-compatibility/2006">
              <mc:Choice xmlns:v="urn:schemas-microsoft-com:vml" Requires="v">
                <p:oleObj spid="_x0000_s15396" name="Equation" r:id="rId3" imgW="4267200" imgH="711200" progId="Equation.3">
                  <p:embed/>
                </p:oleObj>
              </mc:Choice>
              <mc:Fallback>
                <p:oleObj name="Equation" r:id="rId3" imgW="4267200" imgH="7112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981075"/>
                        <a:ext cx="8208962" cy="1368425"/>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aphicFrame>
        <p:nvGraphicFramePr>
          <p:cNvPr id="107728" name="Group 208"/>
          <p:cNvGraphicFramePr>
            <a:graphicFrameLocks noGrp="1"/>
          </p:cNvGraphicFramePr>
          <p:nvPr/>
        </p:nvGraphicFramePr>
        <p:xfrm>
          <a:off x="4419600" y="2362200"/>
          <a:ext cx="4503738" cy="4389120"/>
        </p:xfrm>
        <a:graphic>
          <a:graphicData uri="http://schemas.openxmlformats.org/drawingml/2006/table">
            <a:tbl>
              <a:tblPr/>
              <a:tblGrid>
                <a:gridCol w="312738"/>
                <a:gridCol w="465137"/>
                <a:gridCol w="466725"/>
                <a:gridCol w="465138"/>
                <a:gridCol w="465137"/>
                <a:gridCol w="466725"/>
                <a:gridCol w="465138"/>
                <a:gridCol w="465137"/>
                <a:gridCol w="466725"/>
                <a:gridCol w="465138"/>
              </a:tblGrid>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rgbClr val="010000"/>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5541" name="Text Box 209"/>
          <p:cNvSpPr txBox="1">
            <a:spLocks noChangeArrowheads="1"/>
          </p:cNvSpPr>
          <p:nvPr/>
        </p:nvSpPr>
        <p:spPr bwMode="auto">
          <a:xfrm>
            <a:off x="457200" y="2590800"/>
            <a:ext cx="3429000" cy="1917700"/>
          </a:xfrm>
          <a:prstGeom prst="rect">
            <a:avLst/>
          </a:prstGeom>
          <a:noFill/>
          <a:ln w="9525">
            <a:noFill/>
            <a:miter lim="800000"/>
            <a:headEnd/>
            <a:tailEnd/>
          </a:ln>
        </p:spPr>
        <p:txBody>
          <a:bodyPr>
            <a:spAutoFit/>
          </a:bodyPr>
          <a:lstStyle/>
          <a:p>
            <a:pPr>
              <a:spcBef>
                <a:spcPct val="50000"/>
              </a:spcBef>
              <a:buFontTx/>
              <a:buChar char="•"/>
            </a:pPr>
            <a:r>
              <a:rPr lang="en-US" altLang="zh-CN" sz="2400">
                <a:latin typeface="Times New Roman" pitchFamily="18" charset="0"/>
              </a:rPr>
              <a:t>Keep track of </a:t>
            </a:r>
            <a:r>
              <a:rPr lang="en-US" altLang="zh-CN" sz="2400" i="1">
                <a:latin typeface="Times New Roman" pitchFamily="18" charset="0"/>
              </a:rPr>
              <a:t>c</a:t>
            </a:r>
            <a:r>
              <a:rPr lang="en-US" altLang="zh-CN" sz="2400">
                <a:latin typeface="Times New Roman" pitchFamily="18" charset="0"/>
              </a:rPr>
              <a:t>[</a:t>
            </a:r>
            <a:r>
              <a:rPr lang="en-US" altLang="zh-CN" sz="2400" i="1">
                <a:latin typeface="Symbol" pitchFamily="18" charset="2"/>
              </a:rPr>
              <a:t>a,b</a:t>
            </a:r>
            <a:r>
              <a:rPr lang="en-US" altLang="zh-CN" sz="2400">
                <a:latin typeface="Times New Roman" pitchFamily="18" charset="0"/>
              </a:rPr>
              <a:t>] in a table of </a:t>
            </a:r>
            <a:r>
              <a:rPr lang="en-US" altLang="zh-CN" sz="2400" i="1">
                <a:latin typeface="Times New Roman" pitchFamily="18" charset="0"/>
              </a:rPr>
              <a:t>nm </a:t>
            </a:r>
            <a:r>
              <a:rPr lang="en-US" altLang="zh-CN" sz="2400">
                <a:latin typeface="Times New Roman" pitchFamily="18" charset="0"/>
              </a:rPr>
              <a:t>entries:</a:t>
            </a:r>
          </a:p>
          <a:p>
            <a:pPr lvl="1">
              <a:spcBef>
                <a:spcPct val="50000"/>
              </a:spcBef>
              <a:buFontTx/>
              <a:buChar char="•"/>
            </a:pPr>
            <a:r>
              <a:rPr lang="en-US" altLang="zh-CN" sz="2400">
                <a:latin typeface="Times New Roman" pitchFamily="18" charset="0"/>
              </a:rPr>
              <a:t>top/down </a:t>
            </a:r>
          </a:p>
          <a:p>
            <a:pPr lvl="1">
              <a:spcBef>
                <a:spcPct val="50000"/>
              </a:spcBef>
              <a:buFontTx/>
              <a:buChar char="•"/>
            </a:pPr>
            <a:r>
              <a:rPr lang="en-US" altLang="zh-CN" sz="2400">
                <a:latin typeface="Times New Roman" pitchFamily="18" charset="0"/>
              </a:rPr>
              <a:t>bottom/up</a:t>
            </a:r>
            <a:endParaRPr lang="en-US" altLang="zh-CN" sz="2400" i="1">
              <a:latin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28600"/>
            <a:ext cx="9555163" cy="927100"/>
          </a:xfrm>
        </p:spPr>
        <p:txBody>
          <a:bodyPr rtlCol="0"/>
          <a:lstStyle/>
          <a:p>
            <a:pPr fontAlgn="auto">
              <a:spcAft>
                <a:spcPts val="0"/>
              </a:spcAft>
              <a:defRPr/>
            </a:pPr>
            <a:r>
              <a:rPr lang="en-US" altLang="zh-CN" smtClean="0"/>
              <a:t>Computing the length of an LCS</a:t>
            </a:r>
          </a:p>
        </p:txBody>
      </p:sp>
      <p:sp>
        <p:nvSpPr>
          <p:cNvPr id="70659" name="Rectangle 3"/>
          <p:cNvSpPr>
            <a:spLocks noGrp="1" noChangeArrowheads="1"/>
          </p:cNvSpPr>
          <p:nvPr>
            <p:ph type="body" idx="1"/>
          </p:nvPr>
        </p:nvSpPr>
        <p:spPr>
          <a:xfrm>
            <a:off x="228600" y="1066800"/>
            <a:ext cx="5334000" cy="57912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381000" indent="-381000" fontAlgn="auto">
              <a:lnSpc>
                <a:spcPct val="80000"/>
              </a:lnSpc>
              <a:spcAft>
                <a:spcPts val="0"/>
              </a:spcAft>
              <a:buFont typeface="Wingdings" pitchFamily="2" charset="2"/>
              <a:buNone/>
              <a:defRPr/>
            </a:pPr>
            <a:r>
              <a:rPr lang="en-US" altLang="zh-CN" sz="2000" b="1" u="sng" dirty="0" smtClean="0"/>
              <a:t>LCS-LENGTH (</a:t>
            </a:r>
            <a:r>
              <a:rPr lang="en-US" altLang="zh-CN" sz="2000" b="1" i="1" u="sng" dirty="0" smtClean="0"/>
              <a:t>X, Y</a:t>
            </a:r>
            <a:r>
              <a:rPr lang="en-US" altLang="zh-CN" sz="2000" b="1" u="sng" dirty="0" smtClean="0"/>
              <a:t>)</a:t>
            </a:r>
          </a:p>
          <a:p>
            <a:pPr marL="381000" indent="-381000" fontAlgn="auto">
              <a:lnSpc>
                <a:spcPct val="80000"/>
              </a:lnSpc>
              <a:spcAft>
                <a:spcPts val="0"/>
              </a:spcAft>
              <a:buFont typeface="Wingdings" pitchFamily="2" charset="2"/>
              <a:buAutoNum type="arabicPeriod"/>
              <a:defRPr/>
            </a:pPr>
            <a:r>
              <a:rPr lang="en-US" altLang="zh-CN" sz="2000" i="1" dirty="0" smtClean="0"/>
              <a:t>m</a:t>
            </a:r>
            <a:r>
              <a:rPr lang="en-US" altLang="zh-CN" sz="2000" b="1" dirty="0" smtClean="0"/>
              <a:t> </a:t>
            </a:r>
            <a:r>
              <a:rPr lang="en-US" altLang="zh-CN" sz="2000" dirty="0" smtClean="0"/>
              <a:t>← </a:t>
            </a:r>
            <a:r>
              <a:rPr lang="en-US" altLang="zh-CN" sz="2000" i="1" dirty="0" smtClean="0"/>
              <a:t>length</a:t>
            </a:r>
            <a:r>
              <a:rPr lang="en-US" altLang="zh-CN" sz="2000" dirty="0" smtClean="0"/>
              <a:t>[</a:t>
            </a:r>
            <a:r>
              <a:rPr lang="en-US" altLang="zh-CN" sz="2000" i="1" dirty="0" smtClean="0"/>
              <a:t>X</a:t>
            </a:r>
            <a:r>
              <a:rPr lang="en-US" altLang="zh-CN" sz="2000" dirty="0" smtClean="0"/>
              <a:t>]</a:t>
            </a:r>
          </a:p>
          <a:p>
            <a:pPr marL="381000" indent="-381000" fontAlgn="auto">
              <a:lnSpc>
                <a:spcPct val="80000"/>
              </a:lnSpc>
              <a:spcAft>
                <a:spcPts val="0"/>
              </a:spcAft>
              <a:buFont typeface="Wingdings" pitchFamily="2" charset="2"/>
              <a:buAutoNum type="arabicPeriod"/>
              <a:defRPr/>
            </a:pPr>
            <a:r>
              <a:rPr lang="en-US" altLang="zh-CN" sz="2000" i="1" dirty="0" smtClean="0"/>
              <a:t>n</a:t>
            </a:r>
            <a:r>
              <a:rPr lang="en-US" altLang="zh-CN" sz="2000" b="1" dirty="0" smtClean="0"/>
              <a:t> </a:t>
            </a:r>
            <a:r>
              <a:rPr lang="en-US" altLang="zh-CN" sz="2000" dirty="0" smtClean="0"/>
              <a:t>← </a:t>
            </a:r>
            <a:r>
              <a:rPr lang="en-US" altLang="zh-CN" sz="2000" i="1" dirty="0" smtClean="0"/>
              <a:t>length</a:t>
            </a:r>
            <a:r>
              <a:rPr lang="en-US" altLang="zh-CN" sz="2000" dirty="0" smtClean="0"/>
              <a:t>[</a:t>
            </a:r>
            <a:r>
              <a:rPr lang="en-US" altLang="zh-CN" sz="2000" i="1" dirty="0" smtClean="0"/>
              <a:t>Y</a:t>
            </a:r>
            <a:r>
              <a:rPr lang="en-US" altLang="zh-CN" sz="2000" dirty="0" smtClean="0"/>
              <a:t>]</a:t>
            </a:r>
            <a:endParaRPr lang="en-US" altLang="zh-CN" sz="2000" b="1" i="1" dirty="0" smtClean="0"/>
          </a:p>
          <a:p>
            <a:pPr marL="381000" indent="-381000" fontAlgn="auto">
              <a:lnSpc>
                <a:spcPct val="80000"/>
              </a:lnSpc>
              <a:spcAft>
                <a:spcPts val="0"/>
              </a:spcAft>
              <a:buFont typeface="Wingdings" pitchFamily="2" charset="2"/>
              <a:buAutoNum type="arabicPeriod"/>
              <a:defRPr/>
            </a:pPr>
            <a:r>
              <a:rPr lang="en-US" altLang="zh-CN" sz="2000" b="1" dirty="0" smtClean="0"/>
              <a:t>for </a:t>
            </a:r>
            <a:r>
              <a:rPr lang="en-US" altLang="zh-CN" sz="2000" i="1" dirty="0" err="1" smtClean="0"/>
              <a:t>i</a:t>
            </a:r>
            <a:r>
              <a:rPr lang="en-US" altLang="zh-CN" sz="2000" i="1" dirty="0" smtClean="0"/>
              <a:t> </a:t>
            </a:r>
            <a:r>
              <a:rPr lang="en-US" altLang="zh-CN" sz="2000" dirty="0" smtClean="0"/>
              <a:t>← 1 </a:t>
            </a:r>
            <a:r>
              <a:rPr lang="en-US" altLang="zh-CN" sz="2000" b="1" dirty="0" smtClean="0"/>
              <a:t>to </a:t>
            </a:r>
            <a:r>
              <a:rPr lang="en-US" altLang="zh-CN" sz="2000" i="1" dirty="0" smtClean="0"/>
              <a:t>m</a:t>
            </a:r>
          </a:p>
          <a:p>
            <a:pPr marL="381000" indent="-3810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c</a:t>
            </a:r>
            <a:r>
              <a:rPr lang="en-US" altLang="zh-CN" sz="2000" dirty="0" smtClean="0"/>
              <a:t>[</a:t>
            </a:r>
            <a:r>
              <a:rPr lang="en-US" altLang="zh-CN" sz="2000" i="1" dirty="0" err="1" smtClean="0"/>
              <a:t>i</a:t>
            </a:r>
            <a:r>
              <a:rPr lang="en-US" altLang="zh-CN" sz="2000" i="1" dirty="0" smtClean="0"/>
              <a:t>, </a:t>
            </a:r>
            <a:r>
              <a:rPr lang="en-US" altLang="zh-CN" sz="2000" dirty="0" smtClean="0"/>
              <a:t>0] ← 0</a:t>
            </a:r>
          </a:p>
          <a:p>
            <a:pPr marL="381000" indent="-381000" fontAlgn="auto">
              <a:lnSpc>
                <a:spcPct val="80000"/>
              </a:lnSpc>
              <a:spcAft>
                <a:spcPts val="0"/>
              </a:spcAft>
              <a:buFont typeface="Wingdings" pitchFamily="2" charset="2"/>
              <a:buAutoNum type="arabicPeriod"/>
              <a:defRPr/>
            </a:pPr>
            <a:r>
              <a:rPr lang="en-US" altLang="zh-CN" sz="2000" b="1" dirty="0" smtClean="0"/>
              <a:t>for </a:t>
            </a:r>
            <a:r>
              <a:rPr lang="en-US" altLang="zh-CN" sz="2000" i="1" dirty="0" smtClean="0"/>
              <a:t>j </a:t>
            </a:r>
            <a:r>
              <a:rPr lang="en-US" altLang="zh-CN" sz="2000" dirty="0" smtClean="0"/>
              <a:t>← 0 </a:t>
            </a:r>
            <a:r>
              <a:rPr lang="en-US" altLang="zh-CN" sz="2000" b="1" dirty="0" smtClean="0"/>
              <a:t>to </a:t>
            </a:r>
            <a:r>
              <a:rPr lang="en-US" altLang="zh-CN" sz="2000" i="1" dirty="0" smtClean="0"/>
              <a:t>n</a:t>
            </a:r>
          </a:p>
          <a:p>
            <a:pPr marL="381000" indent="-3810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c</a:t>
            </a:r>
            <a:r>
              <a:rPr lang="en-US" altLang="zh-CN" sz="2000" dirty="0" smtClean="0"/>
              <a:t>[0</a:t>
            </a:r>
            <a:r>
              <a:rPr lang="en-US" altLang="zh-CN" sz="2000" i="1" dirty="0" smtClean="0"/>
              <a:t>, j </a:t>
            </a:r>
            <a:r>
              <a:rPr lang="en-US" altLang="zh-CN" sz="2000" dirty="0" smtClean="0"/>
              <a:t>] ← 0</a:t>
            </a:r>
          </a:p>
          <a:p>
            <a:pPr marL="381000" indent="-381000" fontAlgn="auto">
              <a:lnSpc>
                <a:spcPct val="80000"/>
              </a:lnSpc>
              <a:spcAft>
                <a:spcPts val="0"/>
              </a:spcAft>
              <a:buFont typeface="Wingdings" pitchFamily="2" charset="2"/>
              <a:buAutoNum type="arabicPeriod"/>
              <a:defRPr/>
            </a:pPr>
            <a:r>
              <a:rPr lang="en-US" altLang="zh-CN" sz="2000" b="1" dirty="0" smtClean="0"/>
              <a:t>for </a:t>
            </a:r>
            <a:r>
              <a:rPr lang="en-US" altLang="zh-CN" sz="2000" i="1" dirty="0" err="1" smtClean="0"/>
              <a:t>i</a:t>
            </a:r>
            <a:r>
              <a:rPr lang="en-US" altLang="zh-CN" sz="2000" i="1" dirty="0" smtClean="0"/>
              <a:t> </a:t>
            </a:r>
            <a:r>
              <a:rPr lang="en-US" altLang="zh-CN" sz="2000" dirty="0" smtClean="0"/>
              <a:t>← 1 </a:t>
            </a:r>
            <a:r>
              <a:rPr lang="en-US" altLang="zh-CN" sz="2000" b="1" dirty="0" smtClean="0"/>
              <a:t>to </a:t>
            </a:r>
            <a:r>
              <a:rPr lang="en-US" altLang="zh-CN" sz="2000" i="1" dirty="0" smtClean="0"/>
              <a:t>m</a:t>
            </a:r>
          </a:p>
          <a:p>
            <a:pPr marL="381000" indent="-381000" fontAlgn="auto">
              <a:lnSpc>
                <a:spcPct val="80000"/>
              </a:lnSpc>
              <a:spcAft>
                <a:spcPts val="0"/>
              </a:spcAft>
              <a:buFont typeface="Wingdings" pitchFamily="2" charset="2"/>
              <a:buAutoNum type="arabicPeriod"/>
              <a:defRPr/>
            </a:pPr>
            <a:r>
              <a:rPr lang="en-US" altLang="zh-CN" sz="2000" b="1" dirty="0" smtClean="0"/>
              <a:t>      do for </a:t>
            </a:r>
            <a:r>
              <a:rPr lang="en-US" altLang="zh-CN" sz="2000" i="1" dirty="0" smtClean="0"/>
              <a:t>j </a:t>
            </a:r>
            <a:r>
              <a:rPr lang="en-US" altLang="zh-CN" sz="2000" dirty="0" smtClean="0"/>
              <a:t>← 1 </a:t>
            </a:r>
            <a:r>
              <a:rPr lang="en-US" altLang="zh-CN" sz="2000" b="1" dirty="0" smtClean="0"/>
              <a:t>to </a:t>
            </a:r>
            <a:r>
              <a:rPr lang="en-US" altLang="zh-CN" sz="2000" i="1" dirty="0" smtClean="0"/>
              <a:t>n</a:t>
            </a:r>
          </a:p>
          <a:p>
            <a:pPr marL="381000" indent="-381000" fontAlgn="auto">
              <a:lnSpc>
                <a:spcPct val="80000"/>
              </a:lnSpc>
              <a:spcAft>
                <a:spcPts val="0"/>
              </a:spcAft>
              <a:buFont typeface="Wingdings" pitchFamily="2" charset="2"/>
              <a:buAutoNum type="arabicPeriod"/>
              <a:defRPr/>
            </a:pPr>
            <a:r>
              <a:rPr lang="en-US" altLang="zh-CN" sz="2000" b="1" dirty="0" smtClean="0"/>
              <a:t>           do if </a:t>
            </a:r>
            <a:r>
              <a:rPr lang="en-US" altLang="zh-CN" sz="2000" i="1" dirty="0" smtClean="0"/>
              <a:t>x</a:t>
            </a:r>
            <a:r>
              <a:rPr lang="en-US" altLang="zh-CN" sz="2000" i="1" baseline="-25000" dirty="0" smtClean="0"/>
              <a:t>i</a:t>
            </a:r>
            <a:r>
              <a:rPr lang="en-US" altLang="zh-CN" sz="2000" i="1" dirty="0" smtClean="0"/>
              <a:t> </a:t>
            </a:r>
            <a:r>
              <a:rPr lang="en-US" altLang="zh-CN" sz="2000" dirty="0" smtClean="0"/>
              <a:t>= </a:t>
            </a:r>
            <a:r>
              <a:rPr lang="en-US" altLang="zh-CN" sz="2000" i="1" dirty="0" err="1" smtClean="0"/>
              <a:t>y</a:t>
            </a:r>
            <a:r>
              <a:rPr lang="en-US" altLang="zh-CN" sz="2000" i="1" baseline="-25000" dirty="0" err="1" smtClean="0"/>
              <a:t>j</a:t>
            </a:r>
            <a:endParaRPr lang="en-US" altLang="zh-CN" sz="2000" i="1" baseline="-25000" dirty="0" smtClean="0"/>
          </a:p>
          <a:p>
            <a:pPr marL="381000" indent="-381000" fontAlgn="auto">
              <a:lnSpc>
                <a:spcPct val="80000"/>
              </a:lnSpc>
              <a:spcAft>
                <a:spcPts val="0"/>
              </a:spcAft>
              <a:buFont typeface="Wingdings" pitchFamily="2" charset="2"/>
              <a:buAutoNum type="arabicPeriod"/>
              <a:defRPr/>
            </a:pPr>
            <a:r>
              <a:rPr lang="en-US" altLang="zh-CN" sz="2000" b="1" dirty="0" smtClean="0"/>
              <a:t>                    then </a:t>
            </a:r>
            <a:r>
              <a:rPr lang="en-US" altLang="zh-CN" sz="2000" i="1" dirty="0" smtClean="0"/>
              <a:t>c</a:t>
            </a:r>
            <a:r>
              <a:rPr lang="en-US" altLang="zh-CN" sz="2000" dirty="0" smtClean="0"/>
              <a:t>[</a:t>
            </a:r>
            <a:r>
              <a:rPr lang="en-US" altLang="zh-CN" sz="2000" i="1" dirty="0" err="1" smtClean="0"/>
              <a:t>i</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smtClean="0"/>
              <a:t>i</a:t>
            </a:r>
            <a:r>
              <a:rPr lang="en-US" altLang="zh-CN" sz="2000" i="1" dirty="0" smtClean="0">
                <a:sym typeface="Symbol" pitchFamily="18" charset="2"/>
              </a:rPr>
              <a:t></a:t>
            </a:r>
            <a:r>
              <a:rPr lang="en-US" altLang="zh-CN" sz="2000" dirty="0" smtClean="0"/>
              <a:t>1,</a:t>
            </a:r>
            <a:r>
              <a:rPr lang="en-US" altLang="zh-CN" sz="2000" i="1" dirty="0" smtClean="0"/>
              <a:t> j</a:t>
            </a:r>
            <a:r>
              <a:rPr lang="en-US" altLang="zh-CN" sz="2000" i="1" dirty="0" smtClean="0">
                <a:sym typeface="Symbol" pitchFamily="18" charset="2"/>
              </a:rPr>
              <a:t></a:t>
            </a:r>
            <a:r>
              <a:rPr lang="en-US" altLang="zh-CN" sz="2000" dirty="0" smtClean="0"/>
              <a:t>1] + 1</a:t>
            </a:r>
          </a:p>
          <a:p>
            <a:pPr marL="381000" indent="-381000" fontAlgn="auto">
              <a:lnSpc>
                <a:spcPct val="80000"/>
              </a:lnSpc>
              <a:spcAft>
                <a:spcPts val="0"/>
              </a:spcAft>
              <a:buFont typeface="Wingdings" pitchFamily="2" charset="2"/>
              <a:buAutoNum type="arabicPeriod"/>
              <a:defRPr/>
            </a:pPr>
            <a:r>
              <a:rPr lang="en-US" altLang="zh-CN" sz="2000" i="1" dirty="0" smtClean="0"/>
              <a:t>                             b</a:t>
            </a:r>
            <a:r>
              <a:rPr lang="en-US" altLang="zh-CN" sz="2000" dirty="0" smtClean="0"/>
              <a:t>[</a:t>
            </a:r>
            <a:r>
              <a:rPr lang="en-US" altLang="zh-CN" sz="2000" i="1" dirty="0" err="1" smtClean="0"/>
              <a:t>i</a:t>
            </a:r>
            <a:r>
              <a:rPr lang="en-US" altLang="zh-CN" sz="2000" i="1" dirty="0" smtClean="0"/>
              <a:t>, j </a:t>
            </a:r>
            <a:r>
              <a:rPr lang="en-US" altLang="zh-CN" sz="2000" dirty="0" smtClean="0"/>
              <a:t>] ← “   ”</a:t>
            </a:r>
          </a:p>
          <a:p>
            <a:pPr marL="381000" indent="-381000" fontAlgn="auto">
              <a:lnSpc>
                <a:spcPct val="80000"/>
              </a:lnSpc>
              <a:spcAft>
                <a:spcPts val="0"/>
              </a:spcAft>
              <a:buFont typeface="Wingdings" pitchFamily="2" charset="2"/>
              <a:buAutoNum type="arabicPeriod"/>
              <a:defRPr/>
            </a:pPr>
            <a:r>
              <a:rPr lang="en-US" altLang="zh-CN" sz="2000" b="1" dirty="0" smtClean="0"/>
              <a:t>                    else if </a:t>
            </a:r>
            <a:r>
              <a:rPr lang="en-US" altLang="zh-CN" sz="2000" i="1" dirty="0" smtClean="0"/>
              <a:t>c</a:t>
            </a:r>
            <a:r>
              <a:rPr lang="en-US" altLang="zh-CN" sz="2000" dirty="0" smtClean="0"/>
              <a:t>[</a:t>
            </a:r>
            <a:r>
              <a:rPr lang="en-US" altLang="zh-CN" sz="2000" i="1" dirty="0" smtClean="0"/>
              <a:t>i</a:t>
            </a:r>
            <a:r>
              <a:rPr lang="en-US" altLang="zh-CN" sz="2000" i="1" dirty="0" smtClean="0">
                <a:sym typeface="Symbol" pitchFamily="18" charset="2"/>
              </a:rPr>
              <a:t></a:t>
            </a:r>
            <a:r>
              <a:rPr lang="en-US" altLang="zh-CN" sz="2000" dirty="0" smtClean="0"/>
              <a:t>1</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err="1" smtClean="0"/>
              <a:t>i</a:t>
            </a:r>
            <a:r>
              <a:rPr lang="en-US" altLang="zh-CN" sz="2000" dirty="0" smtClean="0"/>
              <a:t>,</a:t>
            </a:r>
            <a:r>
              <a:rPr lang="en-US" altLang="zh-CN" sz="2000" i="1" dirty="0" smtClean="0"/>
              <a:t> j</a:t>
            </a:r>
            <a:r>
              <a:rPr lang="en-US" altLang="zh-CN" sz="2000" i="1" dirty="0" smtClean="0">
                <a:sym typeface="Symbol" pitchFamily="18" charset="2"/>
              </a:rPr>
              <a:t></a:t>
            </a:r>
            <a:r>
              <a:rPr lang="en-US" altLang="zh-CN" sz="2000" dirty="0" smtClean="0"/>
              <a:t>1]</a:t>
            </a:r>
          </a:p>
          <a:p>
            <a:pPr marL="381000" indent="-381000" fontAlgn="auto">
              <a:lnSpc>
                <a:spcPct val="80000"/>
              </a:lnSpc>
              <a:spcAft>
                <a:spcPts val="0"/>
              </a:spcAft>
              <a:buFont typeface="Wingdings" pitchFamily="2" charset="2"/>
              <a:buAutoNum type="arabicPeriod"/>
              <a:defRPr/>
            </a:pPr>
            <a:r>
              <a:rPr lang="en-US" altLang="zh-CN" sz="2000" b="1" dirty="0" smtClean="0"/>
              <a:t>                           then </a:t>
            </a:r>
            <a:r>
              <a:rPr lang="en-US" altLang="zh-CN" sz="2000" i="1" dirty="0" smtClean="0"/>
              <a:t>c</a:t>
            </a:r>
            <a:r>
              <a:rPr lang="en-US" altLang="zh-CN" sz="2000" dirty="0" smtClean="0"/>
              <a:t>[</a:t>
            </a:r>
            <a:r>
              <a:rPr lang="en-US" altLang="zh-CN" sz="2000" i="1" dirty="0" err="1" smtClean="0"/>
              <a:t>i</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err="1" smtClean="0"/>
              <a:t>i</a:t>
            </a:r>
            <a:r>
              <a:rPr lang="en-US" altLang="zh-CN" sz="2000" i="1" dirty="0" smtClean="0">
                <a:sym typeface="Symbol" pitchFamily="18" charset="2"/>
              </a:rPr>
              <a:t></a:t>
            </a:r>
            <a:r>
              <a:rPr lang="en-US" altLang="zh-CN" sz="2000" dirty="0" smtClean="0"/>
              <a:t> 1,</a:t>
            </a:r>
            <a:r>
              <a:rPr lang="en-US" altLang="zh-CN" sz="2000" i="1" dirty="0" smtClean="0"/>
              <a:t> j </a:t>
            </a:r>
            <a:r>
              <a:rPr lang="en-US" altLang="zh-CN" sz="2000" dirty="0" smtClean="0"/>
              <a:t>]</a:t>
            </a:r>
          </a:p>
          <a:p>
            <a:pPr marL="381000" indent="-381000" fontAlgn="auto">
              <a:lnSpc>
                <a:spcPct val="80000"/>
              </a:lnSpc>
              <a:spcAft>
                <a:spcPts val="0"/>
              </a:spcAft>
              <a:buFont typeface="Wingdings" pitchFamily="2" charset="2"/>
              <a:buAutoNum type="arabicPeriod"/>
              <a:defRPr/>
            </a:pPr>
            <a:r>
              <a:rPr lang="en-US" altLang="zh-CN" sz="2000" i="1" dirty="0" smtClean="0"/>
              <a:t>                                    b</a:t>
            </a:r>
            <a:r>
              <a:rPr lang="en-US" altLang="zh-CN" sz="2000" dirty="0" smtClean="0"/>
              <a:t>[</a:t>
            </a:r>
            <a:r>
              <a:rPr lang="en-US" altLang="zh-CN" sz="2000" i="1" dirty="0" err="1" smtClean="0"/>
              <a:t>i</a:t>
            </a:r>
            <a:r>
              <a:rPr lang="en-US" altLang="zh-CN" sz="2000" i="1" dirty="0" smtClean="0"/>
              <a:t>, j </a:t>
            </a:r>
            <a:r>
              <a:rPr lang="en-US" altLang="zh-CN" sz="2000" dirty="0" smtClean="0"/>
              <a:t>] ← “↑”</a:t>
            </a:r>
          </a:p>
          <a:p>
            <a:pPr marL="381000" indent="-381000" fontAlgn="auto">
              <a:lnSpc>
                <a:spcPct val="80000"/>
              </a:lnSpc>
              <a:spcAft>
                <a:spcPts val="0"/>
              </a:spcAft>
              <a:buFont typeface="Wingdings" pitchFamily="2" charset="2"/>
              <a:buAutoNum type="arabicPeriod"/>
              <a:defRPr/>
            </a:pPr>
            <a:r>
              <a:rPr lang="en-US" altLang="zh-CN" sz="2000" b="1" dirty="0" smtClean="0"/>
              <a:t>                            else </a:t>
            </a:r>
            <a:r>
              <a:rPr lang="en-US" altLang="zh-CN" sz="2000" i="1" dirty="0" smtClean="0"/>
              <a:t>c</a:t>
            </a:r>
            <a:r>
              <a:rPr lang="en-US" altLang="zh-CN" sz="2000" dirty="0" smtClean="0"/>
              <a:t>[</a:t>
            </a:r>
            <a:r>
              <a:rPr lang="en-US" altLang="zh-CN" sz="2000" i="1" dirty="0" err="1" smtClean="0"/>
              <a:t>i</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err="1" smtClean="0"/>
              <a:t>i</a:t>
            </a:r>
            <a:r>
              <a:rPr lang="en-US" altLang="zh-CN" sz="2000" dirty="0" smtClean="0"/>
              <a:t>,</a:t>
            </a:r>
            <a:r>
              <a:rPr lang="en-US" altLang="zh-CN" sz="2000" i="1" dirty="0" smtClean="0"/>
              <a:t> j</a:t>
            </a:r>
            <a:r>
              <a:rPr lang="en-US" altLang="zh-CN" sz="2000" i="1" dirty="0" smtClean="0">
                <a:sym typeface="Symbol" pitchFamily="18" charset="2"/>
              </a:rPr>
              <a:t></a:t>
            </a:r>
            <a:r>
              <a:rPr lang="en-US" altLang="zh-CN" sz="2000" dirty="0" smtClean="0"/>
              <a:t>1]</a:t>
            </a:r>
          </a:p>
          <a:p>
            <a:pPr marL="381000" indent="-381000" fontAlgn="auto">
              <a:lnSpc>
                <a:spcPct val="80000"/>
              </a:lnSpc>
              <a:spcAft>
                <a:spcPts val="0"/>
              </a:spcAft>
              <a:buFont typeface="Wingdings" pitchFamily="2" charset="2"/>
              <a:buAutoNum type="arabicPeriod"/>
              <a:defRPr/>
            </a:pPr>
            <a:r>
              <a:rPr lang="en-US" altLang="zh-CN" sz="2000" i="1" dirty="0" smtClean="0"/>
              <a:t>                                   b</a:t>
            </a:r>
            <a:r>
              <a:rPr lang="en-US" altLang="zh-CN" sz="2000" dirty="0" smtClean="0"/>
              <a:t>[</a:t>
            </a:r>
            <a:r>
              <a:rPr lang="en-US" altLang="zh-CN" sz="2000" i="1" dirty="0" err="1" smtClean="0"/>
              <a:t>i</a:t>
            </a:r>
            <a:r>
              <a:rPr lang="en-US" altLang="zh-CN" sz="2000" i="1" dirty="0" smtClean="0"/>
              <a:t>, j </a:t>
            </a:r>
            <a:r>
              <a:rPr lang="en-US" altLang="zh-CN" sz="2000" dirty="0" smtClean="0"/>
              <a:t>] ← “←”</a:t>
            </a:r>
          </a:p>
          <a:p>
            <a:pPr marL="381000" indent="-381000" fontAlgn="auto">
              <a:lnSpc>
                <a:spcPct val="80000"/>
              </a:lnSpc>
              <a:spcAft>
                <a:spcPts val="0"/>
              </a:spcAft>
              <a:buFont typeface="Wingdings" pitchFamily="2" charset="2"/>
              <a:buAutoNum type="arabicPeriod"/>
              <a:defRPr/>
            </a:pPr>
            <a:r>
              <a:rPr lang="en-US" altLang="zh-CN" sz="2000" b="1" dirty="0" smtClean="0"/>
              <a:t>return </a:t>
            </a:r>
            <a:r>
              <a:rPr lang="en-US" altLang="zh-CN" sz="2000" i="1" dirty="0" smtClean="0"/>
              <a:t>c </a:t>
            </a:r>
            <a:r>
              <a:rPr lang="en-US" altLang="zh-CN" sz="2000" dirty="0" smtClean="0"/>
              <a:t>and </a:t>
            </a:r>
            <a:r>
              <a:rPr lang="en-US" altLang="zh-CN" sz="2000" i="1" dirty="0" smtClean="0"/>
              <a:t>b</a:t>
            </a:r>
            <a:endParaRPr lang="en-US" altLang="zh-CN" sz="2000" dirty="0" smtClean="0"/>
          </a:p>
          <a:p>
            <a:pPr marL="381000" indent="-381000" fontAlgn="auto">
              <a:lnSpc>
                <a:spcPct val="80000"/>
              </a:lnSpc>
              <a:spcAft>
                <a:spcPts val="0"/>
              </a:spcAft>
              <a:buFont typeface="Arial" pitchFamily="34" charset="0"/>
              <a:buChar char="•"/>
              <a:defRPr/>
            </a:pPr>
            <a:endParaRPr lang="en-US" altLang="zh-CN" sz="2000" dirty="0" smtClean="0"/>
          </a:p>
        </p:txBody>
      </p:sp>
      <p:sp>
        <p:nvSpPr>
          <p:cNvPr id="94211" name="Line 4"/>
          <p:cNvSpPr>
            <a:spLocks noChangeShapeType="1"/>
          </p:cNvSpPr>
          <p:nvPr/>
        </p:nvSpPr>
        <p:spPr bwMode="auto">
          <a:xfrm flipH="1" flipV="1">
            <a:off x="3347864" y="4437112"/>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94212" name="Rectangle 5"/>
          <p:cNvSpPr>
            <a:spLocks noChangeArrowheads="1"/>
          </p:cNvSpPr>
          <p:nvPr/>
        </p:nvSpPr>
        <p:spPr bwMode="auto">
          <a:xfrm>
            <a:off x="5562600" y="1268413"/>
            <a:ext cx="3581400" cy="1016000"/>
          </a:xfrm>
          <a:prstGeom prst="rect">
            <a:avLst/>
          </a:prstGeom>
          <a:noFill/>
          <a:ln w="9525">
            <a:noFill/>
            <a:miter lim="800000"/>
            <a:headEnd/>
            <a:tailEnd/>
          </a:ln>
        </p:spPr>
        <p:txBody>
          <a:bodyPr>
            <a:spAutoFit/>
          </a:bodyPr>
          <a:lstStyle/>
          <a:p>
            <a:r>
              <a:rPr lang="en-US" altLang="zh-CN" sz="2000" i="1">
                <a:latin typeface="Calibri" pitchFamily="34" charset="0"/>
              </a:rPr>
              <a:t>b</a:t>
            </a:r>
            <a:r>
              <a:rPr lang="en-US" altLang="zh-CN" sz="2000">
                <a:latin typeface="Calibri" pitchFamily="34" charset="0"/>
              </a:rPr>
              <a:t>[</a:t>
            </a:r>
            <a:r>
              <a:rPr lang="en-US" altLang="zh-CN" sz="2000" i="1">
                <a:latin typeface="Calibri" pitchFamily="34" charset="0"/>
              </a:rPr>
              <a:t>i, j </a:t>
            </a:r>
            <a:r>
              <a:rPr lang="en-US" altLang="zh-CN" sz="2000">
                <a:latin typeface="Calibri" pitchFamily="34" charset="0"/>
              </a:rPr>
              <a:t>] points to table entry whose subproblem we used in solving LCS of </a:t>
            </a:r>
            <a:r>
              <a:rPr lang="en-US" altLang="zh-CN" sz="2000" i="1">
                <a:latin typeface="Calibri" pitchFamily="34" charset="0"/>
              </a:rPr>
              <a:t>X</a:t>
            </a:r>
            <a:r>
              <a:rPr lang="en-US" altLang="zh-CN" sz="2000" i="1" baseline="-25000">
                <a:latin typeface="Calibri" pitchFamily="34" charset="0"/>
              </a:rPr>
              <a:t>i   </a:t>
            </a:r>
            <a:r>
              <a:rPr lang="en-US" altLang="zh-CN" sz="2000">
                <a:latin typeface="Calibri" pitchFamily="34" charset="0"/>
              </a:rPr>
              <a:t>and </a:t>
            </a:r>
            <a:r>
              <a:rPr lang="en-US" altLang="zh-CN" sz="2000" i="1">
                <a:latin typeface="Calibri" pitchFamily="34" charset="0"/>
              </a:rPr>
              <a:t>Y</a:t>
            </a:r>
            <a:r>
              <a:rPr lang="en-US" altLang="zh-CN" sz="2000" i="1" baseline="-25000">
                <a:latin typeface="Calibri" pitchFamily="34" charset="0"/>
              </a:rPr>
              <a:t>j</a:t>
            </a:r>
            <a:r>
              <a:rPr lang="en-US" altLang="zh-CN" sz="2000">
                <a:latin typeface="Calibri" pitchFamily="34" charset="0"/>
              </a:rPr>
              <a:t>.</a:t>
            </a:r>
          </a:p>
        </p:txBody>
      </p:sp>
      <p:sp>
        <p:nvSpPr>
          <p:cNvPr id="94213" name="Rectangle 6"/>
          <p:cNvSpPr>
            <a:spLocks noChangeArrowheads="1"/>
          </p:cNvSpPr>
          <p:nvPr/>
        </p:nvSpPr>
        <p:spPr bwMode="auto">
          <a:xfrm>
            <a:off x="5562600" y="3276600"/>
            <a:ext cx="3581400" cy="708025"/>
          </a:xfrm>
          <a:prstGeom prst="rect">
            <a:avLst/>
          </a:prstGeom>
          <a:noFill/>
          <a:ln w="9525">
            <a:noFill/>
            <a:miter lim="800000"/>
            <a:headEnd/>
            <a:tailEnd/>
          </a:ln>
        </p:spPr>
        <p:txBody>
          <a:bodyPr>
            <a:spAutoFit/>
          </a:bodyPr>
          <a:lstStyle/>
          <a:p>
            <a:r>
              <a:rPr lang="en-US" altLang="zh-CN" sz="2000" i="1">
                <a:latin typeface="Calibri" pitchFamily="34" charset="0"/>
              </a:rPr>
              <a:t>c</a:t>
            </a:r>
            <a:r>
              <a:rPr lang="en-US" altLang="zh-CN" sz="2000">
                <a:latin typeface="Calibri" pitchFamily="34" charset="0"/>
              </a:rPr>
              <a:t>[</a:t>
            </a:r>
            <a:r>
              <a:rPr lang="en-US" altLang="zh-CN" sz="2000" i="1">
                <a:latin typeface="Calibri" pitchFamily="34" charset="0"/>
              </a:rPr>
              <a:t>m</a:t>
            </a:r>
            <a:r>
              <a:rPr lang="en-US" altLang="zh-CN" sz="2000">
                <a:latin typeface="Calibri" pitchFamily="34" charset="0"/>
              </a:rPr>
              <a:t>,</a:t>
            </a:r>
            <a:r>
              <a:rPr lang="en-US" altLang="zh-CN" sz="2000" i="1">
                <a:latin typeface="Calibri" pitchFamily="34" charset="0"/>
              </a:rPr>
              <a:t>n</a:t>
            </a:r>
            <a:r>
              <a:rPr lang="en-US" altLang="zh-CN" sz="2000">
                <a:latin typeface="Calibri" pitchFamily="34" charset="0"/>
              </a:rPr>
              <a:t>] contains the length of an LCS of </a:t>
            </a:r>
            <a:r>
              <a:rPr lang="en-US" altLang="zh-CN" sz="2000" i="1">
                <a:latin typeface="Calibri" pitchFamily="34" charset="0"/>
              </a:rPr>
              <a:t>X</a:t>
            </a:r>
            <a:r>
              <a:rPr lang="en-US" altLang="zh-CN" sz="2000">
                <a:latin typeface="Calibri" pitchFamily="34" charset="0"/>
              </a:rPr>
              <a:t> and </a:t>
            </a:r>
            <a:r>
              <a:rPr lang="en-US" altLang="zh-CN" sz="2000" i="1">
                <a:latin typeface="Calibri" pitchFamily="34" charset="0"/>
              </a:rPr>
              <a:t>Y</a:t>
            </a:r>
            <a:r>
              <a:rPr lang="en-US" altLang="zh-CN" sz="2000">
                <a:latin typeface="Calibri" pitchFamily="34" charset="0"/>
              </a:rPr>
              <a:t>.</a:t>
            </a:r>
          </a:p>
        </p:txBody>
      </p:sp>
      <p:sp>
        <p:nvSpPr>
          <p:cNvPr id="94214" name="Text Box 7"/>
          <p:cNvSpPr txBox="1">
            <a:spLocks noChangeArrowheads="1"/>
          </p:cNvSpPr>
          <p:nvPr/>
        </p:nvSpPr>
        <p:spPr bwMode="auto">
          <a:xfrm>
            <a:off x="6300788" y="4724400"/>
            <a:ext cx="1782762" cy="457200"/>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Time:</a:t>
            </a:r>
            <a:r>
              <a:rPr lang="en-US" altLang="zh-CN" sz="2400">
                <a:latin typeface="Times New Roman" pitchFamily="18" charset="0"/>
              </a:rPr>
              <a:t> </a:t>
            </a:r>
            <a:r>
              <a:rPr lang="en-US" altLang="zh-CN" sz="2400" i="1">
                <a:latin typeface="Times New Roman" pitchFamily="18" charset="0"/>
              </a:rPr>
              <a:t>O</a:t>
            </a:r>
            <a:r>
              <a:rPr lang="en-US" altLang="zh-CN" sz="2400">
                <a:latin typeface="Times New Roman" pitchFamily="18" charset="0"/>
              </a:rPr>
              <a:t>(</a:t>
            </a:r>
            <a:r>
              <a:rPr lang="en-US" altLang="zh-CN" sz="2400" i="1">
                <a:latin typeface="Times New Roman" pitchFamily="18" charset="0"/>
              </a:rPr>
              <a:t>mn</a:t>
            </a:r>
            <a:r>
              <a:rPr lang="en-US" altLang="zh-CN" sz="2400">
                <a:latin typeface="Times New Roman" pitchFamily="18" charset="0"/>
              </a:rPr>
              <a:t>)</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Constructing an LCS</a:t>
            </a:r>
          </a:p>
        </p:txBody>
      </p:sp>
      <p:sp>
        <p:nvSpPr>
          <p:cNvPr id="71683" name="Rectangle 3"/>
          <p:cNvSpPr>
            <a:spLocks noGrp="1" noChangeArrowheads="1"/>
          </p:cNvSpPr>
          <p:nvPr>
            <p:ph type="body" idx="1"/>
          </p:nvPr>
        </p:nvSpPr>
        <p:spPr>
          <a:xfrm>
            <a:off x="152400" y="990600"/>
            <a:ext cx="5638800" cy="34290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457200" indent="-457200" fontAlgn="auto">
              <a:lnSpc>
                <a:spcPct val="80000"/>
              </a:lnSpc>
              <a:spcAft>
                <a:spcPts val="0"/>
              </a:spcAft>
              <a:buFont typeface="Wingdings" pitchFamily="2" charset="2"/>
              <a:buNone/>
              <a:defRPr/>
            </a:pPr>
            <a:r>
              <a:rPr lang="en-US" altLang="zh-CN" sz="2400" u="sng" smtClean="0"/>
              <a:t>PRINT-LCS (</a:t>
            </a:r>
            <a:r>
              <a:rPr lang="en-US" altLang="zh-CN" sz="2400" i="1" u="sng" smtClean="0"/>
              <a:t>b, X, i, j</a:t>
            </a:r>
            <a:r>
              <a:rPr lang="en-US" altLang="zh-CN" sz="2400" u="sng" smtClean="0"/>
              <a:t>)</a:t>
            </a:r>
          </a:p>
          <a:p>
            <a:pPr marL="457200" indent="-457200" fontAlgn="auto">
              <a:lnSpc>
                <a:spcPct val="80000"/>
              </a:lnSpc>
              <a:spcAft>
                <a:spcPts val="0"/>
              </a:spcAft>
              <a:buFont typeface="Wingdings" pitchFamily="2" charset="2"/>
              <a:buAutoNum type="arabicPeriod"/>
              <a:defRPr/>
            </a:pPr>
            <a:r>
              <a:rPr lang="en-US" altLang="zh-CN" sz="2400" b="1" smtClean="0"/>
              <a:t>if </a:t>
            </a:r>
            <a:r>
              <a:rPr lang="en-US" altLang="zh-CN" sz="2400" i="1" smtClean="0"/>
              <a:t>i </a:t>
            </a:r>
            <a:r>
              <a:rPr lang="en-US" altLang="zh-CN" sz="2400" smtClean="0"/>
              <a:t>= 0 or </a:t>
            </a:r>
            <a:r>
              <a:rPr lang="en-US" altLang="zh-CN" sz="2400" i="1" smtClean="0"/>
              <a:t>j </a:t>
            </a:r>
            <a:r>
              <a:rPr lang="en-US" altLang="zh-CN" sz="2400" smtClean="0"/>
              <a:t>= 0</a:t>
            </a:r>
          </a:p>
          <a:p>
            <a:pPr marL="457200" indent="-457200" fontAlgn="auto">
              <a:lnSpc>
                <a:spcPct val="80000"/>
              </a:lnSpc>
              <a:spcAft>
                <a:spcPts val="0"/>
              </a:spcAft>
              <a:buFont typeface="Wingdings" pitchFamily="2" charset="2"/>
              <a:buAutoNum type="arabicPeriod"/>
              <a:defRPr/>
            </a:pPr>
            <a:r>
              <a:rPr lang="en-US" altLang="zh-CN" sz="2400" b="1" smtClean="0"/>
              <a:t>    then return</a:t>
            </a:r>
          </a:p>
          <a:p>
            <a:pPr marL="457200" indent="-457200" fontAlgn="auto">
              <a:lnSpc>
                <a:spcPct val="80000"/>
              </a:lnSpc>
              <a:spcAft>
                <a:spcPts val="0"/>
              </a:spcAft>
              <a:buFont typeface="Wingdings" pitchFamily="2" charset="2"/>
              <a:buAutoNum type="arabicPeriod"/>
              <a:defRPr/>
            </a:pPr>
            <a:r>
              <a:rPr lang="en-US" altLang="zh-CN" sz="2400" b="1" smtClean="0"/>
              <a:t>if </a:t>
            </a:r>
            <a:r>
              <a:rPr lang="en-US" altLang="zh-CN" sz="2400" i="1" smtClean="0"/>
              <a:t>b</a:t>
            </a:r>
            <a:r>
              <a:rPr lang="en-US" altLang="zh-CN" sz="2400" smtClean="0"/>
              <a:t>[</a:t>
            </a:r>
            <a:r>
              <a:rPr lang="en-US" altLang="zh-CN" sz="2400" i="1" smtClean="0"/>
              <a:t>i, j </a:t>
            </a:r>
            <a:r>
              <a:rPr lang="en-US" altLang="zh-CN" sz="2400" smtClean="0"/>
              <a:t>] = “   ”</a:t>
            </a:r>
          </a:p>
          <a:p>
            <a:pPr marL="457200" indent="-457200" fontAlgn="auto">
              <a:lnSpc>
                <a:spcPct val="80000"/>
              </a:lnSpc>
              <a:spcAft>
                <a:spcPts val="0"/>
              </a:spcAft>
              <a:buFont typeface="Wingdings" pitchFamily="2" charset="2"/>
              <a:buAutoNum type="arabicPeriod"/>
              <a:defRPr/>
            </a:pPr>
            <a:r>
              <a:rPr lang="en-US" altLang="zh-CN" sz="2400" b="1" smtClean="0"/>
              <a:t>    then </a:t>
            </a:r>
            <a:r>
              <a:rPr lang="en-US" altLang="zh-CN" sz="2400" smtClean="0"/>
              <a:t>PRINT-LCS(</a:t>
            </a:r>
            <a:r>
              <a:rPr lang="en-US" altLang="zh-CN" sz="2400" i="1" smtClean="0"/>
              <a:t>b, X, i</a:t>
            </a:r>
            <a:r>
              <a:rPr lang="en-US" altLang="zh-CN" sz="2400" i="1" smtClean="0">
                <a:sym typeface="Symbol" pitchFamily="18" charset="2"/>
              </a:rPr>
              <a:t></a:t>
            </a:r>
            <a:r>
              <a:rPr lang="en-US" altLang="zh-CN" sz="2400" smtClean="0"/>
              <a:t>1</a:t>
            </a:r>
            <a:r>
              <a:rPr lang="en-US" altLang="zh-CN" sz="2400" i="1" smtClean="0"/>
              <a:t>, j</a:t>
            </a:r>
            <a:r>
              <a:rPr lang="en-US" altLang="zh-CN" sz="2400" i="1" smtClean="0">
                <a:sym typeface="Symbol" pitchFamily="18" charset="2"/>
              </a:rPr>
              <a:t></a:t>
            </a:r>
            <a:r>
              <a:rPr lang="en-US" altLang="zh-CN" sz="2400" smtClean="0"/>
              <a:t>1)</a:t>
            </a:r>
          </a:p>
          <a:p>
            <a:pPr marL="457200" indent="-457200" fontAlgn="auto">
              <a:lnSpc>
                <a:spcPct val="80000"/>
              </a:lnSpc>
              <a:spcAft>
                <a:spcPts val="0"/>
              </a:spcAft>
              <a:buFont typeface="Wingdings" pitchFamily="2" charset="2"/>
              <a:buAutoNum type="arabicPeriod"/>
              <a:defRPr/>
            </a:pPr>
            <a:r>
              <a:rPr lang="en-US" altLang="zh-CN" sz="2400" smtClean="0"/>
              <a:t>             print </a:t>
            </a:r>
            <a:r>
              <a:rPr lang="en-US" altLang="zh-CN" sz="2400" i="1" smtClean="0"/>
              <a:t>x</a:t>
            </a:r>
            <a:r>
              <a:rPr lang="en-US" altLang="zh-CN" sz="2400" i="1" baseline="-25000" smtClean="0"/>
              <a:t>i</a:t>
            </a:r>
          </a:p>
          <a:p>
            <a:pPr marL="457200" indent="-457200" fontAlgn="auto">
              <a:lnSpc>
                <a:spcPct val="80000"/>
              </a:lnSpc>
              <a:spcAft>
                <a:spcPts val="0"/>
              </a:spcAft>
              <a:buFont typeface="Wingdings" pitchFamily="2" charset="2"/>
              <a:buAutoNum type="arabicPeriod"/>
              <a:defRPr/>
            </a:pPr>
            <a:r>
              <a:rPr lang="en-US" altLang="zh-CN" sz="2400" b="1" smtClean="0"/>
              <a:t>    elseif </a:t>
            </a:r>
            <a:r>
              <a:rPr lang="en-US" altLang="zh-CN" sz="2400" i="1" smtClean="0"/>
              <a:t>b</a:t>
            </a:r>
            <a:r>
              <a:rPr lang="en-US" altLang="zh-CN" sz="2400" smtClean="0"/>
              <a:t>[</a:t>
            </a:r>
            <a:r>
              <a:rPr lang="en-US" altLang="zh-CN" sz="2400" i="1" smtClean="0"/>
              <a:t>i, j </a:t>
            </a:r>
            <a:r>
              <a:rPr lang="en-US" altLang="zh-CN" sz="2400" smtClean="0"/>
              <a:t>] = “↑”</a:t>
            </a:r>
          </a:p>
          <a:p>
            <a:pPr marL="457200" indent="-457200" fontAlgn="auto">
              <a:lnSpc>
                <a:spcPct val="80000"/>
              </a:lnSpc>
              <a:spcAft>
                <a:spcPts val="0"/>
              </a:spcAft>
              <a:buFont typeface="Wingdings" pitchFamily="2" charset="2"/>
              <a:buAutoNum type="arabicPeriod"/>
              <a:defRPr/>
            </a:pPr>
            <a:r>
              <a:rPr lang="en-US" altLang="zh-CN" sz="2400" b="1" smtClean="0"/>
              <a:t>              then </a:t>
            </a:r>
            <a:r>
              <a:rPr lang="en-US" altLang="zh-CN" sz="2400" smtClean="0"/>
              <a:t>PRINT-LCS(</a:t>
            </a:r>
            <a:r>
              <a:rPr lang="en-US" altLang="zh-CN" sz="2400" i="1" smtClean="0"/>
              <a:t>b, X, i</a:t>
            </a:r>
            <a:r>
              <a:rPr lang="en-US" altLang="zh-CN" sz="2400" i="1" smtClean="0">
                <a:sym typeface="Symbol" pitchFamily="18" charset="2"/>
              </a:rPr>
              <a:t></a:t>
            </a:r>
            <a:r>
              <a:rPr lang="en-US" altLang="zh-CN" sz="2400" smtClean="0"/>
              <a:t>1</a:t>
            </a:r>
            <a:r>
              <a:rPr lang="en-US" altLang="zh-CN" sz="2400" i="1" smtClean="0"/>
              <a:t>, j</a:t>
            </a:r>
            <a:r>
              <a:rPr lang="en-US" altLang="zh-CN" sz="2400" smtClean="0"/>
              <a:t>)</a:t>
            </a:r>
          </a:p>
          <a:p>
            <a:pPr marL="457200" indent="-457200" fontAlgn="auto">
              <a:lnSpc>
                <a:spcPct val="80000"/>
              </a:lnSpc>
              <a:spcAft>
                <a:spcPts val="0"/>
              </a:spcAft>
              <a:buFont typeface="Wingdings" pitchFamily="2" charset="2"/>
              <a:buAutoNum type="arabicPeriod"/>
              <a:defRPr/>
            </a:pPr>
            <a:r>
              <a:rPr lang="en-US" altLang="zh-CN" sz="2400" b="1" smtClean="0"/>
              <a:t>else </a:t>
            </a:r>
            <a:r>
              <a:rPr lang="en-US" altLang="zh-CN" sz="2400" smtClean="0"/>
              <a:t>PRINT-LCS(</a:t>
            </a:r>
            <a:r>
              <a:rPr lang="en-US" altLang="zh-CN" sz="2400" i="1" smtClean="0"/>
              <a:t>b, X, i, j</a:t>
            </a:r>
            <a:r>
              <a:rPr lang="en-US" altLang="zh-CN" sz="2400" i="1" smtClean="0">
                <a:sym typeface="Symbol" pitchFamily="18" charset="2"/>
              </a:rPr>
              <a:t></a:t>
            </a:r>
            <a:r>
              <a:rPr lang="en-US" altLang="zh-CN" sz="2400" smtClean="0"/>
              <a:t>1)</a:t>
            </a:r>
          </a:p>
          <a:p>
            <a:pPr marL="457200" indent="-457200" fontAlgn="auto">
              <a:lnSpc>
                <a:spcPct val="80000"/>
              </a:lnSpc>
              <a:spcAft>
                <a:spcPts val="0"/>
              </a:spcAft>
              <a:buFont typeface="Arial" pitchFamily="34" charset="0"/>
              <a:buChar char="•"/>
              <a:defRPr/>
            </a:pPr>
            <a:endParaRPr lang="en-US" altLang="zh-CN" sz="2400" smtClean="0"/>
          </a:p>
        </p:txBody>
      </p:sp>
      <p:sp>
        <p:nvSpPr>
          <p:cNvPr id="95235" name="Line 4"/>
          <p:cNvSpPr>
            <a:spLocks noChangeShapeType="1"/>
          </p:cNvSpPr>
          <p:nvPr/>
        </p:nvSpPr>
        <p:spPr bwMode="auto">
          <a:xfrm flipH="1" flipV="1">
            <a:off x="2209800" y="2209800"/>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95236" name="Rectangle 6"/>
          <p:cNvSpPr>
            <a:spLocks noChangeArrowheads="1"/>
          </p:cNvSpPr>
          <p:nvPr/>
        </p:nvSpPr>
        <p:spPr bwMode="auto">
          <a:xfrm>
            <a:off x="304800" y="4648200"/>
            <a:ext cx="8458200" cy="1938338"/>
          </a:xfrm>
          <a:prstGeom prst="rect">
            <a:avLst/>
          </a:prstGeom>
          <a:noFill/>
          <a:ln w="9525">
            <a:noFill/>
            <a:miter lim="800000"/>
            <a:headEnd/>
            <a:tailEnd/>
          </a:ln>
        </p:spPr>
        <p:txBody>
          <a:bodyPr>
            <a:spAutoFit/>
          </a:bodyPr>
          <a:lstStyle/>
          <a:p>
            <a:pPr>
              <a:buFontTx/>
              <a:buChar char="•"/>
            </a:pPr>
            <a:r>
              <a:rPr lang="en-US" altLang="zh-CN" sz="2400">
                <a:latin typeface="Calibri" pitchFamily="34" charset="0"/>
              </a:rPr>
              <a:t>Initial call is PRINT-LCS (</a:t>
            </a:r>
            <a:r>
              <a:rPr lang="en-US" altLang="zh-CN" sz="2400" i="1">
                <a:latin typeface="Calibri" pitchFamily="34" charset="0"/>
              </a:rPr>
              <a:t>b, X,m, n</a:t>
            </a:r>
            <a:r>
              <a:rPr lang="en-US" altLang="zh-CN" sz="2400">
                <a:latin typeface="Calibri" pitchFamily="34" charset="0"/>
              </a:rPr>
              <a:t>).</a:t>
            </a:r>
          </a:p>
          <a:p>
            <a:pPr>
              <a:buFontTx/>
              <a:buChar char="•"/>
            </a:pPr>
            <a:r>
              <a:rPr lang="en-US" altLang="zh-CN" sz="2400">
                <a:latin typeface="Calibri" pitchFamily="34" charset="0"/>
              </a:rPr>
              <a:t>When </a:t>
            </a:r>
            <a:r>
              <a:rPr lang="en-US" altLang="zh-CN" sz="2400" i="1">
                <a:latin typeface="Calibri" pitchFamily="34" charset="0"/>
              </a:rPr>
              <a:t>b</a:t>
            </a:r>
            <a:r>
              <a:rPr lang="en-US" altLang="zh-CN" sz="2400">
                <a:latin typeface="Calibri" pitchFamily="34" charset="0"/>
              </a:rPr>
              <a:t>[</a:t>
            </a:r>
            <a:r>
              <a:rPr lang="en-US" altLang="zh-CN" sz="2400" i="1">
                <a:latin typeface="Calibri" pitchFamily="34" charset="0"/>
              </a:rPr>
              <a:t>i, j </a:t>
            </a:r>
            <a:r>
              <a:rPr lang="en-US" altLang="zh-CN" sz="2400">
                <a:latin typeface="Calibri" pitchFamily="34" charset="0"/>
              </a:rPr>
              <a:t>] =    , we have extended LCS by one character. So LCS = entries with      in them.</a:t>
            </a:r>
          </a:p>
          <a:p>
            <a:pPr>
              <a:buFontTx/>
              <a:buChar char="•"/>
            </a:pPr>
            <a:r>
              <a:rPr lang="en-US" altLang="zh-CN" sz="2400">
                <a:latin typeface="Calibri" pitchFamily="34" charset="0"/>
              </a:rPr>
              <a:t>Time: </a:t>
            </a:r>
            <a:r>
              <a:rPr lang="en-US" altLang="zh-CN" sz="2400" i="1">
                <a:latin typeface="Calibri" pitchFamily="34" charset="0"/>
              </a:rPr>
              <a:t>O</a:t>
            </a:r>
            <a:r>
              <a:rPr lang="en-US" altLang="zh-CN" sz="2400">
                <a:latin typeface="Calibri" pitchFamily="34" charset="0"/>
              </a:rPr>
              <a:t>(</a:t>
            </a:r>
            <a:r>
              <a:rPr lang="en-US" altLang="zh-CN" sz="2400" i="1">
                <a:latin typeface="Calibri" pitchFamily="34" charset="0"/>
              </a:rPr>
              <a:t>m</a:t>
            </a:r>
            <a:r>
              <a:rPr lang="en-US" altLang="zh-CN" sz="2400">
                <a:latin typeface="Calibri" pitchFamily="34" charset="0"/>
              </a:rPr>
              <a:t>+</a:t>
            </a:r>
            <a:r>
              <a:rPr lang="en-US" altLang="zh-CN" sz="2400" i="1">
                <a:latin typeface="Calibri" pitchFamily="34" charset="0"/>
              </a:rPr>
              <a:t>n</a:t>
            </a:r>
            <a:r>
              <a:rPr lang="en-US" altLang="zh-CN" sz="2400">
                <a:latin typeface="Calibri" pitchFamily="34" charset="0"/>
              </a:rPr>
              <a:t>)</a:t>
            </a:r>
          </a:p>
          <a:p>
            <a:pPr>
              <a:buFontTx/>
              <a:buChar char="•"/>
            </a:pPr>
            <a:endParaRPr lang="en-US" altLang="zh-CN" sz="2400">
              <a:latin typeface="Calibri" pitchFamily="34" charset="0"/>
            </a:endParaRPr>
          </a:p>
        </p:txBody>
      </p:sp>
      <p:sp>
        <p:nvSpPr>
          <p:cNvPr id="95237" name="Line 7"/>
          <p:cNvSpPr>
            <a:spLocks noChangeShapeType="1"/>
          </p:cNvSpPr>
          <p:nvPr/>
        </p:nvSpPr>
        <p:spPr bwMode="auto">
          <a:xfrm flipH="1" flipV="1">
            <a:off x="2324100" y="5127625"/>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95238" name="Line 8"/>
          <p:cNvSpPr>
            <a:spLocks noChangeShapeType="1"/>
          </p:cNvSpPr>
          <p:nvPr/>
        </p:nvSpPr>
        <p:spPr bwMode="auto">
          <a:xfrm flipH="1" flipV="1">
            <a:off x="2209800" y="5503863"/>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96258" name="Picture 5" descr="D:\McGraw-Hill Projects\Cormen\images\fig15-6.gif"/>
          <p:cNvPicPr>
            <a:picLocks noChangeAspect="1" noChangeArrowheads="1"/>
          </p:cNvPicPr>
          <p:nvPr/>
        </p:nvPicPr>
        <p:blipFill>
          <a:blip r:embed="rId2" cstate="print"/>
          <a:srcRect/>
          <a:stretch>
            <a:fillRect/>
          </a:stretch>
        </p:blipFill>
        <p:spPr bwMode="auto">
          <a:xfrm>
            <a:off x="457200" y="212725"/>
            <a:ext cx="8305800" cy="661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97282" name="矩形 3"/>
          <p:cNvSpPr>
            <a:spLocks noChangeArrowheads="1"/>
          </p:cNvSpPr>
          <p:nvPr/>
        </p:nvSpPr>
        <p:spPr bwMode="auto">
          <a:xfrm>
            <a:off x="323850" y="1268413"/>
            <a:ext cx="8208963" cy="1939925"/>
          </a:xfrm>
          <a:prstGeom prst="rect">
            <a:avLst/>
          </a:prstGeom>
          <a:noFill/>
          <a:ln w="9525">
            <a:noFill/>
            <a:miter lim="800000"/>
            <a:headEnd/>
            <a:tailEnd/>
          </a:ln>
        </p:spPr>
        <p:txBody>
          <a:bodyPr>
            <a:spAutoFit/>
          </a:bodyPr>
          <a:lstStyle/>
          <a:p>
            <a:r>
              <a:rPr lang="en-US" altLang="zh-CN" sz="4000" b="1" i="1">
                <a:latin typeface="Calibri" pitchFamily="34" charset="0"/>
              </a:rPr>
              <a:t>CLRS 15.4-1</a:t>
            </a:r>
          </a:p>
          <a:p>
            <a:r>
              <a:rPr lang="en-US" altLang="zh-CN" sz="4000" b="1" i="1">
                <a:latin typeface="Calibri" pitchFamily="34" charset="0"/>
              </a:rPr>
              <a:t>CLRS 15.4-3</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4099" name="Rectangle 3"/>
          <p:cNvSpPr>
            <a:spLocks noGrp="1" noChangeArrowheads="1"/>
          </p:cNvSpPr>
          <p:nvPr>
            <p:ph type="body" idx="1"/>
          </p:nvPr>
        </p:nvSpPr>
        <p:spPr/>
        <p:txBody>
          <a:bodyPr/>
          <a:lstStyle/>
          <a:p>
            <a:r>
              <a:rPr lang="en-US" altLang="zh-CN">
                <a:ea typeface="宋体" charset="-122"/>
              </a:rPr>
              <a:t>Problem:</a:t>
            </a:r>
          </a:p>
          <a:p>
            <a:pPr lvl="1"/>
            <a:r>
              <a:rPr lang="en-US" altLang="zh-CN" sz="2000">
                <a:ea typeface="宋体" charset="-122"/>
              </a:rPr>
              <a:t>The Palmia country is divided by a river into the north and south bank. There are N towns on both the north and south bank. Each town on the north bank has its unique friend town on the south bank. No two towns have the same friend. Each pair of friend towns would like to have a ship line connecting them. They applied for permission to the government. Because it is often foggy on the river the government decided to prohibit intersection of ship lines (if two lines intersect there is a high probability of ship crash). </a:t>
            </a:r>
          </a:p>
          <a:p>
            <a:pPr lvl="1" algn="just"/>
            <a:endParaRPr lang="en-US" altLang="zh-CN" sz="2000">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5123" name="Rectangle 3"/>
          <p:cNvSpPr>
            <a:spLocks noGrp="1" noChangeArrowheads="1"/>
          </p:cNvSpPr>
          <p:nvPr>
            <p:ph type="body" idx="1"/>
          </p:nvPr>
        </p:nvSpPr>
        <p:spPr/>
        <p:txBody>
          <a:bodyPr/>
          <a:lstStyle/>
          <a:p>
            <a:r>
              <a:rPr lang="en-US" altLang="zh-CN" dirty="0">
                <a:latin typeface="Times New Roman" pitchFamily="18" charset="0"/>
                <a:ea typeface="宋体" charset="-122"/>
              </a:rPr>
              <a:t>Problem (in mathematical terms)</a:t>
            </a:r>
          </a:p>
          <a:p>
            <a:pPr lvl="1"/>
            <a:r>
              <a:rPr lang="en-US" altLang="zh-CN" dirty="0">
                <a:latin typeface="Times New Roman" pitchFamily="18" charset="0"/>
                <a:ea typeface="宋体" charset="-122"/>
              </a:rPr>
              <a:t>There exists a sequences a</a:t>
            </a:r>
            <a:r>
              <a:rPr lang="en-US" altLang="zh-CN" baseline="-25000" dirty="0">
                <a:latin typeface="Times New Roman" pitchFamily="18" charset="0"/>
                <a:ea typeface="宋体" charset="-122"/>
              </a:rPr>
              <a:t>1,</a:t>
            </a:r>
            <a:r>
              <a:rPr lang="en-US" altLang="zh-CN" dirty="0">
                <a:latin typeface="Times New Roman" pitchFamily="18" charset="0"/>
                <a:ea typeface="宋体" charset="-122"/>
              </a:rPr>
              <a:t>,</a:t>
            </a:r>
            <a:r>
              <a:rPr lang="en-US" altLang="zh-CN" baseline="-25000" dirty="0">
                <a:latin typeface="Times New Roman" pitchFamily="18" charset="0"/>
                <a:ea typeface="宋体" charset="-122"/>
              </a:rPr>
              <a:t> </a:t>
            </a:r>
            <a:r>
              <a:rPr lang="en-US" altLang="zh-CN" dirty="0">
                <a:latin typeface="Times New Roman" pitchFamily="18" charset="0"/>
                <a:ea typeface="宋体" charset="-122"/>
              </a:rPr>
              <a:t>a</a:t>
            </a:r>
            <a:r>
              <a:rPr lang="en-US" altLang="zh-CN" baseline="-25000" dirty="0">
                <a:latin typeface="Times New Roman" pitchFamily="18" charset="0"/>
                <a:ea typeface="宋体" charset="-122"/>
              </a:rPr>
              <a:t>2</a:t>
            </a:r>
            <a:r>
              <a:rPr lang="en-US" altLang="zh-CN" dirty="0">
                <a:latin typeface="Times New Roman" pitchFamily="18" charset="0"/>
                <a:ea typeface="宋体" charset="-122"/>
              </a:rPr>
              <a:t>,… a</a:t>
            </a:r>
            <a:r>
              <a:rPr lang="en-US" altLang="zh-CN" baseline="-25000" dirty="0">
                <a:latin typeface="Times New Roman" pitchFamily="18" charset="0"/>
                <a:ea typeface="宋体" charset="-122"/>
              </a:rPr>
              <a:t>n </a:t>
            </a:r>
            <a:r>
              <a:rPr lang="en-US" altLang="zh-CN" dirty="0">
                <a:latin typeface="Times New Roman" pitchFamily="18" charset="0"/>
                <a:ea typeface="宋体" charset="-122"/>
              </a:rPr>
              <a:t>and </a:t>
            </a:r>
          </a:p>
          <a:p>
            <a:pPr lvl="1">
              <a:buFontTx/>
              <a:buNone/>
            </a:pPr>
            <a:r>
              <a:rPr lang="en-US" altLang="zh-CN" dirty="0">
                <a:latin typeface="Times New Roman" pitchFamily="18" charset="0"/>
                <a:ea typeface="宋体" charset="-122"/>
              </a:rPr>
              <a:t>	b</a:t>
            </a:r>
            <a:r>
              <a:rPr lang="en-US" altLang="zh-CN" baseline="-25000" dirty="0">
                <a:latin typeface="Times New Roman" pitchFamily="18" charset="0"/>
                <a:ea typeface="宋体" charset="-122"/>
              </a:rPr>
              <a:t>1,</a:t>
            </a:r>
            <a:r>
              <a:rPr lang="en-US" altLang="zh-CN" dirty="0">
                <a:latin typeface="Times New Roman" pitchFamily="18" charset="0"/>
                <a:ea typeface="宋体" charset="-122"/>
              </a:rPr>
              <a:t>,b</a:t>
            </a:r>
            <a:r>
              <a:rPr lang="en-US" altLang="zh-CN" baseline="-25000" dirty="0">
                <a:latin typeface="Times New Roman" pitchFamily="18" charset="0"/>
                <a:ea typeface="宋体" charset="-122"/>
              </a:rPr>
              <a:t>2</a:t>
            </a:r>
            <a:r>
              <a:rPr lang="en-US" altLang="zh-CN" dirty="0">
                <a:latin typeface="Times New Roman" pitchFamily="18" charset="0"/>
                <a:ea typeface="宋体" charset="-122"/>
              </a:rPr>
              <a:t>,… </a:t>
            </a:r>
            <a:r>
              <a:rPr lang="en-US" altLang="zh-CN" dirty="0" err="1">
                <a:latin typeface="Times New Roman" pitchFamily="18" charset="0"/>
                <a:ea typeface="宋体" charset="-122"/>
              </a:rPr>
              <a:t>b</a:t>
            </a:r>
            <a:r>
              <a:rPr lang="en-US" altLang="zh-CN" baseline="-25000" dirty="0" err="1">
                <a:latin typeface="Times New Roman" pitchFamily="18" charset="0"/>
                <a:ea typeface="宋体" charset="-122"/>
              </a:rPr>
              <a:t>n</a:t>
            </a:r>
            <a:r>
              <a:rPr lang="en-US" altLang="zh-CN" baseline="-25000" dirty="0">
                <a:latin typeface="Times New Roman" pitchFamily="18" charset="0"/>
                <a:ea typeface="宋体" charset="-122"/>
              </a:rPr>
              <a:t> </a:t>
            </a:r>
            <a:r>
              <a:rPr lang="en-US" altLang="zh-CN" dirty="0">
                <a:latin typeface="Times New Roman" pitchFamily="18" charset="0"/>
                <a:ea typeface="宋体" charset="-122"/>
              </a:rPr>
              <a:t>such that </a:t>
            </a:r>
          </a:p>
          <a:p>
            <a:pPr lvl="1">
              <a:buFontTx/>
              <a:buNone/>
            </a:pPr>
            <a:r>
              <a:rPr lang="en-US" altLang="zh-CN" dirty="0">
                <a:latin typeface="Times New Roman" pitchFamily="18" charset="0"/>
                <a:ea typeface="宋体" charset="-122"/>
              </a:rPr>
              <a:t>	a</a:t>
            </a:r>
            <a:r>
              <a:rPr lang="en-US" altLang="zh-CN" baseline="-25000" dirty="0">
                <a:latin typeface="Times New Roman" pitchFamily="18" charset="0"/>
                <a:ea typeface="宋体" charset="-122"/>
              </a:rPr>
              <a:t>s </a:t>
            </a:r>
            <a:r>
              <a:rPr lang="en-US" altLang="zh-CN" dirty="0">
                <a:latin typeface="Times New Roman" pitchFamily="18" charset="0"/>
                <a:ea typeface="宋体" charset="-122"/>
              </a:rPr>
              <a:t>&lt; </a:t>
            </a:r>
            <a:r>
              <a:rPr lang="en-US" altLang="zh-CN" dirty="0" err="1">
                <a:latin typeface="Times New Roman" pitchFamily="18" charset="0"/>
                <a:ea typeface="宋体" charset="-122"/>
              </a:rPr>
              <a:t>a</a:t>
            </a:r>
            <a:r>
              <a:rPr lang="en-US" altLang="zh-CN" baseline="-25000" dirty="0" err="1">
                <a:latin typeface="Times New Roman" pitchFamily="18" charset="0"/>
                <a:ea typeface="宋体" charset="-122"/>
              </a:rPr>
              <a:t>j</a:t>
            </a:r>
            <a:r>
              <a:rPr lang="en-US" altLang="zh-CN" dirty="0">
                <a:latin typeface="Times New Roman" pitchFamily="18" charset="0"/>
                <a:ea typeface="宋体" charset="-122"/>
              </a:rPr>
              <a:t> if s&lt;j 	</a:t>
            </a:r>
          </a:p>
          <a:p>
            <a:pPr lvl="1">
              <a:buFontTx/>
              <a:buNone/>
            </a:pPr>
            <a:r>
              <a:rPr lang="en-US" altLang="zh-CN" dirty="0">
                <a:latin typeface="Times New Roman" pitchFamily="18" charset="0"/>
                <a:ea typeface="宋体" charset="-122"/>
              </a:rPr>
              <a:t>	</a:t>
            </a:r>
            <a:r>
              <a:rPr lang="en-US" altLang="zh-CN" dirty="0" err="1">
                <a:latin typeface="Times New Roman" pitchFamily="18" charset="0"/>
                <a:ea typeface="宋体" charset="-122"/>
              </a:rPr>
              <a:t>b</a:t>
            </a:r>
            <a:r>
              <a:rPr lang="en-US" altLang="zh-CN" baseline="-25000" dirty="0" err="1">
                <a:latin typeface="Times New Roman" pitchFamily="18" charset="0"/>
                <a:ea typeface="宋体" charset="-122"/>
              </a:rPr>
              <a:t>s</a:t>
            </a:r>
            <a:r>
              <a:rPr lang="en-US" altLang="zh-CN" baseline="-25000" dirty="0">
                <a:latin typeface="Times New Roman" pitchFamily="18" charset="0"/>
                <a:ea typeface="宋体" charset="-122"/>
              </a:rPr>
              <a:t> </a:t>
            </a:r>
            <a:r>
              <a:rPr lang="en-US" altLang="zh-CN" dirty="0">
                <a:latin typeface="Times New Roman" pitchFamily="18" charset="0"/>
                <a:ea typeface="宋体" charset="-122"/>
              </a:rPr>
              <a:t>&lt; </a:t>
            </a:r>
            <a:r>
              <a:rPr lang="en-US" altLang="zh-CN" dirty="0" err="1">
                <a:latin typeface="Times New Roman" pitchFamily="18" charset="0"/>
                <a:ea typeface="宋体" charset="-122"/>
              </a:rPr>
              <a:t>b</a:t>
            </a:r>
            <a:r>
              <a:rPr lang="en-US" altLang="zh-CN" baseline="-25000" dirty="0" err="1">
                <a:latin typeface="Times New Roman" pitchFamily="18" charset="0"/>
                <a:ea typeface="宋体" charset="-122"/>
              </a:rPr>
              <a:t>j</a:t>
            </a:r>
            <a:r>
              <a:rPr lang="en-US" altLang="zh-CN" dirty="0">
                <a:latin typeface="Times New Roman" pitchFamily="18" charset="0"/>
                <a:ea typeface="宋体" charset="-122"/>
              </a:rPr>
              <a:t> if s&lt;j 	</a:t>
            </a:r>
          </a:p>
          <a:p>
            <a:pPr lvl="1">
              <a:buFontTx/>
              <a:buNone/>
            </a:pPr>
            <a:r>
              <a:rPr lang="en-US" altLang="zh-CN" dirty="0">
                <a:latin typeface="Times New Roman" pitchFamily="18" charset="0"/>
                <a:ea typeface="宋体" charset="-122"/>
              </a:rPr>
              <a:t>	for each s</a:t>
            </a:r>
            <a:r>
              <a:rPr lang="en-US" altLang="zh-CN" baseline="-25000" dirty="0">
                <a:latin typeface="Times New Roman" pitchFamily="18" charset="0"/>
                <a:ea typeface="宋体" charset="-122"/>
              </a:rPr>
              <a:t>, </a:t>
            </a:r>
            <a:r>
              <a:rPr lang="en-US" altLang="zh-CN" dirty="0">
                <a:latin typeface="Times New Roman" pitchFamily="18" charset="0"/>
                <a:ea typeface="宋体" charset="-122"/>
              </a:rPr>
              <a:t>there exists a s</a:t>
            </a:r>
            <a:r>
              <a:rPr lang="en-US" altLang="zh-CN" b="1" dirty="0">
                <a:latin typeface="Times New Roman" pitchFamily="18" charset="0"/>
                <a:ea typeface="宋体" charset="-122"/>
              </a:rPr>
              <a:t>’</a:t>
            </a:r>
            <a:r>
              <a:rPr lang="en-US" altLang="zh-CN" baseline="-25000" dirty="0">
                <a:latin typeface="Times New Roman" pitchFamily="18" charset="0"/>
                <a:ea typeface="宋体" charset="-122"/>
              </a:rPr>
              <a:t> </a:t>
            </a:r>
            <a:r>
              <a:rPr lang="en-US" altLang="zh-CN" b="1" baseline="-25000" dirty="0">
                <a:latin typeface="Times New Roman" pitchFamily="18" charset="0"/>
                <a:ea typeface="宋体" charset="-122"/>
              </a:rPr>
              <a:t> </a:t>
            </a:r>
            <a:r>
              <a:rPr lang="en-US" altLang="zh-CN" dirty="0">
                <a:latin typeface="Times New Roman" pitchFamily="18" charset="0"/>
                <a:ea typeface="宋体" charset="-122"/>
              </a:rPr>
              <a:t>such that a</a:t>
            </a:r>
            <a:r>
              <a:rPr lang="en-US" altLang="zh-CN" baseline="-25000" dirty="0">
                <a:latin typeface="Times New Roman" pitchFamily="18" charset="0"/>
                <a:ea typeface="宋体" charset="-122"/>
              </a:rPr>
              <a:t>s </a:t>
            </a:r>
            <a:r>
              <a:rPr lang="en-US" altLang="zh-CN" dirty="0">
                <a:latin typeface="Times New Roman" pitchFamily="18" charset="0"/>
                <a:ea typeface="宋体" charset="-122"/>
              </a:rPr>
              <a:t>and </a:t>
            </a:r>
            <a:r>
              <a:rPr lang="en-US" altLang="zh-CN" dirty="0" err="1">
                <a:latin typeface="Times New Roman" pitchFamily="18" charset="0"/>
                <a:ea typeface="宋体" charset="-122"/>
              </a:rPr>
              <a:t>b</a:t>
            </a:r>
            <a:r>
              <a:rPr lang="en-US" altLang="zh-CN" baseline="-25000" dirty="0" err="1">
                <a:latin typeface="Times New Roman" pitchFamily="18" charset="0"/>
                <a:ea typeface="宋体" charset="-122"/>
              </a:rPr>
              <a:t>s’</a:t>
            </a:r>
            <a:r>
              <a:rPr lang="en-US" altLang="zh-CN" baseline="-25000" dirty="0">
                <a:latin typeface="Times New Roman" pitchFamily="18" charset="0"/>
                <a:ea typeface="宋体" charset="-122"/>
              </a:rPr>
              <a:t> </a:t>
            </a:r>
            <a:r>
              <a:rPr lang="en-US" altLang="zh-CN" dirty="0">
                <a:latin typeface="Times New Roman" pitchFamily="18" charset="0"/>
                <a:ea typeface="宋体" charset="-122"/>
              </a:rPr>
              <a:t>connected.</a:t>
            </a:r>
          </a:p>
          <a:p>
            <a:pPr lvl="1">
              <a:buFontTx/>
              <a:buChar char="-"/>
            </a:pPr>
            <a:r>
              <a:rPr lang="en-US" altLang="zh-CN" dirty="0">
                <a:latin typeface="Times New Roman" pitchFamily="18" charset="0"/>
                <a:ea typeface="宋体" charset="-122"/>
              </a:rPr>
              <a:t>Find the </a:t>
            </a:r>
            <a:r>
              <a:rPr lang="en-US" altLang="zh-CN" b="1" dirty="0">
                <a:latin typeface="Times New Roman" pitchFamily="18" charset="0"/>
                <a:ea typeface="宋体" charset="-122"/>
              </a:rPr>
              <a:t>maximum </a:t>
            </a:r>
            <a:r>
              <a:rPr lang="en-US" altLang="zh-CN" dirty="0">
                <a:latin typeface="Times New Roman" pitchFamily="18" charset="0"/>
                <a:ea typeface="宋体" charset="-122"/>
              </a:rPr>
              <a:t>value m such that there exist x</a:t>
            </a:r>
            <a:r>
              <a:rPr lang="en-US" altLang="zh-CN" baseline="-25000" dirty="0">
                <a:latin typeface="Times New Roman" pitchFamily="18" charset="0"/>
                <a:ea typeface="宋体" charset="-122"/>
              </a:rPr>
              <a:t>1</a:t>
            </a:r>
            <a:r>
              <a:rPr lang="en-US" altLang="zh-CN" dirty="0">
                <a:latin typeface="Times New Roman" pitchFamily="18" charset="0"/>
                <a:ea typeface="宋体" charset="-122"/>
              </a:rPr>
              <a:t> &lt;x</a:t>
            </a:r>
            <a:r>
              <a:rPr lang="en-US" altLang="zh-CN" baseline="-25000" dirty="0">
                <a:latin typeface="Times New Roman" pitchFamily="18" charset="0"/>
                <a:ea typeface="宋体" charset="-122"/>
              </a:rPr>
              <a:t>2</a:t>
            </a:r>
            <a:r>
              <a:rPr lang="en-US" altLang="zh-CN" dirty="0">
                <a:latin typeface="Times New Roman" pitchFamily="18" charset="0"/>
                <a:ea typeface="宋体" charset="-122"/>
              </a:rPr>
              <a:t>&lt;x</a:t>
            </a:r>
            <a:r>
              <a:rPr lang="en-US" altLang="zh-CN" baseline="-25000" dirty="0">
                <a:latin typeface="Times New Roman" pitchFamily="18" charset="0"/>
                <a:ea typeface="宋体" charset="-122"/>
              </a:rPr>
              <a:t>3 </a:t>
            </a:r>
            <a:r>
              <a:rPr lang="en-US" altLang="zh-CN" dirty="0">
                <a:latin typeface="Times New Roman" pitchFamily="18" charset="0"/>
                <a:ea typeface="宋体" charset="-122"/>
              </a:rPr>
              <a:t>&lt;… </a:t>
            </a:r>
            <a:r>
              <a:rPr lang="en-US" altLang="zh-CN" dirty="0" err="1">
                <a:latin typeface="Times New Roman" pitchFamily="18" charset="0"/>
                <a:ea typeface="宋体" charset="-122"/>
              </a:rPr>
              <a:t>x</a:t>
            </a:r>
            <a:r>
              <a:rPr lang="en-US" altLang="zh-CN" baseline="-25000" dirty="0" err="1">
                <a:latin typeface="Times New Roman" pitchFamily="18" charset="0"/>
                <a:ea typeface="宋体" charset="-122"/>
              </a:rPr>
              <a:t>m</a:t>
            </a:r>
            <a:r>
              <a:rPr lang="en-US" altLang="zh-CN" baseline="-25000" dirty="0">
                <a:latin typeface="Times New Roman" pitchFamily="18" charset="0"/>
                <a:ea typeface="宋体" charset="-122"/>
              </a:rPr>
              <a:t>.  </a:t>
            </a:r>
            <a:r>
              <a:rPr lang="en-US" altLang="zh-CN" dirty="0">
                <a:latin typeface="Times New Roman" pitchFamily="18" charset="0"/>
                <a:ea typeface="宋体" charset="-122"/>
              </a:rPr>
              <a:t>m&lt;=n  such that </a:t>
            </a:r>
          </a:p>
          <a:p>
            <a:pPr lvl="1">
              <a:buFontTx/>
              <a:buChar char="-"/>
            </a:pPr>
            <a:r>
              <a:rPr lang="en-US" altLang="zh-CN" dirty="0">
                <a:latin typeface="Times New Roman" pitchFamily="18" charset="0"/>
                <a:ea typeface="宋体" charset="-122"/>
              </a:rPr>
              <a:t>b</a:t>
            </a:r>
            <a:r>
              <a:rPr lang="en-US" altLang="zh-CN" baseline="-25000" dirty="0">
                <a:latin typeface="Times New Roman" pitchFamily="18" charset="0"/>
                <a:ea typeface="宋体" charset="-122"/>
              </a:rPr>
              <a:t>x</a:t>
            </a:r>
            <a:r>
              <a:rPr lang="en-US" altLang="zh-CN" sz="2000" baseline="-25000" dirty="0">
                <a:latin typeface="Times New Roman" pitchFamily="18" charset="0"/>
                <a:ea typeface="宋体" charset="-122"/>
              </a:rPr>
              <a:t>0</a:t>
            </a:r>
            <a:r>
              <a:rPr lang="en-US" altLang="zh-CN" b="1" baseline="-25000" dirty="0">
                <a:latin typeface="Times New Roman" pitchFamily="18" charset="0"/>
                <a:ea typeface="宋体" charset="-122"/>
              </a:rPr>
              <a:t>’ </a:t>
            </a:r>
            <a:r>
              <a:rPr lang="en-US" altLang="zh-CN" dirty="0">
                <a:latin typeface="Times New Roman" pitchFamily="18" charset="0"/>
                <a:ea typeface="宋体" charset="-122"/>
              </a:rPr>
              <a:t>&lt; b</a:t>
            </a:r>
            <a:r>
              <a:rPr lang="en-US" altLang="zh-CN" baseline="-25000" dirty="0">
                <a:latin typeface="Times New Roman" pitchFamily="18" charset="0"/>
                <a:ea typeface="宋体" charset="-122"/>
              </a:rPr>
              <a:t>x1</a:t>
            </a:r>
            <a:r>
              <a:rPr lang="en-US" altLang="zh-CN" b="1" baseline="-25000" dirty="0">
                <a:latin typeface="Times New Roman" pitchFamily="18" charset="0"/>
                <a:ea typeface="宋体" charset="-122"/>
              </a:rPr>
              <a:t>’</a:t>
            </a:r>
            <a:r>
              <a:rPr lang="en-US" altLang="zh-CN" dirty="0">
                <a:latin typeface="Times New Roman" pitchFamily="18" charset="0"/>
                <a:ea typeface="宋体" charset="-122"/>
              </a:rPr>
              <a:t>&lt;b</a:t>
            </a:r>
            <a:r>
              <a:rPr lang="en-US" altLang="zh-CN" baseline="-25000" dirty="0">
                <a:latin typeface="Times New Roman" pitchFamily="18" charset="0"/>
                <a:ea typeface="宋体" charset="-122"/>
              </a:rPr>
              <a:t>x2</a:t>
            </a:r>
            <a:r>
              <a:rPr lang="en-US" altLang="zh-CN" b="1" baseline="-25000" dirty="0">
                <a:latin typeface="Times New Roman" pitchFamily="18" charset="0"/>
                <a:ea typeface="宋体" charset="-122"/>
              </a:rPr>
              <a:t>’</a:t>
            </a:r>
            <a:r>
              <a:rPr lang="en-US" altLang="zh-CN" dirty="0">
                <a:latin typeface="Times New Roman" pitchFamily="18" charset="0"/>
                <a:ea typeface="宋体" charset="-122"/>
              </a:rPr>
              <a:t>&lt;…. </a:t>
            </a:r>
            <a:r>
              <a:rPr lang="en-US" altLang="zh-CN" dirty="0" err="1">
                <a:latin typeface="Times New Roman" pitchFamily="18" charset="0"/>
                <a:ea typeface="宋体" charset="-122"/>
              </a:rPr>
              <a:t>b</a:t>
            </a:r>
            <a:r>
              <a:rPr lang="en-US" altLang="zh-CN" baseline="-25000" dirty="0" err="1">
                <a:latin typeface="Times New Roman" pitchFamily="18" charset="0"/>
                <a:ea typeface="宋体" charset="-122"/>
              </a:rPr>
              <a:t>xm</a:t>
            </a:r>
            <a:r>
              <a:rPr lang="en-US" altLang="zh-CN" b="1" baseline="-25000" dirty="0">
                <a:latin typeface="Times New Roman" pitchFamily="18" charset="0"/>
                <a:ea typeface="宋体" charset="-122"/>
              </a:rPr>
              <a:t>’</a:t>
            </a:r>
            <a:endParaRPr lang="en-US" altLang="zh-CN" b="1" dirty="0">
              <a:latin typeface="Times New Roman" pitchFamily="18" charset="0"/>
              <a:ea typeface="宋体" charset="-122"/>
            </a:endParaRPr>
          </a:p>
          <a:p>
            <a:pPr lvl="1">
              <a:buFontTx/>
              <a:buChar char="-"/>
            </a:pPr>
            <a:endParaRPr lang="en-US" altLang="zh-CN" baseline="-25000" dirty="0">
              <a:latin typeface="Times New Roman" pitchFamily="18" charset="0"/>
              <a:ea typeface="宋体" charset="-122"/>
            </a:endParaRPr>
          </a:p>
          <a:p>
            <a:pPr lvl="1">
              <a:buFontTx/>
              <a:buNone/>
            </a:pPr>
            <a:r>
              <a:rPr lang="en-US" altLang="zh-CN" baseline="-25000" dirty="0">
                <a:latin typeface="Times New Roman" pitchFamily="18" charset="0"/>
                <a:ea typeface="宋体" charset="-122"/>
              </a:rPr>
              <a:t>	 </a:t>
            </a:r>
            <a:endParaRPr lang="en-US" altLang="zh-CN" dirty="0">
              <a:latin typeface="Times New Roman" pitchFamily="18" charset="0"/>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6147" name="Rectangle 3"/>
          <p:cNvSpPr>
            <a:spLocks noGrp="1" noChangeArrowheads="1"/>
          </p:cNvSpPr>
          <p:nvPr>
            <p:ph type="body" idx="1"/>
          </p:nvPr>
        </p:nvSpPr>
        <p:spPr>
          <a:xfrm>
            <a:off x="457200" y="1600200"/>
            <a:ext cx="8534400" cy="4525963"/>
          </a:xfrm>
          <a:ln w="28575">
            <a:solidFill>
              <a:schemeClr val="tx1"/>
            </a:solidFill>
          </a:ln>
        </p:spPr>
        <p:txBody>
          <a:bodyPr/>
          <a:lstStyle/>
          <a:p>
            <a:r>
              <a:rPr lang="en-US" altLang="zh-CN">
                <a:ea typeface="宋体" charset="-122"/>
              </a:rPr>
              <a:t>Example Problem </a:t>
            </a:r>
          </a:p>
          <a:p>
            <a:endParaRPr lang="en-US" altLang="zh-CN">
              <a:ea typeface="宋体" charset="-122"/>
            </a:endParaRPr>
          </a:p>
          <a:p>
            <a:pPr>
              <a:buFontTx/>
              <a:buNone/>
            </a:pPr>
            <a:r>
              <a:rPr lang="en-US" altLang="zh-CN">
                <a:ea typeface="宋体" charset="-122"/>
              </a:rPr>
              <a:t>a: 	2       4       9      10       15         17      22</a:t>
            </a:r>
          </a:p>
          <a:p>
            <a:pPr>
              <a:buFontTx/>
              <a:buNone/>
            </a:pPr>
            <a:endParaRPr lang="en-US" altLang="zh-CN">
              <a:ea typeface="宋体" charset="-122"/>
            </a:endParaRPr>
          </a:p>
          <a:p>
            <a:pPr>
              <a:buFontTx/>
              <a:buNone/>
            </a:pPr>
            <a:r>
              <a:rPr lang="en-US" altLang="zh-CN">
                <a:ea typeface="宋体" charset="-122"/>
              </a:rPr>
              <a:t>b:     2       3       4        6         8         12       17 </a:t>
            </a:r>
          </a:p>
        </p:txBody>
      </p:sp>
      <p:sp>
        <p:nvSpPr>
          <p:cNvPr id="6150" name="Line 6"/>
          <p:cNvSpPr>
            <a:spLocks noChangeShapeType="1"/>
          </p:cNvSpPr>
          <p:nvPr/>
        </p:nvSpPr>
        <p:spPr bwMode="auto">
          <a:xfrm>
            <a:off x="1066800" y="2514600"/>
            <a:ext cx="0" cy="2590800"/>
          </a:xfrm>
          <a:prstGeom prst="line">
            <a:avLst/>
          </a:prstGeom>
          <a:noFill/>
          <a:ln w="9525">
            <a:solidFill>
              <a:schemeClr val="tx1"/>
            </a:solidFill>
            <a:round/>
            <a:headEnd/>
            <a:tailEnd/>
          </a:ln>
          <a:effectLst/>
        </p:spPr>
        <p:txBody>
          <a:bodyPr/>
          <a:lstStyle/>
          <a:p>
            <a:endParaRPr lang="zh-CN" altLang="en-US"/>
          </a:p>
        </p:txBody>
      </p:sp>
      <p:sp>
        <p:nvSpPr>
          <p:cNvPr id="6159" name="Line 15"/>
          <p:cNvSpPr>
            <a:spLocks noChangeShapeType="1"/>
          </p:cNvSpPr>
          <p:nvPr/>
        </p:nvSpPr>
        <p:spPr bwMode="auto">
          <a:xfrm>
            <a:off x="533400" y="3657600"/>
            <a:ext cx="8610600" cy="0"/>
          </a:xfrm>
          <a:prstGeom prst="line">
            <a:avLst/>
          </a:prstGeom>
          <a:noFill/>
          <a:ln w="9525">
            <a:solidFill>
              <a:schemeClr val="tx1"/>
            </a:solidFill>
            <a:round/>
            <a:headEnd/>
            <a:tailEnd/>
          </a:ln>
          <a:effectLst/>
        </p:spPr>
        <p:txBody>
          <a:bodyPr/>
          <a:lstStyle/>
          <a:p>
            <a:endParaRPr lang="zh-CN" altLang="en-US"/>
          </a:p>
        </p:txBody>
      </p:sp>
      <p:sp>
        <p:nvSpPr>
          <p:cNvPr id="6160" name="Line 16"/>
          <p:cNvSpPr>
            <a:spLocks noChangeShapeType="1"/>
          </p:cNvSpPr>
          <p:nvPr/>
        </p:nvSpPr>
        <p:spPr bwMode="auto">
          <a:xfrm flipV="1">
            <a:off x="3733800" y="3352800"/>
            <a:ext cx="4648200" cy="685800"/>
          </a:xfrm>
          <a:prstGeom prst="line">
            <a:avLst/>
          </a:prstGeom>
          <a:noFill/>
          <a:ln w="9525">
            <a:solidFill>
              <a:schemeClr val="tx1"/>
            </a:solidFill>
            <a:round/>
            <a:headEnd/>
            <a:tailEnd/>
          </a:ln>
          <a:effectLst/>
        </p:spPr>
        <p:txBody>
          <a:bodyPr/>
          <a:lstStyle/>
          <a:p>
            <a:endParaRPr lang="zh-CN" altLang="en-US"/>
          </a:p>
        </p:txBody>
      </p:sp>
      <p:sp>
        <p:nvSpPr>
          <p:cNvPr id="6161" name="Line 17"/>
          <p:cNvSpPr>
            <a:spLocks noChangeShapeType="1"/>
          </p:cNvSpPr>
          <p:nvPr/>
        </p:nvSpPr>
        <p:spPr bwMode="auto">
          <a:xfrm>
            <a:off x="1676400" y="3276600"/>
            <a:ext cx="3048000" cy="762000"/>
          </a:xfrm>
          <a:prstGeom prst="line">
            <a:avLst/>
          </a:prstGeom>
          <a:noFill/>
          <a:ln w="9525">
            <a:solidFill>
              <a:schemeClr val="tx1"/>
            </a:solidFill>
            <a:round/>
            <a:headEnd/>
            <a:tailEnd/>
          </a:ln>
          <a:effectLst/>
        </p:spPr>
        <p:txBody>
          <a:bodyPr/>
          <a:lstStyle/>
          <a:p>
            <a:endParaRPr lang="zh-CN" altLang="en-US"/>
          </a:p>
        </p:txBody>
      </p:sp>
      <p:sp>
        <p:nvSpPr>
          <p:cNvPr id="6162" name="Line 18"/>
          <p:cNvSpPr>
            <a:spLocks noChangeShapeType="1"/>
          </p:cNvSpPr>
          <p:nvPr/>
        </p:nvSpPr>
        <p:spPr bwMode="auto">
          <a:xfrm flipH="1">
            <a:off x="2667000" y="3276600"/>
            <a:ext cx="1981200" cy="762000"/>
          </a:xfrm>
          <a:prstGeom prst="line">
            <a:avLst/>
          </a:prstGeom>
          <a:noFill/>
          <a:ln w="9525">
            <a:solidFill>
              <a:schemeClr val="tx1"/>
            </a:solidFill>
            <a:round/>
            <a:headEnd/>
            <a:tailEnd/>
          </a:ln>
          <a:effectLst/>
        </p:spPr>
        <p:txBody>
          <a:bodyPr/>
          <a:lstStyle/>
          <a:p>
            <a:endParaRPr lang="zh-CN" altLang="en-US"/>
          </a:p>
        </p:txBody>
      </p:sp>
      <p:sp>
        <p:nvSpPr>
          <p:cNvPr id="6163" name="Line 19"/>
          <p:cNvSpPr>
            <a:spLocks noChangeShapeType="1"/>
          </p:cNvSpPr>
          <p:nvPr/>
        </p:nvSpPr>
        <p:spPr bwMode="auto">
          <a:xfrm>
            <a:off x="5943600" y="3276600"/>
            <a:ext cx="1447800" cy="685800"/>
          </a:xfrm>
          <a:prstGeom prst="line">
            <a:avLst/>
          </a:prstGeom>
          <a:noFill/>
          <a:ln w="9525">
            <a:solidFill>
              <a:schemeClr val="tx1"/>
            </a:solidFill>
            <a:round/>
            <a:headEnd/>
            <a:tailEnd/>
          </a:ln>
          <a:effectLst/>
        </p:spPr>
        <p:txBody>
          <a:bodyPr/>
          <a:lstStyle/>
          <a:p>
            <a:endParaRPr lang="zh-CN" altLang="en-US"/>
          </a:p>
        </p:txBody>
      </p:sp>
      <p:sp>
        <p:nvSpPr>
          <p:cNvPr id="6164" name="Line 20"/>
          <p:cNvSpPr>
            <a:spLocks noChangeShapeType="1"/>
          </p:cNvSpPr>
          <p:nvPr/>
        </p:nvSpPr>
        <p:spPr bwMode="auto">
          <a:xfrm>
            <a:off x="3581400" y="3276600"/>
            <a:ext cx="2362200" cy="685800"/>
          </a:xfrm>
          <a:prstGeom prst="line">
            <a:avLst/>
          </a:prstGeom>
          <a:noFill/>
          <a:ln w="9525">
            <a:solidFill>
              <a:schemeClr val="tx1"/>
            </a:solidFill>
            <a:round/>
            <a:headEnd/>
            <a:tailEnd/>
          </a:ln>
          <a:effectLst/>
        </p:spPr>
        <p:txBody>
          <a:bodyPr/>
          <a:lstStyle/>
          <a:p>
            <a:endParaRPr lang="zh-CN" altLang="en-US"/>
          </a:p>
        </p:txBody>
      </p:sp>
      <p:sp>
        <p:nvSpPr>
          <p:cNvPr id="6165" name="Line 21"/>
          <p:cNvSpPr>
            <a:spLocks noChangeShapeType="1"/>
          </p:cNvSpPr>
          <p:nvPr/>
        </p:nvSpPr>
        <p:spPr bwMode="auto">
          <a:xfrm>
            <a:off x="7467600" y="3276600"/>
            <a:ext cx="1066800" cy="685800"/>
          </a:xfrm>
          <a:prstGeom prst="line">
            <a:avLst/>
          </a:prstGeom>
          <a:noFill/>
          <a:ln w="9525">
            <a:solidFill>
              <a:schemeClr val="tx1"/>
            </a:solidFill>
            <a:round/>
            <a:headEnd/>
            <a:tailEnd/>
          </a:ln>
          <a:effectLst/>
        </p:spPr>
        <p:txBody>
          <a:bodyPr/>
          <a:lstStyle/>
          <a:p>
            <a:endParaRPr lang="zh-CN" altLang="en-US"/>
          </a:p>
        </p:txBody>
      </p:sp>
      <p:sp>
        <p:nvSpPr>
          <p:cNvPr id="6166" name="Line 22"/>
          <p:cNvSpPr>
            <a:spLocks noChangeShapeType="1"/>
          </p:cNvSpPr>
          <p:nvPr/>
        </p:nvSpPr>
        <p:spPr bwMode="auto">
          <a:xfrm flipH="1">
            <a:off x="1600200" y="3276600"/>
            <a:ext cx="990600" cy="7620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9219" name="Rectangle 3"/>
          <p:cNvSpPr>
            <a:spLocks noGrp="1" noChangeArrowheads="1"/>
          </p:cNvSpPr>
          <p:nvPr>
            <p:ph type="body" idx="1"/>
          </p:nvPr>
        </p:nvSpPr>
        <p:spPr>
          <a:xfrm>
            <a:off x="457200" y="1600200"/>
            <a:ext cx="8534400" cy="4525963"/>
          </a:xfrm>
          <a:ln w="28575">
            <a:solidFill>
              <a:schemeClr val="tx1"/>
            </a:solidFill>
          </a:ln>
        </p:spPr>
        <p:txBody>
          <a:bodyPr/>
          <a:lstStyle/>
          <a:p>
            <a:r>
              <a:rPr lang="en-US" altLang="zh-CN">
                <a:ea typeface="宋体" charset="-122"/>
              </a:rPr>
              <a:t>Example Problem </a:t>
            </a:r>
          </a:p>
          <a:p>
            <a:endParaRPr lang="en-US" altLang="zh-CN">
              <a:ea typeface="宋体" charset="-122"/>
            </a:endParaRPr>
          </a:p>
          <a:p>
            <a:pPr>
              <a:buFontTx/>
              <a:buNone/>
            </a:pPr>
            <a:r>
              <a:rPr lang="en-US" altLang="zh-CN">
                <a:ea typeface="宋体" charset="-122"/>
              </a:rPr>
              <a:t>a: 	2       4       9      10       15         17      22</a:t>
            </a:r>
          </a:p>
          <a:p>
            <a:pPr>
              <a:buFontTx/>
              <a:buNone/>
            </a:pPr>
            <a:endParaRPr lang="en-US" altLang="zh-CN">
              <a:ea typeface="宋体" charset="-122"/>
            </a:endParaRPr>
          </a:p>
          <a:p>
            <a:pPr>
              <a:buFontTx/>
              <a:buNone/>
            </a:pPr>
            <a:r>
              <a:rPr lang="en-US" altLang="zh-CN">
                <a:ea typeface="宋体" charset="-122"/>
              </a:rPr>
              <a:t>b:     2       3       4        6         8         12       17 </a:t>
            </a:r>
          </a:p>
        </p:txBody>
      </p:sp>
      <p:sp>
        <p:nvSpPr>
          <p:cNvPr id="9220" name="Line 4"/>
          <p:cNvSpPr>
            <a:spLocks noChangeShapeType="1"/>
          </p:cNvSpPr>
          <p:nvPr/>
        </p:nvSpPr>
        <p:spPr bwMode="auto">
          <a:xfrm>
            <a:off x="1066800" y="2514600"/>
            <a:ext cx="0" cy="2590800"/>
          </a:xfrm>
          <a:prstGeom prst="line">
            <a:avLst/>
          </a:prstGeom>
          <a:noFill/>
          <a:ln w="9525">
            <a:solidFill>
              <a:schemeClr val="tx1"/>
            </a:solidFill>
            <a:round/>
            <a:headEnd/>
            <a:tailEnd/>
          </a:ln>
          <a:effectLst/>
        </p:spPr>
        <p:txBody>
          <a:bodyPr/>
          <a:lstStyle/>
          <a:p>
            <a:endParaRPr lang="zh-CN" altLang="en-US"/>
          </a:p>
        </p:txBody>
      </p:sp>
      <p:sp>
        <p:nvSpPr>
          <p:cNvPr id="9221" name="Line 5"/>
          <p:cNvSpPr>
            <a:spLocks noChangeShapeType="1"/>
          </p:cNvSpPr>
          <p:nvPr/>
        </p:nvSpPr>
        <p:spPr bwMode="auto">
          <a:xfrm>
            <a:off x="533400" y="3657600"/>
            <a:ext cx="8610600" cy="0"/>
          </a:xfrm>
          <a:prstGeom prst="line">
            <a:avLst/>
          </a:prstGeom>
          <a:noFill/>
          <a:ln w="9525">
            <a:solidFill>
              <a:schemeClr val="tx1"/>
            </a:solidFill>
            <a:round/>
            <a:headEnd/>
            <a:tailEnd/>
          </a:ln>
          <a:effectLst/>
        </p:spPr>
        <p:txBody>
          <a:bodyPr/>
          <a:lstStyle/>
          <a:p>
            <a:endParaRPr lang="zh-CN" altLang="en-US"/>
          </a:p>
        </p:txBody>
      </p:sp>
      <p:sp>
        <p:nvSpPr>
          <p:cNvPr id="9222" name="Line 6"/>
          <p:cNvSpPr>
            <a:spLocks noChangeShapeType="1"/>
          </p:cNvSpPr>
          <p:nvPr/>
        </p:nvSpPr>
        <p:spPr bwMode="auto">
          <a:xfrm flipV="1">
            <a:off x="3733800" y="3352800"/>
            <a:ext cx="4648200" cy="685800"/>
          </a:xfrm>
          <a:prstGeom prst="line">
            <a:avLst/>
          </a:prstGeom>
          <a:noFill/>
          <a:ln w="9525">
            <a:solidFill>
              <a:schemeClr val="tx1"/>
            </a:solidFill>
            <a:round/>
            <a:headEnd/>
            <a:tailEnd/>
          </a:ln>
          <a:effectLst/>
        </p:spPr>
        <p:txBody>
          <a:bodyPr/>
          <a:lstStyle/>
          <a:p>
            <a:endParaRPr lang="zh-CN" altLang="en-US"/>
          </a:p>
        </p:txBody>
      </p:sp>
      <p:sp>
        <p:nvSpPr>
          <p:cNvPr id="9223" name="Line 7"/>
          <p:cNvSpPr>
            <a:spLocks noChangeShapeType="1"/>
          </p:cNvSpPr>
          <p:nvPr/>
        </p:nvSpPr>
        <p:spPr bwMode="auto">
          <a:xfrm>
            <a:off x="1676400" y="3276600"/>
            <a:ext cx="3048000" cy="762000"/>
          </a:xfrm>
          <a:prstGeom prst="line">
            <a:avLst/>
          </a:prstGeom>
          <a:noFill/>
          <a:ln w="9525">
            <a:solidFill>
              <a:schemeClr val="tx1"/>
            </a:solidFill>
            <a:round/>
            <a:headEnd/>
            <a:tailEnd/>
          </a:ln>
          <a:effectLst/>
        </p:spPr>
        <p:txBody>
          <a:bodyPr/>
          <a:lstStyle/>
          <a:p>
            <a:endParaRPr lang="zh-CN" altLang="en-US"/>
          </a:p>
        </p:txBody>
      </p:sp>
      <p:sp>
        <p:nvSpPr>
          <p:cNvPr id="9224" name="Line 8"/>
          <p:cNvSpPr>
            <a:spLocks noChangeShapeType="1"/>
          </p:cNvSpPr>
          <p:nvPr/>
        </p:nvSpPr>
        <p:spPr bwMode="auto">
          <a:xfrm flipH="1">
            <a:off x="2667000" y="3276600"/>
            <a:ext cx="1981200" cy="762000"/>
          </a:xfrm>
          <a:prstGeom prst="line">
            <a:avLst/>
          </a:prstGeom>
          <a:noFill/>
          <a:ln w="9525">
            <a:solidFill>
              <a:schemeClr val="tx1"/>
            </a:solidFill>
            <a:round/>
            <a:headEnd/>
            <a:tailEnd/>
          </a:ln>
          <a:effectLst/>
        </p:spPr>
        <p:txBody>
          <a:bodyPr/>
          <a:lstStyle/>
          <a:p>
            <a:endParaRPr lang="zh-CN" altLang="en-US"/>
          </a:p>
        </p:txBody>
      </p:sp>
      <p:sp>
        <p:nvSpPr>
          <p:cNvPr id="9225" name="Line 9"/>
          <p:cNvSpPr>
            <a:spLocks noChangeShapeType="1"/>
          </p:cNvSpPr>
          <p:nvPr/>
        </p:nvSpPr>
        <p:spPr bwMode="auto">
          <a:xfrm>
            <a:off x="5943600" y="3276600"/>
            <a:ext cx="1447800" cy="685800"/>
          </a:xfrm>
          <a:prstGeom prst="line">
            <a:avLst/>
          </a:prstGeom>
          <a:noFill/>
          <a:ln w="9525">
            <a:solidFill>
              <a:schemeClr val="tx1"/>
            </a:solidFill>
            <a:round/>
            <a:headEnd/>
            <a:tailEnd/>
          </a:ln>
          <a:effectLst/>
        </p:spPr>
        <p:txBody>
          <a:bodyPr/>
          <a:lstStyle/>
          <a:p>
            <a:endParaRPr lang="zh-CN" altLang="en-US"/>
          </a:p>
        </p:txBody>
      </p:sp>
      <p:sp>
        <p:nvSpPr>
          <p:cNvPr id="9226" name="Line 10"/>
          <p:cNvSpPr>
            <a:spLocks noChangeShapeType="1"/>
          </p:cNvSpPr>
          <p:nvPr/>
        </p:nvSpPr>
        <p:spPr bwMode="auto">
          <a:xfrm>
            <a:off x="3581400" y="3276600"/>
            <a:ext cx="2362200" cy="685800"/>
          </a:xfrm>
          <a:prstGeom prst="line">
            <a:avLst/>
          </a:prstGeom>
          <a:noFill/>
          <a:ln w="9525">
            <a:solidFill>
              <a:schemeClr val="tx1"/>
            </a:solidFill>
            <a:round/>
            <a:headEnd/>
            <a:tailEnd/>
          </a:ln>
          <a:effectLst/>
        </p:spPr>
        <p:txBody>
          <a:bodyPr/>
          <a:lstStyle/>
          <a:p>
            <a:endParaRPr lang="zh-CN" altLang="en-US"/>
          </a:p>
        </p:txBody>
      </p:sp>
      <p:sp>
        <p:nvSpPr>
          <p:cNvPr id="9227" name="Line 11"/>
          <p:cNvSpPr>
            <a:spLocks noChangeShapeType="1"/>
          </p:cNvSpPr>
          <p:nvPr/>
        </p:nvSpPr>
        <p:spPr bwMode="auto">
          <a:xfrm>
            <a:off x="7467600" y="3276600"/>
            <a:ext cx="1066800" cy="685800"/>
          </a:xfrm>
          <a:prstGeom prst="line">
            <a:avLst/>
          </a:prstGeom>
          <a:noFill/>
          <a:ln w="9525">
            <a:solidFill>
              <a:schemeClr val="tx1"/>
            </a:solidFill>
            <a:round/>
            <a:headEnd/>
            <a:tailEnd/>
          </a:ln>
          <a:effectLst/>
        </p:spPr>
        <p:txBody>
          <a:bodyPr/>
          <a:lstStyle/>
          <a:p>
            <a:endParaRPr lang="zh-CN" altLang="en-US"/>
          </a:p>
        </p:txBody>
      </p:sp>
      <p:sp>
        <p:nvSpPr>
          <p:cNvPr id="9228" name="Line 12"/>
          <p:cNvSpPr>
            <a:spLocks noChangeShapeType="1"/>
          </p:cNvSpPr>
          <p:nvPr/>
        </p:nvSpPr>
        <p:spPr bwMode="auto">
          <a:xfrm flipH="1">
            <a:off x="1600200" y="3276600"/>
            <a:ext cx="990600" cy="762000"/>
          </a:xfrm>
          <a:prstGeom prst="line">
            <a:avLst/>
          </a:prstGeom>
          <a:noFill/>
          <a:ln w="9525">
            <a:solidFill>
              <a:schemeClr val="tx1"/>
            </a:solidFill>
            <a:round/>
            <a:headEnd/>
            <a:tailEnd/>
          </a:ln>
          <a:effectLst/>
        </p:spPr>
        <p:txBody>
          <a:bodyPr/>
          <a:lstStyle/>
          <a:p>
            <a:endParaRPr lang="zh-CN" altLang="en-US"/>
          </a:p>
        </p:txBody>
      </p:sp>
      <p:sp>
        <p:nvSpPr>
          <p:cNvPr id="9229" name="Line 13"/>
          <p:cNvSpPr>
            <a:spLocks noChangeShapeType="1"/>
          </p:cNvSpPr>
          <p:nvPr/>
        </p:nvSpPr>
        <p:spPr bwMode="auto">
          <a:xfrm flipV="1">
            <a:off x="1600200" y="3276600"/>
            <a:ext cx="9906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9230" name="Line 14"/>
          <p:cNvSpPr>
            <a:spLocks noChangeShapeType="1"/>
          </p:cNvSpPr>
          <p:nvPr/>
        </p:nvSpPr>
        <p:spPr bwMode="auto">
          <a:xfrm flipV="1">
            <a:off x="2667000" y="3276600"/>
            <a:ext cx="19812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9231" name="Line 15"/>
          <p:cNvSpPr>
            <a:spLocks noChangeShapeType="1"/>
          </p:cNvSpPr>
          <p:nvPr/>
        </p:nvSpPr>
        <p:spPr bwMode="auto">
          <a:xfrm flipH="1" flipV="1">
            <a:off x="5943600" y="3276600"/>
            <a:ext cx="1447800" cy="685800"/>
          </a:xfrm>
          <a:prstGeom prst="line">
            <a:avLst/>
          </a:prstGeom>
          <a:noFill/>
          <a:ln w="9525">
            <a:solidFill>
              <a:schemeClr val="tx1"/>
            </a:solidFill>
            <a:round/>
            <a:headEnd/>
            <a:tailEnd type="triangle" w="med" len="med"/>
          </a:ln>
          <a:effectLst/>
        </p:spPr>
        <p:txBody>
          <a:bodyPr/>
          <a:lstStyle/>
          <a:p>
            <a:endParaRPr lang="zh-CN" altLang="en-US"/>
          </a:p>
        </p:txBody>
      </p:sp>
      <p:sp>
        <p:nvSpPr>
          <p:cNvPr id="9232" name="Line 16"/>
          <p:cNvSpPr>
            <a:spLocks noChangeShapeType="1"/>
          </p:cNvSpPr>
          <p:nvPr/>
        </p:nvSpPr>
        <p:spPr bwMode="auto">
          <a:xfrm flipH="1" flipV="1">
            <a:off x="7467600" y="3276600"/>
            <a:ext cx="1066800" cy="6858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Bottom up</a:t>
            </a:r>
            <a:endParaRPr lang="zh-CN" altLang="en-US" sz="3600" kern="0" dirty="0">
              <a:latin typeface="+mj-lt"/>
              <a:cs typeface="+mj-cs"/>
            </a:endParaRPr>
          </a:p>
        </p:txBody>
      </p:sp>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26627" name="Picture 1" descr="C:\Users\hp\AppData\Roaming\Tencent\Users\648774553\QQ\WinTemp\RichOle\TM(W~0DWAOXX@06~LKB3_C5.jpg"/>
          <p:cNvPicPr>
            <a:picLocks noChangeAspect="1" noChangeArrowheads="1"/>
          </p:cNvPicPr>
          <p:nvPr/>
        </p:nvPicPr>
        <p:blipFill>
          <a:blip r:embed="rId2" cstate="print"/>
          <a:srcRect/>
          <a:stretch>
            <a:fillRect/>
          </a:stretch>
        </p:blipFill>
        <p:spPr bwMode="auto">
          <a:xfrm>
            <a:off x="250825" y="1200150"/>
            <a:ext cx="557212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2291" name="Rectangle 3"/>
          <p:cNvSpPr>
            <a:spLocks noGrp="1" noChangeArrowheads="1"/>
          </p:cNvSpPr>
          <p:nvPr>
            <p:ph type="body" idx="1"/>
          </p:nvPr>
        </p:nvSpPr>
        <p:spPr/>
        <p:txBody>
          <a:bodyPr/>
          <a:lstStyle/>
          <a:p>
            <a:r>
              <a:rPr lang="en-US" altLang="zh-CN" b="1">
                <a:ea typeface="宋体" charset="-122"/>
              </a:rPr>
              <a:t>Simple Brute Force Algorithm</a:t>
            </a:r>
          </a:p>
          <a:p>
            <a:r>
              <a:rPr lang="en-US" altLang="zh-CN">
                <a:ea typeface="宋体" charset="-122"/>
              </a:rPr>
              <a:t>Pick all possible sets of routes. </a:t>
            </a:r>
          </a:p>
          <a:p>
            <a:r>
              <a:rPr lang="en-US" altLang="zh-CN">
                <a:ea typeface="宋体" charset="-122"/>
              </a:rPr>
              <a:t>Check if selection of routes is valid </a:t>
            </a:r>
          </a:p>
          <a:p>
            <a:endParaRPr lang="en-US" altLang="zh-CN">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3315" name="Rectangle 3"/>
          <p:cNvSpPr>
            <a:spLocks noGrp="1" noChangeArrowheads="1"/>
          </p:cNvSpPr>
          <p:nvPr>
            <p:ph type="body" idx="1"/>
          </p:nvPr>
        </p:nvSpPr>
        <p:spPr/>
        <p:txBody>
          <a:bodyPr/>
          <a:lstStyle/>
          <a:p>
            <a:r>
              <a:rPr lang="en-US" altLang="zh-CN" b="1">
                <a:ea typeface="宋体" charset="-122"/>
              </a:rPr>
              <a:t>Simple Brute Force Algorithm (Analysis)</a:t>
            </a:r>
          </a:p>
          <a:p>
            <a:r>
              <a:rPr lang="en-US" altLang="zh-CN" sz="2400">
                <a:ea typeface="宋体" charset="-122"/>
              </a:rPr>
              <a:t>Pick all possible sets of routes.  …. O(2</a:t>
            </a:r>
            <a:r>
              <a:rPr lang="en-US" altLang="zh-CN" sz="2400" baseline="30000">
                <a:ea typeface="宋体" charset="-122"/>
              </a:rPr>
              <a:t>n)</a:t>
            </a:r>
            <a:r>
              <a:rPr lang="en-US" altLang="zh-CN" sz="2400">
                <a:ea typeface="宋体" charset="-122"/>
              </a:rPr>
              <a:t> possible routes</a:t>
            </a:r>
          </a:p>
          <a:p>
            <a:r>
              <a:rPr lang="en-US" altLang="zh-CN" sz="2400">
                <a:ea typeface="宋体" charset="-122"/>
              </a:rPr>
              <a:t>Check if selection of routes is valid… O(n) time to check</a:t>
            </a:r>
          </a:p>
          <a:p>
            <a:r>
              <a:rPr lang="en-US" altLang="zh-CN" sz="2400">
                <a:ea typeface="宋体" charset="-122"/>
              </a:rPr>
              <a:t>In total will take O(2</a:t>
            </a:r>
            <a:r>
              <a:rPr lang="en-US" altLang="zh-CN" sz="2400" baseline="30000">
                <a:ea typeface="宋体" charset="-122"/>
              </a:rPr>
              <a:t>n</a:t>
            </a:r>
            <a:r>
              <a:rPr lang="en-US" altLang="zh-CN" sz="2400">
                <a:ea typeface="宋体" charset="-122"/>
              </a:rPr>
              <a:t> * n) time.</a:t>
            </a:r>
          </a:p>
          <a:p>
            <a:r>
              <a:rPr lang="en-US" altLang="zh-CN" sz="2400">
                <a:ea typeface="宋体" charset="-122"/>
              </a:rPr>
              <a:t>EXPONENTIAL TIME = SLOW!!!!!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
        <p:nvSpPr>
          <p:cNvPr id="14339" name="Rectangle 3"/>
          <p:cNvSpPr>
            <a:spLocks noGrp="1" noChangeArrowheads="1"/>
          </p:cNvSpPr>
          <p:nvPr>
            <p:ph type="body" idx="1"/>
          </p:nvPr>
        </p:nvSpPr>
        <p:spPr/>
        <p:txBody>
          <a:bodyPr/>
          <a:lstStyle/>
          <a:p>
            <a:r>
              <a:rPr lang="en-US" altLang="zh-CN">
                <a:ea typeface="宋体" charset="-122"/>
              </a:rPr>
              <a:t>Elegant Solution </a:t>
            </a:r>
          </a:p>
          <a:p>
            <a:r>
              <a:rPr lang="en-US" altLang="zh-CN">
                <a:ea typeface="宋体" charset="-122"/>
              </a:rPr>
              <a:t>Let c(i,j) be the maximum possible routes using the first </a:t>
            </a:r>
            <a:r>
              <a:rPr lang="en-US" altLang="zh-CN" i="1">
                <a:ea typeface="宋体" charset="-122"/>
              </a:rPr>
              <a:t>i </a:t>
            </a:r>
            <a:r>
              <a:rPr lang="en-US" altLang="zh-CN">
                <a:ea typeface="宋体" charset="-122"/>
              </a:rPr>
              <a:t>sequences in a, and j sequences in b.</a:t>
            </a:r>
          </a:p>
          <a:p>
            <a:r>
              <a:rPr lang="en-US" altLang="zh-CN">
                <a:ea typeface="宋体" charset="-122"/>
              </a:rPr>
              <a:t>We notice that c(I,j) is connected to c(i-1,j), c(i,j-1) and c(i-1,j-1).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pic>
        <p:nvPicPr>
          <p:cNvPr id="10244" name="Picture 4"/>
          <p:cNvPicPr>
            <a:picLocks noGrp="1" noChangeAspect="1" noChangeArrowheads="1"/>
          </p:cNvPicPr>
          <p:nvPr>
            <p:ph sz="half" idx="1"/>
          </p:nvPr>
        </p:nvPicPr>
        <p:blipFill>
          <a:blip r:embed="rId2" cstate="print">
            <a:lum contrast="6000"/>
          </a:blip>
          <a:srcRect/>
          <a:stretch>
            <a:fillRect/>
          </a:stretch>
        </p:blipFill>
        <p:spPr>
          <a:xfrm>
            <a:off x="533400" y="2895600"/>
            <a:ext cx="8077200" cy="2574925"/>
          </a:xfrm>
          <a:noFill/>
          <a:ln/>
        </p:spPr>
      </p:pic>
      <p:sp>
        <p:nvSpPr>
          <p:cNvPr id="10246" name="Text Box 6"/>
          <p:cNvSpPr txBox="1">
            <a:spLocks noChangeArrowheads="1"/>
          </p:cNvSpPr>
          <p:nvPr/>
        </p:nvSpPr>
        <p:spPr bwMode="auto">
          <a:xfrm>
            <a:off x="1447800" y="1752600"/>
            <a:ext cx="6321425" cy="579438"/>
          </a:xfrm>
          <a:prstGeom prst="rect">
            <a:avLst/>
          </a:prstGeom>
          <a:noFill/>
          <a:ln w="9525">
            <a:noFill/>
            <a:miter lim="800000"/>
            <a:headEnd/>
            <a:tailEnd/>
          </a:ln>
          <a:effectLst/>
        </p:spPr>
        <p:txBody>
          <a:bodyPr wrap="none">
            <a:spAutoFit/>
          </a:bodyPr>
          <a:lstStyle/>
          <a:p>
            <a:r>
              <a:rPr lang="en-US" altLang="zh-CN" sz="3200" b="1" i="1" u="sng">
                <a:ea typeface="宋体" charset="-122"/>
              </a:rPr>
              <a:t>RULE 1 of Dynamic Programing</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8" name="Text Box 8"/>
          <p:cNvSpPr txBox="1">
            <a:spLocks noChangeArrowheads="1"/>
          </p:cNvSpPr>
          <p:nvPr/>
        </p:nvSpPr>
        <p:spPr bwMode="auto">
          <a:xfrm>
            <a:off x="746125" y="5218113"/>
            <a:ext cx="7483475" cy="366712"/>
          </a:xfrm>
          <a:prstGeom prst="rect">
            <a:avLst/>
          </a:prstGeom>
          <a:noFill/>
          <a:ln w="9525">
            <a:noFill/>
            <a:miter lim="800000"/>
            <a:headEnd/>
            <a:tailEnd/>
          </a:ln>
          <a:effectLst/>
        </p:spPr>
        <p:txBody>
          <a:bodyPr>
            <a:spAutoFit/>
          </a:bodyPr>
          <a:lstStyle/>
          <a:p>
            <a:endParaRPr lang="zh-CN" altLang="zh-CN"/>
          </a:p>
        </p:txBody>
      </p:sp>
      <p:sp>
        <p:nvSpPr>
          <p:cNvPr id="15369" name="Text Box 9"/>
          <p:cNvSpPr txBox="1">
            <a:spLocks noChangeArrowheads="1"/>
          </p:cNvSpPr>
          <p:nvPr/>
        </p:nvSpPr>
        <p:spPr bwMode="auto">
          <a:xfrm>
            <a:off x="974725" y="5446713"/>
            <a:ext cx="7026275" cy="366712"/>
          </a:xfrm>
          <a:prstGeom prst="rect">
            <a:avLst/>
          </a:prstGeom>
          <a:noFill/>
          <a:ln w="9525">
            <a:noFill/>
            <a:miter lim="800000"/>
            <a:headEnd/>
            <a:tailEnd/>
          </a:ln>
          <a:effectLst/>
        </p:spPr>
        <p:txBody>
          <a:bodyPr>
            <a:spAutoFit/>
          </a:bodyPr>
          <a:lstStyle/>
          <a:p>
            <a:endParaRPr lang="zh-CN" altLang="zh-CN"/>
          </a:p>
        </p:txBody>
      </p:sp>
      <p:sp>
        <p:nvSpPr>
          <p:cNvPr id="15370" name="Text Box 10"/>
          <p:cNvSpPr txBox="1">
            <a:spLocks noChangeArrowheads="1"/>
          </p:cNvSpPr>
          <p:nvPr/>
        </p:nvSpPr>
        <p:spPr bwMode="auto">
          <a:xfrm>
            <a:off x="0" y="5410200"/>
            <a:ext cx="9017000" cy="1190625"/>
          </a:xfrm>
          <a:prstGeom prst="rect">
            <a:avLst/>
          </a:prstGeom>
          <a:noFill/>
          <a:ln w="9525">
            <a:noFill/>
            <a:miter lim="800000"/>
            <a:headEnd/>
            <a:tailEnd/>
          </a:ln>
          <a:effectLst/>
        </p:spPr>
        <p:txBody>
          <a:bodyPr wrap="none">
            <a:spAutoFit/>
          </a:bodyPr>
          <a:lstStyle/>
          <a:p>
            <a:r>
              <a:rPr lang="en-US" altLang="zh-CN" b="1">
                <a:ea typeface="宋体" charset="-122"/>
              </a:rPr>
              <a:t>We notice that if a[i] = b[j] (connected), then we can use them in our solution and </a:t>
            </a:r>
          </a:p>
          <a:p>
            <a:r>
              <a:rPr lang="en-US" altLang="zh-CN" b="1">
                <a:ea typeface="宋体" charset="-122"/>
              </a:rPr>
              <a:t>optimal solution becomes c[i-1,j-1]+1(because we just used a new route). </a:t>
            </a:r>
            <a:br>
              <a:rPr lang="en-US" altLang="zh-CN" b="1">
                <a:ea typeface="宋体" charset="-122"/>
              </a:rPr>
            </a:br>
            <a:r>
              <a:rPr lang="en-US" altLang="zh-CN" b="1">
                <a:ea typeface="宋体" charset="-122"/>
              </a:rPr>
              <a:t>In all other cases, we just consider the case where we do not use  b[j] (i.e c[i,j-1]) </a:t>
            </a:r>
          </a:p>
          <a:p>
            <a:r>
              <a:rPr lang="en-US" altLang="zh-CN" b="1">
                <a:ea typeface="宋体" charset="-122"/>
              </a:rPr>
              <a:t>or we do not use a[i] (i.e c[i-1,j]</a:t>
            </a:r>
          </a:p>
        </p:txBody>
      </p:sp>
      <p:graphicFrame>
        <p:nvGraphicFramePr>
          <p:cNvPr id="15371" name="Object 11"/>
          <p:cNvGraphicFramePr>
            <a:graphicFrameLocks noGrp="1" noChangeAspect="1"/>
          </p:cNvGraphicFramePr>
          <p:nvPr>
            <p:ph idx="1"/>
          </p:nvPr>
        </p:nvGraphicFramePr>
        <p:xfrm>
          <a:off x="609600" y="838200"/>
          <a:ext cx="7181850" cy="4525963"/>
        </p:xfrm>
        <a:graphic>
          <a:graphicData uri="http://schemas.openxmlformats.org/presentationml/2006/ole">
            <mc:AlternateContent xmlns:mc="http://schemas.openxmlformats.org/markup-compatibility/2006">
              <mc:Choice xmlns:v="urn:schemas-microsoft-com:vml" Requires="v">
                <p:oleObj spid="_x0000_s216068" name="Bitmap Image" r:id="rId3" imgW="5923810" imgH="3734321" progId="PBrush">
                  <p:embed/>
                </p:oleObj>
              </mc:Choice>
              <mc:Fallback>
                <p:oleObj name="Bitmap Image" r:id="rId3" imgW="5923810" imgH="373432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838200"/>
                        <a:ext cx="7181850"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 name="Rectangle 2"/>
          <p:cNvSpPr>
            <a:spLocks noGrp="1" noChangeArrowheads="1"/>
          </p:cNvSpPr>
          <p:nvPr>
            <p:ph type="title"/>
          </p:nvPr>
        </p:nvSpPr>
        <p:spPr/>
        <p:txBody>
          <a:bodyPr/>
          <a:lstStyle/>
          <a:p>
            <a:r>
              <a:rPr lang="en-US" altLang="zh-CN">
                <a:solidFill>
                  <a:srgbClr val="FF0000"/>
                </a:solidFill>
                <a:ea typeface="宋体" charset="-122"/>
              </a:rPr>
              <a:t>Dynamic Programming</a:t>
            </a: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en-US"/>
              <a:t>600.325/425 Declarative Methods - J. Eisner</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7D08F386-BF2B-42CE-9519-9B22DF0A06B1}" type="slidenum">
              <a:rPr lang="en-US" altLang="en-US"/>
              <a:pPr/>
              <a:t>95</a:t>
            </a:fld>
            <a:endParaRPr lang="en-US" altLang="en-US"/>
          </a:p>
        </p:txBody>
      </p:sp>
      <p:sp>
        <p:nvSpPr>
          <p:cNvPr id="15364" name="Rectangle 2"/>
          <p:cNvSpPr>
            <a:spLocks noGrp="1" noChangeArrowheads="1"/>
          </p:cNvSpPr>
          <p:nvPr>
            <p:ph type="title"/>
          </p:nvPr>
        </p:nvSpPr>
        <p:spPr/>
        <p:txBody>
          <a:bodyPr/>
          <a:lstStyle/>
          <a:p>
            <a:pPr eaLnBrk="1" hangingPunct="1"/>
            <a:r>
              <a:rPr lang="en-US" altLang="zh-CN" sz="3800" smtClean="0">
                <a:ea typeface="宋体" charset="-122"/>
              </a:rPr>
              <a:t>Another example: Sequence partitioning</a:t>
            </a:r>
          </a:p>
        </p:txBody>
      </p:sp>
      <p:sp>
        <p:nvSpPr>
          <p:cNvPr id="148483" name="Rectangle 3"/>
          <p:cNvSpPr>
            <a:spLocks noGrp="1" noChangeArrowheads="1"/>
          </p:cNvSpPr>
          <p:nvPr>
            <p:ph type="body" idx="1"/>
          </p:nvPr>
        </p:nvSpPr>
        <p:spPr>
          <a:xfrm>
            <a:off x="457200" y="1600200"/>
            <a:ext cx="8686800" cy="4530725"/>
          </a:xfrm>
        </p:spPr>
        <p:txBody>
          <a:bodyPr/>
          <a:lstStyle/>
          <a:p>
            <a:pPr eaLnBrk="1" hangingPunct="1">
              <a:lnSpc>
                <a:spcPct val="90000"/>
              </a:lnSpc>
            </a:pPr>
            <a:r>
              <a:rPr lang="en-US" altLang="zh-CN" sz="2600" dirty="0" smtClean="0">
                <a:ea typeface="宋体" charset="-122"/>
              </a:rPr>
              <a:t>Sequence of n tasks to do </a:t>
            </a:r>
            <a:r>
              <a:rPr lang="en-US" altLang="zh-CN" sz="2600" u="sng" dirty="0" smtClean="0">
                <a:ea typeface="宋体" charset="-122"/>
              </a:rPr>
              <a:t>in order</a:t>
            </a:r>
          </a:p>
          <a:p>
            <a:pPr eaLnBrk="1" hangingPunct="1">
              <a:lnSpc>
                <a:spcPct val="90000"/>
              </a:lnSpc>
            </a:pPr>
            <a:r>
              <a:rPr lang="en-US" altLang="zh-CN" sz="2600" dirty="0" smtClean="0">
                <a:ea typeface="宋体" charset="-122"/>
              </a:rPr>
              <a:t>Let amount of work per task be s</a:t>
            </a:r>
            <a:r>
              <a:rPr lang="en-US" altLang="zh-CN" sz="2600" baseline="-25000" dirty="0" smtClean="0">
                <a:ea typeface="宋体" charset="-122"/>
              </a:rPr>
              <a:t>1</a:t>
            </a:r>
            <a:r>
              <a:rPr lang="en-US" altLang="zh-CN" sz="2600" dirty="0" smtClean="0">
                <a:ea typeface="宋体" charset="-122"/>
              </a:rPr>
              <a:t>, s</a:t>
            </a:r>
            <a:r>
              <a:rPr lang="en-US" altLang="zh-CN" sz="2600" baseline="-25000" dirty="0" smtClean="0">
                <a:ea typeface="宋体" charset="-122"/>
              </a:rPr>
              <a:t>2</a:t>
            </a:r>
            <a:r>
              <a:rPr lang="en-US" altLang="zh-CN" sz="2600" dirty="0" smtClean="0">
                <a:ea typeface="宋体" charset="-122"/>
              </a:rPr>
              <a:t>, … </a:t>
            </a:r>
            <a:r>
              <a:rPr lang="en-US" altLang="zh-CN" sz="2600" dirty="0" err="1" smtClean="0">
                <a:ea typeface="宋体" charset="-122"/>
              </a:rPr>
              <a:t>s</a:t>
            </a:r>
            <a:r>
              <a:rPr lang="en-US" altLang="zh-CN" sz="2600" baseline="-25000" dirty="0" err="1" smtClean="0">
                <a:ea typeface="宋体" charset="-122"/>
              </a:rPr>
              <a:t>n</a:t>
            </a:r>
            <a:endParaRPr lang="en-US" altLang="zh-CN" sz="2600" baseline="-25000" dirty="0" smtClean="0">
              <a:ea typeface="宋体" charset="-122"/>
            </a:endParaRPr>
          </a:p>
          <a:p>
            <a:pPr eaLnBrk="1" hangingPunct="1">
              <a:lnSpc>
                <a:spcPct val="90000"/>
              </a:lnSpc>
            </a:pPr>
            <a:r>
              <a:rPr lang="en-US" altLang="zh-CN" sz="2600" dirty="0" smtClean="0">
                <a:ea typeface="宋体" charset="-122"/>
              </a:rPr>
              <a:t>Divide into k shifts so that no shift gets too much work</a:t>
            </a:r>
          </a:p>
          <a:p>
            <a:pPr lvl="1" eaLnBrk="1" hangingPunct="1">
              <a:lnSpc>
                <a:spcPct val="90000"/>
              </a:lnSpc>
            </a:pPr>
            <a:r>
              <a:rPr lang="en-US" altLang="zh-CN" dirty="0" smtClean="0">
                <a:ea typeface="宋体" charset="-122"/>
              </a:rPr>
              <a:t>i.e., minimize the max amount of work on any shift</a:t>
            </a:r>
          </a:p>
          <a:p>
            <a:pPr eaLnBrk="1" hangingPunct="1">
              <a:lnSpc>
                <a:spcPct val="90000"/>
              </a:lnSpc>
            </a:pPr>
            <a:endParaRPr lang="en-US" altLang="zh-CN" dirty="0" smtClean="0">
              <a:ea typeface="宋体" charset="-122"/>
            </a:endParaRPr>
          </a:p>
          <a:p>
            <a:pPr eaLnBrk="1" hangingPunct="1">
              <a:lnSpc>
                <a:spcPct val="90000"/>
              </a:lnSpc>
            </a:pPr>
            <a:r>
              <a:rPr lang="en-US" altLang="zh-CN" sz="2600" dirty="0" smtClean="0">
                <a:ea typeface="宋体" charset="-122"/>
              </a:rPr>
              <a:t>Note: solution at </a:t>
            </a:r>
            <a:r>
              <a:rPr lang="en-US" altLang="zh-CN" sz="2600" dirty="0" smtClean="0">
                <a:ea typeface="宋体" charset="-122"/>
                <a:hlinkClick r:id="rId3"/>
              </a:rPr>
              <a:t>http://snipurl.com/23c2xrn</a:t>
            </a:r>
            <a:r>
              <a:rPr lang="en-US" altLang="zh-CN" sz="2600" dirty="0" smtClean="0">
                <a:ea typeface="宋体" charset="-122"/>
              </a:rPr>
              <a:t> </a:t>
            </a:r>
          </a:p>
          <a:p>
            <a:pPr eaLnBrk="1" hangingPunct="1">
              <a:lnSpc>
                <a:spcPct val="90000"/>
              </a:lnSpc>
            </a:pPr>
            <a:r>
              <a:rPr lang="en-US" altLang="zh-CN" sz="2600" dirty="0" smtClean="0">
                <a:ea typeface="宋体" charset="-122"/>
              </a:rPr>
              <a:t>What is the runtime?  Can we improve it?</a:t>
            </a:r>
          </a:p>
          <a:p>
            <a:pPr eaLnBrk="1" hangingPunct="1">
              <a:lnSpc>
                <a:spcPct val="90000"/>
              </a:lnSpc>
            </a:pPr>
            <a:endParaRPr lang="en-US" altLang="zh-CN" sz="2600" dirty="0" smtClean="0">
              <a:ea typeface="宋体" charset="-122"/>
            </a:endParaRPr>
          </a:p>
          <a:p>
            <a:pPr eaLnBrk="1" hangingPunct="1">
              <a:lnSpc>
                <a:spcPct val="90000"/>
              </a:lnSpc>
            </a:pPr>
            <a:r>
              <a:rPr lang="en-US" altLang="zh-CN" sz="2600" dirty="0" smtClean="0">
                <a:ea typeface="宋体" charset="-122"/>
              </a:rPr>
              <a:t>Variant: Could use more than k shifts, but an extra cost for adding each extra shift</a:t>
            </a:r>
          </a:p>
          <a:p>
            <a:pPr eaLnBrk="1" hangingPunct="1">
              <a:lnSpc>
                <a:spcPct val="90000"/>
              </a:lnSpc>
            </a:pPr>
            <a:endParaRPr lang="en-US" altLang="zh-CN" sz="2600" dirty="0" smtClean="0">
              <a:ea typeface="宋体" charset="-122"/>
            </a:endParaRPr>
          </a:p>
        </p:txBody>
      </p:sp>
      <p:sp>
        <p:nvSpPr>
          <p:cNvPr id="15366" name="Text Box 4"/>
          <p:cNvSpPr txBox="1">
            <a:spLocks noChangeArrowheads="1"/>
          </p:cNvSpPr>
          <p:nvPr/>
        </p:nvSpPr>
        <p:spPr bwMode="auto">
          <a:xfrm>
            <a:off x="6469063" y="855663"/>
            <a:ext cx="1900237" cy="396875"/>
          </a:xfrm>
          <a:prstGeom prst="rect">
            <a:avLst/>
          </a:prstGeom>
          <a:noFill/>
          <a:ln w="28575" algn="ctr">
            <a:noFill/>
            <a:miter lim="800000"/>
            <a:headEnd/>
            <a:tailEnd/>
          </a:ln>
          <a:effectLst/>
        </p:spPr>
        <p:txBody>
          <a:bodyPr wrap="none">
            <a:spAutoFit/>
          </a:bodyPr>
          <a:lstStyle/>
          <a:p>
            <a:r>
              <a:rPr lang="en-US" altLang="zh-CN" sz="2000" i="1">
                <a:solidFill>
                  <a:srgbClr val="FF5050"/>
                </a:solidFill>
                <a:latin typeface="Comic Sans MS" pitchFamily="66" charset="0"/>
                <a:ea typeface="宋体" charset="-122"/>
              </a:rPr>
              <a:t>[solve in class]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52E10CC-ED60-462B-8CAB-9C6234DA872C}" type="slidenum">
              <a:rPr lang="en-US" altLang="en-US" sz="1200">
                <a:latin typeface="Garamond" pitchFamily="18" charset="0"/>
              </a:rPr>
              <a:pPr algn="r"/>
              <a:t>96</a:t>
            </a:fld>
            <a:endParaRPr lang="en-US" altLang="en-US" sz="1200">
              <a:latin typeface="Garamond" pitchFamily="18" charset="0"/>
            </a:endParaRPr>
          </a:p>
        </p:txBody>
      </p:sp>
      <p:sp>
        <p:nvSpPr>
          <p:cNvPr id="16388" name="Rectangle 2"/>
          <p:cNvSpPr>
            <a:spLocks noGrp="1" noChangeArrowheads="1"/>
          </p:cNvSpPr>
          <p:nvPr>
            <p:ph type="title" idx="4294967295"/>
          </p:nvPr>
        </p:nvSpPr>
        <p:spPr/>
        <p:txBody>
          <a:bodyPr/>
          <a:lstStyle/>
          <a:p>
            <a:pPr eaLnBrk="1" hangingPunct="1"/>
            <a:r>
              <a:rPr lang="en-US" altLang="zh-CN" sz="3800" smtClean="0">
                <a:ea typeface="宋体" charset="-122"/>
              </a:rPr>
              <a:t>Another example: Sequence partitioning</a:t>
            </a:r>
            <a:br>
              <a:rPr lang="en-US" altLang="zh-CN" sz="3800" smtClean="0">
                <a:ea typeface="宋体" charset="-122"/>
              </a:rPr>
            </a:br>
            <a:r>
              <a:rPr lang="en-US" altLang="zh-CN" sz="2200" i="1" smtClean="0">
                <a:ea typeface="宋体" charset="-122"/>
              </a:rPr>
              <a:t>Divide sequence of n=9 tasks into k=4 shifts – need to place 3 boundaries</a:t>
            </a:r>
          </a:p>
        </p:txBody>
      </p:sp>
      <p:sp>
        <p:nvSpPr>
          <p:cNvPr id="16389" name="Rectangle 3"/>
          <p:cNvSpPr>
            <a:spLocks noChangeArrowheads="1"/>
          </p:cNvSpPr>
          <p:nvPr/>
        </p:nvSpPr>
        <p:spPr bwMode="auto">
          <a:xfrm>
            <a:off x="457200" y="1447800"/>
            <a:ext cx="8686800" cy="4530725"/>
          </a:xfrm>
          <a:prstGeom prst="rect">
            <a:avLst/>
          </a:prstGeom>
          <a:noFill/>
          <a:ln w="9525">
            <a:noFill/>
            <a:miter lim="800000"/>
            <a:headEnd/>
            <a:tailEnd/>
          </a:ln>
          <a:effectLst/>
        </p:spPr>
        <p:txBody>
          <a:bodyPr/>
          <a:lstStyle/>
          <a:p>
            <a:pPr marL="342900" indent="-342900" algn="l">
              <a:lnSpc>
                <a:spcPct val="90000"/>
              </a:lnSpc>
              <a:spcBef>
                <a:spcPct val="20000"/>
              </a:spcBef>
              <a:buClr>
                <a:schemeClr val="accent1"/>
              </a:buClr>
              <a:buSzPct val="65000"/>
              <a:buFont typeface="Wingdings" pitchFamily="2" charset="2"/>
              <a:buNone/>
            </a:pPr>
            <a:r>
              <a:rPr lang="en-US" altLang="zh-CN" sz="2200">
                <a:ea typeface="宋体" charset="-122"/>
              </a:rPr>
              <a:t>Branch and bound: place 3</a:t>
            </a:r>
            <a:r>
              <a:rPr lang="en-US" altLang="zh-CN" sz="2200" baseline="30000">
                <a:ea typeface="宋体" charset="-122"/>
              </a:rPr>
              <a:t>rd</a:t>
            </a:r>
            <a:r>
              <a:rPr lang="en-US" altLang="zh-CN" sz="2200">
                <a:ea typeface="宋体" charset="-122"/>
              </a:rPr>
              <a:t> boundary, then 2</a:t>
            </a:r>
            <a:r>
              <a:rPr lang="en-US" altLang="zh-CN" sz="2200" baseline="30000">
                <a:ea typeface="宋体" charset="-122"/>
              </a:rPr>
              <a:t>nd</a:t>
            </a:r>
            <a:r>
              <a:rPr lang="en-US" altLang="zh-CN" sz="2200">
                <a:ea typeface="宋体" charset="-122"/>
              </a:rPr>
              <a:t>, then 1</a:t>
            </a:r>
            <a:r>
              <a:rPr lang="en-US" altLang="zh-CN" sz="2200" baseline="30000">
                <a:ea typeface="宋体" charset="-122"/>
              </a:rPr>
              <a:t>st</a:t>
            </a:r>
            <a:endParaRPr lang="en-US" altLang="zh-CN" sz="2200">
              <a:ea typeface="宋体" charset="-122"/>
            </a:endParaRPr>
          </a:p>
        </p:txBody>
      </p:sp>
      <p:grpSp>
        <p:nvGrpSpPr>
          <p:cNvPr id="2" name="Group 81"/>
          <p:cNvGrpSpPr>
            <a:grpSpLocks/>
          </p:cNvGrpSpPr>
          <p:nvPr/>
        </p:nvGrpSpPr>
        <p:grpSpPr bwMode="auto">
          <a:xfrm>
            <a:off x="457200" y="3657600"/>
            <a:ext cx="5029200" cy="1447800"/>
            <a:chOff x="288" y="2304"/>
            <a:chExt cx="3168" cy="912"/>
          </a:xfrm>
        </p:grpSpPr>
        <p:sp>
          <p:nvSpPr>
            <p:cNvPr id="16445" name="Rectangle 78"/>
            <p:cNvSpPr>
              <a:spLocks noChangeArrowheads="1"/>
            </p:cNvSpPr>
            <p:nvPr/>
          </p:nvSpPr>
          <p:spPr bwMode="auto">
            <a:xfrm>
              <a:off x="2880"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sp>
          <p:nvSpPr>
            <p:cNvPr id="16446" name="Rectangle 77"/>
            <p:cNvSpPr>
              <a:spLocks noChangeArrowheads="1"/>
            </p:cNvSpPr>
            <p:nvPr/>
          </p:nvSpPr>
          <p:spPr bwMode="auto">
            <a:xfrm>
              <a:off x="288" y="2304"/>
              <a:ext cx="576" cy="912"/>
            </a:xfrm>
            <a:prstGeom prst="rect">
              <a:avLst/>
            </a:prstGeom>
            <a:solidFill>
              <a:srgbClr val="FFFF66"/>
            </a:solidFill>
            <a:ln w="28575" algn="ctr">
              <a:noFill/>
              <a:miter lim="800000"/>
              <a:headEnd/>
              <a:tailEnd/>
            </a:ln>
            <a:effectLst/>
          </p:spPr>
          <p:txBody>
            <a:bodyPr wrap="none" anchor="ctr">
              <a:spAutoFit/>
            </a:bodyPr>
            <a:lstStyle/>
            <a:p>
              <a:endParaRPr lang="zh-CN" altLang="zh-CN"/>
            </a:p>
          </p:txBody>
        </p:sp>
      </p:grpSp>
      <p:sp>
        <p:nvSpPr>
          <p:cNvPr id="186447" name="Rectangle 79"/>
          <p:cNvSpPr>
            <a:spLocks noChangeArrowheads="1"/>
          </p:cNvSpPr>
          <p:nvPr/>
        </p:nvSpPr>
        <p:spPr bwMode="auto">
          <a:xfrm>
            <a:off x="358775" y="5957888"/>
            <a:ext cx="6007100" cy="915987"/>
          </a:xfrm>
          <a:prstGeom prst="rect">
            <a:avLst/>
          </a:prstGeom>
          <a:solidFill>
            <a:srgbClr val="FFFF66"/>
          </a:solidFill>
          <a:ln w="28575" algn="ctr">
            <a:noFill/>
            <a:miter lim="800000"/>
            <a:headEnd/>
            <a:tailEnd/>
          </a:ln>
          <a:effectLst/>
        </p:spPr>
        <p:txBody>
          <a:bodyPr wrap="none">
            <a:spAutoFit/>
          </a:bodyPr>
          <a:lstStyle/>
          <a:p>
            <a:r>
              <a:rPr lang="en-US" altLang="zh-CN">
                <a:ea typeface="宋体" charset="-122"/>
              </a:rPr>
              <a:t>These are really solving the same subproblem (n=5, k=2)</a:t>
            </a:r>
          </a:p>
          <a:p>
            <a:r>
              <a:rPr lang="en-US" altLang="zh-CN">
                <a:ea typeface="宋体" charset="-122"/>
              </a:rPr>
              <a:t>Longest shift in this subproblem = 13</a:t>
            </a:r>
          </a:p>
          <a:p>
            <a:r>
              <a:rPr lang="en-US" altLang="zh-CN">
                <a:ea typeface="宋体" charset="-122"/>
              </a:rPr>
              <a:t>So longest shift in full problem = max(13,9) or max(13,10)</a:t>
            </a:r>
          </a:p>
        </p:txBody>
      </p:sp>
      <p:sp>
        <p:nvSpPr>
          <p:cNvPr id="16392" name="Text Box 7"/>
          <p:cNvSpPr txBox="1">
            <a:spLocks noChangeArrowheads="1"/>
          </p:cNvSpPr>
          <p:nvPr/>
        </p:nvSpPr>
        <p:spPr bwMode="auto">
          <a:xfrm>
            <a:off x="3308350" y="1905000"/>
            <a:ext cx="1644650" cy="366713"/>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p>
        </p:txBody>
      </p:sp>
      <p:grpSp>
        <p:nvGrpSpPr>
          <p:cNvPr id="3" name="Group 61"/>
          <p:cNvGrpSpPr>
            <a:grpSpLocks/>
          </p:cNvGrpSpPr>
          <p:nvPr/>
        </p:nvGrpSpPr>
        <p:grpSpPr bwMode="auto">
          <a:xfrm>
            <a:off x="0" y="2209800"/>
            <a:ext cx="8382000" cy="900113"/>
            <a:chOff x="0" y="1392"/>
            <a:chExt cx="5280" cy="567"/>
          </a:xfrm>
        </p:grpSpPr>
        <p:sp>
          <p:nvSpPr>
            <p:cNvPr id="16436" name="Text Box 8"/>
            <p:cNvSpPr txBox="1">
              <a:spLocks noChangeArrowheads="1"/>
            </p:cNvSpPr>
            <p:nvPr/>
          </p:nvSpPr>
          <p:spPr bwMode="auto">
            <a:xfrm>
              <a:off x="1197" y="162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a:t>
              </a:r>
              <a:r>
                <a:rPr lang="en-US" altLang="zh-CN" sz="2800" b="1">
                  <a:solidFill>
                    <a:srgbClr val="FF0000"/>
                  </a:solidFill>
                  <a:ea typeface="宋体" charset="-122"/>
                </a:rPr>
                <a:t>|</a:t>
              </a:r>
              <a:r>
                <a:rPr lang="en-US" altLang="zh-CN" b="1">
                  <a:ea typeface="宋体" charset="-122"/>
                </a:rPr>
                <a:t>9</a:t>
              </a:r>
            </a:p>
          </p:txBody>
        </p:sp>
        <p:sp>
          <p:nvSpPr>
            <p:cNvPr id="16437" name="Text Box 9"/>
            <p:cNvSpPr txBox="1">
              <a:spLocks noChangeArrowheads="1"/>
            </p:cNvSpPr>
            <p:nvPr/>
          </p:nvSpPr>
          <p:spPr bwMode="auto">
            <a:xfrm>
              <a:off x="2445" y="1622"/>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a:t>
              </a:r>
              <a:r>
                <a:rPr lang="en-US" altLang="zh-CN" sz="2800" b="1">
                  <a:solidFill>
                    <a:srgbClr val="FF0000"/>
                  </a:solidFill>
                  <a:ea typeface="宋体" charset="-122"/>
                </a:rPr>
                <a:t>|</a:t>
              </a:r>
              <a:r>
                <a:rPr lang="en-US" altLang="zh-CN" b="1">
                  <a:ea typeface="宋体" charset="-122"/>
                </a:rPr>
                <a:t>1 9</a:t>
              </a:r>
            </a:p>
          </p:txBody>
        </p:sp>
        <p:sp>
          <p:nvSpPr>
            <p:cNvPr id="16438" name="Text Box 10"/>
            <p:cNvSpPr txBox="1">
              <a:spLocks noChangeArrowheads="1"/>
            </p:cNvSpPr>
            <p:nvPr/>
          </p:nvSpPr>
          <p:spPr bwMode="auto">
            <a:xfrm>
              <a:off x="3744" y="1611"/>
              <a:ext cx="105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8 1 9</a:t>
              </a:r>
            </a:p>
          </p:txBody>
        </p:sp>
        <p:sp>
          <p:nvSpPr>
            <p:cNvPr id="16439" name="Text Box 11"/>
            <p:cNvSpPr txBox="1">
              <a:spLocks noChangeArrowheads="1"/>
            </p:cNvSpPr>
            <p:nvPr/>
          </p:nvSpPr>
          <p:spPr bwMode="auto">
            <a:xfrm>
              <a:off x="0" y="1632"/>
              <a:ext cx="1099"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5 2 3 7 6 8 1 9</a:t>
              </a:r>
              <a:r>
                <a:rPr lang="en-US" altLang="zh-CN" sz="2800" b="1">
                  <a:solidFill>
                    <a:srgbClr val="FF0000"/>
                  </a:solidFill>
                  <a:ea typeface="宋体" charset="-122"/>
                </a:rPr>
                <a:t>|</a:t>
              </a:r>
              <a:endParaRPr lang="en-US" altLang="zh-CN" b="1">
                <a:ea typeface="宋体" charset="-122"/>
              </a:endParaRPr>
            </a:p>
          </p:txBody>
        </p:sp>
        <p:sp>
          <p:nvSpPr>
            <p:cNvPr id="16440" name="Text Box 13"/>
            <p:cNvSpPr txBox="1">
              <a:spLocks noChangeArrowheads="1"/>
            </p:cNvSpPr>
            <p:nvPr/>
          </p:nvSpPr>
          <p:spPr bwMode="auto">
            <a:xfrm>
              <a:off x="5067" y="168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41" name="Line 14"/>
            <p:cNvSpPr>
              <a:spLocks noChangeShapeType="1"/>
            </p:cNvSpPr>
            <p:nvPr/>
          </p:nvSpPr>
          <p:spPr bwMode="auto">
            <a:xfrm flipV="1">
              <a:off x="672" y="1392"/>
              <a:ext cx="1392" cy="288"/>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42" name="Line 15"/>
            <p:cNvSpPr>
              <a:spLocks noChangeShapeType="1"/>
            </p:cNvSpPr>
            <p:nvPr/>
          </p:nvSpPr>
          <p:spPr bwMode="auto">
            <a:xfrm flipV="1">
              <a:off x="1872" y="1440"/>
              <a:ext cx="38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43" name="Line 16"/>
            <p:cNvSpPr>
              <a:spLocks noChangeShapeType="1"/>
            </p:cNvSpPr>
            <p:nvPr/>
          </p:nvSpPr>
          <p:spPr bwMode="auto">
            <a:xfrm flipH="1" flipV="1">
              <a:off x="2784" y="1440"/>
              <a:ext cx="144" cy="240"/>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44" name="Line 17"/>
            <p:cNvSpPr>
              <a:spLocks noChangeShapeType="1"/>
            </p:cNvSpPr>
            <p:nvPr/>
          </p:nvSpPr>
          <p:spPr bwMode="auto">
            <a:xfrm flipH="1" flipV="1">
              <a:off x="3072" y="1392"/>
              <a:ext cx="1104" cy="240"/>
            </a:xfrm>
            <a:prstGeom prst="line">
              <a:avLst/>
            </a:prstGeom>
            <a:noFill/>
            <a:ln w="19050">
              <a:solidFill>
                <a:schemeClr val="accent1"/>
              </a:solidFill>
              <a:prstDash val="sysDot"/>
              <a:round/>
              <a:headEnd/>
              <a:tailEnd/>
            </a:ln>
            <a:effectLst/>
          </p:spPr>
          <p:txBody>
            <a:bodyPr>
              <a:spAutoFit/>
            </a:bodyPr>
            <a:lstStyle/>
            <a:p>
              <a:endParaRPr lang="zh-CN" altLang="en-US"/>
            </a:p>
          </p:txBody>
        </p:sp>
      </p:grpSp>
      <p:grpSp>
        <p:nvGrpSpPr>
          <p:cNvPr id="4" name="Group 62"/>
          <p:cNvGrpSpPr>
            <a:grpSpLocks/>
          </p:cNvGrpSpPr>
          <p:nvPr/>
        </p:nvGrpSpPr>
        <p:grpSpPr bwMode="auto">
          <a:xfrm>
            <a:off x="76200" y="3048000"/>
            <a:ext cx="4148138" cy="990600"/>
            <a:chOff x="48" y="1920"/>
            <a:chExt cx="2613" cy="624"/>
          </a:xfrm>
        </p:grpSpPr>
        <p:sp>
          <p:nvSpPr>
            <p:cNvPr id="16430" name="Text Box 20"/>
            <p:cNvSpPr txBox="1">
              <a:spLocks noChangeArrowheads="1"/>
            </p:cNvSpPr>
            <p:nvPr/>
          </p:nvSpPr>
          <p:spPr bwMode="auto">
            <a:xfrm>
              <a:off x="240" y="2216"/>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6431" name="Text Box 21"/>
            <p:cNvSpPr txBox="1">
              <a:spLocks noChangeArrowheads="1"/>
            </p:cNvSpPr>
            <p:nvPr/>
          </p:nvSpPr>
          <p:spPr bwMode="auto">
            <a:xfrm>
              <a:off x="1392" y="2217"/>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16432" name="Text Box 24"/>
            <p:cNvSpPr txBox="1">
              <a:spLocks noChangeArrowheads="1"/>
            </p:cNvSpPr>
            <p:nvPr/>
          </p:nvSpPr>
          <p:spPr bwMode="auto">
            <a:xfrm>
              <a:off x="2448" y="227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33" name="Line 26"/>
            <p:cNvSpPr>
              <a:spLocks noChangeShapeType="1"/>
            </p:cNvSpPr>
            <p:nvPr/>
          </p:nvSpPr>
          <p:spPr bwMode="auto">
            <a:xfrm flipV="1">
              <a:off x="744" y="1920"/>
              <a:ext cx="6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34" name="Line 27"/>
            <p:cNvSpPr>
              <a:spLocks noChangeShapeType="1"/>
            </p:cNvSpPr>
            <p:nvPr/>
          </p:nvSpPr>
          <p:spPr bwMode="auto">
            <a:xfrm flipH="1" flipV="1">
              <a:off x="1872" y="1920"/>
              <a:ext cx="99" cy="349"/>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35" name="Text Box 29"/>
            <p:cNvSpPr txBox="1">
              <a:spLocks noChangeArrowheads="1"/>
            </p:cNvSpPr>
            <p:nvPr/>
          </p:nvSpPr>
          <p:spPr bwMode="auto">
            <a:xfrm>
              <a:off x="48" y="226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7" name="Group 69"/>
          <p:cNvGrpSpPr>
            <a:grpSpLocks/>
          </p:cNvGrpSpPr>
          <p:nvPr/>
        </p:nvGrpSpPr>
        <p:grpSpPr bwMode="auto">
          <a:xfrm>
            <a:off x="4267200" y="3048000"/>
            <a:ext cx="4343400" cy="990600"/>
            <a:chOff x="2688" y="1920"/>
            <a:chExt cx="2736" cy="624"/>
          </a:xfrm>
        </p:grpSpPr>
        <p:sp>
          <p:nvSpPr>
            <p:cNvPr id="16424" name="Text Box 31"/>
            <p:cNvSpPr txBox="1">
              <a:spLocks noChangeArrowheads="1"/>
            </p:cNvSpPr>
            <p:nvPr/>
          </p:nvSpPr>
          <p:spPr bwMode="auto">
            <a:xfrm>
              <a:off x="2832" y="2208"/>
              <a:ext cx="1082"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5 2 3 7 6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16425" name="Text Box 32"/>
            <p:cNvSpPr txBox="1">
              <a:spLocks noChangeArrowheads="1"/>
            </p:cNvSpPr>
            <p:nvPr/>
          </p:nvSpPr>
          <p:spPr bwMode="auto">
            <a:xfrm>
              <a:off x="4032" y="2208"/>
              <a:ext cx="1092" cy="330"/>
            </a:xfrm>
            <a:prstGeom prst="rect">
              <a:avLst/>
            </a:prstGeom>
            <a:noFill/>
            <a:ln w="28575" algn="ctr">
              <a:noFill/>
              <a:miter lim="800000"/>
              <a:headEnd/>
              <a:tailEnd/>
            </a:ln>
            <a:effectLst/>
          </p:spPr>
          <p:txBody>
            <a:bodyPr wrap="none">
              <a:spAutoFit/>
            </a:bodyPr>
            <a:lstStyle/>
            <a:p>
              <a:pPr algn="l"/>
              <a:r>
                <a:rPr lang="en-US" altLang="zh-CN" b="1">
                  <a:ea typeface="宋体" charset="-122"/>
                </a:rPr>
                <a:t>5 2 3 7</a:t>
              </a:r>
              <a:r>
                <a:rPr lang="en-US" altLang="zh-CN" sz="2800" b="1">
                  <a:solidFill>
                    <a:srgbClr val="FF0000"/>
                  </a:solidFill>
                  <a:ea typeface="宋体" charset="-122"/>
                </a:rPr>
                <a:t>|</a:t>
              </a:r>
              <a:r>
                <a:rPr lang="en-US" altLang="zh-CN" b="1">
                  <a:ea typeface="宋体" charset="-122"/>
                </a:rPr>
                <a:t>6 8</a:t>
              </a:r>
              <a:r>
                <a:rPr lang="en-US" altLang="zh-CN" sz="2800" b="1">
                  <a:solidFill>
                    <a:srgbClr val="FF0000"/>
                  </a:solidFill>
                  <a:ea typeface="宋体" charset="-122"/>
                </a:rPr>
                <a:t>|</a:t>
              </a:r>
              <a:r>
                <a:rPr lang="en-US" altLang="zh-CN" b="1">
                  <a:ea typeface="宋体" charset="-122"/>
                </a:rPr>
                <a:t>1 9</a:t>
              </a:r>
            </a:p>
          </p:txBody>
        </p:sp>
        <p:sp>
          <p:nvSpPr>
            <p:cNvPr id="16426" name="Text Box 33"/>
            <p:cNvSpPr txBox="1">
              <a:spLocks noChangeArrowheads="1"/>
            </p:cNvSpPr>
            <p:nvPr/>
          </p:nvSpPr>
          <p:spPr bwMode="auto">
            <a:xfrm>
              <a:off x="5211" y="2313"/>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27" name="Line 34"/>
            <p:cNvSpPr>
              <a:spLocks noChangeShapeType="1"/>
            </p:cNvSpPr>
            <p:nvPr/>
          </p:nvSpPr>
          <p:spPr bwMode="auto">
            <a:xfrm flipH="1" flipV="1">
              <a:off x="2976" y="1931"/>
              <a:ext cx="96" cy="373"/>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28" name="Line 35"/>
            <p:cNvSpPr>
              <a:spLocks noChangeShapeType="1"/>
            </p:cNvSpPr>
            <p:nvPr/>
          </p:nvSpPr>
          <p:spPr bwMode="auto">
            <a:xfrm flipH="1" flipV="1">
              <a:off x="3408" y="1920"/>
              <a:ext cx="720" cy="43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29" name="Text Box 36"/>
            <p:cNvSpPr txBox="1">
              <a:spLocks noChangeArrowheads="1"/>
            </p:cNvSpPr>
            <p:nvPr/>
          </p:nvSpPr>
          <p:spPr bwMode="auto">
            <a:xfrm>
              <a:off x="2688" y="2265"/>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8" name="Group 66"/>
          <p:cNvGrpSpPr>
            <a:grpSpLocks/>
          </p:cNvGrpSpPr>
          <p:nvPr/>
        </p:nvGrpSpPr>
        <p:grpSpPr bwMode="auto">
          <a:xfrm>
            <a:off x="533400" y="5029200"/>
            <a:ext cx="1555750" cy="762000"/>
            <a:chOff x="336" y="3168"/>
            <a:chExt cx="980" cy="480"/>
          </a:xfrm>
        </p:grpSpPr>
        <p:sp>
          <p:nvSpPr>
            <p:cNvPr id="16422" name="Rectangle 43"/>
            <p:cNvSpPr>
              <a:spLocks noChangeArrowheads="1"/>
            </p:cNvSpPr>
            <p:nvPr/>
          </p:nvSpPr>
          <p:spPr bwMode="auto">
            <a:xfrm>
              <a:off x="336" y="3244"/>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16423" name="Line 44"/>
            <p:cNvSpPr>
              <a:spLocks noChangeShapeType="1"/>
            </p:cNvSpPr>
            <p:nvPr/>
          </p:nvSpPr>
          <p:spPr bwMode="auto">
            <a:xfrm>
              <a:off x="672" y="3168"/>
              <a:ext cx="192" cy="0"/>
            </a:xfrm>
            <a:prstGeom prst="line">
              <a:avLst/>
            </a:prstGeom>
            <a:noFill/>
            <a:ln w="28575">
              <a:solidFill>
                <a:srgbClr val="FF5050"/>
              </a:solidFill>
              <a:round/>
              <a:headEnd/>
              <a:tailEnd/>
            </a:ln>
            <a:effectLst/>
          </p:spPr>
          <p:txBody>
            <a:bodyPr>
              <a:spAutoFit/>
            </a:bodyPr>
            <a:lstStyle/>
            <a:p>
              <a:endParaRPr lang="zh-CN" altLang="en-US"/>
            </a:p>
          </p:txBody>
        </p:sp>
      </p:grpSp>
      <p:grpSp>
        <p:nvGrpSpPr>
          <p:cNvPr id="9" name="Group 65"/>
          <p:cNvGrpSpPr>
            <a:grpSpLocks/>
          </p:cNvGrpSpPr>
          <p:nvPr/>
        </p:nvGrpSpPr>
        <p:grpSpPr bwMode="auto">
          <a:xfrm>
            <a:off x="76200" y="4056063"/>
            <a:ext cx="2395538" cy="1038225"/>
            <a:chOff x="48" y="2555"/>
            <a:chExt cx="1509" cy="654"/>
          </a:xfrm>
        </p:grpSpPr>
        <p:sp>
          <p:nvSpPr>
            <p:cNvPr id="16417" name="Text Box 42"/>
            <p:cNvSpPr txBox="1">
              <a:spLocks noChangeArrowheads="1"/>
            </p:cNvSpPr>
            <p:nvPr/>
          </p:nvSpPr>
          <p:spPr bwMode="auto">
            <a:xfrm>
              <a:off x="1344"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18" name="Text Box 37"/>
            <p:cNvSpPr txBox="1">
              <a:spLocks noChangeArrowheads="1"/>
            </p:cNvSpPr>
            <p:nvPr/>
          </p:nvSpPr>
          <p:spPr bwMode="auto">
            <a:xfrm>
              <a:off x="240" y="2880"/>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8 1</a:t>
              </a:r>
              <a:r>
                <a:rPr lang="en-US" altLang="zh-CN" sz="2800" b="1">
                  <a:solidFill>
                    <a:srgbClr val="FF0000"/>
                  </a:solidFill>
                  <a:ea typeface="宋体" charset="-122"/>
                </a:rPr>
                <a:t>|</a:t>
              </a:r>
              <a:r>
                <a:rPr lang="en-US" altLang="zh-CN" b="1">
                  <a:ea typeface="宋体" charset="-122"/>
                </a:rPr>
                <a:t>9</a:t>
              </a:r>
            </a:p>
          </p:txBody>
        </p:sp>
        <p:sp>
          <p:nvSpPr>
            <p:cNvPr id="16419" name="Text Box 38"/>
            <p:cNvSpPr txBox="1">
              <a:spLocks noChangeArrowheads="1"/>
            </p:cNvSpPr>
            <p:nvPr/>
          </p:nvSpPr>
          <p:spPr bwMode="auto">
            <a:xfrm>
              <a:off x="48" y="2930"/>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20" name="Line 41"/>
            <p:cNvSpPr>
              <a:spLocks noChangeShapeType="1"/>
            </p:cNvSpPr>
            <p:nvPr/>
          </p:nvSpPr>
          <p:spPr bwMode="auto">
            <a:xfrm flipH="1" flipV="1">
              <a:off x="744" y="2555"/>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21" name="Text Box 46"/>
            <p:cNvSpPr txBox="1">
              <a:spLocks noChangeArrowheads="1"/>
            </p:cNvSpPr>
            <p:nvPr/>
          </p:nvSpPr>
          <p:spPr bwMode="auto">
            <a:xfrm>
              <a:off x="1344"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10" name="Group 73"/>
          <p:cNvGrpSpPr>
            <a:grpSpLocks/>
          </p:cNvGrpSpPr>
          <p:nvPr/>
        </p:nvGrpSpPr>
        <p:grpSpPr bwMode="auto">
          <a:xfrm>
            <a:off x="2438400" y="4132263"/>
            <a:ext cx="2090738" cy="1035050"/>
            <a:chOff x="1536" y="2603"/>
            <a:chExt cx="1317" cy="652"/>
          </a:xfrm>
        </p:grpSpPr>
        <p:grpSp>
          <p:nvGrpSpPr>
            <p:cNvPr id="11" name="Group 67"/>
            <p:cNvGrpSpPr>
              <a:grpSpLocks/>
            </p:cNvGrpSpPr>
            <p:nvPr/>
          </p:nvGrpSpPr>
          <p:grpSpPr bwMode="auto">
            <a:xfrm>
              <a:off x="1536" y="2603"/>
              <a:ext cx="1105" cy="652"/>
              <a:chOff x="1536" y="2603"/>
              <a:chExt cx="1105" cy="652"/>
            </a:xfrm>
          </p:grpSpPr>
          <p:sp>
            <p:nvSpPr>
              <p:cNvPr id="16415" name="Text Box 45"/>
              <p:cNvSpPr txBox="1">
                <a:spLocks noChangeArrowheads="1"/>
              </p:cNvSpPr>
              <p:nvPr/>
            </p:nvSpPr>
            <p:spPr bwMode="auto">
              <a:xfrm>
                <a:off x="1536"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a:t>
                </a:r>
                <a:r>
                  <a:rPr lang="en-US" altLang="zh-CN" sz="2800" b="1">
                    <a:solidFill>
                      <a:srgbClr val="FF0000"/>
                    </a:solidFill>
                    <a:ea typeface="宋体" charset="-122"/>
                  </a:rPr>
                  <a:t>|</a:t>
                </a:r>
                <a:r>
                  <a:rPr lang="en-US" altLang="zh-CN" b="1">
                    <a:ea typeface="宋体" charset="-122"/>
                  </a:rPr>
                  <a:t>3 7</a:t>
                </a:r>
                <a:r>
                  <a:rPr lang="en-US" altLang="zh-CN" sz="2800" b="1">
                    <a:solidFill>
                      <a:srgbClr val="FF0000"/>
                    </a:solidFill>
                    <a:ea typeface="宋体" charset="-122"/>
                  </a:rPr>
                  <a:t>|</a:t>
                </a:r>
                <a:r>
                  <a:rPr lang="en-US" altLang="zh-CN" b="1">
                    <a:ea typeface="宋体" charset="-122"/>
                  </a:rPr>
                  <a:t>6 8 1</a:t>
                </a:r>
                <a:r>
                  <a:rPr lang="en-US" altLang="zh-CN" sz="2800" b="1">
                    <a:solidFill>
                      <a:srgbClr val="FF0000"/>
                    </a:solidFill>
                    <a:ea typeface="宋体" charset="-122"/>
                  </a:rPr>
                  <a:t>|</a:t>
                </a:r>
                <a:r>
                  <a:rPr lang="en-US" altLang="zh-CN" b="1">
                    <a:ea typeface="宋体" charset="-122"/>
                  </a:rPr>
                  <a:t>9</a:t>
                </a:r>
              </a:p>
            </p:txBody>
          </p:sp>
          <p:sp>
            <p:nvSpPr>
              <p:cNvPr id="16416" name="Line 47"/>
              <p:cNvSpPr>
                <a:spLocks noChangeShapeType="1"/>
              </p:cNvSpPr>
              <p:nvPr/>
            </p:nvSpPr>
            <p:spPr bwMode="auto">
              <a:xfrm flipH="1" flipV="1">
                <a:off x="2040"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grpSp>
        <p:sp>
          <p:nvSpPr>
            <p:cNvPr id="16414" name="Text Box 48"/>
            <p:cNvSpPr txBox="1">
              <a:spLocks noChangeArrowheads="1"/>
            </p:cNvSpPr>
            <p:nvPr/>
          </p:nvSpPr>
          <p:spPr bwMode="auto">
            <a:xfrm>
              <a:off x="2640"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12" name="Group 68"/>
          <p:cNvGrpSpPr>
            <a:grpSpLocks/>
          </p:cNvGrpSpPr>
          <p:nvPr/>
        </p:nvGrpSpPr>
        <p:grpSpPr bwMode="auto">
          <a:xfrm>
            <a:off x="2590800" y="5086350"/>
            <a:ext cx="1555750" cy="781050"/>
            <a:chOff x="1632" y="3204"/>
            <a:chExt cx="980" cy="492"/>
          </a:xfrm>
        </p:grpSpPr>
        <p:sp>
          <p:nvSpPr>
            <p:cNvPr id="16411" name="Rectangle 49"/>
            <p:cNvSpPr>
              <a:spLocks noChangeArrowheads="1"/>
            </p:cNvSpPr>
            <p:nvPr/>
          </p:nvSpPr>
          <p:spPr bwMode="auto">
            <a:xfrm>
              <a:off x="1632"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15</a:t>
              </a:r>
            </a:p>
          </p:txBody>
        </p:sp>
        <p:sp>
          <p:nvSpPr>
            <p:cNvPr id="16412" name="Line 50"/>
            <p:cNvSpPr>
              <a:spLocks noChangeShapeType="1"/>
            </p:cNvSpPr>
            <p:nvPr/>
          </p:nvSpPr>
          <p:spPr bwMode="auto">
            <a:xfrm flipV="1">
              <a:off x="2160" y="3204"/>
              <a:ext cx="225" cy="12"/>
            </a:xfrm>
            <a:prstGeom prst="line">
              <a:avLst/>
            </a:prstGeom>
            <a:noFill/>
            <a:ln w="28575">
              <a:solidFill>
                <a:srgbClr val="FF5050"/>
              </a:solidFill>
              <a:round/>
              <a:headEnd/>
              <a:tailEnd/>
            </a:ln>
            <a:effectLst/>
          </p:spPr>
          <p:txBody>
            <a:bodyPr>
              <a:spAutoFit/>
            </a:bodyPr>
            <a:lstStyle/>
            <a:p>
              <a:endParaRPr lang="zh-CN" altLang="en-US"/>
            </a:p>
          </p:txBody>
        </p:sp>
      </p:grpSp>
      <p:grpSp>
        <p:nvGrpSpPr>
          <p:cNvPr id="13" name="Group 71"/>
          <p:cNvGrpSpPr>
            <a:grpSpLocks/>
          </p:cNvGrpSpPr>
          <p:nvPr/>
        </p:nvGrpSpPr>
        <p:grpSpPr bwMode="auto">
          <a:xfrm>
            <a:off x="4191000" y="4132263"/>
            <a:ext cx="2395538" cy="1035050"/>
            <a:chOff x="2715" y="2603"/>
            <a:chExt cx="1509" cy="652"/>
          </a:xfrm>
        </p:grpSpPr>
        <p:sp>
          <p:nvSpPr>
            <p:cNvPr id="16406" name="Text Box 51"/>
            <p:cNvSpPr txBox="1">
              <a:spLocks noChangeArrowheads="1"/>
            </p:cNvSpPr>
            <p:nvPr/>
          </p:nvSpPr>
          <p:spPr bwMode="auto">
            <a:xfrm>
              <a:off x="2715" y="2976"/>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07" name="Text Box 52"/>
            <p:cNvSpPr txBox="1">
              <a:spLocks noChangeArrowheads="1"/>
            </p:cNvSpPr>
            <p:nvPr/>
          </p:nvSpPr>
          <p:spPr bwMode="auto">
            <a:xfrm>
              <a:off x="2907" y="2928"/>
              <a:ext cx="1105" cy="327"/>
            </a:xfrm>
            <a:prstGeom prst="rect">
              <a:avLst/>
            </a:prstGeom>
            <a:noFill/>
            <a:ln w="28575" algn="ctr">
              <a:noFill/>
              <a:miter lim="800000"/>
              <a:headEnd/>
              <a:tailEnd/>
            </a:ln>
            <a:effectLst/>
          </p:spPr>
          <p:txBody>
            <a:bodyPr wrap="none">
              <a:spAutoFit/>
            </a:bodyPr>
            <a:lstStyle/>
            <a:p>
              <a:pPr algn="l"/>
              <a:r>
                <a:rPr lang="en-US" altLang="zh-CN" b="1">
                  <a:ea typeface="宋体" charset="-122"/>
                </a:rPr>
                <a:t>5 2 3</a:t>
              </a:r>
              <a:r>
                <a:rPr lang="en-US" altLang="zh-CN" sz="2800" b="1">
                  <a:solidFill>
                    <a:srgbClr val="FF0000"/>
                  </a:solidFill>
                  <a:ea typeface="宋体" charset="-122"/>
                </a:rPr>
                <a:t>|</a:t>
              </a:r>
              <a:r>
                <a:rPr lang="en-US" altLang="zh-CN" b="1">
                  <a:ea typeface="宋体" charset="-122"/>
                </a:rPr>
                <a:t>7 6</a:t>
              </a:r>
              <a:r>
                <a:rPr lang="en-US" altLang="zh-CN" sz="2800" b="1">
                  <a:solidFill>
                    <a:srgbClr val="FF0000"/>
                  </a:solidFill>
                  <a:ea typeface="宋体" charset="-122"/>
                </a:rPr>
                <a:t>|</a:t>
              </a:r>
              <a:r>
                <a:rPr lang="en-US" altLang="zh-CN" b="1">
                  <a:ea typeface="宋体" charset="-122"/>
                </a:rPr>
                <a:t>8</a:t>
              </a:r>
              <a:r>
                <a:rPr lang="en-US" altLang="zh-CN" sz="2800" b="1">
                  <a:solidFill>
                    <a:srgbClr val="FF0000"/>
                  </a:solidFill>
                  <a:ea typeface="宋体" charset="-122"/>
                </a:rPr>
                <a:t>|</a:t>
              </a:r>
              <a:r>
                <a:rPr lang="en-US" altLang="zh-CN" b="1">
                  <a:ea typeface="宋体" charset="-122"/>
                </a:rPr>
                <a:t>1 9</a:t>
              </a:r>
            </a:p>
          </p:txBody>
        </p:sp>
        <p:sp>
          <p:nvSpPr>
            <p:cNvPr id="16408" name="Text Box 53"/>
            <p:cNvSpPr txBox="1">
              <a:spLocks noChangeArrowheads="1"/>
            </p:cNvSpPr>
            <p:nvPr/>
          </p:nvSpPr>
          <p:spPr bwMode="auto">
            <a:xfrm>
              <a:off x="2715" y="2978"/>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sp>
          <p:nvSpPr>
            <p:cNvPr id="16409" name="Line 54"/>
            <p:cNvSpPr>
              <a:spLocks noChangeShapeType="1"/>
            </p:cNvSpPr>
            <p:nvPr/>
          </p:nvSpPr>
          <p:spPr bwMode="auto">
            <a:xfrm flipH="1" flipV="1">
              <a:off x="3411" y="2603"/>
              <a:ext cx="6" cy="352"/>
            </a:xfrm>
            <a:prstGeom prst="line">
              <a:avLst/>
            </a:prstGeom>
            <a:noFill/>
            <a:ln w="19050">
              <a:solidFill>
                <a:schemeClr val="accent1"/>
              </a:solidFill>
              <a:prstDash val="sysDot"/>
              <a:round/>
              <a:headEnd/>
              <a:tailEnd/>
            </a:ln>
            <a:effectLst/>
          </p:spPr>
          <p:txBody>
            <a:bodyPr>
              <a:spAutoFit/>
            </a:bodyPr>
            <a:lstStyle/>
            <a:p>
              <a:endParaRPr lang="zh-CN" altLang="en-US"/>
            </a:p>
          </p:txBody>
        </p:sp>
        <p:sp>
          <p:nvSpPr>
            <p:cNvPr id="16410" name="Text Box 55"/>
            <p:cNvSpPr txBox="1">
              <a:spLocks noChangeArrowheads="1"/>
            </p:cNvSpPr>
            <p:nvPr/>
          </p:nvSpPr>
          <p:spPr bwMode="auto">
            <a:xfrm>
              <a:off x="4011" y="3024"/>
              <a:ext cx="213" cy="231"/>
            </a:xfrm>
            <a:prstGeom prst="rect">
              <a:avLst/>
            </a:prstGeom>
            <a:noFill/>
            <a:ln w="28575" algn="ctr">
              <a:noFill/>
              <a:miter lim="800000"/>
              <a:headEnd/>
              <a:tailEnd/>
            </a:ln>
            <a:effectLst/>
          </p:spPr>
          <p:txBody>
            <a:bodyPr wrap="none">
              <a:spAutoFit/>
            </a:bodyPr>
            <a:lstStyle/>
            <a:p>
              <a:pPr algn="l"/>
              <a:r>
                <a:rPr lang="en-US" altLang="zh-CN" b="1">
                  <a:latin typeface="Comic Sans MS" pitchFamily="66" charset="0"/>
                  <a:ea typeface="宋体" charset="-122"/>
                </a:rPr>
                <a:t>…</a:t>
              </a:r>
              <a:endParaRPr lang="en-US" altLang="zh-CN" b="1">
                <a:ea typeface="宋体" charset="-122"/>
              </a:endParaRPr>
            </a:p>
          </p:txBody>
        </p:sp>
      </p:grpSp>
      <p:grpSp>
        <p:nvGrpSpPr>
          <p:cNvPr id="14" name="Group 72"/>
          <p:cNvGrpSpPr>
            <a:grpSpLocks/>
          </p:cNvGrpSpPr>
          <p:nvPr/>
        </p:nvGrpSpPr>
        <p:grpSpPr bwMode="auto">
          <a:xfrm>
            <a:off x="4648200" y="5086350"/>
            <a:ext cx="1555750" cy="781050"/>
            <a:chOff x="3003" y="3204"/>
            <a:chExt cx="980" cy="492"/>
          </a:xfrm>
        </p:grpSpPr>
        <p:sp>
          <p:nvSpPr>
            <p:cNvPr id="16404" name="Rectangle 56"/>
            <p:cNvSpPr>
              <a:spLocks noChangeArrowheads="1"/>
            </p:cNvSpPr>
            <p:nvPr/>
          </p:nvSpPr>
          <p:spPr bwMode="auto">
            <a:xfrm>
              <a:off x="3003" y="3292"/>
              <a:ext cx="980" cy="404"/>
            </a:xfrm>
            <a:prstGeom prst="rect">
              <a:avLst/>
            </a:prstGeom>
            <a:noFill/>
            <a:ln w="28575" algn="ctr">
              <a:noFill/>
              <a:miter lim="800000"/>
              <a:headEnd/>
              <a:tailEnd/>
            </a:ln>
            <a:effectLst/>
          </p:spPr>
          <p:txBody>
            <a:bodyPr wrap="none">
              <a:spAutoFit/>
            </a:bodyPr>
            <a:lstStyle/>
            <a:p>
              <a:r>
                <a:rPr lang="en-US" altLang="zh-CN">
                  <a:solidFill>
                    <a:srgbClr val="FF0000"/>
                  </a:solidFill>
                  <a:ea typeface="宋体" charset="-122"/>
                </a:rPr>
                <a:t>Longest shift </a:t>
              </a:r>
              <a:br>
                <a:rPr lang="en-US" altLang="zh-CN">
                  <a:solidFill>
                    <a:srgbClr val="FF0000"/>
                  </a:solidFill>
                  <a:ea typeface="宋体" charset="-122"/>
                </a:rPr>
              </a:br>
              <a:r>
                <a:rPr lang="en-US" altLang="zh-CN">
                  <a:solidFill>
                    <a:srgbClr val="FF0000"/>
                  </a:solidFill>
                  <a:ea typeface="宋体" charset="-122"/>
                </a:rPr>
                <a:t>has length 13</a:t>
              </a:r>
            </a:p>
          </p:txBody>
        </p:sp>
        <p:sp>
          <p:nvSpPr>
            <p:cNvPr id="16405" name="Line 57"/>
            <p:cNvSpPr>
              <a:spLocks noChangeShapeType="1"/>
            </p:cNvSpPr>
            <p:nvPr/>
          </p:nvSpPr>
          <p:spPr bwMode="auto">
            <a:xfrm flipV="1">
              <a:off x="3327" y="3204"/>
              <a:ext cx="225" cy="12"/>
            </a:xfrm>
            <a:prstGeom prst="line">
              <a:avLst/>
            </a:prstGeom>
            <a:noFill/>
            <a:ln w="28575">
              <a:solidFill>
                <a:srgbClr val="FF5050"/>
              </a:solidFill>
              <a:round/>
              <a:headEnd/>
              <a:tailEnd/>
            </a:ln>
            <a:effectLst/>
          </p:spPr>
          <p:txBody>
            <a:bodyPr>
              <a:spAutoFit/>
            </a:bodyPr>
            <a:lstStyle/>
            <a:p>
              <a:endParaRPr lang="zh-CN" altLang="en-US"/>
            </a:p>
          </p:txBody>
        </p:sp>
      </p:grpSp>
      <p:sp>
        <p:nvSpPr>
          <p:cNvPr id="186428" name="Text Box 60"/>
          <p:cNvSpPr txBox="1">
            <a:spLocks noChangeArrowheads="1"/>
          </p:cNvSpPr>
          <p:nvPr/>
        </p:nvSpPr>
        <p:spPr bwMode="auto">
          <a:xfrm>
            <a:off x="6096000" y="2895600"/>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18</a:t>
            </a:r>
          </a:p>
        </p:txBody>
      </p:sp>
      <p:sp>
        <p:nvSpPr>
          <p:cNvPr id="186444" name="Text Box 76"/>
          <p:cNvSpPr txBox="1">
            <a:spLocks noChangeArrowheads="1"/>
          </p:cNvSpPr>
          <p:nvPr/>
        </p:nvSpPr>
        <p:spPr bwMode="auto">
          <a:xfrm>
            <a:off x="6324600" y="3838575"/>
            <a:ext cx="2320925" cy="581025"/>
          </a:xfrm>
          <a:prstGeom prst="rect">
            <a:avLst/>
          </a:prstGeom>
          <a:noFill/>
          <a:ln w="28575" algn="ctr">
            <a:noFill/>
            <a:miter lim="800000"/>
            <a:headEnd/>
            <a:tailEnd/>
          </a:ln>
          <a:effectLst/>
        </p:spPr>
        <p:txBody>
          <a:bodyPr>
            <a:spAutoFit/>
          </a:bodyPr>
          <a:lstStyle/>
          <a:p>
            <a:r>
              <a:rPr lang="en-US" altLang="zh-CN" sz="1600">
                <a:solidFill>
                  <a:schemeClr val="folHlink"/>
                </a:solidFill>
                <a:ea typeface="宋体" charset="-122"/>
              </a:rPr>
              <a:t>can prune: already know longest shift </a:t>
            </a:r>
            <a:r>
              <a:rPr lang="en-US" altLang="zh-CN" sz="1600">
                <a:solidFill>
                  <a:schemeClr val="folHlink"/>
                </a:solidFill>
                <a:ea typeface="宋体" charset="-122"/>
                <a:sym typeface="Symbol" pitchFamily="18" charset="2"/>
              </a:rPr>
              <a:t></a:t>
            </a:r>
            <a:r>
              <a:rPr lang="en-US" altLang="zh-CN" sz="1600">
                <a:solidFill>
                  <a:schemeClr val="folHlink"/>
                </a:solidFill>
                <a:ea typeface="宋体" charset="-122"/>
              </a:rPr>
              <a:t> 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642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644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2000"/>
                                        <p:tgtEl>
                                          <p:spTgt spid="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6447">
                                            <p:bg/>
                                          </p:spTgt>
                                        </p:tgtEl>
                                        <p:attrNameLst>
                                          <p:attrName>style.visibility</p:attrName>
                                        </p:attrNameLst>
                                      </p:cBhvr>
                                      <p:to>
                                        <p:strVal val="visible"/>
                                      </p:to>
                                    </p:set>
                                    <p:animEffect transition="in" filter="fade">
                                      <p:cBhvr>
                                        <p:cTn id="68" dur="2000"/>
                                        <p:tgtEl>
                                          <p:spTgt spid="186447">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6447">
                                            <p:txEl>
                                              <p:pRg st="0" end="0"/>
                                            </p:txEl>
                                          </p:spTgt>
                                        </p:tgtEl>
                                        <p:attrNameLst>
                                          <p:attrName>style.visibility</p:attrName>
                                        </p:attrNameLst>
                                      </p:cBhvr>
                                      <p:to>
                                        <p:strVal val="visible"/>
                                      </p:to>
                                    </p:set>
                                    <p:animEffect transition="in" filter="fade">
                                      <p:cBhvr>
                                        <p:cTn id="71" dur="2000"/>
                                        <p:tgtEl>
                                          <p:spTgt spid="186447">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86447">
                                            <p:txEl>
                                              <p:pRg st="1" end="1"/>
                                            </p:txEl>
                                          </p:spTgt>
                                        </p:tgtEl>
                                        <p:attrNameLst>
                                          <p:attrName>style.visibility</p:attrName>
                                        </p:attrNameLst>
                                      </p:cBhvr>
                                      <p:to>
                                        <p:strVal val="visible"/>
                                      </p:to>
                                    </p:set>
                                    <p:animEffect transition="in" filter="fade">
                                      <p:cBhvr>
                                        <p:cTn id="76" dur="2000"/>
                                        <p:tgtEl>
                                          <p:spTgt spid="186447">
                                            <p:txEl>
                                              <p:pRg st="1" end="1"/>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86447">
                                            <p:txEl>
                                              <p:pRg st="2" end="2"/>
                                            </p:txEl>
                                          </p:spTgt>
                                        </p:tgtEl>
                                        <p:attrNameLst>
                                          <p:attrName>style.visibility</p:attrName>
                                        </p:attrNameLst>
                                      </p:cBhvr>
                                      <p:to>
                                        <p:strVal val="visible"/>
                                      </p:to>
                                    </p:set>
                                    <p:animEffect transition="in" filter="fade">
                                      <p:cBhvr>
                                        <p:cTn id="81" dur="2000"/>
                                        <p:tgtEl>
                                          <p:spTgt spid="1864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47" grpId="0" build="p" animBg="1"/>
      <p:bldP spid="186428" grpId="0"/>
      <p:bldP spid="18644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7BBCEA-EA39-4CDA-A4DA-35E23AC4B9F9}" type="slidenum">
              <a:rPr lang="en-US" altLang="en-US" sz="1200">
                <a:latin typeface="Garamond" pitchFamily="18" charset="0"/>
              </a:rPr>
              <a:pPr algn="r"/>
              <a:t>97</a:t>
            </a:fld>
            <a:endParaRPr lang="en-US" altLang="en-US" sz="1200">
              <a:latin typeface="Garamond" pitchFamily="18" charset="0"/>
            </a:endParaRPr>
          </a:p>
        </p:txBody>
      </p:sp>
      <p:sp>
        <p:nvSpPr>
          <p:cNvPr id="17412" name="Rectangle 2"/>
          <p:cNvSpPr>
            <a:spLocks noGrp="1" noChangeArrowheads="1"/>
          </p:cNvSpPr>
          <p:nvPr>
            <p:ph type="title"/>
          </p:nvPr>
        </p:nvSpPr>
        <p:spPr/>
        <p:txBody>
          <a:bodyPr>
            <a:normAutofit fontScale="90000"/>
          </a:bodyPr>
          <a:lstStyle/>
          <a:p>
            <a:pPr eaLnBrk="1" hangingPunct="1"/>
            <a:r>
              <a:rPr lang="en-US" altLang="zh-CN" sz="3800" smtClean="0">
                <a:ea typeface="宋体" charset="-122"/>
              </a:rPr>
              <a:t>Another example: Sequence partitioning</a:t>
            </a:r>
            <a:br>
              <a:rPr lang="en-US" altLang="zh-CN" sz="3800" smtClean="0">
                <a:ea typeface="宋体" charset="-122"/>
              </a:rPr>
            </a:br>
            <a:r>
              <a:rPr lang="en-US" altLang="zh-CN" sz="2200" i="1" smtClean="0">
                <a:ea typeface="宋体" charset="-122"/>
              </a:rPr>
              <a:t>Divide sequence of N tasks into K shifts</a:t>
            </a:r>
          </a:p>
        </p:txBody>
      </p:sp>
      <p:sp>
        <p:nvSpPr>
          <p:cNvPr id="17413" name="Rectangle 63"/>
          <p:cNvSpPr>
            <a:spLocks noGrp="1" noChangeArrowheads="1"/>
          </p:cNvSpPr>
          <p:nvPr>
            <p:ph type="body" idx="1"/>
          </p:nvPr>
        </p:nvSpPr>
        <p:spPr>
          <a:xfrm>
            <a:off x="457200" y="1295400"/>
            <a:ext cx="8686800" cy="4530725"/>
          </a:xfrm>
        </p:spPr>
        <p:txBody>
          <a:bodyPr/>
          <a:lstStyle/>
          <a:p>
            <a:pPr>
              <a:lnSpc>
                <a:spcPct val="90000"/>
              </a:lnSpc>
            </a:pPr>
            <a:r>
              <a:rPr lang="en-US" altLang="zh-CN" sz="2600" dirty="0" err="1" smtClean="0">
                <a:ea typeface="宋体" charset="-122"/>
              </a:rPr>
              <a:t>int</a:t>
            </a:r>
            <a:r>
              <a:rPr lang="en-US" altLang="zh-CN" sz="2600" dirty="0" smtClean="0">
                <a:ea typeface="宋体" charset="-122"/>
              </a:rPr>
              <a:t> best(N,K):    </a:t>
            </a:r>
            <a:r>
              <a:rPr lang="en-US" altLang="zh-CN" sz="2200" dirty="0" smtClean="0">
                <a:solidFill>
                  <a:schemeClr val="folHlink"/>
                </a:solidFill>
                <a:latin typeface="Comic Sans MS" pitchFamily="66" charset="0"/>
                <a:ea typeface="宋体" charset="-122"/>
              </a:rPr>
              <a:t>// </a:t>
            </a:r>
            <a:r>
              <a:rPr lang="en-US" altLang="zh-CN" sz="2200" dirty="0" err="1" smtClean="0">
                <a:solidFill>
                  <a:schemeClr val="folHlink"/>
                </a:solidFill>
                <a:latin typeface="Comic Sans MS" pitchFamily="66" charset="0"/>
                <a:ea typeface="宋体" charset="-122"/>
              </a:rPr>
              <a:t>memoize</a:t>
            </a:r>
            <a:r>
              <a:rPr lang="en-US" altLang="zh-CN" sz="2200" dirty="0" smtClean="0">
                <a:solidFill>
                  <a:schemeClr val="folHlink"/>
                </a:solidFill>
                <a:latin typeface="Comic Sans MS" pitchFamily="66" charset="0"/>
                <a:ea typeface="宋体" charset="-122"/>
              </a:rPr>
              <a:t> this!</a:t>
            </a:r>
          </a:p>
          <a:p>
            <a:pPr lvl="1">
              <a:lnSpc>
                <a:spcPct val="90000"/>
              </a:lnSpc>
            </a:pPr>
            <a:r>
              <a:rPr lang="en-US" altLang="zh-CN" dirty="0" smtClean="0">
                <a:ea typeface="宋体" charset="-122"/>
              </a:rPr>
              <a:t>if K=0           </a:t>
            </a:r>
            <a:r>
              <a:rPr lang="en-US" altLang="zh-CN" sz="2200" dirty="0" smtClean="0">
                <a:solidFill>
                  <a:schemeClr val="folHlink"/>
                </a:solidFill>
                <a:latin typeface="Comic Sans MS" pitchFamily="66" charset="0"/>
                <a:ea typeface="宋体" charset="-122"/>
              </a:rPr>
              <a:t>// have to divide N tasks into 0 shifts</a:t>
            </a:r>
          </a:p>
          <a:p>
            <a:pPr lvl="2">
              <a:lnSpc>
                <a:spcPct val="90000"/>
              </a:lnSpc>
            </a:pPr>
            <a:r>
              <a:rPr lang="en-US" altLang="zh-CN" dirty="0" smtClean="0">
                <a:ea typeface="宋体" charset="-122"/>
              </a:rPr>
              <a:t>if N=0 then return 0 else return </a:t>
            </a:r>
            <a:r>
              <a:rPr lang="en-US" altLang="zh-CN" dirty="0" smtClean="0">
                <a:ea typeface="宋体" charset="-122"/>
                <a:sym typeface="Symbol" pitchFamily="18" charset="2"/>
              </a:rPr>
              <a:t>   </a:t>
            </a:r>
            <a:r>
              <a:rPr lang="en-US" altLang="zh-CN" dirty="0" smtClean="0">
                <a:solidFill>
                  <a:schemeClr val="folHlink"/>
                </a:solidFill>
                <a:latin typeface="Comic Sans MS" pitchFamily="66" charset="0"/>
                <a:ea typeface="宋体" charset="-122"/>
                <a:sym typeface="Symbol" pitchFamily="18" charset="2"/>
              </a:rPr>
              <a:t>// impossible for N &gt; 0</a:t>
            </a:r>
            <a:r>
              <a:rPr lang="en-US" altLang="zh-CN" dirty="0" smtClean="0">
                <a:solidFill>
                  <a:schemeClr val="folHlink"/>
                </a:solidFill>
                <a:ea typeface="宋体" charset="-122"/>
                <a:sym typeface="Symbol" pitchFamily="18" charset="2"/>
              </a:rPr>
              <a:t> </a:t>
            </a:r>
            <a:endParaRPr lang="en-US" altLang="zh-CN" dirty="0" smtClean="0">
              <a:solidFill>
                <a:schemeClr val="folHlink"/>
              </a:solidFill>
              <a:ea typeface="宋体" charset="-122"/>
            </a:endParaRPr>
          </a:p>
          <a:p>
            <a:pPr lvl="1">
              <a:lnSpc>
                <a:spcPct val="90000"/>
              </a:lnSpc>
            </a:pPr>
            <a:r>
              <a:rPr lang="en-US" altLang="zh-CN" dirty="0" smtClean="0">
                <a:ea typeface="宋体" charset="-122"/>
              </a:rPr>
              <a:t>else             </a:t>
            </a:r>
            <a:r>
              <a:rPr lang="en-US" altLang="zh-CN" sz="2200" dirty="0" smtClean="0">
                <a:solidFill>
                  <a:schemeClr val="folHlink"/>
                </a:solidFill>
                <a:latin typeface="Comic Sans MS" pitchFamily="66" charset="0"/>
                <a:ea typeface="宋体" charset="-122"/>
              </a:rPr>
              <a:t>// consider # of tasks in last shift</a:t>
            </a:r>
            <a:endParaRPr lang="en-US" altLang="zh-CN" dirty="0" smtClean="0">
              <a:ea typeface="宋体" charset="-122"/>
            </a:endParaRPr>
          </a:p>
          <a:p>
            <a:pPr lvl="2">
              <a:lnSpc>
                <a:spcPct val="90000"/>
              </a:lnSpc>
            </a:pPr>
            <a:r>
              <a:rPr lang="en-US" altLang="zh-CN" dirty="0" err="1" smtClean="0">
                <a:ea typeface="宋体" charset="-122"/>
              </a:rPr>
              <a:t>bestanswer</a:t>
            </a:r>
            <a:r>
              <a:rPr lang="en-US" altLang="zh-CN" dirty="0" smtClean="0">
                <a:ea typeface="宋体" charset="-122"/>
              </a:rPr>
              <a:t> = </a:t>
            </a:r>
            <a:r>
              <a:rPr lang="en-US" altLang="zh-CN" dirty="0" smtClean="0">
                <a:ea typeface="宋体" charset="-122"/>
                <a:sym typeface="Symbol" pitchFamily="18" charset="2"/>
              </a:rPr>
              <a:t>   </a:t>
            </a:r>
            <a:r>
              <a:rPr lang="en-US" altLang="zh-CN" dirty="0" smtClean="0">
                <a:solidFill>
                  <a:schemeClr val="folHlink"/>
                </a:solidFill>
                <a:latin typeface="Comic Sans MS" pitchFamily="66" charset="0"/>
                <a:ea typeface="宋体" charset="-122"/>
                <a:sym typeface="Symbol" pitchFamily="18" charset="2"/>
              </a:rPr>
              <a:t>// keep a running minimum here</a:t>
            </a:r>
          </a:p>
          <a:p>
            <a:pPr lvl="2">
              <a:lnSpc>
                <a:spcPct val="90000"/>
              </a:lnSpc>
            </a:pPr>
            <a:r>
              <a:rPr lang="en-US" altLang="zh-CN" dirty="0" err="1" smtClean="0">
                <a:ea typeface="宋体" charset="-122"/>
              </a:rPr>
              <a:t>lastshift</a:t>
            </a:r>
            <a:r>
              <a:rPr lang="en-US" altLang="zh-CN" dirty="0" smtClean="0">
                <a:ea typeface="宋体" charset="-122"/>
              </a:rPr>
              <a:t> = 0          </a:t>
            </a:r>
            <a:r>
              <a:rPr lang="en-US" altLang="zh-CN" dirty="0" smtClean="0">
                <a:solidFill>
                  <a:schemeClr val="folHlink"/>
                </a:solidFill>
                <a:latin typeface="Comic Sans MS" pitchFamily="66" charset="0"/>
                <a:ea typeface="宋体" charset="-122"/>
              </a:rPr>
              <a:t>// total work currently in last shift</a:t>
            </a:r>
          </a:p>
          <a:p>
            <a:pPr lvl="2">
              <a:lnSpc>
                <a:spcPct val="90000"/>
              </a:lnSpc>
            </a:pPr>
            <a:r>
              <a:rPr lang="en-US" altLang="zh-CN" dirty="0" smtClean="0">
                <a:ea typeface="宋体" charset="-122"/>
              </a:rPr>
              <a:t>while N </a:t>
            </a:r>
            <a:r>
              <a:rPr lang="en-US" altLang="zh-CN" dirty="0" smtClean="0">
                <a:ea typeface="宋体" charset="-122"/>
                <a:sym typeface="Symbol" pitchFamily="18" charset="2"/>
              </a:rPr>
              <a:t></a:t>
            </a:r>
            <a:r>
              <a:rPr lang="en-US" altLang="zh-CN" dirty="0" smtClean="0">
                <a:ea typeface="宋体" charset="-122"/>
              </a:rPr>
              <a:t> 0        </a:t>
            </a:r>
            <a:r>
              <a:rPr lang="en-US" altLang="zh-CN" sz="2000" dirty="0" smtClean="0">
                <a:solidFill>
                  <a:schemeClr val="folHlink"/>
                </a:solidFill>
                <a:latin typeface="Comic Sans MS" pitchFamily="66" charset="0"/>
                <a:ea typeface="宋体" charset="-122"/>
              </a:rPr>
              <a:t>// number of tasks not currently in last shift</a:t>
            </a:r>
          </a:p>
          <a:p>
            <a:pPr lvl="3">
              <a:lnSpc>
                <a:spcPct val="90000"/>
              </a:lnSpc>
            </a:pPr>
            <a:r>
              <a:rPr lang="en-US" altLang="zh-CN" dirty="0" smtClean="0">
                <a:ea typeface="宋体" charset="-122"/>
              </a:rPr>
              <a:t>if (</a:t>
            </a:r>
            <a:r>
              <a:rPr lang="en-US" altLang="zh-CN" dirty="0" err="1" smtClean="0">
                <a:ea typeface="宋体" charset="-122"/>
              </a:rPr>
              <a:t>lastshift</a:t>
            </a:r>
            <a:r>
              <a:rPr lang="en-US" altLang="zh-CN" dirty="0" smtClean="0">
                <a:ea typeface="宋体" charset="-122"/>
              </a:rPr>
              <a:t> &gt; </a:t>
            </a:r>
            <a:r>
              <a:rPr lang="en-US" altLang="zh-CN" dirty="0" err="1" smtClean="0">
                <a:ea typeface="宋体" charset="-122"/>
              </a:rPr>
              <a:t>bestglobalsolution</a:t>
            </a:r>
            <a:r>
              <a:rPr lang="en-US" altLang="zh-CN" dirty="0" smtClean="0">
                <a:ea typeface="宋体" charset="-122"/>
              </a:rPr>
              <a:t>) then break   </a:t>
            </a:r>
            <a:r>
              <a:rPr lang="en-US" altLang="zh-CN" dirty="0" smtClean="0">
                <a:solidFill>
                  <a:schemeClr val="folHlink"/>
                </a:solidFill>
                <a:latin typeface="Comic Sans MS" pitchFamily="66" charset="0"/>
                <a:ea typeface="宋体" charset="-122"/>
              </a:rPr>
              <a:t>// prune node</a:t>
            </a:r>
          </a:p>
          <a:p>
            <a:pPr lvl="3">
              <a:lnSpc>
                <a:spcPct val="90000"/>
              </a:lnSpc>
            </a:pPr>
            <a:r>
              <a:rPr lang="en-US" altLang="zh-CN" dirty="0" err="1" smtClean="0">
                <a:ea typeface="宋体" charset="-122"/>
              </a:rPr>
              <a:t>bestanswer</a:t>
            </a:r>
            <a:r>
              <a:rPr lang="en-US" altLang="zh-CN" dirty="0" smtClean="0">
                <a:ea typeface="宋体" charset="-122"/>
              </a:rPr>
              <a:t>  </a:t>
            </a:r>
            <a:r>
              <a:rPr lang="en-US" altLang="zh-CN" dirty="0" smtClean="0">
                <a:ea typeface="宋体" charset="-122"/>
              </a:rPr>
              <a:t>min=   </a:t>
            </a:r>
            <a:r>
              <a:rPr lang="en-US" altLang="zh-CN" dirty="0" smtClean="0">
                <a:ea typeface="宋体" charset="-122"/>
              </a:rPr>
              <a:t>max(best(N,K-1),</a:t>
            </a:r>
            <a:r>
              <a:rPr lang="en-US" altLang="zh-CN" dirty="0" err="1" smtClean="0">
                <a:ea typeface="宋体" charset="-122"/>
              </a:rPr>
              <a:t>lastshift</a:t>
            </a:r>
            <a:r>
              <a:rPr lang="en-US" altLang="zh-CN" dirty="0" smtClean="0">
                <a:ea typeface="宋体" charset="-122"/>
              </a:rPr>
              <a:t>)</a:t>
            </a:r>
          </a:p>
          <a:p>
            <a:pPr lvl="3">
              <a:lnSpc>
                <a:spcPct val="90000"/>
              </a:lnSpc>
            </a:pPr>
            <a:r>
              <a:rPr lang="en-US" altLang="zh-CN" dirty="0" err="1" smtClean="0">
                <a:ea typeface="宋体" charset="-122"/>
              </a:rPr>
              <a:t>lastshift</a:t>
            </a:r>
            <a:r>
              <a:rPr lang="en-US" altLang="zh-CN" dirty="0" smtClean="0">
                <a:ea typeface="宋体" charset="-122"/>
              </a:rPr>
              <a:t> += s[N]   </a:t>
            </a:r>
            <a:r>
              <a:rPr lang="en-US" altLang="zh-CN" dirty="0" smtClean="0">
                <a:solidFill>
                  <a:schemeClr val="folHlink"/>
                </a:solidFill>
                <a:latin typeface="Comic Sans MS" pitchFamily="66" charset="0"/>
                <a:ea typeface="宋体" charset="-122"/>
              </a:rPr>
              <a:t>// move another task into last shift</a:t>
            </a:r>
          </a:p>
          <a:p>
            <a:pPr lvl="3">
              <a:lnSpc>
                <a:spcPct val="90000"/>
              </a:lnSpc>
            </a:pPr>
            <a:r>
              <a:rPr lang="en-US" altLang="zh-CN" dirty="0" smtClean="0">
                <a:ea typeface="宋体" charset="-122"/>
              </a:rPr>
              <a:t>N = N-1</a:t>
            </a:r>
          </a:p>
          <a:p>
            <a:pPr lvl="2">
              <a:lnSpc>
                <a:spcPct val="90000"/>
              </a:lnSpc>
            </a:pPr>
            <a:r>
              <a:rPr lang="en-US" altLang="zh-CN" dirty="0" smtClean="0">
                <a:ea typeface="宋体" charset="-122"/>
              </a:rPr>
              <a:t>return </a:t>
            </a:r>
            <a:r>
              <a:rPr lang="en-US" altLang="zh-CN" dirty="0" err="1" smtClean="0">
                <a:ea typeface="宋体" charset="-122"/>
              </a:rPr>
              <a:t>bestanswer</a:t>
            </a:r>
            <a:endParaRPr lang="en-US" altLang="zh-CN" dirty="0" smtClean="0">
              <a:ea typeface="宋体" charset="-122"/>
            </a:endParaRPr>
          </a:p>
          <a:p>
            <a:pPr lvl="3">
              <a:lnSpc>
                <a:spcPct val="90000"/>
              </a:lnSpc>
            </a:pPr>
            <a:endParaRPr lang="en-US" altLang="zh-CN" dirty="0" smtClean="0">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7413">
                                            <p:txEl>
                                              <p:pRg st="7" end="7"/>
                                            </p:txEl>
                                          </p:spTgt>
                                        </p:tgtEl>
                                        <p:attrNameLst>
                                          <p:attrName>style.visibility</p:attrName>
                                        </p:attrNameLst>
                                      </p:cBhvr>
                                      <p:to>
                                        <p:strVal val="visible"/>
                                      </p:to>
                                    </p:set>
                                    <p:anim calcmode="lin" valueType="num">
                                      <p:cBhvr additive="base">
                                        <p:cTn id="33" dur="500" fill="hold"/>
                                        <p:tgtEl>
                                          <p:spTgt spid="1741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741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defRPr/>
            </a:pPr>
            <a:r>
              <a:rPr lang="en-US" altLang="en-US" sz="1200">
                <a:latin typeface="+mj-lt"/>
              </a:rPr>
              <a:t>600.325/425 Declarative Methods - J. Eisner</a:t>
            </a:r>
          </a:p>
        </p:txBody>
      </p:sp>
      <p:sp>
        <p:nvSpPr>
          <p:cNvPr id="6" name="Slide Number Placeholder 5"/>
          <p:cNvSpPr txBox="1">
            <a:spLocks noGrp="1"/>
          </p:cNvSpPr>
          <p:nvPr/>
        </p:nvSpPr>
        <p:spPr bwMode="auto">
          <a:xfrm>
            <a:off x="6553200" y="6243638"/>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867F7D90-C027-468D-9F07-3B349AFCE840}" type="slidenum">
              <a:rPr lang="en-US" altLang="en-US" sz="1200">
                <a:latin typeface="Garamond" pitchFamily="18" charset="0"/>
              </a:rPr>
              <a:pPr algn="r"/>
              <a:t>98</a:t>
            </a:fld>
            <a:endParaRPr lang="en-US" altLang="en-US" sz="1200">
              <a:latin typeface="Garamond" pitchFamily="18" charset="0"/>
            </a:endParaRPr>
          </a:p>
        </p:txBody>
      </p:sp>
      <p:sp>
        <p:nvSpPr>
          <p:cNvPr id="192516" name="Rectangle 2"/>
          <p:cNvSpPr>
            <a:spLocks noGrp="1" noChangeArrowheads="1"/>
          </p:cNvSpPr>
          <p:nvPr>
            <p:ph type="title" idx="4294967295"/>
          </p:nvPr>
        </p:nvSpPr>
        <p:spPr/>
        <p:txBody>
          <a:bodyPr/>
          <a:lstStyle/>
          <a:p>
            <a:pPr eaLnBrk="1" hangingPunct="1"/>
            <a:r>
              <a:rPr lang="en-US" altLang="zh-CN" sz="3800" smtClean="0">
                <a:ea typeface="宋体" charset="-122"/>
              </a:rPr>
              <a:t>Another example: Sequence partitioning</a:t>
            </a:r>
            <a:br>
              <a:rPr lang="en-US" altLang="zh-CN" sz="3800" smtClean="0">
                <a:ea typeface="宋体" charset="-122"/>
              </a:rPr>
            </a:br>
            <a:r>
              <a:rPr lang="en-US" altLang="zh-CN" sz="2200" i="1" smtClean="0">
                <a:ea typeface="宋体" charset="-122"/>
              </a:rPr>
              <a:t>Divide sequence of N tasks into K shifts</a:t>
            </a:r>
          </a:p>
        </p:txBody>
      </p:sp>
      <p:sp>
        <p:nvSpPr>
          <p:cNvPr id="192517" name="Rectangle 63"/>
          <p:cNvSpPr>
            <a:spLocks noGrp="1" noChangeArrowheads="1"/>
          </p:cNvSpPr>
          <p:nvPr>
            <p:ph type="body" idx="4294967295"/>
          </p:nvPr>
        </p:nvSpPr>
        <p:spPr>
          <a:xfrm>
            <a:off x="457200" y="1981200"/>
            <a:ext cx="8229600" cy="3844925"/>
          </a:xfrm>
        </p:spPr>
        <p:txBody>
          <a:bodyPr/>
          <a:lstStyle/>
          <a:p>
            <a:pPr>
              <a:lnSpc>
                <a:spcPct val="90000"/>
              </a:lnSpc>
            </a:pPr>
            <a:r>
              <a:rPr lang="en-US" altLang="zh-CN" sz="2600" smtClean="0">
                <a:ea typeface="宋体" charset="-122"/>
              </a:rPr>
              <a:t>Dyna version?</a:t>
            </a:r>
          </a:p>
          <a:p>
            <a:pPr>
              <a:lnSpc>
                <a:spcPct val="90000"/>
              </a:lnSpc>
            </a:pPr>
            <a:endParaRPr lang="en-US" altLang="zh-CN" sz="2600" smtClean="0">
              <a:ea typeface="宋体" charset="-122"/>
            </a:endParaRPr>
          </a:p>
          <a:p>
            <a:pPr>
              <a:lnSpc>
                <a:spcPct val="90000"/>
              </a:lnSpc>
              <a:buFont typeface="Wingdings" pitchFamily="2" charset="2"/>
              <a:buNone/>
            </a:pPr>
            <a:endParaRPr lang="en-US" altLang="zh-CN" sz="2600" smtClean="0">
              <a:ea typeface="宋体"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smtClean="0"/>
              <a:t>Recursive Solution</a:t>
            </a:r>
          </a:p>
        </p:txBody>
      </p:sp>
      <p:graphicFrame>
        <p:nvGraphicFramePr>
          <p:cNvPr id="13346" name="Object 34"/>
          <p:cNvGraphicFramePr>
            <a:graphicFrameLocks noGrp="1" noChangeAspect="1"/>
          </p:cNvGraphicFramePr>
          <p:nvPr>
            <p:ph idx="1"/>
          </p:nvPr>
        </p:nvGraphicFramePr>
        <p:xfrm>
          <a:off x="900113" y="3449638"/>
          <a:ext cx="7508875" cy="1470025"/>
        </p:xfrm>
        <a:graphic>
          <a:graphicData uri="http://schemas.openxmlformats.org/presentationml/2006/ole">
            <mc:AlternateContent xmlns:mc="http://schemas.openxmlformats.org/markup-compatibility/2006">
              <mc:Choice xmlns:v="urn:schemas-microsoft-com:vml" Requires="v">
                <p:oleObj spid="_x0000_s252932" name="Equation" r:id="rId3" imgW="3632040" imgH="711000" progId="Equation.3">
                  <p:embed/>
                </p:oleObj>
              </mc:Choice>
              <mc:Fallback>
                <p:oleObj name="Equation" r:id="rId3" imgW="3632040" imgH="7110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449638"/>
                        <a:ext cx="7508875" cy="1470025"/>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sp>
        <p:nvSpPr>
          <p:cNvPr id="13348"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dirty="0" smtClean="0"/>
              <a:t>Define </a:t>
            </a:r>
            <a:r>
              <a:rPr lang="en-US" altLang="zh-CN" sz="2800" i="1" dirty="0" smtClean="0">
                <a:solidFill>
                  <a:srgbClr val="CC3300"/>
                </a:solidFill>
              </a:rPr>
              <a:t>d</a:t>
            </a:r>
            <a:r>
              <a:rPr lang="en-US" altLang="zh-CN" sz="2800" dirty="0" smtClean="0">
                <a:solidFill>
                  <a:srgbClr val="CC3300"/>
                </a:solidFill>
              </a:rPr>
              <a:t>[</a:t>
            </a:r>
            <a:r>
              <a:rPr lang="en-US" altLang="zh-CN" sz="2800" i="1" dirty="0" smtClean="0">
                <a:solidFill>
                  <a:srgbClr val="CC3300"/>
                </a:solidFill>
              </a:rPr>
              <a:t>n, k</a:t>
            </a:r>
            <a:r>
              <a:rPr lang="en-US" altLang="zh-CN" sz="2800" dirty="0" smtClean="0">
                <a:solidFill>
                  <a:srgbClr val="CC3300"/>
                </a:solidFill>
              </a:rPr>
              <a:t>] = optimal solution for dividing n tasks into k shifts</a:t>
            </a:r>
            <a:r>
              <a:rPr lang="en-US" altLang="zh-CN" sz="2800" i="1" dirty="0" smtClean="0"/>
              <a:t> </a:t>
            </a:r>
            <a:r>
              <a:rPr lang="en-US" altLang="zh-CN" sz="2800" dirty="0" smtClean="0"/>
              <a:t>. </a:t>
            </a:r>
          </a:p>
          <a:p>
            <a:pPr eaLnBrk="1" hangingPunct="1"/>
            <a:r>
              <a:rPr lang="en-US" altLang="zh-CN" sz="2800" dirty="0" smtClean="0"/>
              <a:t>We want d[</a:t>
            </a:r>
            <a:r>
              <a:rPr lang="en-US" altLang="zh-CN" sz="2800" i="1" dirty="0" smtClean="0"/>
              <a:t>N,K</a:t>
            </a:r>
            <a:r>
              <a:rPr lang="en-US" altLang="zh-CN" sz="2800" dirty="0" smtClean="0"/>
              <a:t>].</a:t>
            </a:r>
          </a:p>
          <a:p>
            <a:pPr eaLnBrk="1" hangingPunct="1"/>
            <a:r>
              <a:rPr lang="en-US" altLang="zh-CN" sz="2800" dirty="0" smtClean="0"/>
              <a:t>s[</a:t>
            </a:r>
            <a:r>
              <a:rPr lang="en-US" altLang="zh-CN" sz="2800" dirty="0" err="1" smtClean="0"/>
              <a:t>i,j</a:t>
            </a:r>
            <a:r>
              <a:rPr lang="en-US" altLang="zh-CN" sz="2800" dirty="0" smtClean="0"/>
              <a:t>]= s[</a:t>
            </a:r>
            <a:r>
              <a:rPr lang="en-US" altLang="zh-CN" sz="2800" dirty="0" err="1" smtClean="0"/>
              <a:t>i</a:t>
            </a:r>
            <a:r>
              <a:rPr lang="en-US" altLang="zh-CN" sz="2800" dirty="0" smtClean="0"/>
              <a:t>]+s[i+1]+…+s[j], (s[</a:t>
            </a:r>
            <a:r>
              <a:rPr lang="en-US" altLang="zh-CN" sz="2800" dirty="0" err="1" smtClean="0"/>
              <a:t>i,j</a:t>
            </a:r>
            <a:r>
              <a:rPr lang="en-US" altLang="zh-CN" sz="2800" dirty="0" smtClean="0"/>
              <a:t>]=0, if </a:t>
            </a:r>
            <a:r>
              <a:rPr lang="en-US" altLang="zh-CN" sz="2800" dirty="0" err="1" smtClean="0"/>
              <a:t>i</a:t>
            </a:r>
            <a:r>
              <a:rPr lang="en-US" altLang="zh-CN" sz="2800" dirty="0" smtClean="0"/>
              <a:t>&gt;j) </a:t>
            </a:r>
          </a:p>
          <a:p>
            <a:pPr eaLnBrk="1" hangingPunct="1"/>
            <a:endParaRPr lang="en-US" altLang="zh-CN" sz="2800" dirty="0" smtClean="0"/>
          </a:p>
        </p:txBody>
      </p:sp>
      <p:sp>
        <p:nvSpPr>
          <p:cNvPr id="13349" name="Text Box 24"/>
          <p:cNvSpPr txBox="1">
            <a:spLocks noChangeArrowheads="1"/>
          </p:cNvSpPr>
          <p:nvPr/>
        </p:nvSpPr>
        <p:spPr bwMode="auto">
          <a:xfrm>
            <a:off x="683568" y="5661248"/>
            <a:ext cx="8229600" cy="822325"/>
          </a:xfrm>
          <a:prstGeom prst="rect">
            <a:avLst/>
          </a:prstGeom>
          <a:noFill/>
          <a:ln w="9525">
            <a:noFill/>
            <a:miter lim="800000"/>
            <a:headEnd/>
            <a:tailEnd/>
          </a:ln>
        </p:spPr>
        <p:txBody>
          <a:bodyPr>
            <a:spAutoFit/>
          </a:bodyPr>
          <a:lstStyle/>
          <a:p>
            <a:r>
              <a:rPr lang="en-US" altLang="zh-CN" sz="2400" dirty="0">
                <a:latin typeface="Times New Roman" pitchFamily="18" charset="0"/>
              </a:rPr>
              <a:t>This gives a recursive algorithm and solves the problem.</a:t>
            </a:r>
            <a:br>
              <a:rPr lang="en-US" altLang="zh-CN" sz="2400" dirty="0">
                <a:latin typeface="Times New Roman" pitchFamily="18" charset="0"/>
              </a:rPr>
            </a:br>
            <a:r>
              <a:rPr lang="en-US" altLang="zh-CN" sz="2400" dirty="0">
                <a:latin typeface="Times New Roman" pitchFamily="18" charset="0"/>
              </a:rPr>
              <a:t>But does it solve it well?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5855</Words>
  <Application>Microsoft Office PowerPoint</Application>
  <PresentationFormat>全屏显示(4:3)</PresentationFormat>
  <Paragraphs>783</Paragraphs>
  <Slides>121</Slides>
  <Notes>9</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121</vt:i4>
      </vt:variant>
    </vt:vector>
  </HeadingPairs>
  <TitlesOfParts>
    <vt:vector size="127" baseType="lpstr">
      <vt:lpstr>PowerPoint 2010 简介</vt:lpstr>
      <vt:lpstr>公式</vt:lpstr>
      <vt:lpstr>Equation</vt:lpstr>
      <vt:lpstr>数式</vt:lpstr>
      <vt:lpstr>Bitmap Image</vt:lpstr>
      <vt:lpstr>VISIO</vt:lpstr>
      <vt:lpstr>Algorithm Analysis &amp; Design  Introduction to Algorithm</vt:lpstr>
      <vt:lpstr>Dynamic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Knapsack Problem</vt:lpstr>
      <vt:lpstr>  The Knapsack Problem</vt:lpstr>
      <vt:lpstr>0-1 Knapsack problem</vt:lpstr>
      <vt:lpstr>0-1 Knapsack problem: a picture</vt:lpstr>
      <vt:lpstr>The Knapsack Problem</vt:lpstr>
      <vt:lpstr>PowerPoint 演示文稿</vt:lpstr>
      <vt:lpstr>PowerPoint 演示文稿</vt:lpstr>
      <vt:lpstr>0-1 Knapsack problem: brute-force approach</vt:lpstr>
      <vt:lpstr>0-1 Knapsack problem: brute-force approach</vt:lpstr>
      <vt:lpstr>Defining a Subproblem </vt:lpstr>
      <vt:lpstr>Defining a Subproblem</vt:lpstr>
      <vt:lpstr>Defining a Subproblem (continued)</vt:lpstr>
      <vt:lpstr>PowerPoint 演示文稿</vt:lpstr>
      <vt:lpstr>PowerPoint 演示文稿</vt:lpstr>
      <vt:lpstr>Knapsack Algorithm</vt:lpstr>
      <vt:lpstr>Knapsack Problem: Running Time</vt:lpstr>
      <vt:lpstr>Exercise in Class: 0-1 Knapsack Problem</vt:lpstr>
      <vt:lpstr>PowerPoint 演示文稿</vt:lpstr>
      <vt:lpstr>PowerPoint 演示文稿</vt:lpstr>
      <vt:lpstr>Exercise in Class: Unbounded Knapsack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Implementation</vt:lpstr>
      <vt:lpstr>PowerPoint 演示文稿</vt:lpstr>
      <vt:lpstr>PowerPoint 演示文稿</vt:lpstr>
      <vt:lpstr>Analysis</vt:lpstr>
      <vt:lpstr>Extracting Optimum Sequence</vt:lpstr>
      <vt:lpstr>PowerPoint 演示文稿</vt:lpstr>
      <vt:lpstr>Mult (A, i, j)</vt:lpstr>
      <vt:lpstr>PowerPoint 演示文稿</vt:lpstr>
      <vt:lpstr>Finding a Recursive Solution</vt:lpstr>
      <vt:lpstr>Steps in DP: Step 1</vt:lpstr>
      <vt:lpstr>DP Step 2</vt:lpstr>
      <vt:lpstr>DP Step 3</vt:lpstr>
      <vt:lpstr>DP Step 4</vt:lpstr>
      <vt:lpstr>Matrix-Chain-Order(p)</vt:lpstr>
      <vt:lpstr>Homework</vt:lpstr>
      <vt:lpstr>Elements of Dynamic Programming</vt:lpstr>
      <vt:lpstr>Optimal Substructure</vt:lpstr>
      <vt:lpstr>Optimal Substructure</vt:lpstr>
      <vt:lpstr>Optimal Substucture</vt:lpstr>
      <vt:lpstr>PowerPoint 演示文稿</vt:lpstr>
      <vt:lpstr>Overlapping Subproblems</vt:lpstr>
      <vt:lpstr>Dynamic Programming</vt:lpstr>
      <vt:lpstr>Elements of DP Algorithms</vt:lpstr>
      <vt:lpstr>Applicability to Optimization Problems</vt:lpstr>
      <vt:lpstr>Homework</vt:lpstr>
      <vt:lpstr>Longest Common Subsequence</vt:lpstr>
      <vt:lpstr>Naïve Algorithm</vt:lpstr>
      <vt:lpstr>Optimal Substructure</vt:lpstr>
      <vt:lpstr>Optimal Substructure</vt:lpstr>
      <vt:lpstr>Optimal Substructure</vt:lpstr>
      <vt:lpstr>Recursive Solution</vt:lpstr>
      <vt:lpstr>Recursive Solution</vt:lpstr>
      <vt:lpstr>Recursive Solution</vt:lpstr>
      <vt:lpstr>Computing the length of an LCS</vt:lpstr>
      <vt:lpstr>Constructing an LCS</vt:lpstr>
      <vt:lpstr>PowerPoint 演示文稿</vt:lpstr>
      <vt:lpstr>Homework</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Another example: Sequence partitioning</vt:lpstr>
      <vt:lpstr>Another example: Sequence partitioning Divide sequence of n=9 tasks into k=4 shifts – need to place 3 boundaries</vt:lpstr>
      <vt:lpstr>Another example: Sequence partitioning Divide sequence of N tasks into K shifts</vt:lpstr>
      <vt:lpstr>Another example: Sequence partitioning Divide sequence of N tasks into K shifts</vt:lpstr>
      <vt:lpstr>Recursive Solution</vt:lpstr>
      <vt:lpstr>Recursive Solution</vt:lpstr>
      <vt:lpstr>Optimal binary search trees </vt:lpstr>
      <vt:lpstr>Optimal Binary Search Trees</vt:lpstr>
      <vt:lpstr>Expected Search Cost</vt:lpstr>
      <vt:lpstr>Example</vt:lpstr>
      <vt:lpstr>Example</vt:lpstr>
      <vt:lpstr>Example</vt:lpstr>
      <vt:lpstr>Optimal Substructure</vt:lpstr>
      <vt:lpstr>Optimal Substructure</vt:lpstr>
      <vt:lpstr>Recursive Solution</vt:lpstr>
      <vt:lpstr>Recursive Solution</vt:lpstr>
      <vt:lpstr>Computing an Optimal Solution</vt:lpstr>
      <vt:lpstr>Pseudo-code</vt:lpstr>
      <vt:lpstr>Homework</vt:lpstr>
      <vt:lpstr>PowerPoint 演示文稿</vt:lpstr>
      <vt:lpstr>PowerPoint 演示文稿</vt:lpstr>
      <vt:lpstr>PowerPoint 演示文稿</vt:lpstr>
      <vt:lpstr>Sequence Alignment</vt:lpstr>
      <vt:lpstr>PowerPoint 演示文稿</vt:lpstr>
      <vt:lpstr>PowerPoint 演示文稿</vt:lpstr>
      <vt:lpstr>（问题）有m排n列的柱桩，每一排的柱桩从左向右标号为1,2,…,n，且在每个柱桩上预先放好价值不一样的宝石。现在有位杂技演员从第一排的第1号柱桩开始跳跃，每次都必须跳到下一排的柱桩上，且每次跳跃最多只能向左或向右移动一个桩子。也就是说如果现在杂技演员站在第j号桩上，那么他可跳到下一排的第j号桩上，也可跳到下一排的第j-1 (if j&gt;1)或者 j+1 (if j&lt;n) 号桩上，并得到桩上的宝石。计算出一条最佳的跳跃顺序，使杂技演员获得的宝石的总价值最大。 （输入） 4  4                （4排4列的柱桩，空格隔开） 1,1, 1, 1           （放在第1排各桩上的宝石价值，逗号隔开） 1, 5, 1, 1            。 2 ,1, 10, 1          。 20 ,1, 1, 1       （放在第4排各桩上的宝石价值）  （输出） 28        （最大价值） 1             (开始位置，固定) 2             (在第二排的位置) 1             (在第三排的位置) 1             (在第四排的位置)   </vt:lpstr>
      <vt:lpstr>  要求： a.单人独立完成； b.提交名为 学号_姓名_SA.rar 的压缩文件，含如下内容：1). 完整的源码 2).不依赖于IDE环境的可执行文件及测试数据 3).电子版本项目报告，报告中至少包括对算法思想、递推方程式及该问题的最优子结构性质、程序结构的描述以及计算复杂度分析, 以及测试结果 c. 第15周交（每班统一U盘拷贝)  说明： 1. 不依赖于IDE环境的可执行文件指exe及其支持dll，测试数据均在同一目录中，在任意一台Win XP机器上直接双击exe即可运行。 2. 测试数据不少于20排20列，按照前述的格式放在test.txt文件里，执行结果存入output.txt文件里  参考资料：     Algorithm Design,  Jon Kleiberg.  Eva Tardos,  Cornell University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
  <cp:lastModifiedBy/>
  <cp:revision>2</cp:revision>
  <dcterms:created xsi:type="dcterms:W3CDTF">2010-11-18T06:31:59Z</dcterms:created>
  <dcterms:modified xsi:type="dcterms:W3CDTF">2015-11-04T07:06:22Z</dcterms:modified>
</cp:coreProperties>
</file>