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3"/>
  </p:notesMasterIdLst>
  <p:sldIdLst>
    <p:sldId id="416" r:id="rId2"/>
    <p:sldId id="316" r:id="rId3"/>
    <p:sldId id="473" r:id="rId4"/>
    <p:sldId id="474" r:id="rId5"/>
    <p:sldId id="475" r:id="rId6"/>
    <p:sldId id="476" r:id="rId7"/>
    <p:sldId id="477" r:id="rId8"/>
    <p:sldId id="478" r:id="rId9"/>
    <p:sldId id="480" r:id="rId10"/>
    <p:sldId id="479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592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6" r:id="rId30"/>
    <p:sldId id="603" r:id="rId31"/>
    <p:sldId id="604" r:id="rId32"/>
    <p:sldId id="605" r:id="rId33"/>
    <p:sldId id="607" r:id="rId34"/>
    <p:sldId id="608" r:id="rId35"/>
    <p:sldId id="609" r:id="rId36"/>
    <p:sldId id="610" r:id="rId37"/>
    <p:sldId id="611" r:id="rId38"/>
    <p:sldId id="575" r:id="rId39"/>
    <p:sldId id="577" r:id="rId40"/>
    <p:sldId id="576" r:id="rId41"/>
    <p:sldId id="579" r:id="rId42"/>
    <p:sldId id="580" r:id="rId43"/>
    <p:sldId id="582" r:id="rId44"/>
    <p:sldId id="584" r:id="rId45"/>
    <p:sldId id="585" r:id="rId46"/>
    <p:sldId id="586" r:id="rId47"/>
    <p:sldId id="587" r:id="rId48"/>
    <p:sldId id="588" r:id="rId49"/>
    <p:sldId id="589" r:id="rId50"/>
    <p:sldId id="590" r:id="rId51"/>
    <p:sldId id="591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8" autoAdjust="0"/>
    <p:restoredTop sz="85493" autoAdjust="0"/>
  </p:normalViewPr>
  <p:slideViewPr>
    <p:cSldViewPr>
      <p:cViewPr varScale="1">
        <p:scale>
          <a:sx n="100" d="100"/>
          <a:sy n="100" d="100"/>
        </p:scale>
        <p:origin x="156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DD08CF0-23E8-416F-A721-F028A5853673}" type="datetimeFigureOut">
              <a:rPr lang="zh-CN" altLang="en-US"/>
              <a:pPr>
                <a:defRPr/>
              </a:pPr>
              <a:t>2020/4/28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682994-EB0C-41F9-B691-57AB368707D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0932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altLang="en-US">
                <a:ea typeface="宋体" charset="-122"/>
              </a:rPr>
              <a:t>本人是国际视觉电生理学会</a:t>
            </a:r>
            <a:r>
              <a:rPr lang="en-US" altLang="zh-CN"/>
              <a:t>(ISCEV)</a:t>
            </a:r>
            <a:r>
              <a:rPr altLang="en-US">
                <a:ea typeface="宋体" charset="-122"/>
              </a:rPr>
              <a:t>的会员。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080305F-3A1F-4CC5-B975-C4B99A852892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altLang="zh-CN"/>
          </a:p>
        </p:txBody>
      </p:sp>
    </p:spTree>
    <p:extLst>
      <p:ext uri="{BB962C8B-B14F-4D97-AF65-F5344CB8AC3E}">
        <p14:creationId xmlns:p14="http://schemas.microsoft.com/office/powerpoint/2010/main" val="7446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altLang="zh-CN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AD23BA-3E0A-443B-9119-E5D614B6F15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altLang="zh-CN"/>
          </a:p>
        </p:txBody>
      </p:sp>
    </p:spTree>
    <p:extLst>
      <p:ext uri="{BB962C8B-B14F-4D97-AF65-F5344CB8AC3E}">
        <p14:creationId xmlns:p14="http://schemas.microsoft.com/office/powerpoint/2010/main" val="171533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82994-EB0C-41F9-B691-57AB368707D2}" type="slidenum">
              <a:rPr lang="en-US" altLang="zh-CN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1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82994-EB0C-41F9-B691-57AB368707D2}" type="slidenum">
              <a:rPr lang="en-US" altLang="zh-CN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82994-EB0C-41F9-B691-57AB368707D2}" type="slidenum">
              <a:rPr lang="en-US" altLang="zh-CN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4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8" y="20638"/>
            <a:ext cx="349885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3" y="20638"/>
            <a:ext cx="56245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38" y="2817813"/>
            <a:ext cx="7669212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2863" y="2819400"/>
            <a:ext cx="1460500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638" y="5089525"/>
            <a:ext cx="9097962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890CD6C-7E04-46EC-A57E-5634C3190357}" type="datetimeFigureOut">
              <a:rPr lang="zh-CN" altLang="en-US"/>
              <a:pPr>
                <a:defRPr/>
              </a:pPr>
              <a:t>2020/4/28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585287-F7D8-4E87-96C7-D1FD4EAEC93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1792288" y="4800600"/>
            <a:ext cx="550068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BC4248-3C4A-4BD1-B50B-1D5CC7A74DD2}" type="datetimeFigureOut">
              <a:rPr lang="zh-CN" altLang="en-US"/>
              <a:pPr>
                <a:defRPr/>
              </a:pPr>
              <a:t>2020/4/28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AF3AF5-BC5C-4D08-8081-E54EAB45C82B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5100" y="26988"/>
            <a:ext cx="9555163" cy="9271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334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334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u="none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8686800" y="5265738"/>
            <a:ext cx="4572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A7D97E4-1CAB-429A-9C09-5ECDC3B3DA6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A675FE16-BAA7-40EB-B256-8084275634E8}" type="datetimeFigureOut">
              <a:rPr lang="zh-CN" altLang="en-US"/>
              <a:pPr>
                <a:defRPr/>
              </a:pPr>
              <a:t>2020/4/28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CE9A9D9-C95D-4005-A6F5-ACFAAEDB303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57A9BC9-F878-414F-A49F-B18BC01D62A8}" type="datetimeFigureOut">
              <a:rPr lang="zh-CN" altLang="en-US"/>
              <a:pPr>
                <a:defRPr/>
              </a:pPr>
              <a:t>2020/4/28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456FFDAA-915C-4FF2-A74D-CA8C641DADBD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296C9-975F-488A-8395-C34E15B3695B}" type="datetimeFigureOut">
              <a:rPr lang="zh-CN" altLang="en-US"/>
              <a:pPr>
                <a:defRPr/>
              </a:pPr>
              <a:t>2020/4/28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A2AF5-2CE5-48FE-B027-97A708A722F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0"/>
            <a:ext cx="2444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F495B6-61C6-44EB-9FD8-C7F572EFC73E}" type="datetimeFigureOut">
              <a:rPr lang="zh-CN" altLang="en-US"/>
              <a:pPr>
                <a:defRPr/>
              </a:pPr>
              <a:t>2020/4/28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B1416DD-CE18-4CBE-8CFC-92A3E676CC9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A8799-2A53-4B25-A0A4-6682AC567ECA}" type="datetimeFigureOut">
              <a:rPr lang="zh-CN" altLang="en-US"/>
              <a:pPr>
                <a:defRPr/>
              </a:pPr>
              <a:t>2020/4/28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CB058-EBEC-42D8-8F80-AA45EA7FECC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4F9A83-B074-4FB1-A5DD-EDBABD505771}" type="datetimeFigureOut">
              <a:rPr lang="zh-CN" altLang="en-US"/>
              <a:pPr>
                <a:defRPr/>
              </a:pPr>
              <a:t>2020/4/28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9124DF-2560-4728-8880-418814D79F5F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595313" y="4800600"/>
            <a:ext cx="4873625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5E0B346-BC95-497C-9440-3445F0C94701}" type="datetimeFigureOut">
              <a:rPr lang="zh-CN" altLang="en-US"/>
              <a:pPr>
                <a:defRPr/>
              </a:pPr>
              <a:t>2020/4/28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E678E5-C925-4B68-B9B4-7DC303FC289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13E2FD-7E1B-4EAE-BBB2-EEA4D13506F5}" type="datetimeFigureOut">
              <a:rPr lang="zh-CN" altLang="en-US"/>
              <a:pPr>
                <a:defRPr/>
              </a:pPr>
              <a:t>2020/4/28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C4BE1D-E8FC-4236-9299-B63C4E7100A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/>
              <a:t>T&amp;R Team of Algorithm Design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/>
              <a:t>College of Computer Science and Engineering, CQU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sz="4900" b="0" dirty="0">
                <a:solidFill>
                  <a:prstClr val="white"/>
                </a:solidFill>
              </a:rPr>
              <a:t>Algorithm Analysis &amp; Design </a:t>
            </a:r>
            <a:br>
              <a:rPr lang="en-US" altLang="zh-CN" sz="4900" b="0" dirty="0">
                <a:solidFill>
                  <a:prstClr val="white"/>
                </a:solidFill>
              </a:rPr>
            </a:br>
            <a:r>
              <a:rPr lang="en-US" altLang="zh-CN" sz="4800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Introduction to Algorithm</a:t>
            </a:r>
            <a:endParaRPr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Recursive Solution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3276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Let </a:t>
            </a:r>
            <a:r>
              <a:rPr lang="en-US" altLang="zh-CN" i="1">
                <a:solidFill>
                  <a:srgbClr val="CC3300"/>
                </a:solidFill>
              </a:rPr>
              <a:t>S</a:t>
            </a:r>
            <a:r>
              <a:rPr lang="en-US" altLang="zh-CN" baseline="-25000">
                <a:solidFill>
                  <a:srgbClr val="CC3300"/>
                </a:solidFill>
              </a:rPr>
              <a:t>ij</a:t>
            </a:r>
            <a:r>
              <a:rPr lang="en-US" altLang="zh-CN"/>
              <a:t> = subset of activities in </a:t>
            </a:r>
            <a:r>
              <a:rPr lang="en-US" altLang="zh-CN" i="1"/>
              <a:t>S</a:t>
            </a:r>
            <a:r>
              <a:rPr lang="en-US" altLang="zh-CN"/>
              <a:t> that start after </a:t>
            </a:r>
            <a:r>
              <a:rPr lang="en-US" altLang="zh-CN" i="1"/>
              <a:t>a</a:t>
            </a:r>
            <a:r>
              <a:rPr lang="en-US" altLang="zh-CN" baseline="-25000"/>
              <a:t>i</a:t>
            </a:r>
            <a:r>
              <a:rPr lang="en-US" altLang="zh-CN"/>
              <a:t> finishes and finish before </a:t>
            </a:r>
            <a:r>
              <a:rPr lang="en-US" altLang="zh-CN" i="1"/>
              <a:t>a</a:t>
            </a:r>
            <a:r>
              <a:rPr lang="en-US" altLang="zh-CN" baseline="-25000"/>
              <a:t>j</a:t>
            </a:r>
            <a:r>
              <a:rPr lang="en-US" altLang="zh-CN"/>
              <a:t> starts.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>
                <a:solidFill>
                  <a:srgbClr val="CC3300"/>
                </a:solidFill>
              </a:rPr>
              <a:t>Subproblems:</a:t>
            </a:r>
            <a:r>
              <a:rPr lang="en-US" altLang="zh-CN"/>
              <a:t> Selecting maximum number of mutually compatible activities from </a:t>
            </a:r>
            <a:r>
              <a:rPr lang="en-US" altLang="zh-CN" i="1"/>
              <a:t>S</a:t>
            </a:r>
            <a:r>
              <a:rPr lang="en-US" altLang="zh-CN" baseline="-25000"/>
              <a:t>ij</a:t>
            </a:r>
            <a:r>
              <a:rPr lang="en-US" altLang="zh-CN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Let </a:t>
            </a:r>
            <a:r>
              <a:rPr lang="en-US" altLang="zh-CN" i="1">
                <a:solidFill>
                  <a:srgbClr val="CC3300"/>
                </a:solidFill>
              </a:rPr>
              <a:t>c</a:t>
            </a:r>
            <a:r>
              <a:rPr lang="en-US" altLang="zh-CN">
                <a:solidFill>
                  <a:srgbClr val="CC3300"/>
                </a:solidFill>
              </a:rPr>
              <a:t>[</a:t>
            </a:r>
            <a:r>
              <a:rPr lang="en-US" altLang="zh-CN" i="1">
                <a:solidFill>
                  <a:srgbClr val="CC3300"/>
                </a:solidFill>
              </a:rPr>
              <a:t>i</a:t>
            </a:r>
            <a:r>
              <a:rPr lang="en-US" altLang="zh-CN">
                <a:solidFill>
                  <a:srgbClr val="CC3300"/>
                </a:solidFill>
              </a:rPr>
              <a:t>, </a:t>
            </a:r>
            <a:r>
              <a:rPr lang="en-US" altLang="zh-CN" i="1">
                <a:solidFill>
                  <a:srgbClr val="CC3300"/>
                </a:solidFill>
              </a:rPr>
              <a:t>j</a:t>
            </a:r>
            <a:r>
              <a:rPr lang="en-US" altLang="zh-CN">
                <a:solidFill>
                  <a:srgbClr val="CC3300"/>
                </a:solidFill>
              </a:rPr>
              <a:t>]</a:t>
            </a:r>
            <a:r>
              <a:rPr lang="en-US" altLang="zh-CN"/>
              <a:t> = size of maximum-size subset of mutually compatible activities in </a:t>
            </a:r>
            <a:r>
              <a:rPr lang="en-US" altLang="zh-CN" i="1"/>
              <a:t>S</a:t>
            </a:r>
            <a:r>
              <a:rPr lang="en-US" altLang="zh-CN" baseline="-25000"/>
              <a:t>ij</a:t>
            </a:r>
            <a:r>
              <a:rPr lang="en-US" altLang="zh-CN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</p:txBody>
      </p:sp>
      <p:graphicFrame>
        <p:nvGraphicFramePr>
          <p:cNvPr id="18481" name="Object 49"/>
          <p:cNvGraphicFramePr>
            <a:graphicFrameLocks noChangeAspect="1"/>
          </p:cNvGraphicFramePr>
          <p:nvPr/>
        </p:nvGraphicFramePr>
        <p:xfrm>
          <a:off x="2133600" y="4419600"/>
          <a:ext cx="533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3" imgW="5334000" imgH="1066800" progId="Equation.3">
                  <p:embed/>
                </p:oleObj>
              </mc:Choice>
              <mc:Fallback>
                <p:oleObj name="Equation" r:id="rId3" imgW="5334000" imgH="10668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533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4" name="Text Box 5"/>
          <p:cNvSpPr txBox="1">
            <a:spLocks noChangeArrowheads="1"/>
          </p:cNvSpPr>
          <p:nvPr/>
        </p:nvSpPr>
        <p:spPr bwMode="auto">
          <a:xfrm>
            <a:off x="593725" y="4537075"/>
            <a:ext cx="1546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</a:rPr>
              <a:t>Recursive </a:t>
            </a:r>
          </a:p>
          <a:p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</a:rPr>
              <a:t>Solution: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Greedy Choice Property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Dynamic programming? </a:t>
            </a:r>
            <a:r>
              <a:rPr lang="en-US" altLang="zh-CN" dirty="0" err="1"/>
              <a:t>Memoize</a:t>
            </a:r>
            <a:r>
              <a:rPr lang="en-US" altLang="zh-CN" dirty="0"/>
              <a:t>? Yes, but…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Activity selection problem also exhibits the </a:t>
            </a:r>
            <a:r>
              <a:rPr lang="en-US" altLang="zh-CN" i="1" dirty="0">
                <a:solidFill>
                  <a:schemeClr val="tx2"/>
                </a:solidFill>
              </a:rPr>
              <a:t>greedy choice</a:t>
            </a:r>
            <a:r>
              <a:rPr lang="en-US" altLang="zh-CN" dirty="0"/>
              <a:t> property: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Locally optimal choice </a:t>
            </a:r>
            <a:r>
              <a:rPr lang="en-US" altLang="zh-CN" dirty="0">
                <a:sym typeface="Symbol" pitchFamily="18" charset="2"/>
              </a:rPr>
              <a:t> globally optimal </a:t>
            </a:r>
            <a:r>
              <a:rPr lang="en-US" altLang="zh-CN" dirty="0" err="1">
                <a:sym typeface="Symbol" pitchFamily="18" charset="2"/>
              </a:rPr>
              <a:t>sol’n</a:t>
            </a:r>
            <a:endParaRPr lang="en-US" altLang="zh-CN" dirty="0">
              <a:sym typeface="Symbol" pitchFamily="18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Them 16.1: if </a:t>
            </a:r>
            <a:r>
              <a:rPr lang="en-US" altLang="zh-CN" i="1" dirty="0"/>
              <a:t>S</a:t>
            </a:r>
            <a:r>
              <a:rPr lang="en-US" altLang="zh-CN" dirty="0"/>
              <a:t> is an activity selection problem </a:t>
            </a:r>
            <a:r>
              <a:rPr lang="en-US" altLang="zh-CN" dirty="0">
                <a:solidFill>
                  <a:srgbClr val="FF0000"/>
                </a:solidFill>
              </a:rPr>
              <a:t>sorted by finish time</a:t>
            </a:r>
            <a:r>
              <a:rPr lang="en-US" altLang="zh-CN" dirty="0"/>
              <a:t>, then </a:t>
            </a:r>
            <a:r>
              <a:rPr lang="en-US" altLang="zh-CN" dirty="0">
                <a:sym typeface="Symbol" pitchFamily="18" charset="2"/>
              </a:rPr>
              <a:t> optimal solution </a:t>
            </a:r>
            <a:br>
              <a:rPr lang="en-US" altLang="zh-CN" dirty="0">
                <a:sym typeface="Symbol" pitchFamily="18" charset="2"/>
              </a:rPr>
            </a:br>
            <a:r>
              <a:rPr lang="en-US" altLang="zh-CN" i="1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 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dirty="0">
                <a:sym typeface="Symbol" pitchFamily="18" charset="2"/>
              </a:rPr>
              <a:t> such that {1}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 </a:t>
            </a:r>
            <a:r>
              <a:rPr lang="en-US" altLang="zh-CN" i="1" dirty="0">
                <a:sym typeface="Symbol" pitchFamily="18" charset="2"/>
              </a:rPr>
              <a:t>A</a:t>
            </a:r>
            <a:endParaRPr lang="en-US" altLang="zh-CN" dirty="0">
              <a:sym typeface="Symbol" pitchFamily="18" charset="2"/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Sketch of proof: if </a:t>
            </a:r>
            <a:r>
              <a:rPr lang="en-US" altLang="zh-CN" dirty="0">
                <a:sym typeface="Symbol" pitchFamily="18" charset="2"/>
              </a:rPr>
              <a:t> optimal solution B that does not contain {1}, can always replace first activity in B with {1} (</a:t>
            </a:r>
            <a:r>
              <a:rPr lang="en-US" altLang="zh-CN" i="1" dirty="0">
                <a:solidFill>
                  <a:schemeClr val="accent1"/>
                </a:solidFill>
                <a:sym typeface="Symbol" pitchFamily="18" charset="2"/>
              </a:rPr>
              <a:t>Why?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en-US" altLang="zh-CN" i="1" dirty="0">
                <a:sym typeface="Symbol" pitchFamily="18" charset="2"/>
              </a:rPr>
              <a:t>.</a:t>
            </a:r>
            <a:r>
              <a:rPr lang="en-US" altLang="zh-CN" dirty="0">
                <a:sym typeface="Symbol" pitchFamily="18" charset="2"/>
              </a:rPr>
              <a:t>  Same number of activities, thus optimal.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Greedy-choice Property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The problem also exhibits the </a:t>
            </a:r>
            <a:r>
              <a:rPr lang="en-US" altLang="zh-CN">
                <a:solidFill>
                  <a:srgbClr val="CC3300"/>
                </a:solidFill>
              </a:rPr>
              <a:t>greedy-choice property</a:t>
            </a:r>
            <a:r>
              <a:rPr lang="en-US" altLang="zh-CN"/>
              <a:t>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There is an optimal solution to the subproblem </a:t>
            </a:r>
            <a:r>
              <a:rPr lang="en-US" altLang="zh-CN" i="1"/>
              <a:t>S</a:t>
            </a:r>
            <a:r>
              <a:rPr lang="en-US" altLang="zh-CN" baseline="-25000"/>
              <a:t>ij</a:t>
            </a:r>
            <a:r>
              <a:rPr lang="en-US" altLang="zh-CN"/>
              <a:t>, that includes the activity with the smallest finish time in set </a:t>
            </a:r>
            <a:r>
              <a:rPr lang="en-US" altLang="zh-CN" i="1"/>
              <a:t>S</a:t>
            </a:r>
            <a:r>
              <a:rPr lang="en-US" altLang="zh-CN" baseline="-25000"/>
              <a:t>ij</a:t>
            </a:r>
            <a:r>
              <a:rPr lang="en-US" altLang="zh-CN"/>
              <a:t>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Can be proved easily.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Hence, </a:t>
            </a:r>
            <a:r>
              <a:rPr lang="en-US" altLang="zh-CN">
                <a:solidFill>
                  <a:schemeClr val="hlink"/>
                </a:solidFill>
              </a:rPr>
              <a:t>there is an optimal solution to S that includes </a:t>
            </a:r>
            <a:r>
              <a:rPr lang="en-US" altLang="zh-CN" i="1">
                <a:solidFill>
                  <a:schemeClr val="hlink"/>
                </a:solidFill>
              </a:rPr>
              <a:t>a</a:t>
            </a:r>
            <a:r>
              <a:rPr lang="en-US" altLang="zh-CN" baseline="-25000">
                <a:solidFill>
                  <a:schemeClr val="hlink"/>
                </a:solidFill>
              </a:rPr>
              <a:t>1</a:t>
            </a:r>
            <a:r>
              <a:rPr lang="en-US" altLang="zh-CN"/>
              <a:t>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Therefore, </a:t>
            </a:r>
            <a:r>
              <a:rPr lang="en-US" altLang="zh-CN">
                <a:solidFill>
                  <a:srgbClr val="CC3300"/>
                </a:solidFill>
              </a:rPr>
              <a:t>make</a:t>
            </a:r>
            <a:r>
              <a:rPr lang="en-US" altLang="zh-CN"/>
              <a:t> this </a:t>
            </a:r>
            <a:r>
              <a:rPr lang="en-US" altLang="zh-CN">
                <a:solidFill>
                  <a:srgbClr val="CC3300"/>
                </a:solidFill>
              </a:rPr>
              <a:t>greedy choice</a:t>
            </a:r>
            <a:r>
              <a:rPr lang="en-US" altLang="zh-CN"/>
              <a:t> without solving subproblems first and evaluating them.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Solve the subproblem that ensues as a result of making this greedy choice.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Combine the greedy choice and the solution to the subproblem.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Recursive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6858000" cy="32766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rtlCol="0">
            <a:normAutofit/>
          </a:bodyPr>
          <a:lstStyle/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u="sng">
                <a:solidFill>
                  <a:srgbClr val="CC3300"/>
                </a:solidFill>
              </a:rPr>
              <a:t>Recursive-Activity-Selector (</a:t>
            </a:r>
            <a:r>
              <a:rPr lang="en-US" altLang="zh-CN" sz="2400" b="1" i="1" u="sng">
                <a:solidFill>
                  <a:srgbClr val="CC3300"/>
                </a:solidFill>
              </a:rPr>
              <a:t>s</a:t>
            </a:r>
            <a:r>
              <a:rPr lang="en-US" altLang="zh-CN" sz="2400" b="1" u="sng">
                <a:solidFill>
                  <a:srgbClr val="CC3300"/>
                </a:solidFill>
              </a:rPr>
              <a:t>, </a:t>
            </a:r>
            <a:r>
              <a:rPr lang="en-US" altLang="zh-CN" sz="2400" b="1" i="1" u="sng">
                <a:solidFill>
                  <a:srgbClr val="CC3300"/>
                </a:solidFill>
              </a:rPr>
              <a:t>f</a:t>
            </a:r>
            <a:r>
              <a:rPr lang="en-US" altLang="zh-CN" sz="2400" b="1" u="sng">
                <a:solidFill>
                  <a:srgbClr val="CC3300"/>
                </a:solidFill>
              </a:rPr>
              <a:t>, </a:t>
            </a:r>
            <a:r>
              <a:rPr lang="en-US" altLang="zh-CN" sz="2400" b="1" i="1" u="sng">
                <a:solidFill>
                  <a:srgbClr val="CC3300"/>
                </a:solidFill>
              </a:rPr>
              <a:t>i</a:t>
            </a:r>
            <a:r>
              <a:rPr lang="en-US" altLang="zh-CN" sz="2400" b="1" u="sng">
                <a:solidFill>
                  <a:srgbClr val="CC3300"/>
                </a:solidFill>
              </a:rPr>
              <a:t>, </a:t>
            </a:r>
            <a:r>
              <a:rPr lang="en-US" altLang="zh-CN" sz="2400" b="1" i="1" u="sng">
                <a:solidFill>
                  <a:srgbClr val="CC3300"/>
                </a:solidFill>
              </a:rPr>
              <a:t>j</a:t>
            </a:r>
            <a:r>
              <a:rPr lang="en-US" altLang="zh-CN" sz="2400" b="1" u="sng">
                <a:solidFill>
                  <a:srgbClr val="CC3300"/>
                </a:solidFill>
              </a:rPr>
              <a:t>)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en-US" altLang="zh-CN" sz="2400">
                <a:sym typeface="Symbol" pitchFamily="18" charset="2"/>
              </a:rPr>
              <a:t> 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+1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400" b="1">
                <a:sym typeface="Symbol" pitchFamily="18" charset="2"/>
              </a:rPr>
              <a:t>while</a:t>
            </a:r>
            <a:r>
              <a:rPr lang="en-US" altLang="zh-CN" sz="2400">
                <a:sym typeface="Symbol" pitchFamily="18" charset="2"/>
              </a:rPr>
              <a:t> 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 &lt; </a:t>
            </a:r>
            <a:r>
              <a:rPr lang="en-US" altLang="zh-CN" sz="2400" i="1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 and </a:t>
            </a:r>
            <a:r>
              <a:rPr lang="en-US" altLang="zh-CN" sz="2400" i="1">
                <a:sym typeface="Symbol" pitchFamily="18" charset="2"/>
              </a:rPr>
              <a:t>s</a:t>
            </a:r>
            <a:r>
              <a:rPr lang="en-US" altLang="zh-CN" sz="2400" baseline="-25000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 &lt; </a:t>
            </a:r>
            <a:r>
              <a:rPr lang="en-US" altLang="zh-CN" sz="2400" i="1">
                <a:sym typeface="Symbol" pitchFamily="18" charset="2"/>
              </a:rPr>
              <a:t>f</a:t>
            </a:r>
            <a:r>
              <a:rPr lang="en-US" altLang="zh-CN" sz="2400" baseline="-25000">
                <a:sym typeface="Symbol" pitchFamily="18" charset="2"/>
              </a:rPr>
              <a:t>i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400" b="1">
                <a:sym typeface="Symbol" pitchFamily="18" charset="2"/>
              </a:rPr>
              <a:t>    do</a:t>
            </a:r>
            <a:r>
              <a:rPr lang="en-US" altLang="zh-CN" sz="2400">
                <a:sym typeface="Symbol" pitchFamily="18" charset="2"/>
              </a:rPr>
              <a:t> </a:t>
            </a:r>
            <a:r>
              <a:rPr lang="en-US" altLang="zh-CN" sz="2400" i="1">
                <a:sym typeface="Symbol" pitchFamily="18" charset="2"/>
              </a:rPr>
              <a:t>m </a:t>
            </a:r>
            <a:r>
              <a:rPr lang="en-US" altLang="zh-CN" sz="2400">
                <a:sym typeface="Symbol" pitchFamily="18" charset="2"/>
              </a:rPr>
              <a:t> 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+1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400" b="1">
                <a:sym typeface="Symbol" pitchFamily="18" charset="2"/>
              </a:rPr>
              <a:t>if</a:t>
            </a:r>
            <a:r>
              <a:rPr lang="en-US" altLang="zh-CN" sz="2400">
                <a:sym typeface="Symbol" pitchFamily="18" charset="2"/>
              </a:rPr>
              <a:t>  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 &lt; </a:t>
            </a:r>
            <a:r>
              <a:rPr lang="en-US" altLang="zh-CN" sz="2400" i="1">
                <a:sym typeface="Symbol" pitchFamily="18" charset="2"/>
              </a:rPr>
              <a:t>j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400">
                <a:sym typeface="Symbol" pitchFamily="18" charset="2"/>
              </a:rPr>
              <a:t>    </a:t>
            </a:r>
            <a:r>
              <a:rPr lang="en-US" altLang="zh-CN" sz="2400" b="1">
                <a:sym typeface="Symbol" pitchFamily="18" charset="2"/>
              </a:rPr>
              <a:t>then</a:t>
            </a:r>
            <a:r>
              <a:rPr lang="en-US" altLang="zh-CN" sz="2400">
                <a:sym typeface="Symbol" pitchFamily="18" charset="2"/>
              </a:rPr>
              <a:t> </a:t>
            </a:r>
            <a:r>
              <a:rPr lang="en-US" altLang="zh-CN" sz="2400" b="1">
                <a:sym typeface="Symbol" pitchFamily="18" charset="2"/>
              </a:rPr>
              <a:t>return</a:t>
            </a:r>
            <a:r>
              <a:rPr lang="en-US" altLang="zh-CN" sz="2400">
                <a:sym typeface="Symbol" pitchFamily="18" charset="2"/>
              </a:rPr>
              <a:t> {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}  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>
                <a:sym typeface="Symbol" pitchFamily="18" charset="2"/>
              </a:rPr>
              <a:t>                    Recursive-Activity-Selector(</a:t>
            </a:r>
            <a:r>
              <a:rPr lang="en-US" altLang="zh-CN" sz="2400" i="1">
                <a:sym typeface="Symbol" pitchFamily="18" charset="2"/>
              </a:rPr>
              <a:t>s</a:t>
            </a:r>
            <a:r>
              <a:rPr lang="en-US" altLang="zh-CN" sz="2400">
                <a:sym typeface="Symbol" pitchFamily="18" charset="2"/>
              </a:rPr>
              <a:t>, </a:t>
            </a:r>
            <a:r>
              <a:rPr lang="en-US" altLang="zh-CN" sz="2400" i="1">
                <a:sym typeface="Symbol" pitchFamily="18" charset="2"/>
              </a:rPr>
              <a:t>f</a:t>
            </a:r>
            <a:r>
              <a:rPr lang="en-US" altLang="zh-CN" sz="2400">
                <a:sym typeface="Symbol" pitchFamily="18" charset="2"/>
              </a:rPr>
              <a:t>, 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, </a:t>
            </a:r>
            <a:r>
              <a:rPr lang="en-US" altLang="zh-CN" sz="2400" i="1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)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 startAt="6"/>
              <a:defRPr/>
            </a:pPr>
            <a:r>
              <a:rPr lang="en-US" altLang="zh-CN" sz="2400">
                <a:sym typeface="Symbol" pitchFamily="18" charset="2"/>
              </a:rPr>
              <a:t>    else return </a:t>
            </a:r>
            <a:endParaRPr lang="en-US" altLang="zh-CN" sz="2400" b="1">
              <a:sym typeface="Symbol" pitchFamily="18" charset="2"/>
            </a:endParaRP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381000" y="4572000"/>
            <a:ext cx="665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u="sng">
                <a:solidFill>
                  <a:srgbClr val="CC3300"/>
                </a:solidFill>
                <a:latin typeface="Times New Roman" pitchFamily="18" charset="0"/>
              </a:rPr>
              <a:t>Initial Call:</a:t>
            </a:r>
            <a:r>
              <a:rPr lang="en-US" altLang="zh-CN" sz="2400">
                <a:latin typeface="Times New Roman" pitchFamily="18" charset="0"/>
              </a:rPr>
              <a:t> Recursive-Activity-Selector (s, f, 0, n+1)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457200" y="5105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u="sng">
                <a:solidFill>
                  <a:srgbClr val="CC3300"/>
                </a:solidFill>
                <a:latin typeface="Times New Roman" pitchFamily="18" charset="0"/>
              </a:rPr>
              <a:t>Complexity: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altLang="zh-CN" sz="2400">
                <a:latin typeface="Times New Roman" pitchFamily="18" charset="0"/>
              </a:rPr>
              <a:t>(n)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517525" y="5680075"/>
            <a:ext cx="7532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Straightforward to convert the algorithm to an iterative one.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Typical Steps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Cast the optimization problem as one in which we make a choice and are left with one subproblem to solve.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>
                <a:solidFill>
                  <a:srgbClr val="CC3300"/>
                </a:solidFill>
              </a:rPr>
              <a:t>Prove that there’s always an optimal solution that makes the greedy choice</a:t>
            </a:r>
            <a:r>
              <a:rPr lang="en-US" altLang="zh-CN"/>
              <a:t>, so that the greedy choice is always safe.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Show that greedy choice and optimal solution to subproblem </a:t>
            </a:r>
            <a:r>
              <a:rPr lang="en-US" altLang="zh-CN">
                <a:latin typeface="MTSYN" charset="-127"/>
                <a:sym typeface="Symbol" pitchFamily="18" charset="2"/>
              </a:rPr>
              <a:t></a:t>
            </a:r>
            <a:r>
              <a:rPr lang="en-US" altLang="zh-CN">
                <a:latin typeface="MTSYN" charset="-127"/>
              </a:rPr>
              <a:t> </a:t>
            </a:r>
            <a:r>
              <a:rPr lang="en-US" altLang="zh-CN"/>
              <a:t>optimal solution to the problem.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Make the greedy choice and </a:t>
            </a:r>
            <a:r>
              <a:rPr lang="en-US" altLang="zh-CN" b="1">
                <a:solidFill>
                  <a:srgbClr val="CC3300"/>
                </a:solidFill>
              </a:rPr>
              <a:t>solve top-down</a:t>
            </a:r>
            <a:r>
              <a:rPr lang="en-US" altLang="zh-CN"/>
              <a:t>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May have to </a:t>
            </a:r>
            <a:r>
              <a:rPr lang="en-US" altLang="zh-CN">
                <a:solidFill>
                  <a:srgbClr val="CC3300"/>
                </a:solidFill>
              </a:rPr>
              <a:t>preprocess input to put it into greedy order</a:t>
            </a:r>
            <a:r>
              <a:rPr lang="en-US" altLang="zh-CN"/>
              <a:t>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u="sng">
                <a:solidFill>
                  <a:schemeClr val="hlink"/>
                </a:solidFill>
              </a:rPr>
              <a:t>Example:</a:t>
            </a:r>
            <a:r>
              <a:rPr lang="en-US" altLang="zh-CN"/>
              <a:t> Sorting activities by finish time.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228600"/>
            <a:ext cx="9142412" cy="60801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Activity Selection: A Greedy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510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So actual algorithm is simple: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Sort the activities by finish time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Schedule the first activity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Then schedule the next activity in sorted list which starts after previous activity finishes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Repeat until no more activities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Intuition is even more simple: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Always pick the shortest ride available at the time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900" b="1" u="sng"/>
              <a:t>Copyright </a:t>
            </a:r>
            <a:r>
              <a:rPr lang="en-US" altLang="zh-CN" sz="900" b="1" u="sng">
                <a:cs typeface="Arial" charset="0"/>
              </a:rPr>
              <a:t>© The McGraw-Hill Companies, Inc. Permission required for reproduction or display.</a:t>
            </a:r>
            <a:endParaRPr lang="en-US" altLang="zh-CN" sz="900" b="1" u="sng"/>
          </a:p>
          <a:p>
            <a:pPr>
              <a:spcBef>
                <a:spcPct val="50000"/>
              </a:spcBef>
            </a:pPr>
            <a:endParaRPr lang="en-US" altLang="zh-CN" sz="2400" u="sng">
              <a:latin typeface="Times New Roman" pitchFamily="18" charset="0"/>
            </a:endParaRPr>
          </a:p>
        </p:txBody>
      </p:sp>
      <p:pic>
        <p:nvPicPr>
          <p:cNvPr id="34818" name="Picture 8" descr="D:\McGraw-Hill Projects\Cormen\algorithms\greedy_activity_selec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5288"/>
            <a:ext cx="9144000" cy="615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Elements of Greedy Algorithms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Greedy-choice Property.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A globally optimal solution can be arrived at by making a locally optimal (greedy) choice.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Optimal Substructure.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Change-Making Problem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612845"/>
            <a:ext cx="74168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Change-Making Problem</a:t>
            </a:r>
          </a:p>
          <a:p>
            <a:endParaRPr lang="en-US" altLang="zh-CN" sz="2400" dirty="0"/>
          </a:p>
          <a:p>
            <a:r>
              <a:rPr lang="en-US" altLang="zh-CN" sz="2400" dirty="0"/>
              <a:t>Finding the number of ways of making changes</a:t>
            </a:r>
          </a:p>
          <a:p>
            <a:r>
              <a:rPr lang="en-US" altLang="zh-CN" sz="2400" dirty="0"/>
              <a:t>for a particular amount of cents, </a:t>
            </a:r>
            <a:r>
              <a:rPr lang="en-US" altLang="zh-CN" sz="2400" i="1" dirty="0"/>
              <a:t>n, using a given</a:t>
            </a:r>
          </a:p>
          <a:p>
            <a:r>
              <a:rPr lang="en-US" altLang="zh-CN" sz="2400" dirty="0"/>
              <a:t>set of denominations C={c1…</a:t>
            </a:r>
            <a:r>
              <a:rPr lang="en-US" altLang="zh-CN" sz="2400" dirty="0" err="1"/>
              <a:t>cd</a:t>
            </a:r>
            <a:r>
              <a:rPr lang="en-US" altLang="zh-CN" sz="2400" dirty="0"/>
              <a:t>} (</a:t>
            </a:r>
            <a:r>
              <a:rPr lang="en-US" altLang="zh-CN" sz="2400" dirty="0" err="1"/>
              <a:t>e.g</a:t>
            </a:r>
            <a:r>
              <a:rPr lang="en-US" altLang="zh-CN" sz="2400" dirty="0"/>
              <a:t>, the US</a:t>
            </a:r>
          </a:p>
          <a:p>
            <a:r>
              <a:rPr lang="en-US" altLang="zh-CN" sz="2400" dirty="0"/>
              <a:t>coin system: {1, 5, 10, 25, 50, 100})</a:t>
            </a:r>
          </a:p>
          <a:p>
            <a:endParaRPr lang="en-US" altLang="zh-CN" sz="2400" dirty="0"/>
          </a:p>
          <a:p>
            <a:r>
              <a:rPr lang="en-US" altLang="zh-CN" sz="2400" dirty="0"/>
              <a:t>– An example: n = 4,C = {1,2,3}, solutions: {1,1,1,1},</a:t>
            </a:r>
          </a:p>
          <a:p>
            <a:r>
              <a:rPr lang="en-US" altLang="zh-CN" sz="2400" dirty="0"/>
              <a:t>{1,1,2},{2,2},{1,3}.</a:t>
            </a:r>
          </a:p>
          <a:p>
            <a:r>
              <a:rPr lang="en-US" altLang="zh-CN" sz="2400" dirty="0"/>
              <a:t> </a:t>
            </a:r>
            <a:r>
              <a:rPr lang="en-US" altLang="zh-CN" sz="2400" dirty="0">
                <a:solidFill>
                  <a:srgbClr val="FF0000"/>
                </a:solidFill>
              </a:rPr>
              <a:t>Minimizing the number of coins </a:t>
            </a:r>
            <a:r>
              <a:rPr lang="en-US" altLang="zh-CN" sz="2400" dirty="0"/>
              <a:t>returned for a</a:t>
            </a:r>
          </a:p>
          <a:p>
            <a:r>
              <a:rPr lang="en-US" altLang="zh-CN" sz="2400" dirty="0"/>
              <a:t>particular quantity of change </a:t>
            </a:r>
            <a:r>
              <a:rPr lang="en-US" altLang="zh-CN" sz="2400" b="1" dirty="0"/>
              <a:t>(available coins</a:t>
            </a:r>
          </a:p>
          <a:p>
            <a:r>
              <a:rPr lang="en-US" altLang="zh-CN" sz="2400" b="1" dirty="0"/>
              <a:t>{1, 5, 10, 25})</a:t>
            </a:r>
          </a:p>
          <a:p>
            <a:r>
              <a:rPr lang="en-US" altLang="zh-CN" sz="2400" dirty="0"/>
              <a:t>– 30 Cents (solution: 25 + 5, two coins)</a:t>
            </a:r>
          </a:p>
          <a:p>
            <a:r>
              <a:rPr lang="en-US" altLang="zh-CN" sz="2400" dirty="0"/>
              <a:t>– 67 Cents ?</a:t>
            </a:r>
          </a:p>
          <a:p>
            <a:r>
              <a:rPr lang="en-US" altLang="zh-CN" sz="2400" dirty="0"/>
              <a:t> 17 cents given denominations = {1, 2, 3, 4}?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1800" y="1992313"/>
            <a:ext cx="5867400" cy="1970087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/>
              <a:t>GREEDY ALGORITHM</a:t>
            </a:r>
            <a:endParaRPr sz="4000" dirty="0"/>
          </a:p>
        </p:txBody>
      </p:sp>
      <p:sp>
        <p:nvSpPr>
          <p:cNvPr id="27650" name="Text Placeholder 4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0" cy="3762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700" b="1">
                <a:solidFill>
                  <a:srgbClr val="404040"/>
                </a:solidFill>
              </a:rPr>
              <a:t>Locally optimal choice</a:t>
            </a:r>
            <a:endParaRPr altLang="zh-CN" sz="1700" b="1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132856"/>
            <a:ext cx="3666632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1" dirty="0">
                <a:solidFill>
                  <a:srgbClr val="002060">
                    <a:alpha val="40000"/>
                  </a:srgbClr>
                </a:solidFill>
                <a:latin typeface="+mn-lt"/>
                <a:ea typeface="+mn-ea"/>
                <a:cs typeface="Arial" pitchFamily="34" charset="0"/>
              </a:rPr>
              <a:t>16</a:t>
            </a:r>
            <a:endParaRPr lang="zh-CN" sz="9600" b="1" dirty="0">
              <a:solidFill>
                <a:srgbClr val="002060">
                  <a:alpha val="40000"/>
                </a:srgbClr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7632848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8640"/>
            <a:ext cx="7848872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6672"/>
            <a:ext cx="7632848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32656"/>
            <a:ext cx="8064896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45016" cy="557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9552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Dynamic Programming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Dynamic Programming </a:t>
            </a:r>
            <a:endParaRPr lang="zh-CN" altLang="en-US" sz="2800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08720"/>
            <a:ext cx="712879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Dynamic Programming </a:t>
            </a:r>
            <a:endParaRPr lang="zh-CN" altLang="en-US" sz="2800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08720"/>
            <a:ext cx="712879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581128"/>
            <a:ext cx="833776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Dynamic Programming </a:t>
            </a:r>
            <a:endParaRPr lang="zh-CN" altLang="en-US" sz="2800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764704"/>
            <a:ext cx="779229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Dynamic Programming </a:t>
            </a:r>
            <a:endParaRPr lang="zh-CN" altLang="en-US" sz="2800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 l="27637" t="20680" r="24641" b="27240"/>
          <a:stretch>
            <a:fillRect/>
          </a:stretch>
        </p:blipFill>
        <p:spPr bwMode="auto">
          <a:xfrm>
            <a:off x="611560" y="1340768"/>
            <a:ext cx="727280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4664"/>
            <a:ext cx="7200800" cy="597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Overview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Like dynamic programming, used to solve optimization problems.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Dynamic programming can be overkill; greedy algorithms tend to be easier to code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Problems exhibit optimal substructure (like DP).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Problems also exhibit the </a:t>
            </a:r>
            <a:r>
              <a:rPr lang="en-US" altLang="zh-CN" b="1" dirty="0">
                <a:solidFill>
                  <a:srgbClr val="CC3300"/>
                </a:solidFill>
              </a:rPr>
              <a:t>greedy-choice</a:t>
            </a:r>
            <a:r>
              <a:rPr lang="en-US" altLang="zh-CN" dirty="0"/>
              <a:t> property.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When we have a choice to make, make the one that looks best </a:t>
            </a:r>
            <a:r>
              <a:rPr lang="en-US" altLang="zh-CN" i="1" dirty="0"/>
              <a:t>right now</a:t>
            </a:r>
            <a:r>
              <a:rPr lang="en-US" altLang="zh-CN" dirty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Make a </a:t>
            </a:r>
            <a:r>
              <a:rPr lang="en-US" altLang="zh-CN" b="1" dirty="0">
                <a:solidFill>
                  <a:srgbClr val="CC3300"/>
                </a:solidFill>
              </a:rPr>
              <a:t>locally optimal choice</a:t>
            </a:r>
            <a:r>
              <a:rPr lang="en-US" altLang="zh-CN" i="1" dirty="0"/>
              <a:t> </a:t>
            </a:r>
            <a:r>
              <a:rPr lang="en-US" altLang="zh-CN" dirty="0"/>
              <a:t>in hope of getting a </a:t>
            </a:r>
            <a:r>
              <a:rPr lang="en-US" altLang="zh-CN" b="1" dirty="0">
                <a:solidFill>
                  <a:srgbClr val="CC3300"/>
                </a:solidFill>
              </a:rPr>
              <a:t>globally optimal solution</a:t>
            </a:r>
            <a:r>
              <a:rPr lang="en-US" altLang="zh-CN" dirty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 l="16770" t="14800" r="14718" b="7081"/>
          <a:stretch>
            <a:fillRect/>
          </a:stretch>
        </p:blipFill>
        <p:spPr bwMode="auto">
          <a:xfrm>
            <a:off x="12158" y="593304"/>
            <a:ext cx="9024338" cy="578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Homework</a:t>
            </a:r>
            <a:endParaRPr altLang="en-US" dirty="0"/>
          </a:p>
        </p:txBody>
      </p:sp>
      <p:sp>
        <p:nvSpPr>
          <p:cNvPr id="111618" name="矩形 3"/>
          <p:cNvSpPr>
            <a:spLocks noChangeArrowheads="1"/>
          </p:cNvSpPr>
          <p:nvPr/>
        </p:nvSpPr>
        <p:spPr bwMode="auto">
          <a:xfrm>
            <a:off x="323850" y="1268413"/>
            <a:ext cx="820896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 i="1" dirty="0">
                <a:latin typeface="Calibri" pitchFamily="34" charset="0"/>
              </a:rPr>
              <a:t>CLRS 16.1-2</a:t>
            </a:r>
          </a:p>
          <a:p>
            <a:r>
              <a:rPr lang="en-US" altLang="zh-CN" sz="4000" b="1" i="1" dirty="0">
                <a:latin typeface="Calibri" pitchFamily="34" charset="0"/>
              </a:rPr>
              <a:t>CLRS 16.1-5</a:t>
            </a:r>
          </a:p>
          <a:p>
            <a:r>
              <a:rPr lang="en-US" altLang="zh-CN" sz="4000" b="1" i="1" dirty="0">
                <a:latin typeface="Calibri" pitchFamily="34" charset="0"/>
              </a:rPr>
              <a:t>CLRS 16.2-7</a:t>
            </a:r>
          </a:p>
          <a:p>
            <a:endParaRPr lang="en-US" altLang="zh-CN" sz="4000" b="1" i="1" dirty="0">
              <a:latin typeface="Calibri" pitchFamily="34" charset="0"/>
            </a:endParaRPr>
          </a:p>
          <a:p>
            <a:endParaRPr lang="en-US" altLang="zh-CN" sz="4000" b="1" i="1" dirty="0">
              <a:latin typeface="Calibri" pitchFamily="34" charset="0"/>
            </a:endParaRPr>
          </a:p>
          <a:p>
            <a:endParaRPr lang="zh-CN" altLang="en-US" sz="4000" dirty="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Exercise in Class</a:t>
            </a:r>
            <a:endParaRPr altLang="en-US" dirty="0"/>
          </a:p>
        </p:txBody>
      </p:sp>
      <p:sp>
        <p:nvSpPr>
          <p:cNvPr id="111618" name="矩形 3"/>
          <p:cNvSpPr>
            <a:spLocks noChangeArrowheads="1"/>
          </p:cNvSpPr>
          <p:nvPr/>
        </p:nvSpPr>
        <p:spPr bwMode="auto">
          <a:xfrm>
            <a:off x="323850" y="1268413"/>
            <a:ext cx="8208963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dirty="0">
                <a:latin typeface="Calibri" pitchFamily="34" charset="0"/>
              </a:rPr>
              <a:t>Prove that Greedy algorithm outputs optimal solution for coin values 18,6,3,1  </a:t>
            </a:r>
            <a:r>
              <a:rPr lang="en-US" altLang="zh-CN" sz="4000" b="1" i="1" dirty="0">
                <a:latin typeface="Calibri" pitchFamily="34" charset="0"/>
              </a:rPr>
              <a:t> </a:t>
            </a:r>
          </a:p>
          <a:p>
            <a:endParaRPr lang="en-US" altLang="zh-CN" sz="4000" b="1" i="1" dirty="0">
              <a:latin typeface="Calibri" pitchFamily="34" charset="0"/>
            </a:endParaRPr>
          </a:p>
          <a:p>
            <a:endParaRPr lang="zh-CN" altLang="en-US" sz="4000" dirty="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礼品分组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600" dirty="0"/>
              <a:t>N</a:t>
            </a:r>
            <a:r>
              <a:rPr lang="zh-CN" altLang="en-US" sz="3600" dirty="0"/>
              <a:t>个礼品，每个礼品的价格不一样。现要把所有礼品分组，每组的礼品数量不超过</a:t>
            </a:r>
            <a:r>
              <a:rPr lang="en-US" altLang="zh-CN" sz="3600" dirty="0"/>
              <a:t>2</a:t>
            </a:r>
            <a:r>
              <a:rPr lang="zh-CN" altLang="en-US" sz="3600" dirty="0"/>
              <a:t>个，且礼品总价格不超过</a:t>
            </a:r>
            <a:r>
              <a:rPr lang="en-US" altLang="zh-CN" sz="3600" dirty="0"/>
              <a:t>C (C&gt;0)</a:t>
            </a:r>
            <a:r>
              <a:rPr lang="zh-CN" altLang="en-US" sz="3600" dirty="0"/>
              <a:t>，求分组的数目最少的分法。</a:t>
            </a:r>
          </a:p>
        </p:txBody>
      </p:sp>
    </p:spTree>
    <p:extLst>
      <p:ext uri="{BB962C8B-B14F-4D97-AF65-F5344CB8AC3E}">
        <p14:creationId xmlns:p14="http://schemas.microsoft.com/office/powerpoint/2010/main" val="1621624231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堆积木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老师给每个小朋友分了些积木块，但每个小朋友手上的积木都不足以堆成想要的形状。现在你手上有一些积木，你可以全部交给某个小朋友让他有足够的积木堆成形状，堆完后再收回所有的积木。你最多可以让多少小朋友堆成积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8596414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PK</a:t>
            </a:r>
            <a:r>
              <a:rPr lang="zh-CN" altLang="en-US" b="1" dirty="0"/>
              <a:t>赛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土木专业男生寝室</a:t>
            </a:r>
            <a:r>
              <a:rPr lang="en-US" altLang="zh-CN" dirty="0"/>
              <a:t>A</a:t>
            </a:r>
            <a:r>
              <a:rPr lang="zh-CN" altLang="en-US" dirty="0"/>
              <a:t>和煤矿专业寝室</a:t>
            </a:r>
            <a:r>
              <a:rPr lang="en-US" altLang="zh-CN" dirty="0"/>
              <a:t>B</a:t>
            </a:r>
            <a:r>
              <a:rPr lang="zh-CN" altLang="en-US" dirty="0"/>
              <a:t>的人数都是</a:t>
            </a:r>
            <a:r>
              <a:rPr lang="en-US" altLang="zh-CN" dirty="0"/>
              <a:t>N</a:t>
            </a:r>
            <a:r>
              <a:rPr lang="zh-CN" altLang="en-US" dirty="0"/>
              <a:t>，为了争夺和文艺系女生寝室的“联谊”权，决定举行一场摔跤</a:t>
            </a:r>
            <a:r>
              <a:rPr lang="en-US" altLang="zh-CN" dirty="0"/>
              <a:t>PK</a:t>
            </a:r>
            <a:r>
              <a:rPr lang="zh-CN" altLang="en-US" dirty="0"/>
              <a:t>赛。比赛要进行</a:t>
            </a:r>
            <a:r>
              <a:rPr lang="en-US" altLang="zh-CN" dirty="0"/>
              <a:t>N</a:t>
            </a:r>
            <a:r>
              <a:rPr lang="zh-CN" altLang="en-US" dirty="0"/>
              <a:t>轮，每轮由双方寝室各派出一位男生参加，但每人只能比赛一次。假设寝室</a:t>
            </a:r>
            <a:r>
              <a:rPr lang="en-US" altLang="zh-CN" dirty="0"/>
              <a:t>B</a:t>
            </a:r>
            <a:r>
              <a:rPr lang="zh-CN" altLang="en-US" dirty="0"/>
              <a:t>的室长知道双方学生的实力，他如何安排寝室</a:t>
            </a:r>
            <a:r>
              <a:rPr lang="en-US" altLang="zh-CN" dirty="0"/>
              <a:t>B</a:t>
            </a:r>
            <a:r>
              <a:rPr lang="zh-CN" altLang="en-US" dirty="0"/>
              <a:t>学生的比赛顺序才能取得最多的胜利。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5799543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整数值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元，</a:t>
            </a:r>
            <a:r>
              <a:rPr lang="en-US" altLang="zh-CN" dirty="0"/>
              <a:t>2</a:t>
            </a:r>
            <a:r>
              <a:rPr lang="zh-CN" altLang="en-US" dirty="0"/>
              <a:t>元，</a:t>
            </a:r>
            <a:r>
              <a:rPr lang="en-US" altLang="zh-CN" dirty="0"/>
              <a:t>1</a:t>
            </a:r>
            <a:r>
              <a:rPr lang="zh-CN" altLang="en-US" dirty="0"/>
              <a:t>元的硬币各有</a:t>
            </a:r>
            <a:r>
              <a:rPr lang="en-US" altLang="zh-CN" dirty="0"/>
              <a:t>K</a:t>
            </a:r>
            <a:r>
              <a:rPr lang="en-US" altLang="zh-CN" baseline="-25000" dirty="0"/>
              <a:t>3</a:t>
            </a:r>
            <a:r>
              <a:rPr lang="en-US" altLang="zh-CN" dirty="0"/>
              <a:t>,K</a:t>
            </a:r>
            <a:r>
              <a:rPr lang="en-US" altLang="zh-CN" baseline="-25000" dirty="0"/>
              <a:t>2</a:t>
            </a:r>
            <a:r>
              <a:rPr lang="en-US" altLang="zh-CN" dirty="0"/>
              <a:t>,K</a:t>
            </a:r>
            <a:r>
              <a:rPr lang="en-US" altLang="zh-CN" baseline="-25000" dirty="0"/>
              <a:t>1</a:t>
            </a:r>
            <a:r>
              <a:rPr lang="zh-CN" altLang="en-US" dirty="0"/>
              <a:t>枚，问总共有多少种不需要返回零钱的支付方法。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271579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正整数序列取值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0,a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mr-IN" altLang="zh-CN" dirty="0"/>
              <a:t>…</a:t>
            </a:r>
            <a:r>
              <a:rPr lang="en-US" altLang="zh-CN" dirty="0"/>
              <a:t>,a</a:t>
            </a:r>
            <a:r>
              <a:rPr lang="en-US" altLang="zh-CN" baseline="-25000" dirty="0"/>
              <a:t>n</a:t>
            </a:r>
            <a:r>
              <a:rPr lang="en-US" altLang="zh-CN" dirty="0"/>
              <a:t>,0</a:t>
            </a:r>
            <a:r>
              <a:rPr lang="zh-CN" altLang="en-US" dirty="0"/>
              <a:t>中依次取出正整数值，取出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en-US" dirty="0"/>
              <a:t>后，之后的整数值都会向前移一位，并获得</a:t>
            </a:r>
            <a:r>
              <a:rPr lang="en-US" altLang="zh-CN" dirty="0"/>
              <a:t>min{a</a:t>
            </a:r>
            <a:r>
              <a:rPr lang="en-US" altLang="zh-CN" baseline="-25000" dirty="0"/>
              <a:t>i-1</a:t>
            </a:r>
            <a:r>
              <a:rPr lang="en-US" altLang="zh-CN" dirty="0"/>
              <a:t>,a</a:t>
            </a:r>
            <a:r>
              <a:rPr lang="en-US" altLang="zh-CN" baseline="-25000" dirty="0"/>
              <a:t>i+1</a:t>
            </a:r>
            <a:r>
              <a:rPr lang="en-US" altLang="zh-CN" dirty="0"/>
              <a:t>}</a:t>
            </a:r>
            <a:r>
              <a:rPr lang="zh-CN" altLang="en-US" dirty="0"/>
              <a:t>的奖励，问总奖励最多的抽取方法。</a:t>
            </a:r>
          </a:p>
        </p:txBody>
      </p:sp>
    </p:spTree>
    <p:extLst>
      <p:ext uri="{BB962C8B-B14F-4D97-AF65-F5344CB8AC3E}">
        <p14:creationId xmlns:p14="http://schemas.microsoft.com/office/powerpoint/2010/main" val="637655194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Huffman Codes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Data Compression</a:t>
            </a:r>
            <a:endParaRPr altLang="en-US" dirty="0"/>
          </a:p>
        </p:txBody>
      </p:sp>
      <p:sp>
        <p:nvSpPr>
          <p:cNvPr id="79874" name="矩形 9"/>
          <p:cNvSpPr>
            <a:spLocks noChangeArrowheads="1"/>
          </p:cNvSpPr>
          <p:nvPr/>
        </p:nvSpPr>
        <p:spPr bwMode="auto">
          <a:xfrm>
            <a:off x="179388" y="981075"/>
            <a:ext cx="878522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Q. </a:t>
            </a:r>
            <a:r>
              <a:rPr lang="en-US" altLang="zh-CN" sz="2400">
                <a:latin typeface="Calibri" pitchFamily="34" charset="0"/>
              </a:rPr>
              <a:t>Given a text that uses 32 symbols (26 different letters, space, and</a:t>
            </a:r>
          </a:p>
          <a:p>
            <a:r>
              <a:rPr lang="en-US" altLang="zh-CN" sz="2400">
                <a:latin typeface="Calibri" pitchFamily="34" charset="0"/>
              </a:rPr>
              <a:t>some punctuation characters), how can we encode this text in bits?</a:t>
            </a:r>
          </a:p>
          <a:p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Q. </a:t>
            </a:r>
            <a:r>
              <a:rPr lang="en-US" altLang="zh-CN" sz="2400">
                <a:latin typeface="Calibri" pitchFamily="34" charset="0"/>
              </a:rPr>
              <a:t>Some symbols (e, t, a, o, i, n) are used far more often than others.</a:t>
            </a:r>
          </a:p>
          <a:p>
            <a:r>
              <a:rPr lang="en-US" altLang="zh-CN" sz="2400">
                <a:latin typeface="Calibri" pitchFamily="34" charset="0"/>
              </a:rPr>
              <a:t>How can we use this to reduce our encoding?</a:t>
            </a:r>
          </a:p>
          <a:p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Q. </a:t>
            </a:r>
            <a:r>
              <a:rPr lang="en-US" altLang="zh-CN" sz="2400">
                <a:latin typeface="Calibri" pitchFamily="34" charset="0"/>
              </a:rPr>
              <a:t>How do we know when the next symbol begins?</a:t>
            </a:r>
          </a:p>
          <a:p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Ex.       c(a) = 01 	What is 0101?</a:t>
            </a:r>
          </a:p>
          <a:p>
            <a:r>
              <a:rPr lang="en-US" altLang="zh-CN" sz="2400">
                <a:latin typeface="Calibri" pitchFamily="34" charset="0"/>
              </a:rPr>
              <a:t>            c(b) = 010</a:t>
            </a:r>
          </a:p>
          <a:p>
            <a:r>
              <a:rPr lang="en-US" altLang="zh-CN" sz="2400">
                <a:latin typeface="Calibri" pitchFamily="34" charset="0"/>
              </a:rPr>
              <a:t>            c(e) = 1</a:t>
            </a:r>
            <a:endParaRPr lang="zh-CN" altLang="en-US" sz="22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Greedy Strategy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>
                <a:solidFill>
                  <a:srgbClr val="CC3300"/>
                </a:solidFill>
              </a:rPr>
              <a:t>The choice that seems best at the moment is the one we go with.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Prove that when there is a choice to make, one of the optimal choices is the greedy choice. Therefore, it’s always safe to make the greedy choice.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Show that all but one of the subproblems resulting from the greedy choice are empty.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Data Compression</a:t>
            </a:r>
            <a:endParaRPr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9388" y="981075"/>
            <a:ext cx="8785225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</a:rPr>
              <a:t>Q.</a:t>
            </a:r>
            <a:r>
              <a:rPr lang="en-US" altLang="zh-CN" sz="2200" dirty="0">
                <a:latin typeface="+mn-lt"/>
                <a:ea typeface="+mn-ea"/>
              </a:rPr>
              <a:t>    Given a text that uses 32 symbols (26 different letters, space, and some punctuation characters), how can we encode this text in bits?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</a:rPr>
              <a:t>A.</a:t>
            </a:r>
            <a:r>
              <a:rPr lang="en-US" altLang="zh-CN" sz="2200" dirty="0">
                <a:latin typeface="+mn-lt"/>
                <a:ea typeface="+mn-ea"/>
              </a:rPr>
              <a:t>    We can encode 32 different symbols using a fixed length of 5 bits per symbol. This is called fixed length encoding.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lphaUcPeriod"/>
              <a:defRPr/>
            </a:pPr>
            <a:endParaRPr lang="en-US" altLang="zh-CN" sz="22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</a:rPr>
              <a:t>Q.</a:t>
            </a:r>
            <a:r>
              <a:rPr lang="en-US" altLang="zh-CN" sz="2200" dirty="0">
                <a:latin typeface="+mn-lt"/>
                <a:ea typeface="+mn-ea"/>
              </a:rPr>
              <a:t>   Some symbols (e, t, a, o, i, n) are used far more often than others.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latin typeface="+mn-lt"/>
                <a:ea typeface="+mn-ea"/>
              </a:rPr>
              <a:t>How can we use this to reduce our encoding?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</a:rPr>
              <a:t>A.</a:t>
            </a:r>
            <a:r>
              <a:rPr lang="en-US" altLang="zh-CN" sz="2200" dirty="0">
                <a:latin typeface="+mn-lt"/>
                <a:ea typeface="+mn-ea"/>
              </a:rPr>
              <a:t>   Encode these characters with fewer bits, and the others with more bits.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2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</a:rPr>
              <a:t>Q.   </a:t>
            </a:r>
            <a:r>
              <a:rPr lang="en-US" altLang="zh-CN" sz="2200" dirty="0">
                <a:latin typeface="+mn-lt"/>
                <a:ea typeface="+mn-ea"/>
              </a:rPr>
              <a:t>How do we know when the next symbol begins?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</a:rPr>
              <a:t>A.   </a:t>
            </a:r>
            <a:r>
              <a:rPr lang="en-US" altLang="zh-CN" sz="2200" dirty="0">
                <a:latin typeface="+mn-lt"/>
                <a:ea typeface="+mn-ea"/>
              </a:rPr>
              <a:t>Use a separation symbol (like the pause in Morse), or make sure that there is no ambiguity by ensuring that no code is a prefix of another one.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2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latin typeface="+mn-lt"/>
                <a:ea typeface="+mn-ea"/>
              </a:rPr>
              <a:t>Ex.      c(a) = 01 What is 0101?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latin typeface="+mn-lt"/>
                <a:ea typeface="+mn-ea"/>
              </a:rPr>
              <a:t>           c(b) = 010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latin typeface="+mn-lt"/>
                <a:ea typeface="+mn-ea"/>
              </a:rPr>
              <a:t>           c(e) = 1</a:t>
            </a:r>
            <a:endParaRPr lang="zh-CN" altLang="en-US" sz="2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Prefix Codes</a:t>
            </a:r>
            <a:endParaRPr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9388" y="981075"/>
            <a:ext cx="8785225" cy="56324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0C0"/>
                </a:solidFill>
                <a:latin typeface="+mn-lt"/>
                <a:ea typeface="+mn-ea"/>
              </a:rPr>
              <a:t>Definition.</a:t>
            </a:r>
            <a:r>
              <a:rPr lang="en-US" altLang="zh-CN" sz="2400" dirty="0">
                <a:latin typeface="+mn-lt"/>
                <a:ea typeface="+mn-ea"/>
              </a:rPr>
              <a:t>   A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prefix code </a:t>
            </a:r>
            <a:r>
              <a:rPr lang="en-US" altLang="zh-CN" sz="2400" dirty="0">
                <a:latin typeface="+mn-lt"/>
                <a:ea typeface="+mn-ea"/>
              </a:rPr>
              <a:t>for a set S is a function c that maps each </a:t>
            </a:r>
            <a:r>
              <a:rPr lang="en-US" altLang="zh-CN" sz="2400" dirty="0" err="1">
                <a:latin typeface="+mn-lt"/>
                <a:ea typeface="+mn-ea"/>
              </a:rPr>
              <a:t>x∈S</a:t>
            </a:r>
            <a:r>
              <a:rPr lang="en-US" altLang="zh-CN" sz="2400" dirty="0">
                <a:latin typeface="+mn-lt"/>
                <a:ea typeface="+mn-ea"/>
              </a:rPr>
              <a:t> to 1s and 0s in such a way that for </a:t>
            </a:r>
            <a:r>
              <a:rPr lang="en-US" altLang="zh-CN" sz="2400" dirty="0" err="1">
                <a:latin typeface="+mn-lt"/>
                <a:ea typeface="+mn-ea"/>
              </a:rPr>
              <a:t>x,y∈S</a:t>
            </a:r>
            <a:r>
              <a:rPr lang="en-US" altLang="zh-CN" sz="2400" dirty="0">
                <a:latin typeface="+mn-lt"/>
                <a:ea typeface="+mn-ea"/>
              </a:rPr>
              <a:t>, </a:t>
            </a:r>
            <a:r>
              <a:rPr lang="en-US" altLang="zh-CN" sz="2400" dirty="0" err="1">
                <a:latin typeface="+mn-lt"/>
                <a:ea typeface="+mn-ea"/>
              </a:rPr>
              <a:t>x≠y</a:t>
            </a:r>
            <a:r>
              <a:rPr lang="en-US" altLang="zh-CN" sz="2400" dirty="0">
                <a:latin typeface="+mn-lt"/>
                <a:ea typeface="+mn-ea"/>
              </a:rPr>
              <a:t>, c(x) is not a prefix of c(y).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0C0"/>
                </a:solidFill>
                <a:latin typeface="+mn-lt"/>
                <a:ea typeface="+mn-ea"/>
              </a:rPr>
              <a:t>Ex.	 </a:t>
            </a:r>
            <a:r>
              <a:rPr lang="en-US" altLang="zh-CN" sz="2400" dirty="0">
                <a:latin typeface="+mn-lt"/>
                <a:ea typeface="+mn-ea"/>
              </a:rPr>
              <a:t>c(a) = 11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lt"/>
                <a:ea typeface="+mn-ea"/>
              </a:rPr>
              <a:t>	c(e) = 01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lt"/>
                <a:ea typeface="+mn-ea"/>
              </a:rPr>
              <a:t>	c(k) = 001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lt"/>
                <a:ea typeface="+mn-ea"/>
              </a:rPr>
              <a:t>	c(l) = 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lt"/>
                <a:ea typeface="+mn-ea"/>
              </a:rPr>
              <a:t>	c(u) = 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0C0"/>
                </a:solidFill>
                <a:latin typeface="+mn-lt"/>
                <a:ea typeface="+mn-ea"/>
              </a:rPr>
              <a:t>Q. </a:t>
            </a:r>
            <a:r>
              <a:rPr lang="en-US" altLang="zh-CN" sz="2400" dirty="0">
                <a:latin typeface="+mn-lt"/>
                <a:ea typeface="+mn-ea"/>
              </a:rPr>
              <a:t>What is the meaning of 1001000001 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0C0"/>
                </a:solidFill>
                <a:latin typeface="+mn-lt"/>
                <a:ea typeface="+mn-ea"/>
              </a:rPr>
              <a:t>A. </a:t>
            </a:r>
            <a:r>
              <a:rPr lang="en-US" altLang="zh-CN" sz="2400" dirty="0">
                <a:latin typeface="+mn-lt"/>
                <a:ea typeface="+mn-ea"/>
              </a:rPr>
              <a:t>“</a:t>
            </a:r>
            <a:r>
              <a:rPr lang="en-US" altLang="zh-CN" sz="2400" dirty="0" err="1">
                <a:latin typeface="+mn-lt"/>
                <a:ea typeface="+mn-ea"/>
              </a:rPr>
              <a:t>leuk</a:t>
            </a:r>
            <a:r>
              <a:rPr lang="en-US" altLang="zh-CN" sz="2400" dirty="0">
                <a:latin typeface="+mn-lt"/>
                <a:ea typeface="+mn-ea"/>
              </a:rPr>
              <a:t>”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lphaUcPeriod"/>
              <a:defRPr/>
            </a:pPr>
            <a:endParaRPr lang="en-US" altLang="zh-CN" sz="24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lt"/>
                <a:ea typeface="+mn-ea"/>
              </a:rPr>
              <a:t>Suppose frequencies are known in a text of 1G: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400" dirty="0">
                <a:latin typeface="+mn-lt"/>
                <a:ea typeface="+mn-ea"/>
              </a:rPr>
              <a:t>fa=0.4, fe=0.2, fk=0.2, fl=0.1, fu=0.1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0C0"/>
                </a:solidFill>
                <a:latin typeface="+mn-lt"/>
                <a:ea typeface="+mn-ea"/>
              </a:rPr>
              <a:t>Q. </a:t>
            </a:r>
            <a:r>
              <a:rPr lang="en-US" altLang="zh-CN" sz="2400" dirty="0">
                <a:latin typeface="+mn-lt"/>
                <a:ea typeface="+mn-ea"/>
              </a:rPr>
              <a:t>What is the size of the encoded text?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400" dirty="0">
                <a:solidFill>
                  <a:srgbClr val="0070C0"/>
                </a:solidFill>
                <a:latin typeface="+mn-lt"/>
                <a:ea typeface="+mn-ea"/>
              </a:rPr>
              <a:t>A.</a:t>
            </a:r>
            <a:r>
              <a:rPr lang="it-IT" altLang="zh-CN" sz="2400" dirty="0">
                <a:latin typeface="+mn-lt"/>
                <a:ea typeface="+mn-ea"/>
              </a:rPr>
              <a:t> 2*fa + 2*fe + 3*fk + 2*fl + 4*fu = 2.4G</a:t>
            </a:r>
            <a:endParaRPr lang="zh-CN" altLang="en-US" sz="2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Optimal Prefix Codes</a:t>
            </a:r>
            <a:endParaRPr altLang="en-US" dirty="0"/>
          </a:p>
        </p:txBody>
      </p:sp>
      <p:sp>
        <p:nvSpPr>
          <p:cNvPr id="82946" name="矩形 9"/>
          <p:cNvSpPr>
            <a:spLocks noChangeArrowheads="1"/>
          </p:cNvSpPr>
          <p:nvPr/>
        </p:nvSpPr>
        <p:spPr bwMode="auto">
          <a:xfrm>
            <a:off x="179388" y="981075"/>
            <a:ext cx="8785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Definition. </a:t>
            </a:r>
            <a:r>
              <a:rPr lang="en-US" altLang="zh-CN" sz="2400">
                <a:latin typeface="Calibri" pitchFamily="34" charset="0"/>
              </a:rPr>
              <a:t>The average bits per letter of a prefix code c is the sum</a:t>
            </a:r>
          </a:p>
          <a:p>
            <a:r>
              <a:rPr lang="en-US" altLang="zh-CN" sz="2400">
                <a:latin typeface="Calibri" pitchFamily="34" charset="0"/>
              </a:rPr>
              <a:t>over all symbols of its frequency times the number of bits of its</a:t>
            </a:r>
          </a:p>
          <a:p>
            <a:r>
              <a:rPr lang="en-US" altLang="zh-CN" sz="2400">
                <a:latin typeface="Calibri" pitchFamily="34" charset="0"/>
              </a:rPr>
              <a:t>encoding:</a:t>
            </a:r>
            <a:endParaRPr lang="zh-CN" altLang="en-US" sz="2200">
              <a:latin typeface="Calibri" pitchFamily="34" charset="0"/>
            </a:endParaRPr>
          </a:p>
        </p:txBody>
      </p:sp>
      <p:pic>
        <p:nvPicPr>
          <p:cNvPr id="82947" name="Picture 1" descr="C:\Users\hp\AppData\Roaming\Tencent\Users\648774553\QQ\WinTemp\RichOle\`59IG1PU`{W9]VRR9]E[[)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2349500"/>
            <a:ext cx="41910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8" name="矩形 1"/>
          <p:cNvSpPr>
            <a:spLocks noChangeArrowheads="1"/>
          </p:cNvSpPr>
          <p:nvPr/>
        </p:nvSpPr>
        <p:spPr bwMode="auto">
          <a:xfrm>
            <a:off x="250825" y="3716338"/>
            <a:ext cx="8497888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</a:rPr>
              <a:t>We would like to find a prefix code that is has the lowest possible</a:t>
            </a:r>
          </a:p>
          <a:p>
            <a:r>
              <a:rPr lang="en-US" altLang="zh-CN" sz="2400">
                <a:latin typeface="Calibri" pitchFamily="34" charset="0"/>
              </a:rPr>
              <a:t>average bits per letter.</a:t>
            </a:r>
          </a:p>
          <a:p>
            <a:r>
              <a:rPr lang="en-US" altLang="zh-CN" sz="2400">
                <a:latin typeface="Calibri" pitchFamily="34" charset="0"/>
              </a:rPr>
              <a:t>Suppose we model a code in a binary tree…</a:t>
            </a:r>
            <a:endParaRPr lang="zh-CN" altLang="en-US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Representing Prefix Codes using Binary Trees</a:t>
            </a:r>
            <a:endParaRPr altLang="en-US" dirty="0"/>
          </a:p>
        </p:txBody>
      </p:sp>
      <p:pic>
        <p:nvPicPr>
          <p:cNvPr id="83970" name="Picture 1" descr="C:\Users\hp\AppData\Roaming\Tencent\Users\648774553\QQ\WinTemp\RichOle\8N[Z7YU68KI_SJ$ADDQQBB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341438"/>
            <a:ext cx="6697662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76263" y="4886325"/>
            <a:ext cx="774065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200">
                <a:solidFill>
                  <a:srgbClr val="0070C0"/>
                </a:solidFill>
                <a:latin typeface="Calibri" pitchFamily="34" charset="0"/>
              </a:rPr>
              <a:t>Q. </a:t>
            </a:r>
            <a:r>
              <a:rPr lang="en-US" altLang="zh-CN" sz="2200">
                <a:latin typeface="Calibri" pitchFamily="34" charset="0"/>
              </a:rPr>
              <a:t>How does the tree of a prefix code look?</a:t>
            </a:r>
          </a:p>
          <a:p>
            <a:r>
              <a:rPr lang="en-US" altLang="zh-CN" sz="2200">
                <a:solidFill>
                  <a:srgbClr val="0070C0"/>
                </a:solidFill>
                <a:latin typeface="Calibri" pitchFamily="34" charset="0"/>
              </a:rPr>
              <a:t>A. </a:t>
            </a:r>
            <a:r>
              <a:rPr lang="en-US" altLang="zh-CN" sz="2200">
                <a:latin typeface="Calibri" pitchFamily="34" charset="0"/>
              </a:rPr>
              <a:t>Only the leaves have a label.</a:t>
            </a:r>
          </a:p>
          <a:p>
            <a:r>
              <a:rPr lang="en-US" altLang="zh-CN" sz="2200">
                <a:solidFill>
                  <a:srgbClr val="0070C0"/>
                </a:solidFill>
                <a:latin typeface="Calibri" pitchFamily="34" charset="0"/>
              </a:rPr>
              <a:t>Pf. </a:t>
            </a:r>
            <a:r>
              <a:rPr lang="en-US" altLang="zh-CN" sz="2200">
                <a:latin typeface="Calibri" pitchFamily="34" charset="0"/>
              </a:rPr>
              <a:t>An encoding of x is a prefix of an encoding of y if and only if the</a:t>
            </a:r>
          </a:p>
          <a:p>
            <a:r>
              <a:rPr lang="en-US" altLang="zh-CN" sz="2200">
                <a:latin typeface="Calibri" pitchFamily="34" charset="0"/>
              </a:rPr>
              <a:t>path of x is a prefix of the path of y.</a:t>
            </a:r>
            <a:endParaRPr lang="zh-CN" altLang="en-US" sz="2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Representing Prefix Codes using Binary Trees</a:t>
            </a:r>
            <a:endParaRPr altLang="en-US" dirty="0"/>
          </a:p>
        </p:txBody>
      </p:sp>
      <p:sp>
        <p:nvSpPr>
          <p:cNvPr id="84994" name="矩形 1"/>
          <p:cNvSpPr>
            <a:spLocks noChangeArrowheads="1"/>
          </p:cNvSpPr>
          <p:nvPr/>
        </p:nvSpPr>
        <p:spPr bwMode="auto">
          <a:xfrm>
            <a:off x="323850" y="1196975"/>
            <a:ext cx="36718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Q. </a:t>
            </a:r>
            <a:r>
              <a:rPr lang="en-US" altLang="zh-CN" sz="2400">
                <a:latin typeface="Calibri" pitchFamily="34" charset="0"/>
              </a:rPr>
              <a:t>What is the meaning of</a:t>
            </a:r>
          </a:p>
          <a:p>
            <a:r>
              <a:rPr lang="en-US" altLang="zh-CN" sz="2400">
                <a:latin typeface="Calibri" pitchFamily="34" charset="0"/>
              </a:rPr>
              <a:t>111010001111101000 ?</a:t>
            </a:r>
          </a:p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A. </a:t>
            </a:r>
            <a:r>
              <a:rPr lang="en-US" altLang="zh-CN" sz="2400">
                <a:latin typeface="Calibri" pitchFamily="34" charset="0"/>
              </a:rPr>
              <a:t>“simpel”</a:t>
            </a:r>
            <a:endParaRPr lang="zh-CN" altLang="en-US" sz="2400">
              <a:latin typeface="Calibri" pitchFamily="34" charset="0"/>
            </a:endParaRPr>
          </a:p>
        </p:txBody>
      </p:sp>
      <p:pic>
        <p:nvPicPr>
          <p:cNvPr id="84995" name="Picture 1" descr="C:\Users\hp\AppData\Roaming\Tencent\Users\648774553\QQ\WinTemp\RichOle\CVWBDYT2FV9(MCMQZ8@K5(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678113"/>
            <a:ext cx="3671887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175" y="1116013"/>
            <a:ext cx="47958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47663" y="5380038"/>
            <a:ext cx="6586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Q. </a:t>
            </a:r>
            <a:r>
              <a:rPr lang="en-US" altLang="zh-CN" sz="2400">
                <a:latin typeface="Calibri" pitchFamily="34" charset="0"/>
              </a:rPr>
              <a:t>How can this prefix code be made more efficient?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68300" y="5881688"/>
            <a:ext cx="7416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A. </a:t>
            </a:r>
            <a:r>
              <a:rPr lang="en-US" altLang="zh-CN" sz="2400">
                <a:latin typeface="Calibri" pitchFamily="34" charset="0"/>
              </a:rPr>
              <a:t>Change encoding of p and s to a shorter one.</a:t>
            </a:r>
          </a:p>
          <a:p>
            <a:r>
              <a:rPr lang="en-US" altLang="zh-CN" sz="2400">
                <a:latin typeface="Calibri" pitchFamily="34" charset="0"/>
              </a:rPr>
              <a:t>This tree is now 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full.</a:t>
            </a:r>
            <a:endParaRPr lang="zh-CN" altLang="en-US" sz="240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1" descr="C:\Users\hp\AppData\Roaming\Tencent\Users\648774553\QQ\WinTemp\RichOle\}ZX]A11B4]{6%IQ04BB7(H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3550" y="2308225"/>
            <a:ext cx="2286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Representing Prefix Codes using Binary Trees</a:t>
            </a:r>
            <a:endParaRPr altLang="en-US" dirty="0"/>
          </a:p>
        </p:txBody>
      </p:sp>
      <p:sp>
        <p:nvSpPr>
          <p:cNvPr id="2" name="矩形 1"/>
          <p:cNvSpPr/>
          <p:nvPr/>
        </p:nvSpPr>
        <p:spPr>
          <a:xfrm>
            <a:off x="179388" y="1052513"/>
            <a:ext cx="8713787" cy="47085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</a:rPr>
              <a:t>Definition.</a:t>
            </a:r>
            <a:r>
              <a:rPr lang="en-US" altLang="zh-CN" sz="2000" dirty="0">
                <a:latin typeface="+mn-lt"/>
                <a:ea typeface="+mn-ea"/>
              </a:rPr>
              <a:t> A tree is full if every node that is not a leaf has two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children.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</a:rPr>
              <a:t>Claim. </a:t>
            </a:r>
            <a:r>
              <a:rPr lang="en-US" altLang="zh-CN" sz="2000" dirty="0">
                <a:latin typeface="+mn-lt"/>
                <a:ea typeface="+mn-ea"/>
              </a:rPr>
              <a:t>The binary tree corresponding to the optimal prefix code is full.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</a:rPr>
              <a:t>Pf. </a:t>
            </a:r>
            <a:r>
              <a:rPr lang="en-US" altLang="zh-CN" sz="2000" dirty="0">
                <a:latin typeface="+mn-lt"/>
                <a:ea typeface="+mn-ea"/>
              </a:rPr>
              <a:t>(by contradiction)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Suppose T is binary tree of optimal prefix code and is not full.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This means there is a node u with only one child v.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+mn-lt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lt"/>
                <a:ea typeface="+mn-ea"/>
              </a:rPr>
              <a:t>Case 1: u is the root; delete u and use v as the root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lt"/>
                <a:ea typeface="+mn-ea"/>
              </a:rPr>
              <a:t>Case 2: u is not the root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	– let w be the parent of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	– delete u and make v be a child of w in place of u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lt"/>
                <a:ea typeface="+mn-ea"/>
              </a:rPr>
              <a:t>In both cases the number of bits needed to encode any leaf in the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>
                <a:latin typeface="+mn-lt"/>
                <a:ea typeface="+mn-ea"/>
              </a:rPr>
              <a:t>subtree</a:t>
            </a:r>
            <a:r>
              <a:rPr lang="en-US" altLang="zh-CN" sz="2000" dirty="0">
                <a:latin typeface="+mn-lt"/>
                <a:ea typeface="+mn-ea"/>
              </a:rPr>
              <a:t> of v is decreased. The rest of the tree is not affected.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lt"/>
                <a:ea typeface="+mn-ea"/>
              </a:rPr>
              <a:t>Clearly this new tree T’ has a smaller ABL than T. Contradiction.</a:t>
            </a:r>
            <a:endParaRPr lang="zh-CN" altLang="en-US" sz="20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Optimal Prefix Codes: False Start</a:t>
            </a:r>
            <a:endParaRPr altLang="en-US" dirty="0"/>
          </a:p>
        </p:txBody>
      </p:sp>
      <p:sp>
        <p:nvSpPr>
          <p:cNvPr id="2" name="矩形 1"/>
          <p:cNvSpPr/>
          <p:nvPr/>
        </p:nvSpPr>
        <p:spPr>
          <a:xfrm>
            <a:off x="179388" y="1052513"/>
            <a:ext cx="8713787" cy="22463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</a:rPr>
              <a:t>Q. </a:t>
            </a:r>
            <a:r>
              <a:rPr lang="en-US" altLang="zh-CN" sz="2000" dirty="0">
                <a:latin typeface="+mn-lt"/>
                <a:ea typeface="+mn-ea"/>
              </a:rPr>
              <a:t>Where in the tree of an optimal prefix code should letters be placed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with a high frequency?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</a:rPr>
              <a:t>A. </a:t>
            </a:r>
            <a:r>
              <a:rPr lang="en-US" altLang="zh-CN" sz="2000" dirty="0">
                <a:latin typeface="+mn-lt"/>
                <a:ea typeface="+mn-ea"/>
              </a:rPr>
              <a:t>Near the top.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lphaUcPeriod"/>
              <a:defRPr/>
            </a:pPr>
            <a:endParaRPr lang="en-US" altLang="zh-CN" sz="20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</a:rPr>
              <a:t>Greedy template. </a:t>
            </a:r>
            <a:r>
              <a:rPr lang="en-US" altLang="zh-CN" sz="2000" dirty="0">
                <a:latin typeface="+mn-lt"/>
                <a:ea typeface="+mn-ea"/>
              </a:rPr>
              <a:t>Create tree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</a:rPr>
              <a:t>top-down</a:t>
            </a:r>
            <a:r>
              <a:rPr lang="en-US" altLang="zh-CN" sz="2000" dirty="0">
                <a:latin typeface="+mn-lt"/>
                <a:ea typeface="+mn-ea"/>
              </a:rPr>
              <a:t>, split S into two sets S1 and S2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with (almost) equal frequencies. Recursively build tree for S1 and S2.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dirty="0">
                <a:latin typeface="+mn-lt"/>
                <a:ea typeface="+mn-ea"/>
              </a:rPr>
              <a:t>[Shannon-Fano, 1949] 	f</a:t>
            </a:r>
            <a:r>
              <a:rPr lang="it-IT" altLang="zh-CN" sz="2000" baseline="-25000" dirty="0">
                <a:latin typeface="+mn-lt"/>
                <a:ea typeface="+mn-ea"/>
              </a:rPr>
              <a:t>a</a:t>
            </a:r>
            <a:r>
              <a:rPr lang="it-IT" altLang="zh-CN" sz="2000" dirty="0">
                <a:latin typeface="+mn-lt"/>
                <a:ea typeface="+mn-ea"/>
              </a:rPr>
              <a:t>=0.32, f</a:t>
            </a:r>
            <a:r>
              <a:rPr lang="it-IT" altLang="zh-CN" sz="2000" baseline="-25000" dirty="0">
                <a:latin typeface="+mn-lt"/>
                <a:ea typeface="+mn-ea"/>
              </a:rPr>
              <a:t>e</a:t>
            </a:r>
            <a:r>
              <a:rPr lang="it-IT" altLang="zh-CN" sz="2000" dirty="0">
                <a:latin typeface="+mn-lt"/>
                <a:ea typeface="+mn-ea"/>
              </a:rPr>
              <a:t>=0.25, f</a:t>
            </a:r>
            <a:r>
              <a:rPr lang="it-IT" altLang="zh-CN" sz="2000" baseline="-25000" dirty="0">
                <a:latin typeface="+mn-lt"/>
                <a:ea typeface="+mn-ea"/>
              </a:rPr>
              <a:t>k</a:t>
            </a:r>
            <a:r>
              <a:rPr lang="it-IT" altLang="zh-CN" sz="2000" dirty="0">
                <a:latin typeface="+mn-lt"/>
                <a:ea typeface="+mn-ea"/>
              </a:rPr>
              <a:t>=0.20, f</a:t>
            </a:r>
            <a:r>
              <a:rPr lang="it-IT" altLang="zh-CN" sz="2000" baseline="-25000" dirty="0">
                <a:latin typeface="+mn-lt"/>
                <a:ea typeface="+mn-ea"/>
              </a:rPr>
              <a:t>l</a:t>
            </a:r>
            <a:r>
              <a:rPr lang="it-IT" altLang="zh-CN" sz="2000" dirty="0">
                <a:latin typeface="+mn-lt"/>
                <a:ea typeface="+mn-ea"/>
              </a:rPr>
              <a:t>=0.18, f</a:t>
            </a:r>
            <a:r>
              <a:rPr lang="it-IT" altLang="zh-CN" sz="2000" baseline="-25000" dirty="0">
                <a:latin typeface="+mn-lt"/>
                <a:ea typeface="+mn-ea"/>
              </a:rPr>
              <a:t>u</a:t>
            </a:r>
            <a:r>
              <a:rPr lang="it-IT" altLang="zh-CN" sz="2000" dirty="0">
                <a:latin typeface="+mn-lt"/>
                <a:ea typeface="+mn-ea"/>
              </a:rPr>
              <a:t>=0.05</a:t>
            </a:r>
            <a:endParaRPr lang="zh-CN" altLang="en-US" sz="2000" dirty="0">
              <a:latin typeface="+mn-lt"/>
              <a:ea typeface="+mn-ea"/>
            </a:endParaRPr>
          </a:p>
        </p:txBody>
      </p:sp>
      <p:pic>
        <p:nvPicPr>
          <p:cNvPr id="87043" name="Picture 1" descr="C:\Users\hp\AppData\Roaming\Tencent\Users\648774553\QQ\WinTemp\RichOle\{I%GIU4XD[4R]66MKRPDN]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3298825"/>
            <a:ext cx="7745412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fr-FR" altLang="zh-CN" dirty="0"/>
              <a:t>Optimal Prefix Codes: Huffman Encoding</a:t>
            </a:r>
            <a:endParaRPr altLang="en-US" dirty="0"/>
          </a:p>
        </p:txBody>
      </p:sp>
      <p:sp>
        <p:nvSpPr>
          <p:cNvPr id="88066" name="矩形 2"/>
          <p:cNvSpPr>
            <a:spLocks noChangeArrowheads="1"/>
          </p:cNvSpPr>
          <p:nvPr/>
        </p:nvSpPr>
        <p:spPr bwMode="auto">
          <a:xfrm>
            <a:off x="17463" y="1041400"/>
            <a:ext cx="8748712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70C0"/>
                </a:solidFill>
                <a:latin typeface="Calibri" pitchFamily="34" charset="0"/>
              </a:rPr>
              <a:t>Observation. </a:t>
            </a:r>
            <a:r>
              <a:rPr lang="en-US" altLang="zh-CN" sz="2000">
                <a:latin typeface="Calibri" pitchFamily="34" charset="0"/>
              </a:rPr>
              <a:t>Lowest frequency items should be at the lowest level in</a:t>
            </a:r>
          </a:p>
          <a:p>
            <a:r>
              <a:rPr lang="en-US" altLang="zh-CN" sz="2000">
                <a:latin typeface="Calibri" pitchFamily="34" charset="0"/>
              </a:rPr>
              <a:t>tree of optimal prefix code.</a:t>
            </a:r>
          </a:p>
          <a:p>
            <a:endParaRPr lang="en-US" altLang="zh-CN" sz="2000">
              <a:latin typeface="Calibri" pitchFamily="34" charset="0"/>
            </a:endParaRPr>
          </a:p>
          <a:p>
            <a:r>
              <a:rPr lang="en-US" altLang="zh-CN" sz="2000">
                <a:solidFill>
                  <a:srgbClr val="0070C0"/>
                </a:solidFill>
                <a:latin typeface="Calibri" pitchFamily="34" charset="0"/>
              </a:rPr>
              <a:t>Observation. </a:t>
            </a:r>
            <a:r>
              <a:rPr lang="en-US" altLang="zh-CN" sz="2000">
                <a:latin typeface="Calibri" pitchFamily="34" charset="0"/>
              </a:rPr>
              <a:t>For n &gt; 1, the lowest level always contains at least two</a:t>
            </a:r>
          </a:p>
          <a:p>
            <a:r>
              <a:rPr lang="en-US" altLang="zh-CN" sz="2000">
                <a:latin typeface="Calibri" pitchFamily="34" charset="0"/>
              </a:rPr>
              <a:t>leaves.</a:t>
            </a:r>
          </a:p>
          <a:p>
            <a:endParaRPr lang="en-US" altLang="zh-CN" sz="2000">
              <a:latin typeface="Calibri" pitchFamily="34" charset="0"/>
            </a:endParaRPr>
          </a:p>
          <a:p>
            <a:r>
              <a:rPr lang="en-US" altLang="zh-CN" sz="2000">
                <a:solidFill>
                  <a:srgbClr val="0070C0"/>
                </a:solidFill>
                <a:latin typeface="Calibri" pitchFamily="34" charset="0"/>
              </a:rPr>
              <a:t>Observation. </a:t>
            </a:r>
            <a:r>
              <a:rPr lang="en-US" altLang="zh-CN" sz="2000">
                <a:latin typeface="Calibri" pitchFamily="34" charset="0"/>
              </a:rPr>
              <a:t>The order in which items appear in a level does not</a:t>
            </a:r>
          </a:p>
          <a:p>
            <a:r>
              <a:rPr lang="en-US" altLang="zh-CN" sz="2000">
                <a:latin typeface="Calibri" pitchFamily="34" charset="0"/>
              </a:rPr>
              <a:t>matter.</a:t>
            </a:r>
          </a:p>
          <a:p>
            <a:endParaRPr lang="en-US" altLang="zh-CN" sz="2000">
              <a:latin typeface="Calibri" pitchFamily="34" charset="0"/>
            </a:endParaRPr>
          </a:p>
          <a:p>
            <a:r>
              <a:rPr lang="en-US" altLang="zh-CN" sz="2000">
                <a:solidFill>
                  <a:srgbClr val="0070C0"/>
                </a:solidFill>
                <a:latin typeface="Calibri" pitchFamily="34" charset="0"/>
              </a:rPr>
              <a:t>Claim. </a:t>
            </a:r>
            <a:r>
              <a:rPr lang="en-US" altLang="zh-CN" sz="2000">
                <a:latin typeface="Calibri" pitchFamily="34" charset="0"/>
              </a:rPr>
              <a:t>There is an optimal prefix code with tree T* where the </a:t>
            </a:r>
            <a:r>
              <a:rPr lang="en-US" altLang="zh-CN" sz="2000">
                <a:solidFill>
                  <a:srgbClr val="FF0000"/>
                </a:solidFill>
                <a:latin typeface="Calibri" pitchFamily="34" charset="0"/>
              </a:rPr>
              <a:t>two</a:t>
            </a:r>
          </a:p>
          <a:p>
            <a:r>
              <a:rPr lang="en-US" altLang="zh-CN" sz="2000">
                <a:solidFill>
                  <a:srgbClr val="FF0000"/>
                </a:solidFill>
                <a:latin typeface="Calibri" pitchFamily="34" charset="0"/>
              </a:rPr>
              <a:t>lowest-frequency letters</a:t>
            </a:r>
            <a:r>
              <a:rPr lang="en-US" altLang="zh-CN" sz="2000">
                <a:latin typeface="Calibri" pitchFamily="34" charset="0"/>
              </a:rPr>
              <a:t> are assigned to leaves that are siblings in T*.</a:t>
            </a:r>
          </a:p>
          <a:p>
            <a:endParaRPr lang="en-US" altLang="zh-CN" sz="2000">
              <a:latin typeface="Calibri" pitchFamily="34" charset="0"/>
            </a:endParaRPr>
          </a:p>
          <a:p>
            <a:r>
              <a:rPr lang="en-US" altLang="zh-CN" sz="2000">
                <a:solidFill>
                  <a:srgbClr val="0070C0"/>
                </a:solidFill>
                <a:latin typeface="Calibri" pitchFamily="34" charset="0"/>
              </a:rPr>
              <a:t>Greedy template.</a:t>
            </a:r>
            <a:r>
              <a:rPr lang="en-US" altLang="zh-CN" sz="2000">
                <a:latin typeface="Calibri" pitchFamily="34" charset="0"/>
              </a:rPr>
              <a:t> [Huffman, 1952] Create tree bottom-up.</a:t>
            </a:r>
          </a:p>
          <a:p>
            <a:r>
              <a:rPr lang="en-US" altLang="zh-CN" sz="2000">
                <a:latin typeface="Calibri" pitchFamily="34" charset="0"/>
              </a:rPr>
              <a:t>Make two leaves for two lowest-frequency letters y and z.</a:t>
            </a:r>
          </a:p>
          <a:p>
            <a:r>
              <a:rPr lang="en-US" altLang="zh-CN" sz="2000">
                <a:latin typeface="Calibri" pitchFamily="34" charset="0"/>
              </a:rPr>
              <a:t>Recursively build tree for the rest using a meta-letter for yz.</a:t>
            </a:r>
            <a:endParaRPr lang="zh-CN" altLang="en-US" sz="2000">
              <a:latin typeface="Calibri" pitchFamily="34" charset="0"/>
            </a:endParaRPr>
          </a:p>
        </p:txBody>
      </p:sp>
      <p:pic>
        <p:nvPicPr>
          <p:cNvPr id="88067" name="Picture 1" descr="C:\Users\hp\AppData\Roaming\Tencent\Users\648774553\QQ\WinTemp\RichOle\TRA@6V5N$[F1[3U$`M(7GB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0" y="4686300"/>
            <a:ext cx="145573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fr-FR" altLang="zh-CN" dirty="0"/>
              <a:t>Optimal Prefix Codes: Huffman Encoding</a:t>
            </a:r>
            <a:endParaRPr altLang="en-US" dirty="0"/>
          </a:p>
        </p:txBody>
      </p:sp>
      <p:pic>
        <p:nvPicPr>
          <p:cNvPr id="89090" name="Picture 1" descr="C:\Users\hp\AppData\Roaming\Tencent\Users\648774553\QQ\WinTemp\RichOle\EFY)B9_RD(JJVFODS0EZQ~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125538"/>
            <a:ext cx="74295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1" name="矩形 1"/>
          <p:cNvSpPr>
            <a:spLocks noChangeArrowheads="1"/>
          </p:cNvSpPr>
          <p:nvPr/>
        </p:nvSpPr>
        <p:spPr bwMode="auto">
          <a:xfrm>
            <a:off x="323850" y="5084763"/>
            <a:ext cx="82089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70C0"/>
                </a:solidFill>
                <a:latin typeface="Calibri" pitchFamily="34" charset="0"/>
              </a:rPr>
              <a:t>Q. </a:t>
            </a:r>
            <a:r>
              <a:rPr lang="en-US" altLang="zh-CN" sz="2000">
                <a:latin typeface="Calibri" pitchFamily="34" charset="0"/>
              </a:rPr>
              <a:t>What is the time complexity?</a:t>
            </a:r>
          </a:p>
          <a:p>
            <a:r>
              <a:rPr lang="en-US" altLang="zh-CN" sz="2000">
                <a:solidFill>
                  <a:srgbClr val="0070C0"/>
                </a:solidFill>
                <a:latin typeface="Calibri" pitchFamily="34" charset="0"/>
              </a:rPr>
              <a:t>A. </a:t>
            </a:r>
            <a:r>
              <a:rPr lang="en-US" altLang="zh-CN" sz="2000">
                <a:latin typeface="Calibri" pitchFamily="34" charset="0"/>
              </a:rPr>
              <a:t>T(n) = T(n-1) + O(n) so O(n</a:t>
            </a:r>
            <a:r>
              <a:rPr lang="en-US" altLang="zh-CN" sz="2000" baseline="30000">
                <a:latin typeface="Calibri" pitchFamily="34" charset="0"/>
              </a:rPr>
              <a:t>2</a:t>
            </a:r>
            <a:r>
              <a:rPr lang="en-US" altLang="zh-CN" sz="2000">
                <a:latin typeface="Calibri" pitchFamily="34" charset="0"/>
              </a:rPr>
              <a:t>)</a:t>
            </a:r>
          </a:p>
          <a:p>
            <a:r>
              <a:rPr lang="en-US" altLang="zh-CN" sz="2000">
                <a:solidFill>
                  <a:srgbClr val="0070C0"/>
                </a:solidFill>
                <a:latin typeface="Calibri" pitchFamily="34" charset="0"/>
              </a:rPr>
              <a:t>Q. </a:t>
            </a:r>
            <a:r>
              <a:rPr lang="en-US" altLang="zh-CN" sz="2000">
                <a:latin typeface="Calibri" pitchFamily="34" charset="0"/>
              </a:rPr>
              <a:t>How to implement finding lowest-frequency letters efficiently?</a:t>
            </a:r>
          </a:p>
          <a:p>
            <a:r>
              <a:rPr lang="pt-BR" altLang="zh-CN" sz="2000">
                <a:solidFill>
                  <a:srgbClr val="0070C0"/>
                </a:solidFill>
                <a:latin typeface="Calibri" pitchFamily="34" charset="0"/>
              </a:rPr>
              <a:t>A. </a:t>
            </a:r>
            <a:r>
              <a:rPr lang="pt-BR" altLang="zh-CN" sz="2000">
                <a:latin typeface="Calibri" pitchFamily="34" charset="0"/>
              </a:rPr>
              <a:t>Use priority queue for S: T(n) = T(n-1) + O(log n) so O(n log n)</a:t>
            </a:r>
            <a:endParaRPr lang="zh-CN" altLang="en-US" sz="20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Huffman Encoding: Greedy Analysis</a:t>
            </a:r>
            <a:endParaRPr altLang="en-US" dirty="0"/>
          </a:p>
        </p:txBody>
      </p:sp>
      <p:sp>
        <p:nvSpPr>
          <p:cNvPr id="90114" name="矩形 2"/>
          <p:cNvSpPr>
            <a:spLocks noChangeArrowheads="1"/>
          </p:cNvSpPr>
          <p:nvPr/>
        </p:nvSpPr>
        <p:spPr bwMode="auto">
          <a:xfrm>
            <a:off x="250825" y="981075"/>
            <a:ext cx="8497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70C0"/>
                </a:solidFill>
                <a:latin typeface="Calibri" pitchFamily="34" charset="0"/>
              </a:rPr>
              <a:t>Claim. </a:t>
            </a:r>
            <a:r>
              <a:rPr lang="en-US" altLang="zh-CN" sz="2000">
                <a:latin typeface="Calibri" pitchFamily="34" charset="0"/>
              </a:rPr>
              <a:t>Huffman code for S achieves the minimum ABL of any prefix code.</a:t>
            </a:r>
          </a:p>
          <a:p>
            <a:r>
              <a:rPr lang="en-US" altLang="zh-CN" sz="2000">
                <a:solidFill>
                  <a:srgbClr val="0070C0"/>
                </a:solidFill>
                <a:latin typeface="Calibri" pitchFamily="34" charset="0"/>
              </a:rPr>
              <a:t>Pf. </a:t>
            </a:r>
            <a:r>
              <a:rPr lang="en-US" altLang="zh-CN" sz="2000">
                <a:latin typeface="Calibri" pitchFamily="34" charset="0"/>
              </a:rPr>
              <a:t>by induction, based on optimality of T’ (y and z removed, ω added)</a:t>
            </a:r>
          </a:p>
        </p:txBody>
      </p:sp>
      <p:sp>
        <p:nvSpPr>
          <p:cNvPr id="90115" name="AutoShape 2" descr="C:\Users\hp\AppData\Roaming\Tencent\Users\648774553\QQ\WinTemp\RichOle\_WRTP07KD(W(DFIZ7@S6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0116" name="AutoShape 3" descr="C:\Users\hp\AppData\Roaming\Tencent\Users\648774553\QQ\WinTemp\RichOle\_WRTP07KD(W(DFIZ7@S6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0117" name="AutoShape 4" descr="C:\Users\hp\AppData\Roaming\Tencent\Users\648774553\QQ\WinTemp\RichOle\_WRTP07KD(W(DFIZ7@S6.jp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0118" name="AutoShape 5" descr="C:\Users\hp\AppData\Roaming\Tencent\Users\648774553\QQ\WinTemp\RichOle\_WRTP07KD(W(DFIZ7@S6.jp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0119" name="AutoShape 6" descr="C:\Users\hp\AppData\Roaming\Tencent\Users\648774553\QQ\WinTemp\RichOle\_WRTP07KD(W(DFIZ7@S6.jp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13312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76475"/>
            <a:ext cx="6929438" cy="362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Activity-Selection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Problem: get your money’s worth out of a festival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Buy a wristband that lets you onto any ride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Lots of rides, each starting and ending at different times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Your goal: ride as many rides as possible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Another, alternative goal that we don’t solve here: maximize time spent on rides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Welcome to the </a:t>
            </a:r>
            <a:r>
              <a:rPr lang="en-US" altLang="zh-CN" i="1" dirty="0">
                <a:solidFill>
                  <a:schemeClr val="tx2"/>
                </a:solidFill>
              </a:rPr>
              <a:t>activity selection problem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Huffman Encoding: Greedy Analysis</a:t>
            </a:r>
            <a:endParaRPr altLang="en-US" dirty="0"/>
          </a:p>
        </p:txBody>
      </p:sp>
      <p:sp>
        <p:nvSpPr>
          <p:cNvPr id="3" name="矩形 2"/>
          <p:cNvSpPr/>
          <p:nvPr/>
        </p:nvSpPr>
        <p:spPr>
          <a:xfrm>
            <a:off x="250825" y="981075"/>
            <a:ext cx="8497888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0C0"/>
                </a:solidFill>
                <a:latin typeface="+mn-lt"/>
                <a:ea typeface="+mn-ea"/>
              </a:rPr>
              <a:t>Claim. </a:t>
            </a:r>
            <a:r>
              <a:rPr lang="en-US" altLang="zh-CN" sz="2400" dirty="0">
                <a:latin typeface="+mn-lt"/>
                <a:ea typeface="+mn-ea"/>
              </a:rPr>
              <a:t>Huffman code for S achieves the minimum ABL of any prefix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lt"/>
                <a:ea typeface="+mn-ea"/>
              </a:rPr>
              <a:t>code.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70C0"/>
                </a:solidFill>
                <a:latin typeface="+mn-lt"/>
                <a:ea typeface="+mn-ea"/>
              </a:rPr>
              <a:t>Pf. </a:t>
            </a:r>
            <a:r>
              <a:rPr lang="en-US" altLang="zh-CN" sz="2400" dirty="0">
                <a:latin typeface="+mn-lt"/>
                <a:ea typeface="+mn-ea"/>
              </a:rPr>
              <a:t>(by induction)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+mn-lt"/>
                <a:ea typeface="+mn-ea"/>
              </a:rPr>
              <a:t>Base: </a:t>
            </a:r>
            <a:r>
              <a:rPr lang="en-US" altLang="zh-CN" sz="2400" dirty="0">
                <a:latin typeface="+mn-lt"/>
                <a:ea typeface="+mn-ea"/>
              </a:rPr>
              <a:t>For n=2 there is no shorter code than root and two leaves.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+mn-lt"/>
                <a:ea typeface="+mn-ea"/>
              </a:rPr>
              <a:t>Hypothesis: </a:t>
            </a:r>
            <a:r>
              <a:rPr lang="en-US" altLang="zh-CN" sz="2400" dirty="0">
                <a:latin typeface="+mn-lt"/>
                <a:ea typeface="+mn-ea"/>
              </a:rPr>
              <a:t>Suppose Huffman tree T’ for S’ of size n-1 with ω instead of y and z is optimal. (IH)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+mn-lt"/>
                <a:ea typeface="+mn-ea"/>
              </a:rPr>
              <a:t>Step: </a:t>
            </a:r>
            <a:r>
              <a:rPr lang="en-US" altLang="zh-CN" sz="2400" dirty="0">
                <a:latin typeface="+mn-lt"/>
                <a:ea typeface="+mn-ea"/>
              </a:rPr>
              <a:t>(by contradiction)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latin typeface="+mn-lt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>
                <a:latin typeface="+mn-lt"/>
                <a:ea typeface="+mn-ea"/>
              </a:rPr>
              <a:t>Idea of proof: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lt"/>
                <a:ea typeface="+mn-ea"/>
              </a:rPr>
              <a:t>– Suppose other tree Z of size n is better.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lt"/>
                <a:ea typeface="+mn-ea"/>
              </a:rPr>
              <a:t>– Delete lowest frequency items y and z from Z creating Z’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lt"/>
                <a:ea typeface="+mn-ea"/>
              </a:rPr>
              <a:t>– Z’ cannot be better than T’ by IH.</a:t>
            </a:r>
          </a:p>
        </p:txBody>
      </p:sp>
      <p:sp>
        <p:nvSpPr>
          <p:cNvPr id="91139" name="AutoShape 2" descr="C:\Users\hp\AppData\Roaming\Tencent\Users\648774553\QQ\WinTemp\RichOle\_WRTP07KD(W(DFIZ7@S6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1140" name="AutoShape 3" descr="C:\Users\hp\AppData\Roaming\Tencent\Users\648774553\QQ\WinTemp\RichOle\_WRTP07KD(W(DFIZ7@S6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1141" name="AutoShape 4" descr="C:\Users\hp\AppData\Roaming\Tencent\Users\648774553\QQ\WinTemp\RichOle\_WRTP07KD(W(DFIZ7@S6.jp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1142" name="AutoShape 5" descr="C:\Users\hp\AppData\Roaming\Tencent\Users\648774553\QQ\WinTemp\RichOle\_WRTP07KD(W(DFIZ7@S6.jp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1143" name="AutoShape 6" descr="C:\Users\hp\AppData\Roaming\Tencent\Users\648774553\QQ\WinTemp\RichOle\_WRTP07KD(W(DFIZ7@S6.jp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Huffman Encoding: Greedy Analysis</a:t>
            </a:r>
            <a:endParaRPr altLang="en-US" dirty="0"/>
          </a:p>
        </p:txBody>
      </p:sp>
      <p:sp>
        <p:nvSpPr>
          <p:cNvPr id="3" name="矩形 2"/>
          <p:cNvSpPr/>
          <p:nvPr/>
        </p:nvSpPr>
        <p:spPr>
          <a:xfrm>
            <a:off x="250825" y="981075"/>
            <a:ext cx="8497888" cy="50165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</a:rPr>
              <a:t>Claim. </a:t>
            </a:r>
            <a:r>
              <a:rPr lang="en-US" altLang="zh-CN" sz="2000" dirty="0">
                <a:latin typeface="+mn-lt"/>
                <a:ea typeface="+mn-ea"/>
              </a:rPr>
              <a:t>Huffman code for S achieves the minimum ABL of any prefix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code.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</a:rPr>
              <a:t>Pf. </a:t>
            </a:r>
            <a:r>
              <a:rPr lang="en-US" altLang="zh-CN" sz="2000" dirty="0">
                <a:latin typeface="+mn-lt"/>
                <a:ea typeface="+mn-ea"/>
              </a:rPr>
              <a:t>(by induction)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+mn-lt"/>
                <a:ea typeface="+mn-ea"/>
              </a:rPr>
              <a:t>Base: </a:t>
            </a:r>
            <a:r>
              <a:rPr lang="en-US" altLang="zh-CN" sz="2000" dirty="0">
                <a:latin typeface="+mn-lt"/>
                <a:ea typeface="+mn-ea"/>
              </a:rPr>
              <a:t>For n=2 there is no shorter code than root and two leaves.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+mn-lt"/>
                <a:ea typeface="+mn-ea"/>
              </a:rPr>
              <a:t>Hypothesis: </a:t>
            </a:r>
            <a:r>
              <a:rPr lang="en-US" altLang="zh-CN" sz="2000" dirty="0">
                <a:latin typeface="+mn-lt"/>
                <a:ea typeface="+mn-ea"/>
              </a:rPr>
              <a:t>Suppose Huffman tree T’ for S’ with ω instead of y and z is optimal. (IH)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+mn-lt"/>
                <a:ea typeface="+mn-ea"/>
              </a:rPr>
              <a:t>Step: </a:t>
            </a:r>
            <a:r>
              <a:rPr lang="en-US" altLang="zh-CN" sz="2000" dirty="0">
                <a:latin typeface="+mn-lt"/>
                <a:ea typeface="+mn-ea"/>
              </a:rPr>
              <a:t>(by contradiction)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lt"/>
                <a:ea typeface="+mn-ea"/>
              </a:rPr>
              <a:t>Suppose Huffman tree T for S is not optimal.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lt"/>
                <a:ea typeface="+mn-ea"/>
              </a:rPr>
              <a:t>So there is some tree Z such that ABL(Z) &lt; ABL(T).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lt"/>
                <a:ea typeface="+mn-ea"/>
              </a:rPr>
              <a:t>Then there is also a tree Z for which leaves y and z exist that are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siblings and have the lowest frequency (see observation).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lt"/>
                <a:ea typeface="+mn-ea"/>
              </a:rPr>
              <a:t>Let Z’ be Z with y and z deleted, and their former parent labeled ω.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lt"/>
                <a:ea typeface="+mn-ea"/>
              </a:rPr>
              <a:t>Similar T’ is derived from S’ in our algorithm.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lt"/>
                <a:ea typeface="+mn-ea"/>
              </a:rPr>
              <a:t>We know that ABL(Z’)=ABL(Z)-</a:t>
            </a:r>
            <a:r>
              <a:rPr lang="en-US" altLang="zh-CN" sz="2000" dirty="0" err="1">
                <a:latin typeface="+mn-lt"/>
                <a:ea typeface="+mn-ea"/>
              </a:rPr>
              <a:t>fω</a:t>
            </a:r>
            <a:r>
              <a:rPr lang="en-US" altLang="zh-CN" sz="2000" dirty="0">
                <a:latin typeface="+mn-lt"/>
                <a:ea typeface="+mn-ea"/>
              </a:rPr>
              <a:t>, as well as ABL(T’)=ABL(T)-</a:t>
            </a:r>
            <a:r>
              <a:rPr lang="en-US" altLang="zh-CN" sz="2000" dirty="0" err="1">
                <a:latin typeface="+mn-lt"/>
                <a:ea typeface="+mn-ea"/>
              </a:rPr>
              <a:t>fω</a:t>
            </a:r>
            <a:r>
              <a:rPr lang="en-US" altLang="zh-CN" sz="2000" dirty="0">
                <a:latin typeface="+mn-lt"/>
                <a:ea typeface="+mn-ea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lt"/>
                <a:ea typeface="+mn-ea"/>
              </a:rPr>
              <a:t>But also ABL(Z) &lt; ABL(T), so ABL(Z’) &lt; ABL(T’).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lt"/>
                <a:ea typeface="+mn-ea"/>
              </a:rPr>
              <a:t>Contradiction with IH.</a:t>
            </a:r>
          </a:p>
        </p:txBody>
      </p:sp>
      <p:sp>
        <p:nvSpPr>
          <p:cNvPr id="92163" name="AutoShape 2" descr="C:\Users\hp\AppData\Roaming\Tencent\Users\648774553\QQ\WinTemp\RichOle\_WRTP07KD(W(DFIZ7@S6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2164" name="AutoShape 3" descr="C:\Users\hp\AppData\Roaming\Tencent\Users\648774553\QQ\WinTemp\RichOle\_WRTP07KD(W(DFIZ7@S6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2165" name="AutoShape 4" descr="C:\Users\hp\AppData\Roaming\Tencent\Users\648774553\QQ\WinTemp\RichOle\_WRTP07KD(W(DFIZ7@S6.jp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2166" name="AutoShape 5" descr="C:\Users\hp\AppData\Roaming\Tencent\Users\648774553\QQ\WinTemp\RichOle\_WRTP07KD(W(DFIZ7@S6.jp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2167" name="AutoShape 6" descr="C:\Users\hp\AppData\Roaming\Tencent\Users\648774553\QQ\WinTemp\RichOle\_WRTP07KD(W(DFIZ7@S6.jp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Activity-selection Problem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30480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u="sng" dirty="0">
                <a:solidFill>
                  <a:srgbClr val="CC3300"/>
                </a:solidFill>
              </a:rPr>
              <a:t>Input:</a:t>
            </a:r>
            <a:r>
              <a:rPr lang="en-US" altLang="zh-CN" dirty="0"/>
              <a:t> Set </a:t>
            </a:r>
            <a:r>
              <a:rPr lang="en-US" altLang="zh-CN" i="1" dirty="0"/>
              <a:t>S</a:t>
            </a:r>
            <a:r>
              <a:rPr lang="en-US" altLang="zh-CN" dirty="0"/>
              <a:t> of </a:t>
            </a:r>
            <a:r>
              <a:rPr lang="en-US" altLang="zh-CN" i="1" dirty="0"/>
              <a:t>n </a:t>
            </a:r>
            <a:r>
              <a:rPr lang="en-US" altLang="zh-CN" dirty="0"/>
              <a:t>activities,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i="1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dirty="0"/>
              <a:t> = start time of activity </a:t>
            </a:r>
            <a:r>
              <a:rPr lang="en-US" altLang="zh-CN" i="1" dirty="0"/>
              <a:t>i</a:t>
            </a:r>
            <a:r>
              <a:rPr lang="en-US" altLang="zh-CN" dirty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i="1" dirty="0"/>
              <a:t>f</a:t>
            </a:r>
            <a:r>
              <a:rPr lang="en-US" altLang="zh-CN" baseline="-25000" dirty="0"/>
              <a:t>i</a:t>
            </a:r>
            <a:r>
              <a:rPr lang="en-US" altLang="zh-CN" dirty="0"/>
              <a:t> = finish time of activity </a:t>
            </a:r>
            <a:r>
              <a:rPr lang="en-US" altLang="zh-CN" i="1" dirty="0"/>
              <a:t>i</a:t>
            </a:r>
            <a:r>
              <a:rPr lang="en-US" altLang="zh-CN" dirty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u="sng" dirty="0">
                <a:solidFill>
                  <a:srgbClr val="CC3300"/>
                </a:solidFill>
              </a:rPr>
              <a:t>Output:</a:t>
            </a:r>
            <a:r>
              <a:rPr lang="en-US" altLang="zh-CN" dirty="0"/>
              <a:t> Subset A</a:t>
            </a:r>
            <a:r>
              <a:rPr lang="en-US" altLang="zh-CN" i="1" dirty="0"/>
              <a:t> </a:t>
            </a:r>
            <a:r>
              <a:rPr lang="en-US" altLang="zh-CN" dirty="0"/>
              <a:t>of maximum number of compatible activities.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Two activities are compatible, if their intervals don’t overlap.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</p:txBody>
      </p:sp>
      <p:sp>
        <p:nvSpPr>
          <p:cNvPr id="23555" name="Line 4"/>
          <p:cNvSpPr>
            <a:spLocks noChangeShapeType="1"/>
          </p:cNvSpPr>
          <p:nvPr/>
        </p:nvSpPr>
        <p:spPr bwMode="auto">
          <a:xfrm>
            <a:off x="914400" y="5791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Line 6"/>
          <p:cNvSpPr>
            <a:spLocks noChangeShapeType="1"/>
          </p:cNvSpPr>
          <p:nvPr/>
        </p:nvSpPr>
        <p:spPr bwMode="auto">
          <a:xfrm>
            <a:off x="1676400" y="5334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>
            <a:off x="1143000" y="48768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>
            <a:off x="2362200" y="57912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2971800" y="4876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>
            <a:off x="4953000" y="5334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>
            <a:off x="4495800" y="57912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120650" y="3927475"/>
            <a:ext cx="134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u="sng">
                <a:solidFill>
                  <a:schemeClr val="hlink"/>
                </a:solidFill>
                <a:latin typeface="Times New Roman" pitchFamily="18" charset="0"/>
              </a:rPr>
              <a:t>Example:</a:t>
            </a:r>
          </a:p>
        </p:txBody>
      </p:sp>
      <p:sp>
        <p:nvSpPr>
          <p:cNvPr id="23563" name="Text Box 13"/>
          <p:cNvSpPr txBox="1">
            <a:spLocks noChangeArrowheads="1"/>
          </p:cNvSpPr>
          <p:nvPr/>
        </p:nvSpPr>
        <p:spPr bwMode="auto">
          <a:xfrm>
            <a:off x="5851525" y="4156075"/>
            <a:ext cx="284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3300"/>
                </a:solidFill>
                <a:latin typeface="Times New Roman" pitchFamily="18" charset="0"/>
              </a:rPr>
              <a:t>Activities in each line</a:t>
            </a:r>
          </a:p>
          <a:p>
            <a:r>
              <a:rPr lang="en-US" altLang="zh-CN" sz="2400">
                <a:solidFill>
                  <a:srgbClr val="CC3300"/>
                </a:solidFill>
                <a:latin typeface="Times New Roman" pitchFamily="18" charset="0"/>
              </a:rPr>
              <a:t>are compatible.</a:t>
            </a:r>
          </a:p>
        </p:txBody>
      </p:sp>
      <p:sp>
        <p:nvSpPr>
          <p:cNvPr id="23564" name="Text Box 15"/>
          <p:cNvSpPr txBox="1">
            <a:spLocks noChangeArrowheads="1"/>
          </p:cNvSpPr>
          <p:nvPr/>
        </p:nvSpPr>
        <p:spPr bwMode="auto">
          <a:xfrm>
            <a:off x="1219200" y="5334000"/>
            <a:ext cx="368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sng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905000" y="4343400"/>
            <a:ext cx="368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sng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3566" name="Text Box 15"/>
          <p:cNvSpPr txBox="1">
            <a:spLocks noChangeArrowheads="1"/>
          </p:cNvSpPr>
          <p:nvPr/>
        </p:nvSpPr>
        <p:spPr bwMode="auto">
          <a:xfrm>
            <a:off x="2438400" y="4876800"/>
            <a:ext cx="368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sng">
                <a:solidFill>
                  <a:schemeClr val="accent1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124200" y="5334000"/>
            <a:ext cx="368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sng">
                <a:solidFill>
                  <a:schemeClr val="accent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5715000" y="4876800"/>
            <a:ext cx="368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sng">
                <a:solidFill>
                  <a:schemeClr val="accent1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3569" name="Text Box 15"/>
          <p:cNvSpPr txBox="1">
            <a:spLocks noChangeArrowheads="1"/>
          </p:cNvSpPr>
          <p:nvPr/>
        </p:nvSpPr>
        <p:spPr bwMode="auto">
          <a:xfrm>
            <a:off x="4267200" y="4343400"/>
            <a:ext cx="368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sng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3570" name="Text Box 15"/>
          <p:cNvSpPr txBox="1">
            <a:spLocks noChangeArrowheads="1"/>
          </p:cNvSpPr>
          <p:nvPr/>
        </p:nvSpPr>
        <p:spPr bwMode="auto">
          <a:xfrm>
            <a:off x="6781800" y="5334000"/>
            <a:ext cx="368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sng">
                <a:solidFill>
                  <a:schemeClr val="accent1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Optimal Substructure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102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Assume activities are sorted by finishing times.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i="1">
                <a:solidFill>
                  <a:srgbClr val="CC3300"/>
                </a:solidFill>
              </a:rPr>
              <a:t>f</a:t>
            </a:r>
            <a:r>
              <a:rPr lang="en-US" altLang="zh-CN" baseline="-25000">
                <a:solidFill>
                  <a:srgbClr val="CC3300"/>
                </a:solidFill>
              </a:rPr>
              <a:t>1</a:t>
            </a:r>
            <a:r>
              <a:rPr lang="en-US" altLang="zh-CN">
                <a:solidFill>
                  <a:srgbClr val="CC3300"/>
                </a:solidFill>
              </a:rPr>
              <a:t> </a:t>
            </a:r>
            <a:r>
              <a:rPr lang="en-US" altLang="zh-CN">
                <a:solidFill>
                  <a:srgbClr val="CC3300"/>
                </a:solidFill>
                <a:sym typeface="Symbol" pitchFamily="18" charset="2"/>
              </a:rPr>
              <a:t> </a:t>
            </a:r>
            <a:r>
              <a:rPr lang="en-US" altLang="zh-CN" i="1">
                <a:solidFill>
                  <a:srgbClr val="CC3300"/>
                </a:solidFill>
              </a:rPr>
              <a:t>f</a:t>
            </a:r>
            <a:r>
              <a:rPr lang="en-US" altLang="zh-CN" baseline="-25000">
                <a:solidFill>
                  <a:srgbClr val="CC3300"/>
                </a:solidFill>
              </a:rPr>
              <a:t>2</a:t>
            </a:r>
            <a:r>
              <a:rPr lang="en-US" altLang="zh-CN">
                <a:solidFill>
                  <a:srgbClr val="CC3300"/>
                </a:solidFill>
              </a:rPr>
              <a:t> </a:t>
            </a:r>
            <a:r>
              <a:rPr lang="en-US" altLang="zh-CN">
                <a:solidFill>
                  <a:srgbClr val="CC3300"/>
                </a:solidFill>
                <a:sym typeface="Symbol" pitchFamily="18" charset="2"/>
              </a:rPr>
              <a:t> …  </a:t>
            </a:r>
            <a:r>
              <a:rPr lang="en-US" altLang="zh-CN" i="1">
                <a:solidFill>
                  <a:srgbClr val="CC3300"/>
                </a:solidFill>
              </a:rPr>
              <a:t>f</a:t>
            </a:r>
            <a:r>
              <a:rPr lang="en-US" altLang="zh-CN" baseline="-25000">
                <a:solidFill>
                  <a:srgbClr val="CC3300"/>
                </a:solidFill>
              </a:rPr>
              <a:t>n</a:t>
            </a:r>
            <a:r>
              <a:rPr lang="en-US" altLang="zh-CN"/>
              <a:t>.</a:t>
            </a:r>
            <a:endParaRPr lang="en-US" altLang="zh-CN" i="1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Suppose an optimal solution includes activity </a:t>
            </a:r>
            <a:r>
              <a:rPr lang="en-US" altLang="zh-CN" i="1"/>
              <a:t>a</a:t>
            </a:r>
            <a:r>
              <a:rPr lang="en-US" altLang="zh-CN" baseline="-25000"/>
              <a:t>k</a:t>
            </a:r>
            <a:r>
              <a:rPr lang="en-US" altLang="zh-CN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This generates two subproblems.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>
                <a:solidFill>
                  <a:srgbClr val="CC3300"/>
                </a:solidFill>
              </a:rPr>
              <a:t>Selecting from </a:t>
            </a:r>
            <a:r>
              <a:rPr lang="en-US" altLang="zh-CN" i="1">
                <a:solidFill>
                  <a:srgbClr val="CC3300"/>
                </a:solidFill>
              </a:rPr>
              <a:t>a</a:t>
            </a:r>
            <a:r>
              <a:rPr lang="en-US" altLang="zh-CN" baseline="-25000">
                <a:solidFill>
                  <a:srgbClr val="CC3300"/>
                </a:solidFill>
              </a:rPr>
              <a:t>1</a:t>
            </a:r>
            <a:r>
              <a:rPr lang="en-US" altLang="zh-CN">
                <a:solidFill>
                  <a:srgbClr val="CC3300"/>
                </a:solidFill>
              </a:rPr>
              <a:t>, …, </a:t>
            </a:r>
            <a:r>
              <a:rPr lang="en-US" altLang="zh-CN" i="1">
                <a:solidFill>
                  <a:srgbClr val="CC3300"/>
                </a:solidFill>
              </a:rPr>
              <a:t>a</a:t>
            </a:r>
            <a:r>
              <a:rPr lang="en-US" altLang="zh-CN" baseline="-25000">
                <a:solidFill>
                  <a:srgbClr val="CC3300"/>
                </a:solidFill>
              </a:rPr>
              <a:t>k-1</a:t>
            </a:r>
            <a:r>
              <a:rPr lang="en-US" altLang="zh-CN"/>
              <a:t>, activities compatible with one another, and </a:t>
            </a:r>
            <a:r>
              <a:rPr lang="en-US" altLang="zh-CN">
                <a:solidFill>
                  <a:schemeClr val="hlink"/>
                </a:solidFill>
              </a:rPr>
              <a:t>that finish before </a:t>
            </a:r>
            <a:r>
              <a:rPr lang="en-US" altLang="zh-CN" i="1">
                <a:solidFill>
                  <a:schemeClr val="hlink"/>
                </a:solidFill>
              </a:rPr>
              <a:t>a</a:t>
            </a:r>
            <a:r>
              <a:rPr lang="en-US" altLang="zh-CN" baseline="-25000">
                <a:solidFill>
                  <a:schemeClr val="hlink"/>
                </a:solidFill>
              </a:rPr>
              <a:t>k</a:t>
            </a:r>
            <a:r>
              <a:rPr lang="en-US" altLang="zh-CN">
                <a:solidFill>
                  <a:schemeClr val="hlink"/>
                </a:solidFill>
              </a:rPr>
              <a:t> starts</a:t>
            </a:r>
            <a:r>
              <a:rPr lang="en-US" altLang="zh-CN"/>
              <a:t> (compatible with </a:t>
            </a:r>
            <a:r>
              <a:rPr lang="en-US" altLang="zh-CN" i="1"/>
              <a:t>a</a:t>
            </a:r>
            <a:r>
              <a:rPr lang="en-US" altLang="zh-CN" baseline="-25000"/>
              <a:t>k</a:t>
            </a:r>
            <a:r>
              <a:rPr lang="en-US" altLang="zh-CN"/>
              <a:t>).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>
                <a:solidFill>
                  <a:srgbClr val="CC3300"/>
                </a:solidFill>
              </a:rPr>
              <a:t>Selecting from </a:t>
            </a:r>
            <a:r>
              <a:rPr lang="en-US" altLang="zh-CN" i="1">
                <a:solidFill>
                  <a:srgbClr val="CC3300"/>
                </a:solidFill>
              </a:rPr>
              <a:t>a</a:t>
            </a:r>
            <a:r>
              <a:rPr lang="en-US" altLang="zh-CN" baseline="-25000">
                <a:solidFill>
                  <a:srgbClr val="CC3300"/>
                </a:solidFill>
              </a:rPr>
              <a:t>k+1</a:t>
            </a:r>
            <a:r>
              <a:rPr lang="en-US" altLang="zh-CN">
                <a:solidFill>
                  <a:srgbClr val="CC3300"/>
                </a:solidFill>
              </a:rPr>
              <a:t>, …, </a:t>
            </a:r>
            <a:r>
              <a:rPr lang="en-US" altLang="zh-CN" i="1">
                <a:solidFill>
                  <a:srgbClr val="CC3300"/>
                </a:solidFill>
              </a:rPr>
              <a:t>a</a:t>
            </a:r>
            <a:r>
              <a:rPr lang="en-US" altLang="zh-CN" baseline="-25000">
                <a:solidFill>
                  <a:srgbClr val="CC3300"/>
                </a:solidFill>
              </a:rPr>
              <a:t>n</a:t>
            </a:r>
            <a:r>
              <a:rPr lang="en-US" altLang="zh-CN"/>
              <a:t>, activities compatible with one another, and </a:t>
            </a:r>
            <a:r>
              <a:rPr lang="en-US" altLang="zh-CN">
                <a:solidFill>
                  <a:schemeClr val="hlink"/>
                </a:solidFill>
              </a:rPr>
              <a:t>that start after </a:t>
            </a:r>
            <a:r>
              <a:rPr lang="en-US" altLang="zh-CN" i="1">
                <a:solidFill>
                  <a:schemeClr val="hlink"/>
                </a:solidFill>
              </a:rPr>
              <a:t>a</a:t>
            </a:r>
            <a:r>
              <a:rPr lang="en-US" altLang="zh-CN" baseline="-25000">
                <a:solidFill>
                  <a:schemeClr val="hlink"/>
                </a:solidFill>
              </a:rPr>
              <a:t>k</a:t>
            </a:r>
            <a:r>
              <a:rPr lang="en-US" altLang="zh-CN">
                <a:solidFill>
                  <a:schemeClr val="hlink"/>
                </a:solidFill>
              </a:rPr>
              <a:t> finishes</a:t>
            </a:r>
            <a:r>
              <a:rPr lang="en-US" altLang="zh-CN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The solutions to the two subproblems must be optimal.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Prove using the cut-and-paste approach.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Optimal Substructure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102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Assume activities are sorted by finishing times.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i="1">
                <a:solidFill>
                  <a:srgbClr val="CC3300"/>
                </a:solidFill>
              </a:rPr>
              <a:t>f</a:t>
            </a:r>
            <a:r>
              <a:rPr lang="en-US" altLang="zh-CN" baseline="-25000">
                <a:solidFill>
                  <a:srgbClr val="CC3300"/>
                </a:solidFill>
              </a:rPr>
              <a:t>1</a:t>
            </a:r>
            <a:r>
              <a:rPr lang="en-US" altLang="zh-CN">
                <a:solidFill>
                  <a:srgbClr val="CC3300"/>
                </a:solidFill>
              </a:rPr>
              <a:t> </a:t>
            </a:r>
            <a:r>
              <a:rPr lang="en-US" altLang="zh-CN">
                <a:solidFill>
                  <a:srgbClr val="CC3300"/>
                </a:solidFill>
                <a:sym typeface="Symbol" pitchFamily="18" charset="2"/>
              </a:rPr>
              <a:t> </a:t>
            </a:r>
            <a:r>
              <a:rPr lang="en-US" altLang="zh-CN" i="1">
                <a:solidFill>
                  <a:srgbClr val="CC3300"/>
                </a:solidFill>
              </a:rPr>
              <a:t>f</a:t>
            </a:r>
            <a:r>
              <a:rPr lang="en-US" altLang="zh-CN" baseline="-25000">
                <a:solidFill>
                  <a:srgbClr val="CC3300"/>
                </a:solidFill>
              </a:rPr>
              <a:t>2</a:t>
            </a:r>
            <a:r>
              <a:rPr lang="en-US" altLang="zh-CN">
                <a:solidFill>
                  <a:srgbClr val="CC3300"/>
                </a:solidFill>
              </a:rPr>
              <a:t> </a:t>
            </a:r>
            <a:r>
              <a:rPr lang="en-US" altLang="zh-CN">
                <a:solidFill>
                  <a:srgbClr val="CC3300"/>
                </a:solidFill>
                <a:sym typeface="Symbol" pitchFamily="18" charset="2"/>
              </a:rPr>
              <a:t> …  </a:t>
            </a:r>
            <a:r>
              <a:rPr lang="en-US" altLang="zh-CN" i="1">
                <a:solidFill>
                  <a:srgbClr val="CC3300"/>
                </a:solidFill>
              </a:rPr>
              <a:t>f</a:t>
            </a:r>
            <a:r>
              <a:rPr lang="en-US" altLang="zh-CN" baseline="-25000">
                <a:solidFill>
                  <a:srgbClr val="CC3300"/>
                </a:solidFill>
              </a:rPr>
              <a:t>n</a:t>
            </a:r>
            <a:r>
              <a:rPr lang="en-US" altLang="zh-CN"/>
              <a:t>.</a:t>
            </a:r>
            <a:endParaRPr lang="en-US" altLang="zh-CN" i="1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Suppose an optimal solution includes activity </a:t>
            </a:r>
            <a:r>
              <a:rPr lang="en-US" altLang="zh-CN" i="1"/>
              <a:t>a</a:t>
            </a:r>
            <a:r>
              <a:rPr lang="en-US" altLang="zh-CN" baseline="-25000"/>
              <a:t>k</a:t>
            </a:r>
            <a:r>
              <a:rPr lang="en-US" altLang="zh-CN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This generates two subproblems.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>
                <a:solidFill>
                  <a:srgbClr val="CC3300"/>
                </a:solidFill>
              </a:rPr>
              <a:t>Selecting from </a:t>
            </a:r>
            <a:r>
              <a:rPr lang="en-US" altLang="zh-CN" i="1">
                <a:solidFill>
                  <a:srgbClr val="CC3300"/>
                </a:solidFill>
              </a:rPr>
              <a:t>a</a:t>
            </a:r>
            <a:r>
              <a:rPr lang="en-US" altLang="zh-CN" baseline="-25000">
                <a:solidFill>
                  <a:srgbClr val="CC3300"/>
                </a:solidFill>
              </a:rPr>
              <a:t>1</a:t>
            </a:r>
            <a:r>
              <a:rPr lang="en-US" altLang="zh-CN">
                <a:solidFill>
                  <a:srgbClr val="CC3300"/>
                </a:solidFill>
              </a:rPr>
              <a:t>, …, </a:t>
            </a:r>
            <a:r>
              <a:rPr lang="en-US" altLang="zh-CN" i="1">
                <a:solidFill>
                  <a:srgbClr val="CC3300"/>
                </a:solidFill>
              </a:rPr>
              <a:t>a</a:t>
            </a:r>
            <a:r>
              <a:rPr lang="en-US" altLang="zh-CN" baseline="-25000">
                <a:solidFill>
                  <a:srgbClr val="CC3300"/>
                </a:solidFill>
              </a:rPr>
              <a:t>k-1</a:t>
            </a:r>
            <a:r>
              <a:rPr lang="en-US" altLang="zh-CN"/>
              <a:t>, activities compatible with one another, and </a:t>
            </a:r>
            <a:r>
              <a:rPr lang="en-US" altLang="zh-CN">
                <a:solidFill>
                  <a:schemeClr val="hlink"/>
                </a:solidFill>
              </a:rPr>
              <a:t>that finish before </a:t>
            </a:r>
            <a:r>
              <a:rPr lang="en-US" altLang="zh-CN" i="1">
                <a:solidFill>
                  <a:schemeClr val="hlink"/>
                </a:solidFill>
              </a:rPr>
              <a:t>a</a:t>
            </a:r>
            <a:r>
              <a:rPr lang="en-US" altLang="zh-CN" baseline="-25000">
                <a:solidFill>
                  <a:schemeClr val="hlink"/>
                </a:solidFill>
              </a:rPr>
              <a:t>k</a:t>
            </a:r>
            <a:r>
              <a:rPr lang="en-US" altLang="zh-CN">
                <a:solidFill>
                  <a:schemeClr val="hlink"/>
                </a:solidFill>
              </a:rPr>
              <a:t> starts</a:t>
            </a:r>
            <a:r>
              <a:rPr lang="en-US" altLang="zh-CN"/>
              <a:t> (compatible with </a:t>
            </a:r>
            <a:r>
              <a:rPr lang="en-US" altLang="zh-CN" i="1"/>
              <a:t>a</a:t>
            </a:r>
            <a:r>
              <a:rPr lang="en-US" altLang="zh-CN" baseline="-25000"/>
              <a:t>k</a:t>
            </a:r>
            <a:r>
              <a:rPr lang="en-US" altLang="zh-CN"/>
              <a:t>).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>
                <a:solidFill>
                  <a:srgbClr val="CC3300"/>
                </a:solidFill>
              </a:rPr>
              <a:t>Selecting from </a:t>
            </a:r>
            <a:r>
              <a:rPr lang="en-US" altLang="zh-CN" i="1">
                <a:solidFill>
                  <a:srgbClr val="CC3300"/>
                </a:solidFill>
              </a:rPr>
              <a:t>a</a:t>
            </a:r>
            <a:r>
              <a:rPr lang="en-US" altLang="zh-CN" baseline="-25000">
                <a:solidFill>
                  <a:srgbClr val="CC3300"/>
                </a:solidFill>
              </a:rPr>
              <a:t>k+1</a:t>
            </a:r>
            <a:r>
              <a:rPr lang="en-US" altLang="zh-CN">
                <a:solidFill>
                  <a:srgbClr val="CC3300"/>
                </a:solidFill>
              </a:rPr>
              <a:t>, …, </a:t>
            </a:r>
            <a:r>
              <a:rPr lang="en-US" altLang="zh-CN" i="1">
                <a:solidFill>
                  <a:srgbClr val="CC3300"/>
                </a:solidFill>
              </a:rPr>
              <a:t>a</a:t>
            </a:r>
            <a:r>
              <a:rPr lang="en-US" altLang="zh-CN" baseline="-25000">
                <a:solidFill>
                  <a:srgbClr val="CC3300"/>
                </a:solidFill>
              </a:rPr>
              <a:t>n</a:t>
            </a:r>
            <a:r>
              <a:rPr lang="en-US" altLang="zh-CN"/>
              <a:t>, activities compatible with one another, and </a:t>
            </a:r>
            <a:r>
              <a:rPr lang="en-US" altLang="zh-CN">
                <a:solidFill>
                  <a:schemeClr val="hlink"/>
                </a:solidFill>
              </a:rPr>
              <a:t>that start after </a:t>
            </a:r>
            <a:r>
              <a:rPr lang="en-US" altLang="zh-CN" i="1">
                <a:solidFill>
                  <a:schemeClr val="hlink"/>
                </a:solidFill>
              </a:rPr>
              <a:t>a</a:t>
            </a:r>
            <a:r>
              <a:rPr lang="en-US" altLang="zh-CN" baseline="-25000">
                <a:solidFill>
                  <a:schemeClr val="hlink"/>
                </a:solidFill>
              </a:rPr>
              <a:t>k</a:t>
            </a:r>
            <a:r>
              <a:rPr lang="en-US" altLang="zh-CN">
                <a:solidFill>
                  <a:schemeClr val="hlink"/>
                </a:solidFill>
              </a:rPr>
              <a:t> finishes</a:t>
            </a:r>
            <a:r>
              <a:rPr lang="en-US" altLang="zh-CN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The solutions to the two subproblems must be optimal.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Prove using the cut-and-paste approach.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404225" cy="5016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Activity Selection:  Repeated </a:t>
            </a:r>
            <a:r>
              <a:rPr lang="en-US" altLang="zh-CN" dirty="0" err="1"/>
              <a:t>Subproblems</a:t>
            </a:r>
            <a:endParaRPr lang="en-US" altLang="zh-CN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676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Consider a recursive algorithm that tries all possible compatible subsets to find a maximal set, and notice repeated subproblems:</a:t>
            </a:r>
          </a:p>
        </p:txBody>
      </p:sp>
      <p:sp>
        <p:nvSpPr>
          <p:cNvPr id="28675" name="Oval 4"/>
          <p:cNvSpPr>
            <a:spLocks noChangeArrowheads="1"/>
          </p:cNvSpPr>
          <p:nvPr/>
        </p:nvSpPr>
        <p:spPr bwMode="auto">
          <a:xfrm>
            <a:off x="3810000" y="3276600"/>
            <a:ext cx="1066800" cy="6858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  <a:latin typeface="Courier New" pitchFamily="49" charset="0"/>
              </a:rPr>
              <a:t>S</a:t>
            </a:r>
            <a:br>
              <a:rPr lang="en-US" altLang="zh-CN" b="1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altLang="zh-CN" b="1">
                <a:solidFill>
                  <a:schemeClr val="accent1"/>
                </a:solidFill>
                <a:latin typeface="Courier New" pitchFamily="49" charset="0"/>
              </a:rPr>
              <a:t>1</a:t>
            </a:r>
            <a:r>
              <a:rPr lang="en-US" altLang="zh-CN" b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A?</a:t>
            </a:r>
            <a:endParaRPr lang="en-US" altLang="zh-CN" b="1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1524000" y="4267200"/>
            <a:ext cx="1066800" cy="6858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  <a:latin typeface="Courier New" pitchFamily="49" charset="0"/>
              </a:rPr>
              <a:t>S’</a:t>
            </a:r>
            <a:br>
              <a:rPr lang="en-US" altLang="zh-CN" b="1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altLang="zh-CN" b="1">
                <a:solidFill>
                  <a:schemeClr val="accent1"/>
                </a:solidFill>
                <a:latin typeface="Courier New" pitchFamily="49" charset="0"/>
              </a:rPr>
              <a:t>2</a:t>
            </a:r>
            <a:r>
              <a:rPr lang="en-US" altLang="zh-CN" b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A?</a:t>
            </a:r>
            <a:endParaRPr lang="en-US" altLang="zh-CN" b="1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28677" name="Oval 6"/>
          <p:cNvSpPr>
            <a:spLocks noChangeArrowheads="1"/>
          </p:cNvSpPr>
          <p:nvPr/>
        </p:nvSpPr>
        <p:spPr bwMode="auto">
          <a:xfrm>
            <a:off x="6096000" y="4267200"/>
            <a:ext cx="1066800" cy="6858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  <a:latin typeface="Courier New" pitchFamily="49" charset="0"/>
              </a:rPr>
              <a:t>S-{1}</a:t>
            </a:r>
            <a:br>
              <a:rPr lang="en-US" altLang="zh-CN" b="1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altLang="zh-CN" b="1">
                <a:solidFill>
                  <a:schemeClr val="accent1"/>
                </a:solidFill>
                <a:latin typeface="Courier New" pitchFamily="49" charset="0"/>
              </a:rPr>
              <a:t>2</a:t>
            </a:r>
            <a:r>
              <a:rPr lang="en-US" altLang="zh-CN" b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A?</a:t>
            </a:r>
            <a:endParaRPr lang="en-US" altLang="zh-CN" b="1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28678" name="Oval 7"/>
          <p:cNvSpPr>
            <a:spLocks noChangeArrowheads="1"/>
          </p:cNvSpPr>
          <p:nvPr/>
        </p:nvSpPr>
        <p:spPr bwMode="auto">
          <a:xfrm>
            <a:off x="7239000" y="5257800"/>
            <a:ext cx="1066800" cy="6858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  <a:latin typeface="Courier New" pitchFamily="49" charset="0"/>
              </a:rPr>
              <a:t>S-{1,2}</a:t>
            </a:r>
          </a:p>
        </p:txBody>
      </p:sp>
      <p:sp>
        <p:nvSpPr>
          <p:cNvPr id="28679" name="Oval 8"/>
          <p:cNvSpPr>
            <a:spLocks noChangeArrowheads="1"/>
          </p:cNvSpPr>
          <p:nvPr/>
        </p:nvSpPr>
        <p:spPr bwMode="auto">
          <a:xfrm>
            <a:off x="4953000" y="5257800"/>
            <a:ext cx="1066800" cy="6858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  <a:latin typeface="Courier New" pitchFamily="49" charset="0"/>
              </a:rPr>
              <a:t>S’’</a:t>
            </a:r>
          </a:p>
        </p:txBody>
      </p:sp>
      <p:sp>
        <p:nvSpPr>
          <p:cNvPr id="28680" name="Oval 9"/>
          <p:cNvSpPr>
            <a:spLocks noChangeArrowheads="1"/>
          </p:cNvSpPr>
          <p:nvPr/>
        </p:nvSpPr>
        <p:spPr bwMode="auto">
          <a:xfrm>
            <a:off x="2667000" y="5257800"/>
            <a:ext cx="1066800" cy="6858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  <a:latin typeface="Courier New" pitchFamily="49" charset="0"/>
              </a:rPr>
              <a:t>S’-{2}</a:t>
            </a:r>
          </a:p>
        </p:txBody>
      </p:sp>
      <p:sp>
        <p:nvSpPr>
          <p:cNvPr id="28681" name="Oval 10"/>
          <p:cNvSpPr>
            <a:spLocks noChangeArrowheads="1"/>
          </p:cNvSpPr>
          <p:nvPr/>
        </p:nvSpPr>
        <p:spPr bwMode="auto">
          <a:xfrm>
            <a:off x="381000" y="5257800"/>
            <a:ext cx="1066800" cy="6858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  <a:latin typeface="Courier New" pitchFamily="49" charset="0"/>
              </a:rPr>
              <a:t>S’’</a:t>
            </a:r>
          </a:p>
        </p:txBody>
      </p:sp>
      <p:cxnSp>
        <p:nvCxnSpPr>
          <p:cNvPr id="28682" name="AutoShape 11"/>
          <p:cNvCxnSpPr>
            <a:cxnSpLocks noChangeShapeType="1"/>
            <a:stCxn id="28675" idx="5"/>
            <a:endCxn id="28677" idx="1"/>
          </p:cNvCxnSpPr>
          <p:nvPr/>
        </p:nvCxnSpPr>
        <p:spPr bwMode="auto">
          <a:xfrm>
            <a:off x="4721225" y="3876675"/>
            <a:ext cx="1530350" cy="4762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8683" name="AutoShape 12"/>
          <p:cNvCxnSpPr>
            <a:cxnSpLocks noChangeShapeType="1"/>
            <a:stCxn id="28675" idx="3"/>
            <a:endCxn id="28676" idx="7"/>
          </p:cNvCxnSpPr>
          <p:nvPr/>
        </p:nvCxnSpPr>
        <p:spPr bwMode="auto">
          <a:xfrm flipH="1">
            <a:off x="2435225" y="3876675"/>
            <a:ext cx="1530350" cy="4762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8684" name="AutoShape 13"/>
          <p:cNvCxnSpPr>
            <a:cxnSpLocks noChangeShapeType="1"/>
            <a:stCxn id="28676" idx="3"/>
            <a:endCxn id="28681" idx="0"/>
          </p:cNvCxnSpPr>
          <p:nvPr/>
        </p:nvCxnSpPr>
        <p:spPr bwMode="auto">
          <a:xfrm flipH="1">
            <a:off x="914400" y="4867275"/>
            <a:ext cx="765175" cy="37623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8685" name="AutoShape 14"/>
          <p:cNvCxnSpPr>
            <a:cxnSpLocks noChangeShapeType="1"/>
            <a:stCxn id="28676" idx="5"/>
            <a:endCxn id="28680" idx="0"/>
          </p:cNvCxnSpPr>
          <p:nvPr/>
        </p:nvCxnSpPr>
        <p:spPr bwMode="auto">
          <a:xfrm>
            <a:off x="2435225" y="4867275"/>
            <a:ext cx="765175" cy="37623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8686" name="AutoShape 15"/>
          <p:cNvCxnSpPr>
            <a:cxnSpLocks noChangeShapeType="1"/>
            <a:stCxn id="28679" idx="0"/>
            <a:endCxn id="28677" idx="3"/>
          </p:cNvCxnSpPr>
          <p:nvPr/>
        </p:nvCxnSpPr>
        <p:spPr bwMode="auto">
          <a:xfrm flipV="1">
            <a:off x="5486400" y="4867275"/>
            <a:ext cx="765175" cy="37623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8687" name="AutoShape 16"/>
          <p:cNvCxnSpPr>
            <a:cxnSpLocks noChangeShapeType="1"/>
            <a:stCxn id="28677" idx="5"/>
            <a:endCxn id="28678" idx="0"/>
          </p:cNvCxnSpPr>
          <p:nvPr/>
        </p:nvCxnSpPr>
        <p:spPr bwMode="auto">
          <a:xfrm>
            <a:off x="7007225" y="4867275"/>
            <a:ext cx="765175" cy="37623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8688" name="Text Box 17"/>
          <p:cNvSpPr txBox="1">
            <a:spLocks noChangeArrowheads="1"/>
          </p:cNvSpPr>
          <p:nvPr/>
        </p:nvSpPr>
        <p:spPr bwMode="auto">
          <a:xfrm>
            <a:off x="2743200" y="37338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sng">
                <a:latin typeface="Courier New" pitchFamily="49" charset="0"/>
              </a:rPr>
              <a:t>yes</a:t>
            </a:r>
          </a:p>
        </p:txBody>
      </p:sp>
      <p:sp>
        <p:nvSpPr>
          <p:cNvPr id="28689" name="Text Box 18"/>
          <p:cNvSpPr txBox="1">
            <a:spLocks noChangeArrowheads="1"/>
          </p:cNvSpPr>
          <p:nvPr/>
        </p:nvSpPr>
        <p:spPr bwMode="auto">
          <a:xfrm>
            <a:off x="5302250" y="37338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sng">
                <a:latin typeface="Courier New" pitchFamily="49" charset="0"/>
              </a:rPr>
              <a:t>no</a:t>
            </a:r>
          </a:p>
        </p:txBody>
      </p:sp>
      <p:sp>
        <p:nvSpPr>
          <p:cNvPr id="28690" name="Text Box 19"/>
          <p:cNvSpPr txBox="1">
            <a:spLocks noChangeArrowheads="1"/>
          </p:cNvSpPr>
          <p:nvPr/>
        </p:nvSpPr>
        <p:spPr bwMode="auto">
          <a:xfrm>
            <a:off x="7315200" y="47244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sng">
                <a:latin typeface="Courier New" pitchFamily="49" charset="0"/>
              </a:rPr>
              <a:t>no</a:t>
            </a:r>
          </a:p>
        </p:txBody>
      </p:sp>
      <p:sp>
        <p:nvSpPr>
          <p:cNvPr id="28691" name="Text Box 20"/>
          <p:cNvSpPr txBox="1">
            <a:spLocks noChangeArrowheads="1"/>
          </p:cNvSpPr>
          <p:nvPr/>
        </p:nvSpPr>
        <p:spPr bwMode="auto">
          <a:xfrm>
            <a:off x="2895600" y="47244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sng">
                <a:latin typeface="Courier New" pitchFamily="49" charset="0"/>
              </a:rPr>
              <a:t>no</a:t>
            </a:r>
          </a:p>
        </p:txBody>
      </p:sp>
      <p:sp>
        <p:nvSpPr>
          <p:cNvPr id="28692" name="Text Box 21"/>
          <p:cNvSpPr txBox="1">
            <a:spLocks noChangeArrowheads="1"/>
          </p:cNvSpPr>
          <p:nvPr/>
        </p:nvSpPr>
        <p:spPr bwMode="auto">
          <a:xfrm>
            <a:off x="762000" y="47244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sng">
                <a:latin typeface="Courier New" pitchFamily="49" charset="0"/>
              </a:rPr>
              <a:t>yes</a:t>
            </a:r>
          </a:p>
        </p:txBody>
      </p:sp>
      <p:sp>
        <p:nvSpPr>
          <p:cNvPr id="28693" name="Text Box 22"/>
          <p:cNvSpPr txBox="1">
            <a:spLocks noChangeArrowheads="1"/>
          </p:cNvSpPr>
          <p:nvPr/>
        </p:nvSpPr>
        <p:spPr bwMode="auto">
          <a:xfrm>
            <a:off x="5378450" y="47244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sng">
                <a:latin typeface="Courier New" pitchFamily="49" charset="0"/>
              </a:rPr>
              <a:t>yes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2996</Words>
  <Application>Microsoft Macintosh PowerPoint</Application>
  <PresentationFormat>全屏显示(4:3)</PresentationFormat>
  <Paragraphs>315</Paragraphs>
  <Slides>51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华文楷体</vt:lpstr>
      <vt:lpstr>MTSYN</vt:lpstr>
      <vt:lpstr>Arial</vt:lpstr>
      <vt:lpstr>Calibri</vt:lpstr>
      <vt:lpstr>Courier New</vt:lpstr>
      <vt:lpstr>Georgia</vt:lpstr>
      <vt:lpstr>Times New Roman</vt:lpstr>
      <vt:lpstr>Wingdings</vt:lpstr>
      <vt:lpstr>PowerPoint 2010 简介</vt:lpstr>
      <vt:lpstr>Equation</vt:lpstr>
      <vt:lpstr>Algorithm Analysis &amp; Design  Introduction to Algorithm</vt:lpstr>
      <vt:lpstr>GREEDY ALGORITHM</vt:lpstr>
      <vt:lpstr>Overview</vt:lpstr>
      <vt:lpstr>Greedy Strategy</vt:lpstr>
      <vt:lpstr>Activity-Selection Problem</vt:lpstr>
      <vt:lpstr>Activity-selection Problem</vt:lpstr>
      <vt:lpstr>Optimal Substructure</vt:lpstr>
      <vt:lpstr>Optimal Substructure</vt:lpstr>
      <vt:lpstr>Activity Selection:  Repeated Subproblems</vt:lpstr>
      <vt:lpstr>Recursive Solution</vt:lpstr>
      <vt:lpstr>Greedy Choice Property</vt:lpstr>
      <vt:lpstr>Greedy-choice Property</vt:lpstr>
      <vt:lpstr>Recursive Algorithm</vt:lpstr>
      <vt:lpstr>Typical Steps</vt:lpstr>
      <vt:lpstr>Activity Selection: A Greedy Algorithm</vt:lpstr>
      <vt:lpstr>PowerPoint 演示文稿</vt:lpstr>
      <vt:lpstr>Elements of Greedy Algorithms</vt:lpstr>
      <vt:lpstr>Change-Making Problem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Homework</vt:lpstr>
      <vt:lpstr>Exercise in Class</vt:lpstr>
      <vt:lpstr>练习题</vt:lpstr>
      <vt:lpstr>练习题</vt:lpstr>
      <vt:lpstr>练习题</vt:lpstr>
      <vt:lpstr>练习题</vt:lpstr>
      <vt:lpstr>练习题</vt:lpstr>
      <vt:lpstr>Huffman Codes</vt:lpstr>
      <vt:lpstr>Data Compression</vt:lpstr>
      <vt:lpstr>Data Compression</vt:lpstr>
      <vt:lpstr>Prefix Codes</vt:lpstr>
      <vt:lpstr>Optimal Prefix Codes</vt:lpstr>
      <vt:lpstr>Representing Prefix Codes using Binary Trees</vt:lpstr>
      <vt:lpstr>Representing Prefix Codes using Binary Trees</vt:lpstr>
      <vt:lpstr>Representing Prefix Codes using Binary Trees</vt:lpstr>
      <vt:lpstr>Optimal Prefix Codes: False Start</vt:lpstr>
      <vt:lpstr>Optimal Prefix Codes: Huffman Encoding</vt:lpstr>
      <vt:lpstr>Optimal Prefix Codes: Huffman Encoding</vt:lpstr>
      <vt:lpstr>Huffman Encoding: Greedy Analysis</vt:lpstr>
      <vt:lpstr>Huffman Encoding: Greedy Analysis</vt:lpstr>
      <vt:lpstr>Huffman Encoding: Greedy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/>
  <cp:lastModifiedBy/>
  <cp:revision>1</cp:revision>
  <dcterms:created xsi:type="dcterms:W3CDTF">2010-11-18T06:31:59Z</dcterms:created>
  <dcterms:modified xsi:type="dcterms:W3CDTF">2020-04-28T04:14:58Z</dcterms:modified>
</cp:coreProperties>
</file>