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82" r:id="rId2"/>
    <p:sldId id="583" r:id="rId3"/>
    <p:sldId id="680" r:id="rId4"/>
    <p:sldId id="625" r:id="rId5"/>
    <p:sldId id="626" r:id="rId6"/>
    <p:sldId id="627" r:id="rId7"/>
    <p:sldId id="628" r:id="rId8"/>
    <p:sldId id="629" r:id="rId9"/>
    <p:sldId id="653" r:id="rId10"/>
    <p:sldId id="652" r:id="rId11"/>
    <p:sldId id="631" r:id="rId12"/>
    <p:sldId id="655" r:id="rId13"/>
    <p:sldId id="656" r:id="rId14"/>
    <p:sldId id="657" r:id="rId15"/>
    <p:sldId id="684" r:id="rId16"/>
    <p:sldId id="682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711" r:id="rId25"/>
    <p:sldId id="712" r:id="rId26"/>
    <p:sldId id="693" r:id="rId27"/>
    <p:sldId id="694" r:id="rId28"/>
    <p:sldId id="695" r:id="rId29"/>
    <p:sldId id="696" r:id="rId30"/>
    <p:sldId id="697" r:id="rId31"/>
    <p:sldId id="698" r:id="rId32"/>
    <p:sldId id="699" r:id="rId33"/>
    <p:sldId id="700" r:id="rId34"/>
    <p:sldId id="701" r:id="rId35"/>
    <p:sldId id="702" r:id="rId36"/>
    <p:sldId id="705" r:id="rId37"/>
    <p:sldId id="713" r:id="rId38"/>
    <p:sldId id="714" r:id="rId39"/>
    <p:sldId id="715" r:id="rId40"/>
    <p:sldId id="710" r:id="rId41"/>
    <p:sldId id="716" r:id="rId42"/>
    <p:sldId id="717" r:id="rId43"/>
    <p:sldId id="718" r:id="rId44"/>
    <p:sldId id="683" r:id="rId45"/>
    <p:sldId id="719" r:id="rId46"/>
    <p:sldId id="42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582"/>
            <p14:sldId id="583"/>
            <p14:sldId id="680"/>
            <p14:sldId id="625"/>
            <p14:sldId id="626"/>
            <p14:sldId id="627"/>
            <p14:sldId id="628"/>
            <p14:sldId id="629"/>
            <p14:sldId id="653"/>
            <p14:sldId id="652"/>
            <p14:sldId id="631"/>
            <p14:sldId id="655"/>
            <p14:sldId id="656"/>
            <p14:sldId id="657"/>
            <p14:sldId id="684"/>
            <p14:sldId id="682"/>
            <p14:sldId id="685"/>
            <p14:sldId id="686"/>
            <p14:sldId id="687"/>
            <p14:sldId id="688"/>
            <p14:sldId id="689"/>
            <p14:sldId id="690"/>
            <p14:sldId id="691"/>
            <p14:sldId id="711"/>
            <p14:sldId id="71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5"/>
            <p14:sldId id="713"/>
            <p14:sldId id="714"/>
            <p14:sldId id="715"/>
            <p14:sldId id="710"/>
            <p14:sldId id="716"/>
            <p14:sldId id="717"/>
            <p14:sldId id="718"/>
            <p14:sldId id="683"/>
            <p14:sldId id="719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9999"/>
    <a:srgbClr val="0069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6317" autoAdjust="0"/>
  </p:normalViewPr>
  <p:slideViewPr>
    <p:cSldViewPr>
      <p:cViewPr varScale="1">
        <p:scale>
          <a:sx n="72" d="100"/>
          <a:sy n="72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49F31-D55F-423C-B115-E6F9C717B815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C7F5-C568-4985-A33B-634B67694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7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689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46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6FF2-01D3-48C5-80B1-C7097EDB6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dirty="0" smtClean="0"/>
              <a:t>单击此处编辑母版标题样式</a:t>
            </a:r>
            <a:endParaRPr kumimoji="0"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.png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T&amp;R Team of Algorithm Design</a:t>
            </a:r>
          </a:p>
          <a:p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lang="zh-CN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0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err="1" smtClean="0"/>
              <a:t>Dijkstra’s</a:t>
            </a:r>
            <a:r>
              <a:rPr lang="en-US" altLang="zh-CN" b="1" dirty="0" smtClean="0"/>
              <a:t> Algorithm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9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1: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052736"/>
            <a:ext cx="7181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27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smtClean="0"/>
              <a:t>Dynamical Programming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98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make DP work: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98" y="1053390"/>
            <a:ext cx="7175326" cy="568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0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multiplication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004888"/>
            <a:ext cx="79343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8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5868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80" y="1412776"/>
            <a:ext cx="35433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5104"/>
            <a:ext cx="30861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191683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Input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7376" y="50962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12273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Without negative circle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2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How to decompose the problem</a:t>
            </a:r>
            <a:endParaRPr lang="zh-CN" alt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304925"/>
            <a:ext cx="7362825" cy="301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9200"/>
            <a:ext cx="40100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3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1: Decompose in a </a:t>
            </a:r>
            <a:r>
              <a:rPr lang="en-US" altLang="zh-CN" sz="4000" dirty="0" smtClean="0">
                <a:solidFill>
                  <a:srgbClr val="0000FF"/>
                </a:solidFill>
              </a:rPr>
              <a:t>Natural </a:t>
            </a:r>
            <a:r>
              <a:rPr lang="en-US" altLang="zh-CN" sz="4000" dirty="0" smtClean="0"/>
              <a:t>Way</a:t>
            </a:r>
            <a:endParaRPr lang="zh-CN" alt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04925"/>
            <a:ext cx="73342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91" y="5661248"/>
            <a:ext cx="64865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1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0063"/>
            <a:ext cx="51339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675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9437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1" y="4681736"/>
            <a:ext cx="69723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1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Recursive Formula</a:t>
            </a:r>
            <a:endParaRPr lang="zh-CN" alt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56" y="908720"/>
            <a:ext cx="6629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372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42" y="2701347"/>
            <a:ext cx="2895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2" y="4149080"/>
            <a:ext cx="68865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56" y="5409901"/>
            <a:ext cx="43053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1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Chapter </a:t>
            </a:r>
            <a:r>
              <a:rPr lang="en-US" altLang="zh-CN" b="1" dirty="0" smtClean="0"/>
              <a:t>25: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smtClean="0"/>
              <a:t>All-Pairs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Shortest Paths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20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2: Recursive Formula</a:t>
            </a:r>
            <a:endParaRPr lang="zh-CN" altLang="en-US" sz="4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1818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67683"/>
            <a:ext cx="59340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Step 3: Bottom-Up Computation</a:t>
            </a:r>
            <a:endParaRPr lang="zh-CN" altLang="en-US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34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20484"/>
            <a:ext cx="1743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721415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blipFill rotWithShape="1">
                <a:blip r:embed="rId4"/>
                <a:stretch>
                  <a:fillRect l="-1282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73" y="4331390"/>
            <a:ext cx="32956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3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55" y="4563752"/>
            <a:ext cx="3276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blipFill rotWithShape="1">
                <a:blip r:embed="rId5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19509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34742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12160" y="21432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213639" y="1876082"/>
            <a:ext cx="3120829" cy="33920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474354" y="1564491"/>
            <a:ext cx="360040" cy="163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334468" y="4941168"/>
            <a:ext cx="469780" cy="43204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6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84585"/>
            <a:ext cx="2880320" cy="159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4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34742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12160" y="21432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14351"/>
            <a:ext cx="3114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椭圆 20"/>
          <p:cNvSpPr/>
          <p:nvPr/>
        </p:nvSpPr>
        <p:spPr>
          <a:xfrm>
            <a:off x="3131840" y="2729756"/>
            <a:ext cx="3120829" cy="33920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948264" y="1564491"/>
            <a:ext cx="360040" cy="163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652120" y="6093296"/>
            <a:ext cx="469780" cy="43204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blipFill rotWithShape="1">
                <a:blip r:embed="rId9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(4)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48" y="1096549"/>
                <a:ext cx="1043541" cy="4769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34742"/>
            <a:ext cx="2708364" cy="15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03" y="1087501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12160" y="21432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11855"/>
            <a:ext cx="2794342" cy="163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(4)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≤5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9" y="3573016"/>
                <a:ext cx="4968552" cy="699230"/>
              </a:xfrm>
              <a:prstGeom prst="rect">
                <a:avLst/>
              </a:prstGeom>
              <a:blipFill rotWithShape="1">
                <a:blip r:embed="rId8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18" y="4601851"/>
            <a:ext cx="30861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03648" y="6351711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The shortest distances between any pair of vertices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Algorithm</a:t>
            </a:r>
            <a:endParaRPr lang="zh-CN" altLang="en-US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63" y="1196752"/>
            <a:ext cx="57054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3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Comments</a:t>
            </a:r>
            <a:endParaRPr lang="zh-CN" altLang="en-US" sz="4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0150"/>
            <a:ext cx="68961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Improvement: Repeated Squaring</a:t>
            </a:r>
            <a:endParaRPr lang="zh-CN" altLang="en-US" sz="4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3638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896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6905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Improvement: Repeated Squaring</a:t>
            </a:r>
            <a:endParaRPr lang="zh-CN" altLang="en-US" sz="4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0769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70961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9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All-pairs shortest </a:t>
            </a:r>
            <a:r>
              <a:rPr lang="en-US" altLang="zh-CN" dirty="0" smtClean="0"/>
              <a:t>paths</a:t>
            </a:r>
          </a:p>
          <a:p>
            <a:r>
              <a:rPr lang="en-US" altLang="zh-CN" dirty="0" smtClean="0"/>
              <a:t>First solution: using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lgorithm</a:t>
            </a:r>
          </a:p>
          <a:p>
            <a:r>
              <a:rPr lang="en-US" altLang="zh-CN" dirty="0" smtClean="0"/>
              <a:t>Second solution: dynamical programming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1. matrix manipulation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2. Floyd-</a:t>
            </a:r>
            <a:r>
              <a:rPr lang="en-US" altLang="zh-CN" dirty="0" err="1" smtClean="0"/>
              <a:t>warshall</a:t>
            </a:r>
            <a:r>
              <a:rPr lang="en-US" altLang="zh-CN" dirty="0" smtClean="0"/>
              <a:t> algorithm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428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Floyd-</a:t>
            </a:r>
            <a:r>
              <a:rPr lang="en-US" altLang="zh-CN" sz="4000" dirty="0" err="1" smtClean="0"/>
              <a:t>Warshell</a:t>
            </a:r>
            <a:r>
              <a:rPr lang="en-US" altLang="zh-CN" sz="4000" dirty="0" smtClean="0"/>
              <a:t> Algorithm</a:t>
            </a:r>
            <a:endParaRPr lang="zh-CN" altLang="en-US" sz="4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556792"/>
            <a:ext cx="7353300" cy="130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817466"/>
            <a:ext cx="6800850" cy="155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95" y="4373218"/>
            <a:ext cx="7172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99" y="5517232"/>
            <a:ext cx="6438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Floyd-</a:t>
            </a:r>
            <a:r>
              <a:rPr lang="en-US" altLang="zh-CN" sz="4000" dirty="0" err="1" smtClean="0"/>
              <a:t>Warshell</a:t>
            </a:r>
            <a:r>
              <a:rPr lang="en-US" altLang="zh-CN" sz="4000" dirty="0" smtClean="0"/>
              <a:t> Algorithm</a:t>
            </a:r>
            <a:endParaRPr lang="zh-CN" altLang="en-US" sz="4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33" y="3429000"/>
            <a:ext cx="69532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556792"/>
            <a:ext cx="7353300" cy="130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2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The Structure of Shortest Paths</a:t>
            </a:r>
            <a:endParaRPr lang="zh-CN" altLang="en-US" sz="4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972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1" y="2171725"/>
            <a:ext cx="2571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371807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Non-negative circle!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30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59" y="2914625"/>
            <a:ext cx="44386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707820" cy="685800"/>
          </a:xfrm>
        </p:spPr>
        <p:txBody>
          <a:bodyPr/>
          <a:lstStyle/>
          <a:p>
            <a:r>
              <a:rPr lang="en-US" altLang="zh-CN" sz="4000" dirty="0" smtClean="0"/>
              <a:t>Step 2</a:t>
            </a:r>
            <a:r>
              <a:rPr lang="zh-CN" altLang="en-US" sz="4000" dirty="0" smtClean="0"/>
              <a:t>： </a:t>
            </a:r>
            <a:r>
              <a:rPr lang="en-US" altLang="zh-CN" sz="4000" dirty="0" smtClean="0"/>
              <a:t>The Structure of Shortest Paths</a:t>
            </a:r>
            <a:endParaRPr lang="zh-CN" altLang="en-US" sz="4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867172"/>
            <a:ext cx="70199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9443" y="4648175"/>
            <a:ext cx="3947866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9443" y="2421294"/>
            <a:ext cx="345934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79" y="3002319"/>
            <a:ext cx="962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04" y="4543400"/>
            <a:ext cx="9620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08" y="2940406"/>
            <a:ext cx="933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58" y="5589240"/>
            <a:ext cx="60007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4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707820" cy="685800"/>
          </a:xfrm>
        </p:spPr>
        <p:txBody>
          <a:bodyPr/>
          <a:lstStyle/>
          <a:p>
            <a:r>
              <a:rPr lang="en-US" altLang="zh-CN" sz="4000" dirty="0" smtClean="0"/>
              <a:t>Step 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Bottom-Up Computation</a:t>
            </a:r>
            <a:endParaRPr lang="zh-CN" altLang="en-US" sz="4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24" y="1700808"/>
            <a:ext cx="63817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7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707820" cy="685800"/>
          </a:xfrm>
        </p:spPr>
        <p:txBody>
          <a:bodyPr/>
          <a:lstStyle/>
          <a:p>
            <a:r>
              <a:rPr lang="en-US" altLang="zh-CN" sz="4000" dirty="0" smtClean="0"/>
              <a:t>Step 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Bottom-Up Computation</a:t>
            </a:r>
            <a:endParaRPr lang="zh-CN" altLang="en-US" sz="4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24" y="1700808"/>
            <a:ext cx="63817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5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20484"/>
            <a:ext cx="1743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721415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04352"/>
                <a:ext cx="1429618" cy="476990"/>
              </a:xfrm>
              <a:prstGeom prst="rect">
                <a:avLst/>
              </a:prstGeom>
              <a:blipFill rotWithShape="1">
                <a:blip r:embed="rId4"/>
                <a:stretch>
                  <a:fillRect l="-1282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73" y="4331390"/>
            <a:ext cx="32956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6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32" y="1440740"/>
            <a:ext cx="3068404" cy="173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blipFill rotWithShape="1">
                <a:blip r:embed="rId6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8164"/>
            <a:ext cx="33623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7308304" y="1556792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220072" y="2420888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08304" y="247579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60704" y="5753533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3400"/>
            <a:ext cx="32194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153448" cy="166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blipFill rotWithShape="1">
                <a:blip r:embed="rId7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732240" y="1844824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52120" y="2204864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32240" y="220486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732240" y="5443967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95301"/>
            <a:ext cx="32575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30" y="1413728"/>
            <a:ext cx="3096344" cy="171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244921" cy="24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34894"/>
                <a:ext cx="1429618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85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7" y="963750"/>
                <a:ext cx="1043541" cy="476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0" y="3848011"/>
                <a:ext cx="4968552" cy="715196"/>
              </a:xfrm>
              <a:prstGeom prst="rect">
                <a:avLst/>
              </a:prstGeom>
              <a:blipFill rotWithShape="1">
                <a:blip r:embed="rId7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796136" y="2060848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08787" y="2384884"/>
            <a:ext cx="360040" cy="3600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96136" y="24208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27809" y="571188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Paths in Graphs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08912" cy="447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60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721415"/>
            <a:ext cx="45815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51920" y="5385494"/>
                <a:ext cx="1429618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(5)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=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85494"/>
                <a:ext cx="1429618" cy="476990"/>
              </a:xfrm>
              <a:prstGeom prst="rect">
                <a:avLst/>
              </a:prstGeom>
              <a:blipFill rotWithShape="1">
                <a:blip r:embed="rId3"/>
                <a:stretch>
                  <a:fillRect l="-1282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4226898"/>
                <a:ext cx="4968552" cy="71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(5)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(4)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(4)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26898"/>
                <a:ext cx="4968552" cy="715196"/>
              </a:xfrm>
              <a:prstGeom prst="rect">
                <a:avLst/>
              </a:prstGeom>
              <a:blipFill rotWithShape="1">
                <a:blip r:embed="rId4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66739"/>
            <a:ext cx="3114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03648" y="642371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The shortest distances between any pair of vertices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Algorithm</a:t>
            </a:r>
            <a:endParaRPr lang="zh-CN" altLang="en-US" sz="4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956800"/>
            <a:ext cx="6802710" cy="586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Comments</a:t>
            </a:r>
            <a:endParaRPr lang="zh-CN" altLang="en-US" sz="4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500188"/>
            <a:ext cx="68675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6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Extracting The Shortest Paths</a:t>
            </a:r>
            <a:endParaRPr lang="zh-CN" altLang="en-US" sz="4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33612"/>
            <a:ext cx="73437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9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Exercises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25.1-1</a:t>
            </a:r>
            <a:endParaRPr lang="en-US" altLang="zh-CN" dirty="0" smtClean="0"/>
          </a:p>
          <a:p>
            <a:r>
              <a:rPr lang="en-US" altLang="zh-CN" dirty="0" smtClean="0"/>
              <a:t>24.1-7</a:t>
            </a:r>
          </a:p>
          <a:p>
            <a:r>
              <a:rPr lang="en-US" altLang="zh-CN" dirty="0" smtClean="0"/>
              <a:t>25.2-1</a:t>
            </a:r>
          </a:p>
          <a:p>
            <a:r>
              <a:rPr lang="en-US" altLang="zh-CN" dirty="0" smtClean="0"/>
              <a:t>25.2-4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0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Short Test in Class</a:t>
            </a:r>
            <a:endParaRPr lang="en-US" altLang="zh-CN" dirty="0" smtClean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40000"/>
                <a:ext cx="8784976" cy="504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 matrix multiplication algorithm, 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by Floyd-</a:t>
                </a:r>
                <a:r>
                  <a:rPr lang="en-US" altLang="zh-CN" dirty="0" err="1"/>
                  <a:t>Warshell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algorithm.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40000"/>
                <a:ext cx="8784976" cy="5040000"/>
              </a:xfrm>
              <a:blipFill rotWithShape="1">
                <a:blip r:embed="rId2"/>
                <a:stretch>
                  <a:fillRect l="-1735" t="-1209" r="-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17" y="3090732"/>
            <a:ext cx="47529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zh-CN" altLang="en-US" sz="1600" b="1" dirty="0" smtClean="0"/>
              <a:t>算法分析课程组</a:t>
            </a:r>
            <a:endParaRPr lang="en-US" altLang="zh-CN" sz="1600" b="1" dirty="0" smtClean="0"/>
          </a:p>
          <a:p>
            <a:r>
              <a:rPr lang="zh-CN"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984"/>
            <a:ext cx="7239000" cy="1440160"/>
          </a:xfrm>
        </p:spPr>
        <p:txBody>
          <a:bodyPr>
            <a:normAutofit/>
          </a:bodyPr>
          <a:lstStyle/>
          <a:p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lang="zh-CN"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562100"/>
            <a:ext cx="8630055" cy="359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88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Sub-Structure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47750"/>
            <a:ext cx="8443093" cy="463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96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Triangle Inequality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1" y="1164332"/>
            <a:ext cx="7829123" cy="485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6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Well-</a:t>
            </a:r>
            <a:r>
              <a:rPr lang="en-US" altLang="zh-CN" dirty="0" err="1" smtClean="0"/>
              <a:t>Definedness</a:t>
            </a:r>
            <a:r>
              <a:rPr lang="en-US" altLang="zh-CN" dirty="0" smtClean="0"/>
              <a:t> of SP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091074"/>
            <a:ext cx="8585968" cy="489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38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All-Pairs</a:t>
            </a:r>
            <a:r>
              <a:rPr lang="en-US" altLang="zh-CN" dirty="0" smtClean="0"/>
              <a:t> </a:t>
            </a:r>
            <a:r>
              <a:rPr lang="en-US" altLang="zh-CN" dirty="0" smtClean="0"/>
              <a:t>Shortest Paths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23" y="1437034"/>
            <a:ext cx="71913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38854"/>
            <a:ext cx="56578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89" y="3429000"/>
            <a:ext cx="66294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全屏显示(4:3)</PresentationFormat>
  <Paragraphs>99</Paragraphs>
  <Slides>46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罗辛_第七章_快速排序</vt:lpstr>
      <vt:lpstr>Algorithm Analysis &amp; Design  Introduction to Algorithm</vt:lpstr>
      <vt:lpstr>Chapter 25:          All-Pairs Shortest Paths</vt:lpstr>
      <vt:lpstr>Outlines</vt:lpstr>
      <vt:lpstr>Paths in Graphs</vt:lpstr>
      <vt:lpstr>Shortest Paths</vt:lpstr>
      <vt:lpstr>Optimal Sub-Structure</vt:lpstr>
      <vt:lpstr>Triangle Inequality</vt:lpstr>
      <vt:lpstr>Well-Definedness of SP</vt:lpstr>
      <vt:lpstr>All-Pairs Shortest Paths</vt:lpstr>
      <vt:lpstr>          Dijkstra’s Algorithm </vt:lpstr>
      <vt:lpstr>Solution 1: Dijkstra’s Algorithm</vt:lpstr>
      <vt:lpstr>          Dynamical Programming </vt:lpstr>
      <vt:lpstr>To make DP work:</vt:lpstr>
      <vt:lpstr>Matrix multiplication</vt:lpstr>
      <vt:lpstr>Example</vt:lpstr>
      <vt:lpstr>How to decompose the problem</vt:lpstr>
      <vt:lpstr>Step 1: Decompose in a Natural Way</vt:lpstr>
      <vt:lpstr>PowerPoint 演示文稿</vt:lpstr>
      <vt:lpstr>Step 2：Recursive Formula</vt:lpstr>
      <vt:lpstr>Step 2: Recursive Formula</vt:lpstr>
      <vt:lpstr>Step 3: Bottom-Up Computation</vt:lpstr>
      <vt:lpstr>Example</vt:lpstr>
      <vt:lpstr>Example</vt:lpstr>
      <vt:lpstr>Example</vt:lpstr>
      <vt:lpstr>Example</vt:lpstr>
      <vt:lpstr>Algorithm</vt:lpstr>
      <vt:lpstr>Comments</vt:lpstr>
      <vt:lpstr>Improvement: Repeated Squaring</vt:lpstr>
      <vt:lpstr>Improvement: Repeated Squaring</vt:lpstr>
      <vt:lpstr>Floyd-Warshell Algorithm</vt:lpstr>
      <vt:lpstr>Floyd-Warshell Algorithm</vt:lpstr>
      <vt:lpstr>The Structure of Shortest Paths</vt:lpstr>
      <vt:lpstr>Step 2： The Structure of Shortest Paths</vt:lpstr>
      <vt:lpstr>Step 3：Bottom-Up Computation</vt:lpstr>
      <vt:lpstr>Step 3：Bottom-Up Computation</vt:lpstr>
      <vt:lpstr>Example</vt:lpstr>
      <vt:lpstr>Example</vt:lpstr>
      <vt:lpstr>Example</vt:lpstr>
      <vt:lpstr>Example</vt:lpstr>
      <vt:lpstr>Example</vt:lpstr>
      <vt:lpstr>Algorithm</vt:lpstr>
      <vt:lpstr>Comments</vt:lpstr>
      <vt:lpstr>Extracting The Shortest Paths</vt:lpstr>
      <vt:lpstr>Exercises</vt:lpstr>
      <vt:lpstr>Short Test in Class</vt:lpstr>
      <vt:lpstr>End of Section.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2012-02-10T01:00:01Z</dcterms:created>
  <dcterms:modified xsi:type="dcterms:W3CDTF">2012-05-26T13:36:35Z</dcterms:modified>
</cp:coreProperties>
</file>