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582" r:id="rId2"/>
    <p:sldId id="583" r:id="rId3"/>
    <p:sldId id="680" r:id="rId4"/>
    <p:sldId id="741" r:id="rId5"/>
    <p:sldId id="720" r:id="rId6"/>
    <p:sldId id="721" r:id="rId7"/>
    <p:sldId id="722" r:id="rId8"/>
    <p:sldId id="723" r:id="rId9"/>
    <p:sldId id="724" r:id="rId10"/>
    <p:sldId id="725" r:id="rId11"/>
    <p:sldId id="726" r:id="rId12"/>
    <p:sldId id="727" r:id="rId13"/>
    <p:sldId id="728" r:id="rId14"/>
    <p:sldId id="730" r:id="rId15"/>
    <p:sldId id="800" r:id="rId16"/>
    <p:sldId id="731" r:id="rId17"/>
    <p:sldId id="735" r:id="rId18"/>
    <p:sldId id="801" r:id="rId19"/>
    <p:sldId id="732" r:id="rId20"/>
    <p:sldId id="733" r:id="rId21"/>
    <p:sldId id="734" r:id="rId22"/>
    <p:sldId id="736" r:id="rId23"/>
    <p:sldId id="737" r:id="rId24"/>
    <p:sldId id="738" r:id="rId25"/>
    <p:sldId id="739" r:id="rId26"/>
    <p:sldId id="742" r:id="rId27"/>
    <p:sldId id="740" r:id="rId28"/>
    <p:sldId id="772" r:id="rId29"/>
    <p:sldId id="743" r:id="rId30"/>
    <p:sldId id="744" r:id="rId31"/>
    <p:sldId id="745" r:id="rId32"/>
    <p:sldId id="746" r:id="rId33"/>
    <p:sldId id="747" r:id="rId34"/>
    <p:sldId id="748" r:id="rId35"/>
    <p:sldId id="749" r:id="rId36"/>
    <p:sldId id="750" r:id="rId37"/>
    <p:sldId id="751" r:id="rId38"/>
    <p:sldId id="752" r:id="rId39"/>
    <p:sldId id="753" r:id="rId40"/>
    <p:sldId id="754" r:id="rId41"/>
    <p:sldId id="756" r:id="rId42"/>
    <p:sldId id="755" r:id="rId43"/>
    <p:sldId id="757" r:id="rId44"/>
    <p:sldId id="758" r:id="rId45"/>
    <p:sldId id="759" r:id="rId46"/>
    <p:sldId id="760" r:id="rId47"/>
    <p:sldId id="761" r:id="rId48"/>
    <p:sldId id="762" r:id="rId49"/>
    <p:sldId id="763" r:id="rId50"/>
    <p:sldId id="764" r:id="rId51"/>
    <p:sldId id="765" r:id="rId52"/>
    <p:sldId id="766" r:id="rId53"/>
    <p:sldId id="774" r:id="rId54"/>
    <p:sldId id="775" r:id="rId55"/>
    <p:sldId id="776" r:id="rId56"/>
    <p:sldId id="777" r:id="rId57"/>
    <p:sldId id="778" r:id="rId58"/>
    <p:sldId id="779" r:id="rId59"/>
    <p:sldId id="780" r:id="rId60"/>
    <p:sldId id="781" r:id="rId61"/>
    <p:sldId id="782" r:id="rId62"/>
    <p:sldId id="783" r:id="rId63"/>
    <p:sldId id="784" r:id="rId64"/>
    <p:sldId id="785" r:id="rId65"/>
    <p:sldId id="786" r:id="rId66"/>
    <p:sldId id="787" r:id="rId67"/>
    <p:sldId id="788" r:id="rId68"/>
    <p:sldId id="789" r:id="rId69"/>
    <p:sldId id="790" r:id="rId70"/>
    <p:sldId id="791" r:id="rId71"/>
    <p:sldId id="792" r:id="rId72"/>
    <p:sldId id="767" r:id="rId73"/>
    <p:sldId id="768" r:id="rId74"/>
    <p:sldId id="769" r:id="rId75"/>
    <p:sldId id="770" r:id="rId76"/>
    <p:sldId id="771" r:id="rId77"/>
    <p:sldId id="793" r:id="rId78"/>
    <p:sldId id="794" r:id="rId79"/>
    <p:sldId id="797" r:id="rId80"/>
    <p:sldId id="795" r:id="rId81"/>
    <p:sldId id="798" r:id="rId82"/>
    <p:sldId id="796" r:id="rId83"/>
    <p:sldId id="799" r:id="rId84"/>
    <p:sldId id="773" r:id="rId85"/>
    <p:sldId id="425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FF0000"/>
    <a:srgbClr val="000000"/>
    <a:srgbClr val="006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 autoAdjust="0"/>
    <p:restoredTop sz="93378" autoAdjust="0"/>
  </p:normalViewPr>
  <p:slideViewPr>
    <p:cSldViewPr>
      <p:cViewPr varScale="1">
        <p:scale>
          <a:sx n="108" d="100"/>
          <a:sy n="108" d="100"/>
        </p:scale>
        <p:origin x="1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456EACC-2CCD-49AB-B780-EB4622AE4A8F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D80E95-9A50-4672-A0F3-B70869404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7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473970-1F9F-4B4F-BDE5-5D1125320AB4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2CDF3A-E6F5-4E04-B115-EBA5973D3C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 dirty="0">
                <a:ea typeface="宋体" charset="-122"/>
              </a:rPr>
              <a:t>本人是国际视觉电生理学会</a:t>
            </a:r>
            <a:r>
              <a:rPr lang="en-US" altLang="zh-CN" dirty="0"/>
              <a:t>(ISCEV)</a:t>
            </a:r>
            <a:r>
              <a:rPr altLang="en-US" dirty="0">
                <a:ea typeface="宋体" charset="-122"/>
              </a:rPr>
              <a:t>的会员。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77ABF-724E-4F7C-BF82-5156059058AE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altLang="zh-CN"/>
          </a:p>
        </p:txBody>
      </p:sp>
    </p:spTree>
    <p:extLst>
      <p:ext uri="{BB962C8B-B14F-4D97-AF65-F5344CB8AC3E}">
        <p14:creationId xmlns:p14="http://schemas.microsoft.com/office/powerpoint/2010/main" val="27372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CDF3A-E6F5-4E04-B115-EBA5973D3C0E}" type="slidenum">
              <a:rPr lang="en-US" altLang="zh-CN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2CDF3A-E6F5-4E04-B115-EBA5973D3C0E}" type="slidenum">
              <a:rPr lang="uk-UA" altLang="zh-CN" smtClean="0"/>
              <a:pPr>
                <a:defRPr/>
              </a:pPr>
              <a:t>79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74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2CDF3A-E6F5-4E04-B115-EBA5973D3C0E}" type="slidenum">
              <a:rPr lang="uk-UA" altLang="zh-CN" smtClean="0"/>
              <a:pPr>
                <a:defRPr/>
              </a:pPr>
              <a:t>81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929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ED79A-325B-49A5-BDB8-636557E3CBB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altLang="zh-CN"/>
          </a:p>
        </p:txBody>
      </p:sp>
    </p:spTree>
    <p:extLst>
      <p:ext uri="{BB962C8B-B14F-4D97-AF65-F5344CB8AC3E}">
        <p14:creationId xmlns:p14="http://schemas.microsoft.com/office/powerpoint/2010/main" val="122517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D1265-733D-4CE5-BF3D-A7C0F59C5C4B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D0DF45-E85D-4C4B-B9D7-F442FDAF78F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2D15D8D-AF9A-4394-96B3-31DF6AFE94B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0D80BDA-C4A0-473C-B82D-516A22268A73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2EA6B99B-2F6E-4628-A6A3-0D7CF36438E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E7E0-89B6-4688-8538-2E396B32C516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A53E2-4445-4A36-8032-969001A27EB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ACA7FB-F455-498C-91EF-42CE8949D8F0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D5A8CE-72D0-48A4-84BE-DACB1588BE5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CC284-968B-4234-AFD2-0E1F8C5F322B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607E5-1564-42B1-A983-092FA9E9C81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F1FE8EC-AC25-4590-BF3E-606C3B0173BB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03013EF-BF11-48FA-9087-92617EB04EC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8310-D876-4283-B3A3-7B9C56CD6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D84044-0C15-4D6D-A943-D2D5D743A1B0}" type="datetimeFigureOut">
              <a:rPr lang="zh-CN" altLang="en-US"/>
              <a:pPr>
                <a:defRPr/>
              </a:pPr>
              <a:t>2020/5/19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A81931-9002-4480-B3F2-1F7A4C03D660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7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4.wmf"/><Relationship Id="rId4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3.png"/><Relationship Id="rId7" Type="http://schemas.openxmlformats.org/officeDocument/2006/relationships/image" Target="../media/image129.wmf"/><Relationship Id="rId2" Type="http://schemas.openxmlformats.org/officeDocument/2006/relationships/image" Target="../media/image12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8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3.png"/><Relationship Id="rId7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3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37.wmf"/><Relationship Id="rId3" Type="http://schemas.openxmlformats.org/officeDocument/2006/relationships/image" Target="../media/image125.wmf"/><Relationship Id="rId7" Type="http://schemas.openxmlformats.org/officeDocument/2006/relationships/image" Target="../media/image140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9.wmf"/><Relationship Id="rId11" Type="http://schemas.openxmlformats.org/officeDocument/2006/relationships/image" Target="../media/image136.wmf"/><Relationship Id="rId5" Type="http://schemas.openxmlformats.org/officeDocument/2006/relationships/image" Target="../media/image132.wmf"/><Relationship Id="rId15" Type="http://schemas.openxmlformats.org/officeDocument/2006/relationships/image" Target="../media/image138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31.wmf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6.wmf"/><Relationship Id="rId5" Type="http://schemas.openxmlformats.org/officeDocument/2006/relationships/image" Target="../media/image145.png"/><Relationship Id="rId4" Type="http://schemas.openxmlformats.org/officeDocument/2006/relationships/image" Target="../media/image14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College of Computer Science and Engineering, CQU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The Maximum-Flow Problem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341438"/>
            <a:ext cx="7524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038" y="2636838"/>
            <a:ext cx="62198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7350" y="5680075"/>
            <a:ext cx="579120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Cancellation</a:t>
            </a:r>
          </a:p>
        </p:txBody>
      </p:sp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052513"/>
            <a:ext cx="728027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433638"/>
            <a:ext cx="739775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5589588"/>
            <a:ext cx="8577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Net Flow Definitions</a:t>
            </a:r>
          </a:p>
        </p:txBody>
      </p:sp>
      <p:grpSp>
        <p:nvGrpSpPr>
          <p:cNvPr id="25602" name="组合 1"/>
          <p:cNvGrpSpPr>
            <a:grpSpLocks/>
          </p:cNvGrpSpPr>
          <p:nvPr/>
        </p:nvGrpSpPr>
        <p:grpSpPr bwMode="auto">
          <a:xfrm>
            <a:off x="468313" y="1289050"/>
            <a:ext cx="8229600" cy="452438"/>
            <a:chOff x="467544" y="1288866"/>
            <a:chExt cx="8229884" cy="45250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288866"/>
              <a:ext cx="7045568" cy="45250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79758" y="1339674"/>
              <a:ext cx="1317670" cy="37311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2063750"/>
            <a:ext cx="70993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588" y="3141663"/>
            <a:ext cx="64309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2988" y="4221163"/>
            <a:ext cx="51689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7588" y="5157788"/>
            <a:ext cx="8018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Net Flow Value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341438"/>
            <a:ext cx="845978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263" y="4941888"/>
            <a:ext cx="5888037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3933825"/>
            <a:ext cx="57340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上箭头 2"/>
          <p:cNvSpPr/>
          <p:nvPr/>
        </p:nvSpPr>
        <p:spPr>
          <a:xfrm>
            <a:off x="3838575" y="3582988"/>
            <a:ext cx="863600" cy="350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288" y="1773238"/>
            <a:ext cx="2600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88" y="3429000"/>
            <a:ext cx="396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288" y="5165725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3948" y="2542038"/>
            <a:ext cx="7200800" cy="496803"/>
          </a:xfrm>
          <a:prstGeom prst="rect">
            <a:avLst/>
          </a:prstGeom>
          <a:blipFill rotWithShape="1">
            <a:blip r:embed="rId6" cstate="print"/>
            <a:stretch>
              <a:fillRect l="-1270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56648" y="4149080"/>
            <a:ext cx="7200800" cy="496803"/>
          </a:xfrm>
          <a:prstGeom prst="rect">
            <a:avLst/>
          </a:prstGeom>
          <a:blipFill rotWithShape="1">
            <a:blip r:embed="rId7" cstate="print"/>
            <a:stretch>
              <a:fillRect l="-1355" t="-120988" b="-17777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066800"/>
            <a:ext cx="5943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218" y="1960627"/>
            <a:ext cx="8315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3859" y="2503552"/>
            <a:ext cx="7200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(Proof).  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F0276A-AE33-7F4F-BAAD-BF1F1465055F}"/>
                  </a:ext>
                </a:extLst>
              </p:cNvPr>
              <p:cNvSpPr txBox="1"/>
              <p:nvPr/>
            </p:nvSpPr>
            <p:spPr>
              <a:xfrm>
                <a:off x="2123728" y="2965515"/>
                <a:ext cx="306757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F0276A-AE33-7F4F-BAAD-BF1F1465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965515"/>
                <a:ext cx="3067571" cy="672172"/>
              </a:xfrm>
              <a:prstGeom prst="rect">
                <a:avLst/>
              </a:prstGeom>
              <a:blipFill>
                <a:blip r:embed="rId4"/>
                <a:stretch>
                  <a:fillRect l="-1646" t="-147170" r="-1646" b="-20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D6A1E-CB63-824B-87FD-5136ACCE371F}"/>
                  </a:ext>
                </a:extLst>
              </p:cNvPr>
              <p:cNvSpPr txBox="1"/>
              <p:nvPr/>
            </p:nvSpPr>
            <p:spPr>
              <a:xfrm>
                <a:off x="3347864" y="3961150"/>
                <a:ext cx="2361929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D6A1E-CB63-824B-87FD-5136ACCE3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961150"/>
                <a:ext cx="2361929" cy="672172"/>
              </a:xfrm>
              <a:prstGeom prst="rect">
                <a:avLst/>
              </a:prstGeom>
              <a:blipFill>
                <a:blip r:embed="rId5"/>
                <a:stretch>
                  <a:fillRect l="-21505" t="-149057" b="-20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7F4F37-80C4-E342-ACFE-7CF1E02818C5}"/>
                  </a:ext>
                </a:extLst>
              </p:cNvPr>
              <p:cNvSpPr txBox="1"/>
              <p:nvPr/>
            </p:nvSpPr>
            <p:spPr>
              <a:xfrm>
                <a:off x="5940152" y="4158736"/>
                <a:ext cx="1266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7F4F37-80C4-E342-ACFE-7CF1E0281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158736"/>
                <a:ext cx="1266437" cy="276999"/>
              </a:xfrm>
              <a:prstGeom prst="rect">
                <a:avLst/>
              </a:prstGeom>
              <a:blipFill>
                <a:blip r:embed="rId6"/>
                <a:stretch>
                  <a:fillRect l="-2020" r="-5051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7B8DFE-D95E-BB48-9A2C-5606197A0CC0}"/>
                  </a:ext>
                </a:extLst>
              </p:cNvPr>
              <p:cNvSpPr txBox="1"/>
              <p:nvPr/>
            </p:nvSpPr>
            <p:spPr>
              <a:xfrm>
                <a:off x="3374546" y="4829673"/>
                <a:ext cx="319882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7B8DFE-D95E-BB48-9A2C-5606197A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46" y="4829673"/>
                <a:ext cx="3198824" cy="672172"/>
              </a:xfrm>
              <a:prstGeom prst="rect">
                <a:avLst/>
              </a:prstGeom>
              <a:blipFill>
                <a:blip r:embed="rId7"/>
                <a:stretch>
                  <a:fillRect l="-18182" t="-144444" b="-19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ADFB8D-44C7-1C4A-A10B-4124D5F4DE9C}"/>
                  </a:ext>
                </a:extLst>
              </p:cNvPr>
              <p:cNvSpPr txBox="1"/>
              <p:nvPr/>
            </p:nvSpPr>
            <p:spPr>
              <a:xfrm>
                <a:off x="3420269" y="5901405"/>
                <a:ext cx="1984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ADFB8D-44C7-1C4A-A10B-4124D5F4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9" y="5901405"/>
                <a:ext cx="1984518" cy="276999"/>
              </a:xfrm>
              <a:prstGeom prst="rect">
                <a:avLst/>
              </a:prstGeom>
              <a:blipFill>
                <a:blip r:embed="rId8"/>
                <a:stretch>
                  <a:fillRect r="-3165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2262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Simple Properties of Net Flow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341438"/>
            <a:ext cx="4991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2751956"/>
            <a:ext cx="1257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6588" y="3131369"/>
            <a:ext cx="2486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7950" y="3933056"/>
            <a:ext cx="384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4925" y="5272360"/>
            <a:ext cx="4191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4925" y="6135960"/>
            <a:ext cx="1762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B2F2E5-3E47-8640-ABBE-A8ED15B03E2E}"/>
                  </a:ext>
                </a:extLst>
              </p:cNvPr>
              <p:cNvSpPr txBox="1"/>
              <p:nvPr/>
            </p:nvSpPr>
            <p:spPr>
              <a:xfrm>
                <a:off x="2574925" y="4582289"/>
                <a:ext cx="46232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sz="2800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2800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800" b="0" i="1" smtClean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009999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DB2F2E5-3E47-8640-ABBE-A8ED15B0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25" y="4582289"/>
                <a:ext cx="4623253" cy="430887"/>
              </a:xfrm>
              <a:prstGeom prst="rect">
                <a:avLst/>
              </a:prstGeom>
              <a:blipFill>
                <a:blip r:embed="rId8"/>
                <a:stretch>
                  <a:fillRect r="-1918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Net Flow into Sink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96975"/>
            <a:ext cx="7145338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4365625"/>
            <a:ext cx="81343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思考题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EFCF26-06B4-AE44-9305-96F83F6C5F23}"/>
              </a:ext>
            </a:extLst>
          </p:cNvPr>
          <p:cNvSpPr txBox="1"/>
          <p:nvPr/>
        </p:nvSpPr>
        <p:spPr>
          <a:xfrm>
            <a:off x="105484" y="1208555"/>
            <a:ext cx="880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如果流量图中有节点</a:t>
            </a:r>
            <a:r>
              <a:rPr kumimoji="1" lang="en-US" altLang="zh-CN" sz="2000" dirty="0"/>
              <a:t>v</a:t>
            </a:r>
            <a:r>
              <a:rPr kumimoji="1" lang="zh-CN" altLang="en-US" sz="2000" dirty="0"/>
              <a:t>，从源节点</a:t>
            </a:r>
            <a:r>
              <a:rPr kumimoji="1" lang="en-US" altLang="zh-CN" sz="2000" dirty="0"/>
              <a:t>s</a:t>
            </a:r>
            <a:r>
              <a:rPr kumimoji="1" lang="zh-CN" altLang="en-US" sz="2000" dirty="0"/>
              <a:t>到达该节点的路径不存在，则有最大流，</a:t>
            </a:r>
            <a:endParaRPr kumimoji="1" lang="en-US" altLang="zh-CN" sz="2000" dirty="0"/>
          </a:p>
          <a:p>
            <a:r>
              <a:rPr kumimoji="1" lang="zh-CN" altLang="en-US" sz="2000" dirty="0"/>
              <a:t>从节点</a:t>
            </a:r>
            <a:r>
              <a:rPr kumimoji="1" lang="en-US" altLang="zh-CN" sz="2000" dirty="0"/>
              <a:t>v</a:t>
            </a:r>
            <a:r>
              <a:rPr kumimoji="1" lang="zh-CN" altLang="en-US" sz="2000" dirty="0"/>
              <a:t>流向其它节点的流为零，且从其它节点流向</a:t>
            </a:r>
            <a:r>
              <a:rPr kumimoji="1" lang="en-US" altLang="zh-CN" sz="2000" dirty="0"/>
              <a:t>v</a:t>
            </a:r>
            <a:r>
              <a:rPr kumimoji="1" lang="zh-CN" altLang="en-US" sz="2000" dirty="0"/>
              <a:t>的流也为零。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7E893E-E12A-6347-B7F6-70F0FDA8D1DE}"/>
              </a:ext>
            </a:extLst>
          </p:cNvPr>
          <p:cNvSpPr txBox="1"/>
          <p:nvPr/>
        </p:nvSpPr>
        <p:spPr>
          <a:xfrm>
            <a:off x="1247582" y="2212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C8BC50-225E-3C42-830C-5ADF35A992FB}"/>
              </a:ext>
            </a:extLst>
          </p:cNvPr>
          <p:cNvSpPr txBox="1"/>
          <p:nvPr/>
        </p:nvSpPr>
        <p:spPr>
          <a:xfrm>
            <a:off x="2687742" y="2244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EE73557B-087F-684F-898C-B994FBC02DDE}"/>
              </a:ext>
            </a:extLst>
          </p:cNvPr>
          <p:cNvSpPr/>
          <p:nvPr/>
        </p:nvSpPr>
        <p:spPr>
          <a:xfrm>
            <a:off x="1547664" y="2339390"/>
            <a:ext cx="1140078" cy="179003"/>
          </a:xfrm>
          <a:custGeom>
            <a:avLst/>
            <a:gdLst>
              <a:gd name="connsiteX0" fmla="*/ 0 w 2137558"/>
              <a:gd name="connsiteY0" fmla="*/ 273132 h 332509"/>
              <a:gd name="connsiteX1" fmla="*/ 142504 w 2137558"/>
              <a:gd name="connsiteY1" fmla="*/ 95002 h 332509"/>
              <a:gd name="connsiteX2" fmla="*/ 178130 w 2137558"/>
              <a:gd name="connsiteY2" fmla="*/ 83127 h 332509"/>
              <a:gd name="connsiteX3" fmla="*/ 261257 w 2137558"/>
              <a:gd name="connsiteY3" fmla="*/ 142504 h 332509"/>
              <a:gd name="connsiteX4" fmla="*/ 332509 w 2137558"/>
              <a:gd name="connsiteY4" fmla="*/ 213755 h 332509"/>
              <a:gd name="connsiteX5" fmla="*/ 368135 w 2137558"/>
              <a:gd name="connsiteY5" fmla="*/ 249381 h 332509"/>
              <a:gd name="connsiteX6" fmla="*/ 403761 w 2137558"/>
              <a:gd name="connsiteY6" fmla="*/ 273132 h 332509"/>
              <a:gd name="connsiteX7" fmla="*/ 439387 w 2137558"/>
              <a:gd name="connsiteY7" fmla="*/ 308758 h 332509"/>
              <a:gd name="connsiteX8" fmla="*/ 510639 w 2137558"/>
              <a:gd name="connsiteY8" fmla="*/ 332509 h 332509"/>
              <a:gd name="connsiteX9" fmla="*/ 605642 w 2137558"/>
              <a:gd name="connsiteY9" fmla="*/ 296883 h 332509"/>
              <a:gd name="connsiteX10" fmla="*/ 653143 w 2137558"/>
              <a:gd name="connsiteY10" fmla="*/ 190005 h 332509"/>
              <a:gd name="connsiteX11" fmla="*/ 665018 w 2137558"/>
              <a:gd name="connsiteY11" fmla="*/ 154379 h 332509"/>
              <a:gd name="connsiteX12" fmla="*/ 688769 w 2137558"/>
              <a:gd name="connsiteY12" fmla="*/ 118753 h 332509"/>
              <a:gd name="connsiteX13" fmla="*/ 700644 w 2137558"/>
              <a:gd name="connsiteY13" fmla="*/ 83127 h 332509"/>
              <a:gd name="connsiteX14" fmla="*/ 843148 w 2137558"/>
              <a:gd name="connsiteY14" fmla="*/ 71252 h 332509"/>
              <a:gd name="connsiteX15" fmla="*/ 878774 w 2137558"/>
              <a:gd name="connsiteY15" fmla="*/ 83127 h 332509"/>
              <a:gd name="connsiteX16" fmla="*/ 985652 w 2137558"/>
              <a:gd name="connsiteY16" fmla="*/ 178130 h 332509"/>
              <a:gd name="connsiteX17" fmla="*/ 1009403 w 2137558"/>
              <a:gd name="connsiteY17" fmla="*/ 213755 h 332509"/>
              <a:gd name="connsiteX18" fmla="*/ 1080655 w 2137558"/>
              <a:gd name="connsiteY18" fmla="*/ 249381 h 332509"/>
              <a:gd name="connsiteX19" fmla="*/ 1116280 w 2137558"/>
              <a:gd name="connsiteY19" fmla="*/ 237506 h 332509"/>
              <a:gd name="connsiteX20" fmla="*/ 1175657 w 2137558"/>
              <a:gd name="connsiteY20" fmla="*/ 154379 h 332509"/>
              <a:gd name="connsiteX21" fmla="*/ 1199408 w 2137558"/>
              <a:gd name="connsiteY21" fmla="*/ 118753 h 332509"/>
              <a:gd name="connsiteX22" fmla="*/ 1235034 w 2137558"/>
              <a:gd name="connsiteY22" fmla="*/ 47501 h 332509"/>
              <a:gd name="connsiteX23" fmla="*/ 1246909 w 2137558"/>
              <a:gd name="connsiteY23" fmla="*/ 11875 h 332509"/>
              <a:gd name="connsiteX24" fmla="*/ 1282535 w 2137558"/>
              <a:gd name="connsiteY24" fmla="*/ 0 h 332509"/>
              <a:gd name="connsiteX25" fmla="*/ 1318161 w 2137558"/>
              <a:gd name="connsiteY25" fmla="*/ 23750 h 332509"/>
              <a:gd name="connsiteX26" fmla="*/ 1365662 w 2137558"/>
              <a:gd name="connsiteY26" fmla="*/ 95002 h 332509"/>
              <a:gd name="connsiteX27" fmla="*/ 1413164 w 2137558"/>
              <a:gd name="connsiteY27" fmla="*/ 166254 h 332509"/>
              <a:gd name="connsiteX28" fmla="*/ 1436914 w 2137558"/>
              <a:gd name="connsiteY28" fmla="*/ 201880 h 332509"/>
              <a:gd name="connsiteX29" fmla="*/ 1472540 w 2137558"/>
              <a:gd name="connsiteY29" fmla="*/ 249381 h 332509"/>
              <a:gd name="connsiteX30" fmla="*/ 1520042 w 2137558"/>
              <a:gd name="connsiteY30" fmla="*/ 320633 h 332509"/>
              <a:gd name="connsiteX31" fmla="*/ 1603169 w 2137558"/>
              <a:gd name="connsiteY31" fmla="*/ 296883 h 332509"/>
              <a:gd name="connsiteX32" fmla="*/ 1638795 w 2137558"/>
              <a:gd name="connsiteY32" fmla="*/ 285007 h 332509"/>
              <a:gd name="connsiteX33" fmla="*/ 1781299 w 2137558"/>
              <a:gd name="connsiteY33" fmla="*/ 261257 h 332509"/>
              <a:gd name="connsiteX34" fmla="*/ 1828800 w 2137558"/>
              <a:gd name="connsiteY34" fmla="*/ 249381 h 332509"/>
              <a:gd name="connsiteX35" fmla="*/ 2137558 w 2137558"/>
              <a:gd name="connsiteY35" fmla="*/ 237506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37558" h="332509">
                <a:moveTo>
                  <a:pt x="0" y="273132"/>
                </a:moveTo>
                <a:cubicBezTo>
                  <a:pt x="25206" y="232803"/>
                  <a:pt x="90622" y="112295"/>
                  <a:pt x="142504" y="95002"/>
                </a:cubicBezTo>
                <a:lnTo>
                  <a:pt x="178130" y="83127"/>
                </a:lnTo>
                <a:cubicBezTo>
                  <a:pt x="202911" y="99648"/>
                  <a:pt x="240214" y="123566"/>
                  <a:pt x="261257" y="142504"/>
                </a:cubicBezTo>
                <a:cubicBezTo>
                  <a:pt x="286223" y="164973"/>
                  <a:pt x="308758" y="190005"/>
                  <a:pt x="332509" y="213755"/>
                </a:cubicBezTo>
                <a:cubicBezTo>
                  <a:pt x="344384" y="225630"/>
                  <a:pt x="354161" y="240065"/>
                  <a:pt x="368135" y="249381"/>
                </a:cubicBezTo>
                <a:cubicBezTo>
                  <a:pt x="380010" y="257298"/>
                  <a:pt x="392797" y="263995"/>
                  <a:pt x="403761" y="273132"/>
                </a:cubicBezTo>
                <a:cubicBezTo>
                  <a:pt x="416663" y="283883"/>
                  <a:pt x="424706" y="300602"/>
                  <a:pt x="439387" y="308758"/>
                </a:cubicBezTo>
                <a:cubicBezTo>
                  <a:pt x="461272" y="320916"/>
                  <a:pt x="510639" y="332509"/>
                  <a:pt x="510639" y="332509"/>
                </a:cubicBezTo>
                <a:cubicBezTo>
                  <a:pt x="553119" y="324013"/>
                  <a:pt x="575065" y="327460"/>
                  <a:pt x="605642" y="296883"/>
                </a:cubicBezTo>
                <a:cubicBezTo>
                  <a:pt x="633869" y="268656"/>
                  <a:pt x="641386" y="225277"/>
                  <a:pt x="653143" y="190005"/>
                </a:cubicBezTo>
                <a:cubicBezTo>
                  <a:pt x="657101" y="178130"/>
                  <a:pt x="658074" y="164794"/>
                  <a:pt x="665018" y="154379"/>
                </a:cubicBezTo>
                <a:lnTo>
                  <a:pt x="688769" y="118753"/>
                </a:lnTo>
                <a:cubicBezTo>
                  <a:pt x="692727" y="106878"/>
                  <a:pt x="692824" y="92902"/>
                  <a:pt x="700644" y="83127"/>
                </a:cubicBezTo>
                <a:cubicBezTo>
                  <a:pt x="738045" y="36376"/>
                  <a:pt x="792533" y="65628"/>
                  <a:pt x="843148" y="71252"/>
                </a:cubicBezTo>
                <a:cubicBezTo>
                  <a:pt x="855023" y="75210"/>
                  <a:pt x="867578" y="77529"/>
                  <a:pt x="878774" y="83127"/>
                </a:cubicBezTo>
                <a:cubicBezTo>
                  <a:pt x="914469" y="100975"/>
                  <a:pt x="969916" y="154527"/>
                  <a:pt x="985652" y="178130"/>
                </a:cubicBezTo>
                <a:cubicBezTo>
                  <a:pt x="993569" y="190005"/>
                  <a:pt x="999311" y="203663"/>
                  <a:pt x="1009403" y="213755"/>
                </a:cubicBezTo>
                <a:cubicBezTo>
                  <a:pt x="1032425" y="236777"/>
                  <a:pt x="1051678" y="239722"/>
                  <a:pt x="1080655" y="249381"/>
                </a:cubicBezTo>
                <a:cubicBezTo>
                  <a:pt x="1092530" y="245423"/>
                  <a:pt x="1105865" y="244449"/>
                  <a:pt x="1116280" y="237506"/>
                </a:cubicBezTo>
                <a:cubicBezTo>
                  <a:pt x="1156454" y="210723"/>
                  <a:pt x="1152796" y="194385"/>
                  <a:pt x="1175657" y="154379"/>
                </a:cubicBezTo>
                <a:cubicBezTo>
                  <a:pt x="1182738" y="141987"/>
                  <a:pt x="1191491" y="130628"/>
                  <a:pt x="1199408" y="118753"/>
                </a:cubicBezTo>
                <a:cubicBezTo>
                  <a:pt x="1229256" y="29206"/>
                  <a:pt x="1188993" y="139584"/>
                  <a:pt x="1235034" y="47501"/>
                </a:cubicBezTo>
                <a:cubicBezTo>
                  <a:pt x="1240632" y="36305"/>
                  <a:pt x="1238058" y="20726"/>
                  <a:pt x="1246909" y="11875"/>
                </a:cubicBezTo>
                <a:cubicBezTo>
                  <a:pt x="1255760" y="3024"/>
                  <a:pt x="1270660" y="3958"/>
                  <a:pt x="1282535" y="0"/>
                </a:cubicBezTo>
                <a:cubicBezTo>
                  <a:pt x="1294410" y="7917"/>
                  <a:pt x="1308763" y="13009"/>
                  <a:pt x="1318161" y="23750"/>
                </a:cubicBezTo>
                <a:cubicBezTo>
                  <a:pt x="1336958" y="45232"/>
                  <a:pt x="1349828" y="71251"/>
                  <a:pt x="1365662" y="95002"/>
                </a:cubicBezTo>
                <a:lnTo>
                  <a:pt x="1413164" y="166254"/>
                </a:lnTo>
                <a:cubicBezTo>
                  <a:pt x="1421081" y="178129"/>
                  <a:pt x="1428351" y="190462"/>
                  <a:pt x="1436914" y="201880"/>
                </a:cubicBezTo>
                <a:cubicBezTo>
                  <a:pt x="1448789" y="217714"/>
                  <a:pt x="1461190" y="233167"/>
                  <a:pt x="1472540" y="249381"/>
                </a:cubicBezTo>
                <a:cubicBezTo>
                  <a:pt x="1488910" y="272766"/>
                  <a:pt x="1520042" y="320633"/>
                  <a:pt x="1520042" y="320633"/>
                </a:cubicBezTo>
                <a:cubicBezTo>
                  <a:pt x="1605472" y="292156"/>
                  <a:pt x="1498772" y="326711"/>
                  <a:pt x="1603169" y="296883"/>
                </a:cubicBezTo>
                <a:cubicBezTo>
                  <a:pt x="1615205" y="293444"/>
                  <a:pt x="1626520" y="287462"/>
                  <a:pt x="1638795" y="285007"/>
                </a:cubicBezTo>
                <a:cubicBezTo>
                  <a:pt x="1686016" y="275563"/>
                  <a:pt x="1734580" y="272937"/>
                  <a:pt x="1781299" y="261257"/>
                </a:cubicBezTo>
                <a:cubicBezTo>
                  <a:pt x="1797133" y="257298"/>
                  <a:pt x="1812535" y="250736"/>
                  <a:pt x="1828800" y="249381"/>
                </a:cubicBezTo>
                <a:cubicBezTo>
                  <a:pt x="1985530" y="236320"/>
                  <a:pt x="2018349" y="237506"/>
                  <a:pt x="2137558" y="23750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39D5F3B-4C39-744B-BAEE-EE427E2B4A4B}"/>
              </a:ext>
            </a:extLst>
          </p:cNvPr>
          <p:cNvCxnSpPr>
            <a:cxnSpLocks/>
          </p:cNvCxnSpPr>
          <p:nvPr/>
        </p:nvCxnSpPr>
        <p:spPr>
          <a:xfrm>
            <a:off x="1823646" y="2123366"/>
            <a:ext cx="294057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78E684-90A2-BF40-BC13-89C80B0D4032}"/>
                  </a:ext>
                </a:extLst>
              </p:cNvPr>
              <p:cNvSpPr txBox="1"/>
              <p:nvPr/>
            </p:nvSpPr>
            <p:spPr>
              <a:xfrm>
                <a:off x="4134856" y="2290391"/>
                <a:ext cx="3482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78E684-90A2-BF40-BC13-89C80B0D4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56" y="2290391"/>
                <a:ext cx="3482428" cy="276999"/>
              </a:xfrm>
              <a:prstGeom prst="rect">
                <a:avLst/>
              </a:prstGeom>
              <a:blipFill>
                <a:blip r:embed="rId3"/>
                <a:stretch>
                  <a:fillRect l="-727" t="-4545" r="-364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919ABE-3FF2-A340-B438-D1F2E5E7E420}"/>
                  </a:ext>
                </a:extLst>
              </p:cNvPr>
              <p:cNvSpPr txBox="1"/>
              <p:nvPr/>
            </p:nvSpPr>
            <p:spPr>
              <a:xfrm>
                <a:off x="792747" y="2833137"/>
                <a:ext cx="7171900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设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能够到达的节点集合为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 显然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zh-CN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b/>
                    </m:sSub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zh-CN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919ABE-3FF2-A340-B438-D1F2E5E7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47" y="2833137"/>
                <a:ext cx="7171900" cy="396391"/>
              </a:xfrm>
              <a:prstGeom prst="rect">
                <a:avLst/>
              </a:prstGeom>
              <a:blipFill>
                <a:blip r:embed="rId4"/>
                <a:stretch>
                  <a:fillRect l="-530" t="-125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18104835-8EBE-AB47-BEE1-39C512570FF3}"/>
              </a:ext>
            </a:extLst>
          </p:cNvPr>
          <p:cNvSpPr/>
          <p:nvPr/>
        </p:nvSpPr>
        <p:spPr>
          <a:xfrm>
            <a:off x="2038798" y="4149080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21CC450-B59B-7049-AB67-4F5BC6AB2CA9}"/>
              </a:ext>
            </a:extLst>
          </p:cNvPr>
          <p:cNvSpPr/>
          <p:nvPr/>
        </p:nvSpPr>
        <p:spPr>
          <a:xfrm>
            <a:off x="4324361" y="4149080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020BCEE-8AE5-824B-9290-82D1783A206F}"/>
              </a:ext>
            </a:extLst>
          </p:cNvPr>
          <p:cNvSpPr/>
          <p:nvPr/>
        </p:nvSpPr>
        <p:spPr>
          <a:xfrm>
            <a:off x="2783512" y="3682815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21F0DA-B185-5749-84F6-B1A0F5BC1E4F}"/>
              </a:ext>
            </a:extLst>
          </p:cNvPr>
          <p:cNvSpPr/>
          <p:nvPr/>
        </p:nvSpPr>
        <p:spPr>
          <a:xfrm>
            <a:off x="3298851" y="4338935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8B62741-C604-624B-9DCB-F0DFC5767E34}"/>
              </a:ext>
            </a:extLst>
          </p:cNvPr>
          <p:cNvSpPr/>
          <p:nvPr/>
        </p:nvSpPr>
        <p:spPr>
          <a:xfrm>
            <a:off x="3644554" y="3831932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5263D87-7D55-EE46-A75D-96AD0E710E71}"/>
              </a:ext>
            </a:extLst>
          </p:cNvPr>
          <p:cNvCxnSpPr>
            <a:stCxn id="19" idx="7"/>
            <a:endCxn id="23" idx="2"/>
          </p:cNvCxnSpPr>
          <p:nvPr/>
        </p:nvCxnSpPr>
        <p:spPr>
          <a:xfrm flipV="1">
            <a:off x="2353826" y="3862835"/>
            <a:ext cx="429686" cy="33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D288F7A-0521-4B43-AFB8-6C9AD2BFCF54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2407876" y="4329100"/>
            <a:ext cx="890975" cy="18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BC4AA24-837B-6A48-BC02-72264B2A5050}"/>
              </a:ext>
            </a:extLst>
          </p:cNvPr>
          <p:cNvCxnSpPr>
            <a:cxnSpLocks/>
            <a:stCxn id="25" idx="6"/>
            <a:endCxn id="22" idx="3"/>
          </p:cNvCxnSpPr>
          <p:nvPr/>
        </p:nvCxnSpPr>
        <p:spPr>
          <a:xfrm flipV="1">
            <a:off x="3667929" y="4456393"/>
            <a:ext cx="710482" cy="6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D4379A0-740F-6B44-B0FE-C78F512A3F0C}"/>
              </a:ext>
            </a:extLst>
          </p:cNvPr>
          <p:cNvCxnSpPr>
            <a:cxnSpLocks/>
            <a:stCxn id="26" idx="6"/>
            <a:endCxn id="22" idx="1"/>
          </p:cNvCxnSpPr>
          <p:nvPr/>
        </p:nvCxnSpPr>
        <p:spPr>
          <a:xfrm>
            <a:off x="4013632" y="4011952"/>
            <a:ext cx="364779" cy="18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6A0BD361-CFE4-6140-B31F-B9009524670D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>
            <a:off x="3152590" y="3862835"/>
            <a:ext cx="546014" cy="2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59B9214-3A14-FA49-8DE2-275BB815F158}"/>
              </a:ext>
            </a:extLst>
          </p:cNvPr>
          <p:cNvSpPr/>
          <p:nvPr/>
        </p:nvSpPr>
        <p:spPr>
          <a:xfrm>
            <a:off x="2386296" y="6129300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81A9BA6-9A9C-384F-94C3-EAA40CF4CC19}"/>
              </a:ext>
            </a:extLst>
          </p:cNvPr>
          <p:cNvSpPr/>
          <p:nvPr/>
        </p:nvSpPr>
        <p:spPr>
          <a:xfrm>
            <a:off x="3131010" y="5663035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3B46A21-C706-7A40-B952-EA723500AB38}"/>
              </a:ext>
            </a:extLst>
          </p:cNvPr>
          <p:cNvSpPr/>
          <p:nvPr/>
        </p:nvSpPr>
        <p:spPr>
          <a:xfrm>
            <a:off x="3315549" y="6309320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EB02F73-49F1-1143-979D-A61F5D95894F}"/>
              </a:ext>
            </a:extLst>
          </p:cNvPr>
          <p:cNvSpPr/>
          <p:nvPr/>
        </p:nvSpPr>
        <p:spPr>
          <a:xfrm>
            <a:off x="3992052" y="5812152"/>
            <a:ext cx="36907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40FCDDA-F4DB-9244-AB6D-5D2E3E098C1C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V="1">
            <a:off x="2701324" y="5843055"/>
            <a:ext cx="429686" cy="33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DBE887BD-6C5D-BC48-8AFF-EB8C633A9434}"/>
              </a:ext>
            </a:extLst>
          </p:cNvPr>
          <p:cNvCxnSpPr>
            <a:cxnSpLocks/>
            <a:stCxn id="45" idx="2"/>
            <a:endCxn id="42" idx="6"/>
          </p:cNvCxnSpPr>
          <p:nvPr/>
        </p:nvCxnSpPr>
        <p:spPr>
          <a:xfrm flipH="1" flipV="1">
            <a:off x="2755374" y="6309320"/>
            <a:ext cx="560175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2DB0AB0-A4EC-1D4C-BFDE-9E35DDE46EFA}"/>
              </a:ext>
            </a:extLst>
          </p:cNvPr>
          <p:cNvCxnSpPr>
            <a:cxnSpLocks/>
            <a:stCxn id="46" idx="4"/>
            <a:endCxn id="45" idx="6"/>
          </p:cNvCxnSpPr>
          <p:nvPr/>
        </p:nvCxnSpPr>
        <p:spPr>
          <a:xfrm flipH="1">
            <a:off x="3684627" y="6172192"/>
            <a:ext cx="491964" cy="31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BCF7873-B457-994B-B610-4C33D71F9A43}"/>
              </a:ext>
            </a:extLst>
          </p:cNvPr>
          <p:cNvCxnSpPr>
            <a:cxnSpLocks/>
            <a:stCxn id="44" idx="6"/>
            <a:endCxn id="46" idx="1"/>
          </p:cNvCxnSpPr>
          <p:nvPr/>
        </p:nvCxnSpPr>
        <p:spPr>
          <a:xfrm>
            <a:off x="3500088" y="5843055"/>
            <a:ext cx="546014" cy="2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AA72FEC-F428-7844-B4DD-D555E9B71A9F}"/>
              </a:ext>
            </a:extLst>
          </p:cNvPr>
          <p:cNvSpPr/>
          <p:nvPr/>
        </p:nvSpPr>
        <p:spPr>
          <a:xfrm>
            <a:off x="1840850" y="3501008"/>
            <a:ext cx="3163198" cy="1488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970505E-7EE5-7A44-AAD3-BC03E2537E99}"/>
              </a:ext>
            </a:extLst>
          </p:cNvPr>
          <p:cNvSpPr/>
          <p:nvPr/>
        </p:nvSpPr>
        <p:spPr>
          <a:xfrm>
            <a:off x="2128882" y="5445224"/>
            <a:ext cx="2564557" cy="12965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2B051-7DC2-1B4C-9AAB-2D2E95C8F77C}"/>
              </a:ext>
            </a:extLst>
          </p:cNvPr>
          <p:cNvSpPr txBox="1"/>
          <p:nvPr/>
        </p:nvSpPr>
        <p:spPr>
          <a:xfrm>
            <a:off x="1107508" y="4106635"/>
            <a:ext cx="164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0" dirty="0"/>
              <a:t>子图</a:t>
            </a:r>
            <a:endParaRPr kumimoji="1"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3BE6B88-15BC-DF46-8DEC-80A0AFD646E8}"/>
                  </a:ext>
                </a:extLst>
              </p:cNvPr>
              <p:cNvSpPr txBox="1"/>
              <p:nvPr/>
            </p:nvSpPr>
            <p:spPr>
              <a:xfrm>
                <a:off x="1666170" y="5482885"/>
                <a:ext cx="164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3BE6B88-15BC-DF46-8DEC-80A0AFD64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170" y="5482885"/>
                <a:ext cx="16493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FFD03A4B-9C44-5F49-AC80-C358AE6B9265}"/>
              </a:ext>
            </a:extLst>
          </p:cNvPr>
          <p:cNvCxnSpPr/>
          <p:nvPr/>
        </p:nvCxnSpPr>
        <p:spPr>
          <a:xfrm flipV="1">
            <a:off x="2411760" y="5013176"/>
            <a:ext cx="0" cy="3669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47837D05-6228-DA44-9A51-5C77FC69A4ED}"/>
              </a:ext>
            </a:extLst>
          </p:cNvPr>
          <p:cNvCxnSpPr/>
          <p:nvPr/>
        </p:nvCxnSpPr>
        <p:spPr>
          <a:xfrm flipV="1">
            <a:off x="2692069" y="5013176"/>
            <a:ext cx="0" cy="3669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913D1F8A-3597-8345-AD99-2818F7A252C7}"/>
              </a:ext>
            </a:extLst>
          </p:cNvPr>
          <p:cNvCxnSpPr/>
          <p:nvPr/>
        </p:nvCxnSpPr>
        <p:spPr>
          <a:xfrm flipV="1">
            <a:off x="3224106" y="5013176"/>
            <a:ext cx="0" cy="3669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2C1D8FA-0118-7842-A980-01A6A9CAF2D5}"/>
              </a:ext>
            </a:extLst>
          </p:cNvPr>
          <p:cNvCxnSpPr>
            <a:cxnSpLocks/>
          </p:cNvCxnSpPr>
          <p:nvPr/>
        </p:nvCxnSpPr>
        <p:spPr>
          <a:xfrm>
            <a:off x="2792508" y="5191096"/>
            <a:ext cx="342670" cy="554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E2BF286-8441-0945-A5F6-1F2EA6394E2C}"/>
              </a:ext>
            </a:extLst>
          </p:cNvPr>
          <p:cNvCxnSpPr/>
          <p:nvPr/>
        </p:nvCxnSpPr>
        <p:spPr>
          <a:xfrm>
            <a:off x="3906421" y="5010748"/>
            <a:ext cx="0" cy="41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10C5038E-8925-6E44-9C33-6B5A74218281}"/>
              </a:ext>
            </a:extLst>
          </p:cNvPr>
          <p:cNvCxnSpPr/>
          <p:nvPr/>
        </p:nvCxnSpPr>
        <p:spPr>
          <a:xfrm>
            <a:off x="4194453" y="5026931"/>
            <a:ext cx="0" cy="41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乘 77">
            <a:extLst>
              <a:ext uri="{FF2B5EF4-FFF2-40B4-BE49-F238E27FC236}">
                <a16:creationId xmlns:a16="http://schemas.microsoft.com/office/drawing/2014/main" id="{873AB97A-79D9-2441-B1C4-39B36785E998}"/>
              </a:ext>
            </a:extLst>
          </p:cNvPr>
          <p:cNvSpPr/>
          <p:nvPr/>
        </p:nvSpPr>
        <p:spPr>
          <a:xfrm>
            <a:off x="3960573" y="5127826"/>
            <a:ext cx="216018" cy="1779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0EA3D74-43DC-D54D-AD46-BDC3CB1E3807}"/>
                  </a:ext>
                </a:extLst>
              </p:cNvPr>
              <p:cNvSpPr/>
              <p:nvPr/>
            </p:nvSpPr>
            <p:spPr>
              <a:xfrm>
                <a:off x="1847340" y="3544272"/>
                <a:ext cx="485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0EA3D74-43DC-D54D-AD46-BDC3CB1E3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40" y="3544272"/>
                <a:ext cx="485005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9D96FC15-A824-4647-9078-01351BCBF31C}"/>
              </a:ext>
            </a:extLst>
          </p:cNvPr>
          <p:cNvSpPr txBox="1"/>
          <p:nvPr/>
        </p:nvSpPr>
        <p:spPr>
          <a:xfrm>
            <a:off x="1446114" y="5838409"/>
            <a:ext cx="164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0" dirty="0"/>
              <a:t>子图</a:t>
            </a:r>
            <a:endParaRPr kumimoji="1"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B7EA8E6-4AD1-A140-9430-B779BB95C30A}"/>
                  </a:ext>
                </a:extLst>
              </p:cNvPr>
              <p:cNvSpPr txBox="1"/>
              <p:nvPr/>
            </p:nvSpPr>
            <p:spPr>
              <a:xfrm>
                <a:off x="5679525" y="3862835"/>
                <a:ext cx="1669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B7EA8E6-4AD1-A140-9430-B779BB95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25" y="3862835"/>
                <a:ext cx="1669047" cy="276999"/>
              </a:xfrm>
              <a:prstGeom prst="rect">
                <a:avLst/>
              </a:prstGeom>
              <a:blipFill>
                <a:blip r:embed="rId7"/>
                <a:stretch>
                  <a:fillRect l="-3759" r="-1504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A2AA096-9F48-6D4F-B48D-EF4F92532D0D}"/>
                  </a:ext>
                </a:extLst>
              </p:cNvPr>
              <p:cNvSpPr txBox="1"/>
              <p:nvPr/>
            </p:nvSpPr>
            <p:spPr>
              <a:xfrm>
                <a:off x="5646183" y="4560475"/>
                <a:ext cx="1702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A2AA096-9F48-6D4F-B48D-EF4F92532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83" y="4560475"/>
                <a:ext cx="1702389" cy="276999"/>
              </a:xfrm>
              <a:prstGeom prst="rect">
                <a:avLst/>
              </a:prstGeom>
              <a:blipFill>
                <a:blip r:embed="rId8"/>
                <a:stretch>
                  <a:fillRect l="-3704" r="-148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下箭头 83">
            <a:extLst>
              <a:ext uri="{FF2B5EF4-FFF2-40B4-BE49-F238E27FC236}">
                <a16:creationId xmlns:a16="http://schemas.microsoft.com/office/drawing/2014/main" id="{DF10EC93-4EAF-BC47-B5E3-783FCE3BE3E4}"/>
              </a:ext>
            </a:extLst>
          </p:cNvPr>
          <p:cNvSpPr/>
          <p:nvPr/>
        </p:nvSpPr>
        <p:spPr>
          <a:xfrm>
            <a:off x="6283490" y="4256777"/>
            <a:ext cx="288032" cy="23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5BF12D07-3761-CA4C-9039-BA88233ECE9C}"/>
              </a:ext>
            </a:extLst>
          </p:cNvPr>
          <p:cNvSpPr/>
          <p:nvPr/>
        </p:nvSpPr>
        <p:spPr>
          <a:xfrm>
            <a:off x="6283490" y="4960199"/>
            <a:ext cx="288032" cy="23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0D956D6-8B0E-3740-B68E-53A722B12590}"/>
                  </a:ext>
                </a:extLst>
              </p:cNvPr>
              <p:cNvSpPr txBox="1"/>
              <p:nvPr/>
            </p:nvSpPr>
            <p:spPr>
              <a:xfrm>
                <a:off x="5326616" y="5344385"/>
                <a:ext cx="3352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zh-CN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0D956D6-8B0E-3740-B68E-53A722B12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16" y="5344385"/>
                <a:ext cx="3352263" cy="276999"/>
              </a:xfrm>
              <a:prstGeom prst="rect">
                <a:avLst/>
              </a:prstGeom>
              <a:blipFill>
                <a:blip r:embed="rId9"/>
                <a:stretch>
                  <a:fillRect l="-377" r="-755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下箭头 88">
            <a:extLst>
              <a:ext uri="{FF2B5EF4-FFF2-40B4-BE49-F238E27FC236}">
                <a16:creationId xmlns:a16="http://schemas.microsoft.com/office/drawing/2014/main" id="{16E4492F-CAE0-1C4E-B251-AA34848E1EEA}"/>
              </a:ext>
            </a:extLst>
          </p:cNvPr>
          <p:cNvSpPr/>
          <p:nvPr/>
        </p:nvSpPr>
        <p:spPr>
          <a:xfrm>
            <a:off x="6283490" y="5736768"/>
            <a:ext cx="288032" cy="23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1969A2B-1CAC-EC46-A1AB-484EF2C8C06D}"/>
                  </a:ext>
                </a:extLst>
              </p:cNvPr>
              <p:cNvSpPr txBox="1"/>
              <p:nvPr/>
            </p:nvSpPr>
            <p:spPr>
              <a:xfrm>
                <a:off x="5216767" y="6129936"/>
                <a:ext cx="38634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1969A2B-1CAC-EC46-A1AB-484EF2C8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67" y="6129936"/>
                <a:ext cx="3863430" cy="553998"/>
              </a:xfrm>
              <a:prstGeom prst="rect">
                <a:avLst/>
              </a:prstGeom>
              <a:blipFill>
                <a:blip r:embed="rId10"/>
                <a:stretch>
                  <a:fillRect l="-328" t="-4545" r="-984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1C0215B0-EA9C-4846-8023-75A54F910009}"/>
              </a:ext>
            </a:extLst>
          </p:cNvPr>
          <p:cNvSpPr txBox="1"/>
          <p:nvPr/>
        </p:nvSpPr>
        <p:spPr>
          <a:xfrm>
            <a:off x="1967451" y="895707"/>
            <a:ext cx="800219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009999"/>
                </a:solidFill>
              </a:rPr>
              <a:t>可删除</a:t>
            </a:r>
          </a:p>
        </p:txBody>
      </p:sp>
    </p:spTree>
    <p:extLst>
      <p:ext uri="{BB962C8B-B14F-4D97-AF65-F5344CB8AC3E}">
        <p14:creationId xmlns:p14="http://schemas.microsoft.com/office/powerpoint/2010/main" val="1788697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2" grpId="0" animBg="1"/>
      <p:bldP spid="23" grpId="0" animBg="1"/>
      <p:bldP spid="25" grpId="0" animBg="1"/>
      <p:bldP spid="26" grpId="0" animBg="1"/>
      <p:bldP spid="42" grpId="0" animBg="1"/>
      <p:bldP spid="44" grpId="0" animBg="1"/>
      <p:bldP spid="45" grpId="0" animBg="1"/>
      <p:bldP spid="46" grpId="0" animBg="1"/>
      <p:bldP spid="61" grpId="0" animBg="1"/>
      <p:bldP spid="64" grpId="0" animBg="1"/>
      <p:bldP spid="65" grpId="0"/>
      <p:bldP spid="69" grpId="0"/>
      <p:bldP spid="78" grpId="0" animBg="1"/>
      <p:bldP spid="79" grpId="0"/>
      <p:bldP spid="83" grpId="0"/>
      <p:bldP spid="81" grpId="0"/>
      <p:bldP spid="82" grpId="0"/>
      <p:bldP spid="84" grpId="0" animBg="1"/>
      <p:bldP spid="87" grpId="0" animBg="1"/>
      <p:bldP spid="88" grpId="0"/>
      <p:bldP spid="89" grpId="0" animBg="1"/>
      <p:bldP spid="85" grpId="0"/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Cut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2492375"/>
            <a:ext cx="83264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5229225"/>
            <a:ext cx="3810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8888" y="5800725"/>
            <a:ext cx="7248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Chapter 26:</a:t>
            </a:r>
            <a:br>
              <a:rPr lang="en-US" altLang="zh-CN" b="1" dirty="0"/>
            </a:b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   Maximum Flow</a:t>
            </a:r>
            <a:endParaRPr altLang="en-US" b="1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of A Cut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68413"/>
            <a:ext cx="86058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608263"/>
            <a:ext cx="1828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8038" y="2670175"/>
            <a:ext cx="2695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3452813"/>
            <a:ext cx="733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3" y="4149725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5800" y="4797425"/>
            <a:ext cx="3676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3" y="5516563"/>
            <a:ext cx="1543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5800" y="6237288"/>
            <a:ext cx="1209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Capacity of A Cut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86058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2133600"/>
            <a:ext cx="8275637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3213" y="5084763"/>
            <a:ext cx="59626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Upper Bound on Flow Value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1169988"/>
            <a:ext cx="76596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773238"/>
            <a:ext cx="46799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92417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88" y="36449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5613" y="4652963"/>
            <a:ext cx="2543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5613" y="5732463"/>
            <a:ext cx="1752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0A587A17-94A4-9247-AD40-E65C865DCFA0}"/>
              </a:ext>
            </a:extLst>
          </p:cNvPr>
          <p:cNvCxnSpPr/>
          <p:nvPr/>
        </p:nvCxnSpPr>
        <p:spPr>
          <a:xfrm>
            <a:off x="5580112" y="2291373"/>
            <a:ext cx="13683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Residual Network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96975"/>
            <a:ext cx="74771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2805113"/>
            <a:ext cx="5848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963" y="3644900"/>
            <a:ext cx="8240712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8288" y="5949950"/>
            <a:ext cx="55816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Residual Network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412875"/>
            <a:ext cx="4086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椭圆 1"/>
          <p:cNvSpPr/>
          <p:nvPr/>
        </p:nvSpPr>
        <p:spPr>
          <a:xfrm>
            <a:off x="611188" y="4235450"/>
            <a:ext cx="612775" cy="611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2425" y="4233863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肘形连接符 3"/>
          <p:cNvCxnSpPr>
            <a:stCxn id="2" idx="6"/>
            <a:endCxn id="9" idx="2"/>
          </p:cNvCxnSpPr>
          <p:nvPr/>
        </p:nvCxnSpPr>
        <p:spPr>
          <a:xfrm flipV="1">
            <a:off x="1223963" y="4540250"/>
            <a:ext cx="1668462" cy="0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1223963" y="3898900"/>
            <a:ext cx="174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f(u,v) &gt; 0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1" name="TextBox 13"/>
          <p:cNvSpPr txBox="1">
            <a:spLocks noChangeArrowheads="1"/>
          </p:cNvSpPr>
          <p:nvPr/>
        </p:nvSpPr>
        <p:spPr bwMode="auto">
          <a:xfrm>
            <a:off x="1490663" y="4606925"/>
            <a:ext cx="1135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c(u,v)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70475" y="4127500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27938" y="4094163"/>
            <a:ext cx="611187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曲线连接符 28"/>
          <p:cNvCxnSpPr>
            <a:stCxn id="15" idx="0"/>
            <a:endCxn id="16" idx="1"/>
          </p:cNvCxnSpPr>
          <p:nvPr/>
        </p:nvCxnSpPr>
        <p:spPr>
          <a:xfrm rot="16200000" flipH="1">
            <a:off x="6519069" y="2985294"/>
            <a:ext cx="55563" cy="2339975"/>
          </a:xfrm>
          <a:prstGeom prst="curvedConnector3">
            <a:avLst>
              <a:gd name="adj1" fmla="val -1116171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3"/>
            <a:endCxn id="15" idx="4"/>
          </p:cNvCxnSpPr>
          <p:nvPr/>
        </p:nvCxnSpPr>
        <p:spPr>
          <a:xfrm rot="5400000">
            <a:off x="6484938" y="3508375"/>
            <a:ext cx="123825" cy="2339975"/>
          </a:xfrm>
          <a:prstGeom prst="curvedConnector3">
            <a:avLst>
              <a:gd name="adj1" fmla="val 552696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15119" y="3068960"/>
            <a:ext cx="3173305" cy="491288"/>
          </a:xfrm>
          <a:prstGeom prst="rect">
            <a:avLst/>
          </a:prstGeom>
          <a:blipFill rotWithShape="1">
            <a:blip r:embed="rId3" cstate="print"/>
            <a:stretch>
              <a:fillRect t="-9877" r="-2111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4058" y="5486603"/>
            <a:ext cx="2119363" cy="491288"/>
          </a:xfrm>
          <a:prstGeom prst="rect">
            <a:avLst/>
          </a:prstGeom>
          <a:blipFill rotWithShape="1">
            <a:blip r:embed="rId4" cstate="print"/>
            <a:stretch>
              <a:fillRect t="-9877" r="-3746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2" name="右箭头 41"/>
          <p:cNvSpPr/>
          <p:nvPr/>
        </p:nvSpPr>
        <p:spPr>
          <a:xfrm>
            <a:off x="3995738" y="3905250"/>
            <a:ext cx="765175" cy="119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2663" y="3068638"/>
            <a:ext cx="5226050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Residual Network</a:t>
            </a:r>
          </a:p>
        </p:txBody>
      </p:sp>
      <p:sp>
        <p:nvSpPr>
          <p:cNvPr id="2" name="椭圆 1"/>
          <p:cNvSpPr/>
          <p:nvPr/>
        </p:nvSpPr>
        <p:spPr>
          <a:xfrm>
            <a:off x="611188" y="1557338"/>
            <a:ext cx="612775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92425" y="1557338"/>
            <a:ext cx="612775" cy="611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肘形连接符 3"/>
          <p:cNvCxnSpPr>
            <a:stCxn id="2" idx="6"/>
            <a:endCxn id="9" idx="2"/>
          </p:cNvCxnSpPr>
          <p:nvPr/>
        </p:nvCxnSpPr>
        <p:spPr>
          <a:xfrm flipV="1">
            <a:off x="1223963" y="1862138"/>
            <a:ext cx="1668462" cy="1587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1223963" y="1220788"/>
            <a:ext cx="1746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f(u,v) &gt; 0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1490663" y="1928813"/>
            <a:ext cx="1135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c(u,v)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863" y="4706938"/>
            <a:ext cx="612775" cy="612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35325" y="4673600"/>
            <a:ext cx="611188" cy="611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曲线连接符 28"/>
          <p:cNvCxnSpPr>
            <a:stCxn id="15" idx="0"/>
            <a:endCxn id="16" idx="1"/>
          </p:cNvCxnSpPr>
          <p:nvPr/>
        </p:nvCxnSpPr>
        <p:spPr>
          <a:xfrm rot="16200000" flipH="1">
            <a:off x="2126457" y="3564731"/>
            <a:ext cx="55562" cy="2339975"/>
          </a:xfrm>
          <a:prstGeom prst="curvedConnector3">
            <a:avLst>
              <a:gd name="adj1" fmla="val -1116171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3"/>
            <a:endCxn id="15" idx="4"/>
          </p:cNvCxnSpPr>
          <p:nvPr/>
        </p:nvCxnSpPr>
        <p:spPr>
          <a:xfrm rot="5400000">
            <a:off x="2092325" y="4087813"/>
            <a:ext cx="123825" cy="2339975"/>
          </a:xfrm>
          <a:prstGeom prst="curvedConnector3">
            <a:avLst>
              <a:gd name="adj1" fmla="val 552696"/>
            </a:avLst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1624" y="3591418"/>
            <a:ext cx="3173305" cy="491288"/>
          </a:xfrm>
          <a:prstGeom prst="rect">
            <a:avLst/>
          </a:prstGeom>
          <a:blipFill rotWithShape="1">
            <a:blip r:embed="rId3" cstate="print"/>
            <a:stretch>
              <a:fillRect t="-9877" r="-2111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964" y="5884056"/>
            <a:ext cx="2119363" cy="491288"/>
          </a:xfrm>
          <a:prstGeom prst="rect">
            <a:avLst/>
          </a:prstGeom>
          <a:blipFill rotWithShape="1">
            <a:blip r:embed="rId4" cstate="print"/>
            <a:stretch>
              <a:fillRect t="-9877" r="-3736" b="-209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2" name="右箭头 41"/>
          <p:cNvSpPr/>
          <p:nvPr/>
        </p:nvSpPr>
        <p:spPr>
          <a:xfrm rot="5400000">
            <a:off x="1666081" y="2469357"/>
            <a:ext cx="765175" cy="119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90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5386388"/>
            <a:ext cx="4711700" cy="137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3005138" y="3590925"/>
            <a:ext cx="1350962" cy="701675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98750" y="5876925"/>
            <a:ext cx="1657350" cy="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Residual Network Example</a:t>
            </a:r>
          </a:p>
        </p:txBody>
      </p:sp>
      <p:pic>
        <p:nvPicPr>
          <p:cNvPr id="38914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38"/>
            <a:ext cx="8948738" cy="1839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4149725"/>
            <a:ext cx="7927975" cy="2009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6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81525"/>
            <a:ext cx="922338" cy="936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Short Test in Class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Give the residual network of the next graph</a:t>
            </a:r>
            <a:endParaRPr altLang="en-US" dirty="0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763713" y="3529013"/>
            <a:ext cx="555625" cy="62388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6076950" y="3540125"/>
            <a:ext cx="555625" cy="6223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792663" y="2644775"/>
            <a:ext cx="5556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784725" y="4425950"/>
            <a:ext cx="557213" cy="6223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060700" y="4435475"/>
            <a:ext cx="555625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052763" y="2657475"/>
            <a:ext cx="557212" cy="62388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2236788" y="3097213"/>
            <a:ext cx="817562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205038" y="4076700"/>
            <a:ext cx="868362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217863" y="3267075"/>
            <a:ext cx="0" cy="1204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3398838" y="3303588"/>
            <a:ext cx="0" cy="1128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595688" y="2963863"/>
            <a:ext cx="1211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3578225" y="3171825"/>
            <a:ext cx="1293813" cy="139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5068888" y="3284538"/>
            <a:ext cx="0" cy="1147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613150" y="4752975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5314950" y="3021013"/>
            <a:ext cx="817563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5314950" y="4056063"/>
            <a:ext cx="817563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020888" y="29067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182813" y="44116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641600" y="3679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348038" y="35734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3819525" y="24923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3851275" y="4751388"/>
            <a:ext cx="7635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210050" y="3754438"/>
            <a:ext cx="506413" cy="395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046663" y="36210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602288" y="29606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618163" y="4318000"/>
            <a:ext cx="508000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Exercises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/>
              <a:t>26.1</a:t>
            </a:r>
            <a:r>
              <a:rPr lang="en-US" altLang="zh-CN" dirty="0"/>
              <a:t>-1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/>
              <a:t>26.1</a:t>
            </a:r>
            <a:r>
              <a:rPr lang="en-US" altLang="zh-CN" dirty="0"/>
              <a:t>-3</a:t>
            </a:r>
            <a:endParaRPr altLang="en-US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250825" y="11969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An </a:t>
            </a:r>
            <a:r>
              <a:rPr lang="en-US" altLang="zh-CN" sz="2800" b="1" i="1">
                <a:solidFill>
                  <a:srgbClr val="FF0000"/>
                </a:solidFill>
              </a:rPr>
              <a:t>augmenting path</a:t>
            </a:r>
            <a:r>
              <a:rPr lang="en-US" altLang="zh-CN" sz="2800" b="1" i="1"/>
              <a:t>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r>
              <a:rPr lang="en-US" altLang="zh-CN" sz="2800"/>
              <a:t> is a </a:t>
            </a:r>
            <a:r>
              <a:rPr lang="en-US" altLang="zh-CN" sz="2800">
                <a:solidFill>
                  <a:srgbClr val="0000FF"/>
                </a:solidFill>
              </a:rPr>
              <a:t>simple path</a:t>
            </a:r>
            <a:r>
              <a:rPr lang="en-US" altLang="zh-CN" sz="2800"/>
              <a:t> from </a:t>
            </a:r>
            <a:r>
              <a:rPr lang="en-US" altLang="zh-CN" sz="2800">
                <a:solidFill>
                  <a:srgbClr val="009999"/>
                </a:solidFill>
              </a:rPr>
              <a:t>s</a:t>
            </a:r>
            <a:r>
              <a:rPr lang="en-US" altLang="zh-CN" sz="2800"/>
              <a:t> to </a:t>
            </a:r>
            <a:r>
              <a:rPr lang="en-US" altLang="zh-CN" sz="2800">
                <a:solidFill>
                  <a:srgbClr val="009999"/>
                </a:solidFill>
              </a:rPr>
              <a:t>t</a:t>
            </a:r>
            <a:r>
              <a:rPr lang="en-US" altLang="zh-CN" sz="2800"/>
              <a:t> in the </a:t>
            </a:r>
            <a:r>
              <a:rPr lang="en-US" altLang="zh-CN" sz="2800">
                <a:solidFill>
                  <a:srgbClr val="0000FF"/>
                </a:solidFill>
              </a:rPr>
              <a:t>residual network </a:t>
            </a:r>
            <a:r>
              <a:rPr lang="en-US" altLang="zh-CN" sz="2800" i="1">
                <a:solidFill>
                  <a:srgbClr val="009999"/>
                </a:solidFill>
              </a:rPr>
              <a:t>G</a:t>
            </a:r>
            <a:r>
              <a:rPr lang="en-US" altLang="zh-CN" sz="2000" i="1">
                <a:solidFill>
                  <a:srgbClr val="009999"/>
                </a:solidFill>
              </a:rPr>
              <a:t>f</a:t>
            </a:r>
            <a:r>
              <a:rPr lang="en-US" altLang="zh-CN" sz="2800" i="1">
                <a:solidFill>
                  <a:srgbClr val="009999"/>
                </a:solidFill>
              </a:rPr>
              <a:t> </a:t>
            </a:r>
            <a:r>
              <a:rPr lang="en-US" altLang="zh-CN" sz="2800"/>
              <a:t> of a flow network </a:t>
            </a:r>
            <a:r>
              <a:rPr lang="en-US" altLang="zh-CN" sz="2800" i="1">
                <a:solidFill>
                  <a:srgbClr val="009999"/>
                </a:solidFill>
              </a:rPr>
              <a:t>G</a:t>
            </a:r>
            <a:r>
              <a:rPr lang="en-US" altLang="zh-CN" sz="2800">
                <a:solidFill>
                  <a:srgbClr val="009999"/>
                </a:solidFill>
              </a:rPr>
              <a:t>.</a:t>
            </a:r>
            <a:endParaRPr lang="zh-CN" altLang="en-US" sz="2800">
              <a:solidFill>
                <a:srgbClr val="009999"/>
              </a:solidFill>
            </a:endParaRP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971550" y="2349500"/>
            <a:ext cx="3767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residual capacity</a:t>
            </a:r>
            <a:r>
              <a:rPr lang="en-US" altLang="zh-CN" sz="2800" b="1" i="1"/>
              <a:t> </a:t>
            </a:r>
            <a:r>
              <a:rPr lang="en-US" altLang="zh-CN" sz="2800"/>
              <a:t>of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endParaRPr lang="zh-CN" altLang="en-US" sz="2800" i="1">
              <a:solidFill>
                <a:srgbClr val="009999"/>
              </a:solidFill>
            </a:endParaRPr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997200"/>
            <a:ext cx="5616575" cy="1003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1187450" y="4724400"/>
            <a:ext cx="6911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the maximum flow </a:t>
            </a:r>
            <a:r>
              <a:rPr lang="en-US" altLang="zh-CN" sz="2800">
                <a:solidFill>
                  <a:srgbClr val="009999"/>
                </a:solidFill>
              </a:rPr>
              <a:t>| </a:t>
            </a:r>
            <a:r>
              <a:rPr lang="en-US" altLang="zh-CN" sz="2800" i="1">
                <a:solidFill>
                  <a:srgbClr val="009999"/>
                </a:solidFill>
              </a:rPr>
              <a:t>f </a:t>
            </a:r>
            <a:r>
              <a:rPr lang="en-US" altLang="zh-CN" sz="2800">
                <a:solidFill>
                  <a:srgbClr val="009999"/>
                </a:solidFill>
              </a:rPr>
              <a:t>|</a:t>
            </a:r>
            <a:r>
              <a:rPr lang="en-US" altLang="zh-CN" sz="2800"/>
              <a:t> can increased by increasing the flow on each edge in </a:t>
            </a:r>
            <a:r>
              <a:rPr lang="en-US" altLang="zh-CN" sz="2800" i="1">
                <a:solidFill>
                  <a:srgbClr val="009999"/>
                </a:solidFill>
              </a:rPr>
              <a:t>p</a:t>
            </a:r>
            <a:endParaRPr lang="zh-CN" altLang="en-US" sz="2800" i="1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Outlines</a:t>
            </a:r>
            <a:endParaRPr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Flow networks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Ford-Fulkerson method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Edmonds &amp; Karp Algorithm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Applications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Augmenting Path Example</a:t>
            </a:r>
          </a:p>
        </p:txBody>
      </p:sp>
      <p:sp>
        <p:nvSpPr>
          <p:cNvPr id="43010" name="Oval 3"/>
          <p:cNvSpPr>
            <a:spLocks noChangeArrowheads="1"/>
          </p:cNvSpPr>
          <p:nvPr/>
        </p:nvSpPr>
        <p:spPr bwMode="auto">
          <a:xfrm>
            <a:off x="34925" y="18478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3836988" y="18557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2705100" y="11699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2698750" y="2535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1177925" y="25431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1171575" y="11795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452438" y="151606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423863" y="2266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1317625" y="1646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 flipV="1">
            <a:off x="1476375" y="1674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1649413" y="1414463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635125" y="157321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V="1">
            <a:off x="2949575" y="1660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>
            <a:off x="1665288" y="27860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3165475" y="145732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8"/>
          <p:cNvSpPr>
            <a:spLocks noChangeShapeType="1"/>
          </p:cNvSpPr>
          <p:nvPr/>
        </p:nvSpPr>
        <p:spPr bwMode="auto">
          <a:xfrm flipV="1">
            <a:off x="3165475" y="225107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261938" y="1370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7" name="Text Box 20"/>
          <p:cNvSpPr txBox="1">
            <a:spLocks noChangeArrowheads="1"/>
          </p:cNvSpPr>
          <p:nvPr/>
        </p:nvSpPr>
        <p:spPr bwMode="auto">
          <a:xfrm>
            <a:off x="404813" y="25241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755650" y="19177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1457325" y="19034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1847850" y="10525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43031" name="Text Box 24"/>
          <p:cNvSpPr txBox="1">
            <a:spLocks noChangeArrowheads="1"/>
          </p:cNvSpPr>
          <p:nvPr/>
        </p:nvSpPr>
        <p:spPr bwMode="auto">
          <a:xfrm>
            <a:off x="1874838" y="27844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43032" name="Text Box 25"/>
          <p:cNvSpPr txBox="1">
            <a:spLocks noChangeArrowheads="1"/>
          </p:cNvSpPr>
          <p:nvPr/>
        </p:nvSpPr>
        <p:spPr bwMode="auto">
          <a:xfrm>
            <a:off x="2135188" y="20193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43033" name="Text Box 26"/>
          <p:cNvSpPr txBox="1">
            <a:spLocks noChangeArrowheads="1"/>
          </p:cNvSpPr>
          <p:nvPr/>
        </p:nvSpPr>
        <p:spPr bwMode="auto">
          <a:xfrm>
            <a:off x="2928938" y="19177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43034" name="Text Box 27"/>
          <p:cNvSpPr txBox="1">
            <a:spLocks noChangeArrowheads="1"/>
          </p:cNvSpPr>
          <p:nvPr/>
        </p:nvSpPr>
        <p:spPr bwMode="auto">
          <a:xfrm>
            <a:off x="3419475" y="12969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35" name="Text Box 28"/>
          <p:cNvSpPr txBox="1">
            <a:spLocks noChangeArrowheads="1"/>
          </p:cNvSpPr>
          <p:nvPr/>
        </p:nvSpPr>
        <p:spPr bwMode="auto">
          <a:xfrm>
            <a:off x="3433763" y="24526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grpSp>
        <p:nvGrpSpPr>
          <p:cNvPr id="64612" name="Group 100"/>
          <p:cNvGrpSpPr>
            <a:grpSpLocks/>
          </p:cNvGrpSpPr>
          <p:nvPr/>
        </p:nvGrpSpPr>
        <p:grpSpPr bwMode="auto">
          <a:xfrm>
            <a:off x="4643438" y="2492375"/>
            <a:ext cx="4292600" cy="2182813"/>
            <a:chOff x="2953" y="1556"/>
            <a:chExt cx="2704" cy="1375"/>
          </a:xfrm>
        </p:grpSpPr>
        <p:sp>
          <p:nvSpPr>
            <p:cNvPr id="43069" name="Oval 55"/>
            <p:cNvSpPr>
              <a:spLocks noChangeArrowheads="1"/>
            </p:cNvSpPr>
            <p:nvPr/>
          </p:nvSpPr>
          <p:spPr bwMode="auto">
            <a:xfrm>
              <a:off x="2953" y="20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3070" name="Oval 56"/>
            <p:cNvSpPr>
              <a:spLocks noChangeArrowheads="1"/>
            </p:cNvSpPr>
            <p:nvPr/>
          </p:nvSpPr>
          <p:spPr bwMode="auto">
            <a:xfrm>
              <a:off x="5348" y="206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3071" name="Oval 57"/>
            <p:cNvSpPr>
              <a:spLocks noChangeArrowheads="1"/>
            </p:cNvSpPr>
            <p:nvPr/>
          </p:nvSpPr>
          <p:spPr bwMode="auto">
            <a:xfrm>
              <a:off x="4635" y="163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2" name="Oval 58"/>
            <p:cNvSpPr>
              <a:spLocks noChangeArrowheads="1"/>
            </p:cNvSpPr>
            <p:nvPr/>
          </p:nvSpPr>
          <p:spPr bwMode="auto">
            <a:xfrm>
              <a:off x="4631" y="24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3" name="Oval 59"/>
            <p:cNvSpPr>
              <a:spLocks noChangeArrowheads="1"/>
            </p:cNvSpPr>
            <p:nvPr/>
          </p:nvSpPr>
          <p:spPr bwMode="auto">
            <a:xfrm>
              <a:off x="3673" y="249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4" name="Oval 60"/>
            <p:cNvSpPr>
              <a:spLocks noChangeArrowheads="1"/>
            </p:cNvSpPr>
            <p:nvPr/>
          </p:nvSpPr>
          <p:spPr bwMode="auto">
            <a:xfrm>
              <a:off x="3669" y="1636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75" name="Line 63"/>
            <p:cNvSpPr>
              <a:spLocks noChangeShapeType="1"/>
            </p:cNvSpPr>
            <p:nvPr/>
          </p:nvSpPr>
          <p:spPr bwMode="auto">
            <a:xfrm>
              <a:off x="3761" y="1930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6" name="Line 64"/>
            <p:cNvSpPr>
              <a:spLocks noChangeShapeType="1"/>
            </p:cNvSpPr>
            <p:nvPr/>
          </p:nvSpPr>
          <p:spPr bwMode="auto">
            <a:xfrm flipV="1">
              <a:off x="3861" y="1948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7" name="Line 65"/>
            <p:cNvSpPr>
              <a:spLocks noChangeShapeType="1"/>
            </p:cNvSpPr>
            <p:nvPr/>
          </p:nvSpPr>
          <p:spPr bwMode="auto">
            <a:xfrm>
              <a:off x="3970" y="1784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Line 66"/>
            <p:cNvSpPr>
              <a:spLocks noChangeShapeType="1"/>
            </p:cNvSpPr>
            <p:nvPr/>
          </p:nvSpPr>
          <p:spPr bwMode="auto">
            <a:xfrm flipH="1">
              <a:off x="3961" y="1884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9" name="Line 67"/>
            <p:cNvSpPr>
              <a:spLocks noChangeShapeType="1"/>
            </p:cNvSpPr>
            <p:nvPr/>
          </p:nvSpPr>
          <p:spPr bwMode="auto">
            <a:xfrm flipV="1">
              <a:off x="4779" y="1930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0" name="Line 68"/>
            <p:cNvSpPr>
              <a:spLocks noChangeShapeType="1"/>
            </p:cNvSpPr>
            <p:nvPr/>
          </p:nvSpPr>
          <p:spPr bwMode="auto">
            <a:xfrm>
              <a:off x="3980" y="2594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1" name="Line 69"/>
            <p:cNvSpPr>
              <a:spLocks noChangeShapeType="1"/>
            </p:cNvSpPr>
            <p:nvPr/>
          </p:nvSpPr>
          <p:spPr bwMode="auto">
            <a:xfrm>
              <a:off x="4967" y="1797"/>
              <a:ext cx="454" cy="3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2" name="Line 70"/>
            <p:cNvSpPr>
              <a:spLocks noChangeShapeType="1"/>
            </p:cNvSpPr>
            <p:nvPr/>
          </p:nvSpPr>
          <p:spPr bwMode="auto">
            <a:xfrm flipV="1">
              <a:off x="4925" y="2311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3" name="Text Box 73"/>
            <p:cNvSpPr txBox="1">
              <a:spLocks noChangeArrowheads="1"/>
            </p:cNvSpPr>
            <p:nvPr/>
          </p:nvSpPr>
          <p:spPr bwMode="auto">
            <a:xfrm>
              <a:off x="3540" y="210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84" name="Text Box 74"/>
            <p:cNvSpPr txBox="1">
              <a:spLocks noChangeArrowheads="1"/>
            </p:cNvSpPr>
            <p:nvPr/>
          </p:nvSpPr>
          <p:spPr bwMode="auto">
            <a:xfrm>
              <a:off x="3840" y="211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85" name="Text Box 75"/>
            <p:cNvSpPr txBox="1">
              <a:spLocks noChangeArrowheads="1"/>
            </p:cNvSpPr>
            <p:nvPr/>
          </p:nvSpPr>
          <p:spPr bwMode="auto">
            <a:xfrm>
              <a:off x="4167" y="15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3086" name="Text Box 77"/>
            <p:cNvSpPr txBox="1">
              <a:spLocks noChangeArrowheads="1"/>
            </p:cNvSpPr>
            <p:nvPr/>
          </p:nvSpPr>
          <p:spPr bwMode="auto">
            <a:xfrm>
              <a:off x="4276" y="216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87" name="Text Box 80"/>
            <p:cNvSpPr txBox="1">
              <a:spLocks noChangeArrowheads="1"/>
            </p:cNvSpPr>
            <p:nvPr/>
          </p:nvSpPr>
          <p:spPr bwMode="auto">
            <a:xfrm>
              <a:off x="5121" y="2393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88" name="Line 107"/>
            <p:cNvSpPr>
              <a:spLocks noChangeShapeType="1"/>
            </p:cNvSpPr>
            <p:nvPr/>
          </p:nvSpPr>
          <p:spPr bwMode="auto">
            <a:xfrm flipV="1">
              <a:off x="3156" y="1792"/>
              <a:ext cx="50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9" name="Line 108"/>
            <p:cNvSpPr>
              <a:spLocks noChangeShapeType="1"/>
            </p:cNvSpPr>
            <p:nvPr/>
          </p:nvSpPr>
          <p:spPr bwMode="auto">
            <a:xfrm flipH="1">
              <a:off x="3246" y="1892"/>
              <a:ext cx="464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0" name="Line 109"/>
            <p:cNvSpPr>
              <a:spLocks noChangeShapeType="1"/>
            </p:cNvSpPr>
            <p:nvPr/>
          </p:nvSpPr>
          <p:spPr bwMode="auto">
            <a:xfrm>
              <a:off x="3243" y="2251"/>
              <a:ext cx="437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1" name="Line 110"/>
            <p:cNvSpPr>
              <a:spLocks noChangeShapeType="1"/>
            </p:cNvSpPr>
            <p:nvPr/>
          </p:nvSpPr>
          <p:spPr bwMode="auto">
            <a:xfrm flipH="1" flipV="1">
              <a:off x="3192" y="2328"/>
              <a:ext cx="48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2" name="Line 111"/>
            <p:cNvSpPr>
              <a:spLocks noChangeShapeType="1"/>
            </p:cNvSpPr>
            <p:nvPr/>
          </p:nvSpPr>
          <p:spPr bwMode="auto">
            <a:xfrm flipH="1">
              <a:off x="3974" y="2683"/>
              <a:ext cx="6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3" name="Line 112"/>
            <p:cNvSpPr>
              <a:spLocks noChangeShapeType="1"/>
            </p:cNvSpPr>
            <p:nvPr/>
          </p:nvSpPr>
          <p:spPr bwMode="auto">
            <a:xfrm flipH="1" flipV="1">
              <a:off x="4910" y="1873"/>
              <a:ext cx="445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4" name="Text Box 114"/>
            <p:cNvSpPr txBox="1">
              <a:spLocks noChangeArrowheads="1"/>
            </p:cNvSpPr>
            <p:nvPr/>
          </p:nvSpPr>
          <p:spPr bwMode="auto">
            <a:xfrm>
              <a:off x="3325" y="170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95" name="Text Box 115"/>
            <p:cNvSpPr txBox="1">
              <a:spLocks noChangeArrowheads="1"/>
            </p:cNvSpPr>
            <p:nvPr/>
          </p:nvSpPr>
          <p:spPr bwMode="auto">
            <a:xfrm>
              <a:off x="3334" y="202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3096" name="Text Box 116"/>
            <p:cNvSpPr txBox="1">
              <a:spLocks noChangeArrowheads="1"/>
            </p:cNvSpPr>
            <p:nvPr/>
          </p:nvSpPr>
          <p:spPr bwMode="auto">
            <a:xfrm>
              <a:off x="3379" y="220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97" name="Text Box 117"/>
            <p:cNvSpPr txBox="1">
              <a:spLocks noChangeArrowheads="1"/>
            </p:cNvSpPr>
            <p:nvPr/>
          </p:nvSpPr>
          <p:spPr bwMode="auto">
            <a:xfrm>
              <a:off x="3379" y="247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98" name="Line 118"/>
            <p:cNvSpPr>
              <a:spLocks noChangeShapeType="1"/>
            </p:cNvSpPr>
            <p:nvPr/>
          </p:nvSpPr>
          <p:spPr bwMode="auto">
            <a:xfrm flipV="1">
              <a:off x="3901" y="1797"/>
              <a:ext cx="754" cy="6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9" name="Text Box 119"/>
            <p:cNvSpPr txBox="1">
              <a:spLocks noChangeArrowheads="1"/>
            </p:cNvSpPr>
            <p:nvPr/>
          </p:nvSpPr>
          <p:spPr bwMode="auto">
            <a:xfrm>
              <a:off x="4161" y="195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100" name="Text Box 120"/>
            <p:cNvSpPr txBox="1">
              <a:spLocks noChangeArrowheads="1"/>
            </p:cNvSpPr>
            <p:nvPr/>
          </p:nvSpPr>
          <p:spPr bwMode="auto">
            <a:xfrm>
              <a:off x="4216" y="23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101" name="Text Box 121"/>
            <p:cNvSpPr txBox="1">
              <a:spLocks noChangeArrowheads="1"/>
            </p:cNvSpPr>
            <p:nvPr/>
          </p:nvSpPr>
          <p:spPr bwMode="auto">
            <a:xfrm>
              <a:off x="4180" y="2681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3102" name="Text Box 122"/>
            <p:cNvSpPr txBox="1">
              <a:spLocks noChangeArrowheads="1"/>
            </p:cNvSpPr>
            <p:nvPr/>
          </p:nvSpPr>
          <p:spPr bwMode="auto">
            <a:xfrm>
              <a:off x="4761" y="210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3103" name="Text Box 123"/>
            <p:cNvSpPr txBox="1">
              <a:spLocks noChangeArrowheads="1"/>
            </p:cNvSpPr>
            <p:nvPr/>
          </p:nvSpPr>
          <p:spPr bwMode="auto">
            <a:xfrm>
              <a:off x="5148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104" name="Text Box 124"/>
            <p:cNvSpPr txBox="1">
              <a:spLocks noChangeArrowheads="1"/>
            </p:cNvSpPr>
            <p:nvPr/>
          </p:nvSpPr>
          <p:spPr bwMode="auto">
            <a:xfrm>
              <a:off x="5035" y="2045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</p:grpSp>
      <p:grpSp>
        <p:nvGrpSpPr>
          <p:cNvPr id="64613" name="Group 101"/>
          <p:cNvGrpSpPr>
            <a:grpSpLocks/>
          </p:cNvGrpSpPr>
          <p:nvPr/>
        </p:nvGrpSpPr>
        <p:grpSpPr bwMode="auto">
          <a:xfrm>
            <a:off x="684213" y="4802188"/>
            <a:ext cx="4292600" cy="2011362"/>
            <a:chOff x="431" y="3025"/>
            <a:chExt cx="2704" cy="1267"/>
          </a:xfrm>
        </p:grpSpPr>
        <p:sp>
          <p:nvSpPr>
            <p:cNvPr id="43044" name="Oval 3"/>
            <p:cNvSpPr>
              <a:spLocks noChangeArrowheads="1"/>
            </p:cNvSpPr>
            <p:nvPr/>
          </p:nvSpPr>
          <p:spPr bwMode="auto">
            <a:xfrm>
              <a:off x="431" y="3452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3045" name="Oval 4"/>
            <p:cNvSpPr>
              <a:spLocks noChangeArrowheads="1"/>
            </p:cNvSpPr>
            <p:nvPr/>
          </p:nvSpPr>
          <p:spPr bwMode="auto">
            <a:xfrm>
              <a:off x="2826" y="3457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3046" name="Oval 5"/>
            <p:cNvSpPr>
              <a:spLocks noChangeArrowheads="1"/>
            </p:cNvSpPr>
            <p:nvPr/>
          </p:nvSpPr>
          <p:spPr bwMode="auto">
            <a:xfrm>
              <a:off x="2113" y="302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47" name="Oval 6"/>
            <p:cNvSpPr>
              <a:spLocks noChangeArrowheads="1"/>
            </p:cNvSpPr>
            <p:nvPr/>
          </p:nvSpPr>
          <p:spPr bwMode="auto">
            <a:xfrm>
              <a:off x="2109" y="3885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48" name="Oval 7"/>
            <p:cNvSpPr>
              <a:spLocks noChangeArrowheads="1"/>
            </p:cNvSpPr>
            <p:nvPr/>
          </p:nvSpPr>
          <p:spPr bwMode="auto">
            <a:xfrm>
              <a:off x="1151" y="3890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49" name="Oval 8"/>
            <p:cNvSpPr>
              <a:spLocks noChangeArrowheads="1"/>
            </p:cNvSpPr>
            <p:nvPr/>
          </p:nvSpPr>
          <p:spPr bwMode="auto">
            <a:xfrm>
              <a:off x="1147" y="3031"/>
              <a:ext cx="309" cy="30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50" name="Line 9"/>
            <p:cNvSpPr>
              <a:spLocks noChangeShapeType="1"/>
            </p:cNvSpPr>
            <p:nvPr/>
          </p:nvSpPr>
          <p:spPr bwMode="auto">
            <a:xfrm flipV="1">
              <a:off x="694" y="3243"/>
              <a:ext cx="454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Line 10"/>
            <p:cNvSpPr>
              <a:spLocks noChangeShapeType="1"/>
            </p:cNvSpPr>
            <p:nvPr/>
          </p:nvSpPr>
          <p:spPr bwMode="auto">
            <a:xfrm>
              <a:off x="676" y="3716"/>
              <a:ext cx="482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2" name="Line 11"/>
            <p:cNvSpPr>
              <a:spLocks noChangeShapeType="1"/>
            </p:cNvSpPr>
            <p:nvPr/>
          </p:nvSpPr>
          <p:spPr bwMode="auto">
            <a:xfrm>
              <a:off x="1239" y="3325"/>
              <a:ext cx="0" cy="5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3" name="Line 12"/>
            <p:cNvSpPr>
              <a:spLocks noChangeShapeType="1"/>
            </p:cNvSpPr>
            <p:nvPr/>
          </p:nvSpPr>
          <p:spPr bwMode="auto">
            <a:xfrm flipV="1">
              <a:off x="1339" y="3343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4" name="Line 13"/>
            <p:cNvSpPr>
              <a:spLocks noChangeShapeType="1"/>
            </p:cNvSpPr>
            <p:nvPr/>
          </p:nvSpPr>
          <p:spPr bwMode="auto">
            <a:xfrm>
              <a:off x="1448" y="3179"/>
              <a:ext cx="6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5" name="Line 14"/>
            <p:cNvSpPr>
              <a:spLocks noChangeShapeType="1"/>
            </p:cNvSpPr>
            <p:nvPr/>
          </p:nvSpPr>
          <p:spPr bwMode="auto">
            <a:xfrm flipH="1">
              <a:off x="1439" y="3279"/>
              <a:ext cx="718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6" name="Line 15"/>
            <p:cNvSpPr>
              <a:spLocks noChangeShapeType="1"/>
            </p:cNvSpPr>
            <p:nvPr/>
          </p:nvSpPr>
          <p:spPr bwMode="auto">
            <a:xfrm flipV="1">
              <a:off x="2267" y="3334"/>
              <a:ext cx="0" cy="5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Line 16"/>
            <p:cNvSpPr>
              <a:spLocks noChangeShapeType="1"/>
            </p:cNvSpPr>
            <p:nvPr/>
          </p:nvSpPr>
          <p:spPr bwMode="auto">
            <a:xfrm>
              <a:off x="1458" y="4043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8" name="Line 17"/>
            <p:cNvSpPr>
              <a:spLocks noChangeShapeType="1"/>
            </p:cNvSpPr>
            <p:nvPr/>
          </p:nvSpPr>
          <p:spPr bwMode="auto">
            <a:xfrm>
              <a:off x="2403" y="3206"/>
              <a:ext cx="454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9" name="Line 18"/>
            <p:cNvSpPr>
              <a:spLocks noChangeShapeType="1"/>
            </p:cNvSpPr>
            <p:nvPr/>
          </p:nvSpPr>
          <p:spPr bwMode="auto">
            <a:xfrm flipV="1">
              <a:off x="2403" y="3706"/>
              <a:ext cx="454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60" name="Text Box 19"/>
            <p:cNvSpPr txBox="1">
              <a:spLocks noChangeArrowheads="1"/>
            </p:cNvSpPr>
            <p:nvPr/>
          </p:nvSpPr>
          <p:spPr bwMode="auto">
            <a:xfrm>
              <a:off x="574" y="3151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1" name="Text Box 20"/>
            <p:cNvSpPr txBox="1">
              <a:spLocks noChangeArrowheads="1"/>
            </p:cNvSpPr>
            <p:nvPr/>
          </p:nvSpPr>
          <p:spPr bwMode="auto">
            <a:xfrm>
              <a:off x="595" y="3884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12</a:t>
              </a:r>
              <a:r>
                <a:rPr lang="en-US" altLang="zh-CN" sz="2000">
                  <a:latin typeface="Times New Roman" pitchFamily="18" charset="0"/>
                </a:rPr>
                <a:t>/13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2" name="Text Box 21"/>
            <p:cNvSpPr txBox="1">
              <a:spLocks noChangeArrowheads="1"/>
            </p:cNvSpPr>
            <p:nvPr/>
          </p:nvSpPr>
          <p:spPr bwMode="auto">
            <a:xfrm>
              <a:off x="885" y="3496"/>
              <a:ext cx="40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0/10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3" name="Text Box 22"/>
            <p:cNvSpPr txBox="1">
              <a:spLocks noChangeArrowheads="1"/>
            </p:cNvSpPr>
            <p:nvPr/>
          </p:nvSpPr>
          <p:spPr bwMode="auto">
            <a:xfrm>
              <a:off x="1327" y="3487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1/4</a:t>
              </a:r>
            </a:p>
          </p:txBody>
        </p:sp>
        <p:sp>
          <p:nvSpPr>
            <p:cNvPr id="43064" name="Text Box 24"/>
            <p:cNvSpPr txBox="1">
              <a:spLocks noChangeArrowheads="1"/>
            </p:cNvSpPr>
            <p:nvPr/>
          </p:nvSpPr>
          <p:spPr bwMode="auto">
            <a:xfrm>
              <a:off x="1590" y="4042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11/14</a:t>
              </a:r>
            </a:p>
          </p:txBody>
        </p:sp>
        <p:sp>
          <p:nvSpPr>
            <p:cNvPr id="43065" name="Text Box 25"/>
            <p:cNvSpPr txBox="1">
              <a:spLocks noChangeArrowheads="1"/>
            </p:cNvSpPr>
            <p:nvPr/>
          </p:nvSpPr>
          <p:spPr bwMode="auto">
            <a:xfrm>
              <a:off x="1754" y="3560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/9</a:t>
              </a:r>
            </a:p>
          </p:txBody>
        </p:sp>
        <p:sp>
          <p:nvSpPr>
            <p:cNvPr id="43066" name="Text Box 26"/>
            <p:cNvSpPr txBox="1">
              <a:spLocks noChangeArrowheads="1"/>
            </p:cNvSpPr>
            <p:nvPr/>
          </p:nvSpPr>
          <p:spPr bwMode="auto">
            <a:xfrm>
              <a:off x="2254" y="3496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7/7</a:t>
              </a:r>
            </a:p>
          </p:txBody>
        </p:sp>
        <p:sp>
          <p:nvSpPr>
            <p:cNvPr id="43067" name="Text Box 27"/>
            <p:cNvSpPr txBox="1">
              <a:spLocks noChangeArrowheads="1"/>
            </p:cNvSpPr>
            <p:nvPr/>
          </p:nvSpPr>
          <p:spPr bwMode="auto">
            <a:xfrm>
              <a:off x="2563" y="3105"/>
              <a:ext cx="48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19</a:t>
              </a:r>
              <a:r>
                <a:rPr lang="en-US" altLang="zh-CN" sz="2000">
                  <a:latin typeface="Times New Roman" pitchFamily="18" charset="0"/>
                </a:rPr>
                <a:t>/20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3068" name="Text Box 28"/>
            <p:cNvSpPr txBox="1">
              <a:spLocks noChangeArrowheads="1"/>
            </p:cNvSpPr>
            <p:nvPr/>
          </p:nvSpPr>
          <p:spPr bwMode="auto">
            <a:xfrm>
              <a:off x="2572" y="3833"/>
              <a:ext cx="32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 New Roman" pitchFamily="18" charset="0"/>
                </a:rPr>
                <a:t>4/4</a:t>
              </a:r>
            </a:p>
          </p:txBody>
        </p:sp>
      </p:grpSp>
      <p:sp>
        <p:nvSpPr>
          <p:cNvPr id="64607" name="Rectangle 95"/>
          <p:cNvSpPr>
            <a:spLocks noChangeArrowheads="1"/>
          </p:cNvSpPr>
          <p:nvPr/>
        </p:nvSpPr>
        <p:spPr bwMode="auto">
          <a:xfrm>
            <a:off x="6372225" y="177323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augmenting path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endParaRPr lang="zh-CN" altLang="en-US" i="1">
              <a:solidFill>
                <a:srgbClr val="FF0000"/>
              </a:solidFill>
            </a:endParaRPr>
          </a:p>
        </p:txBody>
      </p:sp>
      <p:sp>
        <p:nvSpPr>
          <p:cNvPr id="64608" name="Line 96"/>
          <p:cNvSpPr>
            <a:spLocks noChangeShapeType="1"/>
          </p:cNvSpPr>
          <p:nvPr/>
        </p:nvSpPr>
        <p:spPr bwMode="auto">
          <a:xfrm>
            <a:off x="8027988" y="22050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4859338" y="6211888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Maximum flow increased by 4!</a:t>
            </a:r>
          </a:p>
        </p:txBody>
      </p:sp>
      <p:grpSp>
        <p:nvGrpSpPr>
          <p:cNvPr id="64617" name="Group 105"/>
          <p:cNvGrpSpPr>
            <a:grpSpLocks/>
          </p:cNvGrpSpPr>
          <p:nvPr/>
        </p:nvGrpSpPr>
        <p:grpSpPr bwMode="auto">
          <a:xfrm>
            <a:off x="5942013" y="4706938"/>
            <a:ext cx="2159000" cy="666750"/>
            <a:chOff x="3742" y="2931"/>
            <a:chExt cx="1360" cy="420"/>
          </a:xfrm>
        </p:grpSpPr>
        <p:pic>
          <p:nvPicPr>
            <p:cNvPr id="43042" name="Picture 1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2" y="2931"/>
              <a:ext cx="95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43" name="Text Box 104"/>
            <p:cNvSpPr txBox="1">
              <a:spLocks noChangeArrowheads="1"/>
            </p:cNvSpPr>
            <p:nvPr/>
          </p:nvSpPr>
          <p:spPr bwMode="auto">
            <a:xfrm>
              <a:off x="4694" y="2976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99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7" grpId="0"/>
      <p:bldP spid="64608" grpId="0" animBg="1"/>
      <p:bldP spid="64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Maximum Flow Theorem</a:t>
            </a:r>
          </a:p>
        </p:txBody>
      </p:sp>
      <p:pic>
        <p:nvPicPr>
          <p:cNvPr id="44034" name="Picture 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341438"/>
            <a:ext cx="7129462" cy="2009775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65635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688" y="4048125"/>
            <a:ext cx="610393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636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5373688"/>
            <a:ext cx="706120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795972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2622550"/>
            <a:ext cx="71294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3736975"/>
            <a:ext cx="55260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4575" y="4868863"/>
            <a:ext cx="72723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4675" y="4071938"/>
            <a:ext cx="8029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050" y="5360988"/>
            <a:ext cx="86360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AutoShape 10"/>
          <p:cNvSpPr>
            <a:spLocks noChangeArrowheads="1"/>
          </p:cNvSpPr>
          <p:nvPr/>
        </p:nvSpPr>
        <p:spPr bwMode="auto">
          <a:xfrm>
            <a:off x="4356100" y="4724400"/>
            <a:ext cx="93662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9"/>
          <p:cNvSpPr>
            <a:spLocks noChangeArrowheads="1"/>
          </p:cNvSpPr>
          <p:nvPr/>
        </p:nvSpPr>
        <p:spPr bwMode="auto">
          <a:xfrm>
            <a:off x="4356100" y="4724400"/>
            <a:ext cx="93662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4711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025" y="4024313"/>
            <a:ext cx="82391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8538" y="5373688"/>
            <a:ext cx="54324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08125" y="5286375"/>
            <a:ext cx="68738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052513"/>
            <a:ext cx="64246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704975"/>
            <a:ext cx="49799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2988" y="2263775"/>
            <a:ext cx="65532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068638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2988" y="3933825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213" y="3860800"/>
            <a:ext cx="55086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750" y="4833938"/>
            <a:ext cx="84343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313" y="5410200"/>
            <a:ext cx="1727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4" name="Text Box 18"/>
          <p:cNvSpPr txBox="1">
            <a:spLocks noChangeArrowheads="1"/>
          </p:cNvSpPr>
          <p:nvPr/>
        </p:nvSpPr>
        <p:spPr bwMode="auto">
          <a:xfrm>
            <a:off x="2916238" y="6021388"/>
            <a:ext cx="4392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000" i="1">
                <a:solidFill>
                  <a:srgbClr val="009999"/>
                </a:solidFill>
                <a:latin typeface="Times New Roman" pitchFamily="18" charset="0"/>
              </a:rPr>
              <a:t>S</a:t>
            </a: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,</a:t>
            </a:r>
            <a:r>
              <a:rPr lang="en-US" altLang="zh-CN" sz="4000" i="1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zh-CN" sz="400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</a:rPr>
              <a:t> is a cut! </a:t>
            </a:r>
            <a:r>
              <a:rPr lang="en-US" altLang="zh-CN" sz="4000">
                <a:latin typeface="Times New Roman" pitchFamily="18" charset="0"/>
              </a:rPr>
              <a:t>Why?</a:t>
            </a:r>
            <a:endParaRPr lang="en-US" altLang="zh-CN" sz="4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Max-Flow, Min-Cut Theorem</a:t>
            </a:r>
          </a:p>
        </p:txBody>
      </p:sp>
      <p:pic>
        <p:nvPicPr>
          <p:cNvPr id="5950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52513"/>
            <a:ext cx="17637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125538"/>
            <a:ext cx="1885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1146175"/>
            <a:ext cx="46085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4" name="Picture 12"/>
          <p:cNvPicPr>
            <a:picLocks noChangeAspect="1" noChangeArrowheads="1"/>
          </p:cNvPicPr>
          <p:nvPr/>
        </p:nvPicPr>
        <p:blipFill>
          <a:blip r:embed="rId6" cstate="print"/>
          <a:srcRect l="56090"/>
          <a:stretch>
            <a:fillRect/>
          </a:stretch>
        </p:blipFill>
        <p:spPr bwMode="auto">
          <a:xfrm>
            <a:off x="6084888" y="2151063"/>
            <a:ext cx="259238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50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54721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506" name="Text Box 15"/>
          <p:cNvSpPr txBox="1">
            <a:spLocks noChangeArrowheads="1"/>
          </p:cNvSpPr>
          <p:nvPr/>
        </p:nvSpPr>
        <p:spPr bwMode="auto">
          <a:xfrm>
            <a:off x="1403350" y="3716338"/>
            <a:ext cx="417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9408" name="Object 104"/>
          <p:cNvGraphicFramePr>
            <a:graphicFrameLocks noChangeAspect="1"/>
          </p:cNvGraphicFramePr>
          <p:nvPr/>
        </p:nvGraphicFramePr>
        <p:xfrm>
          <a:off x="198438" y="3373438"/>
          <a:ext cx="622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0" name="公式" r:id="rId8" imgW="2552400" imgH="228600" progId="Equation.3">
                  <p:embed/>
                </p:oleObj>
              </mc:Choice>
              <mc:Fallback>
                <p:oleObj name="公式" r:id="rId8" imgW="2552400" imgH="2286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373438"/>
                        <a:ext cx="62261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05"/>
          <p:cNvGraphicFramePr>
            <a:graphicFrameLocks noChangeAspect="1"/>
          </p:cNvGraphicFramePr>
          <p:nvPr/>
        </p:nvGraphicFramePr>
        <p:xfrm>
          <a:off x="755650" y="4076700"/>
          <a:ext cx="7777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1" name="公式" r:id="rId10" imgW="2984500" imgH="241300" progId="Equation.3">
                  <p:embed/>
                </p:oleObj>
              </mc:Choice>
              <mc:Fallback>
                <p:oleObj name="公式" r:id="rId10" imgW="2984500" imgH="2413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77771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06"/>
          <p:cNvGraphicFramePr>
            <a:graphicFrameLocks noChangeAspect="1"/>
          </p:cNvGraphicFramePr>
          <p:nvPr/>
        </p:nvGraphicFramePr>
        <p:xfrm>
          <a:off x="684213" y="4941888"/>
          <a:ext cx="4991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2" name="公式" r:id="rId12" imgW="1916868" imgH="342751" progId="Equation.3">
                  <p:embed/>
                </p:oleObj>
              </mc:Choice>
              <mc:Fallback>
                <p:oleObj name="公式" r:id="rId12" imgW="1916868" imgH="342751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49911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07"/>
          <p:cNvGraphicFramePr>
            <a:graphicFrameLocks noChangeAspect="1"/>
          </p:cNvGraphicFramePr>
          <p:nvPr/>
        </p:nvGraphicFramePr>
        <p:xfrm>
          <a:off x="611188" y="5876925"/>
          <a:ext cx="49863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3" name="公式" r:id="rId14" imgW="1562100" imgH="254000" progId="Equation.3">
                  <p:embed/>
                </p:oleObj>
              </mc:Choice>
              <mc:Fallback>
                <p:oleObj name="公式" r:id="rId14" imgW="1562100" imgH="2540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76925"/>
                        <a:ext cx="4986337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651500" y="602138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Maximum flow!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84213" y="2076450"/>
            <a:ext cx="8351837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br>
              <a:rPr lang="en-US" altLang="zh-CN" sz="4000" b="1"/>
            </a:br>
            <a:r>
              <a:rPr lang="en-US" altLang="zh-CN" sz="4000" b="1"/>
              <a:t> </a:t>
            </a:r>
            <a:br>
              <a:rPr lang="en-US" altLang="zh-CN" sz="4000" b="1"/>
            </a:br>
            <a:r>
              <a:rPr lang="en-US" altLang="zh-CN" sz="4000" b="1"/>
              <a:t>       Ford-Fulkerson Algorithm</a:t>
            </a:r>
            <a:endParaRPr altLang="en-US" sz="4000" b="1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 Story</a:t>
            </a:r>
          </a:p>
        </p:txBody>
      </p:sp>
      <p:pic>
        <p:nvPicPr>
          <p:cNvPr id="6144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1412875"/>
            <a:ext cx="830580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Rough Idea</a:t>
            </a:r>
          </a:p>
        </p:txBody>
      </p:sp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989138"/>
            <a:ext cx="583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852738"/>
            <a:ext cx="31130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8175" y="3500438"/>
            <a:ext cx="48482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4054475"/>
            <a:ext cx="352742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4989513"/>
            <a:ext cx="4086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2076450"/>
            <a:ext cx="8351837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b="1" dirty="0"/>
            </a:b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   Flow Networks</a:t>
            </a:r>
            <a:endParaRPr altLang="en-US" b="1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Algorithm</a:t>
            </a:r>
          </a:p>
        </p:txBody>
      </p:sp>
      <p:pic>
        <p:nvPicPr>
          <p:cNvPr id="634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060575"/>
            <a:ext cx="5040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3284538"/>
            <a:ext cx="7726363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Example—Basic Implementation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64514" name="Oval 3"/>
          <p:cNvSpPr>
            <a:spLocks noChangeArrowheads="1"/>
          </p:cNvSpPr>
          <p:nvPr/>
        </p:nvSpPr>
        <p:spPr bwMode="auto">
          <a:xfrm>
            <a:off x="495300" y="21669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4297363" y="217487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3165475" y="14890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7" name="Oval 6"/>
          <p:cNvSpPr>
            <a:spLocks noChangeArrowheads="1"/>
          </p:cNvSpPr>
          <p:nvPr/>
        </p:nvSpPr>
        <p:spPr bwMode="auto">
          <a:xfrm>
            <a:off x="3159125" y="28543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1638300" y="2862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19" name="Oval 8"/>
          <p:cNvSpPr>
            <a:spLocks noChangeArrowheads="1"/>
          </p:cNvSpPr>
          <p:nvPr/>
        </p:nvSpPr>
        <p:spPr bwMode="auto">
          <a:xfrm>
            <a:off x="1631950" y="14986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 flipV="1">
            <a:off x="912813" y="183515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884238" y="258603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1778000" y="196532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1936750" y="199390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109788" y="173355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 flipH="1">
            <a:off x="2095500" y="189230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 flipV="1">
            <a:off x="3409950" y="19796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6"/>
          <p:cNvSpPr>
            <a:spLocks noChangeShapeType="1"/>
          </p:cNvSpPr>
          <p:nvPr/>
        </p:nvSpPr>
        <p:spPr bwMode="auto">
          <a:xfrm>
            <a:off x="2125663" y="31051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>
            <a:off x="3625850" y="17764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8"/>
          <p:cNvSpPr>
            <a:spLocks noChangeShapeType="1"/>
          </p:cNvSpPr>
          <p:nvPr/>
        </p:nvSpPr>
        <p:spPr bwMode="auto">
          <a:xfrm flipV="1">
            <a:off x="3625850" y="257016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Text Box 19"/>
          <p:cNvSpPr txBox="1">
            <a:spLocks noChangeArrowheads="1"/>
          </p:cNvSpPr>
          <p:nvPr/>
        </p:nvSpPr>
        <p:spPr bwMode="auto">
          <a:xfrm>
            <a:off x="722313" y="168910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865188" y="2843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1216025" y="22367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3" name="Text Box 22"/>
          <p:cNvSpPr txBox="1">
            <a:spLocks noChangeArrowheads="1"/>
          </p:cNvSpPr>
          <p:nvPr/>
        </p:nvSpPr>
        <p:spPr bwMode="auto">
          <a:xfrm>
            <a:off x="1917700" y="222250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4534" name="Text Box 24"/>
          <p:cNvSpPr txBox="1">
            <a:spLocks noChangeArrowheads="1"/>
          </p:cNvSpPr>
          <p:nvPr/>
        </p:nvSpPr>
        <p:spPr bwMode="auto">
          <a:xfrm>
            <a:off x="2335213" y="31035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4535" name="Text Box 25"/>
          <p:cNvSpPr txBox="1">
            <a:spLocks noChangeArrowheads="1"/>
          </p:cNvSpPr>
          <p:nvPr/>
        </p:nvSpPr>
        <p:spPr bwMode="auto">
          <a:xfrm>
            <a:off x="2595563" y="23383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4536" name="Text Box 26"/>
          <p:cNvSpPr txBox="1">
            <a:spLocks noChangeArrowheads="1"/>
          </p:cNvSpPr>
          <p:nvPr/>
        </p:nvSpPr>
        <p:spPr bwMode="auto">
          <a:xfrm>
            <a:off x="3389313" y="22367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64537" name="Text Box 27"/>
          <p:cNvSpPr txBox="1">
            <a:spLocks noChangeArrowheads="1"/>
          </p:cNvSpPr>
          <p:nvPr/>
        </p:nvSpPr>
        <p:spPr bwMode="auto">
          <a:xfrm>
            <a:off x="3879850" y="16160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38" name="Text Box 28"/>
          <p:cNvSpPr txBox="1">
            <a:spLocks noChangeArrowheads="1"/>
          </p:cNvSpPr>
          <p:nvPr/>
        </p:nvSpPr>
        <p:spPr bwMode="auto">
          <a:xfrm>
            <a:off x="3894138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4539" name="Text Box 77"/>
          <p:cNvSpPr txBox="1">
            <a:spLocks noChangeArrowheads="1"/>
          </p:cNvSpPr>
          <p:nvPr/>
        </p:nvSpPr>
        <p:spPr bwMode="auto">
          <a:xfrm>
            <a:off x="2411413" y="12684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4540" name="Text Box 31"/>
          <p:cNvSpPr txBox="1">
            <a:spLocks noChangeArrowheads="1"/>
          </p:cNvSpPr>
          <p:nvPr/>
        </p:nvSpPr>
        <p:spPr bwMode="auto">
          <a:xfrm>
            <a:off x="1187450" y="3573463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</a:rPr>
              <a:t>Flow initialization</a:t>
            </a:r>
          </a:p>
        </p:txBody>
      </p:sp>
      <p:sp>
        <p:nvSpPr>
          <p:cNvPr id="64541" name="Oval 57"/>
          <p:cNvSpPr>
            <a:spLocks noChangeArrowheads="1"/>
          </p:cNvSpPr>
          <p:nvPr/>
        </p:nvSpPr>
        <p:spPr bwMode="auto">
          <a:xfrm>
            <a:off x="3851275" y="465613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4542" name="Oval 58"/>
          <p:cNvSpPr>
            <a:spLocks noChangeArrowheads="1"/>
          </p:cNvSpPr>
          <p:nvPr/>
        </p:nvSpPr>
        <p:spPr bwMode="auto">
          <a:xfrm>
            <a:off x="7653338" y="46640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4543" name="Oval 59"/>
          <p:cNvSpPr>
            <a:spLocks noChangeArrowheads="1"/>
          </p:cNvSpPr>
          <p:nvPr/>
        </p:nvSpPr>
        <p:spPr bwMode="auto">
          <a:xfrm>
            <a:off x="6521450" y="397827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4" name="Oval 60"/>
          <p:cNvSpPr>
            <a:spLocks noChangeArrowheads="1"/>
          </p:cNvSpPr>
          <p:nvPr/>
        </p:nvSpPr>
        <p:spPr bwMode="auto">
          <a:xfrm>
            <a:off x="6515100" y="5343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5" name="Oval 61"/>
          <p:cNvSpPr>
            <a:spLocks noChangeArrowheads="1"/>
          </p:cNvSpPr>
          <p:nvPr/>
        </p:nvSpPr>
        <p:spPr bwMode="auto">
          <a:xfrm>
            <a:off x="4994275" y="5351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6" name="Oval 62"/>
          <p:cNvSpPr>
            <a:spLocks noChangeArrowheads="1"/>
          </p:cNvSpPr>
          <p:nvPr/>
        </p:nvSpPr>
        <p:spPr bwMode="auto">
          <a:xfrm>
            <a:off x="4987925" y="39878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47" name="Line 63"/>
          <p:cNvSpPr>
            <a:spLocks noChangeShapeType="1"/>
          </p:cNvSpPr>
          <p:nvPr/>
        </p:nvSpPr>
        <p:spPr bwMode="auto">
          <a:xfrm flipV="1">
            <a:off x="4284663" y="4321175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8" name="Line 64"/>
          <p:cNvSpPr>
            <a:spLocks noChangeShapeType="1"/>
          </p:cNvSpPr>
          <p:nvPr/>
        </p:nvSpPr>
        <p:spPr bwMode="auto">
          <a:xfrm>
            <a:off x="4240213" y="507523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9" name="Line 65"/>
          <p:cNvSpPr>
            <a:spLocks noChangeShapeType="1"/>
          </p:cNvSpPr>
          <p:nvPr/>
        </p:nvSpPr>
        <p:spPr bwMode="auto">
          <a:xfrm>
            <a:off x="5133975" y="445452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0" name="Line 66"/>
          <p:cNvSpPr>
            <a:spLocks noChangeShapeType="1"/>
          </p:cNvSpPr>
          <p:nvPr/>
        </p:nvSpPr>
        <p:spPr bwMode="auto">
          <a:xfrm flipV="1">
            <a:off x="5292725" y="448310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1" name="Line 67"/>
          <p:cNvSpPr>
            <a:spLocks noChangeShapeType="1"/>
          </p:cNvSpPr>
          <p:nvPr/>
        </p:nvSpPr>
        <p:spPr bwMode="auto">
          <a:xfrm>
            <a:off x="5448300" y="422116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2" name="Line 68"/>
          <p:cNvSpPr>
            <a:spLocks noChangeShapeType="1"/>
          </p:cNvSpPr>
          <p:nvPr/>
        </p:nvSpPr>
        <p:spPr bwMode="auto">
          <a:xfrm flipH="1">
            <a:off x="5448300" y="436562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3" name="Line 69"/>
          <p:cNvSpPr>
            <a:spLocks noChangeShapeType="1"/>
          </p:cNvSpPr>
          <p:nvPr/>
        </p:nvSpPr>
        <p:spPr bwMode="auto">
          <a:xfrm flipV="1">
            <a:off x="6765925" y="44688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4" name="Line 70"/>
          <p:cNvSpPr>
            <a:spLocks noChangeShapeType="1"/>
          </p:cNvSpPr>
          <p:nvPr/>
        </p:nvSpPr>
        <p:spPr bwMode="auto">
          <a:xfrm>
            <a:off x="5478463" y="55895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5" name="Line 71"/>
          <p:cNvSpPr>
            <a:spLocks noChangeShapeType="1"/>
          </p:cNvSpPr>
          <p:nvPr/>
        </p:nvSpPr>
        <p:spPr bwMode="auto">
          <a:xfrm>
            <a:off x="6981825" y="42656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6" name="Line 72"/>
          <p:cNvSpPr>
            <a:spLocks noChangeShapeType="1"/>
          </p:cNvSpPr>
          <p:nvPr/>
        </p:nvSpPr>
        <p:spPr bwMode="auto">
          <a:xfrm flipV="1">
            <a:off x="6948488" y="50403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7" name="Text Box 73"/>
          <p:cNvSpPr txBox="1">
            <a:spLocks noChangeArrowheads="1"/>
          </p:cNvSpPr>
          <p:nvPr/>
        </p:nvSpPr>
        <p:spPr bwMode="auto">
          <a:xfrm>
            <a:off x="4321175" y="41783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58" name="Text Box 74"/>
          <p:cNvSpPr txBox="1">
            <a:spLocks noChangeArrowheads="1"/>
          </p:cNvSpPr>
          <p:nvPr/>
        </p:nvSpPr>
        <p:spPr bwMode="auto">
          <a:xfrm>
            <a:off x="4349750" y="53324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59" name="Text Box 75"/>
          <p:cNvSpPr txBox="1">
            <a:spLocks noChangeArrowheads="1"/>
          </p:cNvSpPr>
          <p:nvPr/>
        </p:nvSpPr>
        <p:spPr bwMode="auto">
          <a:xfrm>
            <a:off x="4697413" y="47259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60" name="Text Box 76"/>
          <p:cNvSpPr txBox="1">
            <a:spLocks noChangeArrowheads="1"/>
          </p:cNvSpPr>
          <p:nvPr/>
        </p:nvSpPr>
        <p:spPr bwMode="auto">
          <a:xfrm>
            <a:off x="5273675" y="47117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561" name="Text Box 77"/>
          <p:cNvSpPr txBox="1">
            <a:spLocks noChangeArrowheads="1"/>
          </p:cNvSpPr>
          <p:nvPr/>
        </p:nvSpPr>
        <p:spPr bwMode="auto">
          <a:xfrm>
            <a:off x="5724525" y="3860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4562" name="Text Box 78"/>
          <p:cNvSpPr txBox="1">
            <a:spLocks noChangeArrowheads="1"/>
          </p:cNvSpPr>
          <p:nvPr/>
        </p:nvSpPr>
        <p:spPr bwMode="auto">
          <a:xfrm>
            <a:off x="5734050" y="55927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64563" name="Text Box 79"/>
          <p:cNvSpPr txBox="1">
            <a:spLocks noChangeArrowheads="1"/>
          </p:cNvSpPr>
          <p:nvPr/>
        </p:nvSpPr>
        <p:spPr bwMode="auto">
          <a:xfrm>
            <a:off x="5940425" y="47974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4564" name="Text Box 80"/>
          <p:cNvSpPr txBox="1">
            <a:spLocks noChangeArrowheads="1"/>
          </p:cNvSpPr>
          <p:nvPr/>
        </p:nvSpPr>
        <p:spPr bwMode="auto">
          <a:xfrm>
            <a:off x="6745288" y="4725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4565" name="Text Box 81"/>
          <p:cNvSpPr txBox="1">
            <a:spLocks noChangeArrowheads="1"/>
          </p:cNvSpPr>
          <p:nvPr/>
        </p:nvSpPr>
        <p:spPr bwMode="auto">
          <a:xfrm>
            <a:off x="7235825" y="41052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4566" name="Text Box 82"/>
          <p:cNvSpPr txBox="1">
            <a:spLocks noChangeArrowheads="1"/>
          </p:cNvSpPr>
          <p:nvPr/>
        </p:nvSpPr>
        <p:spPr bwMode="auto">
          <a:xfrm>
            <a:off x="7250113" y="52609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4567" name="Text Box 58"/>
          <p:cNvSpPr txBox="1">
            <a:spLocks noChangeArrowheads="1"/>
          </p:cNvSpPr>
          <p:nvPr/>
        </p:nvSpPr>
        <p:spPr bwMode="auto">
          <a:xfrm>
            <a:off x="4859338" y="6021388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Residual network</a:t>
            </a:r>
          </a:p>
        </p:txBody>
      </p:sp>
      <p:sp>
        <p:nvSpPr>
          <p:cNvPr id="64568" name="AutoShape 60"/>
          <p:cNvSpPr>
            <a:spLocks noChangeArrowheads="1"/>
          </p:cNvSpPr>
          <p:nvPr/>
        </p:nvSpPr>
        <p:spPr bwMode="auto">
          <a:xfrm rot="2898607">
            <a:off x="3779838" y="3357563"/>
            <a:ext cx="792162" cy="7921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5538" name="Oval 3"/>
          <p:cNvSpPr>
            <a:spLocks noChangeArrowheads="1"/>
          </p:cNvSpPr>
          <p:nvPr/>
        </p:nvSpPr>
        <p:spPr bwMode="auto">
          <a:xfrm>
            <a:off x="4735513" y="257810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39" name="Oval 4"/>
          <p:cNvSpPr>
            <a:spLocks noChangeArrowheads="1"/>
          </p:cNvSpPr>
          <p:nvPr/>
        </p:nvSpPr>
        <p:spPr bwMode="auto">
          <a:xfrm>
            <a:off x="8537575" y="25860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7405688" y="190023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1" name="Oval 6"/>
          <p:cNvSpPr>
            <a:spLocks noChangeArrowheads="1"/>
          </p:cNvSpPr>
          <p:nvPr/>
        </p:nvSpPr>
        <p:spPr bwMode="auto">
          <a:xfrm>
            <a:off x="7399338" y="32654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2" name="Oval 7"/>
          <p:cNvSpPr>
            <a:spLocks noChangeArrowheads="1"/>
          </p:cNvSpPr>
          <p:nvPr/>
        </p:nvSpPr>
        <p:spPr bwMode="auto">
          <a:xfrm>
            <a:off x="5878513" y="32734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3" name="Oval 8"/>
          <p:cNvSpPr>
            <a:spLocks noChangeArrowheads="1"/>
          </p:cNvSpPr>
          <p:nvPr/>
        </p:nvSpPr>
        <p:spPr bwMode="auto">
          <a:xfrm>
            <a:off x="5872163" y="19097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44" name="Line 9"/>
          <p:cNvSpPr>
            <a:spLocks noChangeShapeType="1"/>
          </p:cNvSpPr>
          <p:nvPr/>
        </p:nvSpPr>
        <p:spPr bwMode="auto">
          <a:xfrm flipV="1">
            <a:off x="5153025" y="224631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5" name="Line 10"/>
          <p:cNvSpPr>
            <a:spLocks noChangeShapeType="1"/>
          </p:cNvSpPr>
          <p:nvPr/>
        </p:nvSpPr>
        <p:spPr bwMode="auto">
          <a:xfrm>
            <a:off x="5124450" y="29972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>
            <a:off x="6018213" y="237648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 flipV="1">
            <a:off x="6176963" y="24050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6350000" y="214471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 flipH="1">
            <a:off x="6335713" y="23034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 flipV="1">
            <a:off x="7650163" y="23907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>
            <a:off x="6365875" y="35163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2" name="Line 17"/>
          <p:cNvSpPr>
            <a:spLocks noChangeShapeType="1"/>
          </p:cNvSpPr>
          <p:nvPr/>
        </p:nvSpPr>
        <p:spPr bwMode="auto">
          <a:xfrm>
            <a:off x="7866063" y="218757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18"/>
          <p:cNvSpPr>
            <a:spLocks noChangeShapeType="1"/>
          </p:cNvSpPr>
          <p:nvPr/>
        </p:nvSpPr>
        <p:spPr bwMode="auto">
          <a:xfrm flipV="1">
            <a:off x="7866063" y="29813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4962525" y="21002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5105400" y="32543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5435600" y="26479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57" name="Text Box 22"/>
          <p:cNvSpPr txBox="1">
            <a:spLocks noChangeArrowheads="1"/>
          </p:cNvSpPr>
          <p:nvPr/>
        </p:nvSpPr>
        <p:spPr bwMode="auto">
          <a:xfrm>
            <a:off x="6157913" y="26336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65558" name="Text Box 23"/>
          <p:cNvSpPr txBox="1">
            <a:spLocks noChangeArrowheads="1"/>
          </p:cNvSpPr>
          <p:nvPr/>
        </p:nvSpPr>
        <p:spPr bwMode="auto">
          <a:xfrm>
            <a:off x="6548438" y="17827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5559" name="Text Box 24"/>
          <p:cNvSpPr txBox="1">
            <a:spLocks noChangeArrowheads="1"/>
          </p:cNvSpPr>
          <p:nvPr/>
        </p:nvSpPr>
        <p:spPr bwMode="auto">
          <a:xfrm>
            <a:off x="6575425" y="3514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5560" name="Text Box 25"/>
          <p:cNvSpPr txBox="1">
            <a:spLocks noChangeArrowheads="1"/>
          </p:cNvSpPr>
          <p:nvPr/>
        </p:nvSpPr>
        <p:spPr bwMode="auto">
          <a:xfrm>
            <a:off x="6835775" y="27495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5561" name="Text Box 26"/>
          <p:cNvSpPr txBox="1">
            <a:spLocks noChangeArrowheads="1"/>
          </p:cNvSpPr>
          <p:nvPr/>
        </p:nvSpPr>
        <p:spPr bwMode="auto">
          <a:xfrm>
            <a:off x="7629525" y="26479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65562" name="Text Box 27"/>
          <p:cNvSpPr txBox="1">
            <a:spLocks noChangeArrowheads="1"/>
          </p:cNvSpPr>
          <p:nvPr/>
        </p:nvSpPr>
        <p:spPr bwMode="auto">
          <a:xfrm>
            <a:off x="8120063" y="20272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63" name="Text Box 28"/>
          <p:cNvSpPr txBox="1">
            <a:spLocks noChangeArrowheads="1"/>
          </p:cNvSpPr>
          <p:nvPr/>
        </p:nvSpPr>
        <p:spPr bwMode="auto">
          <a:xfrm>
            <a:off x="8134350" y="31829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5564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5565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5566" name="Oval 31"/>
          <p:cNvSpPr>
            <a:spLocks noChangeArrowheads="1"/>
          </p:cNvSpPr>
          <p:nvPr/>
        </p:nvSpPr>
        <p:spPr bwMode="auto">
          <a:xfrm>
            <a:off x="4743450" y="4879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67" name="Oval 32"/>
          <p:cNvSpPr>
            <a:spLocks noChangeArrowheads="1"/>
          </p:cNvSpPr>
          <p:nvPr/>
        </p:nvSpPr>
        <p:spPr bwMode="auto">
          <a:xfrm>
            <a:off x="8545513" y="48879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68" name="Oval 33"/>
          <p:cNvSpPr>
            <a:spLocks noChangeArrowheads="1"/>
          </p:cNvSpPr>
          <p:nvPr/>
        </p:nvSpPr>
        <p:spPr bwMode="auto">
          <a:xfrm>
            <a:off x="7413625" y="42021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69" name="Oval 34"/>
          <p:cNvSpPr>
            <a:spLocks noChangeArrowheads="1"/>
          </p:cNvSpPr>
          <p:nvPr/>
        </p:nvSpPr>
        <p:spPr bwMode="auto">
          <a:xfrm>
            <a:off x="7407275" y="55673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0" name="Oval 35"/>
          <p:cNvSpPr>
            <a:spLocks noChangeArrowheads="1"/>
          </p:cNvSpPr>
          <p:nvPr/>
        </p:nvSpPr>
        <p:spPr bwMode="auto">
          <a:xfrm>
            <a:off x="5886450" y="55753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1" name="Oval 36"/>
          <p:cNvSpPr>
            <a:spLocks noChangeArrowheads="1"/>
          </p:cNvSpPr>
          <p:nvPr/>
        </p:nvSpPr>
        <p:spPr bwMode="auto">
          <a:xfrm>
            <a:off x="5880100" y="42116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72" name="Line 37"/>
          <p:cNvSpPr>
            <a:spLocks noChangeShapeType="1"/>
          </p:cNvSpPr>
          <p:nvPr/>
        </p:nvSpPr>
        <p:spPr bwMode="auto">
          <a:xfrm flipV="1">
            <a:off x="5160963" y="454818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3" name="Line 38"/>
          <p:cNvSpPr>
            <a:spLocks noChangeShapeType="1"/>
          </p:cNvSpPr>
          <p:nvPr/>
        </p:nvSpPr>
        <p:spPr bwMode="auto">
          <a:xfrm>
            <a:off x="5132388" y="529907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4" name="Line 39"/>
          <p:cNvSpPr>
            <a:spLocks noChangeShapeType="1"/>
          </p:cNvSpPr>
          <p:nvPr/>
        </p:nvSpPr>
        <p:spPr bwMode="auto">
          <a:xfrm>
            <a:off x="6026150" y="46783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5" name="Line 40"/>
          <p:cNvSpPr>
            <a:spLocks noChangeShapeType="1"/>
          </p:cNvSpPr>
          <p:nvPr/>
        </p:nvSpPr>
        <p:spPr bwMode="auto">
          <a:xfrm flipV="1">
            <a:off x="6184900" y="47069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Line 41"/>
          <p:cNvSpPr>
            <a:spLocks noChangeShapeType="1"/>
          </p:cNvSpPr>
          <p:nvPr/>
        </p:nvSpPr>
        <p:spPr bwMode="auto">
          <a:xfrm>
            <a:off x="6357938" y="444658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7" name="Line 42"/>
          <p:cNvSpPr>
            <a:spLocks noChangeShapeType="1"/>
          </p:cNvSpPr>
          <p:nvPr/>
        </p:nvSpPr>
        <p:spPr bwMode="auto">
          <a:xfrm flipH="1">
            <a:off x="6343650" y="46053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Line 43"/>
          <p:cNvSpPr>
            <a:spLocks noChangeShapeType="1"/>
          </p:cNvSpPr>
          <p:nvPr/>
        </p:nvSpPr>
        <p:spPr bwMode="auto">
          <a:xfrm flipV="1">
            <a:off x="7658100" y="46926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9" name="Line 44"/>
          <p:cNvSpPr>
            <a:spLocks noChangeShapeType="1"/>
          </p:cNvSpPr>
          <p:nvPr/>
        </p:nvSpPr>
        <p:spPr bwMode="auto">
          <a:xfrm>
            <a:off x="6373813" y="58181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0" name="Line 45"/>
          <p:cNvSpPr>
            <a:spLocks noChangeShapeType="1"/>
          </p:cNvSpPr>
          <p:nvPr/>
        </p:nvSpPr>
        <p:spPr bwMode="auto">
          <a:xfrm>
            <a:off x="7874000" y="44894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1" name="Line 46"/>
          <p:cNvSpPr>
            <a:spLocks noChangeShapeType="1"/>
          </p:cNvSpPr>
          <p:nvPr/>
        </p:nvSpPr>
        <p:spPr bwMode="auto">
          <a:xfrm flipV="1">
            <a:off x="7874000" y="528320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2" name="Text Box 47"/>
          <p:cNvSpPr txBox="1">
            <a:spLocks noChangeArrowheads="1"/>
          </p:cNvSpPr>
          <p:nvPr/>
        </p:nvSpPr>
        <p:spPr bwMode="auto">
          <a:xfrm>
            <a:off x="4970463" y="44021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3" name="Text Box 48"/>
          <p:cNvSpPr txBox="1">
            <a:spLocks noChangeArrowheads="1"/>
          </p:cNvSpPr>
          <p:nvPr/>
        </p:nvSpPr>
        <p:spPr bwMode="auto">
          <a:xfrm>
            <a:off x="5113338" y="55562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4" name="Text Box 49"/>
          <p:cNvSpPr txBox="1">
            <a:spLocks noChangeArrowheads="1"/>
          </p:cNvSpPr>
          <p:nvPr/>
        </p:nvSpPr>
        <p:spPr bwMode="auto">
          <a:xfrm>
            <a:off x="5446713" y="49498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85" name="Text Box 50"/>
          <p:cNvSpPr txBox="1">
            <a:spLocks noChangeArrowheads="1"/>
          </p:cNvSpPr>
          <p:nvPr/>
        </p:nvSpPr>
        <p:spPr bwMode="auto">
          <a:xfrm>
            <a:off x="6165850" y="49355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65586" name="Text Box 51"/>
          <p:cNvSpPr txBox="1">
            <a:spLocks noChangeArrowheads="1"/>
          </p:cNvSpPr>
          <p:nvPr/>
        </p:nvSpPr>
        <p:spPr bwMode="auto">
          <a:xfrm>
            <a:off x="6556375" y="40846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4/12</a:t>
            </a:r>
          </a:p>
        </p:txBody>
      </p:sp>
      <p:sp>
        <p:nvSpPr>
          <p:cNvPr id="65587" name="Text Box 52"/>
          <p:cNvSpPr txBox="1">
            <a:spLocks noChangeArrowheads="1"/>
          </p:cNvSpPr>
          <p:nvPr/>
        </p:nvSpPr>
        <p:spPr bwMode="auto">
          <a:xfrm>
            <a:off x="6583363" y="581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65588" name="Text Box 53"/>
          <p:cNvSpPr txBox="1">
            <a:spLocks noChangeArrowheads="1"/>
          </p:cNvSpPr>
          <p:nvPr/>
        </p:nvSpPr>
        <p:spPr bwMode="auto">
          <a:xfrm>
            <a:off x="6843713" y="5051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65589" name="Text Box 54"/>
          <p:cNvSpPr txBox="1">
            <a:spLocks noChangeArrowheads="1"/>
          </p:cNvSpPr>
          <p:nvPr/>
        </p:nvSpPr>
        <p:spPr bwMode="auto">
          <a:xfrm>
            <a:off x="7637463" y="49498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65590" name="Text Box 55"/>
          <p:cNvSpPr txBox="1">
            <a:spLocks noChangeArrowheads="1"/>
          </p:cNvSpPr>
          <p:nvPr/>
        </p:nvSpPr>
        <p:spPr bwMode="auto">
          <a:xfrm>
            <a:off x="8128000" y="43291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8142288" y="548481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5592" name="Oval 57"/>
          <p:cNvSpPr>
            <a:spLocks noChangeArrowheads="1"/>
          </p:cNvSpPr>
          <p:nvPr/>
        </p:nvSpPr>
        <p:spPr bwMode="auto">
          <a:xfrm>
            <a:off x="100013" y="25812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593" name="Oval 58"/>
          <p:cNvSpPr>
            <a:spLocks noChangeArrowheads="1"/>
          </p:cNvSpPr>
          <p:nvPr/>
        </p:nvSpPr>
        <p:spPr bwMode="auto">
          <a:xfrm>
            <a:off x="3902075" y="25892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594" name="Oval 59"/>
          <p:cNvSpPr>
            <a:spLocks noChangeArrowheads="1"/>
          </p:cNvSpPr>
          <p:nvPr/>
        </p:nvSpPr>
        <p:spPr bwMode="auto">
          <a:xfrm>
            <a:off x="2770188" y="19034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5" name="Oval 60"/>
          <p:cNvSpPr>
            <a:spLocks noChangeArrowheads="1"/>
          </p:cNvSpPr>
          <p:nvPr/>
        </p:nvSpPr>
        <p:spPr bwMode="auto">
          <a:xfrm>
            <a:off x="2763838" y="32686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6" name="Oval 61"/>
          <p:cNvSpPr>
            <a:spLocks noChangeArrowheads="1"/>
          </p:cNvSpPr>
          <p:nvPr/>
        </p:nvSpPr>
        <p:spPr bwMode="auto">
          <a:xfrm>
            <a:off x="1243013" y="32766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7" name="Oval 62"/>
          <p:cNvSpPr>
            <a:spLocks noChangeArrowheads="1"/>
          </p:cNvSpPr>
          <p:nvPr/>
        </p:nvSpPr>
        <p:spPr bwMode="auto">
          <a:xfrm>
            <a:off x="1236663" y="19129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598" name="Line 63"/>
          <p:cNvSpPr>
            <a:spLocks noChangeShapeType="1"/>
          </p:cNvSpPr>
          <p:nvPr/>
        </p:nvSpPr>
        <p:spPr bwMode="auto">
          <a:xfrm flipV="1">
            <a:off x="517525" y="2249488"/>
            <a:ext cx="7207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9" name="Line 64"/>
          <p:cNvSpPr>
            <a:spLocks noChangeShapeType="1"/>
          </p:cNvSpPr>
          <p:nvPr/>
        </p:nvSpPr>
        <p:spPr bwMode="auto">
          <a:xfrm>
            <a:off x="488950" y="300037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0" name="Line 65"/>
          <p:cNvSpPr>
            <a:spLocks noChangeShapeType="1"/>
          </p:cNvSpPr>
          <p:nvPr/>
        </p:nvSpPr>
        <p:spPr bwMode="auto">
          <a:xfrm>
            <a:off x="1382713" y="23796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1" name="Line 66"/>
          <p:cNvSpPr>
            <a:spLocks noChangeShapeType="1"/>
          </p:cNvSpPr>
          <p:nvPr/>
        </p:nvSpPr>
        <p:spPr bwMode="auto">
          <a:xfrm flipV="1">
            <a:off x="1541463" y="24082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2" name="Line 67"/>
          <p:cNvSpPr>
            <a:spLocks noChangeShapeType="1"/>
          </p:cNvSpPr>
          <p:nvPr/>
        </p:nvSpPr>
        <p:spPr bwMode="auto">
          <a:xfrm>
            <a:off x="1714500" y="2147888"/>
            <a:ext cx="1068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3" name="Line 68"/>
          <p:cNvSpPr>
            <a:spLocks noChangeShapeType="1"/>
          </p:cNvSpPr>
          <p:nvPr/>
        </p:nvSpPr>
        <p:spPr bwMode="auto">
          <a:xfrm flipH="1">
            <a:off x="1700213" y="2306638"/>
            <a:ext cx="1139825" cy="1068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4" name="Line 69"/>
          <p:cNvSpPr>
            <a:spLocks noChangeShapeType="1"/>
          </p:cNvSpPr>
          <p:nvPr/>
        </p:nvSpPr>
        <p:spPr bwMode="auto">
          <a:xfrm flipV="1">
            <a:off x="3014663" y="23939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5" name="Line 70"/>
          <p:cNvSpPr>
            <a:spLocks noChangeShapeType="1"/>
          </p:cNvSpPr>
          <p:nvPr/>
        </p:nvSpPr>
        <p:spPr bwMode="auto">
          <a:xfrm>
            <a:off x="1730375" y="3519488"/>
            <a:ext cx="1038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6" name="Line 71"/>
          <p:cNvSpPr>
            <a:spLocks noChangeShapeType="1"/>
          </p:cNvSpPr>
          <p:nvPr/>
        </p:nvSpPr>
        <p:spPr bwMode="auto">
          <a:xfrm>
            <a:off x="3230563" y="21907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7" name="Line 72"/>
          <p:cNvSpPr>
            <a:spLocks noChangeShapeType="1"/>
          </p:cNvSpPr>
          <p:nvPr/>
        </p:nvSpPr>
        <p:spPr bwMode="auto">
          <a:xfrm flipV="1">
            <a:off x="3230563" y="2984500"/>
            <a:ext cx="720725" cy="404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08" name="Text Box 73"/>
          <p:cNvSpPr txBox="1">
            <a:spLocks noChangeArrowheads="1"/>
          </p:cNvSpPr>
          <p:nvPr/>
        </p:nvSpPr>
        <p:spPr bwMode="auto">
          <a:xfrm>
            <a:off x="569913" y="2103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09" name="Text Box 74"/>
          <p:cNvSpPr txBox="1">
            <a:spLocks noChangeArrowheads="1"/>
          </p:cNvSpPr>
          <p:nvPr/>
        </p:nvSpPr>
        <p:spPr bwMode="auto">
          <a:xfrm>
            <a:off x="598488" y="32575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10" name="Text Box 75"/>
          <p:cNvSpPr txBox="1">
            <a:spLocks noChangeArrowheads="1"/>
          </p:cNvSpPr>
          <p:nvPr/>
        </p:nvSpPr>
        <p:spPr bwMode="auto">
          <a:xfrm>
            <a:off x="946150" y="2651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11" name="Text Box 76"/>
          <p:cNvSpPr txBox="1">
            <a:spLocks noChangeArrowheads="1"/>
          </p:cNvSpPr>
          <p:nvPr/>
        </p:nvSpPr>
        <p:spPr bwMode="auto">
          <a:xfrm>
            <a:off x="1522413" y="26368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12" name="Text Box 77"/>
          <p:cNvSpPr txBox="1">
            <a:spLocks noChangeArrowheads="1"/>
          </p:cNvSpPr>
          <p:nvPr/>
        </p:nvSpPr>
        <p:spPr bwMode="auto">
          <a:xfrm>
            <a:off x="1970088" y="17859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5613" name="Text Box 78"/>
          <p:cNvSpPr txBox="1">
            <a:spLocks noChangeArrowheads="1"/>
          </p:cNvSpPr>
          <p:nvPr/>
        </p:nvSpPr>
        <p:spPr bwMode="auto">
          <a:xfrm>
            <a:off x="1982788" y="35179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65614" name="Text Box 79"/>
          <p:cNvSpPr txBox="1">
            <a:spLocks noChangeArrowheads="1"/>
          </p:cNvSpPr>
          <p:nvPr/>
        </p:nvSpPr>
        <p:spPr bwMode="auto">
          <a:xfrm>
            <a:off x="2200275" y="2752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5615" name="Text Box 80"/>
          <p:cNvSpPr txBox="1">
            <a:spLocks noChangeArrowheads="1"/>
          </p:cNvSpPr>
          <p:nvPr/>
        </p:nvSpPr>
        <p:spPr bwMode="auto">
          <a:xfrm>
            <a:off x="2994025" y="26511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5616" name="Text Box 81"/>
          <p:cNvSpPr txBox="1">
            <a:spLocks noChangeArrowheads="1"/>
          </p:cNvSpPr>
          <p:nvPr/>
        </p:nvSpPr>
        <p:spPr bwMode="auto">
          <a:xfrm>
            <a:off x="3484563" y="20304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17" name="Text Box 82"/>
          <p:cNvSpPr txBox="1">
            <a:spLocks noChangeArrowheads="1"/>
          </p:cNvSpPr>
          <p:nvPr/>
        </p:nvSpPr>
        <p:spPr bwMode="auto">
          <a:xfrm>
            <a:off x="3498850" y="31861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5618" name="Oval 119"/>
          <p:cNvSpPr>
            <a:spLocks noChangeArrowheads="1"/>
          </p:cNvSpPr>
          <p:nvPr/>
        </p:nvSpPr>
        <p:spPr bwMode="auto">
          <a:xfrm>
            <a:off x="79375" y="49276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5619" name="Oval 120"/>
          <p:cNvSpPr>
            <a:spLocks noChangeArrowheads="1"/>
          </p:cNvSpPr>
          <p:nvPr/>
        </p:nvSpPr>
        <p:spPr bwMode="auto">
          <a:xfrm>
            <a:off x="3881438" y="49355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5620" name="Oval 121"/>
          <p:cNvSpPr>
            <a:spLocks noChangeArrowheads="1"/>
          </p:cNvSpPr>
          <p:nvPr/>
        </p:nvSpPr>
        <p:spPr bwMode="auto">
          <a:xfrm>
            <a:off x="2749550" y="424973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1" name="Oval 122"/>
          <p:cNvSpPr>
            <a:spLocks noChangeArrowheads="1"/>
          </p:cNvSpPr>
          <p:nvPr/>
        </p:nvSpPr>
        <p:spPr bwMode="auto">
          <a:xfrm>
            <a:off x="2743200" y="5614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2" name="Oval 123"/>
          <p:cNvSpPr>
            <a:spLocks noChangeArrowheads="1"/>
          </p:cNvSpPr>
          <p:nvPr/>
        </p:nvSpPr>
        <p:spPr bwMode="auto">
          <a:xfrm>
            <a:off x="1222375" y="56229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3" name="Oval 124"/>
          <p:cNvSpPr>
            <a:spLocks noChangeArrowheads="1"/>
          </p:cNvSpPr>
          <p:nvPr/>
        </p:nvSpPr>
        <p:spPr bwMode="auto">
          <a:xfrm>
            <a:off x="1216025" y="42592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24" name="Line 126"/>
          <p:cNvSpPr>
            <a:spLocks noChangeShapeType="1"/>
          </p:cNvSpPr>
          <p:nvPr/>
        </p:nvSpPr>
        <p:spPr bwMode="auto">
          <a:xfrm>
            <a:off x="468313" y="53467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5" name="Line 127"/>
          <p:cNvSpPr>
            <a:spLocks noChangeShapeType="1"/>
          </p:cNvSpPr>
          <p:nvPr/>
        </p:nvSpPr>
        <p:spPr bwMode="auto">
          <a:xfrm>
            <a:off x="1362075" y="4725988"/>
            <a:ext cx="0" cy="923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6" name="Line 128"/>
          <p:cNvSpPr>
            <a:spLocks noChangeShapeType="1"/>
          </p:cNvSpPr>
          <p:nvPr/>
        </p:nvSpPr>
        <p:spPr bwMode="auto">
          <a:xfrm flipV="1">
            <a:off x="1520825" y="47545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7" name="Line 129"/>
          <p:cNvSpPr>
            <a:spLocks noChangeShapeType="1"/>
          </p:cNvSpPr>
          <p:nvPr/>
        </p:nvSpPr>
        <p:spPr bwMode="auto">
          <a:xfrm>
            <a:off x="1693863" y="4394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8" name="Line 130"/>
          <p:cNvSpPr>
            <a:spLocks noChangeShapeType="1"/>
          </p:cNvSpPr>
          <p:nvPr/>
        </p:nvSpPr>
        <p:spPr bwMode="auto">
          <a:xfrm flipH="1">
            <a:off x="1679575" y="46529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29" name="Line 131"/>
          <p:cNvSpPr>
            <a:spLocks noChangeShapeType="1"/>
          </p:cNvSpPr>
          <p:nvPr/>
        </p:nvSpPr>
        <p:spPr bwMode="auto">
          <a:xfrm flipV="1">
            <a:off x="2994025" y="4740275"/>
            <a:ext cx="0" cy="879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0" name="Line 132"/>
          <p:cNvSpPr>
            <a:spLocks noChangeShapeType="1"/>
          </p:cNvSpPr>
          <p:nvPr/>
        </p:nvSpPr>
        <p:spPr bwMode="auto">
          <a:xfrm>
            <a:off x="1709738" y="59372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1" name="Line 133"/>
          <p:cNvSpPr>
            <a:spLocks noChangeShapeType="1"/>
          </p:cNvSpPr>
          <p:nvPr/>
        </p:nvSpPr>
        <p:spPr bwMode="auto">
          <a:xfrm>
            <a:off x="3238500" y="4551363"/>
            <a:ext cx="692150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2" name="Line 134"/>
          <p:cNvSpPr>
            <a:spLocks noChangeShapeType="1"/>
          </p:cNvSpPr>
          <p:nvPr/>
        </p:nvSpPr>
        <p:spPr bwMode="auto">
          <a:xfrm flipV="1">
            <a:off x="3209925" y="53308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33" name="Text Box 136"/>
          <p:cNvSpPr txBox="1">
            <a:spLocks noChangeArrowheads="1"/>
          </p:cNvSpPr>
          <p:nvPr/>
        </p:nvSpPr>
        <p:spPr bwMode="auto">
          <a:xfrm>
            <a:off x="577850" y="56038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4" name="Text Box 137"/>
          <p:cNvSpPr txBox="1">
            <a:spLocks noChangeArrowheads="1"/>
          </p:cNvSpPr>
          <p:nvPr/>
        </p:nvSpPr>
        <p:spPr bwMode="auto">
          <a:xfrm>
            <a:off x="925513" y="49974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35" name="Text Box 138"/>
          <p:cNvSpPr txBox="1">
            <a:spLocks noChangeArrowheads="1"/>
          </p:cNvSpPr>
          <p:nvPr/>
        </p:nvSpPr>
        <p:spPr bwMode="auto">
          <a:xfrm>
            <a:off x="1501775" y="49831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36" name="Text Box 139"/>
          <p:cNvSpPr txBox="1">
            <a:spLocks noChangeArrowheads="1"/>
          </p:cNvSpPr>
          <p:nvPr/>
        </p:nvSpPr>
        <p:spPr bwMode="auto">
          <a:xfrm>
            <a:off x="1949450" y="40322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65637" name="Text Box 141"/>
          <p:cNvSpPr txBox="1">
            <a:spLocks noChangeArrowheads="1"/>
          </p:cNvSpPr>
          <p:nvPr/>
        </p:nvSpPr>
        <p:spPr bwMode="auto">
          <a:xfrm>
            <a:off x="2179638" y="50990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5638" name="Text Box 142"/>
          <p:cNvSpPr txBox="1">
            <a:spLocks noChangeArrowheads="1"/>
          </p:cNvSpPr>
          <p:nvPr/>
        </p:nvSpPr>
        <p:spPr bwMode="auto">
          <a:xfrm>
            <a:off x="2973388" y="49974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5639" name="Text Box 143"/>
          <p:cNvSpPr txBox="1">
            <a:spLocks noChangeArrowheads="1"/>
          </p:cNvSpPr>
          <p:nvPr/>
        </p:nvSpPr>
        <p:spPr bwMode="auto">
          <a:xfrm>
            <a:off x="3463925" y="43767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640" name="Text Box 144"/>
          <p:cNvSpPr txBox="1">
            <a:spLocks noChangeArrowheads="1"/>
          </p:cNvSpPr>
          <p:nvPr/>
        </p:nvSpPr>
        <p:spPr bwMode="auto">
          <a:xfrm>
            <a:off x="3478213" y="5532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1" name="Line 145"/>
          <p:cNvSpPr>
            <a:spLocks noChangeShapeType="1"/>
          </p:cNvSpPr>
          <p:nvPr/>
        </p:nvSpPr>
        <p:spPr bwMode="auto">
          <a:xfrm flipV="1">
            <a:off x="433388" y="4518025"/>
            <a:ext cx="763587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2" name="Line 146"/>
          <p:cNvSpPr>
            <a:spLocks noChangeShapeType="1"/>
          </p:cNvSpPr>
          <p:nvPr/>
        </p:nvSpPr>
        <p:spPr bwMode="auto">
          <a:xfrm flipH="1">
            <a:off x="533400" y="4662488"/>
            <a:ext cx="750888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3" name="Text Box 147"/>
          <p:cNvSpPr txBox="1">
            <a:spLocks noChangeArrowheads="1"/>
          </p:cNvSpPr>
          <p:nvPr/>
        </p:nvSpPr>
        <p:spPr bwMode="auto">
          <a:xfrm>
            <a:off x="430213" y="4427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5644" name="Text Box 148"/>
          <p:cNvSpPr txBox="1">
            <a:spLocks noChangeArrowheads="1"/>
          </p:cNvSpPr>
          <p:nvPr/>
        </p:nvSpPr>
        <p:spPr bwMode="auto">
          <a:xfrm>
            <a:off x="642938" y="48037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5" name="Line 149"/>
          <p:cNvSpPr>
            <a:spLocks noChangeShapeType="1"/>
          </p:cNvSpPr>
          <p:nvPr/>
        </p:nvSpPr>
        <p:spPr bwMode="auto">
          <a:xfrm flipH="1">
            <a:off x="1689100" y="453231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6" name="Text Box 150"/>
          <p:cNvSpPr txBox="1">
            <a:spLocks noChangeArrowheads="1"/>
          </p:cNvSpPr>
          <p:nvPr/>
        </p:nvSpPr>
        <p:spPr bwMode="auto">
          <a:xfrm>
            <a:off x="1928813" y="4486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7" name="Line 151"/>
          <p:cNvSpPr>
            <a:spLocks noChangeShapeType="1"/>
          </p:cNvSpPr>
          <p:nvPr/>
        </p:nvSpPr>
        <p:spPr bwMode="auto">
          <a:xfrm flipV="1">
            <a:off x="1573213" y="4589463"/>
            <a:ext cx="1196975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8" name="Text Box 152"/>
          <p:cNvSpPr txBox="1">
            <a:spLocks noChangeArrowheads="1"/>
          </p:cNvSpPr>
          <p:nvPr/>
        </p:nvSpPr>
        <p:spPr bwMode="auto">
          <a:xfrm>
            <a:off x="1943100" y="4819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5649" name="Line 153"/>
          <p:cNvSpPr>
            <a:spLocks noChangeShapeType="1"/>
          </p:cNvSpPr>
          <p:nvPr/>
        </p:nvSpPr>
        <p:spPr bwMode="auto">
          <a:xfrm flipH="1">
            <a:off x="1689100" y="5816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0" name="Text Box 154"/>
          <p:cNvSpPr txBox="1">
            <a:spLocks noChangeArrowheads="1"/>
          </p:cNvSpPr>
          <p:nvPr/>
        </p:nvSpPr>
        <p:spPr bwMode="auto">
          <a:xfrm>
            <a:off x="1971675" y="54832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6562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6563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564" name="Oval 3"/>
          <p:cNvSpPr>
            <a:spLocks noChangeArrowheads="1"/>
          </p:cNvSpPr>
          <p:nvPr/>
        </p:nvSpPr>
        <p:spPr bwMode="auto">
          <a:xfrm>
            <a:off x="4708525" y="24876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565" name="Oval 4"/>
          <p:cNvSpPr>
            <a:spLocks noChangeArrowheads="1"/>
          </p:cNvSpPr>
          <p:nvPr/>
        </p:nvSpPr>
        <p:spPr bwMode="auto">
          <a:xfrm>
            <a:off x="8510588" y="24955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7378700" y="18097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7372350" y="317500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8" name="Oval 7"/>
          <p:cNvSpPr>
            <a:spLocks noChangeArrowheads="1"/>
          </p:cNvSpPr>
          <p:nvPr/>
        </p:nvSpPr>
        <p:spPr bwMode="auto">
          <a:xfrm>
            <a:off x="5851525" y="31829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5845175" y="18192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 flipV="1">
            <a:off x="5126038" y="2155825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5097463" y="2906713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5991225" y="2286000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 flipV="1">
            <a:off x="6149975" y="2314575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6323013" y="2054225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 flipH="1">
            <a:off x="6308725" y="221297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V="1">
            <a:off x="7623175" y="2300288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>
            <a:off x="6338888" y="342582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Line 17"/>
          <p:cNvSpPr>
            <a:spLocks noChangeShapeType="1"/>
          </p:cNvSpPr>
          <p:nvPr/>
        </p:nvSpPr>
        <p:spPr bwMode="auto">
          <a:xfrm>
            <a:off x="7839075" y="2097088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Line 18"/>
          <p:cNvSpPr>
            <a:spLocks noChangeShapeType="1"/>
          </p:cNvSpPr>
          <p:nvPr/>
        </p:nvSpPr>
        <p:spPr bwMode="auto">
          <a:xfrm flipV="1">
            <a:off x="7839075" y="2890838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4935538" y="20097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5078413" y="316388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2" name="Text Box 21"/>
          <p:cNvSpPr txBox="1">
            <a:spLocks noChangeArrowheads="1"/>
          </p:cNvSpPr>
          <p:nvPr/>
        </p:nvSpPr>
        <p:spPr bwMode="auto">
          <a:xfrm>
            <a:off x="5364163" y="25574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3" name="Text Box 22"/>
          <p:cNvSpPr txBox="1">
            <a:spLocks noChangeArrowheads="1"/>
          </p:cNvSpPr>
          <p:nvPr/>
        </p:nvSpPr>
        <p:spPr bwMode="auto">
          <a:xfrm>
            <a:off x="6130925" y="2543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6521450" y="16922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66585" name="Text Box 24"/>
          <p:cNvSpPr txBox="1">
            <a:spLocks noChangeArrowheads="1"/>
          </p:cNvSpPr>
          <p:nvPr/>
        </p:nvSpPr>
        <p:spPr bwMode="auto">
          <a:xfrm>
            <a:off x="6548438" y="34242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6586" name="Text Box 25"/>
          <p:cNvSpPr txBox="1">
            <a:spLocks noChangeArrowheads="1"/>
          </p:cNvSpPr>
          <p:nvPr/>
        </p:nvSpPr>
        <p:spPr bwMode="auto">
          <a:xfrm>
            <a:off x="6808788" y="26590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4/9</a:t>
            </a:r>
          </a:p>
        </p:txBody>
      </p:sp>
      <p:sp>
        <p:nvSpPr>
          <p:cNvPr id="66587" name="Text Box 26"/>
          <p:cNvSpPr txBox="1">
            <a:spLocks noChangeArrowheads="1"/>
          </p:cNvSpPr>
          <p:nvPr/>
        </p:nvSpPr>
        <p:spPr bwMode="auto">
          <a:xfrm>
            <a:off x="7602538" y="25574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6588" name="Text Box 27"/>
          <p:cNvSpPr txBox="1">
            <a:spLocks noChangeArrowheads="1"/>
          </p:cNvSpPr>
          <p:nvPr/>
        </p:nvSpPr>
        <p:spPr bwMode="auto">
          <a:xfrm>
            <a:off x="8093075" y="19367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15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89" name="Text Box 28"/>
          <p:cNvSpPr txBox="1">
            <a:spLocks noChangeArrowheads="1"/>
          </p:cNvSpPr>
          <p:nvPr/>
        </p:nvSpPr>
        <p:spPr bwMode="auto">
          <a:xfrm>
            <a:off x="8107363" y="30924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6590" name="Oval 31"/>
          <p:cNvSpPr>
            <a:spLocks noChangeArrowheads="1"/>
          </p:cNvSpPr>
          <p:nvPr/>
        </p:nvSpPr>
        <p:spPr bwMode="auto">
          <a:xfrm>
            <a:off x="4716463" y="519430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591" name="Oval 32"/>
          <p:cNvSpPr>
            <a:spLocks noChangeArrowheads="1"/>
          </p:cNvSpPr>
          <p:nvPr/>
        </p:nvSpPr>
        <p:spPr bwMode="auto">
          <a:xfrm>
            <a:off x="8518525" y="520223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592" name="Oval 33"/>
          <p:cNvSpPr>
            <a:spLocks noChangeArrowheads="1"/>
          </p:cNvSpPr>
          <p:nvPr/>
        </p:nvSpPr>
        <p:spPr bwMode="auto">
          <a:xfrm>
            <a:off x="7386638" y="451643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3" name="Oval 34"/>
          <p:cNvSpPr>
            <a:spLocks noChangeArrowheads="1"/>
          </p:cNvSpPr>
          <p:nvPr/>
        </p:nvSpPr>
        <p:spPr bwMode="auto">
          <a:xfrm>
            <a:off x="7380288" y="58816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4" name="Oval 35"/>
          <p:cNvSpPr>
            <a:spLocks noChangeArrowheads="1"/>
          </p:cNvSpPr>
          <p:nvPr/>
        </p:nvSpPr>
        <p:spPr bwMode="auto">
          <a:xfrm>
            <a:off x="5859463" y="58896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5" name="Oval 36"/>
          <p:cNvSpPr>
            <a:spLocks noChangeArrowheads="1"/>
          </p:cNvSpPr>
          <p:nvPr/>
        </p:nvSpPr>
        <p:spPr bwMode="auto">
          <a:xfrm>
            <a:off x="5853113" y="45259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596" name="Line 37"/>
          <p:cNvSpPr>
            <a:spLocks noChangeShapeType="1"/>
          </p:cNvSpPr>
          <p:nvPr/>
        </p:nvSpPr>
        <p:spPr bwMode="auto">
          <a:xfrm flipV="1">
            <a:off x="5133975" y="4862513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Line 38"/>
          <p:cNvSpPr>
            <a:spLocks noChangeShapeType="1"/>
          </p:cNvSpPr>
          <p:nvPr/>
        </p:nvSpPr>
        <p:spPr bwMode="auto">
          <a:xfrm>
            <a:off x="5105400" y="561340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Line 39"/>
          <p:cNvSpPr>
            <a:spLocks noChangeShapeType="1"/>
          </p:cNvSpPr>
          <p:nvPr/>
        </p:nvSpPr>
        <p:spPr bwMode="auto">
          <a:xfrm>
            <a:off x="5999163" y="499268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9" name="Line 40"/>
          <p:cNvSpPr>
            <a:spLocks noChangeShapeType="1"/>
          </p:cNvSpPr>
          <p:nvPr/>
        </p:nvSpPr>
        <p:spPr bwMode="auto">
          <a:xfrm flipV="1">
            <a:off x="6157913" y="502126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Line 41"/>
          <p:cNvSpPr>
            <a:spLocks noChangeShapeType="1"/>
          </p:cNvSpPr>
          <p:nvPr/>
        </p:nvSpPr>
        <p:spPr bwMode="auto">
          <a:xfrm>
            <a:off x="6330950" y="4760913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1" name="Line 42"/>
          <p:cNvSpPr>
            <a:spLocks noChangeShapeType="1"/>
          </p:cNvSpPr>
          <p:nvPr/>
        </p:nvSpPr>
        <p:spPr bwMode="auto">
          <a:xfrm flipH="1">
            <a:off x="6316663" y="4919663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2" name="Line 43"/>
          <p:cNvSpPr>
            <a:spLocks noChangeShapeType="1"/>
          </p:cNvSpPr>
          <p:nvPr/>
        </p:nvSpPr>
        <p:spPr bwMode="auto">
          <a:xfrm flipV="1">
            <a:off x="7631113" y="5006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Line 44"/>
          <p:cNvSpPr>
            <a:spLocks noChangeShapeType="1"/>
          </p:cNvSpPr>
          <p:nvPr/>
        </p:nvSpPr>
        <p:spPr bwMode="auto">
          <a:xfrm>
            <a:off x="6346825" y="61325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4" name="Line 45"/>
          <p:cNvSpPr>
            <a:spLocks noChangeShapeType="1"/>
          </p:cNvSpPr>
          <p:nvPr/>
        </p:nvSpPr>
        <p:spPr bwMode="auto">
          <a:xfrm>
            <a:off x="7847013" y="4803775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5" name="Line 46"/>
          <p:cNvSpPr>
            <a:spLocks noChangeShapeType="1"/>
          </p:cNvSpPr>
          <p:nvPr/>
        </p:nvSpPr>
        <p:spPr bwMode="auto">
          <a:xfrm flipV="1">
            <a:off x="7847013" y="55975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6" name="Text Box 47"/>
          <p:cNvSpPr txBox="1">
            <a:spLocks noChangeArrowheads="1"/>
          </p:cNvSpPr>
          <p:nvPr/>
        </p:nvSpPr>
        <p:spPr bwMode="auto">
          <a:xfrm>
            <a:off x="4943475" y="4716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7" name="Text Box 48"/>
          <p:cNvSpPr txBox="1">
            <a:spLocks noChangeArrowheads="1"/>
          </p:cNvSpPr>
          <p:nvPr/>
        </p:nvSpPr>
        <p:spPr bwMode="auto">
          <a:xfrm>
            <a:off x="4986338" y="587057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8" name="Text Box 49"/>
          <p:cNvSpPr txBox="1">
            <a:spLocks noChangeArrowheads="1"/>
          </p:cNvSpPr>
          <p:nvPr/>
        </p:nvSpPr>
        <p:spPr bwMode="auto">
          <a:xfrm>
            <a:off x="5376863" y="52641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09" name="Text Box 50"/>
          <p:cNvSpPr txBox="1">
            <a:spLocks noChangeArrowheads="1"/>
          </p:cNvSpPr>
          <p:nvPr/>
        </p:nvSpPr>
        <p:spPr bwMode="auto">
          <a:xfrm>
            <a:off x="6138863" y="52498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6610" name="Text Box 51"/>
          <p:cNvSpPr txBox="1">
            <a:spLocks noChangeArrowheads="1"/>
          </p:cNvSpPr>
          <p:nvPr/>
        </p:nvSpPr>
        <p:spPr bwMode="auto">
          <a:xfrm>
            <a:off x="6516688" y="432752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6611" name="Text Box 52"/>
          <p:cNvSpPr txBox="1">
            <a:spLocks noChangeArrowheads="1"/>
          </p:cNvSpPr>
          <p:nvPr/>
        </p:nvSpPr>
        <p:spPr bwMode="auto">
          <a:xfrm>
            <a:off x="6556375" y="6130925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6612" name="Text Box 53"/>
          <p:cNvSpPr txBox="1">
            <a:spLocks noChangeArrowheads="1"/>
          </p:cNvSpPr>
          <p:nvPr/>
        </p:nvSpPr>
        <p:spPr bwMode="auto">
          <a:xfrm>
            <a:off x="6816725" y="53657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66613" name="Text Box 54"/>
          <p:cNvSpPr txBox="1">
            <a:spLocks noChangeArrowheads="1"/>
          </p:cNvSpPr>
          <p:nvPr/>
        </p:nvSpPr>
        <p:spPr bwMode="auto">
          <a:xfrm>
            <a:off x="7610475" y="5264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6614" name="Text Box 55"/>
          <p:cNvSpPr txBox="1">
            <a:spLocks noChangeArrowheads="1"/>
          </p:cNvSpPr>
          <p:nvPr/>
        </p:nvSpPr>
        <p:spPr bwMode="auto">
          <a:xfrm>
            <a:off x="8101013" y="464343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15" name="Text Box 56"/>
          <p:cNvSpPr txBox="1">
            <a:spLocks noChangeArrowheads="1"/>
          </p:cNvSpPr>
          <p:nvPr/>
        </p:nvSpPr>
        <p:spPr bwMode="auto">
          <a:xfrm>
            <a:off x="8115300" y="57991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66616" name="Oval 83"/>
          <p:cNvSpPr>
            <a:spLocks noChangeArrowheads="1"/>
          </p:cNvSpPr>
          <p:nvPr/>
        </p:nvSpPr>
        <p:spPr bwMode="auto">
          <a:xfrm>
            <a:off x="71438" y="52101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617" name="Oval 84"/>
          <p:cNvSpPr>
            <a:spLocks noChangeArrowheads="1"/>
          </p:cNvSpPr>
          <p:nvPr/>
        </p:nvSpPr>
        <p:spPr bwMode="auto">
          <a:xfrm>
            <a:off x="3873500" y="52181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618" name="Oval 85"/>
          <p:cNvSpPr>
            <a:spLocks noChangeArrowheads="1"/>
          </p:cNvSpPr>
          <p:nvPr/>
        </p:nvSpPr>
        <p:spPr bwMode="auto">
          <a:xfrm>
            <a:off x="2741613" y="45323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19" name="Oval 86"/>
          <p:cNvSpPr>
            <a:spLocks noChangeArrowheads="1"/>
          </p:cNvSpPr>
          <p:nvPr/>
        </p:nvSpPr>
        <p:spPr bwMode="auto">
          <a:xfrm>
            <a:off x="2735263" y="58975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20" name="Oval 87"/>
          <p:cNvSpPr>
            <a:spLocks noChangeArrowheads="1"/>
          </p:cNvSpPr>
          <p:nvPr/>
        </p:nvSpPr>
        <p:spPr bwMode="auto">
          <a:xfrm>
            <a:off x="1214438" y="59055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21" name="Oval 88"/>
          <p:cNvSpPr>
            <a:spLocks noChangeArrowheads="1"/>
          </p:cNvSpPr>
          <p:nvPr/>
        </p:nvSpPr>
        <p:spPr bwMode="auto">
          <a:xfrm>
            <a:off x="1208088" y="45418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22" name="Line 89"/>
          <p:cNvSpPr>
            <a:spLocks noChangeShapeType="1"/>
          </p:cNvSpPr>
          <p:nvPr/>
        </p:nvSpPr>
        <p:spPr bwMode="auto">
          <a:xfrm>
            <a:off x="1354138" y="500856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3" name="Line 90"/>
          <p:cNvSpPr>
            <a:spLocks noChangeShapeType="1"/>
          </p:cNvSpPr>
          <p:nvPr/>
        </p:nvSpPr>
        <p:spPr bwMode="auto">
          <a:xfrm flipV="1">
            <a:off x="1512888" y="503713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4" name="Line 91"/>
          <p:cNvSpPr>
            <a:spLocks noChangeShapeType="1"/>
          </p:cNvSpPr>
          <p:nvPr/>
        </p:nvSpPr>
        <p:spPr bwMode="auto">
          <a:xfrm>
            <a:off x="1685925" y="477678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5" name="Line 92"/>
          <p:cNvSpPr>
            <a:spLocks noChangeShapeType="1"/>
          </p:cNvSpPr>
          <p:nvPr/>
        </p:nvSpPr>
        <p:spPr bwMode="auto">
          <a:xfrm flipH="1">
            <a:off x="1671638" y="49355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6" name="Line 93"/>
          <p:cNvSpPr>
            <a:spLocks noChangeShapeType="1"/>
          </p:cNvSpPr>
          <p:nvPr/>
        </p:nvSpPr>
        <p:spPr bwMode="auto">
          <a:xfrm flipV="1">
            <a:off x="2970213" y="50085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7" name="Line 94"/>
          <p:cNvSpPr>
            <a:spLocks noChangeShapeType="1"/>
          </p:cNvSpPr>
          <p:nvPr/>
        </p:nvSpPr>
        <p:spPr bwMode="auto">
          <a:xfrm>
            <a:off x="1701800" y="606266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8" name="Line 95"/>
          <p:cNvSpPr>
            <a:spLocks noChangeShapeType="1"/>
          </p:cNvSpPr>
          <p:nvPr/>
        </p:nvSpPr>
        <p:spPr bwMode="auto">
          <a:xfrm>
            <a:off x="3259138" y="4762500"/>
            <a:ext cx="720725" cy="49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29" name="Line 96"/>
          <p:cNvSpPr>
            <a:spLocks noChangeShapeType="1"/>
          </p:cNvSpPr>
          <p:nvPr/>
        </p:nvSpPr>
        <p:spPr bwMode="auto">
          <a:xfrm flipV="1">
            <a:off x="3201988" y="561340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0" name="Text Box 97"/>
          <p:cNvSpPr txBox="1">
            <a:spLocks noChangeArrowheads="1"/>
          </p:cNvSpPr>
          <p:nvPr/>
        </p:nvSpPr>
        <p:spPr bwMode="auto">
          <a:xfrm>
            <a:off x="1003300" y="52800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31" name="Text Box 98"/>
          <p:cNvSpPr txBox="1">
            <a:spLocks noChangeArrowheads="1"/>
          </p:cNvSpPr>
          <p:nvPr/>
        </p:nvSpPr>
        <p:spPr bwMode="auto">
          <a:xfrm>
            <a:off x="1479550" y="52943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632" name="Text Box 99"/>
          <p:cNvSpPr txBox="1">
            <a:spLocks noChangeArrowheads="1"/>
          </p:cNvSpPr>
          <p:nvPr/>
        </p:nvSpPr>
        <p:spPr bwMode="auto">
          <a:xfrm>
            <a:off x="1998663" y="44005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6633" name="Text Box 100"/>
          <p:cNvSpPr txBox="1">
            <a:spLocks noChangeArrowheads="1"/>
          </p:cNvSpPr>
          <p:nvPr/>
        </p:nvSpPr>
        <p:spPr bwMode="auto">
          <a:xfrm>
            <a:off x="2171700" y="53816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34" name="Text Box 101"/>
          <p:cNvSpPr txBox="1">
            <a:spLocks noChangeArrowheads="1"/>
          </p:cNvSpPr>
          <p:nvPr/>
        </p:nvSpPr>
        <p:spPr bwMode="auto">
          <a:xfrm>
            <a:off x="3513138" y="57435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6635" name="Line 102"/>
          <p:cNvSpPr>
            <a:spLocks noChangeShapeType="1"/>
          </p:cNvSpPr>
          <p:nvPr/>
        </p:nvSpPr>
        <p:spPr bwMode="auto">
          <a:xfrm flipV="1">
            <a:off x="393700" y="478948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6" name="Line 103"/>
          <p:cNvSpPr>
            <a:spLocks noChangeShapeType="1"/>
          </p:cNvSpPr>
          <p:nvPr/>
        </p:nvSpPr>
        <p:spPr bwMode="auto">
          <a:xfrm flipH="1">
            <a:off x="536575" y="494823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7" name="Line 104"/>
          <p:cNvSpPr>
            <a:spLocks noChangeShapeType="1"/>
          </p:cNvSpPr>
          <p:nvPr/>
        </p:nvSpPr>
        <p:spPr bwMode="auto">
          <a:xfrm>
            <a:off x="536575" y="5568950"/>
            <a:ext cx="693738" cy="446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8" name="Line 105"/>
          <p:cNvSpPr>
            <a:spLocks noChangeShapeType="1"/>
          </p:cNvSpPr>
          <p:nvPr/>
        </p:nvSpPr>
        <p:spPr bwMode="auto">
          <a:xfrm flipH="1" flipV="1">
            <a:off x="450850" y="564038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39" name="Line 106"/>
          <p:cNvSpPr>
            <a:spLocks noChangeShapeType="1"/>
          </p:cNvSpPr>
          <p:nvPr/>
        </p:nvSpPr>
        <p:spPr bwMode="auto">
          <a:xfrm flipH="1">
            <a:off x="1692275" y="6203950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40" name="Line 107"/>
          <p:cNvSpPr>
            <a:spLocks noChangeShapeType="1"/>
          </p:cNvSpPr>
          <p:nvPr/>
        </p:nvSpPr>
        <p:spPr bwMode="auto">
          <a:xfrm flipH="1" flipV="1">
            <a:off x="3178175" y="4918075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41" name="Text Box 108"/>
          <p:cNvSpPr txBox="1">
            <a:spLocks noChangeArrowheads="1"/>
          </p:cNvSpPr>
          <p:nvPr/>
        </p:nvSpPr>
        <p:spPr bwMode="auto">
          <a:xfrm>
            <a:off x="661988" y="4657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42" name="Text Box 109"/>
          <p:cNvSpPr txBox="1">
            <a:spLocks noChangeArrowheads="1"/>
          </p:cNvSpPr>
          <p:nvPr/>
        </p:nvSpPr>
        <p:spPr bwMode="auto">
          <a:xfrm>
            <a:off x="647700" y="51323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43" name="Text Box 110"/>
          <p:cNvSpPr txBox="1">
            <a:spLocks noChangeArrowheads="1"/>
          </p:cNvSpPr>
          <p:nvPr/>
        </p:nvSpPr>
        <p:spPr bwMode="auto">
          <a:xfrm>
            <a:off x="762000" y="54657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44" name="Text Box 111"/>
          <p:cNvSpPr txBox="1">
            <a:spLocks noChangeArrowheads="1"/>
          </p:cNvSpPr>
          <p:nvPr/>
        </p:nvSpPr>
        <p:spPr bwMode="auto">
          <a:xfrm>
            <a:off x="733425" y="5913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66645" name="Line 112"/>
          <p:cNvSpPr>
            <a:spLocks noChangeShapeType="1"/>
          </p:cNvSpPr>
          <p:nvPr/>
        </p:nvSpPr>
        <p:spPr bwMode="auto">
          <a:xfrm flipV="1">
            <a:off x="1576388" y="4860925"/>
            <a:ext cx="1196975" cy="1068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46" name="Text Box 113"/>
          <p:cNvSpPr txBox="1">
            <a:spLocks noChangeArrowheads="1"/>
          </p:cNvSpPr>
          <p:nvPr/>
        </p:nvSpPr>
        <p:spPr bwMode="auto">
          <a:xfrm>
            <a:off x="1989138" y="50466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6647" name="Text Box 114"/>
          <p:cNvSpPr txBox="1">
            <a:spLocks noChangeArrowheads="1"/>
          </p:cNvSpPr>
          <p:nvPr/>
        </p:nvSpPr>
        <p:spPr bwMode="auto">
          <a:xfrm>
            <a:off x="2076450" y="57102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648" name="Text Box 115"/>
          <p:cNvSpPr txBox="1">
            <a:spLocks noChangeArrowheads="1"/>
          </p:cNvSpPr>
          <p:nvPr/>
        </p:nvSpPr>
        <p:spPr bwMode="auto">
          <a:xfrm>
            <a:off x="2019300" y="62007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49" name="Text Box 116"/>
          <p:cNvSpPr txBox="1">
            <a:spLocks noChangeArrowheads="1"/>
          </p:cNvSpPr>
          <p:nvPr/>
        </p:nvSpPr>
        <p:spPr bwMode="auto">
          <a:xfrm>
            <a:off x="2941638" y="52784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6650" name="Text Box 117"/>
          <p:cNvSpPr txBox="1">
            <a:spLocks noChangeArrowheads="1"/>
          </p:cNvSpPr>
          <p:nvPr/>
        </p:nvSpPr>
        <p:spPr bwMode="auto">
          <a:xfrm>
            <a:off x="3533775" y="46863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51" name="Text Box 118"/>
          <p:cNvSpPr txBox="1">
            <a:spLocks noChangeArrowheads="1"/>
          </p:cNvSpPr>
          <p:nvPr/>
        </p:nvSpPr>
        <p:spPr bwMode="auto">
          <a:xfrm>
            <a:off x="3376613" y="5191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15</a:t>
            </a:r>
          </a:p>
        </p:txBody>
      </p:sp>
      <p:sp>
        <p:nvSpPr>
          <p:cNvPr id="66652" name="Oval 154"/>
          <p:cNvSpPr>
            <a:spLocks noChangeArrowheads="1"/>
          </p:cNvSpPr>
          <p:nvPr/>
        </p:nvSpPr>
        <p:spPr bwMode="auto">
          <a:xfrm>
            <a:off x="96838" y="25066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6653" name="Oval 155"/>
          <p:cNvSpPr>
            <a:spLocks noChangeArrowheads="1"/>
          </p:cNvSpPr>
          <p:nvPr/>
        </p:nvSpPr>
        <p:spPr bwMode="auto">
          <a:xfrm>
            <a:off x="3898900" y="251460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6654" name="Oval 156"/>
          <p:cNvSpPr>
            <a:spLocks noChangeArrowheads="1"/>
          </p:cNvSpPr>
          <p:nvPr/>
        </p:nvSpPr>
        <p:spPr bwMode="auto">
          <a:xfrm>
            <a:off x="2767013" y="182880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5" name="Oval 157"/>
          <p:cNvSpPr>
            <a:spLocks noChangeArrowheads="1"/>
          </p:cNvSpPr>
          <p:nvPr/>
        </p:nvSpPr>
        <p:spPr bwMode="auto">
          <a:xfrm>
            <a:off x="2760663" y="31940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6" name="Oval 158"/>
          <p:cNvSpPr>
            <a:spLocks noChangeArrowheads="1"/>
          </p:cNvSpPr>
          <p:nvPr/>
        </p:nvSpPr>
        <p:spPr bwMode="auto">
          <a:xfrm>
            <a:off x="1239838" y="32019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7" name="Oval 159"/>
          <p:cNvSpPr>
            <a:spLocks noChangeArrowheads="1"/>
          </p:cNvSpPr>
          <p:nvPr/>
        </p:nvSpPr>
        <p:spPr bwMode="auto">
          <a:xfrm>
            <a:off x="1233488" y="18383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58" name="Line 160"/>
          <p:cNvSpPr>
            <a:spLocks noChangeShapeType="1"/>
          </p:cNvSpPr>
          <p:nvPr/>
        </p:nvSpPr>
        <p:spPr bwMode="auto">
          <a:xfrm>
            <a:off x="1379538" y="2305050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9" name="Line 161"/>
          <p:cNvSpPr>
            <a:spLocks noChangeShapeType="1"/>
          </p:cNvSpPr>
          <p:nvPr/>
        </p:nvSpPr>
        <p:spPr bwMode="auto">
          <a:xfrm flipV="1">
            <a:off x="1538288" y="2333625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0" name="Line 162"/>
          <p:cNvSpPr>
            <a:spLocks noChangeShapeType="1"/>
          </p:cNvSpPr>
          <p:nvPr/>
        </p:nvSpPr>
        <p:spPr bwMode="auto">
          <a:xfrm>
            <a:off x="1711325" y="2130425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1" name="Line 163"/>
          <p:cNvSpPr>
            <a:spLocks noChangeShapeType="1"/>
          </p:cNvSpPr>
          <p:nvPr/>
        </p:nvSpPr>
        <p:spPr bwMode="auto">
          <a:xfrm flipH="1">
            <a:off x="1697038" y="2232025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2" name="Line 164"/>
          <p:cNvSpPr>
            <a:spLocks noChangeShapeType="1"/>
          </p:cNvSpPr>
          <p:nvPr/>
        </p:nvSpPr>
        <p:spPr bwMode="auto">
          <a:xfrm flipV="1">
            <a:off x="2995613" y="230505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3" name="Line 165"/>
          <p:cNvSpPr>
            <a:spLocks noChangeShapeType="1"/>
          </p:cNvSpPr>
          <p:nvPr/>
        </p:nvSpPr>
        <p:spPr bwMode="auto">
          <a:xfrm>
            <a:off x="1727200" y="335915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4" name="Line 166"/>
          <p:cNvSpPr>
            <a:spLocks noChangeShapeType="1"/>
          </p:cNvSpPr>
          <p:nvPr/>
        </p:nvSpPr>
        <p:spPr bwMode="auto">
          <a:xfrm>
            <a:off x="3284538" y="2058988"/>
            <a:ext cx="720725" cy="49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5" name="Line 167"/>
          <p:cNvSpPr>
            <a:spLocks noChangeShapeType="1"/>
          </p:cNvSpPr>
          <p:nvPr/>
        </p:nvSpPr>
        <p:spPr bwMode="auto">
          <a:xfrm flipV="1">
            <a:off x="3227388" y="2909888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6" name="Text Box 168"/>
          <p:cNvSpPr txBox="1">
            <a:spLocks noChangeArrowheads="1"/>
          </p:cNvSpPr>
          <p:nvPr/>
        </p:nvSpPr>
        <p:spPr bwMode="auto">
          <a:xfrm>
            <a:off x="1128713" y="25765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67" name="Text Box 169"/>
          <p:cNvSpPr txBox="1">
            <a:spLocks noChangeArrowheads="1"/>
          </p:cNvSpPr>
          <p:nvPr/>
        </p:nvSpPr>
        <p:spPr bwMode="auto">
          <a:xfrm>
            <a:off x="1504950" y="2590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68" name="Text Box 171"/>
          <p:cNvSpPr txBox="1">
            <a:spLocks noChangeArrowheads="1"/>
          </p:cNvSpPr>
          <p:nvPr/>
        </p:nvSpPr>
        <p:spPr bwMode="auto">
          <a:xfrm>
            <a:off x="2197100" y="26781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66669" name="Text Box 172"/>
          <p:cNvSpPr txBox="1">
            <a:spLocks noChangeArrowheads="1"/>
          </p:cNvSpPr>
          <p:nvPr/>
        </p:nvSpPr>
        <p:spPr bwMode="auto">
          <a:xfrm>
            <a:off x="3538538" y="304006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6670" name="Line 173"/>
          <p:cNvSpPr>
            <a:spLocks noChangeShapeType="1"/>
          </p:cNvSpPr>
          <p:nvPr/>
        </p:nvSpPr>
        <p:spPr bwMode="auto">
          <a:xfrm flipV="1">
            <a:off x="419100" y="2085975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1" name="Line 174"/>
          <p:cNvSpPr>
            <a:spLocks noChangeShapeType="1"/>
          </p:cNvSpPr>
          <p:nvPr/>
        </p:nvSpPr>
        <p:spPr bwMode="auto">
          <a:xfrm flipH="1">
            <a:off x="561975" y="2244725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2" name="Line 175"/>
          <p:cNvSpPr>
            <a:spLocks noChangeShapeType="1"/>
          </p:cNvSpPr>
          <p:nvPr/>
        </p:nvSpPr>
        <p:spPr bwMode="auto">
          <a:xfrm>
            <a:off x="488950" y="2922588"/>
            <a:ext cx="766763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3" name="Line 177"/>
          <p:cNvSpPr>
            <a:spLocks noChangeShapeType="1"/>
          </p:cNvSpPr>
          <p:nvPr/>
        </p:nvSpPr>
        <p:spPr bwMode="auto">
          <a:xfrm flipH="1">
            <a:off x="1717675" y="3500438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4" name="Line 178"/>
          <p:cNvSpPr>
            <a:spLocks noChangeShapeType="1"/>
          </p:cNvSpPr>
          <p:nvPr/>
        </p:nvSpPr>
        <p:spPr bwMode="auto">
          <a:xfrm flipH="1" flipV="1">
            <a:off x="3203575" y="2214563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5" name="Text Box 179"/>
          <p:cNvSpPr txBox="1">
            <a:spLocks noChangeArrowheads="1"/>
          </p:cNvSpPr>
          <p:nvPr/>
        </p:nvSpPr>
        <p:spPr bwMode="auto">
          <a:xfrm>
            <a:off x="687388" y="19542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676" name="Text Box 180"/>
          <p:cNvSpPr txBox="1">
            <a:spLocks noChangeArrowheads="1"/>
          </p:cNvSpPr>
          <p:nvPr/>
        </p:nvSpPr>
        <p:spPr bwMode="auto">
          <a:xfrm>
            <a:off x="673100" y="24288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77" name="Text Box 181"/>
          <p:cNvSpPr txBox="1">
            <a:spLocks noChangeArrowheads="1"/>
          </p:cNvSpPr>
          <p:nvPr/>
        </p:nvSpPr>
        <p:spPr bwMode="auto">
          <a:xfrm>
            <a:off x="744538" y="28336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66678" name="Line 183"/>
          <p:cNvSpPr>
            <a:spLocks noChangeShapeType="1"/>
          </p:cNvSpPr>
          <p:nvPr/>
        </p:nvSpPr>
        <p:spPr bwMode="auto">
          <a:xfrm flipV="1">
            <a:off x="1601788" y="2157413"/>
            <a:ext cx="119697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79" name="Text Box 184"/>
          <p:cNvSpPr txBox="1">
            <a:spLocks noChangeArrowheads="1"/>
          </p:cNvSpPr>
          <p:nvPr/>
        </p:nvSpPr>
        <p:spPr bwMode="auto">
          <a:xfrm>
            <a:off x="2014538" y="23431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6680" name="Text Box 185"/>
          <p:cNvSpPr txBox="1">
            <a:spLocks noChangeArrowheads="1"/>
          </p:cNvSpPr>
          <p:nvPr/>
        </p:nvSpPr>
        <p:spPr bwMode="auto">
          <a:xfrm>
            <a:off x="2101850" y="3006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6681" name="Text Box 186"/>
          <p:cNvSpPr txBox="1">
            <a:spLocks noChangeArrowheads="1"/>
          </p:cNvSpPr>
          <p:nvPr/>
        </p:nvSpPr>
        <p:spPr bwMode="auto">
          <a:xfrm>
            <a:off x="2051050" y="3500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6682" name="Text Box 187"/>
          <p:cNvSpPr txBox="1">
            <a:spLocks noChangeArrowheads="1"/>
          </p:cNvSpPr>
          <p:nvPr/>
        </p:nvSpPr>
        <p:spPr bwMode="auto">
          <a:xfrm>
            <a:off x="2967038" y="25749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6683" name="Text Box 188"/>
          <p:cNvSpPr txBox="1">
            <a:spLocks noChangeArrowheads="1"/>
          </p:cNvSpPr>
          <p:nvPr/>
        </p:nvSpPr>
        <p:spPr bwMode="auto">
          <a:xfrm>
            <a:off x="3559175" y="19827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66684" name="Text Box 189"/>
          <p:cNvSpPr txBox="1">
            <a:spLocks noChangeArrowheads="1"/>
          </p:cNvSpPr>
          <p:nvPr/>
        </p:nvSpPr>
        <p:spPr bwMode="auto">
          <a:xfrm>
            <a:off x="3402013" y="24876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6685" name="Line 190"/>
          <p:cNvSpPr>
            <a:spLocks noChangeShapeType="1"/>
          </p:cNvSpPr>
          <p:nvPr/>
        </p:nvSpPr>
        <p:spPr bwMode="auto">
          <a:xfrm>
            <a:off x="1689100" y="19843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86" name="Text Box 191"/>
          <p:cNvSpPr txBox="1">
            <a:spLocks noChangeArrowheads="1"/>
          </p:cNvSpPr>
          <p:nvPr/>
        </p:nvSpPr>
        <p:spPr bwMode="auto">
          <a:xfrm>
            <a:off x="2085975" y="16652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6687" name="Text Box 192"/>
          <p:cNvSpPr txBox="1">
            <a:spLocks noChangeArrowheads="1"/>
          </p:cNvSpPr>
          <p:nvPr/>
        </p:nvSpPr>
        <p:spPr bwMode="auto">
          <a:xfrm>
            <a:off x="2043113" y="20542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</a:p>
        </p:txBody>
      </p:sp>
      <p:sp>
        <p:nvSpPr>
          <p:cNvPr id="67586" name="Text Box 29"/>
          <p:cNvSpPr txBox="1">
            <a:spLocks noChangeArrowheads="1"/>
          </p:cNvSpPr>
          <p:nvPr/>
        </p:nvSpPr>
        <p:spPr bwMode="auto">
          <a:xfrm>
            <a:off x="6464300" y="116205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7587" name="Text Box 30"/>
          <p:cNvSpPr txBox="1">
            <a:spLocks noChangeArrowheads="1"/>
          </p:cNvSpPr>
          <p:nvPr/>
        </p:nvSpPr>
        <p:spPr bwMode="auto">
          <a:xfrm>
            <a:off x="973138" y="1163638"/>
            <a:ext cx="2649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588" name="Oval 119"/>
          <p:cNvSpPr>
            <a:spLocks noChangeArrowheads="1"/>
          </p:cNvSpPr>
          <p:nvPr/>
        </p:nvSpPr>
        <p:spPr bwMode="auto">
          <a:xfrm>
            <a:off x="227013" y="48275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589" name="Oval 120"/>
          <p:cNvSpPr>
            <a:spLocks noChangeArrowheads="1"/>
          </p:cNvSpPr>
          <p:nvPr/>
        </p:nvSpPr>
        <p:spPr bwMode="auto">
          <a:xfrm>
            <a:off x="4029075" y="48355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590" name="Oval 121"/>
          <p:cNvSpPr>
            <a:spLocks noChangeArrowheads="1"/>
          </p:cNvSpPr>
          <p:nvPr/>
        </p:nvSpPr>
        <p:spPr bwMode="auto">
          <a:xfrm>
            <a:off x="2897188" y="41497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1" name="Oval 122"/>
          <p:cNvSpPr>
            <a:spLocks noChangeArrowheads="1"/>
          </p:cNvSpPr>
          <p:nvPr/>
        </p:nvSpPr>
        <p:spPr bwMode="auto">
          <a:xfrm>
            <a:off x="2890838" y="55149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2" name="Oval 123"/>
          <p:cNvSpPr>
            <a:spLocks noChangeArrowheads="1"/>
          </p:cNvSpPr>
          <p:nvPr/>
        </p:nvSpPr>
        <p:spPr bwMode="auto">
          <a:xfrm>
            <a:off x="1370013" y="55229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3" name="Oval 124"/>
          <p:cNvSpPr>
            <a:spLocks noChangeArrowheads="1"/>
          </p:cNvSpPr>
          <p:nvPr/>
        </p:nvSpPr>
        <p:spPr bwMode="auto">
          <a:xfrm>
            <a:off x="1363663" y="41592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594" name="Line 125"/>
          <p:cNvSpPr>
            <a:spLocks noChangeShapeType="1"/>
          </p:cNvSpPr>
          <p:nvPr/>
        </p:nvSpPr>
        <p:spPr bwMode="auto">
          <a:xfrm>
            <a:off x="1509713" y="4625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Line 126"/>
          <p:cNvSpPr>
            <a:spLocks noChangeShapeType="1"/>
          </p:cNvSpPr>
          <p:nvPr/>
        </p:nvSpPr>
        <p:spPr bwMode="auto">
          <a:xfrm flipV="1">
            <a:off x="1668463" y="4654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27"/>
          <p:cNvSpPr>
            <a:spLocks noChangeShapeType="1"/>
          </p:cNvSpPr>
          <p:nvPr/>
        </p:nvSpPr>
        <p:spPr bwMode="auto">
          <a:xfrm>
            <a:off x="1841500" y="43942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28"/>
          <p:cNvSpPr>
            <a:spLocks noChangeShapeType="1"/>
          </p:cNvSpPr>
          <p:nvPr/>
        </p:nvSpPr>
        <p:spPr bwMode="auto">
          <a:xfrm flipH="1">
            <a:off x="1827213" y="4552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Line 129"/>
          <p:cNvSpPr>
            <a:spLocks noChangeShapeType="1"/>
          </p:cNvSpPr>
          <p:nvPr/>
        </p:nvSpPr>
        <p:spPr bwMode="auto">
          <a:xfrm flipV="1">
            <a:off x="3125788" y="46259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30"/>
          <p:cNvSpPr>
            <a:spLocks noChangeShapeType="1"/>
          </p:cNvSpPr>
          <p:nvPr/>
        </p:nvSpPr>
        <p:spPr bwMode="auto">
          <a:xfrm>
            <a:off x="1857375" y="5680075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31"/>
          <p:cNvSpPr>
            <a:spLocks noChangeShapeType="1"/>
          </p:cNvSpPr>
          <p:nvPr/>
        </p:nvSpPr>
        <p:spPr bwMode="auto">
          <a:xfrm>
            <a:off x="3414713" y="43799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Line 132"/>
          <p:cNvSpPr>
            <a:spLocks noChangeShapeType="1"/>
          </p:cNvSpPr>
          <p:nvPr/>
        </p:nvSpPr>
        <p:spPr bwMode="auto">
          <a:xfrm flipV="1">
            <a:off x="3357563" y="5230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2" name="Text Box 133"/>
          <p:cNvSpPr txBox="1">
            <a:spLocks noChangeArrowheads="1"/>
          </p:cNvSpPr>
          <p:nvPr/>
        </p:nvSpPr>
        <p:spPr bwMode="auto">
          <a:xfrm>
            <a:off x="1158875" y="48974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03" name="Text Box 134"/>
          <p:cNvSpPr txBox="1">
            <a:spLocks noChangeArrowheads="1"/>
          </p:cNvSpPr>
          <p:nvPr/>
        </p:nvSpPr>
        <p:spPr bwMode="auto">
          <a:xfrm>
            <a:off x="1635125" y="4911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04" name="Text Box 135"/>
          <p:cNvSpPr txBox="1">
            <a:spLocks noChangeArrowheads="1"/>
          </p:cNvSpPr>
          <p:nvPr/>
        </p:nvSpPr>
        <p:spPr bwMode="auto">
          <a:xfrm>
            <a:off x="2154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05" name="Text Box 136"/>
          <p:cNvSpPr txBox="1">
            <a:spLocks noChangeArrowheads="1"/>
          </p:cNvSpPr>
          <p:nvPr/>
        </p:nvSpPr>
        <p:spPr bwMode="auto">
          <a:xfrm>
            <a:off x="2327275" y="49990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67606" name="Text Box 137"/>
          <p:cNvSpPr txBox="1">
            <a:spLocks noChangeArrowheads="1"/>
          </p:cNvSpPr>
          <p:nvPr/>
        </p:nvSpPr>
        <p:spPr bwMode="auto">
          <a:xfrm>
            <a:off x="3668713" y="53609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67607" name="Line 138"/>
          <p:cNvSpPr>
            <a:spLocks noChangeShapeType="1"/>
          </p:cNvSpPr>
          <p:nvPr/>
        </p:nvSpPr>
        <p:spPr bwMode="auto">
          <a:xfrm flipV="1">
            <a:off x="549275" y="44069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Line 139"/>
          <p:cNvSpPr>
            <a:spLocks noChangeShapeType="1"/>
          </p:cNvSpPr>
          <p:nvPr/>
        </p:nvSpPr>
        <p:spPr bwMode="auto">
          <a:xfrm flipH="1">
            <a:off x="692150" y="45656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Line 140"/>
          <p:cNvSpPr>
            <a:spLocks noChangeShapeType="1"/>
          </p:cNvSpPr>
          <p:nvPr/>
        </p:nvSpPr>
        <p:spPr bwMode="auto">
          <a:xfrm>
            <a:off x="692150" y="5186363"/>
            <a:ext cx="6937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0" name="Line 141"/>
          <p:cNvSpPr>
            <a:spLocks noChangeShapeType="1"/>
          </p:cNvSpPr>
          <p:nvPr/>
        </p:nvSpPr>
        <p:spPr bwMode="auto">
          <a:xfrm flipH="1" flipV="1">
            <a:off x="606425" y="5257800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1" name="Line 142"/>
          <p:cNvSpPr>
            <a:spLocks noChangeShapeType="1"/>
          </p:cNvSpPr>
          <p:nvPr/>
        </p:nvSpPr>
        <p:spPr bwMode="auto">
          <a:xfrm flipH="1">
            <a:off x="1847850" y="5821363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2" name="Line 143"/>
          <p:cNvSpPr>
            <a:spLocks noChangeShapeType="1"/>
          </p:cNvSpPr>
          <p:nvPr/>
        </p:nvSpPr>
        <p:spPr bwMode="auto">
          <a:xfrm flipH="1" flipV="1">
            <a:off x="3333750" y="45354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3" name="Text Box 144"/>
          <p:cNvSpPr txBox="1">
            <a:spLocks noChangeArrowheads="1"/>
          </p:cNvSpPr>
          <p:nvPr/>
        </p:nvSpPr>
        <p:spPr bwMode="auto">
          <a:xfrm>
            <a:off x="8175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14" name="Text Box 145"/>
          <p:cNvSpPr txBox="1">
            <a:spLocks noChangeArrowheads="1"/>
          </p:cNvSpPr>
          <p:nvPr/>
        </p:nvSpPr>
        <p:spPr bwMode="auto">
          <a:xfrm>
            <a:off x="803275" y="47498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67615" name="Text Box 146"/>
          <p:cNvSpPr txBox="1">
            <a:spLocks noChangeArrowheads="1"/>
          </p:cNvSpPr>
          <p:nvPr/>
        </p:nvSpPr>
        <p:spPr bwMode="auto">
          <a:xfrm>
            <a:off x="917575" y="50831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16" name="Text Box 147"/>
          <p:cNvSpPr txBox="1">
            <a:spLocks noChangeArrowheads="1"/>
          </p:cNvSpPr>
          <p:nvPr/>
        </p:nvSpPr>
        <p:spPr bwMode="auto">
          <a:xfrm>
            <a:off x="803275" y="553085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67617" name="Text Box 148"/>
          <p:cNvSpPr txBox="1">
            <a:spLocks noChangeArrowheads="1"/>
          </p:cNvSpPr>
          <p:nvPr/>
        </p:nvSpPr>
        <p:spPr bwMode="auto">
          <a:xfrm>
            <a:off x="2232025" y="53276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67618" name="Text Box 150"/>
          <p:cNvSpPr txBox="1">
            <a:spLocks noChangeArrowheads="1"/>
          </p:cNvSpPr>
          <p:nvPr/>
        </p:nvSpPr>
        <p:spPr bwMode="auto">
          <a:xfrm>
            <a:off x="3097213" y="48958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67619" name="Text Box 151"/>
          <p:cNvSpPr txBox="1">
            <a:spLocks noChangeArrowheads="1"/>
          </p:cNvSpPr>
          <p:nvPr/>
        </p:nvSpPr>
        <p:spPr bwMode="auto">
          <a:xfrm>
            <a:off x="3689350" y="43037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67620" name="Text Box 152"/>
          <p:cNvSpPr txBox="1">
            <a:spLocks noChangeArrowheads="1"/>
          </p:cNvSpPr>
          <p:nvPr/>
        </p:nvSpPr>
        <p:spPr bwMode="auto">
          <a:xfrm>
            <a:off x="3532188" y="480853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81058" name="Text Box 193"/>
          <p:cNvSpPr txBox="1">
            <a:spLocks noChangeArrowheads="1"/>
          </p:cNvSpPr>
          <p:nvPr/>
        </p:nvSpPr>
        <p:spPr bwMode="auto">
          <a:xfrm>
            <a:off x="3563938" y="5876925"/>
            <a:ext cx="30845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No augmenting path</a:t>
            </a:r>
          </a:p>
        </p:txBody>
      </p:sp>
      <p:sp>
        <p:nvSpPr>
          <p:cNvPr id="67622" name="Rectangle 163"/>
          <p:cNvSpPr>
            <a:spLocks noChangeArrowheads="1"/>
          </p:cNvSpPr>
          <p:nvPr/>
        </p:nvSpPr>
        <p:spPr bwMode="auto">
          <a:xfrm>
            <a:off x="2268538" y="5826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67623" name="Oval 31"/>
          <p:cNvSpPr>
            <a:spLocks noChangeArrowheads="1"/>
          </p:cNvSpPr>
          <p:nvPr/>
        </p:nvSpPr>
        <p:spPr bwMode="auto">
          <a:xfrm>
            <a:off x="4716463" y="26003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67624" name="Oval 32"/>
          <p:cNvSpPr>
            <a:spLocks noChangeArrowheads="1"/>
          </p:cNvSpPr>
          <p:nvPr/>
        </p:nvSpPr>
        <p:spPr bwMode="auto">
          <a:xfrm>
            <a:off x="8518525" y="260826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67625" name="Oval 33"/>
          <p:cNvSpPr>
            <a:spLocks noChangeArrowheads="1"/>
          </p:cNvSpPr>
          <p:nvPr/>
        </p:nvSpPr>
        <p:spPr bwMode="auto">
          <a:xfrm>
            <a:off x="7386638" y="192246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6" name="Oval 34"/>
          <p:cNvSpPr>
            <a:spLocks noChangeArrowheads="1"/>
          </p:cNvSpPr>
          <p:nvPr/>
        </p:nvSpPr>
        <p:spPr bwMode="auto">
          <a:xfrm>
            <a:off x="7380288" y="3287713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7" name="Oval 35"/>
          <p:cNvSpPr>
            <a:spLocks noChangeArrowheads="1"/>
          </p:cNvSpPr>
          <p:nvPr/>
        </p:nvSpPr>
        <p:spPr bwMode="auto">
          <a:xfrm>
            <a:off x="5859463" y="3295650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8" name="Oval 36"/>
          <p:cNvSpPr>
            <a:spLocks noChangeArrowheads="1"/>
          </p:cNvSpPr>
          <p:nvPr/>
        </p:nvSpPr>
        <p:spPr bwMode="auto">
          <a:xfrm>
            <a:off x="5853113" y="1931988"/>
            <a:ext cx="490537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29" name="Line 37"/>
          <p:cNvSpPr>
            <a:spLocks noChangeShapeType="1"/>
          </p:cNvSpPr>
          <p:nvPr/>
        </p:nvSpPr>
        <p:spPr bwMode="auto">
          <a:xfrm flipV="1">
            <a:off x="5133975" y="2268538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0" name="Line 38"/>
          <p:cNvSpPr>
            <a:spLocks noChangeShapeType="1"/>
          </p:cNvSpPr>
          <p:nvPr/>
        </p:nvSpPr>
        <p:spPr bwMode="auto">
          <a:xfrm>
            <a:off x="5105400" y="3019425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1" name="Line 39"/>
          <p:cNvSpPr>
            <a:spLocks noChangeShapeType="1"/>
          </p:cNvSpPr>
          <p:nvPr/>
        </p:nvSpPr>
        <p:spPr bwMode="auto">
          <a:xfrm>
            <a:off x="5999163" y="2398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2" name="Line 40"/>
          <p:cNvSpPr>
            <a:spLocks noChangeShapeType="1"/>
          </p:cNvSpPr>
          <p:nvPr/>
        </p:nvSpPr>
        <p:spPr bwMode="auto">
          <a:xfrm flipV="1">
            <a:off x="6157913" y="2427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3" name="Line 41"/>
          <p:cNvSpPr>
            <a:spLocks noChangeShapeType="1"/>
          </p:cNvSpPr>
          <p:nvPr/>
        </p:nvSpPr>
        <p:spPr bwMode="auto">
          <a:xfrm>
            <a:off x="6330950" y="2166938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4" name="Line 42"/>
          <p:cNvSpPr>
            <a:spLocks noChangeShapeType="1"/>
          </p:cNvSpPr>
          <p:nvPr/>
        </p:nvSpPr>
        <p:spPr bwMode="auto">
          <a:xfrm flipH="1">
            <a:off x="6316663" y="2325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5" name="Line 43"/>
          <p:cNvSpPr>
            <a:spLocks noChangeShapeType="1"/>
          </p:cNvSpPr>
          <p:nvPr/>
        </p:nvSpPr>
        <p:spPr bwMode="auto">
          <a:xfrm flipV="1">
            <a:off x="7631113" y="2413000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6" name="Line 44"/>
          <p:cNvSpPr>
            <a:spLocks noChangeShapeType="1"/>
          </p:cNvSpPr>
          <p:nvPr/>
        </p:nvSpPr>
        <p:spPr bwMode="auto">
          <a:xfrm>
            <a:off x="6346825" y="353853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7" name="Line 45"/>
          <p:cNvSpPr>
            <a:spLocks noChangeShapeType="1"/>
          </p:cNvSpPr>
          <p:nvPr/>
        </p:nvSpPr>
        <p:spPr bwMode="auto">
          <a:xfrm>
            <a:off x="7847013" y="220980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8" name="Line 46"/>
          <p:cNvSpPr>
            <a:spLocks noChangeShapeType="1"/>
          </p:cNvSpPr>
          <p:nvPr/>
        </p:nvSpPr>
        <p:spPr bwMode="auto">
          <a:xfrm flipV="1">
            <a:off x="7847013" y="3003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39" name="Text Box 47"/>
          <p:cNvSpPr txBox="1">
            <a:spLocks noChangeArrowheads="1"/>
          </p:cNvSpPr>
          <p:nvPr/>
        </p:nvSpPr>
        <p:spPr bwMode="auto">
          <a:xfrm>
            <a:off x="4943475" y="2122488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0" name="Text Box 48"/>
          <p:cNvSpPr txBox="1">
            <a:spLocks noChangeArrowheads="1"/>
          </p:cNvSpPr>
          <p:nvPr/>
        </p:nvSpPr>
        <p:spPr bwMode="auto">
          <a:xfrm>
            <a:off x="4986338" y="3276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1" name="Text Box 49"/>
          <p:cNvSpPr txBox="1">
            <a:spLocks noChangeArrowheads="1"/>
          </p:cNvSpPr>
          <p:nvPr/>
        </p:nvSpPr>
        <p:spPr bwMode="auto">
          <a:xfrm>
            <a:off x="5376863" y="267017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2" name="Text Box 50"/>
          <p:cNvSpPr txBox="1">
            <a:spLocks noChangeArrowheads="1"/>
          </p:cNvSpPr>
          <p:nvPr/>
        </p:nvSpPr>
        <p:spPr bwMode="auto">
          <a:xfrm>
            <a:off x="6138863" y="265588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1/4</a:t>
            </a:r>
          </a:p>
        </p:txBody>
      </p:sp>
      <p:sp>
        <p:nvSpPr>
          <p:cNvPr id="67643" name="Text Box 51"/>
          <p:cNvSpPr txBox="1">
            <a:spLocks noChangeArrowheads="1"/>
          </p:cNvSpPr>
          <p:nvPr/>
        </p:nvSpPr>
        <p:spPr bwMode="auto">
          <a:xfrm>
            <a:off x="6516688" y="17335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67644" name="Text Box 52"/>
          <p:cNvSpPr txBox="1">
            <a:spLocks noChangeArrowheads="1"/>
          </p:cNvSpPr>
          <p:nvPr/>
        </p:nvSpPr>
        <p:spPr bwMode="auto">
          <a:xfrm>
            <a:off x="6556375" y="353695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11/14</a:t>
            </a:r>
          </a:p>
        </p:txBody>
      </p:sp>
      <p:sp>
        <p:nvSpPr>
          <p:cNvPr id="67645" name="Text Box 53"/>
          <p:cNvSpPr txBox="1">
            <a:spLocks noChangeArrowheads="1"/>
          </p:cNvSpPr>
          <p:nvPr/>
        </p:nvSpPr>
        <p:spPr bwMode="auto">
          <a:xfrm>
            <a:off x="6816725" y="27717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67646" name="Text Box 54"/>
          <p:cNvSpPr txBox="1">
            <a:spLocks noChangeArrowheads="1"/>
          </p:cNvSpPr>
          <p:nvPr/>
        </p:nvSpPr>
        <p:spPr bwMode="auto">
          <a:xfrm>
            <a:off x="7610475" y="267017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7/7</a:t>
            </a:r>
          </a:p>
        </p:txBody>
      </p:sp>
      <p:sp>
        <p:nvSpPr>
          <p:cNvPr id="67647" name="Text Box 55"/>
          <p:cNvSpPr txBox="1">
            <a:spLocks noChangeArrowheads="1"/>
          </p:cNvSpPr>
          <p:nvPr/>
        </p:nvSpPr>
        <p:spPr bwMode="auto">
          <a:xfrm>
            <a:off x="8101013" y="20494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7648" name="Text Box 56"/>
          <p:cNvSpPr txBox="1">
            <a:spLocks noChangeArrowheads="1"/>
          </p:cNvSpPr>
          <p:nvPr/>
        </p:nvSpPr>
        <p:spPr bwMode="auto">
          <a:xfrm>
            <a:off x="8115300" y="3205163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81086" name="Text Box 190"/>
          <p:cNvSpPr txBox="1">
            <a:spLocks noChangeArrowheads="1"/>
          </p:cNvSpPr>
          <p:nvPr/>
        </p:nvSpPr>
        <p:spPr bwMode="auto">
          <a:xfrm>
            <a:off x="5399088" y="4221163"/>
            <a:ext cx="374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Maximum flow |</a:t>
            </a:r>
            <a:r>
              <a:rPr lang="en-US" altLang="zh-CN" sz="2000" i="1"/>
              <a:t>f</a:t>
            </a:r>
            <a:r>
              <a:rPr lang="en-US" altLang="zh-CN" sz="2000"/>
              <a:t>| = 11+12 = 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58" grpId="0"/>
      <p:bldP spid="810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752600"/>
            <a:ext cx="81153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795463"/>
            <a:ext cx="7543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738313"/>
            <a:ext cx="76962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781175"/>
            <a:ext cx="75057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824038"/>
            <a:ext cx="78295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The Tao of Flow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5" y="981075"/>
            <a:ext cx="5559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8563" y="2306638"/>
            <a:ext cx="6621462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8038" y="3573463"/>
            <a:ext cx="4864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0" y="4859338"/>
            <a:ext cx="7762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98563" y="5897563"/>
            <a:ext cx="74422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757363"/>
            <a:ext cx="76866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Problem</a:t>
            </a:r>
            <a:r>
              <a:rPr altLang="en-US" b="1">
                <a:solidFill>
                  <a:srgbClr val="262626"/>
                </a:solidFill>
                <a:ea typeface="宋体" charset="-122"/>
              </a:rPr>
              <a:t>：</a:t>
            </a:r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1833563"/>
            <a:ext cx="7696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5373688"/>
            <a:ext cx="78962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Time Complexity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1211263"/>
            <a:ext cx="28432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930400"/>
            <a:ext cx="656748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813" y="3146425"/>
            <a:ext cx="61626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813" y="5013325"/>
            <a:ext cx="4846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3488" y="3944938"/>
            <a:ext cx="1057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4932363" y="4130675"/>
            <a:ext cx="719137" cy="0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84213" y="2076450"/>
            <a:ext cx="8351837" cy="1143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br>
              <a:rPr lang="en-US" altLang="zh-CN" sz="4000" b="1" dirty="0"/>
            </a:br>
            <a:r>
              <a:rPr lang="en-US" altLang="zh-CN" sz="4000" b="1" dirty="0"/>
              <a:t> </a:t>
            </a:r>
            <a:br>
              <a:rPr lang="en-US" altLang="zh-CN" sz="4000" b="1" dirty="0"/>
            </a:br>
            <a:r>
              <a:rPr lang="en-US" altLang="zh-CN" sz="4000" b="1" dirty="0"/>
              <a:t>       Edmonds &amp; Karp Algorithm</a:t>
            </a:r>
            <a:endParaRPr altLang="en-US" sz="4000" b="1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Breadth-First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Input:</a:t>
            </a:r>
            <a:r>
              <a:rPr lang="en-US" altLang="zh-CN" sz="2800" dirty="0"/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        - Graph </a:t>
            </a:r>
            <a:r>
              <a:rPr lang="en-US" altLang="zh-CN" sz="2800" i="1" dirty="0">
                <a:solidFill>
                  <a:schemeClr val="hlink"/>
                </a:solidFill>
              </a:rPr>
              <a:t>G </a:t>
            </a:r>
            <a:r>
              <a:rPr lang="en-US" altLang="zh-CN" sz="2800" dirty="0">
                <a:solidFill>
                  <a:schemeClr val="hlink"/>
                </a:solidFill>
              </a:rPr>
              <a:t>= (</a:t>
            </a:r>
            <a:r>
              <a:rPr lang="en-US" altLang="zh-CN" sz="2800" i="1" dirty="0">
                <a:solidFill>
                  <a:schemeClr val="hlink"/>
                </a:solidFill>
              </a:rPr>
              <a:t>V, E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en-US" altLang="zh-CN" sz="2800" dirty="0"/>
              <a:t>, either directed or undirected, </a:t>
            </a:r>
            <a:br>
              <a:rPr lang="en-US" altLang="zh-CN" sz="2800" dirty="0"/>
            </a:br>
            <a:r>
              <a:rPr lang="en-US" altLang="zh-CN" sz="2800" dirty="0"/>
              <a:t>     - </a:t>
            </a:r>
            <a:r>
              <a:rPr lang="en-US" altLang="zh-CN" sz="2800" i="1" dirty="0">
                <a:solidFill>
                  <a:schemeClr val="hlink"/>
                </a:solidFill>
              </a:rPr>
              <a:t>source vertex s </a:t>
            </a:r>
            <a:r>
              <a:rPr lang="en-US" altLang="zh-CN" sz="2800" dirty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en-US" altLang="zh-CN" sz="2800" i="1" dirty="0">
                <a:solidFill>
                  <a:schemeClr val="hlink"/>
                </a:solidFill>
              </a:rPr>
              <a:t>V</a:t>
            </a:r>
            <a:r>
              <a:rPr lang="en-US" altLang="zh-CN" sz="2800" dirty="0"/>
              <a:t>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Output:       </a:t>
            </a:r>
            <a:r>
              <a:rPr lang="en-US" altLang="zh-CN" sz="2800" dirty="0"/>
              <a:t> for all </a:t>
            </a:r>
            <a:r>
              <a:rPr lang="en-US" altLang="zh-CN" sz="2800" i="1" dirty="0"/>
              <a:t>v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V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000099"/>
                </a:solidFill>
              </a:rPr>
              <a:t>d</a:t>
            </a:r>
            <a:r>
              <a:rPr lang="en-US" altLang="zh-CN" dirty="0">
                <a:solidFill>
                  <a:srgbClr val="000099"/>
                </a:solidFill>
              </a:rPr>
              <a:t>[</a:t>
            </a:r>
            <a:r>
              <a:rPr lang="en-US" altLang="zh-CN" i="1" dirty="0">
                <a:solidFill>
                  <a:srgbClr val="000099"/>
                </a:solidFill>
              </a:rPr>
              <a:t>v</a:t>
            </a:r>
            <a:r>
              <a:rPr lang="en-US" altLang="zh-CN" dirty="0">
                <a:solidFill>
                  <a:srgbClr val="000099"/>
                </a:solidFill>
              </a:rPr>
              <a:t>]</a:t>
            </a:r>
            <a:r>
              <a:rPr lang="en-US" altLang="zh-CN" sz="2400" dirty="0"/>
              <a:t> =  length of </a:t>
            </a:r>
            <a:r>
              <a:rPr lang="en-US" altLang="zh-CN" sz="2400" dirty="0">
                <a:solidFill>
                  <a:srgbClr val="7030A0"/>
                </a:solidFill>
              </a:rPr>
              <a:t>shortest path </a:t>
            </a:r>
            <a:r>
              <a:rPr lang="en-US" altLang="zh-CN" sz="2400" dirty="0"/>
              <a:t>from </a:t>
            </a:r>
            <a:r>
              <a:rPr lang="en-US" altLang="zh-CN" sz="2400" i="1" dirty="0"/>
              <a:t>s </a:t>
            </a:r>
            <a:r>
              <a:rPr lang="en-US" altLang="zh-CN" sz="2400" dirty="0"/>
              <a:t>to </a:t>
            </a:r>
            <a:r>
              <a:rPr lang="en-US" altLang="zh-CN" sz="2400" i="1" dirty="0"/>
              <a:t>v</a:t>
            </a:r>
            <a:endParaRPr lang="en-US" altLang="zh-CN" sz="24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i="1" dirty="0"/>
              <a:t>                          </a:t>
            </a:r>
            <a:r>
              <a:rPr lang="en-US" altLang="zh-CN" sz="2400" b="0" i="1" dirty="0"/>
              <a:t>(d</a:t>
            </a:r>
            <a:r>
              <a:rPr lang="en-US" altLang="zh-CN" sz="2400" b="0" dirty="0"/>
              <a:t>[</a:t>
            </a:r>
            <a:r>
              <a:rPr lang="en-US" altLang="zh-CN" sz="2400" b="0" i="1" dirty="0"/>
              <a:t>v</a:t>
            </a:r>
            <a:r>
              <a:rPr lang="en-US" altLang="zh-CN" sz="2400" b="0" dirty="0"/>
              <a:t>] = </a:t>
            </a:r>
            <a:r>
              <a:rPr lang="en-US" altLang="zh-CN" sz="2400" b="0" dirty="0">
                <a:sym typeface="Symbol" pitchFamily="18" charset="2"/>
              </a:rPr>
              <a:t> if </a:t>
            </a:r>
            <a:r>
              <a:rPr lang="en-US" altLang="zh-CN" sz="2400" b="0" i="1" dirty="0">
                <a:sym typeface="Symbol" pitchFamily="18" charset="2"/>
              </a:rPr>
              <a:t>v</a:t>
            </a:r>
            <a:r>
              <a:rPr lang="en-US" altLang="zh-CN" sz="2400" b="0" dirty="0">
                <a:sym typeface="Symbol" pitchFamily="18" charset="2"/>
              </a:rPr>
              <a:t> is not reachable from </a:t>
            </a:r>
            <a:r>
              <a:rPr lang="en-US" altLang="zh-CN" sz="2400" b="0" i="1" dirty="0">
                <a:sym typeface="Symbol" pitchFamily="18" charset="2"/>
              </a:rPr>
              <a:t>s).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400" dirty="0"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rgbClr val="000099"/>
                </a:solidFill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0099"/>
                </a:solidFill>
              </a:rPr>
              <a:t>[</a:t>
            </a:r>
            <a:r>
              <a:rPr lang="en-US" altLang="zh-CN" i="1" dirty="0">
                <a:solidFill>
                  <a:srgbClr val="000099"/>
                </a:solidFill>
              </a:rPr>
              <a:t>v</a:t>
            </a:r>
            <a:r>
              <a:rPr lang="en-US" altLang="zh-CN" dirty="0">
                <a:solidFill>
                  <a:srgbClr val="000099"/>
                </a:solidFill>
              </a:rPr>
              <a:t>]</a:t>
            </a:r>
            <a:r>
              <a:rPr lang="en-US" altLang="zh-CN" sz="2400" dirty="0"/>
              <a:t> = </a:t>
            </a:r>
            <a:r>
              <a:rPr lang="en-US" altLang="zh-CN" sz="2400" i="1" dirty="0"/>
              <a:t>u  </a:t>
            </a:r>
            <a:r>
              <a:rPr lang="en-US" altLang="zh-CN" sz="2400" dirty="0"/>
              <a:t>if (</a:t>
            </a:r>
            <a:r>
              <a:rPr lang="en-US" altLang="zh-CN" sz="2400" i="1" dirty="0"/>
              <a:t>u, v</a:t>
            </a:r>
            <a:r>
              <a:rPr lang="en-US" altLang="zh-CN" sz="2400" dirty="0"/>
              <a:t>)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last edge on shortest path </a:t>
            </a:r>
            <a:r>
              <a:rPr lang="en-US" altLang="zh-CN" sz="2400" i="1" dirty="0"/>
              <a:t>s      v</a:t>
            </a:r>
            <a:r>
              <a:rPr lang="en-US" altLang="zh-CN" sz="2400" dirty="0"/>
              <a:t>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/>
              <a:t>u</a:t>
            </a:r>
            <a:r>
              <a:rPr lang="en-US" altLang="zh-CN" dirty="0"/>
              <a:t> is </a:t>
            </a:r>
            <a:r>
              <a:rPr lang="en-US" altLang="zh-CN" i="1" dirty="0"/>
              <a:t>v</a:t>
            </a:r>
            <a:r>
              <a:rPr lang="en-US" altLang="zh-CN" dirty="0"/>
              <a:t>’s </a:t>
            </a:r>
            <a:r>
              <a:rPr lang="en-US" altLang="zh-CN" dirty="0">
                <a:solidFill>
                  <a:srgbClr val="CC3300"/>
                </a:solidFill>
              </a:rPr>
              <a:t>predecessor</a:t>
            </a:r>
            <a:r>
              <a:rPr lang="en-US" altLang="zh-CN" dirty="0"/>
              <a:t>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000099"/>
                </a:solidFill>
              </a:rPr>
              <a:t>breadth-first tree</a:t>
            </a:r>
            <a:r>
              <a:rPr lang="en-US" altLang="zh-CN" dirty="0"/>
              <a:t> </a:t>
            </a:r>
            <a:r>
              <a:rPr lang="en-US" altLang="zh-CN" sz="2400" dirty="0"/>
              <a:t>= a tree with root </a:t>
            </a:r>
            <a:r>
              <a:rPr lang="en-US" altLang="zh-CN" sz="2400" i="1" dirty="0">
                <a:solidFill>
                  <a:srgbClr val="0066FF"/>
                </a:solidFill>
              </a:rPr>
              <a:t>s</a:t>
            </a:r>
            <a:r>
              <a:rPr lang="en-US" altLang="zh-CN" sz="2400" dirty="0"/>
              <a:t> that contains all reachable vertices.</a:t>
            </a:r>
          </a:p>
          <a:p>
            <a:pPr marL="1085850"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i="1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4" name="Freeform 16"/>
          <p:cNvSpPr>
            <a:spLocks/>
          </p:cNvSpPr>
          <p:nvPr/>
        </p:nvSpPr>
        <p:spPr bwMode="auto">
          <a:xfrm>
            <a:off x="7294563" y="4600575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Definitions on BSF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9999"/>
                </a:solidFill>
              </a:rPr>
              <a:t>Path</a:t>
            </a:r>
            <a:r>
              <a:rPr lang="en-US" altLang="zh-CN" dirty="0">
                <a:solidFill>
                  <a:srgbClr val="000000"/>
                </a:solidFill>
              </a:rPr>
              <a:t> between vertices </a:t>
            </a:r>
            <a:r>
              <a:rPr lang="en-US" altLang="zh-CN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   vertices (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 …, </a:t>
            </a:r>
            <a:r>
              <a:rPr lang="en-US" altLang="zh-CN" i="1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) such that 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         </a:t>
            </a:r>
            <a:r>
              <a:rPr lang="en-US" altLang="zh-CN" i="1" dirty="0">
                <a:solidFill>
                  <a:srgbClr val="000000"/>
                </a:solidFill>
              </a:rPr>
              <a:t>u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dirty="0">
                <a:solidFill>
                  <a:srgbClr val="000000"/>
                </a:solidFill>
              </a:rPr>
              <a:t> =</a:t>
            </a:r>
            <a:r>
              <a:rPr lang="en-US" altLang="zh-CN" i="1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</a:p>
          <a:p>
            <a:pPr marL="0" indent="0" eaLnBrk="0" hangingPunc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            (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i="1" dirty="0">
                <a:solidFill>
                  <a:srgbClr val="000000"/>
                </a:solidFill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</a:rPr>
              <a:t>i+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zh-CN" i="1" dirty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, for all 1 </a:t>
            </a:r>
            <a:r>
              <a:rPr lang="en-US" altLang="zh-CN" i="1" dirty="0" err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 </a:t>
            </a:r>
            <a:r>
              <a:rPr lang="en-US" altLang="zh-CN" i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-1.</a:t>
            </a: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Length of the path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: Number of  edges in the path.</a:t>
            </a: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endParaRPr lang="en-US" altLang="zh-CN" dirty="0">
              <a:solidFill>
                <a:srgbClr val="000000"/>
              </a:solidFill>
              <a:sym typeface="Symbol" pitchFamily="18" charset="2"/>
            </a:endParaRPr>
          </a:p>
          <a:p>
            <a:pPr eaLnBrk="0" hangingPunct="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Path is </a:t>
            </a:r>
            <a:r>
              <a:rPr lang="en-US" altLang="zh-CN" dirty="0">
                <a:solidFill>
                  <a:srgbClr val="009999"/>
                </a:solidFill>
                <a:sym typeface="Symbol" pitchFamily="18" charset="2"/>
              </a:rPr>
              <a:t>simple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if no vertex is repeated.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altLang="en-US" dirty="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Principle of Breadth-First 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Expands the frontier between discovered and undiscovered vertices </a:t>
            </a:r>
            <a:r>
              <a:rPr lang="en-US" altLang="zh-CN" dirty="0">
                <a:solidFill>
                  <a:srgbClr val="0000FF"/>
                </a:solidFill>
              </a:rPr>
              <a:t>uniformly</a:t>
            </a:r>
            <a:r>
              <a:rPr lang="en-US" altLang="zh-CN" dirty="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 across the </a:t>
            </a:r>
            <a:r>
              <a:rPr lang="en-US" altLang="zh-CN" dirty="0">
                <a:solidFill>
                  <a:srgbClr val="0066FF"/>
                </a:solidFill>
              </a:rPr>
              <a:t>breadth </a:t>
            </a:r>
            <a:r>
              <a:rPr lang="en-US" altLang="zh-CN" dirty="0"/>
              <a:t>of the frontier.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 vertex is </a:t>
            </a:r>
            <a:r>
              <a:rPr lang="en-US" altLang="zh-CN" dirty="0">
                <a:solidFill>
                  <a:schemeClr val="hlink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discovered</a:t>
            </a:r>
            <a:r>
              <a:rPr lang="en-US" altLang="zh-CN" dirty="0">
                <a:solidFill>
                  <a:schemeClr val="hlink"/>
                </a:solidFill>
              </a:rPr>
              <a:t>”</a:t>
            </a:r>
            <a:r>
              <a:rPr lang="en-US" altLang="zh-CN" dirty="0"/>
              <a:t> the first time it is encountered during the search.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 vertex is </a:t>
            </a:r>
            <a:r>
              <a:rPr lang="en-US" altLang="zh-CN" dirty="0">
                <a:solidFill>
                  <a:schemeClr val="hlink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finished</a:t>
            </a:r>
            <a:r>
              <a:rPr lang="en-US" altLang="zh-CN" dirty="0">
                <a:solidFill>
                  <a:schemeClr val="hlink"/>
                </a:solidFill>
              </a:rPr>
              <a:t>”</a:t>
            </a:r>
            <a:r>
              <a:rPr lang="en-US" altLang="zh-CN" dirty="0"/>
              <a:t> if all vertices adjacent to it have been discovered.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BFS for Shortest Paths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2051050" y="24558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2211388" y="2325688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Finished</a:t>
            </a:r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2051050" y="20653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40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2228850" y="1893888"/>
            <a:ext cx="162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B2B2B2"/>
                </a:solidFill>
                <a:latin typeface="Times New Roman" pitchFamily="18" charset="0"/>
              </a:rPr>
              <a:t>Discovered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804863" y="3786188"/>
            <a:ext cx="2185987" cy="2560637"/>
            <a:chOff x="451" y="1616"/>
            <a:chExt cx="1377" cy="1613"/>
          </a:xfrm>
        </p:grpSpPr>
        <p:sp>
          <p:nvSpPr>
            <p:cNvPr id="44176" name="Oval 11"/>
            <p:cNvSpPr>
              <a:spLocks noChangeArrowheads="1"/>
            </p:cNvSpPr>
            <p:nvPr/>
          </p:nvSpPr>
          <p:spPr bwMode="auto">
            <a:xfrm>
              <a:off x="912" y="202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77" name="Oval 12"/>
            <p:cNvSpPr>
              <a:spLocks noChangeArrowheads="1"/>
            </p:cNvSpPr>
            <p:nvPr/>
          </p:nvSpPr>
          <p:spPr bwMode="auto">
            <a:xfrm>
              <a:off x="659" y="2628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78" name="Oval 13"/>
            <p:cNvSpPr>
              <a:spLocks noChangeArrowheads="1"/>
            </p:cNvSpPr>
            <p:nvPr/>
          </p:nvSpPr>
          <p:spPr bwMode="auto">
            <a:xfrm>
              <a:off x="900" y="236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79" name="Oval 14"/>
            <p:cNvSpPr>
              <a:spLocks noChangeArrowheads="1"/>
            </p:cNvSpPr>
            <p:nvPr/>
          </p:nvSpPr>
          <p:spPr bwMode="auto">
            <a:xfrm>
              <a:off x="1321" y="202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80" name="Oval 15"/>
            <p:cNvSpPr>
              <a:spLocks noChangeArrowheads="1"/>
            </p:cNvSpPr>
            <p:nvPr/>
          </p:nvSpPr>
          <p:spPr bwMode="auto">
            <a:xfrm>
              <a:off x="944" y="286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81" name="Oval 16"/>
            <p:cNvSpPr>
              <a:spLocks noChangeArrowheads="1"/>
            </p:cNvSpPr>
            <p:nvPr/>
          </p:nvSpPr>
          <p:spPr bwMode="auto">
            <a:xfrm>
              <a:off x="1266" y="313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82" name="Line 17"/>
            <p:cNvSpPr>
              <a:spLocks noChangeShapeType="1"/>
            </p:cNvSpPr>
            <p:nvPr/>
          </p:nvSpPr>
          <p:spPr bwMode="auto">
            <a:xfrm flipV="1">
              <a:off x="736" y="2450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3" name="Line 18"/>
            <p:cNvSpPr>
              <a:spLocks noChangeShapeType="1"/>
            </p:cNvSpPr>
            <p:nvPr/>
          </p:nvSpPr>
          <p:spPr bwMode="auto">
            <a:xfrm>
              <a:off x="947" y="210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4" name="Line 19"/>
            <p:cNvSpPr>
              <a:spLocks noChangeShapeType="1"/>
            </p:cNvSpPr>
            <p:nvPr/>
          </p:nvSpPr>
          <p:spPr bwMode="auto">
            <a:xfrm>
              <a:off x="998" y="2450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5" name="Line 20"/>
            <p:cNvSpPr>
              <a:spLocks noChangeShapeType="1"/>
            </p:cNvSpPr>
            <p:nvPr/>
          </p:nvSpPr>
          <p:spPr bwMode="auto">
            <a:xfrm>
              <a:off x="728" y="2713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6" name="Line 21"/>
            <p:cNvSpPr>
              <a:spLocks noChangeShapeType="1"/>
            </p:cNvSpPr>
            <p:nvPr/>
          </p:nvSpPr>
          <p:spPr bwMode="auto">
            <a:xfrm flipH="1">
              <a:off x="1019" y="2632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7" name="Line 22"/>
            <p:cNvSpPr>
              <a:spLocks noChangeShapeType="1"/>
            </p:cNvSpPr>
            <p:nvPr/>
          </p:nvSpPr>
          <p:spPr bwMode="auto">
            <a:xfrm>
              <a:off x="983" y="2065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8" name="Line 23"/>
            <p:cNvSpPr>
              <a:spLocks noChangeShapeType="1"/>
            </p:cNvSpPr>
            <p:nvPr/>
          </p:nvSpPr>
          <p:spPr bwMode="auto">
            <a:xfrm flipH="1">
              <a:off x="1245" y="2130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9" name="Oval 24"/>
            <p:cNvSpPr>
              <a:spLocks noChangeArrowheads="1"/>
            </p:cNvSpPr>
            <p:nvPr/>
          </p:nvSpPr>
          <p:spPr bwMode="auto">
            <a:xfrm>
              <a:off x="1507" y="27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0" name="Oval 25"/>
            <p:cNvSpPr>
              <a:spLocks noChangeArrowheads="1"/>
            </p:cNvSpPr>
            <p:nvPr/>
          </p:nvSpPr>
          <p:spPr bwMode="auto">
            <a:xfrm>
              <a:off x="1740" y="224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1" name="Line 26"/>
            <p:cNvSpPr>
              <a:spLocks noChangeShapeType="1"/>
            </p:cNvSpPr>
            <p:nvPr/>
          </p:nvSpPr>
          <p:spPr bwMode="auto">
            <a:xfrm>
              <a:off x="1405" y="2087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2" name="Line 27"/>
            <p:cNvSpPr>
              <a:spLocks noChangeShapeType="1"/>
            </p:cNvSpPr>
            <p:nvPr/>
          </p:nvSpPr>
          <p:spPr bwMode="auto">
            <a:xfrm>
              <a:off x="1267" y="2610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3" name="Line 28"/>
            <p:cNvSpPr>
              <a:spLocks noChangeShapeType="1"/>
            </p:cNvSpPr>
            <p:nvPr/>
          </p:nvSpPr>
          <p:spPr bwMode="auto">
            <a:xfrm flipV="1">
              <a:off x="1579" y="2341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4" name="Line 29"/>
            <p:cNvSpPr>
              <a:spLocks noChangeShapeType="1"/>
            </p:cNvSpPr>
            <p:nvPr/>
          </p:nvSpPr>
          <p:spPr bwMode="auto">
            <a:xfrm>
              <a:off x="1027" y="2952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5" name="Line 30"/>
            <p:cNvSpPr>
              <a:spLocks noChangeShapeType="1"/>
            </p:cNvSpPr>
            <p:nvPr/>
          </p:nvSpPr>
          <p:spPr bwMode="auto">
            <a:xfrm flipH="1">
              <a:off x="1339" y="2821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6" name="Oval 31"/>
            <p:cNvSpPr>
              <a:spLocks noChangeArrowheads="1"/>
            </p:cNvSpPr>
            <p:nvPr/>
          </p:nvSpPr>
          <p:spPr bwMode="auto">
            <a:xfrm>
              <a:off x="516" y="202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7" name="Oval 32"/>
            <p:cNvSpPr>
              <a:spLocks noChangeArrowheads="1"/>
            </p:cNvSpPr>
            <p:nvPr/>
          </p:nvSpPr>
          <p:spPr bwMode="auto">
            <a:xfrm>
              <a:off x="512" y="234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8" name="Oval 33"/>
            <p:cNvSpPr>
              <a:spLocks noChangeArrowheads="1"/>
            </p:cNvSpPr>
            <p:nvPr/>
          </p:nvSpPr>
          <p:spPr bwMode="auto">
            <a:xfrm>
              <a:off x="504" y="16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99" name="Oval 34"/>
            <p:cNvSpPr>
              <a:spLocks noChangeArrowheads="1"/>
            </p:cNvSpPr>
            <p:nvPr/>
          </p:nvSpPr>
          <p:spPr bwMode="auto">
            <a:xfrm>
              <a:off x="898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00" name="Oval 35"/>
            <p:cNvSpPr>
              <a:spLocks noChangeArrowheads="1"/>
            </p:cNvSpPr>
            <p:nvPr/>
          </p:nvSpPr>
          <p:spPr bwMode="auto">
            <a:xfrm>
              <a:off x="1304" y="16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01" name="Line 36"/>
            <p:cNvSpPr>
              <a:spLocks noChangeShapeType="1"/>
            </p:cNvSpPr>
            <p:nvPr/>
          </p:nvSpPr>
          <p:spPr bwMode="auto">
            <a:xfrm>
              <a:off x="949" y="173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2" name="Line 37"/>
            <p:cNvSpPr>
              <a:spLocks noChangeShapeType="1"/>
            </p:cNvSpPr>
            <p:nvPr/>
          </p:nvSpPr>
          <p:spPr bwMode="auto">
            <a:xfrm>
              <a:off x="992" y="1674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3" name="Line 38"/>
            <p:cNvSpPr>
              <a:spLocks noChangeShapeType="1"/>
            </p:cNvSpPr>
            <p:nvPr/>
          </p:nvSpPr>
          <p:spPr bwMode="auto">
            <a:xfrm>
              <a:off x="556" y="1761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4" name="Line 39"/>
            <p:cNvSpPr>
              <a:spLocks noChangeShapeType="1"/>
            </p:cNvSpPr>
            <p:nvPr/>
          </p:nvSpPr>
          <p:spPr bwMode="auto">
            <a:xfrm>
              <a:off x="620" y="208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5" name="Line 40"/>
            <p:cNvSpPr>
              <a:spLocks noChangeShapeType="1"/>
            </p:cNvSpPr>
            <p:nvPr/>
          </p:nvSpPr>
          <p:spPr bwMode="auto">
            <a:xfrm>
              <a:off x="579" y="168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6" name="Line 41"/>
            <p:cNvSpPr>
              <a:spLocks noChangeShapeType="1"/>
            </p:cNvSpPr>
            <p:nvPr/>
          </p:nvSpPr>
          <p:spPr bwMode="auto">
            <a:xfrm>
              <a:off x="1336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7" name="Line 42"/>
            <p:cNvSpPr>
              <a:spLocks noChangeShapeType="1"/>
            </p:cNvSpPr>
            <p:nvPr/>
          </p:nvSpPr>
          <p:spPr bwMode="auto">
            <a:xfrm>
              <a:off x="563" y="2110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8" name="Line 43"/>
            <p:cNvSpPr>
              <a:spLocks noChangeShapeType="1"/>
            </p:cNvSpPr>
            <p:nvPr/>
          </p:nvSpPr>
          <p:spPr bwMode="auto">
            <a:xfrm>
              <a:off x="569" y="2443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09" name="Oval 44"/>
            <p:cNvSpPr>
              <a:spLocks noChangeArrowheads="1"/>
            </p:cNvSpPr>
            <p:nvPr/>
          </p:nvSpPr>
          <p:spPr bwMode="auto">
            <a:xfrm>
              <a:off x="451" y="290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10" name="Line 45"/>
            <p:cNvSpPr>
              <a:spLocks noChangeShapeType="1"/>
            </p:cNvSpPr>
            <p:nvPr/>
          </p:nvSpPr>
          <p:spPr bwMode="auto">
            <a:xfrm flipH="1">
              <a:off x="489" y="2443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11" name="Line 46"/>
            <p:cNvSpPr>
              <a:spLocks noChangeShapeType="1"/>
            </p:cNvSpPr>
            <p:nvPr/>
          </p:nvSpPr>
          <p:spPr bwMode="auto">
            <a:xfrm flipV="1">
              <a:off x="532" y="2930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12" name="Text Box 47"/>
            <p:cNvSpPr txBox="1">
              <a:spLocks noChangeArrowheads="1"/>
            </p:cNvSpPr>
            <p:nvPr/>
          </p:nvSpPr>
          <p:spPr bwMode="auto">
            <a:xfrm>
              <a:off x="937" y="2213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213" name="Oval 48"/>
            <p:cNvSpPr>
              <a:spLocks noChangeArrowheads="1"/>
            </p:cNvSpPr>
            <p:nvPr/>
          </p:nvSpPr>
          <p:spPr bwMode="auto">
            <a:xfrm>
              <a:off x="1191" y="2557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214" name="Oval 49"/>
            <p:cNvSpPr>
              <a:spLocks noChangeArrowheads="1"/>
            </p:cNvSpPr>
            <p:nvPr/>
          </p:nvSpPr>
          <p:spPr bwMode="auto">
            <a:xfrm>
              <a:off x="900" y="2026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215" name="Text Box 50"/>
            <p:cNvSpPr txBox="1">
              <a:spLocks noChangeArrowheads="1"/>
            </p:cNvSpPr>
            <p:nvPr/>
          </p:nvSpPr>
          <p:spPr bwMode="auto">
            <a:xfrm>
              <a:off x="1022" y="245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216" name="Text Box 51"/>
            <p:cNvSpPr txBox="1">
              <a:spLocks noChangeArrowheads="1"/>
            </p:cNvSpPr>
            <p:nvPr/>
          </p:nvSpPr>
          <p:spPr bwMode="auto">
            <a:xfrm>
              <a:off x="651" y="23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217" name="Text Box 52"/>
            <p:cNvSpPr txBox="1">
              <a:spLocks noChangeArrowheads="1"/>
            </p:cNvSpPr>
            <p:nvPr/>
          </p:nvSpPr>
          <p:spPr bwMode="auto">
            <a:xfrm>
              <a:off x="769" y="20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275013" y="3486150"/>
            <a:ext cx="2398712" cy="2895600"/>
            <a:chOff x="2063" y="1392"/>
            <a:chExt cx="1511" cy="1824"/>
          </a:xfrm>
        </p:grpSpPr>
        <p:sp>
          <p:nvSpPr>
            <p:cNvPr id="44130" name="Oval 54"/>
            <p:cNvSpPr>
              <a:spLocks noChangeArrowheads="1"/>
            </p:cNvSpPr>
            <p:nvPr/>
          </p:nvSpPr>
          <p:spPr bwMode="auto">
            <a:xfrm>
              <a:off x="2658" y="201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1" name="Oval 55"/>
            <p:cNvSpPr>
              <a:spLocks noChangeArrowheads="1"/>
            </p:cNvSpPr>
            <p:nvPr/>
          </p:nvSpPr>
          <p:spPr bwMode="auto">
            <a:xfrm>
              <a:off x="2646" y="234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2" name="Oval 56"/>
            <p:cNvSpPr>
              <a:spLocks noChangeArrowheads="1"/>
            </p:cNvSpPr>
            <p:nvPr/>
          </p:nvSpPr>
          <p:spPr bwMode="auto">
            <a:xfrm>
              <a:off x="3012" y="312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3" name="Line 57"/>
            <p:cNvSpPr>
              <a:spLocks noChangeShapeType="1"/>
            </p:cNvSpPr>
            <p:nvPr/>
          </p:nvSpPr>
          <p:spPr bwMode="auto">
            <a:xfrm flipV="1">
              <a:off x="2482" y="2437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4" name="Line 58"/>
            <p:cNvSpPr>
              <a:spLocks noChangeShapeType="1"/>
            </p:cNvSpPr>
            <p:nvPr/>
          </p:nvSpPr>
          <p:spPr bwMode="auto">
            <a:xfrm>
              <a:off x="2693" y="209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" name="Line 59"/>
            <p:cNvSpPr>
              <a:spLocks noChangeShapeType="1"/>
            </p:cNvSpPr>
            <p:nvPr/>
          </p:nvSpPr>
          <p:spPr bwMode="auto">
            <a:xfrm>
              <a:off x="2744" y="2437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6" name="Line 60"/>
            <p:cNvSpPr>
              <a:spLocks noChangeShapeType="1"/>
            </p:cNvSpPr>
            <p:nvPr/>
          </p:nvSpPr>
          <p:spPr bwMode="auto">
            <a:xfrm>
              <a:off x="2474" y="2700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7" name="Line 61"/>
            <p:cNvSpPr>
              <a:spLocks noChangeShapeType="1"/>
            </p:cNvSpPr>
            <p:nvPr/>
          </p:nvSpPr>
          <p:spPr bwMode="auto">
            <a:xfrm flipH="1">
              <a:off x="2765" y="2619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8" name="Line 62"/>
            <p:cNvSpPr>
              <a:spLocks noChangeShapeType="1"/>
            </p:cNvSpPr>
            <p:nvPr/>
          </p:nvSpPr>
          <p:spPr bwMode="auto">
            <a:xfrm>
              <a:off x="2729" y="205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9" name="Line 63"/>
            <p:cNvSpPr>
              <a:spLocks noChangeShapeType="1"/>
            </p:cNvSpPr>
            <p:nvPr/>
          </p:nvSpPr>
          <p:spPr bwMode="auto">
            <a:xfrm flipH="1">
              <a:off x="2991" y="2117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0" name="Oval 64"/>
            <p:cNvSpPr>
              <a:spLocks noChangeArrowheads="1"/>
            </p:cNvSpPr>
            <p:nvPr/>
          </p:nvSpPr>
          <p:spPr bwMode="auto">
            <a:xfrm>
              <a:off x="3486" y="22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1" name="Line 65"/>
            <p:cNvSpPr>
              <a:spLocks noChangeShapeType="1"/>
            </p:cNvSpPr>
            <p:nvPr/>
          </p:nvSpPr>
          <p:spPr bwMode="auto">
            <a:xfrm>
              <a:off x="3151" y="2074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2" name="Line 66"/>
            <p:cNvSpPr>
              <a:spLocks noChangeShapeType="1"/>
            </p:cNvSpPr>
            <p:nvPr/>
          </p:nvSpPr>
          <p:spPr bwMode="auto">
            <a:xfrm>
              <a:off x="3013" y="2597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3" name="Line 67"/>
            <p:cNvSpPr>
              <a:spLocks noChangeShapeType="1"/>
            </p:cNvSpPr>
            <p:nvPr/>
          </p:nvSpPr>
          <p:spPr bwMode="auto">
            <a:xfrm flipV="1">
              <a:off x="3325" y="2328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4" name="Line 68"/>
            <p:cNvSpPr>
              <a:spLocks noChangeShapeType="1"/>
            </p:cNvSpPr>
            <p:nvPr/>
          </p:nvSpPr>
          <p:spPr bwMode="auto">
            <a:xfrm>
              <a:off x="2773" y="2939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5" name="Line 69"/>
            <p:cNvSpPr>
              <a:spLocks noChangeShapeType="1"/>
            </p:cNvSpPr>
            <p:nvPr/>
          </p:nvSpPr>
          <p:spPr bwMode="auto">
            <a:xfrm flipH="1">
              <a:off x="3085" y="2808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46" name="Oval 70"/>
            <p:cNvSpPr>
              <a:spLocks noChangeArrowheads="1"/>
            </p:cNvSpPr>
            <p:nvPr/>
          </p:nvSpPr>
          <p:spPr bwMode="auto">
            <a:xfrm>
              <a:off x="2955" y="254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7" name="Oval 71"/>
            <p:cNvSpPr>
              <a:spLocks noChangeArrowheads="1"/>
            </p:cNvSpPr>
            <p:nvPr/>
          </p:nvSpPr>
          <p:spPr bwMode="auto">
            <a:xfrm>
              <a:off x="2250" y="162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8" name="Oval 72"/>
            <p:cNvSpPr>
              <a:spLocks noChangeArrowheads="1"/>
            </p:cNvSpPr>
            <p:nvPr/>
          </p:nvSpPr>
          <p:spPr bwMode="auto">
            <a:xfrm>
              <a:off x="3050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9" name="Line 73"/>
            <p:cNvSpPr>
              <a:spLocks noChangeShapeType="1"/>
            </p:cNvSpPr>
            <p:nvPr/>
          </p:nvSpPr>
          <p:spPr bwMode="auto">
            <a:xfrm>
              <a:off x="2695" y="172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0" name="Line 74"/>
            <p:cNvSpPr>
              <a:spLocks noChangeShapeType="1"/>
            </p:cNvSpPr>
            <p:nvPr/>
          </p:nvSpPr>
          <p:spPr bwMode="auto">
            <a:xfrm>
              <a:off x="2738" y="166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1" name="Line 75"/>
            <p:cNvSpPr>
              <a:spLocks noChangeShapeType="1"/>
            </p:cNvSpPr>
            <p:nvPr/>
          </p:nvSpPr>
          <p:spPr bwMode="auto">
            <a:xfrm>
              <a:off x="2302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2" name="Line 76"/>
            <p:cNvSpPr>
              <a:spLocks noChangeShapeType="1"/>
            </p:cNvSpPr>
            <p:nvPr/>
          </p:nvSpPr>
          <p:spPr bwMode="auto">
            <a:xfrm>
              <a:off x="2366" y="2068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3" name="Line 77"/>
            <p:cNvSpPr>
              <a:spLocks noChangeShapeType="1"/>
            </p:cNvSpPr>
            <p:nvPr/>
          </p:nvSpPr>
          <p:spPr bwMode="auto">
            <a:xfrm>
              <a:off x="2325" y="1670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4" name="Line 78"/>
            <p:cNvSpPr>
              <a:spLocks noChangeShapeType="1"/>
            </p:cNvSpPr>
            <p:nvPr/>
          </p:nvSpPr>
          <p:spPr bwMode="auto">
            <a:xfrm>
              <a:off x="3082" y="1735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5" name="Line 79"/>
            <p:cNvSpPr>
              <a:spLocks noChangeShapeType="1"/>
            </p:cNvSpPr>
            <p:nvPr/>
          </p:nvSpPr>
          <p:spPr bwMode="auto">
            <a:xfrm>
              <a:off x="2309" y="2097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6" name="Line 80"/>
            <p:cNvSpPr>
              <a:spLocks noChangeShapeType="1"/>
            </p:cNvSpPr>
            <p:nvPr/>
          </p:nvSpPr>
          <p:spPr bwMode="auto">
            <a:xfrm>
              <a:off x="2315" y="2430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7" name="Oval 81"/>
            <p:cNvSpPr>
              <a:spLocks noChangeArrowheads="1"/>
            </p:cNvSpPr>
            <p:nvPr/>
          </p:nvSpPr>
          <p:spPr bwMode="auto">
            <a:xfrm>
              <a:off x="2197" y="288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58" name="Line 82"/>
            <p:cNvSpPr>
              <a:spLocks noChangeShapeType="1"/>
            </p:cNvSpPr>
            <p:nvPr/>
          </p:nvSpPr>
          <p:spPr bwMode="auto">
            <a:xfrm flipH="1">
              <a:off x="2235" y="2430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9" name="Line 83"/>
            <p:cNvSpPr>
              <a:spLocks noChangeShapeType="1"/>
            </p:cNvSpPr>
            <p:nvPr/>
          </p:nvSpPr>
          <p:spPr bwMode="auto">
            <a:xfrm flipV="1">
              <a:off x="2278" y="2917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60" name="Text Box 84"/>
            <p:cNvSpPr txBox="1">
              <a:spLocks noChangeArrowheads="1"/>
            </p:cNvSpPr>
            <p:nvPr/>
          </p:nvSpPr>
          <p:spPr bwMode="auto">
            <a:xfrm>
              <a:off x="2683" y="2200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1" name="Oval 85"/>
            <p:cNvSpPr>
              <a:spLocks noChangeArrowheads="1"/>
            </p:cNvSpPr>
            <p:nvPr/>
          </p:nvSpPr>
          <p:spPr bwMode="auto">
            <a:xfrm>
              <a:off x="2398" y="262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2" name="Oval 86"/>
            <p:cNvSpPr>
              <a:spLocks noChangeArrowheads="1"/>
            </p:cNvSpPr>
            <p:nvPr/>
          </p:nvSpPr>
          <p:spPr bwMode="auto">
            <a:xfrm>
              <a:off x="2959" y="2536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3" name="Oval 87"/>
            <p:cNvSpPr>
              <a:spLocks noChangeArrowheads="1"/>
            </p:cNvSpPr>
            <p:nvPr/>
          </p:nvSpPr>
          <p:spPr bwMode="auto">
            <a:xfrm>
              <a:off x="2654" y="20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64" name="Oval 88"/>
            <p:cNvSpPr>
              <a:spLocks noChangeArrowheads="1"/>
            </p:cNvSpPr>
            <p:nvPr/>
          </p:nvSpPr>
          <p:spPr bwMode="auto">
            <a:xfrm>
              <a:off x="2261" y="232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5" name="Oval 89"/>
            <p:cNvSpPr>
              <a:spLocks noChangeArrowheads="1"/>
            </p:cNvSpPr>
            <p:nvPr/>
          </p:nvSpPr>
          <p:spPr bwMode="auto">
            <a:xfrm>
              <a:off x="2248" y="201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6" name="Oval 90"/>
            <p:cNvSpPr>
              <a:spLocks noChangeArrowheads="1"/>
            </p:cNvSpPr>
            <p:nvPr/>
          </p:nvSpPr>
          <p:spPr bwMode="auto">
            <a:xfrm>
              <a:off x="2642" y="16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7" name="Oval 91"/>
            <p:cNvSpPr>
              <a:spLocks noChangeArrowheads="1"/>
            </p:cNvSpPr>
            <p:nvPr/>
          </p:nvSpPr>
          <p:spPr bwMode="auto">
            <a:xfrm>
              <a:off x="3036" y="2002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8" name="Oval 92"/>
            <p:cNvSpPr>
              <a:spLocks noChangeArrowheads="1"/>
            </p:cNvSpPr>
            <p:nvPr/>
          </p:nvSpPr>
          <p:spPr bwMode="auto">
            <a:xfrm>
              <a:off x="3263" y="269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69" name="Oval 93"/>
            <p:cNvSpPr>
              <a:spLocks noChangeArrowheads="1"/>
            </p:cNvSpPr>
            <p:nvPr/>
          </p:nvSpPr>
          <p:spPr bwMode="auto">
            <a:xfrm>
              <a:off x="2697" y="287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70" name="Text Box 94"/>
            <p:cNvSpPr txBox="1">
              <a:spLocks noChangeArrowheads="1"/>
            </p:cNvSpPr>
            <p:nvPr/>
          </p:nvSpPr>
          <p:spPr bwMode="auto">
            <a:xfrm>
              <a:off x="2091" y="22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1" name="Text Box 95"/>
            <p:cNvSpPr txBox="1">
              <a:spLocks noChangeArrowheads="1"/>
            </p:cNvSpPr>
            <p:nvPr/>
          </p:nvSpPr>
          <p:spPr bwMode="auto">
            <a:xfrm>
              <a:off x="2063" y="1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2" name="Text Box 96"/>
            <p:cNvSpPr txBox="1">
              <a:spLocks noChangeArrowheads="1"/>
            </p:cNvSpPr>
            <p:nvPr/>
          </p:nvSpPr>
          <p:spPr bwMode="auto">
            <a:xfrm>
              <a:off x="2660" y="1392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3" name="Text Box 97"/>
            <p:cNvSpPr txBox="1">
              <a:spLocks noChangeArrowheads="1"/>
            </p:cNvSpPr>
            <p:nvPr/>
          </p:nvSpPr>
          <p:spPr bwMode="auto">
            <a:xfrm>
              <a:off x="3076" y="1794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4" name="Text Box 98"/>
            <p:cNvSpPr txBox="1">
              <a:spLocks noChangeArrowheads="1"/>
            </p:cNvSpPr>
            <p:nvPr/>
          </p:nvSpPr>
          <p:spPr bwMode="auto">
            <a:xfrm>
              <a:off x="3317" y="264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175" name="Text Box 99"/>
            <p:cNvSpPr txBox="1">
              <a:spLocks noChangeArrowheads="1"/>
            </p:cNvSpPr>
            <p:nvPr/>
          </p:nvSpPr>
          <p:spPr bwMode="auto">
            <a:xfrm>
              <a:off x="2570" y="2879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121400" y="3603625"/>
            <a:ext cx="2513013" cy="2751138"/>
            <a:chOff x="3856" y="1466"/>
            <a:chExt cx="1583" cy="1733"/>
          </a:xfrm>
        </p:grpSpPr>
        <p:sp>
          <p:nvSpPr>
            <p:cNvPr id="44085" name="Oval 102"/>
            <p:cNvSpPr>
              <a:spLocks noChangeArrowheads="1"/>
            </p:cNvSpPr>
            <p:nvPr/>
          </p:nvSpPr>
          <p:spPr bwMode="auto">
            <a:xfrm>
              <a:off x="4470" y="196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6" name="Oval 103"/>
            <p:cNvSpPr>
              <a:spLocks noChangeArrowheads="1"/>
            </p:cNvSpPr>
            <p:nvPr/>
          </p:nvSpPr>
          <p:spPr bwMode="auto">
            <a:xfrm>
              <a:off x="4458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7" name="Line 104"/>
            <p:cNvSpPr>
              <a:spLocks noChangeShapeType="1"/>
            </p:cNvSpPr>
            <p:nvPr/>
          </p:nvSpPr>
          <p:spPr bwMode="auto">
            <a:xfrm flipV="1">
              <a:off x="4294" y="2388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8" name="Line 105"/>
            <p:cNvSpPr>
              <a:spLocks noChangeShapeType="1"/>
            </p:cNvSpPr>
            <p:nvPr/>
          </p:nvSpPr>
          <p:spPr bwMode="auto">
            <a:xfrm>
              <a:off x="4505" y="2047"/>
              <a:ext cx="0" cy="2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9" name="Line 106"/>
            <p:cNvSpPr>
              <a:spLocks noChangeShapeType="1"/>
            </p:cNvSpPr>
            <p:nvPr/>
          </p:nvSpPr>
          <p:spPr bwMode="auto">
            <a:xfrm>
              <a:off x="4556" y="2388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0" name="Line 107"/>
            <p:cNvSpPr>
              <a:spLocks noChangeShapeType="1"/>
            </p:cNvSpPr>
            <p:nvPr/>
          </p:nvSpPr>
          <p:spPr bwMode="auto">
            <a:xfrm>
              <a:off x="4286" y="2651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108"/>
            <p:cNvSpPr>
              <a:spLocks noChangeShapeType="1"/>
            </p:cNvSpPr>
            <p:nvPr/>
          </p:nvSpPr>
          <p:spPr bwMode="auto">
            <a:xfrm flipH="1">
              <a:off x="4577" y="2570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Line 109"/>
            <p:cNvSpPr>
              <a:spLocks noChangeShapeType="1"/>
            </p:cNvSpPr>
            <p:nvPr/>
          </p:nvSpPr>
          <p:spPr bwMode="auto">
            <a:xfrm>
              <a:off x="4541" y="200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Line 110"/>
            <p:cNvSpPr>
              <a:spLocks noChangeShapeType="1"/>
            </p:cNvSpPr>
            <p:nvPr/>
          </p:nvSpPr>
          <p:spPr bwMode="auto">
            <a:xfrm flipH="1">
              <a:off x="4803" y="2068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4" name="Line 111"/>
            <p:cNvSpPr>
              <a:spLocks noChangeShapeType="1"/>
            </p:cNvSpPr>
            <p:nvPr/>
          </p:nvSpPr>
          <p:spPr bwMode="auto">
            <a:xfrm>
              <a:off x="4963" y="2025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5" name="Line 112"/>
            <p:cNvSpPr>
              <a:spLocks noChangeShapeType="1"/>
            </p:cNvSpPr>
            <p:nvPr/>
          </p:nvSpPr>
          <p:spPr bwMode="auto">
            <a:xfrm>
              <a:off x="4825" y="2548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6" name="Line 113"/>
            <p:cNvSpPr>
              <a:spLocks noChangeShapeType="1"/>
            </p:cNvSpPr>
            <p:nvPr/>
          </p:nvSpPr>
          <p:spPr bwMode="auto">
            <a:xfrm flipV="1">
              <a:off x="5137" y="2279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7" name="Line 114"/>
            <p:cNvSpPr>
              <a:spLocks noChangeShapeType="1"/>
            </p:cNvSpPr>
            <p:nvPr/>
          </p:nvSpPr>
          <p:spPr bwMode="auto">
            <a:xfrm>
              <a:off x="4585" y="2890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8" name="Line 115"/>
            <p:cNvSpPr>
              <a:spLocks noChangeShapeType="1"/>
            </p:cNvSpPr>
            <p:nvPr/>
          </p:nvSpPr>
          <p:spPr bwMode="auto">
            <a:xfrm flipH="1">
              <a:off x="4897" y="2759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9" name="Oval 116"/>
            <p:cNvSpPr>
              <a:spLocks noChangeArrowheads="1"/>
            </p:cNvSpPr>
            <p:nvPr/>
          </p:nvSpPr>
          <p:spPr bwMode="auto">
            <a:xfrm>
              <a:off x="4767" y="249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00" name="Line 117"/>
            <p:cNvSpPr>
              <a:spLocks noChangeShapeType="1"/>
            </p:cNvSpPr>
            <p:nvPr/>
          </p:nvSpPr>
          <p:spPr bwMode="auto">
            <a:xfrm>
              <a:off x="4507" y="1677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1" name="Line 118"/>
            <p:cNvSpPr>
              <a:spLocks noChangeShapeType="1"/>
            </p:cNvSpPr>
            <p:nvPr/>
          </p:nvSpPr>
          <p:spPr bwMode="auto">
            <a:xfrm>
              <a:off x="4550" y="161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2" name="Line 119"/>
            <p:cNvSpPr>
              <a:spLocks noChangeShapeType="1"/>
            </p:cNvSpPr>
            <p:nvPr/>
          </p:nvSpPr>
          <p:spPr bwMode="auto">
            <a:xfrm>
              <a:off x="4114" y="169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3" name="Line 120"/>
            <p:cNvSpPr>
              <a:spLocks noChangeShapeType="1"/>
            </p:cNvSpPr>
            <p:nvPr/>
          </p:nvSpPr>
          <p:spPr bwMode="auto">
            <a:xfrm>
              <a:off x="4178" y="2019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Line 121"/>
            <p:cNvSpPr>
              <a:spLocks noChangeShapeType="1"/>
            </p:cNvSpPr>
            <p:nvPr/>
          </p:nvSpPr>
          <p:spPr bwMode="auto">
            <a:xfrm>
              <a:off x="4137" y="162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5" name="Line 122"/>
            <p:cNvSpPr>
              <a:spLocks noChangeShapeType="1"/>
            </p:cNvSpPr>
            <p:nvPr/>
          </p:nvSpPr>
          <p:spPr bwMode="auto">
            <a:xfrm>
              <a:off x="4894" y="168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6" name="Line 123"/>
            <p:cNvSpPr>
              <a:spLocks noChangeShapeType="1"/>
            </p:cNvSpPr>
            <p:nvPr/>
          </p:nvSpPr>
          <p:spPr bwMode="auto">
            <a:xfrm>
              <a:off x="4121" y="2048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7" name="Line 124"/>
            <p:cNvSpPr>
              <a:spLocks noChangeShapeType="1"/>
            </p:cNvSpPr>
            <p:nvPr/>
          </p:nvSpPr>
          <p:spPr bwMode="auto">
            <a:xfrm>
              <a:off x="4127" y="2381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8" name="Line 125"/>
            <p:cNvSpPr>
              <a:spLocks noChangeShapeType="1"/>
            </p:cNvSpPr>
            <p:nvPr/>
          </p:nvSpPr>
          <p:spPr bwMode="auto">
            <a:xfrm flipH="1">
              <a:off x="4047" y="2381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9" name="Line 126"/>
            <p:cNvSpPr>
              <a:spLocks noChangeShapeType="1"/>
            </p:cNvSpPr>
            <p:nvPr/>
          </p:nvSpPr>
          <p:spPr bwMode="auto">
            <a:xfrm flipV="1">
              <a:off x="4090" y="2868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0" name="Text Box 127"/>
            <p:cNvSpPr txBox="1">
              <a:spLocks noChangeArrowheads="1"/>
            </p:cNvSpPr>
            <p:nvPr/>
          </p:nvSpPr>
          <p:spPr bwMode="auto">
            <a:xfrm>
              <a:off x="4495" y="2151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1" name="Oval 128"/>
            <p:cNvSpPr>
              <a:spLocks noChangeArrowheads="1"/>
            </p:cNvSpPr>
            <p:nvPr/>
          </p:nvSpPr>
          <p:spPr bwMode="auto">
            <a:xfrm>
              <a:off x="4210" y="257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2" name="Oval 129"/>
            <p:cNvSpPr>
              <a:spLocks noChangeArrowheads="1"/>
            </p:cNvSpPr>
            <p:nvPr/>
          </p:nvSpPr>
          <p:spPr bwMode="auto">
            <a:xfrm>
              <a:off x="4771" y="248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3" name="Oval 130"/>
            <p:cNvSpPr>
              <a:spLocks noChangeArrowheads="1"/>
            </p:cNvSpPr>
            <p:nvPr/>
          </p:nvSpPr>
          <p:spPr bwMode="auto">
            <a:xfrm>
              <a:off x="4466" y="197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14" name="Oval 131"/>
            <p:cNvSpPr>
              <a:spLocks noChangeArrowheads="1"/>
            </p:cNvSpPr>
            <p:nvPr/>
          </p:nvSpPr>
          <p:spPr bwMode="auto">
            <a:xfrm>
              <a:off x="4074" y="157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5" name="Oval 132"/>
            <p:cNvSpPr>
              <a:spLocks noChangeArrowheads="1"/>
            </p:cNvSpPr>
            <p:nvPr/>
          </p:nvSpPr>
          <p:spPr bwMode="auto">
            <a:xfrm>
              <a:off x="4847" y="1581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6" name="Oval 133"/>
            <p:cNvSpPr>
              <a:spLocks noChangeArrowheads="1"/>
            </p:cNvSpPr>
            <p:nvPr/>
          </p:nvSpPr>
          <p:spPr bwMode="auto">
            <a:xfrm>
              <a:off x="5277" y="22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7" name="Oval 134"/>
            <p:cNvSpPr>
              <a:spLocks noChangeArrowheads="1"/>
            </p:cNvSpPr>
            <p:nvPr/>
          </p:nvSpPr>
          <p:spPr bwMode="auto">
            <a:xfrm>
              <a:off x="4813" y="305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8" name="Oval 135"/>
            <p:cNvSpPr>
              <a:spLocks noChangeArrowheads="1"/>
            </p:cNvSpPr>
            <p:nvPr/>
          </p:nvSpPr>
          <p:spPr bwMode="auto">
            <a:xfrm>
              <a:off x="3986" y="283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119" name="Oval 136"/>
            <p:cNvSpPr>
              <a:spLocks noChangeArrowheads="1"/>
            </p:cNvSpPr>
            <p:nvPr/>
          </p:nvSpPr>
          <p:spPr bwMode="auto">
            <a:xfrm>
              <a:off x="4467" y="158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0" name="Oval 137"/>
            <p:cNvSpPr>
              <a:spLocks noChangeArrowheads="1"/>
            </p:cNvSpPr>
            <p:nvPr/>
          </p:nvSpPr>
          <p:spPr bwMode="auto">
            <a:xfrm>
              <a:off x="4083" y="196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1" name="Oval 138"/>
            <p:cNvSpPr>
              <a:spLocks noChangeArrowheads="1"/>
            </p:cNvSpPr>
            <p:nvPr/>
          </p:nvSpPr>
          <p:spPr bwMode="auto">
            <a:xfrm>
              <a:off x="4080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2" name="Oval 139"/>
            <p:cNvSpPr>
              <a:spLocks noChangeArrowheads="1"/>
            </p:cNvSpPr>
            <p:nvPr/>
          </p:nvSpPr>
          <p:spPr bwMode="auto">
            <a:xfrm>
              <a:off x="4509" y="28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3" name="Oval 140"/>
            <p:cNvSpPr>
              <a:spLocks noChangeArrowheads="1"/>
            </p:cNvSpPr>
            <p:nvPr/>
          </p:nvSpPr>
          <p:spPr bwMode="auto">
            <a:xfrm>
              <a:off x="5042" y="266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4" name="Oval 141"/>
            <p:cNvSpPr>
              <a:spLocks noChangeArrowheads="1"/>
            </p:cNvSpPr>
            <p:nvPr/>
          </p:nvSpPr>
          <p:spPr bwMode="auto">
            <a:xfrm>
              <a:off x="4860" y="195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25" name="Text Box 142"/>
            <p:cNvSpPr txBox="1">
              <a:spLocks noChangeArrowheads="1"/>
            </p:cNvSpPr>
            <p:nvPr/>
          </p:nvSpPr>
          <p:spPr bwMode="auto">
            <a:xfrm>
              <a:off x="3856" y="2859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6" name="Text Box 143"/>
            <p:cNvSpPr txBox="1">
              <a:spLocks noChangeArrowheads="1"/>
            </p:cNvSpPr>
            <p:nvPr/>
          </p:nvSpPr>
          <p:spPr bwMode="auto">
            <a:xfrm>
              <a:off x="3894" y="148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7" name="Text Box 144"/>
            <p:cNvSpPr txBox="1">
              <a:spLocks noChangeArrowheads="1"/>
            </p:cNvSpPr>
            <p:nvPr/>
          </p:nvSpPr>
          <p:spPr bwMode="auto">
            <a:xfrm>
              <a:off x="4913" y="146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8" name="Text Box 145"/>
            <p:cNvSpPr txBox="1">
              <a:spLocks noChangeArrowheads="1"/>
            </p:cNvSpPr>
            <p:nvPr/>
          </p:nvSpPr>
          <p:spPr bwMode="auto">
            <a:xfrm>
              <a:off x="5249" y="1946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129" name="Text Box 146"/>
            <p:cNvSpPr txBox="1">
              <a:spLocks noChangeArrowheads="1"/>
            </p:cNvSpPr>
            <p:nvPr/>
          </p:nvSpPr>
          <p:spPr bwMode="auto">
            <a:xfrm>
              <a:off x="4937" y="2911"/>
              <a:ext cx="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4042" name="Rectangle 146"/>
          <p:cNvSpPr>
            <a:spLocks noChangeArrowheads="1"/>
          </p:cNvSpPr>
          <p:nvPr/>
        </p:nvSpPr>
        <p:spPr bwMode="auto">
          <a:xfrm>
            <a:off x="611188" y="1054100"/>
            <a:ext cx="7777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00"/>
                </a:solidFill>
                <a:latin typeface="Times New Roman" pitchFamily="18" charset="0"/>
              </a:rPr>
              <a:t>Colors the vertices to keep track of progress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4043" name="Oval 8"/>
          <p:cNvSpPr>
            <a:spLocks noChangeArrowheads="1"/>
          </p:cNvSpPr>
          <p:nvPr/>
        </p:nvSpPr>
        <p:spPr bwMode="auto">
          <a:xfrm>
            <a:off x="2051050" y="1709738"/>
            <a:ext cx="128588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9"/>
          <p:cNvSpPr txBox="1">
            <a:spLocks noChangeArrowheads="1"/>
          </p:cNvSpPr>
          <p:nvPr/>
        </p:nvSpPr>
        <p:spPr bwMode="auto">
          <a:xfrm>
            <a:off x="2195513" y="1533525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00FF"/>
                </a:solidFill>
                <a:latin typeface="Times New Roman" pitchFamily="18" charset="0"/>
              </a:rPr>
              <a:t>Undiscovered</a:t>
            </a:r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6543675" y="935038"/>
            <a:ext cx="2187575" cy="2562225"/>
            <a:chOff x="6544467" y="935828"/>
            <a:chExt cx="2185991" cy="2560644"/>
          </a:xfrm>
        </p:grpSpPr>
        <p:sp>
          <p:nvSpPr>
            <p:cNvPr id="44046" name="Oval 11"/>
            <p:cNvSpPr>
              <a:spLocks noChangeArrowheads="1"/>
            </p:cNvSpPr>
            <p:nvPr/>
          </p:nvSpPr>
          <p:spPr bwMode="auto">
            <a:xfrm>
              <a:off x="7276306" y="158353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7" name="Oval 13"/>
            <p:cNvSpPr>
              <a:spLocks noChangeArrowheads="1"/>
            </p:cNvSpPr>
            <p:nvPr/>
          </p:nvSpPr>
          <p:spPr bwMode="auto">
            <a:xfrm>
              <a:off x="7257256" y="2116931"/>
              <a:ext cx="139700" cy="150813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8" name="Oval 14"/>
            <p:cNvSpPr>
              <a:spLocks noChangeArrowheads="1"/>
            </p:cNvSpPr>
            <p:nvPr/>
          </p:nvSpPr>
          <p:spPr bwMode="auto">
            <a:xfrm>
              <a:off x="7925594" y="1586705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9" name="Oval 15"/>
            <p:cNvSpPr>
              <a:spLocks noChangeArrowheads="1"/>
            </p:cNvSpPr>
            <p:nvPr/>
          </p:nvSpPr>
          <p:spPr bwMode="auto">
            <a:xfrm>
              <a:off x="7327106" y="2917033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0" name="Oval 16"/>
            <p:cNvSpPr>
              <a:spLocks noChangeArrowheads="1"/>
            </p:cNvSpPr>
            <p:nvPr/>
          </p:nvSpPr>
          <p:spPr bwMode="auto">
            <a:xfrm>
              <a:off x="7838282" y="3345659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6996905" y="2259806"/>
              <a:ext cx="276225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>
              <a:off x="7331868" y="1718467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19"/>
            <p:cNvSpPr>
              <a:spLocks noChangeShapeType="1"/>
            </p:cNvSpPr>
            <p:nvPr/>
          </p:nvSpPr>
          <p:spPr bwMode="auto">
            <a:xfrm>
              <a:off x="7412831" y="2259806"/>
              <a:ext cx="346076" cy="1857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0"/>
            <p:cNvSpPr>
              <a:spLocks noChangeShapeType="1"/>
            </p:cNvSpPr>
            <p:nvPr/>
          </p:nvSpPr>
          <p:spPr bwMode="auto">
            <a:xfrm>
              <a:off x="6984205" y="2677320"/>
              <a:ext cx="357188" cy="2778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1"/>
            <p:cNvSpPr>
              <a:spLocks noChangeShapeType="1"/>
            </p:cNvSpPr>
            <p:nvPr/>
          </p:nvSpPr>
          <p:spPr bwMode="auto">
            <a:xfrm flipH="1">
              <a:off x="7446168" y="2548732"/>
              <a:ext cx="301625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2"/>
            <p:cNvSpPr>
              <a:spLocks noChangeShapeType="1"/>
            </p:cNvSpPr>
            <p:nvPr/>
          </p:nvSpPr>
          <p:spPr bwMode="auto">
            <a:xfrm>
              <a:off x="7389018" y="16486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3"/>
            <p:cNvSpPr>
              <a:spLocks noChangeShapeType="1"/>
            </p:cNvSpPr>
            <p:nvPr/>
          </p:nvSpPr>
          <p:spPr bwMode="auto">
            <a:xfrm flipH="1">
              <a:off x="7804944" y="1751805"/>
              <a:ext cx="184150" cy="6699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8220870" y="270272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9" name="Oval 25"/>
            <p:cNvSpPr>
              <a:spLocks noChangeArrowheads="1"/>
            </p:cNvSpPr>
            <p:nvPr/>
          </p:nvSpPr>
          <p:spPr bwMode="auto">
            <a:xfrm>
              <a:off x="8590758" y="193913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8058944" y="1683542"/>
              <a:ext cx="542926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7839869" y="2513807"/>
              <a:ext cx="414338" cy="2206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 flipV="1">
              <a:off x="8335170" y="2086768"/>
              <a:ext cx="312738" cy="658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7458868" y="3056733"/>
              <a:ext cx="368301" cy="2889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 flipH="1">
              <a:off x="7954169" y="2848770"/>
              <a:ext cx="300038" cy="520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Oval 31"/>
            <p:cNvSpPr>
              <a:spLocks noChangeArrowheads="1"/>
            </p:cNvSpPr>
            <p:nvPr/>
          </p:nvSpPr>
          <p:spPr bwMode="auto">
            <a:xfrm>
              <a:off x="6647655" y="1589880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6" name="Oval 32"/>
            <p:cNvSpPr>
              <a:spLocks noChangeArrowheads="1"/>
            </p:cNvSpPr>
            <p:nvPr/>
          </p:nvSpPr>
          <p:spPr bwMode="auto">
            <a:xfrm>
              <a:off x="6641305" y="209946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7" name="Oval 33"/>
            <p:cNvSpPr>
              <a:spLocks noChangeArrowheads="1"/>
            </p:cNvSpPr>
            <p:nvPr/>
          </p:nvSpPr>
          <p:spPr bwMode="auto">
            <a:xfrm>
              <a:off x="6628605" y="9659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8" name="Oval 34"/>
            <p:cNvSpPr>
              <a:spLocks noChangeArrowheads="1"/>
            </p:cNvSpPr>
            <p:nvPr/>
          </p:nvSpPr>
          <p:spPr bwMode="auto">
            <a:xfrm>
              <a:off x="7254081" y="93582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69" name="Oval 35"/>
            <p:cNvSpPr>
              <a:spLocks noChangeArrowheads="1"/>
            </p:cNvSpPr>
            <p:nvPr/>
          </p:nvSpPr>
          <p:spPr bwMode="auto">
            <a:xfrm>
              <a:off x="7898607" y="956466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7335043" y="1131091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37"/>
            <p:cNvSpPr>
              <a:spLocks noChangeShapeType="1"/>
            </p:cNvSpPr>
            <p:nvPr/>
          </p:nvSpPr>
          <p:spPr bwMode="auto">
            <a:xfrm>
              <a:off x="7403306" y="1027903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>
              <a:off x="6711155" y="1166016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>
              <a:off x="6812755" y="1674017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Line 40"/>
            <p:cNvSpPr>
              <a:spLocks noChangeShapeType="1"/>
            </p:cNvSpPr>
            <p:nvPr/>
          </p:nvSpPr>
          <p:spPr bwMode="auto">
            <a:xfrm>
              <a:off x="6747667" y="1042191"/>
              <a:ext cx="496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Line 41"/>
            <p:cNvSpPr>
              <a:spLocks noChangeShapeType="1"/>
            </p:cNvSpPr>
            <p:nvPr/>
          </p:nvSpPr>
          <p:spPr bwMode="auto">
            <a:xfrm>
              <a:off x="7949407" y="1145379"/>
              <a:ext cx="0" cy="4270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42"/>
            <p:cNvSpPr>
              <a:spLocks noChangeShapeType="1"/>
            </p:cNvSpPr>
            <p:nvPr/>
          </p:nvSpPr>
          <p:spPr bwMode="auto">
            <a:xfrm>
              <a:off x="6722267" y="1720055"/>
              <a:ext cx="0" cy="3810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Line 43"/>
            <p:cNvSpPr>
              <a:spLocks noChangeShapeType="1"/>
            </p:cNvSpPr>
            <p:nvPr/>
          </p:nvSpPr>
          <p:spPr bwMode="auto">
            <a:xfrm>
              <a:off x="6731792" y="2248694"/>
              <a:ext cx="173038" cy="300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Oval 44"/>
            <p:cNvSpPr>
              <a:spLocks noChangeArrowheads="1"/>
            </p:cNvSpPr>
            <p:nvPr/>
          </p:nvSpPr>
          <p:spPr bwMode="auto">
            <a:xfrm>
              <a:off x="6544467" y="2977358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79" name="Line 45"/>
            <p:cNvSpPr>
              <a:spLocks noChangeShapeType="1"/>
            </p:cNvSpPr>
            <p:nvPr/>
          </p:nvSpPr>
          <p:spPr bwMode="auto">
            <a:xfrm flipH="1">
              <a:off x="6604792" y="2248694"/>
              <a:ext cx="103188" cy="7270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6"/>
            <p:cNvSpPr>
              <a:spLocks noChangeShapeType="1"/>
            </p:cNvSpPr>
            <p:nvPr/>
          </p:nvSpPr>
          <p:spPr bwMode="auto">
            <a:xfrm flipV="1">
              <a:off x="6673055" y="3021808"/>
              <a:ext cx="658814" cy="57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Text Box 47"/>
            <p:cNvSpPr txBox="1">
              <a:spLocks noChangeArrowheads="1"/>
            </p:cNvSpPr>
            <p:nvPr/>
          </p:nvSpPr>
          <p:spPr bwMode="auto">
            <a:xfrm>
              <a:off x="7315993" y="1883568"/>
              <a:ext cx="411163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CN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2" name="Oval 49"/>
            <p:cNvSpPr>
              <a:spLocks noChangeArrowheads="1"/>
            </p:cNvSpPr>
            <p:nvPr/>
          </p:nvSpPr>
          <p:spPr bwMode="auto">
            <a:xfrm>
              <a:off x="7257256" y="2126059"/>
              <a:ext cx="139700" cy="150813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44083" name="Oval 44"/>
            <p:cNvSpPr>
              <a:spLocks noChangeArrowheads="1"/>
            </p:cNvSpPr>
            <p:nvPr/>
          </p:nvSpPr>
          <p:spPr bwMode="auto">
            <a:xfrm>
              <a:off x="6880572" y="2558107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84" name="Oval 14"/>
            <p:cNvSpPr>
              <a:spLocks noChangeArrowheads="1"/>
            </p:cNvSpPr>
            <p:nvPr/>
          </p:nvSpPr>
          <p:spPr bwMode="auto">
            <a:xfrm>
              <a:off x="7744668" y="2414091"/>
              <a:ext cx="139700" cy="150813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u="sng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204788"/>
            <a:ext cx="6019800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u="sng" dirty="0">
                <a:latin typeface="Times New Roman" pitchFamily="18" charset="0"/>
              </a:rPr>
              <a:t>BFS(G,s)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b="1" dirty="0">
                <a:latin typeface="Times New Roman" pitchFamily="18" charset="0"/>
              </a:rPr>
              <a:t>1.	for</a:t>
            </a:r>
            <a:r>
              <a:rPr lang="en-US" altLang="zh-CN" sz="1800" dirty="0">
                <a:latin typeface="Times New Roman" pitchFamily="18" charset="0"/>
              </a:rPr>
              <a:t> each vertex u in V[G] –  {s}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2		</a:t>
            </a:r>
            <a:r>
              <a:rPr lang="en-US" altLang="zh-CN" sz="1800" b="1" dirty="0">
                <a:latin typeface="Times New Roman" pitchFamily="18" charset="0"/>
              </a:rPr>
              <a:t>do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i="1" dirty="0">
                <a:latin typeface="Times New Roman" pitchFamily="18" charset="0"/>
              </a:rPr>
              <a:t>color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3		     </a:t>
            </a:r>
            <a:r>
              <a:rPr lang="en-US" altLang="zh-CN" sz="1800" i="1" dirty="0">
                <a:latin typeface="Times New Roman" pitchFamily="18" charset="0"/>
              </a:rPr>
              <a:t>d</a:t>
            </a:r>
            <a:r>
              <a:rPr lang="en-US" altLang="zh-CN" sz="1800" dirty="0">
                <a:latin typeface="Times New Roman" pitchFamily="18" charset="0"/>
              </a:rPr>
              <a:t>[</a:t>
            </a:r>
            <a:r>
              <a:rPr lang="en-US" altLang="zh-CN" sz="1800" i="1" dirty="0">
                <a:latin typeface="Times New Roman" pitchFamily="18" charset="0"/>
              </a:rPr>
              <a:t>u</a:t>
            </a:r>
            <a:r>
              <a:rPr lang="en-US" altLang="zh-CN" sz="1800" dirty="0">
                <a:latin typeface="Times New Roman" pitchFamily="18" charset="0"/>
              </a:rPr>
              <a:t>]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</a:t>
            </a:r>
            <a:endParaRPr lang="en-US" altLang="zh-CN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</a:rPr>
              <a:t>4		     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5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6	d[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7	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nil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8	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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9	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,s)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10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Q  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11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u 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dequeue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12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each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in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Adj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13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do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= white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14					</a:t>
            </a:r>
            <a:r>
              <a:rPr lang="en-US" altLang="zh-CN" sz="1800" b="1" dirty="0"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 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gray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15					        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+ 1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16					         [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17					         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enqueue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18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1800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18			color[</a:t>
            </a:r>
            <a:r>
              <a:rPr lang="en-US" altLang="zh-CN" sz="18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1800" dirty="0">
                <a:latin typeface="Times New Roman" pitchFamily="18" charset="0"/>
                <a:sym typeface="Symbol" pitchFamily="18" charset="2"/>
              </a:rPr>
              <a:t>]  black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15088" y="1220788"/>
            <a:ext cx="2051050" cy="9239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white: undiscovered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gray: discovered</a:t>
            </a: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black: finished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372225" y="2489200"/>
            <a:ext cx="2590800" cy="23082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a queue of discovered vertices</a:t>
            </a:r>
          </a:p>
          <a:p>
            <a:pPr eaLnBrk="0" hangingPunct="0"/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color[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]: color of v</a:t>
            </a:r>
          </a:p>
          <a:p>
            <a:pPr eaLnBrk="0" hangingPunct="0"/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d[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]: distance from s to v</a:t>
            </a:r>
          </a:p>
          <a:p>
            <a:pPr eaLnBrk="0" hangingPunct="0"/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[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]: predecessor of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Example (BFS)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2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4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7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0</a:t>
            </a:r>
          </a:p>
        </p:txBody>
      </p:sp>
      <p:sp>
        <p:nvSpPr>
          <p:cNvPr id="132133" name="Rectangle 38"/>
          <p:cNvSpPr>
            <a:spLocks noChangeArrowheads="1"/>
          </p:cNvSpPr>
          <p:nvPr/>
        </p:nvSpPr>
        <p:spPr bwMode="auto">
          <a:xfrm>
            <a:off x="4859338" y="544512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frontier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Network</a:t>
            </a:r>
          </a:p>
        </p:txBody>
      </p:sp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700" y="3933825"/>
            <a:ext cx="6981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125538"/>
            <a:ext cx="58039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5125" y="1131888"/>
            <a:ext cx="1666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1513" y="1625600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矩形 1"/>
          <p:cNvSpPr>
            <a:spLocks noChangeArrowheads="1"/>
          </p:cNvSpPr>
          <p:nvPr/>
        </p:nvSpPr>
        <p:spPr bwMode="auto">
          <a:xfrm>
            <a:off x="1187450" y="2060575"/>
            <a:ext cx="355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two distinct  vertices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713" y="2786063"/>
            <a:ext cx="200501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89400" y="2781300"/>
            <a:ext cx="16208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矩形 1"/>
          <p:cNvSpPr>
            <a:spLocks noChangeArrowheads="1"/>
          </p:cNvSpPr>
          <p:nvPr/>
        </p:nvSpPr>
        <p:spPr bwMode="auto">
          <a:xfrm>
            <a:off x="1325563" y="3414713"/>
            <a:ext cx="7088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 each vertex on some path from source to sink 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6082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971675" y="25257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3452813" y="3935413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8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6112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6114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6115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22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s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0</a:t>
            </a:r>
          </a:p>
        </p:txBody>
      </p:sp>
      <p:sp>
        <p:nvSpPr>
          <p:cNvPr id="46116" name="Rectangle 38"/>
          <p:cNvSpPr>
            <a:spLocks noChangeArrowheads="1"/>
          </p:cNvSpPr>
          <p:nvPr/>
        </p:nvSpPr>
        <p:spPr bwMode="auto">
          <a:xfrm>
            <a:off x="4859338" y="544512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itchFamily="34" charset="0"/>
              </a:rPr>
              <a:t>frontier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7106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8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4933950" y="392906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4929188" y="2524125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1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3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6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8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7132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7133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7135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7136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7137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7138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7139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2033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w  r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 1  1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1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2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4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5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1952625" y="3935413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4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8159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8160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8161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8163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r   t  x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1  2  2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49154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8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9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0" name="Text Box 19"/>
          <p:cNvSpPr txBox="1">
            <a:spLocks noChangeArrowheads="1"/>
          </p:cNvSpPr>
          <p:nvPr/>
        </p:nvSpPr>
        <p:spPr bwMode="auto">
          <a:xfrm>
            <a:off x="6410325" y="2533650"/>
            <a:ext cx="40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1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3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4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8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9180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49181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49182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9183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9184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9185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49186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9187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31925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t  x  v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2  2  2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0178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6415088" y="3938588"/>
            <a:ext cx="40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5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6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9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0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1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3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0205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0209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0210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0211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x  v  u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2  2  3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6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4652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v  u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2  3  3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  <a:ea typeface="Gungsuh" pitchFamily="18" charset="-127"/>
              </a:rPr>
              <a:t>Example (BFS)</a:t>
            </a:r>
          </a:p>
        </p:txBody>
      </p:sp>
      <p:sp>
        <p:nvSpPr>
          <p:cNvPr id="52226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3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7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1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2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3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4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5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2252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2253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2256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2257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2258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2259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11604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u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3  3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3250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3492500" y="256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9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2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Oval 16"/>
          <p:cNvSpPr>
            <a:spLocks noChangeArrowheads="1"/>
          </p:cNvSpPr>
          <p:nvPr/>
        </p:nvSpPr>
        <p:spPr bwMode="auto">
          <a:xfrm>
            <a:off x="4859338" y="24923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5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7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9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0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3276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3278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3280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3281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3282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3283" name="Text Box 36"/>
          <p:cNvSpPr txBox="1">
            <a:spLocks noChangeArrowheads="1"/>
          </p:cNvSpPr>
          <p:nvPr/>
        </p:nvSpPr>
        <p:spPr bwMode="auto">
          <a:xfrm>
            <a:off x="3949700" y="5302250"/>
            <a:ext cx="855663" cy="850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y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   3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4274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9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3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5"/>
          <p:cNvSpPr>
            <a:spLocks noChangeShapeType="1"/>
          </p:cNvSpPr>
          <p:nvPr/>
        </p:nvSpPr>
        <p:spPr bwMode="auto">
          <a:xfrm>
            <a:off x="5126038" y="30781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Line 26"/>
          <p:cNvSpPr>
            <a:spLocks noChangeShapeType="1"/>
          </p:cNvSpPr>
          <p:nvPr/>
        </p:nvSpPr>
        <p:spPr bwMode="auto">
          <a:xfrm>
            <a:off x="6607175" y="3087688"/>
            <a:ext cx="0" cy="842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Line 27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4300" name="Text Box 29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4301" name="Text Box 30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4304" name="Text Box 33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4305" name="Text Box 34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4306" name="Text Box 35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3949700" y="5295900"/>
            <a:ext cx="954088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Q: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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Times New Roman" pitchFamily="18" charset="0"/>
              </a:rPr>
              <a:t>Example (BFS)</a:t>
            </a:r>
          </a:p>
        </p:txBody>
      </p:sp>
      <p:sp>
        <p:nvSpPr>
          <p:cNvPr id="55298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6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9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2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5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8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1" name="Text Box 26"/>
          <p:cNvSpPr txBox="1">
            <a:spLocks noChangeArrowheads="1"/>
          </p:cNvSpPr>
          <p:nvPr/>
        </p:nvSpPr>
        <p:spPr bwMode="auto">
          <a:xfrm>
            <a:off x="2057400" y="20843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5322" name="Text Box 27"/>
          <p:cNvSpPr txBox="1">
            <a:spLocks noChangeArrowheads="1"/>
          </p:cNvSpPr>
          <p:nvPr/>
        </p:nvSpPr>
        <p:spPr bwMode="auto">
          <a:xfrm>
            <a:off x="3524250" y="20939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5323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5324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5325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55326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55327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55328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55329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BF Tree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Capacity and Flow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196975"/>
            <a:ext cx="729138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1263" y="1301750"/>
            <a:ext cx="1009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2420938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2275" y="2941638"/>
            <a:ext cx="42703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888" y="3011488"/>
            <a:ext cx="2219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2275" y="3843338"/>
            <a:ext cx="6019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250" y="4972050"/>
            <a:ext cx="65817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1588" y="2217738"/>
            <a:ext cx="18367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24525" y="2216150"/>
            <a:ext cx="16970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Breadth-First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lIns="92075" tIns="46038" rIns="92075" bIns="46038"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rgbClr val="CC3300"/>
                </a:solidFill>
              </a:rPr>
              <a:t>Predecessor sub-graph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G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V, E</a:t>
            </a:r>
            <a:r>
              <a:rPr lang="en-US" altLang="zh-CN" sz="2800" dirty="0"/>
              <a:t>) with source </a:t>
            </a:r>
            <a:r>
              <a:rPr lang="en-US" altLang="zh-CN" sz="2800" i="1" dirty="0"/>
              <a:t>s</a:t>
            </a:r>
            <a:r>
              <a:rPr lang="en-US" altLang="zh-CN" sz="2800" dirty="0"/>
              <a:t> is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/>
              <a:t>    G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/>
              <a:t>, E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) where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i="1" dirty="0"/>
              <a:t> V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={</a:t>
            </a:r>
            <a:r>
              <a:rPr lang="en-US" altLang="zh-CN" sz="2400" i="1" dirty="0" err="1"/>
              <a:t>v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>
                <a:sym typeface="Symbol" pitchFamily="18" charset="2"/>
              </a:rPr>
              <a:t>V</a:t>
            </a:r>
            <a:r>
              <a:rPr lang="en-US" altLang="zh-CN" sz="2400" i="1" dirty="0">
                <a:sym typeface="Symbol" pitchFamily="18" charset="2"/>
              </a:rPr>
              <a:t> </a:t>
            </a:r>
            <a:r>
              <a:rPr lang="en-US" altLang="zh-CN" sz="2400" dirty="0"/>
              <a:t>: </a:t>
            </a:r>
            <a:r>
              <a:rPr lang="en-US" altLang="zh-CN" sz="2400" dirty="0">
                <a:sym typeface="Symbol" pitchFamily="18" charset="2"/>
              </a:rPr>
              <a:t>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 </a:t>
            </a:r>
            <a:r>
              <a:rPr lang="en-US" altLang="zh-CN" sz="2400" i="1" dirty="0">
                <a:sym typeface="Symbol" pitchFamily="18" charset="2"/>
              </a:rPr>
              <a:t> </a:t>
            </a:r>
            <a:r>
              <a:rPr lang="en-US" altLang="zh-CN" sz="2000" dirty="0">
                <a:sym typeface="Symbol" pitchFamily="18" charset="2"/>
              </a:rPr>
              <a:t>NIL</a:t>
            </a:r>
            <a:r>
              <a:rPr lang="en-US" altLang="zh-CN" sz="2400" dirty="0">
                <a:sym typeface="Symbol" pitchFamily="18" charset="2"/>
              </a:rPr>
              <a:t>} + </a:t>
            </a:r>
            <a:r>
              <a:rPr lang="en-US" altLang="zh-CN" sz="2400" dirty="0"/>
              <a:t>{</a:t>
            </a:r>
            <a:r>
              <a:rPr lang="en-US" altLang="zh-CN" sz="2400" i="1" dirty="0"/>
              <a:t>s</a:t>
            </a:r>
            <a:r>
              <a:rPr lang="en-US" altLang="zh-CN" sz="2400" dirty="0"/>
              <a:t>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i="1" dirty="0"/>
              <a:t> E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={(</a:t>
            </a:r>
            <a:r>
              <a:rPr lang="en-US" altLang="zh-CN" sz="2400" dirty="0">
                <a:sym typeface="Symbol" pitchFamily="18" charset="2"/>
              </a:rPr>
              <a:t></a:t>
            </a:r>
            <a:r>
              <a:rPr lang="en-US" altLang="zh-CN" sz="2400" dirty="0"/>
              <a:t>[</a:t>
            </a:r>
            <a:r>
              <a:rPr lang="en-US" altLang="zh-CN" sz="2400" i="1" dirty="0"/>
              <a:t>v</a:t>
            </a:r>
            <a:r>
              <a:rPr lang="en-US" altLang="zh-CN" sz="2400" dirty="0"/>
              <a:t>],</a:t>
            </a:r>
            <a:r>
              <a:rPr lang="en-US" altLang="zh-CN" sz="2400" i="1" dirty="0"/>
              <a:t>v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>
                <a:sym typeface="Symbol" pitchFamily="18" charset="2"/>
              </a:rPr>
              <a:t>E </a:t>
            </a:r>
            <a:r>
              <a:rPr lang="en-US" altLang="zh-CN" sz="2400" dirty="0"/>
              <a:t>: </a:t>
            </a:r>
            <a:r>
              <a:rPr lang="en-US" altLang="zh-CN" sz="2400" i="1" dirty="0"/>
              <a:t>v </a:t>
            </a:r>
            <a:r>
              <a:rPr lang="en-US" altLang="zh-CN" sz="2400" dirty="0">
                <a:sym typeface="Symbol" pitchFamily="18" charset="2"/>
              </a:rPr>
              <a:t> </a:t>
            </a:r>
            <a:r>
              <a:rPr lang="en-US" altLang="zh-CN" sz="2400" i="1" dirty="0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 </a:t>
            </a:r>
            <a:r>
              <a:rPr lang="en-US" altLang="zh-CN" sz="2400" i="1" dirty="0">
                <a:sym typeface="Symbol" pitchFamily="18" charset="2"/>
              </a:rPr>
              <a:t>- </a:t>
            </a:r>
            <a:r>
              <a:rPr lang="en-US" altLang="zh-CN" sz="2400" dirty="0"/>
              <a:t>{</a:t>
            </a:r>
            <a:r>
              <a:rPr lang="en-US" altLang="zh-CN" sz="2400" i="1" dirty="0"/>
              <a:t>s</a:t>
            </a:r>
            <a:r>
              <a:rPr lang="en-US" altLang="zh-CN" sz="2400" dirty="0"/>
              <a:t>}}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/>
              <a:t>G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CC3300"/>
                </a:solidFill>
              </a:rPr>
              <a:t>breadth-first tree</a:t>
            </a:r>
            <a:r>
              <a:rPr lang="en-US" altLang="zh-CN" sz="2800" dirty="0"/>
              <a:t>  if: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 </a:t>
            </a:r>
            <a:r>
              <a:rPr lang="en-US" altLang="zh-CN" sz="2400" i="1" dirty="0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 </a:t>
            </a:r>
            <a:r>
              <a:rPr lang="en-US" altLang="zh-CN" sz="2400" dirty="0"/>
              <a:t>consists of the vertices reachable from </a:t>
            </a:r>
            <a:r>
              <a:rPr lang="en-US" altLang="zh-CN" sz="2400" i="1" dirty="0"/>
              <a:t>s</a:t>
            </a:r>
            <a:endParaRPr lang="en-US" altLang="zh-CN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 for all </a:t>
            </a:r>
            <a:r>
              <a:rPr lang="en-US" altLang="zh-CN" sz="2400" i="1" dirty="0" err="1"/>
              <a:t>v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/>
              <a:t>V</a:t>
            </a:r>
            <a:r>
              <a:rPr lang="en-US" altLang="zh-CN" sz="2400" i="1" baseline="-25000" dirty="0">
                <a:sym typeface="Symbol" pitchFamily="18" charset="2"/>
              </a:rPr>
              <a:t> </a:t>
            </a:r>
            <a:r>
              <a:rPr lang="en-US" altLang="zh-CN" sz="2400" dirty="0"/>
              <a:t>, there is a unique simple path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r>
              <a:rPr lang="en-US" altLang="zh-CN" sz="2400" i="1" baseline="-25000" dirty="0">
                <a:sym typeface="Symbol" pitchFamily="18" charset="2"/>
              </a:rPr>
              <a:t></a:t>
            </a:r>
            <a:r>
              <a:rPr lang="en-US" altLang="zh-CN" sz="24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/>
              <a:t>the path is also a shortest path from </a:t>
            </a:r>
            <a:r>
              <a:rPr lang="en-US" altLang="zh-CN" sz="2400" i="1" dirty="0"/>
              <a:t>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G</a:t>
            </a:r>
            <a:r>
              <a:rPr lang="en-US" altLang="zh-CN" sz="2400" dirty="0"/>
              <a:t>. 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The edges in </a:t>
            </a:r>
            <a:r>
              <a:rPr lang="en-US" altLang="zh-CN" sz="2800" i="1" dirty="0"/>
              <a:t>E</a:t>
            </a:r>
            <a:r>
              <a:rPr lang="en-US" altLang="zh-CN" sz="2800" i="1" baseline="-25000" dirty="0">
                <a:sym typeface="Symbol" pitchFamily="18" charset="2"/>
              </a:rPr>
              <a:t></a:t>
            </a:r>
            <a:r>
              <a:rPr lang="en-US" altLang="zh-CN" sz="2800" dirty="0"/>
              <a:t> are called </a:t>
            </a:r>
            <a:r>
              <a:rPr lang="en-US" altLang="zh-CN" sz="2800" dirty="0">
                <a:solidFill>
                  <a:srgbClr val="CC3300"/>
                </a:solidFill>
              </a:rPr>
              <a:t>tree edges</a:t>
            </a:r>
            <a:r>
              <a:rPr lang="en-US" altLang="zh-CN" sz="2800" dirty="0"/>
              <a:t>.  </a:t>
            </a:r>
            <a:br>
              <a:rPr lang="en-US" altLang="zh-CN" sz="2800" dirty="0"/>
            </a:br>
            <a:r>
              <a:rPr lang="en-US" altLang="zh-CN" sz="2800" dirty="0"/>
              <a:t>|</a:t>
            </a:r>
            <a:r>
              <a:rPr lang="en-US" altLang="zh-CN" sz="2800" i="1" dirty="0"/>
              <a:t>E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>
                <a:sym typeface="Symbol" pitchFamily="18" charset="2"/>
              </a:rPr>
              <a:t>| </a:t>
            </a:r>
            <a:r>
              <a:rPr lang="en-US" altLang="zh-CN" sz="2800" dirty="0"/>
              <a:t>= |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itchFamily="18" charset="2"/>
              </a:rPr>
              <a:t> </a:t>
            </a:r>
            <a:r>
              <a:rPr lang="en-US" altLang="zh-CN" sz="2800" i="1" dirty="0">
                <a:sym typeface="Symbol" pitchFamily="18" charset="2"/>
              </a:rPr>
              <a:t>| - </a:t>
            </a:r>
            <a:r>
              <a:rPr lang="en-US" altLang="zh-CN" sz="2800" dirty="0">
                <a:sym typeface="Symbol" pitchFamily="18" charset="2"/>
              </a:rPr>
              <a:t>1.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lIns="92075" tIns="46038" rIns="92075" bIns="46038"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Analysis of BFS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80400" cy="5038725"/>
          </a:xfrm>
        </p:spPr>
        <p:txBody>
          <a:bodyPr lIns="92075" tIns="46038" rIns="92075" bIns="46038"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Initialization takes </a:t>
            </a:r>
            <a:r>
              <a:rPr lang="en-US" altLang="zh-CN" i="1">
                <a:solidFill>
                  <a:srgbClr val="262626"/>
                </a:solidFill>
              </a:rPr>
              <a:t>O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V|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  <a:r>
              <a:rPr lang="en-US" altLang="zh-CN" i="1">
                <a:solidFill>
                  <a:srgbClr val="262626"/>
                </a:solidFill>
              </a:rPr>
              <a:t>.</a:t>
            </a:r>
          </a:p>
          <a:p>
            <a:pPr>
              <a:spcBef>
                <a:spcPct val="10000"/>
              </a:spcBef>
            </a:pPr>
            <a:endParaRPr lang="en-US" altLang="zh-CN" sz="2400">
              <a:solidFill>
                <a:srgbClr val="26262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Traversal Loop</a:t>
            </a:r>
          </a:p>
          <a:p>
            <a:pPr lvl="1"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Each vertex is enqueued and dequeued at most once, so the total time for queuing is </a:t>
            </a:r>
            <a:r>
              <a:rPr lang="en-US" altLang="zh-CN" i="1">
                <a:solidFill>
                  <a:srgbClr val="262626"/>
                </a:solidFill>
              </a:rPr>
              <a:t>O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V|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  <a:r>
              <a:rPr lang="en-US" altLang="zh-CN" i="1">
                <a:solidFill>
                  <a:srgbClr val="262626"/>
                </a:solidFill>
              </a:rPr>
              <a:t>.</a:t>
            </a:r>
            <a:endParaRPr lang="en-US" altLang="zh-CN" sz="2000">
              <a:solidFill>
                <a:srgbClr val="262626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The adjacency list of each vertex is scanned at most once. </a:t>
            </a:r>
          </a:p>
          <a:p>
            <a:pPr lvl="1"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The sum of lengths of all adjacency lists is </a:t>
            </a:r>
            <a:r>
              <a:rPr lang="en-US" altLang="zh-CN" i="1">
                <a:solidFill>
                  <a:srgbClr val="262626"/>
                </a:solidFill>
                <a:sym typeface="Symbol" pitchFamily="18" charset="2"/>
              </a:rPr>
              <a:t>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E|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  <a:r>
              <a:rPr lang="en-US" altLang="zh-CN" i="1">
                <a:solidFill>
                  <a:srgbClr val="262626"/>
                </a:solidFill>
              </a:rPr>
              <a:t>.</a:t>
            </a:r>
          </a:p>
          <a:p>
            <a:pPr lvl="1">
              <a:spcBef>
                <a:spcPct val="10000"/>
              </a:spcBef>
            </a:pPr>
            <a:endParaRPr lang="en-US" altLang="zh-CN" sz="2000">
              <a:solidFill>
                <a:srgbClr val="262626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262626"/>
                </a:solidFill>
              </a:rPr>
              <a:t>Total running time of BFS is</a:t>
            </a:r>
            <a:r>
              <a:rPr lang="en-US" altLang="zh-CN" i="1">
                <a:solidFill>
                  <a:srgbClr val="262626"/>
                </a:solidFill>
              </a:rPr>
              <a:t> O</a:t>
            </a:r>
            <a:r>
              <a:rPr lang="en-US" altLang="zh-CN">
                <a:solidFill>
                  <a:srgbClr val="262626"/>
                </a:solidFill>
              </a:rPr>
              <a:t>(|</a:t>
            </a:r>
            <a:r>
              <a:rPr lang="en-US" altLang="zh-CN" i="1">
                <a:solidFill>
                  <a:srgbClr val="262626"/>
                </a:solidFill>
              </a:rPr>
              <a:t>V|+|E|</a:t>
            </a:r>
            <a:r>
              <a:rPr lang="en-US" altLang="zh-CN">
                <a:solidFill>
                  <a:srgbClr val="262626"/>
                </a:solidFill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CC3300"/>
                </a:solidFill>
              </a:rPr>
              <a:t>Correctness of BFS </a:t>
            </a:r>
            <a:r>
              <a:rPr lang="en-US" altLang="zh-CN">
                <a:solidFill>
                  <a:schemeClr val="tx1"/>
                </a:solidFill>
              </a:rPr>
              <a:t>(see Dijkstra later)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Edmonds &amp; Karp Algorithm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9925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8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Find the augmenting path using </a:t>
            </a:r>
            <a:r>
              <a:rPr lang="en-US" altLang="zh-CN" sz="2800" dirty="0">
                <a:solidFill>
                  <a:srgbClr val="FF0000"/>
                </a:solidFill>
              </a:rPr>
              <a:t>breadth-first search</a:t>
            </a:r>
            <a:r>
              <a:rPr lang="en-US" altLang="zh-CN" sz="2800" dirty="0"/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Breadth-first search gives the shortest path for graphs </a:t>
            </a:r>
            <a:r>
              <a:rPr lang="en-US" altLang="zh-CN" sz="2800" dirty="0">
                <a:solidFill>
                  <a:srgbClr val="0000FF"/>
                </a:solidFill>
              </a:rPr>
              <a:t>(Assuming the length of each edge is 1.)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/>
              <a:t>Time complexity of Edmonds-Karp algorithm is O(|V||E|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).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The proof  is very hard!. </a:t>
            </a:r>
          </a:p>
          <a:p>
            <a:pPr>
              <a:buFontTx/>
              <a:buNone/>
              <a:defRPr/>
            </a:pP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7826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7827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7828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29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0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1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1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2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3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4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45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77846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77847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/9</a:t>
            </a:r>
          </a:p>
        </p:txBody>
      </p:sp>
      <p:sp>
        <p:nvSpPr>
          <p:cNvPr id="77848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77849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50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/4</a:t>
            </a:r>
          </a:p>
        </p:txBody>
      </p:sp>
      <p:sp>
        <p:nvSpPr>
          <p:cNvPr id="77851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77852" name="Oval 57"/>
          <p:cNvSpPr>
            <a:spLocks noChangeArrowheads="1"/>
          </p:cNvSpPr>
          <p:nvPr/>
        </p:nvSpPr>
        <p:spPr bwMode="auto">
          <a:xfrm>
            <a:off x="4672013" y="41338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7853" name="Oval 58"/>
          <p:cNvSpPr>
            <a:spLocks noChangeArrowheads="1"/>
          </p:cNvSpPr>
          <p:nvPr/>
        </p:nvSpPr>
        <p:spPr bwMode="auto">
          <a:xfrm>
            <a:off x="8474075" y="41417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7854" name="Oval 59"/>
          <p:cNvSpPr>
            <a:spLocks noChangeArrowheads="1"/>
          </p:cNvSpPr>
          <p:nvPr/>
        </p:nvSpPr>
        <p:spPr bwMode="auto">
          <a:xfrm>
            <a:off x="7342188" y="34559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55" name="Oval 60"/>
          <p:cNvSpPr>
            <a:spLocks noChangeArrowheads="1"/>
          </p:cNvSpPr>
          <p:nvPr/>
        </p:nvSpPr>
        <p:spPr bwMode="auto">
          <a:xfrm>
            <a:off x="7335838" y="482123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56" name="Oval 61"/>
          <p:cNvSpPr>
            <a:spLocks noChangeArrowheads="1"/>
          </p:cNvSpPr>
          <p:nvPr/>
        </p:nvSpPr>
        <p:spPr bwMode="auto">
          <a:xfrm>
            <a:off x="5815013" y="48291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57" name="Oval 62"/>
          <p:cNvSpPr>
            <a:spLocks noChangeArrowheads="1"/>
          </p:cNvSpPr>
          <p:nvPr/>
        </p:nvSpPr>
        <p:spPr bwMode="auto">
          <a:xfrm>
            <a:off x="5808663" y="34655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58" name="Line 63"/>
          <p:cNvSpPr>
            <a:spLocks noChangeShapeType="1"/>
          </p:cNvSpPr>
          <p:nvPr/>
        </p:nvSpPr>
        <p:spPr bwMode="auto">
          <a:xfrm flipV="1">
            <a:off x="5105400" y="3798888"/>
            <a:ext cx="720725" cy="4032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9" name="Line 64"/>
          <p:cNvSpPr>
            <a:spLocks noChangeShapeType="1"/>
          </p:cNvSpPr>
          <p:nvPr/>
        </p:nvSpPr>
        <p:spPr bwMode="auto">
          <a:xfrm>
            <a:off x="5060950" y="4552950"/>
            <a:ext cx="765175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0" name="Line 65"/>
          <p:cNvSpPr>
            <a:spLocks noChangeShapeType="1"/>
          </p:cNvSpPr>
          <p:nvPr/>
        </p:nvSpPr>
        <p:spPr bwMode="auto">
          <a:xfrm>
            <a:off x="5954713" y="3932238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1" name="Line 66"/>
          <p:cNvSpPr>
            <a:spLocks noChangeShapeType="1"/>
          </p:cNvSpPr>
          <p:nvPr/>
        </p:nvSpPr>
        <p:spPr bwMode="auto">
          <a:xfrm flipV="1">
            <a:off x="6113463" y="3960813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2" name="Line 67"/>
          <p:cNvSpPr>
            <a:spLocks noChangeShapeType="1"/>
          </p:cNvSpPr>
          <p:nvPr/>
        </p:nvSpPr>
        <p:spPr bwMode="auto">
          <a:xfrm>
            <a:off x="6269038" y="3698875"/>
            <a:ext cx="106838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3" name="Line 68"/>
          <p:cNvSpPr>
            <a:spLocks noChangeShapeType="1"/>
          </p:cNvSpPr>
          <p:nvPr/>
        </p:nvSpPr>
        <p:spPr bwMode="auto">
          <a:xfrm flipH="1">
            <a:off x="6269038" y="384333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4" name="Line 69"/>
          <p:cNvSpPr>
            <a:spLocks noChangeShapeType="1"/>
          </p:cNvSpPr>
          <p:nvPr/>
        </p:nvSpPr>
        <p:spPr bwMode="auto">
          <a:xfrm flipV="1">
            <a:off x="7586663" y="394652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5" name="Line 70"/>
          <p:cNvSpPr>
            <a:spLocks noChangeShapeType="1"/>
          </p:cNvSpPr>
          <p:nvPr/>
        </p:nvSpPr>
        <p:spPr bwMode="auto">
          <a:xfrm>
            <a:off x="6299200" y="50673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6" name="Line 71"/>
          <p:cNvSpPr>
            <a:spLocks noChangeShapeType="1"/>
          </p:cNvSpPr>
          <p:nvPr/>
        </p:nvSpPr>
        <p:spPr bwMode="auto">
          <a:xfrm>
            <a:off x="7802563" y="3743325"/>
            <a:ext cx="720725" cy="4921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7" name="Line 72"/>
          <p:cNvSpPr>
            <a:spLocks noChangeShapeType="1"/>
          </p:cNvSpPr>
          <p:nvPr/>
        </p:nvSpPr>
        <p:spPr bwMode="auto">
          <a:xfrm flipV="1">
            <a:off x="7769225" y="4518025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8" name="Text Box 73"/>
          <p:cNvSpPr txBox="1">
            <a:spLocks noChangeArrowheads="1"/>
          </p:cNvSpPr>
          <p:nvPr/>
        </p:nvSpPr>
        <p:spPr bwMode="auto">
          <a:xfrm>
            <a:off x="5141913" y="36560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69" name="Text Box 74"/>
          <p:cNvSpPr txBox="1">
            <a:spLocks noChangeArrowheads="1"/>
          </p:cNvSpPr>
          <p:nvPr/>
        </p:nvSpPr>
        <p:spPr bwMode="auto">
          <a:xfrm>
            <a:off x="5170488" y="481012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0" name="Text Box 75"/>
          <p:cNvSpPr txBox="1">
            <a:spLocks noChangeArrowheads="1"/>
          </p:cNvSpPr>
          <p:nvPr/>
        </p:nvSpPr>
        <p:spPr bwMode="auto">
          <a:xfrm>
            <a:off x="5518150" y="4203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1" name="Text Box 76"/>
          <p:cNvSpPr txBox="1">
            <a:spLocks noChangeArrowheads="1"/>
          </p:cNvSpPr>
          <p:nvPr/>
        </p:nvSpPr>
        <p:spPr bwMode="auto">
          <a:xfrm>
            <a:off x="6094413" y="4189413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7872" name="Text Box 77"/>
          <p:cNvSpPr txBox="1">
            <a:spLocks noChangeArrowheads="1"/>
          </p:cNvSpPr>
          <p:nvPr/>
        </p:nvSpPr>
        <p:spPr bwMode="auto">
          <a:xfrm>
            <a:off x="6545263" y="333851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77873" name="Text Box 78"/>
          <p:cNvSpPr txBox="1">
            <a:spLocks noChangeArrowheads="1"/>
          </p:cNvSpPr>
          <p:nvPr/>
        </p:nvSpPr>
        <p:spPr bwMode="auto">
          <a:xfrm>
            <a:off x="6554788" y="5070475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77874" name="Text Box 79"/>
          <p:cNvSpPr txBox="1">
            <a:spLocks noChangeArrowheads="1"/>
          </p:cNvSpPr>
          <p:nvPr/>
        </p:nvSpPr>
        <p:spPr bwMode="auto">
          <a:xfrm>
            <a:off x="6761163" y="4275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7875" name="Text Box 80"/>
          <p:cNvSpPr txBox="1">
            <a:spLocks noChangeArrowheads="1"/>
          </p:cNvSpPr>
          <p:nvPr/>
        </p:nvSpPr>
        <p:spPr bwMode="auto">
          <a:xfrm>
            <a:off x="7566025" y="42037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77876" name="Text Box 81"/>
          <p:cNvSpPr txBox="1">
            <a:spLocks noChangeArrowheads="1"/>
          </p:cNvSpPr>
          <p:nvPr/>
        </p:nvSpPr>
        <p:spPr bwMode="auto">
          <a:xfrm>
            <a:off x="8056563" y="35829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7877" name="Text Box 82"/>
          <p:cNvSpPr txBox="1">
            <a:spLocks noChangeArrowheads="1"/>
          </p:cNvSpPr>
          <p:nvPr/>
        </p:nvSpPr>
        <p:spPr bwMode="auto">
          <a:xfrm>
            <a:off x="8070850" y="47386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7878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7879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7880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8850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8851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8852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3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4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5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8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69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8870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0/14</a:t>
            </a:r>
          </a:p>
        </p:txBody>
      </p:sp>
      <p:sp>
        <p:nvSpPr>
          <p:cNvPr id="78871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78872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78873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74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8875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/12</a:t>
            </a:r>
          </a:p>
        </p:txBody>
      </p:sp>
      <p:sp>
        <p:nvSpPr>
          <p:cNvPr id="78876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8877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8878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8879" name="Oval 119"/>
          <p:cNvSpPr>
            <a:spLocks noChangeArrowheads="1"/>
          </p:cNvSpPr>
          <p:nvPr/>
        </p:nvSpPr>
        <p:spPr bwMode="auto">
          <a:xfrm>
            <a:off x="4672013" y="4611688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78880" name="Oval 120"/>
          <p:cNvSpPr>
            <a:spLocks noChangeArrowheads="1"/>
          </p:cNvSpPr>
          <p:nvPr/>
        </p:nvSpPr>
        <p:spPr bwMode="auto">
          <a:xfrm>
            <a:off x="8474075" y="46196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8881" name="Oval 121"/>
          <p:cNvSpPr>
            <a:spLocks noChangeArrowheads="1"/>
          </p:cNvSpPr>
          <p:nvPr/>
        </p:nvSpPr>
        <p:spPr bwMode="auto">
          <a:xfrm>
            <a:off x="7342188" y="393382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8882" name="Oval 122"/>
          <p:cNvSpPr>
            <a:spLocks noChangeArrowheads="1"/>
          </p:cNvSpPr>
          <p:nvPr/>
        </p:nvSpPr>
        <p:spPr bwMode="auto">
          <a:xfrm>
            <a:off x="7335838" y="5299075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8883" name="Oval 123"/>
          <p:cNvSpPr>
            <a:spLocks noChangeArrowheads="1"/>
          </p:cNvSpPr>
          <p:nvPr/>
        </p:nvSpPr>
        <p:spPr bwMode="auto">
          <a:xfrm>
            <a:off x="5815013" y="530701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8884" name="Oval 124"/>
          <p:cNvSpPr>
            <a:spLocks noChangeArrowheads="1"/>
          </p:cNvSpPr>
          <p:nvPr/>
        </p:nvSpPr>
        <p:spPr bwMode="auto">
          <a:xfrm>
            <a:off x="5808663" y="3943350"/>
            <a:ext cx="490537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8885" name="Line 125"/>
          <p:cNvSpPr>
            <a:spLocks noChangeShapeType="1"/>
          </p:cNvSpPr>
          <p:nvPr/>
        </p:nvSpPr>
        <p:spPr bwMode="auto">
          <a:xfrm>
            <a:off x="5954713" y="44100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6" name="Line 126"/>
          <p:cNvSpPr>
            <a:spLocks noChangeShapeType="1"/>
          </p:cNvSpPr>
          <p:nvPr/>
        </p:nvSpPr>
        <p:spPr bwMode="auto">
          <a:xfrm flipV="1">
            <a:off x="6113463" y="44386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7" name="Line 127"/>
          <p:cNvSpPr>
            <a:spLocks noChangeShapeType="1"/>
          </p:cNvSpPr>
          <p:nvPr/>
        </p:nvSpPr>
        <p:spPr bwMode="auto">
          <a:xfrm>
            <a:off x="6286500" y="41783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8" name="Line 128"/>
          <p:cNvSpPr>
            <a:spLocks noChangeShapeType="1"/>
          </p:cNvSpPr>
          <p:nvPr/>
        </p:nvSpPr>
        <p:spPr bwMode="auto">
          <a:xfrm flipH="1">
            <a:off x="6272213" y="43370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9" name="Line 129"/>
          <p:cNvSpPr>
            <a:spLocks noChangeShapeType="1"/>
          </p:cNvSpPr>
          <p:nvPr/>
        </p:nvSpPr>
        <p:spPr bwMode="auto">
          <a:xfrm flipH="1">
            <a:off x="7570788" y="4410075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0" name="Line 130"/>
          <p:cNvSpPr>
            <a:spLocks noChangeShapeType="1"/>
          </p:cNvSpPr>
          <p:nvPr/>
        </p:nvSpPr>
        <p:spPr bwMode="auto">
          <a:xfrm>
            <a:off x="6302375" y="5589588"/>
            <a:ext cx="10382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1" name="Line 131"/>
          <p:cNvSpPr>
            <a:spLocks noChangeShapeType="1"/>
          </p:cNvSpPr>
          <p:nvPr/>
        </p:nvSpPr>
        <p:spPr bwMode="auto">
          <a:xfrm>
            <a:off x="7859713" y="416401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2" name="Line 132"/>
          <p:cNvSpPr>
            <a:spLocks noChangeShapeType="1"/>
          </p:cNvSpPr>
          <p:nvPr/>
        </p:nvSpPr>
        <p:spPr bwMode="auto">
          <a:xfrm rot="10800000" flipV="1">
            <a:off x="7802563" y="5014913"/>
            <a:ext cx="720725" cy="404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3" name="Text Box 133"/>
          <p:cNvSpPr txBox="1">
            <a:spLocks noChangeArrowheads="1"/>
          </p:cNvSpPr>
          <p:nvPr/>
        </p:nvSpPr>
        <p:spPr bwMode="auto">
          <a:xfrm>
            <a:off x="5603875" y="4681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894" name="Text Box 134"/>
          <p:cNvSpPr txBox="1">
            <a:spLocks noChangeArrowheads="1"/>
          </p:cNvSpPr>
          <p:nvPr/>
        </p:nvSpPr>
        <p:spPr bwMode="auto">
          <a:xfrm>
            <a:off x="6080125" y="469582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8895" name="Text Box 135"/>
          <p:cNvSpPr txBox="1">
            <a:spLocks noChangeArrowheads="1"/>
          </p:cNvSpPr>
          <p:nvPr/>
        </p:nvSpPr>
        <p:spPr bwMode="auto">
          <a:xfrm>
            <a:off x="6599238" y="3824288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8896" name="Text Box 136"/>
          <p:cNvSpPr txBox="1">
            <a:spLocks noChangeArrowheads="1"/>
          </p:cNvSpPr>
          <p:nvPr/>
        </p:nvSpPr>
        <p:spPr bwMode="auto">
          <a:xfrm>
            <a:off x="6772275" y="478313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8897" name="Text Box 137"/>
          <p:cNvSpPr txBox="1">
            <a:spLocks noChangeArrowheads="1"/>
          </p:cNvSpPr>
          <p:nvPr/>
        </p:nvSpPr>
        <p:spPr bwMode="auto">
          <a:xfrm>
            <a:off x="8113713" y="51450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8898" name="Line 138"/>
          <p:cNvSpPr>
            <a:spLocks noChangeShapeType="1"/>
          </p:cNvSpPr>
          <p:nvPr/>
        </p:nvSpPr>
        <p:spPr bwMode="auto">
          <a:xfrm flipV="1">
            <a:off x="4994275" y="4191000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99" name="Line 139"/>
          <p:cNvSpPr>
            <a:spLocks noChangeShapeType="1"/>
          </p:cNvSpPr>
          <p:nvPr/>
        </p:nvSpPr>
        <p:spPr bwMode="auto">
          <a:xfrm flipH="1">
            <a:off x="5137150" y="4349750"/>
            <a:ext cx="73660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0" name="Line 140"/>
          <p:cNvSpPr>
            <a:spLocks noChangeShapeType="1"/>
          </p:cNvSpPr>
          <p:nvPr/>
        </p:nvSpPr>
        <p:spPr bwMode="auto">
          <a:xfrm>
            <a:off x="5076825" y="5070475"/>
            <a:ext cx="747713" cy="466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1" name="Line 143"/>
          <p:cNvSpPr>
            <a:spLocks noChangeShapeType="1"/>
          </p:cNvSpPr>
          <p:nvPr/>
        </p:nvSpPr>
        <p:spPr bwMode="auto">
          <a:xfrm flipH="1" flipV="1">
            <a:off x="7778750" y="4319588"/>
            <a:ext cx="706438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02" name="Text Box 144"/>
          <p:cNvSpPr txBox="1">
            <a:spLocks noChangeArrowheads="1"/>
          </p:cNvSpPr>
          <p:nvPr/>
        </p:nvSpPr>
        <p:spPr bwMode="auto">
          <a:xfrm>
            <a:off x="5262563" y="405923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8903" name="Text Box 145"/>
          <p:cNvSpPr txBox="1">
            <a:spLocks noChangeArrowheads="1"/>
          </p:cNvSpPr>
          <p:nvPr/>
        </p:nvSpPr>
        <p:spPr bwMode="auto">
          <a:xfrm>
            <a:off x="5248275" y="453390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8904" name="Text Box 147"/>
          <p:cNvSpPr txBox="1">
            <a:spLocks noChangeArrowheads="1"/>
          </p:cNvSpPr>
          <p:nvPr/>
        </p:nvSpPr>
        <p:spPr bwMode="auto">
          <a:xfrm>
            <a:off x="5248275" y="531495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13</a:t>
            </a:r>
          </a:p>
        </p:txBody>
      </p:sp>
      <p:sp>
        <p:nvSpPr>
          <p:cNvPr id="78905" name="Text Box 148"/>
          <p:cNvSpPr txBox="1">
            <a:spLocks noChangeArrowheads="1"/>
          </p:cNvSpPr>
          <p:nvPr/>
        </p:nvSpPr>
        <p:spPr bwMode="auto">
          <a:xfrm>
            <a:off x="6677025" y="5264150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14</a:t>
            </a:r>
          </a:p>
        </p:txBody>
      </p:sp>
      <p:sp>
        <p:nvSpPr>
          <p:cNvPr id="78906" name="Text Box 150"/>
          <p:cNvSpPr txBox="1">
            <a:spLocks noChangeArrowheads="1"/>
          </p:cNvSpPr>
          <p:nvPr/>
        </p:nvSpPr>
        <p:spPr bwMode="auto">
          <a:xfrm>
            <a:off x="7542213" y="467995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78907" name="Text Box 151"/>
          <p:cNvSpPr txBox="1">
            <a:spLocks noChangeArrowheads="1"/>
          </p:cNvSpPr>
          <p:nvPr/>
        </p:nvSpPr>
        <p:spPr bwMode="auto">
          <a:xfrm>
            <a:off x="8134350" y="4087813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78908" name="Text Box 152"/>
          <p:cNvSpPr txBox="1">
            <a:spLocks noChangeArrowheads="1"/>
          </p:cNvSpPr>
          <p:nvPr/>
        </p:nvSpPr>
        <p:spPr bwMode="auto">
          <a:xfrm>
            <a:off x="7977188" y="45926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79874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79875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79876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8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79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80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5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6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8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9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1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639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2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3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79894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639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4/14</a:t>
            </a:r>
          </a:p>
        </p:txBody>
      </p:sp>
      <p:sp>
        <p:nvSpPr>
          <p:cNvPr id="79895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79896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0/7</a:t>
            </a:r>
          </a:p>
        </p:txBody>
      </p:sp>
      <p:sp>
        <p:nvSpPr>
          <p:cNvPr id="79897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898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79899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79900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901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9902" name="TextBox 1"/>
          <p:cNvSpPr txBox="1">
            <a:spLocks noChangeArrowheads="1"/>
          </p:cNvSpPr>
          <p:nvPr/>
        </p:nvSpPr>
        <p:spPr bwMode="auto">
          <a:xfrm>
            <a:off x="6272213" y="2587625"/>
            <a:ext cx="20431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9903" name="Oval 83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79904" name="Oval 84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79905" name="Oval 85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79906" name="Oval 86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79907" name="Oval 87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9908" name="Oval 88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79909" name="Line 89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0" name="Line 90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1" name="Line 91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2" name="Line 92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3" name="Line 93"/>
          <p:cNvSpPr>
            <a:spLocks noChangeShapeType="1"/>
          </p:cNvSpPr>
          <p:nvPr/>
        </p:nvSpPr>
        <p:spPr bwMode="auto">
          <a:xfrm>
            <a:off x="7426325" y="4684713"/>
            <a:ext cx="0" cy="8794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4" name="Line 94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5" name="Line 95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6" name="Line 96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7" name="Text Box 97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18" name="Text Box 98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19" name="Text Box 99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20" name="Text Box 100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9921" name="Text Box 101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22" name="Line 102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3" name="Line 103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4" name="Line 104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5" name="Line 105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6" name="Line 106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7" name="Line 107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28" name="Text Box 108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9929" name="Text Box 109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30" name="Text Box 110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79931" name="Text Box 111"/>
          <p:cNvSpPr txBox="1">
            <a:spLocks noChangeArrowheads="1"/>
          </p:cNvSpPr>
          <p:nvPr/>
        </p:nvSpPr>
        <p:spPr bwMode="auto">
          <a:xfrm>
            <a:off x="5189538" y="55895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79932" name="Text Box 114"/>
          <p:cNvSpPr txBox="1">
            <a:spLocks noChangeArrowheads="1"/>
          </p:cNvSpPr>
          <p:nvPr/>
        </p:nvSpPr>
        <p:spPr bwMode="auto">
          <a:xfrm>
            <a:off x="6532563" y="538638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</a:p>
        </p:txBody>
      </p:sp>
      <p:sp>
        <p:nvSpPr>
          <p:cNvPr id="79933" name="Text Box 116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934" name="Text Box 117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8</a:t>
            </a:r>
          </a:p>
        </p:txBody>
      </p:sp>
      <p:sp>
        <p:nvSpPr>
          <p:cNvPr id="79935" name="Text Box 118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79936" name="Text Box 114"/>
          <p:cNvSpPr txBox="1">
            <a:spLocks noChangeArrowheads="1"/>
          </p:cNvSpPr>
          <p:nvPr/>
        </p:nvSpPr>
        <p:spPr bwMode="auto">
          <a:xfrm>
            <a:off x="6588125" y="5837238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Example</a:t>
            </a:r>
            <a:endParaRPr altLang="en-US" b="1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80898" name="Oval 3"/>
          <p:cNvSpPr>
            <a:spLocks noChangeArrowheads="1"/>
          </p:cNvSpPr>
          <p:nvPr/>
        </p:nvSpPr>
        <p:spPr bwMode="auto">
          <a:xfrm>
            <a:off x="107950" y="2795588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s</a:t>
            </a:r>
          </a:p>
        </p:txBody>
      </p:sp>
      <p:sp>
        <p:nvSpPr>
          <p:cNvPr id="80899" name="Oval 4"/>
          <p:cNvSpPr>
            <a:spLocks noChangeArrowheads="1"/>
          </p:cNvSpPr>
          <p:nvPr/>
        </p:nvSpPr>
        <p:spPr bwMode="auto">
          <a:xfrm>
            <a:off x="3910013" y="2803525"/>
            <a:ext cx="490537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80900" name="Oval 5"/>
          <p:cNvSpPr>
            <a:spLocks noChangeArrowheads="1"/>
          </p:cNvSpPr>
          <p:nvPr/>
        </p:nvSpPr>
        <p:spPr bwMode="auto">
          <a:xfrm>
            <a:off x="2778125" y="211772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2771775" y="3482975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2" name="Oval 7"/>
          <p:cNvSpPr>
            <a:spLocks noChangeArrowheads="1"/>
          </p:cNvSpPr>
          <p:nvPr/>
        </p:nvSpPr>
        <p:spPr bwMode="auto">
          <a:xfrm>
            <a:off x="1250950" y="3490913"/>
            <a:ext cx="490538" cy="477837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1244600" y="2127250"/>
            <a:ext cx="490538" cy="477838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v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04" name="Line 9"/>
          <p:cNvSpPr>
            <a:spLocks noChangeShapeType="1"/>
          </p:cNvSpPr>
          <p:nvPr/>
        </p:nvSpPr>
        <p:spPr bwMode="auto">
          <a:xfrm flipV="1">
            <a:off x="525463" y="2463800"/>
            <a:ext cx="7207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Line 10"/>
          <p:cNvSpPr>
            <a:spLocks noChangeShapeType="1"/>
          </p:cNvSpPr>
          <p:nvPr/>
        </p:nvSpPr>
        <p:spPr bwMode="auto">
          <a:xfrm>
            <a:off x="496888" y="3214688"/>
            <a:ext cx="765175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1390650" y="2593975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 flipV="1">
            <a:off x="1549400" y="2622550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1722438" y="2362200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 flipH="1">
            <a:off x="1708150" y="2520950"/>
            <a:ext cx="113982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Line 15"/>
          <p:cNvSpPr>
            <a:spLocks noChangeShapeType="1"/>
          </p:cNvSpPr>
          <p:nvPr/>
        </p:nvSpPr>
        <p:spPr bwMode="auto">
          <a:xfrm flipV="1">
            <a:off x="3022600" y="260826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6"/>
          <p:cNvSpPr>
            <a:spLocks noChangeShapeType="1"/>
          </p:cNvSpPr>
          <p:nvPr/>
        </p:nvSpPr>
        <p:spPr bwMode="auto">
          <a:xfrm>
            <a:off x="1738313" y="3733800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Line 17"/>
          <p:cNvSpPr>
            <a:spLocks noChangeShapeType="1"/>
          </p:cNvSpPr>
          <p:nvPr/>
        </p:nvSpPr>
        <p:spPr bwMode="auto">
          <a:xfrm>
            <a:off x="3238500" y="2405063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Line 18"/>
          <p:cNvSpPr>
            <a:spLocks noChangeShapeType="1"/>
          </p:cNvSpPr>
          <p:nvPr/>
        </p:nvSpPr>
        <p:spPr bwMode="auto">
          <a:xfrm flipV="1">
            <a:off x="3238500" y="3198813"/>
            <a:ext cx="72072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334963" y="2317750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5" name="Text Box 20"/>
          <p:cNvSpPr txBox="1">
            <a:spLocks noChangeArrowheads="1"/>
          </p:cNvSpPr>
          <p:nvPr/>
        </p:nvSpPr>
        <p:spPr bwMode="auto">
          <a:xfrm>
            <a:off x="477838" y="347186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828675" y="2865438"/>
            <a:ext cx="635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17" name="Text Box 22"/>
          <p:cNvSpPr txBox="1">
            <a:spLocks noChangeArrowheads="1"/>
          </p:cNvSpPr>
          <p:nvPr/>
        </p:nvSpPr>
        <p:spPr bwMode="auto">
          <a:xfrm>
            <a:off x="1530350" y="2851150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0/4</a:t>
            </a:r>
          </a:p>
        </p:txBody>
      </p:sp>
      <p:sp>
        <p:nvSpPr>
          <p:cNvPr id="80918" name="Text Box 24"/>
          <p:cNvSpPr txBox="1">
            <a:spLocks noChangeArrowheads="1"/>
          </p:cNvSpPr>
          <p:nvPr/>
        </p:nvSpPr>
        <p:spPr bwMode="auto">
          <a:xfrm>
            <a:off x="1947863" y="3732213"/>
            <a:ext cx="7588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/14</a:t>
            </a:r>
          </a:p>
        </p:txBody>
      </p:sp>
      <p:sp>
        <p:nvSpPr>
          <p:cNvPr id="80919" name="Text Box 25"/>
          <p:cNvSpPr txBox="1">
            <a:spLocks noChangeArrowheads="1"/>
          </p:cNvSpPr>
          <p:nvPr/>
        </p:nvSpPr>
        <p:spPr bwMode="auto">
          <a:xfrm>
            <a:off x="2208213" y="2967038"/>
            <a:ext cx="508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0/9</a:t>
            </a:r>
          </a:p>
        </p:txBody>
      </p:sp>
      <p:sp>
        <p:nvSpPr>
          <p:cNvPr id="80920" name="Text Box 26"/>
          <p:cNvSpPr txBox="1">
            <a:spLocks noChangeArrowheads="1"/>
          </p:cNvSpPr>
          <p:nvPr/>
        </p:nvSpPr>
        <p:spPr bwMode="auto">
          <a:xfrm>
            <a:off x="3001963" y="2865438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/7</a:t>
            </a:r>
          </a:p>
        </p:txBody>
      </p:sp>
      <p:sp>
        <p:nvSpPr>
          <p:cNvPr id="80921" name="Text Box 27"/>
          <p:cNvSpPr txBox="1">
            <a:spLocks noChangeArrowheads="1"/>
          </p:cNvSpPr>
          <p:nvPr/>
        </p:nvSpPr>
        <p:spPr bwMode="auto">
          <a:xfrm>
            <a:off x="3492500" y="2244725"/>
            <a:ext cx="7683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19</a:t>
            </a:r>
            <a:r>
              <a:rPr lang="en-US" altLang="zh-CN" sz="2000">
                <a:latin typeface="Times New Roman" pitchFamily="18" charset="0"/>
              </a:rPr>
              <a:t>/20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2" name="Text Box 28"/>
          <p:cNvSpPr txBox="1">
            <a:spLocks noChangeArrowheads="1"/>
          </p:cNvSpPr>
          <p:nvPr/>
        </p:nvSpPr>
        <p:spPr bwMode="auto">
          <a:xfrm>
            <a:off x="3506788" y="3400425"/>
            <a:ext cx="51117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4/4</a:t>
            </a:r>
          </a:p>
        </p:txBody>
      </p:sp>
      <p:sp>
        <p:nvSpPr>
          <p:cNvPr id="80923" name="Text Box 77"/>
          <p:cNvSpPr txBox="1">
            <a:spLocks noChangeArrowheads="1"/>
          </p:cNvSpPr>
          <p:nvPr/>
        </p:nvSpPr>
        <p:spPr bwMode="auto">
          <a:xfrm>
            <a:off x="2055813" y="1928813"/>
            <a:ext cx="766762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12/12</a:t>
            </a:r>
          </a:p>
        </p:txBody>
      </p:sp>
      <p:sp>
        <p:nvSpPr>
          <p:cNvPr id="80924" name="Text Box 29"/>
          <p:cNvSpPr txBox="1">
            <a:spLocks noChangeArrowheads="1"/>
          </p:cNvSpPr>
          <p:nvPr/>
        </p:nvSpPr>
        <p:spPr bwMode="auto">
          <a:xfrm>
            <a:off x="1636713" y="1277938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0000FF"/>
                </a:solidFill>
                <a:latin typeface="Times New Roman" pitchFamily="18" charset="0"/>
              </a:rPr>
              <a:t>Flows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0925" name="Text Box 30"/>
          <p:cNvSpPr txBox="1">
            <a:spLocks noChangeArrowheads="1"/>
          </p:cNvSpPr>
          <p:nvPr/>
        </p:nvSpPr>
        <p:spPr bwMode="auto">
          <a:xfrm>
            <a:off x="5734050" y="2095500"/>
            <a:ext cx="26495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u="sng">
                <a:solidFill>
                  <a:srgbClr val="FF0000"/>
                </a:solidFill>
                <a:latin typeface="Times New Roman" pitchFamily="18" charset="0"/>
              </a:rPr>
              <a:t>Residual Networks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0926" name="TextBox 1"/>
          <p:cNvSpPr txBox="1">
            <a:spLocks noChangeArrowheads="1"/>
          </p:cNvSpPr>
          <p:nvPr/>
        </p:nvSpPr>
        <p:spPr bwMode="auto">
          <a:xfrm>
            <a:off x="6140450" y="2452688"/>
            <a:ext cx="1976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BFS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80927" name="Oval 83"/>
          <p:cNvSpPr>
            <a:spLocks noChangeArrowheads="1"/>
          </p:cNvSpPr>
          <p:nvPr/>
        </p:nvSpPr>
        <p:spPr bwMode="auto">
          <a:xfrm>
            <a:off x="4527550" y="4886325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80928" name="Oval 84"/>
          <p:cNvSpPr>
            <a:spLocks noChangeArrowheads="1"/>
          </p:cNvSpPr>
          <p:nvPr/>
        </p:nvSpPr>
        <p:spPr bwMode="auto">
          <a:xfrm>
            <a:off x="8329613" y="4894263"/>
            <a:ext cx="490537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29" name="Oval 85"/>
          <p:cNvSpPr>
            <a:spLocks noChangeArrowheads="1"/>
          </p:cNvSpPr>
          <p:nvPr/>
        </p:nvSpPr>
        <p:spPr bwMode="auto">
          <a:xfrm>
            <a:off x="7197725" y="420846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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30" name="Oval 86"/>
          <p:cNvSpPr>
            <a:spLocks noChangeArrowheads="1"/>
          </p:cNvSpPr>
          <p:nvPr/>
        </p:nvSpPr>
        <p:spPr bwMode="auto">
          <a:xfrm>
            <a:off x="7191375" y="5573713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80931" name="Oval 87"/>
          <p:cNvSpPr>
            <a:spLocks noChangeArrowheads="1"/>
          </p:cNvSpPr>
          <p:nvPr/>
        </p:nvSpPr>
        <p:spPr bwMode="auto">
          <a:xfrm>
            <a:off x="5670550" y="5581650"/>
            <a:ext cx="490538" cy="477838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2" name="Oval 88"/>
          <p:cNvSpPr>
            <a:spLocks noChangeArrowheads="1"/>
          </p:cNvSpPr>
          <p:nvPr/>
        </p:nvSpPr>
        <p:spPr bwMode="auto">
          <a:xfrm>
            <a:off x="5664200" y="4217988"/>
            <a:ext cx="490538" cy="4778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80933" name="Line 89"/>
          <p:cNvSpPr>
            <a:spLocks noChangeShapeType="1"/>
          </p:cNvSpPr>
          <p:nvPr/>
        </p:nvSpPr>
        <p:spPr bwMode="auto">
          <a:xfrm>
            <a:off x="5810250" y="4684713"/>
            <a:ext cx="0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4" name="Line 90"/>
          <p:cNvSpPr>
            <a:spLocks noChangeShapeType="1"/>
          </p:cNvSpPr>
          <p:nvPr/>
        </p:nvSpPr>
        <p:spPr bwMode="auto">
          <a:xfrm flipV="1">
            <a:off x="5969000" y="4713288"/>
            <a:ext cx="0" cy="865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5" name="Line 91"/>
          <p:cNvSpPr>
            <a:spLocks noChangeShapeType="1"/>
          </p:cNvSpPr>
          <p:nvPr/>
        </p:nvSpPr>
        <p:spPr bwMode="auto">
          <a:xfrm>
            <a:off x="6142038" y="4452938"/>
            <a:ext cx="1068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6" name="Line 92"/>
          <p:cNvSpPr>
            <a:spLocks noChangeShapeType="1"/>
          </p:cNvSpPr>
          <p:nvPr/>
        </p:nvSpPr>
        <p:spPr bwMode="auto">
          <a:xfrm flipH="1">
            <a:off x="6127750" y="4611688"/>
            <a:ext cx="1139825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7" name="Line 93"/>
          <p:cNvSpPr>
            <a:spLocks noChangeShapeType="1"/>
          </p:cNvSpPr>
          <p:nvPr/>
        </p:nvSpPr>
        <p:spPr bwMode="auto">
          <a:xfrm flipV="1">
            <a:off x="7426325" y="4684713"/>
            <a:ext cx="0" cy="87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8" name="Line 94"/>
          <p:cNvSpPr>
            <a:spLocks noChangeShapeType="1"/>
          </p:cNvSpPr>
          <p:nvPr/>
        </p:nvSpPr>
        <p:spPr bwMode="auto">
          <a:xfrm>
            <a:off x="6157913" y="5738813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9" name="Line 95"/>
          <p:cNvSpPr>
            <a:spLocks noChangeShapeType="1"/>
          </p:cNvSpPr>
          <p:nvPr/>
        </p:nvSpPr>
        <p:spPr bwMode="auto">
          <a:xfrm>
            <a:off x="7715250" y="4438650"/>
            <a:ext cx="720725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0" name="Line 96"/>
          <p:cNvSpPr>
            <a:spLocks noChangeShapeType="1"/>
          </p:cNvSpPr>
          <p:nvPr/>
        </p:nvSpPr>
        <p:spPr bwMode="auto">
          <a:xfrm flipV="1">
            <a:off x="7658100" y="5289550"/>
            <a:ext cx="72072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1" name="Text Box 97"/>
          <p:cNvSpPr txBox="1">
            <a:spLocks noChangeArrowheads="1"/>
          </p:cNvSpPr>
          <p:nvPr/>
        </p:nvSpPr>
        <p:spPr bwMode="auto">
          <a:xfrm>
            <a:off x="5459413" y="49561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42" name="Text Box 98"/>
          <p:cNvSpPr txBox="1">
            <a:spLocks noChangeArrowheads="1"/>
          </p:cNvSpPr>
          <p:nvPr/>
        </p:nvSpPr>
        <p:spPr bwMode="auto">
          <a:xfrm>
            <a:off x="5935663" y="497046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3" name="Text Box 99"/>
          <p:cNvSpPr txBox="1">
            <a:spLocks noChangeArrowheads="1"/>
          </p:cNvSpPr>
          <p:nvPr/>
        </p:nvSpPr>
        <p:spPr bwMode="auto">
          <a:xfrm>
            <a:off x="6454775" y="4076700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44" name="Text Box 100"/>
          <p:cNvSpPr txBox="1">
            <a:spLocks noChangeArrowheads="1"/>
          </p:cNvSpPr>
          <p:nvPr/>
        </p:nvSpPr>
        <p:spPr bwMode="auto">
          <a:xfrm>
            <a:off x="6627813" y="5057775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80945" name="Text Box 101"/>
          <p:cNvSpPr txBox="1">
            <a:spLocks noChangeArrowheads="1"/>
          </p:cNvSpPr>
          <p:nvPr/>
        </p:nvSpPr>
        <p:spPr bwMode="auto">
          <a:xfrm>
            <a:off x="7969250" y="541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80946" name="Line 102"/>
          <p:cNvSpPr>
            <a:spLocks noChangeShapeType="1"/>
          </p:cNvSpPr>
          <p:nvPr/>
        </p:nvSpPr>
        <p:spPr bwMode="auto">
          <a:xfrm flipV="1">
            <a:off x="4849813" y="4465638"/>
            <a:ext cx="7937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7" name="Line 103"/>
          <p:cNvSpPr>
            <a:spLocks noChangeShapeType="1"/>
          </p:cNvSpPr>
          <p:nvPr/>
        </p:nvSpPr>
        <p:spPr bwMode="auto">
          <a:xfrm flipH="1">
            <a:off x="4992688" y="4624388"/>
            <a:ext cx="73660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8" name="Line 104"/>
          <p:cNvSpPr>
            <a:spLocks noChangeShapeType="1"/>
          </p:cNvSpPr>
          <p:nvPr/>
        </p:nvSpPr>
        <p:spPr bwMode="auto">
          <a:xfrm>
            <a:off x="4992688" y="5245100"/>
            <a:ext cx="693737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9" name="Line 105"/>
          <p:cNvSpPr>
            <a:spLocks noChangeShapeType="1"/>
          </p:cNvSpPr>
          <p:nvPr/>
        </p:nvSpPr>
        <p:spPr bwMode="auto">
          <a:xfrm flipH="1" flipV="1">
            <a:off x="4906963" y="5316538"/>
            <a:ext cx="765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0" name="Line 106"/>
          <p:cNvSpPr>
            <a:spLocks noChangeShapeType="1"/>
          </p:cNvSpPr>
          <p:nvPr/>
        </p:nvSpPr>
        <p:spPr bwMode="auto">
          <a:xfrm flipH="1">
            <a:off x="6148388" y="5880100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1" name="Line 107"/>
          <p:cNvSpPr>
            <a:spLocks noChangeShapeType="1"/>
          </p:cNvSpPr>
          <p:nvPr/>
        </p:nvSpPr>
        <p:spPr bwMode="auto">
          <a:xfrm flipH="1" flipV="1">
            <a:off x="7634288" y="4594225"/>
            <a:ext cx="706437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52" name="Text Box 108"/>
          <p:cNvSpPr txBox="1">
            <a:spLocks noChangeArrowheads="1"/>
          </p:cNvSpPr>
          <p:nvPr/>
        </p:nvSpPr>
        <p:spPr bwMode="auto">
          <a:xfrm>
            <a:off x="5118100" y="4333875"/>
            <a:ext cx="3127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80953" name="Text Box 109"/>
          <p:cNvSpPr txBox="1">
            <a:spLocks noChangeArrowheads="1"/>
          </p:cNvSpPr>
          <p:nvPr/>
        </p:nvSpPr>
        <p:spPr bwMode="auto">
          <a:xfrm>
            <a:off x="5103813" y="4808538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12</a:t>
            </a:r>
          </a:p>
        </p:txBody>
      </p:sp>
      <p:sp>
        <p:nvSpPr>
          <p:cNvPr id="80954" name="Text Box 110"/>
          <p:cNvSpPr txBox="1">
            <a:spLocks noChangeArrowheads="1"/>
          </p:cNvSpPr>
          <p:nvPr/>
        </p:nvSpPr>
        <p:spPr bwMode="auto">
          <a:xfrm>
            <a:off x="5218113" y="5141913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80955" name="Text Box 111"/>
          <p:cNvSpPr txBox="1">
            <a:spLocks noChangeArrowheads="1"/>
          </p:cNvSpPr>
          <p:nvPr/>
        </p:nvSpPr>
        <p:spPr bwMode="auto">
          <a:xfrm>
            <a:off x="5076825" y="5589588"/>
            <a:ext cx="4302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80956" name="Text Box 114"/>
          <p:cNvSpPr txBox="1">
            <a:spLocks noChangeArrowheads="1"/>
          </p:cNvSpPr>
          <p:nvPr/>
        </p:nvSpPr>
        <p:spPr bwMode="auto">
          <a:xfrm>
            <a:off x="6532563" y="5386388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3</a:t>
            </a:r>
          </a:p>
        </p:txBody>
      </p:sp>
      <p:sp>
        <p:nvSpPr>
          <p:cNvPr id="80957" name="Text Box 116"/>
          <p:cNvSpPr txBox="1">
            <a:spLocks noChangeArrowheads="1"/>
          </p:cNvSpPr>
          <p:nvPr/>
        </p:nvSpPr>
        <p:spPr bwMode="auto">
          <a:xfrm>
            <a:off x="7397750" y="4954588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80958" name="Text Box 117"/>
          <p:cNvSpPr txBox="1">
            <a:spLocks noChangeArrowheads="1"/>
          </p:cNvSpPr>
          <p:nvPr/>
        </p:nvSpPr>
        <p:spPr bwMode="auto">
          <a:xfrm>
            <a:off x="7989888" y="4362450"/>
            <a:ext cx="312737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</a:t>
            </a:r>
          </a:p>
        </p:txBody>
      </p:sp>
      <p:sp>
        <p:nvSpPr>
          <p:cNvPr id="80959" name="Text Box 118"/>
          <p:cNvSpPr txBox="1">
            <a:spLocks noChangeArrowheads="1"/>
          </p:cNvSpPr>
          <p:nvPr/>
        </p:nvSpPr>
        <p:spPr bwMode="auto">
          <a:xfrm>
            <a:off x="7832725" y="4867275"/>
            <a:ext cx="441325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19</a:t>
            </a:r>
          </a:p>
        </p:txBody>
      </p:sp>
      <p:sp>
        <p:nvSpPr>
          <p:cNvPr id="80960" name="Text Box 114"/>
          <p:cNvSpPr txBox="1">
            <a:spLocks noChangeArrowheads="1"/>
          </p:cNvSpPr>
          <p:nvPr/>
        </p:nvSpPr>
        <p:spPr bwMode="auto">
          <a:xfrm>
            <a:off x="6588125" y="5837238"/>
            <a:ext cx="4318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Times New Roman" pitchFamily="18" charset="0"/>
              </a:rPr>
              <a:t>11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5988" y="6381750"/>
            <a:ext cx="2022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 path to sink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62100" y="4578350"/>
            <a:ext cx="2044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Maximum!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rgbClr val="262626"/>
                </a:solidFill>
              </a:rPr>
              <a:t>Edmonds &amp; Karp Algorithm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9925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32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742950" indent="-28575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8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kumimoji="0" lang="zh-CN"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228600" algn="l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kumimoji="0" lang="zh-CN"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The proof  is very hard!. </a:t>
            </a:r>
          </a:p>
          <a:p>
            <a:pPr>
              <a:buFontTx/>
              <a:buNone/>
              <a:defRPr/>
            </a:pP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108794" y="2564904"/>
            <a:ext cx="6894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命题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： 随着流量的递增，剩余流量图中任何顶点</a:t>
            </a:r>
            <a:r>
              <a:rPr kumimoji="1" lang="en-US" altLang="zh-CN" sz="2000" dirty="0"/>
              <a:t>v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d[v]</a:t>
            </a:r>
            <a:r>
              <a:rPr kumimoji="1" lang="zh-CN" altLang="en-US" sz="2000" dirty="0"/>
              <a:t>值（</a:t>
            </a:r>
            <a:r>
              <a:rPr kumimoji="1" lang="en-US" altLang="zh-CN" sz="2000" dirty="0"/>
              <a:t>BFS)</a:t>
            </a:r>
            <a:r>
              <a:rPr kumimoji="1" lang="zh-CN" altLang="en-US" sz="2000" dirty="0"/>
              <a:t>不会减少，只会增加或保持不变。</a:t>
            </a:r>
          </a:p>
          <a:p>
            <a:endParaRPr kumimoji="1" lang="zh-CN" altLang="en-US" sz="2000" dirty="0"/>
          </a:p>
          <a:p>
            <a:r>
              <a:rPr kumimoji="1" lang="zh-CN" altLang="en-US" sz="2000" dirty="0"/>
              <a:t>命题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：每次增加流量，增广路径中至少有一条</a:t>
            </a:r>
            <a:r>
              <a:rPr kumimoji="1" lang="zh-CN" altLang="en-US" sz="2000" dirty="0">
                <a:solidFill>
                  <a:srgbClr val="FF0000"/>
                </a:solidFill>
              </a:rPr>
              <a:t>边</a:t>
            </a:r>
            <a:r>
              <a:rPr kumimoji="1" lang="zh-CN" altLang="en-US" sz="2000" dirty="0"/>
              <a:t>会从剩余流量图中删除（只剩反方向的边）。这条边在后序的增流中可能会再次出现，然后再被删除。。。但任何被</a:t>
            </a:r>
            <a:r>
              <a:rPr kumimoji="1" lang="zh-CN" altLang="en-US" sz="2000" dirty="0">
                <a:solidFill>
                  <a:srgbClr val="FF0000"/>
                </a:solidFill>
              </a:rPr>
              <a:t>反复删除的次数</a:t>
            </a:r>
            <a:r>
              <a:rPr kumimoji="1" lang="zh-CN" altLang="en-US" sz="2000" dirty="0"/>
              <a:t>不超过结点数量的一半。</a:t>
            </a:r>
          </a:p>
          <a:p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416944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262626"/>
                </a:solidFill>
              </a:rPr>
              <a:t>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563" y="1130370"/>
            <a:ext cx="689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比赛淘汰问题</a:t>
            </a:r>
          </a:p>
          <a:p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211387" y="3634052"/>
            <a:ext cx="6287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美国职业棒球的例行赛，每个球队都要打 </a:t>
            </a:r>
            <a:r>
              <a:rPr lang="en-US" altLang="zh-CN" sz="2000" dirty="0">
                <a:solidFill>
                  <a:srgbClr val="404040"/>
                </a:solidFill>
                <a:latin typeface="Helvetica Neue" charset="0"/>
              </a:rPr>
              <a:t>162 </a:t>
            </a:r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场比赛，所胜场数最多者为该分区的冠军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43608" y="4581128"/>
            <a:ext cx="6623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根据目前各球队的得分情况和剩余的场次安排，判断</a:t>
            </a:r>
            <a:r>
              <a:rPr lang="en-US" altLang="zh-CN" sz="2000" dirty="0">
                <a:solidFill>
                  <a:srgbClr val="404040"/>
                </a:solidFill>
                <a:latin typeface="Helvetica Neue" charset="0"/>
              </a:rPr>
              <a:t>New</a:t>
            </a:r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 </a:t>
            </a:r>
            <a:r>
              <a:rPr lang="en-US" altLang="zh-CN" sz="2000" dirty="0">
                <a:solidFill>
                  <a:srgbClr val="404040"/>
                </a:solidFill>
                <a:latin typeface="Helvetica Neue" charset="0"/>
              </a:rPr>
              <a:t>York</a:t>
            </a:r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队是否有夺冠的可能？ 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22531"/>
              </p:ext>
            </p:extLst>
          </p:nvPr>
        </p:nvGraphicFramePr>
        <p:xfrm>
          <a:off x="1043608" y="1710054"/>
          <a:ext cx="6623174" cy="190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3044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Teams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Wins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Losses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zh-CN" altLang="en-US" sz="2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000" baseline="0" dirty="0">
                          <a:solidFill>
                            <a:schemeClr val="bg1"/>
                          </a:solidFill>
                        </a:rPr>
                        <a:t>play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ATL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NY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Atlanta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Philly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Montreal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194144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262626"/>
                </a:solidFill>
              </a:rPr>
              <a:t>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563" y="1130370"/>
            <a:ext cx="689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解题思路</a:t>
            </a:r>
          </a:p>
          <a:p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32210" y="1531060"/>
            <a:ext cx="73742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Helvetica Neue" charset="0"/>
              </a:rPr>
              <a:t>New</a:t>
            </a:r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 </a:t>
            </a:r>
            <a:r>
              <a:rPr lang="en-US" altLang="zh-CN" sz="2000" dirty="0">
                <a:solidFill>
                  <a:srgbClr val="404040"/>
                </a:solidFill>
                <a:latin typeface="Helvetica Neue" charset="0"/>
              </a:rPr>
              <a:t>York</a:t>
            </a:r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队能够夺得冠军的最低条件，剩下的比赛都赢即赢</a:t>
            </a:r>
            <a:r>
              <a:rPr lang="en-US" altLang="zh-CN" sz="2000" dirty="0">
                <a:solidFill>
                  <a:srgbClr val="404040"/>
                </a:solidFill>
                <a:latin typeface="Helvetica Neue" charset="0"/>
              </a:rPr>
              <a:t>6</a:t>
            </a:r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场胜利，且其他队伍最终赢的场数不超过</a:t>
            </a:r>
            <a:r>
              <a:rPr lang="en-US" altLang="zh-CN" sz="2000" dirty="0">
                <a:solidFill>
                  <a:srgbClr val="404040"/>
                </a:solidFill>
                <a:latin typeface="Helvetica Neue" charset="0"/>
              </a:rPr>
              <a:t>84</a:t>
            </a:r>
            <a:r>
              <a:rPr lang="zh-CN" altLang="en-US" sz="2000" dirty="0">
                <a:solidFill>
                  <a:srgbClr val="404040"/>
                </a:solidFill>
                <a:latin typeface="Helvetica Neue" charset="0"/>
              </a:rPr>
              <a:t>。</a:t>
            </a:r>
            <a:endParaRPr lang="zh-CN" altLang="en-US" sz="2000" dirty="0"/>
          </a:p>
        </p:txBody>
      </p:sp>
      <p:sp>
        <p:nvSpPr>
          <p:cNvPr id="3" name="椭圆 2"/>
          <p:cNvSpPr/>
          <p:nvPr/>
        </p:nvSpPr>
        <p:spPr>
          <a:xfrm>
            <a:off x="2699792" y="3068960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A-P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99792" y="3573016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A-N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99792" y="4077072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A-M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99792" y="5157192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P-M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72000" y="2924944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ATL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72000" y="3759194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PHI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16016" y="4566205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NY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16016" y="5430301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MON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3568" y="44792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</a:rPr>
              <a:t>s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79196" y="39255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</a:rPr>
              <a:t>t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83768" y="6300028"/>
            <a:ext cx="14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剩下的比赛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716016" y="6300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球队</a:t>
            </a:r>
          </a:p>
        </p:txBody>
      </p:sp>
      <p:cxnSp>
        <p:nvCxnSpPr>
          <p:cNvPr id="22" name="直线箭头连接符 21"/>
          <p:cNvCxnSpPr>
            <a:stCxn id="8" idx="6"/>
            <a:endCxn id="3" idx="2"/>
          </p:cNvCxnSpPr>
          <p:nvPr/>
        </p:nvCxnSpPr>
        <p:spPr>
          <a:xfrm flipV="1">
            <a:off x="1187624" y="3220438"/>
            <a:ext cx="1512168" cy="15108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8" idx="6"/>
            <a:endCxn id="9" idx="2"/>
          </p:cNvCxnSpPr>
          <p:nvPr/>
        </p:nvCxnSpPr>
        <p:spPr>
          <a:xfrm flipV="1">
            <a:off x="1187624" y="3724494"/>
            <a:ext cx="1512168" cy="100680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6"/>
            <a:endCxn id="10" idx="2"/>
          </p:cNvCxnSpPr>
          <p:nvPr/>
        </p:nvCxnSpPr>
        <p:spPr>
          <a:xfrm flipV="1">
            <a:off x="1187624" y="4228550"/>
            <a:ext cx="1512168" cy="50275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6"/>
            <a:endCxn id="12" idx="2"/>
          </p:cNvCxnSpPr>
          <p:nvPr/>
        </p:nvCxnSpPr>
        <p:spPr>
          <a:xfrm>
            <a:off x="1187624" y="4731302"/>
            <a:ext cx="1512168" cy="57736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10" name="文本框 76809"/>
          <p:cNvSpPr txBox="1"/>
          <p:nvPr/>
        </p:nvSpPr>
        <p:spPr>
          <a:xfrm>
            <a:off x="1763688" y="3601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205534" y="364502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098854" y="40770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123728" y="48186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187624" y="3283687"/>
            <a:ext cx="115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/>
              <a:t>比赛</a:t>
            </a:r>
            <a:r>
              <a:rPr kumimoji="1" lang="zh-CN" altLang="en-US" sz="1600" dirty="0"/>
              <a:t>场数</a:t>
            </a:r>
          </a:p>
        </p:txBody>
      </p:sp>
      <p:cxnSp>
        <p:nvCxnSpPr>
          <p:cNvPr id="49" name="直线箭头连接符 48"/>
          <p:cNvCxnSpPr>
            <a:stCxn id="3" idx="6"/>
            <a:endCxn id="14" idx="2"/>
          </p:cNvCxnSpPr>
          <p:nvPr/>
        </p:nvCxnSpPr>
        <p:spPr>
          <a:xfrm flipV="1">
            <a:off x="3635896" y="3076422"/>
            <a:ext cx="936104" cy="14401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" idx="6"/>
            <a:endCxn id="15" idx="2"/>
          </p:cNvCxnSpPr>
          <p:nvPr/>
        </p:nvCxnSpPr>
        <p:spPr>
          <a:xfrm>
            <a:off x="3635896" y="3220438"/>
            <a:ext cx="936104" cy="6902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9" idx="6"/>
            <a:endCxn id="16" idx="2"/>
          </p:cNvCxnSpPr>
          <p:nvPr/>
        </p:nvCxnSpPr>
        <p:spPr>
          <a:xfrm>
            <a:off x="3635896" y="3724494"/>
            <a:ext cx="1080120" cy="9931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0" idx="6"/>
            <a:endCxn id="14" idx="2"/>
          </p:cNvCxnSpPr>
          <p:nvPr/>
        </p:nvCxnSpPr>
        <p:spPr>
          <a:xfrm flipV="1">
            <a:off x="3635896" y="3076422"/>
            <a:ext cx="936104" cy="115212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0" idx="6"/>
            <a:endCxn id="17" idx="2"/>
          </p:cNvCxnSpPr>
          <p:nvPr/>
        </p:nvCxnSpPr>
        <p:spPr>
          <a:xfrm>
            <a:off x="3635896" y="4228550"/>
            <a:ext cx="1080120" cy="135322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12" idx="6"/>
            <a:endCxn id="15" idx="2"/>
          </p:cNvCxnSpPr>
          <p:nvPr/>
        </p:nvCxnSpPr>
        <p:spPr>
          <a:xfrm flipV="1">
            <a:off x="3635896" y="3910672"/>
            <a:ext cx="936104" cy="13979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12" idx="6"/>
            <a:endCxn id="17" idx="2"/>
          </p:cNvCxnSpPr>
          <p:nvPr/>
        </p:nvCxnSpPr>
        <p:spPr>
          <a:xfrm>
            <a:off x="3635896" y="5308670"/>
            <a:ext cx="1080120" cy="2731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14" idx="6"/>
            <a:endCxn id="19" idx="2"/>
          </p:cNvCxnSpPr>
          <p:nvPr/>
        </p:nvCxnSpPr>
        <p:spPr>
          <a:xfrm>
            <a:off x="5508104" y="3076422"/>
            <a:ext cx="1571092" cy="11012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15" idx="6"/>
            <a:endCxn id="19" idx="2"/>
          </p:cNvCxnSpPr>
          <p:nvPr/>
        </p:nvCxnSpPr>
        <p:spPr>
          <a:xfrm>
            <a:off x="5508104" y="3910672"/>
            <a:ext cx="1571092" cy="26695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16" idx="6"/>
            <a:endCxn id="19" idx="2"/>
          </p:cNvCxnSpPr>
          <p:nvPr/>
        </p:nvCxnSpPr>
        <p:spPr>
          <a:xfrm flipV="1">
            <a:off x="5652120" y="4177622"/>
            <a:ext cx="1427076" cy="5400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17" idx="6"/>
            <a:endCxn id="19" idx="2"/>
          </p:cNvCxnSpPr>
          <p:nvPr/>
        </p:nvCxnSpPr>
        <p:spPr>
          <a:xfrm flipV="1">
            <a:off x="5652120" y="4177622"/>
            <a:ext cx="1427076" cy="140415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6261994" y="33064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93" name="文本框 92"/>
          <p:cNvSpPr txBox="1"/>
          <p:nvPr/>
        </p:nvSpPr>
        <p:spPr>
          <a:xfrm>
            <a:off x="6012160" y="37170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5868144" y="409855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6</a:t>
            </a:r>
            <a:endParaRPr kumimoji="1" lang="zh-CN" altLang="en-US" sz="1600" dirty="0"/>
          </a:p>
        </p:txBody>
      </p:sp>
      <p:sp>
        <p:nvSpPr>
          <p:cNvPr id="95" name="文本框 94"/>
          <p:cNvSpPr txBox="1"/>
          <p:nvPr/>
        </p:nvSpPr>
        <p:spPr>
          <a:xfrm>
            <a:off x="5940152" y="453060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9</a:t>
            </a:r>
            <a:endParaRPr kumimoji="1"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2699792" y="4638213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P-N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直线箭头连接符 96"/>
          <p:cNvCxnSpPr>
            <a:stCxn id="8" idx="6"/>
            <a:endCxn id="96" idx="2"/>
          </p:cNvCxnSpPr>
          <p:nvPr/>
        </p:nvCxnSpPr>
        <p:spPr>
          <a:xfrm>
            <a:off x="1187624" y="4731302"/>
            <a:ext cx="1512168" cy="583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134845" y="448537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104" name="直线箭头连接符 103"/>
          <p:cNvCxnSpPr>
            <a:stCxn id="96" idx="6"/>
            <a:endCxn id="16" idx="2"/>
          </p:cNvCxnSpPr>
          <p:nvPr/>
        </p:nvCxnSpPr>
        <p:spPr>
          <a:xfrm flipV="1">
            <a:off x="3635896" y="4717683"/>
            <a:ext cx="1080120" cy="72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>
            <a:off x="2627784" y="5718333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N-M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直线箭头连接符 107"/>
          <p:cNvCxnSpPr>
            <a:stCxn id="8" idx="6"/>
            <a:endCxn id="107" idx="2"/>
          </p:cNvCxnSpPr>
          <p:nvPr/>
        </p:nvCxnSpPr>
        <p:spPr>
          <a:xfrm>
            <a:off x="1187624" y="4731302"/>
            <a:ext cx="1440160" cy="11385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195736" y="53226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cxnSp>
        <p:nvCxnSpPr>
          <p:cNvPr id="112" name="直线箭头连接符 111"/>
          <p:cNvCxnSpPr>
            <a:stCxn id="107" idx="6"/>
            <a:endCxn id="16" idx="2"/>
          </p:cNvCxnSpPr>
          <p:nvPr/>
        </p:nvCxnSpPr>
        <p:spPr>
          <a:xfrm flipV="1">
            <a:off x="3563888" y="4717683"/>
            <a:ext cx="1152128" cy="11521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5683669" y="2905532"/>
            <a:ext cx="2331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/>
              <a:t>各队</a:t>
            </a:r>
            <a:r>
              <a:rPr kumimoji="1" lang="zh-CN" altLang="en-US" sz="1600" dirty="0"/>
              <a:t>的获胜场数的上限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3266946" y="2346733"/>
            <a:ext cx="1552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/>
              <a:t>剩下比赛中各队</a:t>
            </a:r>
            <a:r>
              <a:rPr kumimoji="1" lang="zh-CN" altLang="en-US" sz="1600" dirty="0"/>
              <a:t>的胜利场数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3707904" y="5826750"/>
            <a:ext cx="94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NY</a:t>
            </a:r>
            <a:r>
              <a:rPr kumimoji="1" lang="zh-CN" altLang="en-US" sz="1600" dirty="0">
                <a:solidFill>
                  <a:srgbClr val="FF0000"/>
                </a:solidFill>
              </a:rPr>
              <a:t>全胜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783052" y="549318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如果最大流等于剩下的比赛场数之和（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），则</a:t>
            </a:r>
            <a:r>
              <a:rPr kumimoji="1" lang="en-US" altLang="zh-CN" dirty="0"/>
              <a:t>NY</a:t>
            </a:r>
            <a:r>
              <a:rPr kumimoji="1" lang="zh-CN" altLang="en-US" dirty="0"/>
              <a:t>有夺冠的可能，否则不能夺冠。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3913480" y="28529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3851920" y="3185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3985488" y="36387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3563888" y="43865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3563888" y="48186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129504" y="54667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3769464" y="553871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2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139952" y="44585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1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065880" y="3933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3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82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Capacity and Flow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196975"/>
            <a:ext cx="6867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191000"/>
            <a:ext cx="7448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013325"/>
            <a:ext cx="48672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7225" y="5732463"/>
            <a:ext cx="4876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262626"/>
                </a:solidFill>
              </a:rPr>
              <a:t>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563" y="1130370"/>
            <a:ext cx="689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最大匹配问题</a:t>
            </a:r>
          </a:p>
          <a:p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85062" y="1838256"/>
            <a:ext cx="77056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有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5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个背包和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5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件货品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ABCDE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，由于包的形状、大少、载重量的限制，每个包可装的货品不同：</a:t>
            </a:r>
          </a:p>
          <a:p>
            <a:endParaRPr lang="zh-CN" altLang="en-US" sz="2000" dirty="0">
              <a:solidFill>
                <a:srgbClr val="454545"/>
              </a:solidFill>
              <a:latin typeface="微软雅黑" charset="0"/>
            </a:endParaRP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第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1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个包可装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A B C</a:t>
            </a: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第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2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个包可装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A B D E</a:t>
            </a: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第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3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个包只能装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C</a:t>
            </a: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第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4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个包可装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A C</a:t>
            </a:r>
          </a:p>
          <a:p>
            <a:pPr>
              <a:buFont typeface="Arial" charset="0"/>
              <a:buChar char="•"/>
            </a:pP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第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5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个包可装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D E</a:t>
            </a:r>
            <a:endParaRPr lang="zh-CN" altLang="en-US" sz="2000" dirty="0">
              <a:solidFill>
                <a:srgbClr val="454545"/>
              </a:solidFill>
              <a:latin typeface="微软雅黑" charset="0"/>
            </a:endParaRPr>
          </a:p>
          <a:p>
            <a:pPr>
              <a:buFont typeface="Arial" charset="0"/>
              <a:buChar char="•"/>
            </a:pPr>
            <a:endParaRPr lang="en-US" altLang="zh-CN" sz="2000" dirty="0">
              <a:solidFill>
                <a:srgbClr val="454545"/>
              </a:solidFill>
              <a:latin typeface="微软雅黑" charset="0"/>
            </a:endParaRPr>
          </a:p>
          <a:p>
            <a:r>
              <a:rPr lang="zh-CN" altLang="en-US" sz="2000" b="0" i="0" dirty="0">
                <a:solidFill>
                  <a:srgbClr val="454545"/>
                </a:solidFill>
                <a:effectLst/>
                <a:latin typeface="微软雅黑" charset="0"/>
              </a:rPr>
              <a:t>如果每个包只能装一件货品，如何分配货品，使装上货品的包数量最多？</a:t>
            </a:r>
          </a:p>
        </p:txBody>
      </p:sp>
    </p:spTree>
    <p:extLst>
      <p:ext uri="{BB962C8B-B14F-4D97-AF65-F5344CB8AC3E}">
        <p14:creationId xmlns:p14="http://schemas.microsoft.com/office/powerpoint/2010/main" val="177832696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262626"/>
                </a:solidFill>
              </a:rPr>
              <a:t>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563" y="1130370"/>
            <a:ext cx="689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解题思路： （流量图中所有边的容量为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</a:t>
            </a:r>
          </a:p>
        </p:txBody>
      </p:sp>
      <p:sp>
        <p:nvSpPr>
          <p:cNvPr id="3" name="椭圆 2"/>
          <p:cNvSpPr/>
          <p:nvPr/>
        </p:nvSpPr>
        <p:spPr>
          <a:xfrm>
            <a:off x="2699792" y="2276872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包</a:t>
            </a:r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99792" y="3126045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包</a:t>
            </a:r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99792" y="3774117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包</a:t>
            </a:r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99792" y="5142269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包</a:t>
            </a:r>
            <a:r>
              <a:rPr kumimoji="1" lang="en-US" altLang="zh-CN" sz="1400" dirty="0">
                <a:solidFill>
                  <a:schemeClr val="tx1"/>
                </a:solidFill>
              </a:rPr>
              <a:t>5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72000" y="2276872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72000" y="3111122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572000" y="3759194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72000" y="4365104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3568" y="383120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</a:rPr>
              <a:t>s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79196" y="327752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</a:rPr>
              <a:t>t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直线箭头连接符 21"/>
          <p:cNvCxnSpPr>
            <a:stCxn id="8" idx="6"/>
            <a:endCxn id="3" idx="2"/>
          </p:cNvCxnSpPr>
          <p:nvPr/>
        </p:nvCxnSpPr>
        <p:spPr>
          <a:xfrm flipV="1">
            <a:off x="1187624" y="2428350"/>
            <a:ext cx="1512168" cy="1654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8" idx="6"/>
            <a:endCxn id="9" idx="2"/>
          </p:cNvCxnSpPr>
          <p:nvPr/>
        </p:nvCxnSpPr>
        <p:spPr>
          <a:xfrm flipV="1">
            <a:off x="1187624" y="3277523"/>
            <a:ext cx="1512168" cy="80570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6"/>
            <a:endCxn id="10" idx="2"/>
          </p:cNvCxnSpPr>
          <p:nvPr/>
        </p:nvCxnSpPr>
        <p:spPr>
          <a:xfrm flipV="1">
            <a:off x="1187624" y="3925595"/>
            <a:ext cx="1512168" cy="1576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6"/>
            <a:endCxn id="12" idx="2"/>
          </p:cNvCxnSpPr>
          <p:nvPr/>
        </p:nvCxnSpPr>
        <p:spPr>
          <a:xfrm>
            <a:off x="1187624" y="4083230"/>
            <a:ext cx="1512168" cy="121051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" idx="6"/>
            <a:endCxn id="14" idx="2"/>
          </p:cNvCxnSpPr>
          <p:nvPr/>
        </p:nvCxnSpPr>
        <p:spPr>
          <a:xfrm>
            <a:off x="3635896" y="2428350"/>
            <a:ext cx="936104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" idx="6"/>
            <a:endCxn id="15" idx="2"/>
          </p:cNvCxnSpPr>
          <p:nvPr/>
        </p:nvCxnSpPr>
        <p:spPr>
          <a:xfrm>
            <a:off x="3635896" y="2428350"/>
            <a:ext cx="936104" cy="83425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9" idx="6"/>
            <a:endCxn id="14" idx="2"/>
          </p:cNvCxnSpPr>
          <p:nvPr/>
        </p:nvCxnSpPr>
        <p:spPr>
          <a:xfrm flipV="1">
            <a:off x="3635896" y="2428350"/>
            <a:ext cx="936104" cy="84917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9" idx="6"/>
            <a:endCxn id="59" idx="2"/>
          </p:cNvCxnSpPr>
          <p:nvPr/>
        </p:nvCxnSpPr>
        <p:spPr>
          <a:xfrm>
            <a:off x="3635896" y="3277523"/>
            <a:ext cx="936104" cy="20162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12" idx="6"/>
            <a:endCxn id="15" idx="2"/>
          </p:cNvCxnSpPr>
          <p:nvPr/>
        </p:nvCxnSpPr>
        <p:spPr>
          <a:xfrm flipV="1">
            <a:off x="3635896" y="3262600"/>
            <a:ext cx="936104" cy="203114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12" idx="6"/>
            <a:endCxn id="17" idx="2"/>
          </p:cNvCxnSpPr>
          <p:nvPr/>
        </p:nvCxnSpPr>
        <p:spPr>
          <a:xfrm flipV="1">
            <a:off x="3635896" y="4516582"/>
            <a:ext cx="936104" cy="77716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14" idx="6"/>
            <a:endCxn id="19" idx="2"/>
          </p:cNvCxnSpPr>
          <p:nvPr/>
        </p:nvCxnSpPr>
        <p:spPr>
          <a:xfrm>
            <a:off x="5508104" y="2428350"/>
            <a:ext cx="1571092" cy="11012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15" idx="6"/>
            <a:endCxn id="19" idx="2"/>
          </p:cNvCxnSpPr>
          <p:nvPr/>
        </p:nvCxnSpPr>
        <p:spPr>
          <a:xfrm>
            <a:off x="5508104" y="3262600"/>
            <a:ext cx="1571092" cy="26695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16" idx="6"/>
            <a:endCxn id="19" idx="2"/>
          </p:cNvCxnSpPr>
          <p:nvPr/>
        </p:nvCxnSpPr>
        <p:spPr>
          <a:xfrm flipV="1">
            <a:off x="5508104" y="3529550"/>
            <a:ext cx="1571092" cy="3811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17" idx="6"/>
            <a:endCxn id="19" idx="2"/>
          </p:cNvCxnSpPr>
          <p:nvPr/>
        </p:nvCxnSpPr>
        <p:spPr>
          <a:xfrm flipV="1">
            <a:off x="5508104" y="3529550"/>
            <a:ext cx="1571092" cy="98703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2699792" y="4422189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包</a:t>
            </a:r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直线箭头连接符 96"/>
          <p:cNvCxnSpPr>
            <a:stCxn id="8" idx="6"/>
            <a:endCxn id="96" idx="2"/>
          </p:cNvCxnSpPr>
          <p:nvPr/>
        </p:nvCxnSpPr>
        <p:spPr>
          <a:xfrm>
            <a:off x="1187624" y="4083230"/>
            <a:ext cx="1512168" cy="49043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572000" y="5142269"/>
            <a:ext cx="936104" cy="30295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线箭头连接符 59"/>
          <p:cNvCxnSpPr>
            <a:stCxn id="9" idx="6"/>
            <a:endCxn id="17" idx="2"/>
          </p:cNvCxnSpPr>
          <p:nvPr/>
        </p:nvCxnSpPr>
        <p:spPr>
          <a:xfrm>
            <a:off x="3635896" y="3277523"/>
            <a:ext cx="936104" cy="123905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9" idx="6"/>
            <a:endCxn id="15" idx="2"/>
          </p:cNvCxnSpPr>
          <p:nvPr/>
        </p:nvCxnSpPr>
        <p:spPr>
          <a:xfrm flipV="1">
            <a:off x="3635896" y="3262600"/>
            <a:ext cx="936104" cy="1492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0" idx="6"/>
            <a:endCxn id="16" idx="2"/>
          </p:cNvCxnSpPr>
          <p:nvPr/>
        </p:nvCxnSpPr>
        <p:spPr>
          <a:xfrm flipV="1">
            <a:off x="3635896" y="3910672"/>
            <a:ext cx="936104" cy="1492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96" idx="6"/>
            <a:endCxn id="14" idx="2"/>
          </p:cNvCxnSpPr>
          <p:nvPr/>
        </p:nvCxnSpPr>
        <p:spPr>
          <a:xfrm flipV="1">
            <a:off x="3635896" y="2428350"/>
            <a:ext cx="936104" cy="214531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96" idx="6"/>
            <a:endCxn id="16" idx="2"/>
          </p:cNvCxnSpPr>
          <p:nvPr/>
        </p:nvCxnSpPr>
        <p:spPr>
          <a:xfrm flipV="1">
            <a:off x="3635896" y="3910672"/>
            <a:ext cx="936104" cy="66299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12" idx="6"/>
            <a:endCxn id="59" idx="2"/>
          </p:cNvCxnSpPr>
          <p:nvPr/>
        </p:nvCxnSpPr>
        <p:spPr>
          <a:xfrm>
            <a:off x="3635896" y="5293747"/>
            <a:ext cx="936104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3" idx="6"/>
            <a:endCxn id="16" idx="2"/>
          </p:cNvCxnSpPr>
          <p:nvPr/>
        </p:nvCxnSpPr>
        <p:spPr>
          <a:xfrm>
            <a:off x="3635896" y="2428350"/>
            <a:ext cx="936104" cy="14823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59" idx="6"/>
            <a:endCxn id="19" idx="2"/>
          </p:cNvCxnSpPr>
          <p:nvPr/>
        </p:nvCxnSpPr>
        <p:spPr>
          <a:xfrm flipV="1">
            <a:off x="5508104" y="3529550"/>
            <a:ext cx="1571092" cy="176419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08197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262626"/>
                </a:solidFill>
              </a:rPr>
              <a:t>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563" y="1130370"/>
            <a:ext cx="689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线（点）覆盖问题</a:t>
            </a:r>
          </a:p>
          <a:p>
            <a:endParaRPr kumimoji="1"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85062" y="1936192"/>
            <a:ext cx="77056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54545"/>
                </a:solidFill>
                <a:effectLst/>
                <a:latin typeface="微软雅黑" charset="0"/>
              </a:rPr>
              <a:t>平面上有</a:t>
            </a:r>
            <a:r>
              <a:rPr lang="en-US" altLang="zh-CN" sz="2000" b="0" i="0" dirty="0">
                <a:solidFill>
                  <a:srgbClr val="454545"/>
                </a:solidFill>
                <a:effectLst/>
                <a:latin typeface="微软雅黑" charset="0"/>
              </a:rPr>
              <a:t>n</a:t>
            </a:r>
            <a:r>
              <a:rPr lang="zh-CN" altLang="en-US" sz="2000" b="0" i="0" dirty="0">
                <a:solidFill>
                  <a:srgbClr val="454545"/>
                </a:solidFill>
                <a:effectLst/>
                <a:latin typeface="微软雅黑" charset="0"/>
              </a:rPr>
              <a:t>个点</a:t>
            </a:r>
            <a:r>
              <a:rPr lang="en-US" altLang="zh-CN" sz="2000" b="0" i="0" dirty="0">
                <a:solidFill>
                  <a:srgbClr val="454545"/>
                </a:solidFill>
                <a:effectLst/>
                <a:latin typeface="微软雅黑" charset="0"/>
              </a:rPr>
              <a:t>(x</a:t>
            </a:r>
            <a:r>
              <a:rPr lang="en-US" altLang="zh-CN" sz="2000" b="0" i="0" baseline="-25000" dirty="0">
                <a:solidFill>
                  <a:srgbClr val="454545"/>
                </a:solidFill>
                <a:effectLst/>
                <a:latin typeface="微软雅黑" charset="0"/>
              </a:rPr>
              <a:t>1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,y</a:t>
            </a:r>
            <a:r>
              <a:rPr lang="en-US" altLang="zh-CN" sz="2000" baseline="-25000" dirty="0">
                <a:solidFill>
                  <a:srgbClr val="454545"/>
                </a:solidFill>
                <a:latin typeface="微软雅黑" charset="0"/>
              </a:rPr>
              <a:t>1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),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 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(x</a:t>
            </a:r>
            <a:r>
              <a:rPr lang="en-US" altLang="zh-CN" sz="2000" baseline="-25000" dirty="0">
                <a:solidFill>
                  <a:srgbClr val="454545"/>
                </a:solidFill>
                <a:latin typeface="微软雅黑" charset="0"/>
              </a:rPr>
              <a:t>2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,y</a:t>
            </a:r>
            <a:r>
              <a:rPr lang="en-US" altLang="zh-CN" sz="2000" baseline="-25000" dirty="0">
                <a:solidFill>
                  <a:srgbClr val="454545"/>
                </a:solidFill>
                <a:latin typeface="微软雅黑" charset="0"/>
              </a:rPr>
              <a:t>2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),</a:t>
            </a:r>
            <a:r>
              <a:rPr lang="is-IS" altLang="zh-CN" sz="2000" dirty="0">
                <a:solidFill>
                  <a:srgbClr val="454545"/>
                </a:solidFill>
                <a:latin typeface="微软雅黑" charset="0"/>
              </a:rPr>
              <a:t>…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..,(</a:t>
            </a:r>
            <a:r>
              <a:rPr lang="en-US" altLang="zh-CN" sz="2000" dirty="0" err="1">
                <a:solidFill>
                  <a:srgbClr val="454545"/>
                </a:solidFill>
                <a:latin typeface="微软雅黑" charset="0"/>
              </a:rPr>
              <a:t>x</a:t>
            </a:r>
            <a:r>
              <a:rPr lang="en-US" altLang="zh-CN" sz="2000" baseline="-25000" dirty="0" err="1">
                <a:solidFill>
                  <a:srgbClr val="454545"/>
                </a:solidFill>
                <a:latin typeface="微软雅黑" charset="0"/>
              </a:rPr>
              <a:t>n</a:t>
            </a:r>
            <a:r>
              <a:rPr lang="en-US" altLang="zh-CN" sz="2000" dirty="0" err="1">
                <a:solidFill>
                  <a:srgbClr val="454545"/>
                </a:solidFill>
                <a:latin typeface="微软雅黑" charset="0"/>
              </a:rPr>
              <a:t>,y</a:t>
            </a:r>
            <a:r>
              <a:rPr lang="en-US" altLang="zh-CN" sz="2000" baseline="-25000" dirty="0" err="1">
                <a:solidFill>
                  <a:srgbClr val="454545"/>
                </a:solidFill>
                <a:latin typeface="微软雅黑" charset="0"/>
              </a:rPr>
              <a:t>n</a:t>
            </a:r>
            <a:r>
              <a:rPr lang="en-US" altLang="zh-CN" sz="2000" dirty="0">
                <a:solidFill>
                  <a:srgbClr val="454545"/>
                </a:solidFill>
                <a:latin typeface="微软雅黑" charset="0"/>
              </a:rPr>
              <a:t>)</a:t>
            </a:r>
            <a:r>
              <a:rPr lang="zh-CN" altLang="en-US" sz="2000" dirty="0">
                <a:solidFill>
                  <a:srgbClr val="454545"/>
                </a:solidFill>
                <a:latin typeface="微软雅黑" charset="0"/>
              </a:rPr>
              <a:t>。通过在平面划横线或竖线把一个或多个点覆盖，如图。若要覆盖所有的点，最少可以划多少条线？</a:t>
            </a:r>
            <a:endParaRPr lang="zh-CN" altLang="en-US" sz="2000" b="0" i="0" dirty="0">
              <a:solidFill>
                <a:srgbClr val="454545"/>
              </a:solidFill>
              <a:effectLst/>
              <a:latin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3140968"/>
            <a:ext cx="396044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39752" y="393305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39752" y="47971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31840" y="393305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1840" y="436510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31840" y="47971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971600" y="4005064"/>
            <a:ext cx="4752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971600" y="4437112"/>
            <a:ext cx="4752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24000" y="4869160"/>
            <a:ext cx="4752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2411760" y="2951855"/>
            <a:ext cx="0" cy="31414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203848" y="2924944"/>
            <a:ext cx="0" cy="31414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87724" y="61920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最少划两条线</a:t>
            </a:r>
          </a:p>
        </p:txBody>
      </p:sp>
    </p:spTree>
    <p:extLst>
      <p:ext uri="{BB962C8B-B14F-4D97-AF65-F5344CB8AC3E}">
        <p14:creationId xmlns:p14="http://schemas.microsoft.com/office/powerpoint/2010/main" val="212516935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262626"/>
                </a:solidFill>
              </a:rPr>
              <a:t>Applications</a:t>
            </a:r>
          </a:p>
        </p:txBody>
      </p:sp>
      <p:sp>
        <p:nvSpPr>
          <p:cNvPr id="6" name="矩形 5"/>
          <p:cNvSpPr/>
          <p:nvPr/>
        </p:nvSpPr>
        <p:spPr>
          <a:xfrm>
            <a:off x="436563" y="1162600"/>
            <a:ext cx="7705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54545"/>
                </a:solidFill>
                <a:effectLst/>
                <a:latin typeface="微软雅黑" charset="0"/>
              </a:rPr>
              <a:t>解题思路：用蓝色点和红色点分别表示横线和竖线，用红蓝两点之间的边表示两条线可同时覆盖的平面上的点。</a:t>
            </a:r>
          </a:p>
        </p:txBody>
      </p:sp>
      <p:sp>
        <p:nvSpPr>
          <p:cNvPr id="3" name="矩形 2"/>
          <p:cNvSpPr/>
          <p:nvPr/>
        </p:nvSpPr>
        <p:spPr>
          <a:xfrm>
            <a:off x="1403648" y="3140968"/>
            <a:ext cx="396044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39752" y="393305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39752" y="47971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31840" y="393305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1840" y="436510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31840" y="479715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971600" y="4005064"/>
            <a:ext cx="4752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971600" y="4437112"/>
            <a:ext cx="4752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24000" y="4869160"/>
            <a:ext cx="4752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2411760" y="2951855"/>
            <a:ext cx="0" cy="31414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203848" y="2924944"/>
            <a:ext cx="0" cy="314144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87724" y="61920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最少划两条线</a:t>
            </a:r>
          </a:p>
        </p:txBody>
      </p:sp>
      <p:sp>
        <p:nvSpPr>
          <p:cNvPr id="5" name="椭圆 4"/>
          <p:cNvSpPr/>
          <p:nvPr/>
        </p:nvSpPr>
        <p:spPr>
          <a:xfrm>
            <a:off x="2339752" y="2132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131840" y="2132856"/>
            <a:ext cx="144016" cy="144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940152" y="386104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40152" y="429309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940152" y="479715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>
            <a:stCxn id="19" idx="5"/>
            <a:endCxn id="20" idx="1"/>
          </p:cNvCxnSpPr>
          <p:nvPr/>
        </p:nvCxnSpPr>
        <p:spPr>
          <a:xfrm>
            <a:off x="3254765" y="2255781"/>
            <a:ext cx="2706478" cy="1626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19" idx="5"/>
            <a:endCxn id="21" idx="2"/>
          </p:cNvCxnSpPr>
          <p:nvPr/>
        </p:nvCxnSpPr>
        <p:spPr>
          <a:xfrm>
            <a:off x="3254765" y="2255781"/>
            <a:ext cx="2685387" cy="2109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9" idx="5"/>
            <a:endCxn id="22" idx="2"/>
          </p:cNvCxnSpPr>
          <p:nvPr/>
        </p:nvCxnSpPr>
        <p:spPr>
          <a:xfrm>
            <a:off x="3254765" y="2255781"/>
            <a:ext cx="2685387" cy="2613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5" idx="5"/>
            <a:endCxn id="20" idx="1"/>
          </p:cNvCxnSpPr>
          <p:nvPr/>
        </p:nvCxnSpPr>
        <p:spPr>
          <a:xfrm>
            <a:off x="2462677" y="2255781"/>
            <a:ext cx="3498566" cy="1626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5" idx="5"/>
            <a:endCxn id="22" idx="2"/>
          </p:cNvCxnSpPr>
          <p:nvPr/>
        </p:nvCxnSpPr>
        <p:spPr>
          <a:xfrm>
            <a:off x="2462677" y="2255781"/>
            <a:ext cx="3477475" cy="2613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2494314" y="2692475"/>
            <a:ext cx="925559" cy="12271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129046" y="2109336"/>
            <a:ext cx="2715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求覆盖所有边（原来平面上的点）的最少点（原题中的横线或竖线）的问题，可转换为求蓝色的点集与红色点集之间的最大比配问题</a:t>
            </a:r>
          </a:p>
        </p:txBody>
      </p:sp>
    </p:spTree>
    <p:extLst>
      <p:ext uri="{BB962C8B-B14F-4D97-AF65-F5344CB8AC3E}">
        <p14:creationId xmlns:p14="http://schemas.microsoft.com/office/powerpoint/2010/main" val="187014288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rgbClr val="262626"/>
                </a:solidFill>
              </a:rPr>
              <a:t>Exercises</a:t>
            </a:r>
            <a:endParaRPr altLang="en-US">
              <a:solidFill>
                <a:srgbClr val="262626"/>
              </a:solidFill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26.2-3</a:t>
            </a:r>
          </a:p>
          <a:p>
            <a:pPr>
              <a:defRPr/>
            </a:pPr>
            <a:r>
              <a:rPr lang="en-US" altLang="zh-CN" dirty="0"/>
              <a:t>26.2-8</a:t>
            </a:r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5988" y="6381750"/>
            <a:ext cx="2022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 path to sink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算法分析课程组</a:t>
            </a:r>
            <a:endParaRPr lang="en-US" altLang="zh-CN" sz="16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Flow Value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2889250"/>
            <a:ext cx="6867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8" y="1125538"/>
            <a:ext cx="6772275" cy="14382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6092825"/>
            <a:ext cx="6029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2697</Words>
  <Application>Microsoft Macintosh PowerPoint</Application>
  <PresentationFormat>全屏显示(4:3)</PresentationFormat>
  <Paragraphs>1023</Paragraphs>
  <Slides>85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4" baseType="lpstr">
      <vt:lpstr>华文楷体</vt:lpstr>
      <vt:lpstr>微软雅黑</vt:lpstr>
      <vt:lpstr>Arial</vt:lpstr>
      <vt:lpstr>Calibri</vt:lpstr>
      <vt:lpstr>Cambria Math</vt:lpstr>
      <vt:lpstr>Helvetica Neue</vt:lpstr>
      <vt:lpstr>Times New Roman</vt:lpstr>
      <vt:lpstr>罗辛_第七章_快速排序</vt:lpstr>
      <vt:lpstr>公式</vt:lpstr>
      <vt:lpstr>Algorithm Analysis &amp; Design  Introduction to Algorithm</vt:lpstr>
      <vt:lpstr>Chapter 26:          Maximum Flow</vt:lpstr>
      <vt:lpstr>Outlines</vt:lpstr>
      <vt:lpstr>          Flow Networks</vt:lpstr>
      <vt:lpstr>The Tao of Flow</vt:lpstr>
      <vt:lpstr>Flow Network</vt:lpstr>
      <vt:lpstr>Capacity and Flow</vt:lpstr>
      <vt:lpstr>Capacity and Flow</vt:lpstr>
      <vt:lpstr>Flow Value</vt:lpstr>
      <vt:lpstr>The Maximum-Flow Problem</vt:lpstr>
      <vt:lpstr>Flow Cancellation</vt:lpstr>
      <vt:lpstr>Net Flow Definitions</vt:lpstr>
      <vt:lpstr>Net Flow Value</vt:lpstr>
      <vt:lpstr>Simple Properties of Net Flow</vt:lpstr>
      <vt:lpstr>Simple Properties of Net Flow</vt:lpstr>
      <vt:lpstr>Simple Properties of Net Flow</vt:lpstr>
      <vt:lpstr>Net Flow into Sink</vt:lpstr>
      <vt:lpstr>思考题</vt:lpstr>
      <vt:lpstr>Cut</vt:lpstr>
      <vt:lpstr>Flow of A Cut</vt:lpstr>
      <vt:lpstr>Capacity of A Cut</vt:lpstr>
      <vt:lpstr>Upper Bound on Flow Value</vt:lpstr>
      <vt:lpstr>Residual Network</vt:lpstr>
      <vt:lpstr>Residual Network</vt:lpstr>
      <vt:lpstr>Residual Network</vt:lpstr>
      <vt:lpstr>Residual Network Example</vt:lpstr>
      <vt:lpstr>Short Test in Class</vt:lpstr>
      <vt:lpstr>Exercises</vt:lpstr>
      <vt:lpstr>Augmenting Path</vt:lpstr>
      <vt:lpstr>Augmenting Path Example</vt:lpstr>
      <vt:lpstr>Maximum Flow Theorem</vt:lpstr>
      <vt:lpstr>Max-Flow, Min-Cut Theorem</vt:lpstr>
      <vt:lpstr>Max-Flow, Min-Cut Theorem</vt:lpstr>
      <vt:lpstr>Max-Flow, Min-Cut Theorem</vt:lpstr>
      <vt:lpstr>Max-Flow, Min-Cut Theorem</vt:lpstr>
      <vt:lpstr>Max-Flow, Min-Cut Theorem</vt:lpstr>
      <vt:lpstr>          Ford-Fulkerson Algorithm</vt:lpstr>
      <vt:lpstr>A Story</vt:lpstr>
      <vt:lpstr>Rough Idea</vt:lpstr>
      <vt:lpstr>Algorithm</vt:lpstr>
      <vt:lpstr>Example—Basic Implementation</vt:lpstr>
      <vt:lpstr>Example</vt:lpstr>
      <vt:lpstr>Example</vt:lpstr>
      <vt:lpstr>Example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Problem：Time Complexity</vt:lpstr>
      <vt:lpstr>Time Complexity</vt:lpstr>
      <vt:lpstr>          Edmonds &amp; Karp Algorithm</vt:lpstr>
      <vt:lpstr>Breadth-First Search</vt:lpstr>
      <vt:lpstr>Definitions on BSF</vt:lpstr>
      <vt:lpstr>Principle of Breadth-First Search</vt:lpstr>
      <vt:lpstr>BFS for Shortest Paths</vt:lpstr>
      <vt:lpstr>PowerPoint 演示文稿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Example (BFS)</vt:lpstr>
      <vt:lpstr>Breadth-First Tree</vt:lpstr>
      <vt:lpstr>Analysis of BFS</vt:lpstr>
      <vt:lpstr>Edmonds &amp; Karp Algorithm</vt:lpstr>
      <vt:lpstr>Example</vt:lpstr>
      <vt:lpstr>Example</vt:lpstr>
      <vt:lpstr>Example</vt:lpstr>
      <vt:lpstr>Example</vt:lpstr>
      <vt:lpstr>Edmonds &amp; Karp Algorithm</vt:lpstr>
      <vt:lpstr>Applications</vt:lpstr>
      <vt:lpstr>Applications</vt:lpstr>
      <vt:lpstr>Applications</vt:lpstr>
      <vt:lpstr>Applications</vt:lpstr>
      <vt:lpstr>Applications</vt:lpstr>
      <vt:lpstr>Applications</vt:lpstr>
      <vt:lpstr>Exercises</vt:lpstr>
      <vt:lpstr>End of Section.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&amp; Design  Introduction to Algorithm</dc:title>
  <dc:creator/>
  <cp:lastModifiedBy/>
  <cp:revision>28</cp:revision>
  <dcterms:created xsi:type="dcterms:W3CDTF">2012-02-10T01:00:01Z</dcterms:created>
  <dcterms:modified xsi:type="dcterms:W3CDTF">2020-05-19T03:42:02Z</dcterms:modified>
</cp:coreProperties>
</file>