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480" r:id="rId2"/>
    <p:sldId id="481" r:id="rId3"/>
    <p:sldId id="483" r:id="rId4"/>
    <p:sldId id="484" r:id="rId5"/>
    <p:sldId id="461" r:id="rId6"/>
    <p:sldId id="462" r:id="rId7"/>
    <p:sldId id="463" r:id="rId8"/>
    <p:sldId id="464" r:id="rId9"/>
    <p:sldId id="46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66" r:id="rId22"/>
    <p:sldId id="467" r:id="rId23"/>
    <p:sldId id="468" r:id="rId24"/>
    <p:sldId id="469" r:id="rId25"/>
    <p:sldId id="470" r:id="rId26"/>
    <p:sldId id="471" r:id="rId27"/>
    <p:sldId id="472" r:id="rId28"/>
    <p:sldId id="473" r:id="rId29"/>
    <p:sldId id="474" r:id="rId30"/>
    <p:sldId id="475" r:id="rId31"/>
    <p:sldId id="476" r:id="rId32"/>
    <p:sldId id="482" r:id="rId33"/>
    <p:sldId id="485" r:id="rId34"/>
    <p:sldId id="488" r:id="rId35"/>
    <p:sldId id="489" r:id="rId36"/>
    <p:sldId id="487" r:id="rId37"/>
    <p:sldId id="502" r:id="rId38"/>
    <p:sldId id="503" r:id="rId39"/>
    <p:sldId id="504" r:id="rId40"/>
    <p:sldId id="505" r:id="rId41"/>
    <p:sldId id="506" r:id="rId42"/>
    <p:sldId id="507" r:id="rId43"/>
    <p:sldId id="508" r:id="rId44"/>
    <p:sldId id="490" r:id="rId45"/>
    <p:sldId id="440" r:id="rId46"/>
    <p:sldId id="441" r:id="rId47"/>
    <p:sldId id="442" r:id="rId48"/>
    <p:sldId id="509" r:id="rId49"/>
    <p:sldId id="510" r:id="rId50"/>
    <p:sldId id="511" r:id="rId51"/>
    <p:sldId id="443" r:id="rId52"/>
    <p:sldId id="445" r:id="rId53"/>
    <p:sldId id="513" r:id="rId54"/>
    <p:sldId id="514" r:id="rId55"/>
    <p:sldId id="446" r:id="rId56"/>
    <p:sldId id="447" r:id="rId57"/>
    <p:sldId id="515" r:id="rId58"/>
    <p:sldId id="516" r:id="rId59"/>
    <p:sldId id="492" r:id="rId60"/>
    <p:sldId id="499" r:id="rId61"/>
    <p:sldId id="451" r:id="rId62"/>
    <p:sldId id="450" r:id="rId63"/>
    <p:sldId id="452" r:id="rId64"/>
    <p:sldId id="453" r:id="rId65"/>
    <p:sldId id="454" r:id="rId66"/>
    <p:sldId id="455" r:id="rId67"/>
    <p:sldId id="457" r:id="rId68"/>
    <p:sldId id="477" r:id="rId69"/>
    <p:sldId id="478" r:id="rId70"/>
    <p:sldId id="517" r:id="rId71"/>
    <p:sldId id="479" r:id="rId72"/>
    <p:sldId id="425" r:id="rId7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3BD"/>
    <a:srgbClr val="009999"/>
    <a:srgbClr val="00698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7" autoAdjust="0"/>
    <p:restoredTop sz="96266" autoAdjust="0"/>
  </p:normalViewPr>
  <p:slideViewPr>
    <p:cSldViewPr>
      <p:cViewPr varScale="1">
        <p:scale>
          <a:sx n="84" d="100"/>
          <a:sy n="84" d="100"/>
        </p:scale>
        <p:origin x="-1498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0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656E74-B88B-40F4-B714-97E9E1195196}" type="datetimeFigureOut">
              <a:rPr lang="zh-CN" altLang="en-US"/>
              <a:pPr>
                <a:defRPr/>
              </a:pPr>
              <a:t>2015/10/7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A475EB5-DC09-45B7-B9B7-708E8F99AC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991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DB91E05-689D-4A54-A28A-C6DB3ACBE0B1}" type="datetimeFigureOut">
              <a:rPr lang="zh-CN" altLang="en-US"/>
              <a:pPr>
                <a:defRPr/>
              </a:pPr>
              <a:t>2015/10/7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1B77A5-1886-4E1A-A663-365C9491C336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81746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altLang="en-US" smtClean="0">
                <a:ea typeface="宋体" charset="-122"/>
              </a:rPr>
              <a:t>本人是国际视觉电生理学会</a:t>
            </a:r>
            <a:r>
              <a:rPr lang="en-US" altLang="zh-CN" smtClean="0"/>
              <a:t>(ISCEV)</a:t>
            </a:r>
            <a:r>
              <a:rPr altLang="en-US" smtClean="0">
                <a:ea typeface="宋体" charset="-122"/>
              </a:rPr>
              <a:t>的会员。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80B4DCA-DD9C-426D-87CA-2A0D2A439303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3C8855D-4E4E-4500-8DFB-4A489A540115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1D06DA-5515-4D67-A861-4584245F0348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04D33D-1D3D-47D1-AEF5-01094D234108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FB94E9F-A394-4994-A554-33313E952970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293CA7B-C43B-4777-BA25-1466E4BC2FBC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6246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F1199F1-7834-452D-A7C5-D65344D6EB3A}" type="slidenum">
              <a:rPr lang="en-US" altLang="zh-CN" sz="1200">
                <a:latin typeface="Calibri" pitchFamily="34" charset="0"/>
              </a:rPr>
              <a:pPr algn="r"/>
              <a:t>33</a:t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6758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33BFCBD-4DFB-4869-A269-F5036E3C51F0}" type="slidenum">
              <a:rPr lang="en-US" altLang="zh-CN" sz="1200">
                <a:latin typeface="Calibri" pitchFamily="34" charset="0"/>
              </a:rPr>
              <a:pPr algn="r"/>
              <a:t>37</a:t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7987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9CE97A7-AC96-4A87-A811-76494AA814A7}" type="slidenum">
              <a:rPr lang="en-US" altLang="zh-CN" sz="1200">
                <a:latin typeface="Calibri" pitchFamily="34" charset="0"/>
              </a:rPr>
              <a:pPr algn="r"/>
              <a:t>44</a:t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01379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8B47916-A2A9-44CD-867F-6B7399B1C8FB}" type="slidenum">
              <a:rPr lang="en-US" altLang="zh-CN" sz="1200">
                <a:latin typeface="Calibri" pitchFamily="34" charset="0"/>
              </a:rPr>
              <a:pPr algn="r"/>
              <a:t>59</a:t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EFCE40-9132-4400-8AB3-A765B4451D4D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68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9459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63ABAA9-D506-45A6-8201-0E85CEBB3344}" type="slidenum">
              <a:rPr lang="en-US" altLang="zh-CN" sz="1200">
                <a:latin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8533F4-793D-4BEB-9E23-C9F9B1487BC3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69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altLang="en-US" smtClean="0">
                <a:ea typeface="宋体" charset="-122"/>
              </a:rPr>
              <a:t>本人是国际视觉电生理学会</a:t>
            </a:r>
            <a:r>
              <a:rPr lang="en-US" altLang="zh-CN" smtClean="0"/>
              <a:t>(ISCEV)</a:t>
            </a:r>
            <a:r>
              <a:rPr altLang="en-US" smtClean="0">
                <a:ea typeface="宋体" charset="-122"/>
              </a:rPr>
              <a:t>的会员。</a:t>
            </a: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DE7AEA-28AC-4231-AB3A-4615576E8249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72</a:t>
            </a:fld>
            <a:endParaRPr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altLang="en-US" smtClean="0">
              <a:ea typeface="宋体" charset="-122"/>
            </a:endParaRP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2A5342-B90C-4FD4-B1CB-630D90A19572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95D9154-556E-4E79-BE86-F27F97CAB16E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41C565A-889E-4559-B15A-EA5D4F51E257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35FD37C-0DF8-4FD9-B4C3-256056585601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47B8919-06DE-4A61-852C-E7900013BC05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707F51B-4226-4768-9E95-5C891092EAB6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BD3D9A6-CDCA-4B6D-8250-2B0309D8B8FA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8" y="20638"/>
            <a:ext cx="3498850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613" y="20638"/>
            <a:ext cx="5624512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38" y="2817813"/>
            <a:ext cx="7669212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2863" y="2819400"/>
            <a:ext cx="1460500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638" y="5089525"/>
            <a:ext cx="9097962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/>
          <p:nvPr userDrawn="1"/>
        </p:nvSpPr>
        <p:spPr>
          <a:xfrm>
            <a:off x="8755063" y="2470150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C3E63E2-0152-4879-AFF9-B4D912A2722C}" type="datetimeFigureOut">
              <a:rPr lang="zh-CN" altLang="en-US"/>
              <a:pPr>
                <a:defRPr/>
              </a:pPr>
              <a:t>2015/10/7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68BDE5-E21E-48FB-9260-181EA3E2CEA9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1792288" y="4800600"/>
            <a:ext cx="5500687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4F89F5-5426-452D-92BB-7923E6AAAAF5}" type="datetimeFigureOut">
              <a:rPr lang="zh-CN" altLang="en-US"/>
              <a:pPr>
                <a:defRPr/>
              </a:pPr>
              <a:t>2015/10/7</a:t>
            </a:fld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378FDEA-168B-4BF3-A9E7-C37D84595E9E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8686800" y="5265738"/>
            <a:ext cx="4572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7394CF96-F1B6-4C44-B96E-F8EF4309E0BB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>
            <a:noAutofit/>
          </a:bodyPr>
          <a:lstStyle>
            <a:lvl1pPr algn="l" eaLnBrk="1" latinLnBrk="0" hangingPunct="1">
              <a:defRPr kumimoji="0" lang="zh-CN" sz="4400" b="1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00" y="1440000"/>
            <a:ext cx="8280000" cy="4680000"/>
          </a:xfrm>
        </p:spPr>
        <p:txBody>
          <a:bodyPr/>
          <a:lstStyle>
            <a:lvl1pPr eaLnBrk="1" latinLnBrk="0" hangingPunct="1"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1pPr>
            <a:lvl2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2pPr>
            <a:lvl3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3pPr>
            <a:lvl4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4pPr>
            <a:lvl5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dirty="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CEA6F52D-8E2D-4B8E-ADC1-31CE26BC60B2}" type="datetimeFigureOut">
              <a:rPr lang="zh-CN" altLang="en-US"/>
              <a:pPr>
                <a:defRPr/>
              </a:pPr>
              <a:t>2015/10/7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58D31C5E-CF7B-4FA0-A17A-119C168A4C6A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CBE1E-3DF6-4219-B0EA-9FD72644D46D}" type="datetimeFigureOut">
              <a:rPr lang="zh-CN" altLang="en-US"/>
              <a:pPr>
                <a:defRPr/>
              </a:pPr>
              <a:t>2015/10/7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3D780-CF45-4599-8F43-170BF0C1061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0"/>
            <a:ext cx="2444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E102237-7351-45BF-A474-68760BEB39A2}" type="datetimeFigureOut">
              <a:rPr lang="zh-CN" altLang="en-US"/>
              <a:pPr>
                <a:defRPr/>
              </a:pPr>
              <a:t>2015/10/7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4351119-9F3B-4403-BE88-693DA3911F3C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AA56D-0020-4211-B6B3-C43312AD225C}" type="datetimeFigureOut">
              <a:rPr lang="zh-CN" altLang="en-US"/>
              <a:pPr>
                <a:defRPr/>
              </a:pPr>
              <a:t>2015/10/7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455B2-6D86-4BF3-A38E-FA4D4A4237B7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07E5A8C-7F41-4B36-8FD0-47FBE4E08277}" type="datetimeFigureOut">
              <a:rPr lang="zh-CN" altLang="en-US"/>
              <a:pPr>
                <a:defRPr/>
              </a:pPr>
              <a:t>2015/10/7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0896FF7-0BB2-46EF-9766-DF5BCF564A90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媒体(带标题)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595313" y="4800600"/>
            <a:ext cx="4873625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 rtlCol="0">
            <a:normAutofit/>
          </a:bodyPr>
          <a:lstStyle>
            <a:lvl1pPr eaLnBrk="1" latinLnBrk="0" hangingPunct="1">
              <a:buNone/>
              <a:defRPr kumimoji="0" lang="zh-CN"/>
            </a:lvl1pPr>
          </a:lstStyle>
          <a:p>
            <a:pPr lvl="0"/>
            <a:r>
              <a:rPr lang="zh-CN" altLang="en-US" noProof="0" smtClean="0"/>
              <a:t>单击图标添加媒体</a:t>
            </a:r>
            <a:endParaRPr lang="zh-CN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F656FA-1277-468F-9068-90CA7F303F8D}" type="datetimeFigureOut">
              <a:rPr lang="zh-CN" altLang="en-US"/>
              <a:pPr>
                <a:defRPr/>
              </a:pPr>
              <a:t>2015/10/7</a:t>
            </a:fld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C48F72-EF59-47A9-974B-FBA771B58B41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2F326D1-EE33-4508-823B-8C61D4C6BED8}" type="datetimeFigureOut">
              <a:rPr lang="zh-CN" altLang="en-US"/>
              <a:pPr>
                <a:defRPr/>
              </a:pPr>
              <a:t>2015/10/7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C30CAEE-2FBF-4635-A28E-3F731875768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4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8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1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2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4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038"/>
            <a:ext cx="4953000" cy="141605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b="1" dirty="0" smtClean="0"/>
              <a:t>T&amp;R Team of Algorithm Design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b="1" dirty="0" smtClean="0"/>
              <a:t>College of Computer Science, CQU</a:t>
            </a:r>
            <a:endParaRPr lang="en-US" altLang="zh-CN" sz="16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zh-CN" sz="4900" b="0" dirty="0">
                <a:solidFill>
                  <a:prstClr val="white"/>
                </a:solidFill>
              </a:rPr>
              <a:t>Algorithm Analysis &amp; Design </a:t>
            </a:r>
            <a:br>
              <a:rPr lang="en-US" altLang="zh-CN" sz="4900" b="0" dirty="0">
                <a:solidFill>
                  <a:prstClr val="white"/>
                </a:solidFill>
              </a:rPr>
            </a:br>
            <a:r>
              <a:rPr lang="en-US" altLang="zh-CN" sz="4800" dirty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Introduction to Algorithm</a:t>
            </a:r>
            <a:endParaRPr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DEEDBAFD-D8AE-4FB9-89F4-DAB9EC75687C}" type="slidenum">
              <a:rPr lang="en-US" altLang="zh-CN"/>
              <a:pPr>
                <a:defRPr/>
              </a:pPr>
              <a:t>10</a:t>
            </a:fld>
            <a:endParaRPr lang="en-US" altLang="zh-CN" sz="1400"/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itchFamily="34" charset="0"/>
              </a:rPr>
              <a:t>auxiliary array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35052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3399"/>
                </a:solidFill>
                <a:latin typeface="Calibri" pitchFamily="34" charset="0"/>
              </a:rPr>
              <a:t>smallest</a:t>
            </a:r>
            <a:endParaRPr lang="en-US" altLang="zh-CN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12192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33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581400" y="35052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6600"/>
                </a:solidFill>
                <a:latin typeface="Calibri" pitchFamily="34" charset="0"/>
              </a:rPr>
              <a:t>smallest</a:t>
            </a:r>
            <a:endParaRPr lang="en-US" altLang="zh-CN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43434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66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26651" name="Rectangle 8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6652" name="Rectangle 9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6653" name="Rectangle 10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6654" name="Rectangle 11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6655" name="Rectangle 12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26632" name="Group 13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26646" name="Rectangle 14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6647" name="Rectangle 15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6648" name="Rectangle 16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6649" name="Rectangle 17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26650" name="Rectangle 18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26633" name="Rectangle 19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zh-CN" altLang="zh-CN" sz="2400" b="1">
              <a:latin typeface="Courier New" pitchFamily="49" charset="0"/>
            </a:endParaRPr>
          </a:p>
        </p:txBody>
      </p:sp>
      <p:sp>
        <p:nvSpPr>
          <p:cNvPr id="26634" name="Rectangle 20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6635" name="Rectangle 21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6636" name="Rectangle 22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6637" name="Rectangle 23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6638" name="Rectangle 24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6639" name="Rectangle 25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6640" name="Rectangle 26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6641" name="Rectangle 27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6642" name="Rectangle 28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190494" name="Rectangle 30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Merging Example</a:t>
            </a:r>
            <a:endParaRPr lang="en-US" altLang="zh-CN" dirty="0"/>
          </a:p>
        </p:txBody>
      </p:sp>
      <p:sp>
        <p:nvSpPr>
          <p:cNvPr id="190495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Merge.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Keep track of smallest element in each sorted half.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Insert smallest of two elements into auxiliary array.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Repeat until done.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  <p:sp>
        <p:nvSpPr>
          <p:cNvPr id="190496" name="Rectangle 32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ourier New" pitchFamily="49" charset="0"/>
              </a:rPr>
              <a:t>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9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0C3214DB-06E0-4BEF-8809-12A9779BE1C3}" type="slidenum">
              <a:rPr lang="en-US" altLang="zh-CN"/>
              <a:pPr>
                <a:defRPr/>
              </a:pPr>
              <a:t>11</a:t>
            </a:fld>
            <a:endParaRPr lang="en-US" altLang="zh-CN" sz="1400"/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itchFamily="34" charset="0"/>
              </a:rPr>
              <a:t>auxiliary array</a:t>
            </a:r>
          </a:p>
        </p:txBody>
      </p:sp>
      <p:grpSp>
        <p:nvGrpSpPr>
          <p:cNvPr id="27651" name="Group 33"/>
          <p:cNvGrpSpPr>
            <a:grpSpLocks/>
          </p:cNvGrpSpPr>
          <p:nvPr/>
        </p:nvGrpSpPr>
        <p:grpSpPr bwMode="auto">
          <a:xfrm>
            <a:off x="914400" y="3505200"/>
            <a:ext cx="1905000" cy="685800"/>
            <a:chOff x="288" y="2208"/>
            <a:chExt cx="1200" cy="432"/>
          </a:xfrm>
        </p:grpSpPr>
        <p:sp>
          <p:nvSpPr>
            <p:cNvPr id="27680" name="Text Box 3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27681" name="AutoShape 4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7652" name="Group 34"/>
          <p:cNvGrpSpPr>
            <a:grpSpLocks/>
          </p:cNvGrpSpPr>
          <p:nvPr/>
        </p:nvGrpSpPr>
        <p:grpSpPr bwMode="auto">
          <a:xfrm>
            <a:off x="3581400" y="3505200"/>
            <a:ext cx="1905000" cy="685800"/>
            <a:chOff x="2256" y="2208"/>
            <a:chExt cx="1200" cy="432"/>
          </a:xfrm>
        </p:grpSpPr>
        <p:sp>
          <p:nvSpPr>
            <p:cNvPr id="27678" name="Text Box 5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27679" name="AutoShape 6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7653" name="Group 7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27673" name="Rectangle 8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7674" name="Rectangle 9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7675" name="Rectangle 10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7676" name="Rectangle 11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7677" name="Rectangle 12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27654" name="Group 13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27668" name="Rectangle 14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7669" name="Rectangle 15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7670" name="Rectangle 16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7671" name="Rectangle 17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27672" name="Rectangle 18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27655" name="Rectangle 19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A</a:t>
            </a:r>
          </a:p>
        </p:txBody>
      </p:sp>
      <p:sp>
        <p:nvSpPr>
          <p:cNvPr id="27656" name="Rectangle 20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7657" name="Rectangle 21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7658" name="Rectangle 22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7659" name="Rectangle 23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7660" name="Rectangle 24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7661" name="Rectangle 25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7662" name="Rectangle 26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7663" name="Rectangle 27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7664" name="Rectangle 28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191518" name="Rectangle 30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</a:p>
        </p:txBody>
      </p:sp>
      <p:sp>
        <p:nvSpPr>
          <p:cNvPr id="191519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Merge.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Keep track of smallest element in each sorted half.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Insert smallest of two elements into auxiliary array.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Repeat until done.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  <p:sp>
        <p:nvSpPr>
          <p:cNvPr id="191520" name="Rectangle 3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ourier New" pitchFamily="49" charset="0"/>
              </a:rPr>
              <a:t>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2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8E1AEA7C-6C94-411D-B64D-DA8F74D1B786}" type="slidenum">
              <a:rPr lang="en-US" altLang="zh-CN"/>
              <a:pPr>
                <a:defRPr/>
              </a:pPr>
              <a:t>12</a:t>
            </a:fld>
            <a:endParaRPr lang="en-US" altLang="zh-CN" sz="1400"/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itchFamily="34" charset="0"/>
              </a:rPr>
              <a:t>auxiliary array</a:t>
            </a: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1447800" y="3505200"/>
            <a:ext cx="1905000" cy="685800"/>
            <a:chOff x="288" y="2208"/>
            <a:chExt cx="1200" cy="432"/>
          </a:xfrm>
        </p:grpSpPr>
        <p:sp>
          <p:nvSpPr>
            <p:cNvPr id="28704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28705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8676" name="Group 6"/>
          <p:cNvGrpSpPr>
            <a:grpSpLocks/>
          </p:cNvGrpSpPr>
          <p:nvPr/>
        </p:nvGrpSpPr>
        <p:grpSpPr bwMode="auto">
          <a:xfrm>
            <a:off x="3581400" y="3505200"/>
            <a:ext cx="1905000" cy="685800"/>
            <a:chOff x="2256" y="2208"/>
            <a:chExt cx="1200" cy="432"/>
          </a:xfrm>
        </p:grpSpPr>
        <p:sp>
          <p:nvSpPr>
            <p:cNvPr id="28702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28703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8677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28697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8698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8699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8700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8701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28678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28692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8693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8694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8695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28696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28679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A</a:t>
            </a:r>
          </a:p>
        </p:txBody>
      </p:sp>
      <p:sp>
        <p:nvSpPr>
          <p:cNvPr id="28680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G</a:t>
            </a:r>
          </a:p>
        </p:txBody>
      </p:sp>
      <p:sp>
        <p:nvSpPr>
          <p:cNvPr id="28681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8682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8683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8684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8685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8686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8687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8688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192544" name="Rectangle 3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</a:p>
        </p:txBody>
      </p:sp>
      <p:sp>
        <p:nvSpPr>
          <p:cNvPr id="192545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Merge.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Keep track of smallest element in each sorted half.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Insert smallest of two elements into auxiliary array.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Repeat until done.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  <p:sp>
        <p:nvSpPr>
          <p:cNvPr id="192546" name="Rectangle 34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ourier New" pitchFamily="49" charset="0"/>
              </a:rPr>
              <a:t>H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4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66B8E9B2-86E6-471F-9DA6-47D7D077CBA2}" type="slidenum">
              <a:rPr lang="en-US" altLang="zh-CN"/>
              <a:pPr>
                <a:defRPr/>
              </a:pPr>
              <a:t>13</a:t>
            </a:fld>
            <a:endParaRPr lang="en-US" altLang="zh-CN" sz="1400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itchFamily="34" charset="0"/>
              </a:rPr>
              <a:t>auxiliary array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1447800" y="3505200"/>
            <a:ext cx="1905000" cy="685800"/>
            <a:chOff x="288" y="2208"/>
            <a:chExt cx="1200" cy="432"/>
          </a:xfrm>
        </p:grpSpPr>
        <p:sp>
          <p:nvSpPr>
            <p:cNvPr id="29728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29729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9700" name="Group 6"/>
          <p:cNvGrpSpPr>
            <a:grpSpLocks/>
          </p:cNvGrpSpPr>
          <p:nvPr/>
        </p:nvGrpSpPr>
        <p:grpSpPr bwMode="auto">
          <a:xfrm>
            <a:off x="4114800" y="3505200"/>
            <a:ext cx="1905000" cy="685800"/>
            <a:chOff x="2256" y="2208"/>
            <a:chExt cx="1200" cy="432"/>
          </a:xfrm>
        </p:grpSpPr>
        <p:sp>
          <p:nvSpPr>
            <p:cNvPr id="29726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29727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9701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29721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9722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9723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9724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9725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29702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29716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9717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9718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9719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29720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29703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A</a:t>
            </a:r>
          </a:p>
        </p:txBody>
      </p:sp>
      <p:sp>
        <p:nvSpPr>
          <p:cNvPr id="29704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G</a:t>
            </a:r>
          </a:p>
        </p:txBody>
      </p:sp>
      <p:sp>
        <p:nvSpPr>
          <p:cNvPr id="29705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H</a:t>
            </a:r>
          </a:p>
        </p:txBody>
      </p:sp>
      <p:sp>
        <p:nvSpPr>
          <p:cNvPr id="29706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9707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9708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9709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9710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9711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9712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193568" name="Rectangle 3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</a:p>
        </p:txBody>
      </p:sp>
      <p:sp>
        <p:nvSpPr>
          <p:cNvPr id="193569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Merge.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Keep track of smallest element in each sorted half.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Insert smallest of two elements into auxiliary array.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Repeat until done.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  <p:sp>
        <p:nvSpPr>
          <p:cNvPr id="193570" name="Rectangle 3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ourier New" pitchFamily="49" charset="0"/>
              </a:rPr>
              <a:t>I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1322E0E5-89EC-4529-8C09-90E51EB2629F}" type="slidenum">
              <a:rPr lang="en-US" altLang="zh-CN"/>
              <a:pPr>
                <a:defRPr/>
              </a:pPr>
              <a:t>14</a:t>
            </a:fld>
            <a:endParaRPr lang="en-US" altLang="zh-CN" sz="1400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itchFamily="34" charset="0"/>
              </a:rPr>
              <a:t>auxiliary array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1447800" y="3505200"/>
            <a:ext cx="1905000" cy="685800"/>
            <a:chOff x="288" y="2208"/>
            <a:chExt cx="1200" cy="432"/>
          </a:xfrm>
        </p:grpSpPr>
        <p:sp>
          <p:nvSpPr>
            <p:cNvPr id="30752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30753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0724" name="Group 6"/>
          <p:cNvGrpSpPr>
            <a:grpSpLocks/>
          </p:cNvGrpSpPr>
          <p:nvPr/>
        </p:nvGrpSpPr>
        <p:grpSpPr bwMode="auto">
          <a:xfrm>
            <a:off x="4648200" y="3505200"/>
            <a:ext cx="1905000" cy="685800"/>
            <a:chOff x="2256" y="2208"/>
            <a:chExt cx="1200" cy="432"/>
          </a:xfrm>
        </p:grpSpPr>
        <p:sp>
          <p:nvSpPr>
            <p:cNvPr id="30750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30751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0725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30745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30746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30747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30748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30749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30726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30740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30741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30742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30743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30744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30727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A</a:t>
            </a:r>
          </a:p>
        </p:txBody>
      </p:sp>
      <p:sp>
        <p:nvSpPr>
          <p:cNvPr id="30728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G</a:t>
            </a:r>
          </a:p>
        </p:txBody>
      </p:sp>
      <p:sp>
        <p:nvSpPr>
          <p:cNvPr id="30729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H</a:t>
            </a:r>
          </a:p>
        </p:txBody>
      </p:sp>
      <p:sp>
        <p:nvSpPr>
          <p:cNvPr id="30730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I</a:t>
            </a:r>
          </a:p>
        </p:txBody>
      </p:sp>
      <p:sp>
        <p:nvSpPr>
          <p:cNvPr id="30731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0732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0733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0734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0735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0736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195616" name="Rectangle 3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</a:p>
        </p:txBody>
      </p:sp>
      <p:sp>
        <p:nvSpPr>
          <p:cNvPr id="195617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Merge.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Keep track of smallest element in each sorted half.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Insert smallest of two elements into auxiliary array.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Repeat until done.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  <p:sp>
        <p:nvSpPr>
          <p:cNvPr id="195618" name="Rectangle 34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ourier New" pitchFamily="49" charset="0"/>
              </a:rPr>
              <a:t>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97DE4A9D-28B7-435C-86F9-7AA09718B5B4}" type="slidenum">
              <a:rPr lang="en-US" altLang="zh-CN"/>
              <a:pPr>
                <a:defRPr/>
              </a:pPr>
              <a:t>15</a:t>
            </a:fld>
            <a:endParaRPr lang="en-US" altLang="zh-CN" sz="1400"/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itchFamily="34" charset="0"/>
              </a:rPr>
              <a:t>auxiliary array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1981200" y="3505200"/>
            <a:ext cx="1905000" cy="685800"/>
            <a:chOff x="288" y="2208"/>
            <a:chExt cx="1200" cy="432"/>
          </a:xfrm>
        </p:grpSpPr>
        <p:sp>
          <p:nvSpPr>
            <p:cNvPr id="31776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31777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1748" name="Group 6"/>
          <p:cNvGrpSpPr>
            <a:grpSpLocks/>
          </p:cNvGrpSpPr>
          <p:nvPr/>
        </p:nvGrpSpPr>
        <p:grpSpPr bwMode="auto">
          <a:xfrm>
            <a:off x="4648200" y="3505200"/>
            <a:ext cx="1905000" cy="685800"/>
            <a:chOff x="2256" y="2208"/>
            <a:chExt cx="1200" cy="432"/>
          </a:xfrm>
        </p:grpSpPr>
        <p:sp>
          <p:nvSpPr>
            <p:cNvPr id="31774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31775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1749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31769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31770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31771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31772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31773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31750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31764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31765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31766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31767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31768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31751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A</a:t>
            </a:r>
          </a:p>
        </p:txBody>
      </p:sp>
      <p:sp>
        <p:nvSpPr>
          <p:cNvPr id="31752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G</a:t>
            </a:r>
          </a:p>
        </p:txBody>
      </p:sp>
      <p:sp>
        <p:nvSpPr>
          <p:cNvPr id="31753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H</a:t>
            </a:r>
          </a:p>
        </p:txBody>
      </p:sp>
      <p:sp>
        <p:nvSpPr>
          <p:cNvPr id="31754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I</a:t>
            </a:r>
          </a:p>
        </p:txBody>
      </p:sp>
      <p:sp>
        <p:nvSpPr>
          <p:cNvPr id="31755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L</a:t>
            </a:r>
          </a:p>
        </p:txBody>
      </p:sp>
      <p:sp>
        <p:nvSpPr>
          <p:cNvPr id="31756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1757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1758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1759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1760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196640" name="Rectangle 3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</a:p>
        </p:txBody>
      </p:sp>
      <p:sp>
        <p:nvSpPr>
          <p:cNvPr id="196641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Merge.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Keep track of smallest element in each sorted half.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Insert smallest of two elements into auxiliary array.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Repeat until done.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  <p:sp>
        <p:nvSpPr>
          <p:cNvPr id="196642" name="Rectangle 34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ourier New" pitchFamily="49" charset="0"/>
              </a:rPr>
              <a:t>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4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1A44A479-3AE2-4102-986F-8962F16A373C}" type="slidenum">
              <a:rPr lang="en-US" altLang="zh-CN"/>
              <a:pPr>
                <a:defRPr/>
              </a:pPr>
              <a:t>16</a:t>
            </a:fld>
            <a:endParaRPr lang="en-US" altLang="zh-CN" sz="1400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itchFamily="34" charset="0"/>
              </a:rPr>
              <a:t>auxiliary array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1981200" y="3505200"/>
            <a:ext cx="1905000" cy="685800"/>
            <a:chOff x="288" y="2208"/>
            <a:chExt cx="1200" cy="432"/>
          </a:xfrm>
        </p:grpSpPr>
        <p:sp>
          <p:nvSpPr>
            <p:cNvPr id="32800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32801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2772" name="Group 6"/>
          <p:cNvGrpSpPr>
            <a:grpSpLocks/>
          </p:cNvGrpSpPr>
          <p:nvPr/>
        </p:nvGrpSpPr>
        <p:grpSpPr bwMode="auto">
          <a:xfrm>
            <a:off x="5181600" y="3505200"/>
            <a:ext cx="1905000" cy="685800"/>
            <a:chOff x="2256" y="2208"/>
            <a:chExt cx="1200" cy="432"/>
          </a:xfrm>
        </p:grpSpPr>
        <p:sp>
          <p:nvSpPr>
            <p:cNvPr id="32798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32799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2773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32793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32794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32795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32796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32797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32774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32788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32789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32790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32791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32792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32775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A</a:t>
            </a:r>
          </a:p>
        </p:txBody>
      </p:sp>
      <p:sp>
        <p:nvSpPr>
          <p:cNvPr id="32776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G</a:t>
            </a:r>
          </a:p>
        </p:txBody>
      </p:sp>
      <p:sp>
        <p:nvSpPr>
          <p:cNvPr id="32777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H</a:t>
            </a:r>
          </a:p>
        </p:txBody>
      </p:sp>
      <p:sp>
        <p:nvSpPr>
          <p:cNvPr id="32778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I</a:t>
            </a:r>
          </a:p>
        </p:txBody>
      </p:sp>
      <p:sp>
        <p:nvSpPr>
          <p:cNvPr id="32779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L</a:t>
            </a:r>
          </a:p>
        </p:txBody>
      </p:sp>
      <p:sp>
        <p:nvSpPr>
          <p:cNvPr id="32780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M</a:t>
            </a:r>
          </a:p>
        </p:txBody>
      </p:sp>
      <p:sp>
        <p:nvSpPr>
          <p:cNvPr id="32781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2782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2783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2784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197664" name="Rectangle 3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</a:p>
        </p:txBody>
      </p:sp>
      <p:sp>
        <p:nvSpPr>
          <p:cNvPr id="197665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Merge.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Keep track of smallest element in each sorted half.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Insert smallest of two elements into auxiliary array.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Repeat until done.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  <p:sp>
        <p:nvSpPr>
          <p:cNvPr id="197666" name="Rectangle 34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ourier New" pitchFamily="49" charset="0"/>
              </a:rPr>
              <a:t>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6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E5F851B2-3324-4AD9-9266-29F3414CD5EB}" type="slidenum">
              <a:rPr lang="en-US" altLang="zh-CN"/>
              <a:pPr>
                <a:defRPr/>
              </a:pPr>
              <a:t>17</a:t>
            </a:fld>
            <a:endParaRPr lang="en-US" altLang="zh-CN" sz="1400"/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itchFamily="34" charset="0"/>
              </a:rPr>
              <a:t>auxiliary array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2514600" y="3505200"/>
            <a:ext cx="1905000" cy="685800"/>
            <a:chOff x="288" y="2208"/>
            <a:chExt cx="1200" cy="432"/>
          </a:xfrm>
        </p:grpSpPr>
        <p:sp>
          <p:nvSpPr>
            <p:cNvPr id="33824" name="Text Box 4"/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33825" name="AutoShape 5"/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3796" name="Group 6"/>
          <p:cNvGrpSpPr>
            <a:grpSpLocks/>
          </p:cNvGrpSpPr>
          <p:nvPr/>
        </p:nvGrpSpPr>
        <p:grpSpPr bwMode="auto">
          <a:xfrm>
            <a:off x="5181600" y="3505200"/>
            <a:ext cx="1905000" cy="685800"/>
            <a:chOff x="2256" y="2208"/>
            <a:chExt cx="1200" cy="432"/>
          </a:xfrm>
        </p:grpSpPr>
        <p:sp>
          <p:nvSpPr>
            <p:cNvPr id="33822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33823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3797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33817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33818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33819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33820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33821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33798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33812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33813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33814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33815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33816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A</a:t>
            </a:r>
          </a:p>
        </p:txBody>
      </p:sp>
      <p:sp>
        <p:nvSpPr>
          <p:cNvPr id="33800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G</a:t>
            </a:r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H</a:t>
            </a:r>
          </a:p>
        </p:txBody>
      </p:sp>
      <p:sp>
        <p:nvSpPr>
          <p:cNvPr id="33802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I</a:t>
            </a:r>
          </a:p>
        </p:txBody>
      </p:sp>
      <p:sp>
        <p:nvSpPr>
          <p:cNvPr id="33803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L</a:t>
            </a:r>
          </a:p>
        </p:txBody>
      </p:sp>
      <p:sp>
        <p:nvSpPr>
          <p:cNvPr id="33804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M</a:t>
            </a:r>
          </a:p>
        </p:txBody>
      </p:sp>
      <p:sp>
        <p:nvSpPr>
          <p:cNvPr id="33805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O</a:t>
            </a:r>
          </a:p>
        </p:txBody>
      </p:sp>
      <p:sp>
        <p:nvSpPr>
          <p:cNvPr id="33806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3807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3808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198688" name="Rectangle 3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</a:p>
        </p:txBody>
      </p:sp>
      <p:sp>
        <p:nvSpPr>
          <p:cNvPr id="198689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Merge.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Keep track of smallest element in each sorted half.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Insert smallest of two elements into auxiliary array.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Repeat until done.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  <p:sp>
        <p:nvSpPr>
          <p:cNvPr id="198690" name="Rectangle 34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ourier New" pitchFamily="49" charset="0"/>
              </a:rPr>
              <a:t>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90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33A25B82-CEAD-412D-927B-ED060073798F}" type="slidenum">
              <a:rPr lang="en-US" altLang="zh-CN"/>
              <a:pPr>
                <a:defRPr/>
              </a:pPr>
              <a:t>18</a:t>
            </a:fld>
            <a:endParaRPr lang="en-US" altLang="zh-CN" sz="1400"/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itchFamily="34" charset="0"/>
              </a:rPr>
              <a:t>auxiliary array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2971800" y="31242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first half</a:t>
            </a:r>
            <a:br>
              <a:rPr lang="en-US" altLang="zh-CN">
                <a:solidFill>
                  <a:srgbClr val="FF0000"/>
                </a:solidFill>
                <a:latin typeface="Calibri" pitchFamily="34" charset="0"/>
              </a:rPr>
            </a:br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exhausted</a:t>
            </a:r>
          </a:p>
        </p:txBody>
      </p:sp>
      <p:sp>
        <p:nvSpPr>
          <p:cNvPr id="34820" name="AutoShape 5"/>
          <p:cNvSpPr>
            <a:spLocks noChangeArrowheads="1"/>
          </p:cNvSpPr>
          <p:nvPr/>
        </p:nvSpPr>
        <p:spPr bwMode="auto">
          <a:xfrm>
            <a:off x="37338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34821" name="Group 6"/>
          <p:cNvGrpSpPr>
            <a:grpSpLocks/>
          </p:cNvGrpSpPr>
          <p:nvPr/>
        </p:nvGrpSpPr>
        <p:grpSpPr bwMode="auto">
          <a:xfrm>
            <a:off x="5181600" y="3505200"/>
            <a:ext cx="1905000" cy="685800"/>
            <a:chOff x="2256" y="2208"/>
            <a:chExt cx="1200" cy="432"/>
          </a:xfrm>
        </p:grpSpPr>
        <p:sp>
          <p:nvSpPr>
            <p:cNvPr id="34847" name="Text Box 7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34848" name="AutoShape 8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4822" name="Group 9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34842" name="Rectangle 10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34843" name="Rectangle 11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34844" name="Rectangle 12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34845" name="Rectangle 13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34846" name="Rectangle 14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34823" name="Group 15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34837" name="Rectangle 16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34838" name="Rectangle 17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34839" name="Rectangle 18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34840" name="Rectangle 19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34841" name="Rectangle 20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34824" name="Rectangle 21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A</a:t>
            </a:r>
          </a:p>
        </p:txBody>
      </p:sp>
      <p:sp>
        <p:nvSpPr>
          <p:cNvPr id="34825" name="Rectangle 22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G</a:t>
            </a:r>
          </a:p>
        </p:txBody>
      </p:sp>
      <p:sp>
        <p:nvSpPr>
          <p:cNvPr id="34826" name="Rectangle 23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H</a:t>
            </a:r>
          </a:p>
        </p:txBody>
      </p:sp>
      <p:sp>
        <p:nvSpPr>
          <p:cNvPr id="34827" name="Rectangle 24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I</a:t>
            </a:r>
          </a:p>
        </p:txBody>
      </p:sp>
      <p:sp>
        <p:nvSpPr>
          <p:cNvPr id="34828" name="Rectangle 25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L</a:t>
            </a:r>
          </a:p>
        </p:txBody>
      </p:sp>
      <p:sp>
        <p:nvSpPr>
          <p:cNvPr id="34829" name="Rectangle 26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M</a:t>
            </a:r>
          </a:p>
        </p:txBody>
      </p:sp>
      <p:sp>
        <p:nvSpPr>
          <p:cNvPr id="34830" name="Rectangle 27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O</a:t>
            </a:r>
          </a:p>
        </p:txBody>
      </p:sp>
      <p:sp>
        <p:nvSpPr>
          <p:cNvPr id="34831" name="Rectangle 28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R</a:t>
            </a:r>
          </a:p>
        </p:txBody>
      </p:sp>
      <p:sp>
        <p:nvSpPr>
          <p:cNvPr id="34832" name="Rectangle 29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34833" name="Rectangle 30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199712" name="Rectangle 3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</a:p>
        </p:txBody>
      </p:sp>
      <p:sp>
        <p:nvSpPr>
          <p:cNvPr id="19971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Merge.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Keep track of smallest element in each sorted half.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Insert smallest of two elements into auxiliary array.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Repeat until done.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  <p:sp>
        <p:nvSpPr>
          <p:cNvPr id="199714" name="Rectangle 34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ourier New" pitchFamily="49" charset="0"/>
              </a:rPr>
              <a:t>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1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7EA81922-4D11-4CDC-B5F3-424FE8692F97}" type="slidenum">
              <a:rPr lang="en-US" altLang="zh-CN"/>
              <a:pPr>
                <a:defRPr/>
              </a:pPr>
              <a:t>19</a:t>
            </a:fld>
            <a:endParaRPr lang="en-US" altLang="zh-CN" sz="1400"/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itchFamily="34" charset="0"/>
              </a:rPr>
              <a:t>auxiliary array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971800" y="31242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first half</a:t>
            </a:r>
            <a:br>
              <a:rPr lang="en-US" altLang="zh-CN">
                <a:solidFill>
                  <a:srgbClr val="FF0000"/>
                </a:solidFill>
                <a:latin typeface="Calibri" pitchFamily="34" charset="0"/>
              </a:rPr>
            </a:br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exhausted</a:t>
            </a:r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37338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35845" name="Group 5"/>
          <p:cNvGrpSpPr>
            <a:grpSpLocks/>
          </p:cNvGrpSpPr>
          <p:nvPr/>
        </p:nvGrpSpPr>
        <p:grpSpPr bwMode="auto">
          <a:xfrm>
            <a:off x="5715000" y="3505200"/>
            <a:ext cx="1905000" cy="685800"/>
            <a:chOff x="2256" y="2208"/>
            <a:chExt cx="1200" cy="432"/>
          </a:xfrm>
        </p:grpSpPr>
        <p:sp>
          <p:nvSpPr>
            <p:cNvPr id="35871" name="Text Box 6"/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  <a:latin typeface="Calibri" pitchFamily="34" charset="0"/>
                </a:rPr>
                <a:t>smallest</a:t>
              </a:r>
              <a:endParaRPr lang="en-US" altLang="zh-CN">
                <a:solidFill>
                  <a:schemeClr val="bg2"/>
                </a:solidFill>
                <a:latin typeface="Calibri" pitchFamily="34" charset="0"/>
              </a:endParaRPr>
            </a:p>
          </p:txBody>
        </p:sp>
        <p:sp>
          <p:nvSpPr>
            <p:cNvPr id="35872" name="AutoShape 7"/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35846" name="Group 8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35866" name="Rectangle 9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35867" name="Rectangle 10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35868" name="Rectangle 11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35869" name="Rectangle 12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35870" name="Rectangle 13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35847" name="Group 14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35861" name="Rectangle 15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35862" name="Rectangle 16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35863" name="Rectangle 17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35864" name="Rectangle 18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35865" name="Rectangle 19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35848" name="Rectangle 20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A</a:t>
            </a:r>
          </a:p>
        </p:txBody>
      </p:sp>
      <p:sp>
        <p:nvSpPr>
          <p:cNvPr id="35849" name="Rectangle 21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G</a:t>
            </a:r>
          </a:p>
        </p:txBody>
      </p:sp>
      <p:sp>
        <p:nvSpPr>
          <p:cNvPr id="35850" name="Rectangle 22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H</a:t>
            </a:r>
          </a:p>
        </p:txBody>
      </p:sp>
      <p:sp>
        <p:nvSpPr>
          <p:cNvPr id="35851" name="Rectangle 23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I</a:t>
            </a:r>
          </a:p>
        </p:txBody>
      </p:sp>
      <p:sp>
        <p:nvSpPr>
          <p:cNvPr id="35852" name="Rectangle 24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L</a:t>
            </a:r>
          </a:p>
        </p:txBody>
      </p:sp>
      <p:sp>
        <p:nvSpPr>
          <p:cNvPr id="35853" name="Rectangle 25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M</a:t>
            </a:r>
          </a:p>
        </p:txBody>
      </p:sp>
      <p:sp>
        <p:nvSpPr>
          <p:cNvPr id="35854" name="Rectangle 26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O</a:t>
            </a:r>
          </a:p>
        </p:txBody>
      </p:sp>
      <p:sp>
        <p:nvSpPr>
          <p:cNvPr id="35855" name="Rectangle 27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R</a:t>
            </a:r>
          </a:p>
        </p:txBody>
      </p:sp>
      <p:sp>
        <p:nvSpPr>
          <p:cNvPr id="35856" name="Rectangle 28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S</a:t>
            </a:r>
          </a:p>
        </p:txBody>
      </p:sp>
      <p:sp>
        <p:nvSpPr>
          <p:cNvPr id="35857" name="Rectangle 29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 </a:t>
            </a:r>
          </a:p>
        </p:txBody>
      </p:sp>
      <p:sp>
        <p:nvSpPr>
          <p:cNvPr id="200734" name="Rectangle 30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</a:p>
        </p:txBody>
      </p:sp>
      <p:sp>
        <p:nvSpPr>
          <p:cNvPr id="200735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55613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Merge.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Keep track of smallest element in each sorted half.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Insert smallest of two elements into auxiliary array.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Repeat until done.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  <p:sp>
        <p:nvSpPr>
          <p:cNvPr id="200736" name="Rectangle 32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ourier New" pitchFamily="49" charset="0"/>
              </a:rPr>
              <a:t>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3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3" y="2076450"/>
            <a:ext cx="8351837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 smtClean="0"/>
              <a:t>Chapter 4: Merge Sort and Recursion</a:t>
            </a:r>
            <a:endParaRPr alt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2EFB8FBD-699C-444A-815C-F8FE7BBD8E05}" type="slidenum">
              <a:rPr lang="en-US" altLang="zh-CN"/>
              <a:pPr>
                <a:defRPr/>
              </a:pPr>
              <a:t>20</a:t>
            </a:fld>
            <a:endParaRPr lang="en-US" altLang="zh-CN" sz="1400"/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7239000" y="5334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Calibri" pitchFamily="34" charset="0"/>
              </a:rPr>
              <a:t>auxiliary array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971800" y="31242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first half</a:t>
            </a:r>
            <a:br>
              <a:rPr lang="en-US" altLang="zh-CN">
                <a:solidFill>
                  <a:srgbClr val="FF0000"/>
                </a:solidFill>
                <a:latin typeface="Calibri" pitchFamily="34" charset="0"/>
              </a:rPr>
            </a:br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exhausted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37338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6172200" y="31242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second half</a:t>
            </a:r>
            <a:br>
              <a:rPr lang="en-US" altLang="zh-CN">
                <a:solidFill>
                  <a:srgbClr val="FF0000"/>
                </a:solidFill>
                <a:latin typeface="Calibri" pitchFamily="34" charset="0"/>
              </a:rPr>
            </a:br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exhausted</a:t>
            </a:r>
          </a:p>
        </p:txBody>
      </p:sp>
      <p:sp>
        <p:nvSpPr>
          <p:cNvPr id="36870" name="AutoShape 7"/>
          <p:cNvSpPr>
            <a:spLocks noChangeArrowheads="1"/>
          </p:cNvSpPr>
          <p:nvPr/>
        </p:nvSpPr>
        <p:spPr bwMode="auto">
          <a:xfrm>
            <a:off x="69342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36871" name="Group 8"/>
          <p:cNvGrpSpPr>
            <a:grpSpLocks/>
          </p:cNvGrpSpPr>
          <p:nvPr/>
        </p:nvGrpSpPr>
        <p:grpSpPr bwMode="auto"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36890" name="Rectangle 9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36891" name="Rectangle 10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36892" name="Rectangle 11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36893" name="Rectangle 12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36894" name="Rectangle 13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</p:grpSp>
      <p:grpSp>
        <p:nvGrpSpPr>
          <p:cNvPr id="36872" name="Group 14"/>
          <p:cNvGrpSpPr>
            <a:grpSpLocks/>
          </p:cNvGrpSpPr>
          <p:nvPr/>
        </p:nvGrpSpPr>
        <p:grpSpPr bwMode="auto"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36885" name="Rectangle 15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36886" name="Rectangle 16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36887" name="Rectangle 17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36888" name="Rectangle 18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36889" name="Rectangle 19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</p:grpSp>
      <p:sp>
        <p:nvSpPr>
          <p:cNvPr id="36873" name="Rectangle 20"/>
          <p:cNvSpPr>
            <a:spLocks noChangeArrowheads="1"/>
          </p:cNvSpPr>
          <p:nvPr/>
        </p:nvSpPr>
        <p:spPr bwMode="auto"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A</a:t>
            </a:r>
          </a:p>
        </p:txBody>
      </p:sp>
      <p:sp>
        <p:nvSpPr>
          <p:cNvPr id="36874" name="Rectangle 21"/>
          <p:cNvSpPr>
            <a:spLocks noChangeArrowheads="1"/>
          </p:cNvSpPr>
          <p:nvPr/>
        </p:nvSpPr>
        <p:spPr bwMode="auto"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G</a:t>
            </a:r>
          </a:p>
        </p:txBody>
      </p:sp>
      <p:sp>
        <p:nvSpPr>
          <p:cNvPr id="36875" name="Rectangle 22"/>
          <p:cNvSpPr>
            <a:spLocks noChangeArrowheads="1"/>
          </p:cNvSpPr>
          <p:nvPr/>
        </p:nvSpPr>
        <p:spPr bwMode="auto"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H</a:t>
            </a:r>
          </a:p>
        </p:txBody>
      </p:sp>
      <p:sp>
        <p:nvSpPr>
          <p:cNvPr id="36876" name="Rectangle 23"/>
          <p:cNvSpPr>
            <a:spLocks noChangeArrowheads="1"/>
          </p:cNvSpPr>
          <p:nvPr/>
        </p:nvSpPr>
        <p:spPr bwMode="auto"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I</a:t>
            </a:r>
          </a:p>
        </p:txBody>
      </p:sp>
      <p:sp>
        <p:nvSpPr>
          <p:cNvPr id="36877" name="Rectangle 24"/>
          <p:cNvSpPr>
            <a:spLocks noChangeArrowheads="1"/>
          </p:cNvSpPr>
          <p:nvPr/>
        </p:nvSpPr>
        <p:spPr bwMode="auto"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L</a:t>
            </a:r>
          </a:p>
        </p:txBody>
      </p:sp>
      <p:sp>
        <p:nvSpPr>
          <p:cNvPr id="36878" name="Rectangle 25"/>
          <p:cNvSpPr>
            <a:spLocks noChangeArrowheads="1"/>
          </p:cNvSpPr>
          <p:nvPr/>
        </p:nvSpPr>
        <p:spPr bwMode="auto"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M</a:t>
            </a:r>
          </a:p>
        </p:txBody>
      </p:sp>
      <p:sp>
        <p:nvSpPr>
          <p:cNvPr id="36879" name="Rectangle 26"/>
          <p:cNvSpPr>
            <a:spLocks noChangeArrowheads="1"/>
          </p:cNvSpPr>
          <p:nvPr/>
        </p:nvSpPr>
        <p:spPr bwMode="auto"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O</a:t>
            </a:r>
          </a:p>
        </p:txBody>
      </p:sp>
      <p:sp>
        <p:nvSpPr>
          <p:cNvPr id="36880" name="Rectangle 27"/>
          <p:cNvSpPr>
            <a:spLocks noChangeArrowheads="1"/>
          </p:cNvSpPr>
          <p:nvPr/>
        </p:nvSpPr>
        <p:spPr bwMode="auto"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R</a:t>
            </a:r>
          </a:p>
        </p:txBody>
      </p:sp>
      <p:sp>
        <p:nvSpPr>
          <p:cNvPr id="36881" name="Rectangle 28"/>
          <p:cNvSpPr>
            <a:spLocks noChangeArrowheads="1"/>
          </p:cNvSpPr>
          <p:nvPr/>
        </p:nvSpPr>
        <p:spPr bwMode="auto"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S</a:t>
            </a:r>
          </a:p>
        </p:txBody>
      </p:sp>
      <p:sp>
        <p:nvSpPr>
          <p:cNvPr id="36882" name="Rectangle 29"/>
          <p:cNvSpPr>
            <a:spLocks noChangeArrowheads="1"/>
          </p:cNvSpPr>
          <p:nvPr/>
        </p:nvSpPr>
        <p:spPr bwMode="auto"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latin typeface="Courier New" pitchFamily="49" charset="0"/>
              </a:rPr>
              <a:t>T</a:t>
            </a:r>
          </a:p>
        </p:txBody>
      </p:sp>
      <p:sp>
        <p:nvSpPr>
          <p:cNvPr id="201758" name="Rectangle 30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Merging Example</a:t>
            </a:r>
          </a:p>
        </p:txBody>
      </p:sp>
      <p:sp>
        <p:nvSpPr>
          <p:cNvPr id="201759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47675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Merge.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Keep track of smallest element in each sorted half.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Insert smallest of two elements into auxiliary array.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ea typeface="宋体" charset="-122"/>
              </a:rPr>
              <a:t>Repeat until done.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 smtClean="0">
                <a:latin typeface="Arial" charset="0"/>
                <a:cs typeface="Arial" charset="0"/>
              </a:rPr>
              <a:t>Merge Sort – Combine with Insertion Sort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dirty="0" smtClean="0">
                <a:ea typeface="宋体" charset="-122"/>
              </a:rPr>
              <a:t>Consider </a:t>
            </a:r>
            <a:r>
              <a:rPr lang="en-US" altLang="zh-CN" sz="2400" dirty="0">
                <a:ea typeface="宋体" charset="-122"/>
              </a:rPr>
              <a:t>the following is of unsorted array of 23 entries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dirty="0" smtClean="0">
                <a:ea typeface="宋体" charset="-122"/>
              </a:rPr>
              <a:t>We </a:t>
            </a:r>
            <a:r>
              <a:rPr lang="en-US" altLang="zh-CN" sz="2400" dirty="0">
                <a:ea typeface="宋体" charset="-122"/>
              </a:rPr>
              <a:t>will call insertion sort if the list being sorted is less than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= 8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3025" y="2349500"/>
          <a:ext cx="9036050" cy="358775"/>
        </p:xfrm>
        <a:graphic>
          <a:graphicData uri="http://schemas.openxmlformats.org/drawingml/2006/table">
            <a:tbl>
              <a:tblPr/>
              <a:tblGrid>
                <a:gridCol w="393700"/>
                <a:gridCol w="392113"/>
                <a:gridCol w="393700"/>
                <a:gridCol w="392112"/>
                <a:gridCol w="393700"/>
                <a:gridCol w="392113"/>
                <a:gridCol w="393700"/>
                <a:gridCol w="392112"/>
                <a:gridCol w="393700"/>
                <a:gridCol w="392113"/>
                <a:gridCol w="393700"/>
                <a:gridCol w="390525"/>
                <a:gridCol w="393700"/>
                <a:gridCol w="392112"/>
                <a:gridCol w="393700"/>
                <a:gridCol w="392113"/>
                <a:gridCol w="393700"/>
                <a:gridCol w="392112"/>
                <a:gridCol w="393700"/>
                <a:gridCol w="392113"/>
                <a:gridCol w="393700"/>
                <a:gridCol w="392112"/>
                <a:gridCol w="393700"/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94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62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Arial" charset="0"/>
                <a:cs typeface="Arial" charset="0"/>
              </a:rPr>
              <a:t>Merge Sort – Combine with Insertion Sort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dirty="0" smtClean="0">
                <a:ea typeface="宋体" charset="-122"/>
              </a:rPr>
              <a:t>Consider </a:t>
            </a:r>
            <a:r>
              <a:rPr lang="en-US" altLang="zh-CN" sz="2400" dirty="0">
                <a:ea typeface="宋体" charset="-122"/>
              </a:rPr>
              <a:t>the following is of unsorted array of 23 entries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400" dirty="0">
              <a:ea typeface="宋体" charset="-122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400" dirty="0">
              <a:ea typeface="宋体" charset="-122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400" dirty="0">
              <a:ea typeface="宋体" charset="-122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dirty="0" smtClean="0">
                <a:ea typeface="宋体" charset="-122"/>
              </a:rPr>
              <a:t>The </a:t>
            </a:r>
            <a:r>
              <a:rPr lang="en-US" altLang="zh-CN" sz="2400" dirty="0">
                <a:ea typeface="宋体" charset="-122"/>
              </a:rPr>
              <a:t>first and last entries are at indices first = 0 and last = 22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400" dirty="0">
              <a:ea typeface="宋体" charset="-122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dirty="0" smtClean="0">
                <a:ea typeface="宋体" charset="-122"/>
              </a:rPr>
              <a:t>We </a:t>
            </a:r>
            <a:r>
              <a:rPr lang="en-US" altLang="zh-CN" sz="2400" dirty="0">
                <a:ea typeface="宋体" charset="-122"/>
              </a:rPr>
              <a:t>will split the list </a:t>
            </a:r>
            <a:r>
              <a:rPr lang="en-US" altLang="zh-CN" sz="2400" dirty="0" smtClean="0">
                <a:ea typeface="宋体" charset="-122"/>
              </a:rPr>
              <a:t>at midpoint </a:t>
            </a:r>
            <a:r>
              <a:rPr lang="en-US" altLang="zh-CN" sz="2400" dirty="0">
                <a:ea typeface="宋体" charset="-122"/>
              </a:rPr>
              <a:t>= (0 + 22)/</a:t>
            </a:r>
            <a:r>
              <a:rPr lang="en-US" altLang="zh-CN" sz="2400" dirty="0" smtClean="0">
                <a:ea typeface="宋体" charset="-122"/>
              </a:rPr>
              <a:t>2, which </a:t>
            </a:r>
            <a:r>
              <a:rPr lang="en-US" altLang="zh-CN" sz="2400" dirty="0">
                <a:ea typeface="宋体" charset="-122"/>
              </a:rPr>
              <a:t>equals 11 and recursively call merge sort on </a:t>
            </a:r>
            <a:r>
              <a:rPr lang="en-US" altLang="zh-CN" sz="2400" dirty="0" smtClean="0">
                <a:ea typeface="宋体" charset="-122"/>
              </a:rPr>
              <a:t>entries 0 </a:t>
            </a:r>
            <a:r>
              <a:rPr lang="en-US" altLang="zh-CN" sz="2400" dirty="0">
                <a:ea typeface="宋体" charset="-122"/>
              </a:rPr>
              <a:t>through 11 and 12 through 22</a:t>
            </a:r>
          </a:p>
        </p:txBody>
      </p:sp>
      <p:graphicFrame>
        <p:nvGraphicFramePr>
          <p:cNvPr id="39991" name="Group 55"/>
          <p:cNvGraphicFramePr>
            <a:graphicFrameLocks noGrp="1"/>
          </p:cNvGraphicFramePr>
          <p:nvPr/>
        </p:nvGraphicFramePr>
        <p:xfrm>
          <a:off x="73025" y="2349500"/>
          <a:ext cx="9036050" cy="371475"/>
        </p:xfrm>
        <a:graphic>
          <a:graphicData uri="http://schemas.openxmlformats.org/drawingml/2006/table">
            <a:tbl>
              <a:tblPr/>
              <a:tblGrid>
                <a:gridCol w="428625"/>
                <a:gridCol w="390525"/>
                <a:gridCol w="392113"/>
                <a:gridCol w="390525"/>
                <a:gridCol w="392112"/>
                <a:gridCol w="390525"/>
                <a:gridCol w="392113"/>
                <a:gridCol w="390525"/>
                <a:gridCol w="392112"/>
                <a:gridCol w="390525"/>
                <a:gridCol w="392113"/>
                <a:gridCol w="390525"/>
                <a:gridCol w="390525"/>
                <a:gridCol w="390525"/>
                <a:gridCol w="392112"/>
                <a:gridCol w="390525"/>
                <a:gridCol w="392113"/>
                <a:gridCol w="390525"/>
                <a:gridCol w="392112"/>
                <a:gridCol w="390525"/>
                <a:gridCol w="392113"/>
                <a:gridCol w="390525"/>
                <a:gridCol w="39211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94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62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Arial" charset="0"/>
                <a:cs typeface="Arial" charset="0"/>
              </a:rPr>
              <a:t>Merge Sort – Combine with Insertion Sort</a:t>
            </a:r>
            <a:endParaRPr lang="en-US" altLang="zh-CN" sz="3200" dirty="0" smtClean="0">
              <a:latin typeface="Arial" charset="0"/>
              <a:cs typeface="Arial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600" dirty="0" smtClean="0">
                <a:ea typeface="宋体" charset="-122"/>
              </a:rPr>
              <a:t>We </a:t>
            </a:r>
            <a:r>
              <a:rPr lang="en-US" altLang="zh-CN" sz="2600" dirty="0">
                <a:ea typeface="宋体" charset="-122"/>
              </a:rPr>
              <a:t>are now sorting positions 0 through 11, inclusive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600" dirty="0">
              <a:ea typeface="宋体" charset="-122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600" dirty="0">
              <a:ea typeface="宋体" charset="-122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600" dirty="0">
              <a:ea typeface="宋体" charset="-122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600" dirty="0" smtClean="0">
                <a:ea typeface="宋体" charset="-122"/>
              </a:rPr>
              <a:t>Again</a:t>
            </a:r>
            <a:r>
              <a:rPr lang="en-US" altLang="zh-CN" sz="2600" dirty="0">
                <a:ea typeface="宋体" charset="-122"/>
              </a:rPr>
              <a:t>, we </a:t>
            </a:r>
            <a:r>
              <a:rPr lang="en-US" altLang="zh-CN" sz="2600" dirty="0" smtClean="0">
                <a:ea typeface="宋体" charset="-122"/>
              </a:rPr>
              <a:t>calculate midpoint </a:t>
            </a:r>
            <a:r>
              <a:rPr lang="en-US" altLang="zh-CN" sz="2600" dirty="0">
                <a:ea typeface="宋体" charset="-122"/>
              </a:rPr>
              <a:t>= (0 + 11)/</a:t>
            </a:r>
            <a:r>
              <a:rPr lang="en-US" altLang="zh-CN" sz="2600" dirty="0" smtClean="0">
                <a:ea typeface="宋体" charset="-122"/>
              </a:rPr>
              <a:t>2, which </a:t>
            </a:r>
            <a:r>
              <a:rPr lang="en-US" altLang="zh-CN" sz="2600" dirty="0">
                <a:ea typeface="宋体" charset="-122"/>
              </a:rPr>
              <a:t>equals 5 and recursively sort </a:t>
            </a:r>
            <a:r>
              <a:rPr lang="en-US" altLang="zh-CN" sz="2600" dirty="0" smtClean="0">
                <a:ea typeface="宋体" charset="-122"/>
              </a:rPr>
              <a:t>entries 0 </a:t>
            </a:r>
            <a:r>
              <a:rPr lang="en-US" altLang="zh-CN" sz="2600" dirty="0">
                <a:ea typeface="宋体" charset="-122"/>
              </a:rPr>
              <a:t>through 5 and 6 through 11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3025" y="2349500"/>
          <a:ext cx="903605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13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77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49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35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61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48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3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23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95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73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89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37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57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99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94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28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15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55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7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51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88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97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62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Arial" charset="0"/>
                <a:cs typeface="Arial" charset="0"/>
              </a:rPr>
              <a:t>Merge Sort – Combine with Insertion Sort</a:t>
            </a:r>
            <a:endParaRPr lang="en-US" altLang="zh-CN" sz="3200" dirty="0" smtClean="0">
              <a:latin typeface="Arial" charset="0"/>
              <a:cs typeface="Arial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600" dirty="0" smtClean="0">
                <a:ea typeface="宋体" charset="-122"/>
              </a:rPr>
              <a:t>This </a:t>
            </a:r>
            <a:r>
              <a:rPr lang="en-US" altLang="zh-CN" sz="2600" dirty="0">
                <a:ea typeface="宋体" charset="-122"/>
              </a:rPr>
              <a:t>sub-list has only 6 entries, so we call insertion sort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38" y="2349500"/>
          <a:ext cx="9072562" cy="371475"/>
        </p:xfrm>
        <a:graphic>
          <a:graphicData uri="http://schemas.openxmlformats.org/drawingml/2006/table">
            <a:tbl>
              <a:tblPr/>
              <a:tblGrid>
                <a:gridCol w="395287"/>
                <a:gridCol w="393700"/>
                <a:gridCol w="395288"/>
                <a:gridCol w="393700"/>
                <a:gridCol w="395287"/>
                <a:gridCol w="393700"/>
                <a:gridCol w="395288"/>
                <a:gridCol w="393700"/>
                <a:gridCol w="395287"/>
                <a:gridCol w="393700"/>
                <a:gridCol w="395288"/>
                <a:gridCol w="392112"/>
                <a:gridCol w="395288"/>
                <a:gridCol w="393700"/>
                <a:gridCol w="395287"/>
                <a:gridCol w="393700"/>
                <a:gridCol w="395288"/>
                <a:gridCol w="393700"/>
                <a:gridCol w="395287"/>
                <a:gridCol w="393700"/>
                <a:gridCol w="395288"/>
                <a:gridCol w="393700"/>
                <a:gridCol w="39528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94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62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140" name="Group 108"/>
          <p:cNvGraphicFramePr>
            <a:graphicFrameLocks noGrp="1"/>
          </p:cNvGraphicFramePr>
          <p:nvPr/>
        </p:nvGraphicFramePr>
        <p:xfrm>
          <a:off x="71438" y="3068638"/>
          <a:ext cx="9072562" cy="360362"/>
        </p:xfrm>
        <a:graphic>
          <a:graphicData uri="http://schemas.openxmlformats.org/drawingml/2006/table">
            <a:tbl>
              <a:tblPr/>
              <a:tblGrid>
                <a:gridCol w="395287"/>
                <a:gridCol w="393700"/>
                <a:gridCol w="395288"/>
                <a:gridCol w="393700"/>
                <a:gridCol w="395287"/>
                <a:gridCol w="393700"/>
                <a:gridCol w="395288"/>
                <a:gridCol w="393700"/>
                <a:gridCol w="395287"/>
                <a:gridCol w="393700"/>
                <a:gridCol w="395288"/>
                <a:gridCol w="392112"/>
                <a:gridCol w="395288"/>
                <a:gridCol w="393700"/>
                <a:gridCol w="395287"/>
                <a:gridCol w="393700"/>
                <a:gridCol w="395288"/>
                <a:gridCol w="393700"/>
                <a:gridCol w="395287"/>
                <a:gridCol w="393700"/>
                <a:gridCol w="395288"/>
                <a:gridCol w="393700"/>
                <a:gridCol w="395287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94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62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233488" y="2708275"/>
            <a:ext cx="0" cy="36036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Arial" charset="0"/>
                <a:cs typeface="Arial" charset="0"/>
              </a:rPr>
              <a:t>Merge Sort – Combine with Insertion Sort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80400" cy="467995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600" dirty="0" smtClean="0">
                <a:ea typeface="宋体" charset="-122"/>
              </a:rPr>
              <a:t>This </a:t>
            </a:r>
            <a:r>
              <a:rPr lang="en-US" altLang="zh-CN" sz="2600" dirty="0">
                <a:ea typeface="宋体" charset="-122"/>
              </a:rPr>
              <a:t>sub-list also has only 6 </a:t>
            </a:r>
            <a:r>
              <a:rPr lang="en-US" altLang="zh-CN" sz="2600" dirty="0" smtClean="0">
                <a:ea typeface="宋体" charset="-122"/>
              </a:rPr>
              <a:t>entries: call </a:t>
            </a:r>
            <a:r>
              <a:rPr lang="en-US" altLang="zh-CN" sz="2600" dirty="0">
                <a:ea typeface="宋体" charset="-122"/>
              </a:rPr>
              <a:t>insertion sort</a:t>
            </a:r>
          </a:p>
        </p:txBody>
      </p:sp>
      <p:graphicFrame>
        <p:nvGraphicFramePr>
          <p:cNvPr id="46186" name="Group 106"/>
          <p:cNvGraphicFramePr>
            <a:graphicFrameLocks noGrp="1"/>
          </p:cNvGraphicFramePr>
          <p:nvPr/>
        </p:nvGraphicFramePr>
        <p:xfrm>
          <a:off x="92075" y="2349500"/>
          <a:ext cx="9072563" cy="371475"/>
        </p:xfrm>
        <a:graphic>
          <a:graphicData uri="http://schemas.openxmlformats.org/drawingml/2006/table">
            <a:tbl>
              <a:tblPr/>
              <a:tblGrid>
                <a:gridCol w="395288"/>
                <a:gridCol w="393700"/>
                <a:gridCol w="395287"/>
                <a:gridCol w="393700"/>
                <a:gridCol w="395288"/>
                <a:gridCol w="393700"/>
                <a:gridCol w="395287"/>
                <a:gridCol w="393700"/>
                <a:gridCol w="395288"/>
                <a:gridCol w="393700"/>
                <a:gridCol w="395287"/>
                <a:gridCol w="392113"/>
                <a:gridCol w="395287"/>
                <a:gridCol w="393700"/>
                <a:gridCol w="395288"/>
                <a:gridCol w="393700"/>
                <a:gridCol w="395287"/>
                <a:gridCol w="393700"/>
                <a:gridCol w="395288"/>
                <a:gridCol w="393700"/>
                <a:gridCol w="395287"/>
                <a:gridCol w="393700"/>
                <a:gridCol w="3952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94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62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438" y="3055938"/>
          <a:ext cx="907256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13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35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48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49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61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77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3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23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37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73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89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95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57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99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94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28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15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55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7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51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88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97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62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576638" y="2708275"/>
            <a:ext cx="0" cy="36036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Arial" charset="0"/>
                <a:cs typeface="Arial" charset="0"/>
              </a:rPr>
              <a:t>Merge Sort – Combine with Insertion Sort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600" dirty="0" smtClean="0">
                <a:ea typeface="宋体" charset="-122"/>
              </a:rPr>
              <a:t>These </a:t>
            </a:r>
            <a:r>
              <a:rPr lang="en-US" altLang="zh-CN" sz="2600" dirty="0">
                <a:ea typeface="宋体" charset="-122"/>
              </a:rPr>
              <a:t>first two lists are now sorted, so we merge them:</a:t>
            </a:r>
          </a:p>
        </p:txBody>
      </p:sp>
      <p:graphicFrame>
        <p:nvGraphicFramePr>
          <p:cNvPr id="48234" name="Group 106"/>
          <p:cNvGraphicFramePr>
            <a:graphicFrameLocks noGrp="1"/>
          </p:cNvGraphicFramePr>
          <p:nvPr/>
        </p:nvGraphicFramePr>
        <p:xfrm>
          <a:off x="34925" y="2349500"/>
          <a:ext cx="9145588" cy="371475"/>
        </p:xfrm>
        <a:graphic>
          <a:graphicData uri="http://schemas.openxmlformats.org/drawingml/2006/table">
            <a:tbl>
              <a:tblPr/>
              <a:tblGrid>
                <a:gridCol w="398463"/>
                <a:gridCol w="396875"/>
                <a:gridCol w="398462"/>
                <a:gridCol w="396875"/>
                <a:gridCol w="398463"/>
                <a:gridCol w="396875"/>
                <a:gridCol w="398462"/>
                <a:gridCol w="396875"/>
                <a:gridCol w="398463"/>
                <a:gridCol w="396875"/>
                <a:gridCol w="398462"/>
                <a:gridCol w="395288"/>
                <a:gridCol w="398462"/>
                <a:gridCol w="396875"/>
                <a:gridCol w="398463"/>
                <a:gridCol w="396875"/>
                <a:gridCol w="398462"/>
                <a:gridCol w="396875"/>
                <a:gridCol w="398463"/>
                <a:gridCol w="396875"/>
                <a:gridCol w="398462"/>
                <a:gridCol w="396875"/>
                <a:gridCol w="39846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94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62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750" y="3060700"/>
          <a:ext cx="903605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3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13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23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35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37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48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49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61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73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77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89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95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57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99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94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28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15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55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7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51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88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97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62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425700" y="2708275"/>
            <a:ext cx="0" cy="36036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Arial" charset="0"/>
                <a:cs typeface="Arial" charset="0"/>
              </a:rPr>
              <a:t>Merge Sort – Combine with Insertion Sort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600" dirty="0">
                <a:ea typeface="宋体" charset="-122"/>
              </a:rPr>
              <a:t>We now proceed to the second half at positions 12 through 23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600" dirty="0">
              <a:ea typeface="宋体" charset="-122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600" dirty="0">
              <a:ea typeface="宋体" charset="-122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600" dirty="0">
              <a:ea typeface="宋体" charset="-122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600" dirty="0" smtClean="0">
                <a:ea typeface="宋体" charset="-122"/>
              </a:rPr>
              <a:t>The </a:t>
            </a:r>
            <a:r>
              <a:rPr lang="en-US" altLang="zh-CN" sz="2600" dirty="0">
                <a:ea typeface="宋体" charset="-122"/>
              </a:rPr>
              <a:t>midpoint is at midpoint = (12 + 23)/2, which equals 17 and recursively call merge sort on entries 12 through 17 and 18 through 22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600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38" y="2349500"/>
          <a:ext cx="896461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3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13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23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35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37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48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49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61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73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77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89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 smtClean="0"/>
                        <a:t>95</a:t>
                      </a:r>
                      <a:endParaRPr lang="en-CA" sz="1600" b="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57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99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94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28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15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55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7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51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88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97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62</a:t>
                      </a:r>
                      <a:endParaRPr lang="en-CA" sz="1600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Arial" charset="0"/>
                <a:cs typeface="Arial" charset="0"/>
              </a:rPr>
              <a:t>Merge Sort – Combine with Insertion Sort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600" dirty="0" smtClean="0">
                <a:ea typeface="宋体" charset="-122"/>
              </a:rPr>
              <a:t>The </a:t>
            </a:r>
            <a:r>
              <a:rPr lang="en-US" altLang="zh-CN" sz="2600" dirty="0">
                <a:ea typeface="宋体" charset="-122"/>
              </a:rPr>
              <a:t>sub-list from 12 through 17 has 6 </a:t>
            </a:r>
            <a:r>
              <a:rPr lang="en-US" altLang="zh-CN" sz="2600" dirty="0" smtClean="0">
                <a:ea typeface="宋体" charset="-122"/>
              </a:rPr>
              <a:t>entries: call </a:t>
            </a:r>
            <a:r>
              <a:rPr lang="en-US" altLang="zh-CN" sz="2600" dirty="0">
                <a:ea typeface="宋体" charset="-122"/>
              </a:rPr>
              <a:t>insertion sort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2331" name="Group 107"/>
          <p:cNvGraphicFramePr>
            <a:graphicFrameLocks noGrp="1"/>
          </p:cNvGraphicFramePr>
          <p:nvPr/>
        </p:nvGraphicFramePr>
        <p:xfrm>
          <a:off x="0" y="2349500"/>
          <a:ext cx="9144000" cy="371475"/>
        </p:xfrm>
        <a:graphic>
          <a:graphicData uri="http://schemas.openxmlformats.org/drawingml/2006/table">
            <a:tbl>
              <a:tblPr/>
              <a:tblGrid>
                <a:gridCol w="398463"/>
                <a:gridCol w="396875"/>
                <a:gridCol w="398462"/>
                <a:gridCol w="396875"/>
                <a:gridCol w="398463"/>
                <a:gridCol w="395287"/>
                <a:gridCol w="398463"/>
                <a:gridCol w="396875"/>
                <a:gridCol w="398462"/>
                <a:gridCol w="396875"/>
                <a:gridCol w="398463"/>
                <a:gridCol w="396875"/>
                <a:gridCol w="398462"/>
                <a:gridCol w="396875"/>
                <a:gridCol w="398463"/>
                <a:gridCol w="396875"/>
                <a:gridCol w="398462"/>
                <a:gridCol w="395288"/>
                <a:gridCol w="398462"/>
                <a:gridCol w="396875"/>
                <a:gridCol w="398463"/>
                <a:gridCol w="396875"/>
                <a:gridCol w="3984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94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62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5842000" y="2708275"/>
            <a:ext cx="69850" cy="312738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332" name="Group 108"/>
          <p:cNvGraphicFramePr>
            <a:graphicFrameLocks noGrp="1"/>
          </p:cNvGraphicFramePr>
          <p:nvPr/>
        </p:nvGraphicFramePr>
        <p:xfrm>
          <a:off x="0" y="3057525"/>
          <a:ext cx="9144000" cy="371475"/>
        </p:xfrm>
        <a:graphic>
          <a:graphicData uri="http://schemas.openxmlformats.org/drawingml/2006/table">
            <a:tbl>
              <a:tblPr/>
              <a:tblGrid>
                <a:gridCol w="398463"/>
                <a:gridCol w="396875"/>
                <a:gridCol w="398462"/>
                <a:gridCol w="396875"/>
                <a:gridCol w="398463"/>
                <a:gridCol w="395287"/>
                <a:gridCol w="398463"/>
                <a:gridCol w="396875"/>
                <a:gridCol w="398462"/>
                <a:gridCol w="396875"/>
                <a:gridCol w="398463"/>
                <a:gridCol w="396875"/>
                <a:gridCol w="398462"/>
                <a:gridCol w="396875"/>
                <a:gridCol w="398463"/>
                <a:gridCol w="396875"/>
                <a:gridCol w="398462"/>
                <a:gridCol w="395288"/>
                <a:gridCol w="398462"/>
                <a:gridCol w="396875"/>
                <a:gridCol w="398463"/>
                <a:gridCol w="396875"/>
                <a:gridCol w="3984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94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62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Arial" charset="0"/>
                <a:cs typeface="Arial" charset="0"/>
              </a:rPr>
              <a:t>Merge Sort – Combine with Insertion Sort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600" dirty="0" smtClean="0">
                <a:ea typeface="宋体" charset="-122"/>
              </a:rPr>
              <a:t>The </a:t>
            </a:r>
            <a:r>
              <a:rPr lang="en-US" altLang="zh-CN" sz="2600" dirty="0">
                <a:ea typeface="宋体" charset="-122"/>
              </a:rPr>
              <a:t>sub-list from 18 through 22 has 5 </a:t>
            </a:r>
            <a:r>
              <a:rPr lang="en-US" altLang="zh-CN" sz="2600" dirty="0" smtClean="0">
                <a:ea typeface="宋体" charset="-122"/>
              </a:rPr>
              <a:t>entries: call </a:t>
            </a:r>
            <a:r>
              <a:rPr lang="en-US" altLang="zh-CN" sz="2600" dirty="0">
                <a:ea typeface="宋体" charset="-122"/>
              </a:rPr>
              <a:t>insertion sort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4380" name="Group 108"/>
          <p:cNvGraphicFramePr>
            <a:graphicFrameLocks noGrp="1"/>
          </p:cNvGraphicFramePr>
          <p:nvPr/>
        </p:nvGraphicFramePr>
        <p:xfrm>
          <a:off x="-36513" y="2349500"/>
          <a:ext cx="9145588" cy="371475"/>
        </p:xfrm>
        <a:graphic>
          <a:graphicData uri="http://schemas.openxmlformats.org/drawingml/2006/table">
            <a:tbl>
              <a:tblPr/>
              <a:tblGrid>
                <a:gridCol w="398463"/>
                <a:gridCol w="396875"/>
                <a:gridCol w="398463"/>
                <a:gridCol w="396875"/>
                <a:gridCol w="398462"/>
                <a:gridCol w="396875"/>
                <a:gridCol w="398463"/>
                <a:gridCol w="396875"/>
                <a:gridCol w="398462"/>
                <a:gridCol w="396875"/>
                <a:gridCol w="398463"/>
                <a:gridCol w="395287"/>
                <a:gridCol w="398463"/>
                <a:gridCol w="396875"/>
                <a:gridCol w="398462"/>
                <a:gridCol w="396875"/>
                <a:gridCol w="398463"/>
                <a:gridCol w="396875"/>
                <a:gridCol w="398462"/>
                <a:gridCol w="396875"/>
                <a:gridCol w="398463"/>
                <a:gridCol w="396875"/>
                <a:gridCol w="3984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94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62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8069263" y="2708275"/>
            <a:ext cx="0" cy="36036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379" name="Group 107"/>
          <p:cNvGraphicFramePr>
            <a:graphicFrameLocks noGrp="1"/>
          </p:cNvGraphicFramePr>
          <p:nvPr/>
        </p:nvGraphicFramePr>
        <p:xfrm>
          <a:off x="0" y="3057525"/>
          <a:ext cx="9036050" cy="371475"/>
        </p:xfrm>
        <a:graphic>
          <a:graphicData uri="http://schemas.openxmlformats.org/drawingml/2006/table">
            <a:tbl>
              <a:tblPr/>
              <a:tblGrid>
                <a:gridCol w="358775"/>
                <a:gridCol w="393700"/>
                <a:gridCol w="395288"/>
                <a:gridCol w="393700"/>
                <a:gridCol w="395287"/>
                <a:gridCol w="393700"/>
                <a:gridCol w="395288"/>
                <a:gridCol w="392112"/>
                <a:gridCol w="395288"/>
                <a:gridCol w="393700"/>
                <a:gridCol w="395287"/>
                <a:gridCol w="393700"/>
                <a:gridCol w="395288"/>
                <a:gridCol w="393700"/>
                <a:gridCol w="395287"/>
                <a:gridCol w="393700"/>
                <a:gridCol w="395288"/>
                <a:gridCol w="393700"/>
                <a:gridCol w="395287"/>
                <a:gridCol w="393700"/>
                <a:gridCol w="395288"/>
                <a:gridCol w="393700"/>
                <a:gridCol w="39528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94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62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z="4800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2.1 Merge Sort</a:t>
            </a:r>
          </a:p>
          <a:p>
            <a:pPr>
              <a:spcBef>
                <a:spcPct val="0"/>
              </a:spcBef>
            </a:pPr>
            <a:endParaRPr lang="en-US" altLang="zh-CN" smtClean="0">
              <a:solidFill>
                <a:schemeClr val="tx1"/>
              </a:solidFill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2.2 Recursion Analyzing</a:t>
            </a:r>
          </a:p>
          <a:p>
            <a:pPr>
              <a:spcBef>
                <a:spcPct val="0"/>
              </a:spcBef>
            </a:pPr>
            <a:endParaRPr lang="en-US" altLang="zh-CN" smtClean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Arial" charset="0"/>
                <a:cs typeface="Arial" charset="0"/>
              </a:rPr>
              <a:t>Merge Sort – Combine with Insertion Sort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600" dirty="0" smtClean="0">
                <a:ea typeface="宋体" charset="-122"/>
              </a:rPr>
              <a:t>Merge </a:t>
            </a:r>
            <a:r>
              <a:rPr lang="en-US" altLang="zh-CN" sz="2600" dirty="0">
                <a:ea typeface="宋体" charset="-122"/>
              </a:rPr>
              <a:t>the two lists together: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6427" name="Group 107"/>
          <p:cNvGraphicFramePr>
            <a:graphicFrameLocks noGrp="1"/>
          </p:cNvGraphicFramePr>
          <p:nvPr/>
        </p:nvGraphicFramePr>
        <p:xfrm>
          <a:off x="-36513" y="2349500"/>
          <a:ext cx="9217026" cy="371475"/>
        </p:xfrm>
        <a:graphic>
          <a:graphicData uri="http://schemas.openxmlformats.org/drawingml/2006/table">
            <a:tbl>
              <a:tblPr/>
              <a:tblGrid>
                <a:gridCol w="401638"/>
                <a:gridCol w="400050"/>
                <a:gridCol w="401638"/>
                <a:gridCol w="400050"/>
                <a:gridCol w="401637"/>
                <a:gridCol w="398463"/>
                <a:gridCol w="401637"/>
                <a:gridCol w="400050"/>
                <a:gridCol w="401638"/>
                <a:gridCol w="400050"/>
                <a:gridCol w="401637"/>
                <a:gridCol w="400050"/>
                <a:gridCol w="401638"/>
                <a:gridCol w="400050"/>
                <a:gridCol w="401637"/>
                <a:gridCol w="400050"/>
                <a:gridCol w="401638"/>
                <a:gridCol w="398462"/>
                <a:gridCol w="401638"/>
                <a:gridCol w="400050"/>
                <a:gridCol w="401637"/>
                <a:gridCol w="400050"/>
                <a:gridCol w="4016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94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62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6902450" y="2708275"/>
            <a:ext cx="0" cy="36036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428" name="Group 108"/>
          <p:cNvGraphicFramePr>
            <a:graphicFrameLocks noGrp="1"/>
          </p:cNvGraphicFramePr>
          <p:nvPr/>
        </p:nvGraphicFramePr>
        <p:xfrm>
          <a:off x="-36513" y="3057525"/>
          <a:ext cx="9217026" cy="371475"/>
        </p:xfrm>
        <a:graphic>
          <a:graphicData uri="http://schemas.openxmlformats.org/drawingml/2006/table">
            <a:tbl>
              <a:tblPr/>
              <a:tblGrid>
                <a:gridCol w="401638"/>
                <a:gridCol w="400050"/>
                <a:gridCol w="401638"/>
                <a:gridCol w="400050"/>
                <a:gridCol w="401637"/>
                <a:gridCol w="398463"/>
                <a:gridCol w="401637"/>
                <a:gridCol w="400050"/>
                <a:gridCol w="401638"/>
                <a:gridCol w="400050"/>
                <a:gridCol w="401637"/>
                <a:gridCol w="400050"/>
                <a:gridCol w="401638"/>
                <a:gridCol w="400050"/>
                <a:gridCol w="401637"/>
                <a:gridCol w="400050"/>
                <a:gridCol w="401638"/>
                <a:gridCol w="398462"/>
                <a:gridCol w="401638"/>
                <a:gridCol w="400050"/>
                <a:gridCol w="401637"/>
                <a:gridCol w="400050"/>
                <a:gridCol w="4016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73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51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55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62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88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94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97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99</a:t>
                      </a:r>
                    </a:p>
                  </a:txBody>
                  <a:tcPr marL="91441" marR="91441" marT="45798" marB="457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latin typeface="Arial" charset="0"/>
                <a:cs typeface="Arial" charset="0"/>
              </a:rPr>
              <a:t>Merge Sort – Combine with Insertion Sort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600" dirty="0" smtClean="0">
                <a:ea typeface="宋体" charset="-122"/>
              </a:rPr>
              <a:t>Finally</a:t>
            </a:r>
            <a:r>
              <a:rPr lang="en-US" altLang="zh-CN" sz="2600" dirty="0">
                <a:ea typeface="宋体" charset="-122"/>
              </a:rPr>
              <a:t>, merge both lists together: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38" y="2349500"/>
          <a:ext cx="896461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3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13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23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35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37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48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49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61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73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77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89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95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7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15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28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51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55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57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62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88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94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97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99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4545013" y="2708275"/>
            <a:ext cx="69850" cy="36036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438" y="3057525"/>
          <a:ext cx="896461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  <a:gridCol w="389766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3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7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13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15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23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28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35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37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48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49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51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55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57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61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62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73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77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88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89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94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95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97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99</a:t>
                      </a:r>
                      <a:endParaRPr lang="en-CA" sz="1600" b="1" dirty="0"/>
                    </a:p>
                  </a:txBody>
                  <a:tcPr marL="91441" marR="91441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Exercise</a:t>
            </a:r>
            <a:endParaRPr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1. Write the pseudo code of the merge-insertion sort described above.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2. What is the computational complexity of merge-insertion sort?</a:t>
            </a:r>
            <a:endParaRPr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076450"/>
            <a:ext cx="7048500" cy="1143000"/>
          </a:xfrm>
        </p:spPr>
        <p:txBody>
          <a:bodyPr/>
          <a:lstStyle/>
          <a:p>
            <a:r>
              <a:rPr lang="en-US" altLang="zh-CN" sz="3600" b="1" smtClean="0"/>
              <a:t>2.2 Recursion Analyzing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2E539072-B009-4904-B89E-C66F6D8FE247}" type="slidenum">
              <a:rPr lang="en-US" altLang="zh-CN"/>
              <a:pPr>
                <a:defRPr/>
              </a:pPr>
              <a:t>34</a:t>
            </a:fld>
            <a:endParaRPr lang="en-US" altLang="zh-CN" sz="1400"/>
          </a:p>
        </p:txBody>
      </p:sp>
      <p:sp>
        <p:nvSpPr>
          <p:cNvPr id="201758" name="Rectangle 30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Analyzing </a:t>
            </a:r>
            <a:r>
              <a:rPr lang="en-US" altLang="zh-CN" dirty="0" smtClean="0"/>
              <a:t>Merge Sort</a:t>
            </a:r>
            <a:endParaRPr lang="en-US" altLang="zh-CN" dirty="0"/>
          </a:p>
        </p:txBody>
      </p:sp>
      <p:pic>
        <p:nvPicPr>
          <p:cNvPr id="63491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412875"/>
            <a:ext cx="8967788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Recurrence for Merge Sort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84538"/>
            <a:ext cx="8229600" cy="2841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Solution: the asymptotic running time of Merge Sort is </a:t>
            </a:r>
            <a:r>
              <a:rPr lang="en-US" altLang="zh-CN" i="1" smtClean="0">
                <a:solidFill>
                  <a:srgbClr val="FF0000"/>
                </a:solidFill>
                <a:ea typeface="宋体" charset="-122"/>
              </a:rPr>
              <a:t>T</a:t>
            </a:r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) = </a:t>
            </a:r>
            <a:r>
              <a:rPr lang="en-US" altLang="zh-CN" smtClean="0">
                <a:solidFill>
                  <a:srgbClr val="FF0000"/>
                </a:solidFill>
                <a:cs typeface="Times New Roman" pitchFamily="18" charset="0"/>
              </a:rPr>
              <a:t>Θ</a:t>
            </a:r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宋体" charset="-122"/>
              </a:rPr>
              <a:t>n </a:t>
            </a:r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log</a:t>
            </a:r>
            <a:r>
              <a:rPr lang="en-US" altLang="zh-CN" baseline="-2500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)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zh-CN" smtClean="0">
              <a:solidFill>
                <a:schemeClr val="tx1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We have several ways to prove this recurrence.</a:t>
            </a:r>
          </a:p>
        </p:txBody>
      </p:sp>
      <p:pic>
        <p:nvPicPr>
          <p:cNvPr id="64515" name="图片 1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268413"/>
            <a:ext cx="633730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94" name="Rectangle 30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Contents</a:t>
            </a:r>
            <a:endParaRPr lang="en-US" altLang="zh-CN" dirty="0"/>
          </a:p>
        </p:txBody>
      </p:sp>
      <p:sp>
        <p:nvSpPr>
          <p:cNvPr id="190495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ea typeface="宋体" charset="-122"/>
              </a:rPr>
              <a:t>2.2.1 </a:t>
            </a:r>
            <a:r>
              <a:rPr lang="en-US" altLang="zh-CN" sz="2800" dirty="0" smtClean="0">
                <a:ea typeface="宋体" charset="-122"/>
              </a:rPr>
              <a:t>Expansion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 smtClean="0">
              <a:ea typeface="宋体" charset="-12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 smtClean="0">
                <a:ea typeface="宋体" charset="-122"/>
              </a:rPr>
              <a:t>2.2.2</a:t>
            </a:r>
            <a:r>
              <a:rPr lang="en-US" altLang="zh-CN" sz="2800" dirty="0">
                <a:ea typeface="宋体" charset="-122"/>
              </a:rPr>
              <a:t> Substitution</a:t>
            </a:r>
            <a:endParaRPr lang="en-US" altLang="zh-CN" sz="2800" dirty="0" smtClean="0">
              <a:ea typeface="宋体" charset="-12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 smtClean="0">
              <a:ea typeface="宋体" charset="-12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 smtClean="0">
                <a:ea typeface="宋体" charset="-122"/>
              </a:rPr>
              <a:t>2.2.3 Recursion Tree</a:t>
            </a:r>
            <a:endParaRPr lang="en-US" altLang="zh-CN" sz="2400" dirty="0" smtClean="0"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076450"/>
            <a:ext cx="7048500" cy="1143000"/>
          </a:xfrm>
        </p:spPr>
        <p:txBody>
          <a:bodyPr/>
          <a:lstStyle/>
          <a:p>
            <a:r>
              <a:rPr lang="en-US" altLang="zh-CN" sz="3600" b="1" smtClean="0"/>
              <a:t>2.2.1 Expansion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Expansion Method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Sometimes the expression of the recurrence is very simple.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zh-CN" smtClean="0">
              <a:solidFill>
                <a:schemeClr val="tx1"/>
              </a:solidFill>
              <a:ea typeface="宋体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Thus, we can expand the recurrence expression by replacing the current term with the decreasing-input-terms directly.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Expansion Method</a:t>
            </a:r>
          </a:p>
        </p:txBody>
      </p:sp>
      <p:sp>
        <p:nvSpPr>
          <p:cNvPr id="4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125538"/>
            <a:ext cx="8280400" cy="4994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E.g., given  the following recurrence :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T(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) = T(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 – 1) + </a:t>
            </a:r>
            <a:r>
              <a:rPr lang="en-US" altLang="zh-CN" smtClean="0">
                <a:solidFill>
                  <a:schemeClr val="tx1"/>
                </a:solidFill>
                <a:latin typeface="Symbol" pitchFamily="18" charset="2"/>
                <a:cs typeface="Arial" charset="0"/>
              </a:rPr>
              <a:t>Q(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), T(1) = </a:t>
            </a:r>
            <a:r>
              <a:rPr lang="en-US" altLang="zh-CN" smtClean="0">
                <a:solidFill>
                  <a:schemeClr val="tx1"/>
                </a:solidFill>
                <a:latin typeface="Symbol" pitchFamily="18" charset="2"/>
              </a:rPr>
              <a:t>Q(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1)</a:t>
            </a:r>
          </a:p>
          <a:p>
            <a:pPr>
              <a:lnSpc>
                <a:spcPct val="90000"/>
              </a:lnSpc>
            </a:pPr>
            <a:endParaRPr lang="en-US" altLang="zh-CN" smtClean="0">
              <a:solidFill>
                <a:schemeClr val="tx1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mtClean="0">
              <a:solidFill>
                <a:schemeClr val="tx1"/>
              </a:solidFill>
              <a:ea typeface="宋体" charset="-122"/>
            </a:endParaRPr>
          </a:p>
        </p:txBody>
      </p:sp>
      <p:graphicFrame>
        <p:nvGraphicFramePr>
          <p:cNvPr id="4297" name="Object 201"/>
          <p:cNvGraphicFramePr>
            <a:graphicFrameLocks noChangeAspect="1"/>
          </p:cNvGraphicFramePr>
          <p:nvPr/>
        </p:nvGraphicFramePr>
        <p:xfrm>
          <a:off x="649288" y="2349500"/>
          <a:ext cx="6010275" cy="417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" name="公式" r:id="rId3" imgW="2946240" imgH="2044440" progId="Equation.3">
                  <p:embed/>
                </p:oleObj>
              </mc:Choice>
              <mc:Fallback>
                <p:oleObj name="公式" r:id="rId3" imgW="2946240" imgH="2044440" progId="Equation.3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2349500"/>
                        <a:ext cx="6010275" cy="417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右箭头 2"/>
          <p:cNvSpPr/>
          <p:nvPr/>
        </p:nvSpPr>
        <p:spPr>
          <a:xfrm>
            <a:off x="6734175" y="5932488"/>
            <a:ext cx="508000" cy="36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4298" name="Object 202"/>
          <p:cNvGraphicFramePr>
            <a:graphicFrameLocks noChangeAspect="1"/>
          </p:cNvGraphicFramePr>
          <p:nvPr/>
        </p:nvGraphicFramePr>
        <p:xfrm>
          <a:off x="7313613" y="5859463"/>
          <a:ext cx="17224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" name="公式" r:id="rId5" imgW="876240" imgH="228600" progId="Equation.3">
                  <p:embed/>
                </p:oleObj>
              </mc:Choice>
              <mc:Fallback>
                <p:oleObj name="公式" r:id="rId5" imgW="876240" imgH="228600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3613" y="5859463"/>
                        <a:ext cx="1722437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076450"/>
            <a:ext cx="7048500" cy="1143000"/>
          </a:xfrm>
        </p:spPr>
        <p:txBody>
          <a:bodyPr/>
          <a:lstStyle/>
          <a:p>
            <a:r>
              <a:rPr lang="en-US" altLang="zh-CN" sz="3600" b="1" smtClean="0"/>
              <a:t>2.1 Merge Sort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Expansion Method</a:t>
            </a:r>
          </a:p>
        </p:txBody>
      </p:sp>
      <p:sp>
        <p:nvSpPr>
          <p:cNvPr id="9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What if </a:t>
            </a:r>
            <a:br>
              <a:rPr lang="en-US" altLang="zh-CN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T(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) = T(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 – 1) + </a:t>
            </a:r>
            <a:r>
              <a:rPr lang="en-US" altLang="zh-CN" smtClean="0">
                <a:solidFill>
                  <a:schemeClr val="tx1"/>
                </a:solidFill>
                <a:latin typeface="Symbol" pitchFamily="18" charset="2"/>
                <a:cs typeface="Arial" charset="0"/>
              </a:rPr>
              <a:t>O(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), T(1) = </a:t>
            </a:r>
            <a:r>
              <a:rPr lang="en-US" altLang="zh-CN" smtClean="0">
                <a:solidFill>
                  <a:schemeClr val="tx1"/>
                </a:solidFill>
                <a:latin typeface="Symbol" pitchFamily="18" charset="2"/>
              </a:rPr>
              <a:t>O(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1)?</a:t>
            </a:r>
          </a:p>
          <a:p>
            <a:pPr>
              <a:lnSpc>
                <a:spcPct val="90000"/>
              </a:lnSpc>
            </a:pPr>
            <a:endParaRPr lang="en-US" altLang="zh-CN" smtClean="0">
              <a:solidFill>
                <a:schemeClr val="tx1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Thus, we can only get the upper bound.</a:t>
            </a:r>
          </a:p>
          <a:p>
            <a:pPr>
              <a:lnSpc>
                <a:spcPct val="90000"/>
              </a:lnSpc>
            </a:pPr>
            <a:endParaRPr lang="en-US" altLang="zh-CN" smtClean="0">
              <a:solidFill>
                <a:schemeClr val="tx1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mtClean="0">
              <a:solidFill>
                <a:schemeClr val="tx1"/>
              </a:solidFill>
              <a:ea typeface="宋体" charset="-122"/>
            </a:endParaRPr>
          </a:p>
        </p:txBody>
      </p:sp>
      <p:graphicFrame>
        <p:nvGraphicFramePr>
          <p:cNvPr id="9371" name="Object 155"/>
          <p:cNvGraphicFramePr>
            <a:graphicFrameLocks noChangeAspect="1"/>
          </p:cNvGraphicFramePr>
          <p:nvPr/>
        </p:nvGraphicFramePr>
        <p:xfrm>
          <a:off x="250825" y="4005263"/>
          <a:ext cx="5041900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9" name="公式" r:id="rId3" imgW="1777680" imgH="634680" progId="Equation.3">
                  <p:embed/>
                </p:oleObj>
              </mc:Choice>
              <mc:Fallback>
                <p:oleObj name="公式" r:id="rId3" imgW="1777680" imgH="634680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005263"/>
                        <a:ext cx="5041900" cy="179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>
          <a:xfrm>
            <a:off x="5503863" y="4724400"/>
            <a:ext cx="508000" cy="36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9372" name="Object 156"/>
          <p:cNvGraphicFramePr>
            <a:graphicFrameLocks noChangeAspect="1"/>
          </p:cNvGraphicFramePr>
          <p:nvPr/>
        </p:nvGraphicFramePr>
        <p:xfrm>
          <a:off x="6140450" y="4530725"/>
          <a:ext cx="260826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0" name="公式" r:id="rId5" imgW="876240" imgH="228600" progId="Equation.3">
                  <p:embed/>
                </p:oleObj>
              </mc:Choice>
              <mc:Fallback>
                <p:oleObj name="公式" r:id="rId5" imgW="876240" imgH="228600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4530725"/>
                        <a:ext cx="2608263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Apply Expansion to Merge Sort</a:t>
            </a:r>
          </a:p>
        </p:txBody>
      </p:sp>
      <p:pic>
        <p:nvPicPr>
          <p:cNvPr id="522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908050"/>
            <a:ext cx="63373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222" name="Object 102"/>
          <p:cNvGraphicFramePr>
            <a:graphicFrameLocks noChangeAspect="1"/>
          </p:cNvGraphicFramePr>
          <p:nvPr/>
        </p:nvGraphicFramePr>
        <p:xfrm>
          <a:off x="252413" y="2495550"/>
          <a:ext cx="619125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公式" r:id="rId4" imgW="3035160" imgH="1904760" progId="Equation.3">
                  <p:embed/>
                </p:oleObj>
              </mc:Choice>
              <mc:Fallback>
                <p:oleObj name="公式" r:id="rId4" imgW="3035160" imgH="190476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2495550"/>
                        <a:ext cx="6191250" cy="388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Apply Expansion to Merge Sort</a:t>
            </a:r>
          </a:p>
        </p:txBody>
      </p:sp>
      <p:graphicFrame>
        <p:nvGraphicFramePr>
          <p:cNvPr id="6321" name="Object 177"/>
          <p:cNvGraphicFramePr>
            <a:graphicFrameLocks noChangeAspect="1"/>
          </p:cNvGraphicFramePr>
          <p:nvPr/>
        </p:nvGraphicFramePr>
        <p:xfrm>
          <a:off x="1460500" y="2938463"/>
          <a:ext cx="6032500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" name="Microsoft 公式 3.0" r:id="rId3" imgW="2692080" imgH="1625400" progId="Equation.3">
                  <p:embed/>
                </p:oleObj>
              </mc:Choice>
              <mc:Fallback>
                <p:oleObj name="Microsoft 公式 3.0" r:id="rId3" imgW="2692080" imgH="1625400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2938463"/>
                        <a:ext cx="6032500" cy="364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2" name="Object 178"/>
          <p:cNvGraphicFramePr>
            <a:graphicFrameLocks noChangeAspect="1"/>
          </p:cNvGraphicFramePr>
          <p:nvPr/>
        </p:nvGraphicFramePr>
        <p:xfrm>
          <a:off x="971550" y="981075"/>
          <a:ext cx="6340475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" name="公式" r:id="rId5" imgW="2794000" imgH="850900" progId="Equation.3">
                  <p:embed/>
                </p:oleObj>
              </mc:Choice>
              <mc:Fallback>
                <p:oleObj name="公式" r:id="rId5" imgW="2794000" imgH="85090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981075"/>
                        <a:ext cx="6340475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Exercise in Class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600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sz="36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) = 4</a:t>
            </a:r>
            <a:r>
              <a:rPr lang="en-US" altLang="zh-CN" sz="3600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sz="36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/2) + </a:t>
            </a:r>
            <a:r>
              <a:rPr lang="en-US" altLang="zh-CN" sz="3600" dirty="0">
                <a:latin typeface="Symbol" pitchFamily="18" charset="2"/>
                <a:cs typeface="Arial" charset="0"/>
              </a:rPr>
              <a:t>Q(</a:t>
            </a:r>
            <a:r>
              <a:rPr lang="en-US" altLang="zh-CN" sz="36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)</a:t>
            </a:r>
            <a:r>
              <a:rPr lang="en-US" altLang="zh-CN" sz="3600" i="1" dirty="0">
                <a:solidFill>
                  <a:schemeClr val="tx1"/>
                </a:solidFill>
                <a:ea typeface="宋体" charset="-122"/>
              </a:rPr>
              <a:t>, 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T(1) = </a:t>
            </a:r>
            <a:r>
              <a:rPr lang="en-US" altLang="zh-CN" sz="3600" dirty="0">
                <a:latin typeface="Symbol" pitchFamily="18" charset="2"/>
                <a:cs typeface="Arial" charset="0"/>
              </a:rPr>
              <a:t>Q(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1</a:t>
            </a:r>
            <a:r>
              <a:rPr lang="en-US" altLang="zh-CN" sz="3600" dirty="0" smtClean="0">
                <a:solidFill>
                  <a:schemeClr val="tx1"/>
                </a:solidFill>
                <a:ea typeface="宋体" charset="-122"/>
              </a:rPr>
              <a:t>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600" dirty="0" smtClean="0">
                <a:solidFill>
                  <a:schemeClr val="tx1"/>
                </a:solidFill>
              </a:rPr>
              <a:t>Solve the above recurrence through expansion.</a:t>
            </a:r>
            <a:endParaRPr lang="en-US" altLang="zh-CN" sz="3600" dirty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076450"/>
            <a:ext cx="7048500" cy="1143000"/>
          </a:xfrm>
        </p:spPr>
        <p:txBody>
          <a:bodyPr/>
          <a:lstStyle/>
          <a:p>
            <a:r>
              <a:rPr lang="en-US" altLang="zh-CN" sz="3600" b="1" smtClean="0"/>
              <a:t>2.2.2 Substitution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Substitution method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The most general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method.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ea typeface="宋体" charset="-122"/>
              </a:rPr>
            </a:br>
            <a:endParaRPr lang="en-US" altLang="zh-CN" dirty="0" smtClean="0">
              <a:solidFill>
                <a:schemeClr val="tx1"/>
              </a:solidFill>
              <a:ea typeface="宋体" charset="-122"/>
            </a:endParaRPr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i="1" dirty="0"/>
              <a:t>1. </a:t>
            </a:r>
            <a:r>
              <a:rPr lang="en-US" altLang="zh-CN" i="1" dirty="0">
                <a:solidFill>
                  <a:srgbClr val="FF0000"/>
                </a:solidFill>
              </a:rPr>
              <a:t>Guess</a:t>
            </a:r>
            <a:r>
              <a:rPr lang="en-US" altLang="zh-CN" i="1" dirty="0"/>
              <a:t> </a:t>
            </a:r>
            <a:r>
              <a:rPr lang="en-US" altLang="zh-CN" dirty="0"/>
              <a:t>the form of the solution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endParaRPr lang="en-US" altLang="zh-CN" dirty="0"/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i="1" dirty="0"/>
              <a:t>2. </a:t>
            </a:r>
            <a:r>
              <a:rPr lang="en-US" altLang="zh-CN" i="1" dirty="0">
                <a:solidFill>
                  <a:srgbClr val="FF0000"/>
                </a:solidFill>
              </a:rPr>
              <a:t>Verify</a:t>
            </a:r>
            <a:r>
              <a:rPr lang="en-US" altLang="zh-CN" i="1" dirty="0"/>
              <a:t> </a:t>
            </a:r>
            <a:r>
              <a:rPr lang="en-US" altLang="zh-CN" dirty="0"/>
              <a:t>by induction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endParaRPr lang="en-US" altLang="zh-CN" dirty="0"/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i="1" dirty="0"/>
              <a:t>3. </a:t>
            </a:r>
            <a:r>
              <a:rPr lang="en-US" altLang="zh-CN" i="1" dirty="0">
                <a:solidFill>
                  <a:srgbClr val="FF0000"/>
                </a:solidFill>
              </a:rPr>
              <a:t>Solve</a:t>
            </a:r>
            <a:r>
              <a:rPr lang="en-US" altLang="zh-CN" i="1" dirty="0"/>
              <a:t> </a:t>
            </a:r>
            <a:r>
              <a:rPr lang="en-US" altLang="zh-CN" dirty="0"/>
              <a:t>for constants.</a:t>
            </a:r>
            <a:endParaRPr lang="en-US" altLang="zh-CN" dirty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Example of substitution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Example: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 = 4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/2) + </a:t>
            </a:r>
            <a:r>
              <a:rPr lang="en-US" altLang="zh-CN" dirty="0" smtClean="0">
                <a:latin typeface="Symbol" pitchFamily="18" charset="2"/>
                <a:cs typeface="Arial" charset="0"/>
              </a:rPr>
              <a:t>Q(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)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,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T(1) = </a:t>
            </a:r>
            <a:r>
              <a:rPr lang="en-US" altLang="zh-CN" dirty="0" smtClean="0">
                <a:latin typeface="Symbol" pitchFamily="18" charset="2"/>
                <a:cs typeface="Arial" charset="0"/>
              </a:rPr>
              <a:t>Q(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1)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/>
            </a:r>
            <a:br>
              <a:rPr lang="en-US" altLang="zh-CN" i="1" dirty="0" smtClean="0">
                <a:solidFill>
                  <a:schemeClr val="tx1"/>
                </a:solidFill>
                <a:ea typeface="宋体" charset="-122"/>
              </a:rPr>
            </a:br>
            <a:endParaRPr lang="en-US" altLang="zh-CN" i="1" dirty="0">
              <a:solidFill>
                <a:schemeClr val="tx1"/>
              </a:solidFill>
              <a:ea typeface="宋体" charset="-12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Guess </a:t>
            </a:r>
            <a:r>
              <a:rPr lang="en-US" altLang="zh-CN" dirty="0" smtClean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O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n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en-US" altLang="zh-CN" dirty="0" smtClean="0">
              <a:solidFill>
                <a:schemeClr val="tx1"/>
              </a:solidFill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Assume </a:t>
            </a:r>
            <a:r>
              <a:rPr lang="en-US" altLang="zh-CN" dirty="0">
                <a:solidFill>
                  <a:schemeClr val="tx1"/>
                </a:solidFill>
              </a:rPr>
              <a:t>that </a:t>
            </a:r>
            <a:r>
              <a:rPr lang="en-US" altLang="zh-CN" i="1" dirty="0" smtClean="0">
                <a:solidFill>
                  <a:srgbClr val="FF0000"/>
                </a:solidFill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</a:rPr>
              <a:t>) </a:t>
            </a:r>
            <a:r>
              <a:rPr lang="en-US" altLang="zh-CN" dirty="0">
                <a:solidFill>
                  <a:srgbClr val="FF0000"/>
                </a:solidFill>
              </a:rPr>
              <a:t>≤ </a:t>
            </a:r>
            <a:r>
              <a:rPr lang="en-US" altLang="zh-CN" i="1" dirty="0" smtClean="0">
                <a:solidFill>
                  <a:srgbClr val="FF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i="1" dirty="0" smtClean="0">
                <a:solidFill>
                  <a:srgbClr val="FF0000"/>
                </a:solidFill>
              </a:rPr>
              <a:t>n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3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for </a:t>
            </a:r>
            <a:r>
              <a:rPr lang="en-US" altLang="zh-CN" i="1" dirty="0" smtClean="0">
                <a:solidFill>
                  <a:srgbClr val="FF0000"/>
                </a:solidFill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 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n</a:t>
            </a:r>
            <a:r>
              <a:rPr lang="en-US" altLang="zh-CN" baseline="-25000" dirty="0" smtClean="0">
                <a:solidFill>
                  <a:srgbClr val="FF0000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en-US" altLang="zh-CN" dirty="0" smtClean="0">
              <a:solidFill>
                <a:schemeClr val="tx1"/>
              </a:solidFill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Prove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) ≤ </a:t>
            </a:r>
            <a:r>
              <a:rPr lang="en-US" altLang="zh-CN" i="1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i="1" dirty="0" smtClean="0">
                <a:solidFill>
                  <a:srgbClr val="FF0000"/>
                </a:solidFill>
              </a:rPr>
              <a:t>n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3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by induction</a:t>
            </a:r>
            <a:r>
              <a:rPr lang="en-US" altLang="zh-CN" b="0" dirty="0" smtClean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Example of substitution</a:t>
            </a:r>
            <a:endParaRPr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6170613"/>
            <a:ext cx="8229600" cy="5715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3200" b="1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This is not a tight bound: We cannot prove the tightness!</a:t>
            </a:r>
            <a:endParaRPr lang="en-US" altLang="zh-CN" i="1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73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5892800"/>
            <a:ext cx="84645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355" name="Object 187"/>
          <p:cNvGraphicFramePr>
            <a:graphicFrameLocks noChangeAspect="1"/>
          </p:cNvGraphicFramePr>
          <p:nvPr/>
        </p:nvGraphicFramePr>
        <p:xfrm>
          <a:off x="611188" y="1125538"/>
          <a:ext cx="4770437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" name="公式" r:id="rId4" imgW="1904760" imgH="977760" progId="Equation.3">
                  <p:embed/>
                </p:oleObj>
              </mc:Choice>
              <mc:Fallback>
                <p:oleObj name="公式" r:id="rId4" imgW="1904760" imgH="977760" progId="Equation.3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25538"/>
                        <a:ext cx="4770437" cy="244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6" name="Object 188"/>
          <p:cNvGraphicFramePr>
            <a:graphicFrameLocks noChangeAspect="1"/>
          </p:cNvGraphicFramePr>
          <p:nvPr/>
        </p:nvGraphicFramePr>
        <p:xfrm>
          <a:off x="684213" y="3644900"/>
          <a:ext cx="7556500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4" name="公式" r:id="rId6" imgW="3111480" imgH="939600" progId="Equation.3">
                  <p:embed/>
                </p:oleObj>
              </mc:Choice>
              <mc:Fallback>
                <p:oleObj name="公式" r:id="rId6" imgW="3111480" imgH="939600" progId="Equation.3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644900"/>
                        <a:ext cx="7556500" cy="227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Example of substitution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 = 4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/2) + </a:t>
            </a:r>
            <a:r>
              <a:rPr lang="en-US" altLang="zh-CN" dirty="0" smtClean="0">
                <a:latin typeface="Symbol" pitchFamily="18" charset="2"/>
                <a:cs typeface="Arial" charset="0"/>
              </a:rPr>
              <a:t>Q(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)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,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T(1) = </a:t>
            </a:r>
            <a:r>
              <a:rPr lang="en-US" altLang="zh-CN" dirty="0" smtClean="0">
                <a:latin typeface="Symbol" pitchFamily="18" charset="2"/>
                <a:cs typeface="Arial" charset="0"/>
              </a:rPr>
              <a:t>Q(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1)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/>
            </a:r>
            <a:br>
              <a:rPr lang="en-US" altLang="zh-CN" i="1" dirty="0" smtClean="0">
                <a:solidFill>
                  <a:schemeClr val="tx1"/>
                </a:solidFill>
                <a:ea typeface="宋体" charset="-122"/>
              </a:rPr>
            </a:br>
            <a:endParaRPr lang="en-US" altLang="zh-CN" i="1" dirty="0">
              <a:solidFill>
                <a:schemeClr val="tx1"/>
              </a:solidFill>
              <a:ea typeface="宋体" charset="-12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O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n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en-US" altLang="zh-CN" dirty="0" smtClean="0">
                <a:solidFill>
                  <a:schemeClr val="tx1"/>
                </a:solidFill>
              </a:rPr>
              <a:t>is proven.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en-US" altLang="zh-CN" dirty="0" smtClean="0">
              <a:solidFill>
                <a:schemeClr val="tx1"/>
              </a:solidFill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How about we want to prove </a:t>
            </a:r>
            <a:r>
              <a:rPr lang="en-US" altLang="zh-CN" dirty="0" smtClean="0">
                <a:latin typeface="Symbol" pitchFamily="18" charset="2"/>
                <a:cs typeface="Arial" charset="0"/>
              </a:rPr>
              <a:t>Q(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baseline="30000" dirty="0" smtClean="0">
                <a:solidFill>
                  <a:schemeClr val="tx1"/>
                </a:solidFill>
                <a:ea typeface="宋体" charset="-122"/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)?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We need to prove </a:t>
            </a:r>
            <a:r>
              <a:rPr lang="el-GR" altLang="zh-CN" dirty="0" smtClean="0">
                <a:solidFill>
                  <a:srgbClr val="FF0000"/>
                </a:solidFill>
              </a:rPr>
              <a:t>Ω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</a:rPr>
              <a:t>3</a:t>
            </a:r>
            <a:r>
              <a:rPr lang="en-US" altLang="zh-CN" dirty="0" smtClean="0">
                <a:solidFill>
                  <a:srgbClr val="FF0000"/>
                </a:solidFill>
              </a:rPr>
              <a:t>) </a:t>
            </a:r>
            <a:r>
              <a:rPr lang="en-US" altLang="zh-CN" dirty="0" smtClean="0">
                <a:solidFill>
                  <a:schemeClr val="tx1"/>
                </a:solidFill>
              </a:rPr>
              <a:t>and </a:t>
            </a:r>
            <a:r>
              <a:rPr lang="en-US" altLang="zh-CN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O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Prove </a:t>
            </a:r>
            <a:r>
              <a:rPr lang="en-US" altLang="zh-CN" i="1" dirty="0">
                <a:solidFill>
                  <a:srgbClr val="0303BD"/>
                </a:solidFill>
              </a:rPr>
              <a:t>T</a:t>
            </a:r>
            <a:r>
              <a:rPr lang="en-US" altLang="zh-CN" dirty="0">
                <a:solidFill>
                  <a:srgbClr val="0303BD"/>
                </a:solidFill>
              </a:rPr>
              <a:t>(</a:t>
            </a:r>
            <a:r>
              <a:rPr lang="en-US" altLang="zh-CN" i="1" dirty="0">
                <a:solidFill>
                  <a:srgbClr val="0303BD"/>
                </a:solidFill>
              </a:rPr>
              <a:t>n</a:t>
            </a:r>
            <a:r>
              <a:rPr lang="en-US" altLang="zh-CN" dirty="0">
                <a:solidFill>
                  <a:srgbClr val="0303BD"/>
                </a:solidFill>
              </a:rPr>
              <a:t>) ≤ </a:t>
            </a:r>
            <a:r>
              <a:rPr lang="en-US" altLang="zh-CN" i="1" dirty="0">
                <a:solidFill>
                  <a:srgbClr val="0303BD"/>
                </a:solidFill>
              </a:rPr>
              <a:t>c</a:t>
            </a:r>
            <a:r>
              <a:rPr lang="en-US" altLang="zh-CN" baseline="-25000" dirty="0">
                <a:solidFill>
                  <a:srgbClr val="0303BD"/>
                </a:solidFill>
              </a:rPr>
              <a:t>1</a:t>
            </a:r>
            <a:r>
              <a:rPr lang="en-US" altLang="zh-CN" i="1" dirty="0" smtClean="0">
                <a:solidFill>
                  <a:srgbClr val="0303BD"/>
                </a:solidFill>
              </a:rPr>
              <a:t>n</a:t>
            </a:r>
            <a:r>
              <a:rPr lang="en-US" altLang="zh-CN" baseline="30000" dirty="0" smtClean="0">
                <a:solidFill>
                  <a:srgbClr val="0303BD"/>
                </a:solidFill>
              </a:rPr>
              <a:t>3</a:t>
            </a:r>
            <a:r>
              <a:rPr lang="en-US" altLang="zh-CN" dirty="0" smtClean="0">
                <a:solidFill>
                  <a:srgbClr val="0303BD"/>
                </a:solidFill>
              </a:rPr>
              <a:t>  and </a:t>
            </a:r>
            <a:r>
              <a:rPr lang="en-US" altLang="zh-CN" i="1" dirty="0">
                <a:solidFill>
                  <a:srgbClr val="0303BD"/>
                </a:solidFill>
              </a:rPr>
              <a:t>T</a:t>
            </a:r>
            <a:r>
              <a:rPr lang="en-US" altLang="zh-CN" dirty="0">
                <a:solidFill>
                  <a:srgbClr val="0303BD"/>
                </a:solidFill>
              </a:rPr>
              <a:t>(</a:t>
            </a:r>
            <a:r>
              <a:rPr lang="en-US" altLang="zh-CN" i="1" dirty="0">
                <a:solidFill>
                  <a:srgbClr val="0303BD"/>
                </a:solidFill>
              </a:rPr>
              <a:t>n</a:t>
            </a:r>
            <a:r>
              <a:rPr lang="en-US" altLang="zh-CN" dirty="0">
                <a:solidFill>
                  <a:srgbClr val="0303BD"/>
                </a:solidFill>
              </a:rPr>
              <a:t>) </a:t>
            </a:r>
            <a:r>
              <a:rPr lang="en-US" altLang="zh-CN" dirty="0" smtClean="0">
                <a:solidFill>
                  <a:srgbClr val="0303BD"/>
                </a:solidFill>
              </a:rPr>
              <a:t>≥ </a:t>
            </a:r>
            <a:r>
              <a:rPr lang="en-US" altLang="zh-CN" i="1" dirty="0" smtClean="0">
                <a:solidFill>
                  <a:srgbClr val="0303BD"/>
                </a:solidFill>
              </a:rPr>
              <a:t>c</a:t>
            </a:r>
            <a:r>
              <a:rPr lang="en-US" altLang="zh-CN" baseline="-25000" dirty="0" smtClean="0">
                <a:solidFill>
                  <a:srgbClr val="0303BD"/>
                </a:solidFill>
              </a:rPr>
              <a:t>3</a:t>
            </a:r>
            <a:r>
              <a:rPr lang="en-US" altLang="zh-CN" i="1" dirty="0" smtClean="0">
                <a:solidFill>
                  <a:srgbClr val="0303BD"/>
                </a:solidFill>
              </a:rPr>
              <a:t>n</a:t>
            </a:r>
            <a:r>
              <a:rPr lang="en-US" altLang="zh-CN" baseline="30000" dirty="0" smtClean="0">
                <a:solidFill>
                  <a:srgbClr val="0303BD"/>
                </a:solidFill>
              </a:rPr>
              <a:t>3  </a:t>
            </a:r>
            <a:r>
              <a:rPr lang="en-US" altLang="zh-CN" dirty="0" smtClean="0">
                <a:solidFill>
                  <a:srgbClr val="0303BD"/>
                </a:solidFill>
              </a:rPr>
              <a:t>for </a:t>
            </a:r>
            <a:r>
              <a:rPr lang="en-US" altLang="zh-CN" i="1" dirty="0" smtClean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 ≥ </a:t>
            </a:r>
            <a:r>
              <a:rPr lang="en-US" altLang="zh-CN" i="1" dirty="0" smtClean="0">
                <a:solidFill>
                  <a:srgbClr val="FF0000"/>
                </a:solidFill>
              </a:rPr>
              <a:t>n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simultaneously</a:t>
            </a:r>
            <a:r>
              <a:rPr lang="en-US" altLang="zh-CN" b="0" dirty="0" smtClean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Example of substitution</a:t>
            </a:r>
            <a:endParaRPr altLang="en-US" dirty="0"/>
          </a:p>
        </p:txBody>
      </p:sp>
      <p:graphicFrame>
        <p:nvGraphicFramePr>
          <p:cNvPr id="8356" name="Object 164"/>
          <p:cNvGraphicFramePr>
            <a:graphicFrameLocks noChangeAspect="1"/>
          </p:cNvGraphicFramePr>
          <p:nvPr/>
        </p:nvGraphicFramePr>
        <p:xfrm>
          <a:off x="706438" y="1109663"/>
          <a:ext cx="4579937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4" name="Equation" r:id="rId3" imgW="1828800" imgH="990360" progId="Equation.3">
                  <p:embed/>
                </p:oleObj>
              </mc:Choice>
              <mc:Fallback>
                <p:oleObj name="Equation" r:id="rId3" imgW="1828800" imgH="990360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1109663"/>
                        <a:ext cx="4579937" cy="247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7" name="Object 165"/>
          <p:cNvGraphicFramePr>
            <a:graphicFrameLocks noChangeAspect="1"/>
          </p:cNvGraphicFramePr>
          <p:nvPr/>
        </p:nvGraphicFramePr>
        <p:xfrm>
          <a:off x="760413" y="3689350"/>
          <a:ext cx="6724650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5" name="公式" r:id="rId5" imgW="2768400" imgH="1168200" progId="Equation.3">
                  <p:embed/>
                </p:oleObj>
              </mc:Choice>
              <mc:Fallback>
                <p:oleObj name="公式" r:id="rId5" imgW="2768400" imgH="1168200" progId="Equation.3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3689350"/>
                        <a:ext cx="6724650" cy="283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94" name="Rectangle 30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Merging Sort</a:t>
            </a:r>
            <a:endParaRPr lang="en-US" altLang="zh-CN" dirty="0"/>
          </a:p>
        </p:txBody>
      </p:sp>
      <p:sp>
        <p:nvSpPr>
          <p:cNvPr id="190495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 smtClean="0">
                <a:ea typeface="宋体" charset="-122"/>
              </a:rPr>
              <a:t>A typical algorithm based on divide-and-conquer</a:t>
            </a:r>
            <a:r>
              <a:rPr lang="en-US" altLang="zh-CN" sz="2400" dirty="0" smtClean="0">
                <a:ea typeface="宋体" charset="-122"/>
              </a:rPr>
              <a:t>   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 smtClean="0">
              <a:ea typeface="宋体" charset="-12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>
                <a:ea typeface="宋体" charset="-122"/>
              </a:rPr>
              <a:t>Divide</a:t>
            </a:r>
            <a:r>
              <a:rPr lang="en-US" altLang="zh-CN" sz="2400" dirty="0">
                <a:ea typeface="宋体" charset="-122"/>
              </a:rPr>
              <a:t>: </a:t>
            </a:r>
            <a:r>
              <a:rPr lang="en-US" altLang="zh-CN" sz="2400" dirty="0" smtClean="0">
                <a:ea typeface="宋体" charset="-122"/>
              </a:rPr>
              <a:t>divide </a:t>
            </a:r>
            <a:r>
              <a:rPr lang="en-US" altLang="zh-CN" sz="2400" dirty="0">
                <a:ea typeface="宋体" charset="-122"/>
              </a:rPr>
              <a:t>the </a:t>
            </a:r>
            <a:r>
              <a:rPr lang="en-US" altLang="zh-CN" sz="2400" dirty="0" smtClean="0">
                <a:ea typeface="宋体" charset="-122"/>
              </a:rPr>
              <a:t>given </a:t>
            </a:r>
            <a:r>
              <a:rPr lang="en-US" altLang="zh-CN" sz="2400" i="1" dirty="0" smtClean="0">
                <a:ea typeface="宋体" charset="-122"/>
              </a:rPr>
              <a:t>n-</a:t>
            </a:r>
            <a:r>
              <a:rPr lang="en-US" altLang="zh-CN" sz="2400" dirty="0" smtClean="0">
                <a:ea typeface="宋体" charset="-122"/>
              </a:rPr>
              <a:t>element-array into </a:t>
            </a:r>
            <a:r>
              <a:rPr lang="en-US" altLang="zh-CN" sz="2400" dirty="0">
                <a:ea typeface="宋体" charset="-122"/>
              </a:rPr>
              <a:t>two </a:t>
            </a:r>
            <a:r>
              <a:rPr lang="en-US" altLang="zh-CN" sz="2400" dirty="0" smtClean="0">
                <a:ea typeface="宋体" charset="-122"/>
              </a:rPr>
              <a:t>sub arrays </a:t>
            </a:r>
            <a:r>
              <a:rPr lang="en-US" altLang="zh-CN" sz="2400" dirty="0">
                <a:ea typeface="宋体" charset="-122"/>
              </a:rPr>
              <a:t>of </a:t>
            </a:r>
            <a:r>
              <a:rPr lang="en-US" altLang="zh-CN" sz="2400" dirty="0" smtClean="0">
                <a:ea typeface="宋体" charset="-122"/>
              </a:rPr>
              <a:t>about </a:t>
            </a:r>
            <a:r>
              <a:rPr lang="en-US" altLang="zh-CN" sz="2400" i="1" dirty="0" smtClean="0">
                <a:ea typeface="宋体" charset="-122"/>
              </a:rPr>
              <a:t>n</a:t>
            </a:r>
            <a:r>
              <a:rPr lang="en-US" altLang="zh-CN" sz="2400" dirty="0" smtClean="0">
                <a:ea typeface="宋体" charset="-122"/>
              </a:rPr>
              <a:t>/2 </a:t>
            </a:r>
            <a:r>
              <a:rPr lang="en-US" altLang="zh-CN" sz="2400" dirty="0">
                <a:ea typeface="宋体" charset="-122"/>
              </a:rPr>
              <a:t>elements </a:t>
            </a:r>
            <a:r>
              <a:rPr lang="en-US" altLang="zh-CN" sz="2400" dirty="0" smtClean="0">
                <a:ea typeface="宋体" charset="-122"/>
              </a:rPr>
              <a:t>either</a:t>
            </a:r>
            <a:endParaRPr lang="en-US" altLang="zh-CN" sz="2400" dirty="0">
              <a:ea typeface="宋体" charset="-12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 smtClean="0">
              <a:ea typeface="宋体" charset="-12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>
                <a:ea typeface="宋体" charset="-122"/>
              </a:rPr>
              <a:t>Conquer</a:t>
            </a:r>
            <a:r>
              <a:rPr lang="en-US" altLang="zh-CN" sz="2400" dirty="0">
                <a:ea typeface="宋体" charset="-122"/>
              </a:rPr>
              <a:t>: </a:t>
            </a:r>
            <a:r>
              <a:rPr lang="en-US" altLang="zh-CN" sz="2400" dirty="0" smtClean="0">
                <a:ea typeface="宋体" charset="-122"/>
              </a:rPr>
              <a:t>sort </a:t>
            </a:r>
            <a:r>
              <a:rPr lang="en-US" altLang="zh-CN" sz="2400" dirty="0">
                <a:ea typeface="宋体" charset="-122"/>
              </a:rPr>
              <a:t>the two </a:t>
            </a:r>
            <a:r>
              <a:rPr lang="en-US" altLang="zh-CN" sz="2400" dirty="0" smtClean="0">
                <a:ea typeface="宋体" charset="-122"/>
              </a:rPr>
              <a:t>sub arrays recursively</a:t>
            </a:r>
            <a:endParaRPr lang="en-US" altLang="zh-CN" sz="2400" dirty="0">
              <a:ea typeface="宋体" charset="-12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 smtClean="0">
              <a:ea typeface="宋体" charset="-12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>
                <a:ea typeface="宋体" charset="-122"/>
              </a:rPr>
              <a:t>Merge: merge </a:t>
            </a:r>
            <a:r>
              <a:rPr lang="en-US" altLang="zh-CN" sz="2400" dirty="0">
                <a:ea typeface="宋体" charset="-122"/>
              </a:rPr>
              <a:t>the two sorted </a:t>
            </a:r>
            <a:r>
              <a:rPr lang="en-US" altLang="zh-CN" sz="2400" dirty="0" smtClean="0">
                <a:ea typeface="宋体" charset="-122"/>
              </a:rPr>
              <a:t>sub arrays to generate the final output</a:t>
            </a:r>
            <a:endParaRPr lang="en-US" altLang="zh-CN" sz="2400" dirty="0">
              <a:ea typeface="宋体" charset="-12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Example of substitution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Then for 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 = 4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/2) + </a:t>
            </a:r>
            <a:r>
              <a:rPr lang="en-US" altLang="zh-CN" dirty="0" smtClean="0">
                <a:latin typeface="Symbol" pitchFamily="18" charset="2"/>
                <a:cs typeface="Arial" charset="0"/>
              </a:rPr>
              <a:t>Q(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)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,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T(1) = </a:t>
            </a:r>
            <a:r>
              <a:rPr lang="en-US" altLang="zh-CN" dirty="0" smtClean="0">
                <a:latin typeface="Symbol" pitchFamily="18" charset="2"/>
                <a:cs typeface="Arial" charset="0"/>
              </a:rPr>
              <a:t>Q(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1)</a:t>
            </a:r>
            <a:endParaRPr lang="en-US" altLang="zh-CN" i="1" dirty="0">
              <a:solidFill>
                <a:schemeClr val="tx1"/>
              </a:solidFill>
              <a:ea typeface="宋体" charset="-12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i="1" dirty="0" smtClean="0">
              <a:solidFill>
                <a:schemeClr val="tx1"/>
              </a:solidFill>
              <a:ea typeface="宋体" charset="-12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Can we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prove T(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) = </a:t>
            </a:r>
            <a:r>
              <a:rPr lang="en-US" altLang="zh-CN" dirty="0" smtClean="0">
                <a:latin typeface="Symbol" pitchFamily="18" charset="2"/>
                <a:cs typeface="Arial" charset="0"/>
              </a:rPr>
              <a:t>Q(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baseline="30000" dirty="0" smtClean="0">
                <a:solidFill>
                  <a:schemeClr val="tx1"/>
                </a:solidFill>
                <a:ea typeface="宋体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) ?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Then we should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prove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/>
            </a:r>
            <a:br>
              <a:rPr lang="en-US" altLang="zh-CN" dirty="0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T(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) = O(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baseline="30000" dirty="0" smtClean="0">
                <a:solidFill>
                  <a:schemeClr val="tx1"/>
                </a:solidFill>
                <a:ea typeface="宋体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) and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= </a:t>
            </a:r>
            <a:r>
              <a:rPr lang="el-GR" altLang="zh-CN" dirty="0" smtClean="0">
                <a:solidFill>
                  <a:schemeClr val="tx1"/>
                </a:solidFill>
                <a:ea typeface="宋体" charset="-122"/>
              </a:rPr>
              <a:t>Ω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baseline="30000" dirty="0" smtClean="0">
                <a:solidFill>
                  <a:schemeClr val="tx1"/>
                </a:solidFill>
                <a:ea typeface="宋体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) for 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 ≥ 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baseline="-25000" dirty="0">
                <a:solidFill>
                  <a:srgbClr val="FF0000"/>
                </a:solidFill>
              </a:rPr>
              <a:t>0</a:t>
            </a:r>
            <a:r>
              <a:rPr lang="en-US" altLang="zh-CN" baseline="30000" dirty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  <a:ea typeface="宋体" charset="-12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We firstly prove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 = O(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  <a:ea typeface="宋体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, and we choose to prove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T(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)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≤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cn</a:t>
            </a:r>
            <a:r>
              <a:rPr lang="en-US" altLang="zh-CN" baseline="30000" dirty="0" smtClean="0">
                <a:solidFill>
                  <a:srgbClr val="FF0000"/>
                </a:solidFill>
                <a:ea typeface="宋体" charset="-122"/>
              </a:rPr>
              <a:t>2</a:t>
            </a:r>
            <a:endParaRPr lang="en-US" altLang="zh-CN" baseline="30000" dirty="0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Example of substitution</a:t>
            </a:r>
            <a:endParaRPr altLang="en-US" dirty="0"/>
          </a:p>
        </p:txBody>
      </p:sp>
      <p:graphicFrame>
        <p:nvGraphicFramePr>
          <p:cNvPr id="10306" name="Object 66"/>
          <p:cNvGraphicFramePr>
            <a:graphicFrameLocks noChangeAspect="1"/>
          </p:cNvGraphicFramePr>
          <p:nvPr/>
        </p:nvGraphicFramePr>
        <p:xfrm>
          <a:off x="827088" y="1341438"/>
          <a:ext cx="3435350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公式" r:id="rId3" imgW="1371600" imgH="660240" progId="Equation.3">
                  <p:embed/>
                </p:oleObj>
              </mc:Choice>
              <mc:Fallback>
                <p:oleObj name="公式" r:id="rId3" imgW="1371600" imgH="66024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341438"/>
                        <a:ext cx="3435350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49263" y="3213100"/>
            <a:ext cx="8280400" cy="33845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3200" b="1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Can we say that we have proven our inductive hypothesis (I.H.) which is  denoted by </a:t>
            </a:r>
            <a:br>
              <a:rPr lang="en-US" altLang="zh-CN" dirty="0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T(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) ≤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cn</a:t>
            </a:r>
            <a:r>
              <a:rPr lang="en-US" altLang="zh-CN" baseline="30000" dirty="0" smtClean="0">
                <a:solidFill>
                  <a:srgbClr val="FF0000"/>
                </a:solidFill>
                <a:ea typeface="宋体" charset="-122"/>
              </a:rPr>
              <a:t>2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?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 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NO, WE CANNOT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Since we have to prove the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EXACT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 form of the I.H!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Thus, the above proof fails!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Example of substitution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871662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Idea: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strengthen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the inductive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hypothesis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,</a:t>
            </a:r>
            <a:endParaRPr lang="en-US" altLang="zh-CN" dirty="0" smtClean="0">
              <a:solidFill>
                <a:schemeClr val="tx1"/>
              </a:solidFill>
              <a:ea typeface="宋体" charset="-122"/>
            </a:endParaRPr>
          </a:p>
          <a:p>
            <a:pPr marL="457200" lvl="1" indent="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by subtracting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a low-order term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.</a:t>
            </a:r>
          </a:p>
          <a:p>
            <a:pPr marL="457200" lvl="1" indent="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I.H.: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 T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)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≤ 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c</a:t>
            </a:r>
            <a:r>
              <a:rPr lang="en-US" altLang="zh-CN" baseline="-25000" dirty="0" smtClean="0">
                <a:solidFill>
                  <a:schemeClr val="tx1"/>
                </a:solidFill>
                <a:ea typeface="宋体" charset="-122"/>
              </a:rPr>
              <a:t>1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baseline="30000" dirty="0" smtClean="0">
                <a:solidFill>
                  <a:schemeClr val="tx1"/>
                </a:solidFill>
                <a:ea typeface="宋体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–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c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</a:rPr>
              <a:t>2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for 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n ≥ n</a:t>
            </a:r>
            <a:r>
              <a:rPr lang="en-US" altLang="zh-CN" baseline="-25000" dirty="0" smtClean="0">
                <a:solidFill>
                  <a:schemeClr val="tx1"/>
                </a:solidFill>
                <a:ea typeface="宋体" charset="-122"/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.</a:t>
            </a:r>
          </a:p>
          <a:p>
            <a:pPr marL="457200" lvl="1" indent="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Proof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:</a:t>
            </a:r>
          </a:p>
        </p:txBody>
      </p:sp>
      <p:graphicFrame>
        <p:nvGraphicFramePr>
          <p:cNvPr id="11376" name="Object 112"/>
          <p:cNvGraphicFramePr>
            <a:graphicFrameLocks noChangeAspect="1"/>
          </p:cNvGraphicFramePr>
          <p:nvPr/>
        </p:nvGraphicFramePr>
        <p:xfrm>
          <a:off x="995363" y="2924175"/>
          <a:ext cx="5376862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" name="公式" r:id="rId3" imgW="2145960" imgH="965160" progId="Equation.3">
                  <p:embed/>
                </p:oleObj>
              </mc:Choice>
              <mc:Fallback>
                <p:oleObj name="公式" r:id="rId3" imgW="2145960" imgH="96516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2924175"/>
                        <a:ext cx="5376862" cy="241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7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848301"/>
              </p:ext>
            </p:extLst>
          </p:nvPr>
        </p:nvGraphicFramePr>
        <p:xfrm>
          <a:off x="5675313" y="4981575"/>
          <a:ext cx="3289175" cy="183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5" name="公式" r:id="rId5" imgW="1460160" imgH="736560" progId="Equation.3">
                  <p:embed/>
                </p:oleObj>
              </mc:Choice>
              <mc:Fallback>
                <p:oleObj name="公式" r:id="rId5" imgW="1460160" imgH="73656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4981575"/>
                        <a:ext cx="3289175" cy="18367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5003800" y="5464175"/>
            <a:ext cx="647700" cy="341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Example of substitution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Then for 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) = 4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/2) + </a:t>
            </a:r>
            <a:r>
              <a:rPr lang="en-US" altLang="zh-CN" smtClean="0">
                <a:solidFill>
                  <a:srgbClr val="262626"/>
                </a:solidFill>
                <a:latin typeface="Symbol" pitchFamily="18" charset="2"/>
                <a:cs typeface="Arial" charset="0"/>
              </a:rPr>
              <a:t>Q(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)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, 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T(1) = </a:t>
            </a:r>
            <a:r>
              <a:rPr lang="en-US" altLang="zh-CN" smtClean="0">
                <a:solidFill>
                  <a:srgbClr val="262626"/>
                </a:solidFill>
                <a:latin typeface="Symbol" pitchFamily="18" charset="2"/>
              </a:rPr>
              <a:t>Q(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1)</a:t>
            </a:r>
            <a:endParaRPr lang="en-US" altLang="zh-CN" i="1" smtClean="0">
              <a:solidFill>
                <a:schemeClr val="tx1"/>
              </a:solidFill>
              <a:ea typeface="宋体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We prove T(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) = </a:t>
            </a:r>
            <a:r>
              <a:rPr lang="el-GR" altLang="zh-CN" smtClean="0">
                <a:solidFill>
                  <a:schemeClr val="tx1"/>
                </a:solidFill>
                <a:ea typeface="宋体" charset="-122"/>
              </a:rPr>
              <a:t>Ω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baseline="30000" smtClean="0">
                <a:solidFill>
                  <a:schemeClr val="tx1"/>
                </a:solidFill>
                <a:ea typeface="宋体" charset="-122"/>
              </a:rPr>
              <a:t>2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) by proving</a:t>
            </a:r>
            <a:br>
              <a:rPr lang="en-US" altLang="zh-CN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) 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≥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c</a:t>
            </a:r>
            <a:r>
              <a:rPr lang="en-US" altLang="zh-CN" baseline="-25000" smtClean="0">
                <a:solidFill>
                  <a:schemeClr val="tx1"/>
                </a:solidFill>
                <a:ea typeface="宋体" charset="-122"/>
              </a:rPr>
              <a:t>3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baseline="30000" smtClean="0">
                <a:solidFill>
                  <a:schemeClr val="tx1"/>
                </a:solidFill>
                <a:ea typeface="宋体" charset="-122"/>
              </a:rPr>
              <a:t>2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– </a:t>
            </a:r>
            <a:r>
              <a:rPr lang="en-US" altLang="zh-CN" i="1" smtClean="0">
                <a:solidFill>
                  <a:srgbClr val="FF0000"/>
                </a:solidFill>
                <a:ea typeface="宋体" charset="-122"/>
              </a:rPr>
              <a:t>c</a:t>
            </a:r>
            <a:r>
              <a:rPr lang="en-US" altLang="zh-CN" baseline="-25000" smtClean="0">
                <a:solidFill>
                  <a:srgbClr val="FF0000"/>
                </a:solidFill>
                <a:ea typeface="宋体" charset="-122"/>
              </a:rPr>
              <a:t>4</a:t>
            </a:r>
            <a:r>
              <a:rPr lang="en-US" altLang="zh-CN" i="1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for 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n ≥ n</a:t>
            </a:r>
            <a:r>
              <a:rPr lang="en-US" altLang="zh-CN" baseline="-25000" smtClean="0">
                <a:solidFill>
                  <a:schemeClr val="tx1"/>
                </a:solidFill>
                <a:ea typeface="宋体" charset="-122"/>
              </a:rPr>
              <a:t>0</a:t>
            </a:r>
          </a:p>
          <a:p>
            <a:pPr lvl="1">
              <a:spcBef>
                <a:spcPct val="0"/>
              </a:spcBef>
            </a:pPr>
            <a:endParaRPr lang="en-US" altLang="zh-CN" baseline="30000" smtClean="0">
              <a:solidFill>
                <a:srgbClr val="FF0000"/>
              </a:solidFill>
              <a:ea typeface="宋体" charset="-122"/>
            </a:endParaRPr>
          </a:p>
        </p:txBody>
      </p:sp>
      <p:graphicFrame>
        <p:nvGraphicFramePr>
          <p:cNvPr id="13413" name="Object 101"/>
          <p:cNvGraphicFramePr>
            <a:graphicFrameLocks noChangeAspect="1"/>
          </p:cNvGraphicFramePr>
          <p:nvPr/>
        </p:nvGraphicFramePr>
        <p:xfrm>
          <a:off x="1211263" y="2997200"/>
          <a:ext cx="5376862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" name="公式" r:id="rId3" imgW="2145960" imgH="965160" progId="Equation.3">
                  <p:embed/>
                </p:oleObj>
              </mc:Choice>
              <mc:Fallback>
                <p:oleObj name="公式" r:id="rId3" imgW="2145960" imgH="96516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2997200"/>
                        <a:ext cx="5376862" cy="241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517217"/>
              </p:ext>
            </p:extLst>
          </p:nvPr>
        </p:nvGraphicFramePr>
        <p:xfrm>
          <a:off x="5657851" y="5080000"/>
          <a:ext cx="3378646" cy="183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" name="公式" r:id="rId5" imgW="1473120" imgH="736560" progId="Equation.3">
                  <p:embed/>
                </p:oleObj>
              </mc:Choice>
              <mc:Fallback>
                <p:oleObj name="公式" r:id="rId5" imgW="1473120" imgH="73656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1" y="5080000"/>
                        <a:ext cx="3378646" cy="18367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5003800" y="5753100"/>
            <a:ext cx="647700" cy="33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Example of substitution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Thus, for 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 = 4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/2) + </a:t>
            </a:r>
            <a:r>
              <a:rPr lang="en-US" altLang="zh-CN" dirty="0" smtClean="0">
                <a:latin typeface="Symbol" pitchFamily="18" charset="2"/>
                <a:cs typeface="Arial" charset="0"/>
              </a:rPr>
              <a:t>Q(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)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,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T(1) = </a:t>
            </a:r>
            <a:r>
              <a:rPr lang="en-US" altLang="zh-CN" dirty="0" smtClean="0">
                <a:latin typeface="Symbol" pitchFamily="18" charset="2"/>
                <a:cs typeface="Arial" charset="0"/>
              </a:rPr>
              <a:t>Q(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1),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>
              <a:solidFill>
                <a:schemeClr val="tx1"/>
              </a:solidFill>
              <a:ea typeface="宋体" charset="-122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We achieve that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= </a:t>
            </a:r>
            <a:r>
              <a:rPr lang="en-US" altLang="zh-CN" dirty="0" smtClean="0">
                <a:latin typeface="Symbol" pitchFamily="18" charset="2"/>
                <a:cs typeface="Arial" charset="0"/>
              </a:rPr>
              <a:t>Q(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baseline="30000" dirty="0" smtClean="0">
                <a:solidFill>
                  <a:schemeClr val="tx1"/>
                </a:solidFill>
                <a:ea typeface="宋体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)</a:t>
            </a: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baseline="30000" dirty="0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Apply Substitution to Merge Sort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30525"/>
            <a:ext cx="8229600" cy="3195638"/>
          </a:xfrm>
        </p:spPr>
        <p:txBody>
          <a:bodyPr/>
          <a:lstStyle/>
          <a:p>
            <a:pPr lvl="1"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</a:rPr>
              <a:t>Guess </a:t>
            </a:r>
            <a:r>
              <a:rPr lang="en-US" altLang="zh-CN" smtClean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宋体" charset="-122"/>
              </a:rPr>
              <a:t>n </a:t>
            </a:r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log</a:t>
            </a:r>
            <a:r>
              <a:rPr lang="en-US" altLang="zh-CN" baseline="-2500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rgbClr val="FF0000"/>
                </a:solidFill>
              </a:rPr>
              <a:t>) </a:t>
            </a:r>
            <a:r>
              <a:rPr lang="en-US" altLang="zh-CN" smtClean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</a:rPr>
              <a:t>Assume that </a:t>
            </a:r>
            <a:br>
              <a:rPr lang="en-US" altLang="zh-CN" smtClean="0">
                <a:solidFill>
                  <a:schemeClr val="tx1"/>
                </a:solidFill>
              </a:rPr>
            </a:br>
            <a:r>
              <a:rPr lang="en-US" altLang="zh-CN" i="1" smtClean="0">
                <a:solidFill>
                  <a:srgbClr val="FF0000"/>
                </a:solidFill>
              </a:rPr>
              <a:t>T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en-US" altLang="zh-CN" smtClean="0">
                <a:solidFill>
                  <a:srgbClr val="FF0000"/>
                </a:solidFill>
              </a:rPr>
              <a:t>) ≤ </a:t>
            </a:r>
            <a:r>
              <a:rPr lang="en-US" altLang="zh-CN" i="1" smtClean="0">
                <a:solidFill>
                  <a:srgbClr val="FF0000"/>
                </a:solidFill>
              </a:rPr>
              <a:t>c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pt-BR" altLang="zh-CN" i="1" smtClean="0">
                <a:solidFill>
                  <a:srgbClr val="FF0000"/>
                </a:solidFill>
              </a:rPr>
              <a:t> · </a:t>
            </a:r>
            <a:r>
              <a:rPr lang="en-US" altLang="zh-CN" i="1" smtClean="0">
                <a:solidFill>
                  <a:srgbClr val="FF0000"/>
                </a:solidFill>
                <a:ea typeface="宋体" charset="-122"/>
              </a:rPr>
              <a:t>n </a:t>
            </a:r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log</a:t>
            </a:r>
            <a:r>
              <a:rPr lang="en-US" altLang="zh-CN" baseline="-2500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rgbClr val="FF0000"/>
                </a:solidFill>
              </a:rPr>
              <a:t> and </a:t>
            </a:r>
            <a:r>
              <a:rPr lang="en-US" altLang="zh-CN" i="1" smtClean="0">
                <a:solidFill>
                  <a:srgbClr val="FF0000"/>
                </a:solidFill>
              </a:rPr>
              <a:t>T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en-US" altLang="zh-CN" smtClean="0">
                <a:solidFill>
                  <a:srgbClr val="FF0000"/>
                </a:solidFill>
              </a:rPr>
              <a:t>) ≥ </a:t>
            </a:r>
            <a:r>
              <a:rPr lang="en-US" altLang="zh-CN" i="1" smtClean="0">
                <a:solidFill>
                  <a:srgbClr val="FF0000"/>
                </a:solidFill>
              </a:rPr>
              <a:t>c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pt-BR" altLang="zh-CN" i="1" smtClean="0">
                <a:solidFill>
                  <a:srgbClr val="FF0000"/>
                </a:solidFill>
              </a:rPr>
              <a:t> · </a:t>
            </a:r>
            <a:r>
              <a:rPr lang="en-US" altLang="zh-CN" i="1" smtClean="0">
                <a:solidFill>
                  <a:srgbClr val="FF0000"/>
                </a:solidFill>
                <a:ea typeface="宋体" charset="-122"/>
              </a:rPr>
              <a:t>n </a:t>
            </a:r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log</a:t>
            </a:r>
            <a:r>
              <a:rPr lang="en-US" altLang="zh-CN" baseline="-2500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rgbClr val="FF0000"/>
                </a:solidFill>
              </a:rPr>
              <a:t/>
            </a:r>
            <a:br>
              <a:rPr lang="en-US" altLang="zh-CN" smtClean="0">
                <a:solidFill>
                  <a:srgbClr val="FF0000"/>
                </a:solidFill>
              </a:rPr>
            </a:br>
            <a:r>
              <a:rPr lang="en-US" altLang="zh-CN" smtClean="0">
                <a:solidFill>
                  <a:srgbClr val="FF0000"/>
                </a:solidFill>
              </a:rPr>
              <a:t>for 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en-US" altLang="zh-CN" smtClean="0">
                <a:solidFill>
                  <a:srgbClr val="FF0000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 </a:t>
            </a:r>
            <a:r>
              <a:rPr lang="en-US" altLang="zh-CN" i="1" smtClean="0">
                <a:solidFill>
                  <a:srgbClr val="FF0000"/>
                </a:solidFill>
              </a:rPr>
              <a:t> n</a:t>
            </a:r>
            <a:r>
              <a:rPr lang="en-US" altLang="zh-CN" baseline="-25000" smtClean="0">
                <a:solidFill>
                  <a:srgbClr val="FF0000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0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</a:rPr>
              <a:t>Prove</a:t>
            </a:r>
            <a:br>
              <a:rPr lang="en-US" altLang="zh-CN" smtClean="0">
                <a:solidFill>
                  <a:schemeClr val="tx1"/>
                </a:solidFill>
              </a:rPr>
            </a:br>
            <a:r>
              <a:rPr lang="en-US" altLang="zh-CN" i="1" smtClean="0">
                <a:solidFill>
                  <a:srgbClr val="FF0000"/>
                </a:solidFill>
              </a:rPr>
              <a:t>T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en-US" altLang="zh-CN" smtClean="0">
                <a:solidFill>
                  <a:srgbClr val="FF0000"/>
                </a:solidFill>
              </a:rPr>
              <a:t>) ≤ </a:t>
            </a:r>
            <a:r>
              <a:rPr lang="en-US" altLang="zh-CN" i="1" smtClean="0">
                <a:solidFill>
                  <a:srgbClr val="FF0000"/>
                </a:solidFill>
              </a:rPr>
              <a:t>c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pt-BR" altLang="zh-CN" i="1" smtClean="0">
                <a:solidFill>
                  <a:srgbClr val="FF0000"/>
                </a:solidFill>
              </a:rPr>
              <a:t> · </a:t>
            </a:r>
            <a:r>
              <a:rPr lang="en-US" altLang="zh-CN" i="1" smtClean="0">
                <a:solidFill>
                  <a:srgbClr val="FF0000"/>
                </a:solidFill>
                <a:ea typeface="宋体" charset="-122"/>
              </a:rPr>
              <a:t>n </a:t>
            </a:r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log</a:t>
            </a:r>
            <a:r>
              <a:rPr lang="en-US" altLang="zh-CN" baseline="-2500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rgbClr val="FF0000"/>
                </a:solidFill>
              </a:rPr>
              <a:t> and </a:t>
            </a:r>
            <a:r>
              <a:rPr lang="en-US" altLang="zh-CN" i="1" smtClean="0">
                <a:solidFill>
                  <a:srgbClr val="FF0000"/>
                </a:solidFill>
              </a:rPr>
              <a:t>T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en-US" altLang="zh-CN" smtClean="0">
                <a:solidFill>
                  <a:srgbClr val="FF0000"/>
                </a:solidFill>
              </a:rPr>
              <a:t>) ≥ </a:t>
            </a:r>
            <a:r>
              <a:rPr lang="en-US" altLang="zh-CN" i="1" smtClean="0">
                <a:solidFill>
                  <a:srgbClr val="FF0000"/>
                </a:solidFill>
              </a:rPr>
              <a:t>c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pt-BR" altLang="zh-CN" i="1" smtClean="0">
                <a:solidFill>
                  <a:srgbClr val="FF0000"/>
                </a:solidFill>
              </a:rPr>
              <a:t> · </a:t>
            </a:r>
            <a:r>
              <a:rPr lang="en-US" altLang="zh-CN" i="1" smtClean="0">
                <a:solidFill>
                  <a:srgbClr val="FF0000"/>
                </a:solidFill>
                <a:ea typeface="宋体" charset="-122"/>
              </a:rPr>
              <a:t>n </a:t>
            </a:r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log</a:t>
            </a:r>
            <a:r>
              <a:rPr lang="en-US" altLang="zh-CN" baseline="-2500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rgbClr val="FF0000"/>
                </a:solidFill>
              </a:rPr>
              <a:t/>
            </a:r>
            <a:br>
              <a:rPr lang="en-US" altLang="zh-CN" smtClean="0">
                <a:solidFill>
                  <a:srgbClr val="FF0000"/>
                </a:solidFill>
              </a:rPr>
            </a:br>
            <a:r>
              <a:rPr lang="en-US" altLang="zh-CN" smtClean="0">
                <a:solidFill>
                  <a:schemeClr val="tx1"/>
                </a:solidFill>
              </a:rPr>
              <a:t>by induction</a:t>
            </a:r>
            <a:r>
              <a:rPr lang="en-US" altLang="zh-CN" b="0" smtClean="0">
                <a:solidFill>
                  <a:schemeClr val="tx1"/>
                </a:solidFill>
              </a:rPr>
              <a:t>.</a:t>
            </a:r>
            <a:endParaRPr lang="en-US" altLang="zh-CN" smtClean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96259" name="图片 1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268413"/>
            <a:ext cx="633730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Apply Substitution to Merge Sort</a:t>
            </a:r>
          </a:p>
        </p:txBody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i="1" smtClean="0">
                <a:solidFill>
                  <a:schemeClr val="tx1"/>
                </a:solidFill>
              </a:rPr>
              <a:t>Proof </a:t>
            </a:r>
            <a:r>
              <a:rPr lang="en-US" altLang="zh-CN" smtClean="0">
                <a:solidFill>
                  <a:schemeClr val="tx1"/>
                </a:solidFill>
              </a:rPr>
              <a:t>:</a:t>
            </a:r>
            <a:endParaRPr lang="en-US" altLang="zh-CN" smtClean="0">
              <a:solidFill>
                <a:schemeClr val="tx1"/>
              </a:solidFill>
              <a:ea typeface="宋体" charset="-122"/>
            </a:endParaRP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) = 2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/2) + 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dn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	    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≤ 2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c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charset="-122"/>
              </a:rPr>
              <a:t>1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 · (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/2) · log(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/2) 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+ dn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	    = c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charset="-122"/>
              </a:rPr>
              <a:t>1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n 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· (log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charset="-122"/>
              </a:rPr>
              <a:t> 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n-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1) + 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dn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	    = c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charset="-122"/>
              </a:rPr>
              <a:t>1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log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charset="-122"/>
              </a:rPr>
              <a:t> 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n - 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c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charset="-122"/>
              </a:rPr>
              <a:t>1 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- d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)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n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→ if T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) ≤ 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c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charset="-122"/>
              </a:rPr>
              <a:t>1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log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charset="-122"/>
              </a:rPr>
              <a:t> 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n for </a:t>
            </a:r>
            <a:r>
              <a:rPr lang="en-US" altLang="zh-CN" sz="3200" i="1" smtClean="0">
                <a:solidFill>
                  <a:srgbClr val="FF0000"/>
                </a:solidFill>
              </a:rPr>
              <a:t>n</a:t>
            </a:r>
            <a:r>
              <a:rPr lang="en-US" altLang="zh-CN" sz="3200" smtClean="0">
                <a:solidFill>
                  <a:srgbClr val="FF0000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 </a:t>
            </a:r>
            <a:r>
              <a:rPr lang="en-US" altLang="zh-CN" sz="3200" i="1" smtClean="0">
                <a:solidFill>
                  <a:srgbClr val="FF0000"/>
                </a:solidFill>
              </a:rPr>
              <a:t> n</a:t>
            </a:r>
            <a:r>
              <a:rPr lang="en-US" altLang="zh-CN" sz="3200" baseline="-25000" smtClean="0">
                <a:solidFill>
                  <a:srgbClr val="FF0000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0</a:t>
            </a:r>
            <a:r>
              <a:rPr lang="en-US" altLang="zh-CN" sz="3200" smtClean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3200" i="1" smtClean="0">
                <a:solidFill>
                  <a:srgbClr val="FF0000"/>
                </a:solidFill>
                <a:ea typeface="宋体" charset="-122"/>
              </a:rPr>
              <a:t>	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then</a:t>
            </a:r>
            <a:r>
              <a:rPr lang="en-US" altLang="zh-CN" sz="3200" i="1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c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charset="-122"/>
              </a:rPr>
              <a:t>1 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- d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)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n ≥ 0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→ holds for </a:t>
            </a:r>
            <a:r>
              <a:rPr lang="en-US" altLang="zh-CN" i="1" smtClean="0">
                <a:solidFill>
                  <a:srgbClr val="FF0000"/>
                </a:solidFill>
                <a:ea typeface="宋体" charset="-122"/>
              </a:rPr>
              <a:t>c</a:t>
            </a:r>
            <a:r>
              <a:rPr lang="en-US" altLang="zh-CN" baseline="-25000" smtClean="0">
                <a:solidFill>
                  <a:srgbClr val="FF0000"/>
                </a:solidFill>
                <a:ea typeface="宋体" charset="-122"/>
              </a:rPr>
              <a:t>1</a:t>
            </a:r>
            <a:r>
              <a:rPr lang="en-US" altLang="zh-CN" i="1" smtClean="0">
                <a:solidFill>
                  <a:srgbClr val="FF0000"/>
                </a:solidFill>
                <a:ea typeface="宋体" charset="-122"/>
              </a:rPr>
              <a:t> ≥ d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i="1" smtClean="0">
                <a:solidFill>
                  <a:srgbClr val="009999"/>
                </a:solidFill>
                <a:ea typeface="宋体" charset="-122"/>
              </a:rPr>
              <a:t>→ T(n) = </a:t>
            </a:r>
            <a:r>
              <a:rPr lang="en-US" altLang="zh-CN" smtClean="0">
                <a:solidFill>
                  <a:srgbClr val="009999"/>
                </a:solidFill>
                <a:ea typeface="宋体" charset="-122"/>
              </a:rPr>
              <a:t>O</a:t>
            </a:r>
            <a:r>
              <a:rPr lang="en-US" altLang="zh-CN" i="1" smtClean="0">
                <a:solidFill>
                  <a:srgbClr val="009999"/>
                </a:solidFill>
                <a:ea typeface="宋体" charset="-122"/>
              </a:rPr>
              <a:t>(n log n) is proven.</a:t>
            </a:r>
            <a:endParaRPr lang="en-US" altLang="zh-CN" smtClean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Apply Substitution to Merge Sort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400675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) = 2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/2) + 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dn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	     ≥ 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2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c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charset="-122"/>
              </a:rPr>
              <a:t>2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 · (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/2) · log(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/2) 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+ dn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	    = c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charset="-122"/>
              </a:rPr>
              <a:t>2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n 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· (log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charset="-122"/>
              </a:rPr>
              <a:t> 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n-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1) + 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dn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	    = c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charset="-122"/>
              </a:rPr>
              <a:t>2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log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charset="-122"/>
              </a:rPr>
              <a:t> 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n - 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c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charset="-122"/>
              </a:rPr>
              <a:t>2 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- d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)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n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→ if T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) 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≥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 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c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charset="-122"/>
              </a:rPr>
              <a:t>2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log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charset="-122"/>
              </a:rPr>
              <a:t> 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n for </a:t>
            </a:r>
            <a:r>
              <a:rPr lang="en-US" altLang="zh-CN" sz="3200" i="1" smtClean="0">
                <a:solidFill>
                  <a:srgbClr val="FF0000"/>
                </a:solidFill>
              </a:rPr>
              <a:t>n</a:t>
            </a:r>
            <a:r>
              <a:rPr lang="en-US" altLang="zh-CN" sz="3200" smtClean="0">
                <a:solidFill>
                  <a:srgbClr val="FF0000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 </a:t>
            </a:r>
            <a:r>
              <a:rPr lang="en-US" altLang="zh-CN" sz="3200" i="1" smtClean="0">
                <a:solidFill>
                  <a:srgbClr val="FF0000"/>
                </a:solidFill>
              </a:rPr>
              <a:t> n</a:t>
            </a:r>
            <a:r>
              <a:rPr lang="en-US" altLang="zh-CN" sz="3200" baseline="-25000" smtClean="0">
                <a:solidFill>
                  <a:srgbClr val="FF0000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0</a:t>
            </a:r>
            <a:r>
              <a:rPr lang="en-US" altLang="zh-CN" sz="3200" smtClean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3200" i="1" smtClean="0">
                <a:solidFill>
                  <a:srgbClr val="FF0000"/>
                </a:solidFill>
                <a:ea typeface="宋体" charset="-122"/>
              </a:rPr>
              <a:t>	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then</a:t>
            </a:r>
            <a:r>
              <a:rPr lang="en-US" altLang="zh-CN" sz="3200" i="1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c</a:t>
            </a:r>
            <a:r>
              <a:rPr lang="en-US" altLang="zh-CN" sz="3200" baseline="-25000" smtClean="0">
                <a:solidFill>
                  <a:srgbClr val="009999"/>
                </a:solidFill>
                <a:ea typeface="宋体" charset="-122"/>
              </a:rPr>
              <a:t>2 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- d</a:t>
            </a:r>
            <a:r>
              <a:rPr lang="en-US" altLang="zh-CN" sz="3200" smtClean="0">
                <a:solidFill>
                  <a:srgbClr val="009999"/>
                </a:solidFill>
                <a:ea typeface="宋体" charset="-122"/>
              </a:rPr>
              <a:t>)</a:t>
            </a: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n ≤ 0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3200" i="1" smtClean="0">
                <a:solidFill>
                  <a:srgbClr val="009999"/>
                </a:solidFill>
                <a:ea typeface="宋体" charset="-122"/>
              </a:rPr>
              <a:t>→ holds for </a:t>
            </a:r>
            <a:r>
              <a:rPr lang="en-US" altLang="zh-CN" i="1" smtClean="0">
                <a:solidFill>
                  <a:srgbClr val="FF0000"/>
                </a:solidFill>
                <a:ea typeface="宋体" charset="-122"/>
              </a:rPr>
              <a:t>c</a:t>
            </a:r>
            <a:r>
              <a:rPr lang="en-US" altLang="zh-CN" baseline="-25000" smtClean="0">
                <a:solidFill>
                  <a:srgbClr val="FF0000"/>
                </a:solidFill>
                <a:ea typeface="宋体" charset="-122"/>
              </a:rPr>
              <a:t>2</a:t>
            </a:r>
            <a:r>
              <a:rPr lang="en-US" altLang="zh-CN" i="1" smtClean="0">
                <a:solidFill>
                  <a:srgbClr val="FF0000"/>
                </a:solidFill>
                <a:ea typeface="宋体" charset="-122"/>
              </a:rPr>
              <a:t> ≤ d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i="1" smtClean="0">
                <a:solidFill>
                  <a:srgbClr val="009999"/>
                </a:solidFill>
                <a:ea typeface="宋体" charset="-122"/>
              </a:rPr>
              <a:t>→ T(n) = </a:t>
            </a:r>
            <a:r>
              <a:rPr lang="el-GR" altLang="zh-CN" i="1" smtClean="0">
                <a:solidFill>
                  <a:srgbClr val="009999"/>
                </a:solidFill>
                <a:ea typeface="宋体" charset="-122"/>
              </a:rPr>
              <a:t>Ω</a:t>
            </a:r>
            <a:r>
              <a:rPr lang="en-US" altLang="zh-CN" i="1" smtClean="0">
                <a:solidFill>
                  <a:srgbClr val="009999"/>
                </a:solidFill>
                <a:ea typeface="宋体" charset="-122"/>
              </a:rPr>
              <a:t>(n log n) is proven.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endParaRPr lang="en-US" altLang="zh-CN" i="1" smtClean="0">
              <a:solidFill>
                <a:srgbClr val="009999"/>
              </a:solidFill>
              <a:ea typeface="宋体" charset="-122"/>
            </a:endParaRP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i="1" smtClean="0">
                <a:solidFill>
                  <a:srgbClr val="009999"/>
                </a:solidFill>
                <a:ea typeface="宋体" charset="-122"/>
              </a:rPr>
              <a:t>Thus, we have achieved that </a:t>
            </a:r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T(</a:t>
            </a:r>
            <a:r>
              <a:rPr lang="en-US" altLang="zh-CN" i="1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) </a:t>
            </a:r>
            <a:r>
              <a:rPr lang="en-US" altLang="zh-CN" i="1" smtClean="0">
                <a:solidFill>
                  <a:srgbClr val="FF0000"/>
                </a:solidFill>
                <a:ea typeface="宋体" charset="-122"/>
              </a:rPr>
              <a:t>= </a:t>
            </a:r>
            <a:r>
              <a:rPr lang="en-US" altLang="zh-CN" smtClean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宋体" charset="-122"/>
              </a:rPr>
              <a:t>n </a:t>
            </a:r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log</a:t>
            </a:r>
            <a:r>
              <a:rPr lang="en-US" altLang="zh-CN" baseline="-2500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rgbClr val="FF0000"/>
                </a:solidFill>
              </a:rPr>
              <a:t>) 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Exercise in Class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 rtlCol="0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 sz="3600" dirty="0" smtClean="0">
                <a:solidFill>
                  <a:schemeClr val="tx1"/>
                </a:solidFill>
                <a:ea typeface="宋体" charset="-122"/>
              </a:rPr>
              <a:t>or </a:t>
            </a:r>
            <a:r>
              <a:rPr lang="en-US" altLang="zh-CN" sz="3600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sz="36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) = 4</a:t>
            </a:r>
            <a:r>
              <a:rPr lang="en-US" altLang="zh-CN" sz="3600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sz="36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/2) + </a:t>
            </a:r>
            <a:r>
              <a:rPr lang="en-US" altLang="zh-CN" sz="3600" dirty="0">
                <a:latin typeface="Symbol" pitchFamily="18" charset="2"/>
                <a:cs typeface="Arial" charset="0"/>
              </a:rPr>
              <a:t>Q(</a:t>
            </a:r>
            <a:r>
              <a:rPr lang="en-US" altLang="zh-CN" sz="36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)</a:t>
            </a:r>
            <a:r>
              <a:rPr lang="en-US" altLang="zh-CN" sz="3600" i="1" dirty="0">
                <a:solidFill>
                  <a:schemeClr val="tx1"/>
                </a:solidFill>
                <a:ea typeface="宋体" charset="-122"/>
              </a:rPr>
              <a:t>, 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T(1) = </a:t>
            </a:r>
            <a:r>
              <a:rPr lang="en-US" altLang="zh-CN" sz="3600" dirty="0">
                <a:latin typeface="Symbol" pitchFamily="18" charset="2"/>
                <a:cs typeface="Arial" charset="0"/>
              </a:rPr>
              <a:t>Q(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1</a:t>
            </a:r>
            <a:r>
              <a:rPr lang="en-US" altLang="zh-CN" sz="3600" dirty="0" smtClean="0">
                <a:solidFill>
                  <a:schemeClr val="tx1"/>
                </a:solidFill>
                <a:ea typeface="宋体" charset="-122"/>
              </a:rPr>
              <a:t>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i="1" dirty="0" smtClean="0">
              <a:solidFill>
                <a:schemeClr val="tx1"/>
              </a:solidFill>
              <a:ea typeface="宋体" charset="-122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Can we prove that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T(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) = O(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)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?</a:t>
            </a:r>
            <a:endParaRPr lang="en-US" altLang="zh-CN" dirty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076450"/>
            <a:ext cx="7048500" cy="1143000"/>
          </a:xfrm>
        </p:spPr>
        <p:txBody>
          <a:bodyPr/>
          <a:lstStyle/>
          <a:p>
            <a:r>
              <a:rPr lang="en-US" altLang="zh-CN" sz="3600" b="1" smtClean="0"/>
              <a:t>2.2.3 Recursion Tree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94" name="Rectangle 30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Merging Sort Pseudo Code</a:t>
            </a:r>
            <a:endParaRPr lang="en-US" altLang="zh-CN" dirty="0"/>
          </a:p>
        </p:txBody>
      </p:sp>
      <p:sp>
        <p:nvSpPr>
          <p:cNvPr id="190495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</a:rPr>
              <a:t>Input</a:t>
            </a:r>
            <a:r>
              <a:rPr lang="en-US" altLang="zh-CN" sz="2800" dirty="0" smtClean="0">
                <a:ea typeface="宋体" charset="-122"/>
              </a:rPr>
              <a:t>: the unsorted array </a:t>
            </a:r>
            <a:r>
              <a:rPr lang="en-US" altLang="zh-CN" sz="2800" i="1" dirty="0" smtClean="0">
                <a:ea typeface="宋体" charset="-122"/>
              </a:rPr>
              <a:t>A</a:t>
            </a:r>
            <a:r>
              <a:rPr lang="en-US" altLang="zh-CN" sz="2800" dirty="0" smtClean="0">
                <a:ea typeface="宋体" charset="-122"/>
              </a:rPr>
              <a:t>[</a:t>
            </a:r>
            <a:r>
              <a:rPr lang="en-US" altLang="zh-CN" sz="2800" i="1" dirty="0" smtClean="0">
                <a:ea typeface="宋体" charset="-122"/>
              </a:rPr>
              <a:t>p</a:t>
            </a:r>
            <a:r>
              <a:rPr lang="en-US" altLang="zh-CN" sz="2800" dirty="0" smtClean="0">
                <a:ea typeface="宋体" charset="-122"/>
              </a:rPr>
              <a:t>…</a:t>
            </a:r>
            <a:r>
              <a:rPr lang="en-US" altLang="zh-CN" sz="2800" i="1" dirty="0" smtClean="0">
                <a:ea typeface="宋体" charset="-122"/>
              </a:rPr>
              <a:t>r</a:t>
            </a:r>
            <a:r>
              <a:rPr lang="en-US" altLang="zh-CN" sz="2800" dirty="0" smtClean="0">
                <a:ea typeface="宋体" charset="-122"/>
              </a:rPr>
              <a:t>]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</a:rPr>
              <a:t>Output</a:t>
            </a:r>
            <a:r>
              <a:rPr lang="en-US" altLang="zh-CN" sz="2800" dirty="0" smtClean="0">
                <a:ea typeface="宋体" charset="-122"/>
              </a:rPr>
              <a:t>: the sorted array </a:t>
            </a:r>
            <a:r>
              <a:rPr lang="en-US" altLang="zh-CN" sz="2800" i="1" dirty="0" smtClean="0">
                <a:ea typeface="宋体" charset="-122"/>
              </a:rPr>
              <a:t>A</a:t>
            </a:r>
            <a:r>
              <a:rPr lang="en-US" altLang="zh-CN" sz="2800" dirty="0" smtClean="0">
                <a:ea typeface="宋体" charset="-122"/>
              </a:rPr>
              <a:t>’</a:t>
            </a:r>
            <a:endParaRPr lang="en-US" altLang="zh-CN" sz="2800" dirty="0">
              <a:ea typeface="宋体" charset="-122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938" y="2908300"/>
            <a:ext cx="5000625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Recursion-tree Method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Sometimes a good I.H. is intractable through guessing. 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>
              <a:solidFill>
                <a:schemeClr val="tx1"/>
              </a:solidFill>
              <a:ea typeface="宋体" charset="-122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Fortunately, we can draw the recursion tree to help us obtain the I.H.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However, after achieving the I.H., we still need to prove the correctness of this I.H. by substitution.</a:t>
            </a:r>
            <a:endParaRPr lang="en-US" altLang="zh-CN" dirty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Example of Recursion-tree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76262"/>
          </a:xfrm>
        </p:spPr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altLang="zh-CN" dirty="0">
                <a:solidFill>
                  <a:schemeClr val="tx1"/>
                </a:solidFill>
                <a:ea typeface="宋体" charset="-122"/>
              </a:rPr>
              <a:t>Solve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 =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/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4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 +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/2) + </a:t>
            </a:r>
            <a:r>
              <a:rPr lang="en-US" altLang="zh-CN" dirty="0">
                <a:solidFill>
                  <a:srgbClr val="009999"/>
                </a:solidFill>
                <a:latin typeface="Symbol" pitchFamily="18" charset="2"/>
                <a:cs typeface="Arial" charset="0"/>
              </a:rPr>
              <a:t>Q(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baseline="30000" dirty="0">
                <a:solidFill>
                  <a:srgbClr val="009999"/>
                </a:solidFill>
                <a:ea typeface="宋体" charset="-122"/>
              </a:rPr>
              <a:t>2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),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(1) =</a:t>
            </a:r>
            <a:r>
              <a:rPr lang="en-US" altLang="zh-CN" dirty="0">
                <a:solidFill>
                  <a:srgbClr val="009999"/>
                </a:solidFill>
                <a:latin typeface="Symbol" pitchFamily="18" charset="2"/>
                <a:cs typeface="Arial" charset="0"/>
              </a:rPr>
              <a:t>Q(1)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 </a:t>
            </a:r>
            <a:endParaRPr lang="en-US" altLang="zh-CN" dirty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Example of Recursion-tree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76262"/>
          </a:xfrm>
        </p:spPr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altLang="zh-CN" dirty="0">
                <a:solidFill>
                  <a:schemeClr val="tx1"/>
                </a:solidFill>
                <a:ea typeface="宋体" charset="-122"/>
              </a:rPr>
              <a:t>Solve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 =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/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4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 +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/2) + </a:t>
            </a:r>
            <a:r>
              <a:rPr lang="en-US" altLang="zh-CN" dirty="0">
                <a:solidFill>
                  <a:srgbClr val="009999"/>
                </a:solidFill>
                <a:latin typeface="Symbol" pitchFamily="18" charset="2"/>
                <a:cs typeface="Arial" charset="0"/>
              </a:rPr>
              <a:t>Q(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baseline="30000" dirty="0">
                <a:solidFill>
                  <a:srgbClr val="009999"/>
                </a:solidFill>
                <a:ea typeface="宋体" charset="-122"/>
              </a:rPr>
              <a:t>2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),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(1) =</a:t>
            </a:r>
            <a:r>
              <a:rPr lang="en-US" altLang="zh-CN" dirty="0">
                <a:solidFill>
                  <a:srgbClr val="009999"/>
                </a:solidFill>
                <a:latin typeface="Symbol" pitchFamily="18" charset="2"/>
                <a:cs typeface="Arial" charset="0"/>
              </a:rPr>
              <a:t>Q(1)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 </a:t>
            </a:r>
            <a:endParaRPr lang="en-US" altLang="zh-CN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1044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375" y="1628775"/>
            <a:ext cx="10318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Example of Recursion-tree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76262"/>
          </a:xfrm>
        </p:spPr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altLang="zh-CN" dirty="0">
                <a:solidFill>
                  <a:schemeClr val="tx1"/>
                </a:solidFill>
                <a:ea typeface="宋体" charset="-122"/>
              </a:rPr>
              <a:t>Solve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 =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/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4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 +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/2</a:t>
            </a:r>
            <a:r>
              <a:rPr lang="pt-BR" altLang="zh-CN" dirty="0" smtClean="0">
                <a:solidFill>
                  <a:srgbClr val="009999"/>
                </a:solidFill>
                <a:ea typeface="宋体" charset="-122"/>
              </a:rPr>
              <a:t>) + </a:t>
            </a:r>
            <a:r>
              <a:rPr lang="en-US" altLang="zh-CN" dirty="0" smtClean="0">
                <a:solidFill>
                  <a:srgbClr val="009999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zh-CN" dirty="0">
                <a:solidFill>
                  <a:srgbClr val="009999"/>
                </a:solidFill>
                <a:latin typeface="Symbol" pitchFamily="18" charset="2"/>
                <a:cs typeface="Arial" charset="0"/>
              </a:rPr>
              <a:t>(</a:t>
            </a:r>
            <a:r>
              <a:rPr lang="pt-BR" altLang="zh-CN" i="1" dirty="0" smtClean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baseline="30000" dirty="0" smtClean="0">
                <a:solidFill>
                  <a:srgbClr val="009999"/>
                </a:solidFill>
                <a:ea typeface="宋体" charset="-122"/>
              </a:rPr>
              <a:t>2</a:t>
            </a:r>
            <a:r>
              <a:rPr lang="pt-BR" altLang="zh-CN" dirty="0" smtClean="0">
                <a:solidFill>
                  <a:srgbClr val="009999"/>
                </a:solidFill>
                <a:ea typeface="宋体" charset="-122"/>
              </a:rPr>
              <a:t>), </a:t>
            </a:r>
            <a:r>
              <a:rPr lang="pt-BR" altLang="zh-CN" i="1" dirty="0" smtClean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 smtClean="0">
                <a:solidFill>
                  <a:srgbClr val="009999"/>
                </a:solidFill>
                <a:ea typeface="宋体" charset="-122"/>
              </a:rPr>
              <a:t>(1) =</a:t>
            </a:r>
            <a:r>
              <a:rPr lang="en-US" altLang="zh-CN" dirty="0" smtClean="0">
                <a:solidFill>
                  <a:srgbClr val="009999"/>
                </a:solidFill>
                <a:latin typeface="Symbol" pitchFamily="18" charset="2"/>
                <a:cs typeface="Arial" charset="0"/>
              </a:rPr>
              <a:t>Q(1)</a:t>
            </a:r>
            <a:r>
              <a:rPr lang="pt-BR" altLang="zh-CN" dirty="0" smtClean="0">
                <a:solidFill>
                  <a:srgbClr val="009999"/>
                </a:solidFill>
                <a:ea typeface="宋体" charset="-122"/>
              </a:rPr>
              <a:t> </a:t>
            </a:r>
            <a:endParaRPr lang="en-US" altLang="zh-CN" dirty="0" smtClean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1054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8175" y="1574800"/>
            <a:ext cx="4252913" cy="131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Example of Recursion-tree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76262"/>
          </a:xfrm>
        </p:spPr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altLang="zh-CN" dirty="0">
                <a:solidFill>
                  <a:schemeClr val="tx1"/>
                </a:solidFill>
                <a:ea typeface="宋体" charset="-122"/>
              </a:rPr>
              <a:t>Solve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 =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/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4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 +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/2) + </a:t>
            </a:r>
            <a:r>
              <a:rPr lang="en-US" altLang="zh-CN" dirty="0">
                <a:solidFill>
                  <a:srgbClr val="009999"/>
                </a:solidFill>
                <a:latin typeface="Symbol" pitchFamily="18" charset="2"/>
                <a:cs typeface="Arial" charset="0"/>
              </a:rPr>
              <a:t>Q(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baseline="30000" dirty="0">
                <a:solidFill>
                  <a:srgbClr val="009999"/>
                </a:solidFill>
                <a:ea typeface="宋体" charset="-122"/>
              </a:rPr>
              <a:t>2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),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(1) =</a:t>
            </a:r>
            <a:r>
              <a:rPr lang="en-US" altLang="zh-CN" dirty="0">
                <a:solidFill>
                  <a:srgbClr val="009999"/>
                </a:solidFill>
                <a:latin typeface="Symbol" pitchFamily="18" charset="2"/>
                <a:cs typeface="Arial" charset="0"/>
              </a:rPr>
              <a:t>Q(1)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 </a:t>
            </a:r>
            <a:endParaRPr lang="en-US" altLang="zh-CN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555750"/>
            <a:ext cx="5846762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Example of Recursion-tree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76262"/>
          </a:xfrm>
        </p:spPr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altLang="zh-CN" dirty="0">
                <a:solidFill>
                  <a:schemeClr val="tx1"/>
                </a:solidFill>
                <a:ea typeface="宋体" charset="-122"/>
              </a:rPr>
              <a:t>Solve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 =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/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4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 +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/2) + </a:t>
            </a:r>
            <a:r>
              <a:rPr lang="en-US" altLang="zh-CN" dirty="0">
                <a:solidFill>
                  <a:srgbClr val="009999"/>
                </a:solidFill>
                <a:latin typeface="Symbol" pitchFamily="18" charset="2"/>
                <a:cs typeface="Arial" charset="0"/>
              </a:rPr>
              <a:t>Q(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baseline="30000" dirty="0">
                <a:solidFill>
                  <a:srgbClr val="009999"/>
                </a:solidFill>
                <a:ea typeface="宋体" charset="-122"/>
              </a:rPr>
              <a:t>2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),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(1) =</a:t>
            </a:r>
            <a:r>
              <a:rPr lang="en-US" altLang="zh-CN" dirty="0">
                <a:solidFill>
                  <a:srgbClr val="009999"/>
                </a:solidFill>
                <a:latin typeface="Symbol" pitchFamily="18" charset="2"/>
                <a:cs typeface="Arial" charset="0"/>
              </a:rPr>
              <a:t>Q(1)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 </a:t>
            </a:r>
            <a:endParaRPr lang="en-US" altLang="zh-CN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1075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635125"/>
            <a:ext cx="5876925" cy="336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Example of Recursion-tree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76262"/>
          </a:xfrm>
        </p:spPr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altLang="zh-CN" dirty="0">
                <a:solidFill>
                  <a:schemeClr val="tx1"/>
                </a:solidFill>
                <a:ea typeface="宋体" charset="-122"/>
              </a:rPr>
              <a:t>Solve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 =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/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4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 +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/2) + </a:t>
            </a:r>
            <a:r>
              <a:rPr lang="en-US" altLang="zh-CN" dirty="0">
                <a:solidFill>
                  <a:srgbClr val="009999"/>
                </a:solidFill>
                <a:latin typeface="Symbol" pitchFamily="18" charset="2"/>
                <a:cs typeface="Arial" charset="0"/>
              </a:rPr>
              <a:t>Q(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baseline="30000" dirty="0">
                <a:solidFill>
                  <a:srgbClr val="009999"/>
                </a:solidFill>
                <a:ea typeface="宋体" charset="-122"/>
              </a:rPr>
              <a:t>2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), </a:t>
            </a:r>
            <a:r>
              <a:rPr lang="pt-BR" altLang="zh-CN" i="1" dirty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(1) =</a:t>
            </a:r>
            <a:r>
              <a:rPr lang="en-US" altLang="zh-CN" dirty="0">
                <a:solidFill>
                  <a:srgbClr val="009999"/>
                </a:solidFill>
                <a:latin typeface="Symbol" pitchFamily="18" charset="2"/>
                <a:cs typeface="Arial" charset="0"/>
              </a:rPr>
              <a:t>Q(1)</a:t>
            </a:r>
            <a:r>
              <a:rPr lang="pt-BR" altLang="zh-CN" dirty="0">
                <a:solidFill>
                  <a:srgbClr val="009999"/>
                </a:solidFill>
                <a:ea typeface="宋体" charset="-122"/>
              </a:rPr>
              <a:t> </a:t>
            </a:r>
            <a:endParaRPr lang="en-US" altLang="zh-CN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1085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663" y="1646238"/>
            <a:ext cx="7704137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675" y="4386263"/>
            <a:ext cx="5957888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Apply </a:t>
            </a:r>
            <a:r>
              <a:rPr lang="en-US" altLang="zh-CN" dirty="0" smtClean="0">
                <a:solidFill>
                  <a:schemeClr val="tx1"/>
                </a:solidFill>
              </a:rPr>
              <a:t>Recursion-tree to </a:t>
            </a:r>
            <a:r>
              <a:rPr lang="en-US" altLang="zh-CN" dirty="0">
                <a:solidFill>
                  <a:schemeClr val="tx1"/>
                </a:solidFill>
              </a:rPr>
              <a:t>Merge Sort</a:t>
            </a:r>
            <a:endParaRPr altLang="en-US" dirty="0"/>
          </a:p>
        </p:txBody>
      </p:sp>
      <p:pic>
        <p:nvPicPr>
          <p:cNvPr id="11059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2238375"/>
            <a:ext cx="8208963" cy="45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688" y="1028700"/>
            <a:ext cx="50292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 smtClean="0">
                <a:latin typeface="Arial" charset="0"/>
                <a:cs typeface="Arial" charset="0"/>
              </a:rPr>
              <a:t>Run-time Summary of Merge Sort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smtClean="0">
                <a:solidFill>
                  <a:schemeClr val="tx1"/>
                </a:solidFill>
                <a:ea typeface="宋体" charset="-122"/>
              </a:rPr>
              <a:t>The following table summarizes the run-times of merge sort</a:t>
            </a:r>
          </a:p>
          <a:p>
            <a:pPr>
              <a:lnSpc>
                <a:spcPct val="90000"/>
              </a:lnSpc>
            </a:pPr>
            <a:endParaRPr lang="en-US" altLang="zh-CN" sz="2800" smtClean="0">
              <a:solidFill>
                <a:schemeClr val="tx1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800" smtClean="0">
              <a:solidFill>
                <a:schemeClr val="tx1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800" smtClean="0">
              <a:solidFill>
                <a:schemeClr val="tx1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800" smtClean="0">
              <a:solidFill>
                <a:schemeClr val="tx1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800" smtClean="0">
              <a:solidFill>
                <a:schemeClr val="tx1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800" smtClean="0">
              <a:solidFill>
                <a:srgbClr val="0303BD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smtClean="0">
                <a:solidFill>
                  <a:srgbClr val="0303BD"/>
                </a:solidFill>
                <a:ea typeface="宋体" charset="-122"/>
              </a:rPr>
              <a:t>How can merge sort always have the computational complexity at </a:t>
            </a:r>
            <a:r>
              <a:rPr lang="en-US" altLang="zh-CN" sz="2800" smtClean="0">
                <a:solidFill>
                  <a:srgbClr val="0303BD"/>
                </a:solidFill>
                <a:latin typeface="Symbol" pitchFamily="18" charset="2"/>
                <a:cs typeface="Arial" charset="0"/>
              </a:rPr>
              <a:t>Q(1)?</a:t>
            </a:r>
            <a:endParaRPr lang="en-US" altLang="zh-CN" sz="2800" smtClean="0">
              <a:solidFill>
                <a:srgbClr val="0303BD"/>
              </a:solidFill>
              <a:ea typeface="宋体" charset="-122"/>
            </a:endParaRPr>
          </a:p>
        </p:txBody>
      </p:sp>
      <p:graphicFrame>
        <p:nvGraphicFramePr>
          <p:cNvPr id="140333" name="Group 45"/>
          <p:cNvGraphicFramePr>
            <a:graphicFrameLocks noGrp="1"/>
          </p:cNvGraphicFramePr>
          <p:nvPr/>
        </p:nvGraphicFramePr>
        <p:xfrm>
          <a:off x="1187450" y="2924175"/>
          <a:ext cx="6864350" cy="1584960"/>
        </p:xfrm>
        <a:graphic>
          <a:graphicData uri="http://schemas.openxmlformats.org/drawingml/2006/table">
            <a:tbl>
              <a:tblPr/>
              <a:tblGrid>
                <a:gridCol w="1655763"/>
                <a:gridCol w="1657350"/>
                <a:gridCol w="3551237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Case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Run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Worst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Symbol" pitchFamily="18" charset="2"/>
                          <a:ea typeface="宋体" charset="-122"/>
                          <a:cs typeface="Arial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 log(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No worst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Average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Symbol" pitchFamily="18" charset="2"/>
                          <a:ea typeface="宋体" charset="-122"/>
                          <a:cs typeface="Arial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 log(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303BD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Best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Symbol" pitchFamily="18" charset="2"/>
                          <a:ea typeface="宋体" charset="-122"/>
                          <a:cs typeface="Arial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 log(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3BD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No best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5" name="Picture 5" descr="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3714750"/>
            <a:ext cx="3457575" cy="295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Aside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39863"/>
            <a:ext cx="8280400" cy="4679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smtClean="0">
                <a:solidFill>
                  <a:schemeClr val="tx1"/>
                </a:solidFill>
                <a:ea typeface="宋体" charset="-122"/>
              </a:rPr>
              <a:t>The (likely) first implementation of merge sort was on the ENIAC in 1945 by John von Neumann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The creator of the von Neumann</a:t>
            </a:r>
            <a:br>
              <a:rPr lang="en-US" altLang="zh-CN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architecture used by all modern</a:t>
            </a:r>
            <a:br>
              <a:rPr lang="en-US" altLang="zh-CN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computers:</a:t>
            </a:r>
          </a:p>
        </p:txBody>
      </p:sp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888" y="2435225"/>
            <a:ext cx="218598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94" name="Rectangle 30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 smtClean="0"/>
              <a:t>Pseudo Code of the Merge Procedure</a:t>
            </a:r>
            <a:endParaRPr lang="en-US" altLang="zh-CN" sz="4000" dirty="0"/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2628900" y="1143000"/>
            <a:ext cx="3743325" cy="5334000"/>
            <a:chOff x="1701" y="720"/>
            <a:chExt cx="2358" cy="3360"/>
          </a:xfrm>
        </p:grpSpPr>
        <p:pic>
          <p:nvPicPr>
            <p:cNvPr id="22531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01" y="720"/>
              <a:ext cx="2358" cy="3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2" name="Text Box 8"/>
            <p:cNvSpPr txBox="1">
              <a:spLocks noChangeArrowheads="1"/>
            </p:cNvSpPr>
            <p:nvPr/>
          </p:nvSpPr>
          <p:spPr bwMode="auto">
            <a:xfrm>
              <a:off x="1931" y="2413"/>
              <a:ext cx="81" cy="13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latin typeface="Calibri" pitchFamily="34" charset="0"/>
                </a:rPr>
                <a:t>R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Exercise in Class</a:t>
            </a:r>
          </a:p>
        </p:txBody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pt-BR" altLang="zh-CN" sz="3600" smtClean="0">
                <a:solidFill>
                  <a:schemeClr val="tx1"/>
                </a:solidFill>
                <a:ea typeface="宋体" charset="-122"/>
              </a:rPr>
              <a:t>For 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pt-BR" altLang="zh-CN" sz="3600" smtClean="0">
                <a:solidFill>
                  <a:schemeClr val="tx1"/>
                </a:solidFill>
                <a:ea typeface="宋体" charset="-122"/>
              </a:rPr>
              <a:t/>
            </a:r>
            <a:br>
              <a:rPr lang="pt-BR" altLang="zh-CN" sz="3600" smtClean="0">
                <a:solidFill>
                  <a:schemeClr val="tx1"/>
                </a:solidFill>
                <a:ea typeface="宋体" charset="-122"/>
              </a:rPr>
            </a:br>
            <a:r>
              <a:rPr lang="pt-BR" altLang="zh-CN" sz="3600" smtClean="0">
                <a:solidFill>
                  <a:schemeClr val="tx1"/>
                </a:solidFill>
                <a:ea typeface="宋体" charset="-122"/>
              </a:rPr>
              <a:t>	</a:t>
            </a:r>
            <a:r>
              <a:rPr lang="pt-BR" altLang="zh-CN" sz="3600" i="1" smtClean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sz="3600" smtClean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sz="3600" i="1" smtClean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sz="3600" smtClean="0">
                <a:solidFill>
                  <a:srgbClr val="009999"/>
                </a:solidFill>
                <a:ea typeface="宋体" charset="-122"/>
              </a:rPr>
              <a:t>) = </a:t>
            </a:r>
            <a:r>
              <a:rPr lang="pt-BR" altLang="zh-CN" sz="3600" i="1" smtClean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sz="3600" smtClean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sz="3600" i="1" smtClean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sz="3600" smtClean="0">
                <a:solidFill>
                  <a:srgbClr val="009999"/>
                </a:solidFill>
                <a:ea typeface="宋体" charset="-122"/>
              </a:rPr>
              <a:t>/</a:t>
            </a:r>
            <a:r>
              <a:rPr lang="pt-BR" altLang="zh-CN" sz="3600" i="1" smtClean="0">
                <a:solidFill>
                  <a:srgbClr val="009999"/>
                </a:solidFill>
                <a:ea typeface="宋体" charset="-122"/>
              </a:rPr>
              <a:t>4</a:t>
            </a:r>
            <a:r>
              <a:rPr lang="pt-BR" altLang="zh-CN" sz="3600" smtClean="0">
                <a:solidFill>
                  <a:srgbClr val="009999"/>
                </a:solidFill>
                <a:ea typeface="宋体" charset="-122"/>
              </a:rPr>
              <a:t>) + </a:t>
            </a:r>
            <a:r>
              <a:rPr lang="pt-BR" altLang="zh-CN" sz="3600" i="1" smtClean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sz="3600" smtClean="0">
                <a:solidFill>
                  <a:srgbClr val="009999"/>
                </a:solidFill>
                <a:ea typeface="宋体" charset="-122"/>
              </a:rPr>
              <a:t>(</a:t>
            </a:r>
            <a:r>
              <a:rPr lang="pt-BR" altLang="zh-CN" sz="3600" i="1" smtClean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sz="3600" smtClean="0">
                <a:solidFill>
                  <a:srgbClr val="009999"/>
                </a:solidFill>
                <a:ea typeface="宋体" charset="-122"/>
              </a:rPr>
              <a:t>/2) + </a:t>
            </a:r>
            <a:r>
              <a:rPr lang="en-US" altLang="zh-CN" sz="3600" smtClean="0">
                <a:solidFill>
                  <a:srgbClr val="009999"/>
                </a:solidFill>
                <a:latin typeface="Symbol" pitchFamily="18" charset="2"/>
                <a:cs typeface="Arial" charset="0"/>
              </a:rPr>
              <a:t>Q(</a:t>
            </a:r>
            <a:r>
              <a:rPr lang="pt-BR" altLang="zh-CN" sz="3600" i="1" smtClean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sz="3600" baseline="30000" smtClean="0">
                <a:solidFill>
                  <a:srgbClr val="009999"/>
                </a:solidFill>
                <a:ea typeface="宋体" charset="-122"/>
              </a:rPr>
              <a:t>2</a:t>
            </a:r>
            <a:r>
              <a:rPr lang="pt-BR" altLang="zh-CN" sz="3600" smtClean="0">
                <a:solidFill>
                  <a:srgbClr val="009999"/>
                </a:solidFill>
                <a:ea typeface="宋体" charset="-122"/>
              </a:rPr>
              <a:t>),</a:t>
            </a:r>
            <a:br>
              <a:rPr lang="pt-BR" altLang="zh-CN" sz="3600" smtClean="0">
                <a:solidFill>
                  <a:srgbClr val="009999"/>
                </a:solidFill>
                <a:ea typeface="宋体" charset="-122"/>
              </a:rPr>
            </a:br>
            <a:r>
              <a:rPr lang="pt-BR" altLang="zh-CN" sz="3600" smtClean="0">
                <a:solidFill>
                  <a:srgbClr val="009999"/>
                </a:solidFill>
                <a:ea typeface="宋体" charset="-122"/>
              </a:rPr>
              <a:t>	</a:t>
            </a:r>
            <a:r>
              <a:rPr lang="pt-BR" altLang="zh-CN" sz="3600" i="1" smtClean="0">
                <a:solidFill>
                  <a:srgbClr val="009999"/>
                </a:solidFill>
                <a:ea typeface="宋体" charset="-122"/>
              </a:rPr>
              <a:t>T</a:t>
            </a:r>
            <a:r>
              <a:rPr lang="pt-BR" altLang="zh-CN" sz="3600" smtClean="0">
                <a:solidFill>
                  <a:srgbClr val="009999"/>
                </a:solidFill>
                <a:ea typeface="宋体" charset="-122"/>
              </a:rPr>
              <a:t>(1) = </a:t>
            </a:r>
            <a:r>
              <a:rPr lang="en-US" altLang="zh-CN" sz="3600" smtClean="0">
                <a:solidFill>
                  <a:srgbClr val="009999"/>
                </a:solidFill>
                <a:latin typeface="Symbol" pitchFamily="18" charset="2"/>
              </a:rPr>
              <a:t>Q(1)</a:t>
            </a:r>
            <a:r>
              <a:rPr lang="pt-BR" altLang="zh-CN" sz="3600" smtClean="0">
                <a:solidFill>
                  <a:srgbClr val="009999"/>
                </a:solidFill>
                <a:ea typeface="宋体" charset="-122"/>
              </a:rPr>
              <a:t> </a:t>
            </a:r>
            <a:endParaRPr lang="en-US" altLang="zh-CN" sz="3600" smtClean="0">
              <a:solidFill>
                <a:schemeClr val="tx1"/>
              </a:solidFill>
              <a:ea typeface="宋体" charset="-122"/>
            </a:endParaRPr>
          </a:p>
          <a:p>
            <a:pPr lvl="1">
              <a:spcBef>
                <a:spcPct val="0"/>
              </a:spcBef>
            </a:pPr>
            <a:endParaRPr lang="en-US" altLang="zh-CN" i="1" smtClean="0">
              <a:solidFill>
                <a:schemeClr val="tx1"/>
              </a:solidFill>
              <a:ea typeface="宋体" charset="-122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Prove that </a:t>
            </a:r>
            <a:r>
              <a:rPr lang="pt-BR" altLang="zh-CN" smtClean="0">
                <a:solidFill>
                  <a:srgbClr val="009999"/>
                </a:solidFill>
                <a:ea typeface="宋体" charset="-122"/>
              </a:rPr>
              <a:t>T(</a:t>
            </a:r>
            <a:r>
              <a:rPr lang="pt-BR" altLang="zh-CN" i="1" smtClean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smtClean="0">
                <a:solidFill>
                  <a:srgbClr val="009999"/>
                </a:solidFill>
                <a:ea typeface="宋体" charset="-122"/>
              </a:rPr>
              <a:t>) = </a:t>
            </a:r>
            <a:r>
              <a:rPr lang="en-US" altLang="zh-CN" smtClean="0">
                <a:solidFill>
                  <a:srgbClr val="009999"/>
                </a:solidFill>
                <a:latin typeface="Symbol" pitchFamily="18" charset="2"/>
              </a:rPr>
              <a:t>Q(</a:t>
            </a:r>
            <a:r>
              <a:rPr lang="pt-BR" altLang="zh-CN" i="1" smtClean="0">
                <a:solidFill>
                  <a:srgbClr val="009999"/>
                </a:solidFill>
                <a:ea typeface="宋体" charset="-122"/>
              </a:rPr>
              <a:t>n</a:t>
            </a:r>
            <a:r>
              <a:rPr lang="pt-BR" altLang="zh-CN" baseline="30000" smtClean="0">
                <a:solidFill>
                  <a:srgbClr val="009999"/>
                </a:solidFill>
                <a:ea typeface="宋体" charset="-122"/>
              </a:rPr>
              <a:t>2</a:t>
            </a:r>
            <a:r>
              <a:rPr lang="pt-BR" altLang="zh-CN" smtClean="0">
                <a:solidFill>
                  <a:srgbClr val="009999"/>
                </a:solidFill>
                <a:ea typeface="宋体" charset="-122"/>
              </a:rPr>
              <a:t>) </a:t>
            </a:r>
            <a:r>
              <a:rPr lang="pt-BR" altLang="zh-CN" smtClean="0">
                <a:solidFill>
                  <a:schemeClr val="tx1"/>
                </a:solidFill>
                <a:ea typeface="宋体" charset="-122"/>
              </a:rPr>
              <a:t>through</a:t>
            </a:r>
            <a:r>
              <a:rPr lang="pt-BR" altLang="zh-CN" smtClean="0">
                <a:solidFill>
                  <a:srgbClr val="009999"/>
                </a:solidFill>
                <a:ea typeface="宋体" charset="-122"/>
              </a:rPr>
              <a:t> substitution.</a:t>
            </a:r>
            <a:endParaRPr lang="en-US" altLang="zh-CN" smtClean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rgbClr val="0303BD"/>
                </a:solidFill>
              </a:rPr>
              <a:t>Exercises</a:t>
            </a:r>
            <a:endParaRPr altLang="en-US" smtClean="0">
              <a:solidFill>
                <a:srgbClr val="0303BD"/>
              </a:solidFill>
              <a:ea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263" y="1439863"/>
            <a:ext cx="8280400" cy="46799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CLRS 4.2-2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CLRS 4.2-5</a:t>
            </a:r>
            <a:endParaRPr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038"/>
            <a:ext cx="4953000" cy="141605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altLang="en-US" sz="1600" b="1" dirty="0" smtClean="0"/>
              <a:t>算法分析课程组</a:t>
            </a:r>
            <a:endParaRPr lang="en-US" altLang="zh-CN" sz="1600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altLang="en-US" sz="1600" b="1" dirty="0"/>
              <a:t>重庆大学计算机学院 </a:t>
            </a:r>
            <a:endParaRPr lang="en-US" altLang="zh-CN" sz="16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284538"/>
            <a:ext cx="7239000" cy="143986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8000" b="0" dirty="0" smtClean="0">
                <a:solidFill>
                  <a:prstClr val="white"/>
                </a:solidFill>
              </a:rPr>
              <a:t>End of Section.</a:t>
            </a:r>
            <a:endParaRPr sz="6000"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Merge Sort - Split </a:t>
            </a:r>
            <a:endParaRPr altLang="en-US" dirty="0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168400" y="1577975"/>
            <a:ext cx="6413500" cy="1079500"/>
            <a:chOff x="1168117" y="1577752"/>
            <a:chExt cx="6413345" cy="1080120"/>
          </a:xfrm>
        </p:grpSpPr>
        <p:sp>
          <p:nvSpPr>
            <p:cNvPr id="23618" name="Rectangle 20"/>
            <p:cNvSpPr>
              <a:spLocks noChangeArrowheads="1"/>
            </p:cNvSpPr>
            <p:nvPr/>
          </p:nvSpPr>
          <p:spPr bwMode="auto">
            <a:xfrm>
              <a:off x="1168117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3619" name="Rectangle 21"/>
            <p:cNvSpPr>
              <a:spLocks noChangeArrowheads="1"/>
            </p:cNvSpPr>
            <p:nvPr/>
          </p:nvSpPr>
          <p:spPr bwMode="auto">
            <a:xfrm>
              <a:off x="1701517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3620" name="Rectangle 22"/>
            <p:cNvSpPr>
              <a:spLocks noChangeArrowheads="1"/>
            </p:cNvSpPr>
            <p:nvPr/>
          </p:nvSpPr>
          <p:spPr bwMode="auto">
            <a:xfrm>
              <a:off x="2234917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23621" name="Rectangle 23"/>
            <p:cNvSpPr>
              <a:spLocks noChangeArrowheads="1"/>
            </p:cNvSpPr>
            <p:nvPr/>
          </p:nvSpPr>
          <p:spPr bwMode="auto">
            <a:xfrm>
              <a:off x="2768317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3622" name="Rectangle 24"/>
            <p:cNvSpPr>
              <a:spLocks noChangeArrowheads="1"/>
            </p:cNvSpPr>
            <p:nvPr/>
          </p:nvSpPr>
          <p:spPr bwMode="auto">
            <a:xfrm>
              <a:off x="3301717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3623" name="Rectangle 20"/>
            <p:cNvSpPr>
              <a:spLocks noChangeArrowheads="1"/>
            </p:cNvSpPr>
            <p:nvPr/>
          </p:nvSpPr>
          <p:spPr bwMode="auto">
            <a:xfrm>
              <a:off x="4914462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3624" name="Rectangle 21"/>
            <p:cNvSpPr>
              <a:spLocks noChangeArrowheads="1"/>
            </p:cNvSpPr>
            <p:nvPr/>
          </p:nvSpPr>
          <p:spPr bwMode="auto">
            <a:xfrm>
              <a:off x="5447862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3625" name="Rectangle 22"/>
            <p:cNvSpPr>
              <a:spLocks noChangeArrowheads="1"/>
            </p:cNvSpPr>
            <p:nvPr/>
          </p:nvSpPr>
          <p:spPr bwMode="auto">
            <a:xfrm>
              <a:off x="5981262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3626" name="Rectangle 23"/>
            <p:cNvSpPr>
              <a:spLocks noChangeArrowheads="1"/>
            </p:cNvSpPr>
            <p:nvPr/>
          </p:nvSpPr>
          <p:spPr bwMode="auto">
            <a:xfrm>
              <a:off x="6514662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3627" name="Rectangle 24"/>
            <p:cNvSpPr>
              <a:spLocks noChangeArrowheads="1"/>
            </p:cNvSpPr>
            <p:nvPr/>
          </p:nvSpPr>
          <p:spPr bwMode="auto">
            <a:xfrm>
              <a:off x="7048062" y="227687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cxnSp>
          <p:nvCxnSpPr>
            <p:cNvPr id="116" name="直接箭头连接符 115"/>
            <p:cNvCxnSpPr>
              <a:stCxn id="23562" idx="2"/>
              <a:endCxn id="23620" idx="0"/>
            </p:cNvCxnSpPr>
            <p:nvPr/>
          </p:nvCxnSpPr>
          <p:spPr>
            <a:xfrm flipH="1">
              <a:off x="2501585" y="1577752"/>
              <a:ext cx="625460" cy="698901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>
              <a:stCxn id="23565" idx="2"/>
              <a:endCxn id="23625" idx="0"/>
            </p:cNvCxnSpPr>
            <p:nvPr/>
          </p:nvCxnSpPr>
          <p:spPr>
            <a:xfrm>
              <a:off x="4727206" y="1577752"/>
              <a:ext cx="1520788" cy="698901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矩形 177"/>
            <p:cNvSpPr/>
            <p:nvPr/>
          </p:nvSpPr>
          <p:spPr>
            <a:xfrm>
              <a:off x="3943000" y="1744536"/>
              <a:ext cx="879454" cy="3653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755650" y="2657475"/>
            <a:ext cx="7223125" cy="1111250"/>
            <a:chOff x="755576" y="2657872"/>
            <a:chExt cx="7222777" cy="1110208"/>
          </a:xfrm>
        </p:grpSpPr>
        <p:sp>
          <p:nvSpPr>
            <p:cNvPr id="23602" name="Rectangle 20"/>
            <p:cNvSpPr>
              <a:spLocks noChangeArrowheads="1"/>
            </p:cNvSpPr>
            <p:nvPr/>
          </p:nvSpPr>
          <p:spPr bwMode="auto">
            <a:xfrm>
              <a:off x="755576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3603" name="Rectangle 21"/>
            <p:cNvSpPr>
              <a:spLocks noChangeArrowheads="1"/>
            </p:cNvSpPr>
            <p:nvPr/>
          </p:nvSpPr>
          <p:spPr bwMode="auto">
            <a:xfrm>
              <a:off x="1288976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3604" name="Rectangle 22"/>
            <p:cNvSpPr>
              <a:spLocks noChangeArrowheads="1"/>
            </p:cNvSpPr>
            <p:nvPr/>
          </p:nvSpPr>
          <p:spPr bwMode="auto">
            <a:xfrm>
              <a:off x="1822376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23605" name="Rectangle 23"/>
            <p:cNvSpPr>
              <a:spLocks noChangeArrowheads="1"/>
            </p:cNvSpPr>
            <p:nvPr/>
          </p:nvSpPr>
          <p:spPr bwMode="auto">
            <a:xfrm>
              <a:off x="3001144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3606" name="Rectangle 24"/>
            <p:cNvSpPr>
              <a:spLocks noChangeArrowheads="1"/>
            </p:cNvSpPr>
            <p:nvPr/>
          </p:nvSpPr>
          <p:spPr bwMode="auto">
            <a:xfrm>
              <a:off x="3534544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3607" name="Rectangle 20"/>
            <p:cNvSpPr>
              <a:spLocks noChangeArrowheads="1"/>
            </p:cNvSpPr>
            <p:nvPr/>
          </p:nvSpPr>
          <p:spPr bwMode="auto">
            <a:xfrm>
              <a:off x="4644008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3608" name="Rectangle 21"/>
            <p:cNvSpPr>
              <a:spLocks noChangeArrowheads="1"/>
            </p:cNvSpPr>
            <p:nvPr/>
          </p:nvSpPr>
          <p:spPr bwMode="auto">
            <a:xfrm>
              <a:off x="5177408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3609" name="Rectangle 22"/>
            <p:cNvSpPr>
              <a:spLocks noChangeArrowheads="1"/>
            </p:cNvSpPr>
            <p:nvPr/>
          </p:nvSpPr>
          <p:spPr bwMode="auto">
            <a:xfrm>
              <a:off x="5710808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3610" name="Rectangle 23"/>
            <p:cNvSpPr>
              <a:spLocks noChangeArrowheads="1"/>
            </p:cNvSpPr>
            <p:nvPr/>
          </p:nvSpPr>
          <p:spPr bwMode="auto">
            <a:xfrm>
              <a:off x="6911553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3611" name="Rectangle 24"/>
            <p:cNvSpPr>
              <a:spLocks noChangeArrowheads="1"/>
            </p:cNvSpPr>
            <p:nvPr/>
          </p:nvSpPr>
          <p:spPr bwMode="auto">
            <a:xfrm>
              <a:off x="7444953" y="338708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cxnSp>
          <p:nvCxnSpPr>
            <p:cNvPr id="123" name="直接箭头连接符 122"/>
            <p:cNvCxnSpPr>
              <a:stCxn id="23619" idx="2"/>
              <a:endCxn id="23603" idx="0"/>
            </p:cNvCxnSpPr>
            <p:nvPr/>
          </p:nvCxnSpPr>
          <p:spPr>
            <a:xfrm flipH="1">
              <a:off x="1555637" y="2657872"/>
              <a:ext cx="412730" cy="729565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23621" idx="2"/>
            </p:cNvCxnSpPr>
            <p:nvPr/>
          </p:nvCxnSpPr>
          <p:spPr>
            <a:xfrm>
              <a:off x="3035116" y="2657872"/>
              <a:ext cx="500039" cy="729565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endCxn id="23608" idx="0"/>
            </p:cNvCxnSpPr>
            <p:nvPr/>
          </p:nvCxnSpPr>
          <p:spPr>
            <a:xfrm flipH="1">
              <a:off x="5444825" y="2657872"/>
              <a:ext cx="269862" cy="729565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>
              <a:stCxn id="23626" idx="2"/>
            </p:cNvCxnSpPr>
            <p:nvPr/>
          </p:nvCxnSpPr>
          <p:spPr>
            <a:xfrm>
              <a:off x="6781436" y="2657872"/>
              <a:ext cx="663543" cy="729565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矩形 178"/>
            <p:cNvSpPr/>
            <p:nvPr/>
          </p:nvSpPr>
          <p:spPr>
            <a:xfrm>
              <a:off x="2096949" y="2875156"/>
              <a:ext cx="877845" cy="3647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5881367" y="2875156"/>
              <a:ext cx="879433" cy="3647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374650" y="3768725"/>
            <a:ext cx="7870825" cy="1244600"/>
            <a:chOff x="374576" y="3768080"/>
            <a:chExt cx="7870477" cy="1245907"/>
          </a:xfrm>
        </p:grpSpPr>
        <p:sp>
          <p:nvSpPr>
            <p:cNvPr id="23580" name="Rectangle 20"/>
            <p:cNvSpPr>
              <a:spLocks noChangeArrowheads="1"/>
            </p:cNvSpPr>
            <p:nvPr/>
          </p:nvSpPr>
          <p:spPr bwMode="auto">
            <a:xfrm>
              <a:off x="374576" y="463217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3581" name="Rectangle 21"/>
            <p:cNvSpPr>
              <a:spLocks noChangeArrowheads="1"/>
            </p:cNvSpPr>
            <p:nvPr/>
          </p:nvSpPr>
          <p:spPr bwMode="auto">
            <a:xfrm>
              <a:off x="907976" y="463217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3582" name="Rectangle 22"/>
            <p:cNvSpPr>
              <a:spLocks noChangeArrowheads="1"/>
            </p:cNvSpPr>
            <p:nvPr/>
          </p:nvSpPr>
          <p:spPr bwMode="auto">
            <a:xfrm>
              <a:off x="1974776" y="463217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23583" name="Rectangle 23"/>
            <p:cNvSpPr>
              <a:spLocks noChangeArrowheads="1"/>
            </p:cNvSpPr>
            <p:nvPr/>
          </p:nvSpPr>
          <p:spPr bwMode="auto">
            <a:xfrm>
              <a:off x="2937959" y="463217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3584" name="Rectangle 24"/>
            <p:cNvSpPr>
              <a:spLocks noChangeArrowheads="1"/>
            </p:cNvSpPr>
            <p:nvPr/>
          </p:nvSpPr>
          <p:spPr bwMode="auto">
            <a:xfrm>
              <a:off x="3811081" y="463217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3585" name="Rectangle 20"/>
            <p:cNvSpPr>
              <a:spLocks noChangeArrowheads="1"/>
            </p:cNvSpPr>
            <p:nvPr/>
          </p:nvSpPr>
          <p:spPr bwMode="auto">
            <a:xfrm>
              <a:off x="4536402" y="463217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3586" name="Rectangle 21"/>
            <p:cNvSpPr>
              <a:spLocks noChangeArrowheads="1"/>
            </p:cNvSpPr>
            <p:nvPr/>
          </p:nvSpPr>
          <p:spPr bwMode="auto">
            <a:xfrm>
              <a:off x="5069802" y="463217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3587" name="Rectangle 22"/>
            <p:cNvSpPr>
              <a:spLocks noChangeArrowheads="1"/>
            </p:cNvSpPr>
            <p:nvPr/>
          </p:nvSpPr>
          <p:spPr bwMode="auto">
            <a:xfrm>
              <a:off x="6012160" y="463298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3588" name="Rectangle 23"/>
            <p:cNvSpPr>
              <a:spLocks noChangeArrowheads="1"/>
            </p:cNvSpPr>
            <p:nvPr/>
          </p:nvSpPr>
          <p:spPr bwMode="auto">
            <a:xfrm>
              <a:off x="6867135" y="463217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3589" name="Rectangle 24"/>
            <p:cNvSpPr>
              <a:spLocks noChangeArrowheads="1"/>
            </p:cNvSpPr>
            <p:nvPr/>
          </p:nvSpPr>
          <p:spPr bwMode="auto">
            <a:xfrm>
              <a:off x="7711653" y="463298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cxnSp>
          <p:nvCxnSpPr>
            <p:cNvPr id="136" name="直接箭头连接符 135"/>
            <p:cNvCxnSpPr/>
            <p:nvPr/>
          </p:nvCxnSpPr>
          <p:spPr>
            <a:xfrm flipH="1">
              <a:off x="907952" y="3768080"/>
              <a:ext cx="380983" cy="864507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>
              <a:endCxn id="23582" idx="0"/>
            </p:cNvCxnSpPr>
            <p:nvPr/>
          </p:nvCxnSpPr>
          <p:spPr>
            <a:xfrm>
              <a:off x="1822312" y="3768080"/>
              <a:ext cx="419081" cy="864507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>
              <a:stCxn id="23605" idx="2"/>
              <a:endCxn id="23583" idx="0"/>
            </p:cNvCxnSpPr>
            <p:nvPr/>
          </p:nvCxnSpPr>
          <p:spPr>
            <a:xfrm flipH="1">
              <a:off x="3204964" y="3768080"/>
              <a:ext cx="63497" cy="864507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>
              <a:stCxn id="23606" idx="2"/>
              <a:endCxn id="23584" idx="0"/>
            </p:cNvCxnSpPr>
            <p:nvPr/>
          </p:nvCxnSpPr>
          <p:spPr>
            <a:xfrm>
              <a:off x="3801837" y="3768080"/>
              <a:ext cx="276213" cy="864507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/>
            <p:nvPr/>
          </p:nvCxnSpPr>
          <p:spPr>
            <a:xfrm flipH="1">
              <a:off x="5070193" y="3768080"/>
              <a:ext cx="111120" cy="864507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endCxn id="23587" idx="0"/>
            </p:cNvCxnSpPr>
            <p:nvPr/>
          </p:nvCxnSpPr>
          <p:spPr>
            <a:xfrm>
              <a:off x="5703578" y="3768080"/>
              <a:ext cx="574650" cy="864507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>
              <a:stCxn id="23610" idx="2"/>
              <a:endCxn id="23588" idx="0"/>
            </p:cNvCxnSpPr>
            <p:nvPr/>
          </p:nvCxnSpPr>
          <p:spPr>
            <a:xfrm flipH="1">
              <a:off x="7133852" y="3768080"/>
              <a:ext cx="44448" cy="864507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>
              <a:stCxn id="23611" idx="2"/>
              <a:endCxn id="23589" idx="0"/>
            </p:cNvCxnSpPr>
            <p:nvPr/>
          </p:nvCxnSpPr>
          <p:spPr>
            <a:xfrm>
              <a:off x="7711677" y="3768080"/>
              <a:ext cx="266688" cy="864507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矩形 180"/>
            <p:cNvSpPr/>
            <p:nvPr/>
          </p:nvSpPr>
          <p:spPr>
            <a:xfrm>
              <a:off x="1104794" y="4076378"/>
              <a:ext cx="879436" cy="3655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3128767" y="4079557"/>
              <a:ext cx="879436" cy="363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5125754" y="4076378"/>
              <a:ext cx="879436" cy="3655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7076705" y="4079557"/>
              <a:ext cx="879436" cy="363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204788" y="5013325"/>
            <a:ext cx="5551487" cy="1223963"/>
            <a:chOff x="204866" y="5013176"/>
            <a:chExt cx="5552190" cy="1224136"/>
          </a:xfrm>
        </p:grpSpPr>
        <p:sp>
          <p:nvSpPr>
            <p:cNvPr id="23570" name="Rectangle 20"/>
            <p:cNvSpPr>
              <a:spLocks noChangeArrowheads="1"/>
            </p:cNvSpPr>
            <p:nvPr/>
          </p:nvSpPr>
          <p:spPr bwMode="auto">
            <a:xfrm>
              <a:off x="204866" y="585631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3571" name="Rectangle 21"/>
            <p:cNvSpPr>
              <a:spLocks noChangeArrowheads="1"/>
            </p:cNvSpPr>
            <p:nvPr/>
          </p:nvSpPr>
          <p:spPr bwMode="auto">
            <a:xfrm>
              <a:off x="1060376" y="585631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3572" name="Rectangle 20"/>
            <p:cNvSpPr>
              <a:spLocks noChangeArrowheads="1"/>
            </p:cNvSpPr>
            <p:nvPr/>
          </p:nvSpPr>
          <p:spPr bwMode="auto">
            <a:xfrm>
              <a:off x="4288533" y="5856245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3573" name="Rectangle 21"/>
            <p:cNvSpPr>
              <a:spLocks noChangeArrowheads="1"/>
            </p:cNvSpPr>
            <p:nvPr/>
          </p:nvSpPr>
          <p:spPr bwMode="auto">
            <a:xfrm>
              <a:off x="5223656" y="5856245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cxnSp>
          <p:nvCxnSpPr>
            <p:cNvPr id="161" name="直接箭头连接符 160"/>
            <p:cNvCxnSpPr>
              <a:endCxn id="23570" idx="0"/>
            </p:cNvCxnSpPr>
            <p:nvPr/>
          </p:nvCxnSpPr>
          <p:spPr>
            <a:xfrm flipH="1">
              <a:off x="471600" y="5014764"/>
              <a:ext cx="284198" cy="841494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/>
            <p:cNvCxnSpPr>
              <a:endCxn id="23571" idx="0"/>
            </p:cNvCxnSpPr>
            <p:nvPr/>
          </p:nvCxnSpPr>
          <p:spPr>
            <a:xfrm>
              <a:off x="1060636" y="5014764"/>
              <a:ext cx="266734" cy="841494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>
              <a:stCxn id="23585" idx="2"/>
              <a:endCxn id="23572" idx="0"/>
            </p:cNvCxnSpPr>
            <p:nvPr/>
          </p:nvCxnSpPr>
          <p:spPr>
            <a:xfrm flipH="1">
              <a:off x="4555167" y="5013176"/>
              <a:ext cx="247681" cy="843082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/>
            <p:cNvCxnSpPr>
              <a:stCxn id="23586" idx="2"/>
              <a:endCxn id="23573" idx="0"/>
            </p:cNvCxnSpPr>
            <p:nvPr/>
          </p:nvCxnSpPr>
          <p:spPr>
            <a:xfrm>
              <a:off x="5336316" y="5013176"/>
              <a:ext cx="154006" cy="843082"/>
            </a:xfrm>
            <a:prstGeom prst="straightConnector1">
              <a:avLst/>
            </a:prstGeom>
            <a:ln w="19050">
              <a:solidFill>
                <a:srgbClr val="0303B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矩形 184"/>
            <p:cNvSpPr/>
            <p:nvPr/>
          </p:nvSpPr>
          <p:spPr>
            <a:xfrm>
              <a:off x="447784" y="5368826"/>
              <a:ext cx="877999" cy="3651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>
              <a:off x="4572631" y="5373590"/>
              <a:ext cx="877999" cy="363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split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558" name="组合 6"/>
          <p:cNvGrpSpPr>
            <a:grpSpLocks/>
          </p:cNvGrpSpPr>
          <p:nvPr/>
        </p:nvGrpSpPr>
        <p:grpSpPr bwMode="auto">
          <a:xfrm>
            <a:off x="1258888" y="1196975"/>
            <a:ext cx="7561262" cy="381000"/>
            <a:chOff x="1259632" y="1196752"/>
            <a:chExt cx="7560841" cy="381000"/>
          </a:xfrm>
        </p:grpSpPr>
        <p:sp>
          <p:nvSpPr>
            <p:cNvPr id="23559" name="Rectangle 20"/>
            <p:cNvSpPr>
              <a:spLocks noChangeArrowheads="1"/>
            </p:cNvSpPr>
            <p:nvPr/>
          </p:nvSpPr>
          <p:spPr bwMode="auto">
            <a:xfrm>
              <a:off x="12596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3560" name="Rectangle 21"/>
            <p:cNvSpPr>
              <a:spLocks noChangeArrowheads="1"/>
            </p:cNvSpPr>
            <p:nvPr/>
          </p:nvSpPr>
          <p:spPr bwMode="auto">
            <a:xfrm>
              <a:off x="17930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3561" name="Rectangle 22"/>
            <p:cNvSpPr>
              <a:spLocks noChangeArrowheads="1"/>
            </p:cNvSpPr>
            <p:nvPr/>
          </p:nvSpPr>
          <p:spPr bwMode="auto">
            <a:xfrm>
              <a:off x="23264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23562" name="Rectangle 23"/>
            <p:cNvSpPr>
              <a:spLocks noChangeArrowheads="1"/>
            </p:cNvSpPr>
            <p:nvPr/>
          </p:nvSpPr>
          <p:spPr bwMode="auto">
            <a:xfrm>
              <a:off x="28598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3563" name="Rectangle 24"/>
            <p:cNvSpPr>
              <a:spLocks noChangeArrowheads="1"/>
            </p:cNvSpPr>
            <p:nvPr/>
          </p:nvSpPr>
          <p:spPr bwMode="auto">
            <a:xfrm>
              <a:off x="33932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3564" name="Rectangle 25"/>
            <p:cNvSpPr>
              <a:spLocks noChangeArrowheads="1"/>
            </p:cNvSpPr>
            <p:nvPr/>
          </p:nvSpPr>
          <p:spPr bwMode="auto">
            <a:xfrm>
              <a:off x="39266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3565" name="Rectangle 26"/>
            <p:cNvSpPr>
              <a:spLocks noChangeArrowheads="1"/>
            </p:cNvSpPr>
            <p:nvPr/>
          </p:nvSpPr>
          <p:spPr bwMode="auto">
            <a:xfrm>
              <a:off x="44600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3566" name="Rectangle 27"/>
            <p:cNvSpPr>
              <a:spLocks noChangeArrowheads="1"/>
            </p:cNvSpPr>
            <p:nvPr/>
          </p:nvSpPr>
          <p:spPr bwMode="auto">
            <a:xfrm>
              <a:off x="49934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3567" name="Rectangle 28"/>
            <p:cNvSpPr>
              <a:spLocks noChangeArrowheads="1"/>
            </p:cNvSpPr>
            <p:nvPr/>
          </p:nvSpPr>
          <p:spPr bwMode="auto">
            <a:xfrm>
              <a:off x="55268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3568" name="Rectangle 29"/>
            <p:cNvSpPr>
              <a:spLocks noChangeArrowheads="1"/>
            </p:cNvSpPr>
            <p:nvPr/>
          </p:nvSpPr>
          <p:spPr bwMode="auto">
            <a:xfrm>
              <a:off x="6060232" y="119675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187" name="矩形 186"/>
            <p:cNvSpPr/>
            <p:nvPr/>
          </p:nvSpPr>
          <p:spPr>
            <a:xfrm>
              <a:off x="6937803" y="1196752"/>
              <a:ext cx="1882670" cy="365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Initial Input</a:t>
              </a:r>
              <a:endPara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Merge Sort - </a:t>
            </a:r>
            <a:r>
              <a:rPr lang="en-US" altLang="zh-CN" dirty="0" smtClean="0"/>
              <a:t>Merge</a:t>
            </a:r>
            <a:endParaRPr altLang="en-US" dirty="0"/>
          </a:p>
        </p:txBody>
      </p:sp>
      <p:grpSp>
        <p:nvGrpSpPr>
          <p:cNvPr id="25602" name="组合 61"/>
          <p:cNvGrpSpPr>
            <a:grpSpLocks/>
          </p:cNvGrpSpPr>
          <p:nvPr/>
        </p:nvGrpSpPr>
        <p:grpSpPr bwMode="auto">
          <a:xfrm>
            <a:off x="107950" y="1268413"/>
            <a:ext cx="8640763" cy="1512887"/>
            <a:chOff x="107504" y="1268760"/>
            <a:chExt cx="8640960" cy="1512168"/>
          </a:xfrm>
        </p:grpSpPr>
        <p:sp>
          <p:nvSpPr>
            <p:cNvPr id="25670" name="Rectangle 20"/>
            <p:cNvSpPr>
              <a:spLocks noChangeArrowheads="1"/>
            </p:cNvSpPr>
            <p:nvPr/>
          </p:nvSpPr>
          <p:spPr bwMode="auto">
            <a:xfrm>
              <a:off x="107504" y="126882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25671" name="Rectangle 21"/>
            <p:cNvSpPr>
              <a:spLocks noChangeArrowheads="1"/>
            </p:cNvSpPr>
            <p:nvPr/>
          </p:nvSpPr>
          <p:spPr bwMode="auto">
            <a:xfrm>
              <a:off x="1302296" y="126882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5672" name="Rectangle 20"/>
            <p:cNvSpPr>
              <a:spLocks noChangeArrowheads="1"/>
            </p:cNvSpPr>
            <p:nvPr/>
          </p:nvSpPr>
          <p:spPr bwMode="auto">
            <a:xfrm>
              <a:off x="4211960" y="126876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5673" name="Rectangle 21"/>
            <p:cNvSpPr>
              <a:spLocks noChangeArrowheads="1"/>
            </p:cNvSpPr>
            <p:nvPr/>
          </p:nvSpPr>
          <p:spPr bwMode="auto">
            <a:xfrm>
              <a:off x="5406752" y="1268760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5674" name="Rectangle 22"/>
            <p:cNvSpPr>
              <a:spLocks noChangeArrowheads="1"/>
            </p:cNvSpPr>
            <p:nvPr/>
          </p:nvSpPr>
          <p:spPr bwMode="auto">
            <a:xfrm>
              <a:off x="2046139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25675" name="Rectangle 23"/>
            <p:cNvSpPr>
              <a:spLocks noChangeArrowheads="1"/>
            </p:cNvSpPr>
            <p:nvPr/>
          </p:nvSpPr>
          <p:spPr bwMode="auto">
            <a:xfrm>
              <a:off x="2771800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25676" name="Rectangle 24"/>
            <p:cNvSpPr>
              <a:spLocks noChangeArrowheads="1"/>
            </p:cNvSpPr>
            <p:nvPr/>
          </p:nvSpPr>
          <p:spPr bwMode="auto">
            <a:xfrm>
              <a:off x="3882444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5677" name="Rectangle 22"/>
            <p:cNvSpPr>
              <a:spLocks noChangeArrowheads="1"/>
            </p:cNvSpPr>
            <p:nvPr/>
          </p:nvSpPr>
          <p:spPr bwMode="auto">
            <a:xfrm>
              <a:off x="6083523" y="23999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25678" name="Rectangle 23"/>
            <p:cNvSpPr>
              <a:spLocks noChangeArrowheads="1"/>
            </p:cNvSpPr>
            <p:nvPr/>
          </p:nvSpPr>
          <p:spPr bwMode="auto">
            <a:xfrm>
              <a:off x="6938498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5679" name="Rectangle 24"/>
            <p:cNvSpPr>
              <a:spLocks noChangeArrowheads="1"/>
            </p:cNvSpPr>
            <p:nvPr/>
          </p:nvSpPr>
          <p:spPr bwMode="auto">
            <a:xfrm>
              <a:off x="8215064" y="23999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</p:grpSp>
      <p:grpSp>
        <p:nvGrpSpPr>
          <p:cNvPr id="64" name="组合 63"/>
          <p:cNvGrpSpPr>
            <a:grpSpLocks/>
          </p:cNvGrpSpPr>
          <p:nvPr/>
        </p:nvGrpSpPr>
        <p:grpSpPr bwMode="auto">
          <a:xfrm>
            <a:off x="374650" y="1649413"/>
            <a:ext cx="5300663" cy="1130300"/>
            <a:chOff x="374204" y="1649760"/>
            <a:chExt cx="5300361" cy="1130357"/>
          </a:xfrm>
        </p:grpSpPr>
        <p:sp>
          <p:nvSpPr>
            <p:cNvPr id="25660" name="Rectangle 20"/>
            <p:cNvSpPr>
              <a:spLocks noChangeArrowheads="1"/>
            </p:cNvSpPr>
            <p:nvPr/>
          </p:nvSpPr>
          <p:spPr bwMode="auto">
            <a:xfrm>
              <a:off x="445939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A</a:t>
              </a:r>
            </a:p>
          </p:txBody>
        </p:sp>
        <p:sp>
          <p:nvSpPr>
            <p:cNvPr id="25661" name="Rectangle 21"/>
            <p:cNvSpPr>
              <a:spLocks noChangeArrowheads="1"/>
            </p:cNvSpPr>
            <p:nvPr/>
          </p:nvSpPr>
          <p:spPr bwMode="auto">
            <a:xfrm>
              <a:off x="979339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L</a:t>
              </a:r>
            </a:p>
          </p:txBody>
        </p:sp>
        <p:sp>
          <p:nvSpPr>
            <p:cNvPr id="25662" name="Rectangle 20"/>
            <p:cNvSpPr>
              <a:spLocks noChangeArrowheads="1"/>
            </p:cNvSpPr>
            <p:nvPr/>
          </p:nvSpPr>
          <p:spPr bwMode="auto">
            <a:xfrm>
              <a:off x="4607765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5663" name="Rectangle 21"/>
            <p:cNvSpPr>
              <a:spLocks noChangeArrowheads="1"/>
            </p:cNvSpPr>
            <p:nvPr/>
          </p:nvSpPr>
          <p:spPr bwMode="auto">
            <a:xfrm>
              <a:off x="5141165" y="2399117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cxnSp>
          <p:nvCxnSpPr>
            <p:cNvPr id="50" name="直接箭头连接符 49"/>
            <p:cNvCxnSpPr>
              <a:stCxn id="25670" idx="2"/>
              <a:endCxn id="25660" idx="0"/>
            </p:cNvCxnSpPr>
            <p:nvPr/>
          </p:nvCxnSpPr>
          <p:spPr>
            <a:xfrm>
              <a:off x="374204" y="1649760"/>
              <a:ext cx="338119" cy="7493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25671" idx="2"/>
              <a:endCxn id="25661" idx="0"/>
            </p:cNvCxnSpPr>
            <p:nvPr/>
          </p:nvCxnSpPr>
          <p:spPr>
            <a:xfrm flipH="1">
              <a:off x="1245692" y="1649760"/>
              <a:ext cx="323832" cy="7493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25672" idx="2"/>
              <a:endCxn id="25662" idx="0"/>
            </p:cNvCxnSpPr>
            <p:nvPr/>
          </p:nvCxnSpPr>
          <p:spPr>
            <a:xfrm>
              <a:off x="4479245" y="1649760"/>
              <a:ext cx="395265" cy="7493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25673" idx="2"/>
              <a:endCxn id="25663" idx="0"/>
            </p:cNvCxnSpPr>
            <p:nvPr/>
          </p:nvCxnSpPr>
          <p:spPr>
            <a:xfrm flipH="1">
              <a:off x="5407880" y="1649760"/>
              <a:ext cx="265097" cy="7493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矩形 106"/>
            <p:cNvSpPr/>
            <p:nvPr/>
          </p:nvSpPr>
          <p:spPr>
            <a:xfrm>
              <a:off x="478973" y="1706913"/>
              <a:ext cx="1019117" cy="365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4611001" y="1706913"/>
              <a:ext cx="1019117" cy="365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5" name="组合 64"/>
          <p:cNvGrpSpPr>
            <a:grpSpLocks/>
          </p:cNvGrpSpPr>
          <p:nvPr/>
        </p:nvGrpSpPr>
        <p:grpSpPr bwMode="auto">
          <a:xfrm>
            <a:off x="877888" y="2779713"/>
            <a:ext cx="7604125" cy="1174750"/>
            <a:chOff x="877615" y="2780117"/>
            <a:chExt cx="7604149" cy="1173899"/>
          </a:xfrm>
        </p:grpSpPr>
        <p:sp>
          <p:nvSpPr>
            <p:cNvPr id="25638" name="Rectangle 20"/>
            <p:cNvSpPr>
              <a:spLocks noChangeArrowheads="1"/>
            </p:cNvSpPr>
            <p:nvPr/>
          </p:nvSpPr>
          <p:spPr bwMode="auto">
            <a:xfrm>
              <a:off x="877615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5639" name="Rectangle 21"/>
            <p:cNvSpPr>
              <a:spLocks noChangeArrowheads="1"/>
            </p:cNvSpPr>
            <p:nvPr/>
          </p:nvSpPr>
          <p:spPr bwMode="auto">
            <a:xfrm>
              <a:off x="1411015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L</a:t>
              </a:r>
            </a:p>
          </p:txBody>
        </p:sp>
        <p:sp>
          <p:nvSpPr>
            <p:cNvPr id="25640" name="Rectangle 22"/>
            <p:cNvSpPr>
              <a:spLocks noChangeArrowheads="1"/>
            </p:cNvSpPr>
            <p:nvPr/>
          </p:nvSpPr>
          <p:spPr bwMode="auto">
            <a:xfrm>
              <a:off x="1944415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R</a:t>
              </a:r>
            </a:p>
          </p:txBody>
        </p:sp>
        <p:sp>
          <p:nvSpPr>
            <p:cNvPr id="25641" name="Rectangle 23"/>
            <p:cNvSpPr>
              <a:spLocks noChangeArrowheads="1"/>
            </p:cNvSpPr>
            <p:nvPr/>
          </p:nvSpPr>
          <p:spPr bwMode="auto">
            <a:xfrm>
              <a:off x="3123183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G</a:t>
              </a:r>
            </a:p>
          </p:txBody>
        </p:sp>
        <p:sp>
          <p:nvSpPr>
            <p:cNvPr id="25642" name="Rectangle 24"/>
            <p:cNvSpPr>
              <a:spLocks noChangeArrowheads="1"/>
            </p:cNvSpPr>
            <p:nvPr/>
          </p:nvSpPr>
          <p:spPr bwMode="auto">
            <a:xfrm>
              <a:off x="3656583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O</a:t>
              </a:r>
            </a:p>
          </p:txBody>
        </p:sp>
        <p:sp>
          <p:nvSpPr>
            <p:cNvPr id="25643" name="Rectangle 20"/>
            <p:cNvSpPr>
              <a:spLocks noChangeArrowheads="1"/>
            </p:cNvSpPr>
            <p:nvPr/>
          </p:nvSpPr>
          <p:spPr bwMode="auto">
            <a:xfrm>
              <a:off x="4766047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5644" name="Rectangle 21"/>
            <p:cNvSpPr>
              <a:spLocks noChangeArrowheads="1"/>
            </p:cNvSpPr>
            <p:nvPr/>
          </p:nvSpPr>
          <p:spPr bwMode="auto">
            <a:xfrm>
              <a:off x="5299447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M</a:t>
              </a:r>
            </a:p>
          </p:txBody>
        </p:sp>
        <p:sp>
          <p:nvSpPr>
            <p:cNvPr id="25645" name="Rectangle 22"/>
            <p:cNvSpPr>
              <a:spLocks noChangeArrowheads="1"/>
            </p:cNvSpPr>
            <p:nvPr/>
          </p:nvSpPr>
          <p:spPr bwMode="auto">
            <a:xfrm>
              <a:off x="5832847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T</a:t>
              </a:r>
            </a:p>
          </p:txBody>
        </p:sp>
        <p:sp>
          <p:nvSpPr>
            <p:cNvPr id="25646" name="Rectangle 23"/>
            <p:cNvSpPr>
              <a:spLocks noChangeArrowheads="1"/>
            </p:cNvSpPr>
            <p:nvPr/>
          </p:nvSpPr>
          <p:spPr bwMode="auto">
            <a:xfrm>
              <a:off x="7033592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25647" name="Rectangle 24"/>
            <p:cNvSpPr>
              <a:spLocks noChangeArrowheads="1"/>
            </p:cNvSpPr>
            <p:nvPr/>
          </p:nvSpPr>
          <p:spPr bwMode="auto">
            <a:xfrm>
              <a:off x="7566992" y="3573016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cxnSp>
          <p:nvCxnSpPr>
            <p:cNvPr id="63" name="直接箭头连接符 62"/>
            <p:cNvCxnSpPr>
              <a:endCxn id="25638" idx="0"/>
            </p:cNvCxnSpPr>
            <p:nvPr/>
          </p:nvCxnSpPr>
          <p:spPr>
            <a:xfrm>
              <a:off x="979215" y="2781703"/>
              <a:ext cx="165101" cy="7915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25674" idx="2"/>
            </p:cNvCxnSpPr>
            <p:nvPr/>
          </p:nvCxnSpPr>
          <p:spPr>
            <a:xfrm flipH="1">
              <a:off x="1944418" y="2780117"/>
              <a:ext cx="368301" cy="7931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25675" idx="2"/>
              <a:endCxn id="25641" idx="0"/>
            </p:cNvCxnSpPr>
            <p:nvPr/>
          </p:nvCxnSpPr>
          <p:spPr>
            <a:xfrm>
              <a:off x="3038209" y="2780117"/>
              <a:ext cx="352426" cy="7931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25676" idx="2"/>
              <a:endCxn id="25642" idx="0"/>
            </p:cNvCxnSpPr>
            <p:nvPr/>
          </p:nvCxnSpPr>
          <p:spPr>
            <a:xfrm flipH="1">
              <a:off x="3924037" y="2780117"/>
              <a:ext cx="225426" cy="7931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5141653" y="2780117"/>
              <a:ext cx="157162" cy="7931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25677" idx="2"/>
              <a:endCxn id="25645" idx="0"/>
            </p:cNvCxnSpPr>
            <p:nvPr/>
          </p:nvCxnSpPr>
          <p:spPr>
            <a:xfrm flipH="1">
              <a:off x="6098918" y="2781703"/>
              <a:ext cx="250826" cy="7915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25678" idx="2"/>
            </p:cNvCxnSpPr>
            <p:nvPr/>
          </p:nvCxnSpPr>
          <p:spPr>
            <a:xfrm>
              <a:off x="7205410" y="2780117"/>
              <a:ext cx="266701" cy="7931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25679" idx="2"/>
              <a:endCxn id="25647" idx="0"/>
            </p:cNvCxnSpPr>
            <p:nvPr/>
          </p:nvCxnSpPr>
          <p:spPr>
            <a:xfrm flipH="1">
              <a:off x="7834062" y="2781703"/>
              <a:ext cx="647702" cy="7915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矩形 108"/>
            <p:cNvSpPr/>
            <p:nvPr/>
          </p:nvSpPr>
          <p:spPr>
            <a:xfrm>
              <a:off x="1109391" y="2853089"/>
              <a:ext cx="1019178" cy="364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3112822" y="2853089"/>
              <a:ext cx="1020765" cy="364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5279766" y="2853089"/>
              <a:ext cx="1020766" cy="364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7268910" y="2853089"/>
              <a:ext cx="1020765" cy="364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6" name="组合 65"/>
          <p:cNvGrpSpPr>
            <a:grpSpLocks/>
          </p:cNvGrpSpPr>
          <p:nvPr/>
        </p:nvGrpSpPr>
        <p:grpSpPr bwMode="auto">
          <a:xfrm>
            <a:off x="1403350" y="3954463"/>
            <a:ext cx="6481763" cy="1203325"/>
            <a:chOff x="1403648" y="3954016"/>
            <a:chExt cx="6480720" cy="1203176"/>
          </a:xfrm>
        </p:grpSpPr>
        <p:sp>
          <p:nvSpPr>
            <p:cNvPr id="25621" name="Rectangle 9"/>
            <p:cNvSpPr>
              <a:spLocks noChangeArrowheads="1"/>
            </p:cNvSpPr>
            <p:nvPr/>
          </p:nvSpPr>
          <p:spPr bwMode="auto">
            <a:xfrm>
              <a:off x="1403648" y="477619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5622" name="Rectangle 10"/>
            <p:cNvSpPr>
              <a:spLocks noChangeArrowheads="1"/>
            </p:cNvSpPr>
            <p:nvPr/>
          </p:nvSpPr>
          <p:spPr bwMode="auto">
            <a:xfrm>
              <a:off x="1937048" y="477619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G</a:t>
              </a:r>
            </a:p>
          </p:txBody>
        </p:sp>
        <p:sp>
          <p:nvSpPr>
            <p:cNvPr id="25623" name="Rectangle 11"/>
            <p:cNvSpPr>
              <a:spLocks noChangeArrowheads="1"/>
            </p:cNvSpPr>
            <p:nvPr/>
          </p:nvSpPr>
          <p:spPr bwMode="auto">
            <a:xfrm>
              <a:off x="2470448" y="477619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L</a:t>
              </a:r>
            </a:p>
          </p:txBody>
        </p:sp>
        <p:sp>
          <p:nvSpPr>
            <p:cNvPr id="25624" name="Rectangle 12"/>
            <p:cNvSpPr>
              <a:spLocks noChangeArrowheads="1"/>
            </p:cNvSpPr>
            <p:nvPr/>
          </p:nvSpPr>
          <p:spPr bwMode="auto">
            <a:xfrm>
              <a:off x="3003848" y="477619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O</a:t>
              </a:r>
            </a:p>
          </p:txBody>
        </p:sp>
        <p:sp>
          <p:nvSpPr>
            <p:cNvPr id="25625" name="Rectangle 13"/>
            <p:cNvSpPr>
              <a:spLocks noChangeArrowheads="1"/>
            </p:cNvSpPr>
            <p:nvPr/>
          </p:nvSpPr>
          <p:spPr bwMode="auto">
            <a:xfrm>
              <a:off x="3537248" y="4776192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R</a:t>
              </a:r>
            </a:p>
          </p:txBody>
        </p:sp>
        <p:grpSp>
          <p:nvGrpSpPr>
            <p:cNvPr id="25626" name="Group 14"/>
            <p:cNvGrpSpPr>
              <a:grpSpLocks/>
            </p:cNvGrpSpPr>
            <p:nvPr/>
          </p:nvGrpSpPr>
          <p:grpSpPr bwMode="auto">
            <a:xfrm>
              <a:off x="5217368" y="4776192"/>
              <a:ext cx="2667000" cy="381000"/>
              <a:chOff x="2880" y="3264"/>
              <a:chExt cx="1680" cy="240"/>
            </a:xfrm>
          </p:grpSpPr>
          <p:sp>
            <p:nvSpPr>
              <p:cNvPr id="25633" name="Rectangle 15"/>
              <p:cNvSpPr>
                <a:spLocks noChangeArrowheads="1"/>
              </p:cNvSpPr>
              <p:nvPr/>
            </p:nvSpPr>
            <p:spPr bwMode="auto">
              <a:xfrm>
                <a:off x="2880" y="3264"/>
                <a:ext cx="336" cy="2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altLang="zh-CN" sz="2400" b="1">
                    <a:solidFill>
                      <a:srgbClr val="0303BD"/>
                    </a:solidFill>
                    <a:latin typeface="Courier New" pitchFamily="49" charset="0"/>
                  </a:rPr>
                  <a:t>H</a:t>
                </a:r>
              </a:p>
            </p:txBody>
          </p:sp>
          <p:sp>
            <p:nvSpPr>
              <p:cNvPr id="25634" name="Rectangle 16"/>
              <p:cNvSpPr>
                <a:spLocks noChangeArrowheads="1"/>
              </p:cNvSpPr>
              <p:nvPr/>
            </p:nvSpPr>
            <p:spPr bwMode="auto">
              <a:xfrm>
                <a:off x="3216" y="3264"/>
                <a:ext cx="336" cy="2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altLang="zh-CN" sz="2400" b="1">
                    <a:solidFill>
                      <a:srgbClr val="0303BD"/>
                    </a:solidFill>
                    <a:latin typeface="Courier New" pitchFamily="49" charset="0"/>
                  </a:rPr>
                  <a:t>I</a:t>
                </a:r>
              </a:p>
            </p:txBody>
          </p:sp>
          <p:sp>
            <p:nvSpPr>
              <p:cNvPr id="25635" name="Rectangle 17"/>
              <p:cNvSpPr>
                <a:spLocks noChangeArrowheads="1"/>
              </p:cNvSpPr>
              <p:nvPr/>
            </p:nvSpPr>
            <p:spPr bwMode="auto">
              <a:xfrm>
                <a:off x="3552" y="3264"/>
                <a:ext cx="336" cy="2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altLang="zh-CN" sz="2400" b="1">
                    <a:solidFill>
                      <a:srgbClr val="0303BD"/>
                    </a:solidFill>
                    <a:latin typeface="Courier New" pitchFamily="49" charset="0"/>
                  </a:rPr>
                  <a:t>M</a:t>
                </a:r>
              </a:p>
            </p:txBody>
          </p:sp>
          <p:sp>
            <p:nvSpPr>
              <p:cNvPr id="25636" name="Rectangle 18"/>
              <p:cNvSpPr>
                <a:spLocks noChangeArrowheads="1"/>
              </p:cNvSpPr>
              <p:nvPr/>
            </p:nvSpPr>
            <p:spPr bwMode="auto">
              <a:xfrm>
                <a:off x="3888" y="3264"/>
                <a:ext cx="336" cy="2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altLang="zh-CN" sz="2400" b="1">
                    <a:solidFill>
                      <a:srgbClr val="0303BD"/>
                    </a:solidFill>
                    <a:latin typeface="Courier New" pitchFamily="49" charset="0"/>
                  </a:rPr>
                  <a:t>S</a:t>
                </a:r>
              </a:p>
            </p:txBody>
          </p:sp>
          <p:sp>
            <p:nvSpPr>
              <p:cNvPr id="25637" name="Rectangle 19"/>
              <p:cNvSpPr>
                <a:spLocks noChangeArrowheads="1"/>
              </p:cNvSpPr>
              <p:nvPr/>
            </p:nvSpPr>
            <p:spPr bwMode="auto">
              <a:xfrm>
                <a:off x="4224" y="3264"/>
                <a:ext cx="336" cy="2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altLang="zh-CN" sz="2400" b="1">
                    <a:solidFill>
                      <a:srgbClr val="0303BD"/>
                    </a:solidFill>
                    <a:latin typeface="Courier New" pitchFamily="49" charset="0"/>
                  </a:rPr>
                  <a:t>T</a:t>
                </a:r>
              </a:p>
            </p:txBody>
          </p:sp>
        </p:grpSp>
        <p:cxnSp>
          <p:nvCxnSpPr>
            <p:cNvPr id="89" name="直接箭头连接符 88"/>
            <p:cNvCxnSpPr>
              <a:stCxn id="25639" idx="2"/>
              <a:endCxn id="25622" idx="0"/>
            </p:cNvCxnSpPr>
            <p:nvPr/>
          </p:nvCxnSpPr>
          <p:spPr>
            <a:xfrm>
              <a:off x="1678242" y="3954016"/>
              <a:ext cx="525377" cy="8222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endCxn id="25624" idx="0"/>
            </p:cNvCxnSpPr>
            <p:nvPr/>
          </p:nvCxnSpPr>
          <p:spPr>
            <a:xfrm flipH="1">
              <a:off x="3270248" y="3954016"/>
              <a:ext cx="385701" cy="8222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25644" idx="2"/>
              <a:endCxn id="25634" idx="0"/>
            </p:cNvCxnSpPr>
            <p:nvPr/>
          </p:nvCxnSpPr>
          <p:spPr>
            <a:xfrm>
              <a:off x="5565403" y="3954016"/>
              <a:ext cx="452365" cy="8222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endCxn id="25636" idx="0"/>
            </p:cNvCxnSpPr>
            <p:nvPr/>
          </p:nvCxnSpPr>
          <p:spPr>
            <a:xfrm flipH="1">
              <a:off x="7084397" y="3954016"/>
              <a:ext cx="482522" cy="8222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112"/>
            <p:cNvSpPr/>
            <p:nvPr/>
          </p:nvSpPr>
          <p:spPr>
            <a:xfrm>
              <a:off x="2255999" y="4077826"/>
              <a:ext cx="1020598" cy="363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6011419" y="4077826"/>
              <a:ext cx="1020598" cy="363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34925" y="5157788"/>
            <a:ext cx="7345363" cy="1230312"/>
            <a:chOff x="35496" y="5157192"/>
            <a:chExt cx="7344816" cy="1230695"/>
          </a:xfrm>
        </p:grpSpPr>
        <p:sp>
          <p:nvSpPr>
            <p:cNvPr id="25607" name="Rectangle 20"/>
            <p:cNvSpPr>
              <a:spLocks noChangeArrowheads="1"/>
            </p:cNvSpPr>
            <p:nvPr/>
          </p:nvSpPr>
          <p:spPr bwMode="auto">
            <a:xfrm>
              <a:off x="2046312" y="60003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25608" name="Rectangle 21"/>
            <p:cNvSpPr>
              <a:spLocks noChangeArrowheads="1"/>
            </p:cNvSpPr>
            <p:nvPr/>
          </p:nvSpPr>
          <p:spPr bwMode="auto">
            <a:xfrm>
              <a:off x="2579712" y="60003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</a:t>
              </a:r>
            </a:p>
          </p:txBody>
        </p:sp>
        <p:sp>
          <p:nvSpPr>
            <p:cNvPr id="25609" name="Rectangle 22"/>
            <p:cNvSpPr>
              <a:spLocks noChangeArrowheads="1"/>
            </p:cNvSpPr>
            <p:nvPr/>
          </p:nvSpPr>
          <p:spPr bwMode="auto">
            <a:xfrm>
              <a:off x="3113112" y="60003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H</a:t>
              </a:r>
            </a:p>
          </p:txBody>
        </p:sp>
        <p:sp>
          <p:nvSpPr>
            <p:cNvPr id="25610" name="Rectangle 23"/>
            <p:cNvSpPr>
              <a:spLocks noChangeArrowheads="1"/>
            </p:cNvSpPr>
            <p:nvPr/>
          </p:nvSpPr>
          <p:spPr bwMode="auto">
            <a:xfrm>
              <a:off x="3646512" y="60003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I</a:t>
              </a:r>
            </a:p>
          </p:txBody>
        </p:sp>
        <p:sp>
          <p:nvSpPr>
            <p:cNvPr id="25611" name="Rectangle 24"/>
            <p:cNvSpPr>
              <a:spLocks noChangeArrowheads="1"/>
            </p:cNvSpPr>
            <p:nvPr/>
          </p:nvSpPr>
          <p:spPr bwMode="auto">
            <a:xfrm>
              <a:off x="4179912" y="60003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L</a:t>
              </a:r>
            </a:p>
          </p:txBody>
        </p:sp>
        <p:sp>
          <p:nvSpPr>
            <p:cNvPr id="25612" name="Rectangle 25"/>
            <p:cNvSpPr>
              <a:spLocks noChangeArrowheads="1"/>
            </p:cNvSpPr>
            <p:nvPr/>
          </p:nvSpPr>
          <p:spPr bwMode="auto">
            <a:xfrm>
              <a:off x="4713312" y="60003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M</a:t>
              </a:r>
            </a:p>
          </p:txBody>
        </p:sp>
        <p:sp>
          <p:nvSpPr>
            <p:cNvPr id="25613" name="Rectangle 26"/>
            <p:cNvSpPr>
              <a:spLocks noChangeArrowheads="1"/>
            </p:cNvSpPr>
            <p:nvPr/>
          </p:nvSpPr>
          <p:spPr bwMode="auto">
            <a:xfrm>
              <a:off x="5246712" y="60003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O</a:t>
              </a:r>
            </a:p>
          </p:txBody>
        </p:sp>
        <p:sp>
          <p:nvSpPr>
            <p:cNvPr id="25614" name="Rectangle 27"/>
            <p:cNvSpPr>
              <a:spLocks noChangeArrowheads="1"/>
            </p:cNvSpPr>
            <p:nvPr/>
          </p:nvSpPr>
          <p:spPr bwMode="auto">
            <a:xfrm>
              <a:off x="5780112" y="60003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solidFill>
                    <a:srgbClr val="0303BD"/>
                  </a:solidFill>
                  <a:latin typeface="Courier New" pitchFamily="49" charset="0"/>
                </a:rPr>
                <a:t>R</a:t>
              </a:r>
            </a:p>
          </p:txBody>
        </p:sp>
        <p:sp>
          <p:nvSpPr>
            <p:cNvPr id="25615" name="Rectangle 28"/>
            <p:cNvSpPr>
              <a:spLocks noChangeArrowheads="1"/>
            </p:cNvSpPr>
            <p:nvPr/>
          </p:nvSpPr>
          <p:spPr bwMode="auto">
            <a:xfrm>
              <a:off x="6313512" y="60003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S</a:t>
              </a:r>
            </a:p>
          </p:txBody>
        </p:sp>
        <p:sp>
          <p:nvSpPr>
            <p:cNvPr id="25616" name="Rectangle 29"/>
            <p:cNvSpPr>
              <a:spLocks noChangeArrowheads="1"/>
            </p:cNvSpPr>
            <p:nvPr/>
          </p:nvSpPr>
          <p:spPr bwMode="auto">
            <a:xfrm>
              <a:off x="6846912" y="6000328"/>
              <a:ext cx="5334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T</a:t>
              </a:r>
            </a:p>
          </p:txBody>
        </p:sp>
        <p:cxnSp>
          <p:nvCxnSpPr>
            <p:cNvPr id="101" name="直接箭头连接符 100"/>
            <p:cNvCxnSpPr>
              <a:stCxn id="25623" idx="2"/>
              <a:endCxn id="25609" idx="0"/>
            </p:cNvCxnSpPr>
            <p:nvPr/>
          </p:nvCxnSpPr>
          <p:spPr>
            <a:xfrm>
              <a:off x="2737220" y="5157192"/>
              <a:ext cx="642890" cy="8432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25635" idx="2"/>
              <a:endCxn id="25614" idx="0"/>
            </p:cNvCxnSpPr>
            <p:nvPr/>
          </p:nvCxnSpPr>
          <p:spPr>
            <a:xfrm flipH="1">
              <a:off x="6046911" y="5157192"/>
              <a:ext cx="503200" cy="8432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 114"/>
            <p:cNvSpPr/>
            <p:nvPr/>
          </p:nvSpPr>
          <p:spPr>
            <a:xfrm>
              <a:off x="4235708" y="5373159"/>
              <a:ext cx="1019099" cy="3652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merge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5496" y="6022648"/>
              <a:ext cx="2011213" cy="3652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Final Output</a:t>
              </a:r>
              <a:endPara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 2010 简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2263</Words>
  <Application>Microsoft Office PowerPoint</Application>
  <PresentationFormat>全屏显示(4:3)</PresentationFormat>
  <Paragraphs>1114</Paragraphs>
  <Slides>72</Slides>
  <Notes>21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72</vt:i4>
      </vt:variant>
    </vt:vector>
  </HeadingPairs>
  <TitlesOfParts>
    <vt:vector size="76" baseType="lpstr">
      <vt:lpstr>PowerPoint 2010 简介</vt:lpstr>
      <vt:lpstr>公式</vt:lpstr>
      <vt:lpstr>Microsoft 公式 3.0</vt:lpstr>
      <vt:lpstr>Equation</vt:lpstr>
      <vt:lpstr>Algorithm Analysis &amp; Design  Introduction to Algorithm</vt:lpstr>
      <vt:lpstr>Chapter 4: Merge Sort and Recursion</vt:lpstr>
      <vt:lpstr>Outline</vt:lpstr>
      <vt:lpstr>2.1 Merge Sort</vt:lpstr>
      <vt:lpstr>Merging Sort</vt:lpstr>
      <vt:lpstr>Merging Sort Pseudo Code</vt:lpstr>
      <vt:lpstr>Pseudo Code of the Merge Procedure</vt:lpstr>
      <vt:lpstr>Merge Sort - Split </vt:lpstr>
      <vt:lpstr>Merge Sort - Merge</vt:lpstr>
      <vt:lpstr>Merging Example</vt:lpstr>
      <vt:lpstr>Merging Example</vt:lpstr>
      <vt:lpstr>Merging Example</vt:lpstr>
      <vt:lpstr>Merging Example</vt:lpstr>
      <vt:lpstr>Merging Example</vt:lpstr>
      <vt:lpstr>Merging Example</vt:lpstr>
      <vt:lpstr>Merging Example</vt:lpstr>
      <vt:lpstr>Merging Example</vt:lpstr>
      <vt:lpstr>Merging Example</vt:lpstr>
      <vt:lpstr>Merging Example</vt:lpstr>
      <vt:lpstr>Merging Example</vt:lpstr>
      <vt:lpstr>Merge Sort – Combine with Insertion Sort</vt:lpstr>
      <vt:lpstr>Merge Sort – Combine with Insertion Sort</vt:lpstr>
      <vt:lpstr>Merge Sort – Combine with Insertion Sort</vt:lpstr>
      <vt:lpstr>Merge Sort – Combine with Insertion Sort</vt:lpstr>
      <vt:lpstr>Merge Sort – Combine with Insertion Sort</vt:lpstr>
      <vt:lpstr>Merge Sort – Combine with Insertion Sort</vt:lpstr>
      <vt:lpstr>Merge Sort – Combine with Insertion Sort</vt:lpstr>
      <vt:lpstr>Merge Sort – Combine with Insertion Sort</vt:lpstr>
      <vt:lpstr>Merge Sort – Combine with Insertion Sort</vt:lpstr>
      <vt:lpstr>Merge Sort – Combine with Insertion Sort</vt:lpstr>
      <vt:lpstr>Merge Sort – Combine with Insertion Sort</vt:lpstr>
      <vt:lpstr>Exercise</vt:lpstr>
      <vt:lpstr>2.2 Recursion Analyzing</vt:lpstr>
      <vt:lpstr>Analyzing Merge Sort</vt:lpstr>
      <vt:lpstr>Recurrence for Merge Sort</vt:lpstr>
      <vt:lpstr>Contents</vt:lpstr>
      <vt:lpstr>2.2.1 Expansion</vt:lpstr>
      <vt:lpstr>Expansion Method</vt:lpstr>
      <vt:lpstr>Expansion Method</vt:lpstr>
      <vt:lpstr>Expansion Method</vt:lpstr>
      <vt:lpstr>Apply Expansion to Merge Sort</vt:lpstr>
      <vt:lpstr>Apply Expansion to Merge Sort</vt:lpstr>
      <vt:lpstr>Exercise in Class</vt:lpstr>
      <vt:lpstr>2.2.2 Substitution</vt:lpstr>
      <vt:lpstr>Substitution method</vt:lpstr>
      <vt:lpstr>Example of substitution</vt:lpstr>
      <vt:lpstr>Example of substitution</vt:lpstr>
      <vt:lpstr>Example of substitution</vt:lpstr>
      <vt:lpstr>Example of substitution</vt:lpstr>
      <vt:lpstr>Example of substitution</vt:lpstr>
      <vt:lpstr>Example of substitution</vt:lpstr>
      <vt:lpstr>Example of substitution</vt:lpstr>
      <vt:lpstr>Example of substitution</vt:lpstr>
      <vt:lpstr>Example of substitution</vt:lpstr>
      <vt:lpstr>Apply Substitution to Merge Sort</vt:lpstr>
      <vt:lpstr>Apply Substitution to Merge Sort</vt:lpstr>
      <vt:lpstr>Apply Substitution to Merge Sort</vt:lpstr>
      <vt:lpstr>Exercise in Class</vt:lpstr>
      <vt:lpstr>2.2.3 Recursion Tree</vt:lpstr>
      <vt:lpstr>Recursion-tree Method</vt:lpstr>
      <vt:lpstr>Example of Recursion-tree</vt:lpstr>
      <vt:lpstr>Example of Recursion-tree</vt:lpstr>
      <vt:lpstr>Example of Recursion-tree</vt:lpstr>
      <vt:lpstr>Example of Recursion-tree</vt:lpstr>
      <vt:lpstr>Example of Recursion-tree</vt:lpstr>
      <vt:lpstr>Example of Recursion-tree</vt:lpstr>
      <vt:lpstr>Apply Recursion-tree to Merge Sort</vt:lpstr>
      <vt:lpstr>Run-time Summary of Merge Sort</vt:lpstr>
      <vt:lpstr>Aside</vt:lpstr>
      <vt:lpstr>Exercise in Class</vt:lpstr>
      <vt:lpstr>Exercises</vt:lpstr>
      <vt:lpstr>End of Section.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视觉系统疾病的电生理诊断</dc:title>
  <dc:creator/>
  <cp:lastModifiedBy/>
  <cp:revision>11</cp:revision>
  <dcterms:created xsi:type="dcterms:W3CDTF">2010-11-18T06:31:59Z</dcterms:created>
  <dcterms:modified xsi:type="dcterms:W3CDTF">2015-10-07T09:59:44Z</dcterms:modified>
</cp:coreProperties>
</file>