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582" r:id="rId2"/>
    <p:sldId id="583" r:id="rId3"/>
    <p:sldId id="584" r:id="rId4"/>
    <p:sldId id="586" r:id="rId5"/>
    <p:sldId id="459" r:id="rId6"/>
    <p:sldId id="507" r:id="rId7"/>
    <p:sldId id="508" r:id="rId8"/>
    <p:sldId id="574" r:id="rId9"/>
    <p:sldId id="578" r:id="rId10"/>
    <p:sldId id="579" r:id="rId11"/>
    <p:sldId id="575" r:id="rId12"/>
    <p:sldId id="509" r:id="rId13"/>
    <p:sldId id="570" r:id="rId14"/>
    <p:sldId id="510" r:id="rId15"/>
    <p:sldId id="571" r:id="rId16"/>
    <p:sldId id="580" r:id="rId17"/>
    <p:sldId id="581" r:id="rId18"/>
    <p:sldId id="591" r:id="rId19"/>
    <p:sldId id="587" r:id="rId20"/>
    <p:sldId id="511" r:id="rId21"/>
    <p:sldId id="512" r:id="rId22"/>
    <p:sldId id="513" r:id="rId23"/>
    <p:sldId id="514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44" r:id="rId46"/>
    <p:sldId id="545" r:id="rId47"/>
    <p:sldId id="546" r:id="rId48"/>
    <p:sldId id="547" r:id="rId49"/>
    <p:sldId id="548" r:id="rId50"/>
    <p:sldId id="549" r:id="rId51"/>
    <p:sldId id="550" r:id="rId52"/>
    <p:sldId id="551" r:id="rId53"/>
    <p:sldId id="552" r:id="rId54"/>
    <p:sldId id="553" r:id="rId55"/>
    <p:sldId id="554" r:id="rId56"/>
    <p:sldId id="555" r:id="rId57"/>
    <p:sldId id="556" r:id="rId58"/>
    <p:sldId id="557" r:id="rId59"/>
    <p:sldId id="558" r:id="rId60"/>
    <p:sldId id="559" r:id="rId61"/>
    <p:sldId id="560" r:id="rId62"/>
    <p:sldId id="561" r:id="rId63"/>
    <p:sldId id="562" r:id="rId64"/>
    <p:sldId id="563" r:id="rId65"/>
    <p:sldId id="564" r:id="rId66"/>
    <p:sldId id="565" r:id="rId67"/>
    <p:sldId id="588" r:id="rId68"/>
    <p:sldId id="589" r:id="rId69"/>
    <p:sldId id="590" r:id="rId70"/>
    <p:sldId id="567" r:id="rId71"/>
    <p:sldId id="568" r:id="rId72"/>
    <p:sldId id="425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582"/>
            <p14:sldId id="583"/>
            <p14:sldId id="584"/>
            <p14:sldId id="586"/>
            <p14:sldId id="459"/>
            <p14:sldId id="507"/>
            <p14:sldId id="508"/>
            <p14:sldId id="574"/>
            <p14:sldId id="578"/>
            <p14:sldId id="579"/>
            <p14:sldId id="575"/>
            <p14:sldId id="509"/>
            <p14:sldId id="570"/>
            <p14:sldId id="510"/>
            <p14:sldId id="571"/>
            <p14:sldId id="580"/>
            <p14:sldId id="581"/>
            <p14:sldId id="591"/>
            <p14:sldId id="587"/>
            <p14:sldId id="511"/>
            <p14:sldId id="512"/>
            <p14:sldId id="513"/>
            <p14:sldId id="514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88"/>
            <p14:sldId id="589"/>
            <p14:sldId id="590"/>
            <p14:sldId id="567"/>
            <p14:sldId id="568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0698E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86148" autoAdjust="0"/>
  </p:normalViewPr>
  <p:slideViewPr>
    <p:cSldViewPr>
      <p:cViewPr varScale="1">
        <p:scale>
          <a:sx n="52" d="100"/>
          <a:sy n="52" d="100"/>
        </p:scale>
        <p:origin x="6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49F31-D55F-423C-B115-E6F9C717B815}" type="datetimeFigureOut">
              <a:rPr lang="zh-CN" altLang="en-US" smtClean="0"/>
              <a:pPr/>
              <a:t>17/9/26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C7F5-C568-4985-A33B-634B676944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73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rPr lang="zh-CN" altLang="en-US"/>
              <a:pPr/>
              <a:t>17/9/26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4689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本人是国际视觉电生理学会</a:t>
            </a:r>
            <a:r>
              <a:rPr lang="en-US" altLang="zh-CN" dirty="0" smtClean="0"/>
              <a:t>(ISCEV)</a:t>
            </a:r>
            <a:r>
              <a:rPr lang="zh-CN" altLang="en-US" dirty="0" smtClean="0"/>
              <a:t>的会员。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20800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5DD2E2-C035-441A-80F7-8D2FF8E2DB72}" type="slidenum">
              <a:rPr lang="en-CA" altLang="zh-CN">
                <a:latin typeface="Calibri" pitchFamily="34" charset="0"/>
              </a:rPr>
              <a:pPr eaLnBrk="1" hangingPunct="1"/>
              <a:t>14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7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58E43F-845A-44F2-A70B-1F43ADCB0A31}" type="slidenum">
              <a:rPr lang="en-CA" altLang="zh-CN">
                <a:latin typeface="Calibri" pitchFamily="34" charset="0"/>
              </a:rPr>
              <a:pPr eaLnBrk="1" hangingPunct="1"/>
              <a:t>15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13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045291-3823-4DA4-A03B-B777EBC079F9}" type="slidenum">
              <a:rPr lang="en-CA" altLang="zh-CN">
                <a:latin typeface="Calibri" pitchFamily="34" charset="0"/>
              </a:rPr>
              <a:pPr eaLnBrk="1" hangingPunct="1"/>
              <a:t>16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3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045291-3823-4DA4-A03B-B777EBC079F9}" type="slidenum">
              <a:rPr lang="en-CA" altLang="zh-CN">
                <a:latin typeface="Calibri" pitchFamily="34" charset="0"/>
              </a:rPr>
              <a:pPr eaLnBrk="1" hangingPunct="1"/>
              <a:t>17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55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045291-3823-4DA4-A03B-B777EBC079F9}" type="slidenum">
              <a:rPr lang="en-CA" altLang="zh-CN">
                <a:latin typeface="Calibri" pitchFamily="34" charset="0"/>
              </a:rPr>
              <a:pPr eaLnBrk="1" hangingPunct="1"/>
              <a:t>18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4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3CAEE2-7FB4-4EA2-812C-0960545C074F}" type="slidenum">
              <a:rPr lang="en-CA" altLang="zh-CN">
                <a:latin typeface="Calibri" pitchFamily="34" charset="0"/>
              </a:rPr>
              <a:pPr eaLnBrk="1" hangingPunct="1"/>
              <a:t>20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17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975137-F9CB-4765-86AB-F3542FCA1256}" type="slidenum">
              <a:rPr lang="en-CA" altLang="zh-CN">
                <a:latin typeface="Calibri" pitchFamily="34" charset="0"/>
              </a:rPr>
              <a:pPr eaLnBrk="1" hangingPunct="1"/>
              <a:t>21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1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173D7C-7C89-4D2D-B577-C9FB2F397C63}" type="slidenum">
              <a:rPr lang="en-CA" altLang="zh-CN">
                <a:latin typeface="Calibri" pitchFamily="34" charset="0"/>
              </a:rPr>
              <a:pPr eaLnBrk="1" hangingPunct="1"/>
              <a:t>22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68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045291-3823-4DA4-A03B-B777EBC079F9}" type="slidenum">
              <a:rPr lang="en-CA" altLang="zh-CN">
                <a:latin typeface="Calibri" pitchFamily="34" charset="0"/>
              </a:rPr>
              <a:pPr eaLnBrk="1" hangingPunct="1"/>
              <a:t>23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75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B6CACC-7487-4C04-9618-3452FDD42C89}" type="slidenum">
              <a:rPr lang="en-CA" altLang="zh-CN">
                <a:latin typeface="Calibri" pitchFamily="34" charset="0"/>
              </a:rPr>
              <a:pPr eaLnBrk="1" hangingPunct="1"/>
              <a:t>24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1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67DD11-C86B-4CBE-AF3B-6DBDEDB66185}" type="slidenum">
              <a:rPr lang="en-CA" altLang="zh-CN">
                <a:latin typeface="Calibri" pitchFamily="34" charset="0"/>
              </a:rPr>
              <a:pPr eaLnBrk="1" hangingPunct="1"/>
              <a:t>6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97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5AD4DD-4DC7-4198-B264-D1BCCC52D93D}" type="slidenum">
              <a:rPr lang="en-CA" altLang="zh-CN">
                <a:latin typeface="Calibri" pitchFamily="34" charset="0"/>
              </a:rPr>
              <a:pPr eaLnBrk="1" hangingPunct="1"/>
              <a:t>25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78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197D3-11CC-4634-B383-31760A780CAE}" type="slidenum">
              <a:rPr lang="en-CA" altLang="zh-CN">
                <a:latin typeface="Calibri" pitchFamily="34" charset="0"/>
              </a:rPr>
              <a:pPr eaLnBrk="1" hangingPunct="1"/>
              <a:t>26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9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70AA2D-8C50-4EC7-99A0-4638A13B435A}" type="slidenum">
              <a:rPr lang="en-CA" altLang="zh-CN">
                <a:latin typeface="Calibri" pitchFamily="34" charset="0"/>
              </a:rPr>
              <a:pPr eaLnBrk="1" hangingPunct="1"/>
              <a:t>27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2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F9E883-03F3-45C7-BFFC-A81739932D4F}" type="slidenum">
              <a:rPr lang="en-CA" altLang="zh-CN">
                <a:latin typeface="Calibri" pitchFamily="34" charset="0"/>
              </a:rPr>
              <a:pPr eaLnBrk="1" hangingPunct="1"/>
              <a:t>28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36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2DA655-4287-4524-BEC4-08DA3E56AAD1}" type="slidenum">
              <a:rPr lang="en-CA" altLang="zh-CN">
                <a:latin typeface="Calibri" pitchFamily="34" charset="0"/>
              </a:rPr>
              <a:pPr eaLnBrk="1" hangingPunct="1"/>
              <a:t>29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65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F5FD8AC-B673-44D9-B522-7704A7A35031}" type="slidenum">
              <a:rPr lang="en-CA" altLang="zh-CN">
                <a:latin typeface="Calibri" pitchFamily="34" charset="0"/>
              </a:rPr>
              <a:pPr eaLnBrk="1" hangingPunct="1"/>
              <a:t>30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82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DFEEF-99FA-4275-948D-AE8CC09BC85C}" type="slidenum">
              <a:rPr lang="en-CA" altLang="zh-CN">
                <a:latin typeface="Calibri" pitchFamily="34" charset="0"/>
              </a:rPr>
              <a:pPr eaLnBrk="1" hangingPunct="1"/>
              <a:t>31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61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0BF767-922B-4C37-8B93-DDCEEACE0241}" type="slidenum">
              <a:rPr lang="en-CA" altLang="zh-CN">
                <a:latin typeface="Calibri" pitchFamily="34" charset="0"/>
              </a:rPr>
              <a:pPr eaLnBrk="1" hangingPunct="1"/>
              <a:t>32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2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E1A8A0-9211-4D83-ADD3-F549F4B66D6C}" type="slidenum">
              <a:rPr lang="en-CA" altLang="zh-CN">
                <a:latin typeface="Calibri" pitchFamily="34" charset="0"/>
              </a:rPr>
              <a:pPr eaLnBrk="1" hangingPunct="1"/>
              <a:t>33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2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B2EB22-8C31-45FC-AEF8-6087710E1B30}" type="slidenum">
              <a:rPr lang="en-CA" altLang="zh-CN">
                <a:latin typeface="Calibri" pitchFamily="34" charset="0"/>
              </a:rPr>
              <a:pPr eaLnBrk="1" hangingPunct="1"/>
              <a:t>34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1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7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54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24E5E0-0265-4BF2-A105-255AD929BA2F}" type="slidenum">
              <a:rPr lang="en-CA" altLang="zh-CN">
                <a:latin typeface="Calibri" pitchFamily="34" charset="0"/>
              </a:rPr>
              <a:pPr eaLnBrk="1" hangingPunct="1"/>
              <a:t>35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81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09F2E8-D0B5-488D-8E3A-0D2146E4578C}" type="slidenum">
              <a:rPr lang="en-CA" altLang="zh-CN">
                <a:latin typeface="Calibri" pitchFamily="34" charset="0"/>
              </a:rPr>
              <a:pPr eaLnBrk="1" hangingPunct="1"/>
              <a:t>36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28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C782C2-821E-444D-95D6-FAB5E69D2AE0}" type="slidenum">
              <a:rPr lang="en-CA" altLang="zh-CN">
                <a:latin typeface="Calibri" pitchFamily="34" charset="0"/>
              </a:rPr>
              <a:pPr eaLnBrk="1" hangingPunct="1"/>
              <a:t>37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06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4B0BBC-31E8-474F-8009-30A4AA5E2E01}" type="slidenum">
              <a:rPr lang="en-CA" altLang="zh-CN">
                <a:latin typeface="Calibri" pitchFamily="34" charset="0"/>
              </a:rPr>
              <a:pPr eaLnBrk="1" hangingPunct="1"/>
              <a:t>38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4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93D951-10A6-43F5-A2CB-C36F683BCA58}" type="slidenum">
              <a:rPr lang="en-CA" altLang="zh-CN">
                <a:latin typeface="Calibri" pitchFamily="34" charset="0"/>
              </a:rPr>
              <a:pPr eaLnBrk="1" hangingPunct="1"/>
              <a:t>39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572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C9DC62-846A-4703-B2ED-7CF5097CB71D}" type="slidenum">
              <a:rPr lang="en-CA" altLang="zh-CN">
                <a:latin typeface="Calibri" pitchFamily="34" charset="0"/>
              </a:rPr>
              <a:pPr eaLnBrk="1" hangingPunct="1"/>
              <a:t>40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9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78DAFD-FF2F-4C2F-BDE2-1ECC516E11AD}" type="slidenum">
              <a:rPr lang="en-CA" altLang="zh-CN">
                <a:latin typeface="Calibri" pitchFamily="34" charset="0"/>
              </a:rPr>
              <a:pPr eaLnBrk="1" hangingPunct="1"/>
              <a:t>41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96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FEED55-48B8-4DC6-A6EC-7385223C0A84}" type="slidenum">
              <a:rPr lang="en-CA" altLang="zh-CN">
                <a:latin typeface="Calibri" pitchFamily="34" charset="0"/>
              </a:rPr>
              <a:pPr eaLnBrk="1" hangingPunct="1"/>
              <a:t>42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250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165B5F-499B-4DB8-96F7-2E04E0B579C3}" type="slidenum">
              <a:rPr lang="en-CA" altLang="zh-CN">
                <a:latin typeface="Calibri" pitchFamily="34" charset="0"/>
              </a:rPr>
              <a:pPr eaLnBrk="1" hangingPunct="1"/>
              <a:t>43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06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1BBF30-6FEA-4B2D-B52F-1465CF8F6771}" type="slidenum">
              <a:rPr lang="en-CA" altLang="zh-CN">
                <a:latin typeface="Calibri" pitchFamily="34" charset="0"/>
              </a:rPr>
              <a:pPr eaLnBrk="1" hangingPunct="1"/>
              <a:t>44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9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8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207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FA38D6-11D7-40CC-8558-C8187D5B4C7D}" type="slidenum">
              <a:rPr lang="en-CA" altLang="zh-CN">
                <a:latin typeface="Calibri" pitchFamily="34" charset="0"/>
              </a:rPr>
              <a:pPr eaLnBrk="1" hangingPunct="1"/>
              <a:t>45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460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D7AE8E-BCB8-4ADB-BABE-289C3B6C7DCA}" type="slidenum">
              <a:rPr lang="en-CA" altLang="zh-CN">
                <a:latin typeface="Calibri" pitchFamily="34" charset="0"/>
              </a:rPr>
              <a:pPr eaLnBrk="1" hangingPunct="1"/>
              <a:t>46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589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BBD1FB-0C7F-494F-8E3D-5EA7AFAB18FE}" type="slidenum">
              <a:rPr lang="en-CA" altLang="zh-CN">
                <a:latin typeface="Calibri" pitchFamily="34" charset="0"/>
              </a:rPr>
              <a:pPr eaLnBrk="1" hangingPunct="1"/>
              <a:t>47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90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0E3EA1-4B07-4088-B25D-03A3A0760DF2}" type="slidenum">
              <a:rPr lang="en-CA" altLang="zh-CN">
                <a:latin typeface="Calibri" pitchFamily="34" charset="0"/>
              </a:rPr>
              <a:pPr eaLnBrk="1" hangingPunct="1"/>
              <a:t>48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31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91A4B5-AC81-4F7E-AC26-5C6E3BDF7420}" type="slidenum">
              <a:rPr lang="en-CA" altLang="zh-CN">
                <a:latin typeface="Calibri" pitchFamily="34" charset="0"/>
              </a:rPr>
              <a:pPr eaLnBrk="1" hangingPunct="1"/>
              <a:t>49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905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FB0148-E3E5-4783-A5F3-40D8EA5EFA4F}" type="slidenum">
              <a:rPr lang="en-CA" altLang="zh-CN">
                <a:latin typeface="Calibri" pitchFamily="34" charset="0"/>
              </a:rPr>
              <a:pPr eaLnBrk="1" hangingPunct="1"/>
              <a:t>50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209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94939E-5ED0-45EB-BBF4-053EB7CC027F}" type="slidenum">
              <a:rPr lang="en-CA" altLang="zh-CN">
                <a:latin typeface="Calibri" pitchFamily="34" charset="0"/>
              </a:rPr>
              <a:pPr eaLnBrk="1" hangingPunct="1"/>
              <a:t>51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14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4B2A5A-C670-40A1-B65E-011A0EC126DD}" type="slidenum">
              <a:rPr lang="en-CA" altLang="zh-CN">
                <a:latin typeface="Calibri" pitchFamily="34" charset="0"/>
              </a:rPr>
              <a:pPr eaLnBrk="1" hangingPunct="1"/>
              <a:t>52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635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75E3F1-8E64-4CB3-839D-FB3D6D3B86CF}" type="slidenum">
              <a:rPr lang="en-CA" altLang="zh-CN">
                <a:latin typeface="Calibri" pitchFamily="34" charset="0"/>
              </a:rPr>
              <a:pPr eaLnBrk="1" hangingPunct="1"/>
              <a:t>53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3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A1E16A2-5AD7-46FC-B7F6-82B36324370D}" type="slidenum">
              <a:rPr lang="en-CA" altLang="zh-CN">
                <a:latin typeface="Calibri" pitchFamily="34" charset="0"/>
              </a:rPr>
              <a:pPr eaLnBrk="1" hangingPunct="1"/>
              <a:t>54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191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9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858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9DB4FFC-B423-4815-83CA-923694F714A8}" type="slidenum">
              <a:rPr lang="en-CA" altLang="zh-CN">
                <a:latin typeface="Calibri" pitchFamily="34" charset="0"/>
              </a:rPr>
              <a:pPr eaLnBrk="1" hangingPunct="1"/>
              <a:t>55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704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D6AE8B-E5C6-4219-858E-FE7B1B24D0FC}" type="slidenum">
              <a:rPr lang="en-CA" altLang="zh-CN">
                <a:latin typeface="Calibri" pitchFamily="34" charset="0"/>
              </a:rPr>
              <a:pPr eaLnBrk="1" hangingPunct="1"/>
              <a:t>56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863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4F0636-FAAA-4897-A293-A09701580917}" type="slidenum">
              <a:rPr lang="en-CA" altLang="zh-CN">
                <a:latin typeface="Calibri" pitchFamily="34" charset="0"/>
              </a:rPr>
              <a:pPr eaLnBrk="1" hangingPunct="1"/>
              <a:t>57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411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2EB126-920C-4439-B8DE-D90B34B8EA37}" type="slidenum">
              <a:rPr lang="en-CA" altLang="zh-CN">
                <a:latin typeface="Calibri" pitchFamily="34" charset="0"/>
              </a:rPr>
              <a:pPr eaLnBrk="1" hangingPunct="1"/>
              <a:t>58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580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C2E13C-9C22-4C77-BAAA-D9DBA5B5B340}" type="slidenum">
              <a:rPr lang="en-CA" altLang="zh-CN">
                <a:latin typeface="Calibri" pitchFamily="34" charset="0"/>
              </a:rPr>
              <a:pPr eaLnBrk="1" hangingPunct="1"/>
              <a:t>59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842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1620A5-4BFC-4792-A807-023DBFC75865}" type="slidenum">
              <a:rPr lang="en-CA" altLang="zh-CN">
                <a:latin typeface="Calibri" pitchFamily="34" charset="0"/>
              </a:rPr>
              <a:pPr eaLnBrk="1" hangingPunct="1"/>
              <a:t>60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40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B5492E-68A4-4F2E-A7C5-83F465A20168}" type="slidenum">
              <a:rPr lang="en-CA" altLang="zh-CN">
                <a:latin typeface="Calibri" pitchFamily="34" charset="0"/>
              </a:rPr>
              <a:pPr eaLnBrk="1" hangingPunct="1"/>
              <a:t>61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62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2BA078-D856-4159-94B4-9377FBF65FE4}" type="slidenum">
              <a:rPr lang="en-CA" altLang="zh-CN">
                <a:latin typeface="Calibri" pitchFamily="34" charset="0"/>
              </a:rPr>
              <a:pPr eaLnBrk="1" hangingPunct="1"/>
              <a:t>62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73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B375E4-CD07-4D58-A600-02CEB5FE0FBD}" type="slidenum">
              <a:rPr lang="en-CA" altLang="zh-CN">
                <a:latin typeface="Calibri" pitchFamily="34" charset="0"/>
              </a:rPr>
              <a:pPr eaLnBrk="1" hangingPunct="1"/>
              <a:t>63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782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FD573D-35C7-413C-BB27-C48F8D6E1DA1}" type="slidenum">
              <a:rPr lang="en-CA" altLang="zh-CN">
                <a:latin typeface="Calibri" pitchFamily="34" charset="0"/>
              </a:rPr>
              <a:pPr eaLnBrk="1" hangingPunct="1"/>
              <a:t>64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6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10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907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29ECE8-9F21-4B4A-AA34-476D449EB556}" type="slidenum">
              <a:rPr lang="en-CA" altLang="zh-CN">
                <a:latin typeface="Calibri" pitchFamily="34" charset="0"/>
              </a:rPr>
              <a:pPr eaLnBrk="1" hangingPunct="1"/>
              <a:t>65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527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9F9631-D3F7-4267-BAEE-690DA9CD9792}" type="slidenum">
              <a:rPr lang="en-CA" altLang="zh-CN">
                <a:latin typeface="Calibri" pitchFamily="34" charset="0"/>
              </a:rPr>
              <a:pPr eaLnBrk="1" hangingPunct="1"/>
              <a:t>66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33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9F9631-D3F7-4267-BAEE-690DA9CD9792}" type="slidenum">
              <a:rPr lang="en-CA" altLang="zh-CN">
                <a:latin typeface="Calibri" pitchFamily="34" charset="0"/>
              </a:rPr>
              <a:pPr eaLnBrk="1" hangingPunct="1"/>
              <a:t>67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66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9F9631-D3F7-4267-BAEE-690DA9CD9792}" type="slidenum">
              <a:rPr lang="en-CA" altLang="zh-CN">
                <a:latin typeface="Calibri" pitchFamily="34" charset="0"/>
              </a:rPr>
              <a:pPr eaLnBrk="1" hangingPunct="1"/>
              <a:t>68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381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9F9631-D3F7-4267-BAEE-690DA9CD9792}" type="slidenum">
              <a:rPr lang="en-CA" altLang="zh-CN">
                <a:latin typeface="Calibri" pitchFamily="34" charset="0"/>
              </a:rPr>
              <a:pPr eaLnBrk="1" hangingPunct="1"/>
              <a:t>69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981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B284E1-907D-4847-928A-BDC0EB456733}" type="slidenum">
              <a:rPr lang="en-CA" altLang="zh-CN">
                <a:latin typeface="Calibri" pitchFamily="34" charset="0"/>
              </a:rPr>
              <a:pPr eaLnBrk="1" hangingPunct="1"/>
              <a:t>70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613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B9F1A6-9116-402A-AFC3-BFE769B2F5E0}" type="slidenum">
              <a:rPr lang="en-CA" altLang="zh-CN">
                <a:latin typeface="Calibri" pitchFamily="34" charset="0"/>
              </a:rPr>
              <a:pPr eaLnBrk="1" hangingPunct="1"/>
              <a:t>71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876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本人是国际视觉电生理学会</a:t>
            </a:r>
            <a:r>
              <a:rPr lang="en-US" altLang="zh-CN" dirty="0" smtClean="0"/>
              <a:t>(ISCEV)</a:t>
            </a:r>
            <a:r>
              <a:rPr lang="zh-CN" altLang="en-US" dirty="0" smtClean="0"/>
              <a:t>的会员。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72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468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947529-AE57-45F2-A91A-181B2E131E4C}" type="slidenum">
              <a:rPr lang="en-CA" altLang="zh-CN">
                <a:latin typeface="Calibri" pitchFamily="34" charset="0"/>
              </a:rPr>
              <a:pPr eaLnBrk="1" hangingPunct="1"/>
              <a:t>11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7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58E43F-845A-44F2-A70B-1F43ADCB0A31}" type="slidenum">
              <a:rPr lang="en-CA" altLang="zh-CN">
                <a:latin typeface="Calibri" pitchFamily="34" charset="0"/>
              </a:rPr>
              <a:pPr eaLnBrk="1" hangingPunct="1"/>
              <a:t>12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01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zh-CN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58E43F-845A-44F2-A70B-1F43ADCB0A31}" type="slidenum">
              <a:rPr lang="en-CA" altLang="zh-CN">
                <a:latin typeface="Calibri" pitchFamily="34" charset="0"/>
              </a:rPr>
              <a:pPr eaLnBrk="1" hangingPunct="1"/>
              <a:t>13</a:t>
            </a:fld>
            <a:endParaRPr lang="en-CA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zh-CN" altLang="en-US"/>
              <a:pPr/>
              <a:t>17/9/26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440000"/>
            <a:ext cx="8280000" cy="5040000"/>
          </a:xfrm>
        </p:spPr>
        <p:txBody>
          <a:bodyPr/>
          <a:lstStyle>
            <a:lvl1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spcBef>
                <a:spcPts val="0"/>
              </a:spcBef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spcBef>
                <a:spcPts val="0"/>
              </a:spcBef>
              <a:defRPr kumimoji="0" lang="zh-CN" b="1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zh-CN" altLang="en-US"/>
              <a:pPr/>
              <a:t>17/9/26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zh-CN" altLang="en-US"/>
              <a:pPr/>
              <a:t>17/9/26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zh-CN" altLang="en-US"/>
              <a:pPr/>
              <a:t>17/9/26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kumimoji="0" lang="zh-C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zh-CN" altLang="en-US"/>
              <a:pPr/>
              <a:t>17/9/26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zh-CN" altLang="en-US"/>
              <a:pPr/>
              <a:t>17/9/26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dirty="0" smtClean="0"/>
              <a:t>单击此处编辑母版标题样式</a:t>
            </a:r>
            <a:endParaRPr kumimoji="0"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zh-CN" altLang="en-US"/>
              <a:pPr/>
              <a:t>17/9/26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image" Target="../media/image7.jpeg"/><Relationship Id="rId5" Type="http://schemas.openxmlformats.org/officeDocument/2006/relationships/image" Target="../media/image67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image" Target="../media/image7.jpeg"/><Relationship Id="rId5" Type="http://schemas.openxmlformats.org/officeDocument/2006/relationships/image" Target="../media/image68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image" Target="../media/image7.jpe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altLang="zh-CN" sz="1600" b="1" dirty="0" smtClean="0"/>
              <a:t>T&amp;R Team of Algorithm Design</a:t>
            </a:r>
          </a:p>
          <a:p>
            <a:r>
              <a:rPr lang="en-US" altLang="zh-CN" sz="1600" b="1" dirty="0" smtClean="0"/>
              <a:t>College of Computer Science and Engineering, CQU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0" dirty="0">
                <a:solidFill>
                  <a:prstClr val="white"/>
                </a:solidFill>
              </a:rPr>
              <a:t>Algorithm Analysis &amp; Design </a:t>
            </a:r>
            <a:br>
              <a:rPr lang="en-US" altLang="zh-CN" sz="4900" b="0" dirty="0">
                <a:solidFill>
                  <a:prstClr val="white"/>
                </a:solidFill>
              </a:rPr>
            </a:br>
            <a:r>
              <a:rPr lang="en-US" altLang="zh-CN" sz="4800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Introduction to Algorithm</a:t>
            </a:r>
            <a:endParaRPr lang="zh-CN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0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tx1"/>
                </a:solidFill>
                <a:ea typeface="宋体" charset="-122"/>
              </a:rPr>
              <a:t>A 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Simple Implementation – PARTITION</a:t>
            </a:r>
            <a:endParaRPr lang="en-US" altLang="zh-CN" sz="3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5157192"/>
            <a:ext cx="8280000" cy="1584176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The </a:t>
            </a:r>
            <a:r>
              <a:rPr lang="en-US" altLang="zh-CN" sz="2400" dirty="0">
                <a:solidFill>
                  <a:schemeClr val="tx1"/>
                </a:solidFill>
              </a:rPr>
              <a:t>operation of Partition on </a:t>
            </a:r>
            <a:r>
              <a:rPr lang="en-US" altLang="zh-CN" sz="2400" dirty="0" smtClean="0">
                <a:solidFill>
                  <a:schemeClr val="tx1"/>
                </a:solidFill>
              </a:rPr>
              <a:t>the </a:t>
            </a:r>
            <a:r>
              <a:rPr lang="en-US" altLang="zh-CN" sz="2400" dirty="0">
                <a:solidFill>
                  <a:schemeClr val="tx1"/>
                </a:solidFill>
              </a:rPr>
              <a:t>sample array. Lightly shaded array elements are all with values no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 (the pivot). Heavily shaded array elements are all with values greater than 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0" y="1285850"/>
            <a:ext cx="4076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1" y="1971650"/>
            <a:ext cx="4067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09850"/>
            <a:ext cx="41052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1850"/>
            <a:ext cx="41148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40957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94" y="1295375"/>
            <a:ext cx="4105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994" y="1971650"/>
            <a:ext cx="4095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28" y="2852936"/>
            <a:ext cx="40862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97" y="3590900"/>
            <a:ext cx="41433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289" y="4221088"/>
            <a:ext cx="19145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3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tx1"/>
                </a:solidFill>
                <a:ea typeface="宋体" charset="-122"/>
              </a:rPr>
              <a:t>A Simple Implementation – QUICKSORT</a:t>
            </a:r>
            <a:endParaRPr lang="en-US" altLang="zh-CN" sz="3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QUICKSORT</a:t>
            </a:r>
            <a:r>
              <a:rPr lang="en-US" altLang="zh-CN" sz="2800" dirty="0" smtClean="0">
                <a:solidFill>
                  <a:schemeClr val="tx1"/>
                </a:solidFill>
              </a:rPr>
              <a:t> (</a:t>
            </a:r>
            <a:r>
              <a:rPr lang="en-US" altLang="zh-CN" sz="2800" dirty="0">
                <a:solidFill>
                  <a:schemeClr val="tx1"/>
                </a:solidFill>
              </a:rPr>
              <a:t>A, p, r)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smtClean="0">
                <a:solidFill>
                  <a:srgbClr val="0000FF"/>
                </a:solidFill>
              </a:rPr>
              <a:t>IF</a:t>
            </a:r>
            <a:r>
              <a:rPr lang="en-US" altLang="zh-CN" sz="2800" dirty="0" smtClean="0">
                <a:solidFill>
                  <a:schemeClr val="tx1"/>
                </a:solidFill>
              </a:rPr>
              <a:t> p </a:t>
            </a:r>
            <a:r>
              <a:rPr lang="en-US" altLang="zh-CN" sz="2800" dirty="0">
                <a:solidFill>
                  <a:schemeClr val="tx1"/>
                </a:solidFill>
              </a:rPr>
              <a:t>&lt; r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smtClean="0">
                <a:solidFill>
                  <a:srgbClr val="0000FF"/>
                </a:solidFill>
              </a:rPr>
              <a:t>THEN</a:t>
            </a:r>
            <a:r>
              <a:rPr lang="en-US" altLang="zh-CN" sz="2800" dirty="0" smtClean="0">
                <a:solidFill>
                  <a:schemeClr val="tx1"/>
                </a:solidFill>
              </a:rPr>
              <a:t> q </a:t>
            </a:r>
            <a:r>
              <a:rPr lang="en-US" altLang="zh-CN" sz="2800" dirty="0">
                <a:solidFill>
                  <a:schemeClr val="tx1"/>
                </a:solidFill>
              </a:rPr>
              <a:t>← </a:t>
            </a:r>
            <a:r>
              <a:rPr lang="en-US" altLang="zh-CN" sz="2800" dirty="0" smtClean="0">
                <a:solidFill>
                  <a:srgbClr val="FF0000"/>
                </a:solidFill>
              </a:rPr>
              <a:t>PARTITION</a:t>
            </a:r>
            <a:r>
              <a:rPr lang="en-US" altLang="zh-CN" sz="2800" dirty="0" smtClean="0">
                <a:solidFill>
                  <a:schemeClr val="tx1"/>
                </a:solidFill>
              </a:rPr>
              <a:t> (</a:t>
            </a:r>
            <a:r>
              <a:rPr lang="en-US" altLang="zh-CN" sz="2800" dirty="0">
                <a:solidFill>
                  <a:schemeClr val="tx1"/>
                </a:solidFill>
              </a:rPr>
              <a:t>A, p, r)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		  </a:t>
            </a:r>
            <a:r>
              <a:rPr lang="en-US" altLang="zh-CN" sz="2800" dirty="0" smtClean="0">
                <a:solidFill>
                  <a:srgbClr val="FF0000"/>
                </a:solidFill>
              </a:rPr>
              <a:t>QUICKSORT</a:t>
            </a:r>
            <a:r>
              <a:rPr lang="en-US" altLang="zh-CN" sz="2800" dirty="0" smtClean="0">
                <a:solidFill>
                  <a:schemeClr val="tx1"/>
                </a:solidFill>
              </a:rPr>
              <a:t> (A</a:t>
            </a:r>
            <a:r>
              <a:rPr lang="en-US" altLang="zh-CN" sz="2800" dirty="0">
                <a:solidFill>
                  <a:schemeClr val="tx1"/>
                </a:solidFill>
              </a:rPr>
              <a:t>, p, q–1)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		  </a:t>
            </a:r>
            <a:r>
              <a:rPr lang="en-US" altLang="zh-CN" sz="2800" dirty="0" smtClean="0">
                <a:solidFill>
                  <a:srgbClr val="FF0000"/>
                </a:solidFill>
              </a:rPr>
              <a:t>QUICKSORT</a:t>
            </a:r>
            <a:r>
              <a:rPr lang="en-US" altLang="zh-CN" sz="2800" dirty="0" smtClean="0">
                <a:solidFill>
                  <a:schemeClr val="tx1"/>
                </a:solidFill>
              </a:rPr>
              <a:t> (A</a:t>
            </a:r>
            <a:r>
              <a:rPr lang="en-US" altLang="zh-CN" sz="2800" dirty="0">
                <a:solidFill>
                  <a:schemeClr val="tx1"/>
                </a:solidFill>
              </a:rPr>
              <a:t>, q+1, r)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Initial </a:t>
            </a:r>
            <a:r>
              <a:rPr lang="en-US" altLang="zh-CN" sz="2800" dirty="0">
                <a:solidFill>
                  <a:schemeClr val="tx1"/>
                </a:solidFill>
              </a:rPr>
              <a:t>call: QUICKSORT(A, 1, n)</a:t>
            </a: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84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Run-time Analysis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In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the best case, the list will be split into two approximately equal sub-lists, and thus, the run time could be very similar to that of merge sort:  </a:t>
            </a:r>
            <a:r>
              <a:rPr lang="en-US" altLang="zh-CN" sz="2800" dirty="0" smtClean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 log 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)</a:t>
            </a:r>
            <a:endParaRPr lang="en-US" altLang="zh-CN" sz="2800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1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Recursive Tree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of the Best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1052736"/>
            <a:ext cx="8280000" cy="5040000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recursion tree for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quick sort in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which the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partition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always balances the two sides of the partition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equally.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The resulting running time is </a:t>
            </a:r>
            <a:r>
              <a:rPr lang="en-US" altLang="zh-CN" sz="2400" dirty="0" smtClean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 log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)</a:t>
            </a:r>
          </a:p>
          <a:p>
            <a:pPr algn="just"/>
            <a:endParaRPr lang="en-US" altLang="zh-CN" sz="2400" dirty="0" smtClean="0">
              <a:solidFill>
                <a:srgbClr val="FF0000"/>
              </a:solidFill>
              <a:ea typeface="宋体" charset="-122"/>
            </a:endParaRPr>
          </a:p>
          <a:p>
            <a:pPr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The question is: WHAT happens if we don’t get that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lucky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?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</p:txBody>
      </p:sp>
      <p:grpSp>
        <p:nvGrpSpPr>
          <p:cNvPr id="4" name="Group 10"/>
          <p:cNvGrpSpPr>
            <a:grpSpLocks noChangeAspect="1"/>
          </p:cNvGrpSpPr>
          <p:nvPr/>
        </p:nvGrpSpPr>
        <p:grpSpPr bwMode="auto">
          <a:xfrm>
            <a:off x="611560" y="3068960"/>
            <a:ext cx="7884726" cy="3600000"/>
            <a:chOff x="528" y="846"/>
            <a:chExt cx="4560" cy="2082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46"/>
              <a:ext cx="4427" cy="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128" y="2688"/>
              <a:ext cx="96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2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Worst-case Scenario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Suppose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we choose the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smallest element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as our pivot and we try ordering a sorted list:</a:t>
            </a:r>
          </a:p>
          <a:p>
            <a:pPr>
              <a:buFont typeface="Arial" charset="0"/>
              <a:buNone/>
            </a:pPr>
            <a:endParaRPr lang="en-US" altLang="zh-CN" sz="3600" dirty="0" smtClean="0">
              <a:latin typeface="Arial" charset="0"/>
              <a:cs typeface="Arial" charset="0"/>
            </a:endParaRPr>
          </a:p>
          <a:p>
            <a:pPr algn="just">
              <a:spcAft>
                <a:spcPts val="1200"/>
              </a:spcAft>
            </a:pP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Using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2, we partition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the original list into</a:t>
            </a: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>
              <a:buFont typeface="Arial" charset="0"/>
              <a:buNone/>
            </a:pPr>
            <a:endParaRPr lang="en-US" altLang="zh-CN" sz="3600" dirty="0" smtClean="0">
              <a:latin typeface="Arial" charset="0"/>
              <a:cs typeface="Arial" charset="0"/>
            </a:endParaRP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still have to sort a list of size n – 1</a:t>
            </a:r>
          </a:p>
          <a:p>
            <a:pPr>
              <a:buFont typeface="Arial" charset="0"/>
              <a:buNone/>
            </a:pPr>
            <a:endParaRPr lang="en-US" altLang="zh-CN" sz="3600" dirty="0" smtClean="0">
              <a:latin typeface="Arial" charset="0"/>
              <a:cs typeface="Arial" charset="0"/>
            </a:endParaRP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The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run time is T(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 = T(</a:t>
            </a:r>
            <a:r>
              <a:rPr lang="en-US" altLang="zh-CN" sz="2800" i="1" dirty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 – 1) + </a:t>
            </a:r>
            <a:r>
              <a:rPr lang="en-US" altLang="zh-CN" sz="2800" dirty="0" smtClean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) = </a:t>
            </a:r>
            <a:r>
              <a:rPr lang="en-US" altLang="zh-CN" sz="2800" dirty="0" smtClean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800" baseline="30000" dirty="0" smtClean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)</a:t>
            </a:r>
          </a:p>
          <a:p>
            <a:pPr lvl="1" algn="just"/>
            <a:endParaRPr lang="en-US" altLang="zh-CN" sz="2400" dirty="0" smtClean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Thus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, the run time drops from </a:t>
            </a:r>
            <a:r>
              <a:rPr lang="en-US" altLang="zh-CN" sz="2400" dirty="0" smtClean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 log 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)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to </a:t>
            </a:r>
            <a:r>
              <a:rPr lang="en-US" altLang="zh-CN" sz="2400" dirty="0" smtClean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84050"/>
              </p:ext>
            </p:extLst>
          </p:nvPr>
        </p:nvGraphicFramePr>
        <p:xfrm>
          <a:off x="1115616" y="2553469"/>
          <a:ext cx="7224705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80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38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95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84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66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10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79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26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87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96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12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43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81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61451"/>
              </p:ext>
            </p:extLst>
          </p:nvPr>
        </p:nvGraphicFramePr>
        <p:xfrm>
          <a:off x="1115616" y="3645024"/>
          <a:ext cx="7224712" cy="371475"/>
        </p:xfrm>
        <a:graphic>
          <a:graphicData uri="http://schemas.openxmlformats.org/drawingml/2006/table">
            <a:tbl>
              <a:tblPr/>
              <a:tblGrid>
                <a:gridCol w="481012"/>
                <a:gridCol w="482600"/>
                <a:gridCol w="481013"/>
                <a:gridCol w="482600"/>
                <a:gridCol w="481012"/>
                <a:gridCol w="481013"/>
                <a:gridCol w="482600"/>
                <a:gridCol w="481012"/>
                <a:gridCol w="482600"/>
                <a:gridCol w="481013"/>
                <a:gridCol w="481012"/>
                <a:gridCol w="482600"/>
                <a:gridCol w="481013"/>
                <a:gridCol w="481012"/>
                <a:gridCol w="482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2</a:t>
                      </a:r>
                      <a:endParaRPr kumimoji="0" lang="en-CA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84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81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3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Recursive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Tree of the Worst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1052736"/>
            <a:ext cx="8280000" cy="5040000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A recursion tree for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quick sort in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which the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partition always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puts only a single element on one side of the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partition. The 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resulting running time is  </a:t>
            </a:r>
            <a:r>
              <a:rPr lang="en-US" altLang="zh-CN" sz="2400" dirty="0" smtClean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zh-CN" sz="2400" baseline="30000" dirty="0" smtClean="0">
                <a:solidFill>
                  <a:srgbClr val="FF0000"/>
                </a:solidFill>
                <a:ea typeface="宋体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)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54" y="2492896"/>
            <a:ext cx="643340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chemeClr val="tx1"/>
                </a:solidFill>
                <a:ea typeface="宋体" charset="-122"/>
              </a:rPr>
              <a:t>Recursive Tree of the Balanced Case</a:t>
            </a:r>
            <a:endParaRPr lang="en-US" altLang="zh-CN" sz="4000" dirty="0" smtClean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>
                <a:solidFill>
                  <a:schemeClr val="tx1"/>
                </a:solidFill>
              </a:rPr>
              <a:t>What if the split is always </a:t>
            </a:r>
            <a:r>
              <a:rPr lang="en-US" altLang="zh-CN" dirty="0" smtClean="0">
                <a:solidFill>
                  <a:schemeClr val="tx1"/>
                </a:solidFill>
              </a:rPr>
              <a:t>1:9?</a:t>
            </a:r>
          </a:p>
          <a:p>
            <a:pPr lvl="1" algn="just"/>
            <a:endParaRPr lang="en-US" altLang="zh-CN" dirty="0" smtClean="0">
              <a:solidFill>
                <a:schemeClr val="tx1"/>
              </a:solidFill>
            </a:endParaRPr>
          </a:p>
          <a:p>
            <a:pPr lvl="1" algn="just"/>
            <a:r>
              <a:rPr lang="en-US" altLang="zh-CN" dirty="0" smtClean="0">
                <a:solidFill>
                  <a:schemeClr val="tx1"/>
                </a:solidFill>
              </a:rPr>
              <a:t>T(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</a:rPr>
              <a:t>= </a:t>
            </a:r>
            <a:r>
              <a:rPr lang="en-US" altLang="zh-CN" dirty="0">
                <a:solidFill>
                  <a:schemeClr val="tx1"/>
                </a:solidFill>
              </a:rPr>
              <a:t>T(9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/10) + T(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/10) + </a:t>
            </a:r>
            <a:r>
              <a:rPr lang="en-US" altLang="zh-CN" dirty="0" smtClean="0">
                <a:solidFill>
                  <a:schemeClr val="tx1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1" algn="just"/>
            <a:endParaRPr lang="en-US" altLang="zh-CN" dirty="0" smtClean="0">
              <a:solidFill>
                <a:schemeClr val="tx1"/>
              </a:solidFill>
            </a:endParaRPr>
          </a:p>
          <a:p>
            <a:pPr lvl="1" algn="just"/>
            <a:r>
              <a:rPr lang="en-US" altLang="zh-CN" dirty="0" smtClean="0">
                <a:solidFill>
                  <a:schemeClr val="tx1"/>
                </a:solidFill>
              </a:rPr>
              <a:t>What </a:t>
            </a:r>
            <a:r>
              <a:rPr lang="en-US" altLang="zh-CN" dirty="0">
                <a:solidFill>
                  <a:schemeClr val="tx1"/>
                </a:solidFill>
              </a:rPr>
              <a:t>is the solution to this recurrence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42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chemeClr val="tx1"/>
                </a:solidFill>
                <a:ea typeface="宋体" charset="-122"/>
              </a:rPr>
              <a:t>Recursive Tree of the Balanced Case</a:t>
            </a:r>
            <a:endParaRPr lang="en-US" altLang="zh-CN" sz="4000" dirty="0" smtClean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5212450"/>
            <a:ext cx="8280000" cy="126755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A recursion tree for </a:t>
            </a:r>
            <a:r>
              <a:rPr lang="en-US" altLang="zh-CN" dirty="0" smtClean="0">
                <a:solidFill>
                  <a:schemeClr val="tx1"/>
                </a:solidFill>
              </a:rPr>
              <a:t>quick sort in </a:t>
            </a:r>
            <a:r>
              <a:rPr lang="en-US" altLang="zh-CN" dirty="0">
                <a:solidFill>
                  <a:schemeClr val="tx1"/>
                </a:solidFill>
              </a:rPr>
              <a:t>which </a:t>
            </a:r>
            <a:r>
              <a:rPr lang="en-US" altLang="zh-CN" dirty="0" smtClean="0">
                <a:solidFill>
                  <a:schemeClr val="tx1"/>
                </a:solidFill>
              </a:rPr>
              <a:t>partition always </a:t>
            </a:r>
            <a:r>
              <a:rPr lang="en-US" altLang="zh-CN" dirty="0">
                <a:solidFill>
                  <a:schemeClr val="tx1"/>
                </a:solidFill>
              </a:rPr>
              <a:t>produces a 9-to-1 split, yielding a running time of 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i="1" dirty="0" smtClean="0">
                <a:solidFill>
                  <a:srgbClr val="FF0000"/>
                </a:solidFill>
              </a:rPr>
              <a:t>(n </a:t>
            </a:r>
            <a:r>
              <a:rPr lang="en-US" altLang="zh-CN" dirty="0" smtClean="0">
                <a:solidFill>
                  <a:srgbClr val="FF0000"/>
                </a:solidFill>
              </a:rPr>
              <a:t>log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i="1" dirty="0">
                <a:solidFill>
                  <a:srgbClr val="FF0000"/>
                </a:solidFill>
              </a:rPr>
              <a:t>)</a:t>
            </a:r>
            <a:endParaRPr lang="el-GR" altLang="zh-CN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052736"/>
            <a:ext cx="70389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54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chemeClr val="tx1"/>
                </a:solidFill>
                <a:ea typeface="宋体" charset="-122"/>
              </a:rPr>
              <a:t>Average-case </a:t>
            </a:r>
            <a:r>
              <a:rPr lang="en-US" altLang="zh-CN" sz="4000" dirty="0" err="1" smtClean="0">
                <a:solidFill>
                  <a:schemeClr val="tx1"/>
                </a:solidFill>
                <a:ea typeface="宋体" charset="-122"/>
              </a:rPr>
              <a:t>Senario</a:t>
            </a:r>
            <a:endParaRPr lang="en-US" altLang="zh-CN" sz="4000" dirty="0" smtClean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80000" cy="126755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A recursion tree for </a:t>
            </a:r>
            <a:r>
              <a:rPr lang="en-US" altLang="zh-CN" dirty="0" smtClean="0">
                <a:solidFill>
                  <a:schemeClr val="tx1"/>
                </a:solidFill>
              </a:rPr>
              <a:t>quick sort in </a:t>
            </a:r>
            <a:r>
              <a:rPr lang="en-US" altLang="zh-CN" dirty="0">
                <a:solidFill>
                  <a:schemeClr val="tx1"/>
                </a:solidFill>
              </a:rPr>
              <a:t>which </a:t>
            </a:r>
            <a:r>
              <a:rPr lang="en-US" altLang="zh-CN" dirty="0" smtClean="0">
                <a:solidFill>
                  <a:schemeClr val="tx1"/>
                </a:solidFill>
              </a:rPr>
              <a:t>partition always </a:t>
            </a:r>
            <a:r>
              <a:rPr lang="en-US" altLang="zh-CN" dirty="0">
                <a:solidFill>
                  <a:schemeClr val="tx1"/>
                </a:solidFill>
              </a:rPr>
              <a:t>produces a 9-to-1 split, yielding a running time of 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rgbClr val="FF0000"/>
                </a:solidFill>
                <a:latin typeface="Symbol" pitchFamily="18" charset="2"/>
                <a:ea typeface="宋体" charset="-122"/>
                <a:cs typeface="Arial" charset="0"/>
              </a:rPr>
              <a:t>Q</a:t>
            </a:r>
            <a:r>
              <a:rPr lang="en-US" altLang="zh-CN" i="1" dirty="0" smtClean="0">
                <a:solidFill>
                  <a:srgbClr val="FF0000"/>
                </a:solidFill>
              </a:rPr>
              <a:t>(n </a:t>
            </a:r>
            <a:r>
              <a:rPr lang="en-US" altLang="zh-CN" dirty="0" smtClean="0">
                <a:solidFill>
                  <a:srgbClr val="FF0000"/>
                </a:solidFill>
              </a:rPr>
              <a:t>log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en-US" altLang="zh-CN" i="1" dirty="0">
                <a:solidFill>
                  <a:srgbClr val="FF0000"/>
                </a:solidFill>
              </a:rPr>
              <a:t>)</a:t>
            </a:r>
            <a:endParaRPr lang="el-GR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3528" y="3756363"/>
                <a:ext cx="8568952" cy="2030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2400" dirty="0">
                    <a:ea typeface="宋体" charset="-122"/>
                  </a:rPr>
                  <a:t>If we choose a random pivot, this will, on average, divide a set of </a:t>
                </a:r>
                <a:r>
                  <a:rPr lang="en-US" altLang="zh-CN" sz="2400" i="1" dirty="0">
                    <a:ea typeface="宋体" charset="-122"/>
                  </a:rPr>
                  <a:t>n</a:t>
                </a:r>
                <a:r>
                  <a:rPr lang="en-US" altLang="zh-CN" sz="2400" dirty="0">
                    <a:ea typeface="宋体" charset="-122"/>
                  </a:rPr>
                  <a:t> items into two sets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𝟑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2400" dirty="0">
                    <a:ea typeface="宋体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400" dirty="0">
                  <a:ea typeface="宋体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2400" dirty="0" smtClean="0">
                    <a:ea typeface="宋体" charset="-122"/>
                  </a:rPr>
                  <a:t>90 </a:t>
                </a:r>
                <a:r>
                  <a:rPr lang="en-US" altLang="zh-CN" sz="2400" dirty="0">
                    <a:ea typeface="宋体" charset="-122"/>
                  </a:rPr>
                  <a:t>% of the time the width will have a ratio of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宋体" charset="-122"/>
                  </a:rPr>
                  <a:t>1:19 or better</a:t>
                </a:r>
                <a:r>
                  <a:rPr lang="en-US" altLang="zh-CN" sz="2400" dirty="0">
                    <a:ea typeface="宋体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56363"/>
                <a:ext cx="8568952" cy="2030492"/>
              </a:xfrm>
              <a:prstGeom prst="rect">
                <a:avLst/>
              </a:prstGeom>
              <a:blipFill rotWithShape="1">
                <a:blip r:embed="rId3"/>
                <a:stretch>
                  <a:fillRect l="-1067" t="-300" r="-1138" b="-6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50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51520" y="2077200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7.2 </a:t>
            </a:r>
            <a:r>
              <a:rPr lang="en-US" altLang="zh-CN" b="1" dirty="0"/>
              <a:t>Improving Quick Sort with Medians</a:t>
            </a:r>
          </a:p>
        </p:txBody>
      </p:sp>
    </p:spTree>
    <p:extLst>
      <p:ext uri="{BB962C8B-B14F-4D97-AF65-F5344CB8AC3E}">
        <p14:creationId xmlns:p14="http://schemas.microsoft.com/office/powerpoint/2010/main" val="24620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077200"/>
            <a:ext cx="8352928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Chapter </a:t>
            </a:r>
            <a:r>
              <a:rPr lang="en-US" altLang="zh-CN" b="1" dirty="0"/>
              <a:t>7</a:t>
            </a:r>
            <a:r>
              <a:rPr lang="en-US" altLang="zh-CN" b="1" dirty="0" smtClean="0"/>
              <a:t>: Quick Sort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7201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Alternate Strategy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Our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goal is to choose 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median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element in the list as our pivot:</a:t>
            </a:r>
          </a:p>
          <a:p>
            <a:pPr>
              <a:buFont typeface="Arial" charset="0"/>
              <a:buNone/>
            </a:pPr>
            <a:endParaRPr lang="en-US" altLang="zh-CN" sz="40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zh-CN" sz="4000" dirty="0" smtClean="0">
              <a:latin typeface="Arial" charset="0"/>
              <a:cs typeface="Arial" charset="0"/>
            </a:endParaRPr>
          </a:p>
          <a:p>
            <a:pPr algn="just"/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Unfortunately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, it’s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DIFFICULT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 to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find</a:t>
            </a:r>
          </a:p>
          <a:p>
            <a:pPr algn="just"/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Alternate strategy: take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median of a subset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of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entries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For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example, take the median of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the first, middle, and last entries</a:t>
            </a:r>
          </a:p>
          <a:p>
            <a:pPr>
              <a:buFont typeface="Arial" charset="0"/>
              <a:buNone/>
            </a:pPr>
            <a:endParaRPr lang="en-US" altLang="zh-CN" baseline="300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zh-CN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99294"/>
              </p:ext>
            </p:extLst>
          </p:nvPr>
        </p:nvGraphicFramePr>
        <p:xfrm>
          <a:off x="1091711" y="2708920"/>
          <a:ext cx="7224705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80</a:t>
                      </a:r>
                      <a:endParaRPr lang="en-CA" sz="18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38</a:t>
                      </a:r>
                      <a:endParaRPr lang="en-CA" sz="18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95</a:t>
                      </a:r>
                      <a:endParaRPr lang="en-CA" sz="18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84</a:t>
                      </a:r>
                      <a:endParaRPr lang="en-CA" sz="18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rgbClr val="FF0000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66</a:t>
                      </a:r>
                      <a:endParaRPr lang="en-CA" sz="1800" b="1" dirty="0">
                        <a:solidFill>
                          <a:srgbClr val="FF0000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en-CA" sz="18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79</a:t>
                      </a:r>
                      <a:endParaRPr lang="en-CA" sz="18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en-CA" sz="1800" b="1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26</a:t>
                      </a:r>
                      <a:endParaRPr lang="en-CA" sz="18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87</a:t>
                      </a:r>
                      <a:endParaRPr lang="en-CA" sz="18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96</a:t>
                      </a:r>
                      <a:endParaRPr lang="en-CA" sz="18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12</a:t>
                      </a:r>
                      <a:endParaRPr lang="en-CA" sz="18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43</a:t>
                      </a:r>
                      <a:endParaRPr lang="en-CA" sz="18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81</a:t>
                      </a:r>
                      <a:endParaRPr lang="en-CA" sz="18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en-CA" sz="1800" b="1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Choose the Median-of-Three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3600" dirty="0" smtClean="0">
                <a:solidFill>
                  <a:schemeClr val="tx1"/>
                </a:solidFill>
                <a:ea typeface="宋体" charset="-122"/>
              </a:rPr>
              <a:t>It 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is difficult to find the median so consider another strategy</a:t>
            </a:r>
            <a:r>
              <a:rPr lang="en-US" altLang="zh-CN" sz="3600" dirty="0" smtClean="0">
                <a:solidFill>
                  <a:schemeClr val="tx1"/>
                </a:solidFill>
                <a:ea typeface="宋体" charset="-122"/>
              </a:rPr>
              <a:t>:</a:t>
            </a:r>
            <a:endParaRPr lang="en-US" altLang="zh-CN" sz="3600" dirty="0">
              <a:solidFill>
                <a:schemeClr val="tx1"/>
              </a:solidFill>
              <a:ea typeface="宋体" charset="-122"/>
            </a:endParaRPr>
          </a:p>
          <a:p>
            <a:pPr lvl="1" algn="just"/>
            <a:endParaRPr lang="en-US" altLang="zh-CN" sz="3200" dirty="0" smtClean="0">
              <a:solidFill>
                <a:schemeClr val="tx1"/>
              </a:solidFill>
              <a:ea typeface="宋体" charset="-122"/>
            </a:endParaRPr>
          </a:p>
          <a:p>
            <a:pPr lvl="1" algn="just"/>
            <a:r>
              <a:rPr lang="en-US" altLang="zh-CN" sz="3200" dirty="0" smtClean="0">
                <a:solidFill>
                  <a:schemeClr val="tx1"/>
                </a:solidFill>
                <a:ea typeface="宋体" charset="-122"/>
              </a:rPr>
              <a:t>Choose </a:t>
            </a:r>
            <a:r>
              <a:rPr lang="en-US" altLang="zh-CN" sz="3200" dirty="0">
                <a:solidFill>
                  <a:schemeClr val="tx1"/>
                </a:solidFill>
                <a:ea typeface="宋体" charset="-122"/>
              </a:rPr>
              <a:t>the median of the first, middle, and last entries in the list</a:t>
            </a:r>
          </a:p>
          <a:p>
            <a:endParaRPr lang="en-US" altLang="zh-CN" sz="3600" dirty="0" smtClean="0">
              <a:latin typeface="Arial" charset="0"/>
              <a:cs typeface="Arial" charset="0"/>
            </a:endParaRPr>
          </a:p>
          <a:p>
            <a:endParaRPr lang="en-US" altLang="zh-CN" sz="3600" dirty="0" smtClean="0">
              <a:latin typeface="Arial" charset="0"/>
              <a:cs typeface="Arial" charset="0"/>
            </a:endParaRPr>
          </a:p>
          <a:p>
            <a:pPr algn="just"/>
            <a:r>
              <a:rPr lang="en-US" altLang="zh-CN" sz="3600" dirty="0" smtClean="0">
                <a:solidFill>
                  <a:schemeClr val="tx1"/>
                </a:solidFill>
                <a:ea typeface="宋体" charset="-122"/>
              </a:rPr>
              <a:t>This 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will usually give a </a:t>
            </a:r>
            <a:r>
              <a:rPr lang="en-US" altLang="zh-CN" sz="3600" dirty="0" smtClean="0">
                <a:solidFill>
                  <a:srgbClr val="FF0000"/>
                </a:solidFill>
                <a:ea typeface="宋体" charset="-122"/>
              </a:rPr>
              <a:t>much better 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approximation of the actual median</a:t>
            </a:r>
          </a:p>
        </p:txBody>
      </p:sp>
      <p:pic>
        <p:nvPicPr>
          <p:cNvPr id="12292" name="Picture 5" descr="qs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3096"/>
            <a:ext cx="6681607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3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Choose the Median-of-Three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Sorting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 elements based on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44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results in two sub-lists, each of which must be sorted (again, using quicksort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)</a:t>
            </a:r>
          </a:p>
          <a:p>
            <a:pPr marL="0" indent="0" algn="just">
              <a:buNone/>
            </a:pP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algn="just"/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We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select 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26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to partition the first sub-list:</a:t>
            </a:r>
          </a:p>
          <a:p>
            <a:pPr>
              <a:buFontTx/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zh-CN" dirty="0" smtClean="0">
              <a:latin typeface="Arial" charset="0"/>
              <a:cs typeface="Arial" charset="0"/>
            </a:endParaRPr>
          </a:p>
          <a:p>
            <a:pPr algn="just"/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and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81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to partition the second sub-list:</a:t>
            </a:r>
          </a:p>
        </p:txBody>
      </p:sp>
      <p:pic>
        <p:nvPicPr>
          <p:cNvPr id="13316" name="Picture 5" descr="qs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5661312"/>
            <a:ext cx="6681593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 descr="qs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0" y="4149144"/>
            <a:ext cx="6681593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55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Choose the </a:t>
            </a:r>
            <a:r>
              <a:rPr lang="en-US" altLang="zh-CN" dirty="0">
                <a:latin typeface="Arial" charset="0"/>
                <a:cs typeface="Arial" charset="0"/>
              </a:rPr>
              <a:t>Median-of-Three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5900" dirty="0" smtClean="0">
                    <a:solidFill>
                      <a:schemeClr val="tx1"/>
                    </a:solidFill>
                    <a:ea typeface="宋体" charset="-122"/>
                  </a:rPr>
                  <a:t>If </a:t>
                </a:r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we choose a random pivot, this will, on average, divide a set of </a:t>
                </a:r>
                <a:r>
                  <a:rPr lang="en-US" altLang="zh-CN" sz="59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 items into two sets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59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59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59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5900" dirty="0" smtClean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59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59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𝟑</m:t>
                        </m:r>
                        <m: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5800" dirty="0" smtClean="0">
                    <a:solidFill>
                      <a:schemeClr val="tx1"/>
                    </a:solidFill>
                    <a:ea typeface="宋体" charset="-122"/>
                  </a:rPr>
                  <a:t>.</a:t>
                </a:r>
                <a:endParaRPr lang="en-US" altLang="zh-CN" sz="58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lvl="1" algn="just">
                  <a:lnSpc>
                    <a:spcPct val="120000"/>
                  </a:lnSpc>
                </a:pPr>
                <a:r>
                  <a:rPr lang="en-US" altLang="zh-CN" sz="5100" dirty="0" smtClean="0">
                    <a:solidFill>
                      <a:schemeClr val="tx1"/>
                    </a:solidFill>
                    <a:ea typeface="宋体" charset="-122"/>
                  </a:rPr>
                  <a:t>90 </a:t>
                </a:r>
                <a:r>
                  <a:rPr lang="en-US" altLang="zh-CN" sz="5100" dirty="0">
                    <a:solidFill>
                      <a:schemeClr val="tx1"/>
                    </a:solidFill>
                    <a:ea typeface="宋体" charset="-122"/>
                  </a:rPr>
                  <a:t>% of the time the width will have a ratio </a:t>
                </a:r>
                <a:r>
                  <a:rPr lang="en-US" altLang="zh-CN" sz="5100" dirty="0" smtClean="0">
                    <a:solidFill>
                      <a:schemeClr val="tx1"/>
                    </a:solidFill>
                    <a:ea typeface="宋体" charset="-122"/>
                  </a:rPr>
                  <a:t>of </a:t>
                </a:r>
                <a:r>
                  <a:rPr lang="en-US" altLang="zh-CN" sz="5100" dirty="0" smtClean="0">
                    <a:solidFill>
                      <a:srgbClr val="FF0000"/>
                    </a:solidFill>
                    <a:ea typeface="宋体" charset="-122"/>
                  </a:rPr>
                  <a:t>1:19 </a:t>
                </a:r>
                <a:r>
                  <a:rPr lang="en-US" altLang="zh-CN" sz="5100" dirty="0">
                    <a:solidFill>
                      <a:srgbClr val="FF0000"/>
                    </a:solidFill>
                    <a:ea typeface="宋体" charset="-122"/>
                  </a:rPr>
                  <a:t>or </a:t>
                </a:r>
                <a:r>
                  <a:rPr lang="en-US" altLang="zh-CN" sz="5100" dirty="0" smtClean="0">
                    <a:solidFill>
                      <a:srgbClr val="FF0000"/>
                    </a:solidFill>
                    <a:ea typeface="宋体" charset="-122"/>
                  </a:rPr>
                  <a:t>better</a:t>
                </a:r>
                <a:r>
                  <a:rPr lang="en-US" altLang="zh-CN" sz="5100" dirty="0" smtClean="0">
                    <a:solidFill>
                      <a:schemeClr val="tx1"/>
                    </a:solidFill>
                    <a:ea typeface="宋体" charset="-122"/>
                  </a:rPr>
                  <a:t>.</a:t>
                </a:r>
                <a:endParaRPr lang="en-US" altLang="zh-CN" sz="5100" dirty="0">
                  <a:solidFill>
                    <a:schemeClr val="tx1"/>
                  </a:solidFill>
                  <a:ea typeface="宋体" charset="-122"/>
                </a:endParaRPr>
              </a:p>
              <a:p>
                <a:pPr lvl="1" algn="just">
                  <a:lnSpc>
                    <a:spcPct val="120000"/>
                  </a:lnSpc>
                </a:pPr>
                <a:endParaRPr lang="en-US" altLang="zh-CN" dirty="0" smtClean="0">
                  <a:latin typeface="Arial" charset="0"/>
                  <a:cs typeface="Arial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5900" dirty="0" smtClean="0">
                    <a:solidFill>
                      <a:schemeClr val="tx1"/>
                    </a:solidFill>
                    <a:ea typeface="宋体" charset="-122"/>
                  </a:rPr>
                  <a:t>Choosing </a:t>
                </a:r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the </a:t>
                </a:r>
                <a:r>
                  <a:rPr lang="en-US" altLang="zh-CN" sz="5900" dirty="0" smtClean="0">
                    <a:solidFill>
                      <a:schemeClr val="tx1"/>
                    </a:solidFill>
                    <a:ea typeface="宋体" charset="-122"/>
                  </a:rPr>
                  <a:t>median-of-three will</a:t>
                </a:r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, on average, </a:t>
                </a:r>
                <a:r>
                  <a:rPr lang="en-US" altLang="zh-CN" sz="5900" dirty="0" smtClean="0">
                    <a:solidFill>
                      <a:schemeClr val="tx1"/>
                    </a:solidFill>
                    <a:ea typeface="宋体" charset="-122"/>
                  </a:rPr>
                  <a:t>divide </a:t>
                </a:r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the </a:t>
                </a:r>
                <a:r>
                  <a:rPr lang="en-US" altLang="zh-CN" sz="5900" i="1" dirty="0">
                    <a:solidFill>
                      <a:schemeClr val="tx1"/>
                    </a:solidFill>
                    <a:ea typeface="宋体" charset="-122"/>
                  </a:rPr>
                  <a:t>n</a:t>
                </a:r>
                <a:r>
                  <a:rPr lang="en-US" altLang="zh-CN" sz="5900" dirty="0">
                    <a:solidFill>
                      <a:schemeClr val="tx1"/>
                    </a:solidFill>
                    <a:ea typeface="宋体" charset="-122"/>
                  </a:rPr>
                  <a:t> items into two sets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59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𝟓</m:t>
                        </m:r>
                        <m: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59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altLang="zh-CN" sz="5900" dirty="0" smtClean="0">
                    <a:solidFill>
                      <a:schemeClr val="tx1"/>
                    </a:solidFill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5900" b="1" i="1" smtClean="0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𝟏𝟏</m:t>
                        </m:r>
                        <m: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sz="5900" i="1">
                            <a:solidFill>
                              <a:srgbClr val="FF0000"/>
                            </a:solidFill>
                            <a:latin typeface="Cambria Math"/>
                            <a:ea typeface="宋体" charset="-122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altLang="zh-CN" sz="5900" dirty="0" smtClean="0">
                    <a:solidFill>
                      <a:schemeClr val="tx1"/>
                    </a:solidFill>
                    <a:ea typeface="宋体" charset="-122"/>
                  </a:rPr>
                  <a:t>.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US" altLang="zh-CN" sz="5100" dirty="0" smtClean="0">
                    <a:solidFill>
                      <a:schemeClr val="tx1"/>
                    </a:solidFill>
                    <a:ea typeface="宋体" charset="-122"/>
                  </a:rPr>
                  <a:t>Median-of-three </a:t>
                </a:r>
                <a:r>
                  <a:rPr lang="en-US" altLang="zh-CN" sz="5100" dirty="0">
                    <a:solidFill>
                      <a:schemeClr val="tx1"/>
                    </a:solidFill>
                    <a:ea typeface="宋体" charset="-122"/>
                  </a:rPr>
                  <a:t>helps speed the </a:t>
                </a:r>
                <a:r>
                  <a:rPr lang="en-US" altLang="zh-CN" sz="5100" dirty="0" smtClean="0">
                    <a:solidFill>
                      <a:schemeClr val="tx1"/>
                    </a:solidFill>
                    <a:ea typeface="宋体" charset="-122"/>
                  </a:rPr>
                  <a:t>algorithm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US" altLang="zh-CN" sz="5100" dirty="0" smtClean="0">
                    <a:solidFill>
                      <a:schemeClr val="tx1"/>
                    </a:solidFill>
                    <a:ea typeface="宋体" charset="-122"/>
                  </a:rPr>
                  <a:t>90 </a:t>
                </a:r>
                <a:r>
                  <a:rPr lang="en-US" altLang="zh-CN" sz="5100" dirty="0">
                    <a:solidFill>
                      <a:schemeClr val="tx1"/>
                    </a:solidFill>
                    <a:ea typeface="宋体" charset="-122"/>
                  </a:rPr>
                  <a:t>% of the time the width will have a ratio of </a:t>
                </a:r>
                <a:r>
                  <a:rPr lang="en-US" altLang="zh-CN" sz="5100" dirty="0" smtClean="0">
                    <a:solidFill>
                      <a:srgbClr val="FF0000"/>
                    </a:solidFill>
                    <a:ea typeface="宋体" charset="-122"/>
                  </a:rPr>
                  <a:t>1:6.388 </a:t>
                </a:r>
                <a:r>
                  <a:rPr lang="en-US" altLang="zh-CN" sz="5100" dirty="0">
                    <a:solidFill>
                      <a:srgbClr val="FF0000"/>
                    </a:solidFill>
                    <a:ea typeface="宋体" charset="-122"/>
                  </a:rPr>
                  <a:t>or better</a:t>
                </a:r>
                <a:r>
                  <a:rPr lang="en-US" altLang="zh-CN" sz="5100" dirty="0" smtClean="0">
                    <a:solidFill>
                      <a:schemeClr val="tx1"/>
                    </a:solidFill>
                    <a:ea typeface="宋体" charset="-122"/>
                  </a:rPr>
                  <a:t>.</a:t>
                </a:r>
              </a:p>
              <a:p>
                <a:pPr lvl="1" algn="just">
                  <a:lnSpc>
                    <a:spcPct val="120000"/>
                  </a:lnSpc>
                </a:pPr>
                <a:endParaRPr lang="en-US" altLang="zh-CN" sz="5100" dirty="0" smtClean="0">
                  <a:solidFill>
                    <a:schemeClr val="tx1"/>
                  </a:solidFill>
                  <a:ea typeface="宋体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5500" dirty="0" smtClean="0">
                    <a:solidFill>
                      <a:schemeClr val="tx1"/>
                    </a:solidFill>
                    <a:ea typeface="宋体" charset="-122"/>
                  </a:rPr>
                  <a:t>Further, we can apply insertion sort to sorting the small sub-arrays.</a:t>
                </a:r>
                <a:endParaRPr lang="en-US" altLang="zh-CN" sz="5500" dirty="0">
                  <a:solidFill>
                    <a:schemeClr val="tx1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 cstate="print"/>
                <a:stretch>
                  <a:fillRect l="-1031" t="-967" r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77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First</a:t>
            </a:r>
            <a:r>
              <a:rPr lang="en-US" altLang="zh-CN" sz="2800" dirty="0">
                <a:solidFill>
                  <a:schemeClr val="tx1"/>
                </a:solidFill>
              </a:rPr>
              <a:t>, we examine the first, middle, and last entries of the full </a:t>
            </a:r>
            <a:r>
              <a:rPr lang="en-US" altLang="zh-CN" sz="2800" dirty="0" smtClean="0">
                <a:solidFill>
                  <a:schemeClr val="tx1"/>
                </a:solidFill>
              </a:rPr>
              <a:t>list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The </a:t>
            </a:r>
            <a:r>
              <a:rPr lang="en-US" altLang="zh-CN" sz="2800" dirty="0">
                <a:solidFill>
                  <a:schemeClr val="tx1"/>
                </a:solidFill>
              </a:rPr>
              <a:t>span below will indicate which list we are currently sorting</a:t>
            </a:r>
          </a:p>
        </p:txBody>
      </p:sp>
      <p:sp>
        <p:nvSpPr>
          <p:cNvPr id="23556" name="Line 7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8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9"/>
          <p:cNvSpPr>
            <a:spLocks noChangeShapeType="1"/>
          </p:cNvSpPr>
          <p:nvPr/>
        </p:nvSpPr>
        <p:spPr bwMode="auto">
          <a:xfrm flipV="1">
            <a:off x="1403350" y="4149725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59" name="Picture 4" descr="qs0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95638"/>
            <a:ext cx="68770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71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select </a:t>
            </a:r>
            <a:r>
              <a:rPr lang="en-US" altLang="zh-CN" sz="2800" dirty="0">
                <a:solidFill>
                  <a:srgbClr val="FF0000"/>
                </a:solidFill>
              </a:rPr>
              <a:t>57</a:t>
            </a:r>
            <a:r>
              <a:rPr lang="en-US" altLang="zh-CN" sz="2800" dirty="0">
                <a:solidFill>
                  <a:schemeClr val="tx1"/>
                </a:solidFill>
              </a:rPr>
              <a:t> to be our pivot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move 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en-US" altLang="zh-CN" sz="2800" dirty="0">
                <a:solidFill>
                  <a:schemeClr val="tx1"/>
                </a:solidFill>
              </a:rPr>
              <a:t> into the first location</a:t>
            </a:r>
          </a:p>
        </p:txBody>
      </p:sp>
      <p:sp>
        <p:nvSpPr>
          <p:cNvPr id="24580" name="Line 7"/>
          <p:cNvSpPr>
            <a:spLocks noChangeShapeType="1"/>
          </p:cNvSpPr>
          <p:nvPr/>
        </p:nvSpPr>
        <p:spPr bwMode="auto">
          <a:xfrm>
            <a:off x="1403350" y="40830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8"/>
          <p:cNvSpPr>
            <a:spLocks noChangeShapeType="1"/>
          </p:cNvSpPr>
          <p:nvPr/>
        </p:nvSpPr>
        <p:spPr bwMode="auto">
          <a:xfrm>
            <a:off x="8172450" y="40830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9"/>
          <p:cNvSpPr>
            <a:spLocks noChangeShapeType="1"/>
          </p:cNvSpPr>
          <p:nvPr/>
        </p:nvSpPr>
        <p:spPr bwMode="auto">
          <a:xfrm flipV="1">
            <a:off x="1403350" y="4156075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583" name="Picture 5" descr="qs0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3141663"/>
            <a:ext cx="687705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1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Starting </a:t>
            </a:r>
            <a:r>
              <a:rPr lang="en-US" altLang="zh-CN" sz="2800" dirty="0">
                <a:solidFill>
                  <a:schemeClr val="tx1"/>
                </a:solidFill>
              </a:rPr>
              <a:t>at the 2</a:t>
            </a:r>
            <a:r>
              <a:rPr lang="en-US" altLang="zh-CN" sz="2800" baseline="30000" dirty="0">
                <a:solidFill>
                  <a:schemeClr val="tx1"/>
                </a:solidFill>
              </a:rPr>
              <a:t>nd</a:t>
            </a:r>
            <a:r>
              <a:rPr lang="en-US" altLang="zh-CN" sz="2800" dirty="0">
                <a:solidFill>
                  <a:schemeClr val="tx1"/>
                </a:solidFill>
              </a:rPr>
              <a:t> and 2</a:t>
            </a:r>
            <a:r>
              <a:rPr lang="en-US" altLang="zh-CN" sz="2800" baseline="30000" dirty="0">
                <a:solidFill>
                  <a:schemeClr val="tx1"/>
                </a:solidFill>
              </a:rPr>
              <a:t>nd</a:t>
            </a:r>
            <a:r>
              <a:rPr lang="en-US" altLang="zh-CN" sz="2800" dirty="0">
                <a:solidFill>
                  <a:schemeClr val="tx1"/>
                </a:solidFill>
              </a:rPr>
              <a:t>-last locations:</a:t>
            </a:r>
          </a:p>
          <a:p>
            <a:pPr algn="just"/>
            <a:r>
              <a:rPr lang="en-US" altLang="zh-CN" dirty="0" smtClean="0">
                <a:solidFill>
                  <a:schemeClr val="tx1"/>
                </a:solidFill>
              </a:rPr>
              <a:t>we </a:t>
            </a:r>
            <a:r>
              <a:rPr lang="en-US" altLang="zh-CN" dirty="0">
                <a:solidFill>
                  <a:schemeClr val="tx1"/>
                </a:solidFill>
              </a:rPr>
              <a:t>search forward </a:t>
            </a:r>
            <a:r>
              <a:rPr lang="en-US" altLang="zh-CN" dirty="0" smtClean="0">
                <a:solidFill>
                  <a:schemeClr val="tx1"/>
                </a:solidFill>
              </a:rPr>
              <a:t>till we find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70 </a:t>
            </a:r>
            <a:r>
              <a:rPr lang="en-US" altLang="zh-CN" dirty="0">
                <a:solidFill>
                  <a:srgbClr val="FF0000"/>
                </a:solidFill>
              </a:rPr>
              <a:t>&gt; 57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we search backward till </a:t>
            </a:r>
            <a:r>
              <a:rPr lang="en-US" altLang="zh-CN" dirty="0" smtClean="0">
                <a:solidFill>
                  <a:schemeClr val="tx1"/>
                </a:solidFill>
              </a:rPr>
              <a:t>we find	</a:t>
            </a:r>
            <a:r>
              <a:rPr lang="en-US" altLang="zh-CN" dirty="0" smtClean="0">
                <a:solidFill>
                  <a:srgbClr val="FF0000"/>
                </a:solidFill>
              </a:rPr>
              <a:t>49 </a:t>
            </a:r>
            <a:r>
              <a:rPr lang="en-US" altLang="zh-CN" dirty="0">
                <a:solidFill>
                  <a:srgbClr val="FF0000"/>
                </a:solidFill>
              </a:rPr>
              <a:t>&lt; 57</a:t>
            </a:r>
          </a:p>
        </p:txBody>
      </p:sp>
      <p:pic>
        <p:nvPicPr>
          <p:cNvPr id="25604" name="Picture 7" descr="blah0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Line 9"/>
          <p:cNvSpPr>
            <a:spLocks noChangeShapeType="1"/>
          </p:cNvSpPr>
          <p:nvPr/>
        </p:nvSpPr>
        <p:spPr bwMode="auto">
          <a:xfrm>
            <a:off x="14033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Line 10"/>
          <p:cNvSpPr>
            <a:spLocks noChangeShapeType="1"/>
          </p:cNvSpPr>
          <p:nvPr/>
        </p:nvSpPr>
        <p:spPr bwMode="auto">
          <a:xfrm>
            <a:off x="81724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11"/>
          <p:cNvSpPr>
            <a:spLocks noChangeShapeType="1"/>
          </p:cNvSpPr>
          <p:nvPr/>
        </p:nvSpPr>
        <p:spPr bwMode="auto">
          <a:xfrm flipV="1">
            <a:off x="1403350" y="41481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swap </a:t>
            </a:r>
            <a:r>
              <a:rPr lang="en-US" altLang="zh-CN" sz="2800" dirty="0">
                <a:solidFill>
                  <a:srgbClr val="FF0000"/>
                </a:solidFill>
              </a:rPr>
              <a:t>70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49</a:t>
            </a:r>
            <a:r>
              <a:rPr lang="en-US" altLang="zh-CN" sz="2800" dirty="0">
                <a:solidFill>
                  <a:schemeClr val="tx1"/>
                </a:solidFill>
              </a:rPr>
              <a:t>, placing them in order with respect to </a:t>
            </a:r>
            <a:r>
              <a:rPr lang="en-US" altLang="zh-CN" sz="2800" dirty="0" smtClean="0">
                <a:solidFill>
                  <a:schemeClr val="tx1"/>
                </a:solidFill>
              </a:rPr>
              <a:t>each other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6628" name="Line 6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8"/>
          <p:cNvSpPr>
            <a:spLocks noChangeShapeType="1"/>
          </p:cNvSpPr>
          <p:nvPr/>
        </p:nvSpPr>
        <p:spPr bwMode="auto">
          <a:xfrm flipV="1">
            <a:off x="1403350" y="4149725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631" name="Picture 2" descr="blah0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12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until we find	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97 </a:t>
            </a:r>
            <a:r>
              <a:rPr lang="en-US" altLang="zh-CN" sz="2800" dirty="0">
                <a:solidFill>
                  <a:srgbClr val="FF0000"/>
                </a:solidFill>
              </a:rPr>
              <a:t>&gt; 57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until we 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16 </a:t>
            </a:r>
            <a:r>
              <a:rPr lang="en-US" altLang="zh-CN" sz="2800" dirty="0">
                <a:solidFill>
                  <a:srgbClr val="FF0000"/>
                </a:solidFill>
              </a:rPr>
              <a:t>&lt; 57</a:t>
            </a:r>
          </a:p>
          <a:p>
            <a:pPr>
              <a:buFontTx/>
              <a:buNone/>
            </a:pPr>
            <a:endParaRPr lang="en-US" altLang="zh-CN" sz="2800" dirty="0" smtClean="0">
              <a:latin typeface="Arial" charset="0"/>
              <a:cs typeface="Arial" charset="0"/>
            </a:endParaRPr>
          </a:p>
        </p:txBody>
      </p:sp>
      <p:pic>
        <p:nvPicPr>
          <p:cNvPr id="27652" name="Picture 4" descr="qs0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14033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81724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 flipV="1">
            <a:off x="1403350" y="41481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swap </a:t>
            </a:r>
            <a:r>
              <a:rPr lang="en-US" altLang="zh-CN" sz="2800" dirty="0">
                <a:solidFill>
                  <a:srgbClr val="FF0000"/>
                </a:solidFill>
              </a:rPr>
              <a:t>16 </a:t>
            </a:r>
            <a:r>
              <a:rPr lang="en-US" altLang="zh-CN" sz="2800" dirty="0">
                <a:solidFill>
                  <a:schemeClr val="tx1"/>
                </a:solidFill>
              </a:rPr>
              <a:t>and </a:t>
            </a:r>
            <a:r>
              <a:rPr lang="en-US" altLang="zh-CN" sz="2800" dirty="0">
                <a:solidFill>
                  <a:srgbClr val="FF0000"/>
                </a:solidFill>
              </a:rPr>
              <a:t>97</a:t>
            </a:r>
            <a:r>
              <a:rPr lang="en-US" altLang="zh-CN" sz="2800" dirty="0">
                <a:solidFill>
                  <a:schemeClr val="tx1"/>
                </a:solidFill>
              </a:rPr>
              <a:t> which are now in order with respect to each other</a:t>
            </a:r>
          </a:p>
        </p:txBody>
      </p:sp>
      <p:sp>
        <p:nvSpPr>
          <p:cNvPr id="28676" name="Line 6"/>
          <p:cNvSpPr>
            <a:spLocks noChangeShapeType="1"/>
          </p:cNvSpPr>
          <p:nvPr/>
        </p:nvSpPr>
        <p:spPr bwMode="auto">
          <a:xfrm>
            <a:off x="14033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7"/>
          <p:cNvSpPr>
            <a:spLocks noChangeShapeType="1"/>
          </p:cNvSpPr>
          <p:nvPr/>
        </p:nvSpPr>
        <p:spPr bwMode="auto">
          <a:xfrm>
            <a:off x="81724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 flipV="1">
            <a:off x="1403350" y="41481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8679" name="Picture 5" descr="qs0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96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>
                <a:solidFill>
                  <a:schemeClr val="tx1"/>
                </a:solidFill>
                <a:ea typeface="宋体" charset="-122"/>
              </a:rPr>
              <a:t>Outline</a:t>
            </a:r>
            <a:endParaRPr lang="en-US" altLang="zh-CN" sz="480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6.1 Basic Quick Sort</a:t>
            </a:r>
          </a:p>
          <a:p>
            <a:pPr>
              <a:spcBef>
                <a:spcPts val="0"/>
              </a:spcBef>
            </a:pP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6.2 Improving Quick Sort with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Medians</a:t>
            </a:r>
            <a:endParaRPr lang="zh-CN" altLang="en-US" dirty="0" smtClean="0">
              <a:solidFill>
                <a:schemeClr val="tx1"/>
              </a:solidFill>
              <a:ea typeface="宋体" charset="-122"/>
            </a:endParaRPr>
          </a:p>
          <a:p>
            <a:pPr>
              <a:spcBef>
                <a:spcPts val="0"/>
              </a:spcBef>
            </a:pPr>
            <a:endParaRPr lang="zh-CN" altLang="en-US" dirty="0">
              <a:solidFill>
                <a:schemeClr val="tx1"/>
              </a:solidFill>
              <a:ea typeface="宋体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6.3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Quick</a:t>
            </a:r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mtClean="0">
                <a:solidFill>
                  <a:schemeClr val="tx1"/>
                </a:solidFill>
                <a:ea typeface="宋体" charset="-122"/>
              </a:rPr>
              <a:t>Search</a:t>
            </a: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28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</a:t>
            </a:r>
            <a:r>
              <a:rPr lang="en-US" altLang="zh-CN" sz="2800" dirty="0" smtClean="0">
                <a:solidFill>
                  <a:schemeClr val="tx1"/>
                </a:solidFill>
              </a:rPr>
              <a:t>till 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63 &gt; 57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55 &lt; 57</a:t>
            </a:r>
          </a:p>
          <a:p>
            <a:endParaRPr lang="en-US" altLang="zh-CN" sz="2800" dirty="0" smtClean="0">
              <a:latin typeface="Arial" charset="0"/>
              <a:cs typeface="Arial" charset="0"/>
            </a:endParaRPr>
          </a:p>
        </p:txBody>
      </p:sp>
      <p:pic>
        <p:nvPicPr>
          <p:cNvPr id="29700" name="Picture 4" descr="qs0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4033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8172450" y="40751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1403350" y="4148138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qs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swap </a:t>
            </a:r>
            <a:r>
              <a:rPr lang="en-US" altLang="zh-CN" sz="2800" dirty="0">
                <a:solidFill>
                  <a:srgbClr val="FF0000"/>
                </a:solidFill>
              </a:rPr>
              <a:t>63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55</a:t>
            </a: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85 &gt; 57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36 &lt; 57</a:t>
            </a:r>
          </a:p>
        </p:txBody>
      </p:sp>
      <p:pic>
        <p:nvPicPr>
          <p:cNvPr id="31748" name="Picture 4" descr="qs0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1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qs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swap </a:t>
            </a:r>
            <a:r>
              <a:rPr lang="en-US" altLang="zh-CN" sz="2800" dirty="0">
                <a:solidFill>
                  <a:srgbClr val="FF0000"/>
                </a:solidFill>
              </a:rPr>
              <a:t>85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36</a:t>
            </a:r>
            <a:r>
              <a:rPr lang="en-US" altLang="zh-CN" sz="2800" dirty="0">
                <a:solidFill>
                  <a:schemeClr val="tx1"/>
                </a:solidFill>
              </a:rPr>
              <a:t>, placing them in order with respect to each other</a:t>
            </a:r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</a:rPr>
              <a:t>We </a:t>
            </a:r>
            <a:r>
              <a:rPr lang="en-US" altLang="zh-CN" dirty="0">
                <a:solidFill>
                  <a:schemeClr val="tx1"/>
                </a:solidFill>
              </a:rPr>
              <a:t>search forward until we find	 </a:t>
            </a:r>
            <a:r>
              <a:rPr lang="en-US" altLang="zh-CN" dirty="0">
                <a:solidFill>
                  <a:srgbClr val="FF0000"/>
                </a:solidFill>
              </a:rPr>
              <a:t>68 &gt; 57</a:t>
            </a:r>
          </a:p>
          <a:p>
            <a:pPr algn="just"/>
            <a:r>
              <a:rPr lang="en-US" altLang="zh-CN" dirty="0" smtClean="0">
                <a:solidFill>
                  <a:schemeClr val="tx1"/>
                </a:solidFill>
              </a:rPr>
              <a:t>We </a:t>
            </a:r>
            <a:r>
              <a:rPr lang="en-US" altLang="zh-CN" dirty="0">
                <a:solidFill>
                  <a:schemeClr val="tx1"/>
                </a:solidFill>
              </a:rPr>
              <a:t>search backward until we find	   </a:t>
            </a:r>
            <a:r>
              <a:rPr lang="en-US" altLang="zh-CN" dirty="0">
                <a:solidFill>
                  <a:srgbClr val="FF0000"/>
                </a:solidFill>
              </a:rPr>
              <a:t>9 &lt; 57</a:t>
            </a:r>
          </a:p>
          <a:p>
            <a:endParaRPr lang="en-US" altLang="zh-CN" dirty="0" smtClean="0">
              <a:latin typeface="Arial" charset="0"/>
              <a:cs typeface="Arial" charset="0"/>
            </a:endParaRPr>
          </a:p>
        </p:txBody>
      </p:sp>
      <p:pic>
        <p:nvPicPr>
          <p:cNvPr id="33796" name="Picture 4" descr="qs1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4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qs1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</a:rPr>
              <a:t>We </a:t>
            </a:r>
            <a:r>
              <a:rPr lang="en-US" altLang="zh-CN" dirty="0">
                <a:solidFill>
                  <a:schemeClr val="tx1"/>
                </a:solidFill>
              </a:rPr>
              <a:t>swap </a:t>
            </a:r>
            <a:r>
              <a:rPr lang="en-US" altLang="zh-CN" dirty="0">
                <a:solidFill>
                  <a:srgbClr val="FF0000"/>
                </a:solidFill>
              </a:rPr>
              <a:t>68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</a:p>
          <a:p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</a:rPr>
              <a:t>We </a:t>
            </a:r>
            <a:r>
              <a:rPr lang="en-US" altLang="zh-CN" dirty="0">
                <a:solidFill>
                  <a:schemeClr val="tx1"/>
                </a:solidFill>
              </a:rPr>
              <a:t>search forward until we find	 </a:t>
            </a:r>
            <a:r>
              <a:rPr lang="en-US" altLang="zh-CN" dirty="0">
                <a:solidFill>
                  <a:srgbClr val="FF0000"/>
                </a:solidFill>
              </a:rPr>
              <a:t>76 &gt; 57</a:t>
            </a:r>
          </a:p>
          <a:p>
            <a:pPr algn="just"/>
            <a:r>
              <a:rPr lang="en-US" altLang="zh-CN" dirty="0" smtClean="0">
                <a:solidFill>
                  <a:schemeClr val="tx1"/>
                </a:solidFill>
              </a:rPr>
              <a:t>We </a:t>
            </a:r>
            <a:r>
              <a:rPr lang="en-US" altLang="zh-CN" dirty="0">
                <a:solidFill>
                  <a:schemeClr val="tx1"/>
                </a:solidFill>
              </a:rPr>
              <a:t>search backward until we find	   </a:t>
            </a:r>
            <a:r>
              <a:rPr lang="en-US" altLang="zh-CN" dirty="0">
                <a:solidFill>
                  <a:srgbClr val="FF0000"/>
                </a:solidFill>
              </a:rPr>
              <a:t>9 &lt; 57</a:t>
            </a:r>
          </a:p>
          <a:p>
            <a:pPr lvl="1" algn="just"/>
            <a:r>
              <a:rPr lang="en-US" altLang="zh-CN" dirty="0">
                <a:solidFill>
                  <a:schemeClr val="tx1"/>
                </a:solidFill>
              </a:rPr>
              <a:t>The indices are out of order, so we stop</a:t>
            </a:r>
          </a:p>
          <a:p>
            <a:endParaRPr lang="en-US" altLang="zh-CN" dirty="0" smtClean="0">
              <a:latin typeface="Arial" charset="0"/>
              <a:cs typeface="Arial" charset="0"/>
            </a:endParaRPr>
          </a:p>
          <a:p>
            <a:endParaRPr lang="en-US" altLang="zh-CN" dirty="0" smtClean="0">
              <a:latin typeface="Arial" charset="0"/>
              <a:cs typeface="Arial" charset="0"/>
            </a:endParaRPr>
          </a:p>
        </p:txBody>
      </p:sp>
      <p:pic>
        <p:nvPicPr>
          <p:cNvPr id="35844" name="Picture 4" descr="qs1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We </a:t>
            </a:r>
            <a:r>
              <a:rPr lang="en-US" altLang="zh-CN" sz="2400" dirty="0">
                <a:solidFill>
                  <a:schemeClr val="tx1"/>
                </a:solidFill>
              </a:rPr>
              <a:t>move the larger indexed item to the vacancy at the end of the array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We </a:t>
            </a:r>
            <a:r>
              <a:rPr lang="en-US" altLang="zh-CN" sz="2400" dirty="0">
                <a:solidFill>
                  <a:schemeClr val="tx1"/>
                </a:solidFill>
              </a:rPr>
              <a:t>fill the empty location with the pivot, </a:t>
            </a:r>
            <a:r>
              <a:rPr lang="en-US" altLang="zh-CN" sz="2400" dirty="0">
                <a:solidFill>
                  <a:srgbClr val="FF0000"/>
                </a:solidFill>
              </a:rPr>
              <a:t>57</a:t>
            </a:r>
          </a:p>
          <a:p>
            <a:pPr algn="just"/>
            <a:r>
              <a:rPr lang="en-US" altLang="zh-CN" sz="2400" dirty="0" smtClean="0">
                <a:solidFill>
                  <a:schemeClr val="tx1"/>
                </a:solidFill>
              </a:rPr>
              <a:t>The </a:t>
            </a:r>
            <a:r>
              <a:rPr lang="en-US" altLang="zh-CN" sz="2400" dirty="0">
                <a:solidFill>
                  <a:schemeClr val="tx1"/>
                </a:solidFill>
              </a:rPr>
              <a:t>pivot is now in the correct location</a:t>
            </a:r>
          </a:p>
        </p:txBody>
      </p:sp>
      <p:pic>
        <p:nvPicPr>
          <p:cNvPr id="36868" name="Picture 5" descr="qs1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Line 6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>
            <a:off x="81724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8"/>
          <p:cNvSpPr>
            <a:spLocks noChangeShapeType="1"/>
          </p:cNvSpPr>
          <p:nvPr/>
        </p:nvSpPr>
        <p:spPr bwMode="auto">
          <a:xfrm flipV="1">
            <a:off x="1403350" y="41402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will now recursively call quick sort on the first half of the list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When </a:t>
            </a:r>
            <a:r>
              <a:rPr lang="en-US" altLang="zh-CN" sz="2800" dirty="0">
                <a:solidFill>
                  <a:schemeClr val="tx1"/>
                </a:solidFill>
              </a:rPr>
              <a:t>we are finished, all entries &lt; </a:t>
            </a:r>
            <a:r>
              <a:rPr lang="en-US" altLang="zh-CN" sz="2800" dirty="0">
                <a:solidFill>
                  <a:srgbClr val="FF0000"/>
                </a:solidFill>
              </a:rPr>
              <a:t>57</a:t>
            </a:r>
            <a:r>
              <a:rPr lang="en-US" altLang="zh-CN" sz="2800" dirty="0">
                <a:solidFill>
                  <a:schemeClr val="tx1"/>
                </a:solidFill>
              </a:rPr>
              <a:t> will be sorted</a:t>
            </a:r>
          </a:p>
        </p:txBody>
      </p:sp>
      <p:pic>
        <p:nvPicPr>
          <p:cNvPr id="37892" name="Picture 4" descr="qs1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32138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403350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3995738" y="4067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V="1">
            <a:off x="1403350" y="4140200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8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examine the first, middle, and last elements of this sub list</a:t>
            </a:r>
          </a:p>
        </p:txBody>
      </p:sp>
      <p:pic>
        <p:nvPicPr>
          <p:cNvPr id="38916" name="Picture 4" descr="qs1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39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83768" y="2077200"/>
            <a:ext cx="6552728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7.1 </a:t>
            </a:r>
            <a:r>
              <a:rPr lang="en-US" altLang="zh-CN" b="1" dirty="0"/>
              <a:t>Basic Quick Sort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8911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 descr="qs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choose 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en-US" altLang="zh-CN" sz="2800" dirty="0">
                <a:solidFill>
                  <a:schemeClr val="tx1"/>
                </a:solidFill>
              </a:rPr>
              <a:t> to be our pivot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move </a:t>
            </a:r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r>
              <a:rPr lang="en-US" altLang="zh-CN" sz="2800" dirty="0">
                <a:solidFill>
                  <a:schemeClr val="tx1"/>
                </a:solidFill>
              </a:rPr>
              <a:t> into the first location in this sub-list </a:t>
            </a:r>
          </a:p>
        </p:txBody>
      </p:sp>
      <p:sp>
        <p:nvSpPr>
          <p:cNvPr id="39941" name="Line 9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10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11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2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6" descr="qs1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49 &gt; 24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21 &lt; 24</a:t>
            </a:r>
          </a:p>
          <a:p>
            <a:pPr>
              <a:buFontTx/>
              <a:buNone/>
            </a:pPr>
            <a:endParaRPr lang="en-US" altLang="zh-CN" sz="2800" dirty="0" smtClean="0">
              <a:latin typeface="Arial" charset="0"/>
              <a:cs typeface="Arial" charset="0"/>
            </a:endParaRPr>
          </a:p>
          <a:p>
            <a:endParaRPr lang="en-US" altLang="zh-CN" sz="2800" dirty="0" smtClean="0">
              <a:latin typeface="Arial" charset="0"/>
              <a:cs typeface="Arial" charset="0"/>
            </a:endParaRPr>
          </a:p>
        </p:txBody>
      </p:sp>
      <p:sp>
        <p:nvSpPr>
          <p:cNvPr id="40965" name="Line 10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Line 11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12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8" descr="qs2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swap </a:t>
            </a:r>
            <a:r>
              <a:rPr lang="en-US" altLang="zh-CN" sz="2800" dirty="0">
                <a:solidFill>
                  <a:srgbClr val="FF0000"/>
                </a:solidFill>
              </a:rPr>
              <a:t>49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21</a:t>
            </a:r>
            <a:r>
              <a:rPr lang="en-US" altLang="zh-CN" sz="2800" dirty="0">
                <a:solidFill>
                  <a:schemeClr val="tx1"/>
                </a:solidFill>
              </a:rPr>
              <a:t>, placing them in order with respect to </a:t>
            </a:r>
            <a:r>
              <a:rPr lang="en-US" altLang="zh-CN" sz="2800" dirty="0" smtClean="0">
                <a:solidFill>
                  <a:schemeClr val="tx1"/>
                </a:solidFill>
              </a:rPr>
              <a:t>each other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1989" name="Line 9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10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Line 11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6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38 &gt; 24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16 &lt; 24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The indices are reversed, so we stop</a:t>
            </a:r>
          </a:p>
          <a:p>
            <a:pPr>
              <a:buFontTx/>
              <a:buNone/>
            </a:pPr>
            <a:endParaRPr lang="en-US" altLang="zh-CN" sz="2800" dirty="0" smtClean="0">
              <a:latin typeface="Arial" charset="0"/>
              <a:cs typeface="Arial" charset="0"/>
            </a:endParaRPr>
          </a:p>
        </p:txBody>
      </p:sp>
      <p:pic>
        <p:nvPicPr>
          <p:cNvPr id="43011" name="Picture 14" descr="qs2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43013" name="Line 16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17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18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move </a:t>
            </a:r>
            <a:r>
              <a:rPr lang="en-US" altLang="zh-CN" sz="2800" dirty="0">
                <a:solidFill>
                  <a:srgbClr val="FF0000"/>
                </a:solidFill>
              </a:rPr>
              <a:t>38</a:t>
            </a:r>
            <a:r>
              <a:rPr lang="en-US" altLang="zh-CN" sz="2800" dirty="0">
                <a:solidFill>
                  <a:schemeClr val="tx1"/>
                </a:solidFill>
              </a:rPr>
              <a:t> to the vacant location and move the pivot 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en-US" altLang="zh-CN" sz="2800" dirty="0">
                <a:solidFill>
                  <a:schemeClr val="tx1"/>
                </a:solidFill>
              </a:rPr>
              <a:t> into the </a:t>
            </a:r>
            <a:r>
              <a:rPr lang="en-US" altLang="zh-CN" sz="2800" dirty="0" smtClean="0">
                <a:solidFill>
                  <a:schemeClr val="tx1"/>
                </a:solidFill>
              </a:rPr>
              <a:t>previous location of </a:t>
            </a:r>
            <a:r>
              <a:rPr lang="en-US" altLang="zh-CN" sz="2800" dirty="0">
                <a:solidFill>
                  <a:srgbClr val="FF0000"/>
                </a:solidFill>
              </a:rPr>
              <a:t>38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24</a:t>
            </a:r>
            <a:r>
              <a:rPr lang="en-US" altLang="zh-CN" dirty="0">
                <a:solidFill>
                  <a:schemeClr val="tx1"/>
                </a:solidFill>
              </a:rPr>
              <a:t> is now in the correct location</a:t>
            </a:r>
          </a:p>
        </p:txBody>
      </p:sp>
      <p:pic>
        <p:nvPicPr>
          <p:cNvPr id="44036" name="Picture 5" descr="qs2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Line 6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39957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V="1">
            <a:off x="1403350" y="41497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4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will now recursively call quick sort on the left and right halves of those entries which are </a:t>
            </a:r>
            <a:r>
              <a:rPr lang="en-US" altLang="zh-CN" sz="2800" dirty="0">
                <a:solidFill>
                  <a:srgbClr val="FF0000"/>
                </a:solidFill>
              </a:rPr>
              <a:t>&lt; 57</a:t>
            </a:r>
          </a:p>
        </p:txBody>
      </p:sp>
      <p:pic>
        <p:nvPicPr>
          <p:cNvPr id="45060" name="Picture 4" descr="qs2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6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8" descr="qs2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The </a:t>
            </a:r>
            <a:r>
              <a:rPr lang="en-US" altLang="zh-CN" sz="2800" dirty="0">
                <a:solidFill>
                  <a:schemeClr val="tx1"/>
                </a:solidFill>
              </a:rPr>
              <a:t>first partition has three entries, so we sort it using insertion sort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14033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233997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V="1">
            <a:off x="1403350" y="41497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9" descr="qs2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The </a:t>
            </a:r>
            <a:r>
              <a:rPr lang="en-US" altLang="zh-CN" sz="2800" dirty="0">
                <a:solidFill>
                  <a:schemeClr val="tx1"/>
                </a:solidFill>
              </a:rPr>
              <a:t>second partition also has only four entries, so again, we use insertion sort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70033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39243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V="1">
            <a:off x="2700338" y="414972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8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First </a:t>
            </a:r>
            <a:r>
              <a:rPr lang="en-US" altLang="zh-CN" sz="2800" dirty="0">
                <a:solidFill>
                  <a:schemeClr val="tx1"/>
                </a:solidFill>
              </a:rPr>
              <a:t>we examine the first, middle, and last entries of the sub-list</a:t>
            </a:r>
          </a:p>
        </p:txBody>
      </p:sp>
      <p:pic>
        <p:nvPicPr>
          <p:cNvPr id="48132" name="Picture 4" descr="blah0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choose </a:t>
            </a:r>
            <a:r>
              <a:rPr lang="en-US" altLang="zh-CN" sz="2800" dirty="0">
                <a:solidFill>
                  <a:srgbClr val="FF0000"/>
                </a:solidFill>
              </a:rPr>
              <a:t>74</a:t>
            </a:r>
            <a:r>
              <a:rPr lang="en-US" altLang="zh-CN" sz="2800" dirty="0">
                <a:solidFill>
                  <a:schemeClr val="tx1"/>
                </a:solidFill>
              </a:rPr>
              <a:t> to be our pivot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move </a:t>
            </a:r>
            <a:r>
              <a:rPr lang="en-US" altLang="zh-CN" sz="2800" dirty="0">
                <a:solidFill>
                  <a:srgbClr val="FF0000"/>
                </a:solidFill>
              </a:rPr>
              <a:t>76</a:t>
            </a:r>
            <a:r>
              <a:rPr lang="en-US" altLang="zh-CN" sz="2800" dirty="0">
                <a:solidFill>
                  <a:schemeClr val="tx1"/>
                </a:solidFill>
              </a:rPr>
              <a:t> to the vacancy left by </a:t>
            </a:r>
            <a:r>
              <a:rPr lang="en-US" altLang="zh-CN" sz="2800" dirty="0">
                <a:solidFill>
                  <a:srgbClr val="FF0000"/>
                </a:solidFill>
              </a:rPr>
              <a:t>74</a:t>
            </a:r>
          </a:p>
        </p:txBody>
      </p:sp>
      <p:pic>
        <p:nvPicPr>
          <p:cNvPr id="49156" name="Picture 4" descr="qs2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6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QUICK SORT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1440000"/>
            <a:ext cx="8280000" cy="50400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900" dirty="0" smtClean="0">
                <a:solidFill>
                  <a:schemeClr val="tx1"/>
                </a:solidFill>
                <a:ea typeface="宋体" charset="-122"/>
              </a:rPr>
              <a:t>We have seen two O(</a:t>
            </a:r>
            <a:r>
              <a:rPr lang="en-US" altLang="zh-CN" sz="3900" i="1" dirty="0" smtClean="0">
                <a:solidFill>
                  <a:schemeClr val="tx1"/>
                </a:solidFill>
                <a:ea typeface="宋体" charset="-122"/>
              </a:rPr>
              <a:t>n </a:t>
            </a:r>
            <a:r>
              <a:rPr lang="en-US" altLang="zh-CN" sz="3900" dirty="0" smtClean="0">
                <a:solidFill>
                  <a:schemeClr val="tx1"/>
                </a:solidFill>
                <a:ea typeface="宋体" charset="-122"/>
              </a:rPr>
              <a:t>log </a:t>
            </a:r>
            <a:r>
              <a:rPr lang="en-US" altLang="zh-CN" sz="3900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900" dirty="0" smtClean="0">
                <a:solidFill>
                  <a:schemeClr val="tx1"/>
                </a:solidFill>
                <a:ea typeface="宋体" charset="-122"/>
              </a:rPr>
              <a:t>) sorting algorithms: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altLang="zh-CN" sz="3400" dirty="0" smtClean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 smtClean="0">
                <a:solidFill>
                  <a:srgbClr val="FF0000"/>
                </a:solidFill>
                <a:ea typeface="宋体" charset="-122"/>
              </a:rPr>
              <a:t>Merge sort </a:t>
            </a:r>
            <a:r>
              <a:rPr lang="en-US" altLang="zh-CN" sz="3400" dirty="0" smtClean="0">
                <a:solidFill>
                  <a:schemeClr val="tx1"/>
                </a:solidFill>
                <a:ea typeface="宋体" charset="-122"/>
              </a:rPr>
              <a:t>which is faster but requires more memory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altLang="zh-CN" sz="3400" b="0" dirty="0" smtClean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 smtClean="0">
                <a:solidFill>
                  <a:srgbClr val="FF0000"/>
                </a:solidFill>
                <a:ea typeface="宋体" charset="-122"/>
              </a:rPr>
              <a:t>Heap sort</a:t>
            </a:r>
            <a:r>
              <a:rPr lang="en-US" altLang="zh-CN" sz="3400" dirty="0" smtClean="0">
                <a:solidFill>
                  <a:schemeClr val="tx1"/>
                </a:solidFill>
                <a:ea typeface="宋体" charset="-122"/>
              </a:rPr>
              <a:t> which allows in-place sorting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altLang="zh-CN" sz="3400" dirty="0" smtClean="0">
              <a:solidFill>
                <a:schemeClr val="tx1"/>
              </a:solidFill>
              <a:ea typeface="宋体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900" dirty="0" smtClean="0">
                <a:solidFill>
                  <a:schemeClr val="tx1"/>
                </a:solidFill>
                <a:ea typeface="宋体" charset="-122"/>
              </a:rPr>
              <a:t>We will now look at a recursive algorithm which may be done </a:t>
            </a:r>
            <a:r>
              <a:rPr lang="en-US" altLang="zh-CN" sz="3900" i="1" dirty="0" smtClean="0">
                <a:solidFill>
                  <a:srgbClr val="FF0000"/>
                </a:solidFill>
                <a:ea typeface="宋体" charset="-122"/>
              </a:rPr>
              <a:t>almost</a:t>
            </a:r>
            <a:r>
              <a:rPr lang="en-US" altLang="zh-CN" sz="3900" dirty="0" smtClean="0">
                <a:solidFill>
                  <a:schemeClr val="tx1"/>
                </a:solidFill>
                <a:ea typeface="宋体" charset="-122"/>
              </a:rPr>
              <a:t> in place and usually faster than heap sort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altLang="zh-CN" sz="3400" dirty="0" smtClean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 smtClean="0">
                <a:solidFill>
                  <a:schemeClr val="tx1"/>
                </a:solidFill>
                <a:ea typeface="宋体" charset="-122"/>
              </a:rPr>
              <a:t>Use an object in the array (</a:t>
            </a:r>
            <a:r>
              <a:rPr lang="en-US" altLang="zh-CN" sz="3400" dirty="0" smtClean="0">
                <a:solidFill>
                  <a:srgbClr val="FF0000"/>
                </a:solidFill>
                <a:ea typeface="宋体" charset="-122"/>
              </a:rPr>
              <a:t>a pivot</a:t>
            </a:r>
            <a:r>
              <a:rPr lang="en-US" altLang="zh-CN" sz="3400" dirty="0" smtClean="0">
                <a:solidFill>
                  <a:schemeClr val="tx1"/>
                </a:solidFill>
                <a:ea typeface="宋体" charset="-122"/>
              </a:rPr>
              <a:t>) to divide the two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altLang="zh-CN" sz="3400" dirty="0" smtClean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 smtClean="0">
                <a:solidFill>
                  <a:schemeClr val="tx1"/>
                </a:solidFill>
                <a:ea typeface="宋体" charset="-122"/>
              </a:rPr>
              <a:t>Average case:	O(</a:t>
            </a:r>
            <a:r>
              <a:rPr lang="en-US" altLang="zh-CN" sz="3400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400" dirty="0" smtClean="0">
                <a:solidFill>
                  <a:schemeClr val="tx1"/>
                </a:solidFill>
                <a:ea typeface="宋体" charset="-122"/>
              </a:rPr>
              <a:t> log </a:t>
            </a:r>
            <a:r>
              <a:rPr lang="en-US" altLang="zh-CN" sz="3400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400" dirty="0" smtClean="0">
                <a:solidFill>
                  <a:schemeClr val="tx1"/>
                </a:solidFill>
                <a:ea typeface="宋体" charset="-122"/>
              </a:rPr>
              <a:t>) time and O(log </a:t>
            </a:r>
            <a:r>
              <a:rPr lang="en-US" altLang="zh-CN" sz="3400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400" dirty="0" smtClean="0">
                <a:solidFill>
                  <a:schemeClr val="tx1"/>
                </a:solidFill>
                <a:ea typeface="宋体" charset="-122"/>
              </a:rPr>
              <a:t>) memory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endParaRPr lang="en-US" altLang="zh-CN" sz="3400" dirty="0" smtClean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 smtClean="0">
                <a:solidFill>
                  <a:schemeClr val="tx1"/>
                </a:solidFill>
                <a:ea typeface="宋体" charset="-122"/>
              </a:rPr>
              <a:t>Worst case:	O(</a:t>
            </a:r>
            <a:r>
              <a:rPr lang="en-US" altLang="zh-CN" sz="3400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400" baseline="30000" dirty="0" smtClean="0">
                <a:solidFill>
                  <a:schemeClr val="tx1"/>
                </a:solidFill>
                <a:ea typeface="宋体" charset="-122"/>
              </a:rPr>
              <a:t>2</a:t>
            </a:r>
            <a:r>
              <a:rPr lang="en-US" altLang="zh-CN" sz="3400" dirty="0" smtClean="0">
                <a:solidFill>
                  <a:schemeClr val="tx1"/>
                </a:solidFill>
                <a:ea typeface="宋体" charset="-122"/>
              </a:rPr>
              <a:t>) time and O(</a:t>
            </a:r>
            <a:r>
              <a:rPr lang="en-US" altLang="zh-CN" sz="3400" i="1" dirty="0" smtClean="0">
                <a:solidFill>
                  <a:schemeClr val="tx1"/>
                </a:solidFill>
                <a:ea typeface="宋体" charset="-122"/>
              </a:rPr>
              <a:t>n</a:t>
            </a:r>
            <a:r>
              <a:rPr lang="en-US" altLang="zh-CN" sz="3400" dirty="0" smtClean="0">
                <a:solidFill>
                  <a:schemeClr val="tx1"/>
                </a:solidFill>
                <a:ea typeface="宋体" charset="-122"/>
              </a:rPr>
              <a:t>) memory</a:t>
            </a:r>
            <a:endParaRPr lang="en-US" altLang="zh-CN" sz="34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32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81 </a:t>
            </a:r>
            <a:r>
              <a:rPr lang="en-US" altLang="zh-CN" sz="2800" dirty="0">
                <a:solidFill>
                  <a:srgbClr val="FF0000"/>
                </a:solidFill>
              </a:rPr>
              <a:t>&gt; 74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</a:t>
            </a:r>
            <a:r>
              <a:rPr lang="en-US" altLang="zh-CN" sz="2800" dirty="0" smtClean="0">
                <a:solidFill>
                  <a:schemeClr val="tx1"/>
                </a:solidFill>
              </a:rPr>
              <a:t>till </a:t>
            </a:r>
            <a:r>
              <a:rPr lang="en-US" altLang="zh-CN" sz="2800" dirty="0">
                <a:solidFill>
                  <a:schemeClr val="tx1"/>
                </a:solidFill>
              </a:rPr>
              <a:t>we </a:t>
            </a:r>
            <a:r>
              <a:rPr lang="en-US" altLang="zh-CN" sz="2800" dirty="0" smtClean="0">
                <a:solidFill>
                  <a:schemeClr val="tx1"/>
                </a:solidFill>
              </a:rPr>
              <a:t>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70 </a:t>
            </a:r>
            <a:r>
              <a:rPr lang="en-US" altLang="zh-CN" sz="2800" dirty="0">
                <a:solidFill>
                  <a:srgbClr val="FF0000"/>
                </a:solidFill>
              </a:rPr>
              <a:t>&lt; 74</a:t>
            </a:r>
          </a:p>
          <a:p>
            <a:pPr>
              <a:buFontTx/>
              <a:buNone/>
            </a:pPr>
            <a:endParaRPr lang="en-US" altLang="zh-CN" sz="2800" dirty="0" smtClean="0">
              <a:latin typeface="Arial" charset="0"/>
              <a:cs typeface="Arial" charset="0"/>
            </a:endParaRPr>
          </a:p>
        </p:txBody>
      </p:sp>
      <p:pic>
        <p:nvPicPr>
          <p:cNvPr id="50180" name="Picture 5" descr="qs2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Line 7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2" name="Line 8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3" name="Line 9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5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5" descr="qs3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swap </a:t>
            </a:r>
            <a:r>
              <a:rPr lang="en-US" altLang="zh-CN" sz="2800" dirty="0">
                <a:solidFill>
                  <a:srgbClr val="FF0000"/>
                </a:solidFill>
              </a:rPr>
              <a:t>70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84</a:t>
            </a:r>
            <a:r>
              <a:rPr lang="en-US" altLang="zh-CN" sz="2800" dirty="0">
                <a:solidFill>
                  <a:schemeClr val="tx1"/>
                </a:solidFill>
              </a:rPr>
              <a:t> placing them in order</a:t>
            </a:r>
          </a:p>
          <a:p>
            <a:pPr>
              <a:buFontTx/>
              <a:buNone/>
            </a:pPr>
            <a:endParaRPr lang="en-US" altLang="zh-CN" sz="2800" dirty="0" smtClean="0">
              <a:latin typeface="Arial" charset="0"/>
              <a:cs typeface="Arial" charset="0"/>
            </a:endParaRPr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8" descr="qs3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</a:t>
            </a:r>
            <a:r>
              <a:rPr lang="en-US" altLang="zh-CN" sz="2800" dirty="0" smtClean="0">
                <a:solidFill>
                  <a:schemeClr val="tx1"/>
                </a:solidFill>
              </a:rPr>
              <a:t>till we </a:t>
            </a:r>
            <a:r>
              <a:rPr lang="en-US" altLang="zh-CN" sz="2800" dirty="0">
                <a:solidFill>
                  <a:schemeClr val="tx1"/>
                </a:solidFill>
              </a:rPr>
              <a:t>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85 </a:t>
            </a:r>
            <a:r>
              <a:rPr lang="en-US" altLang="zh-CN" sz="2800" dirty="0">
                <a:solidFill>
                  <a:srgbClr val="FF0000"/>
                </a:solidFill>
              </a:rPr>
              <a:t>&gt; 74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</a:t>
            </a:r>
            <a:r>
              <a:rPr lang="en-US" altLang="zh-CN" sz="2800" dirty="0" smtClean="0">
                <a:solidFill>
                  <a:schemeClr val="tx1"/>
                </a:solidFill>
              </a:rPr>
              <a:t>till we 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61 </a:t>
            </a:r>
            <a:r>
              <a:rPr lang="en-US" altLang="zh-CN" sz="2800" dirty="0">
                <a:solidFill>
                  <a:srgbClr val="FF0000"/>
                </a:solidFill>
              </a:rPr>
              <a:t>&lt; 74</a:t>
            </a:r>
          </a:p>
          <a:p>
            <a:pPr>
              <a:buFontTx/>
              <a:buNone/>
            </a:pPr>
            <a:endParaRPr lang="en-US" altLang="zh-CN" sz="2800" dirty="0" smtClean="0">
              <a:latin typeface="Arial" charset="0"/>
              <a:cs typeface="Arial" charset="0"/>
            </a:endParaRP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8" descr="qs3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swap </a:t>
            </a:r>
            <a:r>
              <a:rPr lang="en-US" altLang="zh-CN" sz="2800" dirty="0">
                <a:solidFill>
                  <a:srgbClr val="FF0000"/>
                </a:solidFill>
              </a:rPr>
              <a:t>85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61</a:t>
            </a:r>
            <a:r>
              <a:rPr lang="en-US" altLang="zh-CN" sz="2800" dirty="0">
                <a:solidFill>
                  <a:schemeClr val="tx1"/>
                </a:solidFill>
              </a:rPr>
              <a:t> placing them in order</a:t>
            </a:r>
          </a:p>
          <a:p>
            <a:pPr>
              <a:buFontTx/>
              <a:buNone/>
            </a:pPr>
            <a:endParaRPr lang="en-US" altLang="zh-CN" sz="2800" dirty="0" smtClean="0">
              <a:latin typeface="Arial" charset="0"/>
              <a:cs typeface="Arial" charset="0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4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</a:t>
            </a:r>
            <a:r>
              <a:rPr lang="en-US" altLang="zh-CN" sz="2800" dirty="0" smtClean="0">
                <a:solidFill>
                  <a:schemeClr val="tx1"/>
                </a:solidFill>
              </a:rPr>
              <a:t>till we </a:t>
            </a:r>
            <a:r>
              <a:rPr lang="en-US" altLang="zh-CN" sz="2800" dirty="0">
                <a:solidFill>
                  <a:schemeClr val="tx1"/>
                </a:solidFill>
              </a:rPr>
              <a:t>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79 </a:t>
            </a:r>
            <a:r>
              <a:rPr lang="en-US" altLang="zh-CN" sz="2800" dirty="0">
                <a:solidFill>
                  <a:srgbClr val="FF0000"/>
                </a:solidFill>
              </a:rPr>
              <a:t>&gt; 74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</a:t>
            </a:r>
            <a:r>
              <a:rPr lang="en-US" altLang="zh-CN" sz="2800" dirty="0" smtClean="0">
                <a:solidFill>
                  <a:srgbClr val="FF0000"/>
                </a:solidFill>
              </a:rPr>
              <a:t>63 </a:t>
            </a:r>
            <a:r>
              <a:rPr lang="en-US" altLang="zh-CN" sz="2800" dirty="0">
                <a:solidFill>
                  <a:srgbClr val="FF0000"/>
                </a:solidFill>
              </a:rPr>
              <a:t>&lt; 74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The </a:t>
            </a:r>
            <a:r>
              <a:rPr lang="en-US" altLang="zh-CN" sz="2800" dirty="0">
                <a:solidFill>
                  <a:schemeClr val="tx1"/>
                </a:solidFill>
              </a:rPr>
              <a:t>indices are reversed, so we stop</a:t>
            </a:r>
          </a:p>
          <a:p>
            <a:endParaRPr lang="en-US" altLang="zh-CN" sz="2800" dirty="0" smtClean="0">
              <a:latin typeface="Arial" charset="0"/>
              <a:cs typeface="Arial" charset="0"/>
            </a:endParaRPr>
          </a:p>
        </p:txBody>
      </p:sp>
      <p:pic>
        <p:nvPicPr>
          <p:cNvPr id="54276" name="Picture 4" descr="qs3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8" descr="qs3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move </a:t>
            </a:r>
            <a:r>
              <a:rPr lang="en-US" altLang="zh-CN" sz="2800" dirty="0">
                <a:solidFill>
                  <a:srgbClr val="FF0000"/>
                </a:solidFill>
              </a:rPr>
              <a:t>79</a:t>
            </a:r>
            <a:r>
              <a:rPr lang="en-US" altLang="zh-CN" sz="2800" dirty="0">
                <a:solidFill>
                  <a:schemeClr val="tx1"/>
                </a:solidFill>
              </a:rPr>
              <a:t> to the vacant location and move the pivot </a:t>
            </a:r>
            <a:r>
              <a:rPr lang="en-US" altLang="zh-CN" sz="2800" dirty="0">
                <a:solidFill>
                  <a:srgbClr val="FF0000"/>
                </a:solidFill>
              </a:rPr>
              <a:t>74</a:t>
            </a:r>
            <a:r>
              <a:rPr lang="en-US" altLang="zh-CN" sz="2800" dirty="0">
                <a:solidFill>
                  <a:schemeClr val="tx1"/>
                </a:solidFill>
              </a:rPr>
              <a:t> into </a:t>
            </a:r>
            <a:r>
              <a:rPr lang="en-US" altLang="zh-CN" sz="2800" dirty="0" smtClean="0">
                <a:solidFill>
                  <a:schemeClr val="tx1"/>
                </a:solidFill>
              </a:rPr>
              <a:t>previous location of </a:t>
            </a:r>
            <a:r>
              <a:rPr lang="en-US" altLang="zh-CN" sz="2800" dirty="0" smtClean="0">
                <a:solidFill>
                  <a:srgbClr val="FF0000"/>
                </a:solidFill>
              </a:rPr>
              <a:t>79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/>
            <a:r>
              <a:rPr lang="en-US" altLang="zh-CN" sz="2800" dirty="0" smtClean="0">
                <a:solidFill>
                  <a:srgbClr val="FF0000"/>
                </a:solidFill>
              </a:rPr>
              <a:t>74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is now in the correct location</a:t>
            </a: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V="1">
            <a:off x="4356100" y="414972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sort the left sub-list first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It </a:t>
            </a:r>
            <a:r>
              <a:rPr lang="en-US" altLang="zh-CN" sz="2800" dirty="0">
                <a:solidFill>
                  <a:schemeClr val="tx1"/>
                </a:solidFill>
              </a:rPr>
              <a:t>has </a:t>
            </a:r>
            <a:r>
              <a:rPr lang="en-US" altLang="zh-CN" sz="2800" dirty="0" smtClean="0">
                <a:solidFill>
                  <a:schemeClr val="tx1"/>
                </a:solidFill>
              </a:rPr>
              <a:t>4 elements</a:t>
            </a:r>
            <a:r>
              <a:rPr lang="en-US" altLang="zh-CN" sz="2800" dirty="0">
                <a:solidFill>
                  <a:schemeClr val="tx1"/>
                </a:solidFill>
              </a:rPr>
              <a:t>, so we simply use insertion sort</a:t>
            </a:r>
          </a:p>
        </p:txBody>
      </p:sp>
      <p:pic>
        <p:nvPicPr>
          <p:cNvPr id="56324" name="Picture 11" descr="qs3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Line 13"/>
          <p:cNvSpPr>
            <a:spLocks noChangeShapeType="1"/>
          </p:cNvSpPr>
          <p:nvPr/>
        </p:nvSpPr>
        <p:spPr bwMode="auto">
          <a:xfrm>
            <a:off x="435610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6" name="Line 14"/>
          <p:cNvSpPr>
            <a:spLocks noChangeShapeType="1"/>
          </p:cNvSpPr>
          <p:nvPr/>
        </p:nvSpPr>
        <p:spPr bwMode="auto">
          <a:xfrm>
            <a:off x="5580063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7" name="Line 15"/>
          <p:cNvSpPr>
            <a:spLocks noChangeShapeType="1"/>
          </p:cNvSpPr>
          <p:nvPr/>
        </p:nvSpPr>
        <p:spPr bwMode="auto">
          <a:xfrm flipV="1">
            <a:off x="4356100" y="414972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40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Having </a:t>
            </a:r>
            <a:r>
              <a:rPr lang="en-US" altLang="zh-CN" sz="2800" dirty="0">
                <a:solidFill>
                  <a:schemeClr val="tx1"/>
                </a:solidFill>
              </a:rPr>
              <a:t>sorted the </a:t>
            </a:r>
            <a:r>
              <a:rPr lang="en-US" altLang="zh-CN" sz="2800" dirty="0" smtClean="0">
                <a:solidFill>
                  <a:schemeClr val="tx1"/>
                </a:solidFill>
              </a:rPr>
              <a:t>four elements</a:t>
            </a:r>
            <a:r>
              <a:rPr lang="en-US" altLang="zh-CN" sz="2800" dirty="0">
                <a:solidFill>
                  <a:schemeClr val="tx1"/>
                </a:solidFill>
              </a:rPr>
              <a:t>, we focus on the remaining sub-list of </a:t>
            </a:r>
            <a:r>
              <a:rPr lang="en-US" altLang="zh-CN" sz="2800" dirty="0" smtClean="0">
                <a:solidFill>
                  <a:schemeClr val="tx1"/>
                </a:solidFill>
              </a:rPr>
              <a:t>seven entries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57347" name="Picture 5" descr="blah0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57349" name="Line 6"/>
          <p:cNvSpPr>
            <a:spLocks noChangeShapeType="1"/>
          </p:cNvSpPr>
          <p:nvPr/>
        </p:nvSpPr>
        <p:spPr bwMode="auto">
          <a:xfrm>
            <a:off x="594042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Line 7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8"/>
          <p:cNvSpPr>
            <a:spLocks noChangeShapeType="1"/>
          </p:cNvSpPr>
          <p:nvPr/>
        </p:nvSpPr>
        <p:spPr bwMode="auto">
          <a:xfrm flipV="1">
            <a:off x="5940425" y="41497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58372" name="Rectangle 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To </a:t>
            </a:r>
            <a:r>
              <a:rPr lang="en-US" altLang="zh-CN" sz="2800" dirty="0">
                <a:solidFill>
                  <a:schemeClr val="tx1"/>
                </a:solidFill>
              </a:rPr>
              <a:t>sort the next sub-list, we examine the first, middle, and last entries</a:t>
            </a:r>
          </a:p>
        </p:txBody>
      </p:sp>
      <p:pic>
        <p:nvPicPr>
          <p:cNvPr id="58371" name="Picture 6" descr="blah0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8"/>
          <p:cNvSpPr>
            <a:spLocks noChangeShapeType="1"/>
          </p:cNvSpPr>
          <p:nvPr/>
        </p:nvSpPr>
        <p:spPr bwMode="auto">
          <a:xfrm>
            <a:off x="5940425" y="40782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4" name="Line 9"/>
          <p:cNvSpPr>
            <a:spLocks noChangeShapeType="1"/>
          </p:cNvSpPr>
          <p:nvPr/>
        </p:nvSpPr>
        <p:spPr bwMode="auto">
          <a:xfrm>
            <a:off x="8243888" y="40782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5" name="Line 10"/>
          <p:cNvSpPr>
            <a:spLocks noChangeShapeType="1"/>
          </p:cNvSpPr>
          <p:nvPr/>
        </p:nvSpPr>
        <p:spPr bwMode="auto">
          <a:xfrm flipV="1">
            <a:off x="5940425" y="415131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3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select </a:t>
            </a:r>
            <a:r>
              <a:rPr lang="en-US" altLang="zh-CN" sz="2800" dirty="0">
                <a:solidFill>
                  <a:srgbClr val="FF0000"/>
                </a:solidFill>
              </a:rPr>
              <a:t>79</a:t>
            </a:r>
            <a:r>
              <a:rPr lang="en-US" altLang="zh-CN" sz="2800" dirty="0">
                <a:solidFill>
                  <a:schemeClr val="tx1"/>
                </a:solidFill>
              </a:rPr>
              <a:t> as our pivot and move: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76 </a:t>
            </a:r>
            <a:r>
              <a:rPr lang="en-US" altLang="zh-CN" dirty="0">
                <a:solidFill>
                  <a:schemeClr val="tx1"/>
                </a:solidFill>
              </a:rPr>
              <a:t>into the lowest position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85</a:t>
            </a:r>
            <a:r>
              <a:rPr lang="en-US" altLang="zh-CN" dirty="0">
                <a:solidFill>
                  <a:schemeClr val="tx1"/>
                </a:solidFill>
              </a:rPr>
              <a:t> into the highest position</a:t>
            </a:r>
          </a:p>
        </p:txBody>
      </p:sp>
      <p:pic>
        <p:nvPicPr>
          <p:cNvPr id="59396" name="Picture 11" descr="blah0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12"/>
          <p:cNvSpPr>
            <a:spLocks noChangeShapeType="1"/>
          </p:cNvSpPr>
          <p:nvPr/>
        </p:nvSpPr>
        <p:spPr bwMode="auto">
          <a:xfrm>
            <a:off x="5940425" y="40814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Line 13"/>
          <p:cNvSpPr>
            <a:spLocks noChangeShapeType="1"/>
          </p:cNvSpPr>
          <p:nvPr/>
        </p:nvSpPr>
        <p:spPr bwMode="auto">
          <a:xfrm>
            <a:off x="8243888" y="40814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14"/>
          <p:cNvSpPr>
            <a:spLocks noChangeShapeType="1"/>
          </p:cNvSpPr>
          <p:nvPr/>
        </p:nvSpPr>
        <p:spPr bwMode="auto">
          <a:xfrm flipV="1">
            <a:off x="5940425" y="4154488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1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QUICK SORT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Merge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sort splits the array sub-lists and sorts them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The larger problem is split into two sub-problems based on location in the array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  <a:ea typeface="宋体" charset="-122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Consider the following alternative: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endParaRPr lang="en-US" altLang="zh-CN" dirty="0" smtClean="0">
              <a:solidFill>
                <a:schemeClr val="tx1"/>
              </a:solidFill>
              <a:ea typeface="宋体" charset="-122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Chose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an object in the array and partition the remaining objects into two groups relative to the chosen entry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sz="1600" b="1" dirty="0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</a:t>
            </a:r>
            <a:r>
              <a:rPr lang="en-US" altLang="zh-CN" sz="2800" dirty="0" smtClean="0">
                <a:solidFill>
                  <a:schemeClr val="tx1"/>
                </a:solidFill>
              </a:rPr>
              <a:t>till 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85 &gt; 79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77 &lt; 79</a:t>
            </a:r>
          </a:p>
          <a:p>
            <a:pPr>
              <a:buFontTx/>
              <a:buNone/>
            </a:pPr>
            <a:endParaRPr lang="en-US" altLang="zh-CN" dirty="0" smtClean="0">
              <a:latin typeface="Arial" charset="0"/>
              <a:cs typeface="Arial" charset="0"/>
            </a:endParaRPr>
          </a:p>
        </p:txBody>
      </p:sp>
      <p:pic>
        <p:nvPicPr>
          <p:cNvPr id="60420" name="Picture 5" descr="qs3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13100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6" descr="qs3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410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swap </a:t>
            </a:r>
            <a:r>
              <a:rPr lang="en-US" altLang="zh-CN" sz="2800" dirty="0">
                <a:solidFill>
                  <a:srgbClr val="FF0000"/>
                </a:solidFill>
              </a:rPr>
              <a:t>85</a:t>
            </a:r>
            <a:r>
              <a:rPr lang="en-US" altLang="zh-CN" sz="2800" dirty="0">
                <a:solidFill>
                  <a:schemeClr val="tx1"/>
                </a:solidFill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</a:rPr>
              <a:t>77</a:t>
            </a:r>
            <a:r>
              <a:rPr lang="en-US" altLang="zh-CN" sz="2800" dirty="0">
                <a:solidFill>
                  <a:schemeClr val="tx1"/>
                </a:solidFill>
              </a:rPr>
              <a:t>, placing them in order</a:t>
            </a:r>
          </a:p>
        </p:txBody>
      </p:sp>
      <p:pic>
        <p:nvPicPr>
          <p:cNvPr id="61444" name="Picture 7" descr="qs3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10"/>
          <p:cNvSpPr>
            <a:spLocks noChangeShapeType="1"/>
          </p:cNvSpPr>
          <p:nvPr/>
        </p:nvSpPr>
        <p:spPr bwMode="auto">
          <a:xfrm>
            <a:off x="5940425" y="40735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6" name="Line 11"/>
          <p:cNvSpPr>
            <a:spLocks noChangeShapeType="1"/>
          </p:cNvSpPr>
          <p:nvPr/>
        </p:nvSpPr>
        <p:spPr bwMode="auto">
          <a:xfrm>
            <a:off x="8243888" y="40735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7" name="Line 12"/>
          <p:cNvSpPr>
            <a:spLocks noChangeShapeType="1"/>
          </p:cNvSpPr>
          <p:nvPr/>
        </p:nvSpPr>
        <p:spPr bwMode="auto">
          <a:xfrm flipV="1">
            <a:off x="5940425" y="4146550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forward </a:t>
            </a:r>
            <a:r>
              <a:rPr lang="en-US" altLang="zh-CN" sz="2800" dirty="0" smtClean="0">
                <a:solidFill>
                  <a:schemeClr val="tx1"/>
                </a:solidFill>
              </a:rPr>
              <a:t>till 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97 &gt; 79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search backward till </a:t>
            </a:r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find	 </a:t>
            </a:r>
            <a:r>
              <a:rPr lang="en-US" altLang="zh-CN" sz="2800" dirty="0">
                <a:solidFill>
                  <a:srgbClr val="FF0000"/>
                </a:solidFill>
              </a:rPr>
              <a:t>77 &lt; 79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The </a:t>
            </a:r>
            <a:r>
              <a:rPr lang="en-US" altLang="zh-CN" sz="2800" dirty="0">
                <a:solidFill>
                  <a:schemeClr val="tx1"/>
                </a:solidFill>
              </a:rPr>
              <a:t>indices are reversed, so we stop</a:t>
            </a:r>
          </a:p>
        </p:txBody>
      </p:sp>
      <p:pic>
        <p:nvPicPr>
          <p:cNvPr id="62468" name="Picture 8" descr="qs4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Line 10"/>
          <p:cNvSpPr>
            <a:spLocks noChangeShapeType="1"/>
          </p:cNvSpPr>
          <p:nvPr/>
        </p:nvSpPr>
        <p:spPr bwMode="auto">
          <a:xfrm>
            <a:off x="594042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0" name="Line 11"/>
          <p:cNvSpPr>
            <a:spLocks noChangeShapeType="1"/>
          </p:cNvSpPr>
          <p:nvPr/>
        </p:nvSpPr>
        <p:spPr bwMode="auto">
          <a:xfrm>
            <a:off x="824388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12"/>
          <p:cNvSpPr>
            <a:spLocks noChangeShapeType="1"/>
          </p:cNvSpPr>
          <p:nvPr/>
        </p:nvSpPr>
        <p:spPr bwMode="auto">
          <a:xfrm flipV="1">
            <a:off x="5940425" y="4149725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Finally</a:t>
            </a:r>
            <a:r>
              <a:rPr lang="en-US" altLang="zh-CN" sz="2800" dirty="0">
                <a:solidFill>
                  <a:schemeClr val="tx1"/>
                </a:solidFill>
              </a:rPr>
              <a:t>, we move </a:t>
            </a:r>
            <a:r>
              <a:rPr lang="en-US" altLang="zh-CN" sz="2800" dirty="0">
                <a:solidFill>
                  <a:srgbClr val="FF0000"/>
                </a:solidFill>
              </a:rPr>
              <a:t>97</a:t>
            </a:r>
            <a:r>
              <a:rPr lang="en-US" altLang="zh-CN" sz="2800" dirty="0">
                <a:solidFill>
                  <a:schemeClr val="tx1"/>
                </a:solidFill>
              </a:rPr>
              <a:t> to the vacant location and copy </a:t>
            </a:r>
            <a:r>
              <a:rPr lang="en-US" altLang="zh-CN" sz="2800" dirty="0">
                <a:solidFill>
                  <a:srgbClr val="FF0000"/>
                </a:solidFill>
              </a:rPr>
              <a:t>79</a:t>
            </a:r>
            <a:r>
              <a:rPr lang="en-US" altLang="zh-CN" sz="2800" dirty="0">
                <a:solidFill>
                  <a:schemeClr val="tx1"/>
                </a:solidFill>
              </a:rPr>
              <a:t> into the appropriate location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79 </a:t>
            </a:r>
            <a:r>
              <a:rPr lang="en-US" altLang="zh-CN" dirty="0">
                <a:solidFill>
                  <a:schemeClr val="tx1"/>
                </a:solidFill>
              </a:rPr>
              <a:t>is now in the correct location</a:t>
            </a:r>
          </a:p>
        </p:txBody>
      </p:sp>
      <p:pic>
        <p:nvPicPr>
          <p:cNvPr id="63492" name="Picture 9" descr="qs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594042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4" name="Line 11"/>
          <p:cNvSpPr>
            <a:spLocks noChangeShapeType="1"/>
          </p:cNvSpPr>
          <p:nvPr/>
        </p:nvSpPr>
        <p:spPr bwMode="auto">
          <a:xfrm>
            <a:off x="824388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5" name="Line 12"/>
          <p:cNvSpPr>
            <a:spLocks noChangeShapeType="1"/>
          </p:cNvSpPr>
          <p:nvPr/>
        </p:nvSpPr>
        <p:spPr bwMode="auto">
          <a:xfrm flipV="1">
            <a:off x="5940425" y="4149725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0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This </a:t>
            </a:r>
            <a:r>
              <a:rPr lang="en-US" altLang="zh-CN" sz="2800" dirty="0">
                <a:solidFill>
                  <a:schemeClr val="tx1"/>
                </a:solidFill>
              </a:rPr>
              <a:t>splits the sub-list into two sub-lists of size 2 and 4</a:t>
            </a:r>
          </a:p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use insertion sort for the first sub-list</a:t>
            </a:r>
          </a:p>
        </p:txBody>
      </p:sp>
      <p:pic>
        <p:nvPicPr>
          <p:cNvPr id="64516" name="Picture 5" descr="qs4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Line 6"/>
          <p:cNvSpPr>
            <a:spLocks noChangeShapeType="1"/>
          </p:cNvSpPr>
          <p:nvPr/>
        </p:nvSpPr>
        <p:spPr bwMode="auto">
          <a:xfrm>
            <a:off x="594042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8" name="Line 7"/>
          <p:cNvSpPr>
            <a:spLocks noChangeShapeType="1"/>
          </p:cNvSpPr>
          <p:nvPr/>
        </p:nvSpPr>
        <p:spPr bwMode="auto">
          <a:xfrm>
            <a:off x="6516688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9" name="Line 8"/>
          <p:cNvSpPr>
            <a:spLocks noChangeShapeType="1"/>
          </p:cNvSpPr>
          <p:nvPr/>
        </p:nvSpPr>
        <p:spPr bwMode="auto">
          <a:xfrm flipV="1">
            <a:off x="5940425" y="41497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6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are left with one sub-list with four entries, so again, we use insertion sort</a:t>
            </a:r>
          </a:p>
        </p:txBody>
      </p:sp>
      <p:pic>
        <p:nvPicPr>
          <p:cNvPr id="65540" name="Picture 4" descr="qs4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546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Line 6"/>
          <p:cNvSpPr>
            <a:spLocks noChangeShapeType="1"/>
          </p:cNvSpPr>
          <p:nvPr/>
        </p:nvSpPr>
        <p:spPr bwMode="auto">
          <a:xfrm>
            <a:off x="68770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Line 7"/>
          <p:cNvSpPr>
            <a:spLocks noChangeShapeType="1"/>
          </p:cNvSpPr>
          <p:nvPr/>
        </p:nvSpPr>
        <p:spPr bwMode="auto">
          <a:xfrm>
            <a:off x="81724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3" name="Line 8"/>
          <p:cNvSpPr>
            <a:spLocks noChangeShapeType="1"/>
          </p:cNvSpPr>
          <p:nvPr/>
        </p:nvSpPr>
        <p:spPr bwMode="auto">
          <a:xfrm flipV="1">
            <a:off x="6877050" y="41497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0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Improved Quick Sort Example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Sorting </a:t>
            </a:r>
            <a:r>
              <a:rPr lang="en-US" altLang="zh-CN" sz="2800" dirty="0">
                <a:solidFill>
                  <a:schemeClr val="tx1"/>
                </a:solidFill>
              </a:rPr>
              <a:t>the last sub-list, we arrive at an ordered list</a:t>
            </a:r>
          </a:p>
        </p:txBody>
      </p:sp>
      <p:pic>
        <p:nvPicPr>
          <p:cNvPr id="66564" name="Picture 4" descr="qs4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87228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3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Searching k-</a:t>
            </a:r>
            <a:r>
              <a:rPr lang="en-US" altLang="zh-CN" dirty="0" err="1" smtClean="0">
                <a:solidFill>
                  <a:schemeClr val="tx1"/>
                </a:solidFill>
                <a:ea typeface="宋体" charset="-122"/>
              </a:rPr>
              <a:t>th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 smallest element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Input:  A[1…n]  unsorted array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Output: index of the k-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th</a:t>
            </a:r>
            <a:r>
              <a:rPr lang="en-US" altLang="zh-CN" sz="2800" dirty="0" smtClean="0">
                <a:solidFill>
                  <a:schemeClr val="tx1"/>
                </a:solidFill>
              </a:rPr>
              <a:t> smallest element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                          (1≦k ≦n)</a:t>
            </a:r>
          </a:p>
          <a:p>
            <a:pPr algn="just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Algorithm 1: 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Sorting A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                     Time complexity: O(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nlog</a:t>
            </a:r>
            <a:r>
              <a:rPr lang="en-US" altLang="zh-CN" sz="2800" dirty="0" smtClean="0">
                <a:solidFill>
                  <a:schemeClr val="tx1"/>
                </a:solidFill>
              </a:rPr>
              <a:t> n)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Algorithm 2: 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Sequential selection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                     Time complexity: O(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kn</a:t>
            </a:r>
            <a:r>
              <a:rPr lang="en-US" altLang="zh-CN" sz="2800" dirty="0" smtClean="0">
                <a:solidFill>
                  <a:schemeClr val="tx1"/>
                </a:solidFill>
              </a:rPr>
              <a:t>)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Algorithm 3: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Quick Search        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          </a:t>
            </a:r>
          </a:p>
          <a:p>
            <a:pPr algn="just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Quick Search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800" dirty="0" err="1" smtClean="0">
                <a:solidFill>
                  <a:schemeClr val="tx1"/>
                </a:solidFill>
              </a:rPr>
              <a:t>QuickSearch</a:t>
            </a:r>
            <a:r>
              <a:rPr lang="en-US" altLang="zh-CN" sz="2800" dirty="0" smtClean="0">
                <a:solidFill>
                  <a:schemeClr val="tx1"/>
                </a:solidFill>
              </a:rPr>
              <a:t>(A, p, r, k)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if(p = r) return p       //p=r=k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t ← Partition(A, p, r)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if(t = k) return t</a:t>
            </a:r>
          </a:p>
          <a:p>
            <a:pPr algn="just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if( k &lt; t)   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QuickSearch</a:t>
            </a:r>
            <a:r>
              <a:rPr lang="en-US" altLang="zh-CN" sz="2800" dirty="0" smtClean="0">
                <a:solidFill>
                  <a:schemeClr val="tx1"/>
                </a:solidFill>
              </a:rPr>
              <a:t>(A, p, t-1, k)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             // find k-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th</a:t>
            </a:r>
            <a:r>
              <a:rPr lang="en-US" altLang="zh-CN" sz="2800" dirty="0" smtClean="0">
                <a:solidFill>
                  <a:schemeClr val="tx1"/>
                </a:solidFill>
              </a:rPr>
              <a:t> smallest element in A[p..t-1]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else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QuickSearch</a:t>
            </a:r>
            <a:r>
              <a:rPr lang="en-US" altLang="zh-CN" sz="2800" dirty="0" smtClean="0">
                <a:solidFill>
                  <a:schemeClr val="tx1"/>
                </a:solidFill>
              </a:rPr>
              <a:t>(A, t+1, r, </a:t>
            </a:r>
            <a:r>
              <a:rPr lang="en-US" altLang="zh-CN" sz="2800" dirty="0" smtClean="0">
                <a:solidFill>
                  <a:srgbClr val="FF0000"/>
                </a:solidFill>
              </a:rPr>
              <a:t>k</a:t>
            </a:r>
            <a:r>
              <a:rPr lang="en-US" altLang="zh-CN" sz="2800" dirty="0" smtClean="0">
                <a:solidFill>
                  <a:schemeClr val="tx1"/>
                </a:solidFill>
              </a:rPr>
              <a:t>)  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             // find k-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th</a:t>
            </a:r>
            <a:r>
              <a:rPr lang="en-US" altLang="zh-CN" sz="2800" dirty="0" smtClean="0">
                <a:solidFill>
                  <a:schemeClr val="tx1"/>
                </a:solidFill>
              </a:rPr>
              <a:t> smallest element in A[t+1..r]</a:t>
            </a:r>
          </a:p>
          <a:p>
            <a:pPr algn="just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Quick Search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7956424" cy="2565064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altLang="zh-CN" sz="2800" dirty="0" err="1" smtClean="0">
                <a:solidFill>
                  <a:schemeClr val="tx1"/>
                </a:solidFill>
              </a:rPr>
              <a:t>QuickSearch</a:t>
            </a:r>
            <a:r>
              <a:rPr lang="en-US" altLang="zh-CN" sz="2800" dirty="0" smtClean="0">
                <a:solidFill>
                  <a:schemeClr val="tx1"/>
                </a:solidFill>
              </a:rPr>
              <a:t>(A, p, r, k)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if(p = r) return p       //p=r=k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t ← Partition(A, p, r)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if(t = k) return l</a:t>
            </a:r>
          </a:p>
          <a:p>
            <a:pPr algn="just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if( k &lt; l)   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QuickSearch</a:t>
            </a:r>
            <a:r>
              <a:rPr lang="en-US" altLang="zh-CN" sz="2800" dirty="0" smtClean="0">
                <a:solidFill>
                  <a:schemeClr val="tx1"/>
                </a:solidFill>
              </a:rPr>
              <a:t>(A, p, t-1, k)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             // find k-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th</a:t>
            </a:r>
            <a:r>
              <a:rPr lang="en-US" altLang="zh-CN" sz="2800" dirty="0" smtClean="0">
                <a:solidFill>
                  <a:schemeClr val="tx1"/>
                </a:solidFill>
              </a:rPr>
              <a:t> smallest element in A[p..t-1]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else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QuickSearch</a:t>
            </a:r>
            <a:r>
              <a:rPr lang="en-US" altLang="zh-CN" sz="2800" dirty="0" smtClean="0">
                <a:solidFill>
                  <a:schemeClr val="tx1"/>
                </a:solidFill>
              </a:rPr>
              <a:t>(A, t+1, r, </a:t>
            </a:r>
            <a:r>
              <a:rPr lang="en-US" altLang="zh-CN" sz="2800" dirty="0" smtClean="0">
                <a:solidFill>
                  <a:srgbClr val="FF0000"/>
                </a:solidFill>
              </a:rPr>
              <a:t>k</a:t>
            </a:r>
            <a:r>
              <a:rPr lang="en-US" altLang="zh-CN" sz="2800" dirty="0" smtClean="0">
                <a:solidFill>
                  <a:schemeClr val="tx1"/>
                </a:solidFill>
              </a:rPr>
              <a:t>)  </a:t>
            </a:r>
          </a:p>
          <a:p>
            <a:pPr algn="just"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             // find k-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th</a:t>
            </a:r>
            <a:r>
              <a:rPr lang="en-US" altLang="zh-CN" sz="2800" dirty="0" smtClean="0">
                <a:solidFill>
                  <a:schemeClr val="tx1"/>
                </a:solidFill>
              </a:rPr>
              <a:t> smallest element in A[t+1..r]</a:t>
            </a:r>
          </a:p>
          <a:p>
            <a:pPr algn="just">
              <a:buNone/>
            </a:pPr>
            <a:endParaRPr lang="en-US" altLang="zh-CN" sz="28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60032" y="1700808"/>
            <a:ext cx="5040560" cy="208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b="1" noProof="0" dirty="0" smtClean="0">
                <a:latin typeface="Times New Roman" pitchFamily="18" charset="0"/>
                <a:ea typeface="黑体" pitchFamily="49" charset="-122"/>
              </a:rPr>
              <a:t>Time complexity</a:t>
            </a:r>
          </a:p>
          <a:p>
            <a:pPr marL="342900" indent="-342900" algn="just"/>
            <a:r>
              <a:rPr kumimoji="0" lang="en-US" altLang="zh-CN" sz="28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          Worst case:  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O(</a:t>
            </a:r>
            <a:r>
              <a:rPr lang="en-US" altLang="zh-CN" sz="28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800" b="1" baseline="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</a:p>
          <a:p>
            <a:pPr marL="342900" indent="-342900" algn="just"/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Best case:   O(1)</a:t>
            </a:r>
          </a:p>
          <a:p>
            <a:pPr marL="342900" indent="-342900" algn="just"/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Average case: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O(n) </a:t>
            </a:r>
            <a:r>
              <a:rPr lang="en-US" altLang="zh-CN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?</a:t>
            </a:r>
          </a:p>
          <a:p>
            <a:pPr marL="342900" indent="-342900" algn="just"/>
            <a:endParaRPr lang="en-CA" altLang="zh-CN" sz="2800" b="1" dirty="0" smtClean="0">
              <a:latin typeface="Calibri" pitchFamily="34" charset="0"/>
              <a:ea typeface="宋体" charset="-122"/>
              <a:cs typeface="Arial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+mn-cs"/>
            </a:endParaRPr>
          </a:p>
        </p:txBody>
      </p:sp>
      <p:pic>
        <p:nvPicPr>
          <p:cNvPr id="9" name="图片 8" descr="图片1.png"/>
          <p:cNvPicPr>
            <a:picLocks noChangeAspect="1"/>
          </p:cNvPicPr>
          <p:nvPr/>
        </p:nvPicPr>
        <p:blipFill>
          <a:blip r:embed="rId3" cstate="print"/>
          <a:srcRect t="1550" b="71375"/>
          <a:stretch>
            <a:fillRect/>
          </a:stretch>
        </p:blipFill>
        <p:spPr>
          <a:xfrm>
            <a:off x="467544" y="4149080"/>
            <a:ext cx="828987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QUICK SORT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For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example,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given an unsorted array:</a:t>
            </a: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ts val="0"/>
              </a:spcBef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ts val="0"/>
              </a:spcBef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can select the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last entry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4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,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and sort the remaining entries into two groups, those less than 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4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and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those greater than 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4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:</a:t>
            </a: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ts val="0"/>
              </a:spcBef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ts val="0"/>
              </a:spcBef>
            </a:pP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algn="just"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Note that 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4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is now in the correct location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once the </a:t>
            </a:r>
            <a:r>
              <a:rPr lang="en-US" altLang="zh-CN" sz="2800" dirty="0">
                <a:solidFill>
                  <a:schemeClr val="tx1"/>
                </a:solidFill>
                <a:ea typeface="宋体" charset="-122"/>
              </a:rPr>
              <a:t>list </a:t>
            </a:r>
            <a:r>
              <a:rPr lang="en-US" altLang="zh-CN" sz="2800" dirty="0" smtClean="0">
                <a:solidFill>
                  <a:schemeClr val="tx1"/>
                </a:solidFill>
                <a:ea typeface="宋体" charset="-122"/>
              </a:rPr>
              <a:t>is sorted</a:t>
            </a: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Proceed by applying the algorithm to the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first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3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and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last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4 </a:t>
            </a:r>
            <a:r>
              <a:rPr lang="en-US" altLang="zh-CN" sz="2400" dirty="0" smtClean="0">
                <a:solidFill>
                  <a:schemeClr val="tx1"/>
                </a:solidFill>
                <a:ea typeface="宋体" charset="-122"/>
              </a:rPr>
              <a:t>entries</a:t>
            </a:r>
            <a:endParaRPr lang="en-US" altLang="zh-CN" sz="2400" dirty="0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97798"/>
              </p:ext>
            </p:extLst>
          </p:nvPr>
        </p:nvGraphicFramePr>
        <p:xfrm>
          <a:off x="2520000" y="2193429"/>
          <a:ext cx="3853176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8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6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29593"/>
              </p:ext>
            </p:extLst>
          </p:nvPr>
        </p:nvGraphicFramePr>
        <p:xfrm>
          <a:off x="2520000" y="4293096"/>
          <a:ext cx="3853176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2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1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3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CA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7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5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/>
                        <a:t>6</a:t>
                      </a:r>
                      <a:endParaRPr lang="en-CA" sz="1800" dirty="0"/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98" marB="45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9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The Memory Requirement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</a:rPr>
              <a:t>The </a:t>
            </a:r>
            <a:r>
              <a:rPr lang="en-US" altLang="zh-CN" dirty="0">
                <a:solidFill>
                  <a:schemeClr val="tx1"/>
                </a:solidFill>
              </a:rPr>
              <a:t>additional memory required is </a:t>
            </a:r>
            <a:r>
              <a:rPr lang="en-US" altLang="zh-CN" dirty="0" smtClean="0">
                <a:solidFill>
                  <a:schemeClr val="tx1"/>
                </a:solidFill>
              </a:rPr>
              <a:t>O(log 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lvl="1" indent="-342900" algn="just">
              <a:buFont typeface="Arial" pitchFamily="34" charset="0"/>
              <a:buChar char="•"/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</a:rPr>
              <a:t>Each </a:t>
            </a:r>
            <a:r>
              <a:rPr lang="en-US" altLang="zh-CN" sz="3200" dirty="0">
                <a:solidFill>
                  <a:schemeClr val="tx1"/>
                </a:solidFill>
              </a:rPr>
              <a:t>recursive function call places its local variables, parameters, etc., on a stack</a:t>
            </a:r>
          </a:p>
          <a:p>
            <a:pPr lvl="1" algn="just"/>
            <a:endParaRPr lang="en-US" altLang="zh-CN" dirty="0" smtClean="0">
              <a:solidFill>
                <a:schemeClr val="tx1"/>
              </a:solidFill>
            </a:endParaRPr>
          </a:p>
          <a:p>
            <a:pPr lvl="1" algn="just"/>
            <a:r>
              <a:rPr lang="en-US" altLang="zh-CN" dirty="0" smtClean="0">
                <a:solidFill>
                  <a:schemeClr val="tx1"/>
                </a:solidFill>
              </a:rPr>
              <a:t>The </a:t>
            </a:r>
            <a:r>
              <a:rPr lang="en-US" altLang="zh-CN" dirty="0">
                <a:solidFill>
                  <a:schemeClr val="tx1"/>
                </a:solidFill>
              </a:rPr>
              <a:t>depth of the recursion tree is O(log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lvl="1" algn="just"/>
            <a:endParaRPr lang="en-US" altLang="zh-CN" dirty="0" smtClean="0">
              <a:solidFill>
                <a:schemeClr val="tx1"/>
              </a:solidFill>
            </a:endParaRPr>
          </a:p>
          <a:p>
            <a:pPr lvl="1" algn="just"/>
            <a:r>
              <a:rPr lang="en-US" altLang="zh-CN" dirty="0" smtClean="0">
                <a:solidFill>
                  <a:schemeClr val="tx1"/>
                </a:solidFill>
              </a:rPr>
              <a:t>Unfortunately</a:t>
            </a:r>
            <a:r>
              <a:rPr lang="en-US" altLang="zh-CN" dirty="0">
                <a:solidFill>
                  <a:schemeClr val="tx1"/>
                </a:solidFill>
              </a:rPr>
              <a:t>, if the run time is </a:t>
            </a:r>
            <a:r>
              <a:rPr lang="en-US" altLang="zh-CN" dirty="0" smtClean="0">
                <a:solidFill>
                  <a:schemeClr val="tx1"/>
                </a:solidFill>
              </a:rPr>
              <a:t>O(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), </a:t>
            </a:r>
            <a:r>
              <a:rPr lang="en-US" altLang="zh-CN" dirty="0">
                <a:solidFill>
                  <a:schemeClr val="tx1"/>
                </a:solidFill>
              </a:rPr>
              <a:t>the memory use is </a:t>
            </a:r>
            <a:r>
              <a:rPr lang="en-US" altLang="zh-CN" dirty="0" smtClean="0">
                <a:solidFill>
                  <a:schemeClr val="tx1"/>
                </a:solidFill>
              </a:rPr>
              <a:t>O(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2"/>
            <a:endParaRPr lang="en-US" altLang="zh-CN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Run Time Summery </a:t>
            </a:r>
            <a:endParaRPr lang="en-US" altLang="zh-CN" dirty="0" smtClean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800" dirty="0" smtClean="0">
                <a:solidFill>
                  <a:schemeClr val="tx1"/>
                </a:solidFill>
              </a:rPr>
              <a:t>To </a:t>
            </a:r>
            <a:r>
              <a:rPr lang="en-US" altLang="zh-CN" sz="2800" dirty="0">
                <a:solidFill>
                  <a:schemeClr val="tx1"/>
                </a:solidFill>
              </a:rPr>
              <a:t>summarize </a:t>
            </a:r>
            <a:r>
              <a:rPr lang="en-US" altLang="zh-CN" sz="2800" dirty="0" smtClean="0">
                <a:solidFill>
                  <a:schemeClr val="tx1"/>
                </a:solidFill>
              </a:rPr>
              <a:t>all three O(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n</a:t>
            </a:r>
            <a:r>
              <a:rPr lang="en-US" altLang="zh-CN" sz="2800" dirty="0" smtClean="0">
                <a:solidFill>
                  <a:schemeClr val="tx1"/>
                </a:solidFill>
              </a:rPr>
              <a:t> log 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n</a:t>
            </a:r>
            <a:r>
              <a:rPr lang="en-US" altLang="zh-CN" sz="2800" dirty="0" smtClean="0">
                <a:solidFill>
                  <a:schemeClr val="tx1"/>
                </a:solidFill>
              </a:rPr>
              <a:t>) algorithms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44909"/>
              </p:ext>
            </p:extLst>
          </p:nvPr>
        </p:nvGraphicFramePr>
        <p:xfrm>
          <a:off x="782960" y="2572322"/>
          <a:ext cx="7461448" cy="2584870"/>
        </p:xfrm>
        <a:graphic>
          <a:graphicData uri="http://schemas.openxmlformats.org/drawingml/2006/table">
            <a:tbl>
              <a:tblPr/>
              <a:tblGrid>
                <a:gridCol w="1967854"/>
                <a:gridCol w="1311903"/>
                <a:gridCol w="1475891"/>
                <a:gridCol w="1229909"/>
                <a:gridCol w="1475891"/>
              </a:tblGrid>
              <a:tr h="943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Run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Worst-case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Run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Average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Worst-case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Heap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log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O(1)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Merge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log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7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Arial" charset="0"/>
                        </a:rPr>
                        <a:t>Quick Sort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log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O(log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</a:t>
                      </a:r>
                      <a:endParaRPr kumimoji="0" lang="en-CA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zh-CN" altLang="en-US" sz="1600" b="1" dirty="0" smtClean="0"/>
              <a:t>算法分析课程组</a:t>
            </a:r>
            <a:endParaRPr lang="en-US" altLang="zh-CN" sz="1600" b="1" dirty="0" smtClean="0"/>
          </a:p>
          <a:p>
            <a:r>
              <a:rPr lang="zh-CN" altLang="en-US" sz="1600" b="1" dirty="0"/>
              <a:t>重庆大学计算机学院 </a:t>
            </a:r>
            <a:endParaRPr lang="en-US" altLang="zh-CN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284984"/>
            <a:ext cx="7239000" cy="1440160"/>
          </a:xfrm>
        </p:spPr>
        <p:txBody>
          <a:bodyPr>
            <a:normAutofit/>
          </a:bodyPr>
          <a:lstStyle/>
          <a:p>
            <a:r>
              <a:rPr lang="en-US" altLang="zh-CN" sz="8000" b="0" dirty="0" smtClean="0">
                <a:solidFill>
                  <a:prstClr val="white"/>
                </a:solidFill>
              </a:rPr>
              <a:t>End of Section.</a:t>
            </a:r>
            <a:endParaRPr lang="zh-CN" sz="6000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tx1"/>
                </a:solidFill>
                <a:ea typeface="宋体" charset="-122"/>
              </a:rPr>
              <a:t>A 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Simple Implementation – PARTITION</a:t>
            </a:r>
            <a:endParaRPr lang="en-US" altLang="zh-CN" sz="3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PARTITION</a:t>
            </a:r>
            <a:r>
              <a:rPr lang="en-US" altLang="zh-CN" sz="2800" dirty="0" smtClean="0"/>
              <a:t> (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p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 </a:t>
            </a:r>
            <a:r>
              <a:rPr lang="en-US" altLang="zh-CN" sz="2800" i="1" dirty="0"/>
              <a:t>r</a:t>
            </a:r>
            <a:r>
              <a:rPr lang="en-US" altLang="zh-CN" sz="2800" dirty="0" smtClean="0"/>
              <a:t>) </a:t>
            </a:r>
          </a:p>
          <a:p>
            <a:pPr marL="0" indent="0">
              <a:buNone/>
            </a:pPr>
            <a:r>
              <a:rPr lang="en-US" altLang="zh-CN" sz="2800" i="1" dirty="0" smtClean="0"/>
              <a:t>	x </a:t>
            </a:r>
            <a:r>
              <a:rPr lang="en-US" altLang="zh-CN" sz="2800" dirty="0"/>
              <a:t>← 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[</a:t>
            </a:r>
            <a:r>
              <a:rPr lang="en-US" altLang="zh-CN" sz="2800" i="1" dirty="0"/>
              <a:t>r</a:t>
            </a:r>
            <a:r>
              <a:rPr lang="en-US" altLang="zh-CN" sz="2800" dirty="0" smtClean="0"/>
              <a:t>]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i="1" dirty="0" smtClean="0"/>
              <a:t>	</a:t>
            </a:r>
            <a:r>
              <a:rPr lang="en-US" altLang="zh-CN" sz="2800" i="1" dirty="0" err="1" smtClean="0"/>
              <a:t>i</a:t>
            </a:r>
            <a:r>
              <a:rPr lang="en-US" altLang="zh-CN" sz="2800" i="1" dirty="0" smtClean="0"/>
              <a:t>  </a:t>
            </a:r>
            <a:r>
              <a:rPr lang="en-US" altLang="zh-CN" sz="2800" dirty="0"/>
              <a:t>←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-1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0000FF"/>
                </a:solidFill>
              </a:rPr>
              <a:t>FOR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j </a:t>
            </a:r>
            <a:r>
              <a:rPr lang="en-US" altLang="zh-CN" sz="2800" dirty="0"/>
              <a:t>← </a:t>
            </a:r>
            <a:r>
              <a:rPr lang="en-US" altLang="zh-CN" sz="2800" i="1" dirty="0"/>
              <a:t>p </a:t>
            </a:r>
            <a:r>
              <a:rPr lang="en-US" altLang="zh-CN" sz="2800" dirty="0" smtClean="0">
                <a:solidFill>
                  <a:srgbClr val="0000FF"/>
                </a:solidFill>
              </a:rPr>
              <a:t>TO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r</a:t>
            </a:r>
            <a:r>
              <a:rPr lang="en-US" altLang="zh-CN" sz="2800" dirty="0" smtClean="0"/>
              <a:t>-1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smtClean="0">
                <a:solidFill>
                  <a:srgbClr val="0000FF"/>
                </a:solidFill>
              </a:rPr>
              <a:t>IF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A</a:t>
            </a:r>
            <a:r>
              <a:rPr lang="en-US" altLang="zh-CN" sz="2800" dirty="0"/>
              <a:t>[ </a:t>
            </a:r>
            <a:r>
              <a:rPr lang="en-US" altLang="zh-CN" sz="2800" i="1" dirty="0"/>
              <a:t>j</a:t>
            </a:r>
            <a:r>
              <a:rPr lang="en-US" altLang="zh-CN" sz="2800" dirty="0"/>
              <a:t>] ≤ </a:t>
            </a:r>
            <a:r>
              <a:rPr lang="en-US" altLang="zh-CN" sz="2800" i="1" dirty="0"/>
              <a:t>x</a:t>
            </a:r>
          </a:p>
          <a:p>
            <a:pPr marL="0" indent="0">
              <a:buNone/>
            </a:pPr>
            <a:r>
              <a:rPr lang="en-US" altLang="zh-CN" sz="2800" dirty="0" smtClean="0"/>
              <a:t>			</a:t>
            </a:r>
            <a:r>
              <a:rPr lang="en-US" altLang="zh-CN" sz="2800" dirty="0" smtClean="0">
                <a:solidFill>
                  <a:srgbClr val="0000FF"/>
                </a:solidFill>
              </a:rPr>
              <a:t>THEN </a:t>
            </a:r>
            <a:r>
              <a:rPr lang="en-US" altLang="zh-CN" sz="2800" i="1" dirty="0" err="1" smtClean="0"/>
              <a:t>i</a:t>
            </a:r>
            <a:r>
              <a:rPr lang="en-US" altLang="zh-CN" sz="2800" i="1" dirty="0" smtClean="0"/>
              <a:t> </a:t>
            </a:r>
            <a:r>
              <a:rPr lang="en-US" altLang="zh-CN" sz="2800" dirty="0"/>
              <a:t>← 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 </a:t>
            </a:r>
            <a:r>
              <a:rPr lang="en-US" altLang="zh-CN" sz="2800" dirty="0"/>
              <a:t>+ 1</a:t>
            </a:r>
          </a:p>
          <a:p>
            <a:pPr marL="0" indent="0">
              <a:buNone/>
            </a:pPr>
            <a:r>
              <a:rPr lang="en-US" altLang="zh-CN" sz="2800" dirty="0" smtClean="0"/>
              <a:t>				  exchange </a:t>
            </a:r>
            <a:r>
              <a:rPr lang="en-US" altLang="zh-CN" sz="2800" i="1" dirty="0"/>
              <a:t>A</a:t>
            </a:r>
            <a:r>
              <a:rPr lang="en-US" altLang="zh-CN" sz="2800" dirty="0"/>
              <a:t>[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] ↔ </a:t>
            </a:r>
            <a:r>
              <a:rPr lang="en-US" altLang="zh-CN" sz="2800" i="1" dirty="0"/>
              <a:t>A</a:t>
            </a:r>
            <a:r>
              <a:rPr lang="en-US" altLang="zh-CN" sz="2800" dirty="0"/>
              <a:t>[ </a:t>
            </a:r>
            <a:r>
              <a:rPr lang="en-US" altLang="zh-CN" sz="2800" i="1" dirty="0"/>
              <a:t>j</a:t>
            </a:r>
            <a:r>
              <a:rPr lang="en-US" altLang="zh-CN" sz="2800" dirty="0"/>
              <a:t>]</a:t>
            </a:r>
          </a:p>
          <a:p>
            <a:pPr marL="0" indent="0">
              <a:buNone/>
            </a:pPr>
            <a:r>
              <a:rPr lang="en-US" altLang="zh-CN" sz="2800" dirty="0" smtClean="0"/>
              <a:t>	exchange 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[</a:t>
            </a:r>
            <a:r>
              <a:rPr lang="en-US" altLang="zh-CN" sz="2800" i="1" dirty="0" smtClean="0"/>
              <a:t>i</a:t>
            </a:r>
            <a:r>
              <a:rPr lang="en-US" altLang="zh-CN" sz="2800" dirty="0" smtClean="0"/>
              <a:t>+1] </a:t>
            </a:r>
            <a:r>
              <a:rPr lang="en-US" altLang="zh-CN" sz="2800" dirty="0"/>
              <a:t>↔ </a:t>
            </a:r>
            <a:r>
              <a:rPr lang="en-US" altLang="zh-CN" sz="2800" i="1" dirty="0" smtClean="0"/>
              <a:t>A</a:t>
            </a:r>
            <a:r>
              <a:rPr lang="en-US" altLang="zh-CN" sz="2800" dirty="0" smtClean="0"/>
              <a:t>[</a:t>
            </a:r>
            <a:r>
              <a:rPr lang="en-US" altLang="zh-CN" sz="2800" i="1" dirty="0" smtClean="0"/>
              <a:t>r</a:t>
            </a:r>
            <a:r>
              <a:rPr lang="en-US" altLang="zh-CN" sz="2800" dirty="0" smtClean="0"/>
              <a:t>]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i+1</a:t>
            </a:r>
            <a:endParaRPr lang="en-US" altLang="zh-CN" sz="2800" dirty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2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3" y="4257426"/>
            <a:ext cx="7488832" cy="132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chemeClr val="tx1"/>
                </a:solidFill>
                <a:ea typeface="宋体" charset="-122"/>
              </a:rPr>
              <a:t>A </a:t>
            </a:r>
            <a:r>
              <a:rPr lang="en-US" altLang="zh-CN" sz="3600" dirty="0">
                <a:solidFill>
                  <a:schemeClr val="tx1"/>
                </a:solidFill>
                <a:ea typeface="宋体" charset="-122"/>
              </a:rPr>
              <a:t>Simple Implementation – PARTITION</a:t>
            </a:r>
            <a:endParaRPr lang="en-US" altLang="zh-CN" sz="36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31453"/>
            <a:ext cx="7551738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349770" y="5517232"/>
            <a:ext cx="3286126" cy="730250"/>
            <a:chOff x="148" y="3216"/>
            <a:chExt cx="2070" cy="460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48" y="3443"/>
              <a:ext cx="20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, … , </a:t>
              </a:r>
              <a:r>
                <a:rPr lang="en-US" altLang="zh-CN" b="1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]: known 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to be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≤ pivot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1008" y="3216"/>
              <a:ext cx="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2476350" y="5582492"/>
            <a:ext cx="3679826" cy="1158876"/>
            <a:chOff x="1412" y="3312"/>
            <a:chExt cx="2318" cy="730"/>
          </a:xfrm>
        </p:grpSpPr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1412" y="3809"/>
              <a:ext cx="2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, … , </a:t>
              </a:r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-1]: known 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to be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&gt; pivot</a:t>
              </a: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52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5087315" y="5547319"/>
            <a:ext cx="3013077" cy="762001"/>
            <a:chOff x="3040" y="3264"/>
            <a:chExt cx="1898" cy="480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3040" y="3511"/>
              <a:ext cx="18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 … </a:t>
              </a:r>
              <a:r>
                <a:rPr lang="en-US" altLang="zh-CN" b="1" i="1" dirty="0" smtClean="0">
                  <a:latin typeface="Times New Roman" pitchFamily="18" charset="0"/>
                  <a:cs typeface="Times New Roman" pitchFamily="18" charset="0"/>
                </a:rPr>
                <a:t>r-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1]: </a:t>
              </a:r>
              <a:r>
                <a:rPr lang="en-US" altLang="zh-CN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not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yet examined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3984" y="3264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7518151" y="5043759"/>
            <a:ext cx="1230313" cy="1625601"/>
            <a:chOff x="4548" y="3024"/>
            <a:chExt cx="775" cy="1024"/>
          </a:xfrm>
        </p:grpSpPr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548" y="3815"/>
              <a:ext cx="7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A[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]: pivot</a:t>
              </a:r>
              <a:endParaRPr lang="en-US" altLang="zh-CN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H="1" flipV="1">
              <a:off x="4896" y="3024"/>
              <a:ext cx="0" cy="81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3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罗辛_第七章_快速排序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灰度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灰度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灰度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2062</Words>
  <Application>Microsoft Macintosh PowerPoint</Application>
  <PresentationFormat>全屏显示(4:3)</PresentationFormat>
  <Paragraphs>457</Paragraphs>
  <Slides>72</Slides>
  <Notes>67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3" baseType="lpstr">
      <vt:lpstr>Arial Unicode MS</vt:lpstr>
      <vt:lpstr>Calibri</vt:lpstr>
      <vt:lpstr>Cambria Math</vt:lpstr>
      <vt:lpstr>Courier New</vt:lpstr>
      <vt:lpstr>Symbol</vt:lpstr>
      <vt:lpstr>Times New Roman</vt:lpstr>
      <vt:lpstr>黑体</vt:lpstr>
      <vt:lpstr>华文楷体</vt:lpstr>
      <vt:lpstr>宋体</vt:lpstr>
      <vt:lpstr>Arial</vt:lpstr>
      <vt:lpstr>罗辛_第七章_快速排序</vt:lpstr>
      <vt:lpstr>Algorithm Analysis &amp; Design  Introduction to Algorithm</vt:lpstr>
      <vt:lpstr>Chapter 7: Quick Sort</vt:lpstr>
      <vt:lpstr>Outline</vt:lpstr>
      <vt:lpstr>7.1 Basic Quick Sort</vt:lpstr>
      <vt:lpstr>QUICK SORT</vt:lpstr>
      <vt:lpstr>QUICK SORT</vt:lpstr>
      <vt:lpstr>QUICK SORT</vt:lpstr>
      <vt:lpstr>A Simple Implementation – PARTITION</vt:lpstr>
      <vt:lpstr>A Simple Implementation – PARTITION</vt:lpstr>
      <vt:lpstr>A Simple Implementation – PARTITION</vt:lpstr>
      <vt:lpstr>A Simple Implementation – QUICKSORT</vt:lpstr>
      <vt:lpstr>Run-time Analysis</vt:lpstr>
      <vt:lpstr>Recursive Tree of the Best Case</vt:lpstr>
      <vt:lpstr>Worst-case Scenario</vt:lpstr>
      <vt:lpstr>Recursive Tree of the Worst Case</vt:lpstr>
      <vt:lpstr>Recursive Tree of the Balanced Case</vt:lpstr>
      <vt:lpstr>Recursive Tree of the Balanced Case</vt:lpstr>
      <vt:lpstr>Average-case Senario</vt:lpstr>
      <vt:lpstr>7.2 Improving Quick Sort with Medians</vt:lpstr>
      <vt:lpstr>Alternate Strategy</vt:lpstr>
      <vt:lpstr>Choose the Median-of-Three</vt:lpstr>
      <vt:lpstr>Choose the Median-of-Three</vt:lpstr>
      <vt:lpstr>Choose the Median-of-Three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Improved Quick Sort Example</vt:lpstr>
      <vt:lpstr>Searching k-th smallest element</vt:lpstr>
      <vt:lpstr>Quick Search</vt:lpstr>
      <vt:lpstr>Quick Search</vt:lpstr>
      <vt:lpstr>The Memory Requirement</vt:lpstr>
      <vt:lpstr>Run Time Summery </vt:lpstr>
      <vt:lpstr>End of Section.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2012-02-10T01:00:01Z</dcterms:created>
  <dcterms:modified xsi:type="dcterms:W3CDTF">2017-09-26T04:26:58Z</dcterms:modified>
</cp:coreProperties>
</file>