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87" r:id="rId3"/>
    <p:sldMasterId id="2147483700" r:id="rId4"/>
    <p:sldMasterId id="2147483712" r:id="rId5"/>
  </p:sldMasterIdLst>
  <p:notesMasterIdLst>
    <p:notesMasterId r:id="rId42"/>
  </p:notesMasterIdLst>
  <p:handoutMasterIdLst>
    <p:handoutMasterId r:id="rId43"/>
  </p:handoutMasterIdLst>
  <p:sldIdLst>
    <p:sldId id="256" r:id="rId6"/>
    <p:sldId id="630" r:id="rId7"/>
    <p:sldId id="632" r:id="rId8"/>
    <p:sldId id="633" r:id="rId9"/>
    <p:sldId id="634" r:id="rId10"/>
    <p:sldId id="635" r:id="rId11"/>
    <p:sldId id="636" r:id="rId12"/>
    <p:sldId id="637" r:id="rId13"/>
    <p:sldId id="638" r:id="rId14"/>
    <p:sldId id="639" r:id="rId15"/>
    <p:sldId id="640" r:id="rId16"/>
    <p:sldId id="641" r:id="rId17"/>
    <p:sldId id="642" r:id="rId18"/>
    <p:sldId id="643" r:id="rId19"/>
    <p:sldId id="644" r:id="rId20"/>
    <p:sldId id="645" r:id="rId21"/>
    <p:sldId id="646" r:id="rId22"/>
    <p:sldId id="647" r:id="rId23"/>
    <p:sldId id="528" r:id="rId24"/>
    <p:sldId id="534" r:id="rId25"/>
    <p:sldId id="529" r:id="rId26"/>
    <p:sldId id="667" r:id="rId27"/>
    <p:sldId id="668" r:id="rId28"/>
    <p:sldId id="671" r:id="rId29"/>
    <p:sldId id="672" r:id="rId30"/>
    <p:sldId id="673" r:id="rId31"/>
    <p:sldId id="649" r:id="rId32"/>
    <p:sldId id="650" r:id="rId33"/>
    <p:sldId id="669" r:id="rId34"/>
    <p:sldId id="652" r:id="rId35"/>
    <p:sldId id="670" r:id="rId36"/>
    <p:sldId id="654" r:id="rId37"/>
    <p:sldId id="655" r:id="rId38"/>
    <p:sldId id="656" r:id="rId39"/>
    <p:sldId id="657" r:id="rId40"/>
    <p:sldId id="674" r:id="rId41"/>
  </p:sldIdLst>
  <p:sldSz cx="9144000" cy="6858000" type="screen4x3"/>
  <p:notesSz cx="6797675" cy="9928225"/>
  <p:defaultTextStyle>
    <a:defPPr>
      <a:defRPr lang="en-US"/>
    </a:defPPr>
    <a:lvl1pPr marL="0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2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6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3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58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2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457" autoAdjust="0"/>
    <p:restoredTop sz="94360" autoAdjust="0"/>
  </p:normalViewPr>
  <p:slideViewPr>
    <p:cSldViewPr>
      <p:cViewPr varScale="1">
        <p:scale>
          <a:sx n="64" d="100"/>
          <a:sy n="64" d="100"/>
        </p:scale>
        <p:origin x="65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5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0DA-E2AF-4C03-82F6-C78A539033B1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E1FE3-6AA0-4D7E-B12C-079D94302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77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22T17:34:54.4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2 0,'0'6,"0"-4,0 7,0 0,0-1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22T17:34:54.5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34 0,'-2'5,"-4"9,0 3,0-3,0 3,1-3,2-3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24T17:35:37.0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108 310,'0'0,"0"0,0 0,-3 0,0 0,0 0,0 0,-3 3,0 2,3 4,-6-1,6 7,-9-4,6 6,-3-3,3 3,0 3,3 3,-6-3,3 5,0-2,3 5,3 1,-3-1,3 1,0-1,0 1,3-1,0-2,0-1,3-2,0 2,0-2,0-3,3 0,0-3,0 9,0-9,3 0,-6 0,9 0,-3 0,0 0,0-3,6 6,-3-6,0-2,3-1,-3 3,6-5,-3-1,3 1,0-3,3-4,-3 1,-3-3,6 0,0 0,3-3,-6-2,3-1,0-3,0 1,0-6,0-3,0 5,-3-10,0 5,0-6,0 3,0-6,3 6,-9 1,3-4,0 3,0-3,-3 0,3-5,-6 2,0-8,0 0,0-3,-3 3,0-9,-3 4,-6-1,0 0,0 9,-3-6,-3 6,-12 2,6-2,0 5,0-2,-9 2,3 1,0-1,-6 1,0-1,-3-2,0 2,-3 0,0 7,0 2,-9 2,3 7,-6 5,0 3,-3 8,0 12,0 9,0 11,3 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0BFCF-8F27-4775-A75C-FAB6C4D28C2C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76F42-9BAD-4ADC-9380-BAF04DBAE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2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86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73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58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52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3C534-D55E-BB4C-855F-D591140389A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62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3C6546-694D-40FD-8A5D-151FFFC7CDEA}" type="slidenum">
              <a:rPr lang="en-US" altLang="zh-CN">
                <a:solidFill>
                  <a:prstClr val="black"/>
                </a:solidFill>
                <a:ea typeface="PMingLiU" pitchFamily="18" charset="-120"/>
              </a:rPr>
              <a:pPr/>
              <a:t>10</a:t>
            </a:fld>
            <a:endParaRPr lang="en-US" altLang="zh-CN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13473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A3721C0-E2A8-4BF6-9739-8BDFA4143D0F}" type="slidenum">
              <a:rPr lang="en-US" altLang="zh-CN">
                <a:solidFill>
                  <a:srgbClr val="000000"/>
                </a:solidFill>
                <a:ea typeface="PMingLiU" pitchFamily="18" charset="-120"/>
                <a:cs typeface="Arial" charset="0"/>
              </a:rPr>
              <a:pPr/>
              <a:t>11</a:t>
            </a:fld>
            <a:endParaRPr lang="en-US" altLang="zh-CN">
              <a:solidFill>
                <a:srgbClr val="000000"/>
              </a:solidFill>
              <a:ea typeface="PMingLiU" pitchFamily="18" charset="-120"/>
              <a:cs typeface="Arial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43593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8A800C3-74F5-40C9-9938-71B1E735CF55}" type="slidenum">
              <a:rPr lang="en-US" altLang="zh-CN">
                <a:solidFill>
                  <a:prstClr val="black"/>
                </a:solidFill>
                <a:ea typeface="PMingLiU" pitchFamily="18" charset="-120"/>
              </a:rPr>
              <a:pPr/>
              <a:t>12</a:t>
            </a:fld>
            <a:endParaRPr lang="en-US" altLang="zh-CN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50004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E69B57-2100-46BD-9907-28170F976D4A}" type="slidenum">
              <a:rPr lang="en-US" altLang="zh-CN">
                <a:solidFill>
                  <a:prstClr val="black"/>
                </a:solidFill>
                <a:ea typeface="PMingLiU" pitchFamily="18" charset="-120"/>
              </a:rPr>
              <a:pPr/>
              <a:t>13</a:t>
            </a:fld>
            <a:endParaRPr lang="en-US" altLang="zh-CN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62568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25C0F1-8644-46CA-BBB3-9BA8EF03D386}" type="slidenum">
              <a:rPr lang="en-US" altLang="zh-CN">
                <a:solidFill>
                  <a:prstClr val="black"/>
                </a:solidFill>
                <a:ea typeface="PMingLiU" pitchFamily="18" charset="-120"/>
              </a:rPr>
              <a:pPr/>
              <a:t>14</a:t>
            </a:fld>
            <a:endParaRPr lang="en-US" altLang="zh-CN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82721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09E39B8-02C0-4C82-B7BF-4D436A3B50FB}" type="slidenum">
              <a:rPr lang="en-US" altLang="zh-CN">
                <a:solidFill>
                  <a:prstClr val="black"/>
                </a:solidFill>
                <a:ea typeface="PMingLiU" pitchFamily="18" charset="-120"/>
              </a:rPr>
              <a:pPr/>
              <a:t>15</a:t>
            </a:fld>
            <a:endParaRPr lang="en-US" altLang="zh-CN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18062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2A536F-0A10-4779-8F4D-5A211125F472}" type="slidenum">
              <a:rPr lang="en-US" altLang="zh-CN">
                <a:solidFill>
                  <a:prstClr val="black"/>
                </a:solidFill>
                <a:ea typeface="PMingLiU" pitchFamily="18" charset="-120"/>
              </a:rPr>
              <a:pPr/>
              <a:t>16</a:t>
            </a:fld>
            <a:endParaRPr lang="en-US" altLang="zh-CN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96990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1FCDFA-1CD1-4BF2-856C-FD347761ED7A}" type="slidenum">
              <a:rPr lang="en-US" altLang="zh-CN">
                <a:solidFill>
                  <a:prstClr val="black"/>
                </a:solidFill>
                <a:ea typeface="PMingLiU" pitchFamily="18" charset="-120"/>
              </a:rPr>
              <a:pPr/>
              <a:t>17</a:t>
            </a:fld>
            <a:endParaRPr lang="en-US" altLang="zh-CN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53740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27EC259-0FDA-432B-9A89-C6460E25E447}" type="slidenum">
              <a:rPr lang="en-US" altLang="zh-CN">
                <a:solidFill>
                  <a:prstClr val="black"/>
                </a:solidFill>
                <a:ea typeface="PMingLiU" pitchFamily="18" charset="-120"/>
              </a:rPr>
              <a:pPr/>
              <a:t>18</a:t>
            </a:fld>
            <a:endParaRPr lang="en-US" altLang="zh-CN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45760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D96DC1-B7F3-421A-AD4E-D169B69DDAA8}" type="slidenum">
              <a:rPr lang="en-US" altLang="zh-CN">
                <a:solidFill>
                  <a:prstClr val="black"/>
                </a:solidFill>
                <a:ea typeface="PMingLiU" pitchFamily="18" charset="-120"/>
              </a:rPr>
              <a:pPr/>
              <a:t>27</a:t>
            </a:fld>
            <a:endParaRPr lang="en-US" altLang="zh-CN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1124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C95041A-ABB6-4C62-9803-BFA48D1A6A97}" type="slidenum">
              <a:rPr lang="en-US" altLang="zh-CN">
                <a:solidFill>
                  <a:prstClr val="black"/>
                </a:solidFill>
                <a:ea typeface="PMingLiU" pitchFamily="18" charset="-120"/>
              </a:rPr>
              <a:pPr/>
              <a:t>2</a:t>
            </a:fld>
            <a:endParaRPr lang="en-US" altLang="zh-CN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98393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48C5BB0-AAED-47F9-8EE2-231D206342A8}" type="slidenum">
              <a:rPr lang="en-US" altLang="zh-CN">
                <a:solidFill>
                  <a:prstClr val="black"/>
                </a:solidFill>
                <a:ea typeface="PMingLiU" pitchFamily="18" charset="-120"/>
              </a:rPr>
              <a:pPr/>
              <a:t>28</a:t>
            </a:fld>
            <a:endParaRPr lang="en-US" altLang="zh-CN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28157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6FEF10E-8D67-484C-A0A3-02D59EAAAFC9}" type="slidenum">
              <a:rPr lang="en-US" altLang="zh-CN">
                <a:solidFill>
                  <a:prstClr val="black"/>
                </a:solidFill>
                <a:ea typeface="PMingLiU" pitchFamily="18" charset="-120"/>
              </a:rPr>
              <a:pPr/>
              <a:t>32</a:t>
            </a:fld>
            <a:endParaRPr lang="en-US" altLang="zh-CN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10008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7028054-293C-4824-8245-615DF186AD78}" type="slidenum">
              <a:rPr lang="en-US" altLang="zh-CN">
                <a:solidFill>
                  <a:prstClr val="black"/>
                </a:solidFill>
                <a:ea typeface="PMingLiU" pitchFamily="18" charset="-120"/>
              </a:rPr>
              <a:pPr/>
              <a:t>33</a:t>
            </a:fld>
            <a:endParaRPr lang="en-US" altLang="zh-CN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011635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D5DBAA-1AEE-4787-A134-6BC4A928370D}" type="slidenum">
              <a:rPr lang="en-US" altLang="zh-CN">
                <a:solidFill>
                  <a:prstClr val="black"/>
                </a:solidFill>
                <a:ea typeface="PMingLiU" pitchFamily="18" charset="-120"/>
              </a:rPr>
              <a:pPr/>
              <a:t>34</a:t>
            </a:fld>
            <a:endParaRPr lang="en-US" altLang="zh-CN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36203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E286AA-1788-4C71-8FBF-E6A4776DBDA0}" type="slidenum">
              <a:rPr lang="en-US" altLang="zh-CN">
                <a:solidFill>
                  <a:prstClr val="black"/>
                </a:solidFill>
                <a:ea typeface="PMingLiU" pitchFamily="18" charset="-120"/>
              </a:rPr>
              <a:pPr/>
              <a:t>35</a:t>
            </a:fld>
            <a:endParaRPr lang="en-US" altLang="zh-CN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84408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73A0CA6-4563-4A8B-B004-82B565CCAF03}" type="slidenum">
              <a:rPr lang="en-US" altLang="zh-CN">
                <a:solidFill>
                  <a:prstClr val="black"/>
                </a:solidFill>
                <a:ea typeface="PMingLiU" pitchFamily="18" charset="-120"/>
                <a:cs typeface="Arial" charset="0"/>
              </a:rPr>
              <a:pPr/>
              <a:t>3</a:t>
            </a:fld>
            <a:endParaRPr lang="en-US" altLang="zh-CN">
              <a:solidFill>
                <a:prstClr val="black"/>
              </a:solidFill>
              <a:ea typeface="PMingLiU" pitchFamily="18" charset="-120"/>
              <a:cs typeface="Arial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9620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6666756-CD2E-41D0-A7A2-E6ADB1FE44EB}" type="slidenum">
              <a:rPr lang="en-US" altLang="zh-CN">
                <a:solidFill>
                  <a:srgbClr val="000000"/>
                </a:solidFill>
                <a:ea typeface="PMingLiU" pitchFamily="18" charset="-120"/>
                <a:cs typeface="Arial" charset="0"/>
              </a:rPr>
              <a:pPr/>
              <a:t>4</a:t>
            </a:fld>
            <a:endParaRPr lang="en-US" altLang="zh-CN">
              <a:solidFill>
                <a:srgbClr val="000000"/>
              </a:solidFill>
              <a:ea typeface="PMingLiU" pitchFamily="18" charset="-120"/>
              <a:cs typeface="Arial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76908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E3EE5A-BC5B-43C8-A64F-C22CD0FE7B7D}" type="slidenum">
              <a:rPr lang="en-US" altLang="zh-CN">
                <a:solidFill>
                  <a:prstClr val="black"/>
                </a:solidFill>
                <a:ea typeface="PMingLiU" pitchFamily="18" charset="-120"/>
                <a:cs typeface="Arial" charset="0"/>
              </a:rPr>
              <a:pPr/>
              <a:t>5</a:t>
            </a:fld>
            <a:endParaRPr lang="en-US" altLang="zh-CN">
              <a:solidFill>
                <a:prstClr val="black"/>
              </a:solidFill>
              <a:ea typeface="PMingLiU" pitchFamily="18" charset="-120"/>
              <a:cs typeface="Arial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71993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4C4B7B-D022-4A72-BC75-8D0B158325DE}" type="slidenum">
              <a:rPr lang="en-US" altLang="zh-CN">
                <a:solidFill>
                  <a:prstClr val="black"/>
                </a:solidFill>
                <a:ea typeface="PMingLiU" pitchFamily="18" charset="-120"/>
                <a:cs typeface="Arial" charset="0"/>
              </a:rPr>
              <a:pPr/>
              <a:t>6</a:t>
            </a:fld>
            <a:endParaRPr lang="en-US" altLang="zh-CN">
              <a:solidFill>
                <a:prstClr val="black"/>
              </a:solidFill>
              <a:ea typeface="PMingLiU" pitchFamily="18" charset="-120"/>
              <a:cs typeface="Arial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24140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66EC771-DB2F-4A60-8513-D0A66171001F}" type="slidenum">
              <a:rPr lang="en-US" altLang="zh-CN">
                <a:solidFill>
                  <a:prstClr val="black"/>
                </a:solidFill>
                <a:ea typeface="PMingLiU" pitchFamily="18" charset="-120"/>
                <a:cs typeface="Arial" charset="0"/>
              </a:rPr>
              <a:pPr/>
              <a:t>7</a:t>
            </a:fld>
            <a:endParaRPr lang="en-US" altLang="zh-CN">
              <a:solidFill>
                <a:prstClr val="black"/>
              </a:solidFill>
              <a:ea typeface="PMingLiU" pitchFamily="18" charset="-120"/>
              <a:cs typeface="Arial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5691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3E0E5AF-8C01-492F-95C2-20D2E589B143}" type="slidenum">
              <a:rPr lang="en-US" altLang="zh-CN">
                <a:solidFill>
                  <a:srgbClr val="000000"/>
                </a:solidFill>
                <a:ea typeface="PMingLiU" pitchFamily="18" charset="-120"/>
                <a:cs typeface="Arial" charset="0"/>
              </a:rPr>
              <a:pPr/>
              <a:t>8</a:t>
            </a:fld>
            <a:endParaRPr lang="en-US" altLang="zh-CN">
              <a:solidFill>
                <a:srgbClr val="000000"/>
              </a:solidFill>
              <a:ea typeface="PMingLiU" pitchFamily="18" charset="-120"/>
              <a:cs typeface="Arial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5468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8937439-DD92-4750-AEC4-3018C5B05983}" type="slidenum">
              <a:rPr lang="en-US" altLang="zh-CN">
                <a:solidFill>
                  <a:srgbClr val="000000"/>
                </a:solidFill>
                <a:ea typeface="PMingLiU" pitchFamily="18" charset="-120"/>
                <a:cs typeface="Arial" charset="0"/>
              </a:rPr>
              <a:pPr/>
              <a:t>9</a:t>
            </a:fld>
            <a:endParaRPr lang="en-US" altLang="zh-CN">
              <a:solidFill>
                <a:srgbClr val="000000"/>
              </a:solidFill>
              <a:ea typeface="PMingLiU" pitchFamily="18" charset="-120"/>
              <a:cs typeface="Arial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0031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3E04-27D9-46D0-8E5E-574105FE926A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92" indent="0">
              <a:buNone/>
              <a:defRPr sz="2800"/>
            </a:lvl2pPr>
            <a:lvl3pPr marL="914186" indent="0">
              <a:buNone/>
              <a:defRPr sz="2400"/>
            </a:lvl3pPr>
            <a:lvl4pPr marL="1371279" indent="0">
              <a:buNone/>
              <a:defRPr sz="2000"/>
            </a:lvl4pPr>
            <a:lvl5pPr marL="1828373" indent="0">
              <a:buNone/>
              <a:defRPr sz="2000"/>
            </a:lvl5pPr>
            <a:lvl6pPr marL="2285466" indent="0">
              <a:buNone/>
              <a:defRPr sz="2000"/>
            </a:lvl6pPr>
            <a:lvl7pPr marL="2742558" indent="0">
              <a:buNone/>
              <a:defRPr sz="2000"/>
            </a:lvl7pPr>
            <a:lvl8pPr marL="3199652" indent="0">
              <a:buNone/>
              <a:defRPr sz="2000"/>
            </a:lvl8pPr>
            <a:lvl9pPr marL="365674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AE38-4FE2-476F-AA29-FD0042468091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6061-B959-4725-AE30-AE21542BD07F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76CA-E5D3-415A-B499-5EA633AA3DAB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28600"/>
            <a:ext cx="8458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91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191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28600"/>
            <a:ext cx="8458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91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219200"/>
            <a:ext cx="41910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092" indent="0" algn="ctr">
              <a:buNone/>
              <a:defRPr/>
            </a:lvl2pPr>
            <a:lvl3pPr marL="914186" indent="0" algn="ctr">
              <a:buNone/>
              <a:defRPr/>
            </a:lvl3pPr>
            <a:lvl4pPr marL="1371279" indent="0" algn="ctr">
              <a:buNone/>
              <a:defRPr/>
            </a:lvl4pPr>
            <a:lvl5pPr marL="1828373" indent="0" algn="ctr">
              <a:buNone/>
              <a:defRPr/>
            </a:lvl5pPr>
            <a:lvl6pPr marL="2285466" indent="0" algn="ctr">
              <a:buNone/>
              <a:defRPr/>
            </a:lvl6pPr>
            <a:lvl7pPr marL="2742558" indent="0" algn="ctr">
              <a:buNone/>
              <a:defRPr/>
            </a:lvl7pPr>
            <a:lvl8pPr marL="3199652" indent="0" algn="ctr">
              <a:buNone/>
              <a:defRPr/>
            </a:lvl8pPr>
            <a:lvl9pPr marL="365674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74BBD953-D029-4D26-ABEF-FD67FA297E2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77BE3591-C4A0-41AD-901D-DA75DFBAC76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92" indent="0">
              <a:buNone/>
              <a:defRPr sz="1800"/>
            </a:lvl2pPr>
            <a:lvl3pPr marL="914186" indent="0">
              <a:buNone/>
              <a:defRPr sz="1600"/>
            </a:lvl3pPr>
            <a:lvl4pPr marL="1371279" indent="0">
              <a:buNone/>
              <a:defRPr sz="1400"/>
            </a:lvl4pPr>
            <a:lvl5pPr marL="1828373" indent="0">
              <a:buNone/>
              <a:defRPr sz="1400"/>
            </a:lvl5pPr>
            <a:lvl6pPr marL="2285466" indent="0">
              <a:buNone/>
              <a:defRPr sz="1400"/>
            </a:lvl6pPr>
            <a:lvl7pPr marL="2742558" indent="0">
              <a:buNone/>
              <a:defRPr sz="1400"/>
            </a:lvl7pPr>
            <a:lvl8pPr marL="3199652" indent="0">
              <a:buNone/>
              <a:defRPr sz="1400"/>
            </a:lvl8pPr>
            <a:lvl9pPr marL="365674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16D9B671-258E-4E8F-BD16-4C1439BD55B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2D6194D1-E92F-4AF4-9DD4-3D42930ECA5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311C50A4-2956-427F-A807-FD0B55F4C29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0703-D0DB-4A3D-ABC1-9E0431DA8AAE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74D24B38-71F8-4F69-80F6-4484D936953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181F30C0-0A9B-4FD4-BAA7-5A597724D76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0C3503AC-A688-4E0D-8846-17CC384BE9D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92" indent="0">
              <a:buNone/>
              <a:defRPr sz="2800"/>
            </a:lvl2pPr>
            <a:lvl3pPr marL="914186" indent="0">
              <a:buNone/>
              <a:defRPr sz="2400"/>
            </a:lvl3pPr>
            <a:lvl4pPr marL="1371279" indent="0">
              <a:buNone/>
              <a:defRPr sz="2000"/>
            </a:lvl4pPr>
            <a:lvl5pPr marL="1828373" indent="0">
              <a:buNone/>
              <a:defRPr sz="2000"/>
            </a:lvl5pPr>
            <a:lvl6pPr marL="2285466" indent="0">
              <a:buNone/>
              <a:defRPr sz="2000"/>
            </a:lvl6pPr>
            <a:lvl7pPr marL="2742558" indent="0">
              <a:buNone/>
              <a:defRPr sz="2000"/>
            </a:lvl7pPr>
            <a:lvl8pPr marL="3199652" indent="0">
              <a:buNone/>
              <a:defRPr sz="2000"/>
            </a:lvl8pPr>
            <a:lvl9pPr marL="3656744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60CA55A9-AD53-47B6-8A20-25DA977F1E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43DDAC52-FF7C-4389-89AE-47645EA0074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2A711D76-70B7-4C1C-B3B5-4B69C322156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514" y="2130521"/>
            <a:ext cx="7772977" cy="14693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025" y="3885640"/>
            <a:ext cx="6401955" cy="1753721"/>
          </a:xfrm>
        </p:spPr>
        <p:txBody>
          <a:bodyPr/>
          <a:lstStyle>
            <a:lvl1pPr marL="0" indent="0" algn="ctr">
              <a:buNone/>
              <a:defRPr/>
            </a:lvl1pPr>
            <a:lvl2pPr marL="410195" indent="0" algn="ctr">
              <a:buNone/>
              <a:defRPr/>
            </a:lvl2pPr>
            <a:lvl3pPr marL="820391" indent="0" algn="ctr">
              <a:buNone/>
              <a:defRPr/>
            </a:lvl3pPr>
            <a:lvl4pPr marL="1230586" indent="0" algn="ctr">
              <a:buNone/>
              <a:defRPr/>
            </a:lvl4pPr>
            <a:lvl5pPr marL="1640781" indent="0" algn="ctr">
              <a:buNone/>
              <a:defRPr/>
            </a:lvl5pPr>
            <a:lvl6pPr marL="2050976" indent="0" algn="ctr">
              <a:buNone/>
              <a:defRPr/>
            </a:lvl6pPr>
            <a:lvl7pPr marL="2461173" indent="0" algn="ctr">
              <a:buNone/>
              <a:defRPr/>
            </a:lvl7pPr>
            <a:lvl8pPr marL="2871367" indent="0" algn="ctr">
              <a:buNone/>
              <a:defRPr/>
            </a:lvl8pPr>
            <a:lvl9pPr marL="3281562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23BB19-9E17-4142-A419-7DDCB4477566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D2FC6-31C2-4D54-A6F9-7AFC6B0B3ED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757044-3B44-4484-826D-EED42266CC21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708D8-1060-4257-859D-A5C5E27336E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037" y="4406713"/>
            <a:ext cx="7771534" cy="136291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3037" y="2906526"/>
            <a:ext cx="7771534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10195" indent="0">
              <a:buNone/>
              <a:defRPr sz="1600"/>
            </a:lvl2pPr>
            <a:lvl3pPr marL="820391" indent="0">
              <a:buNone/>
              <a:defRPr sz="1400"/>
            </a:lvl3pPr>
            <a:lvl4pPr marL="1230586" indent="0">
              <a:buNone/>
              <a:defRPr sz="1300"/>
            </a:lvl4pPr>
            <a:lvl5pPr marL="1640781" indent="0">
              <a:buNone/>
              <a:defRPr sz="1300"/>
            </a:lvl5pPr>
            <a:lvl6pPr marL="2050976" indent="0">
              <a:buNone/>
              <a:defRPr sz="1300"/>
            </a:lvl6pPr>
            <a:lvl7pPr marL="2461173" indent="0">
              <a:buNone/>
              <a:defRPr sz="1300"/>
            </a:lvl7pPr>
            <a:lvl8pPr marL="2871367" indent="0">
              <a:buNone/>
              <a:defRPr sz="1300"/>
            </a:lvl8pPr>
            <a:lvl9pPr marL="3281562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A8CDCB-91DC-4D9F-8C2B-87102DA04773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38959-BDD5-41D9-BBCE-4853EE14011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4909" y="1008529"/>
            <a:ext cx="4030807" cy="524435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62" y="1008529"/>
            <a:ext cx="4032250" cy="524435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AB09BF-A93D-4647-90E9-A85F7344B92D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9992E-7985-45C8-85DA-E78C76FE426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B630-68D3-414D-A4F1-D52DC56D80A2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491" y="274544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489" y="1535206"/>
            <a:ext cx="4039465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195" indent="0">
              <a:buNone/>
              <a:defRPr sz="1800" b="1"/>
            </a:lvl2pPr>
            <a:lvl3pPr marL="820391" indent="0">
              <a:buNone/>
              <a:defRPr sz="1600" b="1"/>
            </a:lvl3pPr>
            <a:lvl4pPr marL="1230586" indent="0">
              <a:buNone/>
              <a:defRPr sz="1400" b="1"/>
            </a:lvl4pPr>
            <a:lvl5pPr marL="1640781" indent="0">
              <a:buNone/>
              <a:defRPr sz="1400" b="1"/>
            </a:lvl5pPr>
            <a:lvl6pPr marL="2050976" indent="0">
              <a:buNone/>
              <a:defRPr sz="1400" b="1"/>
            </a:lvl6pPr>
            <a:lvl7pPr marL="2461173" indent="0">
              <a:buNone/>
              <a:defRPr sz="1400" b="1"/>
            </a:lvl7pPr>
            <a:lvl8pPr marL="2871367" indent="0">
              <a:buNone/>
              <a:defRPr sz="1400" b="1"/>
            </a:lvl8pPr>
            <a:lvl9pPr marL="3281562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489" y="2175344"/>
            <a:ext cx="4039465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605" y="1535206"/>
            <a:ext cx="4040909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195" indent="0">
              <a:buNone/>
              <a:defRPr sz="1800" b="1"/>
            </a:lvl2pPr>
            <a:lvl3pPr marL="820391" indent="0">
              <a:buNone/>
              <a:defRPr sz="1600" b="1"/>
            </a:lvl3pPr>
            <a:lvl4pPr marL="1230586" indent="0">
              <a:buNone/>
              <a:defRPr sz="1400" b="1"/>
            </a:lvl4pPr>
            <a:lvl5pPr marL="1640781" indent="0">
              <a:buNone/>
              <a:defRPr sz="1400" b="1"/>
            </a:lvl5pPr>
            <a:lvl6pPr marL="2050976" indent="0">
              <a:buNone/>
              <a:defRPr sz="1400" b="1"/>
            </a:lvl6pPr>
            <a:lvl7pPr marL="2461173" indent="0">
              <a:buNone/>
              <a:defRPr sz="1400" b="1"/>
            </a:lvl7pPr>
            <a:lvl8pPr marL="2871367" indent="0">
              <a:buNone/>
              <a:defRPr sz="1400" b="1"/>
            </a:lvl8pPr>
            <a:lvl9pPr marL="3281562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605" y="2175344"/>
            <a:ext cx="4040909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745672-A9A3-4268-8805-63571D22EE64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DAFC2-4197-45AC-B252-E1FCB71A955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DF7AE-A95D-4CF2-8F6C-359B8381F55E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AE18A-B826-4989-9603-BC99F52E507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C9DF30-443B-4752-B0E8-B233F4F64D6B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421E0-48B5-411F-9639-B5196733048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491" y="273144"/>
            <a:ext cx="3007591" cy="116261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62" y="273144"/>
            <a:ext cx="5111750" cy="58536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491" y="1435755"/>
            <a:ext cx="3007591" cy="4691062"/>
          </a:xfrm>
        </p:spPr>
        <p:txBody>
          <a:bodyPr/>
          <a:lstStyle>
            <a:lvl1pPr marL="0" indent="0">
              <a:buNone/>
              <a:defRPr sz="1300"/>
            </a:lvl1pPr>
            <a:lvl2pPr marL="410195" indent="0">
              <a:buNone/>
              <a:defRPr sz="1100"/>
            </a:lvl2pPr>
            <a:lvl3pPr marL="820391" indent="0">
              <a:buNone/>
              <a:defRPr sz="900"/>
            </a:lvl3pPr>
            <a:lvl4pPr marL="1230586" indent="0">
              <a:buNone/>
              <a:defRPr sz="800"/>
            </a:lvl4pPr>
            <a:lvl5pPr marL="1640781" indent="0">
              <a:buNone/>
              <a:defRPr sz="800"/>
            </a:lvl5pPr>
            <a:lvl6pPr marL="2050976" indent="0">
              <a:buNone/>
              <a:defRPr sz="800"/>
            </a:lvl6pPr>
            <a:lvl7pPr marL="2461173" indent="0">
              <a:buNone/>
              <a:defRPr sz="800"/>
            </a:lvl7pPr>
            <a:lvl8pPr marL="2871367" indent="0">
              <a:buNone/>
              <a:defRPr sz="800"/>
            </a:lvl8pPr>
            <a:lvl9pPr marL="328156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AFEAFE-6379-4D7E-B7ED-4A7C29D26F26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631F1-2ADA-4B8F-8EFC-ABB32FAF61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434" y="4800323"/>
            <a:ext cx="5486977" cy="56729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434" y="612122"/>
            <a:ext cx="5486977" cy="4115360"/>
          </a:xfrm>
        </p:spPr>
        <p:txBody>
          <a:bodyPr/>
          <a:lstStyle>
            <a:lvl1pPr marL="0" indent="0">
              <a:buNone/>
              <a:defRPr sz="2900"/>
            </a:lvl1pPr>
            <a:lvl2pPr marL="410195" indent="0">
              <a:buNone/>
              <a:defRPr sz="2500"/>
            </a:lvl2pPr>
            <a:lvl3pPr marL="820391" indent="0">
              <a:buNone/>
              <a:defRPr sz="2200"/>
            </a:lvl3pPr>
            <a:lvl4pPr marL="1230586" indent="0">
              <a:buNone/>
              <a:defRPr sz="1800"/>
            </a:lvl4pPr>
            <a:lvl5pPr marL="1640781" indent="0">
              <a:buNone/>
              <a:defRPr sz="1800"/>
            </a:lvl5pPr>
            <a:lvl6pPr marL="2050976" indent="0">
              <a:buNone/>
              <a:defRPr sz="1800"/>
            </a:lvl6pPr>
            <a:lvl7pPr marL="2461173" indent="0">
              <a:buNone/>
              <a:defRPr sz="1800"/>
            </a:lvl7pPr>
            <a:lvl8pPr marL="2871367" indent="0">
              <a:buNone/>
              <a:defRPr sz="1800"/>
            </a:lvl8pPr>
            <a:lvl9pPr marL="3281562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434" y="5367618"/>
            <a:ext cx="5486977" cy="804022"/>
          </a:xfrm>
        </p:spPr>
        <p:txBody>
          <a:bodyPr/>
          <a:lstStyle>
            <a:lvl1pPr marL="0" indent="0">
              <a:buNone/>
              <a:defRPr sz="1300"/>
            </a:lvl1pPr>
            <a:lvl2pPr marL="410195" indent="0">
              <a:buNone/>
              <a:defRPr sz="1100"/>
            </a:lvl2pPr>
            <a:lvl3pPr marL="820391" indent="0">
              <a:buNone/>
              <a:defRPr sz="900"/>
            </a:lvl3pPr>
            <a:lvl4pPr marL="1230586" indent="0">
              <a:buNone/>
              <a:defRPr sz="800"/>
            </a:lvl4pPr>
            <a:lvl5pPr marL="1640781" indent="0">
              <a:buNone/>
              <a:defRPr sz="800"/>
            </a:lvl5pPr>
            <a:lvl6pPr marL="2050976" indent="0">
              <a:buNone/>
              <a:defRPr sz="800"/>
            </a:lvl6pPr>
            <a:lvl7pPr marL="2461173" indent="0">
              <a:buNone/>
              <a:defRPr sz="800"/>
            </a:lvl7pPr>
            <a:lvl8pPr marL="2871367" indent="0">
              <a:buNone/>
              <a:defRPr sz="800"/>
            </a:lvl8pPr>
            <a:lvl9pPr marL="328156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16A493-D624-4266-AAD2-1489C78C71D0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70AE2-E154-496F-91BC-B64DFF4453E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34A83-FE7B-4C71-8A61-B9CE7A027A91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C895B-F2E2-4C1E-B1A8-0079BF7C6F0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398" y="403412"/>
            <a:ext cx="2056534" cy="58494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4909" y="403412"/>
            <a:ext cx="6033944" cy="58494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EA4E01-C55D-43A1-ACEA-96CB9FFD4754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2B2137-16F9-4313-9277-97B00578A45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911" y="403414"/>
            <a:ext cx="8229023" cy="45804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4909" y="1008529"/>
            <a:ext cx="4030807" cy="52443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62" y="1008529"/>
            <a:ext cx="4032250" cy="52443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84909" y="6320120"/>
            <a:ext cx="1905000" cy="456640"/>
          </a:xfrm>
        </p:spPr>
        <p:txBody>
          <a:bodyPr/>
          <a:lstStyle>
            <a:lvl1pPr>
              <a:defRPr/>
            </a:lvl1pPr>
          </a:lstStyle>
          <a:p>
            <a:fld id="{A0959A13-CF38-4F00-9259-A1628B89074E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17275" y="6320120"/>
            <a:ext cx="2895023" cy="45664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8727" y="6320120"/>
            <a:ext cx="1905000" cy="456640"/>
          </a:xfrm>
        </p:spPr>
        <p:txBody>
          <a:bodyPr/>
          <a:lstStyle>
            <a:lvl1pPr>
              <a:defRPr/>
            </a:lvl1pPr>
          </a:lstStyle>
          <a:p>
            <a:fld id="{58630814-B052-4AB2-ABEB-1B75DBB879A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512" y="2130519"/>
            <a:ext cx="7772977" cy="14693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023" y="3885640"/>
            <a:ext cx="6401955" cy="1753721"/>
          </a:xfrm>
        </p:spPr>
        <p:txBody>
          <a:bodyPr/>
          <a:lstStyle>
            <a:lvl1pPr marL="0" indent="0" algn="ctr">
              <a:buNone/>
              <a:defRPr/>
            </a:lvl1pPr>
            <a:lvl2pPr marL="410291" indent="0" algn="ctr">
              <a:buNone/>
              <a:defRPr/>
            </a:lvl2pPr>
            <a:lvl3pPr marL="820583" indent="0" algn="ctr">
              <a:buNone/>
              <a:defRPr/>
            </a:lvl3pPr>
            <a:lvl4pPr marL="1230874" indent="0" algn="ctr">
              <a:buNone/>
              <a:defRPr/>
            </a:lvl4pPr>
            <a:lvl5pPr marL="1641165" indent="0" algn="ctr">
              <a:buNone/>
              <a:defRPr/>
            </a:lvl5pPr>
            <a:lvl6pPr marL="2051456" indent="0" algn="ctr">
              <a:buNone/>
              <a:defRPr/>
            </a:lvl6pPr>
            <a:lvl7pPr marL="2461748" indent="0" algn="ctr">
              <a:buNone/>
              <a:defRPr/>
            </a:lvl7pPr>
            <a:lvl8pPr marL="2872039" indent="0" algn="ctr">
              <a:buNone/>
              <a:defRPr/>
            </a:lvl8pPr>
            <a:lvl9pPr marL="328233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2F5F75-9F88-4DBA-BD67-ED536BED3D50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2F0E8-9D51-4E5F-9BF9-E069DBD7A83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CD7933-08D5-42DD-A263-8A8F0BFD0F1A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58DD3-90EE-4BB1-9589-5B65836F235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B9F0-29CA-4A58-A3D9-1C052DF9BA45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035" y="4406713"/>
            <a:ext cx="7771534" cy="136291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3035" y="2906526"/>
            <a:ext cx="7771534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10291" indent="0">
              <a:buNone/>
              <a:defRPr sz="1600"/>
            </a:lvl2pPr>
            <a:lvl3pPr marL="820583" indent="0">
              <a:buNone/>
              <a:defRPr sz="1400"/>
            </a:lvl3pPr>
            <a:lvl4pPr marL="1230874" indent="0">
              <a:buNone/>
              <a:defRPr sz="1300"/>
            </a:lvl4pPr>
            <a:lvl5pPr marL="1641165" indent="0">
              <a:buNone/>
              <a:defRPr sz="1300"/>
            </a:lvl5pPr>
            <a:lvl6pPr marL="2051456" indent="0">
              <a:buNone/>
              <a:defRPr sz="1300"/>
            </a:lvl6pPr>
            <a:lvl7pPr marL="2461748" indent="0">
              <a:buNone/>
              <a:defRPr sz="1300"/>
            </a:lvl7pPr>
            <a:lvl8pPr marL="2872039" indent="0">
              <a:buNone/>
              <a:defRPr sz="1300"/>
            </a:lvl8pPr>
            <a:lvl9pPr marL="328233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B42822-421C-437F-934D-E4EE7D66BBC4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813B8-3136-4E31-9CDF-5E35DC313F1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4909" y="1008529"/>
            <a:ext cx="4030807" cy="524435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62" y="1008529"/>
            <a:ext cx="4032250" cy="524435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6129E8-40CD-4543-ACA0-3AEF9F64D65A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EE572-7B13-476A-8360-6B572110B0C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489" y="274544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489" y="1535206"/>
            <a:ext cx="4039465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91" indent="0">
              <a:buNone/>
              <a:defRPr sz="1800" b="1"/>
            </a:lvl2pPr>
            <a:lvl3pPr marL="820583" indent="0">
              <a:buNone/>
              <a:defRPr sz="1600" b="1"/>
            </a:lvl3pPr>
            <a:lvl4pPr marL="1230874" indent="0">
              <a:buNone/>
              <a:defRPr sz="1400" b="1"/>
            </a:lvl4pPr>
            <a:lvl5pPr marL="1641165" indent="0">
              <a:buNone/>
              <a:defRPr sz="1400" b="1"/>
            </a:lvl5pPr>
            <a:lvl6pPr marL="2051456" indent="0">
              <a:buNone/>
              <a:defRPr sz="1400" b="1"/>
            </a:lvl6pPr>
            <a:lvl7pPr marL="2461748" indent="0">
              <a:buNone/>
              <a:defRPr sz="1400" b="1"/>
            </a:lvl7pPr>
            <a:lvl8pPr marL="2872039" indent="0">
              <a:buNone/>
              <a:defRPr sz="1400" b="1"/>
            </a:lvl8pPr>
            <a:lvl9pPr marL="328233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489" y="2175343"/>
            <a:ext cx="4039465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603" y="1535206"/>
            <a:ext cx="4040909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91" indent="0">
              <a:buNone/>
              <a:defRPr sz="1800" b="1"/>
            </a:lvl2pPr>
            <a:lvl3pPr marL="820583" indent="0">
              <a:buNone/>
              <a:defRPr sz="1600" b="1"/>
            </a:lvl3pPr>
            <a:lvl4pPr marL="1230874" indent="0">
              <a:buNone/>
              <a:defRPr sz="1400" b="1"/>
            </a:lvl4pPr>
            <a:lvl5pPr marL="1641165" indent="0">
              <a:buNone/>
              <a:defRPr sz="1400" b="1"/>
            </a:lvl5pPr>
            <a:lvl6pPr marL="2051456" indent="0">
              <a:buNone/>
              <a:defRPr sz="1400" b="1"/>
            </a:lvl6pPr>
            <a:lvl7pPr marL="2461748" indent="0">
              <a:buNone/>
              <a:defRPr sz="1400" b="1"/>
            </a:lvl7pPr>
            <a:lvl8pPr marL="2872039" indent="0">
              <a:buNone/>
              <a:defRPr sz="1400" b="1"/>
            </a:lvl8pPr>
            <a:lvl9pPr marL="328233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603" y="2175343"/>
            <a:ext cx="4040909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BB8A8F-B097-4178-A56D-6420341D3667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1DB33-C84B-4620-B7DC-89165699F8F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39308E-5D6C-4F1F-8C1B-ADCDDD4718AD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E4AE4-D024-4E73-8456-B83B2756068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871834-9CC0-44BD-A7C6-36E93A268457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8D458-33CA-454E-8ED3-D23EB4017A8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489" y="273144"/>
            <a:ext cx="3007591" cy="116261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62" y="273144"/>
            <a:ext cx="5111750" cy="58536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489" y="1435755"/>
            <a:ext cx="3007591" cy="4691062"/>
          </a:xfrm>
        </p:spPr>
        <p:txBody>
          <a:bodyPr/>
          <a:lstStyle>
            <a:lvl1pPr marL="0" indent="0">
              <a:buNone/>
              <a:defRPr sz="1300"/>
            </a:lvl1pPr>
            <a:lvl2pPr marL="410291" indent="0">
              <a:buNone/>
              <a:defRPr sz="1100"/>
            </a:lvl2pPr>
            <a:lvl3pPr marL="820583" indent="0">
              <a:buNone/>
              <a:defRPr sz="900"/>
            </a:lvl3pPr>
            <a:lvl4pPr marL="1230874" indent="0">
              <a:buNone/>
              <a:defRPr sz="800"/>
            </a:lvl4pPr>
            <a:lvl5pPr marL="1641165" indent="0">
              <a:buNone/>
              <a:defRPr sz="800"/>
            </a:lvl5pPr>
            <a:lvl6pPr marL="2051456" indent="0">
              <a:buNone/>
              <a:defRPr sz="800"/>
            </a:lvl6pPr>
            <a:lvl7pPr marL="2461748" indent="0">
              <a:buNone/>
              <a:defRPr sz="800"/>
            </a:lvl7pPr>
            <a:lvl8pPr marL="2872039" indent="0">
              <a:buNone/>
              <a:defRPr sz="800"/>
            </a:lvl8pPr>
            <a:lvl9pPr marL="328233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1EF361-E626-490F-B851-7F56907D38EF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D076-338A-46A6-B0F9-8280206C071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432" y="4800321"/>
            <a:ext cx="5486977" cy="56729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432" y="612122"/>
            <a:ext cx="5486977" cy="4115360"/>
          </a:xfrm>
        </p:spPr>
        <p:txBody>
          <a:bodyPr/>
          <a:lstStyle>
            <a:lvl1pPr marL="0" indent="0">
              <a:buNone/>
              <a:defRPr sz="2900"/>
            </a:lvl1pPr>
            <a:lvl2pPr marL="410291" indent="0">
              <a:buNone/>
              <a:defRPr sz="2500"/>
            </a:lvl2pPr>
            <a:lvl3pPr marL="820583" indent="0">
              <a:buNone/>
              <a:defRPr sz="2200"/>
            </a:lvl3pPr>
            <a:lvl4pPr marL="1230874" indent="0">
              <a:buNone/>
              <a:defRPr sz="1800"/>
            </a:lvl4pPr>
            <a:lvl5pPr marL="1641165" indent="0">
              <a:buNone/>
              <a:defRPr sz="1800"/>
            </a:lvl5pPr>
            <a:lvl6pPr marL="2051456" indent="0">
              <a:buNone/>
              <a:defRPr sz="1800"/>
            </a:lvl6pPr>
            <a:lvl7pPr marL="2461748" indent="0">
              <a:buNone/>
              <a:defRPr sz="1800"/>
            </a:lvl7pPr>
            <a:lvl8pPr marL="2872039" indent="0">
              <a:buNone/>
              <a:defRPr sz="1800"/>
            </a:lvl8pPr>
            <a:lvl9pPr marL="328233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432" y="5367618"/>
            <a:ext cx="5486977" cy="804022"/>
          </a:xfrm>
        </p:spPr>
        <p:txBody>
          <a:bodyPr/>
          <a:lstStyle>
            <a:lvl1pPr marL="0" indent="0">
              <a:buNone/>
              <a:defRPr sz="1300"/>
            </a:lvl1pPr>
            <a:lvl2pPr marL="410291" indent="0">
              <a:buNone/>
              <a:defRPr sz="1100"/>
            </a:lvl2pPr>
            <a:lvl3pPr marL="820583" indent="0">
              <a:buNone/>
              <a:defRPr sz="900"/>
            </a:lvl3pPr>
            <a:lvl4pPr marL="1230874" indent="0">
              <a:buNone/>
              <a:defRPr sz="800"/>
            </a:lvl4pPr>
            <a:lvl5pPr marL="1641165" indent="0">
              <a:buNone/>
              <a:defRPr sz="800"/>
            </a:lvl5pPr>
            <a:lvl6pPr marL="2051456" indent="0">
              <a:buNone/>
              <a:defRPr sz="800"/>
            </a:lvl6pPr>
            <a:lvl7pPr marL="2461748" indent="0">
              <a:buNone/>
              <a:defRPr sz="800"/>
            </a:lvl7pPr>
            <a:lvl8pPr marL="2872039" indent="0">
              <a:buNone/>
              <a:defRPr sz="800"/>
            </a:lvl8pPr>
            <a:lvl9pPr marL="328233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19F46B-E975-48B5-AC78-4F483C837DD2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C87F9-123F-405A-AD9C-73590CA8899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BC317-8CDA-40B6-A42C-C2BA3E8CFB99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5F728-1289-4E66-8DDE-7B22C6413C5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398" y="403412"/>
            <a:ext cx="2056534" cy="58494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4909" y="403412"/>
            <a:ext cx="6033944" cy="58494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182E7B-5EF8-449B-A6E1-82AB8E8B100A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9770E-D98C-4012-88C8-E80656A224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512" y="2130519"/>
            <a:ext cx="7772977" cy="14693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023" y="3885640"/>
            <a:ext cx="6401955" cy="1753721"/>
          </a:xfrm>
        </p:spPr>
        <p:txBody>
          <a:bodyPr/>
          <a:lstStyle>
            <a:lvl1pPr marL="0" indent="0" algn="ctr">
              <a:buNone/>
              <a:defRPr/>
            </a:lvl1pPr>
            <a:lvl2pPr marL="410291" indent="0" algn="ctr">
              <a:buNone/>
              <a:defRPr/>
            </a:lvl2pPr>
            <a:lvl3pPr marL="820583" indent="0" algn="ctr">
              <a:buNone/>
              <a:defRPr/>
            </a:lvl3pPr>
            <a:lvl4pPr marL="1230874" indent="0" algn="ctr">
              <a:buNone/>
              <a:defRPr/>
            </a:lvl4pPr>
            <a:lvl5pPr marL="1641165" indent="0" algn="ctr">
              <a:buNone/>
              <a:defRPr/>
            </a:lvl5pPr>
            <a:lvl6pPr marL="2051456" indent="0" algn="ctr">
              <a:buNone/>
              <a:defRPr/>
            </a:lvl6pPr>
            <a:lvl7pPr marL="2461748" indent="0" algn="ctr">
              <a:buNone/>
              <a:defRPr/>
            </a:lvl7pPr>
            <a:lvl8pPr marL="2872039" indent="0" algn="ctr">
              <a:buNone/>
              <a:defRPr/>
            </a:lvl8pPr>
            <a:lvl9pPr marL="328233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E2784C-A0E7-428F-B85F-7A68A840F982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29F88-434A-4433-A142-8C70C2278FE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82E9-8412-4C19-8503-641E651FD71E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F80E91-71A3-4942-A720-D80163847897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C315E-0BA1-4A17-895C-01AD018A05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035" y="4406713"/>
            <a:ext cx="7771534" cy="136291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3035" y="2906526"/>
            <a:ext cx="7771534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10291" indent="0">
              <a:buNone/>
              <a:defRPr sz="1600"/>
            </a:lvl2pPr>
            <a:lvl3pPr marL="820583" indent="0">
              <a:buNone/>
              <a:defRPr sz="1400"/>
            </a:lvl3pPr>
            <a:lvl4pPr marL="1230874" indent="0">
              <a:buNone/>
              <a:defRPr sz="1300"/>
            </a:lvl4pPr>
            <a:lvl5pPr marL="1641165" indent="0">
              <a:buNone/>
              <a:defRPr sz="1300"/>
            </a:lvl5pPr>
            <a:lvl6pPr marL="2051456" indent="0">
              <a:buNone/>
              <a:defRPr sz="1300"/>
            </a:lvl6pPr>
            <a:lvl7pPr marL="2461748" indent="0">
              <a:buNone/>
              <a:defRPr sz="1300"/>
            </a:lvl7pPr>
            <a:lvl8pPr marL="2872039" indent="0">
              <a:buNone/>
              <a:defRPr sz="1300"/>
            </a:lvl8pPr>
            <a:lvl9pPr marL="328233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ED5A7-6FF2-410C-AE2D-A11A48057453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C86F4-6BFD-41AA-B3B2-E4BF94F01BD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4909" y="1008529"/>
            <a:ext cx="4030807" cy="524435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62" y="1008529"/>
            <a:ext cx="4032250" cy="524435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517B2-9ED9-4DAC-859D-549839B7D83C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DC1231-716C-48B2-BAA6-4CB7D243491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489" y="274544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489" y="1535206"/>
            <a:ext cx="4039465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91" indent="0">
              <a:buNone/>
              <a:defRPr sz="1800" b="1"/>
            </a:lvl2pPr>
            <a:lvl3pPr marL="820583" indent="0">
              <a:buNone/>
              <a:defRPr sz="1600" b="1"/>
            </a:lvl3pPr>
            <a:lvl4pPr marL="1230874" indent="0">
              <a:buNone/>
              <a:defRPr sz="1400" b="1"/>
            </a:lvl4pPr>
            <a:lvl5pPr marL="1641165" indent="0">
              <a:buNone/>
              <a:defRPr sz="1400" b="1"/>
            </a:lvl5pPr>
            <a:lvl6pPr marL="2051456" indent="0">
              <a:buNone/>
              <a:defRPr sz="1400" b="1"/>
            </a:lvl6pPr>
            <a:lvl7pPr marL="2461748" indent="0">
              <a:buNone/>
              <a:defRPr sz="1400" b="1"/>
            </a:lvl7pPr>
            <a:lvl8pPr marL="2872039" indent="0">
              <a:buNone/>
              <a:defRPr sz="1400" b="1"/>
            </a:lvl8pPr>
            <a:lvl9pPr marL="328233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489" y="2175343"/>
            <a:ext cx="4039465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603" y="1535206"/>
            <a:ext cx="4040909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91" indent="0">
              <a:buNone/>
              <a:defRPr sz="1800" b="1"/>
            </a:lvl2pPr>
            <a:lvl3pPr marL="820583" indent="0">
              <a:buNone/>
              <a:defRPr sz="1600" b="1"/>
            </a:lvl3pPr>
            <a:lvl4pPr marL="1230874" indent="0">
              <a:buNone/>
              <a:defRPr sz="1400" b="1"/>
            </a:lvl4pPr>
            <a:lvl5pPr marL="1641165" indent="0">
              <a:buNone/>
              <a:defRPr sz="1400" b="1"/>
            </a:lvl5pPr>
            <a:lvl6pPr marL="2051456" indent="0">
              <a:buNone/>
              <a:defRPr sz="1400" b="1"/>
            </a:lvl6pPr>
            <a:lvl7pPr marL="2461748" indent="0">
              <a:buNone/>
              <a:defRPr sz="1400" b="1"/>
            </a:lvl7pPr>
            <a:lvl8pPr marL="2872039" indent="0">
              <a:buNone/>
              <a:defRPr sz="1400" b="1"/>
            </a:lvl8pPr>
            <a:lvl9pPr marL="328233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603" y="2175343"/>
            <a:ext cx="4040909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D754F-D51C-4352-951E-5AC4C4F3DCD6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4FC477-472A-47BC-B911-F601750E398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428CCE-7C87-41EC-9721-77C63A559BC8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8BCD4-39AD-453C-9FF3-1179E79C207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6C2CFE-5340-476E-83CA-313E625807EE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68CEB-4889-44A2-829B-9768E1E729D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489" y="273144"/>
            <a:ext cx="3007591" cy="116261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62" y="273144"/>
            <a:ext cx="5111750" cy="58536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489" y="1435755"/>
            <a:ext cx="3007591" cy="4691062"/>
          </a:xfrm>
        </p:spPr>
        <p:txBody>
          <a:bodyPr/>
          <a:lstStyle>
            <a:lvl1pPr marL="0" indent="0">
              <a:buNone/>
              <a:defRPr sz="1300"/>
            </a:lvl1pPr>
            <a:lvl2pPr marL="410291" indent="0">
              <a:buNone/>
              <a:defRPr sz="1100"/>
            </a:lvl2pPr>
            <a:lvl3pPr marL="820583" indent="0">
              <a:buNone/>
              <a:defRPr sz="900"/>
            </a:lvl3pPr>
            <a:lvl4pPr marL="1230874" indent="0">
              <a:buNone/>
              <a:defRPr sz="800"/>
            </a:lvl4pPr>
            <a:lvl5pPr marL="1641165" indent="0">
              <a:buNone/>
              <a:defRPr sz="800"/>
            </a:lvl5pPr>
            <a:lvl6pPr marL="2051456" indent="0">
              <a:buNone/>
              <a:defRPr sz="800"/>
            </a:lvl6pPr>
            <a:lvl7pPr marL="2461748" indent="0">
              <a:buNone/>
              <a:defRPr sz="800"/>
            </a:lvl7pPr>
            <a:lvl8pPr marL="2872039" indent="0">
              <a:buNone/>
              <a:defRPr sz="800"/>
            </a:lvl8pPr>
            <a:lvl9pPr marL="328233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37F477-50AD-4299-B9FA-FF844DDBAA3B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33353-339A-420B-925E-7F61B17399F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432" y="4800321"/>
            <a:ext cx="5486977" cy="56729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432" y="612122"/>
            <a:ext cx="5486977" cy="4115360"/>
          </a:xfrm>
        </p:spPr>
        <p:txBody>
          <a:bodyPr/>
          <a:lstStyle>
            <a:lvl1pPr marL="0" indent="0">
              <a:buNone/>
              <a:defRPr sz="2900"/>
            </a:lvl1pPr>
            <a:lvl2pPr marL="410291" indent="0">
              <a:buNone/>
              <a:defRPr sz="2500"/>
            </a:lvl2pPr>
            <a:lvl3pPr marL="820583" indent="0">
              <a:buNone/>
              <a:defRPr sz="2200"/>
            </a:lvl3pPr>
            <a:lvl4pPr marL="1230874" indent="0">
              <a:buNone/>
              <a:defRPr sz="1800"/>
            </a:lvl4pPr>
            <a:lvl5pPr marL="1641165" indent="0">
              <a:buNone/>
              <a:defRPr sz="1800"/>
            </a:lvl5pPr>
            <a:lvl6pPr marL="2051456" indent="0">
              <a:buNone/>
              <a:defRPr sz="1800"/>
            </a:lvl6pPr>
            <a:lvl7pPr marL="2461748" indent="0">
              <a:buNone/>
              <a:defRPr sz="1800"/>
            </a:lvl7pPr>
            <a:lvl8pPr marL="2872039" indent="0">
              <a:buNone/>
              <a:defRPr sz="1800"/>
            </a:lvl8pPr>
            <a:lvl9pPr marL="3282330" indent="0">
              <a:buNone/>
              <a:defRPr sz="18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432" y="5367618"/>
            <a:ext cx="5486977" cy="804022"/>
          </a:xfrm>
        </p:spPr>
        <p:txBody>
          <a:bodyPr/>
          <a:lstStyle>
            <a:lvl1pPr marL="0" indent="0">
              <a:buNone/>
              <a:defRPr sz="1300"/>
            </a:lvl1pPr>
            <a:lvl2pPr marL="410291" indent="0">
              <a:buNone/>
              <a:defRPr sz="1100"/>
            </a:lvl2pPr>
            <a:lvl3pPr marL="820583" indent="0">
              <a:buNone/>
              <a:defRPr sz="900"/>
            </a:lvl3pPr>
            <a:lvl4pPr marL="1230874" indent="0">
              <a:buNone/>
              <a:defRPr sz="800"/>
            </a:lvl4pPr>
            <a:lvl5pPr marL="1641165" indent="0">
              <a:buNone/>
              <a:defRPr sz="800"/>
            </a:lvl5pPr>
            <a:lvl6pPr marL="2051456" indent="0">
              <a:buNone/>
              <a:defRPr sz="800"/>
            </a:lvl6pPr>
            <a:lvl7pPr marL="2461748" indent="0">
              <a:buNone/>
              <a:defRPr sz="800"/>
            </a:lvl7pPr>
            <a:lvl8pPr marL="2872039" indent="0">
              <a:buNone/>
              <a:defRPr sz="800"/>
            </a:lvl8pPr>
            <a:lvl9pPr marL="328233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4F998-87F9-44D9-BCB9-85C48B3C8250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4CF14B-A7A2-49C4-9AE7-2F32C6379A4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0C60E0-9943-4057-969B-307C218E488D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AEDD1-23BE-46D4-B8F1-499F76D4B22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398" y="403412"/>
            <a:ext cx="2056534" cy="58494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4909" y="403412"/>
            <a:ext cx="6033944" cy="58494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32249-0549-444E-8F5B-A79A1A12ADCB}" type="datetime4">
              <a:rPr lang="en-US" altLang="zh-CN">
                <a:solidFill>
                  <a:srgbClr val="000000"/>
                </a:solidFill>
              </a:rPr>
              <a:pPr/>
              <a:t>October 25,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ADDFA1-32F9-4572-8B8B-278BE2E313B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580A-C8C9-4E4B-B69B-76B8547A83E7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B5B7-A1B6-4CB9-A312-C2E879147BB1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B7FF-81EC-4713-8ACA-86CB1D8B9296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692697"/>
            <a:ext cx="8229600" cy="5586021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546" indent="-228546" algn="ctr">
              <a:buClr>
                <a:srgbClr val="C03137"/>
              </a:buClr>
              <a:buFontTx/>
              <a:buNone/>
              <a:defRPr sz="2400"/>
            </a:lvl2pPr>
            <a:lvl3pPr marL="458682" indent="-230134" algn="ctr">
              <a:buFontTx/>
              <a:buNone/>
              <a:defRPr/>
            </a:lvl3pPr>
            <a:lvl4pPr marL="458682" indent="-230134" algn="ctr">
              <a:buFontTx/>
              <a:buNone/>
              <a:defRPr/>
            </a:lvl4pPr>
            <a:lvl5pPr marL="458682" indent="-230134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D87C-1DEC-40A5-9AB9-4C611B4D13B1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  <a:prstGeom prst="rect">
            <a:avLst/>
          </a:prstGeom>
        </p:spPr>
        <p:txBody>
          <a:bodyPr vert="horz" lIns="91418" tIns="45709" rIns="91418" bIns="4570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9"/>
            <a:ext cx="8229600" cy="4896544"/>
          </a:xfrm>
          <a:prstGeom prst="rect">
            <a:avLst/>
          </a:prstGeom>
        </p:spPr>
        <p:txBody>
          <a:bodyPr vert="horz" lIns="91418" tIns="45709" rIns="91418" bIns="4570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D5742-DAB5-4053-860F-1717404AFD3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0" y="620688"/>
            <a:ext cx="91440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-27384"/>
            <a:ext cx="9144000" cy="69269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186" rtl="0" eaLnBrk="1" latinLnBrk="0" hangingPunct="1">
        <a:spcBef>
          <a:spcPct val="0"/>
        </a:spcBef>
        <a:buNone/>
        <a:defRPr lang="en-US" sz="4400" kern="1200" dirty="0" smtClean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342820" indent="-342820" algn="l" defTabSz="91418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76" indent="-285684" algn="l" defTabSz="91418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33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25" indent="-228546" algn="l" defTabSz="91418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19" indent="-228546" algn="l" defTabSz="91418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12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06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98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2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9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3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6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58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44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8" tIns="45709" rIns="91418" bIns="4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/>
              <a:t>University of Utah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68C9CF7-111F-4A86-BBE2-B4B0AEAFCFA0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092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18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27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373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820" indent="-34282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776" indent="-285684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733" indent="-228546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825" indent="-228546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6919" indent="-228546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012" indent="-22854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106" indent="-22854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198" indent="-22854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292" indent="-22854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9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3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6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58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44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911" y="403414"/>
            <a:ext cx="8229023" cy="45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911" y="1008529"/>
            <a:ext cx="8201603" cy="524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4909" y="6320120"/>
            <a:ext cx="1905000" cy="45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defTabSz="914394">
              <a:defRPr sz="1400">
                <a:ea typeface="宋体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B0305FF-559F-4710-818B-02BD4D0304DD}" type="datetime4">
              <a:rPr lang="en-US" altLang="zh-CN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October 25, 2021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7275" y="6320120"/>
            <a:ext cx="2895023" cy="45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algn="ctr" defTabSz="914394">
              <a:defRPr sz="1400">
                <a:ea typeface="宋体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727" y="6320120"/>
            <a:ext cx="1905000" cy="45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algn="r" defTabSz="914394">
              <a:defRPr sz="1400">
                <a:ea typeface="宋体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1B3EB82-560D-4397-A826-F715FE7C9CA4}" type="slidenum">
              <a:rPr lang="en-US" altLang="zh-CN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84911" y="874059"/>
            <a:ext cx="8216035" cy="63034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folHlink"/>
            </a:outerShdw>
          </a:effectLst>
        </p:spPr>
        <p:txBody>
          <a:bodyPr wrap="none" lIns="82039" tIns="41020" rIns="82039" bIns="410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ctr" defTabSz="914394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94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2pPr>
      <a:lvl3pPr algn="ctr" defTabSz="914394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3pPr>
      <a:lvl4pPr algn="ctr" defTabSz="914394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4pPr>
      <a:lvl5pPr algn="ctr" defTabSz="914394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5pPr>
      <a:lvl6pPr marL="410195" algn="ctr" defTabSz="914394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6pPr>
      <a:lvl7pPr marL="820391" algn="ctr" defTabSz="914394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7pPr>
      <a:lvl8pPr marL="1230586" algn="ctr" defTabSz="914394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8pPr>
      <a:lvl9pPr marL="1640781" algn="ctr" defTabSz="914394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9pPr>
    </p:titleStyle>
    <p:bodyStyle>
      <a:lvl1pPr marL="343254" indent="-343254" algn="l" defTabSz="914394" rtl="0" eaLnBrk="0" fontAlgn="base" hangingPunct="0">
        <a:spcBef>
          <a:spcPct val="20000"/>
        </a:spcBef>
        <a:spcAft>
          <a:spcPct val="0"/>
        </a:spcAft>
        <a:buFont typeface="Wingdings" pitchFamily="-16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056" indent="-284858" algn="l" defTabSz="914394" rtl="0" eaLnBrk="0" fontAlgn="base" hangingPunct="0">
        <a:spcBef>
          <a:spcPct val="20000"/>
        </a:spcBef>
        <a:spcAft>
          <a:spcPct val="0"/>
        </a:spcAft>
        <a:buChar char="—"/>
        <a:defRPr sz="1800">
          <a:solidFill>
            <a:schemeClr val="tx1"/>
          </a:solidFill>
          <a:latin typeface="+mn-lt"/>
        </a:defRPr>
      </a:lvl2pPr>
      <a:lvl3pPr marL="1142281" indent="-227888" algn="l" defTabSz="91439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599478" indent="-227888" algn="l" defTabSz="914394" rtl="0" eaLnBrk="0" fontAlgn="base" hangingPunct="0">
        <a:spcBef>
          <a:spcPct val="20000"/>
        </a:spcBef>
        <a:spcAft>
          <a:spcPct val="0"/>
        </a:spcAft>
        <a:buFont typeface="Webdings" pitchFamily="-16" charset="2"/>
        <a:buChar char="4"/>
        <a:defRPr sz="1800">
          <a:solidFill>
            <a:schemeClr val="tx1"/>
          </a:solidFill>
          <a:latin typeface="+mn-lt"/>
        </a:defRPr>
      </a:lvl4pPr>
      <a:lvl5pPr marL="2056674" indent="-227888" algn="l" defTabSz="91439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66868" indent="-227888" algn="l" defTabSz="91439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77064" indent="-227888" algn="l" defTabSz="91439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287261" indent="-227888" algn="l" defTabSz="91439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697455" indent="-227888" algn="l" defTabSz="91439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8203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195" algn="l" defTabSz="8203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391" algn="l" defTabSz="8203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586" algn="l" defTabSz="8203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0781" algn="l" defTabSz="8203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0976" algn="l" defTabSz="8203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173" algn="l" defTabSz="8203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1367" algn="l" defTabSz="8203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1562" algn="l" defTabSz="8203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909" y="403412"/>
            <a:ext cx="8229023" cy="45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909" y="1008529"/>
            <a:ext cx="8201603" cy="524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4909" y="6320118"/>
            <a:ext cx="1905000" cy="45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914608">
              <a:defRPr sz="1400">
                <a:ea typeface="宋体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84D5944-9414-4280-ACD7-7C8C9B5F73D1}" type="datetime4">
              <a:rPr lang="en-US" altLang="zh-CN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October 25, 2021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7273" y="6320118"/>
            <a:ext cx="2895023" cy="45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ctr" defTabSz="914608">
              <a:defRPr sz="1400">
                <a:ea typeface="宋体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727" y="6320118"/>
            <a:ext cx="1905000" cy="45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 defTabSz="914608">
              <a:defRPr sz="1400">
                <a:ea typeface="宋体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02EB110-8D25-48BC-ABE3-482860552F63}" type="slidenum">
              <a:rPr lang="en-US" altLang="zh-CN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84909" y="874059"/>
            <a:ext cx="8216035" cy="63034"/>
          </a:xfrm>
          <a:prstGeom prst="rect">
            <a:avLst/>
          </a:prstGeom>
          <a:solidFill>
            <a:srgbClr val="CC560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folHlink"/>
            </a:outerShdw>
          </a:effectLst>
        </p:spPr>
        <p:txBody>
          <a:bodyPr wrap="none" lIns="82058" tIns="41029" rIns="82058" bIns="41029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ctr" defTabSz="91460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60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2pPr>
      <a:lvl3pPr algn="ctr" defTabSz="91460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3pPr>
      <a:lvl4pPr algn="ctr" defTabSz="91460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4pPr>
      <a:lvl5pPr algn="ctr" defTabSz="91460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5pPr>
      <a:lvl6pPr marL="410291" algn="ctr" defTabSz="91460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6pPr>
      <a:lvl7pPr marL="820583" algn="ctr" defTabSz="91460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7pPr>
      <a:lvl8pPr marL="1230874" algn="ctr" defTabSz="91460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8pPr>
      <a:lvl9pPr marL="1641165" algn="ctr" defTabSz="91460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9pPr>
    </p:titleStyle>
    <p:bodyStyle>
      <a:lvl1pPr marL="343334" indent="-343334" algn="l" defTabSz="914608" rtl="0" eaLnBrk="0" fontAlgn="base" hangingPunct="0">
        <a:spcBef>
          <a:spcPct val="20000"/>
        </a:spcBef>
        <a:spcAft>
          <a:spcPct val="0"/>
        </a:spcAft>
        <a:buFont typeface="Wingdings" pitchFamily="-16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229" indent="-284925" algn="l" defTabSz="914608" rtl="0" eaLnBrk="0" fontAlgn="base" hangingPunct="0">
        <a:spcBef>
          <a:spcPct val="20000"/>
        </a:spcBef>
        <a:spcAft>
          <a:spcPct val="0"/>
        </a:spcAft>
        <a:buChar char="—"/>
        <a:defRPr sz="1800">
          <a:solidFill>
            <a:schemeClr val="tx1"/>
          </a:solidFill>
          <a:latin typeface="+mn-lt"/>
        </a:defRPr>
      </a:lvl2pPr>
      <a:lvl3pPr marL="1142547" indent="-227940" algn="l" defTabSz="914608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599852" indent="-227940" algn="l" defTabSz="914608" rtl="0" eaLnBrk="0" fontAlgn="base" hangingPunct="0">
        <a:spcBef>
          <a:spcPct val="20000"/>
        </a:spcBef>
        <a:spcAft>
          <a:spcPct val="0"/>
        </a:spcAft>
        <a:buFont typeface="Webdings" pitchFamily="-16" charset="2"/>
        <a:buChar char="4"/>
        <a:defRPr sz="1800">
          <a:solidFill>
            <a:schemeClr val="tx1"/>
          </a:solidFill>
          <a:latin typeface="+mn-lt"/>
        </a:defRPr>
      </a:lvl4pPr>
      <a:lvl5pPr marL="2057155" indent="-227940" algn="l" defTabSz="914608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67446" indent="-227940" algn="l" defTabSz="914608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77737" indent="-227940" algn="l" defTabSz="914608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288029" indent="-227940" algn="l" defTabSz="914608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698320" indent="-227940" algn="l" defTabSz="914608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909" y="403412"/>
            <a:ext cx="8229023" cy="45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909" y="1008529"/>
            <a:ext cx="8201603" cy="524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4909" y="6320118"/>
            <a:ext cx="1905000" cy="45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A825468-A75D-4730-BFC4-842E14BAB441}" type="datetime4">
              <a:rPr lang="en-US" altLang="zh-CN" smtClean="0">
                <a:solidFill>
                  <a:srgbClr val="000000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October 25, 2021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7273" y="6320118"/>
            <a:ext cx="2895023" cy="45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727" y="6320118"/>
            <a:ext cx="1905000" cy="45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0F239C5-4268-4068-8973-BF48055F0CC6}" type="slidenum">
              <a:rPr lang="en-US" altLang="zh-CN" smtClean="0">
                <a:solidFill>
                  <a:srgbClr val="000000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84909" y="874059"/>
            <a:ext cx="8216035" cy="63034"/>
          </a:xfrm>
          <a:prstGeom prst="rect">
            <a:avLst/>
          </a:prstGeom>
          <a:solidFill>
            <a:srgbClr val="CC560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folHlink"/>
            </a:outerShdw>
          </a:effectLst>
        </p:spPr>
        <p:txBody>
          <a:bodyPr wrap="none" lIns="82058" tIns="41029" rIns="82058" bIns="41029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lvl1pPr algn="ctr" defTabSz="91460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60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2pPr>
      <a:lvl3pPr algn="ctr" defTabSz="91460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3pPr>
      <a:lvl4pPr algn="ctr" defTabSz="91460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4pPr>
      <a:lvl5pPr algn="ctr" defTabSz="91460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5pPr>
      <a:lvl6pPr marL="410291" algn="ctr" defTabSz="91460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6pPr>
      <a:lvl7pPr marL="820583" algn="ctr" defTabSz="91460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7pPr>
      <a:lvl8pPr marL="1230874" algn="ctr" defTabSz="91460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8pPr>
      <a:lvl9pPr marL="1641165" algn="ctr" defTabSz="91460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-16" charset="0"/>
        </a:defRPr>
      </a:lvl9pPr>
    </p:titleStyle>
    <p:bodyStyle>
      <a:lvl1pPr marL="343334" indent="-343334" algn="l" defTabSz="914608" rtl="0" eaLnBrk="0" fontAlgn="base" hangingPunct="0">
        <a:spcBef>
          <a:spcPct val="20000"/>
        </a:spcBef>
        <a:spcAft>
          <a:spcPct val="0"/>
        </a:spcAft>
        <a:buFont typeface="Wingdings" pitchFamily="-16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229" indent="-284925" algn="l" defTabSz="914608" rtl="0" eaLnBrk="0" fontAlgn="base" hangingPunct="0">
        <a:spcBef>
          <a:spcPct val="20000"/>
        </a:spcBef>
        <a:spcAft>
          <a:spcPct val="0"/>
        </a:spcAft>
        <a:buChar char="—"/>
        <a:defRPr sz="1800">
          <a:solidFill>
            <a:schemeClr val="tx1"/>
          </a:solidFill>
          <a:latin typeface="+mn-lt"/>
        </a:defRPr>
      </a:lvl2pPr>
      <a:lvl3pPr marL="1142547" indent="-227940" algn="l" defTabSz="914608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599852" indent="-227940" algn="l" defTabSz="914608" rtl="0" eaLnBrk="0" fontAlgn="base" hangingPunct="0">
        <a:spcBef>
          <a:spcPct val="20000"/>
        </a:spcBef>
        <a:spcAft>
          <a:spcPct val="0"/>
        </a:spcAft>
        <a:buFont typeface="Webdings" pitchFamily="-16" charset="2"/>
        <a:buChar char="4"/>
        <a:defRPr sz="1800">
          <a:solidFill>
            <a:schemeClr val="tx1"/>
          </a:solidFill>
          <a:latin typeface="+mn-lt"/>
        </a:defRPr>
      </a:lvl4pPr>
      <a:lvl5pPr marL="2057155" indent="-227940" algn="l" defTabSz="914608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67446" indent="-227940" algn="l" defTabSz="914608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77737" indent="-227940" algn="l" defTabSz="914608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288029" indent="-227940" algn="l" defTabSz="914608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698320" indent="-227940" algn="l" defTabSz="914608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1" Type="http://schemas.openxmlformats.org/officeDocument/2006/relationships/image" Target="../media/image50.emf"/><Relationship Id="rId2" Type="http://schemas.openxmlformats.org/officeDocument/2006/relationships/customXml" Target="../ink/ink1.xml"/><Relationship Id="rId20" Type="http://schemas.openxmlformats.org/officeDocument/2006/relationships/customXml" Target="../ink/ink2.xml"/><Relationship Id="rId1" Type="http://schemas.openxmlformats.org/officeDocument/2006/relationships/slideLayout" Target="../slideLayouts/slideLayout27.xml"/><Relationship Id="rId19" Type="http://schemas.openxmlformats.org/officeDocument/2006/relationships/image" Target="../media/image4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122457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Computer Architecture</a:t>
            </a:r>
            <a:br>
              <a:rPr lang="en-US" sz="5400" b="1" dirty="0">
                <a:solidFill>
                  <a:schemeClr val="tx1"/>
                </a:solidFill>
              </a:rPr>
            </a:br>
            <a:r>
              <a:rPr lang="en-US" sz="5400" b="1" dirty="0" smtClean="0">
                <a:solidFill>
                  <a:schemeClr val="tx1"/>
                </a:solidFill>
              </a:rPr>
              <a:t>(</a:t>
            </a:r>
            <a:r>
              <a:rPr lang="en-US" altLang="zh-CN" sz="5400" b="1" smtClean="0">
                <a:solidFill>
                  <a:schemeClr val="tx1"/>
                </a:solidFill>
              </a:rPr>
              <a:t>Fall 2021)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216024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Pipelining</a:t>
            </a:r>
          </a:p>
          <a:p>
            <a:pPr>
              <a:spcBef>
                <a:spcPts val="0"/>
              </a:spcBef>
            </a:pPr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Dr.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Yujuan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Tan (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谭玉娟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Office: Main Building 0626 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Email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tanyujuan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@cqu.edu.cn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1080"/>
              </a:spcAft>
            </a:pPr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15200" y="116653"/>
            <a:ext cx="1720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Lecture 10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41325" y="396876"/>
            <a:ext cx="7827253" cy="57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Pipeline Hazards and Their Classification</a:t>
            </a:r>
            <a:endParaRPr kumimoji="1" lang="en-US" altLang="zh-CN" sz="3200" dirty="0" smtClean="0">
              <a:solidFill>
                <a:srgbClr val="CC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9396" name="矩形 9"/>
          <p:cNvSpPr>
            <a:spLocks noChangeArrowheads="1"/>
          </p:cNvSpPr>
          <p:nvPr/>
        </p:nvSpPr>
        <p:spPr bwMode="auto">
          <a:xfrm>
            <a:off x="457200" y="1295402"/>
            <a:ext cx="8229600" cy="537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Pipeline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hazard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situation</a:t>
            </a:r>
            <a:endParaRPr kumimoji="1" lang="en-US" altLang="zh-CN" sz="2000" dirty="0" smtClean="0">
              <a:solidFill>
                <a:srgbClr val="00009A"/>
              </a:solidFill>
              <a:latin typeface="Arial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–   “the next instruction cannot execute in the following clock cycle”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Pipeline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hazards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come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three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different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flavors</a:t>
            </a:r>
            <a:endParaRPr kumimoji="1" lang="en-US" altLang="zh-CN" sz="2000" dirty="0" smtClean="0">
              <a:solidFill>
                <a:srgbClr val="00009A"/>
              </a:solidFill>
              <a:latin typeface="Arial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–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Structural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Hazards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•   arise from resource conflict: the HW cannot support all 			 possible instruction combinations simultaneously in overlapped  			execution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–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Data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Hazards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•   arise when an instruction depends on the result of a previous 				instruction in a way exposed by the pipeline overlapped 					execution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–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Control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Hazards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•   arise from the pipelining of branches, jumps…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Hazards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may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force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pipeline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stalling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–   Instructions issued after the stalled one must stall also (and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fetching is stalled) while all those issued earlier must proceed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41327" y="396875"/>
            <a:ext cx="3578179" cy="64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lnSpc>
                <a:spcPts val="429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kern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Structural Hazards</a:t>
            </a:r>
            <a:endParaRPr lang="en-US" altLang="zh-CN" sz="1600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1188" y="1341438"/>
            <a:ext cx="7772400" cy="4572000"/>
          </a:xfrm>
          <a:prstGeom prst="rect">
            <a:avLst/>
          </a:prstGeom>
        </p:spPr>
        <p:txBody>
          <a:bodyPr lIns="91418" tIns="45709" rIns="91418" bIns="45709"/>
          <a:lstStyle/>
          <a:p>
            <a:pPr marL="342820" indent="-34282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3200" kern="0" dirty="0">
                <a:solidFill>
                  <a:srgbClr val="000000"/>
                </a:solidFill>
                <a:ea typeface="宋体" pitchFamily="2" charset="-122"/>
              </a:rPr>
              <a:t>Overlapped execution of instructions:</a:t>
            </a:r>
          </a:p>
          <a:p>
            <a:pPr marL="742776" lvl="1" indent="-285684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800" kern="0" dirty="0">
                <a:solidFill>
                  <a:srgbClr val="000000"/>
                </a:solidFill>
                <a:ea typeface="宋体" pitchFamily="2" charset="-122"/>
              </a:rPr>
              <a:t>Pipelining of functional units</a:t>
            </a:r>
          </a:p>
          <a:p>
            <a:pPr marL="742776" lvl="1" indent="-285684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800" kern="0" dirty="0">
                <a:solidFill>
                  <a:srgbClr val="000000"/>
                </a:solidFill>
                <a:ea typeface="宋体" pitchFamily="2" charset="-122"/>
              </a:rPr>
              <a:t>Duplication of resources</a:t>
            </a:r>
          </a:p>
          <a:p>
            <a:pPr marL="342820" indent="-34282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3200" kern="0" dirty="0">
                <a:solidFill>
                  <a:srgbClr val="000000"/>
                </a:solidFill>
                <a:ea typeface="宋体" pitchFamily="2" charset="-122"/>
              </a:rPr>
              <a:t>Structural Hazard</a:t>
            </a:r>
          </a:p>
          <a:p>
            <a:pPr marL="742776" lvl="1" indent="-285684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800" kern="0" dirty="0">
                <a:solidFill>
                  <a:srgbClr val="000000"/>
                </a:solidFill>
                <a:ea typeface="宋体" pitchFamily="2" charset="-122"/>
              </a:rPr>
              <a:t>When the pipeline can not accommodate some combination of instructions</a:t>
            </a:r>
          </a:p>
          <a:p>
            <a:pPr marL="342820" indent="-34282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3200" kern="0" dirty="0">
                <a:solidFill>
                  <a:srgbClr val="000000"/>
                </a:solidFill>
                <a:ea typeface="宋体" pitchFamily="2" charset="-122"/>
              </a:rPr>
              <a:t>Consequences</a:t>
            </a:r>
          </a:p>
          <a:p>
            <a:pPr marL="742776" lvl="1" indent="-285684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800" kern="0" dirty="0">
                <a:solidFill>
                  <a:srgbClr val="000000"/>
                </a:solidFill>
                <a:ea typeface="宋体" pitchFamily="2" charset="-122"/>
              </a:rPr>
              <a:t>Stall</a:t>
            </a:r>
          </a:p>
          <a:p>
            <a:pPr marL="742776" lvl="1" indent="-285684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800" kern="0" dirty="0">
                <a:solidFill>
                  <a:srgbClr val="000000"/>
                </a:solidFill>
                <a:ea typeface="宋体" pitchFamily="2" charset="-122"/>
              </a:rPr>
              <a:t>Increase of CPI from its ideal value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41327" y="396876"/>
            <a:ext cx="5736354" cy="57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Structural Hazards: Examples</a:t>
            </a:r>
            <a:endParaRPr kumimoji="1" lang="en-US" altLang="zh-CN" sz="3200" dirty="0" smtClean="0">
              <a:solidFill>
                <a:srgbClr val="CC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444" name="矩形 3"/>
          <p:cNvSpPr>
            <a:spLocks noChangeArrowheads="1"/>
          </p:cNvSpPr>
          <p:nvPr/>
        </p:nvSpPr>
        <p:spPr bwMode="auto">
          <a:xfrm>
            <a:off x="381000" y="1371602"/>
            <a:ext cx="45720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Structural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hazards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are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due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to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resource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constraints: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–   some resources 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not duplicated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enough to allow all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combination 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instructions in the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pipeline to execute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e.g.,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the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	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architecture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is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	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not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Harvard-like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–   a functional unit is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not fully pipelined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e.g.,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an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instruction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	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takes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more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than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	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one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clock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cycle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to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  <a:tab pos="457092" algn="l"/>
                <a:tab pos="571367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	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go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through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it</a:t>
            </a:r>
          </a:p>
        </p:txBody>
      </p:sp>
      <p:sp>
        <p:nvSpPr>
          <p:cNvPr id="61445" name="矩形 4"/>
          <p:cNvSpPr>
            <a:spLocks noChangeArrowheads="1"/>
          </p:cNvSpPr>
          <p:nvPr/>
        </p:nvSpPr>
        <p:spPr bwMode="auto">
          <a:xfrm>
            <a:off x="3657600" y="5562600"/>
            <a:ext cx="5257800" cy="104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ultimate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reason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for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presence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of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u="sng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structural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hazards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designers’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attempt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to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reduce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implementation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costs</a:t>
            </a:r>
          </a:p>
        </p:txBody>
      </p:sp>
      <p:pic>
        <p:nvPicPr>
          <p:cNvPr id="614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1295400"/>
            <a:ext cx="59055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0188" y="1341438"/>
            <a:ext cx="59055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152400" y="228601"/>
            <a:ext cx="9182277" cy="107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Pipeline Stalls (or Bubbles): Example of Loading/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Fetching from a Unified Single-Port Memory </a:t>
            </a:r>
            <a:endParaRPr kumimoji="1" lang="en-US" altLang="zh-CN" sz="3200" dirty="0" smtClean="0">
              <a:solidFill>
                <a:srgbClr val="CC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>
            <a:off x="381000" y="12192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2469" name="TextBox 1"/>
          <p:cNvSpPr txBox="1">
            <a:spLocks noChangeArrowheads="1"/>
          </p:cNvSpPr>
          <p:nvPr/>
        </p:nvSpPr>
        <p:spPr bwMode="auto">
          <a:xfrm>
            <a:off x="457200" y="1447800"/>
            <a:ext cx="3048000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Structural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hazard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causes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bubble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–    it floats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through the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pipeline taking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space but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carrying no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useful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77758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information</a:t>
            </a:r>
          </a:p>
        </p:txBody>
      </p:sp>
      <p:sp>
        <p:nvSpPr>
          <p:cNvPr id="62470" name="TextBox 1"/>
          <p:cNvSpPr txBox="1">
            <a:spLocks noChangeArrowheads="1"/>
          </p:cNvSpPr>
          <p:nvPr/>
        </p:nvSpPr>
        <p:spPr bwMode="auto">
          <a:xfrm>
            <a:off x="3708400" y="3538538"/>
            <a:ext cx="2057400" cy="103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A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bubble </a:t>
            </a:r>
            <a:r>
              <a:rPr kumimoji="1" lang="en-US" altLang="zh-CN" sz="16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always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increases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16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CPI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16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of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16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 microprocessor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implementation</a:t>
            </a:r>
          </a:p>
        </p:txBody>
      </p:sp>
      <p:pic>
        <p:nvPicPr>
          <p:cNvPr id="62471" name="Picture 9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1" y="4584700"/>
            <a:ext cx="8218488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41326" y="152401"/>
            <a:ext cx="7266688" cy="107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Impact of Stalls on the Performance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Pipelined Implementation</a:t>
            </a:r>
            <a:endParaRPr kumimoji="1" lang="en-US" altLang="zh-CN" sz="3200" dirty="0" smtClean="0">
              <a:solidFill>
                <a:srgbClr val="CC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81000" y="12192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6349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75025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1" y="5562600"/>
            <a:ext cx="75326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4" name="矩形 5"/>
          <p:cNvSpPr>
            <a:spLocks noChangeArrowheads="1"/>
          </p:cNvSpPr>
          <p:nvPr/>
        </p:nvSpPr>
        <p:spPr bwMode="auto">
          <a:xfrm>
            <a:off x="685800" y="3352800"/>
            <a:ext cx="7620000" cy="20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</a:t>
            </a:r>
            <a:r>
              <a:rPr kumimoji="1" lang="en-US" altLang="zh-CN" sz="2000" u="sng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Special case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: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ignoring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pipeline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clock-period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overhead and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assume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that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–   the pipeline stages are perfectly balanced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–   all instructions take the same number of cycles in the non-pipelined implementation (equal to the pipeline depth)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41326" y="152401"/>
            <a:ext cx="7266688" cy="107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Impact of Stalls on the Performance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Pipelined Implementation - Example</a:t>
            </a:r>
            <a:endParaRPr kumimoji="1" lang="en-US" altLang="zh-CN" sz="3200" dirty="0" smtClean="0">
              <a:solidFill>
                <a:srgbClr val="CC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>
            <a:off x="381000" y="12192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4516" name="矩形 3"/>
          <p:cNvSpPr>
            <a:spLocks noChangeArrowheads="1"/>
          </p:cNvSpPr>
          <p:nvPr/>
        </p:nvSpPr>
        <p:spPr bwMode="auto">
          <a:xfrm>
            <a:off x="381000" y="1295402"/>
            <a:ext cx="8305800" cy="489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228546" algn="l"/>
                <a:tab pos="368214" algn="l"/>
              </a:tabLst>
            </a:pP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Implementation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without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structural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hazards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228546" algn="l"/>
                <a:tab pos="368214" algn="l"/>
              </a:tabLst>
            </a:pP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–  ideal CPI 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228546" algn="l"/>
                <a:tab pos="368214" algn="l"/>
              </a:tabLst>
            </a:pP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–  CCT = 1ns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228546" algn="l"/>
                <a:tab pos="368214" algn="l"/>
              </a:tabLst>
            </a:pP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Implementation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with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“load/store”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structural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hazard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228546" algn="l"/>
                <a:tab pos="368214" algn="l"/>
              </a:tabLst>
            </a:pP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–  CCT = 900ps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228546" algn="l"/>
                <a:tab pos="368214" algn="l"/>
              </a:tabLst>
            </a:pP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Suppose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that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228546" algn="l"/>
                <a:tab pos="368214" algn="l"/>
              </a:tabLst>
            </a:pP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–  40% of the executed instructions are loads or stores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228546" algn="l"/>
                <a:tab pos="368214" algn="l"/>
              </a:tabLst>
            </a:pP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Which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implementation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is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faster?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228546" algn="l"/>
                <a:tab pos="368214" algn="l"/>
              </a:tabLst>
            </a:pP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–  (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averageInstructionTime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)_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noHaz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= 1 * 1 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228546" algn="l"/>
                <a:tab pos="368214" algn="l"/>
              </a:tabLst>
            </a:pP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–  (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averageInstructionTime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)_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haz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= (1 + 0.4 * 1) * 0.9 = 1.26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228546" algn="l"/>
                <a:tab pos="368214" algn="l"/>
              </a:tabLst>
            </a:pP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–  implementation without structural hazard is 1.26 times	faster than the 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41327" y="396876"/>
            <a:ext cx="2751854" cy="57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Data Hazards</a:t>
            </a:r>
            <a:endParaRPr kumimoji="1" lang="en-US" altLang="zh-CN" sz="3200" dirty="0" smtClean="0">
              <a:solidFill>
                <a:srgbClr val="CC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5540" name="矩形 3"/>
          <p:cNvSpPr>
            <a:spLocks noChangeArrowheads="1"/>
          </p:cNvSpPr>
          <p:nvPr/>
        </p:nvSpPr>
        <p:spPr bwMode="auto">
          <a:xfrm>
            <a:off x="381000" y="1295401"/>
            <a:ext cx="4572000" cy="569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Which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value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do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these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instructions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read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from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R1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–    Unless we take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	care of the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	data hazard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	the value read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	is not even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	deterministic!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This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data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hazard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called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RAW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(read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after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write)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–    the name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	refers to the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	</a:t>
            </a:r>
            <a:r>
              <a:rPr kumimoji="1" lang="en-US" altLang="zh-CN" sz="2000" u="sng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expected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	execution flow</a:t>
            </a:r>
          </a:p>
        </p:txBody>
      </p:sp>
      <p:pic>
        <p:nvPicPr>
          <p:cNvPr id="655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27" y="1371600"/>
            <a:ext cx="58578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81001" y="466727"/>
            <a:ext cx="8662905" cy="52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Minimizing Data </a:t>
            </a:r>
            <a:r>
              <a:rPr kumimoji="1" lang="en-US" altLang="zh-CN" sz="2800" dirty="0" err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Hazards:Forwarding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(or By-Passing)</a:t>
            </a:r>
            <a:endParaRPr kumimoji="1" lang="en-US" altLang="zh-CN" sz="2800" dirty="0" smtClean="0">
              <a:solidFill>
                <a:srgbClr val="CC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6656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7950" y="1304927"/>
            <a:ext cx="61912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矩形 4"/>
          <p:cNvSpPr>
            <a:spLocks noChangeArrowheads="1"/>
          </p:cNvSpPr>
          <p:nvPr/>
        </p:nvSpPr>
        <p:spPr bwMode="auto">
          <a:xfrm>
            <a:off x="76200" y="1295402"/>
            <a:ext cx="4572000" cy="507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An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efficient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technique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based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on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simple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idea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–    subsequent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instructions only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need the value 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R1 after this has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been computed!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endParaRPr kumimoji="1" lang="en-US" altLang="zh-CN" sz="20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ALU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result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always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fed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back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ALU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input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from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both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EX/MEM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MEM/WB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endParaRPr kumimoji="1" lang="en-US" altLang="zh-CN" sz="20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41327" y="396876"/>
            <a:ext cx="4360861" cy="57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Forwarding to the ALU</a:t>
            </a:r>
            <a:endParaRPr kumimoji="1" lang="en-US" altLang="zh-CN" sz="3200" dirty="0" smtClean="0">
              <a:solidFill>
                <a:srgbClr val="CC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6758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8402" y="1371600"/>
            <a:ext cx="544036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矩形 4"/>
          <p:cNvSpPr>
            <a:spLocks noChangeArrowheads="1"/>
          </p:cNvSpPr>
          <p:nvPr/>
        </p:nvSpPr>
        <p:spPr bwMode="auto">
          <a:xfrm>
            <a:off x="250825" y="1295400"/>
            <a:ext cx="3398838" cy="5037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01576" algn="l"/>
                <a:tab pos="177758" algn="l"/>
                <a:tab pos="228546" algn="l"/>
                <a:tab pos="457092" algn="l"/>
              </a:tabLst>
            </a:pP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3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inputs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added to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MUX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01576" algn="l"/>
                <a:tab pos="177758" algn="l"/>
                <a:tab pos="228546" algn="l"/>
                <a:tab pos="457092" algn="l"/>
              </a:tabLst>
            </a:pPr>
            <a:endParaRPr kumimoji="1" lang="en-US" altLang="zh-CN" sz="2400" dirty="0" smtClean="0">
              <a:solidFill>
                <a:srgbClr val="00009A"/>
              </a:solidFill>
              <a:latin typeface="Arial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01576" algn="l"/>
                <a:tab pos="177758" algn="l"/>
                <a:tab pos="228546" algn="l"/>
                <a:tab pos="457092" algn="l"/>
              </a:tabLst>
            </a:pP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3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bypass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paths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tabLst>
                <a:tab pos="101576" algn="l"/>
                <a:tab pos="177758" algn="l"/>
                <a:tab pos="228546" algn="l"/>
                <a:tab pos="457092" algn="l"/>
              </a:tabLst>
            </a:pP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1.  From ALU output at the end of EX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tabLst>
                <a:tab pos="101576" algn="l"/>
                <a:tab pos="177758" algn="l"/>
                <a:tab pos="228546" algn="l"/>
                <a:tab pos="457092" algn="l"/>
              </a:tabLst>
            </a:pP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2.  From ALU output at the end of MEM stage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tabLst>
                <a:tab pos="101576" algn="l"/>
                <a:tab pos="177758" algn="l"/>
                <a:tab pos="228546" algn="l"/>
                <a:tab pos="457092" algn="l"/>
              </a:tabLst>
            </a:pP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3.  The memory output at the end of the MEM stage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01576" algn="l"/>
                <a:tab pos="177758" algn="l"/>
                <a:tab pos="228546" algn="l"/>
                <a:tab pos="457092" algn="l"/>
              </a:tabLst>
            </a:pPr>
            <a:endParaRPr kumimoji="1" lang="en-US" altLang="zh-CN" sz="24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>
          <a:xfrm>
            <a:off x="0" y="44626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Data Dependences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1"/>
            <a:ext cx="8610600" cy="51943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charset="0"/>
              </a:rPr>
              <a:t>Types of data dependences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Flow dependence </a:t>
            </a:r>
            <a:r>
              <a:rPr lang="en-US" dirty="0">
                <a:latin typeface="Tahoma" charset="0"/>
                <a:ea typeface="ＭＳ Ｐゴシック" charset="0"/>
              </a:rPr>
              <a:t>(true data dependence – read after write)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Output dependence </a:t>
            </a:r>
            <a:r>
              <a:rPr lang="en-US" dirty="0">
                <a:latin typeface="Tahoma" charset="0"/>
                <a:ea typeface="ＭＳ Ｐゴシック" charset="0"/>
              </a:rPr>
              <a:t>(write after write)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Anti dependence </a:t>
            </a:r>
            <a:r>
              <a:rPr lang="en-US" dirty="0">
                <a:latin typeface="Tahoma" charset="0"/>
                <a:ea typeface="ＭＳ Ｐゴシック" charset="0"/>
              </a:rPr>
              <a:t>(write after read)</a:t>
            </a:r>
          </a:p>
          <a:p>
            <a:pPr lvl="1"/>
            <a:endParaRPr lang="en-US" sz="2000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</a:rPr>
              <a:t>Which ones cause stalls in a pipelined machine?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For all of them, we need to ensure semantics of the program are correct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Flow dependences always need to be obeyed because they constitute true dependence on a value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Anti and output dependences exist due to limited number of architectural registers 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They are dependence on a name, not a value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We will later see what we can do about them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776" indent="-28568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3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825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6919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01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106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198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29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709CF2-6B32-9941-9318-CDADE3EF5441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19</a:t>
            </a:fld>
            <a:endParaRPr lang="en-US" sz="1600" dirty="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41325" y="381000"/>
            <a:ext cx="6272631" cy="57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MIPS Pipeline: Events per Stage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1268415"/>
            <a:ext cx="8488362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107" y="44626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How to Handle Data Dependences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1"/>
            <a:ext cx="8763000" cy="51943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charset="0"/>
              </a:rPr>
              <a:t>Anti and output dependences are easier to handle 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write to the destination in one stage and in program order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Flow dependences are more interesting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ahoma" charset="0"/>
              </a:rPr>
              <a:t>Five fundamental ways of handling flow dependences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Detect and wait </a:t>
            </a:r>
            <a:r>
              <a:rPr lang="en-US" dirty="0">
                <a:latin typeface="Tahoma" charset="0"/>
                <a:ea typeface="ＭＳ Ｐゴシック" charset="0"/>
              </a:rPr>
              <a:t>until value is available in register file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Detect and forward/bypass </a:t>
            </a:r>
            <a:r>
              <a:rPr lang="en-US" dirty="0">
                <a:latin typeface="Tahoma" charset="0"/>
                <a:ea typeface="ＭＳ Ｐゴシック" charset="0"/>
              </a:rPr>
              <a:t>data to dependent instruction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Detect and eliminate </a:t>
            </a:r>
            <a:r>
              <a:rPr lang="en-US" dirty="0">
                <a:latin typeface="Tahoma" charset="0"/>
                <a:ea typeface="ＭＳ Ｐゴシック" charset="0"/>
              </a:rPr>
              <a:t>the dependence at the software level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No need for the hardware to detect dependence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Predict </a:t>
            </a:r>
            <a:r>
              <a:rPr lang="en-US" dirty="0">
                <a:latin typeface="Tahoma" charset="0"/>
                <a:ea typeface="ＭＳ Ｐゴシック" charset="0"/>
              </a:rPr>
              <a:t>the needed value(s), execute “speculatively”,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and verify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Do something else </a:t>
            </a:r>
            <a:r>
              <a:rPr lang="en-US" dirty="0">
                <a:latin typeface="Tahoma" charset="0"/>
                <a:ea typeface="ＭＳ Ｐゴシック" charset="0"/>
              </a:rPr>
              <a:t>(fine-grained multithreading)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No need to detect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776" indent="-28568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3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825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6919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01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106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198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29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895B11-72E7-0347-9704-B9605A4ECC04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20</a:t>
            </a:fld>
            <a:endParaRPr lang="en-US" sz="1600" dirty="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8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/>
          <p:cNvSpPr>
            <a:spLocks noGrp="1"/>
          </p:cNvSpPr>
          <p:nvPr>
            <p:ph type="title"/>
          </p:nvPr>
        </p:nvSpPr>
        <p:spPr>
          <a:xfrm>
            <a:off x="0" y="44626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Data Dependence Types</a:t>
            </a: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776" indent="-28568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3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825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6919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01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106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198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29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CCAC14-0CE0-7E47-ABFB-A146E4DE497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21</a:t>
            </a:fld>
            <a:endParaRPr lang="en-US" sz="1600" dirty="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84784" y="908722"/>
            <a:ext cx="6538610" cy="525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68" tIns="44440" rIns="90468" bIns="44440">
            <a:spAutoFit/>
          </a:bodyPr>
          <a:lstStyle/>
          <a:p>
            <a:pPr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Flow dependence</a:t>
            </a:r>
          </a:p>
          <a:p>
            <a:pPr marL="0" lvl="3"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3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      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           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Read-after-Write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</a:t>
            </a:r>
          </a:p>
          <a:p>
            <a:pPr marL="0" lvl="3"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5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3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4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(RAW)</a:t>
            </a:r>
          </a:p>
          <a:p>
            <a:pPr marL="0" lvl="3">
              <a:defRPr/>
            </a:pPr>
            <a:endParaRPr lang="en-US" sz="2800" kern="0" baseline="-25000" dirty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Anti dependence</a:t>
            </a:r>
          </a:p>
          <a:p>
            <a:pPr marL="0" lvl="3"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3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Write-after-Read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0" lvl="3"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4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5	 	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(WAR)</a:t>
            </a:r>
          </a:p>
          <a:p>
            <a:pPr marL="0" lvl="3"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Output-dependence</a:t>
            </a:r>
          </a:p>
          <a:p>
            <a:pPr marL="0" lvl="3"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3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	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Write-after-Write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0" lvl="3">
              <a:defRPr/>
            </a:pPr>
            <a:r>
              <a:rPr lang="en-US" sz="2800" kern="0" dirty="0">
                <a:solidFill>
                  <a:srgbClr val="919191"/>
                </a:solidFill>
                <a:latin typeface="Calibri" charset="0"/>
              </a:rPr>
              <a:t>r</a:t>
            </a:r>
            <a:r>
              <a:rPr lang="en-US" sz="2800" kern="0" baseline="-25000" dirty="0">
                <a:solidFill>
                  <a:srgbClr val="919191"/>
                </a:solidFill>
                <a:latin typeface="Calibri" charset="0"/>
              </a:rPr>
              <a:t>5</a:t>
            </a:r>
            <a:r>
              <a:rPr lang="en-US" sz="2800" kern="0" dirty="0">
                <a:solidFill>
                  <a:srgbClr val="919191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919191"/>
                </a:solidFill>
                <a:latin typeface="Calibri" charset="0"/>
              </a:rPr>
              <a:t>  r</a:t>
            </a:r>
            <a:r>
              <a:rPr lang="en-US" sz="2800" kern="0" baseline="-25000" dirty="0">
                <a:solidFill>
                  <a:srgbClr val="919191"/>
                </a:solidFill>
                <a:latin typeface="Calibri" charset="0"/>
              </a:rPr>
              <a:t>3</a:t>
            </a:r>
            <a:r>
              <a:rPr lang="en-US" sz="2800" kern="0" dirty="0">
                <a:solidFill>
                  <a:srgbClr val="919191"/>
                </a:solidFill>
                <a:latin typeface="Calibri" charset="0"/>
              </a:rPr>
              <a:t>  op  r</a:t>
            </a:r>
            <a:r>
              <a:rPr lang="en-US" sz="2800" kern="0" baseline="-25000" dirty="0">
                <a:solidFill>
                  <a:srgbClr val="919191"/>
                </a:solidFill>
                <a:latin typeface="Calibri" charset="0"/>
              </a:rPr>
              <a:t>4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	 	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(WAW)</a:t>
            </a:r>
          </a:p>
          <a:p>
            <a:pPr marL="0" lvl="3"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3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6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7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</a:t>
            </a: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 flipH="1" flipV="1">
            <a:off x="1818184" y="1746920"/>
            <a:ext cx="609600" cy="22860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V="1">
            <a:off x="1818184" y="3347120"/>
            <a:ext cx="762000" cy="15240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827584" y="4871120"/>
            <a:ext cx="444500" cy="914400"/>
          </a:xfrm>
          <a:custGeom>
            <a:avLst/>
            <a:gdLst>
              <a:gd name="T0" fmla="*/ 2147483647 w 280"/>
              <a:gd name="T1" fmla="*/ 2147483647 h 576"/>
              <a:gd name="T2" fmla="*/ 2147483647 w 280"/>
              <a:gd name="T3" fmla="*/ 2147483647 h 576"/>
              <a:gd name="T4" fmla="*/ 2147483647 w 280"/>
              <a:gd name="T5" fmla="*/ 2147483647 h 576"/>
              <a:gd name="T6" fmla="*/ 2147483647 w 280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576"/>
              <a:gd name="T14" fmla="*/ 280 w 280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576">
                <a:moveTo>
                  <a:pt x="280" y="576"/>
                </a:moveTo>
                <a:cubicBezTo>
                  <a:pt x="280" y="576"/>
                  <a:pt x="80" y="464"/>
                  <a:pt x="40" y="384"/>
                </a:cubicBezTo>
                <a:cubicBezTo>
                  <a:pt x="0" y="304"/>
                  <a:pt x="0" y="160"/>
                  <a:pt x="40" y="96"/>
                </a:cubicBezTo>
                <a:cubicBezTo>
                  <a:pt x="80" y="32"/>
                  <a:pt x="230" y="20"/>
                  <a:pt x="280" y="0"/>
                </a:cubicBezTo>
              </a:path>
            </a:pathLst>
          </a:cu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450-BCD6-4BF1-BBCB-E25A70FDAD2D}" type="slidenum">
              <a:rPr lang="en-US" altLang="zh-CN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295"/>
            <a:r>
              <a:rPr lang="en-US" altLang="zh-CN" dirty="0" smtClean="0">
                <a:ea typeface="宋体" charset="-122"/>
              </a:rPr>
              <a:t>Review: An </a:t>
            </a:r>
            <a:r>
              <a:rPr lang="en-US" altLang="zh-CN" dirty="0">
                <a:ea typeface="宋体" charset="-122"/>
              </a:rPr>
              <a:t>example with dependencies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912" y="1075765"/>
            <a:ext cx="8201603" cy="5177118"/>
          </a:xfrm>
        </p:spPr>
        <p:txBody>
          <a:bodyPr/>
          <a:lstStyle/>
          <a:p>
            <a:pPr marL="307610" indent="-307610" defTabSz="820295">
              <a:spcBef>
                <a:spcPct val="70000"/>
              </a:spcBef>
              <a:buNone/>
              <a:tabLst>
                <a:tab pos="3026261" algn="l"/>
                <a:tab pos="3745443" algn="l"/>
              </a:tabLst>
            </a:pPr>
            <a:r>
              <a:rPr lang="en-US" altLang="zh-CN" sz="1600" dirty="0">
                <a:latin typeface="Lucida Console" pitchFamily="49" charset="0"/>
                <a:ea typeface="宋体" charset="-122"/>
              </a:rPr>
              <a:t>		sub	</a:t>
            </a:r>
            <a:r>
              <a:rPr lang="en-US" altLang="zh-CN" sz="1600" dirty="0">
                <a:solidFill>
                  <a:srgbClr val="3333FF"/>
                </a:solidFill>
                <a:latin typeface="Lucida Console" pitchFamily="49" charset="0"/>
                <a:ea typeface="宋体" charset="-122"/>
              </a:rPr>
              <a:t>$2</a:t>
            </a:r>
            <a:r>
              <a:rPr lang="en-US" altLang="zh-CN" sz="1600" dirty="0">
                <a:latin typeface="Lucida Console" pitchFamily="49" charset="0"/>
                <a:ea typeface="宋体" charset="-122"/>
              </a:rPr>
              <a:t>, $1, $3</a:t>
            </a:r>
          </a:p>
          <a:p>
            <a:pPr marL="307610" indent="-307610" defTabSz="820295">
              <a:spcBef>
                <a:spcPct val="0"/>
              </a:spcBef>
              <a:buNone/>
              <a:tabLst>
                <a:tab pos="3026261" algn="l"/>
                <a:tab pos="3745443" algn="l"/>
              </a:tabLst>
            </a:pPr>
            <a:r>
              <a:rPr lang="en-US" altLang="zh-CN" sz="1600" dirty="0">
                <a:latin typeface="Lucida Console" pitchFamily="49" charset="0"/>
                <a:ea typeface="宋体" charset="-122"/>
              </a:rPr>
              <a:t>		and	$12, </a:t>
            </a:r>
            <a:r>
              <a:rPr lang="en-US" altLang="zh-CN" sz="1600" dirty="0">
                <a:solidFill>
                  <a:srgbClr val="3333FF"/>
                </a:solidFill>
                <a:latin typeface="Lucida Console" pitchFamily="49" charset="0"/>
                <a:ea typeface="宋体" charset="-122"/>
              </a:rPr>
              <a:t>$2</a:t>
            </a:r>
            <a:r>
              <a:rPr lang="en-US" altLang="zh-CN" sz="1600" dirty="0">
                <a:latin typeface="Lucida Console" pitchFamily="49" charset="0"/>
                <a:ea typeface="宋体" charset="-122"/>
              </a:rPr>
              <a:t>, $5</a:t>
            </a:r>
          </a:p>
          <a:p>
            <a:pPr marL="307610" indent="-307610" defTabSz="820295">
              <a:spcBef>
                <a:spcPct val="0"/>
              </a:spcBef>
              <a:buNone/>
              <a:tabLst>
                <a:tab pos="3026261" algn="l"/>
                <a:tab pos="3745443" algn="l"/>
              </a:tabLst>
            </a:pPr>
            <a:r>
              <a:rPr lang="en-US" altLang="zh-CN" sz="1600" dirty="0">
                <a:latin typeface="Lucida Console" pitchFamily="49" charset="0"/>
                <a:ea typeface="宋体" charset="-122"/>
              </a:rPr>
              <a:t>		or	$13, $6, </a:t>
            </a:r>
            <a:r>
              <a:rPr lang="en-US" altLang="zh-CN" sz="1600" dirty="0">
                <a:solidFill>
                  <a:srgbClr val="3333FF"/>
                </a:solidFill>
                <a:latin typeface="Lucida Console" pitchFamily="49" charset="0"/>
                <a:ea typeface="宋体" charset="-122"/>
              </a:rPr>
              <a:t>$2</a:t>
            </a:r>
            <a:endParaRPr lang="en-US" altLang="zh-CN" sz="1600" dirty="0">
              <a:latin typeface="Lucida Console" pitchFamily="49" charset="0"/>
              <a:ea typeface="宋体" charset="-122"/>
            </a:endParaRPr>
          </a:p>
          <a:p>
            <a:pPr marL="307610" indent="-307610" defTabSz="820295">
              <a:spcBef>
                <a:spcPct val="0"/>
              </a:spcBef>
              <a:buNone/>
              <a:tabLst>
                <a:tab pos="3026261" algn="l"/>
                <a:tab pos="3745443" algn="l"/>
              </a:tabLst>
            </a:pPr>
            <a:r>
              <a:rPr lang="en-US" altLang="zh-CN" sz="1600" dirty="0">
                <a:latin typeface="Lucida Console" pitchFamily="49" charset="0"/>
                <a:ea typeface="宋体" charset="-122"/>
              </a:rPr>
              <a:t>		add	$14, </a:t>
            </a:r>
            <a:r>
              <a:rPr lang="en-US" altLang="zh-CN" sz="1600" dirty="0">
                <a:solidFill>
                  <a:srgbClr val="3333FF"/>
                </a:solidFill>
                <a:latin typeface="Lucida Console" pitchFamily="49" charset="0"/>
                <a:ea typeface="宋体" charset="-122"/>
              </a:rPr>
              <a:t>$2</a:t>
            </a:r>
            <a:r>
              <a:rPr lang="en-US" altLang="zh-CN" sz="1600" dirty="0">
                <a:latin typeface="Lucida Console" pitchFamily="49" charset="0"/>
                <a:ea typeface="宋体" charset="-122"/>
              </a:rPr>
              <a:t>, </a:t>
            </a:r>
            <a:r>
              <a:rPr lang="en-US" altLang="zh-CN" sz="1600" dirty="0">
                <a:solidFill>
                  <a:srgbClr val="3333FF"/>
                </a:solidFill>
                <a:latin typeface="Lucida Console" pitchFamily="49" charset="0"/>
                <a:ea typeface="宋体" charset="-122"/>
              </a:rPr>
              <a:t>$2</a:t>
            </a:r>
            <a:endParaRPr lang="en-US" altLang="zh-CN" sz="1600" dirty="0">
              <a:latin typeface="Lucida Console" pitchFamily="49" charset="0"/>
              <a:ea typeface="宋体" charset="-122"/>
            </a:endParaRPr>
          </a:p>
          <a:p>
            <a:pPr marL="307610" indent="-307610" defTabSz="820295">
              <a:spcBef>
                <a:spcPct val="0"/>
              </a:spcBef>
              <a:spcAft>
                <a:spcPct val="50000"/>
              </a:spcAft>
              <a:buNone/>
              <a:tabLst>
                <a:tab pos="3026261" algn="l"/>
                <a:tab pos="3745443" algn="l"/>
              </a:tabLst>
            </a:pPr>
            <a:r>
              <a:rPr lang="en-US" altLang="zh-CN" sz="1600" dirty="0">
                <a:latin typeface="Lucida Console" pitchFamily="49" charset="0"/>
                <a:ea typeface="宋体" charset="-122"/>
              </a:rPr>
              <a:t>		</a:t>
            </a:r>
            <a:r>
              <a:rPr lang="en-US" altLang="zh-CN" sz="1600" dirty="0" err="1">
                <a:latin typeface="Lucida Console" pitchFamily="49" charset="0"/>
                <a:ea typeface="宋体" charset="-122"/>
              </a:rPr>
              <a:t>sw</a:t>
            </a:r>
            <a:r>
              <a:rPr lang="en-US" altLang="zh-CN" sz="1600" dirty="0">
                <a:latin typeface="Lucida Console" pitchFamily="49" charset="0"/>
                <a:ea typeface="宋体" charset="-122"/>
              </a:rPr>
              <a:t>	$15, 100(</a:t>
            </a:r>
            <a:r>
              <a:rPr lang="en-US" altLang="zh-CN" sz="1600" dirty="0">
                <a:solidFill>
                  <a:srgbClr val="3333FF"/>
                </a:solidFill>
                <a:latin typeface="Lucida Console" pitchFamily="49" charset="0"/>
                <a:ea typeface="宋体" charset="-122"/>
              </a:rPr>
              <a:t>$2</a:t>
            </a:r>
            <a:r>
              <a:rPr lang="en-US" altLang="zh-CN" sz="1600" dirty="0">
                <a:latin typeface="Lucida Console" pitchFamily="49" charset="0"/>
                <a:ea typeface="宋体" charset="-122"/>
              </a:rPr>
              <a:t>)</a:t>
            </a:r>
          </a:p>
          <a:p>
            <a:pPr marL="307610" indent="-307610" defTabSz="820295">
              <a:tabLst>
                <a:tab pos="3026261" algn="l"/>
                <a:tab pos="3745443" algn="l"/>
              </a:tabLst>
            </a:pPr>
            <a:r>
              <a:rPr lang="en-US" altLang="zh-CN" dirty="0">
                <a:ea typeface="宋体" charset="-122"/>
              </a:rPr>
              <a:t>There are several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dependencies</a:t>
            </a:r>
            <a:r>
              <a:rPr lang="en-US" altLang="zh-CN" dirty="0">
                <a:ea typeface="宋体" charset="-122"/>
              </a:rPr>
              <a:t> in this new code fragment.</a:t>
            </a:r>
          </a:p>
          <a:p>
            <a:pPr marL="666489" lvl="1" indent="-256342" defTabSz="820295">
              <a:tabLst>
                <a:tab pos="3026261" algn="l"/>
                <a:tab pos="3745443" algn="l"/>
              </a:tabLst>
            </a:pPr>
            <a:r>
              <a:rPr lang="en-US" altLang="zh-CN" dirty="0">
                <a:ea typeface="宋体" charset="-122"/>
              </a:rPr>
              <a:t>The first instruction, SUB, stores a value into </a:t>
            </a:r>
            <a:r>
              <a:rPr lang="en-US" altLang="zh-CN" dirty="0">
                <a:solidFill>
                  <a:srgbClr val="3333FF"/>
                </a:solidFill>
                <a:ea typeface="宋体" charset="-122"/>
              </a:rPr>
              <a:t>$2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marL="666489" lvl="1" indent="-256342" defTabSz="820295">
              <a:tabLst>
                <a:tab pos="3026261" algn="l"/>
                <a:tab pos="3745443" algn="l"/>
              </a:tabLst>
            </a:pPr>
            <a:r>
              <a:rPr lang="en-US" altLang="zh-CN" dirty="0">
                <a:ea typeface="宋体" charset="-122"/>
              </a:rPr>
              <a:t>That register is used as a source in the rest of the instructions.</a:t>
            </a:r>
          </a:p>
          <a:p>
            <a:pPr marL="307610" indent="-307610" defTabSz="820295">
              <a:tabLst>
                <a:tab pos="3026261" algn="l"/>
                <a:tab pos="3745443" algn="l"/>
              </a:tabLst>
            </a:pPr>
            <a:r>
              <a:rPr lang="en-US" altLang="zh-CN" dirty="0">
                <a:ea typeface="宋体" charset="-122"/>
              </a:rPr>
              <a:t>This is not a problem for the single-cycle and </a:t>
            </a:r>
            <a:r>
              <a:rPr lang="en-US" altLang="zh-CN" dirty="0" err="1">
                <a:ea typeface="宋体" charset="-122"/>
              </a:rPr>
              <a:t>multicycle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datapaths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marL="666489" lvl="1" indent="-256342" defTabSz="820295">
              <a:tabLst>
                <a:tab pos="3026261" algn="l"/>
                <a:tab pos="3745443" algn="l"/>
              </a:tabLst>
            </a:pPr>
            <a:r>
              <a:rPr lang="en-US" altLang="zh-CN" dirty="0">
                <a:ea typeface="宋体" charset="-122"/>
              </a:rPr>
              <a:t>Each instruction is executed completely before the next one begins. </a:t>
            </a:r>
          </a:p>
          <a:p>
            <a:pPr marL="666489" lvl="1" indent="-256342" defTabSz="820295">
              <a:tabLst>
                <a:tab pos="3026261" algn="l"/>
                <a:tab pos="3745443" algn="l"/>
              </a:tabLst>
            </a:pPr>
            <a:r>
              <a:rPr lang="en-US" altLang="zh-CN" dirty="0">
                <a:ea typeface="宋体" charset="-122"/>
              </a:rPr>
              <a:t>This ensures that instructions 2 through 5 above use the new value of $2 (the sub result), just as we expect.</a:t>
            </a:r>
          </a:p>
          <a:p>
            <a:pPr marL="307610" indent="-307610" defTabSz="820295">
              <a:tabLst>
                <a:tab pos="3026261" algn="l"/>
                <a:tab pos="3745443" algn="l"/>
              </a:tabLst>
            </a:pPr>
            <a:r>
              <a:rPr lang="en-US" altLang="zh-CN" dirty="0">
                <a:ea typeface="宋体" charset="-122"/>
              </a:rPr>
              <a:t>How would this code sequence fare in our pipelined </a:t>
            </a:r>
            <a:r>
              <a:rPr lang="en-US" altLang="zh-CN" dirty="0" err="1">
                <a:ea typeface="宋体" charset="-122"/>
              </a:rPr>
              <a:t>datapath</a:t>
            </a:r>
            <a:r>
              <a:rPr lang="en-US" altLang="zh-CN" dirty="0">
                <a:ea typeface="宋体" charset="-122"/>
              </a:rPr>
              <a:t>?</a:t>
            </a:r>
          </a:p>
          <a:p>
            <a:pPr marL="307610" indent="-307610" defTabSz="820295">
              <a:tabLst>
                <a:tab pos="3026261" algn="l"/>
                <a:tab pos="3745443" algn="l"/>
              </a:tabLst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3A4F-B62F-4247-9002-DED7462F4664}" type="slidenum">
              <a:rPr lang="en-US" altLang="zh-CN"/>
              <a:pPr/>
              <a:t>23</a:t>
            </a:fld>
            <a:endParaRPr lang="en-US" altLang="zh-CN"/>
          </a:p>
        </p:txBody>
      </p:sp>
      <p:graphicFrame>
        <p:nvGraphicFramePr>
          <p:cNvPr id="10669" name="Group 429"/>
          <p:cNvGraphicFramePr>
            <a:graphicFrameLocks noGrp="1"/>
          </p:cNvGraphicFramePr>
          <p:nvPr/>
        </p:nvGraphicFramePr>
        <p:xfrm>
          <a:off x="762002" y="1075765"/>
          <a:ext cx="7550731" cy="2926080"/>
        </p:xfrm>
        <a:graphic>
          <a:graphicData uri="http://schemas.openxmlformats.org/drawingml/2006/table">
            <a:tbl>
              <a:tblPr/>
              <a:tblGrid>
                <a:gridCol w="193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Clock cycle</a:t>
                      </a: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1</a:t>
                      </a: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2</a:t>
                      </a: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3</a:t>
                      </a: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4</a:t>
                      </a: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5</a:t>
                      </a: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6</a:t>
                      </a: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7</a:t>
                      </a: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8</a:t>
                      </a: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9</a:t>
                      </a: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>
                          <a:tab pos="517525" algn="l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sub	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$2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, $1, $3</a:t>
                      </a: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IF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ID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EX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MEM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WB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>
                          <a:tab pos="5175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and	$12,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$2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, $5</a:t>
                      </a: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IF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ID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EX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MEM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WB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>
                          <a:tab pos="517525" algn="l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or	$13, $6,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$2</a:t>
                      </a: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IF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ID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EX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MEM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WB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>
                          <a:tab pos="5175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add	$14, $2, $2</a:t>
                      </a: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IF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ID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EX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MEM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WB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>
                          <a:tab pos="5175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sw	$15, 100($2)</a:t>
                      </a: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6" charset="0"/>
                      </a:endParaRPr>
                    </a:p>
                  </a:txBody>
                  <a:tcPr marL="83127" marR="83127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IF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ID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EX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MEM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6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6" charset="0"/>
                          <a:ea typeface="宋体" charset="-122"/>
                        </a:rPr>
                        <a:t>WB</a:t>
                      </a:r>
                    </a:p>
                  </a:txBody>
                  <a:tcPr marL="83127" marR="8312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4910" y="4303059"/>
            <a:ext cx="8201603" cy="1949824"/>
          </a:xfrm>
        </p:spPr>
        <p:txBody>
          <a:bodyPr/>
          <a:lstStyle/>
          <a:p>
            <a:pPr marL="307682" indent="-307682" defTabSz="820487"/>
            <a:r>
              <a:rPr lang="en-US" altLang="zh-CN" dirty="0">
                <a:ea typeface="宋体" charset="-122"/>
              </a:rPr>
              <a:t>The SUB instruction does not write to register $2 until clock cycle 5. This causes two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data hazards</a:t>
            </a:r>
            <a:r>
              <a:rPr lang="en-US" altLang="zh-CN" dirty="0">
                <a:ea typeface="宋体" charset="-122"/>
              </a:rPr>
              <a:t> in our current pipelined </a:t>
            </a:r>
            <a:r>
              <a:rPr lang="en-US" altLang="zh-CN" dirty="0" err="1">
                <a:ea typeface="宋体" charset="-122"/>
              </a:rPr>
              <a:t>datapath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marL="666645" lvl="1" indent="-256402" defTabSz="820487"/>
            <a:r>
              <a:rPr lang="en-US" altLang="zh-CN" dirty="0">
                <a:ea typeface="宋体" charset="-122"/>
              </a:rPr>
              <a:t>The AND reads register $2 in cycle 3. Since SUB hasn’t modified the register yet, this will be the </a:t>
            </a:r>
            <a:r>
              <a:rPr lang="en-US" altLang="zh-CN" i="1" dirty="0">
                <a:ea typeface="宋体" charset="-122"/>
              </a:rPr>
              <a:t>old</a:t>
            </a:r>
            <a:r>
              <a:rPr lang="en-US" altLang="zh-CN" dirty="0">
                <a:ea typeface="宋体" charset="-122"/>
              </a:rPr>
              <a:t> value of $2, not the new one.</a:t>
            </a:r>
          </a:p>
          <a:p>
            <a:pPr marL="666645" lvl="1" indent="-256402" defTabSz="820487"/>
            <a:r>
              <a:rPr lang="en-US" altLang="zh-CN" dirty="0">
                <a:ea typeface="宋体" charset="-122"/>
              </a:rPr>
              <a:t>Similarly, the OR instruction uses register $2 in cycle 4, again before it’s actually updated by SUB.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487"/>
            <a:r>
              <a:rPr lang="en-US" altLang="zh-CN" dirty="0">
                <a:ea typeface="宋体" charset="-122"/>
              </a:rPr>
              <a:t>Data hazards in the pipeline diagram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98938" y="1812925"/>
              <a:ext cx="1587" cy="12700"/>
            </p14:xfrm>
          </p:contentPart>
        </mc:Choice>
        <mc:Fallback xmlns="">
          <p:pic>
            <p:nvPicPr>
              <p:cNvPr id="103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57676" y="1803491"/>
                <a:ext cx="84111" cy="31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3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98938" y="1970088"/>
              <a:ext cx="12700" cy="33337"/>
            </p14:xfrm>
          </p:contentPart>
        </mc:Choice>
        <mc:Fallback xmlns="">
          <p:pic>
            <p:nvPicPr>
              <p:cNvPr id="103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89504" y="1960768"/>
                <a:ext cx="31569" cy="5197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5834C5F0-A925-432D-BC8D-3ABA771AC405}" type="slidenum">
              <a:rPr lang="en-US" altLang="zh-CN"/>
              <a:pPr defTabSz="914608"/>
              <a:t>24</a:t>
            </a:fld>
            <a:endParaRPr lang="en-US" altLang="zh-CN" dirty="0"/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altLang="zh-CN" dirty="0" smtClean="0">
                <a:ea typeface="宋体" charset="-122"/>
              </a:rPr>
              <a:t>What about loads?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altLang="zh-CN" dirty="0" smtClean="0">
                <a:ea typeface="宋体" charset="-122"/>
              </a:rPr>
              <a:t>Imagine if the first instruction in the example was LW instead of SUB.</a:t>
            </a:r>
          </a:p>
          <a:p>
            <a:pPr marL="666723" lvl="1" indent="-256432" defTabSz="820583"/>
            <a:r>
              <a:rPr lang="en-US" altLang="zh-CN" dirty="0" smtClean="0">
                <a:ea typeface="宋体" charset="-122"/>
              </a:rPr>
              <a:t>How does this change the data hazard?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64909" y="3504640"/>
            <a:ext cx="3446899" cy="762000"/>
            <a:chOff x="1865" y="2160"/>
            <a:chExt cx="2171" cy="480"/>
          </a:xfrm>
        </p:grpSpPr>
        <p:sp>
          <p:nvSpPr>
            <p:cNvPr id="4148" name="Rectangle 5"/>
            <p:cNvSpPr>
              <a:spLocks noChangeArrowheads="1"/>
            </p:cNvSpPr>
            <p:nvPr/>
          </p:nvSpPr>
          <p:spPr bwMode="auto">
            <a:xfrm>
              <a:off x="2640" y="2160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832" y="2208"/>
              <a:ext cx="192" cy="384"/>
              <a:chOff x="1920" y="720"/>
              <a:chExt cx="192" cy="384"/>
            </a:xfrm>
          </p:grpSpPr>
          <p:sp>
            <p:nvSpPr>
              <p:cNvPr id="4175" name="Line 7"/>
              <p:cNvSpPr>
                <a:spLocks noChangeShapeType="1"/>
              </p:cNvSpPr>
              <p:nvPr/>
            </p:nvSpPr>
            <p:spPr bwMode="auto">
              <a:xfrm>
                <a:off x="1920" y="7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6" name="Line 8"/>
              <p:cNvSpPr>
                <a:spLocks noChangeShapeType="1"/>
              </p:cNvSpPr>
              <p:nvPr/>
            </p:nvSpPr>
            <p:spPr bwMode="auto">
              <a:xfrm>
                <a:off x="1920" y="9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7" name="Line 9"/>
              <p:cNvSpPr>
                <a:spLocks noChangeShapeType="1"/>
              </p:cNvSpPr>
              <p:nvPr/>
            </p:nvSpPr>
            <p:spPr bwMode="auto">
              <a:xfrm flipV="1">
                <a:off x="1920" y="912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8" name="Line 10"/>
              <p:cNvSpPr>
                <a:spLocks noChangeShapeType="1"/>
              </p:cNvSpPr>
              <p:nvPr/>
            </p:nvSpPr>
            <p:spPr bwMode="auto">
              <a:xfrm flipH="1" flipV="1">
                <a:off x="1920" y="864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9" name="Line 11"/>
              <p:cNvSpPr>
                <a:spLocks noChangeShapeType="1"/>
              </p:cNvSpPr>
              <p:nvPr/>
            </p:nvSpPr>
            <p:spPr bwMode="auto">
              <a:xfrm flipV="1">
                <a:off x="1920" y="1008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0" name="Line 12"/>
              <p:cNvSpPr>
                <a:spLocks noChangeShapeType="1"/>
              </p:cNvSpPr>
              <p:nvPr/>
            </p:nvSpPr>
            <p:spPr bwMode="auto">
              <a:xfrm>
                <a:off x="1920" y="720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1" name="Line 13"/>
              <p:cNvSpPr>
                <a:spLocks noChangeShapeType="1"/>
              </p:cNvSpPr>
              <p:nvPr/>
            </p:nvSpPr>
            <p:spPr bwMode="auto">
              <a:xfrm>
                <a:off x="2112" y="8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50" name="Text Box 14"/>
            <p:cNvSpPr txBox="1">
              <a:spLocks noChangeArrowheads="1"/>
            </p:cNvSpPr>
            <p:nvPr/>
          </p:nvSpPr>
          <p:spPr bwMode="auto">
            <a:xfrm>
              <a:off x="3223" y="2300"/>
              <a:ext cx="322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   DM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4151" name="Rectangle 15"/>
            <p:cNvSpPr>
              <a:spLocks noChangeArrowheads="1"/>
            </p:cNvSpPr>
            <p:nvPr/>
          </p:nvSpPr>
          <p:spPr bwMode="auto">
            <a:xfrm>
              <a:off x="2352" y="2256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152" name="Text Box 16"/>
            <p:cNvSpPr txBox="1">
              <a:spLocks noChangeArrowheads="1"/>
            </p:cNvSpPr>
            <p:nvPr/>
          </p:nvSpPr>
          <p:spPr bwMode="auto">
            <a:xfrm>
              <a:off x="2275" y="2300"/>
              <a:ext cx="321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  </a:t>
              </a:r>
              <a:r>
                <a:rPr lang="en-US" altLang="zh-CN" sz="1000" dirty="0" err="1">
                  <a:latin typeface="Arial" charset="0"/>
                  <a:ea typeface="宋体" charset="-122"/>
                </a:rPr>
                <a:t>Reg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4153" name="Text Box 17"/>
            <p:cNvSpPr txBox="1">
              <a:spLocks noChangeArrowheads="1"/>
            </p:cNvSpPr>
            <p:nvPr/>
          </p:nvSpPr>
          <p:spPr bwMode="auto">
            <a:xfrm>
              <a:off x="3715" y="2300"/>
              <a:ext cx="321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  </a:t>
              </a:r>
              <a:r>
                <a:rPr lang="en-US" altLang="zh-CN" sz="1000" dirty="0" err="1">
                  <a:latin typeface="Arial" charset="0"/>
                  <a:ea typeface="宋体" charset="-122"/>
                </a:rPr>
                <a:t>Reg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4154" name="Rectangle 18"/>
            <p:cNvSpPr>
              <a:spLocks noChangeArrowheads="1"/>
            </p:cNvSpPr>
            <p:nvPr/>
          </p:nvSpPr>
          <p:spPr bwMode="auto">
            <a:xfrm>
              <a:off x="1872" y="2256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155" name="Text Box 19"/>
            <p:cNvSpPr txBox="1">
              <a:spLocks noChangeArrowheads="1"/>
            </p:cNvSpPr>
            <p:nvPr/>
          </p:nvSpPr>
          <p:spPr bwMode="auto">
            <a:xfrm>
              <a:off x="1865" y="2300"/>
              <a:ext cx="219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IM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4156" name="Rectangle 20"/>
            <p:cNvSpPr>
              <a:spLocks noChangeArrowheads="1"/>
            </p:cNvSpPr>
            <p:nvPr/>
          </p:nvSpPr>
          <p:spPr bwMode="auto">
            <a:xfrm>
              <a:off x="3120" y="2160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157" name="Rectangle 21"/>
            <p:cNvSpPr>
              <a:spLocks noChangeArrowheads="1"/>
            </p:cNvSpPr>
            <p:nvPr/>
          </p:nvSpPr>
          <p:spPr bwMode="auto">
            <a:xfrm>
              <a:off x="2160" y="2160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158" name="Line 22"/>
            <p:cNvSpPr>
              <a:spLocks noChangeShapeType="1"/>
            </p:cNvSpPr>
            <p:nvPr/>
          </p:nvSpPr>
          <p:spPr bwMode="auto">
            <a:xfrm>
              <a:off x="2064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9" name="Line 23"/>
            <p:cNvSpPr>
              <a:spLocks noChangeShapeType="1"/>
            </p:cNvSpPr>
            <p:nvPr/>
          </p:nvSpPr>
          <p:spPr bwMode="auto">
            <a:xfrm>
              <a:off x="2256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0" name="Line 24"/>
            <p:cNvSpPr>
              <a:spLocks noChangeShapeType="1"/>
            </p:cNvSpPr>
            <p:nvPr/>
          </p:nvSpPr>
          <p:spPr bwMode="auto">
            <a:xfrm>
              <a:off x="2544" y="230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1" name="Line 25"/>
            <p:cNvSpPr>
              <a:spLocks noChangeShapeType="1"/>
            </p:cNvSpPr>
            <p:nvPr/>
          </p:nvSpPr>
          <p:spPr bwMode="auto">
            <a:xfrm>
              <a:off x="2544" y="249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2" name="Line 26"/>
            <p:cNvSpPr>
              <a:spLocks noChangeShapeType="1"/>
            </p:cNvSpPr>
            <p:nvPr/>
          </p:nvSpPr>
          <p:spPr bwMode="auto">
            <a:xfrm>
              <a:off x="2736" y="230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3" name="Line 27"/>
            <p:cNvSpPr>
              <a:spLocks noChangeShapeType="1"/>
            </p:cNvSpPr>
            <p:nvPr/>
          </p:nvSpPr>
          <p:spPr bwMode="auto">
            <a:xfrm>
              <a:off x="2736" y="249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4" name="Line 28"/>
            <p:cNvSpPr>
              <a:spLocks noChangeShapeType="1"/>
            </p:cNvSpPr>
            <p:nvPr/>
          </p:nvSpPr>
          <p:spPr bwMode="auto">
            <a:xfrm>
              <a:off x="3024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5" name="Line 29"/>
            <p:cNvSpPr>
              <a:spLocks noChangeShapeType="1"/>
            </p:cNvSpPr>
            <p:nvPr/>
          </p:nvSpPr>
          <p:spPr bwMode="auto">
            <a:xfrm>
              <a:off x="3216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6" name="Rectangle 30"/>
            <p:cNvSpPr>
              <a:spLocks noChangeArrowheads="1"/>
            </p:cNvSpPr>
            <p:nvPr/>
          </p:nvSpPr>
          <p:spPr bwMode="auto">
            <a:xfrm>
              <a:off x="3312" y="2256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167" name="Line 31"/>
            <p:cNvSpPr>
              <a:spLocks noChangeShapeType="1"/>
            </p:cNvSpPr>
            <p:nvPr/>
          </p:nvSpPr>
          <p:spPr bwMode="auto">
            <a:xfrm>
              <a:off x="3504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8" name="Rectangle 32"/>
            <p:cNvSpPr>
              <a:spLocks noChangeArrowheads="1"/>
            </p:cNvSpPr>
            <p:nvPr/>
          </p:nvSpPr>
          <p:spPr bwMode="auto">
            <a:xfrm>
              <a:off x="3600" y="2160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169" name="Line 33"/>
            <p:cNvSpPr>
              <a:spLocks noChangeShapeType="1"/>
            </p:cNvSpPr>
            <p:nvPr/>
          </p:nvSpPr>
          <p:spPr bwMode="auto">
            <a:xfrm>
              <a:off x="3696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0" name="Rectangle 34"/>
            <p:cNvSpPr>
              <a:spLocks noChangeArrowheads="1"/>
            </p:cNvSpPr>
            <p:nvPr/>
          </p:nvSpPr>
          <p:spPr bwMode="auto">
            <a:xfrm>
              <a:off x="3792" y="2256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171" name="Line 35"/>
            <p:cNvSpPr>
              <a:spLocks noChangeShapeType="1"/>
            </p:cNvSpPr>
            <p:nvPr/>
          </p:nvSpPr>
          <p:spPr bwMode="auto">
            <a:xfrm>
              <a:off x="3264" y="240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2" name="Line 36"/>
            <p:cNvSpPr>
              <a:spLocks noChangeShapeType="1"/>
            </p:cNvSpPr>
            <p:nvPr/>
          </p:nvSpPr>
          <p:spPr bwMode="auto">
            <a:xfrm>
              <a:off x="3264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3" name="Line 37"/>
            <p:cNvSpPr>
              <a:spLocks noChangeShapeType="1"/>
            </p:cNvSpPr>
            <p:nvPr/>
          </p:nvSpPr>
          <p:spPr bwMode="auto">
            <a:xfrm>
              <a:off x="3552" y="249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4" name="Line 38"/>
            <p:cNvSpPr>
              <a:spLocks noChangeShapeType="1"/>
            </p:cNvSpPr>
            <p:nvPr/>
          </p:nvSpPr>
          <p:spPr bwMode="auto">
            <a:xfrm>
              <a:off x="3552" y="24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026909" y="4419320"/>
            <a:ext cx="3446899" cy="762000"/>
            <a:chOff x="2345" y="2736"/>
            <a:chExt cx="2171" cy="480"/>
          </a:xfrm>
        </p:grpSpPr>
        <p:sp>
          <p:nvSpPr>
            <p:cNvPr id="4114" name="Rectangle 40"/>
            <p:cNvSpPr>
              <a:spLocks noChangeArrowheads="1"/>
            </p:cNvSpPr>
            <p:nvPr/>
          </p:nvSpPr>
          <p:spPr bwMode="auto">
            <a:xfrm>
              <a:off x="3120" y="2736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3312" y="2784"/>
              <a:ext cx="192" cy="384"/>
              <a:chOff x="1920" y="720"/>
              <a:chExt cx="192" cy="384"/>
            </a:xfrm>
          </p:grpSpPr>
          <p:sp>
            <p:nvSpPr>
              <p:cNvPr id="4141" name="Line 42"/>
              <p:cNvSpPr>
                <a:spLocks noChangeShapeType="1"/>
              </p:cNvSpPr>
              <p:nvPr/>
            </p:nvSpPr>
            <p:spPr bwMode="auto">
              <a:xfrm>
                <a:off x="1920" y="7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2" name="Line 43"/>
              <p:cNvSpPr>
                <a:spLocks noChangeShapeType="1"/>
              </p:cNvSpPr>
              <p:nvPr/>
            </p:nvSpPr>
            <p:spPr bwMode="auto">
              <a:xfrm>
                <a:off x="1920" y="9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3" name="Line 44"/>
              <p:cNvSpPr>
                <a:spLocks noChangeShapeType="1"/>
              </p:cNvSpPr>
              <p:nvPr/>
            </p:nvSpPr>
            <p:spPr bwMode="auto">
              <a:xfrm flipV="1">
                <a:off x="1920" y="912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4" name="Line 45"/>
              <p:cNvSpPr>
                <a:spLocks noChangeShapeType="1"/>
              </p:cNvSpPr>
              <p:nvPr/>
            </p:nvSpPr>
            <p:spPr bwMode="auto">
              <a:xfrm flipH="1" flipV="1">
                <a:off x="1920" y="864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5" name="Line 46"/>
              <p:cNvSpPr>
                <a:spLocks noChangeShapeType="1"/>
              </p:cNvSpPr>
              <p:nvPr/>
            </p:nvSpPr>
            <p:spPr bwMode="auto">
              <a:xfrm flipV="1">
                <a:off x="1920" y="1008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6" name="Line 47"/>
              <p:cNvSpPr>
                <a:spLocks noChangeShapeType="1"/>
              </p:cNvSpPr>
              <p:nvPr/>
            </p:nvSpPr>
            <p:spPr bwMode="auto">
              <a:xfrm>
                <a:off x="1920" y="720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" name="Line 48"/>
              <p:cNvSpPr>
                <a:spLocks noChangeShapeType="1"/>
              </p:cNvSpPr>
              <p:nvPr/>
            </p:nvSpPr>
            <p:spPr bwMode="auto">
              <a:xfrm>
                <a:off x="2112" y="8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16" name="Text Box 49"/>
            <p:cNvSpPr txBox="1">
              <a:spLocks noChangeArrowheads="1"/>
            </p:cNvSpPr>
            <p:nvPr/>
          </p:nvSpPr>
          <p:spPr bwMode="auto">
            <a:xfrm>
              <a:off x="3703" y="2876"/>
              <a:ext cx="322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   DM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4117" name="Rectangle 50"/>
            <p:cNvSpPr>
              <a:spLocks noChangeArrowheads="1"/>
            </p:cNvSpPr>
            <p:nvPr/>
          </p:nvSpPr>
          <p:spPr bwMode="auto">
            <a:xfrm>
              <a:off x="2832" y="2832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118" name="Text Box 51"/>
            <p:cNvSpPr txBox="1">
              <a:spLocks noChangeArrowheads="1"/>
            </p:cNvSpPr>
            <p:nvPr/>
          </p:nvSpPr>
          <p:spPr bwMode="auto">
            <a:xfrm>
              <a:off x="2755" y="2876"/>
              <a:ext cx="321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  </a:t>
              </a:r>
              <a:r>
                <a:rPr lang="en-US" altLang="zh-CN" sz="1000" dirty="0" err="1">
                  <a:latin typeface="Arial" charset="0"/>
                  <a:ea typeface="宋体" charset="-122"/>
                </a:rPr>
                <a:t>Reg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4119" name="Text Box 52"/>
            <p:cNvSpPr txBox="1">
              <a:spLocks noChangeArrowheads="1"/>
            </p:cNvSpPr>
            <p:nvPr/>
          </p:nvSpPr>
          <p:spPr bwMode="auto">
            <a:xfrm>
              <a:off x="4195" y="2876"/>
              <a:ext cx="321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  </a:t>
              </a:r>
              <a:r>
                <a:rPr lang="en-US" altLang="zh-CN" sz="1000" dirty="0" err="1">
                  <a:latin typeface="Arial" charset="0"/>
                  <a:ea typeface="宋体" charset="-122"/>
                </a:rPr>
                <a:t>Reg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4120" name="Rectangle 53"/>
            <p:cNvSpPr>
              <a:spLocks noChangeArrowheads="1"/>
            </p:cNvSpPr>
            <p:nvPr/>
          </p:nvSpPr>
          <p:spPr bwMode="auto">
            <a:xfrm>
              <a:off x="2352" y="2832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121" name="Text Box 54"/>
            <p:cNvSpPr txBox="1">
              <a:spLocks noChangeArrowheads="1"/>
            </p:cNvSpPr>
            <p:nvPr/>
          </p:nvSpPr>
          <p:spPr bwMode="auto">
            <a:xfrm>
              <a:off x="2345" y="2876"/>
              <a:ext cx="219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IM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4122" name="Rectangle 55"/>
            <p:cNvSpPr>
              <a:spLocks noChangeArrowheads="1"/>
            </p:cNvSpPr>
            <p:nvPr/>
          </p:nvSpPr>
          <p:spPr bwMode="auto">
            <a:xfrm>
              <a:off x="3600" y="2736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123" name="Rectangle 56"/>
            <p:cNvSpPr>
              <a:spLocks noChangeArrowheads="1"/>
            </p:cNvSpPr>
            <p:nvPr/>
          </p:nvSpPr>
          <p:spPr bwMode="auto">
            <a:xfrm>
              <a:off x="2640" y="2736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124" name="Line 57"/>
            <p:cNvSpPr>
              <a:spLocks noChangeShapeType="1"/>
            </p:cNvSpPr>
            <p:nvPr/>
          </p:nvSpPr>
          <p:spPr bwMode="auto">
            <a:xfrm>
              <a:off x="2544" y="297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Line 58"/>
            <p:cNvSpPr>
              <a:spLocks noChangeShapeType="1"/>
            </p:cNvSpPr>
            <p:nvPr/>
          </p:nvSpPr>
          <p:spPr bwMode="auto">
            <a:xfrm>
              <a:off x="2736" y="297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Line 59"/>
            <p:cNvSpPr>
              <a:spLocks noChangeShapeType="1"/>
            </p:cNvSpPr>
            <p:nvPr/>
          </p:nvSpPr>
          <p:spPr bwMode="auto">
            <a:xfrm>
              <a:off x="3024" y="288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Line 60"/>
            <p:cNvSpPr>
              <a:spLocks noChangeShapeType="1"/>
            </p:cNvSpPr>
            <p:nvPr/>
          </p:nvSpPr>
          <p:spPr bwMode="auto">
            <a:xfrm>
              <a:off x="3024" y="307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Line 61"/>
            <p:cNvSpPr>
              <a:spLocks noChangeShapeType="1"/>
            </p:cNvSpPr>
            <p:nvPr/>
          </p:nvSpPr>
          <p:spPr bwMode="auto">
            <a:xfrm>
              <a:off x="3216" y="288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Line 62"/>
            <p:cNvSpPr>
              <a:spLocks noChangeShapeType="1"/>
            </p:cNvSpPr>
            <p:nvPr/>
          </p:nvSpPr>
          <p:spPr bwMode="auto">
            <a:xfrm>
              <a:off x="3216" y="307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Line 63"/>
            <p:cNvSpPr>
              <a:spLocks noChangeShapeType="1"/>
            </p:cNvSpPr>
            <p:nvPr/>
          </p:nvSpPr>
          <p:spPr bwMode="auto">
            <a:xfrm>
              <a:off x="3504" y="297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Line 64"/>
            <p:cNvSpPr>
              <a:spLocks noChangeShapeType="1"/>
            </p:cNvSpPr>
            <p:nvPr/>
          </p:nvSpPr>
          <p:spPr bwMode="auto">
            <a:xfrm>
              <a:off x="3696" y="297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Rectangle 65"/>
            <p:cNvSpPr>
              <a:spLocks noChangeArrowheads="1"/>
            </p:cNvSpPr>
            <p:nvPr/>
          </p:nvSpPr>
          <p:spPr bwMode="auto">
            <a:xfrm>
              <a:off x="3792" y="2832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133" name="Line 66"/>
            <p:cNvSpPr>
              <a:spLocks noChangeShapeType="1"/>
            </p:cNvSpPr>
            <p:nvPr/>
          </p:nvSpPr>
          <p:spPr bwMode="auto">
            <a:xfrm>
              <a:off x="3984" y="297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Rectangle 67"/>
            <p:cNvSpPr>
              <a:spLocks noChangeArrowheads="1"/>
            </p:cNvSpPr>
            <p:nvPr/>
          </p:nvSpPr>
          <p:spPr bwMode="auto">
            <a:xfrm>
              <a:off x="4080" y="2736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135" name="Line 68"/>
            <p:cNvSpPr>
              <a:spLocks noChangeShapeType="1"/>
            </p:cNvSpPr>
            <p:nvPr/>
          </p:nvSpPr>
          <p:spPr bwMode="auto">
            <a:xfrm>
              <a:off x="4176" y="297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6" name="Rectangle 69"/>
            <p:cNvSpPr>
              <a:spLocks noChangeArrowheads="1"/>
            </p:cNvSpPr>
            <p:nvPr/>
          </p:nvSpPr>
          <p:spPr bwMode="auto">
            <a:xfrm>
              <a:off x="4272" y="2832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137" name="Line 70"/>
            <p:cNvSpPr>
              <a:spLocks noChangeShapeType="1"/>
            </p:cNvSpPr>
            <p:nvPr/>
          </p:nvSpPr>
          <p:spPr bwMode="auto">
            <a:xfrm>
              <a:off x="3744" y="297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" name="Line 71"/>
            <p:cNvSpPr>
              <a:spLocks noChangeShapeType="1"/>
            </p:cNvSpPr>
            <p:nvPr/>
          </p:nvSpPr>
          <p:spPr bwMode="auto">
            <a:xfrm>
              <a:off x="3744" y="31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9" name="Line 72"/>
            <p:cNvSpPr>
              <a:spLocks noChangeShapeType="1"/>
            </p:cNvSpPr>
            <p:nvPr/>
          </p:nvSpPr>
          <p:spPr bwMode="auto">
            <a:xfrm>
              <a:off x="4032" y="3072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0" name="Line 73"/>
            <p:cNvSpPr>
              <a:spLocks noChangeShapeType="1"/>
            </p:cNvSpPr>
            <p:nvPr/>
          </p:nvSpPr>
          <p:spPr bwMode="auto">
            <a:xfrm>
              <a:off x="4032" y="307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7" name="Text Box 74"/>
          <p:cNvSpPr txBox="1">
            <a:spLocks noChangeArrowheads="1"/>
          </p:cNvSpPr>
          <p:nvPr/>
        </p:nvSpPr>
        <p:spPr bwMode="auto">
          <a:xfrm>
            <a:off x="1219489" y="3727815"/>
            <a:ext cx="1924223" cy="13942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>
              <a:tabLst>
                <a:tab pos="514289" algn="l"/>
              </a:tabLst>
            </a:pPr>
            <a:r>
              <a:rPr lang="en-US" altLang="zh-CN" dirty="0" err="1">
                <a:ea typeface="宋体" charset="-122"/>
              </a:rPr>
              <a:t>lw</a:t>
            </a: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>
                <a:solidFill>
                  <a:srgbClr val="3333FF"/>
                </a:solidFill>
                <a:ea typeface="宋体" charset="-122"/>
              </a:rPr>
              <a:t>$2</a:t>
            </a:r>
            <a:r>
              <a:rPr lang="en-US" altLang="zh-CN" dirty="0">
                <a:ea typeface="宋体" charset="-122"/>
              </a:rPr>
              <a:t>, 20($3)</a:t>
            </a:r>
          </a:p>
          <a:p>
            <a:pPr defTabSz="914608">
              <a:lnSpc>
                <a:spcPct val="370000"/>
              </a:lnSpc>
              <a:tabLst>
                <a:tab pos="514289" algn="l"/>
              </a:tabLst>
            </a:pPr>
            <a:r>
              <a:rPr lang="en-US" altLang="zh-CN" dirty="0">
                <a:ea typeface="宋体" charset="-122"/>
              </a:rPr>
              <a:t>and	$12, </a:t>
            </a:r>
            <a:r>
              <a:rPr lang="en-US" altLang="zh-CN" dirty="0">
                <a:solidFill>
                  <a:srgbClr val="3333FF"/>
                </a:solidFill>
                <a:ea typeface="宋体" charset="-122"/>
              </a:rPr>
              <a:t>$2</a:t>
            </a:r>
            <a:r>
              <a:rPr lang="en-US" altLang="zh-CN" dirty="0">
                <a:ea typeface="宋体" charset="-122"/>
              </a:rPr>
              <a:t>, $5</a:t>
            </a:r>
          </a:p>
        </p:txBody>
      </p:sp>
      <p:sp>
        <p:nvSpPr>
          <p:cNvPr id="4108" name="Line 75"/>
          <p:cNvSpPr>
            <a:spLocks noChangeShapeType="1"/>
          </p:cNvSpPr>
          <p:nvPr/>
        </p:nvSpPr>
        <p:spPr bwMode="auto">
          <a:xfrm>
            <a:off x="3810000" y="3353361"/>
            <a:ext cx="0" cy="198064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4109" name="Line 76"/>
          <p:cNvSpPr>
            <a:spLocks noChangeShapeType="1"/>
          </p:cNvSpPr>
          <p:nvPr/>
        </p:nvSpPr>
        <p:spPr bwMode="auto">
          <a:xfrm>
            <a:off x="4572000" y="3353361"/>
            <a:ext cx="0" cy="198064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4110" name="Line 77"/>
          <p:cNvSpPr>
            <a:spLocks noChangeShapeType="1"/>
          </p:cNvSpPr>
          <p:nvPr/>
        </p:nvSpPr>
        <p:spPr bwMode="auto">
          <a:xfrm>
            <a:off x="5334000" y="3353361"/>
            <a:ext cx="0" cy="198064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4111" name="Line 78"/>
          <p:cNvSpPr>
            <a:spLocks noChangeShapeType="1"/>
          </p:cNvSpPr>
          <p:nvPr/>
        </p:nvSpPr>
        <p:spPr bwMode="auto">
          <a:xfrm>
            <a:off x="6096000" y="3353361"/>
            <a:ext cx="0" cy="198064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4112" name="Line 79"/>
          <p:cNvSpPr>
            <a:spLocks noChangeShapeType="1"/>
          </p:cNvSpPr>
          <p:nvPr/>
        </p:nvSpPr>
        <p:spPr bwMode="auto">
          <a:xfrm>
            <a:off x="6858000" y="3353361"/>
            <a:ext cx="0" cy="198064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4113" name="Text Box 81"/>
          <p:cNvSpPr txBox="1">
            <a:spLocks noChangeArrowheads="1"/>
          </p:cNvSpPr>
          <p:nvPr/>
        </p:nvSpPr>
        <p:spPr bwMode="auto">
          <a:xfrm>
            <a:off x="2778916" y="2817289"/>
            <a:ext cx="4697418" cy="6463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algn="ctr" defTabSz="914608">
              <a:tabLst>
                <a:tab pos="514289" algn="l"/>
                <a:tab pos="1259366" algn="l"/>
                <a:tab pos="2003019" algn="l"/>
                <a:tab pos="2748097" algn="l"/>
                <a:tab pos="3545886" algn="l"/>
                <a:tab pos="4290963" algn="l"/>
                <a:tab pos="5026068" algn="l"/>
                <a:tab pos="5823857" algn="l"/>
                <a:tab pos="6513374" algn="l"/>
              </a:tabLst>
            </a:pPr>
            <a:r>
              <a:rPr lang="en-US" altLang="zh-CN" dirty="0">
                <a:ea typeface="宋体" charset="-122"/>
              </a:rPr>
              <a:t>Clock cycle</a:t>
            </a:r>
          </a:p>
          <a:p>
            <a:pPr algn="ctr" defTabSz="914608">
              <a:tabLst>
                <a:tab pos="514289" algn="l"/>
                <a:tab pos="1259366" algn="l"/>
                <a:tab pos="2003019" algn="l"/>
                <a:tab pos="2748097" algn="l"/>
                <a:tab pos="3545886" algn="l"/>
                <a:tab pos="4290963" algn="l"/>
                <a:tab pos="5026068" algn="l"/>
                <a:tab pos="5823857" algn="l"/>
                <a:tab pos="6513374" algn="l"/>
              </a:tabLst>
            </a:pPr>
            <a:r>
              <a:rPr lang="en-US" altLang="zh-CN" dirty="0">
                <a:ea typeface="宋体" charset="-122"/>
              </a:rPr>
              <a:t>	1	2	3	4	5	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22" name="Ink 8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78000" y="3738563"/>
              <a:ext cx="327025" cy="414337"/>
            </p14:xfrm>
          </p:contentPart>
        </mc:Choice>
        <mc:Fallback xmlns="">
          <p:pic>
            <p:nvPicPr>
              <p:cNvPr id="5122" name="Ink 8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8636" y="3729204"/>
                <a:ext cx="345753" cy="43305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796D7CB5-359B-468A-BB21-A5C958C50CAA}" type="slidenum">
              <a:rPr lang="en-US" altLang="zh-CN"/>
              <a:pPr defTabSz="914608"/>
              <a:t>25</a:t>
            </a:fld>
            <a:endParaRPr lang="en-US" altLang="zh-CN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altLang="zh-CN" dirty="0" smtClean="0">
                <a:ea typeface="宋体" charset="-122"/>
              </a:rPr>
              <a:t>What about loads?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altLang="zh-CN" dirty="0" smtClean="0">
                <a:ea typeface="宋体" charset="-122"/>
              </a:rPr>
              <a:t>Imagine if the first instruction in the example was LW instead of SUB.</a:t>
            </a:r>
          </a:p>
          <a:p>
            <a:pPr marL="666723" lvl="1" indent="-256432" defTabSz="820583"/>
            <a:r>
              <a:rPr lang="en-US" altLang="zh-CN" dirty="0" smtClean="0">
                <a:ea typeface="宋体" charset="-122"/>
              </a:rPr>
              <a:t>The load data doesn’t come from memory until the </a:t>
            </a:r>
            <a:r>
              <a:rPr lang="en-US" altLang="zh-CN" i="1" dirty="0" smtClean="0">
                <a:ea typeface="宋体" charset="-122"/>
              </a:rPr>
              <a:t>end</a:t>
            </a:r>
            <a:r>
              <a:rPr lang="en-US" altLang="zh-CN" dirty="0" smtClean="0">
                <a:ea typeface="宋体" charset="-122"/>
              </a:rPr>
              <a:t> of cycle 4.</a:t>
            </a:r>
          </a:p>
          <a:p>
            <a:pPr marL="666723" lvl="1" indent="-256432" defTabSz="820583"/>
            <a:r>
              <a:rPr lang="en-US" altLang="zh-CN" dirty="0" smtClean="0">
                <a:ea typeface="宋体" charset="-122"/>
              </a:rPr>
              <a:t>But the AND needs that value at the </a:t>
            </a:r>
            <a:r>
              <a:rPr lang="en-US" altLang="zh-CN" i="1" dirty="0" smtClean="0">
                <a:ea typeface="宋体" charset="-122"/>
              </a:rPr>
              <a:t>beginning</a:t>
            </a:r>
            <a:r>
              <a:rPr lang="en-US" altLang="zh-CN" dirty="0" smtClean="0">
                <a:ea typeface="宋体" charset="-122"/>
              </a:rPr>
              <a:t> of the same cycle!</a:t>
            </a:r>
          </a:p>
          <a:p>
            <a:pPr marL="307718" indent="-307718" defTabSz="820583"/>
            <a:r>
              <a:rPr lang="en-US" altLang="zh-CN" dirty="0" smtClean="0">
                <a:ea typeface="宋体" charset="-122"/>
              </a:rPr>
              <a:t>This is a “true” data hazard—the data is not available when we need it.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64909" y="3504640"/>
            <a:ext cx="3446899" cy="762000"/>
            <a:chOff x="1865" y="2160"/>
            <a:chExt cx="2171" cy="480"/>
          </a:xfrm>
        </p:grpSpPr>
        <p:sp>
          <p:nvSpPr>
            <p:cNvPr id="27697" name="Rectangle 5"/>
            <p:cNvSpPr>
              <a:spLocks noChangeArrowheads="1"/>
            </p:cNvSpPr>
            <p:nvPr/>
          </p:nvSpPr>
          <p:spPr bwMode="auto">
            <a:xfrm>
              <a:off x="2640" y="2160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832" y="2208"/>
              <a:ext cx="192" cy="384"/>
              <a:chOff x="1920" y="720"/>
              <a:chExt cx="192" cy="384"/>
            </a:xfrm>
          </p:grpSpPr>
          <p:sp>
            <p:nvSpPr>
              <p:cNvPr id="27724" name="Line 7"/>
              <p:cNvSpPr>
                <a:spLocks noChangeShapeType="1"/>
              </p:cNvSpPr>
              <p:nvPr/>
            </p:nvSpPr>
            <p:spPr bwMode="auto">
              <a:xfrm>
                <a:off x="1920" y="7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25" name="Line 8"/>
              <p:cNvSpPr>
                <a:spLocks noChangeShapeType="1"/>
              </p:cNvSpPr>
              <p:nvPr/>
            </p:nvSpPr>
            <p:spPr bwMode="auto">
              <a:xfrm>
                <a:off x="1920" y="9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26" name="Line 9"/>
              <p:cNvSpPr>
                <a:spLocks noChangeShapeType="1"/>
              </p:cNvSpPr>
              <p:nvPr/>
            </p:nvSpPr>
            <p:spPr bwMode="auto">
              <a:xfrm flipV="1">
                <a:off x="1920" y="912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27" name="Line 10"/>
              <p:cNvSpPr>
                <a:spLocks noChangeShapeType="1"/>
              </p:cNvSpPr>
              <p:nvPr/>
            </p:nvSpPr>
            <p:spPr bwMode="auto">
              <a:xfrm flipH="1" flipV="1">
                <a:off x="1920" y="864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28" name="Line 11"/>
              <p:cNvSpPr>
                <a:spLocks noChangeShapeType="1"/>
              </p:cNvSpPr>
              <p:nvPr/>
            </p:nvSpPr>
            <p:spPr bwMode="auto">
              <a:xfrm flipV="1">
                <a:off x="1920" y="1008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29" name="Line 12"/>
              <p:cNvSpPr>
                <a:spLocks noChangeShapeType="1"/>
              </p:cNvSpPr>
              <p:nvPr/>
            </p:nvSpPr>
            <p:spPr bwMode="auto">
              <a:xfrm>
                <a:off x="1920" y="720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30" name="Line 13"/>
              <p:cNvSpPr>
                <a:spLocks noChangeShapeType="1"/>
              </p:cNvSpPr>
              <p:nvPr/>
            </p:nvSpPr>
            <p:spPr bwMode="auto">
              <a:xfrm>
                <a:off x="2112" y="8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99" name="Text Box 14"/>
            <p:cNvSpPr txBox="1">
              <a:spLocks noChangeArrowheads="1"/>
            </p:cNvSpPr>
            <p:nvPr/>
          </p:nvSpPr>
          <p:spPr bwMode="auto">
            <a:xfrm>
              <a:off x="3223" y="2300"/>
              <a:ext cx="322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   DM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27700" name="Rectangle 15"/>
            <p:cNvSpPr>
              <a:spLocks noChangeArrowheads="1"/>
            </p:cNvSpPr>
            <p:nvPr/>
          </p:nvSpPr>
          <p:spPr bwMode="auto">
            <a:xfrm>
              <a:off x="2352" y="2256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7701" name="Text Box 16"/>
            <p:cNvSpPr txBox="1">
              <a:spLocks noChangeArrowheads="1"/>
            </p:cNvSpPr>
            <p:nvPr/>
          </p:nvSpPr>
          <p:spPr bwMode="auto">
            <a:xfrm>
              <a:off x="2275" y="2300"/>
              <a:ext cx="321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  </a:t>
              </a:r>
              <a:r>
                <a:rPr lang="en-US" altLang="zh-CN" sz="1000" dirty="0" err="1">
                  <a:latin typeface="Arial" charset="0"/>
                  <a:ea typeface="宋体" charset="-122"/>
                </a:rPr>
                <a:t>Reg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27702" name="Text Box 17"/>
            <p:cNvSpPr txBox="1">
              <a:spLocks noChangeArrowheads="1"/>
            </p:cNvSpPr>
            <p:nvPr/>
          </p:nvSpPr>
          <p:spPr bwMode="auto">
            <a:xfrm>
              <a:off x="3715" y="2300"/>
              <a:ext cx="321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  </a:t>
              </a:r>
              <a:r>
                <a:rPr lang="en-US" altLang="zh-CN" sz="1000" dirty="0" err="1">
                  <a:latin typeface="Arial" charset="0"/>
                  <a:ea typeface="宋体" charset="-122"/>
                </a:rPr>
                <a:t>Reg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27703" name="Rectangle 18"/>
            <p:cNvSpPr>
              <a:spLocks noChangeArrowheads="1"/>
            </p:cNvSpPr>
            <p:nvPr/>
          </p:nvSpPr>
          <p:spPr bwMode="auto">
            <a:xfrm>
              <a:off x="1872" y="2256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7704" name="Text Box 19"/>
            <p:cNvSpPr txBox="1">
              <a:spLocks noChangeArrowheads="1"/>
            </p:cNvSpPr>
            <p:nvPr/>
          </p:nvSpPr>
          <p:spPr bwMode="auto">
            <a:xfrm>
              <a:off x="1865" y="2300"/>
              <a:ext cx="219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IM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27705" name="Rectangle 20"/>
            <p:cNvSpPr>
              <a:spLocks noChangeArrowheads="1"/>
            </p:cNvSpPr>
            <p:nvPr/>
          </p:nvSpPr>
          <p:spPr bwMode="auto">
            <a:xfrm>
              <a:off x="3120" y="2160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7706" name="Rectangle 21"/>
            <p:cNvSpPr>
              <a:spLocks noChangeArrowheads="1"/>
            </p:cNvSpPr>
            <p:nvPr/>
          </p:nvSpPr>
          <p:spPr bwMode="auto">
            <a:xfrm>
              <a:off x="2160" y="2160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7707" name="Line 22"/>
            <p:cNvSpPr>
              <a:spLocks noChangeShapeType="1"/>
            </p:cNvSpPr>
            <p:nvPr/>
          </p:nvSpPr>
          <p:spPr bwMode="auto">
            <a:xfrm>
              <a:off x="2064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8" name="Line 23"/>
            <p:cNvSpPr>
              <a:spLocks noChangeShapeType="1"/>
            </p:cNvSpPr>
            <p:nvPr/>
          </p:nvSpPr>
          <p:spPr bwMode="auto">
            <a:xfrm>
              <a:off x="2256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9" name="Line 24"/>
            <p:cNvSpPr>
              <a:spLocks noChangeShapeType="1"/>
            </p:cNvSpPr>
            <p:nvPr/>
          </p:nvSpPr>
          <p:spPr bwMode="auto">
            <a:xfrm>
              <a:off x="2544" y="230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0" name="Line 25"/>
            <p:cNvSpPr>
              <a:spLocks noChangeShapeType="1"/>
            </p:cNvSpPr>
            <p:nvPr/>
          </p:nvSpPr>
          <p:spPr bwMode="auto">
            <a:xfrm>
              <a:off x="2544" y="249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1" name="Line 26"/>
            <p:cNvSpPr>
              <a:spLocks noChangeShapeType="1"/>
            </p:cNvSpPr>
            <p:nvPr/>
          </p:nvSpPr>
          <p:spPr bwMode="auto">
            <a:xfrm>
              <a:off x="2736" y="230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2" name="Line 27"/>
            <p:cNvSpPr>
              <a:spLocks noChangeShapeType="1"/>
            </p:cNvSpPr>
            <p:nvPr/>
          </p:nvSpPr>
          <p:spPr bwMode="auto">
            <a:xfrm>
              <a:off x="2736" y="249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3" name="Line 28"/>
            <p:cNvSpPr>
              <a:spLocks noChangeShapeType="1"/>
            </p:cNvSpPr>
            <p:nvPr/>
          </p:nvSpPr>
          <p:spPr bwMode="auto">
            <a:xfrm>
              <a:off x="3024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4" name="Line 29"/>
            <p:cNvSpPr>
              <a:spLocks noChangeShapeType="1"/>
            </p:cNvSpPr>
            <p:nvPr/>
          </p:nvSpPr>
          <p:spPr bwMode="auto">
            <a:xfrm>
              <a:off x="3216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5" name="Rectangle 30"/>
            <p:cNvSpPr>
              <a:spLocks noChangeArrowheads="1"/>
            </p:cNvSpPr>
            <p:nvPr/>
          </p:nvSpPr>
          <p:spPr bwMode="auto">
            <a:xfrm>
              <a:off x="3312" y="2256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7716" name="Line 31"/>
            <p:cNvSpPr>
              <a:spLocks noChangeShapeType="1"/>
            </p:cNvSpPr>
            <p:nvPr/>
          </p:nvSpPr>
          <p:spPr bwMode="auto">
            <a:xfrm>
              <a:off x="3504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7" name="Rectangle 32"/>
            <p:cNvSpPr>
              <a:spLocks noChangeArrowheads="1"/>
            </p:cNvSpPr>
            <p:nvPr/>
          </p:nvSpPr>
          <p:spPr bwMode="auto">
            <a:xfrm>
              <a:off x="3600" y="2160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7718" name="Line 33"/>
            <p:cNvSpPr>
              <a:spLocks noChangeShapeType="1"/>
            </p:cNvSpPr>
            <p:nvPr/>
          </p:nvSpPr>
          <p:spPr bwMode="auto">
            <a:xfrm>
              <a:off x="3696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9" name="Rectangle 34"/>
            <p:cNvSpPr>
              <a:spLocks noChangeArrowheads="1"/>
            </p:cNvSpPr>
            <p:nvPr/>
          </p:nvSpPr>
          <p:spPr bwMode="auto">
            <a:xfrm>
              <a:off x="3792" y="2256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7720" name="Line 35"/>
            <p:cNvSpPr>
              <a:spLocks noChangeShapeType="1"/>
            </p:cNvSpPr>
            <p:nvPr/>
          </p:nvSpPr>
          <p:spPr bwMode="auto">
            <a:xfrm>
              <a:off x="3264" y="240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1" name="Line 36"/>
            <p:cNvSpPr>
              <a:spLocks noChangeShapeType="1"/>
            </p:cNvSpPr>
            <p:nvPr/>
          </p:nvSpPr>
          <p:spPr bwMode="auto">
            <a:xfrm>
              <a:off x="3264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2" name="Line 37"/>
            <p:cNvSpPr>
              <a:spLocks noChangeShapeType="1"/>
            </p:cNvSpPr>
            <p:nvPr/>
          </p:nvSpPr>
          <p:spPr bwMode="auto">
            <a:xfrm>
              <a:off x="3552" y="249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3" name="Line 38"/>
            <p:cNvSpPr>
              <a:spLocks noChangeShapeType="1"/>
            </p:cNvSpPr>
            <p:nvPr/>
          </p:nvSpPr>
          <p:spPr bwMode="auto">
            <a:xfrm>
              <a:off x="3552" y="24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026909" y="4419320"/>
            <a:ext cx="3446899" cy="762000"/>
            <a:chOff x="2345" y="2736"/>
            <a:chExt cx="2171" cy="480"/>
          </a:xfrm>
        </p:grpSpPr>
        <p:sp>
          <p:nvSpPr>
            <p:cNvPr id="27663" name="Rectangle 40"/>
            <p:cNvSpPr>
              <a:spLocks noChangeArrowheads="1"/>
            </p:cNvSpPr>
            <p:nvPr/>
          </p:nvSpPr>
          <p:spPr bwMode="auto">
            <a:xfrm>
              <a:off x="3120" y="2736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3312" y="2784"/>
              <a:ext cx="192" cy="384"/>
              <a:chOff x="1920" y="720"/>
              <a:chExt cx="192" cy="384"/>
            </a:xfrm>
          </p:grpSpPr>
          <p:sp>
            <p:nvSpPr>
              <p:cNvPr id="27690" name="Line 42"/>
              <p:cNvSpPr>
                <a:spLocks noChangeShapeType="1"/>
              </p:cNvSpPr>
              <p:nvPr/>
            </p:nvSpPr>
            <p:spPr bwMode="auto">
              <a:xfrm>
                <a:off x="1920" y="7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1" name="Line 43"/>
              <p:cNvSpPr>
                <a:spLocks noChangeShapeType="1"/>
              </p:cNvSpPr>
              <p:nvPr/>
            </p:nvSpPr>
            <p:spPr bwMode="auto">
              <a:xfrm>
                <a:off x="1920" y="9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2" name="Line 44"/>
              <p:cNvSpPr>
                <a:spLocks noChangeShapeType="1"/>
              </p:cNvSpPr>
              <p:nvPr/>
            </p:nvSpPr>
            <p:spPr bwMode="auto">
              <a:xfrm flipV="1">
                <a:off x="1920" y="912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3" name="Line 45"/>
              <p:cNvSpPr>
                <a:spLocks noChangeShapeType="1"/>
              </p:cNvSpPr>
              <p:nvPr/>
            </p:nvSpPr>
            <p:spPr bwMode="auto">
              <a:xfrm flipH="1" flipV="1">
                <a:off x="1920" y="864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4" name="Line 46"/>
              <p:cNvSpPr>
                <a:spLocks noChangeShapeType="1"/>
              </p:cNvSpPr>
              <p:nvPr/>
            </p:nvSpPr>
            <p:spPr bwMode="auto">
              <a:xfrm flipV="1">
                <a:off x="1920" y="1008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5" name="Line 47"/>
              <p:cNvSpPr>
                <a:spLocks noChangeShapeType="1"/>
              </p:cNvSpPr>
              <p:nvPr/>
            </p:nvSpPr>
            <p:spPr bwMode="auto">
              <a:xfrm>
                <a:off x="1920" y="720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6" name="Line 48"/>
              <p:cNvSpPr>
                <a:spLocks noChangeShapeType="1"/>
              </p:cNvSpPr>
              <p:nvPr/>
            </p:nvSpPr>
            <p:spPr bwMode="auto">
              <a:xfrm>
                <a:off x="2112" y="8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65" name="Text Box 49"/>
            <p:cNvSpPr txBox="1">
              <a:spLocks noChangeArrowheads="1"/>
            </p:cNvSpPr>
            <p:nvPr/>
          </p:nvSpPr>
          <p:spPr bwMode="auto">
            <a:xfrm>
              <a:off x="3703" y="2876"/>
              <a:ext cx="322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   DM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27666" name="Rectangle 50"/>
            <p:cNvSpPr>
              <a:spLocks noChangeArrowheads="1"/>
            </p:cNvSpPr>
            <p:nvPr/>
          </p:nvSpPr>
          <p:spPr bwMode="auto">
            <a:xfrm>
              <a:off x="2832" y="2832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7667" name="Text Box 51"/>
            <p:cNvSpPr txBox="1">
              <a:spLocks noChangeArrowheads="1"/>
            </p:cNvSpPr>
            <p:nvPr/>
          </p:nvSpPr>
          <p:spPr bwMode="auto">
            <a:xfrm>
              <a:off x="2755" y="2876"/>
              <a:ext cx="321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  </a:t>
              </a:r>
              <a:r>
                <a:rPr lang="en-US" altLang="zh-CN" sz="1000" dirty="0" err="1">
                  <a:latin typeface="Arial" charset="0"/>
                  <a:ea typeface="宋体" charset="-122"/>
                </a:rPr>
                <a:t>Reg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27668" name="Text Box 52"/>
            <p:cNvSpPr txBox="1">
              <a:spLocks noChangeArrowheads="1"/>
            </p:cNvSpPr>
            <p:nvPr/>
          </p:nvSpPr>
          <p:spPr bwMode="auto">
            <a:xfrm>
              <a:off x="4195" y="2876"/>
              <a:ext cx="321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  </a:t>
              </a:r>
              <a:r>
                <a:rPr lang="en-US" altLang="zh-CN" sz="1000" dirty="0" err="1">
                  <a:latin typeface="Arial" charset="0"/>
                  <a:ea typeface="宋体" charset="-122"/>
                </a:rPr>
                <a:t>Reg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27669" name="Rectangle 53"/>
            <p:cNvSpPr>
              <a:spLocks noChangeArrowheads="1"/>
            </p:cNvSpPr>
            <p:nvPr/>
          </p:nvSpPr>
          <p:spPr bwMode="auto">
            <a:xfrm>
              <a:off x="2352" y="2832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7670" name="Text Box 54"/>
            <p:cNvSpPr txBox="1">
              <a:spLocks noChangeArrowheads="1"/>
            </p:cNvSpPr>
            <p:nvPr/>
          </p:nvSpPr>
          <p:spPr bwMode="auto">
            <a:xfrm>
              <a:off x="2345" y="2876"/>
              <a:ext cx="219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IM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27671" name="Rectangle 55"/>
            <p:cNvSpPr>
              <a:spLocks noChangeArrowheads="1"/>
            </p:cNvSpPr>
            <p:nvPr/>
          </p:nvSpPr>
          <p:spPr bwMode="auto">
            <a:xfrm>
              <a:off x="3600" y="2736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7672" name="Rectangle 56"/>
            <p:cNvSpPr>
              <a:spLocks noChangeArrowheads="1"/>
            </p:cNvSpPr>
            <p:nvPr/>
          </p:nvSpPr>
          <p:spPr bwMode="auto">
            <a:xfrm>
              <a:off x="2640" y="2736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7673" name="Line 57"/>
            <p:cNvSpPr>
              <a:spLocks noChangeShapeType="1"/>
            </p:cNvSpPr>
            <p:nvPr/>
          </p:nvSpPr>
          <p:spPr bwMode="auto">
            <a:xfrm>
              <a:off x="2544" y="297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Line 58"/>
            <p:cNvSpPr>
              <a:spLocks noChangeShapeType="1"/>
            </p:cNvSpPr>
            <p:nvPr/>
          </p:nvSpPr>
          <p:spPr bwMode="auto">
            <a:xfrm>
              <a:off x="2736" y="297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5" name="Line 59"/>
            <p:cNvSpPr>
              <a:spLocks noChangeShapeType="1"/>
            </p:cNvSpPr>
            <p:nvPr/>
          </p:nvSpPr>
          <p:spPr bwMode="auto">
            <a:xfrm>
              <a:off x="3024" y="288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Line 60"/>
            <p:cNvSpPr>
              <a:spLocks noChangeShapeType="1"/>
            </p:cNvSpPr>
            <p:nvPr/>
          </p:nvSpPr>
          <p:spPr bwMode="auto">
            <a:xfrm>
              <a:off x="3024" y="307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7" name="Line 61"/>
            <p:cNvSpPr>
              <a:spLocks noChangeShapeType="1"/>
            </p:cNvSpPr>
            <p:nvPr/>
          </p:nvSpPr>
          <p:spPr bwMode="auto">
            <a:xfrm>
              <a:off x="3216" y="288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8" name="Line 62"/>
            <p:cNvSpPr>
              <a:spLocks noChangeShapeType="1"/>
            </p:cNvSpPr>
            <p:nvPr/>
          </p:nvSpPr>
          <p:spPr bwMode="auto">
            <a:xfrm>
              <a:off x="3216" y="307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9" name="Line 63"/>
            <p:cNvSpPr>
              <a:spLocks noChangeShapeType="1"/>
            </p:cNvSpPr>
            <p:nvPr/>
          </p:nvSpPr>
          <p:spPr bwMode="auto">
            <a:xfrm>
              <a:off x="3504" y="297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0" name="Line 64"/>
            <p:cNvSpPr>
              <a:spLocks noChangeShapeType="1"/>
            </p:cNvSpPr>
            <p:nvPr/>
          </p:nvSpPr>
          <p:spPr bwMode="auto">
            <a:xfrm>
              <a:off x="3696" y="297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1" name="Rectangle 65"/>
            <p:cNvSpPr>
              <a:spLocks noChangeArrowheads="1"/>
            </p:cNvSpPr>
            <p:nvPr/>
          </p:nvSpPr>
          <p:spPr bwMode="auto">
            <a:xfrm>
              <a:off x="3792" y="2832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7682" name="Line 66"/>
            <p:cNvSpPr>
              <a:spLocks noChangeShapeType="1"/>
            </p:cNvSpPr>
            <p:nvPr/>
          </p:nvSpPr>
          <p:spPr bwMode="auto">
            <a:xfrm>
              <a:off x="3984" y="297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3" name="Rectangle 67"/>
            <p:cNvSpPr>
              <a:spLocks noChangeArrowheads="1"/>
            </p:cNvSpPr>
            <p:nvPr/>
          </p:nvSpPr>
          <p:spPr bwMode="auto">
            <a:xfrm>
              <a:off x="4080" y="2736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7684" name="Line 68"/>
            <p:cNvSpPr>
              <a:spLocks noChangeShapeType="1"/>
            </p:cNvSpPr>
            <p:nvPr/>
          </p:nvSpPr>
          <p:spPr bwMode="auto">
            <a:xfrm>
              <a:off x="4176" y="297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5" name="Rectangle 69"/>
            <p:cNvSpPr>
              <a:spLocks noChangeArrowheads="1"/>
            </p:cNvSpPr>
            <p:nvPr/>
          </p:nvSpPr>
          <p:spPr bwMode="auto">
            <a:xfrm>
              <a:off x="4272" y="2832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7686" name="Line 70"/>
            <p:cNvSpPr>
              <a:spLocks noChangeShapeType="1"/>
            </p:cNvSpPr>
            <p:nvPr/>
          </p:nvSpPr>
          <p:spPr bwMode="auto">
            <a:xfrm>
              <a:off x="3744" y="297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7" name="Line 71"/>
            <p:cNvSpPr>
              <a:spLocks noChangeShapeType="1"/>
            </p:cNvSpPr>
            <p:nvPr/>
          </p:nvSpPr>
          <p:spPr bwMode="auto">
            <a:xfrm>
              <a:off x="3744" y="31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8" name="Line 72"/>
            <p:cNvSpPr>
              <a:spLocks noChangeShapeType="1"/>
            </p:cNvSpPr>
            <p:nvPr/>
          </p:nvSpPr>
          <p:spPr bwMode="auto">
            <a:xfrm>
              <a:off x="4032" y="3072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9" name="Line 73"/>
            <p:cNvSpPr>
              <a:spLocks noChangeShapeType="1"/>
            </p:cNvSpPr>
            <p:nvPr/>
          </p:nvSpPr>
          <p:spPr bwMode="auto">
            <a:xfrm>
              <a:off x="4032" y="307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5" name="Text Box 74"/>
          <p:cNvSpPr txBox="1">
            <a:spLocks noChangeArrowheads="1"/>
          </p:cNvSpPr>
          <p:nvPr/>
        </p:nvSpPr>
        <p:spPr bwMode="auto">
          <a:xfrm>
            <a:off x="1219489" y="3727815"/>
            <a:ext cx="1924223" cy="13942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>
              <a:tabLst>
                <a:tab pos="514289" algn="l"/>
              </a:tabLst>
            </a:pPr>
            <a:r>
              <a:rPr lang="en-US" altLang="zh-CN" dirty="0" err="1">
                <a:ea typeface="宋体" charset="-122"/>
              </a:rPr>
              <a:t>lw</a:t>
            </a: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>
                <a:solidFill>
                  <a:srgbClr val="3333FF"/>
                </a:solidFill>
                <a:ea typeface="宋体" charset="-122"/>
              </a:rPr>
              <a:t>$2</a:t>
            </a:r>
            <a:r>
              <a:rPr lang="en-US" altLang="zh-CN" dirty="0">
                <a:ea typeface="宋体" charset="-122"/>
              </a:rPr>
              <a:t>, 20($3)</a:t>
            </a:r>
          </a:p>
          <a:p>
            <a:pPr defTabSz="914608">
              <a:lnSpc>
                <a:spcPct val="370000"/>
              </a:lnSpc>
              <a:tabLst>
                <a:tab pos="514289" algn="l"/>
              </a:tabLst>
            </a:pPr>
            <a:r>
              <a:rPr lang="en-US" altLang="zh-CN" dirty="0">
                <a:ea typeface="宋体" charset="-122"/>
              </a:rPr>
              <a:t>and	$12, </a:t>
            </a:r>
            <a:r>
              <a:rPr lang="en-US" altLang="zh-CN" dirty="0">
                <a:solidFill>
                  <a:srgbClr val="3333FF"/>
                </a:solidFill>
                <a:ea typeface="宋体" charset="-122"/>
              </a:rPr>
              <a:t>$2</a:t>
            </a:r>
            <a:r>
              <a:rPr lang="en-US" altLang="zh-CN" dirty="0">
                <a:ea typeface="宋体" charset="-122"/>
              </a:rPr>
              <a:t>, $5</a:t>
            </a:r>
          </a:p>
        </p:txBody>
      </p:sp>
      <p:sp>
        <p:nvSpPr>
          <p:cNvPr id="27656" name="Line 75"/>
          <p:cNvSpPr>
            <a:spLocks noChangeShapeType="1"/>
          </p:cNvSpPr>
          <p:nvPr/>
        </p:nvSpPr>
        <p:spPr bwMode="auto">
          <a:xfrm>
            <a:off x="3810000" y="3353361"/>
            <a:ext cx="0" cy="198064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27657" name="Line 76"/>
          <p:cNvSpPr>
            <a:spLocks noChangeShapeType="1"/>
          </p:cNvSpPr>
          <p:nvPr/>
        </p:nvSpPr>
        <p:spPr bwMode="auto">
          <a:xfrm>
            <a:off x="4572000" y="3353361"/>
            <a:ext cx="0" cy="198064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27658" name="Line 77"/>
          <p:cNvSpPr>
            <a:spLocks noChangeShapeType="1"/>
          </p:cNvSpPr>
          <p:nvPr/>
        </p:nvSpPr>
        <p:spPr bwMode="auto">
          <a:xfrm>
            <a:off x="5334000" y="3353361"/>
            <a:ext cx="0" cy="198064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27659" name="Line 78"/>
          <p:cNvSpPr>
            <a:spLocks noChangeShapeType="1"/>
          </p:cNvSpPr>
          <p:nvPr/>
        </p:nvSpPr>
        <p:spPr bwMode="auto">
          <a:xfrm>
            <a:off x="6096000" y="3353361"/>
            <a:ext cx="0" cy="198064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27660" name="Line 79"/>
          <p:cNvSpPr>
            <a:spLocks noChangeShapeType="1"/>
          </p:cNvSpPr>
          <p:nvPr/>
        </p:nvSpPr>
        <p:spPr bwMode="auto">
          <a:xfrm>
            <a:off x="6858000" y="3353361"/>
            <a:ext cx="0" cy="198064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27661" name="Line 80"/>
          <p:cNvSpPr>
            <a:spLocks noChangeShapeType="1"/>
          </p:cNvSpPr>
          <p:nvPr/>
        </p:nvSpPr>
        <p:spPr bwMode="auto">
          <a:xfrm flipH="1">
            <a:off x="5486978" y="3885640"/>
            <a:ext cx="609023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27662" name="Text Box 81"/>
          <p:cNvSpPr txBox="1">
            <a:spLocks noChangeArrowheads="1"/>
          </p:cNvSpPr>
          <p:nvPr/>
        </p:nvSpPr>
        <p:spPr bwMode="auto">
          <a:xfrm>
            <a:off x="2778916" y="2817289"/>
            <a:ext cx="4697418" cy="6463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algn="ctr" defTabSz="914608">
              <a:tabLst>
                <a:tab pos="514289" algn="l"/>
                <a:tab pos="1259366" algn="l"/>
                <a:tab pos="2003019" algn="l"/>
                <a:tab pos="2748097" algn="l"/>
                <a:tab pos="3545886" algn="l"/>
                <a:tab pos="4290963" algn="l"/>
                <a:tab pos="5026068" algn="l"/>
                <a:tab pos="5823857" algn="l"/>
                <a:tab pos="6513374" algn="l"/>
              </a:tabLst>
            </a:pPr>
            <a:r>
              <a:rPr lang="en-US" altLang="zh-CN" dirty="0">
                <a:ea typeface="宋体" charset="-122"/>
              </a:rPr>
              <a:t>Clock cycle</a:t>
            </a:r>
          </a:p>
          <a:p>
            <a:pPr algn="ctr" defTabSz="914608">
              <a:tabLst>
                <a:tab pos="514289" algn="l"/>
                <a:tab pos="1259366" algn="l"/>
                <a:tab pos="2003019" algn="l"/>
                <a:tab pos="2748097" algn="l"/>
                <a:tab pos="3545886" algn="l"/>
                <a:tab pos="4290963" algn="l"/>
                <a:tab pos="5026068" algn="l"/>
                <a:tab pos="5823857" algn="l"/>
                <a:tab pos="6513374" algn="l"/>
              </a:tabLst>
            </a:pPr>
            <a:r>
              <a:rPr lang="en-US" altLang="zh-CN" dirty="0">
                <a:ea typeface="宋体" charset="-122"/>
              </a:rPr>
              <a:t>	1	2	3	4	5	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4BBBE1A3-06D4-4AA9-84F0-7D470E57821C}" type="slidenum">
              <a:rPr lang="en-US" altLang="zh-CN"/>
              <a:pPr defTabSz="914608"/>
              <a:t>26</a:t>
            </a:fld>
            <a:endParaRPr lang="en-US" altLang="zh-CN" dirty="0"/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altLang="zh-CN" dirty="0" smtClean="0">
                <a:ea typeface="宋体" charset="-122"/>
              </a:rPr>
              <a:t>Stalling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altLang="zh-CN" dirty="0" smtClean="0">
                <a:ea typeface="宋体" charset="-122"/>
              </a:rPr>
              <a:t>The easiest solution is to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stall</a:t>
            </a:r>
            <a:r>
              <a:rPr lang="en-US" altLang="zh-CN" dirty="0" smtClean="0">
                <a:ea typeface="宋体" charset="-122"/>
              </a:rPr>
              <a:t> the pipeline.</a:t>
            </a:r>
          </a:p>
          <a:p>
            <a:pPr marL="307718" indent="-307718" defTabSz="820583"/>
            <a:r>
              <a:rPr lang="en-US" altLang="zh-CN" dirty="0" smtClean="0">
                <a:ea typeface="宋体" charset="-122"/>
              </a:rPr>
              <a:t>We could delay the AND instruction by introducing a one-cycle delay into the pipeline, sometimes called a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bubble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marL="307718" indent="-307718" defTabSz="820583"/>
            <a:endParaRPr lang="en-US" altLang="zh-CN" dirty="0" smtClean="0">
              <a:ea typeface="宋体" charset="-122"/>
            </a:endParaRPr>
          </a:p>
          <a:p>
            <a:pPr marL="307718" indent="-307718" defTabSz="820583"/>
            <a:endParaRPr lang="en-US" altLang="zh-CN" dirty="0" smtClean="0">
              <a:ea typeface="宋体" charset="-122"/>
            </a:endParaRPr>
          </a:p>
          <a:p>
            <a:pPr marL="307718" indent="-307718" defTabSz="820583"/>
            <a:endParaRPr lang="en-US" altLang="zh-CN" dirty="0" smtClean="0">
              <a:ea typeface="宋体" charset="-122"/>
            </a:endParaRPr>
          </a:p>
          <a:p>
            <a:pPr marL="307718" indent="-307718" defTabSz="820583"/>
            <a:endParaRPr lang="en-US" altLang="zh-CN" dirty="0" smtClean="0">
              <a:ea typeface="宋体" charset="-122"/>
            </a:endParaRPr>
          </a:p>
          <a:p>
            <a:pPr marL="307718" indent="-307718" defTabSz="820583"/>
            <a:endParaRPr lang="en-US" altLang="zh-CN" dirty="0" smtClean="0">
              <a:ea typeface="宋体" charset="-122"/>
            </a:endParaRPr>
          </a:p>
          <a:p>
            <a:pPr marL="307718" indent="-307718" defTabSz="820583"/>
            <a:endParaRPr lang="en-US" altLang="zh-CN" dirty="0" smtClean="0">
              <a:ea typeface="宋体" charset="-122"/>
            </a:endParaRPr>
          </a:p>
          <a:p>
            <a:pPr marL="307718" indent="-307718" defTabSz="820583"/>
            <a:endParaRPr lang="en-US" altLang="zh-CN" dirty="0" smtClean="0">
              <a:ea typeface="宋体" charset="-122"/>
            </a:endParaRPr>
          </a:p>
          <a:p>
            <a:pPr marL="307718" indent="-307718" defTabSz="820583"/>
            <a:endParaRPr lang="en-US" altLang="zh-CN" dirty="0" smtClean="0">
              <a:ea typeface="宋体" charset="-122"/>
            </a:endParaRPr>
          </a:p>
          <a:p>
            <a:pPr marL="307718" indent="-307718" defTabSz="820583"/>
            <a:endParaRPr lang="en-US" altLang="zh-CN" dirty="0" smtClean="0">
              <a:ea typeface="宋体" charset="-122"/>
            </a:endParaRPr>
          </a:p>
          <a:p>
            <a:pPr marL="307718" indent="-307718" defTabSz="820583"/>
            <a:endParaRPr lang="en-US" altLang="zh-CN" dirty="0" smtClean="0">
              <a:ea typeface="宋体" charset="-122"/>
            </a:endParaRPr>
          </a:p>
          <a:p>
            <a:pPr marL="307718" indent="-307718" defTabSz="820583"/>
            <a:r>
              <a:rPr lang="en-US" altLang="zh-CN" dirty="0" smtClean="0">
                <a:ea typeface="宋体" charset="-122"/>
              </a:rPr>
              <a:t>Notice that we’re still using forwarding in cycle 5, to get data from the MEM/WB pipeline register to the ALU.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61841" y="2896721"/>
            <a:ext cx="3446899" cy="762000"/>
            <a:chOff x="1865" y="2160"/>
            <a:chExt cx="2171" cy="480"/>
          </a:xfrm>
        </p:grpSpPr>
        <p:sp>
          <p:nvSpPr>
            <p:cNvPr id="5175" name="Rectangle 5"/>
            <p:cNvSpPr>
              <a:spLocks noChangeArrowheads="1"/>
            </p:cNvSpPr>
            <p:nvPr/>
          </p:nvSpPr>
          <p:spPr bwMode="auto">
            <a:xfrm>
              <a:off x="2640" y="2160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832" y="2208"/>
              <a:ext cx="192" cy="384"/>
              <a:chOff x="1920" y="720"/>
              <a:chExt cx="192" cy="384"/>
            </a:xfrm>
          </p:grpSpPr>
          <p:sp>
            <p:nvSpPr>
              <p:cNvPr id="5202" name="Line 7"/>
              <p:cNvSpPr>
                <a:spLocks noChangeShapeType="1"/>
              </p:cNvSpPr>
              <p:nvPr/>
            </p:nvSpPr>
            <p:spPr bwMode="auto">
              <a:xfrm>
                <a:off x="1920" y="7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3" name="Line 8"/>
              <p:cNvSpPr>
                <a:spLocks noChangeShapeType="1"/>
              </p:cNvSpPr>
              <p:nvPr/>
            </p:nvSpPr>
            <p:spPr bwMode="auto">
              <a:xfrm>
                <a:off x="1920" y="9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4" name="Line 9"/>
              <p:cNvSpPr>
                <a:spLocks noChangeShapeType="1"/>
              </p:cNvSpPr>
              <p:nvPr/>
            </p:nvSpPr>
            <p:spPr bwMode="auto">
              <a:xfrm flipV="1">
                <a:off x="1920" y="912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5" name="Line 10"/>
              <p:cNvSpPr>
                <a:spLocks noChangeShapeType="1"/>
              </p:cNvSpPr>
              <p:nvPr/>
            </p:nvSpPr>
            <p:spPr bwMode="auto">
              <a:xfrm flipH="1" flipV="1">
                <a:off x="1920" y="864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6" name="Line 11"/>
              <p:cNvSpPr>
                <a:spLocks noChangeShapeType="1"/>
              </p:cNvSpPr>
              <p:nvPr/>
            </p:nvSpPr>
            <p:spPr bwMode="auto">
              <a:xfrm flipV="1">
                <a:off x="1920" y="1008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7" name="Line 12"/>
              <p:cNvSpPr>
                <a:spLocks noChangeShapeType="1"/>
              </p:cNvSpPr>
              <p:nvPr/>
            </p:nvSpPr>
            <p:spPr bwMode="auto">
              <a:xfrm>
                <a:off x="1920" y="720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8" name="Line 13"/>
              <p:cNvSpPr>
                <a:spLocks noChangeShapeType="1"/>
              </p:cNvSpPr>
              <p:nvPr/>
            </p:nvSpPr>
            <p:spPr bwMode="auto">
              <a:xfrm>
                <a:off x="2112" y="8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77" name="Text Box 14"/>
            <p:cNvSpPr txBox="1">
              <a:spLocks noChangeArrowheads="1"/>
            </p:cNvSpPr>
            <p:nvPr/>
          </p:nvSpPr>
          <p:spPr bwMode="auto">
            <a:xfrm>
              <a:off x="3223" y="2300"/>
              <a:ext cx="322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   DM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5178" name="Rectangle 15"/>
            <p:cNvSpPr>
              <a:spLocks noChangeArrowheads="1"/>
            </p:cNvSpPr>
            <p:nvPr/>
          </p:nvSpPr>
          <p:spPr bwMode="auto">
            <a:xfrm>
              <a:off x="2352" y="2256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79" name="Text Box 16"/>
            <p:cNvSpPr txBox="1">
              <a:spLocks noChangeArrowheads="1"/>
            </p:cNvSpPr>
            <p:nvPr/>
          </p:nvSpPr>
          <p:spPr bwMode="auto">
            <a:xfrm>
              <a:off x="2275" y="2300"/>
              <a:ext cx="321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  </a:t>
              </a:r>
              <a:r>
                <a:rPr lang="en-US" altLang="zh-CN" sz="1000" dirty="0" err="1">
                  <a:latin typeface="Arial" charset="0"/>
                  <a:ea typeface="宋体" charset="-122"/>
                </a:rPr>
                <a:t>Reg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5180" name="Text Box 17"/>
            <p:cNvSpPr txBox="1">
              <a:spLocks noChangeArrowheads="1"/>
            </p:cNvSpPr>
            <p:nvPr/>
          </p:nvSpPr>
          <p:spPr bwMode="auto">
            <a:xfrm>
              <a:off x="3715" y="2300"/>
              <a:ext cx="321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  </a:t>
              </a:r>
              <a:r>
                <a:rPr lang="en-US" altLang="zh-CN" sz="1000" dirty="0" err="1">
                  <a:latin typeface="Arial" charset="0"/>
                  <a:ea typeface="宋体" charset="-122"/>
                </a:rPr>
                <a:t>Reg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5181" name="Rectangle 18"/>
            <p:cNvSpPr>
              <a:spLocks noChangeArrowheads="1"/>
            </p:cNvSpPr>
            <p:nvPr/>
          </p:nvSpPr>
          <p:spPr bwMode="auto">
            <a:xfrm>
              <a:off x="1872" y="2256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82" name="Text Box 19"/>
            <p:cNvSpPr txBox="1">
              <a:spLocks noChangeArrowheads="1"/>
            </p:cNvSpPr>
            <p:nvPr/>
          </p:nvSpPr>
          <p:spPr bwMode="auto">
            <a:xfrm>
              <a:off x="1865" y="2300"/>
              <a:ext cx="219" cy="1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algn="ctr" defTabSz="914608"/>
              <a:r>
                <a:rPr lang="en-US" altLang="zh-CN" sz="1000" dirty="0">
                  <a:latin typeface="Arial" charset="0"/>
                  <a:ea typeface="宋体" charset="-122"/>
                </a:rPr>
                <a:t>IM</a:t>
              </a:r>
              <a:endParaRPr lang="en-US" altLang="zh-CN" sz="1200" dirty="0">
                <a:latin typeface="Arial" charset="0"/>
                <a:ea typeface="宋体" charset="-122"/>
              </a:endParaRPr>
            </a:p>
          </p:txBody>
        </p:sp>
        <p:sp>
          <p:nvSpPr>
            <p:cNvPr id="5183" name="Rectangle 20"/>
            <p:cNvSpPr>
              <a:spLocks noChangeArrowheads="1"/>
            </p:cNvSpPr>
            <p:nvPr/>
          </p:nvSpPr>
          <p:spPr bwMode="auto">
            <a:xfrm>
              <a:off x="3120" y="2160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84" name="Rectangle 21"/>
            <p:cNvSpPr>
              <a:spLocks noChangeArrowheads="1"/>
            </p:cNvSpPr>
            <p:nvPr/>
          </p:nvSpPr>
          <p:spPr bwMode="auto">
            <a:xfrm>
              <a:off x="2160" y="2160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85" name="Line 22"/>
            <p:cNvSpPr>
              <a:spLocks noChangeShapeType="1"/>
            </p:cNvSpPr>
            <p:nvPr/>
          </p:nvSpPr>
          <p:spPr bwMode="auto">
            <a:xfrm>
              <a:off x="2064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6" name="Line 23"/>
            <p:cNvSpPr>
              <a:spLocks noChangeShapeType="1"/>
            </p:cNvSpPr>
            <p:nvPr/>
          </p:nvSpPr>
          <p:spPr bwMode="auto">
            <a:xfrm>
              <a:off x="2256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7" name="Line 24"/>
            <p:cNvSpPr>
              <a:spLocks noChangeShapeType="1"/>
            </p:cNvSpPr>
            <p:nvPr/>
          </p:nvSpPr>
          <p:spPr bwMode="auto">
            <a:xfrm>
              <a:off x="2544" y="230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8" name="Line 25"/>
            <p:cNvSpPr>
              <a:spLocks noChangeShapeType="1"/>
            </p:cNvSpPr>
            <p:nvPr/>
          </p:nvSpPr>
          <p:spPr bwMode="auto">
            <a:xfrm>
              <a:off x="2544" y="249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9" name="Line 26"/>
            <p:cNvSpPr>
              <a:spLocks noChangeShapeType="1"/>
            </p:cNvSpPr>
            <p:nvPr/>
          </p:nvSpPr>
          <p:spPr bwMode="auto">
            <a:xfrm>
              <a:off x="2736" y="230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0" name="Line 27"/>
            <p:cNvSpPr>
              <a:spLocks noChangeShapeType="1"/>
            </p:cNvSpPr>
            <p:nvPr/>
          </p:nvSpPr>
          <p:spPr bwMode="auto">
            <a:xfrm>
              <a:off x="2736" y="249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1" name="Line 28"/>
            <p:cNvSpPr>
              <a:spLocks noChangeShapeType="1"/>
            </p:cNvSpPr>
            <p:nvPr/>
          </p:nvSpPr>
          <p:spPr bwMode="auto">
            <a:xfrm>
              <a:off x="3024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" name="Line 29"/>
            <p:cNvSpPr>
              <a:spLocks noChangeShapeType="1"/>
            </p:cNvSpPr>
            <p:nvPr/>
          </p:nvSpPr>
          <p:spPr bwMode="auto">
            <a:xfrm>
              <a:off x="3216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3" name="Rectangle 30"/>
            <p:cNvSpPr>
              <a:spLocks noChangeArrowheads="1"/>
            </p:cNvSpPr>
            <p:nvPr/>
          </p:nvSpPr>
          <p:spPr bwMode="auto">
            <a:xfrm>
              <a:off x="3312" y="2256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94" name="Line 31"/>
            <p:cNvSpPr>
              <a:spLocks noChangeShapeType="1"/>
            </p:cNvSpPr>
            <p:nvPr/>
          </p:nvSpPr>
          <p:spPr bwMode="auto">
            <a:xfrm>
              <a:off x="3504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5" name="Rectangle 32"/>
            <p:cNvSpPr>
              <a:spLocks noChangeArrowheads="1"/>
            </p:cNvSpPr>
            <p:nvPr/>
          </p:nvSpPr>
          <p:spPr bwMode="auto">
            <a:xfrm>
              <a:off x="3600" y="2160"/>
              <a:ext cx="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96" name="Line 33"/>
            <p:cNvSpPr>
              <a:spLocks noChangeShapeType="1"/>
            </p:cNvSpPr>
            <p:nvPr/>
          </p:nvSpPr>
          <p:spPr bwMode="auto">
            <a:xfrm>
              <a:off x="3696" y="24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7" name="Rectangle 34"/>
            <p:cNvSpPr>
              <a:spLocks noChangeArrowheads="1"/>
            </p:cNvSpPr>
            <p:nvPr/>
          </p:nvSpPr>
          <p:spPr bwMode="auto">
            <a:xfrm>
              <a:off x="3792" y="2256"/>
              <a:ext cx="1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98" name="Line 35"/>
            <p:cNvSpPr>
              <a:spLocks noChangeShapeType="1"/>
            </p:cNvSpPr>
            <p:nvPr/>
          </p:nvSpPr>
          <p:spPr bwMode="auto">
            <a:xfrm>
              <a:off x="3264" y="240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9" name="Line 36"/>
            <p:cNvSpPr>
              <a:spLocks noChangeShapeType="1"/>
            </p:cNvSpPr>
            <p:nvPr/>
          </p:nvSpPr>
          <p:spPr bwMode="auto">
            <a:xfrm>
              <a:off x="3264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0" name="Line 37"/>
            <p:cNvSpPr>
              <a:spLocks noChangeShapeType="1"/>
            </p:cNvSpPr>
            <p:nvPr/>
          </p:nvSpPr>
          <p:spPr bwMode="auto">
            <a:xfrm>
              <a:off x="3552" y="249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1" name="Line 38"/>
            <p:cNvSpPr>
              <a:spLocks noChangeShapeType="1"/>
            </p:cNvSpPr>
            <p:nvPr/>
          </p:nvSpPr>
          <p:spPr bwMode="auto">
            <a:xfrm>
              <a:off x="3552" y="24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0" name="Rectangle 39"/>
          <p:cNvSpPr>
            <a:spLocks noChangeArrowheads="1"/>
          </p:cNvSpPr>
          <p:nvPr/>
        </p:nvSpPr>
        <p:spPr bwMode="auto">
          <a:xfrm>
            <a:off x="4954444" y="3811401"/>
            <a:ext cx="152977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31" name="Text Box 40"/>
          <p:cNvSpPr txBox="1">
            <a:spLocks noChangeArrowheads="1"/>
          </p:cNvSpPr>
          <p:nvPr/>
        </p:nvSpPr>
        <p:spPr bwMode="auto">
          <a:xfrm>
            <a:off x="6653002" y="4038481"/>
            <a:ext cx="490818" cy="24620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algn="ctr" defTabSz="914608"/>
            <a:r>
              <a:rPr lang="en-US" altLang="zh-CN" sz="1000" dirty="0">
                <a:latin typeface="Arial" charset="0"/>
                <a:ea typeface="宋体" charset="-122"/>
              </a:rPr>
              <a:t>   DM</a:t>
            </a:r>
            <a:endParaRPr lang="en-US" altLang="zh-CN" sz="1200" dirty="0">
              <a:latin typeface="Arial" charset="0"/>
              <a:ea typeface="宋体" charset="-122"/>
            </a:endParaRPr>
          </a:p>
        </p:txBody>
      </p:sp>
      <p:sp>
        <p:nvSpPr>
          <p:cNvPr id="5132" name="Rectangle 41"/>
          <p:cNvSpPr>
            <a:spLocks noChangeArrowheads="1"/>
          </p:cNvSpPr>
          <p:nvPr/>
        </p:nvSpPr>
        <p:spPr bwMode="auto">
          <a:xfrm>
            <a:off x="4496954" y="3964081"/>
            <a:ext cx="305955" cy="4566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33" name="Text Box 42"/>
          <p:cNvSpPr txBox="1">
            <a:spLocks noChangeArrowheads="1"/>
          </p:cNvSpPr>
          <p:nvPr/>
        </p:nvSpPr>
        <p:spPr bwMode="auto">
          <a:xfrm>
            <a:off x="4385122" y="4038481"/>
            <a:ext cx="489214" cy="24620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algn="ctr" defTabSz="914608"/>
            <a:r>
              <a:rPr lang="en-US" altLang="zh-CN" sz="1000" dirty="0">
                <a:latin typeface="Arial" charset="0"/>
                <a:ea typeface="宋体" charset="-122"/>
              </a:rPr>
              <a:t>  </a:t>
            </a:r>
            <a:r>
              <a:rPr lang="en-US" altLang="zh-CN" sz="1000" dirty="0" err="1">
                <a:latin typeface="Arial" charset="0"/>
                <a:ea typeface="宋体" charset="-122"/>
              </a:rPr>
              <a:t>Reg</a:t>
            </a:r>
            <a:endParaRPr lang="en-US" altLang="zh-CN" sz="1200" dirty="0">
              <a:latin typeface="Arial" charset="0"/>
              <a:ea typeface="宋体" charset="-122"/>
            </a:endParaRPr>
          </a:p>
        </p:txBody>
      </p:sp>
      <p:sp>
        <p:nvSpPr>
          <p:cNvPr id="5134" name="Text Box 43"/>
          <p:cNvSpPr txBox="1">
            <a:spLocks noChangeArrowheads="1"/>
          </p:cNvSpPr>
          <p:nvPr/>
        </p:nvSpPr>
        <p:spPr bwMode="auto">
          <a:xfrm>
            <a:off x="7433122" y="4038481"/>
            <a:ext cx="489214" cy="24620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algn="ctr" defTabSz="914608"/>
            <a:r>
              <a:rPr lang="en-US" altLang="zh-CN" sz="1000" dirty="0">
                <a:latin typeface="Arial" charset="0"/>
                <a:ea typeface="宋体" charset="-122"/>
              </a:rPr>
              <a:t>  </a:t>
            </a:r>
            <a:r>
              <a:rPr lang="en-US" altLang="zh-CN" sz="1000" dirty="0" err="1">
                <a:latin typeface="Arial" charset="0"/>
                <a:ea typeface="宋体" charset="-122"/>
              </a:rPr>
              <a:t>Reg</a:t>
            </a:r>
            <a:endParaRPr lang="en-US" altLang="zh-CN" sz="1200" dirty="0">
              <a:latin typeface="Arial" charset="0"/>
              <a:ea typeface="宋体" charset="-122"/>
            </a:endParaRPr>
          </a:p>
        </p:txBody>
      </p:sp>
      <p:sp>
        <p:nvSpPr>
          <p:cNvPr id="5135" name="Rectangle 44"/>
          <p:cNvSpPr>
            <a:spLocks noChangeArrowheads="1"/>
          </p:cNvSpPr>
          <p:nvPr/>
        </p:nvSpPr>
        <p:spPr bwMode="auto">
          <a:xfrm>
            <a:off x="3734954" y="3964081"/>
            <a:ext cx="305955" cy="4566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36" name="Text Box 45"/>
          <p:cNvSpPr txBox="1">
            <a:spLocks noChangeArrowheads="1"/>
          </p:cNvSpPr>
          <p:nvPr/>
        </p:nvSpPr>
        <p:spPr bwMode="auto">
          <a:xfrm>
            <a:off x="3734379" y="4038481"/>
            <a:ext cx="327311" cy="24620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algn="ctr" defTabSz="914608"/>
            <a:r>
              <a:rPr lang="en-US" altLang="zh-CN" sz="1000" dirty="0">
                <a:latin typeface="Arial" charset="0"/>
                <a:ea typeface="宋体" charset="-122"/>
              </a:rPr>
              <a:t>IM</a:t>
            </a:r>
            <a:endParaRPr lang="en-US" altLang="zh-CN" sz="1200" dirty="0">
              <a:latin typeface="Arial" charset="0"/>
              <a:ea typeface="宋体" charset="-122"/>
            </a:endParaRPr>
          </a:p>
        </p:txBody>
      </p:sp>
      <p:sp>
        <p:nvSpPr>
          <p:cNvPr id="5137" name="Rectangle 46"/>
          <p:cNvSpPr>
            <a:spLocks noChangeArrowheads="1"/>
          </p:cNvSpPr>
          <p:nvPr/>
        </p:nvSpPr>
        <p:spPr bwMode="auto">
          <a:xfrm>
            <a:off x="6478444" y="3811401"/>
            <a:ext cx="152977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38" name="Rectangle 47"/>
          <p:cNvSpPr>
            <a:spLocks noChangeArrowheads="1"/>
          </p:cNvSpPr>
          <p:nvPr/>
        </p:nvSpPr>
        <p:spPr bwMode="auto">
          <a:xfrm>
            <a:off x="4192444" y="3811401"/>
            <a:ext cx="152977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39" name="Line 48"/>
          <p:cNvSpPr>
            <a:spLocks noChangeShapeType="1"/>
          </p:cNvSpPr>
          <p:nvPr/>
        </p:nvSpPr>
        <p:spPr bwMode="auto">
          <a:xfrm>
            <a:off x="4040909" y="4192401"/>
            <a:ext cx="1515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40" name="Line 49"/>
          <p:cNvSpPr>
            <a:spLocks noChangeShapeType="1"/>
          </p:cNvSpPr>
          <p:nvPr/>
        </p:nvSpPr>
        <p:spPr bwMode="auto">
          <a:xfrm>
            <a:off x="4345421" y="4192401"/>
            <a:ext cx="1515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41" name="Line 50"/>
          <p:cNvSpPr>
            <a:spLocks noChangeShapeType="1"/>
          </p:cNvSpPr>
          <p:nvPr/>
        </p:nvSpPr>
        <p:spPr bwMode="auto">
          <a:xfrm>
            <a:off x="4802909" y="4039721"/>
            <a:ext cx="1515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42" name="Line 51"/>
          <p:cNvSpPr>
            <a:spLocks noChangeShapeType="1"/>
          </p:cNvSpPr>
          <p:nvPr/>
        </p:nvSpPr>
        <p:spPr bwMode="auto">
          <a:xfrm>
            <a:off x="4802909" y="4345081"/>
            <a:ext cx="1515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43" name="Line 52"/>
          <p:cNvSpPr>
            <a:spLocks noChangeShapeType="1"/>
          </p:cNvSpPr>
          <p:nvPr/>
        </p:nvSpPr>
        <p:spPr bwMode="auto">
          <a:xfrm>
            <a:off x="6631421" y="4192401"/>
            <a:ext cx="1515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44" name="Rectangle 53"/>
          <p:cNvSpPr>
            <a:spLocks noChangeArrowheads="1"/>
          </p:cNvSpPr>
          <p:nvPr/>
        </p:nvSpPr>
        <p:spPr bwMode="auto">
          <a:xfrm>
            <a:off x="6782954" y="3964081"/>
            <a:ext cx="305955" cy="4566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45" name="Line 54"/>
          <p:cNvSpPr>
            <a:spLocks noChangeShapeType="1"/>
          </p:cNvSpPr>
          <p:nvPr/>
        </p:nvSpPr>
        <p:spPr bwMode="auto">
          <a:xfrm>
            <a:off x="7088909" y="4192401"/>
            <a:ext cx="1515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46" name="Rectangle 55"/>
          <p:cNvSpPr>
            <a:spLocks noChangeArrowheads="1"/>
          </p:cNvSpPr>
          <p:nvPr/>
        </p:nvSpPr>
        <p:spPr bwMode="auto">
          <a:xfrm>
            <a:off x="7240444" y="3811401"/>
            <a:ext cx="152977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47" name="Line 56"/>
          <p:cNvSpPr>
            <a:spLocks noChangeShapeType="1"/>
          </p:cNvSpPr>
          <p:nvPr/>
        </p:nvSpPr>
        <p:spPr bwMode="auto">
          <a:xfrm>
            <a:off x="7393421" y="4192401"/>
            <a:ext cx="1515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48" name="Rectangle 57"/>
          <p:cNvSpPr>
            <a:spLocks noChangeArrowheads="1"/>
          </p:cNvSpPr>
          <p:nvPr/>
        </p:nvSpPr>
        <p:spPr bwMode="auto">
          <a:xfrm>
            <a:off x="7544954" y="3964081"/>
            <a:ext cx="305955" cy="4566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49" name="Line 58"/>
          <p:cNvSpPr>
            <a:spLocks noChangeShapeType="1"/>
          </p:cNvSpPr>
          <p:nvPr/>
        </p:nvSpPr>
        <p:spPr bwMode="auto">
          <a:xfrm>
            <a:off x="6707909" y="4192402"/>
            <a:ext cx="0" cy="3053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50" name="Line 59"/>
          <p:cNvSpPr>
            <a:spLocks noChangeShapeType="1"/>
          </p:cNvSpPr>
          <p:nvPr/>
        </p:nvSpPr>
        <p:spPr bwMode="auto">
          <a:xfrm>
            <a:off x="6707909" y="4497761"/>
            <a:ext cx="45604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51" name="Line 60"/>
          <p:cNvSpPr>
            <a:spLocks noChangeShapeType="1"/>
          </p:cNvSpPr>
          <p:nvPr/>
        </p:nvSpPr>
        <p:spPr bwMode="auto">
          <a:xfrm>
            <a:off x="7163955" y="4345081"/>
            <a:ext cx="7648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52" name="Line 61"/>
          <p:cNvSpPr>
            <a:spLocks noChangeShapeType="1"/>
          </p:cNvSpPr>
          <p:nvPr/>
        </p:nvSpPr>
        <p:spPr bwMode="auto">
          <a:xfrm>
            <a:off x="7163955" y="4345081"/>
            <a:ext cx="0" cy="1526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53" name="Text Box 62"/>
          <p:cNvSpPr txBox="1">
            <a:spLocks noChangeArrowheads="1"/>
          </p:cNvSpPr>
          <p:nvPr/>
        </p:nvSpPr>
        <p:spPr bwMode="auto">
          <a:xfrm>
            <a:off x="916421" y="3119896"/>
            <a:ext cx="1924223" cy="13942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>
              <a:tabLst>
                <a:tab pos="514289" algn="l"/>
              </a:tabLst>
            </a:pPr>
            <a:r>
              <a:rPr lang="en-US" altLang="zh-CN" dirty="0" err="1">
                <a:ea typeface="宋体" charset="-122"/>
              </a:rPr>
              <a:t>lw</a:t>
            </a: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>
                <a:solidFill>
                  <a:srgbClr val="3333FF"/>
                </a:solidFill>
                <a:ea typeface="宋体" charset="-122"/>
              </a:rPr>
              <a:t>$2</a:t>
            </a:r>
            <a:r>
              <a:rPr lang="en-US" altLang="zh-CN" dirty="0">
                <a:ea typeface="宋体" charset="-122"/>
              </a:rPr>
              <a:t>, 20($3)</a:t>
            </a:r>
          </a:p>
          <a:p>
            <a:pPr defTabSz="914608">
              <a:lnSpc>
                <a:spcPct val="370000"/>
              </a:lnSpc>
              <a:tabLst>
                <a:tab pos="514289" algn="l"/>
              </a:tabLst>
            </a:pPr>
            <a:r>
              <a:rPr lang="en-US" altLang="zh-CN" dirty="0">
                <a:ea typeface="宋体" charset="-122"/>
              </a:rPr>
              <a:t>and	$12, </a:t>
            </a:r>
            <a:r>
              <a:rPr lang="en-US" altLang="zh-CN" dirty="0">
                <a:solidFill>
                  <a:srgbClr val="3333FF"/>
                </a:solidFill>
                <a:ea typeface="宋体" charset="-122"/>
              </a:rPr>
              <a:t>$2</a:t>
            </a:r>
            <a:r>
              <a:rPr lang="en-US" altLang="zh-CN" dirty="0">
                <a:ea typeface="宋体" charset="-122"/>
              </a:rPr>
              <a:t>, $5</a:t>
            </a:r>
          </a:p>
        </p:txBody>
      </p:sp>
      <p:sp>
        <p:nvSpPr>
          <p:cNvPr id="5154" name="Line 63"/>
          <p:cNvSpPr>
            <a:spLocks noChangeShapeType="1"/>
          </p:cNvSpPr>
          <p:nvPr/>
        </p:nvSpPr>
        <p:spPr bwMode="auto">
          <a:xfrm>
            <a:off x="3506932" y="2745441"/>
            <a:ext cx="0" cy="198064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55" name="Line 64"/>
          <p:cNvSpPr>
            <a:spLocks noChangeShapeType="1"/>
          </p:cNvSpPr>
          <p:nvPr/>
        </p:nvSpPr>
        <p:spPr bwMode="auto">
          <a:xfrm>
            <a:off x="4268932" y="2745441"/>
            <a:ext cx="0" cy="198064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56" name="Line 65"/>
          <p:cNvSpPr>
            <a:spLocks noChangeShapeType="1"/>
          </p:cNvSpPr>
          <p:nvPr/>
        </p:nvSpPr>
        <p:spPr bwMode="auto">
          <a:xfrm>
            <a:off x="5030932" y="2745441"/>
            <a:ext cx="0" cy="198064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57" name="Line 66"/>
          <p:cNvSpPr>
            <a:spLocks noChangeShapeType="1"/>
          </p:cNvSpPr>
          <p:nvPr/>
        </p:nvSpPr>
        <p:spPr bwMode="auto">
          <a:xfrm>
            <a:off x="5792932" y="2745441"/>
            <a:ext cx="0" cy="198064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58" name="Line 67"/>
          <p:cNvSpPr>
            <a:spLocks noChangeShapeType="1"/>
          </p:cNvSpPr>
          <p:nvPr/>
        </p:nvSpPr>
        <p:spPr bwMode="auto">
          <a:xfrm>
            <a:off x="6554932" y="2745441"/>
            <a:ext cx="0" cy="198064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59" name="Line 68"/>
          <p:cNvSpPr>
            <a:spLocks noChangeShapeType="1"/>
          </p:cNvSpPr>
          <p:nvPr/>
        </p:nvSpPr>
        <p:spPr bwMode="auto">
          <a:xfrm>
            <a:off x="7316932" y="2745441"/>
            <a:ext cx="0" cy="198064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60" name="Line 69"/>
          <p:cNvSpPr>
            <a:spLocks noChangeShapeType="1"/>
          </p:cNvSpPr>
          <p:nvPr/>
        </p:nvSpPr>
        <p:spPr bwMode="auto">
          <a:xfrm>
            <a:off x="5792932" y="3277721"/>
            <a:ext cx="152977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61" name="Text Box 70"/>
          <p:cNvSpPr txBox="1">
            <a:spLocks noChangeArrowheads="1"/>
          </p:cNvSpPr>
          <p:nvPr/>
        </p:nvSpPr>
        <p:spPr bwMode="auto">
          <a:xfrm>
            <a:off x="2468116" y="2209370"/>
            <a:ext cx="5448905" cy="6463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algn="ctr" defTabSz="914608">
              <a:tabLst>
                <a:tab pos="514289" algn="l"/>
                <a:tab pos="1259366" algn="l"/>
                <a:tab pos="2003019" algn="l"/>
                <a:tab pos="2748097" algn="l"/>
                <a:tab pos="3545886" algn="l"/>
                <a:tab pos="4290963" algn="l"/>
                <a:tab pos="5026068" algn="l"/>
                <a:tab pos="5823857" algn="l"/>
                <a:tab pos="6513374" algn="l"/>
              </a:tabLst>
            </a:pPr>
            <a:r>
              <a:rPr lang="en-US" altLang="zh-CN" dirty="0">
                <a:ea typeface="宋体" charset="-122"/>
              </a:rPr>
              <a:t>Clock cycle</a:t>
            </a:r>
          </a:p>
          <a:p>
            <a:pPr algn="ctr" defTabSz="914608">
              <a:tabLst>
                <a:tab pos="514289" algn="l"/>
                <a:tab pos="1259366" algn="l"/>
                <a:tab pos="2003019" algn="l"/>
                <a:tab pos="2748097" algn="l"/>
                <a:tab pos="3545886" algn="l"/>
                <a:tab pos="4290963" algn="l"/>
                <a:tab pos="5026068" algn="l"/>
                <a:tab pos="5823857" algn="l"/>
                <a:tab pos="6513374" algn="l"/>
              </a:tabLst>
            </a:pPr>
            <a:r>
              <a:rPr lang="en-US" altLang="zh-CN" dirty="0">
                <a:ea typeface="宋体" charset="-122"/>
              </a:rPr>
              <a:t>	1	2	3	4	5	6	7</a:t>
            </a:r>
          </a:p>
        </p:txBody>
      </p:sp>
      <p:sp>
        <p:nvSpPr>
          <p:cNvPr id="5162" name="Rectangle 71"/>
          <p:cNvSpPr>
            <a:spLocks noChangeArrowheads="1"/>
          </p:cNvSpPr>
          <p:nvPr/>
        </p:nvSpPr>
        <p:spPr bwMode="auto">
          <a:xfrm>
            <a:off x="5716444" y="3811401"/>
            <a:ext cx="152977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6020954" y="3888442"/>
            <a:ext cx="305955" cy="609320"/>
            <a:chOff x="1920" y="720"/>
            <a:chExt cx="192" cy="384"/>
          </a:xfrm>
        </p:grpSpPr>
        <p:sp>
          <p:nvSpPr>
            <p:cNvPr id="5168" name="Line 73"/>
            <p:cNvSpPr>
              <a:spLocks noChangeShapeType="1"/>
            </p:cNvSpPr>
            <p:nvPr/>
          </p:nvSpPr>
          <p:spPr bwMode="auto">
            <a:xfrm>
              <a:off x="1920" y="7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9" name="Line 74"/>
            <p:cNvSpPr>
              <a:spLocks noChangeShapeType="1"/>
            </p:cNvSpPr>
            <p:nvPr/>
          </p:nvSpPr>
          <p:spPr bwMode="auto">
            <a:xfrm>
              <a:off x="1920" y="96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0" name="Line 75"/>
            <p:cNvSpPr>
              <a:spLocks noChangeShapeType="1"/>
            </p:cNvSpPr>
            <p:nvPr/>
          </p:nvSpPr>
          <p:spPr bwMode="auto">
            <a:xfrm flipV="1">
              <a:off x="1920" y="912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" name="Line 76"/>
            <p:cNvSpPr>
              <a:spLocks noChangeShapeType="1"/>
            </p:cNvSpPr>
            <p:nvPr/>
          </p:nvSpPr>
          <p:spPr bwMode="auto">
            <a:xfrm flipH="1" flipV="1">
              <a:off x="1920" y="864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2" name="Line 77"/>
            <p:cNvSpPr>
              <a:spLocks noChangeShapeType="1"/>
            </p:cNvSpPr>
            <p:nvPr/>
          </p:nvSpPr>
          <p:spPr bwMode="auto">
            <a:xfrm flipV="1">
              <a:off x="1920" y="1008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3" name="Line 78"/>
            <p:cNvSpPr>
              <a:spLocks noChangeShapeType="1"/>
            </p:cNvSpPr>
            <p:nvPr/>
          </p:nvSpPr>
          <p:spPr bwMode="auto">
            <a:xfrm>
              <a:off x="1920" y="720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4" name="Line 79"/>
            <p:cNvSpPr>
              <a:spLocks noChangeShapeType="1"/>
            </p:cNvSpPr>
            <p:nvPr/>
          </p:nvSpPr>
          <p:spPr bwMode="auto">
            <a:xfrm>
              <a:off x="2112" y="8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4" name="Line 80"/>
          <p:cNvSpPr>
            <a:spLocks noChangeShapeType="1"/>
          </p:cNvSpPr>
          <p:nvPr/>
        </p:nvSpPr>
        <p:spPr bwMode="auto">
          <a:xfrm>
            <a:off x="5869421" y="4039721"/>
            <a:ext cx="1515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65" name="Line 81"/>
          <p:cNvSpPr>
            <a:spLocks noChangeShapeType="1"/>
          </p:cNvSpPr>
          <p:nvPr/>
        </p:nvSpPr>
        <p:spPr bwMode="auto">
          <a:xfrm>
            <a:off x="5869421" y="4345081"/>
            <a:ext cx="1515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sp>
        <p:nvSpPr>
          <p:cNvPr id="5166" name="Line 82"/>
          <p:cNvSpPr>
            <a:spLocks noChangeShapeType="1"/>
          </p:cNvSpPr>
          <p:nvPr/>
        </p:nvSpPr>
        <p:spPr bwMode="auto">
          <a:xfrm>
            <a:off x="6326909" y="4192401"/>
            <a:ext cx="1515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zh-CN" altLang="en-US"/>
          </a:p>
        </p:txBody>
      </p:sp>
      <p:graphicFrame>
        <p:nvGraphicFramePr>
          <p:cNvPr id="5122" name="Object 83"/>
          <p:cNvGraphicFramePr>
            <a:graphicFrameLocks noChangeAspect="1"/>
          </p:cNvGraphicFramePr>
          <p:nvPr/>
        </p:nvGraphicFramePr>
        <p:xfrm>
          <a:off x="5183910" y="3888442"/>
          <a:ext cx="447386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Bitmap Image" r:id="rId3" imgW="447856" imgH="523810" progId="PBrush">
                  <p:embed/>
                </p:oleObj>
              </mc:Choice>
              <mc:Fallback>
                <p:oleObj name="Bitmap Image" r:id="rId3" imgW="447856" imgH="523810" progId="PBrush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910" y="3888442"/>
                        <a:ext cx="447386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2">
                                    <a:gamma/>
                                    <a:tint val="33725"/>
                                    <a:invGamma/>
                                  </a:schemeClr>
                                </a:gs>
                                <a:gs pos="100000">
                                  <a:schemeClr val="accent2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63500" dir="8587806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7" name="Rectangle 87"/>
          <p:cNvSpPr>
            <a:spLocks noChangeArrowheads="1"/>
          </p:cNvSpPr>
          <p:nvPr/>
        </p:nvSpPr>
        <p:spPr bwMode="auto">
          <a:xfrm>
            <a:off x="633557" y="456640"/>
            <a:ext cx="165783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endParaRPr lang="zh-CN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07952" y="396876"/>
            <a:ext cx="88820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Dealing with Data Hazards: Pipeline Interlocks</a:t>
            </a:r>
            <a:endParaRPr kumimoji="1" lang="en-US" altLang="zh-CN" sz="3200" dirty="0" smtClean="0">
              <a:solidFill>
                <a:srgbClr val="CC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75" y="1322390"/>
            <a:ext cx="8686800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219200"/>
            <a:ext cx="35909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441325" y="396876"/>
            <a:ext cx="6016151" cy="57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Pipeline Stalls due to Interlocks</a:t>
            </a:r>
            <a:endParaRPr kumimoji="1" lang="en-US" altLang="zh-CN" sz="3200" dirty="0" smtClean="0">
              <a:solidFill>
                <a:srgbClr val="CC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06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0661" name="矩形 3"/>
          <p:cNvSpPr>
            <a:spLocks noChangeArrowheads="1"/>
          </p:cNvSpPr>
          <p:nvPr/>
        </p:nvSpPr>
        <p:spPr bwMode="auto">
          <a:xfrm>
            <a:off x="228600" y="1371601"/>
            <a:ext cx="4572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486" algn="l"/>
                <a:tab pos="203153" algn="l"/>
              </a:tabLst>
            </a:pP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At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Cycle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4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486" algn="l"/>
                <a:tab pos="203153" algn="l"/>
              </a:tabLst>
            </a:pP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progression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of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b="1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DSUB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486" algn="l"/>
                <a:tab pos="203153" algn="l"/>
              </a:tabLst>
            </a:pP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(and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all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following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486" algn="l"/>
                <a:tab pos="203153" algn="l"/>
              </a:tabLst>
            </a:pP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instructions)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486" algn="l"/>
                <a:tab pos="203153" algn="l"/>
              </a:tabLst>
            </a:pP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halted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486" algn="l"/>
                <a:tab pos="203153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–    no new instruction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486" algn="l"/>
                <a:tab pos="203153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is fetched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486" algn="l"/>
                <a:tab pos="203153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–    a NOP instruction is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486" algn="l"/>
                <a:tab pos="203153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inserted into the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486" algn="l"/>
                <a:tab pos="203153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EX stage and will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486" algn="l"/>
                <a:tab pos="203153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exit the pipe at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486" algn="l"/>
                <a:tab pos="203153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Cycle 6</a:t>
            </a:r>
          </a:p>
        </p:txBody>
      </p:sp>
      <p:sp>
        <p:nvSpPr>
          <p:cNvPr id="70662" name="矩形 5"/>
          <p:cNvSpPr>
            <a:spLocks noChangeArrowheads="1"/>
          </p:cNvSpPr>
          <p:nvPr/>
        </p:nvSpPr>
        <p:spPr bwMode="auto">
          <a:xfrm>
            <a:off x="6348413" y="1371601"/>
            <a:ext cx="3048000" cy="2554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NOP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Instruction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bubble)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that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generated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by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one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interlock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activation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increases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CPI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stalled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instruction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by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length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of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one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clock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cycle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724400"/>
            <a:ext cx="7467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33EC-76FC-498B-A614-C64E3057B6F6}" type="slidenum">
              <a:rPr lang="en-US" altLang="zh-CN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487"/>
            <a:r>
              <a:rPr lang="en-US" altLang="zh-CN" dirty="0">
                <a:ea typeface="宋体" charset="-122"/>
              </a:rPr>
              <a:t>Branches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682" indent="-307682" defTabSz="820487"/>
            <a:r>
              <a:rPr lang="en-US" altLang="zh-CN" dirty="0">
                <a:ea typeface="宋体" charset="-122"/>
              </a:rPr>
              <a:t>Most of the work for a branch computation is done in the EX stage.</a:t>
            </a:r>
          </a:p>
          <a:p>
            <a:pPr marL="666645" lvl="1" indent="-256402" defTabSz="820487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dirty="0" smtClean="0">
                <a:ea typeface="宋体" charset="-122"/>
              </a:rPr>
              <a:t>branch target address is computed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marL="666645" lvl="1" indent="-256402" defTabSz="820487"/>
            <a:r>
              <a:rPr lang="en-US" altLang="zh-CN" dirty="0">
                <a:ea typeface="宋体" charset="-122"/>
              </a:rPr>
              <a:t>The source registers are compared by the ALU, and the Zero flag is set or cleared accordingly.</a:t>
            </a:r>
          </a:p>
          <a:p>
            <a:pPr marL="307682" indent="-307682" defTabSz="820487"/>
            <a:r>
              <a:rPr lang="en-US" altLang="zh-CN" dirty="0">
                <a:ea typeface="宋体" charset="-122"/>
              </a:rPr>
              <a:t>Thus, the branch decision cannot be made until the end of the EX stage.</a:t>
            </a:r>
          </a:p>
          <a:p>
            <a:pPr marL="666645" lvl="1" indent="-256402" defTabSz="820487"/>
            <a:r>
              <a:rPr lang="en-US" altLang="zh-CN" dirty="0">
                <a:ea typeface="宋体" charset="-122"/>
              </a:rPr>
              <a:t>But we need to know which instruction to fetch next, in order to keep the pipeline running!</a:t>
            </a:r>
          </a:p>
          <a:p>
            <a:pPr marL="666645" lvl="1" indent="-256402" defTabSz="820487"/>
            <a:r>
              <a:rPr lang="en-US" altLang="zh-CN" dirty="0">
                <a:ea typeface="宋体" charset="-122"/>
              </a:rPr>
              <a:t>This leads to what’s called a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control hazard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marL="666645" lvl="1" indent="-256402" defTabSz="820487"/>
            <a:endParaRPr lang="en-US" altLang="zh-CN" dirty="0">
              <a:ea typeface="宋体" charset="-122"/>
            </a:endParaRPr>
          </a:p>
          <a:p>
            <a:pPr marL="307682" indent="-307682" defTabSz="820487"/>
            <a:endParaRPr lang="en-US" altLang="zh-CN" dirty="0">
              <a:ea typeface="宋体" charset="-122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038024" y="4191000"/>
            <a:ext cx="152977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43979" y="4266640"/>
            <a:ext cx="304512" cy="610721"/>
            <a:chOff x="1920" y="720"/>
            <a:chExt cx="192" cy="384"/>
          </a:xfrm>
        </p:grpSpPr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1920" y="720"/>
              <a:ext cx="0" cy="144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82058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1920" y="960"/>
              <a:ext cx="0" cy="144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82058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 flipV="1">
              <a:off x="1920" y="912"/>
              <a:ext cx="96" cy="48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82058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 flipH="1" flipV="1">
              <a:off x="1920" y="864"/>
              <a:ext cx="96" cy="48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82058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 flipV="1">
              <a:off x="1920" y="1008"/>
              <a:ext cx="192" cy="96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82058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1920" y="720"/>
              <a:ext cx="192" cy="96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82058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2112" y="816"/>
              <a:ext cx="0" cy="192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82058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975302" y="4418081"/>
            <a:ext cx="490818" cy="24620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1418" tIns="45709" rIns="91418" bIns="45709" anchor="ctr">
            <a:spAutoFit/>
          </a:bodyPr>
          <a:lstStyle/>
          <a:p>
            <a:pPr algn="ctr" defTabSz="91450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   DM</a:t>
            </a:r>
            <a:endParaRPr lang="en-US" altLang="zh-CN" sz="1200" dirty="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3581979" y="4343682"/>
            <a:ext cx="304512" cy="4566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3468701" y="4418081"/>
            <a:ext cx="489214" cy="24620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1418" tIns="45709" rIns="91418" bIns="45709" anchor="ctr">
            <a:spAutoFit/>
          </a:bodyPr>
          <a:lstStyle/>
          <a:p>
            <a:pPr algn="ctr" defTabSz="91450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  </a:t>
            </a:r>
            <a:r>
              <a:rPr lang="en-US" altLang="zh-CN" sz="1000" dirty="0" err="1" smtClean="0">
                <a:solidFill>
                  <a:srgbClr val="000000"/>
                </a:solidFill>
                <a:latin typeface="Arial" charset="0"/>
                <a:ea typeface="宋体" charset="-122"/>
              </a:rPr>
              <a:t>Reg</a:t>
            </a:r>
            <a:endParaRPr lang="en-US" altLang="zh-CN" sz="1200" dirty="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5754701" y="4418081"/>
            <a:ext cx="489214" cy="24620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1418" tIns="45709" rIns="91418" bIns="45709" anchor="ctr">
            <a:spAutoFit/>
          </a:bodyPr>
          <a:lstStyle/>
          <a:p>
            <a:pPr algn="ctr" defTabSz="91450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  </a:t>
            </a:r>
            <a:r>
              <a:rPr lang="en-US" altLang="zh-CN" sz="1000" dirty="0" err="1" smtClean="0">
                <a:solidFill>
                  <a:srgbClr val="000000"/>
                </a:solidFill>
                <a:latin typeface="Arial" charset="0"/>
                <a:ea typeface="宋体" charset="-122"/>
              </a:rPr>
              <a:t>Reg</a:t>
            </a:r>
            <a:endParaRPr lang="en-US" altLang="zh-CN" sz="1200" dirty="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2819979" y="4343682"/>
            <a:ext cx="304512" cy="4566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2818681" y="4418081"/>
            <a:ext cx="327311" cy="24620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1418" tIns="45709" rIns="91418" bIns="45709" anchor="ctr">
            <a:spAutoFit/>
          </a:bodyPr>
          <a:lstStyle/>
          <a:p>
            <a:pPr algn="ctr" defTabSz="91450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IM</a:t>
            </a:r>
            <a:endParaRPr lang="en-US" altLang="zh-CN" sz="1200" dirty="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4800024" y="4191000"/>
            <a:ext cx="152977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3276024" y="4191000"/>
            <a:ext cx="152977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3124489" y="4572000"/>
            <a:ext cx="1515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3429002" y="4572000"/>
            <a:ext cx="1529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3886489" y="4419320"/>
            <a:ext cx="1515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3886489" y="4724681"/>
            <a:ext cx="1515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4191002" y="4419320"/>
            <a:ext cx="152977" cy="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4191002" y="4724681"/>
            <a:ext cx="152977" cy="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4648489" y="4572000"/>
            <a:ext cx="151534" cy="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4953002" y="4572000"/>
            <a:ext cx="1529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5105979" y="4343682"/>
            <a:ext cx="304512" cy="4566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5410489" y="4572000"/>
            <a:ext cx="1515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5562024" y="4191000"/>
            <a:ext cx="152977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>
            <a:off x="5715002" y="4572000"/>
            <a:ext cx="1529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5867979" y="4343682"/>
            <a:ext cx="304512" cy="4566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14" name="Line 34"/>
          <p:cNvSpPr>
            <a:spLocks noChangeShapeType="1"/>
          </p:cNvSpPr>
          <p:nvPr/>
        </p:nvSpPr>
        <p:spPr bwMode="auto">
          <a:xfrm>
            <a:off x="5029489" y="4572001"/>
            <a:ext cx="0" cy="3053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15" name="Line 35"/>
          <p:cNvSpPr>
            <a:spLocks noChangeShapeType="1"/>
          </p:cNvSpPr>
          <p:nvPr/>
        </p:nvSpPr>
        <p:spPr bwMode="auto">
          <a:xfrm>
            <a:off x="5029491" y="4877360"/>
            <a:ext cx="457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5486978" y="4724681"/>
            <a:ext cx="7504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17" name="Line 37"/>
          <p:cNvSpPr>
            <a:spLocks noChangeShapeType="1"/>
          </p:cNvSpPr>
          <p:nvPr/>
        </p:nvSpPr>
        <p:spPr bwMode="auto">
          <a:xfrm>
            <a:off x="5486977" y="4724682"/>
            <a:ext cx="0" cy="1526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685512" y="4953242"/>
            <a:ext cx="2060135" cy="3693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1418" tIns="45709" rIns="91418" bIns="45709" anchor="ctr">
            <a:spAutoFit/>
          </a:bodyPr>
          <a:lstStyle/>
          <a:p>
            <a:pPr defTabSz="914501" eaLnBrk="0" fontAlgn="base" hangingPunct="0">
              <a:spcBef>
                <a:spcPct val="0"/>
              </a:spcBef>
              <a:spcAft>
                <a:spcPct val="0"/>
              </a:spcAft>
              <a:tabLst>
                <a:tab pos="514229" algn="l"/>
              </a:tabLst>
            </a:pPr>
            <a:r>
              <a:rPr lang="en-US" altLang="zh-CN" dirty="0" err="1" smtClean="0">
                <a:solidFill>
                  <a:srgbClr val="000000"/>
                </a:solidFill>
                <a:ea typeface="宋体" charset="-122"/>
              </a:rPr>
              <a:t>beq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	$2, $3, Label</a:t>
            </a:r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5638512" y="4115360"/>
            <a:ext cx="0" cy="190500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3581979" y="5258361"/>
            <a:ext cx="304512" cy="45664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1418" tIns="45709" rIns="91418" bIns="45709" anchor="ctr"/>
          <a:lstStyle/>
          <a:p>
            <a:pPr algn="ctr" defTabSz="91450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 smtClean="0">
              <a:solidFill>
                <a:srgbClr val="000000"/>
              </a:solidFill>
              <a:latin typeface="Comic Sans MS" pitchFamily="-16" charset="0"/>
            </a:endParaRP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3580681" y="5332761"/>
            <a:ext cx="327311" cy="24620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1418" tIns="45709" rIns="91418" bIns="45709" anchor="ctr">
            <a:spAutoFit/>
          </a:bodyPr>
          <a:lstStyle/>
          <a:p>
            <a:pPr algn="ctr" defTabSz="91450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IM</a:t>
            </a:r>
            <a:endParaRPr lang="en-US" altLang="zh-CN" sz="1200" dirty="0" smtClean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4038024" y="5105681"/>
            <a:ext cx="152977" cy="762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>
            <a:off x="3886489" y="5486681"/>
            <a:ext cx="151534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2366811" y="3577895"/>
            <a:ext cx="6083031" cy="64630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1418" tIns="45709" rIns="91418" bIns="45709" anchor="ctr">
            <a:spAutoFit/>
          </a:bodyPr>
          <a:lstStyle/>
          <a:p>
            <a:pPr algn="ctr" defTabSz="914501" eaLnBrk="0" fontAlgn="base" hangingPunct="0">
              <a:spcBef>
                <a:spcPct val="0"/>
              </a:spcBef>
              <a:spcAft>
                <a:spcPct val="0"/>
              </a:spcAft>
              <a:tabLst>
                <a:tab pos="514229" algn="l"/>
                <a:tab pos="1259219" algn="l"/>
                <a:tab pos="2002785" algn="l"/>
                <a:tab pos="2747776" algn="l"/>
                <a:tab pos="3545471" algn="l"/>
                <a:tab pos="4290461" algn="l"/>
                <a:tab pos="5025480" algn="l"/>
                <a:tab pos="5767623" algn="l"/>
                <a:tab pos="6512612" algn="l"/>
              </a:tabLst>
            </a:pP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Clock cycle</a:t>
            </a:r>
          </a:p>
          <a:p>
            <a:pPr algn="ctr" defTabSz="914501" eaLnBrk="0" fontAlgn="base" hangingPunct="0">
              <a:spcBef>
                <a:spcPct val="0"/>
              </a:spcBef>
              <a:spcAft>
                <a:spcPct val="0"/>
              </a:spcAft>
              <a:tabLst>
                <a:tab pos="514229" algn="l"/>
                <a:tab pos="1259219" algn="l"/>
                <a:tab pos="2002785" algn="l"/>
                <a:tab pos="2747776" algn="l"/>
                <a:tab pos="3545471" algn="l"/>
                <a:tab pos="4290461" algn="l"/>
                <a:tab pos="5025480" algn="l"/>
                <a:tab pos="5767623" algn="l"/>
                <a:tab pos="6512612" algn="l"/>
              </a:tabLst>
            </a:pP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	1	2	3	4	5	6	7	8</a:t>
            </a:r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>
            <a:off x="6400512" y="4115360"/>
            <a:ext cx="0" cy="190500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26" name="Line 46"/>
          <p:cNvSpPr>
            <a:spLocks noChangeShapeType="1"/>
          </p:cNvSpPr>
          <p:nvPr/>
        </p:nvSpPr>
        <p:spPr bwMode="auto">
          <a:xfrm>
            <a:off x="7162512" y="4115360"/>
            <a:ext cx="0" cy="190500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27" name="Line 47"/>
          <p:cNvSpPr>
            <a:spLocks noChangeShapeType="1"/>
          </p:cNvSpPr>
          <p:nvPr/>
        </p:nvSpPr>
        <p:spPr bwMode="auto">
          <a:xfrm>
            <a:off x="7924512" y="4115360"/>
            <a:ext cx="0" cy="190500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28" name="Line 48"/>
          <p:cNvSpPr>
            <a:spLocks noChangeShapeType="1"/>
          </p:cNvSpPr>
          <p:nvPr/>
        </p:nvSpPr>
        <p:spPr bwMode="auto">
          <a:xfrm>
            <a:off x="4876512" y="4115360"/>
            <a:ext cx="0" cy="190500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29" name="Line 49"/>
          <p:cNvSpPr>
            <a:spLocks noChangeShapeType="1"/>
          </p:cNvSpPr>
          <p:nvPr/>
        </p:nvSpPr>
        <p:spPr bwMode="auto">
          <a:xfrm>
            <a:off x="4114512" y="4115360"/>
            <a:ext cx="0" cy="190500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30" name="Line 50"/>
          <p:cNvSpPr>
            <a:spLocks noChangeShapeType="1"/>
          </p:cNvSpPr>
          <p:nvPr/>
        </p:nvSpPr>
        <p:spPr bwMode="auto">
          <a:xfrm>
            <a:off x="3352512" y="4115360"/>
            <a:ext cx="0" cy="190500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82048" tIns="41025" rIns="82048" bIns="41025" anchor="ctr"/>
          <a:lstStyle/>
          <a:p>
            <a:pPr defTabSz="82058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41326" y="381000"/>
            <a:ext cx="7321869" cy="57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MIPS Features that Simplify Pipelining</a:t>
            </a: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228" name="矩形 6"/>
          <p:cNvSpPr>
            <a:spLocks noChangeArrowheads="1"/>
          </p:cNvSpPr>
          <p:nvPr/>
        </p:nvSpPr>
        <p:spPr bwMode="auto">
          <a:xfrm>
            <a:off x="304800" y="1447800"/>
            <a:ext cx="8534400" cy="460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ISA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encoding: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all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instructions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have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same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length</a:t>
            </a: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–   balanced separation of fetch and decode stages</a:t>
            </a: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ISA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encoding: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few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instructions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formats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with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the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source</a:t>
            </a: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register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fields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the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same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position</a:t>
            </a: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–   symmetry allows reading of register file and decoding of instruction</a:t>
            </a: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	simultaneously during the second stage (fixed-field decoding)</a:t>
            </a: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Memory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accessed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only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by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load/store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instructions</a:t>
            </a: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–   memory address is “pre-computed” during the execution stage for</a:t>
            </a: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	the following stage (no operation involves operands in memory)</a:t>
            </a: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Each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operation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writes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at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most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on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result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(and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near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the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end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of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the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pipeline)</a:t>
            </a: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–   simplifies forwarding (useful for handling data hazards)</a:t>
            </a: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All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instructions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change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an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entire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register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,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memory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access does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not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require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realignment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…</a:t>
            </a: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–   simpler instructions can be decomposed in steps that can be</a:t>
            </a:r>
          </a:p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	performed each in a single pipeline stage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327" y="1484313"/>
            <a:ext cx="8245475" cy="432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41327" y="396875"/>
            <a:ext cx="5674907" cy="64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lnSpc>
                <a:spcPts val="4299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MIPS Pipeline Implementation</a:t>
            </a:r>
            <a:endParaRPr lang="en-US" altLang="zh-CN" sz="3200" dirty="0" smtClean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1825" y="1052515"/>
            <a:ext cx="20638" cy="20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611560" y="5229200"/>
            <a:ext cx="1428552" cy="64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C00000"/>
                </a:solidFill>
                <a:latin typeface="Arial" charset="0"/>
                <a:ea typeface="宋体" pitchFamily="2" charset="-122"/>
                <a:cs typeface="Arial" charset="0"/>
              </a:rPr>
              <a:t>3 clock stall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C00000"/>
                </a:solidFill>
                <a:latin typeface="Arial" charset="0"/>
                <a:ea typeface="宋体" pitchFamily="2" charset="-122"/>
                <a:cs typeface="Arial" charset="0"/>
              </a:rPr>
              <a:t>with branch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41327" y="396875"/>
            <a:ext cx="7382105" cy="64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lnSpc>
                <a:spcPts val="4299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MIPS Pipeline Implementation (revised)</a:t>
            </a:r>
            <a:endParaRPr lang="en-US" altLang="zh-CN" sz="3200" dirty="0" smtClean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1825" y="1052515"/>
            <a:ext cx="20638" cy="20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8619819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39552" y="5373216"/>
            <a:ext cx="1428552" cy="92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C00000"/>
                </a:solidFill>
                <a:latin typeface="Arial" charset="0"/>
                <a:ea typeface="宋体" pitchFamily="2" charset="-122"/>
                <a:cs typeface="Arial" charset="0"/>
              </a:rPr>
              <a:t>1 clock stall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C00000"/>
                </a:solidFill>
                <a:latin typeface="Arial" charset="0"/>
                <a:ea typeface="宋体" pitchFamily="2" charset="-122"/>
                <a:cs typeface="Arial" charset="0"/>
              </a:rPr>
              <a:t>with branch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C00000"/>
                </a:solidFill>
                <a:latin typeface="Arial" charset="0"/>
                <a:ea typeface="宋体" pitchFamily="2" charset="-122"/>
                <a:cs typeface="Arial" charset="0"/>
              </a:rPr>
              <a:t>Solved in ID</a:t>
            </a:r>
            <a:endParaRPr kumimoji="1" lang="en-SG" altLang="zh-CN" dirty="0" smtClean="0">
              <a:solidFill>
                <a:srgbClr val="C00000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441327" y="304801"/>
            <a:ext cx="6779953" cy="107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Branch (Control) Hazards and Their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Impact on the Pipeline Performance</a:t>
            </a:r>
            <a:endParaRPr kumimoji="1" lang="en-US" altLang="zh-CN" sz="3200" dirty="0" smtClean="0">
              <a:solidFill>
                <a:srgbClr val="CC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755" name="Line 3"/>
          <p:cNvSpPr>
            <a:spLocks noChangeShapeType="1"/>
          </p:cNvSpPr>
          <p:nvPr/>
        </p:nvSpPr>
        <p:spPr bwMode="auto">
          <a:xfrm>
            <a:off x="381000" y="12954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756" name="矩形 3"/>
          <p:cNvSpPr>
            <a:spLocks noChangeArrowheads="1"/>
          </p:cNvSpPr>
          <p:nvPr/>
        </p:nvSpPr>
        <p:spPr bwMode="auto">
          <a:xfrm>
            <a:off x="457200" y="1524001"/>
            <a:ext cx="8382000" cy="470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76182" algn="l"/>
                <a:tab pos="114274" algn="l"/>
                <a:tab pos="177758" algn="l"/>
                <a:tab pos="228546" algn="l"/>
                <a:tab pos="368214" algn="l"/>
                <a:tab pos="457092" algn="l"/>
                <a:tab pos="2564800" algn="l"/>
              </a:tabLs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Control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hazards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can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cause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greater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performance</a:t>
            </a:r>
            <a:r>
              <a:rPr kumimoji="1" lang="zh-CN" altLang="en-US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loss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for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pipelined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implementation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than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data hazards.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In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first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approximation: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76182" algn="l"/>
                <a:tab pos="114274" algn="l"/>
                <a:tab pos="177758" algn="l"/>
                <a:tab pos="228546" algn="l"/>
                <a:tab pos="368214" algn="l"/>
                <a:tab pos="457092" algn="l"/>
                <a:tab pos="2564800" algn="l"/>
              </a:tabLst>
            </a:pPr>
            <a:endParaRPr kumimoji="1" lang="en-US" altLang="zh-CN" sz="2000" dirty="0" smtClean="0">
              <a:solidFill>
                <a:srgbClr val="00009A"/>
              </a:solidFill>
              <a:latin typeface="Arial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76182" algn="l"/>
                <a:tab pos="114274" algn="l"/>
                <a:tab pos="177758" algn="l"/>
                <a:tab pos="228546" algn="l"/>
                <a:tab pos="368214" algn="l"/>
                <a:tab pos="457092" algn="l"/>
                <a:tab pos="2564800" algn="l"/>
              </a:tabLst>
            </a:pPr>
            <a:endParaRPr kumimoji="1" lang="en-US" altLang="zh-CN" sz="2000" dirty="0" smtClean="0">
              <a:solidFill>
                <a:srgbClr val="00009A"/>
              </a:solidFill>
              <a:latin typeface="Arial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76182" algn="l"/>
                <a:tab pos="114274" algn="l"/>
                <a:tab pos="177758" algn="l"/>
                <a:tab pos="228546" algn="l"/>
                <a:tab pos="368214" algn="l"/>
                <a:tab pos="457092" algn="l"/>
                <a:tab pos="2564800" algn="l"/>
              </a:tabLst>
            </a:pPr>
            <a:endParaRPr kumimoji="1" lang="en-US" altLang="zh-CN" sz="2000" dirty="0" smtClean="0">
              <a:solidFill>
                <a:srgbClr val="00009A"/>
              </a:solidFill>
              <a:latin typeface="Arial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76182" algn="l"/>
                <a:tab pos="114274" algn="l"/>
                <a:tab pos="177758" algn="l"/>
                <a:tab pos="228546" algn="l"/>
                <a:tab pos="368214" algn="l"/>
                <a:tab pos="457092" algn="l"/>
                <a:tab pos="2564800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	–  performance loss can vary between 10% and 30%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76182" algn="l"/>
                <a:tab pos="114274" algn="l"/>
                <a:tab pos="177758" algn="l"/>
                <a:tab pos="228546" algn="l"/>
                <a:tab pos="368214" algn="l"/>
                <a:tab pos="457092" algn="l"/>
                <a:tab pos="2564800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		depending on the branch frequency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76182" algn="l"/>
                <a:tab pos="114274" algn="l"/>
                <a:tab pos="177758" algn="l"/>
                <a:tab pos="228546" algn="l"/>
                <a:tab pos="368214" algn="l"/>
                <a:tab pos="457092" algn="l"/>
                <a:tab pos="2564800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	–   generally, the deeper the pipeline, the worse the branch penalty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76182" algn="l"/>
                <a:tab pos="114274" algn="l"/>
                <a:tab pos="177758" algn="l"/>
                <a:tab pos="228546" algn="l"/>
                <a:tab pos="368214" algn="l"/>
                <a:tab pos="457092" algn="l"/>
                <a:tab pos="2564800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		(measured in clock cycles)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76182" algn="l"/>
                <a:tab pos="114274" algn="l"/>
                <a:tab pos="177758" algn="l"/>
                <a:tab pos="228546" algn="l"/>
                <a:tab pos="368214" algn="l"/>
                <a:tab pos="457092" algn="l"/>
                <a:tab pos="2564800" algn="l"/>
              </a:tabLs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Various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strategies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to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reduce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branch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penalty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76182" algn="l"/>
                <a:tab pos="114274" algn="l"/>
                <a:tab pos="177758" algn="l"/>
                <a:tab pos="228546" algn="l"/>
                <a:tab pos="368214" algn="l"/>
                <a:tab pos="457092" algn="l"/>
                <a:tab pos="2564800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	–  static (compile time) schemes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76182" algn="l"/>
                <a:tab pos="114274" algn="l"/>
                <a:tab pos="177758" algn="l"/>
                <a:tab pos="228546" algn="l"/>
                <a:tab pos="368214" algn="l"/>
                <a:tab pos="457092" algn="l"/>
                <a:tab pos="2564800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	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they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are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fixed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for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each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branch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during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entire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execution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76182" algn="l"/>
                <a:tab pos="114274" algn="l"/>
                <a:tab pos="177758" algn="l"/>
                <a:tab pos="228546" algn="l"/>
                <a:tab pos="368214" algn="l"/>
                <a:tab pos="457092" algn="l"/>
                <a:tab pos="2564800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	–  dynamic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76182" algn="l"/>
                <a:tab pos="114274" algn="l"/>
                <a:tab pos="177758" algn="l"/>
                <a:tab pos="228546" algn="l"/>
                <a:tab pos="368214" algn="l"/>
                <a:tab pos="457092" algn="l"/>
                <a:tab pos="2564800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	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hardware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and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software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techniques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76182" algn="l"/>
                <a:tab pos="114274" algn="l"/>
                <a:tab pos="177758" algn="l"/>
                <a:tab pos="228546" algn="l"/>
                <a:tab pos="368214" algn="l"/>
                <a:tab pos="457092" algn="l"/>
                <a:tab pos="2564800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	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more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sophisticated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branch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prediction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schemes</a:t>
            </a:r>
          </a:p>
        </p:txBody>
      </p:sp>
      <p:pic>
        <p:nvPicPr>
          <p:cNvPr id="1116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276477"/>
            <a:ext cx="76200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41327" y="152401"/>
            <a:ext cx="7292336" cy="107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Reducing Pipeline Branch Penalties - I: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Freezing (Flushing) the Pipeline</a:t>
            </a:r>
            <a:endParaRPr kumimoji="1" lang="en-US" altLang="zh-CN" sz="3200" dirty="0" smtClean="0">
              <a:solidFill>
                <a:srgbClr val="CC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381000" y="12192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780" name="矩形 3"/>
          <p:cNvSpPr>
            <a:spLocks noChangeArrowheads="1"/>
          </p:cNvSpPr>
          <p:nvPr/>
        </p:nvSpPr>
        <p:spPr bwMode="auto">
          <a:xfrm>
            <a:off x="457200" y="1277940"/>
            <a:ext cx="8153400" cy="252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•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Assuming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now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that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target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address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calculation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and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comparison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are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performed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during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stage,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then,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case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of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“branch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taken”,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PC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changed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end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of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stage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–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simplest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strategy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: freezing the pipeline as soon as the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instruction is detected as a branch and regardless of its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outcome (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branch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penalty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fixed,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SW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cannot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reduce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)</a:t>
            </a:r>
          </a:p>
        </p:txBody>
      </p:sp>
      <p:pic>
        <p:nvPicPr>
          <p:cNvPr id="757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14802"/>
            <a:ext cx="8001000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41326" y="228601"/>
            <a:ext cx="7406150" cy="107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Reducing Pipeline Branch Penalties - II: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Predicting “Non-Taken”</a:t>
            </a:r>
            <a:endParaRPr kumimoji="1" lang="en-US" altLang="zh-CN" sz="3200" dirty="0" smtClean="0">
              <a:solidFill>
                <a:srgbClr val="CC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>
            <a:off x="381000" y="12192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804" name="矩形 3"/>
          <p:cNvSpPr>
            <a:spLocks noChangeArrowheads="1"/>
          </p:cNvSpPr>
          <p:nvPr/>
        </p:nvSpPr>
        <p:spPr bwMode="auto">
          <a:xfrm>
            <a:off x="533400" y="1447802"/>
            <a:ext cx="822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If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branch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is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taken,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all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fetched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instruction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must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be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turned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into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NOPs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and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it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is necessary to restart the fetch at the target address. The state must be unaffected!!</a:t>
            </a:r>
            <a:endParaRPr kumimoji="1" lang="zh-CN" altLang="en-US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768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362201"/>
            <a:ext cx="8001000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228602" y="528638"/>
            <a:ext cx="8283671" cy="45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Reducing Pipeline Branch Penalties – III: Branch Delaying</a:t>
            </a:r>
            <a:endParaRPr kumimoji="1" lang="en-US" altLang="zh-CN" sz="2400" dirty="0" smtClean="0">
              <a:solidFill>
                <a:srgbClr val="CC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828" name="矩形 3"/>
          <p:cNvSpPr>
            <a:spLocks noChangeArrowheads="1"/>
          </p:cNvSpPr>
          <p:nvPr/>
        </p:nvSpPr>
        <p:spPr bwMode="auto">
          <a:xfrm>
            <a:off x="304800" y="1219202"/>
            <a:ext cx="4572000" cy="507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instruction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delay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slot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executed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whether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or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not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branch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is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taken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Scheduling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problem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for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compiler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Three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strategies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fill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delay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slot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a)   always best choice if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possible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b)  preferred when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branch is taken with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high probability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–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e.g.,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loop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branches</a:t>
            </a:r>
            <a:endParaRPr kumimoji="1" lang="en-US" altLang="zh-CN" sz="2000" dirty="0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	c)    dual case as (b) </a:t>
            </a:r>
            <a:endParaRPr kumimoji="1" lang="zh-CN" altLang="en-US" sz="20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778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295400"/>
            <a:ext cx="45720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0" name="矩形 5"/>
          <p:cNvSpPr>
            <a:spLocks noChangeArrowheads="1"/>
          </p:cNvSpPr>
          <p:nvPr/>
        </p:nvSpPr>
        <p:spPr bwMode="auto">
          <a:xfrm>
            <a:off x="3505200" y="5124452"/>
            <a:ext cx="5334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6182" algn="l"/>
                <a:tab pos="165061" algn="l"/>
                <a:tab pos="355518" algn="l"/>
                <a:tab pos="393608" algn="l"/>
                <a:tab pos="1536341" algn="l"/>
              </a:tabLst>
            </a:pP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Strategies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(b)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and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(c)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can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be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applied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only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if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it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is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ok to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execute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moved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instruction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if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prediction is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wrong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(i.e.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processor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state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is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not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affected)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501"/>
            <a:fld id="{4961FCFA-CF23-474E-8397-1C96C9071D6E}" type="slidenum">
              <a:rPr lang="en-US" altLang="zh-CN">
                <a:solidFill>
                  <a:srgbClr val="000000"/>
                </a:solidFill>
              </a:rPr>
              <a:pPr defTabSz="914501"/>
              <a:t>36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487"/>
            <a:r>
              <a:rPr lang="en-US" altLang="zh-CN" dirty="0" smtClean="0">
                <a:ea typeface="宋体" charset="-122"/>
              </a:rPr>
              <a:t>Summary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682" indent="-307682" defTabSz="820487"/>
            <a:r>
              <a:rPr lang="en-US" altLang="zh-CN" dirty="0" smtClean="0">
                <a:ea typeface="宋体" charset="-122"/>
              </a:rPr>
              <a:t>Three kinds of hazards conspire to make pipelining difficult.</a:t>
            </a:r>
          </a:p>
          <a:p>
            <a:pPr marL="307682" indent="-307682" defTabSz="820487">
              <a:buClr>
                <a:schemeClr val="tx2"/>
              </a:buClr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Structural hazards</a:t>
            </a:r>
            <a:r>
              <a:rPr lang="en-US" altLang="zh-CN" dirty="0" smtClean="0">
                <a:ea typeface="宋体" charset="-122"/>
              </a:rPr>
              <a:t> result from not having enough hardware available to execute multiple instructions simultaneously.</a:t>
            </a:r>
          </a:p>
          <a:p>
            <a:pPr marL="666645" lvl="1" indent="-256402" defTabSz="820487"/>
            <a:r>
              <a:rPr lang="en-US" altLang="zh-CN" dirty="0" smtClean="0">
                <a:ea typeface="宋体" charset="-122"/>
              </a:rPr>
              <a:t>These are avoided by adding more functional units (e.g., more adders or memories) or by redesigning the pipeline stages.</a:t>
            </a:r>
          </a:p>
          <a:p>
            <a:pPr marL="307682" indent="-307682" defTabSz="820487">
              <a:buClr>
                <a:schemeClr val="tx2"/>
              </a:buClr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Data hazards</a:t>
            </a:r>
            <a:r>
              <a:rPr lang="en-US" altLang="zh-CN" dirty="0" smtClean="0">
                <a:ea typeface="宋体" charset="-122"/>
              </a:rPr>
              <a:t> can occur when instructions need to access registers that haven’t been updated yet.</a:t>
            </a:r>
          </a:p>
          <a:p>
            <a:pPr marL="666645" lvl="1" indent="-256402" defTabSz="820487"/>
            <a:r>
              <a:rPr lang="en-US" altLang="zh-CN" dirty="0" smtClean="0">
                <a:ea typeface="宋体" charset="-122"/>
              </a:rPr>
              <a:t>Hazards from R-type instructions can be avoided with forwarding.</a:t>
            </a:r>
          </a:p>
          <a:p>
            <a:pPr marL="666645" lvl="1" indent="-256402" defTabSz="820487"/>
            <a:r>
              <a:rPr lang="en-US" altLang="zh-CN" dirty="0" smtClean="0">
                <a:ea typeface="宋体" charset="-122"/>
              </a:rPr>
              <a:t>Loads can result in a “true” hazard, which must stall the pipeline.</a:t>
            </a:r>
          </a:p>
          <a:p>
            <a:pPr marL="307682" indent="-307682" defTabSz="820487">
              <a:buClr>
                <a:schemeClr val="tx2"/>
              </a:buClr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Control hazards</a:t>
            </a:r>
            <a:r>
              <a:rPr lang="en-US" altLang="zh-CN" dirty="0" smtClean="0">
                <a:ea typeface="宋体" charset="-122"/>
              </a:rPr>
              <a:t> arise when the CPU cannot determine which instruction to fetch next.</a:t>
            </a:r>
          </a:p>
          <a:p>
            <a:pPr marL="666645" lvl="1" indent="-256402" defTabSz="820487"/>
            <a:r>
              <a:rPr lang="en-US" altLang="zh-CN" dirty="0" smtClean="0">
                <a:ea typeface="宋体" charset="-122"/>
              </a:rPr>
              <a:t>We can minimize delays by doing branch tests earlier in the pipeline.</a:t>
            </a:r>
          </a:p>
          <a:p>
            <a:pPr marL="666645" lvl="1" indent="-256402" defTabSz="820487"/>
            <a:r>
              <a:rPr lang="en-US" altLang="zh-CN" dirty="0" smtClean="0">
                <a:ea typeface="宋体" charset="-122"/>
              </a:rPr>
              <a:t>We can also take a chance and predict the branch direction, to make the most of a bad situation.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41327" y="396875"/>
            <a:ext cx="2760648" cy="64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lnSpc>
                <a:spcPts val="4299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Basic Pipeline</a:t>
            </a:r>
            <a:endParaRPr lang="en-US" altLang="zh-CN" sz="3200" dirty="0" smtClean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330325" y="2617790"/>
            <a:ext cx="381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IF       ID       EX     MEM      WB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016125" y="330359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IF        ID        EX       MEM     WB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778125" y="3913190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IF        ID         EX       MEM     WB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540125" y="4522790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IF            ID         EX        MEM     WB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530725" y="5056190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IF            ID         EX      MEM     WB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3616325" y="1398588"/>
            <a:ext cx="259080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Clock number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254125" y="1855790"/>
            <a:ext cx="7467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1           2          3         4              5           6               7            8            9</a:t>
            </a: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111125" y="2465388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111125" y="3227388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111125" y="3836988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111125" y="4446588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111125" y="4979988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111125" y="5589588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1101725" y="1627188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34925" y="2008188"/>
            <a:ext cx="121920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Instr #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263525" y="2770188"/>
            <a:ext cx="60960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i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</a:t>
            </a:r>
            <a:endParaRPr kumimoji="1"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263525" y="3303588"/>
            <a:ext cx="76200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i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 </a:t>
            </a: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+1</a:t>
            </a:r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263525" y="4446588"/>
            <a:ext cx="83820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i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 </a:t>
            </a: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+3</a:t>
            </a:r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263525" y="3913188"/>
            <a:ext cx="76200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i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 </a:t>
            </a: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+2</a:t>
            </a:r>
          </a:p>
        </p:txBody>
      </p:sp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263525" y="5056188"/>
            <a:ext cx="76200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i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 </a:t>
            </a: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+4</a:t>
            </a:r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4225925" y="1931988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>
            <a:off x="3387725" y="1931988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>
            <a:off x="5216525" y="1931988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>
            <a:off x="6207125" y="1931988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276" name="Line 28"/>
          <p:cNvSpPr>
            <a:spLocks noChangeShapeType="1"/>
          </p:cNvSpPr>
          <p:nvPr/>
        </p:nvSpPr>
        <p:spPr bwMode="auto">
          <a:xfrm>
            <a:off x="7197725" y="1931988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277" name="Line 29"/>
          <p:cNvSpPr>
            <a:spLocks noChangeShapeType="1"/>
          </p:cNvSpPr>
          <p:nvPr/>
        </p:nvSpPr>
        <p:spPr bwMode="auto">
          <a:xfrm>
            <a:off x="8112125" y="1931988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278" name="Line 30"/>
          <p:cNvSpPr>
            <a:spLocks noChangeShapeType="1"/>
          </p:cNvSpPr>
          <p:nvPr/>
        </p:nvSpPr>
        <p:spPr bwMode="auto">
          <a:xfrm>
            <a:off x="2549525" y="1931988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279" name="Line 31"/>
          <p:cNvSpPr>
            <a:spLocks noChangeShapeType="1"/>
          </p:cNvSpPr>
          <p:nvPr/>
        </p:nvSpPr>
        <p:spPr bwMode="auto">
          <a:xfrm>
            <a:off x="1863725" y="1931988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41327" y="381000"/>
            <a:ext cx="5852935" cy="57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The First Pipelined Computers</a:t>
            </a:r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4276" name="矩形 6"/>
          <p:cNvSpPr>
            <a:spLocks noChangeArrowheads="1"/>
          </p:cNvSpPr>
          <p:nvPr/>
        </p:nvSpPr>
        <p:spPr bwMode="auto">
          <a:xfrm>
            <a:off x="381000" y="1219202"/>
            <a:ext cx="4648200" cy="434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76182" algn="l"/>
                <a:tab pos="228546" algn="l"/>
                <a:tab pos="368214" algn="l"/>
                <a:tab pos="457092" algn="l"/>
              </a:tabLs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IBM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7030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“Stretch”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76182" algn="l"/>
                <a:tab pos="228546" algn="l"/>
                <a:tab pos="368214" algn="l"/>
                <a:tab pos="457092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–   considered one of the first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76182" algn="l"/>
                <a:tab pos="228546" algn="l"/>
                <a:tab pos="368214" algn="l"/>
                <a:tab pos="457092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general-purpose pipelined computer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76182" algn="l"/>
                <a:tab pos="228546" algn="l"/>
                <a:tab pos="368214" algn="l"/>
                <a:tab pos="457092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(late 1950s)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76182" algn="l"/>
                <a:tab pos="228546" algn="l"/>
                <a:tab pos="368214" algn="l"/>
                <a:tab pos="457092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–   pipeline overlapping fetch, decode,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76182" algn="l"/>
                <a:tab pos="228546" algn="l"/>
                <a:tab pos="368214" algn="l"/>
                <a:tab pos="457092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execute stages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76182" algn="l"/>
                <a:tab pos="228546" algn="l"/>
                <a:tab pos="368214" algn="l"/>
                <a:tab pos="457092" algn="l"/>
              </a:tabLs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CDC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6600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76182" algn="l"/>
                <a:tab pos="228546" algn="l"/>
                <a:tab pos="368214" algn="l"/>
                <a:tab pos="457092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–   Control Data Corp. (</a:t>
            </a:r>
            <a:r>
              <a:rPr kumimoji="1" lang="en-US" altLang="zh-CN" sz="2000" dirty="0" smtClean="0">
                <a:solidFill>
                  <a:srgbClr val="8D0000"/>
                </a:solidFill>
                <a:latin typeface="Arial" charset="0"/>
                <a:ea typeface="宋体" pitchFamily="2" charset="-122"/>
                <a:cs typeface="Arial" charset="0"/>
              </a:rPr>
              <a:t>Seymour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8D0000"/>
                </a:solidFill>
                <a:latin typeface="Arial" charset="0"/>
                <a:ea typeface="宋体" pitchFamily="2" charset="-122"/>
                <a:cs typeface="Arial" charset="0"/>
              </a:rPr>
              <a:t>Cray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)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76182" algn="l"/>
                <a:tab pos="228546" algn="l"/>
                <a:tab pos="368214" algn="l"/>
                <a:tab pos="457092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</a:t>
            </a:r>
            <a:r>
              <a:rPr kumimoji="1" lang="en-US" altLang="zh-CN" sz="2000" dirty="0" smtClean="0">
                <a:solidFill>
                  <a:srgbClr val="8D0000"/>
                </a:solidFill>
                <a:latin typeface="Arial" charset="0"/>
                <a:ea typeface="宋体" pitchFamily="2" charset="-122"/>
                <a:cs typeface="Arial" charset="0"/>
              </a:rPr>
              <a:t>–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000" dirty="0" smtClean="0">
                <a:solidFill>
                  <a:srgbClr val="8D0000"/>
                </a:solidFill>
                <a:latin typeface="Arial" charset="0"/>
                <a:ea typeface="宋体" pitchFamily="2" charset="-122"/>
                <a:cs typeface="Arial" charset="0"/>
              </a:rPr>
              <a:t>the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8D0000"/>
                </a:solidFill>
                <a:latin typeface="Arial" charset="0"/>
                <a:ea typeface="宋体" pitchFamily="2" charset="-122"/>
                <a:cs typeface="Arial" charset="0"/>
              </a:rPr>
              <a:t>first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8D0000"/>
                </a:solidFill>
                <a:latin typeface="Arial" charset="0"/>
                <a:ea typeface="宋体" pitchFamily="2" charset="-122"/>
                <a:cs typeface="Arial" charset="0"/>
              </a:rPr>
              <a:t>supercomputer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(1964)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76182" algn="l"/>
                <a:tab pos="228546" algn="l"/>
                <a:tab pos="368214" algn="l"/>
                <a:tab pos="457092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–   interaction between ISA and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76182" algn="l"/>
                <a:tab pos="228546" algn="l"/>
                <a:tab pos="368214" algn="l"/>
                <a:tab pos="457092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pipeline HW was well understood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76182" algn="l"/>
                <a:tab pos="228546" algn="l"/>
                <a:tab pos="368214" algn="l"/>
                <a:tab pos="457092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ISA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was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kept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simple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on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purpose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76182" algn="l"/>
                <a:tab pos="228546" algn="l"/>
                <a:tab pos="368214" algn="l"/>
                <a:tab pos="457092" algn="l"/>
              </a:tabLs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IBM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360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76182" algn="l"/>
                <a:tab pos="228546" algn="l"/>
                <a:tab pos="368214" algn="l"/>
                <a:tab pos="457092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–   more complex pipeline with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76182" algn="l"/>
                <a:tab pos="228546" algn="l"/>
                <a:tab pos="368214" algn="l"/>
                <a:tab pos="457092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Tomasulo’s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Algorithm (1964)</a:t>
            </a:r>
          </a:p>
        </p:txBody>
      </p:sp>
      <p:pic>
        <p:nvPicPr>
          <p:cNvPr id="5427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1" y="1295400"/>
            <a:ext cx="334168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2" y="4048127"/>
            <a:ext cx="38004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41325" y="381000"/>
            <a:ext cx="8497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MIPS Pipelining: Basic Performance Issues </a:t>
            </a:r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5300" name="矩形 6"/>
          <p:cNvSpPr>
            <a:spLocks noChangeArrowheads="1"/>
          </p:cNvSpPr>
          <p:nvPr/>
        </p:nvSpPr>
        <p:spPr bwMode="auto">
          <a:xfrm>
            <a:off x="381000" y="1219202"/>
            <a:ext cx="5486400" cy="60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kumimoji="1" lang="en-US" altLang="zh-CN" sz="28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Pipelining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improve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CPU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Throughput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(reciprocal of CPU Time)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slightly increases execution time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result: program run faster!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dirty="0" smtClean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dirty="0" smtClean="0">
              <a:solidFill>
                <a:srgbClr val="00009A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dirty="0" smtClean="0">
              <a:solidFill>
                <a:srgbClr val="00009A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kumimoji="1" lang="en-US" altLang="zh-CN" sz="28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Pipelining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8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can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8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be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8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seen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8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as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8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either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decreasing the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CPI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of a multi-cycle un-pipelined implementation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–  decreasing the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CCT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of a single-cycle un-pipelined implementation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dirty="0" smtClean="0">
              <a:solidFill>
                <a:srgbClr val="00009A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76602"/>
            <a:ext cx="5334000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1916832"/>
            <a:ext cx="310515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55303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168402"/>
            <a:ext cx="4581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304927"/>
            <a:ext cx="4800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441326" y="152401"/>
            <a:ext cx="7723545" cy="107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Example: Pipelining Speedup vs.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Multi-cycle Non-Pipelined Implementation</a:t>
            </a:r>
          </a:p>
        </p:txBody>
      </p:sp>
      <p:sp>
        <p:nvSpPr>
          <p:cNvPr id="56324" name="Line 3"/>
          <p:cNvSpPr>
            <a:spLocks noChangeShapeType="1"/>
          </p:cNvSpPr>
          <p:nvPr/>
        </p:nvSpPr>
        <p:spPr bwMode="auto">
          <a:xfrm>
            <a:off x="381000" y="12192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6325" name="矩形 6"/>
          <p:cNvSpPr>
            <a:spLocks noChangeArrowheads="1"/>
          </p:cNvSpPr>
          <p:nvPr/>
        </p:nvSpPr>
        <p:spPr bwMode="auto">
          <a:xfrm>
            <a:off x="304800" y="1371602"/>
            <a:ext cx="4267200" cy="532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Instruction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CPI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	–    4 cycles (branches and stores)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	–    5 cycles (other instructions)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Average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CPI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=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4.75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assuming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	–    15% branches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	–    10% stores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Average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Instruction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err="1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ExecTime</a:t>
            </a:r>
            <a:endParaRPr kumimoji="1" lang="en-US" altLang="zh-CN" sz="2000" dirty="0" smtClean="0">
              <a:solidFill>
                <a:srgbClr val="00009A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4.75ns,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u="sng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assuming CCT = 1ns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Ideal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CPI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=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1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(almost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always)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Average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Instruction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err="1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ExecTime</a:t>
            </a:r>
            <a:endParaRPr kumimoji="1" lang="en-US" altLang="zh-CN" sz="2000" dirty="0" smtClean="0">
              <a:solidFill>
                <a:srgbClr val="00009A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1.2ns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with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CCT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=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1ns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and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clock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overhead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=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0.2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Speedup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3.96x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for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ideal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pipeline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	–    as we’ll see soon, in reality we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		need to sum the pipeline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8092" algn="l"/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		stalled clock cycles 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466243" cy="64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lnSpc>
                <a:spcPts val="4299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Performance limitations</a:t>
            </a:r>
            <a:endParaRPr lang="en-US" altLang="zh-CN" sz="3200" dirty="0" smtClean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412875"/>
            <a:ext cx="7772400" cy="4114800"/>
          </a:xfrm>
          <a:prstGeom prst="rect">
            <a:avLst/>
          </a:prstGeom>
        </p:spPr>
        <p:txBody>
          <a:bodyPr lIns="91418" tIns="45709" rIns="91418" bIns="45709"/>
          <a:lstStyle/>
          <a:p>
            <a:pPr marL="342820" indent="-34282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3200" kern="0" dirty="0">
                <a:solidFill>
                  <a:srgbClr val="000000"/>
                </a:solidFill>
                <a:ea typeface="宋体" pitchFamily="2" charset="-122"/>
              </a:rPr>
              <a:t>Imbalance among pipe stages</a:t>
            </a:r>
          </a:p>
          <a:p>
            <a:pPr marL="742776" lvl="1" indent="-285684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800" kern="0" dirty="0">
                <a:solidFill>
                  <a:srgbClr val="000000"/>
                </a:solidFill>
                <a:ea typeface="宋体" pitchFamily="2" charset="-122"/>
              </a:rPr>
              <a:t>limits cycle time to slowest stage</a:t>
            </a:r>
          </a:p>
          <a:p>
            <a:pPr marL="342820" indent="-34282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3200" kern="0" dirty="0">
                <a:solidFill>
                  <a:srgbClr val="000000"/>
                </a:solidFill>
                <a:ea typeface="宋体" pitchFamily="2" charset="-122"/>
              </a:rPr>
              <a:t>Pipelining overhead</a:t>
            </a:r>
          </a:p>
          <a:p>
            <a:pPr marL="742776" lvl="1" indent="-285684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800" kern="0" dirty="0">
                <a:solidFill>
                  <a:srgbClr val="000000"/>
                </a:solidFill>
                <a:ea typeface="宋体" pitchFamily="2" charset="-122"/>
              </a:rPr>
              <a:t>Pipeline register delay</a:t>
            </a:r>
          </a:p>
          <a:p>
            <a:pPr marL="742776" lvl="1" indent="-285684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800" kern="0" dirty="0">
                <a:solidFill>
                  <a:srgbClr val="000000"/>
                </a:solidFill>
                <a:ea typeface="宋体" pitchFamily="2" charset="-122"/>
              </a:rPr>
              <a:t>Clock skew</a:t>
            </a:r>
          </a:p>
          <a:p>
            <a:pPr marL="342820" indent="-34282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3200" kern="0" dirty="0">
                <a:solidFill>
                  <a:srgbClr val="000000"/>
                </a:solidFill>
                <a:ea typeface="宋体" pitchFamily="2" charset="-122"/>
              </a:rPr>
              <a:t>Clock cycle &gt; clock skew + latch overhead</a:t>
            </a:r>
          </a:p>
          <a:p>
            <a:pPr marL="342820" indent="-34282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3200" kern="0" dirty="0">
                <a:solidFill>
                  <a:srgbClr val="000000"/>
                </a:solidFill>
                <a:ea typeface="宋体" pitchFamily="2" charset="-122"/>
              </a:rPr>
              <a:t>Hazards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41326" y="396875"/>
            <a:ext cx="3716037" cy="64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lnSpc>
                <a:spcPts val="4299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Pipeline Resources</a:t>
            </a:r>
            <a:endParaRPr lang="en-US" altLang="zh-CN" sz="3200" dirty="0" smtClean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58371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0" y="1570038"/>
            <a:ext cx="685800" cy="369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IM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286002" y="1646240"/>
            <a:ext cx="600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ALU</a:t>
            </a:r>
            <a:endParaRPr kumimoji="1" lang="en-US" altLang="zh-CN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2209800" y="1417638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2819400" y="16462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 flipH="1">
            <a:off x="2209800" y="2027238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 flipV="1">
            <a:off x="2209800" y="19510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 flipV="1">
            <a:off x="2209800" y="17986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2209800" y="14176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209800" y="1646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3200400" y="1570038"/>
            <a:ext cx="685800" cy="369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DM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4191000" y="1570038"/>
            <a:ext cx="76200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Reg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066800" y="1493838"/>
            <a:ext cx="76200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Reg</a:t>
            </a:r>
            <a:endParaRPr kumimoji="1"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4495800" y="1493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4800600" y="1493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H="1">
            <a:off x="4495800" y="21034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1371600" y="1493840"/>
            <a:ext cx="3048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1676401" y="1493838"/>
            <a:ext cx="1588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 flipH="1">
            <a:off x="1371600" y="2103440"/>
            <a:ext cx="3048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 flipH="1">
            <a:off x="4191000" y="1493838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>
            <a:off x="4191000" y="1493838"/>
            <a:ext cx="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4191000" y="2103438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 flipH="1">
            <a:off x="1066800" y="1493840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>
            <a:off x="1066801" y="1493838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1066800" y="2103440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1371600" y="1493838"/>
            <a:ext cx="304800" cy="609600"/>
          </a:xfrm>
          <a:prstGeom prst="rect">
            <a:avLst/>
          </a:prstGeom>
          <a:solidFill>
            <a:srgbClr val="FF9999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4191000" y="1493838"/>
            <a:ext cx="304800" cy="609600"/>
          </a:xfrm>
          <a:prstGeom prst="rect">
            <a:avLst/>
          </a:prstGeom>
          <a:solidFill>
            <a:srgbClr val="FF9999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685800" y="18748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 flipV="1">
            <a:off x="914400" y="17224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914400" y="17224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1676400" y="15700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>
            <a:off x="1676400" y="20272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1905000" y="20272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04" name="Line 36"/>
          <p:cNvSpPr>
            <a:spLocks noChangeShapeType="1"/>
          </p:cNvSpPr>
          <p:nvPr/>
        </p:nvSpPr>
        <p:spPr bwMode="auto">
          <a:xfrm>
            <a:off x="1905000" y="23320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05" name="Line 37"/>
          <p:cNvSpPr>
            <a:spLocks noChangeShapeType="1"/>
          </p:cNvSpPr>
          <p:nvPr/>
        </p:nvSpPr>
        <p:spPr bwMode="auto">
          <a:xfrm flipH="1" flipV="1">
            <a:off x="2895600" y="17986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06" name="Line 38"/>
          <p:cNvSpPr>
            <a:spLocks noChangeShapeType="1"/>
          </p:cNvSpPr>
          <p:nvPr/>
        </p:nvSpPr>
        <p:spPr bwMode="auto">
          <a:xfrm>
            <a:off x="2819400" y="17986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07" name="Line 39"/>
          <p:cNvSpPr>
            <a:spLocks noChangeShapeType="1"/>
          </p:cNvSpPr>
          <p:nvPr/>
        </p:nvSpPr>
        <p:spPr bwMode="auto">
          <a:xfrm>
            <a:off x="3886200" y="17986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08" name="Line 40"/>
          <p:cNvSpPr>
            <a:spLocks noChangeShapeType="1"/>
          </p:cNvSpPr>
          <p:nvPr/>
        </p:nvSpPr>
        <p:spPr bwMode="auto">
          <a:xfrm>
            <a:off x="3048000" y="17986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09" name="Line 41"/>
          <p:cNvSpPr>
            <a:spLocks noChangeShapeType="1"/>
          </p:cNvSpPr>
          <p:nvPr/>
        </p:nvSpPr>
        <p:spPr bwMode="auto">
          <a:xfrm>
            <a:off x="3048000" y="23320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 flipV="1">
            <a:off x="4038600" y="17986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11" name="Text Box 43"/>
          <p:cNvSpPr txBox="1">
            <a:spLocks noChangeArrowheads="1"/>
          </p:cNvSpPr>
          <p:nvPr/>
        </p:nvSpPr>
        <p:spPr bwMode="auto">
          <a:xfrm>
            <a:off x="1066800" y="2636838"/>
            <a:ext cx="685800" cy="369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IM</a:t>
            </a:r>
          </a:p>
        </p:txBody>
      </p:sp>
      <p:sp>
        <p:nvSpPr>
          <p:cNvPr id="58412" name="Text Box 44"/>
          <p:cNvSpPr txBox="1">
            <a:spLocks noChangeArrowheads="1"/>
          </p:cNvSpPr>
          <p:nvPr/>
        </p:nvSpPr>
        <p:spPr bwMode="auto">
          <a:xfrm>
            <a:off x="3352802" y="2713040"/>
            <a:ext cx="600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ALU</a:t>
            </a:r>
            <a:endParaRPr kumimoji="1" lang="en-US" altLang="zh-CN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13" name="Line 45"/>
          <p:cNvSpPr>
            <a:spLocks noChangeShapeType="1"/>
          </p:cNvSpPr>
          <p:nvPr/>
        </p:nvSpPr>
        <p:spPr bwMode="auto">
          <a:xfrm>
            <a:off x="3276600" y="2484438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14" name="Line 46"/>
          <p:cNvSpPr>
            <a:spLocks noChangeShapeType="1"/>
          </p:cNvSpPr>
          <p:nvPr/>
        </p:nvSpPr>
        <p:spPr bwMode="auto">
          <a:xfrm>
            <a:off x="3886200" y="27130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15" name="Line 47"/>
          <p:cNvSpPr>
            <a:spLocks noChangeShapeType="1"/>
          </p:cNvSpPr>
          <p:nvPr/>
        </p:nvSpPr>
        <p:spPr bwMode="auto">
          <a:xfrm flipH="1">
            <a:off x="3276600" y="3094038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16" name="Line 48"/>
          <p:cNvSpPr>
            <a:spLocks noChangeShapeType="1"/>
          </p:cNvSpPr>
          <p:nvPr/>
        </p:nvSpPr>
        <p:spPr bwMode="auto">
          <a:xfrm flipV="1">
            <a:off x="3276600" y="30178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17" name="Line 49"/>
          <p:cNvSpPr>
            <a:spLocks noChangeShapeType="1"/>
          </p:cNvSpPr>
          <p:nvPr/>
        </p:nvSpPr>
        <p:spPr bwMode="auto">
          <a:xfrm flipV="1">
            <a:off x="3276600" y="28654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18" name="Line 50"/>
          <p:cNvSpPr>
            <a:spLocks noChangeShapeType="1"/>
          </p:cNvSpPr>
          <p:nvPr/>
        </p:nvSpPr>
        <p:spPr bwMode="auto">
          <a:xfrm>
            <a:off x="3276600" y="24844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19" name="Line 51"/>
          <p:cNvSpPr>
            <a:spLocks noChangeShapeType="1"/>
          </p:cNvSpPr>
          <p:nvPr/>
        </p:nvSpPr>
        <p:spPr bwMode="auto">
          <a:xfrm>
            <a:off x="3276600" y="27130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20" name="Text Box 52"/>
          <p:cNvSpPr txBox="1">
            <a:spLocks noChangeArrowheads="1"/>
          </p:cNvSpPr>
          <p:nvPr/>
        </p:nvSpPr>
        <p:spPr bwMode="auto">
          <a:xfrm>
            <a:off x="4267200" y="2636838"/>
            <a:ext cx="685800" cy="369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DM</a:t>
            </a:r>
          </a:p>
        </p:txBody>
      </p:sp>
      <p:sp>
        <p:nvSpPr>
          <p:cNvPr id="58421" name="Text Box 53"/>
          <p:cNvSpPr txBox="1">
            <a:spLocks noChangeArrowheads="1"/>
          </p:cNvSpPr>
          <p:nvPr/>
        </p:nvSpPr>
        <p:spPr bwMode="auto">
          <a:xfrm>
            <a:off x="5257800" y="2636838"/>
            <a:ext cx="76200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Reg</a:t>
            </a:r>
          </a:p>
        </p:txBody>
      </p:sp>
      <p:sp>
        <p:nvSpPr>
          <p:cNvPr id="58422" name="Text Box 54"/>
          <p:cNvSpPr txBox="1">
            <a:spLocks noChangeArrowheads="1"/>
          </p:cNvSpPr>
          <p:nvPr/>
        </p:nvSpPr>
        <p:spPr bwMode="auto">
          <a:xfrm>
            <a:off x="2133600" y="2560638"/>
            <a:ext cx="76200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Reg</a:t>
            </a:r>
            <a:endParaRPr kumimoji="1"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23" name="Line 55"/>
          <p:cNvSpPr>
            <a:spLocks noChangeShapeType="1"/>
          </p:cNvSpPr>
          <p:nvPr/>
        </p:nvSpPr>
        <p:spPr bwMode="auto">
          <a:xfrm>
            <a:off x="5562600" y="25606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24" name="Line 56"/>
          <p:cNvSpPr>
            <a:spLocks noChangeShapeType="1"/>
          </p:cNvSpPr>
          <p:nvPr/>
        </p:nvSpPr>
        <p:spPr bwMode="auto">
          <a:xfrm>
            <a:off x="5867400" y="25606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25" name="Line 57"/>
          <p:cNvSpPr>
            <a:spLocks noChangeShapeType="1"/>
          </p:cNvSpPr>
          <p:nvPr/>
        </p:nvSpPr>
        <p:spPr bwMode="auto">
          <a:xfrm flipH="1">
            <a:off x="5562600" y="31702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26" name="Line 58"/>
          <p:cNvSpPr>
            <a:spLocks noChangeShapeType="1"/>
          </p:cNvSpPr>
          <p:nvPr/>
        </p:nvSpPr>
        <p:spPr bwMode="auto">
          <a:xfrm>
            <a:off x="2438400" y="2560640"/>
            <a:ext cx="3048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27" name="Line 59"/>
          <p:cNvSpPr>
            <a:spLocks noChangeShapeType="1"/>
          </p:cNvSpPr>
          <p:nvPr/>
        </p:nvSpPr>
        <p:spPr bwMode="auto">
          <a:xfrm>
            <a:off x="2743201" y="2560638"/>
            <a:ext cx="1588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28" name="Line 60"/>
          <p:cNvSpPr>
            <a:spLocks noChangeShapeType="1"/>
          </p:cNvSpPr>
          <p:nvPr/>
        </p:nvSpPr>
        <p:spPr bwMode="auto">
          <a:xfrm flipH="1">
            <a:off x="2438400" y="3170240"/>
            <a:ext cx="3048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29" name="Line 61"/>
          <p:cNvSpPr>
            <a:spLocks noChangeShapeType="1"/>
          </p:cNvSpPr>
          <p:nvPr/>
        </p:nvSpPr>
        <p:spPr bwMode="auto">
          <a:xfrm flipH="1">
            <a:off x="5257800" y="2560638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30" name="Line 62"/>
          <p:cNvSpPr>
            <a:spLocks noChangeShapeType="1"/>
          </p:cNvSpPr>
          <p:nvPr/>
        </p:nvSpPr>
        <p:spPr bwMode="auto">
          <a:xfrm>
            <a:off x="5257800" y="2560638"/>
            <a:ext cx="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31" name="Line 63"/>
          <p:cNvSpPr>
            <a:spLocks noChangeShapeType="1"/>
          </p:cNvSpPr>
          <p:nvPr/>
        </p:nvSpPr>
        <p:spPr bwMode="auto">
          <a:xfrm>
            <a:off x="5257800" y="3170238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32" name="Line 64"/>
          <p:cNvSpPr>
            <a:spLocks noChangeShapeType="1"/>
          </p:cNvSpPr>
          <p:nvPr/>
        </p:nvSpPr>
        <p:spPr bwMode="auto">
          <a:xfrm flipH="1">
            <a:off x="2133600" y="2560640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33" name="Line 65"/>
          <p:cNvSpPr>
            <a:spLocks noChangeShapeType="1"/>
          </p:cNvSpPr>
          <p:nvPr/>
        </p:nvSpPr>
        <p:spPr bwMode="auto">
          <a:xfrm>
            <a:off x="2133601" y="2560638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34" name="Line 66"/>
          <p:cNvSpPr>
            <a:spLocks noChangeShapeType="1"/>
          </p:cNvSpPr>
          <p:nvPr/>
        </p:nvSpPr>
        <p:spPr bwMode="auto">
          <a:xfrm>
            <a:off x="2133600" y="3170240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35" name="Rectangle 67"/>
          <p:cNvSpPr>
            <a:spLocks noChangeArrowheads="1"/>
          </p:cNvSpPr>
          <p:nvPr/>
        </p:nvSpPr>
        <p:spPr bwMode="auto">
          <a:xfrm>
            <a:off x="2438400" y="2560638"/>
            <a:ext cx="304800" cy="609600"/>
          </a:xfrm>
          <a:prstGeom prst="rect">
            <a:avLst/>
          </a:prstGeom>
          <a:solidFill>
            <a:srgbClr val="FF9999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36" name="Rectangle 68"/>
          <p:cNvSpPr>
            <a:spLocks noChangeArrowheads="1"/>
          </p:cNvSpPr>
          <p:nvPr/>
        </p:nvSpPr>
        <p:spPr bwMode="auto">
          <a:xfrm>
            <a:off x="5257800" y="2560638"/>
            <a:ext cx="304800" cy="609600"/>
          </a:xfrm>
          <a:prstGeom prst="rect">
            <a:avLst/>
          </a:prstGeom>
          <a:solidFill>
            <a:srgbClr val="FF9999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37" name="Line 69"/>
          <p:cNvSpPr>
            <a:spLocks noChangeShapeType="1"/>
          </p:cNvSpPr>
          <p:nvPr/>
        </p:nvSpPr>
        <p:spPr bwMode="auto">
          <a:xfrm>
            <a:off x="1752600" y="29416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38" name="Line 70"/>
          <p:cNvSpPr>
            <a:spLocks noChangeShapeType="1"/>
          </p:cNvSpPr>
          <p:nvPr/>
        </p:nvSpPr>
        <p:spPr bwMode="auto">
          <a:xfrm flipV="1">
            <a:off x="1981200" y="27892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39" name="Line 71"/>
          <p:cNvSpPr>
            <a:spLocks noChangeShapeType="1"/>
          </p:cNvSpPr>
          <p:nvPr/>
        </p:nvSpPr>
        <p:spPr bwMode="auto">
          <a:xfrm>
            <a:off x="1981200" y="27892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40" name="Line 72"/>
          <p:cNvSpPr>
            <a:spLocks noChangeShapeType="1"/>
          </p:cNvSpPr>
          <p:nvPr/>
        </p:nvSpPr>
        <p:spPr bwMode="auto">
          <a:xfrm>
            <a:off x="2743200" y="26368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41" name="Line 73"/>
          <p:cNvSpPr>
            <a:spLocks noChangeShapeType="1"/>
          </p:cNvSpPr>
          <p:nvPr/>
        </p:nvSpPr>
        <p:spPr bwMode="auto">
          <a:xfrm>
            <a:off x="2743200" y="30940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42" name="Line 74"/>
          <p:cNvSpPr>
            <a:spLocks noChangeShapeType="1"/>
          </p:cNvSpPr>
          <p:nvPr/>
        </p:nvSpPr>
        <p:spPr bwMode="auto">
          <a:xfrm>
            <a:off x="2971800" y="30940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43" name="Line 75"/>
          <p:cNvSpPr>
            <a:spLocks noChangeShapeType="1"/>
          </p:cNvSpPr>
          <p:nvPr/>
        </p:nvSpPr>
        <p:spPr bwMode="auto">
          <a:xfrm>
            <a:off x="2971800" y="33988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44" name="Line 76"/>
          <p:cNvSpPr>
            <a:spLocks noChangeShapeType="1"/>
          </p:cNvSpPr>
          <p:nvPr/>
        </p:nvSpPr>
        <p:spPr bwMode="auto">
          <a:xfrm flipH="1" flipV="1">
            <a:off x="3962400" y="28654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45" name="Line 77"/>
          <p:cNvSpPr>
            <a:spLocks noChangeShapeType="1"/>
          </p:cNvSpPr>
          <p:nvPr/>
        </p:nvSpPr>
        <p:spPr bwMode="auto">
          <a:xfrm>
            <a:off x="3886200" y="28654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46" name="Line 78"/>
          <p:cNvSpPr>
            <a:spLocks noChangeShapeType="1"/>
          </p:cNvSpPr>
          <p:nvPr/>
        </p:nvSpPr>
        <p:spPr bwMode="auto">
          <a:xfrm>
            <a:off x="4953000" y="28654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47" name="Line 79"/>
          <p:cNvSpPr>
            <a:spLocks noChangeShapeType="1"/>
          </p:cNvSpPr>
          <p:nvPr/>
        </p:nvSpPr>
        <p:spPr bwMode="auto">
          <a:xfrm>
            <a:off x="4114800" y="28654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48" name="Line 80"/>
          <p:cNvSpPr>
            <a:spLocks noChangeShapeType="1"/>
          </p:cNvSpPr>
          <p:nvPr/>
        </p:nvSpPr>
        <p:spPr bwMode="auto">
          <a:xfrm>
            <a:off x="4114800" y="33988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49" name="Line 81"/>
          <p:cNvSpPr>
            <a:spLocks noChangeShapeType="1"/>
          </p:cNvSpPr>
          <p:nvPr/>
        </p:nvSpPr>
        <p:spPr bwMode="auto">
          <a:xfrm flipV="1">
            <a:off x="5105400" y="28654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50" name="Text Box 82"/>
          <p:cNvSpPr txBox="1">
            <a:spLocks noChangeArrowheads="1"/>
          </p:cNvSpPr>
          <p:nvPr/>
        </p:nvSpPr>
        <p:spPr bwMode="auto">
          <a:xfrm>
            <a:off x="2133600" y="3703638"/>
            <a:ext cx="685800" cy="369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IM</a:t>
            </a:r>
          </a:p>
        </p:txBody>
      </p:sp>
      <p:sp>
        <p:nvSpPr>
          <p:cNvPr id="58451" name="Text Box 83"/>
          <p:cNvSpPr txBox="1">
            <a:spLocks noChangeArrowheads="1"/>
          </p:cNvSpPr>
          <p:nvPr/>
        </p:nvSpPr>
        <p:spPr bwMode="auto">
          <a:xfrm>
            <a:off x="4419602" y="3779840"/>
            <a:ext cx="600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ALU</a:t>
            </a:r>
            <a:endParaRPr kumimoji="1" lang="en-US" altLang="zh-CN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52" name="Line 84"/>
          <p:cNvSpPr>
            <a:spLocks noChangeShapeType="1"/>
          </p:cNvSpPr>
          <p:nvPr/>
        </p:nvSpPr>
        <p:spPr bwMode="auto">
          <a:xfrm>
            <a:off x="4343400" y="3551238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53" name="Line 85"/>
          <p:cNvSpPr>
            <a:spLocks noChangeShapeType="1"/>
          </p:cNvSpPr>
          <p:nvPr/>
        </p:nvSpPr>
        <p:spPr bwMode="auto">
          <a:xfrm>
            <a:off x="4953000" y="37798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54" name="Line 86"/>
          <p:cNvSpPr>
            <a:spLocks noChangeShapeType="1"/>
          </p:cNvSpPr>
          <p:nvPr/>
        </p:nvSpPr>
        <p:spPr bwMode="auto">
          <a:xfrm flipH="1">
            <a:off x="4343400" y="4160838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55" name="Line 87"/>
          <p:cNvSpPr>
            <a:spLocks noChangeShapeType="1"/>
          </p:cNvSpPr>
          <p:nvPr/>
        </p:nvSpPr>
        <p:spPr bwMode="auto">
          <a:xfrm flipV="1">
            <a:off x="4343400" y="40846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56" name="Line 88"/>
          <p:cNvSpPr>
            <a:spLocks noChangeShapeType="1"/>
          </p:cNvSpPr>
          <p:nvPr/>
        </p:nvSpPr>
        <p:spPr bwMode="auto">
          <a:xfrm flipV="1">
            <a:off x="4343400" y="3932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57" name="Line 89"/>
          <p:cNvSpPr>
            <a:spLocks noChangeShapeType="1"/>
          </p:cNvSpPr>
          <p:nvPr/>
        </p:nvSpPr>
        <p:spPr bwMode="auto">
          <a:xfrm>
            <a:off x="4343400" y="35512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58" name="Line 90"/>
          <p:cNvSpPr>
            <a:spLocks noChangeShapeType="1"/>
          </p:cNvSpPr>
          <p:nvPr/>
        </p:nvSpPr>
        <p:spPr bwMode="auto">
          <a:xfrm>
            <a:off x="4343400" y="37798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59" name="Text Box 91"/>
          <p:cNvSpPr txBox="1">
            <a:spLocks noChangeArrowheads="1"/>
          </p:cNvSpPr>
          <p:nvPr/>
        </p:nvSpPr>
        <p:spPr bwMode="auto">
          <a:xfrm>
            <a:off x="5334000" y="3703638"/>
            <a:ext cx="685800" cy="369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DM</a:t>
            </a:r>
          </a:p>
        </p:txBody>
      </p:sp>
      <p:sp>
        <p:nvSpPr>
          <p:cNvPr id="58460" name="Text Box 92"/>
          <p:cNvSpPr txBox="1">
            <a:spLocks noChangeArrowheads="1"/>
          </p:cNvSpPr>
          <p:nvPr/>
        </p:nvSpPr>
        <p:spPr bwMode="auto">
          <a:xfrm>
            <a:off x="6324600" y="3703638"/>
            <a:ext cx="76200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Reg</a:t>
            </a:r>
          </a:p>
        </p:txBody>
      </p:sp>
      <p:sp>
        <p:nvSpPr>
          <p:cNvPr id="58461" name="Text Box 93"/>
          <p:cNvSpPr txBox="1">
            <a:spLocks noChangeArrowheads="1"/>
          </p:cNvSpPr>
          <p:nvPr/>
        </p:nvSpPr>
        <p:spPr bwMode="auto">
          <a:xfrm>
            <a:off x="3200400" y="3627438"/>
            <a:ext cx="76200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Reg</a:t>
            </a:r>
            <a:endParaRPr kumimoji="1"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62" name="Line 94"/>
          <p:cNvSpPr>
            <a:spLocks noChangeShapeType="1"/>
          </p:cNvSpPr>
          <p:nvPr/>
        </p:nvSpPr>
        <p:spPr bwMode="auto">
          <a:xfrm>
            <a:off x="6629400" y="36274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6934200" y="36274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64" name="Line 96"/>
          <p:cNvSpPr>
            <a:spLocks noChangeShapeType="1"/>
          </p:cNvSpPr>
          <p:nvPr/>
        </p:nvSpPr>
        <p:spPr bwMode="auto">
          <a:xfrm flipH="1">
            <a:off x="6629400" y="42370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65" name="Line 97"/>
          <p:cNvSpPr>
            <a:spLocks noChangeShapeType="1"/>
          </p:cNvSpPr>
          <p:nvPr/>
        </p:nvSpPr>
        <p:spPr bwMode="auto">
          <a:xfrm>
            <a:off x="3505200" y="3627440"/>
            <a:ext cx="3048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66" name="Line 98"/>
          <p:cNvSpPr>
            <a:spLocks noChangeShapeType="1"/>
          </p:cNvSpPr>
          <p:nvPr/>
        </p:nvSpPr>
        <p:spPr bwMode="auto">
          <a:xfrm>
            <a:off x="3810001" y="3627438"/>
            <a:ext cx="1588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67" name="Line 99"/>
          <p:cNvSpPr>
            <a:spLocks noChangeShapeType="1"/>
          </p:cNvSpPr>
          <p:nvPr/>
        </p:nvSpPr>
        <p:spPr bwMode="auto">
          <a:xfrm flipH="1">
            <a:off x="3505200" y="4237040"/>
            <a:ext cx="3048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68" name="Line 100"/>
          <p:cNvSpPr>
            <a:spLocks noChangeShapeType="1"/>
          </p:cNvSpPr>
          <p:nvPr/>
        </p:nvSpPr>
        <p:spPr bwMode="auto">
          <a:xfrm flipH="1">
            <a:off x="6324600" y="3627438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69" name="Line 101"/>
          <p:cNvSpPr>
            <a:spLocks noChangeShapeType="1"/>
          </p:cNvSpPr>
          <p:nvPr/>
        </p:nvSpPr>
        <p:spPr bwMode="auto">
          <a:xfrm>
            <a:off x="6324600" y="3627438"/>
            <a:ext cx="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70" name="Line 102"/>
          <p:cNvSpPr>
            <a:spLocks noChangeShapeType="1"/>
          </p:cNvSpPr>
          <p:nvPr/>
        </p:nvSpPr>
        <p:spPr bwMode="auto">
          <a:xfrm>
            <a:off x="6324600" y="4237038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71" name="Line 103"/>
          <p:cNvSpPr>
            <a:spLocks noChangeShapeType="1"/>
          </p:cNvSpPr>
          <p:nvPr/>
        </p:nvSpPr>
        <p:spPr bwMode="auto">
          <a:xfrm flipH="1">
            <a:off x="3200400" y="3627440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72" name="Line 104"/>
          <p:cNvSpPr>
            <a:spLocks noChangeShapeType="1"/>
          </p:cNvSpPr>
          <p:nvPr/>
        </p:nvSpPr>
        <p:spPr bwMode="auto">
          <a:xfrm>
            <a:off x="3200401" y="3627438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73" name="Line 105"/>
          <p:cNvSpPr>
            <a:spLocks noChangeShapeType="1"/>
          </p:cNvSpPr>
          <p:nvPr/>
        </p:nvSpPr>
        <p:spPr bwMode="auto">
          <a:xfrm>
            <a:off x="3200400" y="4237040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74" name="Rectangle 106"/>
          <p:cNvSpPr>
            <a:spLocks noChangeArrowheads="1"/>
          </p:cNvSpPr>
          <p:nvPr/>
        </p:nvSpPr>
        <p:spPr bwMode="auto">
          <a:xfrm>
            <a:off x="3505200" y="3627438"/>
            <a:ext cx="304800" cy="609600"/>
          </a:xfrm>
          <a:prstGeom prst="rect">
            <a:avLst/>
          </a:prstGeom>
          <a:solidFill>
            <a:srgbClr val="FF9999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75" name="Rectangle 107"/>
          <p:cNvSpPr>
            <a:spLocks noChangeArrowheads="1"/>
          </p:cNvSpPr>
          <p:nvPr/>
        </p:nvSpPr>
        <p:spPr bwMode="auto">
          <a:xfrm>
            <a:off x="6324600" y="3627438"/>
            <a:ext cx="304800" cy="609600"/>
          </a:xfrm>
          <a:prstGeom prst="rect">
            <a:avLst/>
          </a:prstGeom>
          <a:solidFill>
            <a:srgbClr val="FF9999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76" name="Line 108"/>
          <p:cNvSpPr>
            <a:spLocks noChangeShapeType="1"/>
          </p:cNvSpPr>
          <p:nvPr/>
        </p:nvSpPr>
        <p:spPr bwMode="auto">
          <a:xfrm>
            <a:off x="2819400" y="40084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77" name="Line 109"/>
          <p:cNvSpPr>
            <a:spLocks noChangeShapeType="1"/>
          </p:cNvSpPr>
          <p:nvPr/>
        </p:nvSpPr>
        <p:spPr bwMode="auto">
          <a:xfrm flipV="1">
            <a:off x="3048000" y="38560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78" name="Line 110"/>
          <p:cNvSpPr>
            <a:spLocks noChangeShapeType="1"/>
          </p:cNvSpPr>
          <p:nvPr/>
        </p:nvSpPr>
        <p:spPr bwMode="auto">
          <a:xfrm>
            <a:off x="3048000" y="38560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79" name="Line 111"/>
          <p:cNvSpPr>
            <a:spLocks noChangeShapeType="1"/>
          </p:cNvSpPr>
          <p:nvPr/>
        </p:nvSpPr>
        <p:spPr bwMode="auto">
          <a:xfrm>
            <a:off x="3810000" y="37036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80" name="Line 112"/>
          <p:cNvSpPr>
            <a:spLocks noChangeShapeType="1"/>
          </p:cNvSpPr>
          <p:nvPr/>
        </p:nvSpPr>
        <p:spPr bwMode="auto">
          <a:xfrm>
            <a:off x="3810000" y="41608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81" name="Line 113"/>
          <p:cNvSpPr>
            <a:spLocks noChangeShapeType="1"/>
          </p:cNvSpPr>
          <p:nvPr/>
        </p:nvSpPr>
        <p:spPr bwMode="auto">
          <a:xfrm>
            <a:off x="4038600" y="41608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82" name="Line 114"/>
          <p:cNvSpPr>
            <a:spLocks noChangeShapeType="1"/>
          </p:cNvSpPr>
          <p:nvPr/>
        </p:nvSpPr>
        <p:spPr bwMode="auto">
          <a:xfrm>
            <a:off x="4038600" y="44656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83" name="Line 115"/>
          <p:cNvSpPr>
            <a:spLocks noChangeShapeType="1"/>
          </p:cNvSpPr>
          <p:nvPr/>
        </p:nvSpPr>
        <p:spPr bwMode="auto">
          <a:xfrm flipH="1" flipV="1">
            <a:off x="5029200" y="39322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84" name="Line 116"/>
          <p:cNvSpPr>
            <a:spLocks noChangeShapeType="1"/>
          </p:cNvSpPr>
          <p:nvPr/>
        </p:nvSpPr>
        <p:spPr bwMode="auto">
          <a:xfrm>
            <a:off x="4953000" y="39322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85" name="Line 117"/>
          <p:cNvSpPr>
            <a:spLocks noChangeShapeType="1"/>
          </p:cNvSpPr>
          <p:nvPr/>
        </p:nvSpPr>
        <p:spPr bwMode="auto">
          <a:xfrm>
            <a:off x="6019800" y="39322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86" name="Line 118"/>
          <p:cNvSpPr>
            <a:spLocks noChangeShapeType="1"/>
          </p:cNvSpPr>
          <p:nvPr/>
        </p:nvSpPr>
        <p:spPr bwMode="auto">
          <a:xfrm>
            <a:off x="5181600" y="39322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87" name="Line 119"/>
          <p:cNvSpPr>
            <a:spLocks noChangeShapeType="1"/>
          </p:cNvSpPr>
          <p:nvPr/>
        </p:nvSpPr>
        <p:spPr bwMode="auto">
          <a:xfrm>
            <a:off x="5181600" y="44656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88" name="Line 120"/>
          <p:cNvSpPr>
            <a:spLocks noChangeShapeType="1"/>
          </p:cNvSpPr>
          <p:nvPr/>
        </p:nvSpPr>
        <p:spPr bwMode="auto">
          <a:xfrm flipV="1">
            <a:off x="6172200" y="39322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89" name="Text Box 121"/>
          <p:cNvSpPr txBox="1">
            <a:spLocks noChangeArrowheads="1"/>
          </p:cNvSpPr>
          <p:nvPr/>
        </p:nvSpPr>
        <p:spPr bwMode="auto">
          <a:xfrm>
            <a:off x="3200400" y="4770438"/>
            <a:ext cx="685800" cy="369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IM</a:t>
            </a:r>
          </a:p>
        </p:txBody>
      </p:sp>
      <p:sp>
        <p:nvSpPr>
          <p:cNvPr id="58490" name="Text Box 122"/>
          <p:cNvSpPr txBox="1">
            <a:spLocks noChangeArrowheads="1"/>
          </p:cNvSpPr>
          <p:nvPr/>
        </p:nvSpPr>
        <p:spPr bwMode="auto">
          <a:xfrm>
            <a:off x="5486402" y="4846640"/>
            <a:ext cx="600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ALU</a:t>
            </a:r>
            <a:endParaRPr kumimoji="1" lang="en-US" altLang="zh-CN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91" name="Line 123"/>
          <p:cNvSpPr>
            <a:spLocks noChangeShapeType="1"/>
          </p:cNvSpPr>
          <p:nvPr/>
        </p:nvSpPr>
        <p:spPr bwMode="auto">
          <a:xfrm>
            <a:off x="5410200" y="4618038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92" name="Line 124"/>
          <p:cNvSpPr>
            <a:spLocks noChangeShapeType="1"/>
          </p:cNvSpPr>
          <p:nvPr/>
        </p:nvSpPr>
        <p:spPr bwMode="auto">
          <a:xfrm>
            <a:off x="6019800" y="48466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93" name="Line 125"/>
          <p:cNvSpPr>
            <a:spLocks noChangeShapeType="1"/>
          </p:cNvSpPr>
          <p:nvPr/>
        </p:nvSpPr>
        <p:spPr bwMode="auto">
          <a:xfrm flipH="1">
            <a:off x="5410200" y="5227638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94" name="Line 126"/>
          <p:cNvSpPr>
            <a:spLocks noChangeShapeType="1"/>
          </p:cNvSpPr>
          <p:nvPr/>
        </p:nvSpPr>
        <p:spPr bwMode="auto">
          <a:xfrm flipV="1">
            <a:off x="5410200" y="51514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95" name="Line 127"/>
          <p:cNvSpPr>
            <a:spLocks noChangeShapeType="1"/>
          </p:cNvSpPr>
          <p:nvPr/>
        </p:nvSpPr>
        <p:spPr bwMode="auto">
          <a:xfrm flipV="1">
            <a:off x="5410200" y="49990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96" name="Line 128"/>
          <p:cNvSpPr>
            <a:spLocks noChangeShapeType="1"/>
          </p:cNvSpPr>
          <p:nvPr/>
        </p:nvSpPr>
        <p:spPr bwMode="auto">
          <a:xfrm>
            <a:off x="5410200" y="46180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97" name="Line 129"/>
          <p:cNvSpPr>
            <a:spLocks noChangeShapeType="1"/>
          </p:cNvSpPr>
          <p:nvPr/>
        </p:nvSpPr>
        <p:spPr bwMode="auto">
          <a:xfrm>
            <a:off x="5410200" y="48466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98" name="Text Box 130"/>
          <p:cNvSpPr txBox="1">
            <a:spLocks noChangeArrowheads="1"/>
          </p:cNvSpPr>
          <p:nvPr/>
        </p:nvSpPr>
        <p:spPr bwMode="auto">
          <a:xfrm>
            <a:off x="6400800" y="4770438"/>
            <a:ext cx="685800" cy="369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DM</a:t>
            </a:r>
          </a:p>
        </p:txBody>
      </p:sp>
      <p:sp>
        <p:nvSpPr>
          <p:cNvPr id="58499" name="Text Box 131"/>
          <p:cNvSpPr txBox="1">
            <a:spLocks noChangeArrowheads="1"/>
          </p:cNvSpPr>
          <p:nvPr/>
        </p:nvSpPr>
        <p:spPr bwMode="auto">
          <a:xfrm>
            <a:off x="7391400" y="4770438"/>
            <a:ext cx="76200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Reg</a:t>
            </a:r>
          </a:p>
        </p:txBody>
      </p:sp>
      <p:sp>
        <p:nvSpPr>
          <p:cNvPr id="58500" name="Text Box 132"/>
          <p:cNvSpPr txBox="1">
            <a:spLocks noChangeArrowheads="1"/>
          </p:cNvSpPr>
          <p:nvPr/>
        </p:nvSpPr>
        <p:spPr bwMode="auto">
          <a:xfrm>
            <a:off x="4267200" y="4694238"/>
            <a:ext cx="76200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Reg</a:t>
            </a:r>
            <a:endParaRPr kumimoji="1"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01" name="Line 133"/>
          <p:cNvSpPr>
            <a:spLocks noChangeShapeType="1"/>
          </p:cNvSpPr>
          <p:nvPr/>
        </p:nvSpPr>
        <p:spPr bwMode="auto">
          <a:xfrm>
            <a:off x="7696200" y="46942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02" name="Line 134"/>
          <p:cNvSpPr>
            <a:spLocks noChangeShapeType="1"/>
          </p:cNvSpPr>
          <p:nvPr/>
        </p:nvSpPr>
        <p:spPr bwMode="auto">
          <a:xfrm>
            <a:off x="8001000" y="4694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03" name="Line 135"/>
          <p:cNvSpPr>
            <a:spLocks noChangeShapeType="1"/>
          </p:cNvSpPr>
          <p:nvPr/>
        </p:nvSpPr>
        <p:spPr bwMode="auto">
          <a:xfrm flipH="1">
            <a:off x="7696200" y="5303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04" name="Line 136"/>
          <p:cNvSpPr>
            <a:spLocks noChangeShapeType="1"/>
          </p:cNvSpPr>
          <p:nvPr/>
        </p:nvSpPr>
        <p:spPr bwMode="auto">
          <a:xfrm>
            <a:off x="4572000" y="4694240"/>
            <a:ext cx="3048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05" name="Line 137"/>
          <p:cNvSpPr>
            <a:spLocks noChangeShapeType="1"/>
          </p:cNvSpPr>
          <p:nvPr/>
        </p:nvSpPr>
        <p:spPr bwMode="auto">
          <a:xfrm>
            <a:off x="4876801" y="4694238"/>
            <a:ext cx="1588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06" name="Line 138"/>
          <p:cNvSpPr>
            <a:spLocks noChangeShapeType="1"/>
          </p:cNvSpPr>
          <p:nvPr/>
        </p:nvSpPr>
        <p:spPr bwMode="auto">
          <a:xfrm flipH="1">
            <a:off x="4572000" y="5303840"/>
            <a:ext cx="3048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07" name="Line 139"/>
          <p:cNvSpPr>
            <a:spLocks noChangeShapeType="1"/>
          </p:cNvSpPr>
          <p:nvPr/>
        </p:nvSpPr>
        <p:spPr bwMode="auto">
          <a:xfrm flipH="1">
            <a:off x="7391400" y="4694238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08" name="Line 140"/>
          <p:cNvSpPr>
            <a:spLocks noChangeShapeType="1"/>
          </p:cNvSpPr>
          <p:nvPr/>
        </p:nvSpPr>
        <p:spPr bwMode="auto">
          <a:xfrm>
            <a:off x="7391400" y="4694238"/>
            <a:ext cx="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09" name="Line 141"/>
          <p:cNvSpPr>
            <a:spLocks noChangeShapeType="1"/>
          </p:cNvSpPr>
          <p:nvPr/>
        </p:nvSpPr>
        <p:spPr bwMode="auto">
          <a:xfrm>
            <a:off x="7391400" y="5303838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10" name="Line 142"/>
          <p:cNvSpPr>
            <a:spLocks noChangeShapeType="1"/>
          </p:cNvSpPr>
          <p:nvPr/>
        </p:nvSpPr>
        <p:spPr bwMode="auto">
          <a:xfrm flipH="1">
            <a:off x="4267200" y="4694240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11" name="Line 143"/>
          <p:cNvSpPr>
            <a:spLocks noChangeShapeType="1"/>
          </p:cNvSpPr>
          <p:nvPr/>
        </p:nvSpPr>
        <p:spPr bwMode="auto">
          <a:xfrm>
            <a:off x="4267201" y="4694238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12" name="Line 144"/>
          <p:cNvSpPr>
            <a:spLocks noChangeShapeType="1"/>
          </p:cNvSpPr>
          <p:nvPr/>
        </p:nvSpPr>
        <p:spPr bwMode="auto">
          <a:xfrm>
            <a:off x="4267200" y="5303840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13" name="Rectangle 145"/>
          <p:cNvSpPr>
            <a:spLocks noChangeArrowheads="1"/>
          </p:cNvSpPr>
          <p:nvPr/>
        </p:nvSpPr>
        <p:spPr bwMode="auto">
          <a:xfrm>
            <a:off x="4572000" y="4694238"/>
            <a:ext cx="304800" cy="609600"/>
          </a:xfrm>
          <a:prstGeom prst="rect">
            <a:avLst/>
          </a:prstGeom>
          <a:solidFill>
            <a:srgbClr val="FF9999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14" name="Rectangle 146"/>
          <p:cNvSpPr>
            <a:spLocks noChangeArrowheads="1"/>
          </p:cNvSpPr>
          <p:nvPr/>
        </p:nvSpPr>
        <p:spPr bwMode="auto">
          <a:xfrm>
            <a:off x="7391400" y="4694238"/>
            <a:ext cx="304800" cy="609600"/>
          </a:xfrm>
          <a:prstGeom prst="rect">
            <a:avLst/>
          </a:prstGeom>
          <a:solidFill>
            <a:srgbClr val="FF9999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15" name="Line 147"/>
          <p:cNvSpPr>
            <a:spLocks noChangeShapeType="1"/>
          </p:cNvSpPr>
          <p:nvPr/>
        </p:nvSpPr>
        <p:spPr bwMode="auto">
          <a:xfrm>
            <a:off x="3886200" y="50752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16" name="Line 148"/>
          <p:cNvSpPr>
            <a:spLocks noChangeShapeType="1"/>
          </p:cNvSpPr>
          <p:nvPr/>
        </p:nvSpPr>
        <p:spPr bwMode="auto">
          <a:xfrm flipV="1">
            <a:off x="4114800" y="49228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17" name="Line 149"/>
          <p:cNvSpPr>
            <a:spLocks noChangeShapeType="1"/>
          </p:cNvSpPr>
          <p:nvPr/>
        </p:nvSpPr>
        <p:spPr bwMode="auto">
          <a:xfrm>
            <a:off x="4114800" y="49228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18" name="Line 150"/>
          <p:cNvSpPr>
            <a:spLocks noChangeShapeType="1"/>
          </p:cNvSpPr>
          <p:nvPr/>
        </p:nvSpPr>
        <p:spPr bwMode="auto">
          <a:xfrm>
            <a:off x="4876800" y="47704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19" name="Line 151"/>
          <p:cNvSpPr>
            <a:spLocks noChangeShapeType="1"/>
          </p:cNvSpPr>
          <p:nvPr/>
        </p:nvSpPr>
        <p:spPr bwMode="auto">
          <a:xfrm>
            <a:off x="4876800" y="52276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20" name="Line 152"/>
          <p:cNvSpPr>
            <a:spLocks noChangeShapeType="1"/>
          </p:cNvSpPr>
          <p:nvPr/>
        </p:nvSpPr>
        <p:spPr bwMode="auto">
          <a:xfrm>
            <a:off x="5105400" y="52276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21" name="Line 153"/>
          <p:cNvSpPr>
            <a:spLocks noChangeShapeType="1"/>
          </p:cNvSpPr>
          <p:nvPr/>
        </p:nvSpPr>
        <p:spPr bwMode="auto">
          <a:xfrm>
            <a:off x="5105400" y="55324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22" name="Line 154"/>
          <p:cNvSpPr>
            <a:spLocks noChangeShapeType="1"/>
          </p:cNvSpPr>
          <p:nvPr/>
        </p:nvSpPr>
        <p:spPr bwMode="auto">
          <a:xfrm flipH="1" flipV="1">
            <a:off x="6096000" y="49990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23" name="Line 155"/>
          <p:cNvSpPr>
            <a:spLocks noChangeShapeType="1"/>
          </p:cNvSpPr>
          <p:nvPr/>
        </p:nvSpPr>
        <p:spPr bwMode="auto">
          <a:xfrm>
            <a:off x="6019800" y="49990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24" name="Line 156"/>
          <p:cNvSpPr>
            <a:spLocks noChangeShapeType="1"/>
          </p:cNvSpPr>
          <p:nvPr/>
        </p:nvSpPr>
        <p:spPr bwMode="auto">
          <a:xfrm>
            <a:off x="7086600" y="49990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25" name="Line 157"/>
          <p:cNvSpPr>
            <a:spLocks noChangeShapeType="1"/>
          </p:cNvSpPr>
          <p:nvPr/>
        </p:nvSpPr>
        <p:spPr bwMode="auto">
          <a:xfrm>
            <a:off x="6248400" y="49990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26" name="Line 158"/>
          <p:cNvSpPr>
            <a:spLocks noChangeShapeType="1"/>
          </p:cNvSpPr>
          <p:nvPr/>
        </p:nvSpPr>
        <p:spPr bwMode="auto">
          <a:xfrm>
            <a:off x="6248400" y="55324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27" name="Line 159"/>
          <p:cNvSpPr>
            <a:spLocks noChangeShapeType="1"/>
          </p:cNvSpPr>
          <p:nvPr/>
        </p:nvSpPr>
        <p:spPr bwMode="auto">
          <a:xfrm flipV="1">
            <a:off x="7239000" y="49990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28" name="Text Box 160"/>
          <p:cNvSpPr txBox="1">
            <a:spLocks noChangeArrowheads="1"/>
          </p:cNvSpPr>
          <p:nvPr/>
        </p:nvSpPr>
        <p:spPr bwMode="auto">
          <a:xfrm>
            <a:off x="4191000" y="5837238"/>
            <a:ext cx="685800" cy="369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IM</a:t>
            </a:r>
          </a:p>
        </p:txBody>
      </p:sp>
      <p:sp>
        <p:nvSpPr>
          <p:cNvPr id="58529" name="Text Box 161"/>
          <p:cNvSpPr txBox="1">
            <a:spLocks noChangeArrowheads="1"/>
          </p:cNvSpPr>
          <p:nvPr/>
        </p:nvSpPr>
        <p:spPr bwMode="auto">
          <a:xfrm>
            <a:off x="6477002" y="5913440"/>
            <a:ext cx="600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ALU</a:t>
            </a:r>
            <a:endParaRPr kumimoji="1" lang="en-US" altLang="zh-CN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30" name="Line 162"/>
          <p:cNvSpPr>
            <a:spLocks noChangeShapeType="1"/>
          </p:cNvSpPr>
          <p:nvPr/>
        </p:nvSpPr>
        <p:spPr bwMode="auto">
          <a:xfrm>
            <a:off x="6400800" y="5684838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31" name="Line 163"/>
          <p:cNvSpPr>
            <a:spLocks noChangeShapeType="1"/>
          </p:cNvSpPr>
          <p:nvPr/>
        </p:nvSpPr>
        <p:spPr bwMode="auto">
          <a:xfrm>
            <a:off x="7010400" y="59134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32" name="Line 164"/>
          <p:cNvSpPr>
            <a:spLocks noChangeShapeType="1"/>
          </p:cNvSpPr>
          <p:nvPr/>
        </p:nvSpPr>
        <p:spPr bwMode="auto">
          <a:xfrm flipH="1">
            <a:off x="6400800" y="6294438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33" name="Line 165"/>
          <p:cNvSpPr>
            <a:spLocks noChangeShapeType="1"/>
          </p:cNvSpPr>
          <p:nvPr/>
        </p:nvSpPr>
        <p:spPr bwMode="auto">
          <a:xfrm flipV="1">
            <a:off x="6400800" y="62182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34" name="Line 166"/>
          <p:cNvSpPr>
            <a:spLocks noChangeShapeType="1"/>
          </p:cNvSpPr>
          <p:nvPr/>
        </p:nvSpPr>
        <p:spPr bwMode="auto">
          <a:xfrm flipV="1">
            <a:off x="6400800" y="60658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35" name="Line 167"/>
          <p:cNvSpPr>
            <a:spLocks noChangeShapeType="1"/>
          </p:cNvSpPr>
          <p:nvPr/>
        </p:nvSpPr>
        <p:spPr bwMode="auto">
          <a:xfrm>
            <a:off x="6400800" y="56848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36" name="Line 168"/>
          <p:cNvSpPr>
            <a:spLocks noChangeShapeType="1"/>
          </p:cNvSpPr>
          <p:nvPr/>
        </p:nvSpPr>
        <p:spPr bwMode="auto">
          <a:xfrm>
            <a:off x="6400800" y="59134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37" name="Text Box 169"/>
          <p:cNvSpPr txBox="1">
            <a:spLocks noChangeArrowheads="1"/>
          </p:cNvSpPr>
          <p:nvPr/>
        </p:nvSpPr>
        <p:spPr bwMode="auto">
          <a:xfrm>
            <a:off x="7391400" y="5837238"/>
            <a:ext cx="685800" cy="369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DM</a:t>
            </a:r>
          </a:p>
        </p:txBody>
      </p:sp>
      <p:sp>
        <p:nvSpPr>
          <p:cNvPr id="58538" name="Text Box 170"/>
          <p:cNvSpPr txBox="1">
            <a:spLocks noChangeArrowheads="1"/>
          </p:cNvSpPr>
          <p:nvPr/>
        </p:nvSpPr>
        <p:spPr bwMode="auto">
          <a:xfrm>
            <a:off x="8382000" y="5837238"/>
            <a:ext cx="76200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Reg</a:t>
            </a:r>
          </a:p>
        </p:txBody>
      </p:sp>
      <p:sp>
        <p:nvSpPr>
          <p:cNvPr id="58539" name="Text Box 171"/>
          <p:cNvSpPr txBox="1">
            <a:spLocks noChangeArrowheads="1"/>
          </p:cNvSpPr>
          <p:nvPr/>
        </p:nvSpPr>
        <p:spPr bwMode="auto">
          <a:xfrm>
            <a:off x="5257800" y="5761038"/>
            <a:ext cx="76200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Reg</a:t>
            </a:r>
            <a:endParaRPr kumimoji="1"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40" name="Line 172"/>
          <p:cNvSpPr>
            <a:spLocks noChangeShapeType="1"/>
          </p:cNvSpPr>
          <p:nvPr/>
        </p:nvSpPr>
        <p:spPr bwMode="auto">
          <a:xfrm>
            <a:off x="8686800" y="57610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41" name="Line 173"/>
          <p:cNvSpPr>
            <a:spLocks noChangeShapeType="1"/>
          </p:cNvSpPr>
          <p:nvPr/>
        </p:nvSpPr>
        <p:spPr bwMode="auto">
          <a:xfrm>
            <a:off x="8991600" y="5761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42" name="Line 174"/>
          <p:cNvSpPr>
            <a:spLocks noChangeShapeType="1"/>
          </p:cNvSpPr>
          <p:nvPr/>
        </p:nvSpPr>
        <p:spPr bwMode="auto">
          <a:xfrm flipH="1">
            <a:off x="8686800" y="63706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43" name="Line 175"/>
          <p:cNvSpPr>
            <a:spLocks noChangeShapeType="1"/>
          </p:cNvSpPr>
          <p:nvPr/>
        </p:nvSpPr>
        <p:spPr bwMode="auto">
          <a:xfrm>
            <a:off x="5562600" y="5761040"/>
            <a:ext cx="3048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44" name="Line 176"/>
          <p:cNvSpPr>
            <a:spLocks noChangeShapeType="1"/>
          </p:cNvSpPr>
          <p:nvPr/>
        </p:nvSpPr>
        <p:spPr bwMode="auto">
          <a:xfrm>
            <a:off x="5867401" y="5761038"/>
            <a:ext cx="1588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45" name="Line 177"/>
          <p:cNvSpPr>
            <a:spLocks noChangeShapeType="1"/>
          </p:cNvSpPr>
          <p:nvPr/>
        </p:nvSpPr>
        <p:spPr bwMode="auto">
          <a:xfrm flipH="1">
            <a:off x="5562600" y="6370640"/>
            <a:ext cx="3048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46" name="Line 178"/>
          <p:cNvSpPr>
            <a:spLocks noChangeShapeType="1"/>
          </p:cNvSpPr>
          <p:nvPr/>
        </p:nvSpPr>
        <p:spPr bwMode="auto">
          <a:xfrm flipH="1">
            <a:off x="8382000" y="5761038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47" name="Line 179"/>
          <p:cNvSpPr>
            <a:spLocks noChangeShapeType="1"/>
          </p:cNvSpPr>
          <p:nvPr/>
        </p:nvSpPr>
        <p:spPr bwMode="auto">
          <a:xfrm>
            <a:off x="8382000" y="5761038"/>
            <a:ext cx="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48" name="Line 180"/>
          <p:cNvSpPr>
            <a:spLocks noChangeShapeType="1"/>
          </p:cNvSpPr>
          <p:nvPr/>
        </p:nvSpPr>
        <p:spPr bwMode="auto">
          <a:xfrm>
            <a:off x="8382000" y="6370638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49" name="Line 181"/>
          <p:cNvSpPr>
            <a:spLocks noChangeShapeType="1"/>
          </p:cNvSpPr>
          <p:nvPr/>
        </p:nvSpPr>
        <p:spPr bwMode="auto">
          <a:xfrm flipH="1">
            <a:off x="5257800" y="5761040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50" name="Line 182"/>
          <p:cNvSpPr>
            <a:spLocks noChangeShapeType="1"/>
          </p:cNvSpPr>
          <p:nvPr/>
        </p:nvSpPr>
        <p:spPr bwMode="auto">
          <a:xfrm>
            <a:off x="5257801" y="5761038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51" name="Line 183"/>
          <p:cNvSpPr>
            <a:spLocks noChangeShapeType="1"/>
          </p:cNvSpPr>
          <p:nvPr/>
        </p:nvSpPr>
        <p:spPr bwMode="auto">
          <a:xfrm>
            <a:off x="5257800" y="6370640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52" name="Rectangle 184"/>
          <p:cNvSpPr>
            <a:spLocks noChangeArrowheads="1"/>
          </p:cNvSpPr>
          <p:nvPr/>
        </p:nvSpPr>
        <p:spPr bwMode="auto">
          <a:xfrm>
            <a:off x="5562600" y="5761038"/>
            <a:ext cx="304800" cy="609600"/>
          </a:xfrm>
          <a:prstGeom prst="rect">
            <a:avLst/>
          </a:prstGeom>
          <a:solidFill>
            <a:srgbClr val="FF9999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53" name="Rectangle 185"/>
          <p:cNvSpPr>
            <a:spLocks noChangeArrowheads="1"/>
          </p:cNvSpPr>
          <p:nvPr/>
        </p:nvSpPr>
        <p:spPr bwMode="auto">
          <a:xfrm>
            <a:off x="8382000" y="5761038"/>
            <a:ext cx="304800" cy="609600"/>
          </a:xfrm>
          <a:prstGeom prst="rect">
            <a:avLst/>
          </a:prstGeom>
          <a:solidFill>
            <a:srgbClr val="FF9999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54" name="Line 186"/>
          <p:cNvSpPr>
            <a:spLocks noChangeShapeType="1"/>
          </p:cNvSpPr>
          <p:nvPr/>
        </p:nvSpPr>
        <p:spPr bwMode="auto">
          <a:xfrm>
            <a:off x="4876800" y="61420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55" name="Line 187"/>
          <p:cNvSpPr>
            <a:spLocks noChangeShapeType="1"/>
          </p:cNvSpPr>
          <p:nvPr/>
        </p:nvSpPr>
        <p:spPr bwMode="auto">
          <a:xfrm flipV="1">
            <a:off x="5105400" y="59896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56" name="Line 188"/>
          <p:cNvSpPr>
            <a:spLocks noChangeShapeType="1"/>
          </p:cNvSpPr>
          <p:nvPr/>
        </p:nvSpPr>
        <p:spPr bwMode="auto">
          <a:xfrm>
            <a:off x="5105400" y="59896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57" name="Line 189"/>
          <p:cNvSpPr>
            <a:spLocks noChangeShapeType="1"/>
          </p:cNvSpPr>
          <p:nvPr/>
        </p:nvSpPr>
        <p:spPr bwMode="auto">
          <a:xfrm>
            <a:off x="5867400" y="58372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58" name="Line 190"/>
          <p:cNvSpPr>
            <a:spLocks noChangeShapeType="1"/>
          </p:cNvSpPr>
          <p:nvPr/>
        </p:nvSpPr>
        <p:spPr bwMode="auto">
          <a:xfrm>
            <a:off x="5867400" y="62944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59" name="Line 191"/>
          <p:cNvSpPr>
            <a:spLocks noChangeShapeType="1"/>
          </p:cNvSpPr>
          <p:nvPr/>
        </p:nvSpPr>
        <p:spPr bwMode="auto">
          <a:xfrm>
            <a:off x="6096000" y="62944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60" name="Line 192"/>
          <p:cNvSpPr>
            <a:spLocks noChangeShapeType="1"/>
          </p:cNvSpPr>
          <p:nvPr/>
        </p:nvSpPr>
        <p:spPr bwMode="auto">
          <a:xfrm>
            <a:off x="6096000" y="65992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61" name="Line 193"/>
          <p:cNvSpPr>
            <a:spLocks noChangeShapeType="1"/>
          </p:cNvSpPr>
          <p:nvPr/>
        </p:nvSpPr>
        <p:spPr bwMode="auto">
          <a:xfrm flipH="1" flipV="1">
            <a:off x="7086600" y="60658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62" name="Line 194"/>
          <p:cNvSpPr>
            <a:spLocks noChangeShapeType="1"/>
          </p:cNvSpPr>
          <p:nvPr/>
        </p:nvSpPr>
        <p:spPr bwMode="auto">
          <a:xfrm>
            <a:off x="7010400" y="60658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63" name="Line 195"/>
          <p:cNvSpPr>
            <a:spLocks noChangeShapeType="1"/>
          </p:cNvSpPr>
          <p:nvPr/>
        </p:nvSpPr>
        <p:spPr bwMode="auto">
          <a:xfrm>
            <a:off x="8077200" y="6065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64" name="Line 196"/>
          <p:cNvSpPr>
            <a:spLocks noChangeShapeType="1"/>
          </p:cNvSpPr>
          <p:nvPr/>
        </p:nvSpPr>
        <p:spPr bwMode="auto">
          <a:xfrm>
            <a:off x="7239000" y="60658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65" name="Line 197"/>
          <p:cNvSpPr>
            <a:spLocks noChangeShapeType="1"/>
          </p:cNvSpPr>
          <p:nvPr/>
        </p:nvSpPr>
        <p:spPr bwMode="auto">
          <a:xfrm>
            <a:off x="7239000" y="65992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66" name="Line 198"/>
          <p:cNvSpPr>
            <a:spLocks noChangeShapeType="1"/>
          </p:cNvSpPr>
          <p:nvPr/>
        </p:nvSpPr>
        <p:spPr bwMode="auto">
          <a:xfrm flipV="1">
            <a:off x="8229600" y="60658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67" name="Line 199"/>
          <p:cNvSpPr>
            <a:spLocks noChangeShapeType="1"/>
          </p:cNvSpPr>
          <p:nvPr/>
        </p:nvSpPr>
        <p:spPr bwMode="auto">
          <a:xfrm>
            <a:off x="762000" y="1341438"/>
            <a:ext cx="0" cy="51054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68" name="Line 200"/>
          <p:cNvSpPr>
            <a:spLocks noChangeShapeType="1"/>
          </p:cNvSpPr>
          <p:nvPr/>
        </p:nvSpPr>
        <p:spPr bwMode="auto">
          <a:xfrm>
            <a:off x="1828800" y="1341438"/>
            <a:ext cx="0" cy="51054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69" name="Line 201"/>
          <p:cNvSpPr>
            <a:spLocks noChangeShapeType="1"/>
          </p:cNvSpPr>
          <p:nvPr/>
        </p:nvSpPr>
        <p:spPr bwMode="auto">
          <a:xfrm>
            <a:off x="2971800" y="1341438"/>
            <a:ext cx="0" cy="51054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70" name="Line 202"/>
          <p:cNvSpPr>
            <a:spLocks noChangeShapeType="1"/>
          </p:cNvSpPr>
          <p:nvPr/>
        </p:nvSpPr>
        <p:spPr bwMode="auto">
          <a:xfrm>
            <a:off x="3962400" y="1341438"/>
            <a:ext cx="0" cy="51054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71" name="Line 203"/>
          <p:cNvSpPr>
            <a:spLocks noChangeShapeType="1"/>
          </p:cNvSpPr>
          <p:nvPr/>
        </p:nvSpPr>
        <p:spPr bwMode="auto">
          <a:xfrm>
            <a:off x="5029200" y="1341438"/>
            <a:ext cx="0" cy="51054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72" name="Line 204"/>
          <p:cNvSpPr>
            <a:spLocks noChangeShapeType="1"/>
          </p:cNvSpPr>
          <p:nvPr/>
        </p:nvSpPr>
        <p:spPr bwMode="auto">
          <a:xfrm>
            <a:off x="6172200" y="1341438"/>
            <a:ext cx="0" cy="51054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73" name="Line 205"/>
          <p:cNvSpPr>
            <a:spLocks noChangeShapeType="1"/>
          </p:cNvSpPr>
          <p:nvPr/>
        </p:nvSpPr>
        <p:spPr bwMode="auto">
          <a:xfrm>
            <a:off x="7315200" y="1417638"/>
            <a:ext cx="0" cy="51054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574" name="Line 206"/>
          <p:cNvSpPr>
            <a:spLocks noChangeShapeType="1"/>
          </p:cNvSpPr>
          <p:nvPr/>
        </p:nvSpPr>
        <p:spPr bwMode="auto">
          <a:xfrm>
            <a:off x="8305800" y="1417638"/>
            <a:ext cx="0" cy="51054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-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-1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-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-1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-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-1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15316</TotalTime>
  <Words>1474</Words>
  <Application>Microsoft Office PowerPoint</Application>
  <PresentationFormat>全屏显示(4:3)</PresentationFormat>
  <Paragraphs>526</Paragraphs>
  <Slides>36</Slides>
  <Notes>24</Notes>
  <HiddenSlides>1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7" baseType="lpstr">
      <vt:lpstr>ＭＳ Ｐゴシック</vt:lpstr>
      <vt:lpstr>PMingLiU</vt:lpstr>
      <vt:lpstr>PMingLiU</vt:lpstr>
      <vt:lpstr>宋体</vt:lpstr>
      <vt:lpstr>Arial</vt:lpstr>
      <vt:lpstr>Calibri</vt:lpstr>
      <vt:lpstr>Comic Sans MS</vt:lpstr>
      <vt:lpstr>Garamond</vt:lpstr>
      <vt:lpstr>Lucida Console</vt:lpstr>
      <vt:lpstr>Symbol</vt:lpstr>
      <vt:lpstr>Tahoma</vt:lpstr>
      <vt:lpstr>Times New Roman</vt:lpstr>
      <vt:lpstr>Trebuchet MS</vt:lpstr>
      <vt:lpstr>Webdings</vt:lpstr>
      <vt:lpstr>Wingdings</vt:lpstr>
      <vt:lpstr>Office Theme</vt:lpstr>
      <vt:lpstr>Default Design</vt:lpstr>
      <vt:lpstr>2_Default Design</vt:lpstr>
      <vt:lpstr>3_Default Design</vt:lpstr>
      <vt:lpstr>4_Default Design</vt:lpstr>
      <vt:lpstr>Bitmap Image</vt:lpstr>
      <vt:lpstr>Computer Architecture (Fall 2021)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 Dependences</vt:lpstr>
      <vt:lpstr>How to Handle Data Dependences</vt:lpstr>
      <vt:lpstr>Data Dependence Types</vt:lpstr>
      <vt:lpstr>Review: An example with dependencies</vt:lpstr>
      <vt:lpstr>Data hazards in the pipeline diagram</vt:lpstr>
      <vt:lpstr>What about loads?</vt:lpstr>
      <vt:lpstr>What about loads?</vt:lpstr>
      <vt:lpstr>Stalling</vt:lpstr>
      <vt:lpstr>PowerPoint 演示文稿</vt:lpstr>
      <vt:lpstr>PowerPoint 演示文稿</vt:lpstr>
      <vt:lpstr>Branches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What is it, and how is it related to Computer Science anyway?</dc:title>
  <dc:creator>mike</dc:creator>
  <cp:lastModifiedBy>tanyujuan@cqu.edu.cn</cp:lastModifiedBy>
  <cp:revision>349</cp:revision>
  <cp:lastPrinted>2016-04-12T01:57:40Z</cp:lastPrinted>
  <dcterms:created xsi:type="dcterms:W3CDTF">2012-09-21T01:57:31Z</dcterms:created>
  <dcterms:modified xsi:type="dcterms:W3CDTF">2021-10-25T14:24:55Z</dcterms:modified>
</cp:coreProperties>
</file>