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4" r:id="rId2"/>
    <p:sldMasterId id="2147483736" r:id="rId3"/>
  </p:sldMasterIdLst>
  <p:notesMasterIdLst>
    <p:notesMasterId r:id="rId15"/>
  </p:notesMasterIdLst>
  <p:handoutMasterIdLst>
    <p:handoutMasterId r:id="rId16"/>
  </p:handoutMasterIdLst>
  <p:sldIdLst>
    <p:sldId id="256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</p:sldIdLst>
  <p:sldSz cx="9144000" cy="6858000" type="screen4x3"/>
  <p:notesSz cx="6797675" cy="9928225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94360" autoAdjust="0"/>
  </p:normalViewPr>
  <p:slideViewPr>
    <p:cSldViewPr>
      <p:cViewPr varScale="1">
        <p:scale>
          <a:sx n="64" d="100"/>
          <a:sy n="64" d="100"/>
        </p:scale>
        <p:origin x="9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0DA-E2AF-4C03-82F6-C78A539033B1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E1FE3-6AA0-4D7E-B12C-079D94302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77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5BB8B-2042-488F-A85B-7CE47710A47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9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3E04-27D9-46D0-8E5E-574105FE926A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AE38-4FE2-476F-AA29-FD0042468091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061-B959-4725-AE30-AE21542BD07F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76CA-E5D3-415A-B499-5EA633AA3DAB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19200"/>
            <a:ext cx="41910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BD718511-FD2C-4FE6-8EF8-A17ABB1CFBD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153E3B0C-66FC-4ECA-96FD-A4489A07C7A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5AFD818A-4614-44B3-9D67-1B054119E1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63D4B941-11A1-4451-8B58-0211B226D7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ED28F458-25FF-4CF2-8B25-8DC3E3B500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703-D0DB-4A3D-ABC1-9E0431DA8AA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874FEE93-6D87-4AD5-9E35-4C2F217D0A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A8AAD96F-7AD0-4E75-BA24-3EDB8648E3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C3D49172-7F2D-4AC6-BEFA-AB929A5DA8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31C411D3-43CF-402B-A090-04F9DACAF0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4F361438-074B-4829-87C2-4D4B9F6DE9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339528D3-BF53-4989-BED3-6816B7E896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167F0-D1BA-4A89-84CE-D4F8257A2549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B0B44-BBC6-4ACC-8C44-6EBB2CC375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5EDB1-0B8F-45FC-85D3-DEB5B55AEE51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2B908-BDC8-403C-AA0B-8C4825A57A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03173-7D27-44A1-80E0-916681A95D6D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6EE5E-9893-44B4-A4EF-D7A6730778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5BB73-A6E6-443A-B54E-8B6EFCCD90EE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63BEB-28A7-4745-BCA5-F938900693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630-68D3-414D-A4F1-D52DC56D80A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3D1F5-AD13-4D41-97EB-140E277A2626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B459A-F1D3-4C36-80A2-33E0ED9EB7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9F1A4-F06C-4669-AF8C-44AAA2185D25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73573-4529-4AB1-A2D6-FEFBD3B773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C22B-B1F5-4D1C-9667-C2E6FC381E12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7097-F92B-4931-B7DD-79403B47C7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38F292-3418-4764-8C24-A32CB950A201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4ABC5-14B4-453A-B512-2B591E621F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FDC15A-ED3D-459F-A92D-F4BA5C835861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A6061-9F2E-4DC3-B869-65B0788229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F20494-FB07-4751-8A23-DE222A7C9C57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A114D-B027-4F5E-B495-22F4BAD60D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228548-A2CF-43F4-9CCD-F39C141F3BE1}" type="datetime1">
              <a:rPr lang="en-US" altLang="zh-CN"/>
              <a:pPr/>
              <a:t>10/25/2021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055CB-DF5B-40EB-B4A1-E4540C7642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B9F0-29CA-4A58-A3D9-1C052DF9BA4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82E9-8412-4C19-8503-641E651FD71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580A-C8C9-4E4B-B69B-76B8547A83E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B5B7-A1B6-4CB9-A312-C2E879147BB1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7FF-81EC-4713-8ACA-86CB1D8B9296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7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546" indent="-228546" algn="ctr">
              <a:buClr>
                <a:srgbClr val="C03137"/>
              </a:buClr>
              <a:buFontTx/>
              <a:buNone/>
              <a:defRPr sz="2400"/>
            </a:lvl2pPr>
            <a:lvl3pPr marL="458682" indent="-230134" algn="ctr">
              <a:buFontTx/>
              <a:buNone/>
              <a:defRPr/>
            </a:lvl3pPr>
            <a:lvl4pPr marL="458682" indent="-230134" algn="ctr">
              <a:buFontTx/>
              <a:buNone/>
              <a:defRPr/>
            </a:lvl4pPr>
            <a:lvl5pPr marL="458682" indent="-230134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87C-1DEC-40A5-9AB9-4C611B4D13B1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  <a:prstGeom prst="rect">
            <a:avLst/>
          </a:prstGeom>
        </p:spPr>
        <p:txBody>
          <a:bodyPr vert="horz" lIns="91418" tIns="45709" rIns="91418" bIns="4570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9"/>
            <a:ext cx="8229600" cy="4896544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5742-DAB5-4053-860F-1717404AFD3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20688"/>
            <a:ext cx="91440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27384"/>
            <a:ext cx="9144000" cy="6926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186" rtl="0" eaLnBrk="1" latinLnBrk="0" hangingPunct="1">
        <a:spcBef>
          <a:spcPct val="0"/>
        </a:spcBef>
        <a:buNone/>
        <a:defRPr lang="en-US" sz="44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820" indent="-342820" algn="l" defTabSz="91418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defTabSz="91418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3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5" indent="-228546" algn="l" defTabSz="91418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9" indent="-228546" algn="l" defTabSz="91418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fld id="{AA76BAD2-4B69-4AA2-969C-1D9DA2B6507A}" type="slidenum">
              <a:rPr lang="en-US" altLang="zh-CN"/>
              <a:pPr defTabSz="9144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33F75834-5013-4D0C-85FE-F8B06AD036E6}" type="datetime1">
              <a:rPr lang="en-US" altLang="zh-CN" smtClean="0"/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10/25/2021</a:t>
            </a:fld>
            <a:endParaRPr lang="en-US" altLang="zh-C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987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B5D53AD4-3CC0-4F5A-923F-F3A79ADF5E21}" type="slidenum">
              <a:rPr lang="en-US" altLang="zh-CN" smtClean="0"/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2245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Computer Architecture</a:t>
            </a:r>
            <a:br>
              <a:rPr lang="en-US" sz="5400" b="1" dirty="0">
                <a:solidFill>
                  <a:schemeClr val="tx1"/>
                </a:solidFill>
              </a:rPr>
            </a:br>
            <a:r>
              <a:rPr lang="en-US" sz="5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5400" b="1" dirty="0" smtClean="0">
                <a:solidFill>
                  <a:schemeClr val="tx1"/>
                </a:solidFill>
              </a:rPr>
              <a:t>Fall 2019)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21602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Pipelining</a:t>
            </a:r>
          </a:p>
          <a:p>
            <a:pPr>
              <a:spcBef>
                <a:spcPts val="0"/>
              </a:spcBef>
            </a:pP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Yujuan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Tan 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谭玉娟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Office: Main Building 0626 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tanyujuan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@cqu.edu.cn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80"/>
              </a:spcAft>
            </a:pP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15200" y="116653"/>
            <a:ext cx="1720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Lecture 13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1"/>
          <p:cNvSpPr txBox="1">
            <a:spLocks noChangeArrowheads="1"/>
          </p:cNvSpPr>
          <p:nvPr/>
        </p:nvSpPr>
        <p:spPr bwMode="auto">
          <a:xfrm>
            <a:off x="484188" y="260350"/>
            <a:ext cx="711835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41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due to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Multiple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Outstanding</a:t>
            </a:r>
          </a:p>
          <a:p>
            <a:pPr defTabSz="914400" fontAlgn="base">
              <a:lnSpc>
                <a:spcPts val="3613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Operations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Example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of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RAW Hazard</a:t>
            </a:r>
          </a:p>
        </p:txBody>
      </p:sp>
      <p:pic>
        <p:nvPicPr>
          <p:cNvPr id="102403" name="Picture 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5" y="1268413"/>
            <a:ext cx="9070975" cy="55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Freeform 3"/>
          <p:cNvSpPr/>
          <p:nvPr/>
        </p:nvSpPr>
        <p:spPr>
          <a:xfrm>
            <a:off x="254000" y="1216025"/>
            <a:ext cx="8709025" cy="52388"/>
          </a:xfrm>
          <a:custGeom>
            <a:avLst/>
            <a:gdLst>
              <a:gd name="connsiteX0" fmla="*/ 0 w 4572000"/>
              <a:gd name="connsiteY0" fmla="*/ 14097 h 28194"/>
              <a:gd name="connsiteX1" fmla="*/ 4572000 w 45720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000" h="28194">
                <a:moveTo>
                  <a:pt x="0" y="14097"/>
                </a:moveTo>
                <a:lnTo>
                  <a:pt x="4572000" y="14097"/>
                </a:lnTo>
              </a:path>
            </a:pathLst>
          </a:custGeom>
          <a:ln w="254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3537" tIns="86767" rIns="173537" bIns="86767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82563" y="1162050"/>
            <a:ext cx="8778875" cy="55563"/>
          </a:xfrm>
          <a:custGeom>
            <a:avLst/>
            <a:gdLst>
              <a:gd name="connsiteX0" fmla="*/ 0 w 4572000"/>
              <a:gd name="connsiteY0" fmla="*/ 14097 h 28194"/>
              <a:gd name="connsiteX1" fmla="*/ 4572000 w 45720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000" h="28194">
                <a:moveTo>
                  <a:pt x="0" y="14097"/>
                </a:moveTo>
                <a:lnTo>
                  <a:pt x="4572000" y="14097"/>
                </a:lnTo>
              </a:path>
            </a:pathLst>
          </a:custGeom>
          <a:ln w="254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5959" tIns="87979" rIns="175959" bIns="87979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427" name="TextBox 1"/>
          <p:cNvSpPr txBox="1">
            <a:spLocks noChangeArrowheads="1"/>
          </p:cNvSpPr>
          <p:nvPr/>
        </p:nvSpPr>
        <p:spPr bwMode="auto">
          <a:xfrm>
            <a:off x="414338" y="171450"/>
            <a:ext cx="67786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42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due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Multiple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Outstanding</a:t>
            </a:r>
          </a:p>
          <a:p>
            <a:pPr defTabSz="914400" fontAlgn="base">
              <a:lnSpc>
                <a:spcPts val="365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Operations –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Control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Implementation</a:t>
            </a:r>
          </a:p>
        </p:txBody>
      </p:sp>
      <p:sp>
        <p:nvSpPr>
          <p:cNvPr id="103428" name="TextBox 1"/>
          <p:cNvSpPr txBox="1">
            <a:spLocks noChangeArrowheads="1"/>
          </p:cNvSpPr>
          <p:nvPr/>
        </p:nvSpPr>
        <p:spPr bwMode="auto">
          <a:xfrm>
            <a:off x="414338" y="1446213"/>
            <a:ext cx="7662862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365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Assuming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that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all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hazard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detections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are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done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</a:p>
          <a:p>
            <a:pPr defTabSz="914400" fontAlgn="base">
              <a:lnSpc>
                <a:spcPts val="2888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ID,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before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issuing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an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we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must</a:t>
            </a:r>
          </a:p>
          <a:p>
            <a:pPr defTabSz="914400" fontAlgn="base">
              <a:lnSpc>
                <a:spcPts val="2888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check for structural hazards</a:t>
            </a:r>
          </a:p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required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function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unit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must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be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available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(e.g.,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FP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Divisor)</a:t>
            </a:r>
          </a:p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no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future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conflicts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on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write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port</a:t>
            </a:r>
          </a:p>
          <a:p>
            <a:pPr defTabSz="914400" fontAlgn="base">
              <a:lnSpc>
                <a:spcPts val="2888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check for RAW data hazards</a:t>
            </a:r>
          </a:p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no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conflict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between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source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and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previous</a:t>
            </a:r>
          </a:p>
          <a:p>
            <a:pPr defTabSz="914400" fontAlgn="base">
              <a:lnSpc>
                <a:spcPts val="19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destination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registers</a:t>
            </a:r>
          </a:p>
          <a:p>
            <a:pPr defTabSz="914400" fontAlgn="base">
              <a:lnSpc>
                <a:spcPts val="2113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	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e.g. if </a:t>
            </a:r>
            <a:r>
              <a:rPr kumimoji="1" lang="en-US" altLang="zh-CN" sz="17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is a FP operation on F2, check that F2 is not a</a:t>
            </a:r>
          </a:p>
          <a:p>
            <a:pPr defTabSz="914400" fontAlgn="base">
              <a:lnSpc>
                <a:spcPts val="17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		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destination in ID/A1, A1/A2, A2/A3</a:t>
            </a:r>
          </a:p>
          <a:p>
            <a:pPr defTabSz="914400" fontAlgn="base">
              <a:lnSpc>
                <a:spcPts val="2888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check for WAW data hazards</a:t>
            </a:r>
          </a:p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no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A1,…,A4,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D,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M1,…M7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can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have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same</a:t>
            </a:r>
          </a:p>
          <a:p>
            <a:pPr defTabSz="914400" fontAlgn="base">
              <a:lnSpc>
                <a:spcPts val="19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destination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as</a:t>
            </a: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9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</a:p>
          <a:p>
            <a:pPr defTabSz="914400" fontAlgn="base">
              <a:lnSpc>
                <a:spcPts val="3463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Logic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implementation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is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similar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as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for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MIPS</a:t>
            </a:r>
          </a:p>
          <a:p>
            <a:pPr defTabSz="914400" fontAlgn="base">
              <a:lnSpc>
                <a:spcPts val="2888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integer</a:t>
            </a:r>
            <a:r>
              <a:rPr kumimoji="1" lang="en-US" altLang="zh-CN" sz="2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7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254000" y="1276350"/>
            <a:ext cx="8709025" cy="52388"/>
          </a:xfrm>
          <a:custGeom>
            <a:avLst/>
            <a:gdLst>
              <a:gd name="connsiteX0" fmla="*/ 0 w 4572000"/>
              <a:gd name="connsiteY0" fmla="*/ 14097 h 28194"/>
              <a:gd name="connsiteX1" fmla="*/ 4572000 w 45720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000" h="28194">
                <a:moveTo>
                  <a:pt x="0" y="14097"/>
                </a:moveTo>
                <a:lnTo>
                  <a:pt x="4572000" y="14097"/>
                </a:lnTo>
              </a:path>
            </a:pathLst>
          </a:custGeom>
          <a:ln w="254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3537" tIns="86767" rIns="173537" bIns="86767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660525" y="3322638"/>
            <a:ext cx="1560513" cy="23812"/>
          </a:xfrm>
          <a:custGeom>
            <a:avLst/>
            <a:gdLst>
              <a:gd name="connsiteX0" fmla="*/ 0 w 819150"/>
              <a:gd name="connsiteY0" fmla="*/ 6476 h 12954"/>
              <a:gd name="connsiteX1" fmla="*/ 819150 w 819150"/>
              <a:gd name="connsiteY1" fmla="*/ 6476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9150" h="12954">
                <a:moveTo>
                  <a:pt x="0" y="6476"/>
                </a:moveTo>
                <a:lnTo>
                  <a:pt x="819150" y="6476"/>
                </a:lnTo>
              </a:path>
            </a:pathLst>
          </a:custGeom>
          <a:ln w="12700">
            <a:solidFill>
              <a:srgbClr val="0000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3537" tIns="86767" rIns="173537" bIns="86767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201863" y="5153025"/>
            <a:ext cx="1560512" cy="25400"/>
          </a:xfrm>
          <a:custGeom>
            <a:avLst/>
            <a:gdLst>
              <a:gd name="connsiteX0" fmla="*/ 0 w 819150"/>
              <a:gd name="connsiteY0" fmla="*/ 6476 h 12954"/>
              <a:gd name="connsiteX1" fmla="*/ 819150 w 819150"/>
              <a:gd name="connsiteY1" fmla="*/ 6476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9150" h="12954">
                <a:moveTo>
                  <a:pt x="0" y="6476"/>
                </a:moveTo>
                <a:lnTo>
                  <a:pt x="819150" y="6476"/>
                </a:lnTo>
              </a:path>
            </a:pathLst>
          </a:custGeom>
          <a:ln w="12700">
            <a:solidFill>
              <a:srgbClr val="0000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3537" tIns="86767" rIns="173537" bIns="86767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261" name="TextBox 1"/>
          <p:cNvSpPr txBox="1">
            <a:spLocks noChangeArrowheads="1"/>
          </p:cNvSpPr>
          <p:nvPr/>
        </p:nvSpPr>
        <p:spPr bwMode="auto">
          <a:xfrm>
            <a:off x="484188" y="503238"/>
            <a:ext cx="397192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41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Pipeline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Terminology</a:t>
            </a:r>
          </a:p>
        </p:txBody>
      </p:sp>
      <p:sp>
        <p:nvSpPr>
          <p:cNvPr id="96262" name="TextBox 1"/>
          <p:cNvSpPr txBox="1">
            <a:spLocks noChangeArrowheads="1"/>
          </p:cNvSpPr>
          <p:nvPr/>
        </p:nvSpPr>
        <p:spPr bwMode="auto">
          <a:xfrm>
            <a:off x="411163" y="1439863"/>
            <a:ext cx="28336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Fetched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</a:p>
        </p:txBody>
      </p:sp>
      <p:sp>
        <p:nvSpPr>
          <p:cNvPr id="96263" name="TextBox 1"/>
          <p:cNvSpPr txBox="1">
            <a:spLocks noChangeArrowheads="1"/>
          </p:cNvSpPr>
          <p:nvPr/>
        </p:nvSpPr>
        <p:spPr bwMode="auto">
          <a:xfrm>
            <a:off x="846138" y="1847850"/>
            <a:ext cx="42513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463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has been retrieved from the I-Cache</a:t>
            </a:r>
          </a:p>
        </p:txBody>
      </p:sp>
      <p:sp>
        <p:nvSpPr>
          <p:cNvPr id="96264" name="TextBox 1"/>
          <p:cNvSpPr txBox="1">
            <a:spLocks noChangeArrowheads="1"/>
          </p:cNvSpPr>
          <p:nvPr/>
        </p:nvSpPr>
        <p:spPr bwMode="auto">
          <a:xfrm>
            <a:off x="411163" y="2208213"/>
            <a:ext cx="29495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Decoded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</a:p>
        </p:txBody>
      </p:sp>
      <p:sp>
        <p:nvSpPr>
          <p:cNvPr id="96265" name="TextBox 1"/>
          <p:cNvSpPr txBox="1">
            <a:spLocks noChangeArrowheads="1"/>
          </p:cNvSpPr>
          <p:nvPr/>
        </p:nvSpPr>
        <p:spPr bwMode="auto">
          <a:xfrm>
            <a:off x="846138" y="2616200"/>
            <a:ext cx="33131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463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has completed the ID stage</a:t>
            </a:r>
          </a:p>
        </p:txBody>
      </p:sp>
      <p:sp>
        <p:nvSpPr>
          <p:cNvPr id="96266" name="TextBox 1"/>
          <p:cNvSpPr txBox="1">
            <a:spLocks noChangeArrowheads="1"/>
          </p:cNvSpPr>
          <p:nvPr/>
        </p:nvSpPr>
        <p:spPr bwMode="auto">
          <a:xfrm>
            <a:off x="411163" y="2976563"/>
            <a:ext cx="2638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u="sng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Issued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</a:p>
        </p:txBody>
      </p:sp>
      <p:sp>
        <p:nvSpPr>
          <p:cNvPr id="96267" name="TextBox 1"/>
          <p:cNvSpPr txBox="1">
            <a:spLocks noChangeArrowheads="1"/>
          </p:cNvSpPr>
          <p:nvPr/>
        </p:nvSpPr>
        <p:spPr bwMode="auto">
          <a:xfrm>
            <a:off x="846138" y="3384550"/>
            <a:ext cx="55292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463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has been decoded and has started its execution</a:t>
            </a:r>
          </a:p>
        </p:txBody>
      </p:sp>
      <p:sp>
        <p:nvSpPr>
          <p:cNvPr id="96268" name="TextBox 1"/>
          <p:cNvSpPr txBox="1">
            <a:spLocks noChangeArrowheads="1"/>
          </p:cNvSpPr>
          <p:nvPr/>
        </p:nvSpPr>
        <p:spPr bwMode="auto">
          <a:xfrm>
            <a:off x="1282700" y="3719513"/>
            <a:ext cx="4887913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2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MIPS,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it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has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moved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from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ID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state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EX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stage</a:t>
            </a:r>
          </a:p>
        </p:txBody>
      </p:sp>
      <p:sp>
        <p:nvSpPr>
          <p:cNvPr id="96269" name="TextBox 1"/>
          <p:cNvSpPr txBox="1">
            <a:spLocks noChangeArrowheads="1"/>
          </p:cNvSpPr>
          <p:nvPr/>
        </p:nvSpPr>
        <p:spPr bwMode="auto">
          <a:xfrm>
            <a:off x="411163" y="4032250"/>
            <a:ext cx="29987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Executed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</a:p>
        </p:txBody>
      </p:sp>
      <p:sp>
        <p:nvSpPr>
          <p:cNvPr id="96270" name="TextBox 1"/>
          <p:cNvSpPr txBox="1">
            <a:spLocks noChangeArrowheads="1"/>
          </p:cNvSpPr>
          <p:nvPr/>
        </p:nvSpPr>
        <p:spPr bwMode="auto">
          <a:xfrm>
            <a:off x="846138" y="4440238"/>
            <a:ext cx="50752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463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has completed its execution in the EX stage</a:t>
            </a:r>
          </a:p>
        </p:txBody>
      </p:sp>
      <p:sp>
        <p:nvSpPr>
          <p:cNvPr id="96271" name="TextBox 1"/>
          <p:cNvSpPr txBox="1">
            <a:spLocks noChangeArrowheads="1"/>
          </p:cNvSpPr>
          <p:nvPr/>
        </p:nvSpPr>
        <p:spPr bwMode="auto">
          <a:xfrm>
            <a:off x="411163" y="4800600"/>
            <a:ext cx="31956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u="sng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Committed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</a:p>
        </p:txBody>
      </p:sp>
      <p:sp>
        <p:nvSpPr>
          <p:cNvPr id="96272" name="TextBox 1"/>
          <p:cNvSpPr txBox="1">
            <a:spLocks noChangeArrowheads="1"/>
          </p:cNvSpPr>
          <p:nvPr/>
        </p:nvSpPr>
        <p:spPr bwMode="auto">
          <a:xfrm>
            <a:off x="846138" y="5208588"/>
            <a:ext cx="31527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463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is guaranteed to complete</a:t>
            </a:r>
          </a:p>
        </p:txBody>
      </p:sp>
      <p:sp>
        <p:nvSpPr>
          <p:cNvPr id="96273" name="TextBox 1"/>
          <p:cNvSpPr txBox="1">
            <a:spLocks noChangeArrowheads="1"/>
          </p:cNvSpPr>
          <p:nvPr/>
        </p:nvSpPr>
        <p:spPr bwMode="auto">
          <a:xfrm>
            <a:off x="1282700" y="5567363"/>
            <a:ext cx="681037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275"/>
              </a:lnSpc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MIPS,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it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has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entered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WB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stage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(or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end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of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MEM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stage)</a:t>
            </a:r>
          </a:p>
          <a:p>
            <a:pPr defTabSz="9144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and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status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vector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doesn’t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contain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any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exception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flag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for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182563" y="1162050"/>
            <a:ext cx="8778875" cy="55563"/>
          </a:xfrm>
          <a:custGeom>
            <a:avLst/>
            <a:gdLst>
              <a:gd name="connsiteX0" fmla="*/ 0 w 4572000"/>
              <a:gd name="connsiteY0" fmla="*/ 14097 h 28194"/>
              <a:gd name="connsiteX1" fmla="*/ 4572000 w 45720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000" h="28194">
                <a:moveTo>
                  <a:pt x="0" y="14097"/>
                </a:moveTo>
                <a:lnTo>
                  <a:pt x="4572000" y="14097"/>
                </a:lnTo>
              </a:path>
            </a:pathLst>
          </a:custGeom>
          <a:ln w="254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5944" tIns="87971" rIns="175944" bIns="87971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498975" y="5381625"/>
            <a:ext cx="4168775" cy="882650"/>
          </a:xfrm>
          <a:custGeom>
            <a:avLst/>
            <a:gdLst>
              <a:gd name="connsiteX0" fmla="*/ 0 w 2171700"/>
              <a:gd name="connsiteY0" fmla="*/ 457200 h 457200"/>
              <a:gd name="connsiteX1" fmla="*/ 2171700 w 2171700"/>
              <a:gd name="connsiteY1" fmla="*/ 457200 h 457200"/>
              <a:gd name="connsiteX2" fmla="*/ 2171700 w 2171700"/>
              <a:gd name="connsiteY2" fmla="*/ 0 h 457200"/>
              <a:gd name="connsiteX3" fmla="*/ 0 w 2171700"/>
              <a:gd name="connsiteY3" fmla="*/ 0 h 457200"/>
              <a:gd name="connsiteX4" fmla="*/ 0 w 21717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1700" h="457200">
                <a:moveTo>
                  <a:pt x="0" y="457200"/>
                </a:moveTo>
                <a:lnTo>
                  <a:pt x="2171700" y="457200"/>
                </a:lnTo>
                <a:lnTo>
                  <a:pt x="21717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944" tIns="87971" rIns="175944" bIns="87971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284" name="TextBox 1"/>
          <p:cNvSpPr txBox="1">
            <a:spLocks noChangeArrowheads="1"/>
          </p:cNvSpPr>
          <p:nvPr/>
        </p:nvSpPr>
        <p:spPr bwMode="auto">
          <a:xfrm>
            <a:off x="414338" y="171450"/>
            <a:ext cx="67183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1">
            <a:spAutoFit/>
          </a:bodyPr>
          <a:lstStyle/>
          <a:p>
            <a:pPr defTabSz="914400" fontAlgn="base">
              <a:lnSpc>
                <a:spcPts val="42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Handling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Multi-Cycle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Operations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</a:p>
          <a:p>
            <a:pPr defTabSz="914400" fontAlgn="base">
              <a:lnSpc>
                <a:spcPts val="365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Pipelined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Implementations</a:t>
            </a:r>
          </a:p>
        </p:txBody>
      </p:sp>
      <p:sp>
        <p:nvSpPr>
          <p:cNvPr id="97285" name="TextBox 1"/>
          <p:cNvSpPr txBox="1">
            <a:spLocks noChangeArrowheads="1"/>
          </p:cNvSpPr>
          <p:nvPr/>
        </p:nvSpPr>
        <p:spPr bwMode="auto">
          <a:xfrm>
            <a:off x="341313" y="1471613"/>
            <a:ext cx="3943350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87971">
            <a:spAutoFit/>
          </a:bodyPr>
          <a:lstStyle/>
          <a:p>
            <a:pPr defTabSz="914400" fontAlgn="base">
              <a:lnSpc>
                <a:spcPts val="307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Motivation: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Impractical</a:t>
            </a:r>
          </a:p>
          <a:p>
            <a:pPr defTabSz="914400" fontAlgn="base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require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that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all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FP</a:t>
            </a:r>
          </a:p>
          <a:p>
            <a:pPr defTabSz="914400" fontAlgn="base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operations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complete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1</a:t>
            </a:r>
          </a:p>
          <a:p>
            <a:pPr defTabSz="914400" fontAlgn="base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or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2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clock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cycles</a:t>
            </a:r>
          </a:p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</a:t>
            </a: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CCT would become too</a:t>
            </a:r>
          </a:p>
          <a:p>
            <a:pPr defTabSz="914400" fontAlgn="base">
              <a:lnSpc>
                <a:spcPts val="19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large</a:t>
            </a:r>
          </a:p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</a:t>
            </a: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it would require huge</a:t>
            </a:r>
          </a:p>
          <a:p>
            <a:pPr defTabSz="914400" fontAlgn="base">
              <a:lnSpc>
                <a:spcPts val="19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design costs</a:t>
            </a:r>
          </a:p>
          <a:p>
            <a:pPr defTabSz="914400" fontAlgn="base">
              <a:lnSpc>
                <a:spcPts val="2888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For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higher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clock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rates</a:t>
            </a:r>
          </a:p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</a:t>
            </a: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put fewer logic levels in</a:t>
            </a:r>
          </a:p>
          <a:p>
            <a:pPr defTabSz="914400" fontAlgn="base">
              <a:lnSpc>
                <a:spcPts val="19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each pipeline stage</a:t>
            </a:r>
          </a:p>
          <a:p>
            <a:pPr defTabSz="914400" fontAlgn="base">
              <a:lnSpc>
                <a:spcPts val="2113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more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pipe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stages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for </a:t>
            </a:r>
          </a:p>
          <a:p>
            <a:pPr defTabSz="914400" fontAlgn="base">
              <a:lnSpc>
                <a:spcPts val="17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	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complex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operations</a:t>
            </a:r>
          </a:p>
          <a:p>
            <a:pPr defTabSz="914400" fontAlgn="base">
              <a:lnSpc>
                <a:spcPts val="2113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more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pipeline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registers</a:t>
            </a:r>
          </a:p>
          <a:p>
            <a:pPr defTabSz="914400" fontAlgn="base">
              <a:lnSpc>
                <a:spcPts val="17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	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necessary</a:t>
            </a:r>
          </a:p>
          <a:p>
            <a:pPr defTabSz="914400" fontAlgn="base">
              <a:lnSpc>
                <a:spcPts val="2113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tradeoff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lower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CCT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vs.</a:t>
            </a:r>
          </a:p>
          <a:p>
            <a:pPr defTabSz="914400" fontAlgn="base">
              <a:lnSpc>
                <a:spcPts val="1725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	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higher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CPI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57675" y="1552575"/>
            <a:ext cx="4878388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28184" y="1772816"/>
            <a:ext cx="926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EX</a:t>
            </a:r>
          </a:p>
          <a:p>
            <a:pPr algn="ctr"/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Integer unit</a:t>
            </a:r>
            <a:endParaRPr lang="zh-CN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4062" y="4862312"/>
            <a:ext cx="8803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EX</a:t>
            </a:r>
          </a:p>
          <a:p>
            <a:pPr algn="ctr"/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FP/Integer</a:t>
            </a:r>
          </a:p>
          <a:p>
            <a:pPr algn="ctr"/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divider</a:t>
            </a:r>
            <a:endParaRPr lang="zh-CN" alt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3"/>
            <a:ext cx="3949700" cy="16240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Latency and Initiation </a:t>
            </a:r>
            <a:br>
              <a:rPr lang="en-US" dirty="0" smtClean="0"/>
            </a:br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388" y="1860550"/>
            <a:ext cx="8424862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Two important terms of pipelined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/>
              <a:t>Latency: the number of intervening cycles between an instruction that produces a result and an instruction that uses the result.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/>
              <a:t>Initiation interval: The number of cycles that must elapse between issuing two operations of a given type.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Since most operations consume their operands at the beginning of EX, the latency is usually the # of stages after EX that an instruction produces a result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/>
              <a:t>Integer ALU operations are all 0;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/>
              <a:t>Loads are 1, since their results can be used after one intervening cycle.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/>
              <a:t>Stores, which consume the value being stored 1 cycle later, are little different. The latency for the value being stored will be 1 cycle less.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Pipeline latency is essentially equal to 1 cycle less than the depth of the execution pipeline, which is the number of stages from the EX stage to the stage that produces the result.</a:t>
            </a:r>
            <a:endParaRPr lang="en-US" altLang="zh-CN" sz="56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400" dirty="0" smtClean="0"/>
          </a:p>
        </p:txBody>
      </p:sp>
      <p:pic>
        <p:nvPicPr>
          <p:cNvPr id="16388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4763"/>
            <a:ext cx="6216650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2463" y="4437063"/>
          <a:ext cx="8175625" cy="2349501"/>
        </p:xfrm>
        <a:graphic>
          <a:graphicData uri="http://schemas.openxmlformats.org/drawingml/2006/table">
            <a:tbl>
              <a:tblPr/>
              <a:tblGrid>
                <a:gridCol w="276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 smtClean="0">
                          <a:solidFill>
                            <a:srgbClr val="00009A"/>
                          </a:solidFill>
                          <a:latin typeface="Arial" pitchFamily="34" charset="0"/>
                          <a:cs typeface="Arial" pitchFamily="34" charset="0"/>
                        </a:rPr>
                        <a:t>FunctionalUnit</a:t>
                      </a:r>
                      <a:endParaRPr lang="zh-CN" altLang="en-US" sz="1300" dirty="0" smtClean="0">
                        <a:solidFill>
                          <a:srgbClr val="00009A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 smtClean="0">
                          <a:solidFill>
                            <a:srgbClr val="00009A"/>
                          </a:solidFill>
                          <a:latin typeface="Arial" pitchFamily="34" charset="0"/>
                          <a:cs typeface="Arial" pitchFamily="34" charset="0"/>
                        </a:rPr>
                        <a:t>(Additional)Latency</a:t>
                      </a:r>
                      <a:endParaRPr lang="zh-CN" altLang="en-US" sz="1300" dirty="0" smtClean="0">
                        <a:solidFill>
                          <a:srgbClr val="00009A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 smtClean="0">
                          <a:solidFill>
                            <a:srgbClr val="00009A"/>
                          </a:solidFill>
                          <a:latin typeface="Arial" pitchFamily="34" charset="0"/>
                          <a:cs typeface="Arial" pitchFamily="34" charset="0"/>
                        </a:rPr>
                        <a:t>Initiation Interval</a:t>
                      </a:r>
                      <a:endParaRPr lang="zh-CN" altLang="en-US" sz="1300" dirty="0" smtClean="0">
                        <a:solidFill>
                          <a:srgbClr val="00009A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IntegerALU</a:t>
                      </a:r>
                      <a:endParaRPr lang="zh-CN" altLang="en-US" sz="13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3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3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Data Memory(</a:t>
                      </a:r>
                      <a:r>
                        <a:rPr lang="en-US" altLang="zh-CN" sz="13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Int&amp;FP</a:t>
                      </a:r>
                      <a:r>
                        <a:rPr lang="en-US" altLang="zh-CN" sz="13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Loads)</a:t>
                      </a:r>
                      <a:endParaRPr lang="zh-CN" altLang="en-US" sz="13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3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3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FP Add</a:t>
                      </a:r>
                      <a:endParaRPr lang="zh-CN" altLang="en-US" sz="13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3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3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Int&amp;FP</a:t>
                      </a:r>
                      <a:r>
                        <a:rPr lang="en-US" altLang="zh-CN" sz="13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Multiply</a:t>
                      </a:r>
                      <a:endParaRPr lang="zh-CN" altLang="en-US" sz="13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3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3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3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Int&amp;FP</a:t>
                      </a:r>
                      <a:r>
                        <a:rPr lang="en-US" altLang="zh-CN" sz="13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Divide (</a:t>
                      </a:r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SEQUENTIAL!</a:t>
                      </a:r>
                      <a:r>
                        <a:rPr lang="en-US" altLang="zh-CN" sz="13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13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3"/>
          <p:cNvSpPr/>
          <p:nvPr/>
        </p:nvSpPr>
        <p:spPr>
          <a:xfrm>
            <a:off x="254000" y="1144364"/>
            <a:ext cx="8709025" cy="52388"/>
          </a:xfrm>
          <a:custGeom>
            <a:avLst/>
            <a:gdLst>
              <a:gd name="connsiteX0" fmla="*/ 0 w 4572000"/>
              <a:gd name="connsiteY0" fmla="*/ 14097 h 28194"/>
              <a:gd name="connsiteX1" fmla="*/ 4572000 w 45720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000" h="28194">
                <a:moveTo>
                  <a:pt x="0" y="14097"/>
                </a:moveTo>
                <a:lnTo>
                  <a:pt x="4572000" y="14097"/>
                </a:lnTo>
              </a:path>
            </a:pathLst>
          </a:custGeom>
          <a:ln w="254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3537" tIns="86767" rIns="173537" bIns="86767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339" name="矩形 6"/>
          <p:cNvSpPr>
            <a:spLocks noChangeArrowheads="1"/>
          </p:cNvSpPr>
          <p:nvPr/>
        </p:nvSpPr>
        <p:spPr bwMode="auto">
          <a:xfrm>
            <a:off x="508000" y="47625"/>
            <a:ext cx="8128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3581" tIns="86790" rIns="173581" bIns="8679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Multi-Stage” vs. “Multi-Cycle”  Operations: i.e. Pipelined Stages vs. Sequential Stages</a:t>
            </a:r>
            <a:endParaRPr kumimoji="1" lang="zh-CN" altLang="en-US" sz="300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07" t="2898"/>
          <a:stretch>
            <a:fillRect/>
          </a:stretch>
        </p:blipFill>
        <p:spPr bwMode="auto">
          <a:xfrm>
            <a:off x="1835696" y="1268760"/>
            <a:ext cx="5886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17550" y="1587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pipeline supporting multiple outstanding FP operations.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413"/>
            <a:ext cx="9036050" cy="15843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FP multiplier and adder are </a:t>
            </a:r>
            <a:r>
              <a:rPr lang="en-US" dirty="0" smtClean="0"/>
              <a:t>pipelined </a:t>
            </a:r>
            <a:r>
              <a:rPr lang="en-US" dirty="0"/>
              <a:t>and have a depth of </a:t>
            </a:r>
            <a:r>
              <a:rPr lang="en-US" dirty="0" smtClean="0"/>
              <a:t>7 </a:t>
            </a:r>
            <a:r>
              <a:rPr lang="en-US" dirty="0"/>
              <a:t>and </a:t>
            </a:r>
            <a:r>
              <a:rPr lang="en-US" dirty="0" smtClean="0"/>
              <a:t>4 stages.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FP divider is not pipelined, but requires </a:t>
            </a:r>
            <a:r>
              <a:rPr lang="en-US" dirty="0" smtClean="0"/>
              <a:t>24 cycles </a:t>
            </a:r>
            <a:r>
              <a:rPr lang="en-US" dirty="0"/>
              <a:t>to complete. 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instruction </a:t>
            </a:r>
            <a:r>
              <a:rPr lang="en-US" dirty="0"/>
              <a:t>after an FP add can use </a:t>
            </a:r>
            <a:r>
              <a:rPr lang="en-US" dirty="0" smtClean="0"/>
              <a:t>its result without being stalled. Similarly, 7</a:t>
            </a:r>
            <a:r>
              <a:rPr lang="en-US" baseline="30000" dirty="0" smtClean="0"/>
              <a:t>th</a:t>
            </a:r>
            <a:r>
              <a:rPr lang="en-US" dirty="0" smtClean="0"/>
              <a:t> after an FP multiplier can use its result without being stalled.</a:t>
            </a: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07" t="2898"/>
          <a:stretch>
            <a:fillRect/>
          </a:stretch>
        </p:blipFill>
        <p:spPr bwMode="auto">
          <a:xfrm>
            <a:off x="1574800" y="2420938"/>
            <a:ext cx="5886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5470525"/>
            <a:ext cx="8067675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916238" y="5516563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59175" y="5762625"/>
            <a:ext cx="360363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9575" y="6051550"/>
            <a:ext cx="360363" cy="287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2513" y="6311900"/>
            <a:ext cx="358775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466725" y="6503988"/>
            <a:ext cx="2322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prstClr val="black"/>
                </a:solidFill>
                <a:ea typeface="宋体" pitchFamily="2" charset="-122"/>
              </a:rPr>
              <a:t>Data are needed</a:t>
            </a:r>
          </a:p>
        </p:txBody>
      </p:sp>
      <p:cxnSp>
        <p:nvCxnSpPr>
          <p:cNvPr id="12" name="Straight Arrow Connector 11"/>
          <p:cNvCxnSpPr>
            <a:stCxn id="17418" idx="3"/>
            <a:endCxn id="6" idx="3"/>
          </p:cNvCxnSpPr>
          <p:nvPr/>
        </p:nvCxnSpPr>
        <p:spPr>
          <a:xfrm flipV="1">
            <a:off x="2789238" y="5762625"/>
            <a:ext cx="179387" cy="97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418" idx="3"/>
            <a:endCxn id="7" idx="2"/>
          </p:cNvCxnSpPr>
          <p:nvPr/>
        </p:nvCxnSpPr>
        <p:spPr>
          <a:xfrm flipV="1">
            <a:off x="2789238" y="5907088"/>
            <a:ext cx="769937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418" idx="3"/>
            <a:endCxn id="8" idx="2"/>
          </p:cNvCxnSpPr>
          <p:nvPr/>
        </p:nvCxnSpPr>
        <p:spPr>
          <a:xfrm flipV="1">
            <a:off x="2789238" y="6194425"/>
            <a:ext cx="1430337" cy="54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418" idx="3"/>
            <a:endCxn id="9" idx="2"/>
          </p:cNvCxnSpPr>
          <p:nvPr/>
        </p:nvCxnSpPr>
        <p:spPr>
          <a:xfrm flipV="1">
            <a:off x="2789238" y="6456363"/>
            <a:ext cx="2073275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" name="TextBox 48"/>
          <p:cNvSpPr txBox="1">
            <a:spLocks noChangeArrowheads="1"/>
          </p:cNvSpPr>
          <p:nvPr/>
        </p:nvSpPr>
        <p:spPr bwMode="auto">
          <a:xfrm>
            <a:off x="6299200" y="4678363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prstClr val="black"/>
                </a:solidFill>
                <a:ea typeface="宋体" pitchFamily="2" charset="-122"/>
              </a:rPr>
              <a:t>Results are ready</a:t>
            </a:r>
          </a:p>
        </p:txBody>
      </p:sp>
      <p:cxnSp>
        <p:nvCxnSpPr>
          <p:cNvPr id="50" name="Straight Arrow Connector 49"/>
          <p:cNvCxnSpPr>
            <a:stCxn id="17423" idx="2"/>
            <a:endCxn id="53" idx="0"/>
          </p:cNvCxnSpPr>
          <p:nvPr/>
        </p:nvCxnSpPr>
        <p:spPr>
          <a:xfrm flipH="1">
            <a:off x="7319963" y="5140325"/>
            <a:ext cx="141287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40575" y="5492750"/>
            <a:ext cx="360363" cy="28733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646738" y="5780088"/>
            <a:ext cx="360362" cy="28892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989513" y="6032500"/>
            <a:ext cx="360362" cy="28892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Arrow Connector 61"/>
          <p:cNvCxnSpPr>
            <a:stCxn id="17423" idx="2"/>
            <a:endCxn id="55" idx="0"/>
          </p:cNvCxnSpPr>
          <p:nvPr/>
        </p:nvCxnSpPr>
        <p:spPr>
          <a:xfrm flipH="1">
            <a:off x="5826125" y="5140325"/>
            <a:ext cx="1635125" cy="63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423" idx="2"/>
            <a:endCxn id="56" idx="0"/>
          </p:cNvCxnSpPr>
          <p:nvPr/>
        </p:nvCxnSpPr>
        <p:spPr>
          <a:xfrm flipH="1">
            <a:off x="5170488" y="5140325"/>
            <a:ext cx="2290762" cy="8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38950"/>
          </a:xfrm>
          <a:custGeom>
            <a:avLst/>
            <a:gdLst>
              <a:gd name="connsiteX0" fmla="*/ 0 w 4762500"/>
              <a:gd name="connsiteY0" fmla="*/ 0 h 3543300"/>
              <a:gd name="connsiteX1" fmla="*/ 4762500 w 4762500"/>
              <a:gd name="connsiteY1" fmla="*/ 0 h 3543300"/>
              <a:gd name="connsiteX2" fmla="*/ 4762500 w 4762500"/>
              <a:gd name="connsiteY2" fmla="*/ 3543300 h 3543300"/>
              <a:gd name="connsiteX3" fmla="*/ 0 w 4762500"/>
              <a:gd name="connsiteY3" fmla="*/ 3543300 h 3543300"/>
              <a:gd name="connsiteX4" fmla="*/ 0 w 4762500"/>
              <a:gd name="connsiteY4" fmla="*/ 0 h 354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2500" h="3543300">
                <a:moveTo>
                  <a:pt x="0" y="0"/>
                </a:moveTo>
                <a:lnTo>
                  <a:pt x="4762500" y="0"/>
                </a:lnTo>
                <a:lnTo>
                  <a:pt x="4762500" y="3543300"/>
                </a:lnTo>
                <a:lnTo>
                  <a:pt x="0" y="3543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959" tIns="87979" rIns="175959" bIns="87979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182563" y="1162050"/>
            <a:ext cx="8778875" cy="55563"/>
          </a:xfrm>
          <a:custGeom>
            <a:avLst/>
            <a:gdLst>
              <a:gd name="connsiteX0" fmla="*/ 0 w 4572000"/>
              <a:gd name="connsiteY0" fmla="*/ 14097 h 28194"/>
              <a:gd name="connsiteX1" fmla="*/ 4572000 w 45720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000" h="28194">
                <a:moveTo>
                  <a:pt x="0" y="14097"/>
                </a:moveTo>
                <a:lnTo>
                  <a:pt x="4572000" y="14097"/>
                </a:lnTo>
              </a:path>
            </a:pathLst>
          </a:custGeom>
          <a:ln w="254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5959" tIns="87979" rIns="175959" bIns="87979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332" name="TextBox 1"/>
          <p:cNvSpPr txBox="1">
            <a:spLocks noChangeArrowheads="1"/>
          </p:cNvSpPr>
          <p:nvPr/>
        </p:nvSpPr>
        <p:spPr bwMode="auto">
          <a:xfrm>
            <a:off x="414338" y="171450"/>
            <a:ext cx="7126287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42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due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Multiple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Outstanding</a:t>
            </a:r>
          </a:p>
          <a:p>
            <a:pPr defTabSz="914400" fontAlgn="base">
              <a:lnSpc>
                <a:spcPts val="365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Operations</a:t>
            </a:r>
          </a:p>
        </p:txBody>
      </p:sp>
      <p:sp>
        <p:nvSpPr>
          <p:cNvPr id="99333" name="TextBox 1"/>
          <p:cNvSpPr txBox="1">
            <a:spLocks noChangeArrowheads="1"/>
          </p:cNvSpPr>
          <p:nvPr/>
        </p:nvSpPr>
        <p:spPr bwMode="auto">
          <a:xfrm>
            <a:off x="268288" y="1201738"/>
            <a:ext cx="27860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30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Structural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</a:p>
        </p:txBody>
      </p:sp>
      <p:sp>
        <p:nvSpPr>
          <p:cNvPr id="99334" name="TextBox 1"/>
          <p:cNvSpPr txBox="1">
            <a:spLocks noChangeArrowheads="1"/>
          </p:cNvSpPr>
          <p:nvPr/>
        </p:nvSpPr>
        <p:spPr bwMode="auto">
          <a:xfrm>
            <a:off x="706438" y="1617663"/>
            <a:ext cx="4664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sequential (non-pipelined) function units</a:t>
            </a:r>
          </a:p>
        </p:txBody>
      </p:sp>
      <p:sp>
        <p:nvSpPr>
          <p:cNvPr id="99335" name="TextBox 1"/>
          <p:cNvSpPr txBox="1">
            <a:spLocks noChangeArrowheads="1"/>
          </p:cNvSpPr>
          <p:nvPr/>
        </p:nvSpPr>
        <p:spPr bwMode="auto">
          <a:xfrm>
            <a:off x="1146175" y="1960563"/>
            <a:ext cx="47894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313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e.g.,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two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“close”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DIV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operations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require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stalling</a:t>
            </a:r>
          </a:p>
        </p:txBody>
      </p:sp>
      <p:sp>
        <p:nvSpPr>
          <p:cNvPr id="99336" name="TextBox 1"/>
          <p:cNvSpPr txBox="1">
            <a:spLocks noChangeArrowheads="1"/>
          </p:cNvSpPr>
          <p:nvPr/>
        </p:nvSpPr>
        <p:spPr bwMode="auto">
          <a:xfrm>
            <a:off x="706438" y="2279650"/>
            <a:ext cx="638333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number of register writes per cycle may be larger than 1</a:t>
            </a:r>
          </a:p>
        </p:txBody>
      </p:sp>
      <p:sp>
        <p:nvSpPr>
          <p:cNvPr id="99337" name="TextBox 1"/>
          <p:cNvSpPr txBox="1">
            <a:spLocks noChangeArrowheads="1"/>
          </p:cNvSpPr>
          <p:nvPr/>
        </p:nvSpPr>
        <p:spPr bwMode="auto">
          <a:xfrm>
            <a:off x="268288" y="2647950"/>
            <a:ext cx="49180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30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More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Frequent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RAW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Data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</a:p>
        </p:txBody>
      </p:sp>
      <p:sp>
        <p:nvSpPr>
          <p:cNvPr id="99338" name="TextBox 1"/>
          <p:cNvSpPr txBox="1">
            <a:spLocks noChangeArrowheads="1"/>
          </p:cNvSpPr>
          <p:nvPr/>
        </p:nvSpPr>
        <p:spPr bwMode="auto">
          <a:xfrm>
            <a:off x="1146175" y="3063875"/>
            <a:ext cx="6727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313"/>
              </a:lnSpc>
              <a:spcBef>
                <a:spcPct val="0"/>
              </a:spcBef>
              <a:spcAft>
                <a:spcPct val="0"/>
              </a:spcAft>
              <a:tabLst>
                <a:tab pos="219075" algn="l"/>
              </a:tabLst>
            </a:pP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“instruction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y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(which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u="sng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follows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program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order)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tries</a:t>
            </a:r>
          </a:p>
          <a:p>
            <a:pPr defTabSz="914400" fontAlgn="base">
              <a:lnSpc>
                <a:spcPts val="1925"/>
              </a:lnSpc>
              <a:spcBef>
                <a:spcPct val="0"/>
              </a:spcBef>
              <a:spcAft>
                <a:spcPct val="0"/>
              </a:spcAft>
              <a:tabLst>
                <a:tab pos="219075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read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source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before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writes</a:t>
            </a:r>
            <a:r>
              <a:rPr kumimoji="1" lang="en-US" altLang="zh-CN" sz="17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it”</a:t>
            </a:r>
          </a:p>
        </p:txBody>
      </p:sp>
      <p:sp>
        <p:nvSpPr>
          <p:cNvPr id="99339" name="TextBox 1"/>
          <p:cNvSpPr txBox="1">
            <a:spLocks noChangeArrowheads="1"/>
          </p:cNvSpPr>
          <p:nvPr/>
        </p:nvSpPr>
        <p:spPr bwMode="auto">
          <a:xfrm>
            <a:off x="706438" y="3627438"/>
            <a:ext cx="5543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longer latency of operations produce more stalls</a:t>
            </a:r>
          </a:p>
        </p:txBody>
      </p:sp>
      <p:sp>
        <p:nvSpPr>
          <p:cNvPr id="99340" name="TextBox 1"/>
          <p:cNvSpPr txBox="1">
            <a:spLocks noChangeArrowheads="1"/>
          </p:cNvSpPr>
          <p:nvPr/>
        </p:nvSpPr>
        <p:spPr bwMode="auto">
          <a:xfrm>
            <a:off x="268288" y="3995738"/>
            <a:ext cx="4892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30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Two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New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Classes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of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Data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</a:p>
        </p:txBody>
      </p:sp>
      <p:sp>
        <p:nvSpPr>
          <p:cNvPr id="99341" name="TextBox 1"/>
          <p:cNvSpPr txBox="1">
            <a:spLocks noChangeArrowheads="1"/>
          </p:cNvSpPr>
          <p:nvPr/>
        </p:nvSpPr>
        <p:spPr bwMode="auto">
          <a:xfrm>
            <a:off x="706438" y="4413250"/>
            <a:ext cx="9413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WAW</a:t>
            </a:r>
          </a:p>
        </p:txBody>
      </p:sp>
      <p:sp>
        <p:nvSpPr>
          <p:cNvPr id="99342" name="TextBox 1"/>
          <p:cNvSpPr txBox="1">
            <a:spLocks noChangeArrowheads="1"/>
          </p:cNvSpPr>
          <p:nvPr/>
        </p:nvSpPr>
        <p:spPr bwMode="auto">
          <a:xfrm>
            <a:off x="1146175" y="4756150"/>
            <a:ext cx="65484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313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“instruction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y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tries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write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destination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before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writes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it”</a:t>
            </a:r>
          </a:p>
        </p:txBody>
      </p:sp>
      <p:sp>
        <p:nvSpPr>
          <p:cNvPr id="99343" name="TextBox 1"/>
          <p:cNvSpPr txBox="1">
            <a:spLocks noChangeArrowheads="1"/>
          </p:cNvSpPr>
          <p:nvPr/>
        </p:nvSpPr>
        <p:spPr bwMode="auto">
          <a:xfrm>
            <a:off x="706438" y="5075238"/>
            <a:ext cx="8969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WAR</a:t>
            </a:r>
          </a:p>
        </p:txBody>
      </p:sp>
      <p:sp>
        <p:nvSpPr>
          <p:cNvPr id="99344" name="TextBox 1"/>
          <p:cNvSpPr txBox="1">
            <a:spLocks noChangeArrowheads="1"/>
          </p:cNvSpPr>
          <p:nvPr/>
        </p:nvSpPr>
        <p:spPr bwMode="auto">
          <a:xfrm>
            <a:off x="268288" y="5441950"/>
            <a:ext cx="74152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313"/>
              </a:lnSpc>
              <a:spcBef>
                <a:spcPct val="0"/>
              </a:spcBef>
              <a:spcAft>
                <a:spcPct val="0"/>
              </a:spcAft>
              <a:tabLst>
                <a:tab pos="879475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“instruction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y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tries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write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destination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before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reads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it”</a:t>
            </a:r>
          </a:p>
          <a:p>
            <a:pPr defTabSz="914400" fontAlgn="base">
              <a:lnSpc>
                <a:spcPts val="3275"/>
              </a:lnSpc>
              <a:spcBef>
                <a:spcPct val="0"/>
              </a:spcBef>
              <a:spcAft>
                <a:spcPct val="0"/>
              </a:spcAft>
              <a:tabLst>
                <a:tab pos="879475" algn="l"/>
              </a:tabLst>
            </a:pP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5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5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Out-of-order</a:t>
            </a:r>
            <a:r>
              <a:rPr kumimoji="1" lang="en-US" altLang="zh-CN" sz="25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5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completion</a:t>
            </a:r>
          </a:p>
        </p:txBody>
      </p:sp>
      <p:sp>
        <p:nvSpPr>
          <p:cNvPr id="99345" name="TextBox 1"/>
          <p:cNvSpPr txBox="1">
            <a:spLocks noChangeArrowheads="1"/>
          </p:cNvSpPr>
          <p:nvPr/>
        </p:nvSpPr>
        <p:spPr bwMode="auto">
          <a:xfrm>
            <a:off x="706438" y="6176963"/>
            <a:ext cx="47688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makes exception handling more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254000" y="1216025"/>
            <a:ext cx="8709025" cy="52388"/>
          </a:xfrm>
          <a:custGeom>
            <a:avLst/>
            <a:gdLst>
              <a:gd name="connsiteX0" fmla="*/ 0 w 4572000"/>
              <a:gd name="connsiteY0" fmla="*/ 14097 h 28194"/>
              <a:gd name="connsiteX1" fmla="*/ 4572000 w 45720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000" h="28194">
                <a:moveTo>
                  <a:pt x="0" y="14097"/>
                </a:moveTo>
                <a:lnTo>
                  <a:pt x="4572000" y="14097"/>
                </a:lnTo>
              </a:path>
            </a:pathLst>
          </a:custGeom>
          <a:ln w="254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73537" tIns="86767" rIns="173537" bIns="86767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355" name="TextBox 1"/>
          <p:cNvSpPr txBox="1">
            <a:spLocks noChangeArrowheads="1"/>
          </p:cNvSpPr>
          <p:nvPr/>
        </p:nvSpPr>
        <p:spPr bwMode="auto">
          <a:xfrm>
            <a:off x="484188" y="188913"/>
            <a:ext cx="729138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41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due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Multiple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Outstanding </a:t>
            </a:r>
          </a:p>
          <a:p>
            <a:pPr defTabSz="914400" fontAlgn="base">
              <a:lnSpc>
                <a:spcPts val="41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Operations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Example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of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WAW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Hazard</a:t>
            </a:r>
          </a:p>
        </p:txBody>
      </p:sp>
      <p:sp>
        <p:nvSpPr>
          <p:cNvPr id="100356" name="TextBox 1"/>
          <p:cNvSpPr txBox="1">
            <a:spLocks noChangeArrowheads="1"/>
          </p:cNvSpPr>
          <p:nvPr/>
        </p:nvSpPr>
        <p:spPr bwMode="auto">
          <a:xfrm>
            <a:off x="241300" y="1295400"/>
            <a:ext cx="10810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WAW</a:t>
            </a:r>
          </a:p>
        </p:txBody>
      </p:sp>
      <p:sp>
        <p:nvSpPr>
          <p:cNvPr id="100357" name="TextBox 1"/>
          <p:cNvSpPr txBox="1">
            <a:spLocks noChangeArrowheads="1"/>
          </p:cNvSpPr>
          <p:nvPr/>
        </p:nvSpPr>
        <p:spPr bwMode="auto">
          <a:xfrm>
            <a:off x="1112838" y="1703388"/>
            <a:ext cx="654843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275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“instruction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y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tries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write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a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destination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before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x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writes</a:t>
            </a:r>
            <a:r>
              <a:rPr kumimoji="1" lang="en-US" altLang="zh-CN" sz="17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it”</a:t>
            </a:r>
          </a:p>
        </p:txBody>
      </p:sp>
      <p:sp>
        <p:nvSpPr>
          <p:cNvPr id="100358" name="TextBox 1"/>
          <p:cNvSpPr txBox="1">
            <a:spLocks noChangeArrowheads="1"/>
          </p:cNvSpPr>
          <p:nvPr/>
        </p:nvSpPr>
        <p:spPr bwMode="auto">
          <a:xfrm>
            <a:off x="241300" y="2063750"/>
            <a:ext cx="81486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  <a:tabLst>
                <a:tab pos="312738" algn="l"/>
              </a:tabLst>
            </a:pP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One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may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wonder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how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can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WAW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occur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since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it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may</a:t>
            </a:r>
          </a:p>
          <a:p>
            <a:pPr defTabSz="914400" fontAlgn="base">
              <a:lnSpc>
                <a:spcPts val="2663"/>
              </a:lnSpc>
              <a:spcBef>
                <a:spcPct val="0"/>
              </a:spcBef>
              <a:spcAft>
                <a:spcPct val="0"/>
              </a:spcAft>
              <a:tabLst>
                <a:tab pos="31273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seem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that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compiler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would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never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generate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two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writes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</a:p>
          <a:p>
            <a:pPr defTabSz="914400" fontAlgn="base">
              <a:lnSpc>
                <a:spcPts val="2663"/>
              </a:lnSpc>
              <a:spcBef>
                <a:spcPct val="0"/>
              </a:spcBef>
              <a:spcAft>
                <a:spcPct val="0"/>
              </a:spcAft>
              <a:tabLst>
                <a:tab pos="312738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same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without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an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intervening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read</a:t>
            </a:r>
          </a:p>
        </p:txBody>
      </p:sp>
      <p:sp>
        <p:nvSpPr>
          <p:cNvPr id="100359" name="TextBox 1"/>
          <p:cNvSpPr txBox="1">
            <a:spLocks noChangeArrowheads="1"/>
          </p:cNvSpPr>
          <p:nvPr/>
        </p:nvSpPr>
        <p:spPr bwMode="auto">
          <a:xfrm>
            <a:off x="241300" y="3192463"/>
            <a:ext cx="54102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  <a:tabLst>
                <a:tab pos="5084763" algn="l"/>
              </a:tabLst>
            </a:pP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However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such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sequences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do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occur</a:t>
            </a:r>
            <a:r>
              <a:rPr kumimoji="1" lang="en-US" altLang="zh-CN" sz="1900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2,</a:t>
            </a:r>
          </a:p>
        </p:txBody>
      </p:sp>
      <p:sp>
        <p:nvSpPr>
          <p:cNvPr id="100360" name="TextBox 1"/>
          <p:cNvSpPr txBox="1">
            <a:spLocks noChangeArrowheads="1"/>
          </p:cNvSpPr>
          <p:nvPr/>
        </p:nvSpPr>
        <p:spPr bwMode="auto">
          <a:xfrm>
            <a:off x="677863" y="3573463"/>
            <a:ext cx="42751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6767">
            <a:spAutoFit/>
          </a:bodyPr>
          <a:lstStyle/>
          <a:p>
            <a:pPr defTabSz="914400" fontAlgn="base">
              <a:lnSpc>
                <a:spcPts val="2463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 e.g., a program may take a path that</a:t>
            </a:r>
          </a:p>
          <a:p>
            <a:pPr defTabSz="914400" fontAlgn="base">
              <a:lnSpc>
                <a:spcPts val="2088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the compiler cannot predict, e.g. due</a:t>
            </a:r>
          </a:p>
          <a:p>
            <a:pPr defTabSz="914400" fontAlgn="base">
              <a:lnSpc>
                <a:spcPts val="2088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19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to an intervening branch</a:t>
            </a:r>
          </a:p>
        </p:txBody>
      </p:sp>
      <p:sp>
        <p:nvSpPr>
          <p:cNvPr id="100361" name="TextBox 1"/>
          <p:cNvSpPr txBox="1">
            <a:spLocks noChangeArrowheads="1"/>
          </p:cNvSpPr>
          <p:nvPr/>
        </p:nvSpPr>
        <p:spPr bwMode="auto">
          <a:xfrm>
            <a:off x="250825" y="4821238"/>
            <a:ext cx="520858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86767">
            <a:spAutoFit/>
          </a:bodyPr>
          <a:lstStyle/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</a:pP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Also,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case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of</a:t>
            </a:r>
            <a:r>
              <a:rPr kumimoji="1" lang="en-US" altLang="zh-CN" sz="23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multiple-issue</a:t>
            </a:r>
          </a:p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</a:pP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pipelines, an intervening read may</a:t>
            </a:r>
          </a:p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</a:pP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be present (and stalled) while the</a:t>
            </a:r>
          </a:p>
          <a:p>
            <a:pPr defTabSz="914400" fontAlgn="base">
              <a:lnSpc>
                <a:spcPts val="3038"/>
              </a:lnSpc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</a:pPr>
            <a:r>
              <a:rPr kumimoji="1" lang="en-US" altLang="zh-CN" sz="230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second write could progress</a:t>
            </a: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endParaRPr kumimoji="1" lang="en-US" altLang="zh-CN" sz="110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100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3357563"/>
            <a:ext cx="3240088" cy="18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63" name="矩形 13"/>
          <p:cNvSpPr>
            <a:spLocks noChangeArrowheads="1"/>
          </p:cNvSpPr>
          <p:nvPr/>
        </p:nvSpPr>
        <p:spPr bwMode="auto">
          <a:xfrm>
            <a:off x="5292725" y="5335588"/>
            <a:ext cx="37433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•  In this example if the branch is not taken a WAW if possible when the DIV completes its execution after the BEQZ, LD, and ADD complete theirs</a:t>
            </a:r>
            <a:endParaRPr kumimoji="1" lang="en-US" altLang="zh-CN" sz="120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Box 1"/>
          <p:cNvSpPr txBox="1">
            <a:spLocks noChangeArrowheads="1"/>
          </p:cNvSpPr>
          <p:nvPr/>
        </p:nvSpPr>
        <p:spPr bwMode="auto">
          <a:xfrm>
            <a:off x="414338" y="171450"/>
            <a:ext cx="78232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87979">
            <a:spAutoFit/>
          </a:bodyPr>
          <a:lstStyle/>
          <a:p>
            <a:pPr defTabSz="914400" fontAlgn="base">
              <a:lnSpc>
                <a:spcPts val="4238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Hazards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due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to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Multiple</a:t>
            </a:r>
            <a:r>
              <a:rPr kumimoji="1" lang="en-US" altLang="zh-CN" sz="300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3000" b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Outstanding</a:t>
            </a:r>
          </a:p>
          <a:p>
            <a:pPr defTabSz="914400" fontAlgn="base">
              <a:lnSpc>
                <a:spcPts val="365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u="sng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Operations – Example of Structural Hazard</a:t>
            </a:r>
          </a:p>
        </p:txBody>
      </p:sp>
      <p:pic>
        <p:nvPicPr>
          <p:cNvPr id="101379" name="Picture 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271588"/>
            <a:ext cx="8856662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15006</TotalTime>
  <Words>667</Words>
  <Application>Microsoft Office PowerPoint</Application>
  <PresentationFormat>全屏显示(4:3)</PresentationFormat>
  <Paragraphs>135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新細明體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5_Default Design</vt:lpstr>
      <vt:lpstr>1_Office Theme</vt:lpstr>
      <vt:lpstr>Computer Architecture (Fall 2019)</vt:lpstr>
      <vt:lpstr>PowerPoint 演示文稿</vt:lpstr>
      <vt:lpstr>PowerPoint 演示文稿</vt:lpstr>
      <vt:lpstr>Latency and Initiation  Interval</vt:lpstr>
      <vt:lpstr>PowerPoint 演示文稿</vt:lpstr>
      <vt:lpstr>A pipeline supporting multiple outstanding FP operations.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What is it, and how is it related to Computer Science anyway?</dc:title>
  <dc:creator>mike</dc:creator>
  <cp:lastModifiedBy>tanyujuan@cqu.edu.cn</cp:lastModifiedBy>
  <cp:revision>338</cp:revision>
  <cp:lastPrinted>2016-04-12T01:57:40Z</cp:lastPrinted>
  <dcterms:created xsi:type="dcterms:W3CDTF">2012-09-21T01:57:31Z</dcterms:created>
  <dcterms:modified xsi:type="dcterms:W3CDTF">2021-10-25T15:09:35Z</dcterms:modified>
</cp:coreProperties>
</file>