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5" r:id="rId2"/>
    <p:sldMasterId id="2147484847" r:id="rId3"/>
    <p:sldMasterId id="2147485896" r:id="rId4"/>
    <p:sldMasterId id="2147486176" r:id="rId5"/>
    <p:sldMasterId id="2147487022" r:id="rId6"/>
  </p:sldMasterIdLst>
  <p:notesMasterIdLst>
    <p:notesMasterId r:id="rId18"/>
  </p:notesMasterIdLst>
  <p:handoutMasterIdLst>
    <p:handoutMasterId r:id="rId19"/>
  </p:handoutMasterIdLst>
  <p:sldIdLst>
    <p:sldId id="295" r:id="rId7"/>
    <p:sldId id="423" r:id="rId8"/>
    <p:sldId id="424" r:id="rId9"/>
    <p:sldId id="425" r:id="rId10"/>
    <p:sldId id="391" r:id="rId11"/>
    <p:sldId id="392" r:id="rId12"/>
    <p:sldId id="420" r:id="rId13"/>
    <p:sldId id="414" r:id="rId14"/>
    <p:sldId id="417" r:id="rId15"/>
    <p:sldId id="419" r:id="rId16"/>
    <p:sldId id="415" r:id="rId1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00FF"/>
    <a:srgbClr val="3333FF"/>
    <a:srgbClr val="0066FF"/>
    <a:srgbClr val="990033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72096" autoAdjust="0"/>
  </p:normalViewPr>
  <p:slideViewPr>
    <p:cSldViewPr>
      <p:cViewPr varScale="1">
        <p:scale>
          <a:sx n="48" d="100"/>
          <a:sy n="48" d="100"/>
        </p:scale>
        <p:origin x="41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1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>
              <a:defRPr/>
            </a:pPr>
            <a:fld id="{00D0D07D-9D15-430A-92A6-DA7EA6928C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6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>
              <a:defRPr/>
            </a:pPr>
            <a:fld id="{5956B0C6-BC4C-4146-B6C4-BB44AC51BC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F601A0A-BF83-4D63-B8FA-E335ECAD9519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•</a:t>
            </a:r>
            <a:r>
              <a:rPr lang="zh-CN" altLang="en-US" dirty="0">
                <a:latin typeface="Arial" panose="020B0604020202020204" pitchFamily="34" charset="0"/>
              </a:rPr>
              <a:t>时间位置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–</a:t>
            </a:r>
            <a:r>
              <a:rPr lang="zh-CN" altLang="en-US" dirty="0">
                <a:latin typeface="Arial" panose="020B0604020202020204" pitchFamily="34" charset="0"/>
              </a:rPr>
              <a:t>在某个时间点引用的资源将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在不久的将来再次被引用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•</a:t>
            </a:r>
            <a:r>
              <a:rPr lang="zh-CN" altLang="en-US" dirty="0">
                <a:latin typeface="Arial" panose="020B0604020202020204" pitchFamily="34" charset="0"/>
              </a:rPr>
              <a:t>空间位置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–</a:t>
            </a:r>
            <a:r>
              <a:rPr lang="zh-CN" altLang="en-US" dirty="0">
                <a:latin typeface="Arial" panose="020B0604020202020204" pitchFamily="34" charset="0"/>
              </a:rPr>
              <a:t>如果出现以下情况，则引用资源的可能性更高：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它附近的资源刚刚被引用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•90/10</a:t>
            </a:r>
            <a:r>
              <a:rPr lang="zh-CN" altLang="en-US" dirty="0">
                <a:latin typeface="Arial" panose="020B0604020202020204" pitchFamily="34" charset="0"/>
              </a:rPr>
              <a:t>位置经验法则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–</a:t>
            </a:r>
            <a:r>
              <a:rPr lang="zh-CN" altLang="en-US" dirty="0">
                <a:latin typeface="Arial" panose="020B0604020202020204" pitchFamily="34" charset="0"/>
              </a:rPr>
              <a:t>程序</a:t>
            </a:r>
            <a:r>
              <a:rPr lang="en-US" altLang="zh-CN" dirty="0">
                <a:latin typeface="Arial" panose="020B0604020202020204" pitchFamily="34" charset="0"/>
              </a:rPr>
              <a:t>90%</a:t>
            </a:r>
            <a:r>
              <a:rPr lang="zh-CN" altLang="en-US" dirty="0">
                <a:latin typeface="Arial" panose="020B0604020202020204" pitchFamily="34" charset="0"/>
              </a:rPr>
              <a:t>的执行时间只花在代码的</a:t>
            </a:r>
            <a:r>
              <a:rPr lang="en-US" altLang="zh-CN" dirty="0">
                <a:latin typeface="Arial" panose="020B0604020202020204" pitchFamily="34" charset="0"/>
              </a:rPr>
              <a:t>10%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•</a:t>
            </a:r>
            <a:r>
              <a:rPr lang="zh-CN" altLang="en-US" dirty="0">
                <a:latin typeface="Arial" panose="020B0604020202020204" pitchFamily="34" charset="0"/>
              </a:rPr>
              <a:t>因此，可以以合理的精度进行预测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在不久的将来，程序将使用哪些指令和数据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基于最近访问的未来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•</a:t>
            </a:r>
            <a:r>
              <a:rPr lang="zh-CN" altLang="en-US" dirty="0">
                <a:latin typeface="Arial" panose="020B0604020202020204" pitchFamily="34" charset="0"/>
              </a:rPr>
              <a:t>这是我们如何编程和存储数据的结果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内存中的数据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82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685A4CF-CB73-4768-B23C-662076E771EA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假设我们想要增强用于</a:t>
            </a:r>
            <a:r>
              <a:rPr lang="en-US" altLang="zh-CN" dirty="0">
                <a:latin typeface="Arial" panose="020B0604020202020204" pitchFamily="34" charset="0"/>
              </a:rPr>
              <a:t>Web</a:t>
            </a:r>
            <a:r>
              <a:rPr lang="zh-CN" altLang="en-US" dirty="0">
                <a:latin typeface="Arial" panose="020B0604020202020204" pitchFamily="34" charset="0"/>
              </a:rPr>
              <a:t>服务的处理器。新处理器在</a:t>
            </a:r>
            <a:r>
              <a:rPr lang="en-US" altLang="zh-CN" dirty="0">
                <a:latin typeface="Arial" panose="020B0604020202020204" pitchFamily="34" charset="0"/>
              </a:rPr>
              <a:t>Web</a:t>
            </a:r>
            <a:r>
              <a:rPr lang="zh-CN" altLang="en-US" dirty="0">
                <a:latin typeface="Arial" panose="020B0604020202020204" pitchFamily="34" charset="0"/>
              </a:rPr>
              <a:t>服务应用程序中的计算速度是原始处理器的</a:t>
            </a:r>
            <a:r>
              <a:rPr lang="en-US" altLang="zh-CN" dirty="0">
                <a:latin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</a:rPr>
              <a:t>倍。假设原始处理器在</a:t>
            </a:r>
            <a:r>
              <a:rPr lang="en-US" altLang="zh-CN" dirty="0">
                <a:latin typeface="Arial" panose="020B0604020202020204" pitchFamily="34" charset="0"/>
              </a:rPr>
              <a:t>40%</a:t>
            </a:r>
            <a:r>
              <a:rPr lang="zh-CN" altLang="en-US" dirty="0">
                <a:latin typeface="Arial" panose="020B0604020202020204" pitchFamily="34" charset="0"/>
              </a:rPr>
              <a:t>的时间里忙于计算，在</a:t>
            </a:r>
            <a:r>
              <a:rPr lang="en-US" altLang="zh-CN" dirty="0">
                <a:latin typeface="Arial" panose="020B0604020202020204" pitchFamily="34" charset="0"/>
              </a:rPr>
              <a:t>60%</a:t>
            </a:r>
            <a:r>
              <a:rPr lang="zh-CN" altLang="en-US" dirty="0">
                <a:latin typeface="Arial" panose="020B0604020202020204" pitchFamily="34" charset="0"/>
              </a:rPr>
              <a:t>的时间里等待</a:t>
            </a:r>
            <a:r>
              <a:rPr lang="en-US" altLang="zh-CN" dirty="0">
                <a:latin typeface="Arial" panose="020B0604020202020204" pitchFamily="34" charset="0"/>
              </a:rPr>
              <a:t>I/o</a:t>
            </a:r>
            <a:r>
              <a:rPr lang="zh-CN" altLang="en-US">
                <a:latin typeface="Arial" panose="020B0604020202020204" pitchFamily="34" charset="0"/>
              </a:rPr>
              <a:t>，那么通过合并增强功能获得的总体加速比是多少？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387EDE3-3AA0-429D-8EE1-87E5ACBE8D28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•</a:t>
            </a:r>
            <a:r>
              <a:rPr lang="zh-CN" altLang="en-US" dirty="0">
                <a:latin typeface="Arial" panose="020B0604020202020204" pitchFamily="34" charset="0"/>
              </a:rPr>
              <a:t>缓存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–</a:t>
            </a:r>
            <a:r>
              <a:rPr lang="zh-CN" altLang="en-US" dirty="0">
                <a:latin typeface="Arial" panose="020B0604020202020204" pitchFamily="34" charset="0"/>
              </a:rPr>
              <a:t>直接利用时间位置，更快地访问包含最近使用的数据副本的主内存的较小子集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–</a:t>
            </a:r>
            <a:r>
              <a:rPr lang="zh-CN" altLang="en-US" dirty="0">
                <a:latin typeface="Arial" panose="020B0604020202020204" pitchFamily="34" charset="0"/>
              </a:rPr>
              <a:t>但是，缓存中的所有数据不一定都是主内存中空间相近的数据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</a:rPr>
              <a:t>尽管如此，当发生缓存未命中时，基于空间局部性原则从主内存中检索固定大小的连续内存单元块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6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E8BDA33-9FEB-4E5C-8F02-D4D86091B1F0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•“</a:t>
            </a:r>
            <a:r>
              <a:rPr lang="zh-CN" altLang="en-US" dirty="0">
                <a:latin typeface="Arial" panose="020B0604020202020204" pitchFamily="34" charset="0"/>
              </a:rPr>
              <a:t>最重要、最普遍、最简单的计算机设计原则”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–</a:t>
            </a:r>
            <a:r>
              <a:rPr lang="zh-CN" altLang="en-US" dirty="0">
                <a:latin typeface="Arial" panose="020B0604020202020204" pitchFamily="34" charset="0"/>
              </a:rPr>
              <a:t>在进行设计权衡时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•</a:t>
            </a:r>
            <a:r>
              <a:rPr lang="zh-CN" altLang="en-US" dirty="0">
                <a:latin typeface="Arial" panose="020B0604020202020204" pitchFamily="34" charset="0"/>
              </a:rPr>
              <a:t>支持经常发生的情况，而不是不经常发生的情况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–</a:t>
            </a:r>
            <a:r>
              <a:rPr lang="zh-CN" altLang="en-US" dirty="0">
                <a:latin typeface="Arial" panose="020B0604020202020204" pitchFamily="34" charset="0"/>
              </a:rPr>
              <a:t>在决定如何分配资源时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•</a:t>
            </a:r>
            <a:r>
              <a:rPr lang="zh-CN" altLang="en-US" dirty="0">
                <a:latin typeface="Arial" panose="020B0604020202020204" pitchFamily="34" charset="0"/>
              </a:rPr>
              <a:t>喜欢经常发生的事件，而不是罕见的事件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–</a:t>
            </a:r>
            <a:r>
              <a:rPr lang="zh-CN" altLang="en-US" dirty="0">
                <a:latin typeface="Arial" panose="020B0604020202020204" pitchFamily="34" charset="0"/>
              </a:rPr>
              <a:t>优化模块设计时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•</a:t>
            </a:r>
            <a:r>
              <a:rPr lang="zh-CN" altLang="en-US" dirty="0">
                <a:latin typeface="Arial" panose="020B0604020202020204" pitchFamily="34" charset="0"/>
              </a:rPr>
              <a:t>以平均功能行为为目标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•…</a:t>
            </a:r>
            <a:r>
              <a:rPr lang="zh-CN" altLang="en-US" dirty="0">
                <a:latin typeface="Arial" panose="020B0604020202020204" pitchFamily="34" charset="0"/>
              </a:rPr>
              <a:t>此外，常见的情况往往更简单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1.</a:t>
            </a:r>
            <a:r>
              <a:rPr lang="zh-CN" altLang="en-US" dirty="0">
                <a:latin typeface="Arial" panose="020B0604020202020204" pitchFamily="34" charset="0"/>
              </a:rPr>
              <a:t>如何确定什么是常见病例？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2.</a:t>
            </a:r>
            <a:r>
              <a:rPr lang="zh-CN" altLang="en-US" dirty="0">
                <a:latin typeface="Arial" panose="020B0604020202020204" pitchFamily="34" charset="0"/>
              </a:rPr>
              <a:t>如何确定在使频繁案例更快的过程中可能获得的性能增益？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8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83E54B9-1E27-48A4-8BC9-17E34C43B024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6B9C721-0A15-4523-AFB0-870BBE677754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71AE504-5DD8-44EA-8678-FFA2D3798541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1362" cy="3414712"/>
          </a:xfrm>
          <a:solidFill>
            <a:srgbClr val="FFFFFF"/>
          </a:solidFill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38638"/>
            <a:ext cx="5027613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现实生活中的类比：在经历了</a:t>
            </a:r>
            <a:r>
              <a:rPr lang="en-US" altLang="zh-CN" dirty="0">
                <a:latin typeface="Arial" panose="020B0604020202020204" pitchFamily="34" charset="0"/>
              </a:rPr>
              <a:t>60</a:t>
            </a:r>
            <a:r>
              <a:rPr lang="zh-CN" altLang="en-US" dirty="0">
                <a:latin typeface="Arial" panose="020B0604020202020204" pitchFamily="34" charset="0"/>
              </a:rPr>
              <a:t>分钟的交通堵塞后，你能在最后一英里里通过超速来弥补多少时间？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计算机体系结构中的应用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精简指令集计算机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优化以快速执行常用指令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不经常使用的指令可能需要很长时间，甚至需要软件模拟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我们应该集中精力改进经常发生的事件或经常使用的机制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Real life analogy:  After driving through 60 minutes of traffic jam,  how much time can you make up by speeding in the final mile?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Applications in Computer Architecture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RISC - Reduced Instruction Set Computer</a:t>
            </a:r>
          </a:p>
          <a:p>
            <a:pPr lvl="2"/>
            <a:r>
              <a:rPr lang="en-US" altLang="zh-CN" dirty="0">
                <a:latin typeface="Arial" panose="020B0604020202020204" pitchFamily="34" charset="0"/>
              </a:rPr>
              <a:t>Optimized to execute </a:t>
            </a:r>
            <a:r>
              <a:rPr lang="en-US" altLang="zh-CN" i="1" dirty="0">
                <a:latin typeface="Arial" panose="020B0604020202020204" pitchFamily="34" charset="0"/>
              </a:rPr>
              <a:t>frequently</a:t>
            </a:r>
            <a:r>
              <a:rPr lang="en-US" altLang="zh-CN" dirty="0">
                <a:latin typeface="Arial" panose="020B0604020202020204" pitchFamily="34" charset="0"/>
              </a:rPr>
              <a:t> used instructions quickly</a:t>
            </a:r>
            <a:endParaRPr lang="en-US" altLang="zh-CN" sz="1300" dirty="0">
              <a:latin typeface="Arial" panose="020B0604020202020204" pitchFamily="34" charset="0"/>
            </a:endParaRPr>
          </a:p>
          <a:p>
            <a:pPr lvl="2"/>
            <a:r>
              <a:rPr lang="en-US" altLang="zh-CN" i="1" dirty="0">
                <a:latin typeface="Arial" panose="020B0604020202020204" pitchFamily="34" charset="0"/>
              </a:rPr>
              <a:t>Infrequently</a:t>
            </a:r>
            <a:r>
              <a:rPr lang="en-US" altLang="zh-CN" dirty="0">
                <a:latin typeface="Arial" panose="020B0604020202020204" pitchFamily="34" charset="0"/>
              </a:rPr>
              <a:t> used instructions can take a long time, or even emulated by software</a:t>
            </a:r>
          </a:p>
          <a:p>
            <a:pPr lvl="2"/>
            <a:endParaRPr lang="en-US" altLang="zh-CN" sz="1300" dirty="0">
              <a:latin typeface="Arial" panose="020B0604020202020204" pitchFamily="34" charset="0"/>
            </a:endParaRPr>
          </a:p>
          <a:p>
            <a:pPr lvl="2"/>
            <a:r>
              <a:rPr lang="en-US" altLang="zh-CN" sz="1300" i="1" dirty="0">
                <a:solidFill>
                  <a:schemeClr val="bg2"/>
                </a:solidFill>
                <a:latin typeface="Arial" panose="020B0604020202020204" pitchFamily="34" charset="0"/>
              </a:rPr>
              <a:t>We should concentrate efforts on improving frequently occurring events or frequently used mechanisms</a:t>
            </a:r>
          </a:p>
          <a:p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E6FD0F3-C5D5-4213-A83B-125E43E45981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If we optimize the module for the floating-point instructions by a factor of 2, but the system will normally run programs with only 20% of floating point instructions then the speedup is only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3309483-706F-4F08-A68D-16563E89C700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E7C37E4-7643-4778-A96C-A083E2773191}" type="slidenum">
              <a:rPr lang="en-US" altLang="zh-CN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95308-B785-4806-84AE-77F273B021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890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72FB-1A6F-4480-A883-C8CDF2E8C6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698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6563" y="404813"/>
            <a:ext cx="2178050" cy="58324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04813"/>
            <a:ext cx="6383338" cy="58324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A55DF-73F7-4651-9FC1-2E50F8F7B6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2377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404813"/>
            <a:ext cx="8661400" cy="7207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79900" cy="50403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196975"/>
            <a:ext cx="4281488" cy="50403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4CE3E-E783-47E2-95B9-EA3F1B4B69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8633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404813"/>
            <a:ext cx="8661400" cy="7207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50825" y="1196975"/>
            <a:ext cx="8713788" cy="504031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87F5E-36AE-4BA7-944E-4CFE9D2B44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8283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404813"/>
            <a:ext cx="8661400" cy="7207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50825" y="1196975"/>
            <a:ext cx="8713788" cy="504031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2063C-33BF-4EE2-8DA7-0ABC25B6F0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1265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404813"/>
            <a:ext cx="8661400" cy="7207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79900" cy="50403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3125" y="1196975"/>
            <a:ext cx="4281488" cy="504031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10FF4-E8CA-45B3-BEC0-BCB2288F0E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287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54F2EF9D-A4E4-4683-9EC8-1C93DE874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966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2E68E16F-62A1-4BEE-B8EB-487B21F8EA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565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1B76545A-AB54-4CC7-8192-0E86A58B7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378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DE32A7CC-D025-4ECD-9C6F-FB50C9FF19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45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74C4E-5CF5-4E1B-B744-32BC034140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2183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058E73D3-4269-4A71-AD31-EF8CA602C9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53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0624A7CA-0F19-4231-B1A2-1C6C4C4DF7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4744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FB6D16B5-7BC3-42CF-B07C-D0C0F750F7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859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640A4ED2-46DE-47BF-A1E4-492CA5E19D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492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4F4074EB-4E27-4056-90EA-E8C6C3BC0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668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8C7C6E62-BC2D-4570-86D3-36A1B8A674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574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3A1B3D25-9612-4C4B-8100-6D3BC777DA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0157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A2CF2AD6-F9E1-455C-A510-4A3572B74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471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09BF0C32-CC33-4FD8-8B96-A3179BE483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018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92D919A9-1392-419F-AC9F-B7812E3929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831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953EE-3B18-4CCC-B559-65D38DE184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0826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F5857FAD-A7F6-4F58-9AD5-BB11E2EDEF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0340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79DAB766-2E01-4518-9423-FF0C09AFC0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5759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B0A82BBD-66C6-4E15-ACB7-A58AC1AD3B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9530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D79A4932-5EC2-4902-A356-3570118501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9442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2BE9DC4B-8167-4685-8272-7FABC8EC56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3525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37E3ED0C-6954-4184-AF66-BED8F52270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805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7B61DA77-60B5-4E9E-9594-081CC7245C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8571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D45FE347-3D7A-4142-BAEC-144DECDFC3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469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D09398E8-1DEF-4111-AEF4-2483FC5AC1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5507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D744C375-C089-416D-BD4B-E108AFE0F9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98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2799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196975"/>
            <a:ext cx="4281488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5ABCA-5541-437C-9F58-B3E4B29C7D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78932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B5A2D837-B5E5-4F56-BE18-6FA768870A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7413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7C3E782D-37B1-44B4-8264-199DE43C23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9418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60FBE8B6-9B76-4663-B9B0-1DCAFE0BF9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8469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15EE9F54-D4B0-4FF9-A26D-C29265F04B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225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D270CE4E-5FBE-4ABE-9A93-B93D005C36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6095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739C708C-B8F3-4DD5-9401-674B235EFC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0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BB10E368-C945-4B75-BB62-AE775F7497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4820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62982C55-B42D-44F1-8608-1CBE5A68E6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5544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9FAC5671-1CB0-4B0C-9D9B-25DE6D02F1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75584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ECF2A0CB-3CE3-4029-B089-FF1C6C1C64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3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BB0CC-6978-47B3-AE4F-29B7F00E0A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72529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5756A8C5-9B5F-4AF1-9C31-75E7973436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376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1FD8A68C-9FAD-4FE1-B668-AA5B8E339B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3045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5A8197CE-494F-4FAF-B6EF-41C789EC15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9932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3AB8CAAB-B34E-4D16-A383-D05D5A9B6F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7527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A99CB084-9D35-4BA9-8582-6A9A0C7510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8832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DBF567CB-CCEB-4E98-AE1E-E0BFF7329F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7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64D8A08A-2F01-4F05-A5DE-7EAA1CCB05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6980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6C9CECA2-83E3-4B6E-AC58-E8134A3BF5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2367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l"/>
              <a:defRPr kumimoji="1"/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/>
            </a:lvl1pPr>
          </a:lstStyle>
          <a:p>
            <a:pPr>
              <a:defRPr/>
            </a:pPr>
            <a:fld id="{6F18FC29-D248-45A5-BAFB-9C040DD5AA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253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4725396-DC0A-4384-A832-598D7F348ECF}" type="datetimeFigureOut">
              <a:rPr lang="zh-CN" altLang="en-US"/>
              <a:pPr>
                <a:defRPr/>
              </a:pPr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>
                <a:latin typeface="Arial" panose="020B0604020202020204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6D6B249D-7F2F-41EA-BAD8-91F2634CCB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5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DE26A-8982-4FAD-A83E-ECB0E5F691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24880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02020DBB-2372-4335-A7CD-36CF538843FB}" type="datetimeFigureOut">
              <a:rPr lang="zh-CN" altLang="en-US"/>
              <a:pPr>
                <a:defRPr/>
              </a:pPr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>
                <a:latin typeface="Arial" panose="020B0604020202020204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923FB285-706A-495F-B5F1-BB7CBD9987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327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5426462-577D-4EB9-BCF8-CACF1FFE9EAE}" type="datetimeFigureOut">
              <a:rPr lang="zh-CN" altLang="en-US"/>
              <a:pPr>
                <a:defRPr/>
              </a:pPr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>
                <a:latin typeface="Arial" panose="020B0604020202020204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DBE55AEF-0C05-4094-AD4A-972AF686A4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523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16930A51-492F-433D-8E97-C11EA31F82C5}" type="datetimeFigureOut">
              <a:rPr lang="zh-CN" altLang="en-US"/>
              <a:pPr>
                <a:defRPr/>
              </a:pPr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>
                <a:latin typeface="Arial" panose="020B0604020202020204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92550957-A8B7-4B69-BBD6-3488F6A8AC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4395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16EF0FAA-3F0E-484D-AB6B-D9FB54E64077}" type="datetimeFigureOut">
              <a:rPr lang="zh-CN" altLang="en-US"/>
              <a:pPr>
                <a:defRPr/>
              </a:pPr>
              <a:t>2021/10/28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>
                <a:latin typeface="Arial" panose="020B0604020202020204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9C4768A5-0CCC-42CD-B953-366C48FCE0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3279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63841238-F00E-4455-AE34-9094BCBD69DB}" type="datetimeFigureOut">
              <a:rPr lang="zh-CN" altLang="en-US"/>
              <a:pPr>
                <a:defRPr/>
              </a:pPr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>
                <a:latin typeface="Arial" panose="020B0604020202020204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358A2738-8E07-4D0B-956B-DCB0B73676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7068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2CECC607-FB42-45CA-8035-AD324437A102}" type="datetimeFigureOut">
              <a:rPr lang="zh-CN" altLang="en-US"/>
              <a:pPr>
                <a:defRPr/>
              </a:pPr>
              <a:t>2021/10/28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>
                <a:latin typeface="Arial" panose="020B0604020202020204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82FACCC3-C1C4-4D61-879B-1CE04D6C2A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457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23EB0FC-8888-4A62-AF78-DC3FE5864C19}" type="datetimeFigureOut">
              <a:rPr lang="zh-CN" altLang="en-US"/>
              <a:pPr>
                <a:defRPr/>
              </a:pPr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>
                <a:latin typeface="Arial" panose="020B0604020202020204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EC31EB96-2D1C-483D-9DB5-A59FD0EF0F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1722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156C18D-DBAF-4DBD-8B78-CE15EFEC8EBB}" type="datetimeFigureOut">
              <a:rPr lang="zh-CN" altLang="en-US"/>
              <a:pPr>
                <a:defRPr/>
              </a:pPr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>
                <a:latin typeface="Arial" panose="020B0604020202020204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8AA1B591-6382-4B9E-A8EE-981E0C23CC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980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9E51040C-4FB7-46AA-A492-3EE08F10C623}" type="datetimeFigureOut">
              <a:rPr lang="zh-CN" altLang="en-US"/>
              <a:pPr>
                <a:defRPr/>
              </a:pPr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>
                <a:latin typeface="Arial" panose="020B0604020202020204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53FD4DCF-551E-41BC-B1DD-601E3A547D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0377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EE349C8-B48B-47D8-AE53-38CB477D25E3}" type="datetimeFigureOut">
              <a:rPr lang="zh-CN" altLang="en-US"/>
              <a:pPr>
                <a:defRPr/>
              </a:pPr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>
                <a:latin typeface="Arial" panose="020B0604020202020204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55EBEDAB-9D7D-4DA1-977B-6809C163B0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1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686B1-D2A8-4CA0-A475-4F0FA13F31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62641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69870703-D0DB-4A3D-ABC1-9E0431DA8AAE}" type="datetime1">
              <a:rPr lang="en-US"/>
              <a:pPr>
                <a:defRPr/>
              </a:pPr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l"/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  <a:defRPr kumimoji="1">
                <a:latin typeface="Arial" panose="020B0604020202020204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D34C886F-358B-446A-A50F-646FA4B5B2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05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425A1-A56B-4702-969E-B8CD0D07E1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791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BE412-F6BD-4198-AF22-A505FF6916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856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04813"/>
            <a:ext cx="8661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713788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endParaRPr lang="en-US" altLang="zh-TW"/>
          </a:p>
          <a:p>
            <a:pPr lvl="2"/>
            <a:endParaRPr lang="en-US" altLang="zh-TW"/>
          </a:p>
        </p:txBody>
      </p:sp>
      <p:sp>
        <p:nvSpPr>
          <p:cNvPr id="15375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6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8938" y="6373813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400"/>
            </a:lvl1pPr>
          </a:lstStyle>
          <a:p>
            <a:pPr>
              <a:defRPr/>
            </a:pPr>
            <a:fld id="{536F6D1F-D891-43B6-A2A2-FD27BF9682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8"/>
          <p:cNvSpPr>
            <a:spLocks noChangeShapeType="1"/>
          </p:cNvSpPr>
          <p:nvPr userDrawn="1"/>
        </p:nvSpPr>
        <p:spPr bwMode="auto">
          <a:xfrm>
            <a:off x="323850" y="1052513"/>
            <a:ext cx="8188325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782" r:id="rId1"/>
    <p:sldLayoutId id="2147491768" r:id="rId2"/>
    <p:sldLayoutId id="2147491769" r:id="rId3"/>
    <p:sldLayoutId id="2147491770" r:id="rId4"/>
    <p:sldLayoutId id="2147491771" r:id="rId5"/>
    <p:sldLayoutId id="2147491772" r:id="rId6"/>
    <p:sldLayoutId id="2147491773" r:id="rId7"/>
    <p:sldLayoutId id="2147491774" r:id="rId8"/>
    <p:sldLayoutId id="2147491775" r:id="rId9"/>
    <p:sldLayoutId id="2147491776" r:id="rId10"/>
    <p:sldLayoutId id="2147491777" r:id="rId11"/>
    <p:sldLayoutId id="2147491778" r:id="rId12"/>
    <p:sldLayoutId id="2147491779" r:id="rId13"/>
    <p:sldLayoutId id="2147491780" r:id="rId14"/>
    <p:sldLayoutId id="2147491781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w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AF63CB6-6959-46FF-BDC0-D0E1F1FEEA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783" r:id="rId1"/>
    <p:sldLayoutId id="2147491784" r:id="rId2"/>
    <p:sldLayoutId id="2147491785" r:id="rId3"/>
    <p:sldLayoutId id="2147491786" r:id="rId4"/>
    <p:sldLayoutId id="2147491787" r:id="rId5"/>
    <p:sldLayoutId id="2147491788" r:id="rId6"/>
    <p:sldLayoutId id="2147491789" r:id="rId7"/>
    <p:sldLayoutId id="2147491790" r:id="rId8"/>
    <p:sldLayoutId id="2147491791" r:id="rId9"/>
    <p:sldLayoutId id="2147491792" r:id="rId10"/>
    <p:sldLayoutId id="214749179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983C839-4C18-4152-A143-42E27F5648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827" r:id="rId1"/>
    <p:sldLayoutId id="2147491828" r:id="rId2"/>
    <p:sldLayoutId id="2147491829" r:id="rId3"/>
    <p:sldLayoutId id="2147491830" r:id="rId4"/>
    <p:sldLayoutId id="2147491831" r:id="rId5"/>
    <p:sldLayoutId id="2147491832" r:id="rId6"/>
    <p:sldLayoutId id="2147491833" r:id="rId7"/>
    <p:sldLayoutId id="2147491834" r:id="rId8"/>
    <p:sldLayoutId id="2147491835" r:id="rId9"/>
    <p:sldLayoutId id="2147491836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3F29BD3-A4A8-41F3-A011-0ED62678D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881" r:id="rId1"/>
    <p:sldLayoutId id="2147491882" r:id="rId2"/>
    <p:sldLayoutId id="2147491883" r:id="rId3"/>
    <p:sldLayoutId id="2147491884" r:id="rId4"/>
    <p:sldLayoutId id="2147491885" r:id="rId5"/>
    <p:sldLayoutId id="2147491886" r:id="rId6"/>
    <p:sldLayoutId id="2147491887" r:id="rId7"/>
    <p:sldLayoutId id="2147491888" r:id="rId8"/>
    <p:sldLayoutId id="2147491889" r:id="rId9"/>
    <p:sldLayoutId id="2147491890" r:id="rId10"/>
    <p:sldLayoutId id="21474918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University of Utah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kumimoji="0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AE0B26B-EEE0-4CED-88F0-57984107A2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03" r:id="rId1"/>
    <p:sldLayoutId id="2147491904" r:id="rId2"/>
    <p:sldLayoutId id="2147491905" r:id="rId3"/>
    <p:sldLayoutId id="2147491906" r:id="rId4"/>
    <p:sldLayoutId id="2147491907" r:id="rId5"/>
    <p:sldLayoutId id="2147491908" r:id="rId6"/>
    <p:sldLayoutId id="2147491909" r:id="rId7"/>
    <p:sldLayoutId id="2147491910" r:id="rId8"/>
    <p:sldLayoutId id="2147491911" r:id="rId9"/>
    <p:sldLayoutId id="2147491912" r:id="rId10"/>
    <p:sldLayoutId id="214749191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7708EF5-CB37-4744-9C34-344CAD45E9E5}" type="datetimeFigureOut">
              <a:rPr lang="zh-CN" altLang="en-US"/>
              <a:pPr>
                <a:defRPr/>
              </a:pPr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54B6D8B-2137-46C5-BA61-C85E3AEFBE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14" r:id="rId1"/>
    <p:sldLayoutId id="2147491915" r:id="rId2"/>
    <p:sldLayoutId id="2147491916" r:id="rId3"/>
    <p:sldLayoutId id="2147491917" r:id="rId4"/>
    <p:sldLayoutId id="2147491918" r:id="rId5"/>
    <p:sldLayoutId id="2147491919" r:id="rId6"/>
    <p:sldLayoutId id="2147491920" r:id="rId7"/>
    <p:sldLayoutId id="2147491921" r:id="rId8"/>
    <p:sldLayoutId id="2147491922" r:id="rId9"/>
    <p:sldLayoutId id="2147491923" r:id="rId10"/>
    <p:sldLayoutId id="2147491924" r:id="rId11"/>
    <p:sldLayoutId id="214749192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altLang="zh-CN" sz="4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Computer Architecture</a:t>
            </a:r>
            <a:br>
              <a:rPr lang="en-US" altLang="zh-CN" sz="4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Fall 2021)</a:t>
            </a:r>
            <a:endParaRPr lang="zh-CN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8179" name="Subtitle 2"/>
          <p:cNvSpPr>
            <a:spLocks noGrp="1"/>
          </p:cNvSpPr>
          <p:nvPr>
            <p:ph type="subTitle" idx="1"/>
          </p:nvPr>
        </p:nvSpPr>
        <p:spPr>
          <a:xfrm>
            <a:off x="0" y="2971800"/>
            <a:ext cx="9144000" cy="685800"/>
          </a:xfrm>
        </p:spPr>
        <p:txBody>
          <a:bodyPr/>
          <a:lstStyle/>
          <a:p>
            <a:r>
              <a:rPr lang="en-US" altLang="zh-CN" sz="2800" u="sng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Quantitative Approach  </a:t>
            </a:r>
          </a:p>
          <a:p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8180" name="Rectangle 3"/>
          <p:cNvSpPr txBox="1">
            <a:spLocks noChangeArrowheads="1"/>
          </p:cNvSpPr>
          <p:nvPr/>
        </p:nvSpPr>
        <p:spPr bwMode="auto">
          <a:xfrm>
            <a:off x="0" y="3962400"/>
            <a:ext cx="9144000" cy="1828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kumimoji="0" lang="en-US" altLang="zh-TW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Yujuan</a:t>
            </a:r>
            <a:r>
              <a:rPr kumimoji="0" lang="en-US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 (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谭玉娟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Office: 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 Building 0626 </a:t>
            </a:r>
          </a:p>
          <a:p>
            <a:pPr algn="ctr">
              <a:buFontTx/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Email</a:t>
            </a:r>
            <a:r>
              <a:rPr kumimoji="0"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tanyujuan</a:t>
            </a:r>
            <a:r>
              <a:rPr kumimoji="0" lang="en-US" altLang="zh-TW" sz="2400">
                <a:solidFill>
                  <a:srgbClr val="000000"/>
                </a:solidFill>
                <a:latin typeface="Arial" panose="020B0604020202020204" pitchFamily="34" charset="0"/>
              </a:rPr>
              <a:t>@cqu.edu.cn</a:t>
            </a:r>
            <a:endParaRPr kumimoji="0" lang="en-US" altLang="zh-TW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5200" y="116653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Lecture 5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00"/>
    </mc:Choice>
    <mc:Fallback xmlns="">
      <p:transition spd="slow" advTm="367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214313" y="466725"/>
            <a:ext cx="8196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Amdahl’s Law and the Law of Diminishing Returns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381000" y="10668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/>
        </p:spPr>
        <p:txBody>
          <a:bodyPr/>
          <a:lstStyle/>
          <a:p>
            <a:pPr eaLnBrk="1" hangingPunct="1">
              <a:defRPr/>
            </a:pPr>
            <a:endParaRPr kumimoji="0" lang="zh-CN" altLang="en-US" sz="3600">
              <a:solidFill>
                <a:srgbClr val="000000"/>
              </a:solidFill>
              <a:ea typeface="+mn-ea"/>
              <a:cs typeface="Arial" pitchFamily="34" charset="0"/>
            </a:endParaRPr>
          </a:p>
        </p:txBody>
      </p:sp>
      <p:sp>
        <p:nvSpPr>
          <p:cNvPr id="229380" name="矩形 3"/>
          <p:cNvSpPr>
            <a:spLocks noChangeArrowheads="1"/>
          </p:cNvSpPr>
          <p:nvPr/>
        </p:nvSpPr>
        <p:spPr bwMode="auto">
          <a:xfrm>
            <a:off x="533400" y="1371600"/>
            <a:ext cx="8077200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77800" algn="l"/>
                <a:tab pos="228600" algn="l"/>
                <a:tab pos="457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77800" algn="l"/>
                <a:tab pos="228600" algn="l"/>
                <a:tab pos="457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7800" algn="l"/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800" algn="l"/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7800" algn="l"/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closer to 1 is </a:t>
            </a:r>
            <a:r>
              <a:rPr kumimoji="0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Fx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the closer to </a:t>
            </a:r>
            <a:r>
              <a:rPr kumimoji="0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Sx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the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overall speedup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  i.e. [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common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case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fast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]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however,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Sx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→ ∞,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speedup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→ 1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(1-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Fx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  i.e., once </a:t>
            </a:r>
            <a:r>
              <a:rPr kumimoji="0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Fx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Sx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 small with respect to (1-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Fx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	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price/performance ratio falls rapidly as </a:t>
            </a:r>
            <a:r>
              <a:rPr kumimoji="0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Sx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is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	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increased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incremental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improvement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speedup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gained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additional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improvement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performance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just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portion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computation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diminishes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kumimoji="0"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improvements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92"/>
    </mc:Choice>
    <mc:Fallback xmlns="">
      <p:transition spd="slow" advTm="8479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214313" y="381000"/>
            <a:ext cx="4687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Amdahl’s Law - Example</a:t>
            </a:r>
          </a:p>
        </p:txBody>
      </p:sp>
      <p:sp>
        <p:nvSpPr>
          <p:cNvPr id="231427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14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16113"/>
            <a:ext cx="8763000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9238" y="3860800"/>
            <a:ext cx="1539875" cy="425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w"/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Answer</a:t>
            </a:r>
          </a:p>
        </p:txBody>
      </p:sp>
      <p:sp>
        <p:nvSpPr>
          <p:cNvPr id="7" name="矩形 6"/>
          <p:cNvSpPr/>
          <p:nvPr/>
        </p:nvSpPr>
        <p:spPr>
          <a:xfrm>
            <a:off x="290513" y="981075"/>
            <a:ext cx="3541712" cy="831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w"/>
              <a:defRPr/>
            </a:pPr>
            <a:endParaRPr lang="en-US" altLang="zh-CN" sz="2400" b="1" kern="0" dirty="0">
              <a:solidFill>
                <a:srgbClr val="FF0000"/>
              </a:solidFill>
              <a:latin typeface="Times New Roman"/>
              <a:ea typeface="宋体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w"/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Example: H&amp;P 5</a:t>
            </a:r>
            <a:r>
              <a:rPr lang="en-US" altLang="zh-CN" sz="2400" b="1" kern="0" baseline="3000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th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 P47</a:t>
            </a:r>
          </a:p>
        </p:txBody>
      </p:sp>
      <p:pic>
        <p:nvPicPr>
          <p:cNvPr id="2969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65625"/>
            <a:ext cx="841057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480"/>
    </mc:Choice>
    <mc:Fallback xmlns="">
      <p:transition spd="slow" advTm="89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214313" y="381000"/>
            <a:ext cx="3716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Principle of Locality</a:t>
            </a:r>
          </a:p>
        </p:txBody>
      </p:sp>
      <p:sp>
        <p:nvSpPr>
          <p:cNvPr id="215043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44" name="矩形 3"/>
          <p:cNvSpPr>
            <a:spLocks noChangeArrowheads="1"/>
          </p:cNvSpPr>
          <p:nvPr/>
        </p:nvSpPr>
        <p:spPr bwMode="auto">
          <a:xfrm>
            <a:off x="304800" y="1371600"/>
            <a:ext cx="84582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8100" algn="l"/>
                <a:tab pos="228600" algn="l"/>
                <a:tab pos="368300" algn="l"/>
                <a:tab pos="457200" algn="l"/>
                <a:tab pos="5715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8100" algn="l"/>
                <a:tab pos="228600" algn="l"/>
                <a:tab pos="368300" algn="l"/>
                <a:tab pos="457200" algn="l"/>
                <a:tab pos="5715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tabLst>
                <a:tab pos="38100" algn="l"/>
                <a:tab pos="228600" algn="l"/>
                <a:tab pos="368300" algn="l"/>
                <a:tab pos="457200" algn="l"/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8100" algn="l"/>
                <a:tab pos="228600" algn="l"/>
                <a:tab pos="3683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8100" algn="l"/>
                <a:tab pos="228600" algn="l"/>
                <a:tab pos="3683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228600" algn="l"/>
                <a:tab pos="3683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228600" algn="l"/>
                <a:tab pos="3683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228600" algn="l"/>
                <a:tab pos="3683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228600" algn="l"/>
                <a:tab pos="368300" algn="l"/>
                <a:tab pos="457200" algn="l"/>
                <a:tab pos="571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Temporal Locality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  a resource that is referenced at one point in time will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	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 referenced again sometime in the near future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Spatial Locality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  the likelihood of referencing a resource is higher if a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	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resource near it was just referenced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90/10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Locality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Rule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Thumb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program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spends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90%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its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execution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only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	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10%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its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code</a:t>
            </a:r>
          </a:p>
          <a:p>
            <a:pPr lvl="2"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hence,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possible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predict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reasonable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accuracy</a:t>
            </a:r>
          </a:p>
          <a:p>
            <a:pPr lvl="2"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what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instructions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program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will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near</a:t>
            </a:r>
          </a:p>
          <a:p>
            <a:pPr lvl="2"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future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based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its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accesses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recent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past</a:t>
            </a:r>
          </a:p>
          <a:p>
            <a:pPr lvl="2"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this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consequence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</a:t>
            </a:r>
            <a:r>
              <a:rPr kumimoji="0"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</a:t>
            </a:r>
            <a:r>
              <a:rPr kumimoji="0"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program</a:t>
            </a:r>
            <a:r>
              <a:rPr kumimoji="0"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</a:t>
            </a:r>
            <a:r>
              <a:rPr kumimoji="0"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store</a:t>
            </a:r>
            <a:r>
              <a:rPr kumimoji="0"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</a:p>
          <a:p>
            <a:pPr lvl="2"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data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1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73919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214313" y="381000"/>
            <a:ext cx="5675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Principle of Locality - Example</a:t>
            </a:r>
          </a:p>
        </p:txBody>
      </p:sp>
      <p:sp>
        <p:nvSpPr>
          <p:cNvPr id="217091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92" name="矩形 3"/>
          <p:cNvSpPr>
            <a:spLocks noChangeArrowheads="1"/>
          </p:cNvSpPr>
          <p:nvPr/>
        </p:nvSpPr>
        <p:spPr bwMode="auto">
          <a:xfrm>
            <a:off x="457200" y="1371600"/>
            <a:ext cx="8229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  <a:tab pos="3683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  <a:tab pos="3683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3683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368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368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68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68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68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3683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Cache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endParaRPr kumimoji="0" lang="en-US" altLang="zh-CN" sz="3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  directly exploits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temporal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locality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providing faster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   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access to a smaller subset of the main memory which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  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contains copy of data recently used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endParaRPr kumimoji="0" lang="en-US" altLang="zh-CN" sz="3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  but, all data in the cache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 not necessarily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data   		  that are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spatially close 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 the main memory…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endParaRPr kumimoji="0" lang="en-US" altLang="zh-CN" sz="36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  …still, when a cache miss occurs a fixed-size block of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 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contiguous memory cells is retrieved 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 the main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  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memory based on the principle of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spatial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locality</a:t>
            </a:r>
          </a:p>
        </p:txBody>
      </p:sp>
    </p:spTree>
    <p:extLst>
      <p:ext uri="{BB962C8B-B14F-4D97-AF65-F5344CB8AC3E}">
        <p14:creationId xmlns:p14="http://schemas.microsoft.com/office/powerpoint/2010/main" val="79696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214313" y="381000"/>
            <a:ext cx="596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“Make the Common Case Fast”</a:t>
            </a:r>
          </a:p>
        </p:txBody>
      </p:sp>
      <p:sp>
        <p:nvSpPr>
          <p:cNvPr id="219139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40" name="矩形 3"/>
          <p:cNvSpPr>
            <a:spLocks noChangeArrowheads="1"/>
          </p:cNvSpPr>
          <p:nvPr/>
        </p:nvSpPr>
        <p:spPr bwMode="auto">
          <a:xfrm>
            <a:off x="533400" y="1295400"/>
            <a:ext cx="77724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8100" algn="l"/>
                <a:tab pos="228600" algn="l"/>
                <a:tab pos="266700" algn="l"/>
                <a:tab pos="457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8100" algn="l"/>
                <a:tab pos="228600" algn="l"/>
                <a:tab pos="266700" algn="l"/>
                <a:tab pos="457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8100" algn="l"/>
                <a:tab pos="228600" algn="l"/>
                <a:tab pos="2667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8100" algn="l"/>
                <a:tab pos="228600" algn="l"/>
                <a:tab pos="2667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8100" algn="l"/>
                <a:tab pos="228600" algn="l"/>
                <a:tab pos="2667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228600" algn="l"/>
                <a:tab pos="2667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228600" algn="l"/>
                <a:tab pos="2667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228600" algn="l"/>
                <a:tab pos="2667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228600" algn="l"/>
                <a:tab pos="2667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“the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most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important, pervasive, and simple</a:t>
            </a:r>
            <a:r>
              <a:rPr kumimoji="0"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principle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computer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design”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     in making a design trade-off…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		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favor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frequent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case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rather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than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infrequent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case</a:t>
            </a:r>
            <a:endParaRPr kumimoji="0"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     when determining how to allocate resources…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	</a:t>
            </a:r>
            <a:r>
              <a:rPr kumimoji="0"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favor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frequent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event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rather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than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rare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event</a:t>
            </a:r>
            <a:endParaRPr kumimoji="0"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     when optimizing the design of a module…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		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target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average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functional</a:t>
            </a:r>
            <a:r>
              <a:rPr kumimoji="0"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behavior</a:t>
            </a:r>
            <a:endParaRPr kumimoji="0"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…besides,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frequent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case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often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simpler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1.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determine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what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frequent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case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is?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determine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amount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possible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	 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performance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gain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making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frequent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case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	 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faster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595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214313" y="381000"/>
            <a:ext cx="596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“Make the Common Case Fast”</a:t>
            </a:r>
          </a:p>
        </p:txBody>
      </p:sp>
      <p:sp>
        <p:nvSpPr>
          <p:cNvPr id="219139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40" name="矩形 3"/>
          <p:cNvSpPr>
            <a:spLocks noChangeArrowheads="1"/>
          </p:cNvSpPr>
          <p:nvPr/>
        </p:nvSpPr>
        <p:spPr bwMode="auto">
          <a:xfrm>
            <a:off x="533400" y="1295400"/>
            <a:ext cx="77724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8100" algn="l"/>
                <a:tab pos="228600" algn="l"/>
                <a:tab pos="266700" algn="l"/>
                <a:tab pos="457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8100" algn="l"/>
                <a:tab pos="228600" algn="l"/>
                <a:tab pos="266700" algn="l"/>
                <a:tab pos="457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8100" algn="l"/>
                <a:tab pos="228600" algn="l"/>
                <a:tab pos="266700" algn="l"/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8100" algn="l"/>
                <a:tab pos="228600" algn="l"/>
                <a:tab pos="2667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8100" algn="l"/>
                <a:tab pos="228600" algn="l"/>
                <a:tab pos="2667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228600" algn="l"/>
                <a:tab pos="2667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228600" algn="l"/>
                <a:tab pos="2667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228600" algn="l"/>
                <a:tab pos="2667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" algn="l"/>
                <a:tab pos="228600" algn="l"/>
                <a:tab pos="2667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“the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most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important,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pervasive,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simple</a:t>
            </a:r>
            <a:r>
              <a:rPr kumimoji="0"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principle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computer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design”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     in making a design trade-off…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		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favor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frequent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case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rather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than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infrequent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case</a:t>
            </a:r>
            <a:endParaRPr kumimoji="0"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     when determining how to allocate resources…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	</a:t>
            </a: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favor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frequent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event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rather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than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rare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event</a:t>
            </a:r>
            <a:endParaRPr kumimoji="0"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–     when optimizing the design of a module…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		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target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average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functional</a:t>
            </a:r>
            <a:r>
              <a:rPr kumimoji="0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behavior</a:t>
            </a:r>
            <a:endParaRPr kumimoji="0"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…besides,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frequent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case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often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simpler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1.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determine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what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frequent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case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is?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determine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amount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possible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	 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performance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gain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making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frequent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case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	 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faster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163"/>
    </mc:Choice>
    <mc:Fallback xmlns="">
      <p:transition spd="slow" advTm="19316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214313" y="381000"/>
            <a:ext cx="2843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Amdahl’s  Law</a:t>
            </a:r>
          </a:p>
        </p:txBody>
      </p:sp>
      <p:sp>
        <p:nvSpPr>
          <p:cNvPr id="221187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88" name="矩形 3"/>
          <p:cNvSpPr>
            <a:spLocks noChangeArrowheads="1"/>
          </p:cNvSpPr>
          <p:nvPr/>
        </p:nvSpPr>
        <p:spPr bwMode="auto">
          <a:xfrm>
            <a:off x="381000" y="1371600"/>
            <a:ext cx="8305800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What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overall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speedup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after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improving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component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system?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endParaRPr kumimoji="0" lang="en-US" altLang="zh-CN" sz="2400" dirty="0">
              <a:solidFill>
                <a:srgbClr val="00009A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endParaRPr kumimoji="0" lang="en-US" altLang="zh-CN" sz="2400" dirty="0">
              <a:solidFill>
                <a:srgbClr val="00009A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endParaRPr kumimoji="0" lang="en-US" altLang="zh-CN" sz="2400" dirty="0">
              <a:solidFill>
                <a:srgbClr val="00009A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endParaRPr kumimoji="0" lang="en-US" altLang="zh-CN" sz="2400" dirty="0">
              <a:solidFill>
                <a:srgbClr val="00009A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component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improved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Sx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component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affects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fraction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Fx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overall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execution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9A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endParaRPr kumimoji="0" lang="en-US" altLang="zh-CN" sz="2400" dirty="0">
              <a:solidFill>
                <a:srgbClr val="00009A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endParaRPr kumimoji="0" lang="en-US" altLang="zh-CN" sz="2400" dirty="0">
              <a:solidFill>
                <a:srgbClr val="00009A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Fx</a:t>
            </a:r>
            <a:r>
              <a:rPr kumimoji="0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Sx</a:t>
            </a:r>
            <a:r>
              <a:rPr kumimoji="0"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kumimoji="0"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new exec. time of improved part</a:t>
            </a:r>
            <a:endParaRPr kumimoji="0" lang="en-US" altLang="zh-CN" sz="2400" dirty="0">
              <a:solidFill>
                <a:srgbClr val="00009A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211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26574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11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324426"/>
              </p:ext>
            </p:extLst>
          </p:nvPr>
        </p:nvGraphicFramePr>
        <p:xfrm>
          <a:off x="381000" y="2667000"/>
          <a:ext cx="83423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66" name="Equation" r:id="rId5" imgW="3594100" imgH="419100" progId="Equation.DSMT4">
                  <p:embed/>
                </p:oleObj>
              </mc:Choice>
              <mc:Fallback>
                <p:oleObj name="Equation" r:id="rId5" imgW="35941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67000"/>
                        <a:ext cx="83423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1" name="Object 4"/>
          <p:cNvGraphicFramePr>
            <a:graphicFrameLocks noChangeAspect="1"/>
          </p:cNvGraphicFramePr>
          <p:nvPr/>
        </p:nvGraphicFramePr>
        <p:xfrm>
          <a:off x="2511425" y="4953000"/>
          <a:ext cx="4232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67" name="Equation" r:id="rId7" imgW="1790700" imgH="419100" progId="Equation.DSMT4">
                  <p:embed/>
                </p:oleObj>
              </mc:Choice>
              <mc:Fallback>
                <p:oleObj name="Equation" r:id="rId7" imgW="17907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4953000"/>
                        <a:ext cx="42322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739"/>
    </mc:Choice>
    <mc:Fallback xmlns="">
      <p:transition spd="slow" advTm="9573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234" name="Group 40"/>
          <p:cNvGrpSpPr>
            <a:grpSpLocks/>
          </p:cNvGrpSpPr>
          <p:nvPr/>
        </p:nvGrpSpPr>
        <p:grpSpPr bwMode="auto">
          <a:xfrm>
            <a:off x="1752600" y="3303588"/>
            <a:ext cx="5562600" cy="1150937"/>
            <a:chOff x="1104" y="2487"/>
            <a:chExt cx="3504" cy="725"/>
          </a:xfrm>
        </p:grpSpPr>
        <p:sp>
          <p:nvSpPr>
            <p:cNvPr id="1056" name="Rectangle 5"/>
            <p:cNvSpPr>
              <a:spLocks noChangeArrowheads="1"/>
            </p:cNvSpPr>
            <p:nvPr/>
          </p:nvSpPr>
          <p:spPr bwMode="auto">
            <a:xfrm>
              <a:off x="1108" y="2836"/>
              <a:ext cx="3500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2800" dirty="0">
                  <a:solidFill>
                    <a:prstClr val="black"/>
                  </a:solidFill>
                  <a:latin typeface="Arial" charset="0"/>
                  <a:ea typeface="+mn-ea"/>
                </a:rPr>
                <a:t> 1</a:t>
              </a:r>
            </a:p>
          </p:txBody>
        </p:sp>
        <p:sp>
          <p:nvSpPr>
            <p:cNvPr id="1057" name="Line 6"/>
            <p:cNvSpPr>
              <a:spLocks noChangeShapeType="1"/>
            </p:cNvSpPr>
            <p:nvPr/>
          </p:nvSpPr>
          <p:spPr bwMode="auto">
            <a:xfrm>
              <a:off x="1104" y="2784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58" name="Rectangle 7"/>
            <p:cNvSpPr>
              <a:spLocks noChangeArrowheads="1"/>
            </p:cNvSpPr>
            <p:nvPr/>
          </p:nvSpPr>
          <p:spPr bwMode="auto">
            <a:xfrm>
              <a:off x="2535" y="2487"/>
              <a:ext cx="55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dirty="0">
                  <a:solidFill>
                    <a:prstClr val="black"/>
                  </a:solidFill>
                  <a:latin typeface="Arial" charset="0"/>
                  <a:ea typeface="+mn-ea"/>
                </a:rPr>
                <a:t>time</a:t>
              </a:r>
              <a:r>
                <a:rPr kumimoji="0" lang="en-US" baseline="-25000" dirty="0">
                  <a:solidFill>
                    <a:prstClr val="black"/>
                  </a:solidFill>
                  <a:latin typeface="Arial" charset="0"/>
                  <a:ea typeface="+mn-ea"/>
                </a:rPr>
                <a:t>orig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917575" y="3308350"/>
            <a:ext cx="7620000" cy="2546350"/>
            <a:chOff x="576" y="2487"/>
            <a:chExt cx="4800" cy="1604"/>
          </a:xfrm>
        </p:grpSpPr>
        <p:sp>
          <p:nvSpPr>
            <p:cNvPr id="1050" name="Rectangle 48"/>
            <p:cNvSpPr>
              <a:spLocks noChangeArrowheads="1"/>
            </p:cNvSpPr>
            <p:nvPr/>
          </p:nvSpPr>
          <p:spPr bwMode="auto">
            <a:xfrm>
              <a:off x="576" y="2496"/>
              <a:ext cx="4800" cy="159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223256" name="Group 49"/>
            <p:cNvGrpSpPr>
              <a:grpSpLocks/>
            </p:cNvGrpSpPr>
            <p:nvPr/>
          </p:nvGrpSpPr>
          <p:grpSpPr bwMode="auto">
            <a:xfrm>
              <a:off x="1104" y="2487"/>
              <a:ext cx="3504" cy="725"/>
              <a:chOff x="1104" y="2487"/>
              <a:chExt cx="3504" cy="725"/>
            </a:xfrm>
          </p:grpSpPr>
          <p:sp>
            <p:nvSpPr>
              <p:cNvPr id="1052" name="Rectangle 50"/>
              <p:cNvSpPr>
                <a:spLocks noChangeArrowheads="1"/>
              </p:cNvSpPr>
              <p:nvPr/>
            </p:nvSpPr>
            <p:spPr bwMode="auto">
              <a:xfrm>
                <a:off x="1728" y="2836"/>
                <a:ext cx="2876" cy="376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2800" dirty="0">
                    <a:solidFill>
                      <a:srgbClr val="4F81BD"/>
                    </a:solidFill>
                    <a:latin typeface="Arial" charset="0"/>
                    <a:ea typeface="+mn-ea"/>
                  </a:rPr>
                  <a:t>f</a:t>
                </a:r>
                <a:endParaRPr kumimoji="0" lang="en-US" sz="2800" baseline="-25000" dirty="0">
                  <a:solidFill>
                    <a:srgbClr val="4F81BD"/>
                  </a:solidFill>
                  <a:latin typeface="Arial" charset="0"/>
                  <a:ea typeface="+mn-ea"/>
                </a:endParaRPr>
              </a:p>
            </p:txBody>
          </p:sp>
          <p:sp>
            <p:nvSpPr>
              <p:cNvPr id="1053" name="Rectangle 51"/>
              <p:cNvSpPr>
                <a:spLocks noChangeArrowheads="1"/>
              </p:cNvSpPr>
              <p:nvPr/>
            </p:nvSpPr>
            <p:spPr bwMode="auto">
              <a:xfrm>
                <a:off x="1108" y="2836"/>
                <a:ext cx="620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2800" dirty="0">
                    <a:solidFill>
                      <a:prstClr val="black"/>
                    </a:solidFill>
                    <a:latin typeface="Arial" charset="0"/>
                    <a:ea typeface="+mn-ea"/>
                  </a:rPr>
                  <a:t>(1 - </a:t>
                </a:r>
                <a:r>
                  <a:rPr kumimoji="0" lang="en-US" sz="2800" dirty="0">
                    <a:solidFill>
                      <a:srgbClr val="4F81BD"/>
                    </a:solidFill>
                    <a:latin typeface="Arial" charset="0"/>
                    <a:ea typeface="+mn-ea"/>
                  </a:rPr>
                  <a:t>f</a:t>
                </a:r>
                <a:r>
                  <a:rPr kumimoji="0" lang="en-US" sz="2800" dirty="0">
                    <a:solidFill>
                      <a:prstClr val="black"/>
                    </a:solidFill>
                    <a:latin typeface="Arial" charset="0"/>
                    <a:ea typeface="+mn-ea"/>
                  </a:rPr>
                  <a:t>)</a:t>
                </a:r>
              </a:p>
            </p:txBody>
          </p:sp>
          <p:sp>
            <p:nvSpPr>
              <p:cNvPr id="1054" name="Line 52"/>
              <p:cNvSpPr>
                <a:spLocks noChangeShapeType="1"/>
              </p:cNvSpPr>
              <p:nvPr/>
            </p:nvSpPr>
            <p:spPr bwMode="auto">
              <a:xfrm>
                <a:off x="1104" y="2784"/>
                <a:ext cx="3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dirty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055" name="Rectangle 53"/>
              <p:cNvSpPr>
                <a:spLocks noChangeArrowheads="1"/>
              </p:cNvSpPr>
              <p:nvPr/>
            </p:nvSpPr>
            <p:spPr bwMode="auto">
              <a:xfrm>
                <a:off x="2535" y="2487"/>
                <a:ext cx="55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dirty="0">
                    <a:solidFill>
                      <a:prstClr val="black"/>
                    </a:solidFill>
                    <a:latin typeface="Arial" charset="0"/>
                    <a:ea typeface="+mn-ea"/>
                  </a:rPr>
                  <a:t>time</a:t>
                </a:r>
                <a:r>
                  <a:rPr kumimoji="0" lang="en-US" baseline="-25000" dirty="0">
                    <a:solidFill>
                      <a:prstClr val="black"/>
                    </a:solidFill>
                    <a:latin typeface="Arial" charset="0"/>
                    <a:ea typeface="+mn-ea"/>
                  </a:rPr>
                  <a:t>orig</a:t>
                </a:r>
              </a:p>
            </p:txBody>
          </p:sp>
        </p:grp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1066800" y="3327400"/>
            <a:ext cx="7391400" cy="2484438"/>
            <a:chOff x="672" y="2487"/>
            <a:chExt cx="4656" cy="1565"/>
          </a:xfrm>
        </p:grpSpPr>
        <p:sp>
          <p:nvSpPr>
            <p:cNvPr id="1040" name="Rectangle 60"/>
            <p:cNvSpPr>
              <a:spLocks noChangeArrowheads="1"/>
            </p:cNvSpPr>
            <p:nvPr/>
          </p:nvSpPr>
          <p:spPr bwMode="auto">
            <a:xfrm>
              <a:off x="672" y="2496"/>
              <a:ext cx="4656" cy="15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grpSp>
          <p:nvGrpSpPr>
            <p:cNvPr id="223250" name="Group 61"/>
            <p:cNvGrpSpPr>
              <a:grpSpLocks/>
            </p:cNvGrpSpPr>
            <p:nvPr/>
          </p:nvGrpSpPr>
          <p:grpSpPr bwMode="auto">
            <a:xfrm>
              <a:off x="1104" y="2487"/>
              <a:ext cx="3504" cy="725"/>
              <a:chOff x="1104" y="2487"/>
              <a:chExt cx="3504" cy="725"/>
            </a:xfrm>
          </p:grpSpPr>
          <p:sp>
            <p:nvSpPr>
              <p:cNvPr id="1042" name="Rectangle 62"/>
              <p:cNvSpPr>
                <a:spLocks noChangeArrowheads="1"/>
              </p:cNvSpPr>
              <p:nvPr/>
            </p:nvSpPr>
            <p:spPr bwMode="auto">
              <a:xfrm>
                <a:off x="4032" y="2836"/>
                <a:ext cx="572" cy="376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2800" dirty="0">
                    <a:solidFill>
                      <a:srgbClr val="4F81BD"/>
                    </a:solidFill>
                    <a:latin typeface="Arial" charset="0"/>
                    <a:ea typeface="+mn-ea"/>
                  </a:rPr>
                  <a:t>f</a:t>
                </a:r>
                <a:endParaRPr kumimoji="0" lang="en-US" sz="2800" baseline="-25000" dirty="0">
                  <a:solidFill>
                    <a:srgbClr val="4F81BD"/>
                  </a:solidFill>
                  <a:latin typeface="Arial" charset="0"/>
                  <a:ea typeface="+mn-ea"/>
                </a:endParaRPr>
              </a:p>
            </p:txBody>
          </p:sp>
          <p:sp>
            <p:nvSpPr>
              <p:cNvPr id="1043" name="Rectangle 63"/>
              <p:cNvSpPr>
                <a:spLocks noChangeArrowheads="1"/>
              </p:cNvSpPr>
              <p:nvPr/>
            </p:nvSpPr>
            <p:spPr bwMode="auto">
              <a:xfrm>
                <a:off x="1108" y="2836"/>
                <a:ext cx="2924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2800" dirty="0">
                    <a:solidFill>
                      <a:prstClr val="black"/>
                    </a:solidFill>
                    <a:latin typeface="Arial" charset="0"/>
                    <a:ea typeface="+mn-ea"/>
                  </a:rPr>
                  <a:t>(1 - </a:t>
                </a:r>
                <a:r>
                  <a:rPr kumimoji="0" lang="en-US" sz="2800" dirty="0">
                    <a:solidFill>
                      <a:srgbClr val="4F81BD"/>
                    </a:solidFill>
                    <a:latin typeface="Arial" charset="0"/>
                    <a:ea typeface="+mn-ea"/>
                  </a:rPr>
                  <a:t>f</a:t>
                </a:r>
                <a:r>
                  <a:rPr kumimoji="0" lang="en-US" sz="2800" dirty="0">
                    <a:solidFill>
                      <a:prstClr val="black"/>
                    </a:solidFill>
                    <a:latin typeface="Arial" charset="0"/>
                    <a:ea typeface="+mn-ea"/>
                  </a:rPr>
                  <a:t>)</a:t>
                </a:r>
              </a:p>
            </p:txBody>
          </p:sp>
          <p:sp>
            <p:nvSpPr>
              <p:cNvPr id="1044" name="Line 64"/>
              <p:cNvSpPr>
                <a:spLocks noChangeShapeType="1"/>
              </p:cNvSpPr>
              <p:nvPr/>
            </p:nvSpPr>
            <p:spPr bwMode="auto">
              <a:xfrm>
                <a:off x="1104" y="2784"/>
                <a:ext cx="3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dirty="0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045" name="Rectangle 65"/>
              <p:cNvSpPr>
                <a:spLocks noChangeArrowheads="1"/>
              </p:cNvSpPr>
              <p:nvPr/>
            </p:nvSpPr>
            <p:spPr bwMode="auto">
              <a:xfrm>
                <a:off x="2535" y="2487"/>
                <a:ext cx="55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dirty="0">
                    <a:solidFill>
                      <a:prstClr val="black"/>
                    </a:solidFill>
                    <a:latin typeface="Arial" charset="0"/>
                    <a:ea typeface="+mn-ea"/>
                  </a:rPr>
                  <a:t>time</a:t>
                </a:r>
                <a:r>
                  <a:rPr kumimoji="0" lang="en-US" baseline="-25000" dirty="0">
                    <a:solidFill>
                      <a:prstClr val="black"/>
                    </a:solidFill>
                    <a:latin typeface="Arial" charset="0"/>
                    <a:ea typeface="+mn-ea"/>
                  </a:rPr>
                  <a:t>orig</a:t>
                </a:r>
              </a:p>
            </p:txBody>
          </p:sp>
        </p:grpSp>
      </p:grp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576263"/>
          </a:xfrm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u="sng" dirty="0"/>
              <a:t>Amdahl’s Law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77863" y="981075"/>
            <a:ext cx="7997825" cy="2286000"/>
          </a:xfrm>
        </p:spPr>
        <p:txBody>
          <a:bodyPr lIns="90488" tIns="44450" rIns="90488" bIns="44450"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i="1" u="sng" dirty="0"/>
              <a:t>Speedup</a:t>
            </a:r>
            <a:r>
              <a:rPr lang="en-US" dirty="0"/>
              <a:t> = time</a:t>
            </a:r>
            <a:r>
              <a:rPr lang="en-US" baseline="-25000" dirty="0"/>
              <a:t>without enhancement </a:t>
            </a:r>
            <a:r>
              <a:rPr lang="en-US" dirty="0"/>
              <a:t>/ time</a:t>
            </a:r>
            <a:r>
              <a:rPr lang="en-US" baseline="-25000" dirty="0"/>
              <a:t>with enhancement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/>
              <a:t>An enhancement speeds up fraction </a:t>
            </a:r>
            <a:r>
              <a:rPr lang="en-US" dirty="0">
                <a:solidFill>
                  <a:schemeClr val="accent1"/>
                </a:solidFill>
              </a:rPr>
              <a:t>f </a:t>
            </a:r>
            <a:r>
              <a:rPr lang="en-US" dirty="0"/>
              <a:t>of a task by factor </a:t>
            </a:r>
            <a:r>
              <a:rPr lang="en-US" dirty="0">
                <a:solidFill>
                  <a:schemeClr val="accent1"/>
                </a:solidFill>
              </a:rPr>
              <a:t>S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/>
              <a:t>		time</a:t>
            </a:r>
            <a:r>
              <a:rPr lang="en-US" baseline="-25000" dirty="0"/>
              <a:t>new </a:t>
            </a:r>
            <a:r>
              <a:rPr lang="en-US" dirty="0"/>
              <a:t>= </a:t>
            </a:r>
            <a:r>
              <a:rPr lang="en-US" dirty="0" err="1"/>
              <a:t>time</a:t>
            </a:r>
            <a:r>
              <a:rPr lang="en-US" baseline="-25000" dirty="0" err="1"/>
              <a:t>orig</a:t>
            </a:r>
            <a:r>
              <a:rPr lang="en-US" dirty="0">
                <a:cs typeface="Arial" charset="0"/>
              </a:rPr>
              <a:t>·( </a:t>
            </a:r>
            <a:r>
              <a:rPr lang="en-US" dirty="0"/>
              <a:t>(1-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/>
              <a:t>) +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/>
              <a:t>/</a:t>
            </a:r>
            <a:r>
              <a:rPr lang="en-US" dirty="0">
                <a:solidFill>
                  <a:schemeClr val="accent1"/>
                </a:solidFill>
              </a:rPr>
              <a:t>S </a:t>
            </a:r>
            <a:r>
              <a:rPr lang="en-US" dirty="0"/>
              <a:t>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chemeClr val="accent1"/>
                </a:solidFill>
              </a:rPr>
              <a:t>		</a:t>
            </a:r>
            <a:r>
              <a:rPr lang="en-US" dirty="0"/>
              <a:t>S</a:t>
            </a:r>
            <a:r>
              <a:rPr lang="en-US" baseline="-25000" dirty="0"/>
              <a:t>overall</a:t>
            </a:r>
            <a:r>
              <a:rPr lang="en-US" dirty="0"/>
              <a:t> = 1 / ( </a:t>
            </a:r>
            <a:r>
              <a:rPr lang="en-US" dirty="0">
                <a:cs typeface="Arial" charset="0"/>
              </a:rPr>
              <a:t>(1-</a:t>
            </a:r>
            <a:r>
              <a:rPr lang="en-US" dirty="0">
                <a:solidFill>
                  <a:schemeClr val="accent1"/>
                </a:solidFill>
                <a:cs typeface="Arial" charset="0"/>
              </a:rPr>
              <a:t>f</a:t>
            </a:r>
            <a:r>
              <a:rPr lang="en-US" dirty="0">
                <a:cs typeface="Arial" charset="0"/>
              </a:rPr>
              <a:t>)</a:t>
            </a:r>
            <a:r>
              <a:rPr lang="en-US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+ </a:t>
            </a:r>
            <a:r>
              <a:rPr lang="en-US" dirty="0">
                <a:solidFill>
                  <a:schemeClr val="accent1"/>
                </a:solidFill>
                <a:cs typeface="Arial" charset="0"/>
              </a:rPr>
              <a:t>f</a:t>
            </a:r>
            <a:r>
              <a:rPr lang="en-US" dirty="0">
                <a:cs typeface="Arial" charset="0"/>
              </a:rPr>
              <a:t>/</a:t>
            </a:r>
            <a:r>
              <a:rPr lang="en-US" dirty="0">
                <a:solidFill>
                  <a:schemeClr val="accent1"/>
                </a:solidFill>
                <a:cs typeface="Arial" charset="0"/>
              </a:rPr>
              <a:t>S </a:t>
            </a:r>
            <a:r>
              <a:rPr lang="en-US" dirty="0">
                <a:cs typeface="Arial" charset="0"/>
              </a:rPr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/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1752600" y="4616452"/>
            <a:ext cx="3376613" cy="1157288"/>
            <a:chOff x="1104" y="3312"/>
            <a:chExt cx="2127" cy="729"/>
          </a:xfrm>
        </p:grpSpPr>
        <p:sp>
          <p:nvSpPr>
            <p:cNvPr id="1046" name="Rectangle 55"/>
            <p:cNvSpPr>
              <a:spLocks noChangeArrowheads="1"/>
            </p:cNvSpPr>
            <p:nvPr/>
          </p:nvSpPr>
          <p:spPr bwMode="auto">
            <a:xfrm>
              <a:off x="1108" y="3661"/>
              <a:ext cx="683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2800" dirty="0">
                  <a:solidFill>
                    <a:prstClr val="black"/>
                  </a:solidFill>
                  <a:latin typeface="Arial" charset="0"/>
                  <a:ea typeface="+mn-ea"/>
                </a:rPr>
                <a:t>(1 - </a:t>
              </a:r>
              <a:r>
                <a:rPr kumimoji="0" lang="en-US" sz="2800" dirty="0">
                  <a:solidFill>
                    <a:srgbClr val="4F81BD"/>
                  </a:solidFill>
                  <a:latin typeface="Arial" charset="0"/>
                  <a:ea typeface="+mn-ea"/>
                </a:rPr>
                <a:t>f</a:t>
              </a:r>
              <a:r>
                <a:rPr kumimoji="0" lang="en-US" sz="2800" dirty="0">
                  <a:solidFill>
                    <a:prstClr val="black"/>
                  </a:solidFill>
                  <a:latin typeface="Arial" charset="0"/>
                  <a:ea typeface="+mn-ea"/>
                </a:rPr>
                <a:t>)</a:t>
              </a:r>
            </a:p>
          </p:txBody>
        </p:sp>
        <p:sp>
          <p:nvSpPr>
            <p:cNvPr id="1047" name="Line 56"/>
            <p:cNvSpPr>
              <a:spLocks noChangeShapeType="1"/>
            </p:cNvSpPr>
            <p:nvPr/>
          </p:nvSpPr>
          <p:spPr bwMode="auto">
            <a:xfrm flipV="1">
              <a:off x="1104" y="360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48" name="Rectangle 57"/>
            <p:cNvSpPr>
              <a:spLocks noChangeArrowheads="1"/>
            </p:cNvSpPr>
            <p:nvPr/>
          </p:nvSpPr>
          <p:spPr bwMode="auto">
            <a:xfrm>
              <a:off x="2535" y="3312"/>
              <a:ext cx="56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dirty="0">
                  <a:solidFill>
                    <a:prstClr val="black"/>
                  </a:solidFill>
                  <a:latin typeface="Arial" charset="0"/>
                  <a:ea typeface="+mn-ea"/>
                </a:rPr>
                <a:t>time</a:t>
              </a:r>
              <a:r>
                <a:rPr kumimoji="0" lang="en-US" baseline="-25000" dirty="0">
                  <a:solidFill>
                    <a:prstClr val="black"/>
                  </a:solidFill>
                  <a:latin typeface="Arial" charset="0"/>
                  <a:ea typeface="+mn-ea"/>
                </a:rPr>
                <a:t>new</a:t>
              </a:r>
            </a:p>
          </p:txBody>
        </p:sp>
        <p:sp>
          <p:nvSpPr>
            <p:cNvPr id="1049" name="Rectangle 58"/>
            <p:cNvSpPr>
              <a:spLocks noChangeArrowheads="1"/>
            </p:cNvSpPr>
            <p:nvPr/>
          </p:nvSpPr>
          <p:spPr bwMode="auto">
            <a:xfrm>
              <a:off x="1791" y="3665"/>
              <a:ext cx="1440" cy="37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2800" dirty="0">
                  <a:solidFill>
                    <a:srgbClr val="4F81BD"/>
                  </a:solidFill>
                  <a:latin typeface="Arial" charset="0"/>
                  <a:ea typeface="+mn-ea"/>
                </a:rPr>
                <a:t>f/S</a:t>
              </a:r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1752600" y="4613275"/>
            <a:ext cx="5105400" cy="1150938"/>
            <a:chOff x="1104" y="3312"/>
            <a:chExt cx="3216" cy="725"/>
          </a:xfrm>
        </p:grpSpPr>
        <p:sp>
          <p:nvSpPr>
            <p:cNvPr id="1036" name="Rectangle 67"/>
            <p:cNvSpPr>
              <a:spLocks noChangeArrowheads="1"/>
            </p:cNvSpPr>
            <p:nvPr/>
          </p:nvSpPr>
          <p:spPr bwMode="auto">
            <a:xfrm>
              <a:off x="1108" y="3661"/>
              <a:ext cx="2924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2800" dirty="0">
                  <a:solidFill>
                    <a:prstClr val="black"/>
                  </a:solidFill>
                  <a:latin typeface="Arial" charset="0"/>
                  <a:ea typeface="+mn-ea"/>
                </a:rPr>
                <a:t>(1 - </a:t>
              </a:r>
              <a:r>
                <a:rPr kumimoji="0" lang="en-US" sz="2800" dirty="0">
                  <a:solidFill>
                    <a:srgbClr val="4F81BD"/>
                  </a:solidFill>
                  <a:latin typeface="Arial" charset="0"/>
                  <a:ea typeface="+mn-ea"/>
                </a:rPr>
                <a:t>f</a:t>
              </a:r>
              <a:r>
                <a:rPr kumimoji="0" lang="en-US" sz="2800" dirty="0">
                  <a:solidFill>
                    <a:prstClr val="black"/>
                  </a:solidFill>
                  <a:latin typeface="Arial" charset="0"/>
                  <a:ea typeface="+mn-ea"/>
                </a:rPr>
                <a:t>)</a:t>
              </a:r>
            </a:p>
          </p:txBody>
        </p:sp>
        <p:sp>
          <p:nvSpPr>
            <p:cNvPr id="1037" name="Line 68"/>
            <p:cNvSpPr>
              <a:spLocks noChangeShapeType="1"/>
            </p:cNvSpPr>
            <p:nvPr/>
          </p:nvSpPr>
          <p:spPr bwMode="auto">
            <a:xfrm flipV="1">
              <a:off x="1104" y="3600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38" name="Rectangle 69"/>
            <p:cNvSpPr>
              <a:spLocks noChangeArrowheads="1"/>
            </p:cNvSpPr>
            <p:nvPr/>
          </p:nvSpPr>
          <p:spPr bwMode="auto">
            <a:xfrm>
              <a:off x="2535" y="3312"/>
              <a:ext cx="56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dirty="0">
                  <a:solidFill>
                    <a:prstClr val="black"/>
                  </a:solidFill>
                  <a:latin typeface="Arial" charset="0"/>
                  <a:ea typeface="+mn-ea"/>
                </a:rPr>
                <a:t>time</a:t>
              </a:r>
              <a:r>
                <a:rPr kumimoji="0" lang="en-US" baseline="-25000" dirty="0">
                  <a:solidFill>
                    <a:prstClr val="black"/>
                  </a:solidFill>
                  <a:latin typeface="Arial" charset="0"/>
                  <a:ea typeface="+mn-ea"/>
                </a:rPr>
                <a:t>new</a:t>
              </a:r>
            </a:p>
          </p:txBody>
        </p:sp>
        <p:sp>
          <p:nvSpPr>
            <p:cNvPr id="1039" name="Rectangle 70"/>
            <p:cNvSpPr>
              <a:spLocks noChangeArrowheads="1"/>
            </p:cNvSpPr>
            <p:nvPr/>
          </p:nvSpPr>
          <p:spPr bwMode="auto">
            <a:xfrm>
              <a:off x="4032" y="3661"/>
              <a:ext cx="288" cy="376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dirty="0">
                  <a:solidFill>
                    <a:srgbClr val="4F81BD"/>
                  </a:solidFill>
                  <a:latin typeface="Arial" charset="0"/>
                  <a:ea typeface="+mn-ea"/>
                </a:rPr>
                <a:t>f/S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1491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214313" y="381000"/>
            <a:ext cx="4687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Amdahl’s Law - Example</a:t>
            </a:r>
          </a:p>
        </p:txBody>
      </p:sp>
      <p:sp>
        <p:nvSpPr>
          <p:cNvPr id="225283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284" name="Object 2"/>
          <p:cNvGraphicFramePr>
            <a:graphicFrameLocks noChangeAspect="1"/>
          </p:cNvGraphicFramePr>
          <p:nvPr/>
        </p:nvGraphicFramePr>
        <p:xfrm>
          <a:off x="1600200" y="1371600"/>
          <a:ext cx="4232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2" name="Equation" r:id="rId4" imgW="1790700" imgH="419100" progId="Equation.DSMT4">
                  <p:embed/>
                </p:oleObj>
              </mc:Choice>
              <mc:Fallback>
                <p:oleObj name="Equation" r:id="rId4" imgW="17907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71600"/>
                        <a:ext cx="42322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28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90800"/>
            <a:ext cx="39433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286" name="矩形 5"/>
          <p:cNvSpPr>
            <a:spLocks noChangeArrowheads="1"/>
          </p:cNvSpPr>
          <p:nvPr/>
        </p:nvSpPr>
        <p:spPr bwMode="auto">
          <a:xfrm>
            <a:off x="457200" y="2514600"/>
            <a:ext cx="4114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we optimize the module for the floating-point instructions by a factor of 2, but the system will normally run programs with only 20% of floating point instructions then the speedup is only</a:t>
            </a:r>
            <a:endParaRPr kumimoji="0"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25287" name="Object 4"/>
          <p:cNvGraphicFramePr>
            <a:graphicFrameLocks noChangeAspect="1"/>
          </p:cNvGraphicFramePr>
          <p:nvPr/>
        </p:nvGraphicFramePr>
        <p:xfrm>
          <a:off x="808038" y="5334000"/>
          <a:ext cx="61229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3" name="Equation" r:id="rId7" imgW="2590800" imgH="419100" progId="Equation.DSMT4">
                  <p:embed/>
                </p:oleObj>
              </mc:Choice>
              <mc:Fallback>
                <p:oleObj name="Equation" r:id="rId7" imgW="25908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5334000"/>
                        <a:ext cx="61229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147"/>
    </mc:Choice>
    <mc:Fallback xmlns="">
      <p:transition spd="slow" advTm="5714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214313" y="381000"/>
            <a:ext cx="4802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Amdahl’s Law - Example</a:t>
            </a:r>
          </a:p>
        </p:txBody>
      </p:sp>
      <p:sp>
        <p:nvSpPr>
          <p:cNvPr id="227331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32" name="矩形 3"/>
          <p:cNvSpPr>
            <a:spLocks noChangeArrowheads="1"/>
          </p:cNvSpPr>
          <p:nvPr/>
        </p:nvSpPr>
        <p:spPr bwMode="auto">
          <a:xfrm>
            <a:off x="457200" y="1295400"/>
            <a:ext cx="838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•If </a:t>
            </a:r>
            <a:r>
              <a:rPr kumimoji="0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Sx</a:t>
            </a:r>
            <a:r>
              <a:rPr kumimoji="0" lang="en-US" altLang="zh-CN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=100, what is the overall speedup as a function of </a:t>
            </a:r>
            <a:r>
              <a:rPr kumimoji="0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Fx</a:t>
            </a:r>
            <a:r>
              <a:rPr kumimoji="0" lang="en-US" altLang="zh-CN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?</a:t>
            </a:r>
            <a:endParaRPr kumimoji="0" lang="zh-CN" altLang="en-US" sz="2400" dirty="0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273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24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02"/>
    </mc:Choice>
    <mc:Fallback xmlns="">
      <p:transition spd="slow" advTm="4670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5|11.9|36.1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Char char="l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Char char="l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4047</TotalTime>
  <Words>1391</Words>
  <Application>Microsoft Office PowerPoint</Application>
  <PresentationFormat>全屏显示(4:3)</PresentationFormat>
  <Paragraphs>167</Paragraphs>
  <Slides>11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新細明體</vt:lpstr>
      <vt:lpstr>宋体</vt:lpstr>
      <vt:lpstr>Arial</vt:lpstr>
      <vt:lpstr>Calibri</vt:lpstr>
      <vt:lpstr>Times New Roman</vt:lpstr>
      <vt:lpstr>Wingdings</vt:lpstr>
      <vt:lpstr>Custom Design</vt:lpstr>
      <vt:lpstr>Default Design</vt:lpstr>
      <vt:lpstr>12_Default Design</vt:lpstr>
      <vt:lpstr>2_Default Design</vt:lpstr>
      <vt:lpstr>4_Default Design</vt:lpstr>
      <vt:lpstr>Office 主题</vt:lpstr>
      <vt:lpstr>Equation</vt:lpstr>
      <vt:lpstr>Computer Architecture (Fall 2021)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Amdahl’s Law</vt:lpstr>
      <vt:lpstr>PowerPoint 演示文稿</vt:lpstr>
      <vt:lpstr>PowerPoint 演示文稿</vt:lpstr>
      <vt:lpstr>PowerPoint 演示文稿</vt:lpstr>
      <vt:lpstr>PowerPoint 演示文稿</vt:lpstr>
    </vt:vector>
  </TitlesOfParts>
  <Company>hkpu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5414 - Lecture 1</dc:title>
  <dc:subject>Intro. to Computer Systems</dc:subject>
  <dc:creator>Administrator</dc:creator>
  <cp:lastModifiedBy>闫若华</cp:lastModifiedBy>
  <cp:revision>208</cp:revision>
  <dcterms:created xsi:type="dcterms:W3CDTF">2006-08-20T17:43:56Z</dcterms:created>
  <dcterms:modified xsi:type="dcterms:W3CDTF">2021-10-28T12:23:45Z</dcterms:modified>
</cp:coreProperties>
</file>