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5" r:id="rId2"/>
    <p:sldMasterId id="2147484948" r:id="rId3"/>
  </p:sldMasterIdLst>
  <p:notesMasterIdLst>
    <p:notesMasterId r:id="rId39"/>
  </p:notesMasterIdLst>
  <p:handoutMasterIdLst>
    <p:handoutMasterId r:id="rId40"/>
  </p:handoutMasterIdLst>
  <p:sldIdLst>
    <p:sldId id="468" r:id="rId4"/>
    <p:sldId id="394" r:id="rId5"/>
    <p:sldId id="433" r:id="rId6"/>
    <p:sldId id="435" r:id="rId7"/>
    <p:sldId id="395" r:id="rId8"/>
    <p:sldId id="397" r:id="rId9"/>
    <p:sldId id="396" r:id="rId10"/>
    <p:sldId id="450" r:id="rId11"/>
    <p:sldId id="400" r:id="rId12"/>
    <p:sldId id="458" r:id="rId13"/>
    <p:sldId id="399" r:id="rId14"/>
    <p:sldId id="401" r:id="rId15"/>
    <p:sldId id="403" r:id="rId16"/>
    <p:sldId id="402" r:id="rId17"/>
    <p:sldId id="464" r:id="rId18"/>
    <p:sldId id="460" r:id="rId19"/>
    <p:sldId id="461" r:id="rId20"/>
    <p:sldId id="447" r:id="rId21"/>
    <p:sldId id="404" r:id="rId22"/>
    <p:sldId id="451" r:id="rId23"/>
    <p:sldId id="472" r:id="rId24"/>
    <p:sldId id="473" r:id="rId25"/>
    <p:sldId id="453" r:id="rId26"/>
    <p:sldId id="454" r:id="rId27"/>
    <p:sldId id="456" r:id="rId28"/>
    <p:sldId id="469" r:id="rId29"/>
    <p:sldId id="470" r:id="rId30"/>
    <p:sldId id="471" r:id="rId31"/>
    <p:sldId id="462" r:id="rId32"/>
    <p:sldId id="407" r:id="rId33"/>
    <p:sldId id="466" r:id="rId34"/>
    <p:sldId id="467" r:id="rId35"/>
    <p:sldId id="409" r:id="rId36"/>
    <p:sldId id="413" r:id="rId37"/>
    <p:sldId id="414" r:id="rId38"/>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FF"/>
    <a:srgbClr val="3333FF"/>
    <a:srgbClr val="0066FF"/>
    <a:srgbClr val="990033"/>
    <a:srgbClr val="CC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9" autoAdjust="0"/>
    <p:restoredTop sz="78453" autoAdjust="0"/>
  </p:normalViewPr>
  <p:slideViewPr>
    <p:cSldViewPr>
      <p:cViewPr varScale="1">
        <p:scale>
          <a:sx n="51" d="100"/>
          <a:sy n="51" d="100"/>
        </p:scale>
        <p:origin x="2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6" d="100"/>
          <a:sy n="56" d="100"/>
        </p:scale>
        <p:origin x="-11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ea typeface="新細明體" pitchFamily="18" charset="-120"/>
              </a:defRPr>
            </a:lvl1pPr>
          </a:lstStyle>
          <a:p>
            <a:pPr>
              <a:defRPr/>
            </a:pPr>
            <a:endParaRPr lang="en-US" altLang="zh-TW"/>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ea typeface="新細明體" pitchFamily="18" charset="-120"/>
              </a:defRPr>
            </a:lvl1pPr>
          </a:lstStyle>
          <a:p>
            <a:pPr>
              <a:defRPr/>
            </a:pPr>
            <a:fld id="{30BD137E-D2A5-45E6-9CE2-8EDFDAA6628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ea typeface="新細明體" pitchFamily="18" charset="-120"/>
              </a:defRPr>
            </a:lvl1pPr>
          </a:lstStyle>
          <a:p>
            <a:pPr>
              <a:defRPr/>
            </a:pPr>
            <a:endParaRPr lang="en-US" altLang="zh-TW"/>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ea typeface="新細明體" pitchFamily="18" charset="-120"/>
              </a:defRPr>
            </a:lvl1pPr>
          </a:lstStyle>
          <a:p>
            <a:pPr>
              <a:defRPr/>
            </a:pPr>
            <a:endParaRPr lang="en-US" altLang="zh-TW"/>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ea typeface="新細明體" pitchFamily="18" charset="-120"/>
              </a:defRPr>
            </a:lvl1pPr>
          </a:lstStyle>
          <a:p>
            <a:pPr>
              <a:defRPr/>
            </a:pPr>
            <a:fld id="{6B3624EA-A3B8-4610-8742-049E6AC8B3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B7F158B-CCF7-40A9-BF28-3F98CA835A19}" type="slidenum">
              <a:rPr lang="en-US" altLang="zh-CN" smtClean="0">
                <a:solidFill>
                  <a:srgbClr val="000000"/>
                </a:solidFill>
                <a:cs typeface="Arial" panose="020B0604020202020204" pitchFamily="34" charset="0"/>
              </a:rPr>
              <a:pPr>
                <a:spcBef>
                  <a:spcPct val="0"/>
                </a:spcBef>
              </a:pPr>
              <a:t>2</a:t>
            </a:fld>
            <a:endParaRPr lang="en-US" altLang="zh-CN">
              <a:solidFill>
                <a:srgbClr val="000000"/>
              </a:solidFill>
              <a:cs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568439F-ED9A-4D8E-BBBE-93052C179644}" type="slidenum">
              <a:rPr lang="en-US" altLang="zh-CN" smtClean="0">
                <a:solidFill>
                  <a:srgbClr val="000000"/>
                </a:solidFill>
                <a:cs typeface="Arial" panose="020B0604020202020204" pitchFamily="34" charset="0"/>
              </a:rPr>
              <a:pPr>
                <a:spcBef>
                  <a:spcPct val="0"/>
                </a:spcBef>
              </a:pPr>
              <a:t>11</a:t>
            </a:fld>
            <a:endParaRPr lang="en-US" altLang="zh-CN">
              <a:solidFill>
                <a:srgbClr val="000000"/>
              </a:solidFill>
              <a:cs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98EB8FF-AE3C-4020-8105-72D2ECFFAE80}" type="slidenum">
              <a:rPr lang="en-US" altLang="zh-CN" smtClean="0">
                <a:solidFill>
                  <a:srgbClr val="000000"/>
                </a:solidFill>
                <a:cs typeface="Arial" panose="020B0604020202020204" pitchFamily="34" charset="0"/>
              </a:rPr>
              <a:pPr>
                <a:spcBef>
                  <a:spcPct val="0"/>
                </a:spcBef>
              </a:pPr>
              <a:t>12</a:t>
            </a:fld>
            <a:endParaRPr lang="en-US" altLang="zh-CN">
              <a:solidFill>
                <a:srgbClr val="000000"/>
              </a:solidFill>
              <a:cs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A8406CB-07E7-4229-86D6-EC41A2D74200}" type="slidenum">
              <a:rPr lang="en-US" altLang="zh-CN" smtClean="0">
                <a:solidFill>
                  <a:srgbClr val="000000"/>
                </a:solidFill>
                <a:cs typeface="Arial" panose="020B0604020202020204" pitchFamily="34" charset="0"/>
              </a:rPr>
              <a:pPr>
                <a:spcBef>
                  <a:spcPct val="0"/>
                </a:spcBef>
              </a:pPr>
              <a:t>13</a:t>
            </a:fld>
            <a:endParaRPr lang="en-US" altLang="zh-CN">
              <a:solidFill>
                <a:srgbClr val="000000"/>
              </a:solidFill>
              <a:cs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CD92FA8-A6B4-4DE9-822E-F6875A1005B1}" type="slidenum">
              <a:rPr lang="en-US" altLang="zh-CN" smtClean="0">
                <a:solidFill>
                  <a:srgbClr val="000000"/>
                </a:solidFill>
                <a:cs typeface="Arial" panose="020B0604020202020204" pitchFamily="34" charset="0"/>
              </a:rPr>
              <a:pPr>
                <a:spcBef>
                  <a:spcPct val="0"/>
                </a:spcBef>
              </a:pPr>
              <a:t>14</a:t>
            </a:fld>
            <a:endParaRPr lang="en-US" altLang="zh-CN">
              <a:solidFill>
                <a:srgbClr val="000000"/>
              </a:solidFill>
              <a:cs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8906C7BD-27B1-4293-952B-F1A37918348F}" type="slidenum">
              <a:rPr lang="en-US" altLang="zh-CN" smtClean="0">
                <a:solidFill>
                  <a:srgbClr val="000000"/>
                </a:solidFill>
                <a:cs typeface="Arial" panose="020B0604020202020204" pitchFamily="34" charset="0"/>
              </a:rPr>
              <a:pPr>
                <a:spcBef>
                  <a:spcPct val="0"/>
                </a:spcBef>
              </a:pPr>
              <a:t>15</a:t>
            </a:fld>
            <a:endParaRPr lang="en-US" altLang="zh-CN">
              <a:solidFill>
                <a:srgbClr val="000000"/>
              </a:solidFill>
              <a:cs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9C21CF7-73F9-4960-B58F-5750A4413289}" type="slidenum">
              <a:rPr lang="en-US" altLang="zh-CN" smtClean="0">
                <a:solidFill>
                  <a:srgbClr val="000000"/>
                </a:solidFill>
                <a:cs typeface="Arial" panose="020B0604020202020204" pitchFamily="34" charset="0"/>
              </a:rPr>
              <a:pPr>
                <a:spcBef>
                  <a:spcPct val="0"/>
                </a:spcBef>
              </a:pPr>
              <a:t>16</a:t>
            </a:fld>
            <a:endParaRPr lang="en-US" altLang="zh-CN">
              <a:solidFill>
                <a:srgbClr val="000000"/>
              </a:solidFill>
              <a:cs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E814027-8EF1-47FF-AEA6-BF60440FF7B1}" type="slidenum">
              <a:rPr lang="en-US" altLang="zh-CN" smtClean="0">
                <a:solidFill>
                  <a:srgbClr val="000000"/>
                </a:solidFill>
                <a:cs typeface="Arial" panose="020B0604020202020204" pitchFamily="34" charset="0"/>
              </a:rPr>
              <a:pPr>
                <a:spcBef>
                  <a:spcPct val="0"/>
                </a:spcBef>
              </a:pPr>
              <a:t>17</a:t>
            </a:fld>
            <a:endParaRPr lang="en-US" altLang="zh-CN">
              <a:solidFill>
                <a:srgbClr val="000000"/>
              </a:solidFill>
              <a:cs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FB623D64-4BE0-4AA1-B3D9-A9550A741DE7}" type="slidenum">
              <a:rPr lang="en-US" altLang="zh-CN" smtClean="0">
                <a:solidFill>
                  <a:srgbClr val="000000"/>
                </a:solidFill>
                <a:cs typeface="Arial" panose="020B0604020202020204" pitchFamily="34" charset="0"/>
              </a:rPr>
              <a:pPr>
                <a:spcBef>
                  <a:spcPct val="0"/>
                </a:spcBef>
              </a:pPr>
              <a:t>18</a:t>
            </a:fld>
            <a:endParaRPr lang="en-US" altLang="zh-CN">
              <a:solidFill>
                <a:srgbClr val="000000"/>
              </a:solidFill>
              <a:cs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4E45EC3A-FDFA-4A6F-911E-AED3DED4FE76}" type="slidenum">
              <a:rPr lang="en-US" altLang="zh-CN" smtClean="0">
                <a:solidFill>
                  <a:srgbClr val="000000"/>
                </a:solidFill>
                <a:cs typeface="Arial" panose="020B0604020202020204" pitchFamily="34" charset="0"/>
              </a:rPr>
              <a:pPr>
                <a:spcBef>
                  <a:spcPct val="0"/>
                </a:spcBef>
              </a:pPr>
              <a:t>19</a:t>
            </a:fld>
            <a:endParaRPr lang="en-US" altLang="zh-CN">
              <a:solidFill>
                <a:srgbClr val="000000"/>
              </a:solidFill>
              <a:cs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1964841-83DA-4FFC-A666-FFCB6F89F4D4}" type="slidenum">
              <a:rPr lang="en-US" altLang="zh-CN" smtClean="0">
                <a:solidFill>
                  <a:srgbClr val="000000"/>
                </a:solidFill>
                <a:cs typeface="Arial" panose="020B0604020202020204" pitchFamily="34" charset="0"/>
              </a:rPr>
              <a:pPr>
                <a:spcBef>
                  <a:spcPct val="0"/>
                </a:spcBef>
              </a:pPr>
              <a:t>20</a:t>
            </a:fld>
            <a:endParaRPr lang="en-US" altLang="zh-CN">
              <a:solidFill>
                <a:srgbClr val="000000"/>
              </a:solidFill>
              <a:cs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A364C31-2EA7-44A5-ABB5-354834BCFF92}" type="slidenum">
              <a:rPr lang="en-US" altLang="zh-CN" smtClean="0">
                <a:solidFill>
                  <a:srgbClr val="000000"/>
                </a:solidFill>
                <a:cs typeface="Arial" panose="020B0604020202020204" pitchFamily="34" charset="0"/>
              </a:rPr>
              <a:pPr>
                <a:spcBef>
                  <a:spcPct val="0"/>
                </a:spcBef>
              </a:pPr>
              <a:t>3</a:t>
            </a:fld>
            <a:endParaRPr lang="en-US" altLang="zh-CN">
              <a:solidFill>
                <a:srgbClr val="000000"/>
              </a:solidFill>
              <a:cs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CCB9535-1653-480B-8513-40BE6140327F}" type="slidenum">
              <a:rPr lang="en-US" altLang="zh-CN" smtClean="0">
                <a:solidFill>
                  <a:srgbClr val="000000"/>
                </a:solidFill>
                <a:cs typeface="Arial" panose="020B0604020202020204" pitchFamily="34" charset="0"/>
              </a:rPr>
              <a:pPr>
                <a:spcBef>
                  <a:spcPct val="0"/>
                </a:spcBef>
              </a:pPr>
              <a:t>21</a:t>
            </a:fld>
            <a:endParaRPr lang="en-US" altLang="zh-CN">
              <a:solidFill>
                <a:srgbClr val="000000"/>
              </a:solidFill>
              <a:cs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AEBDCC3D-3418-46C4-8E24-C4DF5E39A6CF}" type="slidenum">
              <a:rPr lang="en-US" altLang="zh-CN" smtClean="0">
                <a:solidFill>
                  <a:srgbClr val="000000"/>
                </a:solidFill>
                <a:cs typeface="Arial" panose="020B0604020202020204" pitchFamily="34" charset="0"/>
              </a:rPr>
              <a:pPr>
                <a:spcBef>
                  <a:spcPct val="0"/>
                </a:spcBef>
              </a:pPr>
              <a:t>22</a:t>
            </a:fld>
            <a:endParaRPr lang="en-US" altLang="zh-CN">
              <a:solidFill>
                <a:srgbClr val="000000"/>
              </a:solidFill>
              <a:cs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2BD0F69-2F42-4D1D-BAC1-EFC2B55FADA1}" type="slidenum">
              <a:rPr lang="en-US" altLang="zh-CN" smtClean="0">
                <a:solidFill>
                  <a:srgbClr val="000000"/>
                </a:solidFill>
                <a:cs typeface="Arial" panose="020B0604020202020204" pitchFamily="34" charset="0"/>
              </a:rPr>
              <a:pPr>
                <a:spcBef>
                  <a:spcPct val="0"/>
                </a:spcBef>
              </a:pPr>
              <a:t>23</a:t>
            </a:fld>
            <a:endParaRPr lang="en-US" altLang="zh-CN">
              <a:solidFill>
                <a:srgbClr val="000000"/>
              </a:solidFill>
              <a:cs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EBAD026-04D8-401F-9E4E-7FD1C6C850E9}" type="slidenum">
              <a:rPr lang="en-US" altLang="zh-CN" smtClean="0">
                <a:solidFill>
                  <a:srgbClr val="000000"/>
                </a:solidFill>
                <a:cs typeface="Arial" panose="020B0604020202020204" pitchFamily="34" charset="0"/>
              </a:rPr>
              <a:pPr>
                <a:spcBef>
                  <a:spcPct val="0"/>
                </a:spcBef>
              </a:pPr>
              <a:t>24</a:t>
            </a:fld>
            <a:endParaRPr lang="en-US" altLang="zh-CN">
              <a:solidFill>
                <a:srgbClr val="000000"/>
              </a:solidFill>
              <a:cs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B18C0A05-DA2B-4832-9869-90937F838086}" type="slidenum">
              <a:rPr lang="en-US" altLang="zh-CN" smtClean="0">
                <a:solidFill>
                  <a:srgbClr val="000000"/>
                </a:solidFill>
                <a:cs typeface="Arial" panose="020B0604020202020204" pitchFamily="34" charset="0"/>
              </a:rPr>
              <a:pPr>
                <a:spcBef>
                  <a:spcPct val="0"/>
                </a:spcBef>
              </a:pPr>
              <a:t>25</a:t>
            </a:fld>
            <a:endParaRPr lang="en-US" altLang="zh-CN">
              <a:solidFill>
                <a:srgbClr val="000000"/>
              </a:solidFill>
              <a:cs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F7565DE-F13A-4E3E-B3D3-610F8FA4C147}" type="slidenum">
              <a:rPr lang="en-US" altLang="zh-CN" smtClean="0">
                <a:solidFill>
                  <a:srgbClr val="000000"/>
                </a:solidFill>
                <a:cs typeface="Arial" panose="020B0604020202020204" pitchFamily="34" charset="0"/>
              </a:rPr>
              <a:pPr>
                <a:spcBef>
                  <a:spcPct val="0"/>
                </a:spcBef>
              </a:pPr>
              <a:t>26</a:t>
            </a:fld>
            <a:endParaRPr lang="en-US" altLang="zh-CN">
              <a:solidFill>
                <a:srgbClr val="000000"/>
              </a:solidFill>
              <a:cs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980FD2BC-867A-495D-958A-C5FA2A889386}" type="slidenum">
              <a:rPr lang="en-US" altLang="zh-CN" smtClean="0">
                <a:solidFill>
                  <a:srgbClr val="000000"/>
                </a:solidFill>
                <a:cs typeface="Arial" panose="020B0604020202020204" pitchFamily="34" charset="0"/>
              </a:rPr>
              <a:pPr>
                <a:spcBef>
                  <a:spcPct val="0"/>
                </a:spcBef>
              </a:pPr>
              <a:t>27</a:t>
            </a:fld>
            <a:endParaRPr lang="en-US" altLang="zh-CN">
              <a:solidFill>
                <a:srgbClr val="000000"/>
              </a:solidFill>
              <a:cs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3B17D6E-ED0F-47FE-B4EE-3B43CBA61A99}" type="slidenum">
              <a:rPr lang="en-US" altLang="zh-CN" smtClean="0">
                <a:solidFill>
                  <a:srgbClr val="000000"/>
                </a:solidFill>
                <a:cs typeface="Arial" panose="020B0604020202020204" pitchFamily="34" charset="0"/>
              </a:rPr>
              <a:pPr>
                <a:spcBef>
                  <a:spcPct val="0"/>
                </a:spcBef>
              </a:pPr>
              <a:t>28</a:t>
            </a:fld>
            <a:endParaRPr lang="en-US" altLang="zh-CN">
              <a:solidFill>
                <a:srgbClr val="000000"/>
              </a:solidFill>
              <a:cs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EDA9FB1-0DA2-43B6-9712-9DE80815A941}" type="slidenum">
              <a:rPr lang="en-US" altLang="zh-CN" smtClean="0">
                <a:solidFill>
                  <a:srgbClr val="000000"/>
                </a:solidFill>
                <a:cs typeface="Arial" panose="020B0604020202020204" pitchFamily="34" charset="0"/>
              </a:rPr>
              <a:pPr>
                <a:spcBef>
                  <a:spcPct val="0"/>
                </a:spcBef>
              </a:pPr>
              <a:t>29</a:t>
            </a:fld>
            <a:endParaRPr lang="en-US" altLang="zh-CN">
              <a:solidFill>
                <a:srgbClr val="000000"/>
              </a:solidFill>
              <a:cs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A654A4C-0613-4225-AAEC-89E918CAD686}" type="slidenum">
              <a:rPr lang="en-US" altLang="zh-CN" smtClean="0">
                <a:solidFill>
                  <a:srgbClr val="000000"/>
                </a:solidFill>
                <a:cs typeface="Arial" panose="020B0604020202020204" pitchFamily="34" charset="0"/>
              </a:rPr>
              <a:pPr>
                <a:spcBef>
                  <a:spcPct val="0"/>
                </a:spcBef>
              </a:pPr>
              <a:t>30</a:t>
            </a:fld>
            <a:endParaRPr lang="en-US" altLang="zh-CN">
              <a:solidFill>
                <a:srgbClr val="000000"/>
              </a:solidFill>
              <a:cs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19142B59-810F-4F57-AC28-3787CFDBE1D2}" type="slidenum">
              <a:rPr lang="en-US" altLang="zh-CN" smtClean="0">
                <a:solidFill>
                  <a:srgbClr val="000000"/>
                </a:solidFill>
                <a:cs typeface="Arial" panose="020B0604020202020204" pitchFamily="34" charset="0"/>
              </a:rPr>
              <a:pPr>
                <a:spcBef>
                  <a:spcPct val="0"/>
                </a:spcBef>
              </a:pPr>
              <a:t>4</a:t>
            </a:fld>
            <a:endParaRPr lang="en-US" altLang="zh-CN">
              <a:solidFill>
                <a:srgbClr val="000000"/>
              </a:solidFill>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19CF44E-2B68-4DA4-BD3A-730EC55B2909}" type="slidenum">
              <a:rPr lang="en-US" altLang="zh-CN" smtClean="0">
                <a:solidFill>
                  <a:srgbClr val="000000"/>
                </a:solidFill>
                <a:cs typeface="Arial" panose="020B0604020202020204" pitchFamily="34" charset="0"/>
              </a:rPr>
              <a:pPr>
                <a:spcBef>
                  <a:spcPct val="0"/>
                </a:spcBef>
              </a:pPr>
              <a:t>31</a:t>
            </a:fld>
            <a:endParaRPr lang="en-US" altLang="zh-CN">
              <a:solidFill>
                <a:srgbClr val="000000"/>
              </a:solidFill>
              <a:cs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9FA8132-DD0A-4399-8EFE-F9A0B1964075}" type="slidenum">
              <a:rPr lang="en-US" altLang="zh-CN" smtClean="0">
                <a:solidFill>
                  <a:srgbClr val="000000"/>
                </a:solidFill>
                <a:cs typeface="Arial" panose="020B0604020202020204" pitchFamily="34" charset="0"/>
              </a:rPr>
              <a:pPr>
                <a:spcBef>
                  <a:spcPct val="0"/>
                </a:spcBef>
              </a:pPr>
              <a:t>32</a:t>
            </a:fld>
            <a:endParaRPr lang="en-US" altLang="zh-CN">
              <a:solidFill>
                <a:srgbClr val="000000"/>
              </a:solidFill>
              <a:cs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569940F-744F-4535-BE9D-FB5F8CC9CFD3}" type="slidenum">
              <a:rPr lang="en-US" altLang="zh-CN" smtClean="0">
                <a:solidFill>
                  <a:srgbClr val="000000"/>
                </a:solidFill>
                <a:cs typeface="Arial" panose="020B0604020202020204" pitchFamily="34" charset="0"/>
              </a:rPr>
              <a:pPr>
                <a:spcBef>
                  <a:spcPct val="0"/>
                </a:spcBef>
              </a:pPr>
              <a:t>33</a:t>
            </a:fld>
            <a:endParaRPr lang="en-US" altLang="zh-CN">
              <a:solidFill>
                <a:srgbClr val="000000"/>
              </a:solidFill>
              <a:cs typeface="Arial" panose="020B060402020202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BF1EB6F-183C-45C0-BF83-2F5BE17FDF9F}" type="slidenum">
              <a:rPr lang="en-US" altLang="zh-CN" smtClean="0">
                <a:solidFill>
                  <a:srgbClr val="000000"/>
                </a:solidFill>
                <a:cs typeface="Arial" panose="020B0604020202020204" pitchFamily="34" charset="0"/>
              </a:rPr>
              <a:pPr>
                <a:spcBef>
                  <a:spcPct val="0"/>
                </a:spcBef>
              </a:pPr>
              <a:t>34</a:t>
            </a:fld>
            <a:endParaRPr lang="en-US" altLang="zh-CN">
              <a:solidFill>
                <a:srgbClr val="000000"/>
              </a:solidFill>
              <a:cs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5679CA97-2A06-47E4-95DA-034286724F37}" type="slidenum">
              <a:rPr lang="en-US" altLang="zh-CN" smtClean="0">
                <a:solidFill>
                  <a:srgbClr val="000000"/>
                </a:solidFill>
                <a:cs typeface="Arial" panose="020B0604020202020204" pitchFamily="34" charset="0"/>
              </a:rPr>
              <a:pPr>
                <a:spcBef>
                  <a:spcPct val="0"/>
                </a:spcBef>
              </a:pPr>
              <a:t>35</a:t>
            </a:fld>
            <a:endParaRPr lang="en-US" altLang="zh-CN">
              <a:solidFill>
                <a:srgbClr val="000000"/>
              </a:solidFill>
              <a:cs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0ABB9037-716F-470B-9DD1-770479105272}" type="slidenum">
              <a:rPr lang="en-US" altLang="zh-CN" smtClean="0">
                <a:solidFill>
                  <a:srgbClr val="000000"/>
                </a:solidFill>
                <a:cs typeface="Arial" panose="020B0604020202020204" pitchFamily="34" charset="0"/>
              </a:rPr>
              <a:pPr>
                <a:spcBef>
                  <a:spcPct val="0"/>
                </a:spcBef>
              </a:pPr>
              <a:t>5</a:t>
            </a:fld>
            <a:endParaRPr lang="en-US" altLang="zh-CN">
              <a:solidFill>
                <a:srgbClr val="000000"/>
              </a:solidFill>
              <a:cs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98FD034-ABD9-4E02-91CF-2F9F141CEDB5}" type="slidenum">
              <a:rPr lang="en-US" altLang="zh-CN" smtClean="0">
                <a:solidFill>
                  <a:srgbClr val="000000"/>
                </a:solidFill>
                <a:cs typeface="Arial" panose="020B0604020202020204" pitchFamily="34" charset="0"/>
              </a:rPr>
              <a:pPr>
                <a:spcBef>
                  <a:spcPct val="0"/>
                </a:spcBef>
              </a:pPr>
              <a:t>6</a:t>
            </a:fld>
            <a:endParaRPr lang="en-US" altLang="zh-CN">
              <a:solidFill>
                <a:srgbClr val="000000"/>
              </a:solidFill>
              <a:cs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6233E034-EB91-4E27-85B3-8A1EF2A323DA}" type="slidenum">
              <a:rPr lang="en-US" altLang="zh-CN" smtClean="0">
                <a:solidFill>
                  <a:srgbClr val="000000"/>
                </a:solidFill>
                <a:cs typeface="Arial" panose="020B0604020202020204" pitchFamily="34" charset="0"/>
              </a:rPr>
              <a:pPr>
                <a:spcBef>
                  <a:spcPct val="0"/>
                </a:spcBef>
              </a:pPr>
              <a:t>7</a:t>
            </a:fld>
            <a:endParaRPr lang="en-US" altLang="zh-CN">
              <a:solidFill>
                <a:srgbClr val="000000"/>
              </a:solidFill>
              <a:cs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a:t>
            </a:r>
            <a:r>
              <a:rPr lang="zh-CN" altLang="en-US" dirty="0">
                <a:latin typeface="Arial" panose="020B0604020202020204" pitchFamily="34" charset="0"/>
              </a:rPr>
              <a:t>抽象层</a:t>
            </a:r>
          </a:p>
          <a:p>
            <a:pPr eaLnBrk="1" hangingPunct="1"/>
            <a:r>
              <a:rPr lang="en-US" altLang="zh-CN" dirty="0">
                <a:latin typeface="Arial" panose="020B0604020202020204" pitchFamily="34" charset="0"/>
              </a:rPr>
              <a:t>–</a:t>
            </a:r>
            <a:r>
              <a:rPr lang="zh-CN" altLang="en-US" dirty="0">
                <a:latin typeface="Arial" panose="020B0604020202020204" pitchFamily="34" charset="0"/>
              </a:rPr>
              <a:t>这隐藏了底层的细节，而</a:t>
            </a:r>
          </a:p>
          <a:p>
            <a:pPr eaLnBrk="1" hangingPunct="1"/>
            <a:r>
              <a:rPr lang="zh-CN" altLang="en-US" dirty="0">
                <a:latin typeface="Arial" panose="020B0604020202020204" pitchFamily="34" charset="0"/>
              </a:rPr>
              <a:t>公开关键信息以优化设计</a:t>
            </a:r>
          </a:p>
          <a:p>
            <a:pPr eaLnBrk="1" hangingPunct="1"/>
            <a:r>
              <a:rPr lang="en-US" altLang="zh-CN" dirty="0">
                <a:latin typeface="Arial" panose="020B0604020202020204" pitchFamily="34" charset="0"/>
              </a:rPr>
              <a:t>•</a:t>
            </a:r>
            <a:r>
              <a:rPr lang="zh-CN" altLang="en-US" dirty="0">
                <a:latin typeface="Arial" panose="020B0604020202020204" pitchFamily="34" charset="0"/>
              </a:rPr>
              <a:t>微处理器状态（寄存器、存储器、</a:t>
            </a:r>
            <a:r>
              <a:rPr lang="en-US" altLang="zh-CN" dirty="0">
                <a:latin typeface="Arial" panose="020B0604020202020204" pitchFamily="34" charset="0"/>
              </a:rPr>
              <a:t>PC</a:t>
            </a:r>
            <a:r>
              <a:rPr lang="zh-CN" altLang="en-US" dirty="0">
                <a:latin typeface="Arial" panose="020B0604020202020204" pitchFamily="34" charset="0"/>
              </a:rPr>
              <a:t>）</a:t>
            </a:r>
          </a:p>
          <a:p>
            <a:pPr eaLnBrk="1" hangingPunct="1"/>
            <a:r>
              <a:rPr lang="en-US" altLang="zh-CN" dirty="0">
                <a:latin typeface="Arial" panose="020B0604020202020204" pitchFamily="34" charset="0"/>
              </a:rPr>
              <a:t>•</a:t>
            </a:r>
            <a:r>
              <a:rPr lang="zh-CN" altLang="en-US" dirty="0">
                <a:latin typeface="Arial" panose="020B0604020202020204" pitchFamily="34" charset="0"/>
              </a:rPr>
              <a:t>在该状态下操作的硬件支持指令</a:t>
            </a:r>
          </a:p>
          <a:p>
            <a:pPr eaLnBrk="1" hangingPunct="1"/>
            <a:r>
              <a:rPr lang="en-US" altLang="zh-CN" dirty="0">
                <a:latin typeface="Arial" panose="020B0604020202020204" pitchFamily="34" charset="0"/>
              </a:rPr>
              <a:t>–</a:t>
            </a:r>
            <a:r>
              <a:rPr lang="zh-CN" altLang="en-US" dirty="0">
                <a:latin typeface="Arial" panose="020B0604020202020204" pitchFamily="34" charset="0"/>
              </a:rPr>
              <a:t>理论上限制了设计探索的空间，</a:t>
            </a:r>
          </a:p>
          <a:p>
            <a:pPr eaLnBrk="1" hangingPunct="1"/>
            <a:r>
              <a:rPr lang="zh-CN" altLang="en-US" dirty="0">
                <a:latin typeface="Arial" panose="020B0604020202020204" pitchFamily="34" charset="0"/>
              </a:rPr>
              <a:t>但仍然能够以更可预测的方式实现良好的结果，</a:t>
            </a:r>
          </a:p>
          <a:p>
            <a:pPr eaLnBrk="1" hangingPunct="1"/>
            <a:r>
              <a:rPr lang="zh-CN" altLang="en-US" dirty="0">
                <a:latin typeface="Arial" panose="020B0604020202020204" pitchFamily="34" charset="0"/>
              </a:rPr>
              <a:t>而且时间通常更短</a:t>
            </a:r>
          </a:p>
          <a:p>
            <a:pPr eaLnBrk="1" hangingPunct="1"/>
            <a:r>
              <a:rPr lang="en-US" altLang="zh-CN" dirty="0">
                <a:latin typeface="Arial" panose="020B0604020202020204" pitchFamily="34" charset="0"/>
              </a:rPr>
              <a:t>•</a:t>
            </a:r>
            <a:r>
              <a:rPr lang="zh-CN" altLang="en-US" dirty="0">
                <a:latin typeface="Arial" panose="020B0604020202020204" pitchFamily="34" charset="0"/>
              </a:rPr>
              <a:t>高级语言</a:t>
            </a:r>
            <a:r>
              <a:rPr lang="en-US" altLang="zh-CN" dirty="0">
                <a:latin typeface="Arial" panose="020B0604020202020204" pitchFamily="34" charset="0"/>
              </a:rPr>
              <a:t>+</a:t>
            </a:r>
            <a:r>
              <a:rPr lang="zh-CN" altLang="en-US" dirty="0">
                <a:latin typeface="Arial" panose="020B0604020202020204" pitchFamily="34" charset="0"/>
              </a:rPr>
              <a:t>编译器优化</a:t>
            </a:r>
            <a:r>
              <a:rPr lang="en-US" altLang="zh-CN" dirty="0">
                <a:latin typeface="Arial" panose="020B0604020202020204" pitchFamily="34" charset="0"/>
              </a:rPr>
              <a:t>vs</a:t>
            </a:r>
            <a:r>
              <a:rPr lang="zh-CN" altLang="en-US" dirty="0">
                <a:latin typeface="Arial" panose="020B0604020202020204" pitchFamily="34" charset="0"/>
              </a:rPr>
              <a:t>。</a:t>
            </a:r>
          </a:p>
          <a:p>
            <a:pPr eaLnBrk="1" hangingPunct="1"/>
            <a:r>
              <a:rPr lang="zh-CN" altLang="en-US" dirty="0">
                <a:latin typeface="Arial" panose="020B0604020202020204" pitchFamily="34" charset="0"/>
              </a:rPr>
              <a:t>手工优化手写汇编代码</a:t>
            </a:r>
          </a:p>
          <a:p>
            <a:pPr eaLnBrk="1" hangingPunct="1"/>
            <a:r>
              <a:rPr lang="en-US" altLang="zh-CN" dirty="0">
                <a:latin typeface="Arial" panose="020B0604020202020204" pitchFamily="34" charset="0"/>
              </a:rPr>
              <a:t>–</a:t>
            </a:r>
            <a:r>
              <a:rPr lang="zh-CN" altLang="en-US" dirty="0">
                <a:latin typeface="Arial" panose="020B0604020202020204" pitchFamily="34" charset="0"/>
              </a:rPr>
              <a:t>通过以下方式完成更复杂的项目：</a:t>
            </a:r>
          </a:p>
          <a:p>
            <a:pPr eaLnBrk="1" hangingPunct="1"/>
            <a:r>
              <a:rPr lang="zh-CN" altLang="en-US" dirty="0">
                <a:latin typeface="Arial" panose="020B0604020202020204" pitchFamily="34" charset="0"/>
              </a:rPr>
              <a:t>简化验证阶段</a:t>
            </a:r>
            <a:endParaRPr lang="zh-CN"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E252FE28-7515-48C1-AA76-767EA9DE80DB}" type="slidenum">
              <a:rPr lang="en-US" altLang="zh-CN" smtClean="0">
                <a:solidFill>
                  <a:srgbClr val="000000"/>
                </a:solidFill>
                <a:cs typeface="Arial" panose="020B0604020202020204" pitchFamily="34" charset="0"/>
              </a:rPr>
              <a:pPr>
                <a:spcBef>
                  <a:spcPct val="0"/>
                </a:spcBef>
              </a:pPr>
              <a:t>8</a:t>
            </a:fld>
            <a:endParaRPr lang="en-US" altLang="zh-CN">
              <a:solidFill>
                <a:srgbClr val="000000"/>
              </a:solidFill>
              <a:cs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714F7918-3C10-45D9-9D32-90A7EEEE0CC3}" type="slidenum">
              <a:rPr lang="en-US" altLang="zh-CN" smtClean="0">
                <a:solidFill>
                  <a:srgbClr val="000000"/>
                </a:solidFill>
                <a:cs typeface="Arial" panose="020B0604020202020204" pitchFamily="34" charset="0"/>
              </a:rPr>
              <a:pPr>
                <a:spcBef>
                  <a:spcPct val="0"/>
                </a:spcBef>
              </a:pPr>
              <a:t>9</a:t>
            </a:fld>
            <a:endParaRPr lang="en-US" altLang="zh-CN">
              <a:solidFill>
                <a:srgbClr val="000000"/>
              </a:solidFill>
              <a:cs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itchFamily="18" charset="-120"/>
              </a:defRPr>
            </a:lvl1pPr>
            <a:lvl2pPr marL="742950" indent="-285750">
              <a:spcBef>
                <a:spcPct val="30000"/>
              </a:spcBef>
              <a:defRPr kumimoji="1" sz="1200">
                <a:solidFill>
                  <a:schemeClr val="tx1"/>
                </a:solidFill>
                <a:latin typeface="Arial" panose="020B0604020202020204" pitchFamily="34" charset="0"/>
                <a:ea typeface="新細明體" pitchFamily="18" charset="-120"/>
              </a:defRPr>
            </a:lvl2pPr>
            <a:lvl3pPr marL="1143000" indent="-228600">
              <a:spcBef>
                <a:spcPct val="30000"/>
              </a:spcBef>
              <a:defRPr kumimoji="1" sz="1200">
                <a:solidFill>
                  <a:schemeClr val="tx1"/>
                </a:solidFill>
                <a:latin typeface="Arial" panose="020B0604020202020204" pitchFamily="34" charset="0"/>
                <a:ea typeface="新細明體" pitchFamily="18" charset="-120"/>
              </a:defRPr>
            </a:lvl3pPr>
            <a:lvl4pPr marL="1600200" indent="-228600">
              <a:spcBef>
                <a:spcPct val="30000"/>
              </a:spcBef>
              <a:defRPr kumimoji="1" sz="1200">
                <a:solidFill>
                  <a:schemeClr val="tx1"/>
                </a:solidFill>
                <a:latin typeface="Arial" panose="020B0604020202020204" pitchFamily="34" charset="0"/>
                <a:ea typeface="新細明體" pitchFamily="18" charset="-120"/>
              </a:defRPr>
            </a:lvl4pPr>
            <a:lvl5pPr marL="2057400" indent="-228600">
              <a:spcBef>
                <a:spcPct val="30000"/>
              </a:spcBef>
              <a:defRPr kumimoji="1" sz="1200">
                <a:solidFill>
                  <a:schemeClr val="tx1"/>
                </a:solidFill>
                <a:latin typeface="Arial" panose="020B0604020202020204" pitchFamily="34" charset="0"/>
                <a:ea typeface="新細明體"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itchFamily="18" charset="-120"/>
              </a:defRPr>
            </a:lvl9pPr>
          </a:lstStyle>
          <a:p>
            <a:pPr>
              <a:spcBef>
                <a:spcPct val="0"/>
              </a:spcBef>
            </a:pPr>
            <a:fld id="{D1642F25-C3F1-4FCF-A5A1-DE252C9DC695}" type="slidenum">
              <a:rPr lang="en-US" altLang="zh-CN" smtClean="0">
                <a:solidFill>
                  <a:srgbClr val="000000"/>
                </a:solidFill>
                <a:cs typeface="Arial" panose="020B0604020202020204" pitchFamily="34" charset="0"/>
              </a:rPr>
              <a:pPr>
                <a:spcBef>
                  <a:spcPct val="0"/>
                </a:spcBef>
              </a:pPr>
              <a:t>10</a:t>
            </a:fld>
            <a:endParaRPr lang="en-US" altLang="zh-CN">
              <a:solidFill>
                <a:srgbClr val="000000"/>
              </a:solidFill>
              <a:cs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2130425"/>
            <a:ext cx="7772400" cy="1470025"/>
          </a:xfrm>
        </p:spPr>
        <p:txBody>
          <a:bodyPr/>
          <a:lstStyle>
            <a:lvl1pPr>
              <a:defRPr/>
            </a:lvl1pPr>
          </a:lstStyle>
          <a:p>
            <a:pPr lvl="0"/>
            <a:r>
              <a:rPr lang="en-US" altLang="zh-TW" noProof="0"/>
              <a:t>Click to edit Master title style</a:t>
            </a:r>
          </a:p>
        </p:txBody>
      </p:sp>
      <p:sp>
        <p:nvSpPr>
          <p:cNvPr id="2253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TW" noProof="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4D822FAE-91F2-4F4A-8D67-85B01085488B}" type="slidenum">
              <a:rPr lang="en-US" altLang="zh-TW"/>
              <a:pPr>
                <a:defRPr/>
              </a:pPr>
              <a:t>‹#›</a:t>
            </a:fld>
            <a:endParaRPr lang="en-US" altLang="zh-TW"/>
          </a:p>
        </p:txBody>
      </p:sp>
    </p:spTree>
    <p:extLst>
      <p:ext uri="{BB962C8B-B14F-4D97-AF65-F5344CB8AC3E}">
        <p14:creationId xmlns:p14="http://schemas.microsoft.com/office/powerpoint/2010/main" val="398806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705FE447-E66D-41BF-91B2-00C1BD87972A}" type="slidenum">
              <a:rPr lang="en-US" altLang="zh-TW"/>
              <a:pPr>
                <a:defRPr/>
              </a:pPr>
              <a:t>‹#›</a:t>
            </a:fld>
            <a:endParaRPr lang="en-US" altLang="zh-TW"/>
          </a:p>
        </p:txBody>
      </p:sp>
    </p:spTree>
    <p:extLst>
      <p:ext uri="{BB962C8B-B14F-4D97-AF65-F5344CB8AC3E}">
        <p14:creationId xmlns:p14="http://schemas.microsoft.com/office/powerpoint/2010/main" val="103465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404813"/>
            <a:ext cx="2178050" cy="58324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50825" y="404813"/>
            <a:ext cx="6383338" cy="58324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490AFD4F-0E84-466C-9BFD-ED494238CF96}" type="slidenum">
              <a:rPr lang="en-US" altLang="zh-TW"/>
              <a:pPr>
                <a:defRPr/>
              </a:pPr>
              <a:t>‹#›</a:t>
            </a:fld>
            <a:endParaRPr lang="en-US" altLang="zh-TW"/>
          </a:p>
        </p:txBody>
      </p:sp>
    </p:spTree>
    <p:extLst>
      <p:ext uri="{BB962C8B-B14F-4D97-AF65-F5344CB8AC3E}">
        <p14:creationId xmlns:p14="http://schemas.microsoft.com/office/powerpoint/2010/main" val="3226105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404813"/>
            <a:ext cx="8661400" cy="720725"/>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196975"/>
            <a:ext cx="4279900" cy="50403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83125" y="1196975"/>
            <a:ext cx="4281488" cy="50403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7"/>
          <p:cNvSpPr>
            <a:spLocks noGrp="1" noChangeArrowheads="1"/>
          </p:cNvSpPr>
          <p:nvPr>
            <p:ph type="sldNum" sz="quarter" idx="12"/>
          </p:nvPr>
        </p:nvSpPr>
        <p:spPr>
          <a:ln/>
        </p:spPr>
        <p:txBody>
          <a:bodyPr/>
          <a:lstStyle>
            <a:lvl1pPr>
              <a:defRPr/>
            </a:lvl1pPr>
          </a:lstStyle>
          <a:p>
            <a:pPr>
              <a:defRPr/>
            </a:pPr>
            <a:fld id="{08CAEE88-5F0E-4002-BA41-B1756D3E0B6B}" type="slidenum">
              <a:rPr lang="en-US" altLang="zh-TW"/>
              <a:pPr>
                <a:defRPr/>
              </a:pPr>
              <a:t>‹#›</a:t>
            </a:fld>
            <a:endParaRPr lang="en-US" altLang="zh-TW"/>
          </a:p>
        </p:txBody>
      </p:sp>
    </p:spTree>
    <p:extLst>
      <p:ext uri="{BB962C8B-B14F-4D97-AF65-F5344CB8AC3E}">
        <p14:creationId xmlns:p14="http://schemas.microsoft.com/office/powerpoint/2010/main" val="8832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0825" y="404813"/>
            <a:ext cx="8661400" cy="720725"/>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250825" y="1196975"/>
            <a:ext cx="8713788" cy="5040313"/>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60CA5F92-D3D7-4F4D-8E8D-6DD5FAD66037}" type="slidenum">
              <a:rPr lang="en-US" altLang="zh-TW"/>
              <a:pPr>
                <a:defRPr/>
              </a:pPr>
              <a:t>‹#›</a:t>
            </a:fld>
            <a:endParaRPr lang="en-US" altLang="zh-TW"/>
          </a:p>
        </p:txBody>
      </p:sp>
    </p:spTree>
    <p:extLst>
      <p:ext uri="{BB962C8B-B14F-4D97-AF65-F5344CB8AC3E}">
        <p14:creationId xmlns:p14="http://schemas.microsoft.com/office/powerpoint/2010/main" val="46755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50825" y="404813"/>
            <a:ext cx="8661400" cy="720725"/>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250825" y="1196975"/>
            <a:ext cx="8713788" cy="5040313"/>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8D9F1135-FBE1-40E9-9554-D60EF162A763}" type="slidenum">
              <a:rPr lang="en-US" altLang="zh-TW"/>
              <a:pPr>
                <a:defRPr/>
              </a:pPr>
              <a:t>‹#›</a:t>
            </a:fld>
            <a:endParaRPr lang="en-US" altLang="zh-TW"/>
          </a:p>
        </p:txBody>
      </p:sp>
    </p:spTree>
    <p:extLst>
      <p:ext uri="{BB962C8B-B14F-4D97-AF65-F5344CB8AC3E}">
        <p14:creationId xmlns:p14="http://schemas.microsoft.com/office/powerpoint/2010/main" val="250893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50825" y="404813"/>
            <a:ext cx="8661400" cy="720725"/>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196975"/>
            <a:ext cx="4279900" cy="50403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hart Placeholder 3"/>
          <p:cNvSpPr>
            <a:spLocks noGrp="1"/>
          </p:cNvSpPr>
          <p:nvPr>
            <p:ph type="chart" sz="half" idx="2"/>
          </p:nvPr>
        </p:nvSpPr>
        <p:spPr>
          <a:xfrm>
            <a:off x="4683125" y="1196975"/>
            <a:ext cx="4281488" cy="5040313"/>
          </a:xfrm>
        </p:spPr>
        <p:txBody>
          <a:bodyPr/>
          <a:lstStyle/>
          <a:p>
            <a:pPr lvl="0"/>
            <a:endParaRPr lang="zh-CN" altLang="en-US" noProof="0"/>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7"/>
          <p:cNvSpPr>
            <a:spLocks noGrp="1" noChangeArrowheads="1"/>
          </p:cNvSpPr>
          <p:nvPr>
            <p:ph type="sldNum" sz="quarter" idx="12"/>
          </p:nvPr>
        </p:nvSpPr>
        <p:spPr>
          <a:ln/>
        </p:spPr>
        <p:txBody>
          <a:bodyPr/>
          <a:lstStyle>
            <a:lvl1pPr>
              <a:defRPr/>
            </a:lvl1pPr>
          </a:lstStyle>
          <a:p>
            <a:pPr>
              <a:defRPr/>
            </a:pPr>
            <a:fld id="{CC20CF2F-5264-4321-82FF-5C277F3EFE4E}" type="slidenum">
              <a:rPr lang="en-US" altLang="zh-TW"/>
              <a:pPr>
                <a:defRPr/>
              </a:pPr>
              <a:t>‹#›</a:t>
            </a:fld>
            <a:endParaRPr lang="en-US" altLang="zh-TW"/>
          </a:p>
        </p:txBody>
      </p:sp>
    </p:spTree>
    <p:extLst>
      <p:ext uri="{BB962C8B-B14F-4D97-AF65-F5344CB8AC3E}">
        <p14:creationId xmlns:p14="http://schemas.microsoft.com/office/powerpoint/2010/main" val="2679486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ADDD8167-5C2E-44B3-9971-70DC33873E69}" type="slidenum">
              <a:rPr lang="en-US" altLang="zh-CN"/>
              <a:pPr>
                <a:defRPr/>
              </a:pPr>
              <a:t>‹#›</a:t>
            </a:fld>
            <a:endParaRPr lang="en-US" altLang="zh-CN"/>
          </a:p>
        </p:txBody>
      </p:sp>
    </p:spTree>
    <p:extLst>
      <p:ext uri="{BB962C8B-B14F-4D97-AF65-F5344CB8AC3E}">
        <p14:creationId xmlns:p14="http://schemas.microsoft.com/office/powerpoint/2010/main" val="398969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4C43F9E0-9305-4078-B2F5-1AEB81697B8A}" type="slidenum">
              <a:rPr lang="en-US" altLang="zh-CN"/>
              <a:pPr>
                <a:defRPr/>
              </a:pPr>
              <a:t>‹#›</a:t>
            </a:fld>
            <a:endParaRPr lang="en-US" altLang="zh-CN"/>
          </a:p>
        </p:txBody>
      </p:sp>
    </p:spTree>
    <p:extLst>
      <p:ext uri="{BB962C8B-B14F-4D97-AF65-F5344CB8AC3E}">
        <p14:creationId xmlns:p14="http://schemas.microsoft.com/office/powerpoint/2010/main" val="23372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4FC023FE-68CC-4DEC-B3AF-019C12C0198E}" type="slidenum">
              <a:rPr lang="en-US" altLang="zh-CN"/>
              <a:pPr>
                <a:defRPr/>
              </a:pPr>
              <a:t>‹#›</a:t>
            </a:fld>
            <a:endParaRPr lang="en-US" altLang="zh-CN"/>
          </a:p>
        </p:txBody>
      </p:sp>
    </p:spTree>
    <p:extLst>
      <p:ext uri="{BB962C8B-B14F-4D97-AF65-F5344CB8AC3E}">
        <p14:creationId xmlns:p14="http://schemas.microsoft.com/office/powerpoint/2010/main" val="2856522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5D552145-824F-4CD3-8C72-993F92E272A1}" type="slidenum">
              <a:rPr lang="en-US" altLang="zh-CN"/>
              <a:pPr>
                <a:defRPr/>
              </a:pPr>
              <a:t>‹#›</a:t>
            </a:fld>
            <a:endParaRPr lang="en-US" altLang="zh-CN"/>
          </a:p>
        </p:txBody>
      </p:sp>
    </p:spTree>
    <p:extLst>
      <p:ext uri="{BB962C8B-B14F-4D97-AF65-F5344CB8AC3E}">
        <p14:creationId xmlns:p14="http://schemas.microsoft.com/office/powerpoint/2010/main" val="219153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9009381E-CF17-4908-9CBB-9640F8A8DBA4}" type="slidenum">
              <a:rPr lang="en-US" altLang="zh-TW"/>
              <a:pPr>
                <a:defRPr/>
              </a:pPr>
              <a:t>‹#›</a:t>
            </a:fld>
            <a:endParaRPr lang="en-US" altLang="zh-TW"/>
          </a:p>
        </p:txBody>
      </p:sp>
    </p:spTree>
    <p:extLst>
      <p:ext uri="{BB962C8B-B14F-4D97-AF65-F5344CB8AC3E}">
        <p14:creationId xmlns:p14="http://schemas.microsoft.com/office/powerpoint/2010/main" val="23477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8"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9"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2589F5FA-0035-465F-A304-646A8C6F35BE}" type="slidenum">
              <a:rPr lang="en-US" altLang="zh-CN"/>
              <a:pPr>
                <a:defRPr/>
              </a:pPr>
              <a:t>‹#›</a:t>
            </a:fld>
            <a:endParaRPr lang="en-US" altLang="zh-CN"/>
          </a:p>
        </p:txBody>
      </p:sp>
    </p:spTree>
    <p:extLst>
      <p:ext uri="{BB962C8B-B14F-4D97-AF65-F5344CB8AC3E}">
        <p14:creationId xmlns:p14="http://schemas.microsoft.com/office/powerpoint/2010/main" val="1397048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4"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5"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BCFE6BDB-DE30-4792-BE68-2CC443C3D321}" type="slidenum">
              <a:rPr lang="en-US" altLang="zh-CN"/>
              <a:pPr>
                <a:defRPr/>
              </a:pPr>
              <a:t>‹#›</a:t>
            </a:fld>
            <a:endParaRPr lang="en-US" altLang="zh-CN"/>
          </a:p>
        </p:txBody>
      </p:sp>
    </p:spTree>
    <p:extLst>
      <p:ext uri="{BB962C8B-B14F-4D97-AF65-F5344CB8AC3E}">
        <p14:creationId xmlns:p14="http://schemas.microsoft.com/office/powerpoint/2010/main" val="1443250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3"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4"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CCD82B39-E370-444A-8CAD-AA153F63808A}" type="slidenum">
              <a:rPr lang="en-US" altLang="zh-CN"/>
              <a:pPr>
                <a:defRPr/>
              </a:pPr>
              <a:t>‹#›</a:t>
            </a:fld>
            <a:endParaRPr lang="en-US" altLang="zh-CN"/>
          </a:p>
        </p:txBody>
      </p:sp>
    </p:spTree>
    <p:extLst>
      <p:ext uri="{BB962C8B-B14F-4D97-AF65-F5344CB8AC3E}">
        <p14:creationId xmlns:p14="http://schemas.microsoft.com/office/powerpoint/2010/main" val="3777216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EE476E7B-4CEE-4A63-A7F7-6D52AC4A0E4A}" type="slidenum">
              <a:rPr lang="en-US" altLang="zh-CN"/>
              <a:pPr>
                <a:defRPr/>
              </a:pPr>
              <a:t>‹#›</a:t>
            </a:fld>
            <a:endParaRPr lang="en-US" altLang="zh-CN"/>
          </a:p>
        </p:txBody>
      </p:sp>
    </p:spTree>
    <p:extLst>
      <p:ext uri="{BB962C8B-B14F-4D97-AF65-F5344CB8AC3E}">
        <p14:creationId xmlns:p14="http://schemas.microsoft.com/office/powerpoint/2010/main" val="2734125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83F32D9F-D21F-4AA3-99E4-23AB30CE5442}" type="slidenum">
              <a:rPr lang="en-US" altLang="zh-CN"/>
              <a:pPr>
                <a:defRPr/>
              </a:pPr>
              <a:t>‹#›</a:t>
            </a:fld>
            <a:endParaRPr lang="en-US" altLang="zh-CN"/>
          </a:p>
        </p:txBody>
      </p:sp>
    </p:spTree>
    <p:extLst>
      <p:ext uri="{BB962C8B-B14F-4D97-AF65-F5344CB8AC3E}">
        <p14:creationId xmlns:p14="http://schemas.microsoft.com/office/powerpoint/2010/main" val="1708028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B3D1C08B-7917-4F60-AC8E-98FD33944A36}" type="slidenum">
              <a:rPr lang="en-US" altLang="zh-CN"/>
              <a:pPr>
                <a:defRPr/>
              </a:pPr>
              <a:t>‹#›</a:t>
            </a:fld>
            <a:endParaRPr lang="en-US" altLang="zh-CN"/>
          </a:p>
        </p:txBody>
      </p:sp>
    </p:spTree>
    <p:extLst>
      <p:ext uri="{BB962C8B-B14F-4D97-AF65-F5344CB8AC3E}">
        <p14:creationId xmlns:p14="http://schemas.microsoft.com/office/powerpoint/2010/main" val="1894984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5611AB90-58BB-41C8-94CA-9F13FACEAE2B}" type="slidenum">
              <a:rPr lang="en-US" altLang="zh-CN"/>
              <a:pPr>
                <a:defRPr/>
              </a:pPr>
              <a:t>‹#›</a:t>
            </a:fld>
            <a:endParaRPr lang="en-US" altLang="zh-CN"/>
          </a:p>
        </p:txBody>
      </p:sp>
    </p:spTree>
    <p:extLst>
      <p:ext uri="{BB962C8B-B14F-4D97-AF65-F5344CB8AC3E}">
        <p14:creationId xmlns:p14="http://schemas.microsoft.com/office/powerpoint/2010/main" val="2212467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19A3FF3F-29CB-45E7-A637-58207A9C0C89}" type="slidenum">
              <a:rPr lang="en-US" altLang="zh-CN"/>
              <a:pPr>
                <a:defRPr/>
              </a:pPr>
              <a:t>‹#›</a:t>
            </a:fld>
            <a:endParaRPr lang="en-US" altLang="zh-CN"/>
          </a:p>
        </p:txBody>
      </p:sp>
    </p:spTree>
    <p:extLst>
      <p:ext uri="{BB962C8B-B14F-4D97-AF65-F5344CB8AC3E}">
        <p14:creationId xmlns:p14="http://schemas.microsoft.com/office/powerpoint/2010/main" val="114484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3DCA49F3-145E-4257-9779-DD1D0073B71A}" type="slidenum">
              <a:rPr lang="en-US" altLang="zh-CN"/>
              <a:pPr>
                <a:defRPr/>
              </a:pPr>
              <a:t>‹#›</a:t>
            </a:fld>
            <a:endParaRPr lang="en-US" altLang="zh-CN"/>
          </a:p>
        </p:txBody>
      </p:sp>
    </p:spTree>
    <p:extLst>
      <p:ext uri="{BB962C8B-B14F-4D97-AF65-F5344CB8AC3E}">
        <p14:creationId xmlns:p14="http://schemas.microsoft.com/office/powerpoint/2010/main" val="2244526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A718103B-7C42-413B-A217-F6EBB0DFE0F3}" type="slidenum">
              <a:rPr lang="en-US" altLang="zh-CN"/>
              <a:pPr>
                <a:defRPr/>
              </a:pPr>
              <a:t>‹#›</a:t>
            </a:fld>
            <a:endParaRPr lang="en-US" altLang="zh-CN"/>
          </a:p>
        </p:txBody>
      </p:sp>
    </p:spTree>
    <p:extLst>
      <p:ext uri="{BB962C8B-B14F-4D97-AF65-F5344CB8AC3E}">
        <p14:creationId xmlns:p14="http://schemas.microsoft.com/office/powerpoint/2010/main" val="118457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7"/>
          <p:cNvSpPr>
            <a:spLocks noGrp="1" noChangeArrowheads="1"/>
          </p:cNvSpPr>
          <p:nvPr>
            <p:ph type="sldNum" sz="quarter" idx="12"/>
          </p:nvPr>
        </p:nvSpPr>
        <p:spPr>
          <a:ln/>
        </p:spPr>
        <p:txBody>
          <a:bodyPr/>
          <a:lstStyle>
            <a:lvl1pPr>
              <a:defRPr/>
            </a:lvl1pPr>
          </a:lstStyle>
          <a:p>
            <a:pPr>
              <a:defRPr/>
            </a:pPr>
            <a:fld id="{ECA20309-FE52-4D74-8918-39756D36EA80}" type="slidenum">
              <a:rPr lang="en-US" altLang="zh-TW"/>
              <a:pPr>
                <a:defRPr/>
              </a:pPr>
              <a:t>‹#›</a:t>
            </a:fld>
            <a:endParaRPr lang="en-US" altLang="zh-TW"/>
          </a:p>
        </p:txBody>
      </p:sp>
    </p:spTree>
    <p:extLst>
      <p:ext uri="{BB962C8B-B14F-4D97-AF65-F5344CB8AC3E}">
        <p14:creationId xmlns:p14="http://schemas.microsoft.com/office/powerpoint/2010/main" val="27004024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8304B57A-8CF0-4FE8-A1FB-90BBDA88E7C7}" type="slidenum">
              <a:rPr lang="en-US" altLang="zh-CN"/>
              <a:pPr>
                <a:defRPr/>
              </a:pPr>
              <a:t>‹#›</a:t>
            </a:fld>
            <a:endParaRPr lang="en-US" altLang="zh-CN"/>
          </a:p>
        </p:txBody>
      </p:sp>
    </p:spTree>
    <p:extLst>
      <p:ext uri="{BB962C8B-B14F-4D97-AF65-F5344CB8AC3E}">
        <p14:creationId xmlns:p14="http://schemas.microsoft.com/office/powerpoint/2010/main" val="25927676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9"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7651FF4F-80A2-40EE-8845-95FE5FE4082F}" type="slidenum">
              <a:rPr lang="en-US" altLang="zh-CN"/>
              <a:pPr>
                <a:defRPr/>
              </a:pPr>
              <a:t>‹#›</a:t>
            </a:fld>
            <a:endParaRPr lang="en-US" altLang="zh-CN"/>
          </a:p>
        </p:txBody>
      </p:sp>
    </p:spTree>
    <p:extLst>
      <p:ext uri="{BB962C8B-B14F-4D97-AF65-F5344CB8AC3E}">
        <p14:creationId xmlns:p14="http://schemas.microsoft.com/office/powerpoint/2010/main" val="42041876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5"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FB085994-3BDE-488D-82DB-C6E93196F218}" type="slidenum">
              <a:rPr lang="en-US" altLang="zh-CN"/>
              <a:pPr>
                <a:defRPr/>
              </a:pPr>
              <a:t>‹#›</a:t>
            </a:fld>
            <a:endParaRPr lang="en-US" altLang="zh-CN"/>
          </a:p>
        </p:txBody>
      </p:sp>
    </p:spTree>
    <p:extLst>
      <p:ext uri="{BB962C8B-B14F-4D97-AF65-F5344CB8AC3E}">
        <p14:creationId xmlns:p14="http://schemas.microsoft.com/office/powerpoint/2010/main" val="41002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4"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A824DCB0-A298-4C3D-B0B2-45DA02A5FD28}" type="slidenum">
              <a:rPr lang="en-US" altLang="zh-CN"/>
              <a:pPr>
                <a:defRPr/>
              </a:pPr>
              <a:t>‹#›</a:t>
            </a:fld>
            <a:endParaRPr lang="en-US" altLang="zh-CN"/>
          </a:p>
        </p:txBody>
      </p:sp>
    </p:spTree>
    <p:extLst>
      <p:ext uri="{BB962C8B-B14F-4D97-AF65-F5344CB8AC3E}">
        <p14:creationId xmlns:p14="http://schemas.microsoft.com/office/powerpoint/2010/main" val="429287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AD1E63EC-2601-4404-A82B-93E8314206B9}" type="slidenum">
              <a:rPr lang="en-US" altLang="zh-CN"/>
              <a:pPr>
                <a:defRPr/>
              </a:pPr>
              <a:t>‹#›</a:t>
            </a:fld>
            <a:endParaRPr lang="en-US" altLang="zh-CN"/>
          </a:p>
        </p:txBody>
      </p:sp>
    </p:spTree>
    <p:extLst>
      <p:ext uri="{BB962C8B-B14F-4D97-AF65-F5344CB8AC3E}">
        <p14:creationId xmlns:p14="http://schemas.microsoft.com/office/powerpoint/2010/main" val="98834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6" name="Rectangle 7"/>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7" name="Rectangle 8"/>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947645FB-DD44-48FA-B9A6-57C11067BB03}" type="slidenum">
              <a:rPr lang="en-US" altLang="zh-CN"/>
              <a:pPr>
                <a:defRPr/>
              </a:pPr>
              <a:t>‹#›</a:t>
            </a:fld>
            <a:endParaRPr lang="en-US" altLang="zh-CN"/>
          </a:p>
        </p:txBody>
      </p:sp>
    </p:spTree>
    <p:extLst>
      <p:ext uri="{BB962C8B-B14F-4D97-AF65-F5344CB8AC3E}">
        <p14:creationId xmlns:p14="http://schemas.microsoft.com/office/powerpoint/2010/main" val="31358572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7849F6EE-D4AF-424C-9D0C-05AA8107B87F}" type="slidenum">
              <a:rPr lang="en-US" altLang="zh-CN"/>
              <a:pPr>
                <a:defRPr/>
              </a:pPr>
              <a:t>‹#›</a:t>
            </a:fld>
            <a:endParaRPr lang="en-US" altLang="zh-CN"/>
          </a:p>
        </p:txBody>
      </p:sp>
    </p:spTree>
    <p:extLst>
      <p:ext uri="{BB962C8B-B14F-4D97-AF65-F5344CB8AC3E}">
        <p14:creationId xmlns:p14="http://schemas.microsoft.com/office/powerpoint/2010/main" val="227368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spcBef>
                <a:spcPct val="20000"/>
              </a:spcBef>
              <a:buClr>
                <a:srgbClr val="0000FF"/>
              </a:buClr>
              <a:buFont typeface="Wingdings" pitchFamily="2" charset="2"/>
              <a:buChar char="l"/>
              <a:defRPr kumimoji="1">
                <a:cs typeface="+mn-cs"/>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spcBef>
                <a:spcPct val="20000"/>
              </a:spcBef>
              <a:buClr>
                <a:srgbClr val="0000FF"/>
              </a:buClr>
              <a:buFont typeface="Wingdings" pitchFamily="2" charset="2"/>
              <a:buChar char="l"/>
              <a:defRPr kumimoji="1">
                <a:ea typeface="新細明體" pitchFamily="18" charset="-120"/>
              </a:defRPr>
            </a:lvl1pPr>
          </a:lstStyle>
          <a:p>
            <a:pPr>
              <a:defRPr/>
            </a:pPr>
            <a:r>
              <a:rPr lang="en-US"/>
              <a:t>University of Utah</a:t>
            </a:r>
          </a:p>
        </p:txBody>
      </p:sp>
      <p:sp>
        <p:nvSpPr>
          <p:cNvPr id="6" name="Rectangle 6"/>
          <p:cNvSpPr>
            <a:spLocks noGrp="1" noChangeArrowheads="1"/>
          </p:cNvSpPr>
          <p:nvPr>
            <p:ph type="sldNum" sz="quarter" idx="12"/>
          </p:nvPr>
        </p:nvSpPr>
        <p:spPr/>
        <p:txBody>
          <a:bodyPr/>
          <a:lstStyle>
            <a:lvl1pPr>
              <a:spcBef>
                <a:spcPct val="20000"/>
              </a:spcBef>
              <a:buClr>
                <a:srgbClr val="0000FF"/>
              </a:buClr>
              <a:buFont typeface="Wingdings" panose="05000000000000000000" pitchFamily="2" charset="2"/>
              <a:buChar char="l"/>
              <a:defRPr kumimoji="1"/>
            </a:lvl1pPr>
          </a:lstStyle>
          <a:p>
            <a:pPr>
              <a:defRPr/>
            </a:pPr>
            <a:fld id="{7354D5E2-CAF6-405F-BC54-B320776B168F}" type="slidenum">
              <a:rPr lang="en-US" altLang="zh-CN"/>
              <a:pPr>
                <a:defRPr/>
              </a:pPr>
              <a:t>‹#›</a:t>
            </a:fld>
            <a:endParaRPr lang="en-US" altLang="zh-CN"/>
          </a:p>
        </p:txBody>
      </p:sp>
    </p:spTree>
    <p:extLst>
      <p:ext uri="{BB962C8B-B14F-4D97-AF65-F5344CB8AC3E}">
        <p14:creationId xmlns:p14="http://schemas.microsoft.com/office/powerpoint/2010/main" val="281503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250825" y="1196975"/>
            <a:ext cx="42799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83125" y="1196975"/>
            <a:ext cx="4281488"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7"/>
          <p:cNvSpPr>
            <a:spLocks noGrp="1" noChangeArrowheads="1"/>
          </p:cNvSpPr>
          <p:nvPr>
            <p:ph type="sldNum" sz="quarter" idx="12"/>
          </p:nvPr>
        </p:nvSpPr>
        <p:spPr>
          <a:ln/>
        </p:spPr>
        <p:txBody>
          <a:bodyPr/>
          <a:lstStyle>
            <a:lvl1pPr>
              <a:defRPr/>
            </a:lvl1pPr>
          </a:lstStyle>
          <a:p>
            <a:pPr>
              <a:defRPr/>
            </a:pPr>
            <a:fld id="{60D37C7F-8261-4AC0-9727-FD6B8E139C0D}" type="slidenum">
              <a:rPr lang="en-US" altLang="zh-TW"/>
              <a:pPr>
                <a:defRPr/>
              </a:pPr>
              <a:t>‹#›</a:t>
            </a:fld>
            <a:endParaRPr lang="en-US" altLang="zh-TW"/>
          </a:p>
        </p:txBody>
      </p:sp>
    </p:spTree>
    <p:extLst>
      <p:ext uri="{BB962C8B-B14F-4D97-AF65-F5344CB8AC3E}">
        <p14:creationId xmlns:p14="http://schemas.microsoft.com/office/powerpoint/2010/main" val="21675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7"/>
          <p:cNvSpPr>
            <a:spLocks noGrp="1" noChangeArrowheads="1"/>
          </p:cNvSpPr>
          <p:nvPr>
            <p:ph type="sldNum" sz="quarter" idx="12"/>
          </p:nvPr>
        </p:nvSpPr>
        <p:spPr>
          <a:ln/>
        </p:spPr>
        <p:txBody>
          <a:bodyPr/>
          <a:lstStyle>
            <a:lvl1pPr>
              <a:defRPr/>
            </a:lvl1pPr>
          </a:lstStyle>
          <a:p>
            <a:pPr>
              <a:defRPr/>
            </a:pPr>
            <a:fld id="{65FCE31C-F15E-45E5-9C3D-9358AD51DE2B}" type="slidenum">
              <a:rPr lang="en-US" altLang="zh-TW"/>
              <a:pPr>
                <a:defRPr/>
              </a:pPr>
              <a:t>‹#›</a:t>
            </a:fld>
            <a:endParaRPr lang="en-US" altLang="zh-TW"/>
          </a:p>
        </p:txBody>
      </p:sp>
    </p:spTree>
    <p:extLst>
      <p:ext uri="{BB962C8B-B14F-4D97-AF65-F5344CB8AC3E}">
        <p14:creationId xmlns:p14="http://schemas.microsoft.com/office/powerpoint/2010/main" val="32514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7"/>
          <p:cNvSpPr>
            <a:spLocks noGrp="1" noChangeArrowheads="1"/>
          </p:cNvSpPr>
          <p:nvPr>
            <p:ph type="sldNum" sz="quarter" idx="12"/>
          </p:nvPr>
        </p:nvSpPr>
        <p:spPr>
          <a:ln/>
        </p:spPr>
        <p:txBody>
          <a:bodyPr/>
          <a:lstStyle>
            <a:lvl1pPr>
              <a:defRPr/>
            </a:lvl1pPr>
          </a:lstStyle>
          <a:p>
            <a:pPr>
              <a:defRPr/>
            </a:pPr>
            <a:fld id="{B4DC1580-12C4-433B-A4B4-5C02A4662E2D}" type="slidenum">
              <a:rPr lang="en-US" altLang="zh-TW"/>
              <a:pPr>
                <a:defRPr/>
              </a:pPr>
              <a:t>‹#›</a:t>
            </a:fld>
            <a:endParaRPr lang="en-US" altLang="zh-TW"/>
          </a:p>
        </p:txBody>
      </p:sp>
    </p:spTree>
    <p:extLst>
      <p:ext uri="{BB962C8B-B14F-4D97-AF65-F5344CB8AC3E}">
        <p14:creationId xmlns:p14="http://schemas.microsoft.com/office/powerpoint/2010/main" val="389900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7"/>
          <p:cNvSpPr>
            <a:spLocks noGrp="1" noChangeArrowheads="1"/>
          </p:cNvSpPr>
          <p:nvPr>
            <p:ph type="sldNum" sz="quarter" idx="12"/>
          </p:nvPr>
        </p:nvSpPr>
        <p:spPr>
          <a:ln/>
        </p:spPr>
        <p:txBody>
          <a:bodyPr/>
          <a:lstStyle>
            <a:lvl1pPr>
              <a:defRPr/>
            </a:lvl1pPr>
          </a:lstStyle>
          <a:p>
            <a:pPr>
              <a:defRPr/>
            </a:pPr>
            <a:fld id="{3FE515AE-A763-4153-A26A-498E029E6FD7}" type="slidenum">
              <a:rPr lang="en-US" altLang="zh-TW"/>
              <a:pPr>
                <a:defRPr/>
              </a:pPr>
              <a:t>‹#›</a:t>
            </a:fld>
            <a:endParaRPr lang="en-US" altLang="zh-TW"/>
          </a:p>
        </p:txBody>
      </p:sp>
    </p:spTree>
    <p:extLst>
      <p:ext uri="{BB962C8B-B14F-4D97-AF65-F5344CB8AC3E}">
        <p14:creationId xmlns:p14="http://schemas.microsoft.com/office/powerpoint/2010/main" val="394441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7"/>
          <p:cNvSpPr>
            <a:spLocks noGrp="1" noChangeArrowheads="1"/>
          </p:cNvSpPr>
          <p:nvPr>
            <p:ph type="sldNum" sz="quarter" idx="12"/>
          </p:nvPr>
        </p:nvSpPr>
        <p:spPr>
          <a:ln/>
        </p:spPr>
        <p:txBody>
          <a:bodyPr/>
          <a:lstStyle>
            <a:lvl1pPr>
              <a:defRPr/>
            </a:lvl1pPr>
          </a:lstStyle>
          <a:p>
            <a:pPr>
              <a:defRPr/>
            </a:pPr>
            <a:fld id="{463F42E6-08DE-444B-B050-4B7D0918FE73}" type="slidenum">
              <a:rPr lang="en-US" altLang="zh-TW"/>
              <a:pPr>
                <a:defRPr/>
              </a:pPr>
              <a:t>‹#›</a:t>
            </a:fld>
            <a:endParaRPr lang="en-US" altLang="zh-TW"/>
          </a:p>
        </p:txBody>
      </p:sp>
    </p:spTree>
    <p:extLst>
      <p:ext uri="{BB962C8B-B14F-4D97-AF65-F5344CB8AC3E}">
        <p14:creationId xmlns:p14="http://schemas.microsoft.com/office/powerpoint/2010/main" val="19647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7"/>
          <p:cNvSpPr>
            <a:spLocks noGrp="1" noChangeArrowheads="1"/>
          </p:cNvSpPr>
          <p:nvPr>
            <p:ph type="sldNum" sz="quarter" idx="12"/>
          </p:nvPr>
        </p:nvSpPr>
        <p:spPr>
          <a:ln/>
        </p:spPr>
        <p:txBody>
          <a:bodyPr/>
          <a:lstStyle>
            <a:lvl1pPr>
              <a:defRPr/>
            </a:lvl1pPr>
          </a:lstStyle>
          <a:p>
            <a:pPr>
              <a:defRPr/>
            </a:pPr>
            <a:fld id="{6A949604-6C6D-443F-96AE-CA0738296EDB}" type="slidenum">
              <a:rPr lang="en-US" altLang="zh-TW"/>
              <a:pPr>
                <a:defRPr/>
              </a:pPr>
              <a:t>‹#›</a:t>
            </a:fld>
            <a:endParaRPr lang="en-US" altLang="zh-TW"/>
          </a:p>
        </p:txBody>
      </p:sp>
    </p:spTree>
    <p:extLst>
      <p:ext uri="{BB962C8B-B14F-4D97-AF65-F5344CB8AC3E}">
        <p14:creationId xmlns:p14="http://schemas.microsoft.com/office/powerpoint/2010/main" val="53502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250825" y="404813"/>
            <a:ext cx="8661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14"/>
          <p:cNvSpPr>
            <a:spLocks noGrp="1" noChangeArrowheads="1"/>
          </p:cNvSpPr>
          <p:nvPr>
            <p:ph type="body" idx="1"/>
          </p:nvPr>
        </p:nvSpPr>
        <p:spPr bwMode="auto">
          <a:xfrm>
            <a:off x="250825" y="1196975"/>
            <a:ext cx="871378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endParaRPr lang="en-US" altLang="zh-TW"/>
          </a:p>
          <a:p>
            <a:pPr lvl="2"/>
            <a:endParaRPr lang="en-US" altLang="zh-TW"/>
          </a:p>
        </p:txBody>
      </p:sp>
      <p:sp>
        <p:nvSpPr>
          <p:cNvPr id="15375" name="Rectangle 15"/>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ea typeface="新細明體" pitchFamily="18" charset="-120"/>
              </a:defRPr>
            </a:lvl1pPr>
          </a:lstStyle>
          <a:p>
            <a:pPr>
              <a:defRPr/>
            </a:pPr>
            <a:endParaRPr lang="en-US" altLang="zh-TW"/>
          </a:p>
        </p:txBody>
      </p:sp>
      <p:sp>
        <p:nvSpPr>
          <p:cNvPr id="15376" name="Rectangle 16"/>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ea typeface="新細明體" pitchFamily="18" charset="-120"/>
              </a:defRPr>
            </a:lvl1pPr>
          </a:lstStyle>
          <a:p>
            <a:pPr>
              <a:defRPr/>
            </a:pPr>
            <a:endParaRPr lang="en-US" altLang="zh-TW"/>
          </a:p>
        </p:txBody>
      </p:sp>
      <p:sp>
        <p:nvSpPr>
          <p:cNvPr id="15377" name="Rectangle 17"/>
          <p:cNvSpPr>
            <a:spLocks noGrp="1" noChangeArrowheads="1"/>
          </p:cNvSpPr>
          <p:nvPr>
            <p:ph type="sldNum" sz="quarter" idx="4"/>
          </p:nvPr>
        </p:nvSpPr>
        <p:spPr bwMode="auto">
          <a:xfrm>
            <a:off x="6738938" y="6373813"/>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ea typeface="新細明體" pitchFamily="18" charset="-120"/>
              </a:defRPr>
            </a:lvl1pPr>
          </a:lstStyle>
          <a:p>
            <a:pPr>
              <a:defRPr/>
            </a:pPr>
            <a:fld id="{DEFE106A-C37F-4A15-8C57-E1914E5ACAF5}" type="slidenum">
              <a:rPr lang="en-US" altLang="zh-TW"/>
              <a:pPr>
                <a:defRPr/>
              </a:pPr>
              <a:t>‹#›</a:t>
            </a:fld>
            <a:endParaRPr lang="en-US" altLang="zh-TW"/>
          </a:p>
        </p:txBody>
      </p:sp>
      <p:sp>
        <p:nvSpPr>
          <p:cNvPr id="1031" name="Line 18"/>
          <p:cNvSpPr>
            <a:spLocks noChangeShapeType="1"/>
          </p:cNvSpPr>
          <p:nvPr/>
        </p:nvSpPr>
        <p:spPr bwMode="auto">
          <a:xfrm>
            <a:off x="323850" y="1052513"/>
            <a:ext cx="8188325" cy="0"/>
          </a:xfrm>
          <a:prstGeom prst="line">
            <a:avLst/>
          </a:prstGeom>
          <a:noFill/>
          <a:ln w="635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6903" r:id="rId1"/>
    <p:sldLayoutId id="2147486889" r:id="rId2"/>
    <p:sldLayoutId id="2147486890" r:id="rId3"/>
    <p:sldLayoutId id="2147486891" r:id="rId4"/>
    <p:sldLayoutId id="2147486892" r:id="rId5"/>
    <p:sldLayoutId id="2147486893" r:id="rId6"/>
    <p:sldLayoutId id="2147486894" r:id="rId7"/>
    <p:sldLayoutId id="2147486895" r:id="rId8"/>
    <p:sldLayoutId id="2147486896" r:id="rId9"/>
    <p:sldLayoutId id="2147486897" r:id="rId10"/>
    <p:sldLayoutId id="2147486898" r:id="rId11"/>
    <p:sldLayoutId id="2147486899" r:id="rId12"/>
    <p:sldLayoutId id="2147486900" r:id="rId13"/>
    <p:sldLayoutId id="2147486901" r:id="rId14"/>
    <p:sldLayoutId id="2147486902" r:id="rId15"/>
  </p:sldLayoutIdLst>
  <p:txStyles>
    <p:titleStyle>
      <a:lvl1pPr algn="l" rtl="0" eaLnBrk="0" fontAlgn="base" hangingPunct="0">
        <a:spcBef>
          <a:spcPct val="0"/>
        </a:spcBef>
        <a:spcAft>
          <a:spcPct val="0"/>
        </a:spcAft>
        <a:defRPr kumimoji="1" sz="3200" b="1">
          <a:solidFill>
            <a:srgbClr val="0000FF"/>
          </a:solidFill>
          <a:latin typeface="+mj-lt"/>
          <a:ea typeface="新細明體" pitchFamily="18" charset="-120"/>
          <a:cs typeface="+mj-cs"/>
        </a:defRPr>
      </a:lvl1pPr>
      <a:lvl2pPr algn="l" rtl="0" eaLnBrk="0" fontAlgn="base" hangingPunct="0">
        <a:spcBef>
          <a:spcPct val="0"/>
        </a:spcBef>
        <a:spcAft>
          <a:spcPct val="0"/>
        </a:spcAft>
        <a:defRPr kumimoji="1" sz="3200" b="1">
          <a:solidFill>
            <a:srgbClr val="0000FF"/>
          </a:solidFill>
          <a:latin typeface="Times New Roman" pitchFamily="18" charset="0"/>
          <a:ea typeface="新細明體" pitchFamily="18" charset="-120"/>
        </a:defRPr>
      </a:lvl2pPr>
      <a:lvl3pPr algn="l" rtl="0" eaLnBrk="0" fontAlgn="base" hangingPunct="0">
        <a:spcBef>
          <a:spcPct val="0"/>
        </a:spcBef>
        <a:spcAft>
          <a:spcPct val="0"/>
        </a:spcAft>
        <a:defRPr kumimoji="1" sz="3200" b="1">
          <a:solidFill>
            <a:srgbClr val="0000FF"/>
          </a:solidFill>
          <a:latin typeface="Times New Roman" pitchFamily="18" charset="0"/>
          <a:ea typeface="新細明體" pitchFamily="18" charset="-120"/>
        </a:defRPr>
      </a:lvl3pPr>
      <a:lvl4pPr algn="l" rtl="0" eaLnBrk="0" fontAlgn="base" hangingPunct="0">
        <a:spcBef>
          <a:spcPct val="0"/>
        </a:spcBef>
        <a:spcAft>
          <a:spcPct val="0"/>
        </a:spcAft>
        <a:defRPr kumimoji="1" sz="3200" b="1">
          <a:solidFill>
            <a:srgbClr val="0000FF"/>
          </a:solidFill>
          <a:latin typeface="Times New Roman" pitchFamily="18" charset="0"/>
          <a:ea typeface="新細明體" pitchFamily="18" charset="-120"/>
        </a:defRPr>
      </a:lvl4pPr>
      <a:lvl5pPr algn="l" rtl="0" eaLnBrk="0" fontAlgn="base" hangingPunct="0">
        <a:spcBef>
          <a:spcPct val="0"/>
        </a:spcBef>
        <a:spcAft>
          <a:spcPct val="0"/>
        </a:spcAft>
        <a:defRPr kumimoji="1" sz="3200" b="1">
          <a:solidFill>
            <a:srgbClr val="0000FF"/>
          </a:solidFill>
          <a:latin typeface="Times New Roman" pitchFamily="18" charset="0"/>
          <a:ea typeface="新細明體" pitchFamily="18" charset="-120"/>
        </a:defRPr>
      </a:lvl5pPr>
      <a:lvl6pPr marL="457200" algn="l" rtl="0" fontAlgn="base">
        <a:spcBef>
          <a:spcPct val="0"/>
        </a:spcBef>
        <a:spcAft>
          <a:spcPct val="0"/>
        </a:spcAft>
        <a:defRPr kumimoji="1" sz="3200" b="1">
          <a:solidFill>
            <a:srgbClr val="0000FF"/>
          </a:solidFill>
          <a:latin typeface="Times New Roman" pitchFamily="18" charset="0"/>
          <a:ea typeface="新細明體" pitchFamily="18" charset="-120"/>
        </a:defRPr>
      </a:lvl6pPr>
      <a:lvl7pPr marL="914400" algn="l" rtl="0" fontAlgn="base">
        <a:spcBef>
          <a:spcPct val="0"/>
        </a:spcBef>
        <a:spcAft>
          <a:spcPct val="0"/>
        </a:spcAft>
        <a:defRPr kumimoji="1" sz="3200" b="1">
          <a:solidFill>
            <a:srgbClr val="0000FF"/>
          </a:solidFill>
          <a:latin typeface="Times New Roman" pitchFamily="18" charset="0"/>
          <a:ea typeface="新細明體" pitchFamily="18" charset="-120"/>
        </a:defRPr>
      </a:lvl7pPr>
      <a:lvl8pPr marL="1371600" algn="l" rtl="0" fontAlgn="base">
        <a:spcBef>
          <a:spcPct val="0"/>
        </a:spcBef>
        <a:spcAft>
          <a:spcPct val="0"/>
        </a:spcAft>
        <a:defRPr kumimoji="1" sz="3200" b="1">
          <a:solidFill>
            <a:srgbClr val="0000FF"/>
          </a:solidFill>
          <a:latin typeface="Times New Roman" pitchFamily="18" charset="0"/>
          <a:ea typeface="新細明體" pitchFamily="18" charset="-120"/>
        </a:defRPr>
      </a:lvl8pPr>
      <a:lvl9pPr marL="1828800" algn="l" rtl="0" fontAlgn="base">
        <a:spcBef>
          <a:spcPct val="0"/>
        </a:spcBef>
        <a:spcAft>
          <a:spcPct val="0"/>
        </a:spcAft>
        <a:defRPr kumimoji="1" sz="32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0000FF"/>
        </a:buClr>
        <a:buFont typeface="Wingdings" panose="05000000000000000000" pitchFamily="2" charset="2"/>
        <a:buChar char="w"/>
        <a:defRPr kumimoji="1" sz="2400" b="1">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Clr>
          <a:srgbClr val="0000FF"/>
        </a:buClr>
        <a:buChar char="•"/>
        <a:defRPr kumimoji="1" sz="2000">
          <a:solidFill>
            <a:schemeClr val="tx1"/>
          </a:solidFill>
          <a:latin typeface="+mn-lt"/>
          <a:ea typeface="新細明體" pitchFamily="18" charset="-120"/>
        </a:defRPr>
      </a:lvl2pPr>
      <a:lvl3pPr marL="1143000" indent="-228600" algn="l" rtl="0" eaLnBrk="0" fontAlgn="base" hangingPunct="0">
        <a:spcBef>
          <a:spcPct val="20000"/>
        </a:spcBef>
        <a:spcAft>
          <a:spcPct val="0"/>
        </a:spcAft>
        <a:buFont typeface="Times New Roman" panose="02020603050405020304" pitchFamily="18" charset="0"/>
        <a:buChar char="–"/>
        <a:defRPr kumimoji="1">
          <a:solidFill>
            <a:schemeClr val="tx1"/>
          </a:solidFill>
          <a:latin typeface="+mn-lt"/>
          <a:ea typeface="新細明體"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kumimoji="0" sz="1400">
                <a:solidFill>
                  <a:srgbClr val="000000"/>
                </a:solidFill>
                <a:latin typeface="Times New Roman" pitchFamily="18" charset="0"/>
                <a:ea typeface="宋体" charset="-122"/>
                <a:cs typeface="Arial" charset="0"/>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FontTx/>
              <a:buNone/>
              <a:defRPr kumimoji="0" sz="1400">
                <a:solidFill>
                  <a:srgbClr val="000000"/>
                </a:solidFill>
                <a:latin typeface="+mn-lt"/>
                <a:ea typeface="+mn-ea"/>
                <a:cs typeface="+mn-cs"/>
              </a:defRPr>
            </a:lvl1pPr>
          </a:lstStyle>
          <a:p>
            <a:pPr>
              <a:defRPr/>
            </a:pPr>
            <a:r>
              <a:rPr lang="en-US"/>
              <a:t>University of Utah</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latin typeface="Times New Roman" panose="02020603050405020304" pitchFamily="18" charset="0"/>
                <a:cs typeface="Arial" panose="020B0604020202020204" pitchFamily="34" charset="0"/>
              </a:defRPr>
            </a:lvl1pPr>
          </a:lstStyle>
          <a:p>
            <a:pPr>
              <a:defRPr/>
            </a:pPr>
            <a:fld id="{00064F2E-B580-4286-A123-B8654A7EA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904" r:id="rId1"/>
    <p:sldLayoutId id="2147486905" r:id="rId2"/>
    <p:sldLayoutId id="2147486906" r:id="rId3"/>
    <p:sldLayoutId id="2147486907" r:id="rId4"/>
    <p:sldLayoutId id="2147486908" r:id="rId5"/>
    <p:sldLayoutId id="2147486909" r:id="rId6"/>
    <p:sldLayoutId id="2147486910" r:id="rId7"/>
    <p:sldLayoutId id="2147486911" r:id="rId8"/>
    <p:sldLayoutId id="2147486912" r:id="rId9"/>
    <p:sldLayoutId id="2147486913" r:id="rId10"/>
    <p:sldLayoutId id="214748691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kumimoji="0" sz="1400">
                <a:solidFill>
                  <a:srgbClr val="000000"/>
                </a:solidFill>
                <a:latin typeface="Times New Roman" pitchFamily="18" charset="0"/>
                <a:ea typeface="宋体" charset="-122"/>
                <a:cs typeface="Arial" charset="0"/>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FontTx/>
              <a:buNone/>
              <a:defRPr kumimoji="0" sz="1400">
                <a:solidFill>
                  <a:srgbClr val="000000"/>
                </a:solidFill>
                <a:latin typeface="+mn-lt"/>
                <a:ea typeface="+mn-ea"/>
                <a:cs typeface="+mn-cs"/>
              </a:defRPr>
            </a:lvl1pPr>
          </a:lstStyle>
          <a:p>
            <a:pPr>
              <a:defRPr/>
            </a:pPr>
            <a:r>
              <a:rPr lang="en-US"/>
              <a:t>University of Utah</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latin typeface="Times New Roman" panose="02020603050405020304" pitchFamily="18" charset="0"/>
                <a:cs typeface="Arial" panose="020B0604020202020204" pitchFamily="34" charset="0"/>
              </a:defRPr>
            </a:lvl1pPr>
          </a:lstStyle>
          <a:p>
            <a:pPr>
              <a:defRPr/>
            </a:pPr>
            <a:fld id="{495F1F49-F063-4F5E-A203-4A3A4B6EE4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915" r:id="rId1"/>
    <p:sldLayoutId id="2147486916" r:id="rId2"/>
    <p:sldLayoutId id="2147486917" r:id="rId3"/>
    <p:sldLayoutId id="2147486918" r:id="rId4"/>
    <p:sldLayoutId id="2147486919" r:id="rId5"/>
    <p:sldLayoutId id="2147486920" r:id="rId6"/>
    <p:sldLayoutId id="2147486921" r:id="rId7"/>
    <p:sldLayoutId id="2147486922" r:id="rId8"/>
    <p:sldLayoutId id="2147486923" r:id="rId9"/>
    <p:sldLayoutId id="2147486924" r:id="rId10"/>
    <p:sldLayoutId id="214748692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3.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a:xfrm>
            <a:off x="685800" y="1066800"/>
            <a:ext cx="7772400" cy="1470025"/>
          </a:xfrm>
        </p:spPr>
        <p:txBody>
          <a:bodyPr/>
          <a:lstStyle/>
          <a:p>
            <a:r>
              <a:rPr lang="en-US" altLang="zh-CN" sz="4800" dirty="0">
                <a:latin typeface="Arial" panose="020B0604020202020204" pitchFamily="34" charset="0"/>
                <a:ea typeface="宋体" panose="02010600030101010101" pitchFamily="2" charset="-122"/>
                <a:cs typeface="Arial" panose="020B0604020202020204" pitchFamily="34" charset="0"/>
              </a:rPr>
              <a:t>Computer Architecture</a:t>
            </a:r>
            <a:br>
              <a:rPr lang="en-US" altLang="zh-CN" sz="4800" dirty="0">
                <a:latin typeface="Arial" panose="020B0604020202020204" pitchFamily="34" charset="0"/>
                <a:ea typeface="宋体" panose="02010600030101010101" pitchFamily="2" charset="-122"/>
                <a:cs typeface="Arial" panose="020B0604020202020204" pitchFamily="34" charset="0"/>
              </a:rPr>
            </a:br>
            <a:r>
              <a:rPr lang="en-US" altLang="zh-CN" sz="3600" dirty="0">
                <a:latin typeface="Arial" panose="020B0604020202020204" pitchFamily="34" charset="0"/>
                <a:ea typeface="宋体" panose="02010600030101010101" pitchFamily="2" charset="-122"/>
                <a:cs typeface="Arial" panose="020B0604020202020204" pitchFamily="34" charset="0"/>
              </a:rPr>
              <a:t>(</a:t>
            </a:r>
            <a:r>
              <a:rPr lang="en-US" altLang="zh-CN" sz="3600">
                <a:latin typeface="Arial" panose="020B0604020202020204" pitchFamily="34" charset="0"/>
                <a:ea typeface="宋体" panose="02010600030101010101" pitchFamily="2" charset="-122"/>
                <a:cs typeface="Arial" panose="020B0604020202020204" pitchFamily="34" charset="0"/>
              </a:rPr>
              <a:t>Fall 2021)</a:t>
            </a:r>
            <a:endParaRPr lang="zh-CN"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54275" name="Subtitle 2"/>
          <p:cNvSpPr>
            <a:spLocks noGrp="1"/>
          </p:cNvSpPr>
          <p:nvPr>
            <p:ph type="subTitle" idx="1"/>
          </p:nvPr>
        </p:nvSpPr>
        <p:spPr>
          <a:xfrm>
            <a:off x="0" y="2971800"/>
            <a:ext cx="9144000" cy="685800"/>
          </a:xfrm>
        </p:spPr>
        <p:txBody>
          <a:bodyPr/>
          <a:lstStyle/>
          <a:p>
            <a:r>
              <a:rPr lang="en-US" altLang="zh-CN" sz="2800" u="sng">
                <a:latin typeface="Arial" panose="020B0604020202020204" pitchFamily="34" charset="0"/>
                <a:ea typeface="宋体" panose="02010600030101010101" pitchFamily="2" charset="-122"/>
                <a:cs typeface="Arial" panose="020B0604020202020204" pitchFamily="34" charset="0"/>
              </a:rPr>
              <a:t>Instruction Set Principles</a:t>
            </a:r>
          </a:p>
          <a:p>
            <a:endParaRPr lang="zh-CN" altLang="en-US" sz="2800" b="1">
              <a:latin typeface="Arial" panose="020B0604020202020204" pitchFamily="34" charset="0"/>
              <a:ea typeface="宋体" panose="02010600030101010101" pitchFamily="2" charset="-122"/>
              <a:cs typeface="Arial" panose="020B0604020202020204" pitchFamily="34" charset="0"/>
            </a:endParaRPr>
          </a:p>
        </p:txBody>
      </p:sp>
      <p:sp>
        <p:nvSpPr>
          <p:cNvPr id="54276" name="Rectangle 3"/>
          <p:cNvSpPr txBox="1">
            <a:spLocks noChangeArrowheads="1"/>
          </p:cNvSpPr>
          <p:nvPr/>
        </p:nvSpPr>
        <p:spPr bwMode="auto">
          <a:xfrm>
            <a:off x="0" y="3962400"/>
            <a:ext cx="9144000" cy="1828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 typeface="Wingdings" panose="05000000000000000000" pitchFamily="2" charset="2"/>
              <a:buNone/>
            </a:pPr>
            <a:r>
              <a:rPr kumimoji="0" lang="en-US" altLang="zh-TW" sz="2400" dirty="0">
                <a:solidFill>
                  <a:srgbClr val="000000"/>
                </a:solidFill>
                <a:latin typeface="Arial" panose="020B0604020202020204" pitchFamily="34" charset="0"/>
                <a:cs typeface="Arial" panose="020B0604020202020204" pitchFamily="34" charset="0"/>
              </a:rPr>
              <a:t>Dr. </a:t>
            </a:r>
            <a:r>
              <a:rPr kumimoji="0" lang="en-US" altLang="zh-TW" sz="2400" dirty="0" err="1">
                <a:solidFill>
                  <a:srgbClr val="000000"/>
                </a:solidFill>
                <a:latin typeface="Arial" panose="020B0604020202020204" pitchFamily="34" charset="0"/>
                <a:cs typeface="Arial" panose="020B0604020202020204" pitchFamily="34" charset="0"/>
              </a:rPr>
              <a:t>Yujuan</a:t>
            </a:r>
            <a:r>
              <a:rPr kumimoji="0" lang="en-US" altLang="zh-TW" sz="2400" dirty="0">
                <a:solidFill>
                  <a:srgbClr val="000000"/>
                </a:solidFill>
                <a:latin typeface="Arial" panose="020B0604020202020204" pitchFamily="34" charset="0"/>
                <a:cs typeface="Arial" panose="020B0604020202020204" pitchFamily="34" charset="0"/>
              </a:rPr>
              <a:t> Tan (</a:t>
            </a:r>
            <a:r>
              <a:rPr kumimoji="0" lang="zh-CN" altLang="en-US" sz="2400" dirty="0">
                <a:solidFill>
                  <a:srgbClr val="000000"/>
                </a:solidFill>
                <a:latin typeface="Arial" panose="020B0604020202020204" pitchFamily="34" charset="0"/>
                <a:cs typeface="Arial" panose="020B0604020202020204" pitchFamily="34" charset="0"/>
              </a:rPr>
              <a:t>谭玉娟</a:t>
            </a:r>
            <a:r>
              <a:rPr kumimoji="0" lang="en-US" altLang="zh-CN" sz="2400" dirty="0">
                <a:solidFill>
                  <a:srgbClr val="000000"/>
                </a:solidFill>
                <a:latin typeface="Arial" panose="020B0604020202020204" pitchFamily="34" charset="0"/>
                <a:cs typeface="Arial" panose="020B0604020202020204" pitchFamily="34" charset="0"/>
              </a:rPr>
              <a:t>)</a:t>
            </a:r>
          </a:p>
          <a:p>
            <a:pPr algn="ctr">
              <a:spcBef>
                <a:spcPct val="0"/>
              </a:spcBef>
              <a:buFont typeface="Wingdings" panose="05000000000000000000" pitchFamily="2" charset="2"/>
              <a:buNone/>
            </a:pPr>
            <a:r>
              <a:rPr kumimoji="0" lang="en-US" altLang="zh-TW" sz="2400" dirty="0">
                <a:solidFill>
                  <a:srgbClr val="000000"/>
                </a:solidFill>
                <a:latin typeface="Arial" panose="020B0604020202020204" pitchFamily="34" charset="0"/>
                <a:cs typeface="Arial" panose="020B0604020202020204" pitchFamily="34" charset="0"/>
              </a:rPr>
              <a:t> Office: </a:t>
            </a:r>
            <a:r>
              <a:rPr kumimoji="0" lang="en-US" altLang="zh-CN" sz="2400" dirty="0">
                <a:solidFill>
                  <a:srgbClr val="000000"/>
                </a:solidFill>
                <a:latin typeface="Arial" panose="020B0604020202020204" pitchFamily="34" charset="0"/>
                <a:cs typeface="Arial" panose="020B0604020202020204" pitchFamily="34" charset="0"/>
              </a:rPr>
              <a:t>Main Building 0626 </a:t>
            </a:r>
          </a:p>
          <a:p>
            <a:pPr algn="ctr">
              <a:spcBef>
                <a:spcPct val="0"/>
              </a:spcBef>
              <a:buFont typeface="Wingdings" panose="05000000000000000000" pitchFamily="2" charset="2"/>
              <a:buNone/>
            </a:pPr>
            <a:r>
              <a:rPr kumimoji="0" lang="en-US" altLang="zh-TW" sz="2400" dirty="0">
                <a:solidFill>
                  <a:srgbClr val="000000"/>
                </a:solidFill>
                <a:latin typeface="Arial" panose="020B0604020202020204" pitchFamily="34" charset="0"/>
                <a:cs typeface="Arial" panose="020B0604020202020204" pitchFamily="34" charset="0"/>
              </a:rPr>
              <a:t>Email</a:t>
            </a:r>
            <a:r>
              <a:rPr kumimoji="0" lang="en-US" altLang="zh-TW" sz="2400">
                <a:solidFill>
                  <a:srgbClr val="000000"/>
                </a:solidFill>
                <a:latin typeface="Arial" panose="020B0604020202020204" pitchFamily="34" charset="0"/>
                <a:cs typeface="Arial" panose="020B0604020202020204" pitchFamily="34" charset="0"/>
              </a:rPr>
              <a:t>: </a:t>
            </a:r>
            <a:r>
              <a:rPr kumimoji="0" lang="en-US" altLang="zh-CN" sz="2400">
                <a:solidFill>
                  <a:srgbClr val="000000"/>
                </a:solidFill>
                <a:latin typeface="Arial" panose="020B0604020202020204" pitchFamily="34" charset="0"/>
                <a:cs typeface="Arial" panose="020B0604020202020204" pitchFamily="34" charset="0"/>
              </a:rPr>
              <a:t>tanyujuan</a:t>
            </a:r>
            <a:r>
              <a:rPr kumimoji="0" lang="en-US" altLang="zh-TW" sz="2400">
                <a:solidFill>
                  <a:srgbClr val="000000"/>
                </a:solidFill>
                <a:latin typeface="Arial" panose="020B0604020202020204" pitchFamily="34" charset="0"/>
                <a:cs typeface="Arial" panose="020B0604020202020204" pitchFamily="34" charset="0"/>
              </a:rPr>
              <a:t>@cqu.edu.cn</a:t>
            </a:r>
            <a:endParaRPr kumimoji="0" lang="en-US" altLang="zh-TW" sz="2400" dirty="0">
              <a:solidFill>
                <a:srgbClr val="000000"/>
              </a:solidFill>
              <a:latin typeface="Arial" panose="020B0604020202020204" pitchFamily="34" charset="0"/>
              <a:cs typeface="Arial" panose="020B0604020202020204" pitchFamily="34" charset="0"/>
            </a:endParaRPr>
          </a:p>
        </p:txBody>
      </p:sp>
      <p:sp>
        <p:nvSpPr>
          <p:cNvPr id="5" name="矩形 4"/>
          <p:cNvSpPr/>
          <p:nvPr/>
        </p:nvSpPr>
        <p:spPr>
          <a:xfrm>
            <a:off x="7315200" y="116653"/>
            <a:ext cx="1685077" cy="523220"/>
          </a:xfrm>
          <a:prstGeom prst="rect">
            <a:avLst/>
          </a:prstGeom>
        </p:spPr>
        <p:txBody>
          <a:bodyPr wrap="none">
            <a:spAutoFit/>
          </a:bodyPr>
          <a:lstStyle/>
          <a:p>
            <a:r>
              <a:rPr lang="en-US" altLang="zh-CN" sz="2800" dirty="0"/>
              <a:t>Lecture 6</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63219"/>
    </mc:Choice>
    <mc:Fallback xmlns="">
      <p:transition spd="slow" advTm="632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41325" y="396875"/>
            <a:ext cx="30781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Stack Machines</a:t>
            </a:r>
            <a:endParaRPr kumimoji="0" lang="en-US" altLang="zh-CN">
              <a:solidFill>
                <a:srgbClr val="000000"/>
              </a:solidFill>
              <a:latin typeface="Arial" panose="020B0604020202020204" pitchFamily="34" charset="0"/>
              <a:cs typeface="Arial" panose="020B0604020202020204" pitchFamily="34" charset="0"/>
            </a:endParaRPr>
          </a:p>
        </p:txBody>
      </p:sp>
      <p:sp>
        <p:nvSpPr>
          <p:cNvPr id="7168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5"/>
          <p:cNvSpPr txBox="1">
            <a:spLocks noChangeArrowheads="1"/>
          </p:cNvSpPr>
          <p:nvPr/>
        </p:nvSpPr>
        <p:spPr bwMode="auto">
          <a:xfrm>
            <a:off x="744538" y="1449388"/>
            <a:ext cx="6292850" cy="1200150"/>
          </a:xfrm>
          <a:prstGeom prst="rect">
            <a:avLst/>
          </a:prstGeom>
          <a:noFill/>
          <a:ln>
            <a:noFill/>
          </a:ln>
          <a:effectLst/>
          <a:extLst/>
        </p:spPr>
        <p:txBody>
          <a:bodyPr lIns="92075" tIns="46038" rIns="92075" bIns="46038"/>
          <a:lstStyle>
            <a:lvl1pPr marL="342900" indent="-342900" algn="l" rtl="0" fontAlgn="base" latinLnBrk="1">
              <a:spcBef>
                <a:spcPct val="20000"/>
              </a:spcBef>
              <a:spcAft>
                <a:spcPct val="0"/>
              </a:spcAft>
              <a:buChar char="•"/>
              <a:defRPr kumimoji="1" sz="2000" b="1">
                <a:solidFill>
                  <a:srgbClr val="FFFF00"/>
                </a:solidFill>
                <a:latin typeface="+mn-lt"/>
                <a:ea typeface="+mn-ea"/>
                <a:cs typeface="+mn-cs"/>
              </a:defRPr>
            </a:lvl1pPr>
            <a:lvl2pPr marL="742950" indent="-285750" algn="l" rtl="0" fontAlgn="base" latinLnBrk="1">
              <a:spcBef>
                <a:spcPct val="20000"/>
              </a:spcBef>
              <a:spcAft>
                <a:spcPct val="0"/>
              </a:spcAft>
              <a:buChar char="–"/>
              <a:defRPr kumimoji="1" sz="2000" b="1">
                <a:solidFill>
                  <a:srgbClr val="FFFF00"/>
                </a:solidFill>
                <a:latin typeface="+mn-lt"/>
                <a:ea typeface="+mn-ea"/>
              </a:defRPr>
            </a:lvl2pPr>
            <a:lvl3pPr marL="1143000" indent="-228600" algn="l" rtl="0" fontAlgn="base" latinLnBrk="1">
              <a:spcBef>
                <a:spcPct val="20000"/>
              </a:spcBef>
              <a:spcAft>
                <a:spcPct val="0"/>
              </a:spcAft>
              <a:buChar char="•"/>
              <a:defRPr kumimoji="1" sz="2000" b="1">
                <a:solidFill>
                  <a:srgbClr val="FFFF00"/>
                </a:solidFill>
                <a:latin typeface="+mn-lt"/>
                <a:ea typeface="+mn-ea"/>
              </a:defRPr>
            </a:lvl3pPr>
            <a:lvl4pPr marL="1600200" indent="-228600" algn="l" rtl="0" fontAlgn="base" latinLnBrk="1">
              <a:spcBef>
                <a:spcPct val="20000"/>
              </a:spcBef>
              <a:spcAft>
                <a:spcPct val="0"/>
              </a:spcAft>
              <a:buChar char="–"/>
              <a:defRPr kumimoji="1" sz="2000" b="1">
                <a:solidFill>
                  <a:srgbClr val="FFFF00"/>
                </a:solidFill>
                <a:latin typeface="+mn-lt"/>
                <a:ea typeface="+mn-ea"/>
              </a:defRPr>
            </a:lvl4pPr>
            <a:lvl5pPr marL="2057400" indent="-228600" algn="l" rtl="0" fontAlgn="base" latinLnBrk="1">
              <a:spcBef>
                <a:spcPct val="20000"/>
              </a:spcBef>
              <a:spcAft>
                <a:spcPct val="0"/>
              </a:spcAft>
              <a:buChar char="»"/>
              <a:defRPr kumimoji="1" sz="2000" b="1">
                <a:solidFill>
                  <a:srgbClr val="FFFF00"/>
                </a:solidFill>
                <a:latin typeface="+mn-lt"/>
                <a:ea typeface="+mn-ea"/>
              </a:defRPr>
            </a:lvl5pPr>
            <a:lvl6pPr marL="2514600" indent="-228600" algn="l" rtl="0" fontAlgn="base" latinLnBrk="1">
              <a:spcBef>
                <a:spcPct val="20000"/>
              </a:spcBef>
              <a:spcAft>
                <a:spcPct val="0"/>
              </a:spcAft>
              <a:buChar char="»"/>
              <a:defRPr kumimoji="1" sz="2000" b="1">
                <a:solidFill>
                  <a:srgbClr val="FFFF00"/>
                </a:solidFill>
                <a:latin typeface="+mn-lt"/>
                <a:ea typeface="+mn-ea"/>
              </a:defRPr>
            </a:lvl6pPr>
            <a:lvl7pPr marL="2971800" indent="-228600" algn="l" rtl="0" fontAlgn="base" latinLnBrk="1">
              <a:spcBef>
                <a:spcPct val="20000"/>
              </a:spcBef>
              <a:spcAft>
                <a:spcPct val="0"/>
              </a:spcAft>
              <a:buChar char="»"/>
              <a:defRPr kumimoji="1" sz="2000" b="1">
                <a:solidFill>
                  <a:srgbClr val="FFFF00"/>
                </a:solidFill>
                <a:latin typeface="+mn-lt"/>
                <a:ea typeface="+mn-ea"/>
              </a:defRPr>
            </a:lvl7pPr>
            <a:lvl8pPr marL="3429000" indent="-228600" algn="l" rtl="0" fontAlgn="base" latinLnBrk="1">
              <a:spcBef>
                <a:spcPct val="20000"/>
              </a:spcBef>
              <a:spcAft>
                <a:spcPct val="0"/>
              </a:spcAft>
              <a:buChar char="»"/>
              <a:defRPr kumimoji="1" sz="2000" b="1">
                <a:solidFill>
                  <a:srgbClr val="FFFF00"/>
                </a:solidFill>
                <a:latin typeface="+mn-lt"/>
                <a:ea typeface="+mn-ea"/>
              </a:defRPr>
            </a:lvl8pPr>
            <a:lvl9pPr marL="3886200" indent="-228600" algn="l" rtl="0" fontAlgn="base" latinLnBrk="1">
              <a:spcBef>
                <a:spcPct val="20000"/>
              </a:spcBef>
              <a:spcAft>
                <a:spcPct val="0"/>
              </a:spcAft>
              <a:buChar char="»"/>
              <a:defRPr kumimoji="1" sz="2000" b="1">
                <a:solidFill>
                  <a:srgbClr val="FFFF00"/>
                </a:solidFill>
                <a:latin typeface="+mn-lt"/>
                <a:ea typeface="+mn-ea"/>
              </a:defRPr>
            </a:lvl9pPr>
          </a:lstStyle>
          <a:p>
            <a:pPr marL="285750" indent="-285750" eaLnBrk="1" hangingPunct="1">
              <a:defRPr/>
            </a:pPr>
            <a:r>
              <a:rPr lang="en-US" altLang="ko-KR" b="0" kern="0">
                <a:solidFill>
                  <a:srgbClr val="000000"/>
                </a:solidFill>
                <a:latin typeface="Arial"/>
                <a:ea typeface="굴림"/>
              </a:rPr>
              <a:t>Instruction set: </a:t>
            </a:r>
            <a:endParaRPr lang="en-US" altLang="ko-KR" sz="1600" b="0" kern="0">
              <a:solidFill>
                <a:srgbClr val="000000"/>
              </a:solidFill>
              <a:latin typeface="Arial"/>
              <a:ea typeface="굴림"/>
            </a:endParaRPr>
          </a:p>
          <a:p>
            <a:pPr marL="704850" lvl="1" indent="-228600" eaLnBrk="1" hangingPunct="1">
              <a:buFontTx/>
              <a:buNone/>
              <a:defRPr/>
            </a:pPr>
            <a:r>
              <a:rPr lang="en-US" altLang="ko-KR" b="0" kern="0">
                <a:solidFill>
                  <a:srgbClr val="000000"/>
                </a:solidFill>
                <a:latin typeface="Arial"/>
                <a:ea typeface="굴림"/>
              </a:rPr>
              <a:t>Arithmetic operators(+, -, *, /, . . .)</a:t>
            </a:r>
          </a:p>
          <a:p>
            <a:pPr marL="704850" lvl="1" indent="-228600" eaLnBrk="1" hangingPunct="1">
              <a:buFontTx/>
              <a:buNone/>
              <a:defRPr/>
            </a:pPr>
            <a:r>
              <a:rPr lang="en-US" altLang="ko-KR" b="0" kern="0">
                <a:solidFill>
                  <a:srgbClr val="000000"/>
                </a:solidFill>
                <a:latin typeface="Arial"/>
                <a:ea typeface="굴림"/>
              </a:rPr>
              <a:t>push A, pop A</a:t>
            </a:r>
          </a:p>
        </p:txBody>
      </p:sp>
      <p:grpSp>
        <p:nvGrpSpPr>
          <p:cNvPr id="2" name="Group 67"/>
          <p:cNvGrpSpPr>
            <a:grpSpLocks/>
          </p:cNvGrpSpPr>
          <p:nvPr/>
        </p:nvGrpSpPr>
        <p:grpSpPr bwMode="auto">
          <a:xfrm>
            <a:off x="5595938" y="3567113"/>
            <a:ext cx="2901950" cy="2351087"/>
            <a:chOff x="3400" y="2210"/>
            <a:chExt cx="1827" cy="1481"/>
          </a:xfrm>
        </p:grpSpPr>
        <p:sp>
          <p:nvSpPr>
            <p:cNvPr id="71751" name="Rectangle 40"/>
            <p:cNvSpPr>
              <a:spLocks noChangeArrowheads="1"/>
            </p:cNvSpPr>
            <p:nvPr/>
          </p:nvSpPr>
          <p:spPr bwMode="auto">
            <a:xfrm>
              <a:off x="3400" y="2210"/>
              <a:ext cx="1827" cy="1481"/>
            </a:xfrm>
            <a:prstGeom prst="rect">
              <a:avLst/>
            </a:prstGeom>
            <a:gradFill rotWithShape="0">
              <a:gsLst>
                <a:gs pos="0">
                  <a:srgbClr val="3333FF"/>
                </a:gs>
                <a:gs pos="100000">
                  <a:srgbClr val="181876"/>
                </a:gs>
              </a:gsLst>
              <a:lin ang="540000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FontTx/>
                <a:buNone/>
              </a:pPr>
              <a:endParaRPr lang="zh-CN" altLang="en-US" sz="1800">
                <a:solidFill>
                  <a:srgbClr val="000000"/>
                </a:solidFill>
                <a:ea typeface="Gulim" pitchFamily="34" charset="-127"/>
              </a:endParaRPr>
            </a:p>
          </p:txBody>
        </p:sp>
        <p:sp>
          <p:nvSpPr>
            <p:cNvPr id="71752" name="Rectangle 41"/>
            <p:cNvSpPr>
              <a:spLocks noChangeArrowheads="1"/>
            </p:cNvSpPr>
            <p:nvPr/>
          </p:nvSpPr>
          <p:spPr bwMode="auto">
            <a:xfrm>
              <a:off x="4157" y="2235"/>
              <a:ext cx="1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2400">
                  <a:solidFill>
                    <a:srgbClr val="FFFFFF"/>
                  </a:solidFill>
                  <a:latin typeface="Arial" panose="020B0604020202020204" pitchFamily="34" charset="0"/>
                  <a:ea typeface="Dotum" pitchFamily="34" charset="-127"/>
                </a:rPr>
                <a:t>-</a:t>
              </a:r>
            </a:p>
          </p:txBody>
        </p:sp>
        <p:sp>
          <p:nvSpPr>
            <p:cNvPr id="71753" name="Line 42"/>
            <p:cNvSpPr>
              <a:spLocks noChangeShapeType="1"/>
            </p:cNvSpPr>
            <p:nvPr/>
          </p:nvSpPr>
          <p:spPr bwMode="auto">
            <a:xfrm flipH="1">
              <a:off x="4007" y="2453"/>
              <a:ext cx="192" cy="192"/>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4" name="Line 43"/>
            <p:cNvSpPr>
              <a:spLocks noChangeShapeType="1"/>
            </p:cNvSpPr>
            <p:nvPr/>
          </p:nvSpPr>
          <p:spPr bwMode="auto">
            <a:xfrm>
              <a:off x="4295" y="2453"/>
              <a:ext cx="240" cy="240"/>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5" name="Rectangle 44"/>
            <p:cNvSpPr>
              <a:spLocks noChangeArrowheads="1"/>
            </p:cNvSpPr>
            <p:nvPr/>
          </p:nvSpPr>
          <p:spPr bwMode="auto">
            <a:xfrm>
              <a:off x="4477" y="2630"/>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a:t>
              </a:r>
            </a:p>
          </p:txBody>
        </p:sp>
        <p:sp>
          <p:nvSpPr>
            <p:cNvPr id="71756" name="Line 45"/>
            <p:cNvSpPr>
              <a:spLocks noChangeShapeType="1"/>
            </p:cNvSpPr>
            <p:nvPr/>
          </p:nvSpPr>
          <p:spPr bwMode="auto">
            <a:xfrm flipH="1">
              <a:off x="4391" y="2789"/>
              <a:ext cx="96"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7" name="Line 46"/>
            <p:cNvSpPr>
              <a:spLocks noChangeShapeType="1"/>
            </p:cNvSpPr>
            <p:nvPr/>
          </p:nvSpPr>
          <p:spPr bwMode="auto">
            <a:xfrm>
              <a:off x="4583" y="2789"/>
              <a:ext cx="144"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8" name="Rectangle 47"/>
            <p:cNvSpPr>
              <a:spLocks noChangeArrowheads="1"/>
            </p:cNvSpPr>
            <p:nvPr/>
          </p:nvSpPr>
          <p:spPr bwMode="auto">
            <a:xfrm>
              <a:off x="4297" y="28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a</a:t>
              </a:r>
            </a:p>
          </p:txBody>
        </p:sp>
        <p:sp>
          <p:nvSpPr>
            <p:cNvPr id="71759" name="Line 48"/>
            <p:cNvSpPr>
              <a:spLocks noChangeShapeType="1"/>
            </p:cNvSpPr>
            <p:nvPr/>
          </p:nvSpPr>
          <p:spPr bwMode="auto">
            <a:xfrm flipH="1">
              <a:off x="3719" y="2837"/>
              <a:ext cx="96"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0" name="Line 49"/>
            <p:cNvSpPr>
              <a:spLocks noChangeShapeType="1"/>
            </p:cNvSpPr>
            <p:nvPr/>
          </p:nvSpPr>
          <p:spPr bwMode="auto">
            <a:xfrm>
              <a:off x="3911" y="2837"/>
              <a:ext cx="144"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1" name="Rectangle 50"/>
            <p:cNvSpPr>
              <a:spLocks noChangeArrowheads="1"/>
            </p:cNvSpPr>
            <p:nvPr/>
          </p:nvSpPr>
          <p:spPr bwMode="auto">
            <a:xfrm>
              <a:off x="3581" y="29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a</a:t>
              </a:r>
            </a:p>
          </p:txBody>
        </p:sp>
        <p:sp>
          <p:nvSpPr>
            <p:cNvPr id="71762" name="Rectangle 51"/>
            <p:cNvSpPr>
              <a:spLocks noChangeArrowheads="1"/>
            </p:cNvSpPr>
            <p:nvPr/>
          </p:nvSpPr>
          <p:spPr bwMode="auto">
            <a:xfrm>
              <a:off x="3949" y="294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b</a:t>
              </a:r>
            </a:p>
          </p:txBody>
        </p:sp>
        <p:sp>
          <p:nvSpPr>
            <p:cNvPr id="71763" name="Rectangle 52"/>
            <p:cNvSpPr>
              <a:spLocks noChangeArrowheads="1"/>
            </p:cNvSpPr>
            <p:nvPr/>
          </p:nvSpPr>
          <p:spPr bwMode="auto">
            <a:xfrm>
              <a:off x="3805" y="2587"/>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2400">
                  <a:solidFill>
                    <a:srgbClr val="FFFFFF"/>
                  </a:solidFill>
                  <a:latin typeface="Arial" panose="020B0604020202020204" pitchFamily="34" charset="0"/>
                  <a:ea typeface="Dotum" pitchFamily="34" charset="-127"/>
                </a:rPr>
                <a:t>*</a:t>
              </a:r>
            </a:p>
          </p:txBody>
        </p:sp>
        <p:sp>
          <p:nvSpPr>
            <p:cNvPr id="71764" name="Line 53"/>
            <p:cNvSpPr>
              <a:spLocks noChangeShapeType="1"/>
            </p:cNvSpPr>
            <p:nvPr/>
          </p:nvSpPr>
          <p:spPr bwMode="auto">
            <a:xfrm flipH="1">
              <a:off x="4631" y="3077"/>
              <a:ext cx="96"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5" name="Line 54"/>
            <p:cNvSpPr>
              <a:spLocks noChangeShapeType="1"/>
            </p:cNvSpPr>
            <p:nvPr/>
          </p:nvSpPr>
          <p:spPr bwMode="auto">
            <a:xfrm>
              <a:off x="4823" y="3077"/>
              <a:ext cx="144" cy="144"/>
            </a:xfrm>
            <a:prstGeom prst="line">
              <a:avLst/>
            </a:prstGeom>
            <a:noFill/>
            <a:ln w="28575">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6" name="Rectangle 55"/>
            <p:cNvSpPr>
              <a:spLocks noChangeArrowheads="1"/>
            </p:cNvSpPr>
            <p:nvPr/>
          </p:nvSpPr>
          <p:spPr bwMode="auto">
            <a:xfrm>
              <a:off x="4849" y="316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b</a:t>
              </a:r>
            </a:p>
          </p:txBody>
        </p:sp>
        <p:sp>
          <p:nvSpPr>
            <p:cNvPr id="71767" name="Rectangle 56"/>
            <p:cNvSpPr>
              <a:spLocks noChangeArrowheads="1"/>
            </p:cNvSpPr>
            <p:nvPr/>
          </p:nvSpPr>
          <p:spPr bwMode="auto">
            <a:xfrm>
              <a:off x="4717" y="2870"/>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a:t>
              </a:r>
            </a:p>
          </p:txBody>
        </p:sp>
        <p:sp>
          <p:nvSpPr>
            <p:cNvPr id="71768" name="Rectangle 57"/>
            <p:cNvSpPr>
              <a:spLocks noChangeArrowheads="1"/>
            </p:cNvSpPr>
            <p:nvPr/>
          </p:nvSpPr>
          <p:spPr bwMode="auto">
            <a:xfrm>
              <a:off x="4525" y="316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FFFF"/>
                  </a:solidFill>
                  <a:latin typeface="Arial" panose="020B0604020202020204" pitchFamily="34" charset="0"/>
                  <a:ea typeface="Dotum" pitchFamily="34" charset="-127"/>
                </a:rPr>
                <a:t>c</a:t>
              </a:r>
            </a:p>
          </p:txBody>
        </p:sp>
      </p:grpSp>
      <p:grpSp>
        <p:nvGrpSpPr>
          <p:cNvPr id="3" name="Group 88"/>
          <p:cNvGrpSpPr>
            <a:grpSpLocks/>
          </p:cNvGrpSpPr>
          <p:nvPr/>
        </p:nvGrpSpPr>
        <p:grpSpPr bwMode="auto">
          <a:xfrm>
            <a:off x="731838" y="2801938"/>
            <a:ext cx="6303962" cy="400050"/>
            <a:chOff x="336" y="1728"/>
            <a:chExt cx="3970" cy="252"/>
          </a:xfrm>
        </p:grpSpPr>
        <p:sp>
          <p:nvSpPr>
            <p:cNvPr id="111" name="Line 39"/>
            <p:cNvSpPr>
              <a:spLocks noChangeShapeType="1"/>
            </p:cNvSpPr>
            <p:nvPr/>
          </p:nvSpPr>
          <p:spPr bwMode="auto">
            <a:xfrm>
              <a:off x="2304" y="1872"/>
              <a:ext cx="265" cy="0"/>
            </a:xfrm>
            <a:prstGeom prst="line">
              <a:avLst/>
            </a:prstGeom>
            <a:noFill/>
            <a:ln w="28575">
              <a:solidFill>
                <a:srgbClr val="000000"/>
              </a:solidFill>
              <a:round/>
              <a:headEnd type="none" w="sm" len="sm"/>
              <a:tailEnd type="triangl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2" name="Text Box 68"/>
            <p:cNvSpPr txBox="1">
              <a:spLocks noChangeArrowheads="1"/>
            </p:cNvSpPr>
            <p:nvPr/>
          </p:nvSpPr>
          <p:spPr bwMode="auto">
            <a:xfrm>
              <a:off x="336" y="1728"/>
              <a:ext cx="3970" cy="252"/>
            </a:xfrm>
            <a:prstGeom prst="rect">
              <a:avLst/>
            </a:prstGeom>
            <a:noFill/>
            <a:ln>
              <a:noFill/>
            </a:ln>
            <a:effectLst/>
            <a:extLst/>
          </p:spPr>
          <p:txBody>
            <a:bodyPr wrap="none">
              <a:spAutoFit/>
            </a:bodyPr>
            <a:lstStyle/>
            <a:p>
              <a:pPr eaLnBrk="1" fontAlgn="auto" latinLnBrk="1" hangingPunct="1">
                <a:spcAft>
                  <a:spcPts val="0"/>
                </a:spcAft>
                <a:buFontTx/>
                <a:buChar char="•"/>
                <a:defRPr/>
              </a:pPr>
              <a:r>
                <a:rPr kumimoji="0" lang="en-US" altLang="ko-KR" sz="2000" kern="0" dirty="0">
                  <a:solidFill>
                    <a:srgbClr val="000000"/>
                  </a:solidFill>
                  <a:ea typeface="굴림" pitchFamily="34" charset="-127"/>
                </a:rPr>
                <a:t>   Example: a*b - (</a:t>
              </a:r>
              <a:r>
                <a:rPr kumimoji="0" lang="en-US" altLang="ko-KR" sz="2000" kern="0" dirty="0" err="1">
                  <a:solidFill>
                    <a:srgbClr val="000000"/>
                  </a:solidFill>
                  <a:ea typeface="굴림" pitchFamily="34" charset="-127"/>
                </a:rPr>
                <a:t>a+c</a:t>
              </a:r>
              <a:r>
                <a:rPr kumimoji="0" lang="en-US" altLang="ko-KR" sz="2000" kern="0" dirty="0">
                  <a:solidFill>
                    <a:srgbClr val="000000"/>
                  </a:solidFill>
                  <a:ea typeface="굴림" pitchFamily="34" charset="-127"/>
                </a:rPr>
                <a:t>*b)          ab*(a(</a:t>
              </a:r>
              <a:r>
                <a:rPr kumimoji="0" lang="en-US" altLang="ko-KR" sz="2000" kern="0" dirty="0" err="1">
                  <a:solidFill>
                    <a:srgbClr val="000000"/>
                  </a:solidFill>
                  <a:ea typeface="굴림" pitchFamily="34" charset="-127"/>
                </a:rPr>
                <a:t>cb</a:t>
              </a:r>
              <a:r>
                <a:rPr kumimoji="0" lang="en-US" altLang="ko-KR" sz="2000" kern="0" dirty="0">
                  <a:solidFill>
                    <a:srgbClr val="000000"/>
                  </a:solidFill>
                  <a:ea typeface="굴림" pitchFamily="34" charset="-127"/>
                </a:rPr>
                <a:t>)*+)-               </a:t>
              </a:r>
            </a:p>
          </p:txBody>
        </p:sp>
      </p:grpSp>
      <p:grpSp>
        <p:nvGrpSpPr>
          <p:cNvPr id="4" name="Group 89"/>
          <p:cNvGrpSpPr>
            <a:grpSpLocks/>
          </p:cNvGrpSpPr>
          <p:nvPr/>
        </p:nvGrpSpPr>
        <p:grpSpPr bwMode="auto">
          <a:xfrm>
            <a:off x="960438" y="3259138"/>
            <a:ext cx="4241800" cy="393700"/>
            <a:chOff x="480" y="2016"/>
            <a:chExt cx="2672" cy="248"/>
          </a:xfrm>
        </p:grpSpPr>
        <p:sp>
          <p:nvSpPr>
            <p:cNvPr id="114" name="Rectangle 6"/>
            <p:cNvSpPr>
              <a:spLocks noChangeArrowheads="1"/>
            </p:cNvSpPr>
            <p:nvPr/>
          </p:nvSpPr>
          <p:spPr bwMode="auto">
            <a:xfrm>
              <a:off x="2852" y="2092"/>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46" name="Rectangle 7"/>
            <p:cNvSpPr>
              <a:spLocks noChangeArrowheads="1"/>
            </p:cNvSpPr>
            <p:nvPr/>
          </p:nvSpPr>
          <p:spPr bwMode="auto">
            <a:xfrm>
              <a:off x="2953" y="2070"/>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A</a:t>
              </a:r>
            </a:p>
          </p:txBody>
        </p:sp>
        <p:sp>
          <p:nvSpPr>
            <p:cNvPr id="116" name="Rectangle 58"/>
            <p:cNvSpPr>
              <a:spLocks noChangeArrowheads="1"/>
            </p:cNvSpPr>
            <p:nvPr/>
          </p:nvSpPr>
          <p:spPr bwMode="auto">
            <a:xfrm>
              <a:off x="2954" y="2091"/>
              <a:ext cx="164" cy="136"/>
            </a:xfrm>
            <a:prstGeom prst="rect">
              <a:avLst/>
            </a:prstGeom>
            <a:noFill/>
            <a:ln>
              <a:noFill/>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7" name="Text Box 69"/>
            <p:cNvSpPr txBox="1">
              <a:spLocks noChangeArrowheads="1"/>
            </p:cNvSpPr>
            <p:nvPr/>
          </p:nvSpPr>
          <p:spPr bwMode="auto">
            <a:xfrm>
              <a:off x="480" y="2016"/>
              <a:ext cx="700" cy="231"/>
            </a:xfrm>
            <a:prstGeom prst="rect">
              <a:avLst/>
            </a:prstGeom>
            <a:noFill/>
            <a:ln>
              <a:noFill/>
            </a:ln>
            <a:effectLst/>
            <a:extLst/>
          </p:spPr>
          <p:txBody>
            <a:bodyPr wrap="none">
              <a:spAutoFit/>
            </a:bodyPr>
            <a:lstStyle>
              <a:lvl1pPr>
                <a:defRPr kumimoji="1" sz="2400">
                  <a:solidFill>
                    <a:schemeClr val="tx1"/>
                  </a:solidFill>
                  <a:latin typeface="Times New Roman" pitchFamily="18" charset="0"/>
                  <a:ea typeface="굴림" pitchFamily="34" charset="-127"/>
                </a:defRPr>
              </a:lvl1pPr>
              <a:lvl2pPr marL="190500">
                <a:defRPr kumimoji="1" sz="2400">
                  <a:solidFill>
                    <a:schemeClr val="tx1"/>
                  </a:solidFill>
                  <a:latin typeface="Times New Roman" pitchFamily="18" charset="0"/>
                  <a:ea typeface="굴림" pitchFamily="34" charset="-127"/>
                </a:defRPr>
              </a:lvl2pPr>
              <a:lvl3pPr>
                <a:defRPr kumimoji="1" sz="2400">
                  <a:solidFill>
                    <a:schemeClr val="tx1"/>
                  </a:solidFill>
                  <a:latin typeface="Times New Roman" pitchFamily="18" charset="0"/>
                  <a:ea typeface="굴림" pitchFamily="34" charset="-127"/>
                </a:defRPr>
              </a:lvl3pPr>
              <a:lvl4pPr>
                <a:defRPr kumimoji="1" sz="2400">
                  <a:solidFill>
                    <a:schemeClr val="tx1"/>
                  </a:solidFill>
                  <a:latin typeface="Times New Roman" pitchFamily="18" charset="0"/>
                  <a:ea typeface="굴림" pitchFamily="34" charset="-127"/>
                </a:defRPr>
              </a:lvl4pPr>
              <a:lvl5pPr>
                <a:defRPr kumimoji="1" sz="2400">
                  <a:solidFill>
                    <a:schemeClr val="tx1"/>
                  </a:solidFill>
                  <a:latin typeface="Times New Roman" pitchFamily="18" charset="0"/>
                  <a:ea typeface="굴림" pitchFamily="34" charset="-127"/>
                </a:defRPr>
              </a:lvl5pPr>
              <a:lvl6pPr fontAlgn="base" latinLnBrk="1">
                <a:spcBef>
                  <a:spcPct val="0"/>
                </a:spcBef>
                <a:spcAft>
                  <a:spcPct val="0"/>
                </a:spcAft>
                <a:defRPr kumimoji="1" sz="2400">
                  <a:solidFill>
                    <a:schemeClr val="tx1"/>
                  </a:solidFill>
                  <a:latin typeface="Times New Roman" pitchFamily="18" charset="0"/>
                  <a:ea typeface="굴림" pitchFamily="34" charset="-127"/>
                </a:defRPr>
              </a:lvl6pPr>
              <a:lvl7pPr fontAlgn="base" latinLnBrk="1">
                <a:spcBef>
                  <a:spcPct val="0"/>
                </a:spcBef>
                <a:spcAft>
                  <a:spcPct val="0"/>
                </a:spcAft>
                <a:defRPr kumimoji="1" sz="2400">
                  <a:solidFill>
                    <a:schemeClr val="tx1"/>
                  </a:solidFill>
                  <a:latin typeface="Times New Roman" pitchFamily="18" charset="0"/>
                  <a:ea typeface="굴림" pitchFamily="34" charset="-127"/>
                </a:defRPr>
              </a:lvl7pPr>
              <a:lvl8pPr fontAlgn="base" latinLnBrk="1">
                <a:spcBef>
                  <a:spcPct val="0"/>
                </a:spcBef>
                <a:spcAft>
                  <a:spcPct val="0"/>
                </a:spcAft>
                <a:defRPr kumimoji="1" sz="2400">
                  <a:solidFill>
                    <a:schemeClr val="tx1"/>
                  </a:solidFill>
                  <a:latin typeface="Times New Roman" pitchFamily="18" charset="0"/>
                  <a:ea typeface="굴림" pitchFamily="34" charset="-127"/>
                </a:defRPr>
              </a:lvl8pPr>
              <a:lvl9pPr fontAlgn="base" latinLnBrk="1">
                <a:spcBef>
                  <a:spcPct val="0"/>
                </a:spcBef>
                <a:spcAft>
                  <a:spcPct val="0"/>
                </a:spcAft>
                <a:defRPr kumimoji="1" sz="2400">
                  <a:solidFill>
                    <a:schemeClr val="tx1"/>
                  </a:solidFill>
                  <a:latin typeface="Times New Roman" pitchFamily="18" charset="0"/>
                  <a:ea typeface="굴림" pitchFamily="34" charset="-127"/>
                </a:defRPr>
              </a:lvl9pPr>
            </a:lstStyle>
            <a:p>
              <a:pPr lvl="1" eaLnBrk="1" fontAlgn="auto" latinLnBrk="1" hangingPunct="1">
                <a:spcAft>
                  <a:spcPts val="0"/>
                </a:spcAft>
                <a:defRPr/>
              </a:pPr>
              <a:r>
                <a:rPr lang="en-US" altLang="ko-KR" sz="1800" kern="0" dirty="0">
                  <a:solidFill>
                    <a:srgbClr val="FF0000"/>
                  </a:solidFill>
                  <a:latin typeface="Arial" pitchFamily="34" charset="0"/>
                </a:rPr>
                <a:t>push a</a:t>
              </a:r>
            </a:p>
          </p:txBody>
        </p:sp>
      </p:grpSp>
      <p:grpSp>
        <p:nvGrpSpPr>
          <p:cNvPr id="5" name="Group 90"/>
          <p:cNvGrpSpPr>
            <a:grpSpLocks/>
          </p:cNvGrpSpPr>
          <p:nvPr/>
        </p:nvGrpSpPr>
        <p:grpSpPr bwMode="auto">
          <a:xfrm>
            <a:off x="655638" y="3563938"/>
            <a:ext cx="4540250" cy="371475"/>
            <a:chOff x="288" y="2208"/>
            <a:chExt cx="2860" cy="234"/>
          </a:xfrm>
        </p:grpSpPr>
        <p:sp>
          <p:nvSpPr>
            <p:cNvPr id="119" name="Rectangle 8"/>
            <p:cNvSpPr>
              <a:spLocks noChangeArrowheads="1"/>
            </p:cNvSpPr>
            <p:nvPr/>
          </p:nvSpPr>
          <p:spPr bwMode="auto">
            <a:xfrm>
              <a:off x="2574" y="2271"/>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40" name="Rectangle 9"/>
            <p:cNvSpPr>
              <a:spLocks noChangeArrowheads="1"/>
            </p:cNvSpPr>
            <p:nvPr/>
          </p:nvSpPr>
          <p:spPr bwMode="auto">
            <a:xfrm>
              <a:off x="2594" y="2248"/>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B</a:t>
              </a:r>
            </a:p>
          </p:txBody>
        </p:sp>
        <p:sp>
          <p:nvSpPr>
            <p:cNvPr id="121" name="Rectangle 10"/>
            <p:cNvSpPr>
              <a:spLocks noChangeArrowheads="1"/>
            </p:cNvSpPr>
            <p:nvPr/>
          </p:nvSpPr>
          <p:spPr bwMode="auto">
            <a:xfrm>
              <a:off x="2854" y="2271"/>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42" name="Rectangle 11"/>
            <p:cNvSpPr>
              <a:spLocks noChangeArrowheads="1"/>
            </p:cNvSpPr>
            <p:nvPr/>
          </p:nvSpPr>
          <p:spPr bwMode="auto">
            <a:xfrm>
              <a:off x="2949" y="2233"/>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a:t>
              </a:r>
              <a:endParaRPr kumimoji="0" lang="en-US" altLang="ko-KR" sz="1400">
                <a:solidFill>
                  <a:srgbClr val="FFFFFF"/>
                </a:solidFill>
                <a:latin typeface="Arial" panose="020B0604020202020204" pitchFamily="34" charset="0"/>
                <a:ea typeface="Dotum" pitchFamily="34" charset="-127"/>
              </a:endParaRPr>
            </a:p>
          </p:txBody>
        </p:sp>
        <p:sp>
          <p:nvSpPr>
            <p:cNvPr id="123" name="Rectangle 59"/>
            <p:cNvSpPr>
              <a:spLocks noChangeArrowheads="1"/>
            </p:cNvSpPr>
            <p:nvPr/>
          </p:nvSpPr>
          <p:spPr bwMode="auto">
            <a:xfrm>
              <a:off x="2591" y="2273"/>
              <a:ext cx="181" cy="136"/>
            </a:xfrm>
            <a:prstGeom prst="rect">
              <a:avLst/>
            </a:prstGeom>
            <a:noFill/>
            <a:ln>
              <a:noFill/>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4" name="Text Box 71"/>
            <p:cNvSpPr txBox="1">
              <a:spLocks noChangeArrowheads="1"/>
            </p:cNvSpPr>
            <p:nvPr/>
          </p:nvSpPr>
          <p:spPr bwMode="auto">
            <a:xfrm>
              <a:off x="288" y="2208"/>
              <a:ext cx="553" cy="233"/>
            </a:xfrm>
            <a:prstGeom prst="rect">
              <a:avLst/>
            </a:prstGeom>
            <a:noFill/>
            <a:ln>
              <a:noFill/>
            </a:ln>
            <a:effectLst/>
            <a:extLst/>
          </p:spPr>
          <p:txBody>
            <a:bodyPr wrap="none">
              <a:spAutoFit/>
            </a:bodyPr>
            <a:lstStyle/>
            <a:p>
              <a:pPr marL="0" lvl="1" eaLnBrk="1" fontAlgn="auto" latinLnBrk="1" hangingPunct="1">
                <a:spcAft>
                  <a:spcPts val="0"/>
                </a:spcAft>
                <a:defRPr/>
              </a:pPr>
              <a:r>
                <a:rPr kumimoji="0" lang="en-US" altLang="ko-KR" kern="0">
                  <a:solidFill>
                    <a:srgbClr val="FF0000"/>
                  </a:solidFill>
                  <a:ea typeface="굴림" pitchFamily="34" charset="-127"/>
                </a:rPr>
                <a:t>push b</a:t>
              </a:r>
            </a:p>
          </p:txBody>
        </p:sp>
      </p:grpSp>
      <p:grpSp>
        <p:nvGrpSpPr>
          <p:cNvPr id="6" name="Group 91"/>
          <p:cNvGrpSpPr>
            <a:grpSpLocks/>
          </p:cNvGrpSpPr>
          <p:nvPr/>
        </p:nvGrpSpPr>
        <p:grpSpPr bwMode="auto">
          <a:xfrm>
            <a:off x="731838" y="3860800"/>
            <a:ext cx="4476750" cy="454025"/>
            <a:chOff x="336" y="2395"/>
            <a:chExt cx="2819" cy="286"/>
          </a:xfrm>
        </p:grpSpPr>
        <p:sp>
          <p:nvSpPr>
            <p:cNvPr id="126" name="Rectangle 12"/>
            <p:cNvSpPr>
              <a:spLocks noChangeArrowheads="1"/>
            </p:cNvSpPr>
            <p:nvPr/>
          </p:nvSpPr>
          <p:spPr bwMode="auto">
            <a:xfrm>
              <a:off x="2844" y="2428"/>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7" name="Rectangle 13"/>
            <p:cNvSpPr>
              <a:spLocks noChangeArrowheads="1"/>
            </p:cNvSpPr>
            <p:nvPr/>
          </p:nvSpPr>
          <p:spPr bwMode="auto">
            <a:xfrm>
              <a:off x="2830" y="2395"/>
              <a:ext cx="325" cy="194"/>
            </a:xfrm>
            <a:prstGeom prst="rect">
              <a:avLst/>
            </a:prstGeom>
            <a:noFill/>
            <a:ln>
              <a:noFill/>
            </a:ln>
            <a:effectLst/>
            <a:extLst/>
          </p:spPr>
          <p:txBody>
            <a:bodyPr wrap="none" lIns="92075" tIns="46038" rIns="92075" bIns="46038">
              <a:spAutoFit/>
            </a:bodyPr>
            <a:lstStyle/>
            <a:p>
              <a:pPr fontAlgn="auto">
                <a:spcAft>
                  <a:spcPts val="0"/>
                </a:spcAft>
                <a:defRPr/>
              </a:pPr>
              <a:r>
                <a:rPr kumimoji="0" lang="en-US" altLang="ko-KR" sz="1400" kern="0" dirty="0">
                  <a:solidFill>
                    <a:srgbClr val="FF0000"/>
                  </a:solidFill>
                  <a:ea typeface="돋움" pitchFamily="34" charset="-127"/>
                </a:rPr>
                <a:t>A*B</a:t>
              </a:r>
            </a:p>
          </p:txBody>
        </p:sp>
        <p:sp>
          <p:nvSpPr>
            <p:cNvPr id="128" name="Rectangle 60"/>
            <p:cNvSpPr>
              <a:spLocks noChangeArrowheads="1"/>
            </p:cNvSpPr>
            <p:nvPr/>
          </p:nvSpPr>
          <p:spPr bwMode="auto">
            <a:xfrm>
              <a:off x="2836" y="2455"/>
              <a:ext cx="282" cy="154"/>
            </a:xfrm>
            <a:prstGeom prst="rect">
              <a:avLst/>
            </a:prstGeom>
            <a:noFill/>
            <a:ln>
              <a:noFill/>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38" name="Text Box 73"/>
            <p:cNvSpPr txBox="1">
              <a:spLocks noChangeArrowheads="1"/>
            </p:cNvSpPr>
            <p:nvPr/>
          </p:nvSpPr>
          <p:spPr bwMode="auto">
            <a:xfrm>
              <a:off x="336" y="2448"/>
              <a:ext cx="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1" eaLnBrk="1" latinLnBrk="1" hangingPunct="1">
                <a:spcBef>
                  <a:spcPct val="0"/>
                </a:spcBef>
                <a:buFontTx/>
                <a:buNone/>
              </a:pPr>
              <a:r>
                <a:rPr kumimoji="0" lang="en-US" altLang="ko-KR" sz="1800">
                  <a:solidFill>
                    <a:srgbClr val="FF0000"/>
                  </a:solidFill>
                  <a:latin typeface="Arial" panose="020B0604020202020204" pitchFamily="34" charset="0"/>
                  <a:ea typeface="Gulim" pitchFamily="34" charset="-127"/>
                </a:rPr>
                <a:t>*</a:t>
              </a:r>
            </a:p>
          </p:txBody>
        </p:sp>
      </p:grpSp>
      <p:grpSp>
        <p:nvGrpSpPr>
          <p:cNvPr id="7" name="Group 92"/>
          <p:cNvGrpSpPr>
            <a:grpSpLocks/>
          </p:cNvGrpSpPr>
          <p:nvPr/>
        </p:nvGrpSpPr>
        <p:grpSpPr bwMode="auto">
          <a:xfrm>
            <a:off x="655638" y="4173538"/>
            <a:ext cx="4572000" cy="403225"/>
            <a:chOff x="288" y="2592"/>
            <a:chExt cx="2879" cy="254"/>
          </a:xfrm>
        </p:grpSpPr>
        <p:sp>
          <p:nvSpPr>
            <p:cNvPr id="131" name="Rectangle 2"/>
            <p:cNvSpPr>
              <a:spLocks noChangeArrowheads="1"/>
            </p:cNvSpPr>
            <p:nvPr/>
          </p:nvSpPr>
          <p:spPr bwMode="auto">
            <a:xfrm>
              <a:off x="2548" y="2660"/>
              <a:ext cx="280" cy="160"/>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2" name="Rectangle 14"/>
            <p:cNvSpPr>
              <a:spLocks noChangeArrowheads="1"/>
            </p:cNvSpPr>
            <p:nvPr/>
          </p:nvSpPr>
          <p:spPr bwMode="auto">
            <a:xfrm>
              <a:off x="2828" y="2660"/>
              <a:ext cx="280" cy="160"/>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31" name="Rectangle 25"/>
            <p:cNvSpPr>
              <a:spLocks noChangeArrowheads="1"/>
            </p:cNvSpPr>
            <p:nvPr/>
          </p:nvSpPr>
          <p:spPr bwMode="auto">
            <a:xfrm>
              <a:off x="2842" y="2646"/>
              <a:ext cx="3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A*B</a:t>
              </a:r>
              <a:endParaRPr kumimoji="0" lang="en-US" altLang="ko-KR" sz="1400">
                <a:solidFill>
                  <a:srgbClr val="FF0000"/>
                </a:solidFill>
                <a:latin typeface="Arial" panose="020B0604020202020204" pitchFamily="34" charset="0"/>
                <a:ea typeface="Dotum" pitchFamily="34" charset="-127"/>
              </a:endParaRPr>
            </a:p>
          </p:txBody>
        </p:sp>
        <p:sp>
          <p:nvSpPr>
            <p:cNvPr id="71732" name="Rectangle 34"/>
            <p:cNvSpPr>
              <a:spLocks noChangeArrowheads="1"/>
            </p:cNvSpPr>
            <p:nvPr/>
          </p:nvSpPr>
          <p:spPr bwMode="auto">
            <a:xfrm>
              <a:off x="2578" y="2652"/>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A</a:t>
              </a:r>
              <a:endParaRPr kumimoji="0" lang="en-US" altLang="ko-KR" sz="1200">
                <a:solidFill>
                  <a:srgbClr val="FF0000"/>
                </a:solidFill>
                <a:latin typeface="Arial" panose="020B0604020202020204" pitchFamily="34" charset="0"/>
                <a:ea typeface="Dotum" pitchFamily="34" charset="-127"/>
              </a:endParaRPr>
            </a:p>
          </p:txBody>
        </p:sp>
        <p:sp>
          <p:nvSpPr>
            <p:cNvPr id="135" name="Rectangle 61"/>
            <p:cNvSpPr>
              <a:spLocks noChangeArrowheads="1"/>
            </p:cNvSpPr>
            <p:nvPr/>
          </p:nvSpPr>
          <p:spPr bwMode="auto">
            <a:xfrm>
              <a:off x="2582" y="2655"/>
              <a:ext cx="181" cy="154"/>
            </a:xfrm>
            <a:prstGeom prst="rect">
              <a:avLst/>
            </a:prstGeom>
            <a:noFill/>
            <a:ln>
              <a:noFill/>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6" name="Text Box 75"/>
            <p:cNvSpPr txBox="1">
              <a:spLocks noChangeArrowheads="1"/>
            </p:cNvSpPr>
            <p:nvPr/>
          </p:nvSpPr>
          <p:spPr bwMode="auto">
            <a:xfrm>
              <a:off x="288" y="2592"/>
              <a:ext cx="553" cy="233"/>
            </a:xfrm>
            <a:prstGeom prst="rect">
              <a:avLst/>
            </a:prstGeom>
            <a:noFill/>
            <a:ln>
              <a:noFill/>
            </a:ln>
            <a:effectLst/>
            <a:extLst/>
          </p:spPr>
          <p:txBody>
            <a:bodyPr wrap="none">
              <a:spAutoFit/>
            </a:bodyPr>
            <a:lstStyle/>
            <a:p>
              <a:pPr marL="0" lvl="1" eaLnBrk="1" fontAlgn="auto" latinLnBrk="1" hangingPunct="1">
                <a:spcAft>
                  <a:spcPts val="0"/>
                </a:spcAft>
                <a:defRPr/>
              </a:pPr>
              <a:r>
                <a:rPr kumimoji="0" lang="en-US" altLang="ko-KR" kern="0">
                  <a:solidFill>
                    <a:srgbClr val="FF0000"/>
                  </a:solidFill>
                  <a:ea typeface="굴림" pitchFamily="34" charset="-127"/>
                </a:rPr>
                <a:t>push a</a:t>
              </a:r>
            </a:p>
          </p:txBody>
        </p:sp>
      </p:grpSp>
      <p:grpSp>
        <p:nvGrpSpPr>
          <p:cNvPr id="8" name="Group 93"/>
          <p:cNvGrpSpPr>
            <a:grpSpLocks/>
          </p:cNvGrpSpPr>
          <p:nvPr/>
        </p:nvGrpSpPr>
        <p:grpSpPr bwMode="auto">
          <a:xfrm>
            <a:off x="655638" y="4478338"/>
            <a:ext cx="4552950" cy="460375"/>
            <a:chOff x="288" y="2784"/>
            <a:chExt cx="2867" cy="290"/>
          </a:xfrm>
        </p:grpSpPr>
        <p:sp>
          <p:nvSpPr>
            <p:cNvPr id="138" name="Rectangle 3"/>
            <p:cNvSpPr>
              <a:spLocks noChangeArrowheads="1"/>
            </p:cNvSpPr>
            <p:nvPr/>
          </p:nvSpPr>
          <p:spPr bwMode="auto">
            <a:xfrm>
              <a:off x="2828" y="2900"/>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9" name="Rectangle 15"/>
            <p:cNvSpPr>
              <a:spLocks noChangeArrowheads="1"/>
            </p:cNvSpPr>
            <p:nvPr/>
          </p:nvSpPr>
          <p:spPr bwMode="auto">
            <a:xfrm>
              <a:off x="2268" y="2900"/>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0" name="Rectangle 16"/>
            <p:cNvSpPr>
              <a:spLocks noChangeArrowheads="1"/>
            </p:cNvSpPr>
            <p:nvPr/>
          </p:nvSpPr>
          <p:spPr bwMode="auto">
            <a:xfrm>
              <a:off x="2548" y="2900"/>
              <a:ext cx="280" cy="136"/>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1" name="Rectangle 26"/>
            <p:cNvSpPr>
              <a:spLocks noChangeArrowheads="1"/>
            </p:cNvSpPr>
            <p:nvPr/>
          </p:nvSpPr>
          <p:spPr bwMode="auto">
            <a:xfrm>
              <a:off x="2830" y="2874"/>
              <a:ext cx="325" cy="194"/>
            </a:xfrm>
            <a:prstGeom prst="rect">
              <a:avLst/>
            </a:prstGeom>
            <a:noFill/>
            <a:ln>
              <a:noFill/>
            </a:ln>
            <a:effectLst/>
            <a:extLst/>
          </p:spPr>
          <p:txBody>
            <a:bodyPr wrap="none" lIns="92075" tIns="46038" rIns="92075" bIns="46038">
              <a:spAutoFit/>
            </a:bodyPr>
            <a:lstStyle/>
            <a:p>
              <a:pPr fontAlgn="auto">
                <a:spcAft>
                  <a:spcPts val="0"/>
                </a:spcAft>
                <a:defRPr/>
              </a:pPr>
              <a:r>
                <a:rPr kumimoji="0" lang="en-US" altLang="ko-KR" sz="1400" kern="0">
                  <a:solidFill>
                    <a:srgbClr val="000000"/>
                  </a:solidFill>
                  <a:ea typeface="돋움" pitchFamily="34" charset="-127"/>
                </a:rPr>
                <a:t>A*B</a:t>
              </a:r>
            </a:p>
          </p:txBody>
        </p:sp>
        <p:sp>
          <p:nvSpPr>
            <p:cNvPr id="71725" name="Rectangle 28"/>
            <p:cNvSpPr>
              <a:spLocks noChangeArrowheads="1"/>
            </p:cNvSpPr>
            <p:nvPr/>
          </p:nvSpPr>
          <p:spPr bwMode="auto">
            <a:xfrm>
              <a:off x="2590" y="2878"/>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a:t>
              </a:r>
            </a:p>
          </p:txBody>
        </p:sp>
        <p:sp>
          <p:nvSpPr>
            <p:cNvPr id="71726" name="Rectangle 35"/>
            <p:cNvSpPr>
              <a:spLocks noChangeArrowheads="1"/>
            </p:cNvSpPr>
            <p:nvPr/>
          </p:nvSpPr>
          <p:spPr bwMode="auto">
            <a:xfrm>
              <a:off x="2256" y="2880"/>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C</a:t>
              </a:r>
              <a:endParaRPr kumimoji="0" lang="en-US" altLang="ko-KR" sz="1200">
                <a:solidFill>
                  <a:srgbClr val="FF0000"/>
                </a:solidFill>
                <a:latin typeface="Arial" panose="020B0604020202020204" pitchFamily="34" charset="0"/>
                <a:ea typeface="Dotum" pitchFamily="34" charset="-127"/>
              </a:endParaRPr>
            </a:p>
          </p:txBody>
        </p:sp>
        <p:sp>
          <p:nvSpPr>
            <p:cNvPr id="144" name="Rectangle 62"/>
            <p:cNvSpPr>
              <a:spLocks noChangeArrowheads="1"/>
            </p:cNvSpPr>
            <p:nvPr/>
          </p:nvSpPr>
          <p:spPr bwMode="auto">
            <a:xfrm>
              <a:off x="2236" y="2909"/>
              <a:ext cx="182" cy="146"/>
            </a:xfrm>
            <a:prstGeom prst="rect">
              <a:avLst/>
            </a:prstGeom>
            <a:noFill/>
            <a:ln>
              <a:noFill/>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5" name="Text Box 77"/>
            <p:cNvSpPr txBox="1">
              <a:spLocks noChangeArrowheads="1"/>
            </p:cNvSpPr>
            <p:nvPr/>
          </p:nvSpPr>
          <p:spPr bwMode="auto">
            <a:xfrm>
              <a:off x="288" y="2784"/>
              <a:ext cx="544" cy="233"/>
            </a:xfrm>
            <a:prstGeom prst="rect">
              <a:avLst/>
            </a:prstGeom>
            <a:noFill/>
            <a:ln>
              <a:noFill/>
            </a:ln>
            <a:effectLst/>
            <a:extLst/>
          </p:spPr>
          <p:txBody>
            <a:bodyPr wrap="none">
              <a:spAutoFit/>
            </a:bodyPr>
            <a:lstStyle/>
            <a:p>
              <a:pPr marL="0" lvl="1" eaLnBrk="1" fontAlgn="auto" latinLnBrk="1" hangingPunct="1">
                <a:spcAft>
                  <a:spcPts val="0"/>
                </a:spcAft>
                <a:defRPr/>
              </a:pPr>
              <a:r>
                <a:rPr kumimoji="0" lang="en-US" altLang="ko-KR" kern="0">
                  <a:solidFill>
                    <a:srgbClr val="FF0000"/>
                  </a:solidFill>
                  <a:ea typeface="굴림" pitchFamily="34" charset="-127"/>
                </a:rPr>
                <a:t>push c</a:t>
              </a:r>
            </a:p>
          </p:txBody>
        </p:sp>
      </p:grpSp>
      <p:grpSp>
        <p:nvGrpSpPr>
          <p:cNvPr id="9" name="Group 97"/>
          <p:cNvGrpSpPr>
            <a:grpSpLocks/>
          </p:cNvGrpSpPr>
          <p:nvPr/>
        </p:nvGrpSpPr>
        <p:grpSpPr bwMode="auto">
          <a:xfrm>
            <a:off x="731838" y="5275263"/>
            <a:ext cx="4471987" cy="411162"/>
            <a:chOff x="336" y="3286"/>
            <a:chExt cx="2816" cy="259"/>
          </a:xfrm>
        </p:grpSpPr>
        <p:sp>
          <p:nvSpPr>
            <p:cNvPr id="147" name="Rectangle 18"/>
            <p:cNvSpPr>
              <a:spLocks noChangeArrowheads="1"/>
            </p:cNvSpPr>
            <p:nvPr/>
          </p:nvSpPr>
          <p:spPr bwMode="auto">
            <a:xfrm>
              <a:off x="2564" y="3324"/>
              <a:ext cx="280" cy="152"/>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8" name="Rectangle 19"/>
            <p:cNvSpPr>
              <a:spLocks noChangeArrowheads="1"/>
            </p:cNvSpPr>
            <p:nvPr/>
          </p:nvSpPr>
          <p:spPr bwMode="auto">
            <a:xfrm>
              <a:off x="2836" y="3324"/>
              <a:ext cx="280" cy="152"/>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16" name="Rectangle 31"/>
            <p:cNvSpPr>
              <a:spLocks noChangeArrowheads="1"/>
            </p:cNvSpPr>
            <p:nvPr/>
          </p:nvSpPr>
          <p:spPr bwMode="auto">
            <a:xfrm>
              <a:off x="2827" y="3302"/>
              <a:ext cx="3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A*B</a:t>
              </a:r>
              <a:endParaRPr kumimoji="0" lang="en-US" altLang="ko-KR" sz="1400">
                <a:solidFill>
                  <a:srgbClr val="FF0000"/>
                </a:solidFill>
                <a:latin typeface="Arial" panose="020B0604020202020204" pitchFamily="34" charset="0"/>
                <a:ea typeface="Dotum" pitchFamily="34" charset="-127"/>
              </a:endParaRPr>
            </a:p>
          </p:txBody>
        </p:sp>
        <p:sp>
          <p:nvSpPr>
            <p:cNvPr id="71717" name="Rectangle 32"/>
            <p:cNvSpPr>
              <a:spLocks noChangeArrowheads="1"/>
            </p:cNvSpPr>
            <p:nvPr/>
          </p:nvSpPr>
          <p:spPr bwMode="auto">
            <a:xfrm>
              <a:off x="2598" y="3286"/>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a:t>
              </a:r>
              <a:endParaRPr kumimoji="0" lang="en-US" altLang="ko-KR" sz="1400">
                <a:solidFill>
                  <a:srgbClr val="FF0000"/>
                </a:solidFill>
                <a:latin typeface="Arial" panose="020B0604020202020204" pitchFamily="34" charset="0"/>
                <a:ea typeface="Dotum" pitchFamily="34" charset="-127"/>
              </a:endParaRPr>
            </a:p>
          </p:txBody>
        </p:sp>
        <p:sp>
          <p:nvSpPr>
            <p:cNvPr id="71718" name="Rectangle 37"/>
            <p:cNvSpPr>
              <a:spLocks noChangeArrowheads="1"/>
            </p:cNvSpPr>
            <p:nvPr/>
          </p:nvSpPr>
          <p:spPr bwMode="auto">
            <a:xfrm>
              <a:off x="2256" y="3312"/>
              <a:ext cx="3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B*C</a:t>
              </a:r>
              <a:endParaRPr kumimoji="0" lang="en-US" altLang="ko-KR" sz="1200">
                <a:solidFill>
                  <a:srgbClr val="FF0000"/>
                </a:solidFill>
                <a:latin typeface="Arial" panose="020B0604020202020204" pitchFamily="34" charset="0"/>
                <a:ea typeface="Dotum" pitchFamily="34" charset="-127"/>
              </a:endParaRPr>
            </a:p>
          </p:txBody>
        </p:sp>
        <p:sp>
          <p:nvSpPr>
            <p:cNvPr id="152" name="Rectangle 64"/>
            <p:cNvSpPr>
              <a:spLocks noChangeArrowheads="1"/>
            </p:cNvSpPr>
            <p:nvPr/>
          </p:nvSpPr>
          <p:spPr bwMode="auto">
            <a:xfrm>
              <a:off x="2256" y="3312"/>
              <a:ext cx="263" cy="155"/>
            </a:xfrm>
            <a:prstGeom prst="rect">
              <a:avLst/>
            </a:prstGeom>
            <a:noFill/>
            <a:ln w="12700">
              <a:solidFill>
                <a:srgbClr val="000000"/>
              </a:solidFill>
              <a:miter lim="800000"/>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20" name="Text Box 81"/>
            <p:cNvSpPr txBox="1">
              <a:spLocks noChangeArrowheads="1"/>
            </p:cNvSpPr>
            <p:nvPr/>
          </p:nvSpPr>
          <p:spPr bwMode="auto">
            <a:xfrm>
              <a:off x="336" y="3312"/>
              <a:ext cx="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lvl="1" eaLnBrk="1" latinLnBrk="1" hangingPunct="1">
                <a:spcBef>
                  <a:spcPct val="0"/>
                </a:spcBef>
                <a:buFontTx/>
                <a:buNone/>
              </a:pPr>
              <a:r>
                <a:rPr kumimoji="0" lang="en-US" altLang="ko-KR" sz="1800">
                  <a:solidFill>
                    <a:srgbClr val="FF0000"/>
                  </a:solidFill>
                  <a:latin typeface="Arial" panose="020B0604020202020204" pitchFamily="34" charset="0"/>
                  <a:ea typeface="Gulim" pitchFamily="34" charset="-127"/>
                </a:rPr>
                <a:t>*</a:t>
              </a:r>
            </a:p>
          </p:txBody>
        </p:sp>
      </p:grpSp>
      <p:grpSp>
        <p:nvGrpSpPr>
          <p:cNvPr id="10" name="Group 98"/>
          <p:cNvGrpSpPr>
            <a:grpSpLocks/>
          </p:cNvGrpSpPr>
          <p:nvPr/>
        </p:nvGrpSpPr>
        <p:grpSpPr bwMode="auto">
          <a:xfrm>
            <a:off x="655638" y="5545138"/>
            <a:ext cx="4565650" cy="392112"/>
            <a:chOff x="288" y="3456"/>
            <a:chExt cx="2875" cy="247"/>
          </a:xfrm>
        </p:grpSpPr>
        <p:sp>
          <p:nvSpPr>
            <p:cNvPr id="155" name="Rectangle 20"/>
            <p:cNvSpPr>
              <a:spLocks noChangeArrowheads="1"/>
            </p:cNvSpPr>
            <p:nvPr/>
          </p:nvSpPr>
          <p:spPr bwMode="auto">
            <a:xfrm>
              <a:off x="2564" y="3508"/>
              <a:ext cx="280" cy="152"/>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6" name="Rectangle 21"/>
            <p:cNvSpPr>
              <a:spLocks noChangeArrowheads="1"/>
            </p:cNvSpPr>
            <p:nvPr/>
          </p:nvSpPr>
          <p:spPr bwMode="auto">
            <a:xfrm>
              <a:off x="2852" y="3516"/>
              <a:ext cx="280" cy="144"/>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7" name="Rectangle 33"/>
            <p:cNvSpPr>
              <a:spLocks noChangeArrowheads="1"/>
            </p:cNvSpPr>
            <p:nvPr/>
          </p:nvSpPr>
          <p:spPr bwMode="auto">
            <a:xfrm>
              <a:off x="2838" y="3478"/>
              <a:ext cx="325" cy="194"/>
            </a:xfrm>
            <a:prstGeom prst="rect">
              <a:avLst/>
            </a:prstGeom>
            <a:noFill/>
            <a:ln>
              <a:noFill/>
            </a:ln>
            <a:effectLst/>
            <a:extLst/>
          </p:spPr>
          <p:txBody>
            <a:bodyPr wrap="none" lIns="92075" tIns="46038" rIns="92075" bIns="46038">
              <a:spAutoFit/>
            </a:bodyPr>
            <a:lstStyle/>
            <a:p>
              <a:pPr fontAlgn="auto">
                <a:spcAft>
                  <a:spcPts val="0"/>
                </a:spcAft>
                <a:defRPr/>
              </a:pPr>
              <a:r>
                <a:rPr kumimoji="0" lang="en-US" altLang="ko-KR" sz="1400" kern="0">
                  <a:solidFill>
                    <a:srgbClr val="000000"/>
                  </a:solidFill>
                  <a:ea typeface="돋움" pitchFamily="34" charset="-127"/>
                </a:rPr>
                <a:t>A*B</a:t>
              </a:r>
            </a:p>
          </p:txBody>
        </p:sp>
        <p:sp>
          <p:nvSpPr>
            <p:cNvPr id="71712" name="Rectangle 38"/>
            <p:cNvSpPr>
              <a:spLocks noChangeArrowheads="1"/>
            </p:cNvSpPr>
            <p:nvPr/>
          </p:nvSpPr>
          <p:spPr bwMode="auto">
            <a:xfrm>
              <a:off x="2465" y="3509"/>
              <a:ext cx="4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B*C+A</a:t>
              </a:r>
              <a:endParaRPr kumimoji="0" lang="en-US" altLang="ko-KR" sz="1200">
                <a:solidFill>
                  <a:srgbClr val="FF0000"/>
                </a:solidFill>
                <a:latin typeface="Arial" panose="020B0604020202020204" pitchFamily="34" charset="0"/>
                <a:ea typeface="Dotum" pitchFamily="34" charset="-127"/>
              </a:endParaRPr>
            </a:p>
          </p:txBody>
        </p:sp>
        <p:sp>
          <p:nvSpPr>
            <p:cNvPr id="159" name="Text Box 83"/>
            <p:cNvSpPr txBox="1">
              <a:spLocks noChangeArrowheads="1"/>
            </p:cNvSpPr>
            <p:nvPr/>
          </p:nvSpPr>
          <p:spPr bwMode="auto">
            <a:xfrm>
              <a:off x="288" y="3456"/>
              <a:ext cx="242" cy="233"/>
            </a:xfrm>
            <a:prstGeom prst="rect">
              <a:avLst/>
            </a:prstGeom>
            <a:noFill/>
            <a:ln>
              <a:noFill/>
            </a:ln>
            <a:effectLst/>
            <a:extLst/>
          </p:spPr>
          <p:txBody>
            <a:bodyPr wrap="none">
              <a:spAutoFit/>
            </a:bodyPr>
            <a:lstStyle/>
            <a:p>
              <a:pPr marL="0" lvl="1" eaLnBrk="1" fontAlgn="auto" latinLnBrk="1" hangingPunct="1">
                <a:spcAft>
                  <a:spcPts val="0"/>
                </a:spcAft>
                <a:defRPr/>
              </a:pPr>
              <a:r>
                <a:rPr kumimoji="0" lang="en-US" altLang="ko-KR" kern="0">
                  <a:solidFill>
                    <a:srgbClr val="FF0000"/>
                  </a:solidFill>
                  <a:ea typeface="굴림" pitchFamily="34" charset="-127"/>
                </a:rPr>
                <a:t> +</a:t>
              </a:r>
            </a:p>
          </p:txBody>
        </p:sp>
      </p:grpSp>
      <p:grpSp>
        <p:nvGrpSpPr>
          <p:cNvPr id="11" name="Group 99"/>
          <p:cNvGrpSpPr>
            <a:grpSpLocks/>
          </p:cNvGrpSpPr>
          <p:nvPr/>
        </p:nvGrpSpPr>
        <p:grpSpPr bwMode="auto">
          <a:xfrm>
            <a:off x="1189038" y="5849938"/>
            <a:ext cx="3956050" cy="366712"/>
            <a:chOff x="624" y="3648"/>
            <a:chExt cx="2491" cy="231"/>
          </a:xfrm>
        </p:grpSpPr>
        <p:sp>
          <p:nvSpPr>
            <p:cNvPr id="161" name="Rectangle 22"/>
            <p:cNvSpPr>
              <a:spLocks noChangeArrowheads="1"/>
            </p:cNvSpPr>
            <p:nvPr/>
          </p:nvSpPr>
          <p:spPr bwMode="auto">
            <a:xfrm>
              <a:off x="2380" y="3685"/>
              <a:ext cx="735" cy="163"/>
            </a:xfrm>
            <a:prstGeom prst="rect">
              <a:avLst/>
            </a:prstGeom>
            <a:noFill/>
            <a:ln>
              <a:noFill/>
            </a:ln>
            <a:effectLst/>
            <a:extLst/>
          </p:spPr>
          <p:txBody>
            <a:bodyPr wrap="none" anchor="ctr"/>
            <a:lstStyle/>
            <a:p>
              <a:pPr algn="ctr" fontAlgn="auto">
                <a:spcAft>
                  <a:spcPts val="0"/>
                </a:spcAft>
                <a:defRPr/>
              </a:pPr>
              <a:r>
                <a:rPr kumimoji="0" lang="en-US" altLang="ko-KR" sz="1400" kern="0" dirty="0">
                  <a:solidFill>
                    <a:srgbClr val="FF0000"/>
                  </a:solidFill>
                  <a:ea typeface="돋움" pitchFamily="34" charset="-127"/>
                </a:rPr>
                <a:t>A*B</a:t>
              </a:r>
              <a:r>
                <a:rPr kumimoji="0" lang="en-US" altLang="zh-CN" sz="1400" kern="0" dirty="0">
                  <a:solidFill>
                    <a:srgbClr val="FF0000"/>
                  </a:solidFill>
                  <a:ea typeface="돋움" pitchFamily="34" charset="-127"/>
                </a:rPr>
                <a:t>-</a:t>
              </a:r>
              <a:r>
                <a:rPr kumimoji="0" lang="en-US" altLang="ko-KR" sz="1400" kern="0" dirty="0">
                  <a:solidFill>
                    <a:srgbClr val="FF0000"/>
                  </a:solidFill>
                  <a:ea typeface="돋움" pitchFamily="34" charset="-127"/>
                </a:rPr>
                <a:t> (B*C+A)</a:t>
              </a:r>
            </a:p>
          </p:txBody>
        </p:sp>
        <p:sp>
          <p:nvSpPr>
            <p:cNvPr id="162" name="Rectangle 66"/>
            <p:cNvSpPr>
              <a:spLocks noChangeArrowheads="1"/>
            </p:cNvSpPr>
            <p:nvPr/>
          </p:nvSpPr>
          <p:spPr bwMode="auto">
            <a:xfrm>
              <a:off x="2400" y="3691"/>
              <a:ext cx="709" cy="173"/>
            </a:xfrm>
            <a:prstGeom prst="rect">
              <a:avLst/>
            </a:prstGeom>
            <a:noFill/>
            <a:ln w="12700">
              <a:solidFill>
                <a:srgbClr val="000000"/>
              </a:solidFill>
              <a:miter lim="800000"/>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708" name="Text Box 85"/>
            <p:cNvSpPr txBox="1">
              <a:spLocks noChangeArrowheads="1"/>
            </p:cNvSpPr>
            <p:nvPr/>
          </p:nvSpPr>
          <p:spPr bwMode="auto">
            <a:xfrm>
              <a:off x="624" y="3648"/>
              <a:ext cx="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FontTx/>
                <a:buNone/>
              </a:pPr>
              <a:r>
                <a:rPr kumimoji="0" lang="en-US" altLang="ko-KR" sz="1800">
                  <a:solidFill>
                    <a:srgbClr val="FF0000"/>
                  </a:solidFill>
                  <a:latin typeface="Arial" panose="020B0604020202020204" pitchFamily="34" charset="0"/>
                  <a:ea typeface="Gulim" pitchFamily="34" charset="-127"/>
                </a:rPr>
                <a:t>-</a:t>
              </a:r>
            </a:p>
          </p:txBody>
        </p:sp>
      </p:grpSp>
      <p:grpSp>
        <p:nvGrpSpPr>
          <p:cNvPr id="12" name="Group 96"/>
          <p:cNvGrpSpPr>
            <a:grpSpLocks/>
          </p:cNvGrpSpPr>
          <p:nvPr/>
        </p:nvGrpSpPr>
        <p:grpSpPr bwMode="auto">
          <a:xfrm>
            <a:off x="655638" y="4859338"/>
            <a:ext cx="4545012" cy="460375"/>
            <a:chOff x="288" y="3024"/>
            <a:chExt cx="2862" cy="290"/>
          </a:xfrm>
        </p:grpSpPr>
        <p:sp>
          <p:nvSpPr>
            <p:cNvPr id="165" name="Rectangle 17"/>
            <p:cNvSpPr>
              <a:spLocks noChangeArrowheads="1"/>
            </p:cNvSpPr>
            <p:nvPr/>
          </p:nvSpPr>
          <p:spPr bwMode="auto">
            <a:xfrm>
              <a:off x="2268" y="3132"/>
              <a:ext cx="280" cy="144"/>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6" name="Rectangle 23"/>
            <p:cNvSpPr>
              <a:spLocks noChangeArrowheads="1"/>
            </p:cNvSpPr>
            <p:nvPr/>
          </p:nvSpPr>
          <p:spPr bwMode="auto">
            <a:xfrm>
              <a:off x="2548" y="3132"/>
              <a:ext cx="292" cy="144"/>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7" name="Rectangle 24"/>
            <p:cNvSpPr>
              <a:spLocks noChangeArrowheads="1"/>
            </p:cNvSpPr>
            <p:nvPr/>
          </p:nvSpPr>
          <p:spPr bwMode="auto">
            <a:xfrm>
              <a:off x="2836" y="3132"/>
              <a:ext cx="280" cy="144"/>
            </a:xfrm>
            <a:prstGeom prst="rect">
              <a:avLst/>
            </a:prstGeom>
            <a:noFill/>
            <a:ln w="1270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71699" name="Rectangle 27"/>
            <p:cNvSpPr>
              <a:spLocks noChangeArrowheads="1"/>
            </p:cNvSpPr>
            <p:nvPr/>
          </p:nvSpPr>
          <p:spPr bwMode="auto">
            <a:xfrm>
              <a:off x="2825" y="3102"/>
              <a:ext cx="3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A*B</a:t>
              </a:r>
              <a:endParaRPr kumimoji="0" lang="en-US" altLang="ko-KR" sz="1400">
                <a:solidFill>
                  <a:srgbClr val="FF0000"/>
                </a:solidFill>
                <a:latin typeface="Arial" panose="020B0604020202020204" pitchFamily="34" charset="0"/>
                <a:ea typeface="Dotum" pitchFamily="34" charset="-127"/>
              </a:endParaRPr>
            </a:p>
          </p:txBody>
        </p:sp>
        <p:sp>
          <p:nvSpPr>
            <p:cNvPr id="71700" name="Rectangle 29"/>
            <p:cNvSpPr>
              <a:spLocks noChangeArrowheads="1"/>
            </p:cNvSpPr>
            <p:nvPr/>
          </p:nvSpPr>
          <p:spPr bwMode="auto">
            <a:xfrm>
              <a:off x="2582" y="3102"/>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A</a:t>
              </a:r>
              <a:endParaRPr kumimoji="0" lang="en-US" altLang="ko-KR" sz="1400">
                <a:solidFill>
                  <a:srgbClr val="FF0000"/>
                </a:solidFill>
                <a:latin typeface="Arial" panose="020B0604020202020204" pitchFamily="34" charset="0"/>
                <a:ea typeface="Dotum" pitchFamily="34" charset="-127"/>
              </a:endParaRPr>
            </a:p>
          </p:txBody>
        </p:sp>
        <p:sp>
          <p:nvSpPr>
            <p:cNvPr id="71701" name="Rectangle 30"/>
            <p:cNvSpPr>
              <a:spLocks noChangeArrowheads="1"/>
            </p:cNvSpPr>
            <p:nvPr/>
          </p:nvSpPr>
          <p:spPr bwMode="auto">
            <a:xfrm>
              <a:off x="2256" y="3120"/>
              <a:ext cx="1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000000"/>
                  </a:solidFill>
                  <a:latin typeface="Arial" panose="020B0604020202020204" pitchFamily="34" charset="0"/>
                  <a:ea typeface="Dotum" pitchFamily="34" charset="-127"/>
                </a:rPr>
                <a:t>C</a:t>
              </a:r>
              <a:endParaRPr kumimoji="0" lang="en-US" altLang="ko-KR" sz="1400">
                <a:solidFill>
                  <a:srgbClr val="FF0000"/>
                </a:solidFill>
                <a:latin typeface="Arial" panose="020B0604020202020204" pitchFamily="34" charset="0"/>
                <a:ea typeface="Dotum" pitchFamily="34" charset="-127"/>
              </a:endParaRPr>
            </a:p>
          </p:txBody>
        </p:sp>
        <p:sp>
          <p:nvSpPr>
            <p:cNvPr id="71702" name="Rectangle 36"/>
            <p:cNvSpPr>
              <a:spLocks noChangeArrowheads="1"/>
            </p:cNvSpPr>
            <p:nvPr/>
          </p:nvSpPr>
          <p:spPr bwMode="auto">
            <a:xfrm>
              <a:off x="2016" y="3120"/>
              <a:ext cx="1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400">
                  <a:solidFill>
                    <a:srgbClr val="FF0000"/>
                  </a:solidFill>
                  <a:latin typeface="Arial" panose="020B0604020202020204" pitchFamily="34" charset="0"/>
                  <a:ea typeface="Dotum" pitchFamily="34" charset="-127"/>
                </a:rPr>
                <a:t>B</a:t>
              </a:r>
              <a:endParaRPr kumimoji="0" lang="en-US" altLang="ko-KR" sz="1200">
                <a:solidFill>
                  <a:srgbClr val="FF0000"/>
                </a:solidFill>
                <a:latin typeface="Arial" panose="020B0604020202020204" pitchFamily="34" charset="0"/>
                <a:ea typeface="Dotum" pitchFamily="34" charset="-127"/>
              </a:endParaRPr>
            </a:p>
          </p:txBody>
        </p:sp>
        <p:sp>
          <p:nvSpPr>
            <p:cNvPr id="172" name="Rectangle 63"/>
            <p:cNvSpPr>
              <a:spLocks noChangeArrowheads="1"/>
            </p:cNvSpPr>
            <p:nvPr/>
          </p:nvSpPr>
          <p:spPr bwMode="auto">
            <a:xfrm>
              <a:off x="1918" y="3118"/>
              <a:ext cx="200" cy="155"/>
            </a:xfrm>
            <a:prstGeom prst="rect">
              <a:avLst/>
            </a:prstGeom>
            <a:noFill/>
            <a:ln>
              <a:noFill/>
            </a:ln>
            <a:effectLst/>
            <a:extLst/>
          </p:spPr>
          <p:txBody>
            <a:bodyPr wrap="none" anchor="ctr"/>
            <a:lstStyle/>
            <a:p>
              <a:pPr algn="ctr" eaLnBrk="1" fontAlgn="auto" latinLnBrk="1" hangingPunct="1">
                <a:spcAft>
                  <a:spcPts val="0"/>
                </a:spcAft>
                <a:defRPr/>
              </a:pPr>
              <a:endParaRPr kumimoji="0" lang="zh-CN" altLang="zh-CN" kern="0">
                <a:solidFill>
                  <a:srgbClr val="FF0000"/>
                </a:solidFill>
                <a:latin typeface="Times New Roman" pitchFamily="18" charset="0"/>
                <a:ea typeface="굴림" pitchFamily="34" charset="-127"/>
              </a:endParaRPr>
            </a:p>
          </p:txBody>
        </p:sp>
        <p:sp>
          <p:nvSpPr>
            <p:cNvPr id="173" name="Text Box 79"/>
            <p:cNvSpPr txBox="1">
              <a:spLocks noChangeArrowheads="1"/>
            </p:cNvSpPr>
            <p:nvPr/>
          </p:nvSpPr>
          <p:spPr bwMode="auto">
            <a:xfrm>
              <a:off x="288" y="3024"/>
              <a:ext cx="553" cy="233"/>
            </a:xfrm>
            <a:prstGeom prst="rect">
              <a:avLst/>
            </a:prstGeom>
            <a:noFill/>
            <a:ln>
              <a:noFill/>
            </a:ln>
            <a:effectLst/>
            <a:extLst/>
          </p:spPr>
          <p:txBody>
            <a:bodyPr wrap="none">
              <a:spAutoFit/>
            </a:bodyPr>
            <a:lstStyle/>
            <a:p>
              <a:pPr marL="0" lvl="1" eaLnBrk="1" fontAlgn="auto" latinLnBrk="1" hangingPunct="1">
                <a:spcAft>
                  <a:spcPts val="0"/>
                </a:spcAft>
                <a:defRPr/>
              </a:pPr>
              <a:r>
                <a:rPr kumimoji="0" lang="en-US" altLang="ko-KR" kern="0">
                  <a:solidFill>
                    <a:srgbClr val="FF0000"/>
                  </a:solidFill>
                  <a:ea typeface="굴림" pitchFamily="34" charset="-127"/>
                </a:rPr>
                <a:t>push b</a:t>
              </a:r>
            </a:p>
          </p:txBody>
        </p:sp>
        <p:sp>
          <p:nvSpPr>
            <p:cNvPr id="174" name="Rectangle 95"/>
            <p:cNvSpPr>
              <a:spLocks noChangeArrowheads="1"/>
            </p:cNvSpPr>
            <p:nvPr/>
          </p:nvSpPr>
          <p:spPr bwMode="auto">
            <a:xfrm>
              <a:off x="1968" y="3120"/>
              <a:ext cx="288" cy="144"/>
            </a:xfrm>
            <a:prstGeom prst="rect">
              <a:avLst/>
            </a:prstGeom>
            <a:noFill/>
            <a:ln w="9525">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7373"/>
    </mc:Choice>
    <mc:Fallback xmlns="">
      <p:transition spd="slow" advTm="8737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blinds(horizontal)">
                                      <p:cBhvr>
                                        <p:cTn id="7" dur="500"/>
                                        <p:tgtEl>
                                          <p:spTgt spid="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
                                            <p:txEl>
                                              <p:pRg st="1" end="1"/>
                                            </p:txEl>
                                          </p:spTgt>
                                        </p:tgtEl>
                                        <p:attrNameLst>
                                          <p:attrName>style.visibility</p:attrName>
                                        </p:attrNameLst>
                                      </p:cBhvr>
                                      <p:to>
                                        <p:strVal val="visible"/>
                                      </p:to>
                                    </p:set>
                                    <p:animEffect transition="in" filter="blinds(horizontal)">
                                      <p:cBhvr>
                                        <p:cTn id="12" dur="500"/>
                                        <p:tgtEl>
                                          <p:spTgt spid="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
                                            <p:txEl>
                                              <p:pRg st="2" end="2"/>
                                            </p:txEl>
                                          </p:spTgt>
                                        </p:tgtEl>
                                        <p:attrNameLst>
                                          <p:attrName>style.visibility</p:attrName>
                                        </p:attrNameLst>
                                      </p:cBhvr>
                                      <p:to>
                                        <p:strVal val="visible"/>
                                      </p:to>
                                    </p:set>
                                    <p:animEffect transition="in" filter="blinds(horizontal)">
                                      <p:cBhvr>
                                        <p:cTn id="17" dur="500"/>
                                        <p:tgtEl>
                                          <p:spTgt spid="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linds(horizontal)">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41325" y="396875"/>
            <a:ext cx="59705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Taxonomy of ISAs: Accumulator</a:t>
            </a:r>
          </a:p>
        </p:txBody>
      </p:sp>
      <p:sp>
        <p:nvSpPr>
          <p:cNvPr id="7373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838" y="1214438"/>
            <a:ext cx="3228975"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3733" name="矩形 4"/>
          <p:cNvSpPr>
            <a:spLocks noChangeArrowheads="1"/>
          </p:cNvSpPr>
          <p:nvPr/>
        </p:nvSpPr>
        <p:spPr bwMode="auto">
          <a:xfrm>
            <a:off x="2143125" y="1285875"/>
            <a:ext cx="3429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81100" algn="l"/>
                <a:tab pos="1409700" algn="l"/>
                <a:tab pos="1638300" algn="l"/>
              </a:tabLst>
              <a:defRPr sz="3200">
                <a:solidFill>
                  <a:schemeClr val="tx1"/>
                </a:solidFill>
                <a:latin typeface="Times New Roman" panose="02020603050405020304" pitchFamily="18" charset="0"/>
              </a:defRPr>
            </a:lvl1pPr>
            <a:lvl2pPr>
              <a:spcBef>
                <a:spcPct val="20000"/>
              </a:spcBef>
              <a:buChar char="–"/>
              <a:tabLst>
                <a:tab pos="38100" algn="l"/>
                <a:tab pos="1181100" algn="l"/>
                <a:tab pos="1409700" algn="l"/>
                <a:tab pos="16383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81100" algn="l"/>
                <a:tab pos="1409700" algn="l"/>
                <a:tab pos="16383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Instruction</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operands</a:t>
            </a:r>
          </a:p>
          <a:p>
            <a:pPr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1 explicit, 1 implicit</a:t>
            </a:r>
          </a:p>
          <a:p>
            <a:pPr eaLnBrk="1" hangingPunct="1">
              <a:lnSpc>
                <a:spcPts val="2000"/>
              </a:lnSpc>
              <a:spcBef>
                <a:spcPct val="0"/>
              </a:spcBef>
              <a:buFont typeface="Wingdings" panose="05000000000000000000" pitchFamily="2" charset="2"/>
              <a:buNone/>
            </a:pPr>
            <a:r>
              <a:rPr kumimoji="0" lang="en-US" altLang="zh-CN" sz="1600">
                <a:solidFill>
                  <a:srgbClr val="0000FF"/>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acc←acc</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*mem</a:t>
            </a:r>
          </a:p>
          <a:p>
            <a:pPr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acc ← *mem</a:t>
            </a:r>
            <a:endParaRPr kumimoji="0" lang="en-US" altLang="zh-CN" sz="2800" b="1">
              <a:solidFill>
                <a:srgbClr val="65FFFF"/>
              </a:solidFill>
              <a:latin typeface="Arial" panose="020B0604020202020204" pitchFamily="34" charset="0"/>
              <a:cs typeface="Arial" panose="020B0604020202020204" pitchFamily="34" charset="0"/>
            </a:endParaRPr>
          </a:p>
          <a:p>
            <a:pPr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*mem ← acc</a:t>
            </a:r>
            <a:endParaRPr kumimoji="0" lang="en-US" altLang="zh-CN" sz="2800">
              <a:solidFill>
                <a:srgbClr val="00009A"/>
              </a:solidFill>
              <a:latin typeface="Arial" panose="020B0604020202020204" pitchFamily="34" charset="0"/>
              <a:cs typeface="Arial" panose="020B0604020202020204" pitchFamily="34" charset="0"/>
            </a:endParaRPr>
          </a:p>
          <a:p>
            <a:pPr lvl="1"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Pros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short instruction</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simple design</a:t>
            </a:r>
          </a:p>
          <a:p>
            <a:pPr lvl="1"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Cons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inefficient code</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many</a:t>
            </a:r>
            <a:r>
              <a:rPr kumimoji="0" lang="en-US" altLang="zh-CN" sz="1600">
                <a:solidFill>
                  <a:srgbClr val="000000"/>
                </a:solidFill>
                <a:latin typeface="Arial" panose="020B0604020202020204" pitchFamily="34" charset="0"/>
                <a:cs typeface="Arial" panose="020B0604020202020204" pitchFamily="34" charset="0"/>
              </a:rPr>
              <a:t> </a:t>
            </a:r>
            <a:r>
              <a:rPr kumimoji="0" lang="en-US" altLang="zh-CN" sz="1600">
                <a:solidFill>
                  <a:srgbClr val="0000FF"/>
                </a:solidFill>
                <a:latin typeface="Arial" panose="020B0604020202020204" pitchFamily="34" charset="0"/>
                <a:cs typeface="Arial" panose="020B0604020202020204" pitchFamily="34" charset="0"/>
              </a:rPr>
              <a:t>transfers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pipelining is hard</a:t>
            </a:r>
          </a:p>
          <a:p>
            <a:pPr lvl="1"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Examples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   Early machines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Arial" panose="020B0604020202020204" pitchFamily="34" charset="0"/>
                <a:cs typeface="Arial" panose="020B0604020202020204" pitchFamily="34" charset="0"/>
              </a:rPr>
              <a:t>		</a:t>
            </a:r>
            <a:r>
              <a:rPr kumimoji="0" lang="en-US" altLang="zh-CN" sz="1600">
                <a:solidFill>
                  <a:srgbClr val="000000"/>
                </a:solidFill>
                <a:latin typeface="Arial" panose="020B0604020202020204" pitchFamily="34" charset="0"/>
                <a:cs typeface="Arial" panose="020B0604020202020204" pitchFamily="34" charset="0"/>
              </a:rPr>
              <a:t>(EDSAC, IAS)</a:t>
            </a:r>
            <a:endParaRPr lang="zh-CN" altLang="en-US" sz="3600">
              <a:solidFill>
                <a:srgbClr val="000000"/>
              </a:solidFill>
              <a:latin typeface="Arial" panose="020B0604020202020204" pitchFamily="34" charset="0"/>
              <a:ea typeface="新細明體" pitchFamily="18" charset="-120"/>
              <a:cs typeface="Arial" panose="020B0604020202020204" pitchFamily="34" charset="0"/>
            </a:endParaRPr>
          </a:p>
        </p:txBody>
      </p:sp>
      <p:sp>
        <p:nvSpPr>
          <p:cNvPr id="7" name="矩形 6"/>
          <p:cNvSpPr/>
          <p:nvPr/>
        </p:nvSpPr>
        <p:spPr>
          <a:xfrm>
            <a:off x="285750" y="2428875"/>
            <a:ext cx="2362200" cy="523875"/>
          </a:xfrm>
          <a:prstGeom prst="rect">
            <a:avLst/>
          </a:prstGeom>
          <a:solidFill>
            <a:schemeClr val="bg1">
              <a:lumMod val="50000"/>
            </a:schemeClr>
          </a:solidFill>
        </p:spPr>
        <p:txBody>
          <a:bodyPr wrap="none">
            <a:spAutoFit/>
          </a:bodyPr>
          <a:lstStyle>
            <a:lvl1pPr>
              <a:defRPr kumimoji="1">
                <a:solidFill>
                  <a:schemeClr val="tx1"/>
                </a:solidFill>
                <a:latin typeface="Arial" panose="020B0604020202020204" pitchFamily="34" charset="0"/>
                <a:ea typeface="宋体" panose="02010600030101010101" pitchFamily="2" charset="-122"/>
              </a:defRPr>
            </a:lvl1pPr>
            <a:lvl2pPr marL="742950" indent="-285750">
              <a:defRPr kumimoji="1">
                <a:solidFill>
                  <a:schemeClr val="tx1"/>
                </a:solidFill>
                <a:latin typeface="Arial" panose="020B0604020202020204" pitchFamily="34" charset="0"/>
                <a:ea typeface="宋体" panose="02010600030101010101" pitchFamily="2" charset="-122"/>
              </a:defRPr>
            </a:lvl2pPr>
            <a:lvl3pPr marL="1143000" indent="-228600">
              <a:defRPr kumimoji="1">
                <a:solidFill>
                  <a:schemeClr val="tx1"/>
                </a:solidFill>
                <a:latin typeface="Arial" panose="020B0604020202020204" pitchFamily="34" charset="0"/>
                <a:ea typeface="宋体" panose="02010600030101010101" pitchFamily="2" charset="-122"/>
              </a:defRPr>
            </a:lvl3pPr>
            <a:lvl4pPr marL="1600200" indent="-228600">
              <a:defRPr kumimoji="1">
                <a:solidFill>
                  <a:schemeClr val="tx1"/>
                </a:solidFill>
                <a:latin typeface="Arial" panose="020B0604020202020204" pitchFamily="34" charset="0"/>
                <a:ea typeface="宋体" panose="02010600030101010101" pitchFamily="2" charset="-122"/>
              </a:defRPr>
            </a:lvl4pPr>
            <a:lvl5pPr marL="2057400" indent="-2286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Font typeface="Wingdings" panose="05000000000000000000" pitchFamily="2" charset="2"/>
              <a:buNone/>
              <a:defRPr/>
            </a:pPr>
            <a:r>
              <a:rPr lang="en-US" altLang="zh-CN" sz="2800">
                <a:solidFill>
                  <a:srgbClr val="47FFD1"/>
                </a:solidFill>
                <a:ea typeface="新細明體" pitchFamily="18" charset="-120"/>
                <a:cs typeface="Arial" panose="020B0604020202020204" pitchFamily="34" charset="0"/>
              </a:rPr>
              <a:t>a = b + (c * d)</a:t>
            </a:r>
            <a:endParaRPr lang="zh-CN" altLang="en-US" sz="2800">
              <a:solidFill>
                <a:srgbClr val="47FFD1"/>
              </a:solidFill>
              <a:ea typeface="新細明體" pitchFamily="18" charset="-120"/>
              <a:cs typeface="Arial" panose="020B0604020202020204" pitchFamily="34" charset="0"/>
            </a:endParaRPr>
          </a:p>
        </p:txBody>
      </p:sp>
      <p:sp>
        <p:nvSpPr>
          <p:cNvPr id="73735" name="矩形 7"/>
          <p:cNvSpPr>
            <a:spLocks noChangeArrowheads="1"/>
          </p:cNvSpPr>
          <p:nvPr/>
        </p:nvSpPr>
        <p:spPr bwMode="auto">
          <a:xfrm>
            <a:off x="428625" y="3214688"/>
            <a:ext cx="2000250" cy="2357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load c</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mul d</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add b</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store a</a:t>
            </a:r>
            <a:endParaRPr lang="zh-CN" altLang="en-US">
              <a:solidFill>
                <a:srgbClr val="FFFFFF"/>
              </a:solidFill>
              <a:latin typeface="Arial" panose="020B0604020202020204" pitchFamily="34" charset="0"/>
              <a:ea typeface="新細明體"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33596"/>
    </mc:Choice>
    <mc:Fallback xmlns="">
      <p:transition spd="slow" advTm="1335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41325" y="396875"/>
            <a:ext cx="6858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Taxonomy of ISAs: Register-Memory</a:t>
            </a:r>
          </a:p>
        </p:txBody>
      </p:sp>
      <p:sp>
        <p:nvSpPr>
          <p:cNvPr id="7577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0" name="矩形 4"/>
          <p:cNvSpPr>
            <a:spLocks noChangeArrowheads="1"/>
          </p:cNvSpPr>
          <p:nvPr/>
        </p:nvSpPr>
        <p:spPr bwMode="auto">
          <a:xfrm>
            <a:off x="2143125" y="1285875"/>
            <a:ext cx="34290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81100" algn="l"/>
                <a:tab pos="1409700" algn="l"/>
                <a:tab pos="1638300" algn="l"/>
              </a:tabLst>
              <a:defRPr sz="3200">
                <a:solidFill>
                  <a:schemeClr val="tx1"/>
                </a:solidFill>
                <a:latin typeface="Times New Roman" panose="02020603050405020304" pitchFamily="18" charset="0"/>
              </a:defRPr>
            </a:lvl1pPr>
            <a:lvl2pPr>
              <a:spcBef>
                <a:spcPct val="20000"/>
              </a:spcBef>
              <a:buChar char="–"/>
              <a:tabLst>
                <a:tab pos="38100" algn="l"/>
                <a:tab pos="1181100" algn="l"/>
                <a:tab pos="1409700" algn="l"/>
                <a:tab pos="16383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81100" algn="l"/>
                <a:tab pos="1409700" algn="l"/>
                <a:tab pos="16383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Instruction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operands</a:t>
            </a:r>
          </a:p>
          <a:p>
            <a:pPr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   2 (typically)</a:t>
            </a:r>
          </a:p>
          <a:p>
            <a:pPr eaLnBrk="1" hangingPunct="1">
              <a:lnSpc>
                <a:spcPts val="2000"/>
              </a:lnSpc>
              <a:spcBef>
                <a:spcPct val="0"/>
              </a:spcBef>
              <a:buFont typeface="Wingdings" panose="05000000000000000000" pitchFamily="2" charset="2"/>
              <a:buNone/>
            </a:pPr>
            <a:r>
              <a:rPr kumimoji="0" lang="en-US" altLang="zh-CN" sz="1600" dirty="0">
                <a:solidFill>
                  <a:srgbClr val="000000"/>
                </a:solidFill>
                <a:latin typeface="Arial" panose="020B0604020202020204" pitchFamily="34" charset="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one</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from</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memory</a:t>
            </a:r>
            <a:endParaRPr kumimoji="0" lang="en-US" altLang="zh-CN" sz="1600" dirty="0">
              <a:solidFill>
                <a:srgbClr val="0000FF"/>
              </a:solidFill>
              <a:latin typeface="Arial" panose="020B0604020202020204" pitchFamily="34" charset="0"/>
            </a:endParaRP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Pros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fewer instructions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dense encoding</a:t>
            </a: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Cons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operand asymmetry</a:t>
            </a:r>
            <a:endParaRPr kumimoji="0" lang="en-US" altLang="zh-CN" sz="4000" dirty="0">
              <a:solidFill>
                <a:srgbClr val="000000"/>
              </a:solidFill>
              <a:latin typeface="Arial" panose="020B0604020202020204" pitchFamily="34" charset="0"/>
            </a:endParaRPr>
          </a:p>
          <a:p>
            <a:pPr lvl="1" eaLnBrk="1" hangingPunct="1">
              <a:lnSpc>
                <a:spcPts val="2000"/>
              </a:lnSpc>
              <a:spcBef>
                <a:spcPct val="0"/>
              </a:spcBef>
              <a:buFont typeface="Wingdings" panose="05000000000000000000" pitchFamily="2" charset="2"/>
              <a:buNone/>
            </a:pPr>
            <a:r>
              <a:rPr kumimoji="0" lang="en-US" altLang="zh-CN" sz="4000" dirty="0">
                <a:solidFill>
                  <a:srgbClr val="000000"/>
                </a:solidFill>
                <a:latin typeface="Arial" panose="020B0604020202020204" pitchFamily="34" charset="0"/>
              </a:rPr>
              <a:t>     </a:t>
            </a:r>
            <a:r>
              <a:rPr kumimoji="0" lang="en-US" altLang="zh-CN" sz="1600" dirty="0">
                <a:solidFill>
                  <a:srgbClr val="0000FF"/>
                </a:solidFill>
                <a:latin typeface="Arial" panose="020B0604020202020204" pitchFamily="34" charset="0"/>
              </a:rPr>
              <a:t>•</a:t>
            </a:r>
            <a:r>
              <a:rPr kumimoji="0" lang="en-US" altLang="zh-CN" sz="1600" dirty="0">
                <a:solidFill>
                  <a:srgbClr val="000000"/>
                </a:solidFill>
                <a:latin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rPr>
              <a:t>result</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destroys</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one</a:t>
            </a:r>
            <a:endParaRPr kumimoji="0" lang="en-US" altLang="zh-CN" sz="1600" dirty="0">
              <a:solidFill>
                <a:srgbClr val="0000FF"/>
              </a:solidFill>
              <a:latin typeface="Arial" panose="020B0604020202020204" pitchFamily="34" charset="0"/>
            </a:endParaRP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pipelining is hard</a:t>
            </a:r>
          </a:p>
          <a:p>
            <a:pPr lvl="1" eaLnBrk="1" hangingPunct="1">
              <a:lnSpc>
                <a:spcPts val="2000"/>
              </a:lnSpc>
              <a:spcBef>
                <a:spcPct val="0"/>
              </a:spcBef>
              <a:buFont typeface="Wingdings" panose="05000000000000000000" pitchFamily="2" charset="2"/>
              <a:buNone/>
            </a:pPr>
            <a:r>
              <a:rPr lang="en-US" altLang="zh-CN" sz="1600" dirty="0">
                <a:solidFill>
                  <a:srgbClr val="0000FF"/>
                </a:solidFill>
                <a:latin typeface="Arial" panose="020B0604020202020204" pitchFamily="34" charset="0"/>
                <a:ea typeface="新細明體" pitchFamily="18" charset="-120"/>
              </a:rPr>
              <a:t>             •</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different</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CPIs</a:t>
            </a:r>
            <a:endParaRPr kumimoji="0" lang="en-US" altLang="zh-CN" sz="1600" dirty="0">
              <a:solidFill>
                <a:srgbClr val="000000"/>
              </a:solidFill>
              <a:latin typeface="Arial" panose="020B0604020202020204" pitchFamily="34" charset="0"/>
            </a:endParaRP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Examples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IBM 360, 80x86,</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Motorola 68000, TI </a:t>
            </a:r>
            <a:endParaRPr lang="zh-CN" altLang="en-US" sz="3600" dirty="0">
              <a:solidFill>
                <a:srgbClr val="000000"/>
              </a:solidFill>
              <a:latin typeface="Arial" panose="020B0604020202020204" pitchFamily="34" charset="0"/>
              <a:ea typeface="新細明體" pitchFamily="18" charset="-120"/>
            </a:endParaRPr>
          </a:p>
        </p:txBody>
      </p:sp>
      <p:sp>
        <p:nvSpPr>
          <p:cNvPr id="7" name="矩形 6"/>
          <p:cNvSpPr/>
          <p:nvPr/>
        </p:nvSpPr>
        <p:spPr>
          <a:xfrm>
            <a:off x="285750" y="2428875"/>
            <a:ext cx="2362200" cy="523875"/>
          </a:xfrm>
          <a:prstGeom prst="rect">
            <a:avLst/>
          </a:prstGeom>
          <a:solidFill>
            <a:schemeClr val="bg1">
              <a:lumMod val="50000"/>
            </a:schemeClr>
          </a:solidFill>
        </p:spPr>
        <p:txBody>
          <a:bodyPr wrap="none">
            <a:spAutoFit/>
          </a:bodyPr>
          <a:lstStyle>
            <a:lvl1pPr>
              <a:defRPr kumimoji="1">
                <a:solidFill>
                  <a:schemeClr val="tx1"/>
                </a:solidFill>
                <a:latin typeface="Arial" panose="020B0604020202020204" pitchFamily="34" charset="0"/>
                <a:ea typeface="宋体" panose="02010600030101010101" pitchFamily="2" charset="-122"/>
              </a:defRPr>
            </a:lvl1pPr>
            <a:lvl2pPr marL="742950" indent="-285750">
              <a:defRPr kumimoji="1">
                <a:solidFill>
                  <a:schemeClr val="tx1"/>
                </a:solidFill>
                <a:latin typeface="Arial" panose="020B0604020202020204" pitchFamily="34" charset="0"/>
                <a:ea typeface="宋体" panose="02010600030101010101" pitchFamily="2" charset="-122"/>
              </a:defRPr>
            </a:lvl2pPr>
            <a:lvl3pPr marL="1143000" indent="-228600">
              <a:defRPr kumimoji="1">
                <a:solidFill>
                  <a:schemeClr val="tx1"/>
                </a:solidFill>
                <a:latin typeface="Arial" panose="020B0604020202020204" pitchFamily="34" charset="0"/>
                <a:ea typeface="宋体" panose="02010600030101010101" pitchFamily="2" charset="-122"/>
              </a:defRPr>
            </a:lvl3pPr>
            <a:lvl4pPr marL="1600200" indent="-228600">
              <a:defRPr kumimoji="1">
                <a:solidFill>
                  <a:schemeClr val="tx1"/>
                </a:solidFill>
                <a:latin typeface="Arial" panose="020B0604020202020204" pitchFamily="34" charset="0"/>
                <a:ea typeface="宋体" panose="02010600030101010101" pitchFamily="2" charset="-122"/>
              </a:defRPr>
            </a:lvl4pPr>
            <a:lvl5pPr marL="2057400" indent="-2286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Font typeface="Wingdings" panose="05000000000000000000" pitchFamily="2" charset="2"/>
              <a:buNone/>
              <a:defRPr/>
            </a:pPr>
            <a:r>
              <a:rPr lang="en-US" altLang="zh-CN" sz="2800">
                <a:solidFill>
                  <a:srgbClr val="47FFD1"/>
                </a:solidFill>
                <a:ea typeface="新細明體" pitchFamily="18" charset="-120"/>
                <a:cs typeface="Arial" panose="020B0604020202020204" pitchFamily="34" charset="0"/>
              </a:rPr>
              <a:t>a = b + (c * d)</a:t>
            </a:r>
            <a:endParaRPr lang="zh-CN" altLang="en-US" sz="2800">
              <a:solidFill>
                <a:srgbClr val="47FFD1"/>
              </a:solidFill>
              <a:ea typeface="新細明體" pitchFamily="18" charset="-120"/>
              <a:cs typeface="Arial" panose="020B0604020202020204" pitchFamily="34" charset="0"/>
            </a:endParaRPr>
          </a:p>
        </p:txBody>
      </p:sp>
      <p:sp>
        <p:nvSpPr>
          <p:cNvPr id="75782" name="矩形 7"/>
          <p:cNvSpPr>
            <a:spLocks noChangeArrowheads="1"/>
          </p:cNvSpPr>
          <p:nvPr/>
        </p:nvSpPr>
        <p:spPr bwMode="auto">
          <a:xfrm>
            <a:off x="214313" y="3500438"/>
            <a:ext cx="2500312" cy="2357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load r1, c</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mul r1, r1, d </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add r1, r1, b </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store r1, a</a:t>
            </a:r>
            <a:endParaRPr lang="zh-CN" altLang="en-US">
              <a:solidFill>
                <a:srgbClr val="FFFFFF"/>
              </a:solidFill>
              <a:latin typeface="Arial" panose="020B0604020202020204" pitchFamily="34" charset="0"/>
              <a:ea typeface="新細明體" pitchFamily="18" charset="-120"/>
              <a:cs typeface="Arial" panose="020B0604020202020204" pitchFamily="34" charset="0"/>
            </a:endParaRPr>
          </a:p>
        </p:txBody>
      </p:sp>
      <p:pic>
        <p:nvPicPr>
          <p:cNvPr id="757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143000"/>
            <a:ext cx="312420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24527"/>
    </mc:Choice>
    <mc:Fallback xmlns="">
      <p:transition spd="slow" advTm="1245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41325" y="396875"/>
            <a:ext cx="86201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800">
                <a:solidFill>
                  <a:srgbClr val="000000"/>
                </a:solidFill>
                <a:latin typeface="Arial" panose="020B0604020202020204" pitchFamily="34" charset="0"/>
                <a:cs typeface="Arial" panose="020B0604020202020204" pitchFamily="34" charset="0"/>
              </a:rPr>
              <a:t>Taxonomy of ISAs: Register-Register (or Load-Store)</a:t>
            </a:r>
          </a:p>
        </p:txBody>
      </p:sp>
      <p:sp>
        <p:nvSpPr>
          <p:cNvPr id="7782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78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463" y="1181100"/>
            <a:ext cx="30384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7829" name="矩形 5"/>
          <p:cNvSpPr>
            <a:spLocks noChangeArrowheads="1"/>
          </p:cNvSpPr>
          <p:nvPr/>
        </p:nvSpPr>
        <p:spPr bwMode="auto">
          <a:xfrm>
            <a:off x="2143125" y="1285875"/>
            <a:ext cx="3429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81100" algn="l"/>
                <a:tab pos="1409700" algn="l"/>
                <a:tab pos="1638300" algn="l"/>
              </a:tabLst>
              <a:defRPr sz="3200">
                <a:solidFill>
                  <a:schemeClr val="tx1"/>
                </a:solidFill>
                <a:latin typeface="Times New Roman" panose="02020603050405020304" pitchFamily="18" charset="0"/>
              </a:defRPr>
            </a:lvl1pPr>
            <a:lvl2pPr>
              <a:spcBef>
                <a:spcPct val="20000"/>
              </a:spcBef>
              <a:buChar char="–"/>
              <a:tabLst>
                <a:tab pos="38100" algn="l"/>
                <a:tab pos="1181100" algn="l"/>
                <a:tab pos="1409700" algn="l"/>
                <a:tab pos="16383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81100" algn="l"/>
                <a:tab pos="1409700" algn="l"/>
                <a:tab pos="16383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a:solidFill>
                  <a:srgbClr val="00009A"/>
                </a:solidFill>
                <a:latin typeface="Comic Sans MS" panose="030F0702030302020204" pitchFamily="66" charset="0"/>
              </a:rPr>
              <a:t>•</a:t>
            </a:r>
            <a:r>
              <a:rPr kumimoji="0" lang="en-US" altLang="zh-CN" sz="2400">
                <a:solidFill>
                  <a:srgbClr val="000000"/>
                </a:solidFill>
                <a:cs typeface="Times New Roman" panose="02020603050405020304" pitchFamily="18" charset="0"/>
              </a:rPr>
              <a:t> </a:t>
            </a:r>
            <a:r>
              <a:rPr kumimoji="0" lang="en-US" altLang="zh-CN" sz="2400">
                <a:solidFill>
                  <a:srgbClr val="00009A"/>
                </a:solidFill>
                <a:latin typeface="Comic Sans MS" panose="030F0702030302020204" pitchFamily="66" charset="0"/>
              </a:rPr>
              <a:t>Instruction</a:t>
            </a:r>
            <a:r>
              <a:rPr kumimoji="0" lang="en-US" altLang="zh-CN" sz="2400">
                <a:solidFill>
                  <a:srgbClr val="000000"/>
                </a:solidFill>
              </a:rPr>
              <a:t> </a:t>
            </a:r>
            <a:r>
              <a:rPr kumimoji="0" lang="en-US" altLang="zh-CN" sz="2400">
                <a:solidFill>
                  <a:srgbClr val="00009A"/>
                </a:solidFill>
                <a:latin typeface="Comic Sans MS" panose="030F0702030302020204" pitchFamily="66" charset="0"/>
              </a:rPr>
              <a:t>operands</a:t>
            </a:r>
          </a:p>
          <a:p>
            <a:pPr eaLnBrk="1" hangingPunct="1">
              <a:lnSpc>
                <a:spcPts val="2000"/>
              </a:lnSpc>
              <a:spcBef>
                <a:spcPct val="0"/>
              </a:spcBef>
              <a:buFont typeface="Wingdings" panose="05000000000000000000" pitchFamily="2" charset="2"/>
              <a:buNone/>
            </a:pPr>
            <a:r>
              <a:rPr kumimoji="0" lang="en-US" altLang="zh-CN" sz="3600">
                <a:solidFill>
                  <a:srgbClr val="000000"/>
                </a:solidFill>
                <a:latin typeface="Calibri" panose="020F0502020204030204" pitchFamily="34" charset="0"/>
              </a:rPr>
              <a:t>	   </a:t>
            </a:r>
            <a:r>
              <a:rPr kumimoji="0" lang="en-US" altLang="zh-CN" sz="1600">
                <a:solidFill>
                  <a:srgbClr val="000000"/>
                </a:solidFill>
                <a:latin typeface="Comic Sans MS" panose="030F0702030302020204" pitchFamily="66" charset="0"/>
              </a:rPr>
              <a:t>–</a:t>
            </a:r>
            <a:r>
              <a:rPr kumimoji="0" lang="en-US" altLang="zh-CN" sz="1600">
                <a:solidFill>
                  <a:srgbClr val="000000"/>
                </a:solidFill>
              </a:rPr>
              <a:t>   </a:t>
            </a:r>
            <a:r>
              <a:rPr kumimoji="0" lang="en-US" altLang="zh-CN" sz="1600">
                <a:solidFill>
                  <a:srgbClr val="000000"/>
                </a:solidFill>
                <a:latin typeface="Comic Sans MS" panose="030F0702030302020204" pitchFamily="66" charset="0"/>
              </a:rPr>
              <a:t>3 (typically)</a:t>
            </a:r>
          </a:p>
          <a:p>
            <a:pPr eaLnBrk="1" hangingPunct="1">
              <a:lnSpc>
                <a:spcPts val="2000"/>
              </a:lnSpc>
              <a:spcBef>
                <a:spcPct val="0"/>
              </a:spcBef>
              <a:buFont typeface="Wingdings" panose="05000000000000000000" pitchFamily="2" charset="2"/>
              <a:buNone/>
            </a:pPr>
            <a:r>
              <a:rPr kumimoji="0" lang="en-US" altLang="zh-CN" sz="1600">
                <a:solidFill>
                  <a:srgbClr val="000000"/>
                </a:solidFill>
                <a:latin typeface="Calibri" panose="020F0502020204030204" pitchFamily="34" charset="0"/>
              </a:rPr>
              <a:t>             </a:t>
            </a:r>
            <a:r>
              <a:rPr lang="en-US" altLang="zh-CN" sz="1600">
                <a:solidFill>
                  <a:srgbClr val="0000FF"/>
                </a:solidFill>
                <a:latin typeface="Comic Sans MS" panose="030F0702030302020204" pitchFamily="66" charset="0"/>
              </a:rPr>
              <a:t>•</a:t>
            </a:r>
            <a:r>
              <a:rPr lang="en-US" altLang="zh-CN" sz="1600">
                <a:solidFill>
                  <a:srgbClr val="000000"/>
                </a:solidFill>
              </a:rPr>
              <a:t> </a:t>
            </a:r>
            <a:r>
              <a:rPr lang="en-US" altLang="zh-CN" sz="1600">
                <a:solidFill>
                  <a:srgbClr val="0000FF"/>
                </a:solidFill>
                <a:latin typeface="Comic Sans MS" panose="030F0702030302020204" pitchFamily="66" charset="0"/>
              </a:rPr>
              <a:t>from</a:t>
            </a:r>
            <a:r>
              <a:rPr lang="en-US" altLang="zh-CN" sz="1600">
                <a:solidFill>
                  <a:srgbClr val="000000"/>
                </a:solidFill>
              </a:rPr>
              <a:t> </a:t>
            </a:r>
            <a:r>
              <a:rPr lang="en-US" altLang="zh-CN" sz="1600">
                <a:solidFill>
                  <a:srgbClr val="0000FF"/>
                </a:solidFill>
                <a:latin typeface="Comic Sans MS" panose="030F0702030302020204" pitchFamily="66" charset="0"/>
              </a:rPr>
              <a:t>registers</a:t>
            </a:r>
            <a:endParaRPr kumimoji="0" lang="en-US" altLang="zh-CN" sz="1600">
              <a:solidFill>
                <a:srgbClr val="0000FF"/>
              </a:solidFill>
              <a:latin typeface="Comic Sans MS" panose="030F0702030302020204" pitchFamily="66" charset="0"/>
            </a:endParaRPr>
          </a:p>
          <a:p>
            <a:pPr lvl="1" eaLnBrk="1" hangingPunct="1">
              <a:spcBef>
                <a:spcPct val="0"/>
              </a:spcBef>
              <a:buFont typeface="Wingdings" panose="05000000000000000000" pitchFamily="2" charset="2"/>
              <a:buNone/>
            </a:pPr>
            <a:r>
              <a:rPr kumimoji="0" lang="en-US" altLang="zh-CN" sz="2400">
                <a:solidFill>
                  <a:srgbClr val="00009A"/>
                </a:solidFill>
                <a:latin typeface="Comic Sans MS" panose="030F0702030302020204" pitchFamily="66" charset="0"/>
              </a:rPr>
              <a:t>•</a:t>
            </a:r>
            <a:r>
              <a:rPr kumimoji="0" lang="en-US" altLang="zh-CN" sz="2400">
                <a:solidFill>
                  <a:srgbClr val="000000"/>
                </a:solidFill>
              </a:rPr>
              <a:t> </a:t>
            </a:r>
            <a:r>
              <a:rPr kumimoji="0" lang="en-US" altLang="zh-CN" sz="2400">
                <a:solidFill>
                  <a:srgbClr val="00009A"/>
                </a:solidFill>
                <a:latin typeface="Comic Sans MS" panose="030F0702030302020204" pitchFamily="66" charset="0"/>
              </a:rPr>
              <a:t>Pros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Calibri" panose="020F0502020204030204" pitchFamily="34" charset="0"/>
              </a:rPr>
              <a:t>   </a:t>
            </a:r>
            <a:r>
              <a:rPr kumimoji="0" lang="en-US" altLang="zh-CN" sz="1600">
                <a:solidFill>
                  <a:srgbClr val="000000"/>
                </a:solidFill>
                <a:latin typeface="Comic Sans MS" panose="030F0702030302020204" pitchFamily="66" charset="0"/>
              </a:rPr>
              <a:t>–</a:t>
            </a:r>
            <a:r>
              <a:rPr kumimoji="0" lang="en-US" altLang="zh-CN" sz="1600">
                <a:solidFill>
                  <a:srgbClr val="000000"/>
                </a:solidFill>
              </a:rPr>
              <a:t>   </a:t>
            </a:r>
            <a:r>
              <a:rPr kumimoji="0" lang="en-US" altLang="zh-CN" sz="1600">
                <a:solidFill>
                  <a:srgbClr val="000000"/>
                </a:solidFill>
                <a:latin typeface="Comic Sans MS" panose="030F0702030302020204" pitchFamily="66" charset="0"/>
              </a:rPr>
              <a:t>simple, symmetric</a:t>
            </a:r>
          </a:p>
          <a:p>
            <a:pPr lvl="1" eaLnBrk="1" hangingPunct="1">
              <a:lnSpc>
                <a:spcPts val="2000"/>
              </a:lnSpc>
              <a:spcBef>
                <a:spcPct val="0"/>
              </a:spcBef>
              <a:buFont typeface="Wingdings" panose="05000000000000000000" pitchFamily="2" charset="2"/>
              <a:buNone/>
            </a:pPr>
            <a:r>
              <a:rPr kumimoji="0" lang="en-US" altLang="zh-CN" sz="1600">
                <a:solidFill>
                  <a:srgbClr val="000000"/>
                </a:solidFill>
                <a:latin typeface="Comic Sans MS" panose="030F0702030302020204" pitchFamily="66" charset="0"/>
              </a:rPr>
              <a:t>       </a:t>
            </a:r>
            <a:r>
              <a:rPr kumimoji="0" lang="en-US" altLang="zh-CN" sz="1600">
                <a:solidFill>
                  <a:srgbClr val="3333CC"/>
                </a:solidFill>
                <a:latin typeface="Comic Sans MS" panose="030F0702030302020204" pitchFamily="66" charset="0"/>
              </a:rPr>
              <a:t>•  faster instructions</a:t>
            </a:r>
          </a:p>
          <a:p>
            <a:pPr lvl="1" eaLnBrk="1" hangingPunct="1">
              <a:lnSpc>
                <a:spcPts val="2000"/>
              </a:lnSpc>
              <a:spcBef>
                <a:spcPct val="0"/>
              </a:spcBef>
              <a:buFont typeface="Wingdings" panose="05000000000000000000" pitchFamily="2" charset="2"/>
              <a:buNone/>
            </a:pPr>
            <a:r>
              <a:rPr kumimoji="0" lang="en-US" altLang="zh-CN" sz="1600">
                <a:solidFill>
                  <a:srgbClr val="3333CC"/>
                </a:solidFill>
                <a:latin typeface="Comic Sans MS" panose="030F0702030302020204" pitchFamily="66" charset="0"/>
              </a:rPr>
              <a:t>       • smarter compilation</a:t>
            </a:r>
          </a:p>
          <a:p>
            <a:pPr lvl="1" eaLnBrk="1" hangingPunct="1">
              <a:lnSpc>
                <a:spcPts val="2000"/>
              </a:lnSpc>
              <a:spcBef>
                <a:spcPct val="0"/>
              </a:spcBef>
              <a:buFont typeface="Wingdings" panose="05000000000000000000" pitchFamily="2" charset="2"/>
              <a:buNone/>
            </a:pPr>
            <a:r>
              <a:rPr kumimoji="0" lang="en-US" altLang="zh-CN" sz="2400">
                <a:solidFill>
                  <a:srgbClr val="00009A"/>
                </a:solidFill>
                <a:latin typeface="Comic Sans MS" panose="030F0702030302020204" pitchFamily="66" charset="0"/>
              </a:rPr>
              <a:t>•</a:t>
            </a:r>
            <a:r>
              <a:rPr kumimoji="0" lang="en-US" altLang="zh-CN" sz="2400">
                <a:solidFill>
                  <a:srgbClr val="000000"/>
                </a:solidFill>
              </a:rPr>
              <a:t> </a:t>
            </a:r>
            <a:r>
              <a:rPr kumimoji="0" lang="en-US" altLang="zh-CN" sz="2400">
                <a:solidFill>
                  <a:srgbClr val="00009A"/>
                </a:solidFill>
                <a:latin typeface="Comic Sans MS" panose="030F0702030302020204" pitchFamily="66" charset="0"/>
              </a:rPr>
              <a:t>Cons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Calibri" panose="020F0502020204030204" pitchFamily="34" charset="0"/>
              </a:rPr>
              <a:t>    </a:t>
            </a:r>
            <a:r>
              <a:rPr kumimoji="0" lang="en-US" altLang="zh-CN" sz="1600">
                <a:solidFill>
                  <a:srgbClr val="000000"/>
                </a:solidFill>
                <a:latin typeface="Comic Sans MS" panose="030F0702030302020204" pitchFamily="66" charset="0"/>
              </a:rPr>
              <a:t>–</a:t>
            </a:r>
            <a:r>
              <a:rPr kumimoji="0" lang="en-US" altLang="zh-CN" sz="1600">
                <a:solidFill>
                  <a:srgbClr val="000000"/>
                </a:solidFill>
              </a:rPr>
              <a:t>   </a:t>
            </a:r>
            <a:r>
              <a:rPr kumimoji="0" lang="en-US" altLang="zh-CN" sz="1600">
                <a:solidFill>
                  <a:srgbClr val="000000"/>
                </a:solidFill>
                <a:latin typeface="Comic Sans MS" panose="030F0702030302020204" pitchFamily="66" charset="0"/>
              </a:rPr>
              <a:t>higher instr. count</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Calibri" panose="020F0502020204030204" pitchFamily="34" charset="0"/>
              </a:rPr>
              <a:t>    </a:t>
            </a:r>
            <a:r>
              <a:rPr kumimoji="0" lang="en-US" altLang="zh-CN" sz="1600">
                <a:solidFill>
                  <a:srgbClr val="000000"/>
                </a:solidFill>
                <a:latin typeface="Comic Sans MS" panose="030F0702030302020204" pitchFamily="66" charset="0"/>
              </a:rPr>
              <a:t>–</a:t>
            </a:r>
            <a:r>
              <a:rPr kumimoji="0" lang="en-US" altLang="zh-CN" sz="1600">
                <a:solidFill>
                  <a:srgbClr val="000000"/>
                </a:solidFill>
              </a:rPr>
              <a:t>   </a:t>
            </a:r>
            <a:r>
              <a:rPr kumimoji="0" lang="en-US" altLang="zh-CN" sz="1600">
                <a:solidFill>
                  <a:srgbClr val="000000"/>
                </a:solidFill>
                <a:latin typeface="Comic Sans MS" panose="030F0702030302020204" pitchFamily="66" charset="0"/>
              </a:rPr>
              <a:t>longer encoding</a:t>
            </a:r>
          </a:p>
          <a:p>
            <a:pPr lvl="1" eaLnBrk="1" hangingPunct="1">
              <a:lnSpc>
                <a:spcPts val="2000"/>
              </a:lnSpc>
              <a:spcBef>
                <a:spcPct val="0"/>
              </a:spcBef>
              <a:buFont typeface="Wingdings" panose="05000000000000000000" pitchFamily="2" charset="2"/>
              <a:buNone/>
            </a:pPr>
            <a:r>
              <a:rPr kumimoji="0" lang="en-US" altLang="zh-CN" sz="1600">
                <a:solidFill>
                  <a:srgbClr val="000000"/>
                </a:solidFill>
                <a:latin typeface="Comic Sans MS" panose="030F0702030302020204" pitchFamily="66" charset="0"/>
              </a:rPr>
              <a:t>       -   lower density</a:t>
            </a:r>
          </a:p>
          <a:p>
            <a:pPr lvl="1" eaLnBrk="1" hangingPunct="1">
              <a:spcBef>
                <a:spcPct val="0"/>
              </a:spcBef>
              <a:buFont typeface="Wingdings" panose="05000000000000000000" pitchFamily="2" charset="2"/>
              <a:buNone/>
            </a:pPr>
            <a:r>
              <a:rPr kumimoji="0" lang="en-US" altLang="zh-CN" sz="2400">
                <a:solidFill>
                  <a:srgbClr val="00009A"/>
                </a:solidFill>
                <a:latin typeface="Comic Sans MS" panose="030F0702030302020204" pitchFamily="66" charset="0"/>
              </a:rPr>
              <a:t>•</a:t>
            </a:r>
            <a:r>
              <a:rPr kumimoji="0" lang="en-US" altLang="zh-CN" sz="2400">
                <a:solidFill>
                  <a:srgbClr val="000000"/>
                </a:solidFill>
              </a:rPr>
              <a:t> </a:t>
            </a:r>
            <a:r>
              <a:rPr kumimoji="0" lang="en-US" altLang="zh-CN" sz="2400">
                <a:solidFill>
                  <a:srgbClr val="00009A"/>
                </a:solidFill>
                <a:latin typeface="Comic Sans MS" panose="030F0702030302020204" pitchFamily="66" charset="0"/>
              </a:rPr>
              <a:t>Examples</a:t>
            </a:r>
          </a:p>
          <a:p>
            <a:pPr lvl="1" eaLnBrk="1" hangingPunct="1">
              <a:lnSpc>
                <a:spcPts val="2000"/>
              </a:lnSpc>
              <a:spcBef>
                <a:spcPct val="0"/>
              </a:spcBef>
              <a:buFont typeface="Wingdings" panose="05000000000000000000" pitchFamily="2" charset="2"/>
              <a:buNone/>
            </a:pPr>
            <a:r>
              <a:rPr kumimoji="0" lang="en-US" altLang="zh-CN" sz="3600">
                <a:solidFill>
                  <a:srgbClr val="000000"/>
                </a:solidFill>
                <a:latin typeface="Calibri" panose="020F0502020204030204" pitchFamily="34" charset="0"/>
              </a:rPr>
              <a:t>    </a:t>
            </a:r>
            <a:r>
              <a:rPr kumimoji="0" lang="en-US" altLang="zh-CN" sz="1600">
                <a:solidFill>
                  <a:srgbClr val="000000"/>
                </a:solidFill>
                <a:latin typeface="Comic Sans MS" panose="030F0702030302020204" pitchFamily="66" charset="0"/>
              </a:rPr>
              <a:t>-   </a:t>
            </a:r>
            <a:r>
              <a:rPr lang="en-US" altLang="zh-CN" sz="1600">
                <a:solidFill>
                  <a:srgbClr val="000000"/>
                </a:solidFill>
                <a:latin typeface="Comic Sans MS" panose="030F0702030302020204" pitchFamily="66" charset="0"/>
                <a:ea typeface="新細明體" pitchFamily="18" charset="-120"/>
              </a:rPr>
              <a:t>CDC6600, CRAY-1, </a:t>
            </a:r>
          </a:p>
          <a:p>
            <a:pPr lvl="1" eaLnBrk="1" hangingPunct="1">
              <a:lnSpc>
                <a:spcPts val="2000"/>
              </a:lnSpc>
              <a:spcBef>
                <a:spcPct val="0"/>
              </a:spcBef>
              <a:buFont typeface="Wingdings" panose="05000000000000000000" pitchFamily="2" charset="2"/>
              <a:buNone/>
            </a:pPr>
            <a:r>
              <a:rPr lang="en-US" altLang="zh-CN" sz="1600">
                <a:solidFill>
                  <a:srgbClr val="000000"/>
                </a:solidFill>
                <a:latin typeface="Comic Sans MS" panose="030F0702030302020204" pitchFamily="66" charset="0"/>
                <a:ea typeface="新細明體" pitchFamily="18" charset="-120"/>
              </a:rPr>
              <a:t>	Alpha, </a:t>
            </a:r>
            <a:r>
              <a:rPr lang="en-US" altLang="zh-CN" sz="1600">
                <a:solidFill>
                  <a:srgbClr val="FF0000"/>
                </a:solidFill>
                <a:latin typeface="Comic Sans MS" panose="030F0702030302020204" pitchFamily="66" charset="0"/>
                <a:ea typeface="新細明體" pitchFamily="18" charset="-120"/>
              </a:rPr>
              <a:t>MIPS</a:t>
            </a:r>
            <a:r>
              <a:rPr lang="en-US" altLang="zh-CN" sz="1600">
                <a:solidFill>
                  <a:srgbClr val="000000"/>
                </a:solidFill>
                <a:latin typeface="Comic Sans MS" panose="030F0702030302020204" pitchFamily="66" charset="0"/>
                <a:ea typeface="新細明體" pitchFamily="18" charset="-120"/>
              </a:rPr>
              <a:t>, SPARC, 	PowerPC</a:t>
            </a:r>
            <a:endParaRPr lang="zh-CN" altLang="en-US" sz="3600">
              <a:solidFill>
                <a:srgbClr val="000000"/>
              </a:solidFill>
              <a:latin typeface="Arial" panose="020B0604020202020204" pitchFamily="34" charset="0"/>
              <a:ea typeface="新細明體" pitchFamily="18" charset="-120"/>
            </a:endParaRPr>
          </a:p>
        </p:txBody>
      </p:sp>
      <p:sp>
        <p:nvSpPr>
          <p:cNvPr id="7" name="矩形 6"/>
          <p:cNvSpPr/>
          <p:nvPr/>
        </p:nvSpPr>
        <p:spPr>
          <a:xfrm>
            <a:off x="142875" y="2428875"/>
            <a:ext cx="2362200" cy="523875"/>
          </a:xfrm>
          <a:prstGeom prst="rect">
            <a:avLst/>
          </a:prstGeom>
          <a:solidFill>
            <a:schemeClr val="bg1">
              <a:lumMod val="50000"/>
            </a:schemeClr>
          </a:solidFill>
        </p:spPr>
        <p:txBody>
          <a:bodyPr wrap="none">
            <a:spAutoFit/>
          </a:bodyPr>
          <a:lstStyle>
            <a:lvl1pPr>
              <a:defRPr kumimoji="1">
                <a:solidFill>
                  <a:schemeClr val="tx1"/>
                </a:solidFill>
                <a:latin typeface="Arial" panose="020B0604020202020204" pitchFamily="34" charset="0"/>
                <a:ea typeface="宋体" panose="02010600030101010101" pitchFamily="2" charset="-122"/>
              </a:defRPr>
            </a:lvl1pPr>
            <a:lvl2pPr marL="742950" indent="-285750">
              <a:defRPr kumimoji="1">
                <a:solidFill>
                  <a:schemeClr val="tx1"/>
                </a:solidFill>
                <a:latin typeface="Arial" panose="020B0604020202020204" pitchFamily="34" charset="0"/>
                <a:ea typeface="宋体" panose="02010600030101010101" pitchFamily="2" charset="-122"/>
              </a:defRPr>
            </a:lvl2pPr>
            <a:lvl3pPr marL="1143000" indent="-228600">
              <a:defRPr kumimoji="1">
                <a:solidFill>
                  <a:schemeClr val="tx1"/>
                </a:solidFill>
                <a:latin typeface="Arial" panose="020B0604020202020204" pitchFamily="34" charset="0"/>
                <a:ea typeface="宋体" panose="02010600030101010101" pitchFamily="2" charset="-122"/>
              </a:defRPr>
            </a:lvl3pPr>
            <a:lvl4pPr marL="1600200" indent="-228600">
              <a:defRPr kumimoji="1">
                <a:solidFill>
                  <a:schemeClr val="tx1"/>
                </a:solidFill>
                <a:latin typeface="Arial" panose="020B0604020202020204" pitchFamily="34" charset="0"/>
                <a:ea typeface="宋体" panose="02010600030101010101" pitchFamily="2" charset="-122"/>
              </a:defRPr>
            </a:lvl4pPr>
            <a:lvl5pPr marL="2057400" indent="-2286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Font typeface="Wingdings" panose="05000000000000000000" pitchFamily="2" charset="2"/>
              <a:buNone/>
              <a:defRPr/>
            </a:pPr>
            <a:r>
              <a:rPr lang="en-US" altLang="zh-CN" sz="2800">
                <a:solidFill>
                  <a:srgbClr val="47FFD1"/>
                </a:solidFill>
                <a:ea typeface="新細明體" pitchFamily="18" charset="-120"/>
              </a:rPr>
              <a:t>a = b + (c * d)</a:t>
            </a:r>
            <a:endParaRPr lang="zh-CN" altLang="en-US" sz="2800">
              <a:solidFill>
                <a:srgbClr val="47FFD1"/>
              </a:solidFill>
              <a:ea typeface="新細明體" pitchFamily="18" charset="-120"/>
            </a:endParaRPr>
          </a:p>
        </p:txBody>
      </p:sp>
      <p:sp>
        <p:nvSpPr>
          <p:cNvPr id="77831" name="矩形 7"/>
          <p:cNvSpPr>
            <a:spLocks noChangeArrowheads="1"/>
          </p:cNvSpPr>
          <p:nvPr/>
        </p:nvSpPr>
        <p:spPr bwMode="auto">
          <a:xfrm>
            <a:off x="0" y="3071813"/>
            <a:ext cx="2714625" cy="3540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load r1, c</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load r2, d</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load r3, b</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mul r4, r1, r2 </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add r5, r4, r3</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rPr>
              <a:t>store r5, a</a:t>
            </a:r>
            <a:endParaRPr lang="zh-CN" altLang="en-US">
              <a:solidFill>
                <a:srgbClr val="FFFFFF"/>
              </a:solidFill>
              <a:latin typeface="Arial" panose="020B0604020202020204" pitchFamily="34" charset="0"/>
              <a:ea typeface="新細明體"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advTm="177829"/>
    </mc:Choice>
    <mc:Fallback xmlns="">
      <p:transition spd="slow" advTm="1778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41325" y="396875"/>
            <a:ext cx="68103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Taxonomy of ISAs: Memory-Memory</a:t>
            </a:r>
          </a:p>
        </p:txBody>
      </p:sp>
      <p:sp>
        <p:nvSpPr>
          <p:cNvPr id="7987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98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1181100"/>
            <a:ext cx="31527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9877" name="矩形 4"/>
          <p:cNvSpPr>
            <a:spLocks noChangeArrowheads="1"/>
          </p:cNvSpPr>
          <p:nvPr/>
        </p:nvSpPr>
        <p:spPr bwMode="auto">
          <a:xfrm>
            <a:off x="2143125" y="1285875"/>
            <a:ext cx="3429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81100" algn="l"/>
                <a:tab pos="1409700" algn="l"/>
                <a:tab pos="1638300" algn="l"/>
              </a:tabLst>
              <a:defRPr sz="3200">
                <a:solidFill>
                  <a:schemeClr val="tx1"/>
                </a:solidFill>
                <a:latin typeface="Times New Roman" panose="02020603050405020304" pitchFamily="18" charset="0"/>
              </a:defRPr>
            </a:lvl1pPr>
            <a:lvl2pPr>
              <a:spcBef>
                <a:spcPct val="20000"/>
              </a:spcBef>
              <a:buChar char="–"/>
              <a:tabLst>
                <a:tab pos="38100" algn="l"/>
                <a:tab pos="1181100" algn="l"/>
                <a:tab pos="1409700" algn="l"/>
                <a:tab pos="16383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81100" algn="l"/>
                <a:tab pos="1409700" algn="l"/>
                <a:tab pos="16383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Instruction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operands</a:t>
            </a:r>
          </a:p>
          <a:p>
            <a:pPr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   2 or 3 operands</a:t>
            </a:r>
          </a:p>
          <a:p>
            <a:pPr eaLnBrk="1" hangingPunct="1">
              <a:lnSpc>
                <a:spcPts val="2000"/>
              </a:lnSpc>
              <a:spcBef>
                <a:spcPct val="0"/>
              </a:spcBef>
              <a:buFont typeface="Wingdings" panose="05000000000000000000" pitchFamily="2" charset="2"/>
              <a:buNone/>
            </a:pPr>
            <a:r>
              <a:rPr kumimoji="0" lang="en-US" altLang="zh-CN" sz="1600" dirty="0">
                <a:solidFill>
                  <a:srgbClr val="000000"/>
                </a:solidFill>
                <a:latin typeface="Arial" panose="020B0604020202020204" pitchFamily="34" charset="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all</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from</a:t>
            </a:r>
            <a:r>
              <a:rPr lang="en-US" altLang="zh-CN" sz="1600" dirty="0">
                <a:solidFill>
                  <a:srgbClr val="000000"/>
                </a:solidFill>
                <a:latin typeface="Arial" panose="020B0604020202020204" pitchFamily="34" charset="0"/>
                <a:ea typeface="新細明體" pitchFamily="18" charset="-120"/>
                <a:cs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cs typeface="Arial" panose="020B0604020202020204" pitchFamily="34" charset="0"/>
              </a:rPr>
              <a:t>memory</a:t>
            </a:r>
            <a:endParaRPr kumimoji="0" lang="en-US" altLang="zh-CN" sz="1600" dirty="0">
              <a:solidFill>
                <a:srgbClr val="0000FF"/>
              </a:solidFill>
              <a:latin typeface="Arial" panose="020B0604020202020204" pitchFamily="34" charset="0"/>
            </a:endParaRP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Pros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most compact 	 	instruction count</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no need of registers</a:t>
            </a: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Cons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large variation in    	instruction lengths </a:t>
            </a:r>
          </a:p>
          <a:p>
            <a:pPr lvl="1" eaLnBrk="1" hangingPunct="1">
              <a:lnSpc>
                <a:spcPts val="2000"/>
              </a:lnSpc>
              <a:spcBef>
                <a:spcPct val="0"/>
              </a:spcBef>
              <a:buFont typeface="Wingdings" panose="05000000000000000000" pitchFamily="2" charset="2"/>
              <a:buNone/>
            </a:pPr>
            <a:r>
              <a:rPr kumimoji="0" lang="en-US" altLang="zh-CN" sz="4000" dirty="0">
                <a:solidFill>
                  <a:srgbClr val="000000"/>
                </a:solidFill>
                <a:latin typeface="Arial" panose="020B0604020202020204" pitchFamily="34" charset="0"/>
              </a:rPr>
              <a:t>	 </a:t>
            </a:r>
            <a:r>
              <a:rPr kumimoji="0" lang="en-US" altLang="zh-CN" sz="1600" dirty="0">
                <a:solidFill>
                  <a:srgbClr val="0000FF"/>
                </a:solidFill>
                <a:latin typeface="Arial" panose="020B0604020202020204" pitchFamily="34" charset="0"/>
              </a:rPr>
              <a:t>•</a:t>
            </a:r>
            <a:r>
              <a:rPr kumimoji="0" lang="en-US" altLang="zh-CN" sz="1600" dirty="0">
                <a:solidFill>
                  <a:srgbClr val="000000"/>
                </a:solidFill>
                <a:latin typeface="Arial" panose="020B0604020202020204" pitchFamily="34" charset="0"/>
              </a:rPr>
              <a:t> </a:t>
            </a:r>
            <a:r>
              <a:rPr lang="en-US" altLang="zh-CN" sz="1600" dirty="0">
                <a:solidFill>
                  <a:srgbClr val="0000FF"/>
                </a:solidFill>
                <a:latin typeface="Arial" panose="020B0604020202020204" pitchFamily="34" charset="0"/>
                <a:ea typeface="新細明體" pitchFamily="18" charset="-120"/>
              </a:rPr>
              <a:t>result</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destroys</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one</a:t>
            </a:r>
            <a:endParaRPr kumimoji="0" lang="en-US" altLang="zh-CN" sz="1600" dirty="0">
              <a:solidFill>
                <a:srgbClr val="0000FF"/>
              </a:solidFill>
              <a:latin typeface="Arial" panose="020B0604020202020204" pitchFamily="34" charset="0"/>
            </a:endParaRP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pipelining is hard</a:t>
            </a:r>
          </a:p>
          <a:p>
            <a:pPr lvl="1" eaLnBrk="1" hangingPunct="1">
              <a:lnSpc>
                <a:spcPts val="2000"/>
              </a:lnSpc>
              <a:spcBef>
                <a:spcPct val="0"/>
              </a:spcBef>
              <a:buFont typeface="Wingdings" panose="05000000000000000000" pitchFamily="2" charset="2"/>
              <a:buNone/>
            </a:pPr>
            <a:r>
              <a:rPr lang="en-US" altLang="zh-CN" sz="1600" dirty="0">
                <a:solidFill>
                  <a:srgbClr val="0000FF"/>
                </a:solidFill>
                <a:latin typeface="Arial" panose="020B0604020202020204" pitchFamily="34" charset="0"/>
                <a:ea typeface="新細明體" pitchFamily="18" charset="-120"/>
              </a:rPr>
              <a:t>               •</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very different</a:t>
            </a:r>
            <a:r>
              <a:rPr lang="en-US" altLang="zh-CN" sz="1600" dirty="0">
                <a:solidFill>
                  <a:srgbClr val="000000"/>
                </a:solidFill>
                <a:latin typeface="Arial" panose="020B0604020202020204" pitchFamily="34" charset="0"/>
                <a:ea typeface="新細明體" pitchFamily="18" charset="-120"/>
              </a:rPr>
              <a:t> </a:t>
            </a:r>
            <a:r>
              <a:rPr lang="en-US" altLang="zh-CN" sz="1600" dirty="0">
                <a:solidFill>
                  <a:srgbClr val="0000FF"/>
                </a:solidFill>
                <a:latin typeface="Arial" panose="020B0604020202020204" pitchFamily="34" charset="0"/>
                <a:ea typeface="新細明體" pitchFamily="18" charset="-120"/>
              </a:rPr>
              <a:t>CPIs</a:t>
            </a:r>
            <a:endParaRPr kumimoji="0" lang="en-US" altLang="zh-CN" sz="1600" dirty="0">
              <a:solidFill>
                <a:srgbClr val="000000"/>
              </a:solidFill>
              <a:latin typeface="Arial" panose="020B0604020202020204" pitchFamily="34" charset="0"/>
            </a:endParaRPr>
          </a:p>
          <a:p>
            <a:pPr lvl="1"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rPr>
              <a:t>•</a:t>
            </a:r>
            <a:r>
              <a:rPr kumimoji="0" lang="en-US" altLang="zh-CN" sz="2400" dirty="0">
                <a:solidFill>
                  <a:srgbClr val="000000"/>
                </a:solidFill>
                <a:latin typeface="Arial" panose="020B0604020202020204" pitchFamily="34" charset="0"/>
              </a:rPr>
              <a:t>   </a:t>
            </a:r>
            <a:r>
              <a:rPr kumimoji="0" lang="en-US" altLang="zh-CN" sz="2400" dirty="0">
                <a:solidFill>
                  <a:srgbClr val="00009A"/>
                </a:solidFill>
                <a:latin typeface="Arial" panose="020B0604020202020204" pitchFamily="34" charset="0"/>
              </a:rPr>
              <a:t>Examples</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 </a:t>
            </a:r>
            <a:r>
              <a:rPr kumimoji="0" lang="en-US" altLang="zh-CN" sz="1600" dirty="0">
                <a:solidFill>
                  <a:srgbClr val="000000"/>
                </a:solidFill>
                <a:latin typeface="Arial" panose="020B0604020202020204" pitchFamily="34" charset="0"/>
              </a:rPr>
              <a:t> VAX (some instr.)</a:t>
            </a:r>
          </a:p>
          <a:p>
            <a:pPr lvl="1" eaLnBrk="1" hangingPunct="1">
              <a:lnSpc>
                <a:spcPts val="20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rPr>
              <a:t>	</a:t>
            </a:r>
            <a:r>
              <a:rPr kumimoji="0" lang="en-US" altLang="zh-CN" sz="1600" dirty="0">
                <a:solidFill>
                  <a:srgbClr val="000000"/>
                </a:solidFill>
                <a:latin typeface="Arial" panose="020B0604020202020204" pitchFamily="34" charset="0"/>
              </a:rPr>
              <a:t> -   </a:t>
            </a:r>
            <a:r>
              <a:rPr lang="en-US" altLang="zh-CN" sz="1600" dirty="0">
                <a:solidFill>
                  <a:srgbClr val="000000"/>
                </a:solidFill>
                <a:latin typeface="Arial" panose="020B0604020202020204" pitchFamily="34" charset="0"/>
                <a:ea typeface="新細明體" pitchFamily="18" charset="-120"/>
              </a:rPr>
              <a:t>not used nowadays</a:t>
            </a:r>
            <a:endParaRPr lang="zh-CN" altLang="en-US" sz="3600" dirty="0">
              <a:solidFill>
                <a:srgbClr val="000000"/>
              </a:solidFill>
              <a:latin typeface="Arial" panose="020B0604020202020204" pitchFamily="34" charset="0"/>
              <a:ea typeface="新細明體" pitchFamily="18" charset="-120"/>
            </a:endParaRPr>
          </a:p>
        </p:txBody>
      </p:sp>
      <p:sp>
        <p:nvSpPr>
          <p:cNvPr id="6" name="矩形 5"/>
          <p:cNvSpPr/>
          <p:nvPr/>
        </p:nvSpPr>
        <p:spPr>
          <a:xfrm>
            <a:off x="285750" y="2428875"/>
            <a:ext cx="2362200" cy="523875"/>
          </a:xfrm>
          <a:prstGeom prst="rect">
            <a:avLst/>
          </a:prstGeom>
          <a:solidFill>
            <a:schemeClr val="bg1">
              <a:lumMod val="50000"/>
            </a:schemeClr>
          </a:solidFill>
        </p:spPr>
        <p:txBody>
          <a:bodyPr wrap="none">
            <a:spAutoFit/>
          </a:bodyPr>
          <a:lstStyle>
            <a:lvl1pPr>
              <a:defRPr kumimoji="1">
                <a:solidFill>
                  <a:schemeClr val="tx1"/>
                </a:solidFill>
                <a:latin typeface="Arial" panose="020B0604020202020204" pitchFamily="34" charset="0"/>
                <a:ea typeface="宋体" panose="02010600030101010101" pitchFamily="2" charset="-122"/>
              </a:defRPr>
            </a:lvl1pPr>
            <a:lvl2pPr marL="742950" indent="-285750">
              <a:defRPr kumimoji="1">
                <a:solidFill>
                  <a:schemeClr val="tx1"/>
                </a:solidFill>
                <a:latin typeface="Arial" panose="020B0604020202020204" pitchFamily="34" charset="0"/>
                <a:ea typeface="宋体" panose="02010600030101010101" pitchFamily="2" charset="-122"/>
              </a:defRPr>
            </a:lvl2pPr>
            <a:lvl3pPr marL="1143000" indent="-228600">
              <a:defRPr kumimoji="1">
                <a:solidFill>
                  <a:schemeClr val="tx1"/>
                </a:solidFill>
                <a:latin typeface="Arial" panose="020B0604020202020204" pitchFamily="34" charset="0"/>
                <a:ea typeface="宋体" panose="02010600030101010101" pitchFamily="2" charset="-122"/>
              </a:defRPr>
            </a:lvl3pPr>
            <a:lvl4pPr marL="1600200" indent="-228600">
              <a:defRPr kumimoji="1">
                <a:solidFill>
                  <a:schemeClr val="tx1"/>
                </a:solidFill>
                <a:latin typeface="Arial" panose="020B0604020202020204" pitchFamily="34" charset="0"/>
                <a:ea typeface="宋体" panose="02010600030101010101" pitchFamily="2" charset="-122"/>
              </a:defRPr>
            </a:lvl4pPr>
            <a:lvl5pPr marL="2057400" indent="-2286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Font typeface="Wingdings" panose="05000000000000000000" pitchFamily="2" charset="2"/>
              <a:buNone/>
              <a:defRPr/>
            </a:pPr>
            <a:r>
              <a:rPr lang="en-US" altLang="zh-CN" sz="2800">
                <a:solidFill>
                  <a:srgbClr val="47FFD1"/>
                </a:solidFill>
                <a:ea typeface="新細明體" pitchFamily="18" charset="-120"/>
                <a:cs typeface="Arial" panose="020B0604020202020204" pitchFamily="34" charset="0"/>
              </a:rPr>
              <a:t>a = b + (c * d)</a:t>
            </a:r>
            <a:endParaRPr lang="zh-CN" altLang="en-US" sz="2800">
              <a:solidFill>
                <a:srgbClr val="47FFD1"/>
              </a:solidFill>
              <a:ea typeface="新細明體" pitchFamily="18" charset="-120"/>
              <a:cs typeface="Arial" panose="020B0604020202020204" pitchFamily="34" charset="0"/>
            </a:endParaRPr>
          </a:p>
        </p:txBody>
      </p:sp>
      <p:sp>
        <p:nvSpPr>
          <p:cNvPr id="79879" name="矩形 6"/>
          <p:cNvSpPr>
            <a:spLocks noChangeArrowheads="1"/>
          </p:cNvSpPr>
          <p:nvPr/>
        </p:nvSpPr>
        <p:spPr bwMode="auto">
          <a:xfrm>
            <a:off x="214313" y="3500438"/>
            <a:ext cx="2500312" cy="11763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mul e, c, d</a:t>
            </a:r>
          </a:p>
          <a:p>
            <a:pPr eaLnBrk="1" hangingPunct="1">
              <a:buClr>
                <a:srgbClr val="0000FF"/>
              </a:buClr>
              <a:buFont typeface="Wingdings" panose="05000000000000000000" pitchFamily="2" charset="2"/>
              <a:buNone/>
            </a:pPr>
            <a:r>
              <a:rPr lang="pt-BR" altLang="zh-CN">
                <a:solidFill>
                  <a:srgbClr val="FFFFFF"/>
                </a:solidFill>
                <a:latin typeface="Arial" panose="020B0604020202020204" pitchFamily="34" charset="0"/>
                <a:ea typeface="新細明體" pitchFamily="18" charset="-120"/>
                <a:cs typeface="Arial" panose="020B0604020202020204" pitchFamily="34" charset="0"/>
              </a:rPr>
              <a:t>add a, e, b</a:t>
            </a:r>
            <a:endParaRPr lang="zh-CN" altLang="en-US">
              <a:solidFill>
                <a:srgbClr val="FFFFFF"/>
              </a:solidFill>
              <a:latin typeface="Arial" panose="020B0604020202020204" pitchFamily="34" charset="0"/>
              <a:ea typeface="新細明體"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5047"/>
    </mc:Choice>
    <mc:Fallback xmlns="">
      <p:transition spd="slow" advTm="7504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441325" y="396875"/>
            <a:ext cx="29416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GPR Machines</a:t>
            </a:r>
            <a:endParaRPr kumimoji="0" lang="en-US" altLang="zh-CN">
              <a:solidFill>
                <a:srgbClr val="000000"/>
              </a:solidFill>
              <a:latin typeface="Arial" panose="020B0604020202020204" pitchFamily="34" charset="0"/>
              <a:cs typeface="Arial" panose="020B0604020202020204" pitchFamily="34" charset="0"/>
            </a:endParaRPr>
          </a:p>
        </p:txBody>
      </p:sp>
      <p:sp>
        <p:nvSpPr>
          <p:cNvPr id="8192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Rectangle 3"/>
          <p:cNvSpPr>
            <a:spLocks noChangeArrowheads="1"/>
          </p:cNvSpPr>
          <p:nvPr/>
        </p:nvSpPr>
        <p:spPr bwMode="auto">
          <a:xfrm>
            <a:off x="296863" y="1628775"/>
            <a:ext cx="1196975" cy="3787775"/>
          </a:xfrm>
          <a:prstGeom prst="rect">
            <a:avLst/>
          </a:prstGeom>
          <a:solidFill>
            <a:srgbClr val="0000CC"/>
          </a:solidFill>
          <a:ln w="28575">
            <a:solidFill>
              <a:srgbClr val="000000"/>
            </a:solidFill>
            <a:miter lim="800000"/>
            <a:headEnd/>
            <a:tailEnd/>
          </a:ln>
          <a:effectLst/>
          <a:extLst/>
        </p:spPr>
        <p:txBody>
          <a:bodyPr lIns="92075" tIns="46038" rIns="92075" bIns="46038">
            <a:spAutoFit/>
          </a:bodyPr>
          <a:lstStyle/>
          <a:p>
            <a:pPr fontAlgn="auto">
              <a:spcAft>
                <a:spcPts val="0"/>
              </a:spcAft>
              <a:defRPr/>
            </a:pPr>
            <a:r>
              <a:rPr kumimoji="0" lang="en-US" altLang="ko-KR" sz="1600" kern="0">
                <a:solidFill>
                  <a:srgbClr val="FFFF00"/>
                </a:solidFill>
                <a:ea typeface="견명조" pitchFamily="18" charset="-127"/>
              </a:rPr>
              <a:t>Type</a:t>
            </a:r>
          </a:p>
          <a:p>
            <a:pPr fontAlgn="auto">
              <a:spcAft>
                <a:spcPts val="0"/>
              </a:spcAft>
              <a:defRPr/>
            </a:pPr>
            <a:endParaRPr kumimoji="0" lang="en-US" altLang="ko-KR" sz="1600" kern="0">
              <a:solidFill>
                <a:srgbClr val="FFFF00"/>
              </a:solidFill>
              <a:ea typeface="견명조" pitchFamily="18" charset="-127"/>
            </a:endParaRPr>
          </a:p>
          <a:p>
            <a:pPr fontAlgn="auto">
              <a:spcAft>
                <a:spcPts val="0"/>
              </a:spcAft>
              <a:defRPr/>
            </a:pPr>
            <a:r>
              <a:rPr kumimoji="0" lang="en-US" altLang="ko-KR" sz="1600" kern="0">
                <a:solidFill>
                  <a:srgbClr val="FFFF00"/>
                </a:solidFill>
                <a:ea typeface="견명조" pitchFamily="18" charset="-127"/>
              </a:rPr>
              <a:t>Register-register</a:t>
            </a:r>
          </a:p>
          <a:p>
            <a:pPr fontAlgn="auto">
              <a:spcAft>
                <a:spcPts val="0"/>
              </a:spcAft>
              <a:defRPr/>
            </a:pPr>
            <a:r>
              <a:rPr kumimoji="0" lang="en-US" altLang="ko-KR" sz="1600" kern="0">
                <a:solidFill>
                  <a:srgbClr val="FFFF00"/>
                </a:solidFill>
                <a:ea typeface="견명조" pitchFamily="18" charset="-127"/>
              </a:rPr>
              <a:t>(0,3)</a:t>
            </a:r>
          </a:p>
          <a:p>
            <a:pPr fontAlgn="auto">
              <a:spcAft>
                <a:spcPts val="0"/>
              </a:spcAft>
              <a:defRPr/>
            </a:pPr>
            <a:endParaRPr kumimoji="0" lang="en-US" altLang="ko-KR" sz="1600" kern="0">
              <a:solidFill>
                <a:srgbClr val="FFFF00"/>
              </a:solidFill>
              <a:ea typeface="견명조" pitchFamily="18" charset="-127"/>
            </a:endParaRPr>
          </a:p>
          <a:p>
            <a:pPr fontAlgn="auto">
              <a:spcAft>
                <a:spcPts val="0"/>
              </a:spcAft>
              <a:defRPr/>
            </a:pPr>
            <a:r>
              <a:rPr kumimoji="0" lang="en-US" altLang="ko-KR" sz="1600" kern="0">
                <a:solidFill>
                  <a:srgbClr val="FFFF00"/>
                </a:solidFill>
                <a:ea typeface="견명조" pitchFamily="18" charset="-127"/>
              </a:rPr>
              <a:t>Register-memory</a:t>
            </a:r>
          </a:p>
          <a:p>
            <a:pPr fontAlgn="auto">
              <a:spcAft>
                <a:spcPts val="0"/>
              </a:spcAft>
              <a:defRPr/>
            </a:pPr>
            <a:r>
              <a:rPr kumimoji="0" lang="en-US" altLang="ko-KR" sz="1600" kern="0">
                <a:solidFill>
                  <a:srgbClr val="FFFF00"/>
                </a:solidFill>
                <a:ea typeface="견명조" pitchFamily="18" charset="-127"/>
              </a:rPr>
              <a:t>(1,2)</a:t>
            </a:r>
          </a:p>
          <a:p>
            <a:pPr fontAlgn="auto">
              <a:spcAft>
                <a:spcPts val="0"/>
              </a:spcAft>
              <a:defRPr/>
            </a:pPr>
            <a:endParaRPr kumimoji="0" lang="en-US" altLang="ko-KR" sz="1600" kern="0">
              <a:solidFill>
                <a:srgbClr val="FFFF00"/>
              </a:solidFill>
              <a:ea typeface="견명조" pitchFamily="18" charset="-127"/>
            </a:endParaRPr>
          </a:p>
          <a:p>
            <a:pPr fontAlgn="auto">
              <a:spcAft>
                <a:spcPts val="0"/>
              </a:spcAft>
              <a:defRPr/>
            </a:pPr>
            <a:endParaRPr kumimoji="0" lang="en-US" altLang="ko-KR" sz="1600" kern="0">
              <a:solidFill>
                <a:srgbClr val="FFFF00"/>
              </a:solidFill>
              <a:ea typeface="견명조" pitchFamily="18" charset="-127"/>
            </a:endParaRPr>
          </a:p>
          <a:p>
            <a:pPr fontAlgn="auto">
              <a:spcAft>
                <a:spcPts val="0"/>
              </a:spcAft>
              <a:defRPr/>
            </a:pPr>
            <a:r>
              <a:rPr kumimoji="0" lang="en-US" altLang="ko-KR" sz="1600" kern="0">
                <a:solidFill>
                  <a:srgbClr val="FFFF00"/>
                </a:solidFill>
                <a:ea typeface="견명조" pitchFamily="18" charset="-127"/>
              </a:rPr>
              <a:t>Memory-memory</a:t>
            </a:r>
          </a:p>
          <a:p>
            <a:pPr fontAlgn="auto">
              <a:spcAft>
                <a:spcPts val="0"/>
              </a:spcAft>
              <a:defRPr/>
            </a:pPr>
            <a:r>
              <a:rPr kumimoji="0" lang="en-US" altLang="ko-KR" sz="1600" kern="0">
                <a:solidFill>
                  <a:srgbClr val="FFFF00"/>
                </a:solidFill>
                <a:ea typeface="견명조" pitchFamily="18" charset="-127"/>
              </a:rPr>
              <a:t>(3,3)</a:t>
            </a:r>
          </a:p>
          <a:p>
            <a:pPr fontAlgn="auto">
              <a:spcAft>
                <a:spcPts val="0"/>
              </a:spcAft>
              <a:defRPr/>
            </a:pPr>
            <a:endParaRPr kumimoji="0" lang="en-US" altLang="ko-KR" sz="1600" kern="0">
              <a:solidFill>
                <a:srgbClr val="FFFF00"/>
              </a:solidFill>
              <a:ea typeface="견명조" pitchFamily="18" charset="-127"/>
            </a:endParaRPr>
          </a:p>
        </p:txBody>
      </p:sp>
      <p:sp>
        <p:nvSpPr>
          <p:cNvPr id="81925" name="Rectangle 4"/>
          <p:cNvSpPr>
            <a:spLocks noChangeArrowheads="1"/>
          </p:cNvSpPr>
          <p:nvPr/>
        </p:nvSpPr>
        <p:spPr bwMode="auto">
          <a:xfrm>
            <a:off x="1503363" y="1641475"/>
            <a:ext cx="3584575" cy="3786188"/>
          </a:xfrm>
          <a:prstGeom prst="rect">
            <a:avLst/>
          </a:prstGeom>
          <a:solidFill>
            <a:srgbClr val="FFFF00"/>
          </a:solidFill>
          <a:ln w="9525">
            <a:solidFill>
              <a:srgbClr val="000000"/>
            </a:solidFill>
            <a:miter lim="800000"/>
            <a:headEnd/>
            <a:tailEnd/>
          </a:ln>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600">
                <a:solidFill>
                  <a:srgbClr val="3333FF"/>
                </a:solidFill>
                <a:latin typeface="Arial" panose="020B0604020202020204" pitchFamily="34" charset="0"/>
                <a:ea typeface="Dotum" pitchFamily="34" charset="-127"/>
              </a:rPr>
              <a:t>Advantages</a:t>
            </a:r>
          </a:p>
          <a:p>
            <a:pPr>
              <a:spcBef>
                <a:spcPct val="0"/>
              </a:spcBef>
              <a:buFontTx/>
              <a:buNone/>
            </a:pPr>
            <a:endParaRPr kumimoji="0" lang="en-US" altLang="ko-KR" sz="1600">
              <a:solidFill>
                <a:srgbClr val="3333FF"/>
              </a:solidFill>
              <a:latin typeface="Arial" panose="020B0604020202020204" pitchFamily="34" charset="0"/>
              <a:ea typeface="Dotum" pitchFamily="34" charset="-127"/>
            </a:endParaRPr>
          </a:p>
          <a:p>
            <a:pPr>
              <a:spcBef>
                <a:spcPct val="0"/>
              </a:spcBef>
              <a:buFontTx/>
              <a:buNone/>
            </a:pPr>
            <a:r>
              <a:rPr kumimoji="0" lang="en-US" altLang="ko-KR" sz="1600">
                <a:solidFill>
                  <a:srgbClr val="3333FF"/>
                </a:solidFill>
                <a:latin typeface="Arial" panose="020B0604020202020204" pitchFamily="34" charset="0"/>
                <a:ea typeface="Dotum" pitchFamily="34" charset="-127"/>
              </a:rPr>
              <a:t>Simple,                                         fixed-length instr. encoding.</a:t>
            </a:r>
          </a:p>
          <a:p>
            <a:pPr>
              <a:spcBef>
                <a:spcPct val="0"/>
              </a:spcBef>
              <a:buFontTx/>
              <a:buNone/>
            </a:pPr>
            <a:r>
              <a:rPr kumimoji="0" lang="en-US" altLang="ko-KR" sz="1600">
                <a:solidFill>
                  <a:srgbClr val="3333FF"/>
                </a:solidFill>
                <a:latin typeface="Arial" panose="020B0604020202020204" pitchFamily="34" charset="0"/>
                <a:ea typeface="Dotum" pitchFamily="34" charset="-127"/>
              </a:rPr>
              <a:t>Simple code generation model</a:t>
            </a:r>
          </a:p>
          <a:p>
            <a:pPr>
              <a:spcBef>
                <a:spcPct val="0"/>
              </a:spcBef>
              <a:buFontTx/>
              <a:buNone/>
            </a:pPr>
            <a:endParaRPr kumimoji="0" lang="en-US" altLang="ko-KR" sz="1600">
              <a:solidFill>
                <a:srgbClr val="3333FF"/>
              </a:solidFill>
              <a:latin typeface="Arial" panose="020B0604020202020204" pitchFamily="34" charset="0"/>
              <a:ea typeface="Dotum" pitchFamily="34" charset="-127"/>
            </a:endParaRPr>
          </a:p>
          <a:p>
            <a:pPr>
              <a:spcBef>
                <a:spcPct val="0"/>
              </a:spcBef>
              <a:buFontTx/>
              <a:buNone/>
            </a:pPr>
            <a:r>
              <a:rPr kumimoji="0" lang="en-US" altLang="ko-KR" sz="1600">
                <a:solidFill>
                  <a:srgbClr val="3333FF"/>
                </a:solidFill>
                <a:latin typeface="Arial" panose="020B0604020202020204" pitchFamily="34" charset="0"/>
                <a:ea typeface="Dotum" pitchFamily="34" charset="-127"/>
              </a:rPr>
              <a:t>Data can be accessed without loading first. </a:t>
            </a:r>
          </a:p>
          <a:p>
            <a:pPr>
              <a:spcBef>
                <a:spcPct val="0"/>
              </a:spcBef>
              <a:buFontTx/>
              <a:buNone/>
            </a:pPr>
            <a:r>
              <a:rPr kumimoji="0" lang="en-US" altLang="ko-KR" sz="1600">
                <a:solidFill>
                  <a:srgbClr val="3333FF"/>
                </a:solidFill>
                <a:latin typeface="Arial" panose="020B0604020202020204" pitchFamily="34" charset="0"/>
                <a:ea typeface="Dotum" pitchFamily="34" charset="-127"/>
              </a:rPr>
              <a:t>Instruction format tends to be easy to encode and yields good density.</a:t>
            </a:r>
          </a:p>
          <a:p>
            <a:pPr>
              <a:spcBef>
                <a:spcPct val="0"/>
              </a:spcBef>
              <a:buFontTx/>
              <a:buNone/>
            </a:pPr>
            <a:endParaRPr kumimoji="0" lang="en-US" altLang="ko-KR" sz="1600">
              <a:solidFill>
                <a:srgbClr val="3333FF"/>
              </a:solidFill>
              <a:latin typeface="Arial" panose="020B0604020202020204" pitchFamily="34" charset="0"/>
              <a:ea typeface="Dotum" pitchFamily="34" charset="-127"/>
            </a:endParaRPr>
          </a:p>
          <a:p>
            <a:pPr>
              <a:spcBef>
                <a:spcPct val="0"/>
              </a:spcBef>
              <a:buFontTx/>
              <a:buNone/>
            </a:pPr>
            <a:r>
              <a:rPr kumimoji="0" lang="en-US" altLang="ko-KR" sz="1600">
                <a:solidFill>
                  <a:srgbClr val="3333FF"/>
                </a:solidFill>
                <a:latin typeface="Arial" panose="020B0604020202020204" pitchFamily="34" charset="0"/>
                <a:ea typeface="Dotum" pitchFamily="34" charset="-127"/>
              </a:rPr>
              <a:t>Program becomes most compact. </a:t>
            </a:r>
          </a:p>
          <a:p>
            <a:pPr>
              <a:spcBef>
                <a:spcPct val="0"/>
              </a:spcBef>
              <a:buFontTx/>
              <a:buNone/>
            </a:pPr>
            <a:r>
              <a:rPr kumimoji="0" lang="en-US" altLang="ko-KR" sz="1600">
                <a:solidFill>
                  <a:srgbClr val="3333FF"/>
                </a:solidFill>
                <a:latin typeface="Arial" panose="020B0604020202020204" pitchFamily="34" charset="0"/>
                <a:ea typeface="Dotum" pitchFamily="34" charset="-127"/>
              </a:rPr>
              <a:t>No waste of registers for temporaries.</a:t>
            </a:r>
          </a:p>
          <a:p>
            <a:pPr>
              <a:spcBef>
                <a:spcPct val="0"/>
              </a:spcBef>
              <a:buFontTx/>
              <a:buNone/>
            </a:pPr>
            <a:endParaRPr kumimoji="0" lang="en-US" altLang="ko-KR" sz="1600">
              <a:solidFill>
                <a:srgbClr val="3333FF"/>
              </a:solidFill>
              <a:latin typeface="Arial" panose="020B0604020202020204" pitchFamily="34" charset="0"/>
              <a:ea typeface="Dotum" pitchFamily="34" charset="-127"/>
            </a:endParaRPr>
          </a:p>
          <a:p>
            <a:pPr>
              <a:spcBef>
                <a:spcPct val="0"/>
              </a:spcBef>
              <a:buFontTx/>
              <a:buNone/>
            </a:pPr>
            <a:endParaRPr kumimoji="0" lang="en-US" altLang="ko-KR" sz="1600">
              <a:solidFill>
                <a:srgbClr val="3333FF"/>
              </a:solidFill>
              <a:latin typeface="Arial" panose="020B0604020202020204" pitchFamily="34" charset="0"/>
              <a:ea typeface="Dotum" pitchFamily="34" charset="-127"/>
            </a:endParaRPr>
          </a:p>
        </p:txBody>
      </p:sp>
      <p:sp>
        <p:nvSpPr>
          <p:cNvPr id="81926" name="Rectangle 5"/>
          <p:cNvSpPr>
            <a:spLocks noChangeArrowheads="1"/>
          </p:cNvSpPr>
          <p:nvPr/>
        </p:nvSpPr>
        <p:spPr bwMode="auto">
          <a:xfrm>
            <a:off x="5110163" y="1641475"/>
            <a:ext cx="3719512" cy="3768725"/>
          </a:xfrm>
          <a:prstGeom prst="rect">
            <a:avLst/>
          </a:prstGeom>
          <a:solidFill>
            <a:srgbClr val="00CC00"/>
          </a:solidFill>
          <a:ln w="9525">
            <a:solidFill>
              <a:srgbClr val="000000"/>
            </a:solidFill>
            <a:miter lim="800000"/>
            <a:headEnd/>
            <a:tailEnd/>
          </a:ln>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kumimoji="0" lang="en-US" altLang="ko-KR" sz="1600">
                <a:solidFill>
                  <a:srgbClr val="FFFFFF"/>
                </a:solidFill>
                <a:latin typeface="Arial" panose="020B0604020202020204" pitchFamily="34" charset="0"/>
                <a:ea typeface="Dotum" pitchFamily="34" charset="-127"/>
              </a:rPr>
              <a:t>Disadvantages</a:t>
            </a:r>
          </a:p>
          <a:p>
            <a:pPr>
              <a:spcBef>
                <a:spcPct val="0"/>
              </a:spcBef>
              <a:buFontTx/>
              <a:buNone/>
            </a:pPr>
            <a:endParaRPr kumimoji="0" lang="en-US" altLang="ko-KR" sz="1600">
              <a:solidFill>
                <a:srgbClr val="FFFFFF"/>
              </a:solidFill>
              <a:latin typeface="Arial" panose="020B0604020202020204" pitchFamily="34" charset="0"/>
              <a:ea typeface="Dotum" pitchFamily="34" charset="-127"/>
            </a:endParaRPr>
          </a:p>
          <a:p>
            <a:pPr>
              <a:spcBef>
                <a:spcPct val="0"/>
              </a:spcBef>
              <a:buFontTx/>
              <a:buNone/>
            </a:pPr>
            <a:r>
              <a:rPr kumimoji="0" lang="en-US" altLang="ko-KR" sz="1600">
                <a:solidFill>
                  <a:srgbClr val="FFFFFF"/>
                </a:solidFill>
                <a:latin typeface="Arial" panose="020B0604020202020204" pitchFamily="34" charset="0"/>
                <a:ea typeface="Dotum" pitchFamily="34" charset="-127"/>
              </a:rPr>
              <a:t>Higher instruction count.</a:t>
            </a:r>
          </a:p>
          <a:p>
            <a:pPr>
              <a:spcBef>
                <a:spcPct val="0"/>
              </a:spcBef>
              <a:buFontTx/>
              <a:buNone/>
            </a:pPr>
            <a:r>
              <a:rPr kumimoji="0" lang="en-US" altLang="ko-KR" sz="1600">
                <a:solidFill>
                  <a:srgbClr val="FFFFFF"/>
                </a:solidFill>
                <a:latin typeface="Arial" panose="020B0604020202020204" pitchFamily="34" charset="0"/>
                <a:ea typeface="Dotum" pitchFamily="34" charset="-127"/>
              </a:rPr>
              <a:t>Some instructions are short and bit encoding may be wasteful.</a:t>
            </a:r>
          </a:p>
          <a:p>
            <a:pPr>
              <a:spcBef>
                <a:spcPct val="0"/>
              </a:spcBef>
              <a:buFontTx/>
              <a:buNone/>
            </a:pPr>
            <a:endParaRPr kumimoji="0" lang="en-US" altLang="ko-KR" sz="1600">
              <a:solidFill>
                <a:srgbClr val="FFFFFF"/>
              </a:solidFill>
              <a:latin typeface="Arial" panose="020B0604020202020204" pitchFamily="34" charset="0"/>
              <a:ea typeface="Dotum" pitchFamily="34" charset="-127"/>
            </a:endParaRPr>
          </a:p>
          <a:p>
            <a:pPr>
              <a:spcBef>
                <a:spcPct val="0"/>
              </a:spcBef>
              <a:buFontTx/>
              <a:buNone/>
            </a:pPr>
            <a:r>
              <a:rPr kumimoji="0" lang="en-US" altLang="ko-KR" sz="1600">
                <a:solidFill>
                  <a:srgbClr val="FFFFFF"/>
                </a:solidFill>
                <a:latin typeface="Arial" panose="020B0604020202020204" pitchFamily="34" charset="0"/>
                <a:ea typeface="Dotum" pitchFamily="34" charset="-127"/>
              </a:rPr>
              <a:t>A source operand is destroyed.</a:t>
            </a:r>
          </a:p>
          <a:p>
            <a:pPr>
              <a:spcBef>
                <a:spcPct val="0"/>
              </a:spcBef>
              <a:buFontTx/>
              <a:buNone/>
            </a:pPr>
            <a:r>
              <a:rPr kumimoji="0" lang="en-US" altLang="ko-KR" sz="1600">
                <a:solidFill>
                  <a:srgbClr val="FFFFFF"/>
                </a:solidFill>
                <a:latin typeface="Arial" panose="020B0604020202020204" pitchFamily="34" charset="0"/>
                <a:ea typeface="Dotum" pitchFamily="34" charset="-127"/>
              </a:rPr>
              <a:t>Clocks per instruction varies by operand location.</a:t>
            </a:r>
          </a:p>
          <a:p>
            <a:pPr>
              <a:spcBef>
                <a:spcPct val="0"/>
              </a:spcBef>
              <a:buFontTx/>
              <a:buNone/>
            </a:pPr>
            <a:endParaRPr kumimoji="0" lang="en-US" altLang="ko-KR" sz="1600">
              <a:solidFill>
                <a:srgbClr val="FFFFFF"/>
              </a:solidFill>
              <a:latin typeface="Arial" panose="020B0604020202020204" pitchFamily="34" charset="0"/>
              <a:ea typeface="Dotum" pitchFamily="34" charset="-127"/>
            </a:endParaRPr>
          </a:p>
          <a:p>
            <a:pPr>
              <a:spcBef>
                <a:spcPct val="0"/>
              </a:spcBef>
              <a:buFontTx/>
              <a:buNone/>
            </a:pPr>
            <a:endParaRPr kumimoji="0" lang="en-US" altLang="ko-KR" sz="1600">
              <a:solidFill>
                <a:srgbClr val="FFFFFF"/>
              </a:solidFill>
              <a:latin typeface="Arial" panose="020B0604020202020204" pitchFamily="34" charset="0"/>
              <a:ea typeface="Dotum" pitchFamily="34" charset="-127"/>
            </a:endParaRPr>
          </a:p>
          <a:p>
            <a:pPr>
              <a:spcBef>
                <a:spcPct val="0"/>
              </a:spcBef>
              <a:buFontTx/>
              <a:buNone/>
            </a:pPr>
            <a:r>
              <a:rPr kumimoji="0" lang="en-US" altLang="ko-KR" sz="1600">
                <a:solidFill>
                  <a:srgbClr val="FFFFFF"/>
                </a:solidFill>
                <a:latin typeface="Arial" panose="020B0604020202020204" pitchFamily="34" charset="0"/>
                <a:ea typeface="Dotum" pitchFamily="34" charset="-127"/>
              </a:rPr>
              <a:t>Large variation in instruction sizes and in work per instruction. </a:t>
            </a:r>
          </a:p>
          <a:p>
            <a:pPr>
              <a:spcBef>
                <a:spcPct val="0"/>
              </a:spcBef>
              <a:buFontTx/>
              <a:buNone/>
            </a:pPr>
            <a:r>
              <a:rPr kumimoji="0" lang="en-US" altLang="ko-KR" sz="1600">
                <a:solidFill>
                  <a:srgbClr val="FFFFFF"/>
                </a:solidFill>
                <a:latin typeface="Arial" panose="020B0604020202020204" pitchFamily="34" charset="0"/>
                <a:ea typeface="Dotum" pitchFamily="34" charset="-127"/>
              </a:rPr>
              <a:t>Memory accesses create memory bottleneck.</a:t>
            </a:r>
          </a:p>
        </p:txBody>
      </p:sp>
      <p:grpSp>
        <p:nvGrpSpPr>
          <p:cNvPr id="81927" name="Group 6"/>
          <p:cNvGrpSpPr>
            <a:grpSpLocks/>
          </p:cNvGrpSpPr>
          <p:nvPr/>
        </p:nvGrpSpPr>
        <p:grpSpPr bwMode="auto">
          <a:xfrm>
            <a:off x="301625" y="1633538"/>
            <a:ext cx="8521700" cy="3790950"/>
            <a:chOff x="272" y="1144"/>
            <a:chExt cx="5368" cy="2360"/>
          </a:xfrm>
        </p:grpSpPr>
        <p:sp>
          <p:nvSpPr>
            <p:cNvPr id="77" name="Rectangle 7"/>
            <p:cNvSpPr>
              <a:spLocks noChangeArrowheads="1"/>
            </p:cNvSpPr>
            <p:nvPr/>
          </p:nvSpPr>
          <p:spPr bwMode="auto">
            <a:xfrm>
              <a:off x="272" y="1144"/>
              <a:ext cx="5368" cy="2360"/>
            </a:xfrm>
            <a:prstGeom prst="rect">
              <a:avLst/>
            </a:prstGeom>
            <a:noFill/>
            <a:ln w="28575">
              <a:solidFill>
                <a:srgbClr val="000000"/>
              </a:solidFill>
              <a:miter lim="800000"/>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nvGrpSpPr>
            <p:cNvPr id="81935" name="Group 8"/>
            <p:cNvGrpSpPr>
              <a:grpSpLocks/>
            </p:cNvGrpSpPr>
            <p:nvPr/>
          </p:nvGrpSpPr>
          <p:grpSpPr bwMode="auto">
            <a:xfrm>
              <a:off x="272" y="1392"/>
              <a:ext cx="5364" cy="1399"/>
              <a:chOff x="272" y="1392"/>
              <a:chExt cx="5364" cy="1399"/>
            </a:xfrm>
          </p:grpSpPr>
          <p:sp>
            <p:nvSpPr>
              <p:cNvPr id="79" name="Line 9"/>
              <p:cNvSpPr>
                <a:spLocks noChangeShapeType="1"/>
              </p:cNvSpPr>
              <p:nvPr/>
            </p:nvSpPr>
            <p:spPr bwMode="auto">
              <a:xfrm>
                <a:off x="272" y="1392"/>
                <a:ext cx="5360" cy="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80" name="Line 10"/>
              <p:cNvSpPr>
                <a:spLocks noChangeShapeType="1"/>
              </p:cNvSpPr>
              <p:nvPr/>
            </p:nvSpPr>
            <p:spPr bwMode="auto">
              <a:xfrm>
                <a:off x="273" y="2037"/>
                <a:ext cx="5363" cy="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81" name="Line 11"/>
              <p:cNvSpPr>
                <a:spLocks noChangeShapeType="1"/>
              </p:cNvSpPr>
              <p:nvPr/>
            </p:nvSpPr>
            <p:spPr bwMode="auto">
              <a:xfrm>
                <a:off x="273" y="2791"/>
                <a:ext cx="5363" cy="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grpSp>
      <p:grpSp>
        <p:nvGrpSpPr>
          <p:cNvPr id="81928" name="Group 17"/>
          <p:cNvGrpSpPr>
            <a:grpSpLocks/>
          </p:cNvGrpSpPr>
          <p:nvPr/>
        </p:nvGrpSpPr>
        <p:grpSpPr bwMode="auto">
          <a:xfrm>
            <a:off x="250825" y="5456238"/>
            <a:ext cx="8080375" cy="915987"/>
            <a:chOff x="240" y="3552"/>
            <a:chExt cx="5090" cy="577"/>
          </a:xfrm>
        </p:grpSpPr>
        <p:sp>
          <p:nvSpPr>
            <p:cNvPr id="81929" name="Text Box 12"/>
            <p:cNvSpPr txBox="1">
              <a:spLocks noChangeArrowheads="1"/>
            </p:cNvSpPr>
            <p:nvPr/>
          </p:nvSpPr>
          <p:spPr bwMode="auto">
            <a:xfrm>
              <a:off x="1008" y="3552"/>
              <a:ext cx="432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952500">
                <a:spcBef>
                  <a:spcPct val="20000"/>
                </a:spcBef>
                <a:buChar char="•"/>
                <a:defRPr sz="3200">
                  <a:solidFill>
                    <a:schemeClr val="tx1"/>
                  </a:solidFill>
                  <a:latin typeface="Times New Roman" panose="02020603050405020304" pitchFamily="18" charset="0"/>
                </a:defRPr>
              </a:lvl1pPr>
              <a:lvl2pPr marL="742950" indent="-285750" defTabSz="952500">
                <a:spcBef>
                  <a:spcPct val="20000"/>
                </a:spcBef>
                <a:buChar char="–"/>
                <a:defRPr sz="2800">
                  <a:solidFill>
                    <a:schemeClr val="tx1"/>
                  </a:solidFill>
                  <a:latin typeface="Times New Roman" panose="02020603050405020304" pitchFamily="18" charset="0"/>
                </a:defRPr>
              </a:lvl2pPr>
              <a:lvl3pPr marL="1143000" indent="-228600" defTabSz="952500">
                <a:spcBef>
                  <a:spcPct val="20000"/>
                </a:spcBef>
                <a:buChar char="•"/>
                <a:defRPr sz="2400">
                  <a:solidFill>
                    <a:schemeClr val="tx1"/>
                  </a:solidFill>
                  <a:latin typeface="Times New Roman" panose="02020603050405020304" pitchFamily="18" charset="0"/>
                </a:defRPr>
              </a:lvl3pPr>
              <a:lvl4pPr marL="1600200" indent="-228600" defTabSz="952500">
                <a:spcBef>
                  <a:spcPct val="20000"/>
                </a:spcBef>
                <a:buChar char="–"/>
                <a:defRPr sz="2000">
                  <a:solidFill>
                    <a:schemeClr val="tx1"/>
                  </a:solidFill>
                  <a:latin typeface="Times New Roman" panose="02020603050405020304" pitchFamily="18" charset="0"/>
                </a:defRPr>
              </a:lvl4pPr>
              <a:lvl5pPr marL="2057400" indent="-228600" defTabSz="952500">
                <a:spcBef>
                  <a:spcPct val="20000"/>
                </a:spcBef>
                <a:buChar char="»"/>
                <a:defRPr sz="2000">
                  <a:solidFill>
                    <a:schemeClr val="tx1"/>
                  </a:solidFill>
                  <a:latin typeface="Times New Roman" panose="02020603050405020304" pitchFamily="18" charset="0"/>
                </a:defRPr>
              </a:lvl5pPr>
              <a:lvl6pPr marL="2514600" indent="-228600" defTabSz="9525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525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525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525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0000"/>
                  </a:solidFill>
                  <a:latin typeface="Courier New" panose="02070309020205020404" pitchFamily="49" charset="0"/>
                  <a:ea typeface="Dotum" pitchFamily="34" charset="-127"/>
                </a:rPr>
                <a:t>(0,3):	ADD   R1,R2,R3	R[R1]   R[R2] + R[R3]</a:t>
              </a:r>
            </a:p>
            <a:p>
              <a:pPr>
                <a:spcBef>
                  <a:spcPct val="0"/>
                </a:spcBef>
                <a:buFontTx/>
                <a:buNone/>
              </a:pPr>
              <a:r>
                <a:rPr lang="en-US" altLang="ko-KR" sz="1800">
                  <a:solidFill>
                    <a:srgbClr val="FF0000"/>
                  </a:solidFill>
                  <a:latin typeface="Courier New" panose="02070309020205020404" pitchFamily="49" charset="0"/>
                  <a:ea typeface="Dotum" pitchFamily="34" charset="-127"/>
                </a:rPr>
                <a:t>(1,2): ADD   R1, X		R[R1]	 R[R1] + M[X]</a:t>
              </a:r>
            </a:p>
            <a:p>
              <a:pPr>
                <a:spcBef>
                  <a:spcPct val="0"/>
                </a:spcBef>
                <a:buFontTx/>
                <a:buNone/>
              </a:pPr>
              <a:r>
                <a:rPr lang="en-US" altLang="ko-KR" sz="1800">
                  <a:solidFill>
                    <a:srgbClr val="FF0000"/>
                  </a:solidFill>
                  <a:latin typeface="Courier New" panose="02070309020205020404" pitchFamily="49" charset="0"/>
                  <a:ea typeface="Dotum" pitchFamily="34" charset="-127"/>
                </a:rPr>
                <a:t>(3,3): ADD   X1,X2,X3	M[X1]	 M[X2] + M[X3]</a:t>
              </a:r>
            </a:p>
          </p:txBody>
        </p:sp>
        <p:sp>
          <p:nvSpPr>
            <p:cNvPr id="81930" name="Text Box 13"/>
            <p:cNvSpPr txBox="1">
              <a:spLocks noChangeArrowheads="1"/>
            </p:cNvSpPr>
            <p:nvPr/>
          </p:nvSpPr>
          <p:spPr bwMode="auto">
            <a:xfrm>
              <a:off x="240" y="3552"/>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a:solidFill>
                    <a:srgbClr val="FF0000"/>
                  </a:solidFill>
                  <a:latin typeface="Arial" panose="020B0604020202020204" pitchFamily="34" charset="0"/>
                  <a:ea typeface="Dotum" pitchFamily="34" charset="-127"/>
                </a:rPr>
                <a:t>Example</a:t>
              </a:r>
            </a:p>
          </p:txBody>
        </p:sp>
        <p:sp>
          <p:nvSpPr>
            <p:cNvPr id="81931" name="Line 14"/>
            <p:cNvSpPr>
              <a:spLocks noChangeShapeType="1"/>
            </p:cNvSpPr>
            <p:nvPr/>
          </p:nvSpPr>
          <p:spPr bwMode="auto">
            <a:xfrm flipH="1">
              <a:off x="3888" y="3696"/>
              <a:ext cx="19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2" name="Line 15"/>
            <p:cNvSpPr>
              <a:spLocks noChangeShapeType="1"/>
            </p:cNvSpPr>
            <p:nvPr/>
          </p:nvSpPr>
          <p:spPr bwMode="auto">
            <a:xfrm flipH="1">
              <a:off x="3888" y="3840"/>
              <a:ext cx="19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3" name="Line 16"/>
            <p:cNvSpPr>
              <a:spLocks noChangeShapeType="1"/>
            </p:cNvSpPr>
            <p:nvPr/>
          </p:nvSpPr>
          <p:spPr bwMode="auto">
            <a:xfrm flipH="1">
              <a:off x="3888" y="3984"/>
              <a:ext cx="19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Tm="138361"/>
    </mc:Choice>
    <mc:Fallback xmlns="">
      <p:transition spd="slow" advTm="1383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441325" y="396875"/>
            <a:ext cx="29416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GPR Machines</a:t>
            </a:r>
            <a:endParaRPr kumimoji="0" lang="en-US" altLang="zh-CN">
              <a:solidFill>
                <a:srgbClr val="000000"/>
              </a:solidFill>
              <a:latin typeface="Arial" panose="020B0604020202020204" pitchFamily="34" charset="0"/>
              <a:cs typeface="Arial" panose="020B0604020202020204" pitchFamily="34" charset="0"/>
            </a:endParaRPr>
          </a:p>
        </p:txBody>
      </p:sp>
      <p:sp>
        <p:nvSpPr>
          <p:cNvPr id="8397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3"/>
          <p:cNvSpPr txBox="1">
            <a:spLocks noChangeArrowheads="1"/>
          </p:cNvSpPr>
          <p:nvPr/>
        </p:nvSpPr>
        <p:spPr bwMode="auto">
          <a:xfrm>
            <a:off x="992188" y="1557338"/>
            <a:ext cx="7162800" cy="1676400"/>
          </a:xfrm>
          <a:prstGeom prst="rect">
            <a:avLst/>
          </a:prstGeom>
          <a:noFill/>
          <a:ln>
            <a:noFill/>
          </a:ln>
          <a:effectLst/>
          <a:extLst/>
        </p:spPr>
        <p:txBody>
          <a:bodyPr lIns="92075" tIns="46038" rIns="92075" bIns="46038"/>
          <a:lstStyle>
            <a:lvl1pPr marL="342900" indent="-342900" algn="l" rtl="0" fontAlgn="base" latinLnBrk="1">
              <a:spcBef>
                <a:spcPct val="20000"/>
              </a:spcBef>
              <a:spcAft>
                <a:spcPct val="0"/>
              </a:spcAft>
              <a:buChar char="•"/>
              <a:defRPr kumimoji="1" sz="2000" b="1">
                <a:solidFill>
                  <a:srgbClr val="FFFF00"/>
                </a:solidFill>
                <a:latin typeface="+mn-lt"/>
                <a:ea typeface="+mn-ea"/>
                <a:cs typeface="+mn-cs"/>
              </a:defRPr>
            </a:lvl1pPr>
            <a:lvl2pPr marL="742950" indent="-285750" algn="l" rtl="0" fontAlgn="base" latinLnBrk="1">
              <a:spcBef>
                <a:spcPct val="20000"/>
              </a:spcBef>
              <a:spcAft>
                <a:spcPct val="0"/>
              </a:spcAft>
              <a:buChar char="–"/>
              <a:defRPr kumimoji="1" sz="2000" b="1">
                <a:solidFill>
                  <a:srgbClr val="FFFF00"/>
                </a:solidFill>
                <a:latin typeface="+mn-lt"/>
                <a:ea typeface="+mn-ea"/>
              </a:defRPr>
            </a:lvl2pPr>
            <a:lvl3pPr marL="1143000" indent="-228600" algn="l" rtl="0" fontAlgn="base" latinLnBrk="1">
              <a:spcBef>
                <a:spcPct val="20000"/>
              </a:spcBef>
              <a:spcAft>
                <a:spcPct val="0"/>
              </a:spcAft>
              <a:buChar char="•"/>
              <a:defRPr kumimoji="1" sz="2000" b="1">
                <a:solidFill>
                  <a:srgbClr val="FFFF00"/>
                </a:solidFill>
                <a:latin typeface="+mn-lt"/>
                <a:ea typeface="+mn-ea"/>
              </a:defRPr>
            </a:lvl3pPr>
            <a:lvl4pPr marL="1600200" indent="-228600" algn="l" rtl="0" fontAlgn="base" latinLnBrk="1">
              <a:spcBef>
                <a:spcPct val="20000"/>
              </a:spcBef>
              <a:spcAft>
                <a:spcPct val="0"/>
              </a:spcAft>
              <a:buChar char="–"/>
              <a:defRPr kumimoji="1" sz="2000" b="1">
                <a:solidFill>
                  <a:srgbClr val="FFFF00"/>
                </a:solidFill>
                <a:latin typeface="+mn-lt"/>
                <a:ea typeface="+mn-ea"/>
              </a:defRPr>
            </a:lvl4pPr>
            <a:lvl5pPr marL="2057400" indent="-228600" algn="l" rtl="0" fontAlgn="base" latinLnBrk="1">
              <a:spcBef>
                <a:spcPct val="20000"/>
              </a:spcBef>
              <a:spcAft>
                <a:spcPct val="0"/>
              </a:spcAft>
              <a:buChar char="»"/>
              <a:defRPr kumimoji="1" sz="2000" b="1">
                <a:solidFill>
                  <a:srgbClr val="FFFF00"/>
                </a:solidFill>
                <a:latin typeface="+mn-lt"/>
                <a:ea typeface="+mn-ea"/>
              </a:defRPr>
            </a:lvl5pPr>
            <a:lvl6pPr marL="2514600" indent="-228600" algn="l" rtl="0" fontAlgn="base" latinLnBrk="1">
              <a:spcBef>
                <a:spcPct val="20000"/>
              </a:spcBef>
              <a:spcAft>
                <a:spcPct val="0"/>
              </a:spcAft>
              <a:buChar char="»"/>
              <a:defRPr kumimoji="1" sz="2000" b="1">
                <a:solidFill>
                  <a:srgbClr val="FFFF00"/>
                </a:solidFill>
                <a:latin typeface="+mn-lt"/>
                <a:ea typeface="+mn-ea"/>
              </a:defRPr>
            </a:lvl6pPr>
            <a:lvl7pPr marL="2971800" indent="-228600" algn="l" rtl="0" fontAlgn="base" latinLnBrk="1">
              <a:spcBef>
                <a:spcPct val="20000"/>
              </a:spcBef>
              <a:spcAft>
                <a:spcPct val="0"/>
              </a:spcAft>
              <a:buChar char="»"/>
              <a:defRPr kumimoji="1" sz="2000" b="1">
                <a:solidFill>
                  <a:srgbClr val="FFFF00"/>
                </a:solidFill>
                <a:latin typeface="+mn-lt"/>
                <a:ea typeface="+mn-ea"/>
              </a:defRPr>
            </a:lvl7pPr>
            <a:lvl8pPr marL="3429000" indent="-228600" algn="l" rtl="0" fontAlgn="base" latinLnBrk="1">
              <a:spcBef>
                <a:spcPct val="20000"/>
              </a:spcBef>
              <a:spcAft>
                <a:spcPct val="0"/>
              </a:spcAft>
              <a:buChar char="»"/>
              <a:defRPr kumimoji="1" sz="2000" b="1">
                <a:solidFill>
                  <a:srgbClr val="FFFF00"/>
                </a:solidFill>
                <a:latin typeface="+mn-lt"/>
                <a:ea typeface="+mn-ea"/>
              </a:defRPr>
            </a:lvl8pPr>
            <a:lvl9pPr marL="3886200" indent="-228600" algn="l" rtl="0" fontAlgn="base" latinLnBrk="1">
              <a:spcBef>
                <a:spcPct val="20000"/>
              </a:spcBef>
              <a:spcAft>
                <a:spcPct val="0"/>
              </a:spcAft>
              <a:buChar char="»"/>
              <a:defRPr kumimoji="1" sz="2000" b="1">
                <a:solidFill>
                  <a:srgbClr val="FFFF00"/>
                </a:solidFill>
                <a:latin typeface="+mn-lt"/>
                <a:ea typeface="+mn-ea"/>
              </a:defRPr>
            </a:lvl9pPr>
          </a:lstStyle>
          <a:p>
            <a:pPr eaLnBrk="1" hangingPunct="1">
              <a:defRPr/>
            </a:pPr>
            <a:r>
              <a:rPr lang="en-US" altLang="ko-KR" kern="0">
                <a:solidFill>
                  <a:srgbClr val="000000"/>
                </a:solidFill>
                <a:latin typeface="Arial"/>
                <a:ea typeface="굴림"/>
              </a:rPr>
              <a:t>Maximum number of operands(O)</a:t>
            </a:r>
            <a:endParaRPr lang="en-US" altLang="ko-KR" sz="1800" kern="0">
              <a:solidFill>
                <a:srgbClr val="000000"/>
              </a:solidFill>
              <a:latin typeface="Arial"/>
              <a:ea typeface="굴림"/>
            </a:endParaRPr>
          </a:p>
          <a:p>
            <a:pPr lvl="1" eaLnBrk="1" hangingPunct="1">
              <a:defRPr/>
            </a:pPr>
            <a:r>
              <a:rPr lang="en-US" altLang="ko-KR" sz="1800" kern="0">
                <a:solidFill>
                  <a:srgbClr val="000000"/>
                </a:solidFill>
                <a:latin typeface="Arial"/>
                <a:ea typeface="굴림"/>
              </a:rPr>
              <a:t>two or three operands</a:t>
            </a:r>
          </a:p>
          <a:p>
            <a:pPr eaLnBrk="1" hangingPunct="1">
              <a:defRPr/>
            </a:pPr>
            <a:r>
              <a:rPr lang="en-US" altLang="ko-KR" kern="0">
                <a:solidFill>
                  <a:srgbClr val="000000"/>
                </a:solidFill>
                <a:latin typeface="Arial"/>
                <a:ea typeface="굴림"/>
              </a:rPr>
              <a:t>Number of memory addresses(M)</a:t>
            </a:r>
            <a:endParaRPr lang="en-US" altLang="ko-KR" sz="1800" kern="0">
              <a:solidFill>
                <a:srgbClr val="000000"/>
              </a:solidFill>
              <a:latin typeface="Arial"/>
              <a:ea typeface="굴림"/>
            </a:endParaRPr>
          </a:p>
          <a:p>
            <a:pPr lvl="1" eaLnBrk="1" hangingPunct="1">
              <a:defRPr/>
            </a:pPr>
            <a:r>
              <a:rPr lang="en-US" altLang="ko-KR" sz="1800" kern="0">
                <a:solidFill>
                  <a:srgbClr val="000000"/>
                </a:solidFill>
                <a:latin typeface="Arial"/>
                <a:ea typeface="굴림"/>
              </a:rPr>
              <a:t>0,1,2,3</a:t>
            </a:r>
          </a:p>
        </p:txBody>
      </p:sp>
      <p:grpSp>
        <p:nvGrpSpPr>
          <p:cNvPr id="83973" name="Group 4"/>
          <p:cNvGrpSpPr>
            <a:grpSpLocks/>
          </p:cNvGrpSpPr>
          <p:nvPr/>
        </p:nvGrpSpPr>
        <p:grpSpPr bwMode="auto">
          <a:xfrm>
            <a:off x="442913" y="3925888"/>
            <a:ext cx="8386762" cy="381000"/>
            <a:chOff x="279" y="2607"/>
            <a:chExt cx="5283" cy="240"/>
          </a:xfrm>
        </p:grpSpPr>
        <p:sp>
          <p:nvSpPr>
            <p:cNvPr id="83997" name="Rectangle 5"/>
            <p:cNvSpPr>
              <a:spLocks noChangeArrowheads="1"/>
            </p:cNvSpPr>
            <p:nvPr/>
          </p:nvSpPr>
          <p:spPr bwMode="auto">
            <a:xfrm>
              <a:off x="1094" y="2616"/>
              <a:ext cx="4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dirty="0">
                  <a:solidFill>
                    <a:srgbClr val="3333CC"/>
                  </a:solidFill>
                  <a:latin typeface="Arial" panose="020B0604020202020204" pitchFamily="34" charset="0"/>
                  <a:ea typeface="Dotum" pitchFamily="34" charset="-127"/>
                </a:rPr>
                <a:t>0		      3	          </a:t>
              </a:r>
              <a:r>
                <a:rPr lang="en-US" altLang="ko-KR" sz="1800" b="1" dirty="0">
                  <a:solidFill>
                    <a:srgbClr val="FF0000"/>
                  </a:solidFill>
                  <a:latin typeface="Arial" panose="020B0604020202020204" pitchFamily="34" charset="0"/>
                  <a:ea typeface="Dotum" pitchFamily="34" charset="-127"/>
                </a:rPr>
                <a:t>SPARC, MIPS, PowerPC, ALPHA</a:t>
              </a:r>
            </a:p>
          </p:txBody>
        </p:sp>
        <p:sp>
          <p:nvSpPr>
            <p:cNvPr id="83998" name="Text Box 6"/>
            <p:cNvSpPr txBox="1">
              <a:spLocks noChangeArrowheads="1"/>
            </p:cNvSpPr>
            <p:nvPr/>
          </p:nvSpPr>
          <p:spPr bwMode="auto">
            <a:xfrm>
              <a:off x="279" y="2607"/>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FF0000"/>
                  </a:solidFill>
                  <a:latin typeface="Courier New" panose="02070309020205020404" pitchFamily="49" charset="0"/>
                  <a:ea typeface="Dotum" pitchFamily="34" charset="-127"/>
                </a:rPr>
                <a:t>(0,3)</a:t>
              </a:r>
              <a:endParaRPr lang="en-US" altLang="ko-KR" sz="1800" b="1">
                <a:solidFill>
                  <a:srgbClr val="000000"/>
                </a:solidFill>
                <a:latin typeface="Courier New" panose="02070309020205020404" pitchFamily="49" charset="0"/>
                <a:ea typeface="Dotum" pitchFamily="34" charset="-127"/>
              </a:endParaRPr>
            </a:p>
          </p:txBody>
        </p:sp>
      </p:grpSp>
      <p:grpSp>
        <p:nvGrpSpPr>
          <p:cNvPr id="83974" name="Group 7"/>
          <p:cNvGrpSpPr>
            <a:grpSpLocks/>
          </p:cNvGrpSpPr>
          <p:nvPr/>
        </p:nvGrpSpPr>
        <p:grpSpPr bwMode="auto">
          <a:xfrm>
            <a:off x="452438" y="4367213"/>
            <a:ext cx="8174037" cy="396875"/>
            <a:chOff x="285" y="2885"/>
            <a:chExt cx="5149" cy="250"/>
          </a:xfrm>
        </p:grpSpPr>
        <p:sp>
          <p:nvSpPr>
            <p:cNvPr id="83995" name="Rectangle 8"/>
            <p:cNvSpPr>
              <a:spLocks noChangeArrowheads="1"/>
            </p:cNvSpPr>
            <p:nvPr/>
          </p:nvSpPr>
          <p:spPr bwMode="auto">
            <a:xfrm>
              <a:off x="1102" y="2904"/>
              <a:ext cx="4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dirty="0">
                  <a:solidFill>
                    <a:srgbClr val="3333CC"/>
                  </a:solidFill>
                  <a:latin typeface="Arial" panose="020B0604020202020204" pitchFamily="34" charset="0"/>
                  <a:ea typeface="Dotum" pitchFamily="34" charset="-127"/>
                </a:rPr>
                <a:t>1		      2                 </a:t>
              </a:r>
              <a:r>
                <a:rPr lang="en-US" altLang="ko-KR" sz="1800" b="1" dirty="0">
                  <a:solidFill>
                    <a:srgbClr val="FF0000"/>
                  </a:solidFill>
                  <a:latin typeface="Arial" panose="020B0604020202020204" pitchFamily="34" charset="0"/>
                  <a:ea typeface="Dotum" pitchFamily="34" charset="-127"/>
                </a:rPr>
                <a:t>Intel 80x86, Motorola 68000     </a:t>
              </a:r>
            </a:p>
          </p:txBody>
        </p:sp>
        <p:sp>
          <p:nvSpPr>
            <p:cNvPr id="83996" name="Text Box 9"/>
            <p:cNvSpPr txBox="1">
              <a:spLocks noChangeArrowheads="1"/>
            </p:cNvSpPr>
            <p:nvPr/>
          </p:nvSpPr>
          <p:spPr bwMode="auto">
            <a:xfrm>
              <a:off x="285" y="2885"/>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FF0000"/>
                  </a:solidFill>
                  <a:latin typeface="Courier New" panose="02070309020205020404" pitchFamily="49" charset="0"/>
                  <a:ea typeface="Dotum" pitchFamily="34" charset="-127"/>
                </a:rPr>
                <a:t>(1,2)</a:t>
              </a:r>
              <a:endParaRPr lang="en-US" altLang="ko-KR" sz="1800" b="1">
                <a:solidFill>
                  <a:srgbClr val="CCCCFF"/>
                </a:solidFill>
                <a:latin typeface="Courier New" panose="02070309020205020404" pitchFamily="49" charset="0"/>
                <a:ea typeface="Dotum" pitchFamily="34" charset="-127"/>
              </a:endParaRPr>
            </a:p>
          </p:txBody>
        </p:sp>
      </p:grpSp>
      <p:grpSp>
        <p:nvGrpSpPr>
          <p:cNvPr id="83975" name="Group 10"/>
          <p:cNvGrpSpPr>
            <a:grpSpLocks/>
          </p:cNvGrpSpPr>
          <p:nvPr/>
        </p:nvGrpSpPr>
        <p:grpSpPr bwMode="auto">
          <a:xfrm>
            <a:off x="450850" y="4741863"/>
            <a:ext cx="7540625" cy="403225"/>
            <a:chOff x="284" y="3121"/>
            <a:chExt cx="4750" cy="254"/>
          </a:xfrm>
        </p:grpSpPr>
        <p:sp>
          <p:nvSpPr>
            <p:cNvPr id="83993" name="Rectangle 11"/>
            <p:cNvSpPr>
              <a:spLocks noChangeArrowheads="1"/>
            </p:cNvSpPr>
            <p:nvPr/>
          </p:nvSpPr>
          <p:spPr bwMode="auto">
            <a:xfrm>
              <a:off x="1094" y="3144"/>
              <a:ext cx="39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3333CC"/>
                  </a:solidFill>
                  <a:latin typeface="Arial" panose="020B0604020202020204" pitchFamily="34" charset="0"/>
                  <a:ea typeface="Dotum" pitchFamily="34" charset="-127"/>
                </a:rPr>
                <a:t>2		      2	           VAX                                  </a:t>
              </a:r>
            </a:p>
          </p:txBody>
        </p:sp>
        <p:sp>
          <p:nvSpPr>
            <p:cNvPr id="83994" name="Text Box 12"/>
            <p:cNvSpPr txBox="1">
              <a:spLocks noChangeArrowheads="1"/>
            </p:cNvSpPr>
            <p:nvPr/>
          </p:nvSpPr>
          <p:spPr bwMode="auto">
            <a:xfrm>
              <a:off x="284" y="3121"/>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FF0000"/>
                  </a:solidFill>
                  <a:latin typeface="Courier New" panose="02070309020205020404" pitchFamily="49" charset="0"/>
                  <a:ea typeface="Dotum" pitchFamily="34" charset="-127"/>
                </a:rPr>
                <a:t>(2,2)</a:t>
              </a:r>
              <a:endParaRPr lang="en-US" altLang="ko-KR" sz="1800" b="1">
                <a:solidFill>
                  <a:srgbClr val="000000"/>
                </a:solidFill>
                <a:latin typeface="Courier New" panose="02070309020205020404" pitchFamily="49" charset="0"/>
                <a:ea typeface="Dotum" pitchFamily="34" charset="-127"/>
              </a:endParaRPr>
            </a:p>
          </p:txBody>
        </p:sp>
      </p:grpSp>
      <p:grpSp>
        <p:nvGrpSpPr>
          <p:cNvPr id="83976" name="Group 13"/>
          <p:cNvGrpSpPr>
            <a:grpSpLocks/>
          </p:cNvGrpSpPr>
          <p:nvPr/>
        </p:nvGrpSpPr>
        <p:grpSpPr bwMode="auto">
          <a:xfrm>
            <a:off x="452438" y="5132388"/>
            <a:ext cx="7666037" cy="381000"/>
            <a:chOff x="285" y="3367"/>
            <a:chExt cx="4829" cy="240"/>
          </a:xfrm>
        </p:grpSpPr>
        <p:sp>
          <p:nvSpPr>
            <p:cNvPr id="83991" name="Rectangle 14"/>
            <p:cNvSpPr>
              <a:spLocks noChangeArrowheads="1"/>
            </p:cNvSpPr>
            <p:nvPr/>
          </p:nvSpPr>
          <p:spPr bwMode="auto">
            <a:xfrm>
              <a:off x="1094" y="3376"/>
              <a:ext cx="4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3333CC"/>
                  </a:solidFill>
                  <a:latin typeface="Arial" panose="020B0604020202020204" pitchFamily="34" charset="0"/>
                  <a:ea typeface="Dotum" pitchFamily="34" charset="-127"/>
                </a:rPr>
                <a:t>3		      3	           VAX                                    </a:t>
              </a:r>
            </a:p>
          </p:txBody>
        </p:sp>
        <p:sp>
          <p:nvSpPr>
            <p:cNvPr id="83992" name="Text Box 15"/>
            <p:cNvSpPr txBox="1">
              <a:spLocks noChangeArrowheads="1"/>
            </p:cNvSpPr>
            <p:nvPr/>
          </p:nvSpPr>
          <p:spPr bwMode="auto">
            <a:xfrm>
              <a:off x="285" y="3367"/>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1800" b="1">
                  <a:solidFill>
                    <a:srgbClr val="FF0000"/>
                  </a:solidFill>
                  <a:latin typeface="Courier New" panose="02070309020205020404" pitchFamily="49" charset="0"/>
                  <a:ea typeface="Dotum" pitchFamily="34" charset="-127"/>
                </a:rPr>
                <a:t>(3,3)</a:t>
              </a:r>
              <a:endParaRPr lang="en-US" altLang="ko-KR" sz="1800" b="1">
                <a:solidFill>
                  <a:srgbClr val="000000"/>
                </a:solidFill>
                <a:latin typeface="Courier New" panose="02070309020205020404" pitchFamily="49" charset="0"/>
                <a:ea typeface="Dotum" pitchFamily="34" charset="-127"/>
              </a:endParaRPr>
            </a:p>
          </p:txBody>
        </p:sp>
      </p:grpSp>
      <p:grpSp>
        <p:nvGrpSpPr>
          <p:cNvPr id="83977" name="Group 30"/>
          <p:cNvGrpSpPr>
            <a:grpSpLocks/>
          </p:cNvGrpSpPr>
          <p:nvPr/>
        </p:nvGrpSpPr>
        <p:grpSpPr bwMode="auto">
          <a:xfrm>
            <a:off x="465138" y="3119438"/>
            <a:ext cx="8308975" cy="2439987"/>
            <a:chOff x="293" y="2099"/>
            <a:chExt cx="5234" cy="1537"/>
          </a:xfrm>
        </p:grpSpPr>
        <p:sp>
          <p:nvSpPr>
            <p:cNvPr id="46" name="Rectangle 17"/>
            <p:cNvSpPr>
              <a:spLocks noChangeArrowheads="1"/>
            </p:cNvSpPr>
            <p:nvPr/>
          </p:nvSpPr>
          <p:spPr bwMode="auto">
            <a:xfrm>
              <a:off x="297" y="2111"/>
              <a:ext cx="5227" cy="1512"/>
            </a:xfrm>
            <a:prstGeom prst="rect">
              <a:avLst/>
            </a:prstGeom>
            <a:noFill/>
            <a:ln w="28575">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47" name="Line 18"/>
            <p:cNvSpPr>
              <a:spLocks noChangeShapeType="1"/>
            </p:cNvSpPr>
            <p:nvPr/>
          </p:nvSpPr>
          <p:spPr bwMode="auto">
            <a:xfrm>
              <a:off x="311" y="2530"/>
              <a:ext cx="5207" cy="9"/>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48" name="Line 19"/>
            <p:cNvSpPr>
              <a:spLocks noChangeShapeType="1"/>
            </p:cNvSpPr>
            <p:nvPr/>
          </p:nvSpPr>
          <p:spPr bwMode="auto">
            <a:xfrm>
              <a:off x="293" y="3114"/>
              <a:ext cx="5225" cy="1"/>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49" name="Line 20"/>
            <p:cNvSpPr>
              <a:spLocks noChangeShapeType="1"/>
            </p:cNvSpPr>
            <p:nvPr/>
          </p:nvSpPr>
          <p:spPr bwMode="auto">
            <a:xfrm flipV="1">
              <a:off x="293" y="2875"/>
              <a:ext cx="5234" cy="8"/>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50" name="Line 21"/>
            <p:cNvSpPr>
              <a:spLocks noChangeShapeType="1"/>
            </p:cNvSpPr>
            <p:nvPr/>
          </p:nvSpPr>
          <p:spPr bwMode="auto">
            <a:xfrm flipV="1">
              <a:off x="293" y="3371"/>
              <a:ext cx="5234" cy="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51" name="Line 22"/>
            <p:cNvSpPr>
              <a:spLocks noChangeShapeType="1"/>
            </p:cNvSpPr>
            <p:nvPr/>
          </p:nvSpPr>
          <p:spPr bwMode="auto">
            <a:xfrm>
              <a:off x="1912" y="2107"/>
              <a:ext cx="0" cy="152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52" name="Line 23"/>
            <p:cNvSpPr>
              <a:spLocks noChangeShapeType="1"/>
            </p:cNvSpPr>
            <p:nvPr/>
          </p:nvSpPr>
          <p:spPr bwMode="auto">
            <a:xfrm flipH="1">
              <a:off x="3272" y="2099"/>
              <a:ext cx="0" cy="1528"/>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nvGrpSpPr>
            <p:cNvPr id="83985" name="Group 24"/>
            <p:cNvGrpSpPr>
              <a:grpSpLocks/>
            </p:cNvGrpSpPr>
            <p:nvPr/>
          </p:nvGrpSpPr>
          <p:grpSpPr bwMode="auto">
            <a:xfrm>
              <a:off x="343" y="2136"/>
              <a:ext cx="3843" cy="412"/>
              <a:chOff x="343" y="2136"/>
              <a:chExt cx="3843" cy="412"/>
            </a:xfrm>
          </p:grpSpPr>
          <p:sp>
            <p:nvSpPr>
              <p:cNvPr id="55" name="Rectangle 25"/>
              <p:cNvSpPr>
                <a:spLocks noChangeArrowheads="1"/>
              </p:cNvSpPr>
              <p:nvPr/>
            </p:nvSpPr>
            <p:spPr bwMode="auto">
              <a:xfrm>
                <a:off x="770" y="2136"/>
                <a:ext cx="1092" cy="404"/>
              </a:xfrm>
              <a:prstGeom prst="rect">
                <a:avLst/>
              </a:prstGeom>
              <a:noFill/>
              <a:ln>
                <a:noFill/>
              </a:ln>
              <a:effectLst/>
              <a:extLst/>
            </p:spPr>
            <p:txBody>
              <a:bodyPr lIns="92075" tIns="46038" rIns="92075" bIns="46038">
                <a:spAutoFit/>
              </a:bodyPr>
              <a:lstStyle/>
              <a:p>
                <a:pPr algn="ctr" fontAlgn="auto">
                  <a:spcAft>
                    <a:spcPts val="0"/>
                  </a:spcAft>
                  <a:defRPr/>
                </a:pPr>
                <a:r>
                  <a:rPr kumimoji="0" lang="en-US" altLang="ko-KR" b="1" kern="0">
                    <a:solidFill>
                      <a:srgbClr val="000000"/>
                    </a:solidFill>
                    <a:ea typeface="돋움" pitchFamily="34" charset="-127"/>
                  </a:rPr>
                  <a:t>No of memory   addresses</a:t>
                </a:r>
              </a:p>
            </p:txBody>
          </p:sp>
          <p:sp>
            <p:nvSpPr>
              <p:cNvPr id="83988" name="Rectangle 26"/>
              <p:cNvSpPr>
                <a:spLocks noChangeArrowheads="1"/>
              </p:cNvSpPr>
              <p:nvPr/>
            </p:nvSpPr>
            <p:spPr bwMode="auto">
              <a:xfrm>
                <a:off x="1884" y="2144"/>
                <a:ext cx="13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kumimoji="0" lang="en-US" altLang="ko-KR" sz="1800" b="1">
                    <a:solidFill>
                      <a:srgbClr val="000000"/>
                    </a:solidFill>
                    <a:latin typeface="Arial" panose="020B0604020202020204" pitchFamily="34" charset="0"/>
                    <a:ea typeface="Dotum" pitchFamily="34" charset="-127"/>
                  </a:rPr>
                  <a:t>Maximum No of</a:t>
                </a:r>
              </a:p>
              <a:p>
                <a:pPr algn="ctr">
                  <a:spcBef>
                    <a:spcPct val="0"/>
                  </a:spcBef>
                  <a:buFontTx/>
                  <a:buNone/>
                </a:pPr>
                <a:r>
                  <a:rPr kumimoji="0" lang="en-US" altLang="ko-KR" sz="1800" b="1">
                    <a:solidFill>
                      <a:srgbClr val="000000"/>
                    </a:solidFill>
                    <a:latin typeface="Arial" panose="020B0604020202020204" pitchFamily="34" charset="0"/>
                    <a:ea typeface="Dotum" pitchFamily="34" charset="-127"/>
                  </a:rPr>
                  <a:t>operands allowed</a:t>
                </a:r>
                <a:endParaRPr kumimoji="0" lang="en-US" altLang="ko-KR" sz="1400" b="1">
                  <a:solidFill>
                    <a:srgbClr val="000000"/>
                  </a:solidFill>
                  <a:latin typeface="Arial" panose="020B0604020202020204" pitchFamily="34" charset="0"/>
                  <a:ea typeface="Dotum" pitchFamily="34" charset="-127"/>
                </a:endParaRPr>
              </a:p>
            </p:txBody>
          </p:sp>
          <p:sp>
            <p:nvSpPr>
              <p:cNvPr id="57" name="Rectangle 27"/>
              <p:cNvSpPr>
                <a:spLocks noChangeArrowheads="1"/>
              </p:cNvSpPr>
              <p:nvPr/>
            </p:nvSpPr>
            <p:spPr bwMode="auto">
              <a:xfrm>
                <a:off x="3398" y="2232"/>
                <a:ext cx="788" cy="231"/>
              </a:xfrm>
              <a:prstGeom prst="rect">
                <a:avLst/>
              </a:prstGeom>
              <a:noFill/>
              <a:ln>
                <a:noFill/>
              </a:ln>
              <a:effectLst/>
              <a:extLst/>
            </p:spPr>
            <p:txBody>
              <a:bodyPr wrap="none" lIns="92075" tIns="46038" rIns="92075" bIns="46038">
                <a:spAutoFit/>
              </a:bodyPr>
              <a:lstStyle/>
              <a:p>
                <a:pPr fontAlgn="auto">
                  <a:spcAft>
                    <a:spcPts val="0"/>
                  </a:spcAft>
                  <a:defRPr/>
                </a:pPr>
                <a:r>
                  <a:rPr kumimoji="0" lang="en-US" altLang="ko-KR" b="1" kern="0">
                    <a:solidFill>
                      <a:srgbClr val="000000"/>
                    </a:solidFill>
                    <a:ea typeface="돋움" pitchFamily="34" charset="-127"/>
                  </a:rPr>
                  <a:t>Examples</a:t>
                </a:r>
              </a:p>
            </p:txBody>
          </p:sp>
          <p:sp>
            <p:nvSpPr>
              <p:cNvPr id="58" name="Text Box 28"/>
              <p:cNvSpPr txBox="1">
                <a:spLocks noChangeArrowheads="1"/>
              </p:cNvSpPr>
              <p:nvPr/>
            </p:nvSpPr>
            <p:spPr bwMode="auto">
              <a:xfrm>
                <a:off x="343" y="2139"/>
                <a:ext cx="484" cy="404"/>
              </a:xfrm>
              <a:prstGeom prst="rect">
                <a:avLst/>
              </a:prstGeom>
              <a:noFill/>
              <a:ln>
                <a:noFill/>
              </a:ln>
              <a:effectLst/>
              <a:extLst/>
            </p:spPr>
            <p:txBody>
              <a:bodyPr wrap="none">
                <a:spAutoFit/>
              </a:bodyPr>
              <a:lstStyle/>
              <a:p>
                <a:pPr fontAlgn="auto">
                  <a:spcAft>
                    <a:spcPts val="0"/>
                  </a:spcAft>
                  <a:defRPr/>
                </a:pPr>
                <a:r>
                  <a:rPr kumimoji="0" lang="en-US" altLang="ko-KR" b="1" kern="0">
                    <a:solidFill>
                      <a:srgbClr val="000000"/>
                    </a:solidFill>
                    <a:ea typeface="돋움" pitchFamily="34" charset="-127"/>
                  </a:rPr>
                  <a:t>Type</a:t>
                </a:r>
              </a:p>
              <a:p>
                <a:pPr fontAlgn="auto">
                  <a:spcAft>
                    <a:spcPts val="0"/>
                  </a:spcAft>
                  <a:defRPr/>
                </a:pPr>
                <a:r>
                  <a:rPr kumimoji="0" lang="en-US" altLang="ko-KR" b="1" kern="0">
                    <a:solidFill>
                      <a:srgbClr val="000000"/>
                    </a:solidFill>
                    <a:ea typeface="돋움" pitchFamily="34" charset="-127"/>
                  </a:rPr>
                  <a:t>(M,O)</a:t>
                </a:r>
              </a:p>
            </p:txBody>
          </p:sp>
        </p:grpSp>
        <p:sp>
          <p:nvSpPr>
            <p:cNvPr id="54" name="Line 29"/>
            <p:cNvSpPr>
              <a:spLocks noChangeShapeType="1"/>
            </p:cNvSpPr>
            <p:nvPr/>
          </p:nvSpPr>
          <p:spPr bwMode="auto">
            <a:xfrm>
              <a:off x="801" y="2109"/>
              <a:ext cx="0" cy="1527"/>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6265"/>
    </mc:Choice>
    <mc:Fallback xmlns="">
      <p:transition spd="slow" advTm="626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41325" y="396875"/>
            <a:ext cx="21907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R-R vs RM</a:t>
            </a:r>
            <a:endParaRPr kumimoji="0" lang="en-US" altLang="zh-CN">
              <a:solidFill>
                <a:srgbClr val="000000"/>
              </a:solidFill>
              <a:latin typeface="Arial" panose="020B0604020202020204" pitchFamily="34" charset="0"/>
              <a:cs typeface="Arial" panose="020B0604020202020204" pitchFamily="34" charset="0"/>
            </a:endParaRPr>
          </a:p>
        </p:txBody>
      </p:sp>
      <p:sp>
        <p:nvSpPr>
          <p:cNvPr id="8601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3"/>
          <p:cNvSpPr txBox="1">
            <a:spLocks noChangeArrowheads="1"/>
          </p:cNvSpPr>
          <p:nvPr/>
        </p:nvSpPr>
        <p:spPr bwMode="auto">
          <a:xfrm>
            <a:off x="711200" y="1484313"/>
            <a:ext cx="1176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2400">
                <a:solidFill>
                  <a:srgbClr val="FF0000"/>
                </a:solidFill>
                <a:latin typeface="Arial" panose="020B0604020202020204" pitchFamily="34" charset="0"/>
                <a:ea typeface="Dotum" pitchFamily="34" charset="-127"/>
              </a:rPr>
              <a:t>A+B+C</a:t>
            </a:r>
            <a:endParaRPr lang="en-US" altLang="ko-KR" sz="2000">
              <a:solidFill>
                <a:srgbClr val="FF0000"/>
              </a:solidFill>
              <a:latin typeface="Arial" panose="020B0604020202020204" pitchFamily="34" charset="0"/>
              <a:ea typeface="Dotum" pitchFamily="34" charset="-127"/>
            </a:endParaRPr>
          </a:p>
        </p:txBody>
      </p:sp>
      <p:sp>
        <p:nvSpPr>
          <p:cNvPr id="9" name="Text Box 4"/>
          <p:cNvSpPr txBox="1">
            <a:spLocks noChangeArrowheads="1"/>
          </p:cNvSpPr>
          <p:nvPr/>
        </p:nvSpPr>
        <p:spPr bwMode="auto">
          <a:xfrm>
            <a:off x="2762881" y="1715294"/>
            <a:ext cx="3157538"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2400">
                <a:solidFill>
                  <a:srgbClr val="000000"/>
                </a:solidFill>
                <a:latin typeface="Arial" panose="020B0604020202020204" pitchFamily="34" charset="0"/>
                <a:ea typeface="Dotum" pitchFamily="34" charset="-127"/>
              </a:rPr>
              <a:t>RR Instructions</a:t>
            </a:r>
            <a:endParaRPr lang="en-US" altLang="ko-KR" sz="2000">
              <a:solidFill>
                <a:srgbClr val="000000"/>
              </a:solidFill>
              <a:latin typeface="Arial" panose="020B0604020202020204" pitchFamily="34" charset="0"/>
              <a:ea typeface="Dotum" pitchFamily="34" charset="-127"/>
            </a:endParaRPr>
          </a:p>
          <a:p>
            <a:pPr>
              <a:spcBef>
                <a:spcPct val="0"/>
              </a:spcBef>
              <a:buFontTx/>
              <a:buNone/>
            </a:pPr>
            <a:r>
              <a:rPr lang="en-US" altLang="ko-KR" sz="2000">
                <a:solidFill>
                  <a:srgbClr val="000000"/>
                </a:solidFill>
                <a:latin typeface="Arial" panose="020B0604020202020204" pitchFamily="34" charset="0"/>
                <a:ea typeface="Dotum" pitchFamily="34" charset="-127"/>
              </a:rPr>
              <a:t>	LD	R1,A</a:t>
            </a:r>
          </a:p>
          <a:p>
            <a:pPr>
              <a:spcBef>
                <a:spcPct val="0"/>
              </a:spcBef>
              <a:buFontTx/>
              <a:buNone/>
            </a:pPr>
            <a:r>
              <a:rPr lang="en-US" altLang="ko-KR" sz="2000">
                <a:solidFill>
                  <a:srgbClr val="000000"/>
                </a:solidFill>
                <a:latin typeface="Arial" panose="020B0604020202020204" pitchFamily="34" charset="0"/>
                <a:ea typeface="Dotum" pitchFamily="34" charset="-127"/>
              </a:rPr>
              <a:t>	LD	R2,B</a:t>
            </a:r>
          </a:p>
          <a:p>
            <a:pPr>
              <a:spcBef>
                <a:spcPct val="0"/>
              </a:spcBef>
              <a:buFontTx/>
              <a:buNone/>
            </a:pPr>
            <a:r>
              <a:rPr lang="en-US" altLang="ko-KR" sz="2000">
                <a:solidFill>
                  <a:srgbClr val="000000"/>
                </a:solidFill>
                <a:latin typeface="Arial" panose="020B0604020202020204" pitchFamily="34" charset="0"/>
                <a:ea typeface="Dotum" pitchFamily="34" charset="-127"/>
              </a:rPr>
              <a:t>	LD	R3,C</a:t>
            </a:r>
          </a:p>
          <a:p>
            <a:pPr>
              <a:spcBef>
                <a:spcPct val="0"/>
              </a:spcBef>
              <a:buFontTx/>
              <a:buNone/>
            </a:pPr>
            <a:r>
              <a:rPr lang="en-US" altLang="ko-KR" sz="2000">
                <a:solidFill>
                  <a:srgbClr val="000000"/>
                </a:solidFill>
                <a:latin typeface="Arial" panose="020B0604020202020204" pitchFamily="34" charset="0"/>
                <a:ea typeface="Dotum" pitchFamily="34" charset="-127"/>
              </a:rPr>
              <a:t>	ADD	R4,R1,R2</a:t>
            </a:r>
          </a:p>
          <a:p>
            <a:pPr>
              <a:spcBef>
                <a:spcPct val="0"/>
              </a:spcBef>
              <a:buFontTx/>
              <a:buNone/>
            </a:pPr>
            <a:r>
              <a:rPr lang="en-US" altLang="ko-KR" sz="2000">
                <a:solidFill>
                  <a:srgbClr val="000000"/>
                </a:solidFill>
                <a:latin typeface="Arial" panose="020B0604020202020204" pitchFamily="34" charset="0"/>
                <a:ea typeface="Dotum" pitchFamily="34" charset="-127"/>
              </a:rPr>
              <a:t>	ADD	R5,R4,R3</a:t>
            </a:r>
          </a:p>
          <a:p>
            <a:pPr>
              <a:spcBef>
                <a:spcPct val="0"/>
              </a:spcBef>
              <a:buFontTx/>
              <a:buNone/>
            </a:pPr>
            <a:endParaRPr lang="en-US" altLang="ko-KR" sz="2000">
              <a:solidFill>
                <a:srgbClr val="000000"/>
              </a:solidFill>
              <a:latin typeface="Arial" panose="020B0604020202020204" pitchFamily="34" charset="0"/>
              <a:ea typeface="Dotum" pitchFamily="34" charset="-127"/>
            </a:endParaRPr>
          </a:p>
          <a:p>
            <a:pPr>
              <a:spcBef>
                <a:spcPct val="0"/>
              </a:spcBef>
              <a:buFontTx/>
              <a:buNone/>
            </a:pPr>
            <a:r>
              <a:rPr lang="en-US" altLang="ko-KR" sz="2400">
                <a:solidFill>
                  <a:srgbClr val="000000"/>
                </a:solidFill>
                <a:latin typeface="Arial" panose="020B0604020202020204" pitchFamily="34" charset="0"/>
                <a:ea typeface="Dotum" pitchFamily="34" charset="-127"/>
              </a:rPr>
              <a:t>RM instructions</a:t>
            </a:r>
            <a:endParaRPr lang="en-US" altLang="ko-KR" sz="2000">
              <a:solidFill>
                <a:srgbClr val="000000"/>
              </a:solidFill>
              <a:latin typeface="Arial" panose="020B0604020202020204" pitchFamily="34" charset="0"/>
              <a:ea typeface="Dotum" pitchFamily="34" charset="-127"/>
            </a:endParaRPr>
          </a:p>
          <a:p>
            <a:pPr>
              <a:spcBef>
                <a:spcPct val="0"/>
              </a:spcBef>
              <a:buFontTx/>
              <a:buNone/>
            </a:pPr>
            <a:r>
              <a:rPr lang="en-US" altLang="ko-KR" sz="2000">
                <a:solidFill>
                  <a:srgbClr val="000000"/>
                </a:solidFill>
                <a:latin typeface="Arial" panose="020B0604020202020204" pitchFamily="34" charset="0"/>
                <a:ea typeface="Dotum" pitchFamily="34" charset="-127"/>
              </a:rPr>
              <a:t>	LD	R1,A</a:t>
            </a:r>
          </a:p>
          <a:p>
            <a:pPr>
              <a:spcBef>
                <a:spcPct val="0"/>
              </a:spcBef>
              <a:buFontTx/>
              <a:buNone/>
            </a:pPr>
            <a:r>
              <a:rPr lang="en-US" altLang="ko-KR" sz="2000">
                <a:solidFill>
                  <a:srgbClr val="000000"/>
                </a:solidFill>
                <a:latin typeface="Arial" panose="020B0604020202020204" pitchFamily="34" charset="0"/>
                <a:ea typeface="Dotum" pitchFamily="34" charset="-127"/>
              </a:rPr>
              <a:t>	ADD	R1,B</a:t>
            </a:r>
          </a:p>
          <a:p>
            <a:pPr>
              <a:spcBef>
                <a:spcPct val="0"/>
              </a:spcBef>
              <a:buFontTx/>
              <a:buNone/>
            </a:pPr>
            <a:r>
              <a:rPr lang="en-US" altLang="ko-KR" sz="2000">
                <a:solidFill>
                  <a:srgbClr val="000000"/>
                </a:solidFill>
                <a:latin typeface="Arial" panose="020B0604020202020204" pitchFamily="34" charset="0"/>
                <a:ea typeface="Dotum" pitchFamily="34" charset="-127"/>
              </a:rPr>
              <a:t>	ADD	R1,C</a:t>
            </a:r>
          </a:p>
        </p:txBody>
      </p:sp>
      <p:sp>
        <p:nvSpPr>
          <p:cNvPr id="10" name="Text Box 5"/>
          <p:cNvSpPr txBox="1">
            <a:spLocks noChangeArrowheads="1"/>
          </p:cNvSpPr>
          <p:nvPr/>
        </p:nvSpPr>
        <p:spPr bwMode="auto">
          <a:xfrm>
            <a:off x="2819400" y="540226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ko-KR" sz="2000">
                <a:solidFill>
                  <a:srgbClr val="FF0000"/>
                </a:solidFill>
                <a:latin typeface="Arial" panose="020B0604020202020204" pitchFamily="34" charset="0"/>
                <a:ea typeface="Dotum" pitchFamily="34" charset="-127"/>
              </a:rPr>
              <a:t>RM instructions reduce IC</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9779"/>
    </mc:Choice>
    <mc:Fallback xmlns="">
      <p:transition spd="slow" advTm="3977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blinds(horizontal)">
                                      <p:cBhvr>
                                        <p:cTn id="32" dur="500"/>
                                        <p:tgtEl>
                                          <p:spTgt spid="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blinds(horizontal)">
                                      <p:cBhvr>
                                        <p:cTn id="37" dur="500"/>
                                        <p:tgtEl>
                                          <p:spTgt spid="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ox(out)">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build="p" autoUpdateAnimBg="0"/>
      <p:bldP spid="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41325" y="396875"/>
            <a:ext cx="31670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zh-CN" dirty="0">
                <a:latin typeface="Arial" panose="020B0604020202020204" pitchFamily="34" charset="0"/>
              </a:rPr>
              <a:t>Interface Design</a:t>
            </a:r>
            <a:endParaRPr kumimoji="0" lang="en-US" altLang="zh-CN" dirty="0">
              <a:solidFill>
                <a:srgbClr val="000000"/>
              </a:solidFill>
              <a:latin typeface="Arial" panose="020B0604020202020204" pitchFamily="34" charset="0"/>
              <a:cs typeface="Arial" panose="020B0604020202020204" pitchFamily="34" charset="0"/>
            </a:endParaRPr>
          </a:p>
        </p:txBody>
      </p:sp>
      <p:sp>
        <p:nvSpPr>
          <p:cNvPr id="8806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68" name="矩形 3"/>
          <p:cNvSpPr>
            <a:spLocks noChangeArrowheads="1"/>
          </p:cNvSpPr>
          <p:nvPr/>
        </p:nvSpPr>
        <p:spPr bwMode="auto">
          <a:xfrm>
            <a:off x="428625" y="1423988"/>
            <a:ext cx="814387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8001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6000"/>
              </a:lnSpc>
              <a:spcBef>
                <a:spcPct val="41000"/>
              </a:spcBef>
              <a:buFontTx/>
              <a:buNone/>
            </a:pPr>
            <a:r>
              <a:rPr kumimoji="0" lang="en-US" altLang="zh-CN" sz="2400" b="1" dirty="0">
                <a:solidFill>
                  <a:srgbClr val="000000"/>
                </a:solidFill>
                <a:latin typeface="Arial" panose="020B0604020202020204" pitchFamily="34" charset="0"/>
              </a:rPr>
              <a:t>A good interface:</a:t>
            </a:r>
            <a:endParaRPr kumimoji="0" lang="en-US" altLang="zh-CN" sz="1800" b="1" dirty="0">
              <a:solidFill>
                <a:srgbClr val="000000"/>
              </a:solidFill>
              <a:latin typeface="Arial" panose="020B0604020202020204" pitchFamily="34" charset="0"/>
            </a:endParaRPr>
          </a:p>
          <a:p>
            <a:pPr lvl="1">
              <a:lnSpc>
                <a:spcPct val="86000"/>
              </a:lnSpc>
              <a:spcBef>
                <a:spcPct val="41000"/>
              </a:spcBef>
              <a:buFontTx/>
              <a:buChar char="•"/>
            </a:pPr>
            <a:r>
              <a:rPr kumimoji="0" lang="en-US" altLang="zh-CN" sz="2400" b="1" dirty="0">
                <a:solidFill>
                  <a:srgbClr val="000000"/>
                </a:solidFill>
                <a:latin typeface="Arial" panose="020B0604020202020204" pitchFamily="34" charset="0"/>
              </a:rPr>
              <a:t>Lasts through many implementations (portability, compatibility)</a:t>
            </a:r>
          </a:p>
          <a:p>
            <a:pPr lvl="1">
              <a:lnSpc>
                <a:spcPct val="86000"/>
              </a:lnSpc>
              <a:spcBef>
                <a:spcPct val="41000"/>
              </a:spcBef>
              <a:buFontTx/>
              <a:buChar char="•"/>
            </a:pPr>
            <a:r>
              <a:rPr kumimoji="0" lang="en-US" altLang="zh-CN" sz="2400" b="1" dirty="0">
                <a:solidFill>
                  <a:srgbClr val="000000"/>
                </a:solidFill>
                <a:latin typeface="Arial" panose="020B0604020202020204" pitchFamily="34" charset="0"/>
              </a:rPr>
              <a:t>Is used in many different ways (generality)</a:t>
            </a:r>
          </a:p>
          <a:p>
            <a:pPr lvl="1">
              <a:lnSpc>
                <a:spcPct val="86000"/>
              </a:lnSpc>
              <a:spcBef>
                <a:spcPct val="41000"/>
              </a:spcBef>
              <a:buFontTx/>
              <a:buChar char="•"/>
            </a:pPr>
            <a:r>
              <a:rPr kumimoji="0" lang="en-US" altLang="zh-CN" sz="2400" b="1" dirty="0">
                <a:solidFill>
                  <a:srgbClr val="000000"/>
                </a:solidFill>
                <a:latin typeface="Arial" panose="020B0604020202020204" pitchFamily="34" charset="0"/>
              </a:rPr>
              <a:t>Provides </a:t>
            </a:r>
            <a:r>
              <a:rPr kumimoji="0" lang="en-US" altLang="zh-CN" sz="2400" b="1" i="1" dirty="0">
                <a:solidFill>
                  <a:srgbClr val="FF0000"/>
                </a:solidFill>
                <a:latin typeface="Arial" panose="020B0604020202020204" pitchFamily="34" charset="0"/>
              </a:rPr>
              <a:t>convenient </a:t>
            </a:r>
            <a:r>
              <a:rPr kumimoji="0" lang="en-US" altLang="zh-CN" sz="2400" b="1" dirty="0">
                <a:solidFill>
                  <a:srgbClr val="000000"/>
                </a:solidFill>
                <a:latin typeface="Arial" panose="020B0604020202020204" pitchFamily="34" charset="0"/>
              </a:rPr>
              <a:t> functionality to higher levels</a:t>
            </a:r>
          </a:p>
          <a:p>
            <a:pPr lvl="1">
              <a:lnSpc>
                <a:spcPct val="86000"/>
              </a:lnSpc>
              <a:spcBef>
                <a:spcPct val="41000"/>
              </a:spcBef>
              <a:buFontTx/>
              <a:buChar char="•"/>
            </a:pPr>
            <a:r>
              <a:rPr kumimoji="0" lang="en-US" altLang="zh-CN" sz="2400" b="1" dirty="0">
                <a:solidFill>
                  <a:srgbClr val="000000"/>
                </a:solidFill>
                <a:latin typeface="Arial" panose="020B0604020202020204" pitchFamily="34" charset="0"/>
              </a:rPr>
              <a:t>Permits an </a:t>
            </a:r>
            <a:r>
              <a:rPr kumimoji="0" lang="en-US" altLang="zh-CN" sz="2400" b="1" i="1" dirty="0">
                <a:solidFill>
                  <a:srgbClr val="FF0000"/>
                </a:solidFill>
                <a:latin typeface="Arial" panose="020B0604020202020204" pitchFamily="34" charset="0"/>
              </a:rPr>
              <a:t>efficient</a:t>
            </a:r>
            <a:r>
              <a:rPr kumimoji="0" lang="en-US" altLang="zh-CN" sz="2400" b="1" dirty="0">
                <a:solidFill>
                  <a:srgbClr val="FF0000"/>
                </a:solidFill>
                <a:latin typeface="Arial" panose="020B0604020202020204" pitchFamily="34" charset="0"/>
              </a:rPr>
              <a:t> </a:t>
            </a:r>
            <a:r>
              <a:rPr kumimoji="0" lang="en-US" altLang="zh-CN" sz="2400" b="1" dirty="0">
                <a:solidFill>
                  <a:srgbClr val="000000"/>
                </a:solidFill>
                <a:latin typeface="Arial" panose="020B0604020202020204" pitchFamily="34" charset="0"/>
              </a:rPr>
              <a:t>implementation at lower levels</a:t>
            </a:r>
          </a:p>
        </p:txBody>
      </p:sp>
      <p:sp>
        <p:nvSpPr>
          <p:cNvPr id="88069" name="Rectangle 4"/>
          <p:cNvSpPr>
            <a:spLocks noChangeArrowheads="1"/>
          </p:cNvSpPr>
          <p:nvPr/>
        </p:nvSpPr>
        <p:spPr bwMode="auto">
          <a:xfrm>
            <a:off x="3548063" y="5200650"/>
            <a:ext cx="1398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7000"/>
              </a:lnSpc>
              <a:spcBef>
                <a:spcPct val="0"/>
              </a:spcBef>
              <a:buFontTx/>
              <a:buNone/>
            </a:pPr>
            <a:r>
              <a:rPr kumimoji="0" lang="en-US" altLang="zh-CN" sz="2400" b="1">
                <a:solidFill>
                  <a:srgbClr val="000000"/>
                </a:solidFill>
                <a:latin typeface="Arial" panose="020B0604020202020204" pitchFamily="34" charset="0"/>
              </a:rPr>
              <a:t>Interface</a:t>
            </a:r>
          </a:p>
        </p:txBody>
      </p:sp>
      <p:sp>
        <p:nvSpPr>
          <p:cNvPr id="6" name="AutoShape 5"/>
          <p:cNvSpPr>
            <a:spLocks noChangeArrowheads="1"/>
          </p:cNvSpPr>
          <p:nvPr/>
        </p:nvSpPr>
        <p:spPr bwMode="auto">
          <a:xfrm>
            <a:off x="3471863" y="5099050"/>
            <a:ext cx="1574800" cy="736600"/>
          </a:xfrm>
          <a:prstGeom prst="roundRect">
            <a:avLst>
              <a:gd name="adj" fmla="val 12495"/>
            </a:avLst>
          </a:prstGeom>
          <a:noFill/>
          <a:ln w="25400">
            <a:solidFill>
              <a:schemeClr val="tx1"/>
            </a:solidFill>
            <a:round/>
            <a:headEnd/>
            <a:tailEnd/>
          </a:ln>
          <a:effectLst/>
          <a:extLst/>
        </p:spPr>
        <p:txBody>
          <a:bodyPr wrap="none" anchor="ctr"/>
          <a:lstStyle/>
          <a:p>
            <a:pPr eaLnBrk="1" hangingPunct="1">
              <a:defRPr/>
            </a:pPr>
            <a:endParaRPr kumimoji="0" lang="zh-CN" altLang="en-US" sz="2400">
              <a:solidFill>
                <a:srgbClr val="000000"/>
              </a:solidFill>
              <a:latin typeface="Times New Roman" pitchFamily="18" charset="0"/>
              <a:ea typeface="+mn-ea"/>
            </a:endParaRPr>
          </a:p>
        </p:txBody>
      </p:sp>
      <p:sp>
        <p:nvSpPr>
          <p:cNvPr id="88071" name="Rectangle 6"/>
          <p:cNvSpPr>
            <a:spLocks noChangeArrowheads="1"/>
          </p:cNvSpPr>
          <p:nvPr/>
        </p:nvSpPr>
        <p:spPr bwMode="auto">
          <a:xfrm>
            <a:off x="5662613" y="5016500"/>
            <a:ext cx="7493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imp 1</a:t>
            </a:r>
          </a:p>
        </p:txBody>
      </p:sp>
      <p:sp>
        <p:nvSpPr>
          <p:cNvPr id="88072" name="Rectangle 7"/>
          <p:cNvSpPr>
            <a:spLocks noChangeArrowheads="1"/>
          </p:cNvSpPr>
          <p:nvPr/>
        </p:nvSpPr>
        <p:spPr bwMode="auto">
          <a:xfrm>
            <a:off x="5738813" y="5549900"/>
            <a:ext cx="7493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imp 2</a:t>
            </a:r>
          </a:p>
        </p:txBody>
      </p:sp>
      <p:sp>
        <p:nvSpPr>
          <p:cNvPr id="88073" name="Rectangle 8"/>
          <p:cNvSpPr>
            <a:spLocks noChangeArrowheads="1"/>
          </p:cNvSpPr>
          <p:nvPr/>
        </p:nvSpPr>
        <p:spPr bwMode="auto">
          <a:xfrm>
            <a:off x="5586413" y="6083300"/>
            <a:ext cx="7493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imp 3</a:t>
            </a:r>
          </a:p>
        </p:txBody>
      </p:sp>
      <p:sp>
        <p:nvSpPr>
          <p:cNvPr id="10" name="Line 9"/>
          <p:cNvSpPr>
            <a:spLocks noChangeShapeType="1"/>
          </p:cNvSpPr>
          <p:nvPr/>
        </p:nvSpPr>
        <p:spPr bwMode="auto">
          <a:xfrm flipV="1">
            <a:off x="5059363" y="5162550"/>
            <a:ext cx="609600" cy="3810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11" name="Line 10"/>
          <p:cNvSpPr>
            <a:spLocks noChangeShapeType="1"/>
          </p:cNvSpPr>
          <p:nvPr/>
        </p:nvSpPr>
        <p:spPr bwMode="auto">
          <a:xfrm>
            <a:off x="5135563" y="5543550"/>
            <a:ext cx="533400" cy="1524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12" name="Line 11"/>
          <p:cNvSpPr>
            <a:spLocks noChangeShapeType="1"/>
          </p:cNvSpPr>
          <p:nvPr/>
        </p:nvSpPr>
        <p:spPr bwMode="auto">
          <a:xfrm>
            <a:off x="5135563" y="5619750"/>
            <a:ext cx="381000" cy="6096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88077" name="Rectangle 12"/>
          <p:cNvSpPr>
            <a:spLocks noChangeArrowheads="1"/>
          </p:cNvSpPr>
          <p:nvPr/>
        </p:nvSpPr>
        <p:spPr bwMode="auto">
          <a:xfrm>
            <a:off x="2081213" y="4940300"/>
            <a:ext cx="5461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use</a:t>
            </a:r>
          </a:p>
        </p:txBody>
      </p:sp>
      <p:sp>
        <p:nvSpPr>
          <p:cNvPr id="88078" name="Rectangle 13"/>
          <p:cNvSpPr>
            <a:spLocks noChangeArrowheads="1"/>
          </p:cNvSpPr>
          <p:nvPr/>
        </p:nvSpPr>
        <p:spPr bwMode="auto">
          <a:xfrm>
            <a:off x="1852613" y="5473700"/>
            <a:ext cx="5461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use</a:t>
            </a:r>
          </a:p>
        </p:txBody>
      </p:sp>
      <p:sp>
        <p:nvSpPr>
          <p:cNvPr id="88079" name="Rectangle 14"/>
          <p:cNvSpPr>
            <a:spLocks noChangeArrowheads="1"/>
          </p:cNvSpPr>
          <p:nvPr/>
        </p:nvSpPr>
        <p:spPr bwMode="auto">
          <a:xfrm>
            <a:off x="2081213" y="6007100"/>
            <a:ext cx="546100" cy="328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2000"/>
              </a:lnSpc>
              <a:spcBef>
                <a:spcPct val="0"/>
              </a:spcBef>
              <a:buFontTx/>
              <a:buNone/>
            </a:pPr>
            <a:r>
              <a:rPr kumimoji="0" lang="en-US" altLang="zh-CN" sz="1800" b="1">
                <a:solidFill>
                  <a:srgbClr val="000000"/>
                </a:solidFill>
                <a:latin typeface="Arial" panose="020B0604020202020204" pitchFamily="34" charset="0"/>
              </a:rPr>
              <a:t>use</a:t>
            </a:r>
          </a:p>
        </p:txBody>
      </p:sp>
      <p:sp>
        <p:nvSpPr>
          <p:cNvPr id="16" name="Line 15"/>
          <p:cNvSpPr>
            <a:spLocks noChangeShapeType="1"/>
          </p:cNvSpPr>
          <p:nvPr/>
        </p:nvSpPr>
        <p:spPr bwMode="auto">
          <a:xfrm>
            <a:off x="2620963" y="5086350"/>
            <a:ext cx="838200" cy="3048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17" name="Line 16"/>
          <p:cNvSpPr>
            <a:spLocks noChangeShapeType="1"/>
          </p:cNvSpPr>
          <p:nvPr/>
        </p:nvSpPr>
        <p:spPr bwMode="auto">
          <a:xfrm flipV="1">
            <a:off x="2392363" y="5467350"/>
            <a:ext cx="1066800" cy="2286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18" name="Line 17"/>
          <p:cNvSpPr>
            <a:spLocks noChangeShapeType="1"/>
          </p:cNvSpPr>
          <p:nvPr/>
        </p:nvSpPr>
        <p:spPr bwMode="auto">
          <a:xfrm flipV="1">
            <a:off x="2620963" y="5543550"/>
            <a:ext cx="838200" cy="685800"/>
          </a:xfrm>
          <a:prstGeom prst="line">
            <a:avLst/>
          </a:prstGeom>
          <a:noFill/>
          <a:ln w="25400">
            <a:solidFill>
              <a:schemeClr val="tx1"/>
            </a:solidFill>
            <a:round/>
            <a:headEnd/>
            <a:tailEn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19" name="Line 18"/>
          <p:cNvSpPr>
            <a:spLocks noChangeShapeType="1"/>
          </p:cNvSpPr>
          <p:nvPr/>
        </p:nvSpPr>
        <p:spPr bwMode="auto">
          <a:xfrm>
            <a:off x="7192963" y="4933950"/>
            <a:ext cx="0" cy="1447800"/>
          </a:xfrm>
          <a:prstGeom prst="line">
            <a:avLst/>
          </a:prstGeom>
          <a:noFill/>
          <a:ln w="25400">
            <a:solidFill>
              <a:schemeClr val="tx1"/>
            </a:solidFill>
            <a:round/>
            <a:headEnd/>
            <a:tailEnd type="triangle" w="med" len="med"/>
          </a:ln>
          <a:effectLst/>
          <a:extLst/>
        </p:spPr>
        <p:txBody>
          <a:bodyPr/>
          <a:lstStyle/>
          <a:p>
            <a:pPr eaLnBrk="1" hangingPunct="1">
              <a:defRPr/>
            </a:pPr>
            <a:endParaRPr kumimoji="0" lang="zh-CN" altLang="en-US" sz="2400">
              <a:solidFill>
                <a:srgbClr val="000000"/>
              </a:solidFill>
              <a:latin typeface="Times New Roman" pitchFamily="18" charset="0"/>
              <a:ea typeface="+mn-ea"/>
            </a:endParaRPr>
          </a:p>
        </p:txBody>
      </p:sp>
      <p:sp>
        <p:nvSpPr>
          <p:cNvPr id="88084" name="Rectangle 19"/>
          <p:cNvSpPr>
            <a:spLocks noChangeArrowheads="1"/>
          </p:cNvSpPr>
          <p:nvPr/>
        </p:nvSpPr>
        <p:spPr bwMode="auto">
          <a:xfrm>
            <a:off x="7358063" y="4959350"/>
            <a:ext cx="596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kumimoji="0" lang="en-US" altLang="zh-CN" sz="1800" b="1">
                <a:solidFill>
                  <a:srgbClr val="000000"/>
                </a:solidFill>
                <a:latin typeface="Arial" panose="020B0604020202020204" pitchFamily="34" charset="0"/>
              </a:rPr>
              <a:t>time</a:t>
            </a:r>
          </a:p>
        </p:txBody>
      </p:sp>
    </p:spTree>
  </p:cSld>
  <p:clrMapOvr>
    <a:masterClrMapping/>
  </p:clrMapOvr>
  <mc:AlternateContent xmlns:mc="http://schemas.openxmlformats.org/markup-compatibility/2006" xmlns:p14="http://schemas.microsoft.com/office/powerpoint/2010/main">
    <mc:Choice Requires="p14">
      <p:transition spd="slow" p14:dur="2000" advTm="97890"/>
    </mc:Choice>
    <mc:Fallback xmlns="">
      <p:transition spd="slow" advTm="9789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41325" y="396875"/>
            <a:ext cx="33067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Evolution of ISAs</a:t>
            </a:r>
          </a:p>
        </p:txBody>
      </p:sp>
      <p:sp>
        <p:nvSpPr>
          <p:cNvPr id="9011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01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200150"/>
            <a:ext cx="9058275"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2608"/>
    </mc:Choice>
    <mc:Fallback xmlns="">
      <p:transition spd="slow" advTm="4260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85750" y="428625"/>
            <a:ext cx="82359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Early 1960s: IBM Starts Talking of “Computer Architecture” </a:t>
            </a:r>
          </a:p>
        </p:txBody>
      </p:sp>
      <p:sp>
        <p:nvSpPr>
          <p:cNvPr id="5529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53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14438"/>
            <a:ext cx="84216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7"/>
          <p:cNvSpPr>
            <a:spLocks noChangeArrowheads="1"/>
          </p:cNvSpPr>
          <p:nvPr/>
        </p:nvSpPr>
        <p:spPr bwMode="auto">
          <a:xfrm>
            <a:off x="428625" y="1416050"/>
            <a:ext cx="81438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solidFill>
                  <a:srgbClr val="FFFFFF"/>
                </a:solidFill>
                <a:latin typeface="Arial" panose="020B0604020202020204" pitchFamily="34" charset="0"/>
                <a:ea typeface="新細明體" pitchFamily="18" charset="-120"/>
                <a:cs typeface="Arial" panose="020B0604020202020204" pitchFamily="34" charset="0"/>
              </a:rPr>
              <a:t>“the term architecture is used here to describe the attributes of a system as seen by the programmer, i.e., the conceptual structure and functional behavior, as distinct from the organization of the data flows and controls, the logic design, and the physical implementation.”</a:t>
            </a:r>
          </a:p>
          <a:p>
            <a:pPr lvl="1" eaLnBrk="1" hangingPunct="1">
              <a:buClr>
                <a:srgbClr val="0000FF"/>
              </a:buClr>
              <a:buFont typeface="Wingdings" panose="05000000000000000000" pitchFamily="2" charset="2"/>
              <a:buNone/>
            </a:pPr>
            <a:r>
              <a:rPr lang="en-US" altLang="zh-CN" sz="1800">
                <a:solidFill>
                  <a:srgbClr val="8585E0"/>
                </a:solidFill>
                <a:latin typeface="Arial" panose="020B0604020202020204" pitchFamily="34" charset="0"/>
                <a:ea typeface="新細明體" pitchFamily="18" charset="-120"/>
                <a:cs typeface="Arial" panose="020B0604020202020204" pitchFamily="34" charset="0"/>
              </a:rPr>
              <a:t>M. Amdahl, G. A. Blaauw, and J. F. P. Brooks. "Architecture of the IBM System/360," IBM Journal of Research and Development, 1964.</a:t>
            </a:r>
            <a:endParaRPr lang="zh-CN" altLang="en-US" sz="1800">
              <a:solidFill>
                <a:srgbClr val="8585E0"/>
              </a:solidFill>
              <a:latin typeface="Arial" panose="020B0604020202020204" pitchFamily="34" charset="0"/>
              <a:ea typeface="新細明體" pitchFamily="18" charset="-120"/>
              <a:cs typeface="Arial" panose="020B0604020202020204" pitchFamily="34" charset="0"/>
            </a:endParaRPr>
          </a:p>
        </p:txBody>
      </p:sp>
      <p:sp>
        <p:nvSpPr>
          <p:cNvPr id="55302" name="矩形 8"/>
          <p:cNvSpPr>
            <a:spLocks noChangeArrowheads="1"/>
          </p:cNvSpPr>
          <p:nvPr/>
        </p:nvSpPr>
        <p:spPr bwMode="auto">
          <a:xfrm>
            <a:off x="285750" y="3714750"/>
            <a:ext cx="85725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114300" algn="l"/>
                <a:tab pos="152400" algn="l"/>
                <a:tab pos="228600" algn="l"/>
                <a:tab pos="368300" algn="l"/>
                <a:tab pos="457200" algn="l"/>
                <a:tab pos="571500" algn="l"/>
              </a:tabLst>
              <a:defRPr sz="3200">
                <a:solidFill>
                  <a:schemeClr val="tx1"/>
                </a:solidFill>
                <a:latin typeface="Times New Roman" panose="02020603050405020304" pitchFamily="18" charset="0"/>
              </a:defRPr>
            </a:lvl1pPr>
            <a:lvl2pPr marL="742950" indent="-285750">
              <a:spcBef>
                <a:spcPct val="20000"/>
              </a:spcBef>
              <a:buChar char="–"/>
              <a:tabLst>
                <a:tab pos="114300" algn="l"/>
                <a:tab pos="152400" algn="l"/>
                <a:tab pos="228600" algn="l"/>
                <a:tab pos="368300" algn="l"/>
                <a:tab pos="457200" algn="l"/>
                <a:tab pos="571500" algn="l"/>
              </a:tabLst>
              <a:defRPr sz="2800">
                <a:solidFill>
                  <a:schemeClr val="tx1"/>
                </a:solidFill>
                <a:latin typeface="Times New Roman" panose="02020603050405020304" pitchFamily="18" charset="0"/>
              </a:defRPr>
            </a:lvl2pPr>
            <a:lvl3pPr marL="1143000" indent="-228600">
              <a:spcBef>
                <a:spcPct val="20000"/>
              </a:spcBef>
              <a:buChar char="•"/>
              <a:tabLst>
                <a:tab pos="114300" algn="l"/>
                <a:tab pos="152400" algn="l"/>
                <a:tab pos="228600" algn="l"/>
                <a:tab pos="368300" algn="l"/>
                <a:tab pos="457200" algn="l"/>
                <a:tab pos="571500" algn="l"/>
              </a:tabLst>
              <a:defRPr sz="2400">
                <a:solidFill>
                  <a:schemeClr val="tx1"/>
                </a:solidFill>
                <a:latin typeface="Times New Roman" panose="02020603050405020304" pitchFamily="18" charset="0"/>
              </a:defRPr>
            </a:lvl3pPr>
            <a:lvl4pPr marL="1600200" indent="-228600">
              <a:spcBef>
                <a:spcPct val="20000"/>
              </a:spcBef>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4pPr>
            <a:lvl5pPr marL="2057400" indent="-228600">
              <a:spcBef>
                <a:spcPct val="20000"/>
              </a:spcBef>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14300" algn="l"/>
                <a:tab pos="152400" algn="l"/>
                <a:tab pos="228600" algn="l"/>
                <a:tab pos="368300" algn="l"/>
                <a:tab pos="457200" algn="l"/>
                <a:tab pos="571500" algn="l"/>
              </a:tabLst>
              <a:defRPr sz="2000">
                <a:solidFill>
                  <a:schemeClr val="tx1"/>
                </a:solidFill>
                <a:latin typeface="Times New Roman" panose="02020603050405020304" pitchFamily="18" charset="0"/>
              </a:defRPr>
            </a:lvl9pPr>
          </a:lstStyle>
          <a:p>
            <a:pPr eaLnBrk="1" hangingPunct="1">
              <a:lnSpc>
                <a:spcPts val="2400"/>
              </a:lnSpc>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Early</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1960s: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IBM</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launches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IBM</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360</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landmark</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ISA</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   IBM coins the term</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FF0000"/>
                </a:solidFill>
                <a:latin typeface="Arial" panose="020B0604020202020204" pitchFamily="34" charset="0"/>
                <a:cs typeface="Arial" panose="020B0604020202020204" pitchFamily="34" charset="0"/>
              </a:rPr>
              <a:t>computer</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FF0000"/>
                </a:solidFill>
                <a:latin typeface="Arial" panose="020B0604020202020204" pitchFamily="34" charset="0"/>
                <a:cs typeface="Arial" panose="020B0604020202020204" pitchFamily="34" charset="0"/>
              </a:rPr>
              <a:t>architecture</a:t>
            </a:r>
            <a:r>
              <a:rPr kumimoji="0" lang="en-US" altLang="zh-CN" sz="1600" dirty="0">
                <a:solidFill>
                  <a:srgbClr val="000000"/>
                </a:solidFill>
                <a:latin typeface="Arial" panose="020B0604020202020204" pitchFamily="34" charset="0"/>
                <a:cs typeface="Arial" panose="020B0604020202020204" pitchFamily="34" charset="0"/>
              </a:rPr>
              <a:t> to refer to the program-</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visible portion of the instruction set</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u="sng" dirty="0">
                <a:solidFill>
                  <a:srgbClr val="0000FF"/>
                </a:solidFill>
                <a:latin typeface="Arial" panose="020B0604020202020204" pitchFamily="34" charset="0"/>
                <a:cs typeface="Arial" panose="020B0604020202020204" pitchFamily="34" charset="0"/>
              </a:rPr>
              <a:t>today the term has a broader meaning (design the whole computer system)</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   a</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FF0000"/>
                </a:solidFill>
                <a:latin typeface="Arial" panose="020B0604020202020204" pitchFamily="34" charset="0"/>
                <a:cs typeface="Arial" panose="020B0604020202020204" pitchFamily="34" charset="0"/>
              </a:rPr>
              <a:t>family</a:t>
            </a:r>
            <a:r>
              <a:rPr kumimoji="0" lang="en-US" altLang="zh-CN" sz="1600" dirty="0">
                <a:solidFill>
                  <a:srgbClr val="000000"/>
                </a:solidFill>
                <a:latin typeface="Arial" panose="020B0604020202020204" pitchFamily="34" charset="0"/>
                <a:cs typeface="Arial" panose="020B0604020202020204" pitchFamily="34" charset="0"/>
              </a:rPr>
              <a:t> of computers that  are able to run the same software</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this</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“family”</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concept</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(a</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FF0000"/>
                </a:solidFill>
                <a:latin typeface="Arial" panose="020B0604020202020204" pitchFamily="34" charset="0"/>
                <a:cs typeface="Arial" panose="020B0604020202020204" pitchFamily="34" charset="0"/>
              </a:rPr>
              <a:t>platform</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in</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today’s</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jargon)</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was</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quite</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novel</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at</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the</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time</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(IBM</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had</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5</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different</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architectures</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before</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the</a:t>
            </a:r>
            <a:r>
              <a:rPr kumimoji="0" lang="en-US" altLang="zh-CN" sz="1400" dirty="0">
                <a:solidFill>
                  <a:srgbClr val="000000"/>
                </a:solidFill>
                <a:latin typeface="Arial" panose="020B0604020202020204" pitchFamily="34" charset="0"/>
                <a:cs typeface="Arial" panose="020B0604020202020204" pitchFamily="34" charset="0"/>
              </a:rPr>
              <a:t> </a:t>
            </a:r>
            <a:r>
              <a:rPr kumimoji="0" lang="en-US" altLang="zh-CN" sz="1400" dirty="0">
                <a:solidFill>
                  <a:srgbClr val="0000FF"/>
                </a:solidFill>
                <a:latin typeface="Arial" panose="020B0604020202020204" pitchFamily="34" charset="0"/>
                <a:cs typeface="Arial" panose="020B0604020202020204" pitchFamily="34" charset="0"/>
              </a:rPr>
              <a:t>360)</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00"/>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the first successful computer with a general-purpose register (GPR)</a:t>
            </a:r>
          </a:p>
          <a:p>
            <a:pPr eaLnBrk="1" hangingPunct="1">
              <a:lnSpc>
                <a:spcPts val="24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00"/>
                </a:solidFill>
                <a:latin typeface="Arial" panose="020B0604020202020204" pitchFamily="34" charset="0"/>
                <a:cs typeface="Arial" panose="020B0604020202020204" pitchFamily="34" charset="0"/>
              </a:rPr>
              <a:t>organization</a:t>
            </a:r>
          </a:p>
        </p:txBody>
      </p:sp>
    </p:spTree>
  </p:cSld>
  <p:clrMapOvr>
    <a:masterClrMapping/>
  </p:clrMapOvr>
  <mc:AlternateContent xmlns:mc="http://schemas.openxmlformats.org/markup-compatibility/2006" xmlns:p14="http://schemas.microsoft.com/office/powerpoint/2010/main">
    <mc:Choice Requires="p14">
      <p:transition spd="slow" p14:dur="2000" advTm="81651"/>
    </mc:Choice>
    <mc:Fallback xmlns="">
      <p:transition spd="slow" advTm="8165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441325" y="396875"/>
            <a:ext cx="52641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Evolution of Instruction Sets</a:t>
            </a:r>
            <a:endParaRPr kumimoji="0" lang="en-US" altLang="zh-CN">
              <a:solidFill>
                <a:srgbClr val="000000"/>
              </a:solidFill>
              <a:latin typeface="Arial" panose="020B0604020202020204" pitchFamily="34" charset="0"/>
              <a:cs typeface="Arial" panose="020B0604020202020204" pitchFamily="34" charset="0"/>
            </a:endParaRPr>
          </a:p>
        </p:txBody>
      </p:sp>
      <p:sp>
        <p:nvSpPr>
          <p:cNvPr id="9216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矩形 3"/>
          <p:cNvSpPr>
            <a:spLocks noChangeArrowheads="1"/>
          </p:cNvSpPr>
          <p:nvPr/>
        </p:nvSpPr>
        <p:spPr bwMode="auto">
          <a:xfrm>
            <a:off x="428625" y="1423988"/>
            <a:ext cx="8143875" cy="4376737"/>
          </a:xfrm>
          <a:prstGeom prst="rect">
            <a:avLst/>
          </a:prstGeom>
          <a:noFill/>
          <a:ln>
            <a:noFill/>
          </a:ln>
          <a:extLst/>
        </p:spPr>
        <p:txBody>
          <a:bodyPr>
            <a:spAutoFit/>
          </a:bodyPr>
          <a:lstStyle/>
          <a:p>
            <a:pPr marL="342900" indent="-342900" eaLnBrk="1" latinLnBrk="1" hangingPunct="1">
              <a:spcBef>
                <a:spcPct val="20000"/>
              </a:spcBef>
              <a:buFontTx/>
              <a:buChar char="•"/>
              <a:defRPr/>
            </a:pPr>
            <a:r>
              <a:rPr lang="en-US" altLang="ko-KR" sz="2400" kern="0" dirty="0">
                <a:solidFill>
                  <a:srgbClr val="000000"/>
                </a:solidFill>
                <a:latin typeface="Arial"/>
                <a:ea typeface="굴림"/>
              </a:rPr>
              <a:t>Major advances in computer architecture </a:t>
            </a:r>
            <a:r>
              <a:rPr lang="en-US" altLang="ko-KR" sz="2400" kern="0" dirty="0">
                <a:solidFill>
                  <a:srgbClr val="FF0000"/>
                </a:solidFill>
                <a:latin typeface="Arial"/>
                <a:ea typeface="굴림"/>
              </a:rPr>
              <a:t>are typically associated with landmark instruction set</a:t>
            </a:r>
            <a:r>
              <a:rPr lang="en-US" altLang="ko-KR" sz="2400" kern="0" dirty="0">
                <a:solidFill>
                  <a:srgbClr val="000000"/>
                </a:solidFill>
                <a:latin typeface="Arial"/>
                <a:ea typeface="굴림"/>
              </a:rPr>
              <a:t> designs</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Ex: Stack(B1700) </a:t>
            </a:r>
            <a:r>
              <a:rPr lang="en-US" altLang="ko-KR" sz="2400" kern="0" dirty="0" err="1">
                <a:solidFill>
                  <a:srgbClr val="000000"/>
                </a:solidFill>
                <a:latin typeface="Arial"/>
                <a:ea typeface="굴림"/>
              </a:rPr>
              <a:t>vs</a:t>
            </a:r>
            <a:r>
              <a:rPr lang="en-US" altLang="ko-KR" sz="2400" kern="0" dirty="0">
                <a:solidFill>
                  <a:srgbClr val="000000"/>
                </a:solidFill>
                <a:latin typeface="Arial"/>
                <a:ea typeface="굴림"/>
              </a:rPr>
              <a:t> GPR (System S/360)</a:t>
            </a:r>
          </a:p>
          <a:p>
            <a:pPr marL="342900" indent="-342900" eaLnBrk="1" latinLnBrk="1" hangingPunct="1">
              <a:spcBef>
                <a:spcPct val="20000"/>
              </a:spcBef>
              <a:buFontTx/>
              <a:buChar char="•"/>
              <a:defRPr/>
            </a:pPr>
            <a:r>
              <a:rPr lang="en-US" altLang="ko-KR" sz="2400" kern="0" dirty="0">
                <a:solidFill>
                  <a:srgbClr val="000000"/>
                </a:solidFill>
                <a:latin typeface="Arial"/>
                <a:ea typeface="굴림"/>
              </a:rPr>
              <a:t>Design decisions must take into account:</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technology(component)</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machine organization</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programming languages</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compiler technology</a:t>
            </a:r>
          </a:p>
          <a:p>
            <a:pPr marL="742950" lvl="1" indent="-285750" eaLnBrk="1" latinLnBrk="1" hangingPunct="1">
              <a:spcBef>
                <a:spcPct val="20000"/>
              </a:spcBef>
              <a:buFontTx/>
              <a:buChar char="–"/>
              <a:defRPr/>
            </a:pPr>
            <a:r>
              <a:rPr lang="en-US" altLang="ko-KR" sz="2400" kern="0" dirty="0">
                <a:solidFill>
                  <a:srgbClr val="000000"/>
                </a:solidFill>
                <a:latin typeface="Arial"/>
                <a:ea typeface="굴림"/>
              </a:rPr>
              <a:t>operating systems</a:t>
            </a:r>
          </a:p>
          <a:p>
            <a:pPr marL="342900" indent="-342900" eaLnBrk="1" latinLnBrk="1" hangingPunct="1">
              <a:spcBef>
                <a:spcPct val="20000"/>
              </a:spcBef>
              <a:buFontTx/>
              <a:buChar char="•"/>
              <a:defRPr/>
            </a:pPr>
            <a:r>
              <a:rPr lang="en-US" altLang="ko-KR" sz="2400" kern="0" dirty="0">
                <a:solidFill>
                  <a:srgbClr val="000000"/>
                </a:solidFill>
                <a:latin typeface="Arial"/>
                <a:ea typeface="굴림"/>
              </a:rPr>
              <a:t>And they in turn influence these</a:t>
            </a:r>
          </a:p>
        </p:txBody>
      </p:sp>
    </p:spTree>
  </p:cSld>
  <p:clrMapOvr>
    <a:masterClrMapping/>
  </p:clrMapOvr>
  <mc:AlternateContent xmlns:mc="http://schemas.openxmlformats.org/markup-compatibility/2006" xmlns:p14="http://schemas.microsoft.com/office/powerpoint/2010/main">
    <mc:Choice Requires="p14">
      <p:transition spd="slow" p14:dur="2000" advTm="89584"/>
    </mc:Choice>
    <mc:Fallback xmlns="">
      <p:transition spd="slow" advTm="895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441325" y="396875"/>
            <a:ext cx="28527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Did RISC win?</a:t>
            </a:r>
          </a:p>
        </p:txBody>
      </p:sp>
      <p:sp>
        <p:nvSpPr>
          <p:cNvPr id="5124" name="Line 3"/>
          <p:cNvSpPr>
            <a:spLocks noChangeShapeType="1"/>
          </p:cNvSpPr>
          <p:nvPr/>
        </p:nvSpPr>
        <p:spPr bwMode="auto">
          <a:xfrm>
            <a:off x="381000" y="1143000"/>
            <a:ext cx="8305800" cy="0"/>
          </a:xfrm>
          <a:prstGeom prst="line">
            <a:avLst/>
          </a:prstGeom>
          <a:noFill/>
          <a:ln w="76200">
            <a:solidFill>
              <a:schemeClr val="tx1"/>
            </a:solidFill>
            <a:round/>
            <a:headEnd/>
            <a:tailEnd/>
          </a:ln>
          <a:extLst/>
        </p:spPr>
        <p:txBody>
          <a:bodyPr/>
          <a:lstStyle/>
          <a:p>
            <a:pPr eaLnBrk="1" hangingPunct="1">
              <a:defRPr/>
            </a:pPr>
            <a:endParaRPr kumimoji="0" lang="zh-CN" altLang="en-US" sz="3600">
              <a:solidFill>
                <a:srgbClr val="000000"/>
              </a:solidFill>
              <a:ea typeface="+mn-ea"/>
              <a:cs typeface="Arial" pitchFamily="34" charset="0"/>
            </a:endParaRPr>
          </a:p>
        </p:txBody>
      </p:sp>
      <p:sp>
        <p:nvSpPr>
          <p:cNvPr id="94212" name="矩形 3"/>
          <p:cNvSpPr>
            <a:spLocks noChangeArrowheads="1"/>
          </p:cNvSpPr>
          <p:nvPr/>
        </p:nvSpPr>
        <p:spPr bwMode="auto">
          <a:xfrm>
            <a:off x="357188" y="1357313"/>
            <a:ext cx="835818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76200" algn="l"/>
                <a:tab pos="177800" algn="l"/>
                <a:tab pos="228600" algn="l"/>
                <a:tab pos="368300" algn="l"/>
                <a:tab pos="457200" algn="l"/>
                <a:tab pos="571500" algn="l"/>
              </a:tabLst>
              <a:defRPr sz="3200">
                <a:solidFill>
                  <a:schemeClr val="tx1"/>
                </a:solidFill>
                <a:latin typeface="Times New Roman" panose="02020603050405020304" pitchFamily="18" charset="0"/>
              </a:defRPr>
            </a:lvl1pPr>
            <a:lvl2pPr marL="742950" indent="-285750">
              <a:spcBef>
                <a:spcPct val="20000"/>
              </a:spcBef>
              <a:buChar char="–"/>
              <a:tabLst>
                <a:tab pos="76200" algn="l"/>
                <a:tab pos="177800" algn="l"/>
                <a:tab pos="228600" algn="l"/>
                <a:tab pos="368300" algn="l"/>
                <a:tab pos="457200" algn="l"/>
                <a:tab pos="571500" algn="l"/>
              </a:tabLst>
              <a:defRPr sz="2800">
                <a:solidFill>
                  <a:schemeClr val="tx1"/>
                </a:solidFill>
                <a:latin typeface="Times New Roman" panose="02020603050405020304" pitchFamily="18" charset="0"/>
              </a:defRPr>
            </a:lvl2pPr>
            <a:lvl3pPr marL="1143000" indent="-228600">
              <a:spcBef>
                <a:spcPct val="20000"/>
              </a:spcBef>
              <a:buChar char="•"/>
              <a:tabLst>
                <a:tab pos="76200" algn="l"/>
                <a:tab pos="177800" algn="l"/>
                <a:tab pos="228600" algn="l"/>
                <a:tab pos="368300" algn="l"/>
                <a:tab pos="457200" algn="l"/>
                <a:tab pos="571500" algn="l"/>
              </a:tabLst>
              <a:defRPr sz="2400">
                <a:solidFill>
                  <a:schemeClr val="tx1"/>
                </a:solidFill>
                <a:latin typeface="Times New Roman" panose="02020603050405020304" pitchFamily="18" charset="0"/>
              </a:defRPr>
            </a:lvl3pPr>
            <a:lvl4pPr marL="1600200" indent="-228600">
              <a:spcBef>
                <a:spcPct val="20000"/>
              </a:spcBef>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4pPr>
            <a:lvl5pPr marL="2057400" indent="-228600">
              <a:spcBef>
                <a:spcPct val="20000"/>
              </a:spcBef>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76200" algn="l"/>
                <a:tab pos="177800" algn="l"/>
                <a:tab pos="228600" algn="l"/>
                <a:tab pos="368300" algn="l"/>
                <a:tab pos="457200" algn="l"/>
                <a:tab pos="5715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000" dirty="0">
                <a:solidFill>
                  <a:srgbClr val="0000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RISC</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architectures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have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been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successfully</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applied</a:t>
            </a:r>
          </a:p>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all</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three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main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computing</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domains</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desktop, server, embedded</a:t>
            </a:r>
          </a:p>
          <a:p>
            <a:pPr eaLnBrk="1" hangingPunct="1">
              <a:spcBef>
                <a:spcPct val="0"/>
              </a:spcBef>
              <a:buFont typeface="Wingdings" panose="05000000000000000000" pitchFamily="2" charset="2"/>
              <a:buNone/>
            </a:pP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But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one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of</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most,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if</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not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most,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successful</a:t>
            </a:r>
          </a:p>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architecture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has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been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Intel</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80x86,</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which</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not</a:t>
            </a:r>
          </a:p>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RISC,</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thanks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to</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key commercial role played by binary compatibility</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“support” offered by Moore’s Law</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(every</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18</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months,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a</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smaller,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faster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processor…)</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high chip volumes in the PC industry justify the big</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investments in such complex architectures</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and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eventually</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Intel</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 Processor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started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using</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hardware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to</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translate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from 80x86</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instructions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to</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RISC-like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instructions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(executed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FF"/>
                </a:solidFill>
                <a:latin typeface="Arial" panose="020B0604020202020204" pitchFamily="34" charset="0"/>
                <a:cs typeface="Arial" panose="020B0604020202020204" pitchFamily="34" charset="0"/>
              </a:rPr>
              <a:t>internally)</a:t>
            </a:r>
            <a:endParaRPr lang="zh-CN" alt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81043"/>
    </mc:Choice>
    <mc:Fallback xmlns="">
      <p:transition spd="slow" advTm="8104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85750" y="428625"/>
            <a:ext cx="17081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ISA Design</a:t>
            </a:r>
          </a:p>
        </p:txBody>
      </p:sp>
      <p:sp>
        <p:nvSpPr>
          <p:cNvPr id="5124" name="Line 3"/>
          <p:cNvSpPr>
            <a:spLocks noChangeShapeType="1"/>
          </p:cNvSpPr>
          <p:nvPr/>
        </p:nvSpPr>
        <p:spPr bwMode="auto">
          <a:xfrm>
            <a:off x="381000" y="1143000"/>
            <a:ext cx="8305800" cy="0"/>
          </a:xfrm>
          <a:prstGeom prst="line">
            <a:avLst/>
          </a:prstGeom>
          <a:noFill/>
          <a:ln w="76200">
            <a:solidFill>
              <a:schemeClr val="tx1"/>
            </a:solidFill>
            <a:round/>
            <a:headEnd/>
            <a:tailEnd/>
          </a:ln>
          <a:extLst/>
        </p:spPr>
        <p:txBody>
          <a:bodyPr/>
          <a:lstStyle/>
          <a:p>
            <a:pPr eaLnBrk="1" hangingPunct="1">
              <a:defRPr/>
            </a:pPr>
            <a:endParaRPr kumimoji="0" lang="zh-CN" altLang="en-US" sz="3600">
              <a:solidFill>
                <a:srgbClr val="000000"/>
              </a:solidFill>
              <a:ea typeface="+mn-ea"/>
              <a:cs typeface="Arial" pitchFamily="34" charset="0"/>
            </a:endParaRPr>
          </a:p>
        </p:txBody>
      </p:sp>
      <p:sp>
        <p:nvSpPr>
          <p:cNvPr id="96260" name="矩形 6"/>
          <p:cNvSpPr>
            <a:spLocks noChangeArrowheads="1"/>
          </p:cNvSpPr>
          <p:nvPr/>
        </p:nvSpPr>
        <p:spPr bwMode="auto">
          <a:xfrm>
            <a:off x="500063" y="1392238"/>
            <a:ext cx="75723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Char char="l"/>
            </a:pPr>
            <a:r>
              <a:rPr lang="en-US" altLang="zh-CN" sz="2400" dirty="0">
                <a:solidFill>
                  <a:srgbClr val="3333CC"/>
                </a:solidFill>
                <a:latin typeface="Arial" panose="020B0604020202020204" pitchFamily="34" charset="0"/>
                <a:ea typeface="新細明體" pitchFamily="18" charset="-120"/>
                <a:cs typeface="Arial" panose="020B0604020202020204" pitchFamily="34" charset="0"/>
              </a:rPr>
              <a:t>  Design Criteria</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1. memory addressing modes </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2. operand types and sizes</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3. instruction types</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4. instructions for control-flow </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5. encoding of the instruction set</a:t>
            </a:r>
          </a:p>
          <a:p>
            <a:pPr eaLnBrk="1" hangingPunct="1">
              <a:buClr>
                <a:srgbClr val="0000FF"/>
              </a:buClr>
              <a:buFont typeface="Wingdings" panose="05000000000000000000" pitchFamily="2" charset="2"/>
              <a:buChar char="l"/>
            </a:pPr>
            <a:r>
              <a:rPr lang="en-US" altLang="zh-CN" sz="2400" dirty="0">
                <a:solidFill>
                  <a:srgbClr val="3333CC"/>
                </a:solidFill>
                <a:latin typeface="Arial" panose="020B0604020202020204" pitchFamily="34" charset="0"/>
                <a:ea typeface="新細明體" pitchFamily="18" charset="-120"/>
                <a:cs typeface="Arial" panose="020B0604020202020204" pitchFamily="34" charset="0"/>
              </a:rPr>
              <a:t>  Design Process</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1. 	by means of extensive simulation with a rich real 	benchmark suite, </a:t>
            </a:r>
            <a:r>
              <a:rPr lang="en-US" altLang="zh-CN" sz="2000" dirty="0">
                <a:solidFill>
                  <a:srgbClr val="FF0000"/>
                </a:solidFill>
                <a:latin typeface="Arial" panose="020B0604020202020204" pitchFamily="34" charset="0"/>
                <a:ea typeface="新細明體" pitchFamily="18" charset="-120"/>
                <a:cs typeface="Arial" panose="020B0604020202020204" pitchFamily="34" charset="0"/>
              </a:rPr>
              <a:t>identify key common operations </a:t>
            </a: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and 	kernels</a:t>
            </a:r>
          </a:p>
          <a:p>
            <a:pPr lvl="1" eaLnBrk="1" hangingPunct="1">
              <a:buClr>
                <a:srgbClr val="0000FF"/>
              </a:buClr>
              <a:buFont typeface="Wingdings" panose="05000000000000000000" pitchFamily="2" charset="2"/>
              <a:buNone/>
            </a:pP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2. 	find </a:t>
            </a:r>
            <a:r>
              <a:rPr lang="en-US" altLang="zh-CN" sz="2000" dirty="0">
                <a:solidFill>
                  <a:srgbClr val="FF0000"/>
                </a:solidFill>
                <a:latin typeface="Arial" panose="020B0604020202020204" pitchFamily="34" charset="0"/>
                <a:ea typeface="新細明體" pitchFamily="18" charset="-120"/>
                <a:cs typeface="Arial" panose="020B0604020202020204" pitchFamily="34" charset="0"/>
              </a:rPr>
              <a:t>a compromise between supporting such common 	cases and designing an ISA </a:t>
            </a:r>
            <a:r>
              <a:rPr lang="en-US" altLang="zh-CN" sz="2000" dirty="0">
                <a:solidFill>
                  <a:srgbClr val="000000"/>
                </a:solidFill>
                <a:latin typeface="Arial" panose="020B0604020202020204" pitchFamily="34" charset="0"/>
                <a:ea typeface="新細明體" pitchFamily="18" charset="-120"/>
                <a:cs typeface="Arial" panose="020B0604020202020204" pitchFamily="34" charset="0"/>
              </a:rPr>
              <a:t>that can be implemented 	and validated efficiently</a:t>
            </a:r>
            <a:endParaRPr lang="zh-CN" altLang="en-US" sz="2000" dirty="0">
              <a:solidFill>
                <a:srgbClr val="000000"/>
              </a:solidFill>
              <a:latin typeface="Arial" panose="020B0604020202020204" pitchFamily="34" charset="0"/>
              <a:ea typeface="新細明體"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9463"/>
    </mc:Choice>
    <mc:Fallback xmlns="">
      <p:transition spd="slow" advTm="12946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41325" y="396875"/>
            <a:ext cx="5422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Number of Explicit Operands</a:t>
            </a:r>
            <a:endParaRPr kumimoji="0" lang="en-US" altLang="zh-CN">
              <a:solidFill>
                <a:srgbClr val="000000"/>
              </a:solidFill>
              <a:latin typeface="Arial" panose="020B0604020202020204" pitchFamily="34" charset="0"/>
              <a:cs typeface="Arial" panose="020B0604020202020204" pitchFamily="34" charset="0"/>
            </a:endParaRPr>
          </a:p>
        </p:txBody>
      </p:sp>
      <p:sp>
        <p:nvSpPr>
          <p:cNvPr id="9830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3"/>
          <p:cNvSpPr txBox="1">
            <a:spLocks noChangeArrowheads="1"/>
          </p:cNvSpPr>
          <p:nvPr/>
        </p:nvSpPr>
        <p:spPr bwMode="auto">
          <a:xfrm>
            <a:off x="457200" y="2270125"/>
            <a:ext cx="8305800" cy="4398963"/>
          </a:xfrm>
          <a:prstGeom prst="rect">
            <a:avLst/>
          </a:prstGeom>
          <a:noFill/>
          <a:ln>
            <a:noFill/>
          </a:ln>
          <a:effectLst/>
          <a:extLst/>
        </p:spPr>
        <p:txBody>
          <a:bodyPr/>
          <a:lstStyle>
            <a:lvl1pPr marL="342900" indent="-342900" algn="l" rtl="0" fontAlgn="base" latinLnBrk="1">
              <a:spcBef>
                <a:spcPct val="20000"/>
              </a:spcBef>
              <a:spcAft>
                <a:spcPct val="0"/>
              </a:spcAft>
              <a:buChar char="•"/>
              <a:defRPr kumimoji="1" sz="2000" b="1">
                <a:solidFill>
                  <a:srgbClr val="FFFF00"/>
                </a:solidFill>
                <a:latin typeface="+mn-lt"/>
                <a:ea typeface="+mn-ea"/>
                <a:cs typeface="+mn-cs"/>
              </a:defRPr>
            </a:lvl1pPr>
            <a:lvl2pPr marL="742950" indent="-285750" algn="l" rtl="0" fontAlgn="base" latinLnBrk="1">
              <a:spcBef>
                <a:spcPct val="20000"/>
              </a:spcBef>
              <a:spcAft>
                <a:spcPct val="0"/>
              </a:spcAft>
              <a:buChar char="–"/>
              <a:defRPr kumimoji="1" sz="2000" b="1">
                <a:solidFill>
                  <a:srgbClr val="FFFF00"/>
                </a:solidFill>
                <a:latin typeface="+mn-lt"/>
                <a:ea typeface="+mn-ea"/>
              </a:defRPr>
            </a:lvl2pPr>
            <a:lvl3pPr marL="1143000" indent="-228600" algn="l" rtl="0" fontAlgn="base" latinLnBrk="1">
              <a:spcBef>
                <a:spcPct val="20000"/>
              </a:spcBef>
              <a:spcAft>
                <a:spcPct val="0"/>
              </a:spcAft>
              <a:buChar char="•"/>
              <a:defRPr kumimoji="1" sz="2000" b="1">
                <a:solidFill>
                  <a:srgbClr val="FFFF00"/>
                </a:solidFill>
                <a:latin typeface="+mn-lt"/>
                <a:ea typeface="+mn-ea"/>
              </a:defRPr>
            </a:lvl3pPr>
            <a:lvl4pPr marL="1600200" indent="-228600" algn="l" rtl="0" fontAlgn="base" latinLnBrk="1">
              <a:spcBef>
                <a:spcPct val="20000"/>
              </a:spcBef>
              <a:spcAft>
                <a:spcPct val="0"/>
              </a:spcAft>
              <a:buChar char="–"/>
              <a:defRPr kumimoji="1" sz="2000" b="1">
                <a:solidFill>
                  <a:srgbClr val="FFFF00"/>
                </a:solidFill>
                <a:latin typeface="+mn-lt"/>
                <a:ea typeface="+mn-ea"/>
              </a:defRPr>
            </a:lvl4pPr>
            <a:lvl5pPr marL="2057400" indent="-228600" algn="l" rtl="0" fontAlgn="base" latinLnBrk="1">
              <a:spcBef>
                <a:spcPct val="20000"/>
              </a:spcBef>
              <a:spcAft>
                <a:spcPct val="0"/>
              </a:spcAft>
              <a:buChar char="»"/>
              <a:defRPr kumimoji="1" sz="2000" b="1">
                <a:solidFill>
                  <a:srgbClr val="FFFF00"/>
                </a:solidFill>
                <a:latin typeface="+mn-lt"/>
                <a:ea typeface="+mn-ea"/>
              </a:defRPr>
            </a:lvl5pPr>
            <a:lvl6pPr marL="2514600" indent="-228600" algn="l" rtl="0" fontAlgn="base" latinLnBrk="1">
              <a:spcBef>
                <a:spcPct val="20000"/>
              </a:spcBef>
              <a:spcAft>
                <a:spcPct val="0"/>
              </a:spcAft>
              <a:buChar char="»"/>
              <a:defRPr kumimoji="1" sz="2000" b="1">
                <a:solidFill>
                  <a:srgbClr val="FFFF00"/>
                </a:solidFill>
                <a:latin typeface="+mn-lt"/>
                <a:ea typeface="+mn-ea"/>
              </a:defRPr>
            </a:lvl6pPr>
            <a:lvl7pPr marL="2971800" indent="-228600" algn="l" rtl="0" fontAlgn="base" latinLnBrk="1">
              <a:spcBef>
                <a:spcPct val="20000"/>
              </a:spcBef>
              <a:spcAft>
                <a:spcPct val="0"/>
              </a:spcAft>
              <a:buChar char="»"/>
              <a:defRPr kumimoji="1" sz="2000" b="1">
                <a:solidFill>
                  <a:srgbClr val="FFFF00"/>
                </a:solidFill>
                <a:latin typeface="+mn-lt"/>
                <a:ea typeface="+mn-ea"/>
              </a:defRPr>
            </a:lvl7pPr>
            <a:lvl8pPr marL="3429000" indent="-228600" algn="l" rtl="0" fontAlgn="base" latinLnBrk="1">
              <a:spcBef>
                <a:spcPct val="20000"/>
              </a:spcBef>
              <a:spcAft>
                <a:spcPct val="0"/>
              </a:spcAft>
              <a:buChar char="»"/>
              <a:defRPr kumimoji="1" sz="2000" b="1">
                <a:solidFill>
                  <a:srgbClr val="FFFF00"/>
                </a:solidFill>
                <a:latin typeface="+mn-lt"/>
                <a:ea typeface="+mn-ea"/>
              </a:defRPr>
            </a:lvl8pPr>
            <a:lvl9pPr marL="3886200" indent="-228600" algn="l" rtl="0" fontAlgn="base" latinLnBrk="1">
              <a:spcBef>
                <a:spcPct val="20000"/>
              </a:spcBef>
              <a:spcAft>
                <a:spcPct val="0"/>
              </a:spcAft>
              <a:buChar char="»"/>
              <a:defRPr kumimoji="1" sz="2000" b="1">
                <a:solidFill>
                  <a:srgbClr val="FFFF00"/>
                </a:solidFill>
                <a:latin typeface="+mn-lt"/>
                <a:ea typeface="+mn-ea"/>
              </a:defRPr>
            </a:lvl9pPr>
          </a:lstStyle>
          <a:p>
            <a:pPr marL="0" indent="0" eaLnBrk="1" hangingPunct="1">
              <a:buFontTx/>
              <a:buNone/>
              <a:defRPr/>
            </a:pPr>
            <a:r>
              <a:rPr lang="en-US" altLang="ko-KR" sz="1800" b="0" kern="0" dirty="0">
                <a:solidFill>
                  <a:srgbClr val="000000"/>
                </a:solidFill>
                <a:latin typeface="Arial"/>
                <a:ea typeface="굴림"/>
              </a:rPr>
              <a:t>To optimize the memory bandwidth required by instructions(for fetching from Memory), the number of explicitly specified operands in the instruction needs to be reduced</a:t>
            </a:r>
          </a:p>
          <a:p>
            <a:pPr marL="685800" lvl="1" indent="-228600" eaLnBrk="1" hangingPunct="1">
              <a:defRPr/>
            </a:pPr>
            <a:r>
              <a:rPr lang="en-US" altLang="ko-KR" sz="2400" b="0" kern="0" dirty="0">
                <a:solidFill>
                  <a:srgbClr val="000000"/>
                </a:solidFill>
                <a:latin typeface="Arial"/>
                <a:ea typeface="굴림"/>
              </a:rPr>
              <a:t>2 operands(GPR machine)</a:t>
            </a:r>
            <a:endParaRPr lang="en-US" altLang="ko-KR" b="0" kern="0" dirty="0">
              <a:solidFill>
                <a:srgbClr val="000000"/>
              </a:solidFill>
              <a:latin typeface="Arial"/>
              <a:ea typeface="굴림"/>
            </a:endParaRPr>
          </a:p>
          <a:p>
            <a:pPr marL="685800" lvl="1" indent="-228600" eaLnBrk="1" hangingPunct="1">
              <a:buFontTx/>
              <a:buNone/>
              <a:defRPr/>
            </a:pPr>
            <a:r>
              <a:rPr lang="en-US" altLang="ko-KR" b="0" kern="0" dirty="0">
                <a:solidFill>
                  <a:srgbClr val="000000"/>
                </a:solidFill>
                <a:latin typeface="Arial"/>
                <a:ea typeface="굴림"/>
              </a:rPr>
              <a:t>	2 source operands(1 of the source operands is destroyed after execution to  store the result)</a:t>
            </a:r>
          </a:p>
          <a:p>
            <a:pPr marL="685800" lvl="1" indent="-228600" eaLnBrk="1" hangingPunct="1">
              <a:defRPr/>
            </a:pPr>
            <a:r>
              <a:rPr lang="en-US" altLang="ko-KR" sz="2400" b="0" kern="0" dirty="0">
                <a:solidFill>
                  <a:srgbClr val="000000"/>
                </a:solidFill>
                <a:latin typeface="Arial"/>
                <a:ea typeface="굴림"/>
              </a:rPr>
              <a:t>1 operand(AC machine)</a:t>
            </a:r>
            <a:endParaRPr lang="en-US" altLang="ko-KR" b="0" kern="0" dirty="0">
              <a:solidFill>
                <a:srgbClr val="000000"/>
              </a:solidFill>
              <a:latin typeface="Arial"/>
              <a:ea typeface="굴림"/>
            </a:endParaRPr>
          </a:p>
          <a:p>
            <a:pPr marL="685800" lvl="1" indent="-228600" eaLnBrk="1" hangingPunct="1">
              <a:buFontTx/>
              <a:buNone/>
              <a:defRPr/>
            </a:pPr>
            <a:r>
              <a:rPr lang="en-US" altLang="ko-KR" b="0" kern="0" dirty="0">
                <a:solidFill>
                  <a:srgbClr val="000000"/>
                </a:solidFill>
                <a:latin typeface="Arial"/>
                <a:ea typeface="굴림"/>
              </a:rPr>
              <a:t>	1 of the operands is implied to a specific hardware register called Accumulator(AC)(result of the execution is also stored in this register)</a:t>
            </a:r>
          </a:p>
          <a:p>
            <a:pPr marL="685800" lvl="1" indent="-228600" eaLnBrk="1" hangingPunct="1">
              <a:defRPr/>
            </a:pPr>
            <a:r>
              <a:rPr lang="en-US" altLang="ko-KR" sz="2400" b="0" kern="0" dirty="0">
                <a:solidFill>
                  <a:srgbClr val="000000"/>
                </a:solidFill>
                <a:latin typeface="Arial"/>
                <a:ea typeface="굴림"/>
              </a:rPr>
              <a:t>0 operand(Stack machine)</a:t>
            </a:r>
            <a:endParaRPr lang="en-US" altLang="ko-KR" b="0" kern="0" dirty="0">
              <a:solidFill>
                <a:srgbClr val="000000"/>
              </a:solidFill>
              <a:latin typeface="Arial"/>
              <a:ea typeface="굴림"/>
            </a:endParaRPr>
          </a:p>
          <a:p>
            <a:pPr marL="685800" lvl="1" indent="-228600" eaLnBrk="1" hangingPunct="1">
              <a:buFontTx/>
              <a:buNone/>
              <a:defRPr/>
            </a:pPr>
            <a:r>
              <a:rPr lang="en-US" altLang="ko-KR" b="0" kern="0" dirty="0">
                <a:solidFill>
                  <a:srgbClr val="000000"/>
                </a:solidFill>
                <a:latin typeface="Arial"/>
                <a:ea typeface="굴림"/>
              </a:rPr>
              <a:t>	Both of the operands and the result are implied to a stack</a:t>
            </a:r>
            <a:endParaRPr lang="en-US" altLang="ko-KR" sz="2400" b="0" kern="0" dirty="0">
              <a:solidFill>
                <a:srgbClr val="000000"/>
              </a:solidFill>
              <a:latin typeface="Arial"/>
              <a:ea typeface="굴림"/>
            </a:endParaRPr>
          </a:p>
        </p:txBody>
      </p:sp>
      <p:grpSp>
        <p:nvGrpSpPr>
          <p:cNvPr id="98309" name="Group 4"/>
          <p:cNvGrpSpPr>
            <a:grpSpLocks/>
          </p:cNvGrpSpPr>
          <p:nvPr/>
        </p:nvGrpSpPr>
        <p:grpSpPr bwMode="auto">
          <a:xfrm>
            <a:off x="1168400" y="1287463"/>
            <a:ext cx="6826250" cy="863600"/>
            <a:chOff x="736" y="1109"/>
            <a:chExt cx="4300" cy="544"/>
          </a:xfrm>
        </p:grpSpPr>
        <p:sp>
          <p:nvSpPr>
            <p:cNvPr id="98310" name="Rectangle 5"/>
            <p:cNvSpPr>
              <a:spLocks noChangeArrowheads="1"/>
            </p:cNvSpPr>
            <p:nvPr/>
          </p:nvSpPr>
          <p:spPr bwMode="auto">
            <a:xfrm>
              <a:off x="736" y="1109"/>
              <a:ext cx="4300" cy="491"/>
            </a:xfrm>
            <a:prstGeom prst="rect">
              <a:avLst/>
            </a:prstGeom>
            <a:solidFill>
              <a:srgbClr val="333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FontTx/>
                <a:buNone/>
              </a:pPr>
              <a:endParaRPr lang="zh-CN" altLang="en-US" sz="1800">
                <a:solidFill>
                  <a:srgbClr val="000000"/>
                </a:solidFill>
                <a:ea typeface="Gulim" pitchFamily="34" charset="-127"/>
              </a:endParaRPr>
            </a:p>
          </p:txBody>
        </p:sp>
        <p:sp>
          <p:nvSpPr>
            <p:cNvPr id="98311" name="Rectangle 6"/>
            <p:cNvSpPr>
              <a:spLocks noChangeArrowheads="1"/>
            </p:cNvSpPr>
            <p:nvPr/>
          </p:nvSpPr>
          <p:spPr bwMode="auto">
            <a:xfrm>
              <a:off x="871" y="1136"/>
              <a:ext cx="401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latinLnBrk="1" hangingPunct="1">
                <a:spcBef>
                  <a:spcPct val="0"/>
                </a:spcBef>
                <a:buFontTx/>
                <a:buNone/>
              </a:pPr>
              <a:r>
                <a:rPr lang="en-US" altLang="ko-KR" sz="2000" b="1" dirty="0">
                  <a:solidFill>
                    <a:srgbClr val="FFFFFF"/>
                  </a:solidFill>
                  <a:latin typeface="Arial" panose="020B0604020202020204" pitchFamily="34" charset="0"/>
                  <a:ea typeface="Gulim" pitchFamily="34" charset="-127"/>
                </a:rPr>
                <a:t>Maximum number of operands to be specified is 3</a:t>
              </a:r>
            </a:p>
            <a:p>
              <a:pPr algn="ctr" eaLnBrk="1" latinLnBrk="1" hangingPunct="1">
                <a:spcBef>
                  <a:spcPct val="0"/>
                </a:spcBef>
                <a:buFontTx/>
                <a:buNone/>
              </a:pPr>
              <a:r>
                <a:rPr lang="en-US" altLang="ko-KR" sz="2000" b="1" dirty="0">
                  <a:solidFill>
                    <a:srgbClr val="FFFFFF"/>
                  </a:solidFill>
                  <a:latin typeface="Arial" panose="020B0604020202020204" pitchFamily="34" charset="0"/>
                  <a:ea typeface="Gulim" pitchFamily="34" charset="-127"/>
                </a:rPr>
                <a:t>	- 2 source operands and 1 result operand</a:t>
              </a:r>
              <a:endParaRPr lang="en-US" altLang="ko-KR" sz="2000" b="1" dirty="0">
                <a:solidFill>
                  <a:srgbClr val="FFFFFF"/>
                </a:solidFill>
                <a:latin typeface="Arial" panose="020B0604020202020204" pitchFamily="34" charset="0"/>
                <a:ea typeface="Dotum" pitchFamily="34" charset="-127"/>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5476"/>
    </mc:Choice>
    <mc:Fallback xmlns="">
      <p:transition spd="slow" advTm="5547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441325" y="396875"/>
            <a:ext cx="3325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Operand Storage</a:t>
            </a:r>
            <a:endParaRPr kumimoji="0" lang="en-US" altLang="zh-CN">
              <a:solidFill>
                <a:srgbClr val="000000"/>
              </a:solidFill>
              <a:latin typeface="Arial" panose="020B0604020202020204" pitchFamily="34" charset="0"/>
              <a:cs typeface="Arial" panose="020B0604020202020204" pitchFamily="34" charset="0"/>
            </a:endParaRPr>
          </a:p>
        </p:txBody>
      </p:sp>
      <p:sp>
        <p:nvSpPr>
          <p:cNvPr id="10035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56" name="矩形 3"/>
          <p:cNvSpPr>
            <a:spLocks noChangeArrowheads="1"/>
          </p:cNvSpPr>
          <p:nvPr/>
        </p:nvSpPr>
        <p:spPr bwMode="auto">
          <a:xfrm>
            <a:off x="428625" y="1423988"/>
            <a:ext cx="81438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a:spcBef>
                <a:spcPct val="20000"/>
              </a:spcBef>
              <a:buChar char="»"/>
              <a:defRPr sz="2000">
                <a:solidFill>
                  <a:schemeClr val="tx1"/>
                </a:solidFill>
                <a:latin typeface="Times New Roman" panose="02020603050405020304" pitchFamily="18" charset="0"/>
              </a:defRPr>
            </a:lvl5pPr>
            <a:lvl6pPr eaLnBrk="0" fontAlgn="base" hangingPunct="0">
              <a:spcBef>
                <a:spcPct val="20000"/>
              </a:spcBef>
              <a:spcAft>
                <a:spcPct val="0"/>
              </a:spcAft>
              <a:buChar char="»"/>
              <a:defRPr sz="2000">
                <a:solidFill>
                  <a:schemeClr val="tx1"/>
                </a:solidFill>
                <a:latin typeface="Times New Roman" panose="02020603050405020304" pitchFamily="18" charset="0"/>
              </a:defRPr>
            </a:lvl6pPr>
            <a:lvl7pPr eaLnBrk="0" fontAlgn="base" hangingPunct="0">
              <a:spcBef>
                <a:spcPct val="20000"/>
              </a:spcBef>
              <a:spcAft>
                <a:spcPct val="0"/>
              </a:spcAft>
              <a:buChar char="»"/>
              <a:defRPr sz="2000">
                <a:solidFill>
                  <a:schemeClr val="tx1"/>
                </a:solidFill>
                <a:latin typeface="Times New Roman" panose="02020603050405020304" pitchFamily="18" charset="0"/>
              </a:defRPr>
            </a:lvl7pPr>
            <a:lvl8pPr eaLnBrk="0" fontAlgn="base" hangingPunct="0">
              <a:spcBef>
                <a:spcPct val="20000"/>
              </a:spcBef>
              <a:spcAft>
                <a:spcPct val="0"/>
              </a:spcAft>
              <a:buChar char="»"/>
              <a:defRPr sz="2000">
                <a:solidFill>
                  <a:schemeClr val="tx1"/>
                </a:solidFill>
                <a:latin typeface="Times New Roman" panose="02020603050405020304" pitchFamily="18" charset="0"/>
              </a:defRPr>
            </a:lvl8pPr>
            <a:lvl9pP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None/>
            </a:pPr>
            <a:r>
              <a:rPr lang="en-US" altLang="ko-KR" sz="2400" dirty="0">
                <a:solidFill>
                  <a:srgbClr val="000000"/>
                </a:solidFill>
                <a:latin typeface="Arial" panose="020B0604020202020204" pitchFamily="34" charset="0"/>
                <a:ea typeface="Dotum" pitchFamily="34" charset="-127"/>
              </a:rPr>
              <a:t>Storage</a:t>
            </a:r>
            <a:endParaRPr lang="en-US" altLang="ko-KR" sz="2000" dirty="0">
              <a:solidFill>
                <a:srgbClr val="000000"/>
              </a:solidFill>
              <a:latin typeface="Arial" panose="020B0604020202020204" pitchFamily="34" charset="0"/>
              <a:ea typeface="Dotum" pitchFamily="34" charset="-127"/>
            </a:endParaRP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Memory</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 Long memory addressing</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 Need to represent the address with a few bits</a:t>
            </a:r>
            <a:endParaRPr lang="en-US" altLang="ko-KR" sz="1800" dirty="0">
              <a:solidFill>
                <a:srgbClr val="000000"/>
              </a:solidFill>
              <a:latin typeface="Arial" panose="020B0604020202020204" pitchFamily="34" charset="0"/>
              <a:ea typeface="Dotum" pitchFamily="34" charset="-127"/>
            </a:endParaRPr>
          </a:p>
          <a:p>
            <a:pPr lvl="4">
              <a:spcBef>
                <a:spcPct val="0"/>
              </a:spcBef>
            </a:pPr>
            <a:r>
              <a:rPr lang="en-US" altLang="ko-KR" sz="1800" dirty="0">
                <a:solidFill>
                  <a:srgbClr val="000000"/>
                </a:solidFill>
                <a:latin typeface="Arial" panose="020B0604020202020204" pitchFamily="34" charset="0"/>
                <a:ea typeface="Dotum" pitchFamily="34" charset="-127"/>
              </a:rPr>
              <a:t>Relative addressing with displacement</a:t>
            </a:r>
          </a:p>
          <a:p>
            <a:pPr lvl="4">
              <a:spcBef>
                <a:spcPct val="0"/>
              </a:spcBef>
            </a:pPr>
            <a:r>
              <a:rPr lang="en-US" altLang="ko-KR" sz="1800" dirty="0">
                <a:solidFill>
                  <a:srgbClr val="000000"/>
                </a:solidFill>
                <a:latin typeface="Arial" panose="020B0604020202020204" pitchFamily="34" charset="0"/>
                <a:ea typeface="Dotum" pitchFamily="34" charset="-127"/>
              </a:rPr>
              <a:t>Page/Segment addressing</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Register</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 General purpose register</a:t>
            </a:r>
            <a:endParaRPr lang="en-US" altLang="ko-KR" sz="1800" dirty="0">
              <a:solidFill>
                <a:srgbClr val="000000"/>
              </a:solidFill>
              <a:latin typeface="Arial" panose="020B0604020202020204" pitchFamily="34" charset="0"/>
              <a:ea typeface="Dotum" pitchFamily="34" charset="-127"/>
            </a:endParaRPr>
          </a:p>
          <a:p>
            <a:pPr lvl="4">
              <a:spcBef>
                <a:spcPct val="0"/>
              </a:spcBef>
            </a:pPr>
            <a:r>
              <a:rPr lang="en-US" altLang="ko-KR" sz="1800" dirty="0">
                <a:solidFill>
                  <a:srgbClr val="000000"/>
                </a:solidFill>
                <a:latin typeface="Arial" panose="020B0604020202020204" pitchFamily="34" charset="0"/>
                <a:ea typeface="Dotum" pitchFamily="34" charset="-127"/>
              </a:rPr>
              <a:t>Short register addressing</a:t>
            </a:r>
            <a:r>
              <a:rPr lang="en-US" altLang="ko-KR" dirty="0">
                <a:solidFill>
                  <a:srgbClr val="000000"/>
                </a:solidFill>
                <a:latin typeface="Arial" panose="020B0604020202020204" pitchFamily="34" charset="0"/>
                <a:ea typeface="Dotum" pitchFamily="34" charset="-127"/>
              </a:rPr>
              <a:t>			</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 AC</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Stack(register)</a:t>
            </a:r>
          </a:p>
          <a:p>
            <a:pPr>
              <a:spcBef>
                <a:spcPct val="0"/>
              </a:spcBef>
              <a:buFont typeface="Wingdings" panose="05000000000000000000" pitchFamily="2" charset="2"/>
              <a:buNone/>
            </a:pPr>
            <a:r>
              <a:rPr lang="en-US" altLang="ko-KR" sz="2000" dirty="0">
                <a:solidFill>
                  <a:srgbClr val="000000"/>
                </a:solidFill>
                <a:latin typeface="Arial" panose="020B0604020202020204" pitchFamily="34" charset="0"/>
                <a:ea typeface="Dotum" pitchFamily="34" charset="-127"/>
              </a:rPr>
              <a:t>		- Does not need for addresses</a:t>
            </a:r>
          </a:p>
        </p:txBody>
      </p:sp>
    </p:spTree>
  </p:cSld>
  <p:clrMapOvr>
    <a:masterClrMapping/>
  </p:clrMapOvr>
  <mc:AlternateContent xmlns:mc="http://schemas.openxmlformats.org/markup-compatibility/2006" xmlns:p14="http://schemas.microsoft.com/office/powerpoint/2010/main">
    <mc:Choice Requires="p14">
      <p:transition spd="slow" p14:dur="2000" advTm="12949"/>
    </mc:Choice>
    <mc:Fallback xmlns="">
      <p:transition spd="slow" advTm="1294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41325" y="396875"/>
            <a:ext cx="3344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Effective Address</a:t>
            </a:r>
            <a:endParaRPr kumimoji="0" lang="en-US" altLang="zh-CN">
              <a:solidFill>
                <a:srgbClr val="000000"/>
              </a:solidFill>
              <a:latin typeface="Arial" panose="020B0604020202020204" pitchFamily="34" charset="0"/>
              <a:cs typeface="Arial" panose="020B0604020202020204" pitchFamily="34" charset="0"/>
            </a:endParaRPr>
          </a:p>
        </p:txBody>
      </p:sp>
      <p:sp>
        <p:nvSpPr>
          <p:cNvPr id="10240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4" name="Text Box 3"/>
          <p:cNvSpPr txBox="1">
            <a:spLocks noChangeArrowheads="1"/>
          </p:cNvSpPr>
          <p:nvPr/>
        </p:nvSpPr>
        <p:spPr bwMode="auto">
          <a:xfrm>
            <a:off x="592138" y="1377950"/>
            <a:ext cx="812482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8925" indent="-288925">
              <a:spcBef>
                <a:spcPct val="20000"/>
              </a:spcBef>
              <a:buChar char="•"/>
              <a:tabLst>
                <a:tab pos="288925" algn="l"/>
                <a:tab pos="374650" algn="l"/>
              </a:tabLst>
              <a:defRPr sz="3200">
                <a:solidFill>
                  <a:schemeClr val="tx1"/>
                </a:solidFill>
                <a:latin typeface="Times New Roman" panose="02020603050405020304" pitchFamily="18" charset="0"/>
              </a:defRPr>
            </a:lvl1pPr>
            <a:lvl2pPr marL="742950" indent="-285750">
              <a:spcBef>
                <a:spcPct val="20000"/>
              </a:spcBef>
              <a:buChar char="–"/>
              <a:tabLst>
                <a:tab pos="288925" algn="l"/>
                <a:tab pos="374650" algn="l"/>
              </a:tabLst>
              <a:defRPr sz="2800">
                <a:solidFill>
                  <a:schemeClr val="tx1"/>
                </a:solidFill>
                <a:latin typeface="Times New Roman" panose="02020603050405020304" pitchFamily="18" charset="0"/>
              </a:defRPr>
            </a:lvl2pPr>
            <a:lvl3pPr marL="1143000" indent="-228600">
              <a:spcBef>
                <a:spcPct val="20000"/>
              </a:spcBef>
              <a:buChar char="•"/>
              <a:tabLst>
                <a:tab pos="288925" algn="l"/>
                <a:tab pos="374650" algn="l"/>
              </a:tabLst>
              <a:defRPr sz="2400">
                <a:solidFill>
                  <a:schemeClr val="tx1"/>
                </a:solidFill>
                <a:latin typeface="Times New Roman" panose="02020603050405020304" pitchFamily="18" charset="0"/>
              </a:defRPr>
            </a:lvl3pPr>
            <a:lvl4pPr marL="1600200" indent="-228600">
              <a:spcBef>
                <a:spcPct val="20000"/>
              </a:spcBef>
              <a:buChar char="–"/>
              <a:tabLst>
                <a:tab pos="288925" algn="l"/>
                <a:tab pos="374650" algn="l"/>
              </a:tabLst>
              <a:defRPr sz="2000">
                <a:solidFill>
                  <a:schemeClr val="tx1"/>
                </a:solidFill>
                <a:latin typeface="Times New Roman" panose="02020603050405020304" pitchFamily="18" charset="0"/>
              </a:defRPr>
            </a:lvl4pPr>
            <a:lvl5pPr marL="2057400" indent="-228600">
              <a:spcBef>
                <a:spcPct val="20000"/>
              </a:spcBef>
              <a:buChar char="»"/>
              <a:tabLst>
                <a:tab pos="288925" algn="l"/>
                <a:tab pos="3746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88925" algn="l"/>
                <a:tab pos="3746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88925" algn="l"/>
                <a:tab pos="3746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88925" algn="l"/>
                <a:tab pos="3746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88925" algn="l"/>
                <a:tab pos="374650" algn="l"/>
              </a:tabLst>
              <a:defRPr sz="2000">
                <a:solidFill>
                  <a:schemeClr val="tx1"/>
                </a:solidFill>
                <a:latin typeface="Times New Roman" panose="02020603050405020304" pitchFamily="18" charset="0"/>
              </a:defRPr>
            </a:lvl9pPr>
          </a:lstStyle>
          <a:p>
            <a:pPr>
              <a:lnSpc>
                <a:spcPct val="130000"/>
              </a:lnSpc>
              <a:spcBef>
                <a:spcPct val="0"/>
              </a:spcBef>
              <a:buClr>
                <a:srgbClr val="000000"/>
              </a:buClr>
              <a:buFontTx/>
              <a:buChar char="–"/>
            </a:pPr>
            <a:r>
              <a:rPr lang="en-US" altLang="ko-KR" sz="2000" dirty="0">
                <a:solidFill>
                  <a:srgbClr val="000000"/>
                </a:solidFill>
                <a:latin typeface="Arial" panose="020B0604020202020204" pitchFamily="34" charset="0"/>
                <a:ea typeface="Dotum" pitchFamily="34" charset="-127"/>
              </a:rPr>
              <a:t>  Address and Physical Storage Location are two different concepts.</a:t>
            </a:r>
          </a:p>
          <a:p>
            <a:pPr>
              <a:lnSpc>
                <a:spcPct val="130000"/>
              </a:lnSpc>
              <a:spcBef>
                <a:spcPct val="0"/>
              </a:spcBef>
              <a:buClr>
                <a:srgbClr val="000000"/>
              </a:buClr>
              <a:buFontTx/>
              <a:buChar char="–"/>
            </a:pPr>
            <a:r>
              <a:rPr lang="en-US" altLang="ko-KR" sz="2000" dirty="0">
                <a:solidFill>
                  <a:srgbClr val="000000"/>
                </a:solidFill>
                <a:latin typeface="Arial" panose="020B0604020202020204" pitchFamily="34" charset="0"/>
                <a:ea typeface="Dotum" pitchFamily="34" charset="-127"/>
              </a:rPr>
              <a:t>  Addresses of Operands are represented or implied in the instruction.</a:t>
            </a:r>
          </a:p>
          <a:p>
            <a:pPr>
              <a:lnSpc>
                <a:spcPct val="130000"/>
              </a:lnSpc>
              <a:spcBef>
                <a:spcPct val="0"/>
              </a:spcBef>
              <a:buClr>
                <a:srgbClr val="000000"/>
              </a:buClr>
              <a:buFontTx/>
              <a:buChar char="–"/>
            </a:pPr>
            <a:r>
              <a:rPr lang="en-US" altLang="ko-KR" sz="2000" dirty="0">
                <a:solidFill>
                  <a:srgbClr val="000000"/>
                </a:solidFill>
                <a:latin typeface="Arial" panose="020B0604020202020204" pitchFamily="34" charset="0"/>
                <a:ea typeface="Dotum" pitchFamily="34" charset="-127"/>
              </a:rPr>
              <a:t>  </a:t>
            </a:r>
            <a:r>
              <a:rPr lang="en-US" altLang="ko-KR" sz="2000" dirty="0">
                <a:solidFill>
                  <a:srgbClr val="3333CC"/>
                </a:solidFill>
                <a:latin typeface="Arial" panose="020B0604020202020204" pitchFamily="34" charset="0"/>
                <a:ea typeface="Dotum" pitchFamily="34" charset="-127"/>
              </a:rPr>
              <a:t>Operand’s address needs to be mapped into an Effective Address            	 of the physical storage location</a:t>
            </a:r>
            <a:r>
              <a:rPr lang="en-US" altLang="ko-KR" sz="2000" dirty="0">
                <a:solidFill>
                  <a:srgbClr val="000000"/>
                </a:solidFill>
                <a:latin typeface="Arial" panose="020B0604020202020204" pitchFamily="34" charset="0"/>
                <a:ea typeface="Dotum" pitchFamily="34" charset="-127"/>
              </a:rPr>
              <a:t> </a:t>
            </a:r>
          </a:p>
        </p:txBody>
      </p:sp>
      <p:sp>
        <p:nvSpPr>
          <p:cNvPr id="102405" name="Text Box 4"/>
          <p:cNvSpPr txBox="1">
            <a:spLocks noChangeArrowheads="1"/>
          </p:cNvSpPr>
          <p:nvPr/>
        </p:nvSpPr>
        <p:spPr bwMode="auto">
          <a:xfrm>
            <a:off x="1025525" y="3573463"/>
            <a:ext cx="710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ko-KR" sz="2400" b="1">
                <a:solidFill>
                  <a:srgbClr val="FF0000"/>
                </a:solidFill>
                <a:latin typeface="Arial" panose="020B0604020202020204" pitchFamily="34" charset="0"/>
                <a:ea typeface="Dotum" pitchFamily="34" charset="-127"/>
              </a:rPr>
              <a:t>Basic Addressing Modes(A or R in instructions)</a:t>
            </a:r>
          </a:p>
        </p:txBody>
      </p:sp>
      <p:grpSp>
        <p:nvGrpSpPr>
          <p:cNvPr id="102406" name="Group 14"/>
          <p:cNvGrpSpPr>
            <a:grpSpLocks/>
          </p:cNvGrpSpPr>
          <p:nvPr/>
        </p:nvGrpSpPr>
        <p:grpSpPr bwMode="auto">
          <a:xfrm>
            <a:off x="673100" y="4117975"/>
            <a:ext cx="7923213" cy="2452688"/>
            <a:chOff x="528" y="144"/>
            <a:chExt cx="4991" cy="1545"/>
          </a:xfrm>
        </p:grpSpPr>
        <p:sp>
          <p:nvSpPr>
            <p:cNvPr id="19" name="Text Box 5"/>
            <p:cNvSpPr txBox="1">
              <a:spLocks noChangeArrowheads="1"/>
            </p:cNvSpPr>
            <p:nvPr/>
          </p:nvSpPr>
          <p:spPr bwMode="auto">
            <a:xfrm>
              <a:off x="561" y="165"/>
              <a:ext cx="4508" cy="266"/>
            </a:xfrm>
            <a:prstGeom prst="rect">
              <a:avLst/>
            </a:prstGeom>
            <a:noFill/>
            <a:ln>
              <a:noFill/>
            </a:ln>
            <a:effectLst/>
            <a:extLst/>
          </p:spPr>
          <p:txBody>
            <a:bodyPr wrap="none">
              <a:spAutoFit/>
            </a:bodyPr>
            <a:lstStyle/>
            <a:p>
              <a:pPr fontAlgn="auto">
                <a:lnSpc>
                  <a:spcPct val="120000"/>
                </a:lnSpc>
                <a:spcAft>
                  <a:spcPts val="0"/>
                </a:spcAft>
                <a:defRPr/>
              </a:pPr>
              <a:r>
                <a:rPr kumimoji="0" lang="en-US" altLang="ko-KR" b="1" kern="0">
                  <a:solidFill>
                    <a:srgbClr val="000000"/>
                  </a:solidFill>
                  <a:ea typeface="돋움" pitchFamily="34" charset="-127"/>
                </a:rPr>
                <a:t>Mode		Algorithm	Advantage	Disadvantage</a:t>
              </a:r>
            </a:p>
          </p:txBody>
        </p:sp>
        <p:grpSp>
          <p:nvGrpSpPr>
            <p:cNvPr id="102409" name="Group 6"/>
            <p:cNvGrpSpPr>
              <a:grpSpLocks/>
            </p:cNvGrpSpPr>
            <p:nvPr/>
          </p:nvGrpSpPr>
          <p:grpSpPr bwMode="auto">
            <a:xfrm>
              <a:off x="528" y="144"/>
              <a:ext cx="4991" cy="1545"/>
              <a:chOff x="454" y="2355"/>
              <a:chExt cx="4991" cy="1545"/>
            </a:xfrm>
          </p:grpSpPr>
          <p:sp>
            <p:nvSpPr>
              <p:cNvPr id="21" name="Rectangle 7"/>
              <p:cNvSpPr>
                <a:spLocks noChangeArrowheads="1"/>
              </p:cNvSpPr>
              <p:nvPr/>
            </p:nvSpPr>
            <p:spPr bwMode="auto">
              <a:xfrm>
                <a:off x="464" y="2364"/>
                <a:ext cx="4981" cy="1536"/>
              </a:xfrm>
              <a:prstGeom prst="rect">
                <a:avLst/>
              </a:prstGeom>
              <a:noFill/>
              <a:ln w="28575">
                <a:solidFill>
                  <a:srgbClr val="000000"/>
                </a:solidFill>
                <a:miter lim="800000"/>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22" name="Line 8"/>
              <p:cNvSpPr>
                <a:spLocks noChangeShapeType="1"/>
              </p:cNvSpPr>
              <p:nvPr/>
            </p:nvSpPr>
            <p:spPr bwMode="auto">
              <a:xfrm>
                <a:off x="454" y="2637"/>
                <a:ext cx="4991" cy="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23" name="Line 9"/>
              <p:cNvSpPr>
                <a:spLocks noChangeShapeType="1"/>
              </p:cNvSpPr>
              <p:nvPr/>
            </p:nvSpPr>
            <p:spPr bwMode="auto">
              <a:xfrm>
                <a:off x="1627" y="2364"/>
                <a:ext cx="0" cy="1527"/>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24" name="Line 10"/>
              <p:cNvSpPr>
                <a:spLocks noChangeShapeType="1"/>
              </p:cNvSpPr>
              <p:nvPr/>
            </p:nvSpPr>
            <p:spPr bwMode="auto">
              <a:xfrm>
                <a:off x="2754" y="2355"/>
                <a:ext cx="0" cy="1545"/>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25" name="Line 11"/>
              <p:cNvSpPr>
                <a:spLocks noChangeShapeType="1"/>
              </p:cNvSpPr>
              <p:nvPr/>
            </p:nvSpPr>
            <p:spPr bwMode="auto">
              <a:xfrm>
                <a:off x="3981" y="2364"/>
                <a:ext cx="0" cy="1536"/>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grpSp>
      <p:sp>
        <p:nvSpPr>
          <p:cNvPr id="102407" name="Text Box 12"/>
          <p:cNvSpPr txBox="1">
            <a:spLocks noChangeArrowheads="1"/>
          </p:cNvSpPr>
          <p:nvPr/>
        </p:nvSpPr>
        <p:spPr bwMode="auto">
          <a:xfrm>
            <a:off x="673100" y="4498975"/>
            <a:ext cx="79311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0000"/>
              </a:lnSpc>
              <a:spcBef>
                <a:spcPct val="0"/>
              </a:spcBef>
              <a:buFontTx/>
              <a:buNone/>
            </a:pPr>
            <a:r>
              <a:rPr lang="en-US" altLang="ko-KR" sz="1800" b="1" dirty="0">
                <a:solidFill>
                  <a:srgbClr val="FF9900"/>
                </a:solidFill>
                <a:latin typeface="Arial" panose="020B0604020202020204" pitchFamily="34" charset="0"/>
                <a:ea typeface="Dotum" pitchFamily="34" charset="-127"/>
              </a:rPr>
              <a:t>Immediate	</a:t>
            </a:r>
            <a:r>
              <a:rPr lang="en-US" altLang="ko-KR" sz="1800" b="1" dirty="0" err="1">
                <a:solidFill>
                  <a:srgbClr val="FF9900"/>
                </a:solidFill>
                <a:latin typeface="Arial" panose="020B0604020202020204" pitchFamily="34" charset="0"/>
                <a:ea typeface="Dotum" pitchFamily="34" charset="-127"/>
              </a:rPr>
              <a:t>opd</a:t>
            </a:r>
            <a:r>
              <a:rPr lang="en-US" altLang="ko-KR" sz="1800" b="1" dirty="0">
                <a:solidFill>
                  <a:srgbClr val="FF9900"/>
                </a:solidFill>
                <a:latin typeface="Arial" panose="020B0604020202020204" pitchFamily="34" charset="0"/>
                <a:ea typeface="Dotum" pitchFamily="34" charset="-127"/>
              </a:rPr>
              <a:t>=A		# of M refer	  limited value</a:t>
            </a:r>
          </a:p>
          <a:p>
            <a:pPr>
              <a:spcBef>
                <a:spcPct val="0"/>
              </a:spcBef>
              <a:buFontTx/>
              <a:buNone/>
            </a:pPr>
            <a:r>
              <a:rPr lang="en-US" altLang="ko-KR" sz="1800" b="1" dirty="0">
                <a:solidFill>
                  <a:srgbClr val="FF0000"/>
                </a:solidFill>
                <a:latin typeface="Arial" panose="020B0604020202020204" pitchFamily="34" charset="0"/>
                <a:ea typeface="Dotum" pitchFamily="34" charset="-127"/>
              </a:rPr>
              <a:t>Direct		EA=A		simple		  limited </a:t>
            </a:r>
            <a:r>
              <a:rPr lang="en-US" altLang="ko-KR" sz="1800" b="1" dirty="0" err="1">
                <a:solidFill>
                  <a:srgbClr val="FF0000"/>
                </a:solidFill>
                <a:latin typeface="Arial" panose="020B0604020202020204" pitchFamily="34" charset="0"/>
                <a:ea typeface="Dotum" pitchFamily="34" charset="-127"/>
              </a:rPr>
              <a:t>addr</a:t>
            </a:r>
            <a:r>
              <a:rPr lang="en-US" altLang="ko-KR" sz="1800" b="1" dirty="0">
                <a:solidFill>
                  <a:srgbClr val="FF0000"/>
                </a:solidFill>
                <a:latin typeface="Arial" panose="020B0604020202020204" pitchFamily="34" charset="0"/>
                <a:ea typeface="Dotum" pitchFamily="34" charset="-127"/>
              </a:rPr>
              <a:t> space</a:t>
            </a:r>
            <a:endParaRPr lang="en-US" altLang="ko-KR" sz="1800" b="1" dirty="0">
              <a:solidFill>
                <a:srgbClr val="000000"/>
              </a:solidFill>
              <a:latin typeface="Arial" panose="020B0604020202020204" pitchFamily="34" charset="0"/>
              <a:ea typeface="Dotum" pitchFamily="34" charset="-127"/>
            </a:endParaRPr>
          </a:p>
          <a:p>
            <a:pPr>
              <a:spcBef>
                <a:spcPct val="0"/>
              </a:spcBef>
              <a:buFontTx/>
              <a:buNone/>
            </a:pPr>
            <a:r>
              <a:rPr lang="en-US" altLang="ko-KR" sz="1800" b="1" dirty="0">
                <a:solidFill>
                  <a:srgbClr val="FF00FF"/>
                </a:solidFill>
                <a:latin typeface="Arial" panose="020B0604020202020204" pitchFamily="34" charset="0"/>
                <a:ea typeface="Dotum" pitchFamily="34" charset="-127"/>
              </a:rPr>
              <a:t>Indirect		EA=M[A]	large </a:t>
            </a:r>
            <a:r>
              <a:rPr lang="en-US" altLang="ko-KR" sz="1800" b="1" dirty="0" err="1">
                <a:solidFill>
                  <a:srgbClr val="FF00FF"/>
                </a:solidFill>
                <a:latin typeface="Arial" panose="020B0604020202020204" pitchFamily="34" charset="0"/>
                <a:ea typeface="Dotum" pitchFamily="34" charset="-127"/>
              </a:rPr>
              <a:t>addr</a:t>
            </a:r>
            <a:r>
              <a:rPr lang="en-US" altLang="ko-KR" sz="1800" b="1" dirty="0">
                <a:solidFill>
                  <a:srgbClr val="FF00FF"/>
                </a:solidFill>
                <a:latin typeface="Arial" panose="020B0604020202020204" pitchFamily="34" charset="0"/>
                <a:ea typeface="Dotum" pitchFamily="34" charset="-127"/>
              </a:rPr>
              <a:t> space	  multiple M refer</a:t>
            </a:r>
            <a:endParaRPr lang="en-US" altLang="ko-KR" sz="1800" b="1" dirty="0">
              <a:solidFill>
                <a:srgbClr val="FF99FF"/>
              </a:solidFill>
              <a:latin typeface="Arial" panose="020B0604020202020204" pitchFamily="34" charset="0"/>
              <a:ea typeface="Dotum" pitchFamily="34" charset="-127"/>
            </a:endParaRPr>
          </a:p>
          <a:p>
            <a:pPr>
              <a:spcBef>
                <a:spcPct val="0"/>
              </a:spcBef>
              <a:buFontTx/>
              <a:buNone/>
            </a:pPr>
            <a:r>
              <a:rPr lang="en-US" altLang="ko-KR" sz="1800" b="1" dirty="0">
                <a:solidFill>
                  <a:srgbClr val="00CC00"/>
                </a:solidFill>
                <a:latin typeface="Arial" panose="020B0604020202020204" pitchFamily="34" charset="0"/>
                <a:ea typeface="Dotum" pitchFamily="34" charset="-127"/>
              </a:rPr>
              <a:t>Register	EA=R		no M refer	  limited </a:t>
            </a:r>
            <a:r>
              <a:rPr lang="en-US" altLang="ko-KR" sz="1800" b="1" dirty="0" err="1">
                <a:solidFill>
                  <a:srgbClr val="00CC00"/>
                </a:solidFill>
                <a:latin typeface="Arial" panose="020B0604020202020204" pitchFamily="34" charset="0"/>
                <a:ea typeface="Dotum" pitchFamily="34" charset="-127"/>
              </a:rPr>
              <a:t>addr</a:t>
            </a:r>
            <a:r>
              <a:rPr lang="en-US" altLang="ko-KR" sz="1800" b="1" dirty="0">
                <a:solidFill>
                  <a:srgbClr val="00CC00"/>
                </a:solidFill>
                <a:latin typeface="Arial" panose="020B0604020202020204" pitchFamily="34" charset="0"/>
                <a:ea typeface="Dotum" pitchFamily="34" charset="-127"/>
              </a:rPr>
              <a:t> space</a:t>
            </a:r>
            <a:endParaRPr lang="en-US" altLang="ko-KR" sz="1800" b="1" dirty="0">
              <a:solidFill>
                <a:srgbClr val="000000"/>
              </a:solidFill>
              <a:latin typeface="Arial" panose="020B0604020202020204" pitchFamily="34" charset="0"/>
              <a:ea typeface="Dotum" pitchFamily="34" charset="-127"/>
            </a:endParaRPr>
          </a:p>
          <a:p>
            <a:pPr>
              <a:spcBef>
                <a:spcPct val="0"/>
              </a:spcBef>
              <a:buFontTx/>
              <a:buNone/>
            </a:pPr>
            <a:r>
              <a:rPr lang="en-US" altLang="ko-KR" sz="1800" b="1" dirty="0">
                <a:solidFill>
                  <a:srgbClr val="3333CC"/>
                </a:solidFill>
                <a:latin typeface="Arial" panose="020B0604020202020204" pitchFamily="34" charset="0"/>
                <a:ea typeface="Dotum" pitchFamily="34" charset="-127"/>
              </a:rPr>
              <a:t>R Indirect	EA= M[R]	large </a:t>
            </a:r>
            <a:r>
              <a:rPr lang="en-US" altLang="ko-KR" sz="1800" b="1" dirty="0" err="1">
                <a:solidFill>
                  <a:srgbClr val="3333CC"/>
                </a:solidFill>
                <a:latin typeface="Arial" panose="020B0604020202020204" pitchFamily="34" charset="0"/>
                <a:ea typeface="Dotum" pitchFamily="34" charset="-127"/>
              </a:rPr>
              <a:t>addr</a:t>
            </a:r>
            <a:r>
              <a:rPr lang="en-US" altLang="ko-KR" sz="1800" b="1" dirty="0">
                <a:solidFill>
                  <a:srgbClr val="3333CC"/>
                </a:solidFill>
                <a:latin typeface="Arial" panose="020B0604020202020204" pitchFamily="34" charset="0"/>
                <a:ea typeface="Dotum" pitchFamily="34" charset="-127"/>
              </a:rPr>
              <a:t> space	  extra M refer</a:t>
            </a:r>
            <a:endParaRPr lang="en-US" altLang="ko-KR" sz="1800" b="1" dirty="0">
              <a:solidFill>
                <a:srgbClr val="6699FF"/>
              </a:solidFill>
              <a:latin typeface="Arial" panose="020B0604020202020204" pitchFamily="34" charset="0"/>
              <a:ea typeface="Dotum" pitchFamily="34" charset="-127"/>
            </a:endParaRPr>
          </a:p>
          <a:p>
            <a:pPr>
              <a:spcBef>
                <a:spcPct val="0"/>
              </a:spcBef>
              <a:buFontTx/>
              <a:buNone/>
            </a:pPr>
            <a:r>
              <a:rPr lang="en-US" altLang="ko-KR" sz="1800" b="1" dirty="0">
                <a:solidFill>
                  <a:srgbClr val="CC9900"/>
                </a:solidFill>
                <a:latin typeface="Arial" panose="020B0604020202020204" pitchFamily="34" charset="0"/>
                <a:ea typeface="Dotum" pitchFamily="34" charset="-127"/>
              </a:rPr>
              <a:t>Displacement	EA= A+[R]	flexibility	  complexity</a:t>
            </a:r>
            <a:endParaRPr lang="en-US" altLang="ko-KR" sz="1800" b="1" dirty="0">
              <a:solidFill>
                <a:srgbClr val="FFFF00"/>
              </a:solidFill>
              <a:latin typeface="Arial" panose="020B0604020202020204" pitchFamily="34" charset="0"/>
              <a:ea typeface="Dotum" pitchFamily="34" charset="-127"/>
            </a:endParaRPr>
          </a:p>
          <a:p>
            <a:pPr>
              <a:spcBef>
                <a:spcPct val="0"/>
              </a:spcBef>
              <a:buFontTx/>
              <a:buNone/>
            </a:pPr>
            <a:r>
              <a:rPr lang="en-US" altLang="ko-KR" sz="1800" b="1" dirty="0">
                <a:solidFill>
                  <a:srgbClr val="CC00FF"/>
                </a:solidFill>
                <a:latin typeface="Arial" panose="020B0604020202020204" pitchFamily="34" charset="0"/>
                <a:ea typeface="Dotum" pitchFamily="34" charset="-127"/>
              </a:rPr>
              <a:t>Stack		</a:t>
            </a:r>
            <a:r>
              <a:rPr lang="en-US" altLang="ko-KR" sz="1800" b="1" dirty="0" err="1">
                <a:solidFill>
                  <a:srgbClr val="CC00FF"/>
                </a:solidFill>
                <a:latin typeface="Arial" panose="020B0604020202020204" pitchFamily="34" charset="0"/>
                <a:ea typeface="Dotum" pitchFamily="34" charset="-127"/>
              </a:rPr>
              <a:t>opd</a:t>
            </a:r>
            <a:r>
              <a:rPr lang="en-US" altLang="ko-KR" sz="1800" b="1" dirty="0">
                <a:solidFill>
                  <a:srgbClr val="CC00FF"/>
                </a:solidFill>
                <a:latin typeface="Arial" panose="020B0604020202020204" pitchFamily="34" charset="0"/>
                <a:ea typeface="Dotum" pitchFamily="34" charset="-127"/>
              </a:rPr>
              <a:t>=S[TOP]	no M refer	  limited applications</a:t>
            </a:r>
          </a:p>
        </p:txBody>
      </p:sp>
    </p:spTree>
  </p:cSld>
  <p:clrMapOvr>
    <a:masterClrMapping/>
  </p:clrMapOvr>
  <mc:AlternateContent xmlns:mc="http://schemas.openxmlformats.org/markup-compatibility/2006" xmlns:p14="http://schemas.microsoft.com/office/powerpoint/2010/main">
    <mc:Choice Requires="p14">
      <p:transition spd="slow" p14:dur="2000" advTm="36241"/>
    </mc:Choice>
    <mc:Fallback xmlns="">
      <p:transition spd="slow" advTm="3624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85750" y="428625"/>
            <a:ext cx="37226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Operand Types and Sizes</a:t>
            </a:r>
          </a:p>
        </p:txBody>
      </p:sp>
      <p:sp>
        <p:nvSpPr>
          <p:cNvPr id="10445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2" name="矩形 3"/>
          <p:cNvSpPr>
            <a:spLocks noChangeArrowheads="1"/>
          </p:cNvSpPr>
          <p:nvPr/>
        </p:nvSpPr>
        <p:spPr bwMode="auto">
          <a:xfrm>
            <a:off x="214313" y="1285875"/>
            <a:ext cx="892968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76200" algn="l"/>
                <a:tab pos="254000" algn="l"/>
                <a:tab pos="304800" algn="l"/>
                <a:tab pos="533400" algn="l"/>
                <a:tab pos="647700" algn="l"/>
              </a:tabLst>
              <a:defRPr sz="3200">
                <a:solidFill>
                  <a:schemeClr val="tx1"/>
                </a:solidFill>
                <a:latin typeface="Times New Roman" panose="02020603050405020304" pitchFamily="18" charset="0"/>
              </a:defRPr>
            </a:lvl1pPr>
            <a:lvl2pPr marL="742950" indent="-285750">
              <a:spcBef>
                <a:spcPct val="20000"/>
              </a:spcBef>
              <a:buChar char="–"/>
              <a:tabLst>
                <a:tab pos="76200" algn="l"/>
                <a:tab pos="254000" algn="l"/>
                <a:tab pos="304800" algn="l"/>
                <a:tab pos="533400" algn="l"/>
                <a:tab pos="647700" algn="l"/>
              </a:tabLst>
              <a:defRPr sz="2800">
                <a:solidFill>
                  <a:schemeClr val="tx1"/>
                </a:solidFill>
                <a:latin typeface="Times New Roman" panose="02020603050405020304" pitchFamily="18" charset="0"/>
              </a:defRPr>
            </a:lvl2pPr>
            <a:lvl3pPr marL="1143000" indent="-228600">
              <a:spcBef>
                <a:spcPct val="20000"/>
              </a:spcBef>
              <a:buChar char="•"/>
              <a:tabLst>
                <a:tab pos="76200" algn="l"/>
                <a:tab pos="254000" algn="l"/>
                <a:tab pos="304800" algn="l"/>
                <a:tab pos="533400" algn="l"/>
                <a:tab pos="647700" algn="l"/>
              </a:tabLst>
              <a:defRPr sz="2400">
                <a:solidFill>
                  <a:schemeClr val="tx1"/>
                </a:solidFill>
                <a:latin typeface="Times New Roman" panose="02020603050405020304" pitchFamily="18" charset="0"/>
              </a:defRPr>
            </a:lvl3pPr>
            <a:lvl4pPr marL="1600200" indent="-228600">
              <a:spcBef>
                <a:spcPct val="20000"/>
              </a:spcBef>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4pPr>
            <a:lvl5pPr marL="2057400" indent="-228600">
              <a:spcBef>
                <a:spcPct val="20000"/>
              </a:spcBef>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76200" algn="l"/>
                <a:tab pos="254000" algn="l"/>
                <a:tab pos="304800" algn="l"/>
                <a:tab pos="533400" algn="l"/>
                <a:tab pos="6477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Operand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type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interpreted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based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on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opcode</a:t>
            </a:r>
          </a:p>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Operand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type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is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driven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by</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application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and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usually gives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implicitly</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its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size</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text processing</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character: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8</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bits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(ASCII),</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16</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bits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(UNICODE)</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scientific computing (IEEE Standard 754-1985)</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single-precision</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floating-point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number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(1</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word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of</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32</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bits)</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double-precision</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floating-point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number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(2</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words)</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signal processing</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16</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bit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fixed-point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(“low-cost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floating</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point”: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exponent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is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not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part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of</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the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word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but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stored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in</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special</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variable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and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the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DSP</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programmer</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must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take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care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of</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shifting</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and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aligning)</a:t>
            </a:r>
          </a:p>
          <a:p>
            <a:pPr eaLnBrk="1" hangingPunct="1">
              <a:spcBef>
                <a:spcPct val="0"/>
              </a:spcBef>
              <a:buFont typeface="Wingdings" panose="05000000000000000000" pitchFamily="2" charset="2"/>
              <a:buNone/>
            </a:pP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Integers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are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represented</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as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two’s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complement</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339A"/>
                </a:solidFill>
                <a:latin typeface="Arial" panose="020B0604020202020204" pitchFamily="34" charset="0"/>
                <a:cs typeface="Arial" panose="020B0604020202020204" pitchFamily="34" charset="0"/>
              </a:rPr>
              <a:t>binary 	  			  number</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makes signed addition easy</a:t>
            </a:r>
          </a:p>
        </p:txBody>
      </p:sp>
    </p:spTree>
  </p:cSld>
  <p:clrMapOvr>
    <a:masterClrMapping/>
  </p:clrMapOvr>
  <mc:AlternateContent xmlns:mc="http://schemas.openxmlformats.org/markup-compatibility/2006" xmlns:p14="http://schemas.microsoft.com/office/powerpoint/2010/main">
    <mc:Choice Requires="p14">
      <p:transition spd="slow" p14:dur="2000" advTm="22786"/>
    </mc:Choice>
    <mc:Fallback xmlns="">
      <p:transition spd="slow" advTm="2278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85750" y="428625"/>
            <a:ext cx="74517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Instruction Types (examples for MIPS-like machines) </a:t>
            </a:r>
          </a:p>
        </p:txBody>
      </p:sp>
      <p:sp>
        <p:nvSpPr>
          <p:cNvPr id="10649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表格 4"/>
          <p:cNvGraphicFramePr>
            <a:graphicFrameLocks noGrp="1"/>
          </p:cNvGraphicFramePr>
          <p:nvPr/>
        </p:nvGraphicFramePr>
        <p:xfrm>
          <a:off x="500063" y="1428750"/>
          <a:ext cx="8215312" cy="5191124"/>
        </p:xfrm>
        <a:graphic>
          <a:graphicData uri="http://schemas.openxmlformats.org/drawingml/2006/table">
            <a:tbl>
              <a:tblPr/>
              <a:tblGrid>
                <a:gridCol w="1788795">
                  <a:extLst>
                    <a:ext uri="{9D8B030D-6E8A-4147-A177-3AD203B41FA5}">
                      <a16:colId xmlns:a16="http://schemas.microsoft.com/office/drawing/2014/main" val="20000"/>
                    </a:ext>
                  </a:extLst>
                </a:gridCol>
                <a:gridCol w="2318860">
                  <a:extLst>
                    <a:ext uri="{9D8B030D-6E8A-4147-A177-3AD203B41FA5}">
                      <a16:colId xmlns:a16="http://schemas.microsoft.com/office/drawing/2014/main" val="20001"/>
                    </a:ext>
                  </a:extLst>
                </a:gridCol>
                <a:gridCol w="4107657">
                  <a:extLst>
                    <a:ext uri="{9D8B030D-6E8A-4147-A177-3AD203B41FA5}">
                      <a16:colId xmlns:a16="http://schemas.microsoft.com/office/drawing/2014/main" val="20002"/>
                    </a:ext>
                  </a:extLst>
                </a:gridCol>
              </a:tblGrid>
              <a:tr h="676338">
                <a:tc>
                  <a:txBody>
                    <a:bodyPr/>
                    <a:lstStyle/>
                    <a:p>
                      <a:pPr algn="l"/>
                      <a:r>
                        <a:rPr lang="en-US" altLang="zh-CN" sz="2000" dirty="0">
                          <a:solidFill>
                            <a:srgbClr val="00009A"/>
                          </a:solidFill>
                          <a:latin typeface="Arial" pitchFamily="34" charset="0"/>
                          <a:cs typeface="Arial" pitchFamily="34" charset="0"/>
                        </a:rPr>
                        <a:t>Type</a:t>
                      </a:r>
                      <a:endParaRPr lang="zh-CN" altLang="en-US" sz="2000" dirty="0">
                        <a:solidFill>
                          <a:srgbClr val="00009A"/>
                        </a:solidFill>
                        <a:latin typeface="Arial" pitchFamily="34" charset="0"/>
                        <a:cs typeface="Arial" pitchFamily="34" charset="0"/>
                      </a:endParaRPr>
                    </a:p>
                  </a:txBody>
                  <a:tcPr marL="91439" marR="91439" marT="45724" marB="45724">
                    <a:lnL w="0" cmpd="sng">
                      <a:solidFill>
                        <a:srgbClr val="000000"/>
                      </a:solidFill>
                      <a:prstDash val="solid"/>
                    </a:lnL>
                    <a:lnR w="0" cap="flat" cmpd="sng" algn="ctr">
                      <a:solidFill>
                        <a:srgbClr val="000000"/>
                      </a:solidFill>
                      <a:prstDash val="solid"/>
                      <a:round/>
                      <a:headEnd type="none" w="med" len="med"/>
                      <a:tailEnd type="none" w="med" len="med"/>
                    </a:lnR>
                    <a:lnT w="1" cmpd="sng">
                      <a:solidFill>
                        <a:srgbClr val="000000"/>
                      </a:solidFill>
                      <a:prstDash val="soli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9A"/>
                          </a:solidFill>
                          <a:latin typeface="Arial" pitchFamily="34" charset="0"/>
                          <a:cs typeface="Arial" pitchFamily="34" charset="0"/>
                        </a:rPr>
                        <a:t>Examples(MIPS)</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endParaRPr lang="zh-CN" altLang="en-US" sz="2000" dirty="0">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1" cmpd="sng">
                      <a:solidFill>
                        <a:srgbClr val="000000"/>
                      </a:solidFill>
                      <a:prstDash val="solid"/>
                    </a:lnR>
                    <a:lnT w="1"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45424">
                <a:tc>
                  <a:txBody>
                    <a:bodyPr/>
                    <a:lstStyle/>
                    <a:p>
                      <a:pPr algn="l"/>
                      <a:r>
                        <a:rPr lang="en-US" altLang="zh-CN" sz="2000" dirty="0">
                          <a:solidFill>
                            <a:srgbClr val="00009A"/>
                          </a:solidFill>
                          <a:latin typeface="Arial" pitchFamily="34" charset="0"/>
                          <a:cs typeface="Arial" pitchFamily="34" charset="0"/>
                        </a:rPr>
                        <a:t>arithmetic</a:t>
                      </a:r>
                      <a:endParaRPr lang="zh-CN" altLang="en-US" sz="2000" dirty="0">
                        <a:solidFill>
                          <a:srgbClr val="00009A"/>
                        </a:solidFill>
                        <a:latin typeface="Arial" pitchFamily="34" charset="0"/>
                        <a:cs typeface="Arial" pitchFamily="34" charset="0"/>
                      </a:endParaRPr>
                    </a:p>
                    <a:p>
                      <a:pPr algn="l"/>
                      <a:r>
                        <a:rPr lang="en-US" altLang="zh-CN" sz="2000" dirty="0">
                          <a:solidFill>
                            <a:srgbClr val="00009A"/>
                          </a:solidFill>
                          <a:latin typeface="Arial" pitchFamily="34" charset="0"/>
                          <a:cs typeface="Arial" pitchFamily="34" charset="0"/>
                        </a:rPr>
                        <a:t>&amp;logical</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b="1" dirty="0">
                          <a:solidFill>
                            <a:srgbClr val="FF0000"/>
                          </a:solidFill>
                          <a:latin typeface="Arial" pitchFamily="34" charset="0"/>
                          <a:cs typeface="Arial" pitchFamily="34" charset="0"/>
                        </a:rPr>
                        <a:t>DADD r3, r1, r2</a:t>
                      </a:r>
                      <a:endParaRPr lang="zh-CN" altLang="en-US" sz="2000" b="1" dirty="0">
                        <a:solidFill>
                          <a:srgbClr val="FF0000"/>
                        </a:solidFill>
                        <a:latin typeface="Arial" pitchFamily="34" charset="0"/>
                        <a:cs typeface="Arial" pitchFamily="34" charset="0"/>
                      </a:endParaRPr>
                    </a:p>
                    <a:p>
                      <a:pPr algn="l"/>
                      <a:r>
                        <a:rPr lang="en-US" altLang="zh-CN" sz="2000" b="1" dirty="0">
                          <a:solidFill>
                            <a:srgbClr val="FF0000"/>
                          </a:solidFill>
                          <a:latin typeface="Arial" pitchFamily="34" charset="0"/>
                          <a:cs typeface="Arial" pitchFamily="34" charset="0"/>
                        </a:rPr>
                        <a:t>DSLL r3, r1, #5</a:t>
                      </a:r>
                      <a:endParaRPr lang="zh-CN" altLang="en-US" sz="2000" b="1" dirty="0">
                        <a:solidFill>
                          <a:srgbClr val="FF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00"/>
                          </a:solidFill>
                          <a:latin typeface="Arial" pitchFamily="34" charset="0"/>
                          <a:cs typeface="Arial" pitchFamily="34" charset="0"/>
                        </a:rPr>
                        <a:t>R[r3] ←R[r1]+R[r2]</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R[r3] ←R[r1]&lt;&lt;5</a:t>
                      </a:r>
                      <a:endParaRPr lang="zh-CN" altLang="en-US" sz="2000" dirty="0">
                        <a:solidFill>
                          <a:srgbClr val="00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45424">
                <a:tc>
                  <a:txBody>
                    <a:bodyPr/>
                    <a:lstStyle/>
                    <a:p>
                      <a:pPr algn="l"/>
                      <a:r>
                        <a:rPr lang="en-US" altLang="zh-CN" sz="2000" dirty="0">
                          <a:solidFill>
                            <a:srgbClr val="00009A"/>
                          </a:solidFill>
                          <a:latin typeface="Arial" pitchFamily="34" charset="0"/>
                          <a:cs typeface="Arial" pitchFamily="34" charset="0"/>
                        </a:rPr>
                        <a:t>floating</a:t>
                      </a:r>
                      <a:endParaRPr lang="zh-CN" altLang="en-US" sz="2000" dirty="0">
                        <a:solidFill>
                          <a:srgbClr val="00009A"/>
                        </a:solidFill>
                        <a:latin typeface="Arial" pitchFamily="34" charset="0"/>
                        <a:cs typeface="Arial" pitchFamily="34" charset="0"/>
                      </a:endParaRPr>
                    </a:p>
                    <a:p>
                      <a:pPr algn="l"/>
                      <a:r>
                        <a:rPr lang="en-US" altLang="zh-CN" sz="2000" dirty="0">
                          <a:solidFill>
                            <a:srgbClr val="00009A"/>
                          </a:solidFill>
                          <a:latin typeface="Arial" pitchFamily="34" charset="0"/>
                          <a:cs typeface="Arial" pitchFamily="34" charset="0"/>
                        </a:rPr>
                        <a:t>point</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b="1" dirty="0">
                          <a:solidFill>
                            <a:srgbClr val="FF0000"/>
                          </a:solidFill>
                          <a:latin typeface="Arial" pitchFamily="34" charset="0"/>
                          <a:cs typeface="Arial" pitchFamily="34" charset="0"/>
                        </a:rPr>
                        <a:t>ADD.D f3, f1, f2</a:t>
                      </a:r>
                      <a:endParaRPr lang="zh-CN" altLang="en-US" sz="2000" b="1" dirty="0">
                        <a:solidFill>
                          <a:srgbClr val="FF0000"/>
                        </a:solidFill>
                        <a:latin typeface="Arial" pitchFamily="34" charset="0"/>
                        <a:cs typeface="Arial" pitchFamily="34" charset="0"/>
                      </a:endParaRPr>
                    </a:p>
                    <a:p>
                      <a:pPr algn="l"/>
                      <a:r>
                        <a:rPr lang="en-US" altLang="zh-CN" sz="2000" b="1" dirty="0">
                          <a:solidFill>
                            <a:srgbClr val="FF0000"/>
                          </a:solidFill>
                          <a:latin typeface="Arial" pitchFamily="34" charset="0"/>
                          <a:cs typeface="Arial" pitchFamily="34" charset="0"/>
                        </a:rPr>
                        <a:t>DIV.D f5, f6, f7</a:t>
                      </a:r>
                      <a:endParaRPr lang="zh-CN" altLang="en-US" sz="2000" b="1" dirty="0">
                        <a:solidFill>
                          <a:srgbClr val="FF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00"/>
                          </a:solidFill>
                          <a:latin typeface="Arial" pitchFamily="34" charset="0"/>
                          <a:cs typeface="Arial" pitchFamily="34" charset="0"/>
                        </a:rPr>
                        <a:t>F[f3] ←F[f1]+F[f2]</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F[f5] ←F[f6]/F[f7]</a:t>
                      </a:r>
                      <a:endParaRPr lang="zh-CN" altLang="en-US" sz="2000" dirty="0">
                        <a:solidFill>
                          <a:srgbClr val="00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05928">
                <a:tc>
                  <a:txBody>
                    <a:bodyPr/>
                    <a:lstStyle/>
                    <a:p>
                      <a:pPr algn="l"/>
                      <a:r>
                        <a:rPr lang="en-US" altLang="zh-CN" sz="2000" dirty="0">
                          <a:solidFill>
                            <a:srgbClr val="00009A"/>
                          </a:solidFill>
                          <a:latin typeface="Arial" pitchFamily="34" charset="0"/>
                          <a:cs typeface="Arial" pitchFamily="34" charset="0"/>
                        </a:rPr>
                        <a:t>data</a:t>
                      </a:r>
                      <a:endParaRPr lang="zh-CN" altLang="en-US" sz="2000" dirty="0">
                        <a:solidFill>
                          <a:srgbClr val="00009A"/>
                        </a:solidFill>
                        <a:latin typeface="Arial" pitchFamily="34" charset="0"/>
                        <a:cs typeface="Arial" pitchFamily="34" charset="0"/>
                      </a:endParaRPr>
                    </a:p>
                    <a:p>
                      <a:pPr algn="l"/>
                      <a:r>
                        <a:rPr lang="en-US" altLang="zh-CN" sz="2000" dirty="0">
                          <a:solidFill>
                            <a:srgbClr val="00009A"/>
                          </a:solidFill>
                          <a:latin typeface="Arial" pitchFamily="34" charset="0"/>
                          <a:cs typeface="Arial" pitchFamily="34" charset="0"/>
                        </a:rPr>
                        <a:t>transfer</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b="1" dirty="0">
                          <a:solidFill>
                            <a:srgbClr val="FF0000"/>
                          </a:solidFill>
                          <a:latin typeface="Arial" pitchFamily="34" charset="0"/>
                          <a:cs typeface="Arial" pitchFamily="34" charset="0"/>
                        </a:rPr>
                        <a:t>LD r3,30(r1)</a:t>
                      </a:r>
                      <a:endParaRPr lang="zh-CN" altLang="en-US" sz="2000" b="1" dirty="0">
                        <a:solidFill>
                          <a:srgbClr val="FF0000"/>
                        </a:solidFill>
                        <a:latin typeface="Arial" pitchFamily="34" charset="0"/>
                        <a:cs typeface="Arial" pitchFamily="34" charset="0"/>
                      </a:endParaRPr>
                    </a:p>
                    <a:p>
                      <a:pPr algn="l"/>
                      <a:r>
                        <a:rPr lang="en-US" altLang="zh-CN" sz="2000" b="1" dirty="0">
                          <a:solidFill>
                            <a:srgbClr val="FF0000"/>
                          </a:solidFill>
                          <a:latin typeface="Arial" pitchFamily="34" charset="0"/>
                          <a:cs typeface="Arial" pitchFamily="34" charset="0"/>
                        </a:rPr>
                        <a:t>SW r2,500(r4)</a:t>
                      </a:r>
                      <a:endParaRPr lang="zh-CN" altLang="en-US" sz="2000" b="1" dirty="0">
                        <a:solidFill>
                          <a:srgbClr val="FF0000"/>
                        </a:solidFill>
                        <a:latin typeface="Arial" pitchFamily="34" charset="0"/>
                        <a:cs typeface="Arial" pitchFamily="34" charset="0"/>
                      </a:endParaRPr>
                    </a:p>
                    <a:p>
                      <a:pPr algn="l"/>
                      <a:r>
                        <a:rPr lang="en-US" altLang="zh-CN" sz="2000" b="1" dirty="0">
                          <a:solidFill>
                            <a:srgbClr val="FF0000"/>
                          </a:solidFill>
                          <a:latin typeface="Arial" pitchFamily="34" charset="0"/>
                          <a:cs typeface="Arial" pitchFamily="34" charset="0"/>
                        </a:rPr>
                        <a:t>L.Df3,100(f1)</a:t>
                      </a:r>
                      <a:endParaRPr lang="zh-CN" altLang="en-US" sz="2000" b="1" dirty="0">
                        <a:solidFill>
                          <a:srgbClr val="FF0000"/>
                        </a:solidFill>
                        <a:latin typeface="Arial" pitchFamily="34" charset="0"/>
                        <a:cs typeface="Arial" pitchFamily="34" charset="0"/>
                      </a:endParaRPr>
                    </a:p>
                  </a:txBody>
                  <a:tcPr marL="91439" marR="91439" marT="45724" marB="45724"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00"/>
                          </a:solidFill>
                          <a:latin typeface="Arial" pitchFamily="34" charset="0"/>
                          <a:cs typeface="Arial" pitchFamily="34" charset="0"/>
                        </a:rPr>
                        <a:t>R[r3] ←</a:t>
                      </a:r>
                      <a:r>
                        <a:rPr lang="en-US" altLang="zh-CN" sz="1400" baseline="-25000" dirty="0">
                          <a:solidFill>
                            <a:srgbClr val="000000"/>
                          </a:solidFill>
                          <a:latin typeface="Arial" pitchFamily="34" charset="0"/>
                          <a:cs typeface="Arial" pitchFamily="34" charset="0"/>
                        </a:rPr>
                        <a:t>64</a:t>
                      </a:r>
                      <a:r>
                        <a:rPr lang="en-US" altLang="zh-CN" sz="1400" dirty="0">
                          <a:solidFill>
                            <a:srgbClr val="000000"/>
                          </a:solidFill>
                          <a:latin typeface="Arial" pitchFamily="34" charset="0"/>
                          <a:cs typeface="Arial" pitchFamily="34" charset="0"/>
                        </a:rPr>
                        <a:t> </a:t>
                      </a:r>
                      <a:r>
                        <a:rPr lang="en-US" altLang="zh-CN" sz="2000" dirty="0">
                          <a:solidFill>
                            <a:srgbClr val="000000"/>
                          </a:solidFill>
                          <a:latin typeface="Arial" pitchFamily="34" charset="0"/>
                          <a:cs typeface="Arial" pitchFamily="34" charset="0"/>
                        </a:rPr>
                        <a:t>M[30+R[r1]]</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M[500+R[r4]] ←</a:t>
                      </a:r>
                      <a:r>
                        <a:rPr lang="en-US" altLang="zh-CN" sz="1800" baseline="-25000" dirty="0">
                          <a:solidFill>
                            <a:srgbClr val="000000"/>
                          </a:solidFill>
                          <a:latin typeface="Arial" pitchFamily="34" charset="0"/>
                          <a:cs typeface="Arial" pitchFamily="34" charset="0"/>
                        </a:rPr>
                        <a:t>32</a:t>
                      </a:r>
                      <a:r>
                        <a:rPr lang="en-US" altLang="zh-CN" sz="2000" dirty="0">
                          <a:solidFill>
                            <a:srgbClr val="000000"/>
                          </a:solidFill>
                          <a:latin typeface="Arial" pitchFamily="34" charset="0"/>
                          <a:cs typeface="Arial" pitchFamily="34" charset="0"/>
                        </a:rPr>
                        <a:t>R[r2]</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F[f3] ←</a:t>
                      </a:r>
                      <a:r>
                        <a:rPr lang="en-US" altLang="zh-CN" sz="1600" baseline="-25000" dirty="0">
                          <a:solidFill>
                            <a:srgbClr val="000000"/>
                          </a:solidFill>
                          <a:latin typeface="Arial" pitchFamily="34" charset="0"/>
                          <a:cs typeface="Arial" pitchFamily="34" charset="0"/>
                        </a:rPr>
                        <a:t>64</a:t>
                      </a:r>
                      <a:r>
                        <a:rPr lang="en-US" altLang="zh-CN" sz="1600" dirty="0">
                          <a:solidFill>
                            <a:srgbClr val="000000"/>
                          </a:solidFill>
                          <a:latin typeface="Arial" pitchFamily="34" charset="0"/>
                          <a:cs typeface="Arial" pitchFamily="34" charset="0"/>
                        </a:rPr>
                        <a:t> </a:t>
                      </a:r>
                      <a:r>
                        <a:rPr lang="en-US" altLang="zh-CN" sz="2000" dirty="0">
                          <a:solidFill>
                            <a:srgbClr val="000000"/>
                          </a:solidFill>
                          <a:latin typeface="Arial" pitchFamily="34" charset="0"/>
                          <a:cs typeface="Arial" pitchFamily="34" charset="0"/>
                        </a:rPr>
                        <a:t>M[100+F[f1]]</a:t>
                      </a:r>
                      <a:endParaRPr lang="zh-CN" altLang="en-US" sz="2000" dirty="0">
                        <a:solidFill>
                          <a:srgbClr val="00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10755">
                <a:tc>
                  <a:txBody>
                    <a:bodyPr/>
                    <a:lstStyle/>
                    <a:p>
                      <a:pPr algn="l"/>
                      <a:r>
                        <a:rPr lang="en-US" altLang="zh-CN" sz="2000" dirty="0">
                          <a:solidFill>
                            <a:srgbClr val="00009A"/>
                          </a:solidFill>
                          <a:latin typeface="Arial" pitchFamily="34" charset="0"/>
                          <a:cs typeface="Arial" pitchFamily="34" charset="0"/>
                        </a:rPr>
                        <a:t>control</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b="1" dirty="0" err="1">
                          <a:solidFill>
                            <a:srgbClr val="FF0000"/>
                          </a:solidFill>
                          <a:latin typeface="Arial" pitchFamily="34" charset="0"/>
                          <a:cs typeface="Arial" pitchFamily="34" charset="0"/>
                        </a:rPr>
                        <a:t>Jr</a:t>
                      </a:r>
                      <a:r>
                        <a:rPr lang="en-US" altLang="zh-CN" sz="2000" b="1" dirty="0">
                          <a:solidFill>
                            <a:srgbClr val="FF0000"/>
                          </a:solidFill>
                          <a:latin typeface="Arial" pitchFamily="34" charset="0"/>
                          <a:cs typeface="Arial" pitchFamily="34" charset="0"/>
                        </a:rPr>
                        <a:t> r3</a:t>
                      </a:r>
                      <a:endParaRPr lang="zh-CN" altLang="en-US" sz="2000" b="1" dirty="0">
                        <a:solidFill>
                          <a:srgbClr val="FF0000"/>
                        </a:solidFill>
                        <a:latin typeface="Arial" pitchFamily="34" charset="0"/>
                        <a:cs typeface="Arial" pitchFamily="34" charset="0"/>
                      </a:endParaRPr>
                    </a:p>
                    <a:p>
                      <a:pPr algn="l"/>
                      <a:r>
                        <a:rPr lang="en-US" altLang="zh-CN" sz="2000" b="1" dirty="0" err="1">
                          <a:solidFill>
                            <a:srgbClr val="FF0000"/>
                          </a:solidFill>
                          <a:latin typeface="Arial" pitchFamily="34" charset="0"/>
                          <a:cs typeface="Arial" pitchFamily="34" charset="0"/>
                        </a:rPr>
                        <a:t>Beq</a:t>
                      </a:r>
                      <a:r>
                        <a:rPr lang="en-US" altLang="zh-CN" sz="2000" b="1" dirty="0">
                          <a:solidFill>
                            <a:srgbClr val="FF0000"/>
                          </a:solidFill>
                          <a:latin typeface="Arial" pitchFamily="34" charset="0"/>
                          <a:cs typeface="Arial" pitchFamily="34" charset="0"/>
                        </a:rPr>
                        <a:t> R1,R2,25</a:t>
                      </a:r>
                      <a:endParaRPr lang="zh-CN" altLang="en-US" sz="2000" b="1" dirty="0">
                        <a:solidFill>
                          <a:srgbClr val="FF0000"/>
                        </a:solidFill>
                        <a:latin typeface="Arial" pitchFamily="34" charset="0"/>
                        <a:cs typeface="Arial" pitchFamily="34" charset="0"/>
                      </a:endParaRPr>
                    </a:p>
                    <a:p>
                      <a:pPr algn="l"/>
                      <a:r>
                        <a:rPr lang="en-US" altLang="zh-CN" sz="2000" b="1" dirty="0" err="1">
                          <a:solidFill>
                            <a:srgbClr val="FF0000"/>
                          </a:solidFill>
                          <a:latin typeface="Arial" pitchFamily="34" charset="0"/>
                          <a:cs typeface="Arial" pitchFamily="34" charset="0"/>
                        </a:rPr>
                        <a:t>Jal</a:t>
                      </a:r>
                      <a:r>
                        <a:rPr lang="en-US" altLang="zh-CN" sz="2000" b="1" dirty="0">
                          <a:solidFill>
                            <a:srgbClr val="FF0000"/>
                          </a:solidFill>
                          <a:latin typeface="Arial" pitchFamily="34" charset="0"/>
                          <a:cs typeface="Arial" pitchFamily="34" charset="0"/>
                        </a:rPr>
                        <a:t> 2500</a:t>
                      </a:r>
                      <a:endParaRPr lang="zh-CN" altLang="en-US" sz="2000" b="1" dirty="0">
                        <a:solidFill>
                          <a:srgbClr val="FF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00"/>
                          </a:solidFill>
                          <a:latin typeface="Arial" pitchFamily="34" charset="0"/>
                          <a:cs typeface="Arial" pitchFamily="34" charset="0"/>
                        </a:rPr>
                        <a:t>PC←R[r3]</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if(R[r1]==R[r2])PC←PC+4+100</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RA←PC+8</a:t>
                      </a:r>
                      <a:endParaRPr lang="zh-CN" altLang="en-US" sz="2000" dirty="0">
                        <a:solidFill>
                          <a:srgbClr val="000000"/>
                        </a:solidFill>
                        <a:latin typeface="Arial" pitchFamily="34" charset="0"/>
                        <a:cs typeface="Arial" pitchFamily="34" charset="0"/>
                      </a:endParaRPr>
                    </a:p>
                    <a:p>
                      <a:pPr algn="l"/>
                      <a:r>
                        <a:rPr lang="en-US" altLang="zh-CN" sz="2000" dirty="0">
                          <a:solidFill>
                            <a:srgbClr val="000000"/>
                          </a:solidFill>
                          <a:latin typeface="Arial" pitchFamily="34" charset="0"/>
                          <a:cs typeface="Arial" pitchFamily="34" charset="0"/>
                        </a:rPr>
                        <a:t>PC←PC</a:t>
                      </a:r>
                      <a:r>
                        <a:rPr lang="en-US" altLang="zh-CN" sz="1600" kern="1200" baseline="-25000" dirty="0">
                          <a:solidFill>
                            <a:srgbClr val="000000"/>
                          </a:solidFill>
                          <a:latin typeface="Arial" pitchFamily="34" charset="0"/>
                          <a:ea typeface="+mn-ea"/>
                          <a:cs typeface="Arial" pitchFamily="34" charset="0"/>
                        </a:rPr>
                        <a:t>64</a:t>
                      </a:r>
                      <a:r>
                        <a:rPr lang="en-US" altLang="zh-CN" sz="1600" baseline="-25000" dirty="0">
                          <a:solidFill>
                            <a:srgbClr val="000000"/>
                          </a:solidFill>
                          <a:latin typeface="Arial" pitchFamily="34" charset="0"/>
                          <a:cs typeface="Arial" pitchFamily="34" charset="0"/>
                        </a:rPr>
                        <a:t>..28  </a:t>
                      </a:r>
                      <a:r>
                        <a:rPr lang="en-US" altLang="zh-CN" sz="2000" dirty="0">
                          <a:solidFill>
                            <a:srgbClr val="000000"/>
                          </a:solidFill>
                          <a:latin typeface="Arial" pitchFamily="34" charset="0"/>
                          <a:cs typeface="Arial" pitchFamily="34" charset="0"/>
                        </a:rPr>
                        <a:t>##10000</a:t>
                      </a:r>
                      <a:endParaRPr lang="zh-CN" altLang="en-US" sz="2000" dirty="0">
                        <a:solidFill>
                          <a:srgbClr val="000000"/>
                        </a:solidFill>
                        <a:latin typeface="Arial" pitchFamily="34" charset="0"/>
                        <a:cs typeface="Arial" pitchFamily="34" charset="0"/>
                      </a:endParaRPr>
                    </a:p>
                  </a:txBody>
                  <a:tcPr marL="91439" marR="91439" marT="45724" marB="45724" anchor="ctr">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7255">
                <a:tc>
                  <a:txBody>
                    <a:bodyPr/>
                    <a:lstStyle/>
                    <a:p>
                      <a:pPr algn="l"/>
                      <a:r>
                        <a:rPr lang="en-US" altLang="zh-CN" sz="2000" dirty="0">
                          <a:solidFill>
                            <a:srgbClr val="00009A"/>
                          </a:solidFill>
                          <a:latin typeface="Arial" pitchFamily="34" charset="0"/>
                          <a:cs typeface="Arial" pitchFamily="34" charset="0"/>
                        </a:rPr>
                        <a:t>system</a:t>
                      </a:r>
                      <a:endParaRPr lang="zh-CN" altLang="en-US" sz="2000" dirty="0">
                        <a:solidFill>
                          <a:srgbClr val="00009A"/>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mpd="sng">
                      <a:solidFill>
                        <a:srgbClr val="000000"/>
                      </a:solidFill>
                      <a:prstDash val="solid"/>
                    </a:lnB>
                    <a:solidFill>
                      <a:srgbClr val="FFFFFF"/>
                    </a:solidFill>
                  </a:tcPr>
                </a:tc>
                <a:tc>
                  <a:txBody>
                    <a:bodyPr/>
                    <a:lstStyle/>
                    <a:p>
                      <a:pPr algn="l"/>
                      <a:r>
                        <a:rPr lang="en-US" altLang="zh-CN" sz="2000" b="1" dirty="0">
                          <a:solidFill>
                            <a:srgbClr val="FF0000"/>
                          </a:solidFill>
                          <a:latin typeface="Arial" pitchFamily="34" charset="0"/>
                          <a:cs typeface="Arial" pitchFamily="34" charset="0"/>
                        </a:rPr>
                        <a:t>trap</a:t>
                      </a:r>
                      <a:endParaRPr lang="zh-CN" altLang="en-US" sz="2000" b="1" dirty="0">
                        <a:solidFill>
                          <a:srgbClr val="FF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tc>
                  <a:txBody>
                    <a:bodyPr/>
                    <a:lstStyle/>
                    <a:p>
                      <a:pPr algn="l"/>
                      <a:r>
                        <a:rPr lang="en-US" altLang="zh-CN" sz="2000" dirty="0">
                          <a:solidFill>
                            <a:srgbClr val="000000"/>
                          </a:solidFill>
                          <a:latin typeface="Arial" pitchFamily="34" charset="0"/>
                          <a:cs typeface="Arial" pitchFamily="34" charset="0"/>
                        </a:rPr>
                        <a:t>Transfer to operating system</a:t>
                      </a:r>
                      <a:endParaRPr lang="zh-CN" altLang="en-US" sz="2000" dirty="0">
                        <a:solidFill>
                          <a:srgbClr val="000000"/>
                        </a:solidFill>
                        <a:latin typeface="Arial" pitchFamily="34" charset="0"/>
                        <a:cs typeface="Arial" pitchFamily="34" charset="0"/>
                      </a:endParaRPr>
                    </a:p>
                  </a:txBody>
                  <a:tcPr marL="91439" marR="91439" marT="45724" marB="45724">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8501"/>
    </mc:Choice>
    <mc:Fallback xmlns="">
      <p:transition spd="slow" advTm="3850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285750" y="71438"/>
            <a:ext cx="6680419" cy="11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dirty="0">
                <a:solidFill>
                  <a:srgbClr val="000000"/>
                </a:solidFill>
                <a:latin typeface="Arial" panose="020B0604020202020204" pitchFamily="34" charset="0"/>
                <a:cs typeface="Arial" panose="020B0604020202020204" pitchFamily="34" charset="0"/>
              </a:rPr>
              <a:t>Measure: Top 10 Instructions for the Intel 80x86</a:t>
            </a:r>
          </a:p>
          <a:p>
            <a:pPr eaLnBrk="1" hangingPunct="1">
              <a:lnSpc>
                <a:spcPts val="4300"/>
              </a:lnSpc>
              <a:spcBef>
                <a:spcPct val="0"/>
              </a:spcBef>
              <a:buFontTx/>
              <a:buNone/>
            </a:pPr>
            <a:r>
              <a:rPr kumimoji="0" lang="en-US" altLang="zh-CN" sz="2400" dirty="0">
                <a:solidFill>
                  <a:srgbClr val="000000"/>
                </a:solidFill>
                <a:latin typeface="Arial" panose="020B0604020202020204" pitchFamily="34" charset="0"/>
                <a:cs typeface="Arial" panose="020B0604020202020204" pitchFamily="34" charset="0"/>
              </a:rPr>
              <a:t>(average </a:t>
            </a:r>
            <a:r>
              <a:rPr kumimoji="0" lang="en-US" altLang="zh-CN" sz="2400" dirty="0" err="1">
                <a:solidFill>
                  <a:srgbClr val="000000"/>
                </a:solidFill>
                <a:latin typeface="Arial" panose="020B0604020202020204" pitchFamily="34" charset="0"/>
                <a:cs typeface="Arial" panose="020B0604020202020204" pitchFamily="34" charset="0"/>
              </a:rPr>
              <a:t>perc</a:t>
            </a:r>
            <a:r>
              <a:rPr kumimoji="0" lang="en-US" altLang="zh-CN" sz="2400" dirty="0">
                <a:solidFill>
                  <a:srgbClr val="000000"/>
                </a:solidFill>
                <a:latin typeface="Arial" panose="020B0604020202020204" pitchFamily="34" charset="0"/>
                <a:cs typeface="Arial" panose="020B0604020202020204" pitchFamily="34" charset="0"/>
              </a:rPr>
              <a:t>. of the five SPECint92 programs)</a:t>
            </a:r>
          </a:p>
        </p:txBody>
      </p:sp>
      <p:sp>
        <p:nvSpPr>
          <p:cNvPr id="108547" name="Line 3"/>
          <p:cNvSpPr>
            <a:spLocks noChangeShapeType="1"/>
          </p:cNvSpPr>
          <p:nvPr/>
        </p:nvSpPr>
        <p:spPr bwMode="auto">
          <a:xfrm>
            <a:off x="381000" y="1214438"/>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表格 5"/>
          <p:cNvGraphicFramePr>
            <a:graphicFrameLocks noGrp="1"/>
          </p:cNvGraphicFramePr>
          <p:nvPr/>
        </p:nvGraphicFramePr>
        <p:xfrm>
          <a:off x="595313" y="1468438"/>
          <a:ext cx="3405187" cy="4246559"/>
        </p:xfrm>
        <a:graphic>
          <a:graphicData uri="http://schemas.openxmlformats.org/drawingml/2006/table">
            <a:tbl>
              <a:tblPr firstRow="1" bandRow="1">
                <a:tableStyleId>{5C22544A-7EE6-4342-B048-85BDC9FD1C3A}</a:tableStyleId>
              </a:tblPr>
              <a:tblGrid>
                <a:gridCol w="476232">
                  <a:extLst>
                    <a:ext uri="{9D8B030D-6E8A-4147-A177-3AD203B41FA5}">
                      <a16:colId xmlns:a16="http://schemas.microsoft.com/office/drawing/2014/main" val="20000"/>
                    </a:ext>
                  </a:extLst>
                </a:gridCol>
                <a:gridCol w="1793893">
                  <a:extLst>
                    <a:ext uri="{9D8B030D-6E8A-4147-A177-3AD203B41FA5}">
                      <a16:colId xmlns:a16="http://schemas.microsoft.com/office/drawing/2014/main" val="20001"/>
                    </a:ext>
                  </a:extLst>
                </a:gridCol>
                <a:gridCol w="1135062">
                  <a:extLst>
                    <a:ext uri="{9D8B030D-6E8A-4147-A177-3AD203B41FA5}">
                      <a16:colId xmlns:a16="http://schemas.microsoft.com/office/drawing/2014/main" val="20002"/>
                    </a:ext>
                  </a:extLst>
                </a:gridCol>
              </a:tblGrid>
              <a:tr h="403941">
                <a:tc>
                  <a:txBody>
                    <a:bodyPr/>
                    <a:lstStyle/>
                    <a:p>
                      <a:r>
                        <a:rPr lang="en-US" altLang="zh-CN" sz="2000" dirty="0">
                          <a:latin typeface="Arial" pitchFamily="34" charset="0"/>
                          <a:cs typeface="Arial" pitchFamily="34" charset="0"/>
                        </a:rPr>
                        <a:t>1</a:t>
                      </a:r>
                      <a:endParaRPr lang="zh-CN" alt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Arial" pitchFamily="34" charset="0"/>
                          <a:cs typeface="Arial" pitchFamily="34" charset="0"/>
                        </a:rPr>
                        <a:t>Load</a:t>
                      </a:r>
                    </a:p>
                  </a:txBody>
                  <a:tcPr/>
                </a:tc>
                <a:tc>
                  <a:txBody>
                    <a:bodyPr/>
                    <a:lstStyle/>
                    <a:p>
                      <a:pPr algn="r" fontAlgn="ctr"/>
                      <a:r>
                        <a:rPr lang="en-US" altLang="zh-CN" sz="2000" b="0" i="0" u="none" strike="noStrike" dirty="0">
                          <a:solidFill>
                            <a:srgbClr val="000000"/>
                          </a:solidFill>
                          <a:latin typeface="Arial" pitchFamily="34" charset="0"/>
                          <a:cs typeface="Arial" pitchFamily="34" charset="0"/>
                        </a:rPr>
                        <a:t>22%</a:t>
                      </a:r>
                    </a:p>
                  </a:txBody>
                  <a:tcPr marL="9525" marR="9525" marT="9525" marB="0" anchor="ctr"/>
                </a:tc>
                <a:extLst>
                  <a:ext uri="{0D108BD9-81ED-4DB2-BD59-A6C34878D82A}">
                    <a16:rowId xmlns:a16="http://schemas.microsoft.com/office/drawing/2014/main" val="10000"/>
                  </a:ext>
                </a:extLst>
              </a:tr>
              <a:tr h="611090">
                <a:tc>
                  <a:txBody>
                    <a:bodyPr/>
                    <a:lstStyle/>
                    <a:p>
                      <a:r>
                        <a:rPr lang="en-US" altLang="zh-CN" sz="2000" dirty="0">
                          <a:latin typeface="Arial" pitchFamily="34" charset="0"/>
                          <a:cs typeface="Arial" pitchFamily="34" charset="0"/>
                        </a:rPr>
                        <a:t>2</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Conditional branch</a:t>
                      </a:r>
                      <a:endParaRPr lang="zh-CN" altLang="en-US" sz="2000" dirty="0">
                        <a:latin typeface="Arial" pitchFamily="34" charset="0"/>
                        <a:cs typeface="Arial" pitchFamily="34" charset="0"/>
                      </a:endParaRPr>
                    </a:p>
                  </a:txBody>
                  <a:tcPr/>
                </a:tc>
                <a:tc>
                  <a:txBody>
                    <a:bodyPr/>
                    <a:lstStyle/>
                    <a:p>
                      <a:pPr algn="r" fontAlgn="ctr"/>
                      <a:r>
                        <a:rPr lang="en-US" altLang="zh-CN" sz="2000" b="0" i="0" u="none" strike="noStrike">
                          <a:solidFill>
                            <a:srgbClr val="000000"/>
                          </a:solidFill>
                          <a:latin typeface="Arial" pitchFamily="34" charset="0"/>
                          <a:cs typeface="Arial" pitchFamily="34" charset="0"/>
                        </a:rPr>
                        <a:t>20%</a:t>
                      </a:r>
                    </a:p>
                  </a:txBody>
                  <a:tcPr marL="9525" marR="9525" marT="9525" marB="0" anchor="ctr"/>
                </a:tc>
                <a:extLst>
                  <a:ext uri="{0D108BD9-81ED-4DB2-BD59-A6C34878D82A}">
                    <a16:rowId xmlns:a16="http://schemas.microsoft.com/office/drawing/2014/main" val="10001"/>
                  </a:ext>
                </a:extLst>
              </a:tr>
              <a:tr h="403941">
                <a:tc>
                  <a:txBody>
                    <a:bodyPr/>
                    <a:lstStyle/>
                    <a:p>
                      <a:r>
                        <a:rPr lang="en-US" altLang="zh-CN" sz="2000" dirty="0">
                          <a:latin typeface="Arial" pitchFamily="34" charset="0"/>
                          <a:cs typeface="Arial" pitchFamily="34" charset="0"/>
                        </a:rPr>
                        <a:t>3</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compare</a:t>
                      </a:r>
                    </a:p>
                  </a:txBody>
                  <a:tcPr/>
                </a:tc>
                <a:tc>
                  <a:txBody>
                    <a:bodyPr/>
                    <a:lstStyle/>
                    <a:p>
                      <a:pPr algn="r" fontAlgn="ctr"/>
                      <a:r>
                        <a:rPr lang="en-US" altLang="zh-CN" sz="2000" b="0" i="0" u="none" strike="noStrike" dirty="0">
                          <a:solidFill>
                            <a:srgbClr val="000000"/>
                          </a:solidFill>
                          <a:latin typeface="Arial" pitchFamily="34" charset="0"/>
                          <a:cs typeface="Arial" pitchFamily="34" charset="0"/>
                        </a:rPr>
                        <a:t>16%</a:t>
                      </a:r>
                    </a:p>
                  </a:txBody>
                  <a:tcPr marL="9525" marR="9525" marT="9525" marB="0" anchor="ctr"/>
                </a:tc>
                <a:extLst>
                  <a:ext uri="{0D108BD9-81ED-4DB2-BD59-A6C34878D82A}">
                    <a16:rowId xmlns:a16="http://schemas.microsoft.com/office/drawing/2014/main" val="10002"/>
                  </a:ext>
                </a:extLst>
              </a:tr>
              <a:tr h="403941">
                <a:tc>
                  <a:txBody>
                    <a:bodyPr/>
                    <a:lstStyle/>
                    <a:p>
                      <a:r>
                        <a:rPr lang="en-US" altLang="zh-CN" sz="2000" dirty="0">
                          <a:latin typeface="Arial" pitchFamily="34" charset="0"/>
                          <a:cs typeface="Arial" pitchFamily="34" charset="0"/>
                        </a:rPr>
                        <a:t>4</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store</a:t>
                      </a:r>
                    </a:p>
                  </a:txBody>
                  <a:tcPr/>
                </a:tc>
                <a:tc>
                  <a:txBody>
                    <a:bodyPr/>
                    <a:lstStyle/>
                    <a:p>
                      <a:pPr algn="r" fontAlgn="ctr"/>
                      <a:r>
                        <a:rPr lang="en-US" altLang="zh-CN" sz="2000" b="0" i="0" u="none" strike="noStrike">
                          <a:solidFill>
                            <a:srgbClr val="000000"/>
                          </a:solidFill>
                          <a:latin typeface="Arial" pitchFamily="34" charset="0"/>
                          <a:cs typeface="Arial" pitchFamily="34" charset="0"/>
                        </a:rPr>
                        <a:t>12%</a:t>
                      </a:r>
                    </a:p>
                  </a:txBody>
                  <a:tcPr marL="9525" marR="9525" marT="9525" marB="0" anchor="ctr"/>
                </a:tc>
                <a:extLst>
                  <a:ext uri="{0D108BD9-81ED-4DB2-BD59-A6C34878D82A}">
                    <a16:rowId xmlns:a16="http://schemas.microsoft.com/office/drawing/2014/main" val="10003"/>
                  </a:ext>
                </a:extLst>
              </a:tr>
              <a:tr h="403941">
                <a:tc>
                  <a:txBody>
                    <a:bodyPr/>
                    <a:lstStyle/>
                    <a:p>
                      <a:r>
                        <a:rPr lang="en-US" altLang="zh-CN" sz="2000" dirty="0">
                          <a:latin typeface="Arial" pitchFamily="34" charset="0"/>
                          <a:cs typeface="Arial" pitchFamily="34" charset="0"/>
                        </a:rPr>
                        <a:t>5</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add</a:t>
                      </a:r>
                      <a:endParaRPr lang="zh-CN" altLang="en-US" sz="2000" dirty="0">
                        <a:latin typeface="Arial" pitchFamily="34" charset="0"/>
                        <a:cs typeface="Arial" pitchFamily="34" charset="0"/>
                      </a:endParaRPr>
                    </a:p>
                  </a:txBody>
                  <a:tcPr/>
                </a:tc>
                <a:tc>
                  <a:txBody>
                    <a:bodyPr/>
                    <a:lstStyle/>
                    <a:p>
                      <a:pPr algn="r" fontAlgn="ctr"/>
                      <a:r>
                        <a:rPr lang="en-US" altLang="zh-CN" sz="2000" b="0" i="0" u="none" strike="noStrike">
                          <a:solidFill>
                            <a:srgbClr val="000000"/>
                          </a:solidFill>
                          <a:latin typeface="Arial" pitchFamily="34" charset="0"/>
                          <a:cs typeface="Arial" pitchFamily="34" charset="0"/>
                        </a:rPr>
                        <a:t>8%</a:t>
                      </a:r>
                    </a:p>
                  </a:txBody>
                  <a:tcPr marL="9525" marR="9525" marT="9525" marB="0" anchor="ctr"/>
                </a:tc>
                <a:extLst>
                  <a:ext uri="{0D108BD9-81ED-4DB2-BD59-A6C34878D82A}">
                    <a16:rowId xmlns:a16="http://schemas.microsoft.com/office/drawing/2014/main" val="10004"/>
                  </a:ext>
                </a:extLst>
              </a:tr>
              <a:tr h="403941">
                <a:tc>
                  <a:txBody>
                    <a:bodyPr/>
                    <a:lstStyle/>
                    <a:p>
                      <a:r>
                        <a:rPr lang="en-US" altLang="zh-CN" sz="2000" dirty="0">
                          <a:latin typeface="Arial" pitchFamily="34" charset="0"/>
                          <a:cs typeface="Arial" pitchFamily="34" charset="0"/>
                        </a:rPr>
                        <a:t>6</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and</a:t>
                      </a:r>
                      <a:endParaRPr lang="zh-CN" altLang="en-US" sz="2000" dirty="0">
                        <a:latin typeface="Arial" pitchFamily="34" charset="0"/>
                        <a:cs typeface="Arial" pitchFamily="34" charset="0"/>
                      </a:endParaRPr>
                    </a:p>
                  </a:txBody>
                  <a:tcPr/>
                </a:tc>
                <a:tc>
                  <a:txBody>
                    <a:bodyPr/>
                    <a:lstStyle/>
                    <a:p>
                      <a:pPr algn="r" fontAlgn="ctr"/>
                      <a:r>
                        <a:rPr lang="en-US" altLang="zh-CN" sz="2000" b="0" i="0" u="none" strike="noStrike">
                          <a:solidFill>
                            <a:srgbClr val="000000"/>
                          </a:solidFill>
                          <a:latin typeface="Arial" pitchFamily="34" charset="0"/>
                          <a:cs typeface="Arial" pitchFamily="34" charset="0"/>
                        </a:rPr>
                        <a:t>6%</a:t>
                      </a:r>
                    </a:p>
                  </a:txBody>
                  <a:tcPr marL="9525" marR="9525" marT="9525" marB="0" anchor="ctr"/>
                </a:tc>
                <a:extLst>
                  <a:ext uri="{0D108BD9-81ED-4DB2-BD59-A6C34878D82A}">
                    <a16:rowId xmlns:a16="http://schemas.microsoft.com/office/drawing/2014/main" val="10005"/>
                  </a:ext>
                </a:extLst>
              </a:tr>
              <a:tr h="403941">
                <a:tc>
                  <a:txBody>
                    <a:bodyPr/>
                    <a:lstStyle/>
                    <a:p>
                      <a:r>
                        <a:rPr lang="en-US" altLang="zh-CN" sz="2000" dirty="0">
                          <a:latin typeface="Arial" pitchFamily="34" charset="0"/>
                          <a:cs typeface="Arial" pitchFamily="34" charset="0"/>
                        </a:rPr>
                        <a:t>7</a:t>
                      </a:r>
                      <a:endParaRPr lang="zh-CN" alt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CN" sz="2000" dirty="0">
                          <a:solidFill>
                            <a:srgbClr val="FF0000"/>
                          </a:solidFill>
                          <a:latin typeface="Arial" pitchFamily="34" charset="0"/>
                          <a:cs typeface="Arial" pitchFamily="34" charset="0"/>
                        </a:rPr>
                        <a:t>sub</a:t>
                      </a:r>
                    </a:p>
                  </a:txBody>
                  <a:tcPr/>
                </a:tc>
                <a:tc>
                  <a:txBody>
                    <a:bodyPr/>
                    <a:lstStyle/>
                    <a:p>
                      <a:pPr algn="r" fontAlgn="ctr"/>
                      <a:r>
                        <a:rPr lang="en-US" altLang="zh-CN" sz="2000" b="0" i="0" u="none" strike="noStrike">
                          <a:solidFill>
                            <a:srgbClr val="000000"/>
                          </a:solidFill>
                          <a:latin typeface="Arial" pitchFamily="34" charset="0"/>
                          <a:cs typeface="Arial" pitchFamily="34" charset="0"/>
                        </a:rPr>
                        <a:t>5%</a:t>
                      </a:r>
                    </a:p>
                  </a:txBody>
                  <a:tcPr marL="9525" marR="9525" marT="9525" marB="0" anchor="ctr"/>
                </a:tc>
                <a:extLst>
                  <a:ext uri="{0D108BD9-81ED-4DB2-BD59-A6C34878D82A}">
                    <a16:rowId xmlns:a16="http://schemas.microsoft.com/office/drawing/2014/main" val="10006"/>
                  </a:ext>
                </a:extLst>
              </a:tr>
              <a:tr h="403941">
                <a:tc>
                  <a:txBody>
                    <a:bodyPr/>
                    <a:lstStyle/>
                    <a:p>
                      <a:r>
                        <a:rPr lang="en-US" altLang="zh-CN" sz="2000" dirty="0">
                          <a:latin typeface="Arial" pitchFamily="34" charset="0"/>
                          <a:cs typeface="Arial" pitchFamily="34" charset="0"/>
                        </a:rPr>
                        <a:t>8</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move</a:t>
                      </a:r>
                      <a:r>
                        <a:rPr lang="en-US" altLang="zh-CN" sz="2000" dirty="0">
                          <a:latin typeface="Arial" pitchFamily="34" charset="0"/>
                          <a:cs typeface="Arial" pitchFamily="34" charset="0"/>
                        </a:rPr>
                        <a:t> </a:t>
                      </a:r>
                      <a:r>
                        <a:rPr lang="en-US" altLang="zh-CN" sz="2000" dirty="0">
                          <a:solidFill>
                            <a:srgbClr val="FF0000"/>
                          </a:solidFill>
                          <a:latin typeface="Arial" pitchFamily="34" charset="0"/>
                          <a:cs typeface="Arial" pitchFamily="34" charset="0"/>
                        </a:rPr>
                        <a:t>(</a:t>
                      </a:r>
                      <a:r>
                        <a:rPr lang="en-US" altLang="zh-CN" sz="2000" dirty="0" err="1">
                          <a:solidFill>
                            <a:srgbClr val="FF0000"/>
                          </a:solidFill>
                          <a:latin typeface="Arial" pitchFamily="34" charset="0"/>
                          <a:cs typeface="Arial" pitchFamily="34" charset="0"/>
                        </a:rPr>
                        <a:t>reg-reg</a:t>
                      </a:r>
                      <a:r>
                        <a:rPr lang="en-US" altLang="zh-CN" sz="2000" dirty="0">
                          <a:solidFill>
                            <a:srgbClr val="FF0000"/>
                          </a:solidFill>
                          <a:latin typeface="Arial" pitchFamily="34" charset="0"/>
                          <a:cs typeface="Arial" pitchFamily="34" charset="0"/>
                        </a:rPr>
                        <a:t>)</a:t>
                      </a:r>
                    </a:p>
                  </a:txBody>
                  <a:tcPr/>
                </a:tc>
                <a:tc>
                  <a:txBody>
                    <a:bodyPr/>
                    <a:lstStyle/>
                    <a:p>
                      <a:pPr algn="r" fontAlgn="ctr"/>
                      <a:r>
                        <a:rPr lang="en-US" altLang="zh-CN" sz="2000" b="0" i="0" u="none" strike="noStrike" dirty="0">
                          <a:solidFill>
                            <a:srgbClr val="000000"/>
                          </a:solidFill>
                          <a:latin typeface="Arial" pitchFamily="34" charset="0"/>
                          <a:cs typeface="Arial" pitchFamily="34" charset="0"/>
                        </a:rPr>
                        <a:t>4%</a:t>
                      </a:r>
                    </a:p>
                  </a:txBody>
                  <a:tcPr marL="9525" marR="9525" marT="9525" marB="0" anchor="ctr"/>
                </a:tc>
                <a:extLst>
                  <a:ext uri="{0D108BD9-81ED-4DB2-BD59-A6C34878D82A}">
                    <a16:rowId xmlns:a16="http://schemas.microsoft.com/office/drawing/2014/main" val="10007"/>
                  </a:ext>
                </a:extLst>
              </a:tr>
              <a:tr h="403941">
                <a:tc>
                  <a:txBody>
                    <a:bodyPr/>
                    <a:lstStyle/>
                    <a:p>
                      <a:r>
                        <a:rPr lang="en-US" altLang="zh-CN" sz="2000" dirty="0">
                          <a:latin typeface="Arial" pitchFamily="34" charset="0"/>
                          <a:cs typeface="Arial" pitchFamily="34" charset="0"/>
                        </a:rPr>
                        <a:t>9</a:t>
                      </a:r>
                      <a:endParaRPr lang="zh-CN" altLang="en-US" sz="2000" dirty="0">
                        <a:latin typeface="Arial" pitchFamily="34" charset="0"/>
                        <a:cs typeface="Arial" pitchFamily="34" charset="0"/>
                      </a:endParaRPr>
                    </a:p>
                  </a:txBody>
                  <a:tcPr/>
                </a:tc>
                <a:tc>
                  <a:txBody>
                    <a:bodyPr/>
                    <a:lstStyle/>
                    <a:p>
                      <a:pPr>
                        <a:lnSpc>
                          <a:spcPts val="2000"/>
                        </a:lnSpc>
                        <a:tabLst/>
                      </a:pPr>
                      <a:r>
                        <a:rPr lang="en-US" altLang="zh-CN" sz="2000" dirty="0">
                          <a:solidFill>
                            <a:srgbClr val="FF0000"/>
                          </a:solidFill>
                          <a:latin typeface="Arial" pitchFamily="34" charset="0"/>
                          <a:cs typeface="Arial" pitchFamily="34" charset="0"/>
                        </a:rPr>
                        <a:t>call</a:t>
                      </a:r>
                    </a:p>
                  </a:txBody>
                  <a:tcPr/>
                </a:tc>
                <a:tc>
                  <a:txBody>
                    <a:bodyPr/>
                    <a:lstStyle/>
                    <a:p>
                      <a:pPr algn="r" fontAlgn="ctr"/>
                      <a:r>
                        <a:rPr lang="en-US" altLang="zh-CN" sz="2000" b="0" i="0" u="none" strike="noStrike">
                          <a:solidFill>
                            <a:srgbClr val="000000"/>
                          </a:solidFill>
                          <a:latin typeface="Arial" pitchFamily="34" charset="0"/>
                          <a:cs typeface="Arial" pitchFamily="34" charset="0"/>
                        </a:rPr>
                        <a:t>1%</a:t>
                      </a:r>
                    </a:p>
                  </a:txBody>
                  <a:tcPr marL="9525" marR="9525" marT="9525" marB="0" anchor="ctr"/>
                </a:tc>
                <a:extLst>
                  <a:ext uri="{0D108BD9-81ED-4DB2-BD59-A6C34878D82A}">
                    <a16:rowId xmlns:a16="http://schemas.microsoft.com/office/drawing/2014/main" val="10008"/>
                  </a:ext>
                </a:extLst>
              </a:tr>
              <a:tr h="403941">
                <a:tc>
                  <a:txBody>
                    <a:bodyPr/>
                    <a:lstStyle/>
                    <a:p>
                      <a:r>
                        <a:rPr lang="en-US" altLang="zh-CN" sz="2000" dirty="0">
                          <a:latin typeface="Arial" pitchFamily="34" charset="0"/>
                          <a:cs typeface="Arial" pitchFamily="34" charset="0"/>
                        </a:rPr>
                        <a:t>10</a:t>
                      </a:r>
                      <a:endParaRPr lang="zh-CN" altLang="en-US" sz="2000" dirty="0">
                        <a:latin typeface="Arial" pitchFamily="34" charset="0"/>
                        <a:cs typeface="Arial" pitchFamily="34" charset="0"/>
                      </a:endParaRPr>
                    </a:p>
                  </a:txBody>
                  <a:tcPr/>
                </a:tc>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CN" sz="2000" dirty="0">
                          <a:solidFill>
                            <a:srgbClr val="FF0000"/>
                          </a:solidFill>
                          <a:latin typeface="Arial" pitchFamily="34" charset="0"/>
                          <a:cs typeface="Arial" pitchFamily="34" charset="0"/>
                        </a:rPr>
                        <a:t>return</a:t>
                      </a:r>
                    </a:p>
                  </a:txBody>
                  <a:tcPr/>
                </a:tc>
                <a:tc>
                  <a:txBody>
                    <a:bodyPr/>
                    <a:lstStyle/>
                    <a:p>
                      <a:pPr algn="r" fontAlgn="ctr"/>
                      <a:r>
                        <a:rPr lang="en-US" altLang="zh-CN" sz="2000" b="0" i="0" u="none" strike="noStrike" dirty="0">
                          <a:solidFill>
                            <a:srgbClr val="000000"/>
                          </a:solidFill>
                          <a:latin typeface="Arial" pitchFamily="34" charset="0"/>
                          <a:cs typeface="Arial" pitchFamily="34" charset="0"/>
                        </a:rPr>
                        <a:t>1%</a:t>
                      </a:r>
                    </a:p>
                  </a:txBody>
                  <a:tcPr marL="9525" marR="9525" marT="9525" marB="0" anchor="ctr"/>
                </a:tc>
                <a:extLst>
                  <a:ext uri="{0D108BD9-81ED-4DB2-BD59-A6C34878D82A}">
                    <a16:rowId xmlns:a16="http://schemas.microsoft.com/office/drawing/2014/main" val="10009"/>
                  </a:ext>
                </a:extLst>
              </a:tr>
            </a:tbl>
          </a:graphicData>
        </a:graphic>
      </p:graphicFrame>
      <p:sp>
        <p:nvSpPr>
          <p:cNvPr id="108594" name="矩形 6"/>
          <p:cNvSpPr>
            <a:spLocks noChangeArrowheads="1"/>
          </p:cNvSpPr>
          <p:nvPr/>
        </p:nvSpPr>
        <p:spPr bwMode="auto">
          <a:xfrm>
            <a:off x="5072063" y="2714625"/>
            <a:ext cx="3143250" cy="2308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25400" algn="l"/>
                <a:tab pos="88900" algn="l"/>
                <a:tab pos="215900" algn="l"/>
                <a:tab pos="266700" algn="l"/>
                <a:tab pos="342900" algn="l"/>
              </a:tabLst>
              <a:defRPr sz="3200">
                <a:solidFill>
                  <a:schemeClr val="tx1"/>
                </a:solidFill>
                <a:latin typeface="Times New Roman" panose="02020603050405020304" pitchFamily="18" charset="0"/>
              </a:defRPr>
            </a:lvl1pPr>
            <a:lvl2pPr marL="742950" indent="-285750">
              <a:spcBef>
                <a:spcPct val="20000"/>
              </a:spcBef>
              <a:buChar char="–"/>
              <a:tabLst>
                <a:tab pos="25400" algn="l"/>
                <a:tab pos="88900" algn="l"/>
                <a:tab pos="215900" algn="l"/>
                <a:tab pos="266700" algn="l"/>
                <a:tab pos="342900" algn="l"/>
              </a:tabLst>
              <a:defRPr sz="2800">
                <a:solidFill>
                  <a:schemeClr val="tx1"/>
                </a:solidFill>
                <a:latin typeface="Times New Roman" panose="02020603050405020304" pitchFamily="18" charset="0"/>
              </a:defRPr>
            </a:lvl2pPr>
            <a:lvl3pPr marL="1143000" indent="-228600">
              <a:spcBef>
                <a:spcPct val="20000"/>
              </a:spcBef>
              <a:buChar char="•"/>
              <a:tabLst>
                <a:tab pos="25400" algn="l"/>
                <a:tab pos="88900" algn="l"/>
                <a:tab pos="215900" algn="l"/>
                <a:tab pos="266700" algn="l"/>
                <a:tab pos="342900" algn="l"/>
              </a:tabLst>
              <a:defRPr sz="2400">
                <a:solidFill>
                  <a:schemeClr val="tx1"/>
                </a:solidFill>
                <a:latin typeface="Times New Roman" panose="02020603050405020304" pitchFamily="18" charset="0"/>
              </a:defRPr>
            </a:lvl3pPr>
            <a:lvl4pPr marL="1600200" indent="-228600">
              <a:spcBef>
                <a:spcPct val="20000"/>
              </a:spcBef>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4pPr>
            <a:lvl5pPr marL="2057400" indent="-228600">
              <a:spcBef>
                <a:spcPct val="20000"/>
              </a:spcBef>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5400" algn="l"/>
                <a:tab pos="88900" algn="l"/>
                <a:tab pos="215900" algn="l"/>
                <a:tab pos="266700" algn="l"/>
                <a:tab pos="3429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these</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are</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mostly</a:t>
            </a:r>
          </a:p>
          <a:p>
            <a:pPr eaLnBrk="1" hangingPunct="1">
              <a:spcBef>
                <a:spcPct val="0"/>
              </a:spcBef>
              <a:buFont typeface="Wingdings" panose="05000000000000000000" pitchFamily="2" charset="2"/>
              <a:buNone/>
            </a:pP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simple</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instructions</a:t>
            </a:r>
          </a:p>
          <a:p>
            <a:pPr eaLnBrk="1" hangingPunct="1">
              <a:spcBef>
                <a:spcPct val="0"/>
              </a:spcBef>
              <a:buFont typeface="Wingdings" panose="05000000000000000000" pitchFamily="2" charset="2"/>
              <a:buNone/>
            </a:pPr>
            <a:r>
              <a:rPr kumimoji="0" lang="en-US" altLang="zh-CN" sz="2400">
                <a:solidFill>
                  <a:srgbClr val="FFFFFF"/>
                </a:solidFill>
                <a:latin typeface="Arial" panose="020B0604020202020204" pitchFamily="34" charset="0"/>
                <a:cs typeface="Arial" panose="020B0604020202020204" pitchFamily="34" charset="0"/>
              </a:rPr>
              <a:t>and</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are</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responsible</a:t>
            </a:r>
          </a:p>
          <a:p>
            <a:pPr eaLnBrk="1" hangingPunct="1">
              <a:spcBef>
                <a:spcPct val="0"/>
              </a:spcBef>
              <a:buFont typeface="Wingdings" panose="05000000000000000000" pitchFamily="2" charset="2"/>
              <a:buNone/>
            </a:pP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for</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96%</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of</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all</a:t>
            </a:r>
          </a:p>
          <a:p>
            <a:pPr eaLnBrk="1" hangingPunct="1">
              <a:spcBef>
                <a:spcPct val="0"/>
              </a:spcBef>
              <a:buFont typeface="Wingdings" panose="05000000000000000000" pitchFamily="2" charset="2"/>
              <a:buNone/>
            </a:pP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instructions</a:t>
            </a:r>
          </a:p>
          <a:p>
            <a:pPr eaLnBrk="1" hangingPunct="1">
              <a:spcBef>
                <a:spcPct val="0"/>
              </a:spcBef>
              <a:buFont typeface="Wingdings" panose="05000000000000000000" pitchFamily="2" charset="2"/>
              <a:buNone/>
            </a:pP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FFFFFF"/>
                </a:solidFill>
                <a:latin typeface="Arial" panose="020B0604020202020204" pitchFamily="34" charset="0"/>
                <a:cs typeface="Arial" panose="020B0604020202020204" pitchFamily="34" charset="0"/>
              </a:rPr>
              <a:t>executed!</a:t>
            </a:r>
          </a:p>
        </p:txBody>
      </p:sp>
    </p:spTree>
  </p:cSld>
  <p:clrMapOvr>
    <a:masterClrMapping/>
  </p:clrMapOvr>
  <mc:AlternateContent xmlns:mc="http://schemas.openxmlformats.org/markup-compatibility/2006" xmlns:p14="http://schemas.microsoft.com/office/powerpoint/2010/main">
    <mc:Choice Requires="p14">
      <p:transition spd="slow" p14:dur="2000" advTm="42943"/>
    </mc:Choice>
    <mc:Fallback xmlns="">
      <p:transition spd="slow" advTm="4294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441325" y="396875"/>
            <a:ext cx="5149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ko-KR">
                <a:latin typeface="Arial" panose="020B0604020202020204" pitchFamily="34" charset="0"/>
                <a:ea typeface="新細明體" pitchFamily="18" charset="-120"/>
              </a:rPr>
              <a:t>Kinds of Addressing Modes</a:t>
            </a:r>
            <a:endParaRPr kumimoji="0" lang="en-US" altLang="zh-CN">
              <a:solidFill>
                <a:srgbClr val="000000"/>
              </a:solidFill>
              <a:latin typeface="Arial" panose="020B0604020202020204" pitchFamily="34" charset="0"/>
              <a:cs typeface="Arial" panose="020B0604020202020204" pitchFamily="34" charset="0"/>
            </a:endParaRPr>
          </a:p>
        </p:txBody>
      </p:sp>
      <p:sp>
        <p:nvSpPr>
          <p:cNvPr id="11059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3"/>
          <p:cNvSpPr txBox="1">
            <a:spLocks noChangeArrowheads="1"/>
          </p:cNvSpPr>
          <p:nvPr/>
        </p:nvSpPr>
        <p:spPr bwMode="auto">
          <a:xfrm>
            <a:off x="609600" y="2438400"/>
            <a:ext cx="7543800" cy="3671888"/>
          </a:xfrm>
          <a:prstGeom prst="rect">
            <a:avLst/>
          </a:prstGeom>
          <a:noFill/>
          <a:ln>
            <a:noFill/>
          </a:ln>
          <a:effectLst/>
          <a:extLst/>
        </p:spPr>
        <p:txBody>
          <a:bodyPr lIns="92075" tIns="46038" rIns="92075" bIns="46038"/>
          <a:lstStyle>
            <a:lvl1pPr marL="342900" indent="-342900" algn="l" rtl="0" fontAlgn="base" latinLnBrk="1">
              <a:spcBef>
                <a:spcPct val="20000"/>
              </a:spcBef>
              <a:spcAft>
                <a:spcPct val="0"/>
              </a:spcAft>
              <a:buChar char="•"/>
              <a:defRPr kumimoji="1" sz="2000" b="1">
                <a:solidFill>
                  <a:srgbClr val="FFFF00"/>
                </a:solidFill>
                <a:latin typeface="+mn-lt"/>
                <a:ea typeface="+mn-ea"/>
                <a:cs typeface="+mn-cs"/>
              </a:defRPr>
            </a:lvl1pPr>
            <a:lvl2pPr marL="742950" indent="-285750" algn="l" rtl="0" fontAlgn="base" latinLnBrk="1">
              <a:spcBef>
                <a:spcPct val="20000"/>
              </a:spcBef>
              <a:spcAft>
                <a:spcPct val="0"/>
              </a:spcAft>
              <a:buChar char="–"/>
              <a:defRPr kumimoji="1" sz="2000" b="1">
                <a:solidFill>
                  <a:srgbClr val="FFFF00"/>
                </a:solidFill>
                <a:latin typeface="+mn-lt"/>
                <a:ea typeface="+mn-ea"/>
              </a:defRPr>
            </a:lvl2pPr>
            <a:lvl3pPr marL="1143000" indent="-228600" algn="l" rtl="0" fontAlgn="base" latinLnBrk="1">
              <a:spcBef>
                <a:spcPct val="20000"/>
              </a:spcBef>
              <a:spcAft>
                <a:spcPct val="0"/>
              </a:spcAft>
              <a:buChar char="•"/>
              <a:defRPr kumimoji="1" sz="2000" b="1">
                <a:solidFill>
                  <a:srgbClr val="FFFF00"/>
                </a:solidFill>
                <a:latin typeface="+mn-lt"/>
                <a:ea typeface="+mn-ea"/>
              </a:defRPr>
            </a:lvl3pPr>
            <a:lvl4pPr marL="1600200" indent="-228600" algn="l" rtl="0" fontAlgn="base" latinLnBrk="1">
              <a:spcBef>
                <a:spcPct val="20000"/>
              </a:spcBef>
              <a:spcAft>
                <a:spcPct val="0"/>
              </a:spcAft>
              <a:buChar char="–"/>
              <a:defRPr kumimoji="1" sz="2000" b="1">
                <a:solidFill>
                  <a:srgbClr val="FFFF00"/>
                </a:solidFill>
                <a:latin typeface="+mn-lt"/>
                <a:ea typeface="+mn-ea"/>
              </a:defRPr>
            </a:lvl4pPr>
            <a:lvl5pPr marL="2057400" indent="-228600" algn="l" rtl="0" fontAlgn="base" latinLnBrk="1">
              <a:spcBef>
                <a:spcPct val="20000"/>
              </a:spcBef>
              <a:spcAft>
                <a:spcPct val="0"/>
              </a:spcAft>
              <a:buChar char="»"/>
              <a:defRPr kumimoji="1" sz="2000" b="1">
                <a:solidFill>
                  <a:srgbClr val="FFFF00"/>
                </a:solidFill>
                <a:latin typeface="+mn-lt"/>
                <a:ea typeface="+mn-ea"/>
              </a:defRPr>
            </a:lvl5pPr>
            <a:lvl6pPr marL="2514600" indent="-228600" algn="l" rtl="0" fontAlgn="base" latinLnBrk="1">
              <a:spcBef>
                <a:spcPct val="20000"/>
              </a:spcBef>
              <a:spcAft>
                <a:spcPct val="0"/>
              </a:spcAft>
              <a:buChar char="»"/>
              <a:defRPr kumimoji="1" sz="2000" b="1">
                <a:solidFill>
                  <a:srgbClr val="FFFF00"/>
                </a:solidFill>
                <a:latin typeface="+mn-lt"/>
                <a:ea typeface="+mn-ea"/>
              </a:defRPr>
            </a:lvl6pPr>
            <a:lvl7pPr marL="2971800" indent="-228600" algn="l" rtl="0" fontAlgn="base" latinLnBrk="1">
              <a:spcBef>
                <a:spcPct val="20000"/>
              </a:spcBef>
              <a:spcAft>
                <a:spcPct val="0"/>
              </a:spcAft>
              <a:buChar char="»"/>
              <a:defRPr kumimoji="1" sz="2000" b="1">
                <a:solidFill>
                  <a:srgbClr val="FFFF00"/>
                </a:solidFill>
                <a:latin typeface="+mn-lt"/>
                <a:ea typeface="+mn-ea"/>
              </a:defRPr>
            </a:lvl7pPr>
            <a:lvl8pPr marL="3429000" indent="-228600" algn="l" rtl="0" fontAlgn="base" latinLnBrk="1">
              <a:spcBef>
                <a:spcPct val="20000"/>
              </a:spcBef>
              <a:spcAft>
                <a:spcPct val="0"/>
              </a:spcAft>
              <a:buChar char="»"/>
              <a:defRPr kumimoji="1" sz="2000" b="1">
                <a:solidFill>
                  <a:srgbClr val="FFFF00"/>
                </a:solidFill>
                <a:latin typeface="+mn-lt"/>
                <a:ea typeface="+mn-ea"/>
              </a:defRPr>
            </a:lvl8pPr>
            <a:lvl9pPr marL="3886200" indent="-228600" algn="l" rtl="0" fontAlgn="base" latinLnBrk="1">
              <a:spcBef>
                <a:spcPct val="20000"/>
              </a:spcBef>
              <a:spcAft>
                <a:spcPct val="0"/>
              </a:spcAft>
              <a:buChar char="»"/>
              <a:defRPr kumimoji="1" sz="2000" b="1">
                <a:solidFill>
                  <a:srgbClr val="FFFF00"/>
                </a:solidFill>
                <a:latin typeface="+mn-lt"/>
                <a:ea typeface="+mn-ea"/>
              </a:defRPr>
            </a:lvl9pPr>
          </a:lstStyle>
          <a:p>
            <a:pPr marL="285750" indent="-285750" eaLnBrk="1" hangingPunct="1">
              <a:tabLst>
                <a:tab pos="2743200" algn="l"/>
              </a:tabLst>
              <a:defRPr/>
            </a:pPr>
            <a:r>
              <a:rPr lang="en-US" altLang="ko-KR" sz="1800" kern="0">
                <a:solidFill>
                  <a:srgbClr val="000000"/>
                </a:solidFill>
                <a:latin typeface="Arial"/>
                <a:ea typeface="굴림"/>
              </a:rPr>
              <a:t>Register direct	[</a:t>
            </a:r>
            <a:r>
              <a:rPr lang="en-US" altLang="ko-KR" sz="1800" kern="0">
                <a:solidFill>
                  <a:srgbClr val="3333CC"/>
                </a:solidFill>
                <a:latin typeface="Arial"/>
                <a:ea typeface="굴림"/>
              </a:rPr>
              <a:t>Ri</a:t>
            </a:r>
            <a:r>
              <a:rPr lang="en-US" altLang="ko-KR" sz="1800" kern="0">
                <a:solidFill>
                  <a:srgbClr val="000000"/>
                </a:solidFill>
                <a:latin typeface="Arial"/>
                <a:ea typeface="굴림"/>
              </a:rPr>
              <a:t>]</a:t>
            </a:r>
          </a:p>
          <a:p>
            <a:pPr marL="285750" indent="-285750" eaLnBrk="1" hangingPunct="1">
              <a:tabLst>
                <a:tab pos="2743200" algn="l"/>
              </a:tabLst>
              <a:defRPr/>
            </a:pPr>
            <a:r>
              <a:rPr lang="en-US" altLang="ko-KR" sz="1800" kern="0">
                <a:solidFill>
                  <a:srgbClr val="000000"/>
                </a:solidFill>
                <a:latin typeface="Arial"/>
                <a:ea typeface="굴림"/>
              </a:rPr>
              <a:t>Immediate (literal)	v</a:t>
            </a:r>
          </a:p>
          <a:p>
            <a:pPr marL="285750" indent="-285750" eaLnBrk="1" hangingPunct="1">
              <a:tabLst>
                <a:tab pos="2743200" algn="l"/>
              </a:tabLst>
              <a:defRPr/>
            </a:pPr>
            <a:r>
              <a:rPr lang="en-US" altLang="ko-KR" sz="1800" kern="0">
                <a:solidFill>
                  <a:srgbClr val="000000"/>
                </a:solidFill>
                <a:latin typeface="Arial"/>
                <a:ea typeface="굴림"/>
              </a:rPr>
              <a:t>Direct (absolute)	</a:t>
            </a:r>
            <a:r>
              <a:rPr lang="en-US" altLang="ko-KR" sz="1800" kern="0">
                <a:solidFill>
                  <a:srgbClr val="FF0000"/>
                </a:solidFill>
                <a:latin typeface="Arial"/>
                <a:ea typeface="굴림"/>
              </a:rPr>
              <a:t>M</a:t>
            </a:r>
            <a:r>
              <a:rPr lang="en-US" altLang="ko-KR" sz="1800" kern="0">
                <a:solidFill>
                  <a:srgbClr val="000000"/>
                </a:solidFill>
                <a:latin typeface="Arial"/>
                <a:ea typeface="굴림"/>
              </a:rPr>
              <a:t>[v]</a:t>
            </a:r>
          </a:p>
          <a:p>
            <a:pPr marL="285750" indent="-285750" eaLnBrk="1" hangingPunct="1">
              <a:tabLst>
                <a:tab pos="2743200" algn="l"/>
              </a:tabLst>
              <a:defRPr/>
            </a:pPr>
            <a:r>
              <a:rPr lang="en-US" altLang="ko-KR" sz="1800" kern="0">
                <a:solidFill>
                  <a:srgbClr val="000000"/>
                </a:solidFill>
                <a:latin typeface="Arial"/>
                <a:ea typeface="굴림"/>
              </a:rPr>
              <a:t>Register indirect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a:t>
            </a:r>
          </a:p>
          <a:p>
            <a:pPr marL="285750" indent="-285750" eaLnBrk="1" hangingPunct="1">
              <a:tabLst>
                <a:tab pos="2743200" algn="l"/>
              </a:tabLst>
              <a:defRPr/>
            </a:pPr>
            <a:r>
              <a:rPr lang="en-US" altLang="ko-KR" sz="1800" kern="0">
                <a:solidFill>
                  <a:srgbClr val="000000"/>
                </a:solidFill>
                <a:latin typeface="Arial"/>
                <a:ea typeface="굴림"/>
              </a:rPr>
              <a:t>Base+Displacement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 v]</a:t>
            </a:r>
          </a:p>
          <a:p>
            <a:pPr marL="285750" indent="-285750" eaLnBrk="1" hangingPunct="1">
              <a:tabLst>
                <a:tab pos="2743200" algn="l"/>
              </a:tabLst>
              <a:defRPr/>
            </a:pPr>
            <a:r>
              <a:rPr lang="en-US" altLang="ko-KR" sz="1800" kern="0">
                <a:solidFill>
                  <a:srgbClr val="000000"/>
                </a:solidFill>
                <a:latin typeface="Arial"/>
                <a:ea typeface="굴림"/>
              </a:rPr>
              <a:t>Base+Index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 [</a:t>
            </a:r>
            <a:r>
              <a:rPr lang="en-US" altLang="ko-KR" sz="1800" kern="0">
                <a:solidFill>
                  <a:srgbClr val="3333CC"/>
                </a:solidFill>
                <a:latin typeface="Arial"/>
                <a:ea typeface="굴림"/>
              </a:rPr>
              <a:t>Rj</a:t>
            </a:r>
            <a:r>
              <a:rPr lang="en-US" altLang="ko-KR" sz="1800" kern="0">
                <a:solidFill>
                  <a:srgbClr val="000000"/>
                </a:solidFill>
                <a:latin typeface="Arial"/>
                <a:ea typeface="굴림"/>
              </a:rPr>
              <a:t>]]</a:t>
            </a:r>
          </a:p>
          <a:p>
            <a:pPr marL="285750" indent="-285750" eaLnBrk="1" hangingPunct="1">
              <a:tabLst>
                <a:tab pos="2743200" algn="l"/>
              </a:tabLst>
              <a:defRPr/>
            </a:pPr>
            <a:r>
              <a:rPr lang="en-US" altLang="ko-KR" sz="1800" kern="0">
                <a:solidFill>
                  <a:srgbClr val="000000"/>
                </a:solidFill>
                <a:latin typeface="Arial"/>
                <a:ea typeface="굴림"/>
              </a:rPr>
              <a:t>Scaled Index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 [</a:t>
            </a:r>
            <a:r>
              <a:rPr lang="en-US" altLang="ko-KR" sz="1800" kern="0">
                <a:solidFill>
                  <a:srgbClr val="3333CC"/>
                </a:solidFill>
                <a:latin typeface="Arial"/>
                <a:ea typeface="굴림"/>
              </a:rPr>
              <a:t>Rj</a:t>
            </a:r>
            <a:r>
              <a:rPr lang="en-US" altLang="ko-KR" sz="1800" kern="0">
                <a:solidFill>
                  <a:srgbClr val="000000"/>
                </a:solidFill>
                <a:latin typeface="Arial"/>
                <a:ea typeface="굴림"/>
              </a:rPr>
              <a:t>]*d + v], eg. d=8</a:t>
            </a:r>
          </a:p>
          <a:p>
            <a:pPr marL="285750" indent="-285750" eaLnBrk="1" hangingPunct="1">
              <a:tabLst>
                <a:tab pos="2743200" algn="l"/>
              </a:tabLst>
              <a:defRPr/>
            </a:pPr>
            <a:r>
              <a:rPr lang="en-US" altLang="ko-KR" sz="1800" kern="0">
                <a:solidFill>
                  <a:srgbClr val="000000"/>
                </a:solidFill>
                <a:latin typeface="Arial"/>
                <a:ea typeface="굴림"/>
              </a:rPr>
              <a:t>Autoincrement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]+1]</a:t>
            </a:r>
          </a:p>
          <a:p>
            <a:pPr marL="285750" indent="-285750" eaLnBrk="1" hangingPunct="1">
              <a:tabLst>
                <a:tab pos="2743200" algn="l"/>
              </a:tabLst>
              <a:defRPr/>
            </a:pPr>
            <a:r>
              <a:rPr lang="en-US" altLang="ko-KR" sz="1800" kern="0">
                <a:solidFill>
                  <a:srgbClr val="000000"/>
                </a:solidFill>
                <a:latin typeface="Arial"/>
                <a:ea typeface="굴림"/>
              </a:rPr>
              <a:t>Autodecrement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- 1]</a:t>
            </a:r>
          </a:p>
          <a:p>
            <a:pPr marL="285750" indent="-285750" eaLnBrk="1" hangingPunct="1">
              <a:tabLst>
                <a:tab pos="2743200" algn="l"/>
              </a:tabLst>
              <a:defRPr/>
            </a:pPr>
            <a:r>
              <a:rPr lang="en-US" altLang="ko-KR" sz="1800" kern="0">
                <a:solidFill>
                  <a:srgbClr val="000000"/>
                </a:solidFill>
                <a:latin typeface="Arial"/>
                <a:ea typeface="굴림"/>
              </a:rPr>
              <a:t>Memory Indirect	</a:t>
            </a:r>
            <a:r>
              <a:rPr lang="en-US" altLang="ko-KR" sz="1800" kern="0">
                <a:solidFill>
                  <a:srgbClr val="FF0000"/>
                </a:solidFill>
                <a:latin typeface="Arial"/>
                <a:ea typeface="굴림"/>
              </a:rPr>
              <a:t>M</a:t>
            </a:r>
            <a:r>
              <a:rPr lang="en-US" altLang="ko-KR" sz="1800" kern="0">
                <a:solidFill>
                  <a:srgbClr val="000000"/>
                </a:solidFill>
                <a:latin typeface="Arial"/>
                <a:ea typeface="굴림"/>
              </a:rPr>
              <a:t>[ </a:t>
            </a:r>
            <a:r>
              <a:rPr lang="en-US" altLang="ko-KR" sz="1800" kern="0">
                <a:solidFill>
                  <a:srgbClr val="FF0000"/>
                </a:solidFill>
                <a:latin typeface="Arial"/>
                <a:ea typeface="굴림"/>
              </a:rPr>
              <a:t>M</a:t>
            </a:r>
            <a:r>
              <a:rPr lang="en-US" altLang="ko-KR" sz="1800" kern="0">
                <a:solidFill>
                  <a:srgbClr val="000000"/>
                </a:solidFill>
                <a:latin typeface="Arial"/>
                <a:ea typeface="굴림"/>
              </a:rPr>
              <a:t>[</a:t>
            </a:r>
            <a:r>
              <a:rPr lang="en-US" altLang="ko-KR" sz="1800" kern="0">
                <a:solidFill>
                  <a:srgbClr val="3333CC"/>
                </a:solidFill>
                <a:latin typeface="Arial"/>
                <a:ea typeface="굴림"/>
              </a:rPr>
              <a:t>Ri</a:t>
            </a:r>
            <a:r>
              <a:rPr lang="en-US" altLang="ko-KR" sz="1800" kern="0">
                <a:solidFill>
                  <a:srgbClr val="000000"/>
                </a:solidFill>
                <a:latin typeface="Arial"/>
                <a:ea typeface="굴림"/>
              </a:rPr>
              <a:t>] ]</a:t>
            </a:r>
          </a:p>
          <a:p>
            <a:pPr marL="285750" indent="-285750" eaLnBrk="1" hangingPunct="1">
              <a:tabLst>
                <a:tab pos="2743200" algn="l"/>
              </a:tabLst>
              <a:defRPr/>
            </a:pPr>
            <a:r>
              <a:rPr lang="en-US" altLang="ko-KR" sz="1800" kern="0">
                <a:solidFill>
                  <a:srgbClr val="000000"/>
                </a:solidFill>
                <a:latin typeface="Arial"/>
                <a:ea typeface="굴림"/>
              </a:rPr>
              <a:t>[Indirection Chains]</a:t>
            </a:r>
            <a:endParaRPr lang="en-US" altLang="ko-KR" sz="1800" kern="0" dirty="0">
              <a:solidFill>
                <a:srgbClr val="000000"/>
              </a:solidFill>
              <a:latin typeface="Arial"/>
              <a:ea typeface="굴림"/>
            </a:endParaRPr>
          </a:p>
        </p:txBody>
      </p:sp>
      <p:grpSp>
        <p:nvGrpSpPr>
          <p:cNvPr id="2" name="Group 17"/>
          <p:cNvGrpSpPr>
            <a:grpSpLocks/>
          </p:cNvGrpSpPr>
          <p:nvPr/>
        </p:nvGrpSpPr>
        <p:grpSpPr bwMode="auto">
          <a:xfrm>
            <a:off x="6243638" y="1611313"/>
            <a:ext cx="2293937" cy="4506912"/>
            <a:chOff x="3933" y="1015"/>
            <a:chExt cx="1445" cy="2839"/>
          </a:xfrm>
        </p:grpSpPr>
        <p:sp>
          <p:nvSpPr>
            <p:cNvPr id="110605" name="Rectangle 5"/>
            <p:cNvSpPr>
              <a:spLocks noChangeArrowheads="1"/>
            </p:cNvSpPr>
            <p:nvPr/>
          </p:nvSpPr>
          <p:spPr bwMode="auto">
            <a:xfrm>
              <a:off x="4570" y="1222"/>
              <a:ext cx="808" cy="2632"/>
            </a:xfrm>
            <a:prstGeom prst="rect">
              <a:avLst/>
            </a:prstGeom>
            <a:gradFill rotWithShape="0">
              <a:gsLst>
                <a:gs pos="0">
                  <a:srgbClr val="767600"/>
                </a:gs>
                <a:gs pos="50000">
                  <a:srgbClr val="FFFF00"/>
                </a:gs>
                <a:gs pos="100000">
                  <a:srgbClr val="767600"/>
                </a:gs>
              </a:gsLst>
              <a:lin ang="5400000" scaled="1"/>
            </a:gradFill>
            <a:ln w="28575">
              <a:solidFill>
                <a:srgbClr val="FFFFFF"/>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ko-KR" sz="2000" b="1">
                  <a:solidFill>
                    <a:srgbClr val="3333FF"/>
                  </a:solidFill>
                  <a:latin typeface="Arial" panose="020B0604020202020204" pitchFamily="34" charset="0"/>
                  <a:ea typeface="Dotum" pitchFamily="34" charset="-127"/>
                </a:rPr>
                <a:t>M</a:t>
              </a:r>
              <a:endParaRPr lang="en-US" altLang="ko-KR" sz="2000" b="1">
                <a:solidFill>
                  <a:srgbClr val="3333FF"/>
                </a:solidFill>
                <a:latin typeface="Courier New" panose="02070309020205020404" pitchFamily="49" charset="0"/>
                <a:ea typeface="Dotum" pitchFamily="34" charset="-127"/>
              </a:endParaRPr>
            </a:p>
          </p:txBody>
        </p:sp>
        <p:sp>
          <p:nvSpPr>
            <p:cNvPr id="110606" name="Rectangle 6"/>
            <p:cNvSpPr>
              <a:spLocks noChangeArrowheads="1"/>
            </p:cNvSpPr>
            <p:nvPr/>
          </p:nvSpPr>
          <p:spPr bwMode="auto">
            <a:xfrm>
              <a:off x="3933" y="3171"/>
              <a:ext cx="568" cy="664"/>
            </a:xfrm>
            <a:prstGeom prst="rect">
              <a:avLst/>
            </a:prstGeom>
            <a:gradFill rotWithShape="0">
              <a:gsLst>
                <a:gs pos="0">
                  <a:srgbClr val="181876"/>
                </a:gs>
                <a:gs pos="50000">
                  <a:srgbClr val="3333FF"/>
                </a:gs>
                <a:gs pos="100000">
                  <a:srgbClr val="181876"/>
                </a:gs>
              </a:gsLst>
              <a:lin ang="5400000" scaled="1"/>
            </a:gradFill>
            <a:ln w="28575">
              <a:solidFill>
                <a:srgbClr val="FFFFFF"/>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ko-KR" sz="2000" b="1">
                  <a:solidFill>
                    <a:srgbClr val="FFFF00"/>
                  </a:solidFill>
                  <a:latin typeface="Arial" panose="020B0604020202020204" pitchFamily="34" charset="0"/>
                  <a:ea typeface="Dotum" pitchFamily="34" charset="-127"/>
                </a:rPr>
                <a:t>R</a:t>
              </a:r>
              <a:endParaRPr lang="en-US" altLang="ko-KR" sz="2000" b="1">
                <a:solidFill>
                  <a:srgbClr val="FFFF00"/>
                </a:solidFill>
                <a:latin typeface="Courier New" panose="02070309020205020404" pitchFamily="49" charset="0"/>
                <a:ea typeface="Dotum" pitchFamily="34" charset="-127"/>
              </a:endParaRPr>
            </a:p>
          </p:txBody>
        </p:sp>
        <p:sp>
          <p:nvSpPr>
            <p:cNvPr id="110607" name="Rectangle 11"/>
            <p:cNvSpPr>
              <a:spLocks noChangeArrowheads="1"/>
            </p:cNvSpPr>
            <p:nvPr/>
          </p:nvSpPr>
          <p:spPr bwMode="auto">
            <a:xfrm>
              <a:off x="4601" y="1015"/>
              <a:ext cx="6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lang="en-US" altLang="ko-KR" sz="1800" b="1">
                  <a:solidFill>
                    <a:srgbClr val="FF0000"/>
                  </a:solidFill>
                  <a:latin typeface="Arial" panose="020B0604020202020204" pitchFamily="34" charset="0"/>
                  <a:ea typeface="Dotum" pitchFamily="34" charset="-127"/>
                </a:rPr>
                <a:t>memory</a:t>
              </a:r>
              <a:endParaRPr lang="en-US" altLang="ko-KR" sz="1800" b="1">
                <a:solidFill>
                  <a:srgbClr val="FFFFFF"/>
                </a:solidFill>
                <a:latin typeface="Arial" panose="020B0604020202020204" pitchFamily="34" charset="0"/>
                <a:ea typeface="Dotum" pitchFamily="34" charset="-127"/>
              </a:endParaRPr>
            </a:p>
          </p:txBody>
        </p:sp>
        <p:sp>
          <p:nvSpPr>
            <p:cNvPr id="110608" name="Rectangle 12"/>
            <p:cNvSpPr>
              <a:spLocks noChangeArrowheads="1"/>
            </p:cNvSpPr>
            <p:nvPr/>
          </p:nvSpPr>
          <p:spPr bwMode="auto">
            <a:xfrm>
              <a:off x="3937" y="2962"/>
              <a:ext cx="5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5000"/>
                </a:lnSpc>
                <a:spcBef>
                  <a:spcPct val="0"/>
                </a:spcBef>
                <a:buFontTx/>
                <a:buNone/>
              </a:pPr>
              <a:r>
                <a:rPr lang="en-US" altLang="ko-KR" sz="1800" b="1">
                  <a:solidFill>
                    <a:srgbClr val="3333CC"/>
                  </a:solidFill>
                  <a:latin typeface="Arial" panose="020B0604020202020204" pitchFamily="34" charset="0"/>
                  <a:ea typeface="Dotum" pitchFamily="34" charset="-127"/>
                </a:rPr>
                <a:t>reg. file</a:t>
              </a:r>
              <a:endParaRPr lang="en-US" altLang="ko-KR" sz="1800" b="1">
                <a:solidFill>
                  <a:srgbClr val="FFFFFF"/>
                </a:solidFill>
                <a:latin typeface="Arial" panose="020B0604020202020204" pitchFamily="34" charset="0"/>
                <a:ea typeface="Dotum" pitchFamily="34" charset="-127"/>
              </a:endParaRPr>
            </a:p>
          </p:txBody>
        </p:sp>
      </p:grpSp>
      <p:grpSp>
        <p:nvGrpSpPr>
          <p:cNvPr id="3" name="Group 18"/>
          <p:cNvGrpSpPr>
            <a:grpSpLocks/>
          </p:cNvGrpSpPr>
          <p:nvPr/>
        </p:nvGrpSpPr>
        <p:grpSpPr bwMode="auto">
          <a:xfrm>
            <a:off x="2743200" y="1662113"/>
            <a:ext cx="2770188" cy="395287"/>
            <a:chOff x="1728" y="1047"/>
            <a:chExt cx="1745" cy="249"/>
          </a:xfrm>
        </p:grpSpPr>
        <p:sp>
          <p:nvSpPr>
            <p:cNvPr id="38" name="Rectangle 7"/>
            <p:cNvSpPr>
              <a:spLocks noChangeArrowheads="1"/>
            </p:cNvSpPr>
            <p:nvPr/>
          </p:nvSpPr>
          <p:spPr bwMode="auto">
            <a:xfrm>
              <a:off x="1728" y="1051"/>
              <a:ext cx="1745" cy="232"/>
            </a:xfrm>
            <a:prstGeom prst="rect">
              <a:avLst/>
            </a:prstGeom>
            <a:noFill/>
            <a:ln w="28575">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39" name="Rectangle 8"/>
            <p:cNvSpPr>
              <a:spLocks noChangeArrowheads="1"/>
            </p:cNvSpPr>
            <p:nvPr/>
          </p:nvSpPr>
          <p:spPr bwMode="auto">
            <a:xfrm>
              <a:off x="1776" y="1104"/>
              <a:ext cx="1296" cy="179"/>
            </a:xfrm>
            <a:prstGeom prst="rect">
              <a:avLst/>
            </a:prstGeom>
            <a:noFill/>
            <a:ln>
              <a:noFill/>
            </a:ln>
            <a:effectLst/>
            <a:extLst/>
          </p:spPr>
          <p:txBody>
            <a:bodyPr wrap="none" lIns="63500" tIns="25400" rIns="63500" bIns="25400">
              <a:spAutoFit/>
            </a:bodyPr>
            <a:lstStyle/>
            <a:p>
              <a:pPr fontAlgn="auto">
                <a:lnSpc>
                  <a:spcPct val="85000"/>
                </a:lnSpc>
                <a:spcAft>
                  <a:spcPts val="0"/>
                </a:spcAft>
                <a:defRPr/>
              </a:pPr>
              <a:r>
                <a:rPr kumimoji="0" lang="en-US" altLang="ko-KR" b="1" kern="0">
                  <a:solidFill>
                    <a:srgbClr val="000000"/>
                  </a:solidFill>
                  <a:ea typeface="돋움" pitchFamily="34" charset="-127"/>
                </a:rPr>
                <a:t>OP       Ri   Rj      v</a:t>
              </a:r>
            </a:p>
          </p:txBody>
        </p:sp>
        <p:sp>
          <p:nvSpPr>
            <p:cNvPr id="40" name="Line 9"/>
            <p:cNvSpPr>
              <a:spLocks noChangeShapeType="1"/>
            </p:cNvSpPr>
            <p:nvPr/>
          </p:nvSpPr>
          <p:spPr bwMode="auto">
            <a:xfrm>
              <a:off x="2517" y="1047"/>
              <a:ext cx="0" cy="24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41" name="Line 10"/>
            <p:cNvSpPr>
              <a:spLocks noChangeShapeType="1"/>
            </p:cNvSpPr>
            <p:nvPr/>
          </p:nvSpPr>
          <p:spPr bwMode="auto">
            <a:xfrm>
              <a:off x="2853" y="1047"/>
              <a:ext cx="0" cy="240"/>
            </a:xfrm>
            <a:prstGeom prst="line">
              <a:avLst/>
            </a:prstGeom>
            <a:noFill/>
            <a:ln w="28575">
              <a:solidFill>
                <a:srgbClr val="000000"/>
              </a:solidFill>
              <a:round/>
              <a:headEnd type="none" w="sm" len="sm"/>
              <a:tailEnd type="none" w="sm" len="sm"/>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42" name="Line 14"/>
            <p:cNvSpPr>
              <a:spLocks noChangeShapeType="1"/>
            </p:cNvSpPr>
            <p:nvPr/>
          </p:nvSpPr>
          <p:spPr bwMode="auto">
            <a:xfrm>
              <a:off x="2208" y="1056"/>
              <a:ext cx="0" cy="240"/>
            </a:xfrm>
            <a:prstGeom prst="line">
              <a:avLst/>
            </a:prstGeom>
            <a:noFill/>
            <a:ln w="28575">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grpSp>
      <p:sp>
        <p:nvSpPr>
          <p:cNvPr id="43" name="Text Box 19"/>
          <p:cNvSpPr txBox="1">
            <a:spLocks noChangeArrowheads="1"/>
          </p:cNvSpPr>
          <p:nvPr/>
        </p:nvSpPr>
        <p:spPr bwMode="auto">
          <a:xfrm>
            <a:off x="685800" y="2133600"/>
            <a:ext cx="555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FontTx/>
              <a:buNone/>
            </a:pPr>
            <a:r>
              <a:rPr lang="en-US" altLang="ko-KR" sz="1800" b="1" u="sng">
                <a:solidFill>
                  <a:srgbClr val="3333CC"/>
                </a:solidFill>
                <a:latin typeface="Arial" panose="020B0604020202020204" pitchFamily="34" charset="0"/>
                <a:ea typeface="Gulim" pitchFamily="34" charset="-127"/>
              </a:rPr>
              <a:t>Addressing Mode   </a:t>
            </a:r>
            <a:r>
              <a:rPr lang="en-US" altLang="ko-KR" sz="1800" b="1">
                <a:solidFill>
                  <a:srgbClr val="3333CC"/>
                </a:solidFill>
                <a:latin typeface="Arial" panose="020B0604020202020204" pitchFamily="34" charset="0"/>
                <a:ea typeface="Gulim" pitchFamily="34" charset="-127"/>
              </a:rPr>
              <a:t>        </a:t>
            </a:r>
            <a:r>
              <a:rPr lang="en-US" altLang="ko-KR" sz="1800" b="1" u="sng">
                <a:solidFill>
                  <a:srgbClr val="3333CC"/>
                </a:solidFill>
                <a:latin typeface="Arial" panose="020B0604020202020204" pitchFamily="34" charset="0"/>
                <a:ea typeface="Gulim" pitchFamily="34" charset="-127"/>
              </a:rPr>
              <a:t>value in [ ] is the operand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083"/>
    </mc:Choice>
    <mc:Fallback xmlns="">
      <p:transition spd="slow" advTm="1408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linds(horizontal)">
                                      <p:cBhvr>
                                        <p:cTn id="18" dur="500"/>
                                        <p:tgtEl>
                                          <p:spTgt spid="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Effect transition="in" filter="blinds(horizontal)">
                                      <p:cBhvr>
                                        <p:cTn id="23" dur="500"/>
                                        <p:tgtEl>
                                          <p:spTgt spid="3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
                                            <p:txEl>
                                              <p:pRg st="1" end="1"/>
                                            </p:txEl>
                                          </p:spTgt>
                                        </p:tgtEl>
                                        <p:attrNameLst>
                                          <p:attrName>style.visibility</p:attrName>
                                        </p:attrNameLst>
                                      </p:cBhvr>
                                      <p:to>
                                        <p:strVal val="visible"/>
                                      </p:to>
                                    </p:set>
                                    <p:animEffect transition="in" filter="blinds(horizontal)">
                                      <p:cBhvr>
                                        <p:cTn id="28" dur="500"/>
                                        <p:tgtEl>
                                          <p:spTgt spid="3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1">
                                            <p:txEl>
                                              <p:pRg st="2" end="2"/>
                                            </p:txEl>
                                          </p:spTgt>
                                        </p:tgtEl>
                                        <p:attrNameLst>
                                          <p:attrName>style.visibility</p:attrName>
                                        </p:attrNameLst>
                                      </p:cBhvr>
                                      <p:to>
                                        <p:strVal val="visible"/>
                                      </p:to>
                                    </p:set>
                                    <p:animEffect transition="in" filter="blinds(horizontal)">
                                      <p:cBhvr>
                                        <p:cTn id="33" dur="500"/>
                                        <p:tgtEl>
                                          <p:spTgt spid="3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1">
                                            <p:txEl>
                                              <p:pRg st="3" end="3"/>
                                            </p:txEl>
                                          </p:spTgt>
                                        </p:tgtEl>
                                        <p:attrNameLst>
                                          <p:attrName>style.visibility</p:attrName>
                                        </p:attrNameLst>
                                      </p:cBhvr>
                                      <p:to>
                                        <p:strVal val="visible"/>
                                      </p:to>
                                    </p:set>
                                    <p:animEffect transition="in" filter="blinds(horizontal)">
                                      <p:cBhvr>
                                        <p:cTn id="38" dur="500"/>
                                        <p:tgtEl>
                                          <p:spTgt spid="3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1">
                                            <p:txEl>
                                              <p:pRg st="4" end="4"/>
                                            </p:txEl>
                                          </p:spTgt>
                                        </p:tgtEl>
                                        <p:attrNameLst>
                                          <p:attrName>style.visibility</p:attrName>
                                        </p:attrNameLst>
                                      </p:cBhvr>
                                      <p:to>
                                        <p:strVal val="visible"/>
                                      </p:to>
                                    </p:set>
                                    <p:animEffect transition="in" filter="blinds(horizontal)">
                                      <p:cBhvr>
                                        <p:cTn id="43" dur="500"/>
                                        <p:tgtEl>
                                          <p:spTgt spid="31">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1">
                                            <p:txEl>
                                              <p:pRg st="5" end="5"/>
                                            </p:txEl>
                                          </p:spTgt>
                                        </p:tgtEl>
                                        <p:attrNameLst>
                                          <p:attrName>style.visibility</p:attrName>
                                        </p:attrNameLst>
                                      </p:cBhvr>
                                      <p:to>
                                        <p:strVal val="visible"/>
                                      </p:to>
                                    </p:set>
                                    <p:animEffect transition="in" filter="blinds(horizontal)">
                                      <p:cBhvr>
                                        <p:cTn id="48" dur="500"/>
                                        <p:tgtEl>
                                          <p:spTgt spid="31">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
                                            <p:txEl>
                                              <p:pRg st="6" end="6"/>
                                            </p:txEl>
                                          </p:spTgt>
                                        </p:tgtEl>
                                        <p:attrNameLst>
                                          <p:attrName>style.visibility</p:attrName>
                                        </p:attrNameLst>
                                      </p:cBhvr>
                                      <p:to>
                                        <p:strVal val="visible"/>
                                      </p:to>
                                    </p:set>
                                    <p:animEffect transition="in" filter="blinds(horizontal)">
                                      <p:cBhvr>
                                        <p:cTn id="53" dur="500"/>
                                        <p:tgtEl>
                                          <p:spTgt spid="31">
                                            <p:txEl>
                                              <p:pRg st="6" end="6"/>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1">
                                            <p:txEl>
                                              <p:pRg st="7" end="7"/>
                                            </p:txEl>
                                          </p:spTgt>
                                        </p:tgtEl>
                                        <p:attrNameLst>
                                          <p:attrName>style.visibility</p:attrName>
                                        </p:attrNameLst>
                                      </p:cBhvr>
                                      <p:to>
                                        <p:strVal val="visible"/>
                                      </p:to>
                                    </p:set>
                                    <p:animEffect transition="in" filter="blinds(horizontal)">
                                      <p:cBhvr>
                                        <p:cTn id="58" dur="500"/>
                                        <p:tgtEl>
                                          <p:spTgt spid="31">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
                                            <p:txEl>
                                              <p:pRg st="8" end="8"/>
                                            </p:txEl>
                                          </p:spTgt>
                                        </p:tgtEl>
                                        <p:attrNameLst>
                                          <p:attrName>style.visibility</p:attrName>
                                        </p:attrNameLst>
                                      </p:cBhvr>
                                      <p:to>
                                        <p:strVal val="visible"/>
                                      </p:to>
                                    </p:set>
                                    <p:animEffect transition="in" filter="blinds(horizontal)">
                                      <p:cBhvr>
                                        <p:cTn id="63" dur="500"/>
                                        <p:tgtEl>
                                          <p:spTgt spid="31">
                                            <p:txEl>
                                              <p:pRg st="8" end="8"/>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1">
                                            <p:txEl>
                                              <p:pRg st="9" end="9"/>
                                            </p:txEl>
                                          </p:spTgt>
                                        </p:tgtEl>
                                        <p:attrNameLst>
                                          <p:attrName>style.visibility</p:attrName>
                                        </p:attrNameLst>
                                      </p:cBhvr>
                                      <p:to>
                                        <p:strVal val="visible"/>
                                      </p:to>
                                    </p:set>
                                    <p:animEffect transition="in" filter="blinds(horizontal)">
                                      <p:cBhvr>
                                        <p:cTn id="68" dur="500"/>
                                        <p:tgtEl>
                                          <p:spTgt spid="31">
                                            <p:txEl>
                                              <p:pRg st="9" end="9"/>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1">
                                            <p:txEl>
                                              <p:pRg st="10" end="10"/>
                                            </p:txEl>
                                          </p:spTgt>
                                        </p:tgtEl>
                                        <p:attrNameLst>
                                          <p:attrName>style.visibility</p:attrName>
                                        </p:attrNameLst>
                                      </p:cBhvr>
                                      <p:to>
                                        <p:strVal val="visible"/>
                                      </p:to>
                                    </p:set>
                                    <p:animEffect transition="in" filter="blinds(horizontal)">
                                      <p:cBhvr>
                                        <p:cTn id="73" dur="500"/>
                                        <p:tgtEl>
                                          <p:spTgt spid="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bldLvl="5" autoUpdateAnimBg="0"/>
      <p:bldP spid="4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41325" y="396875"/>
            <a:ext cx="46974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zh-CN">
                <a:latin typeface="Arial" panose="020B0604020202020204" pitchFamily="34" charset="0"/>
                <a:ea typeface="新細明體" pitchFamily="18" charset="-120"/>
              </a:rPr>
              <a:t>Shift in Applications Area</a:t>
            </a:r>
            <a:endParaRPr kumimoji="0" lang="en-US" altLang="zh-CN">
              <a:solidFill>
                <a:srgbClr val="000000"/>
              </a:solidFill>
              <a:latin typeface="Arial" panose="020B0604020202020204" pitchFamily="34" charset="0"/>
              <a:cs typeface="Arial" panose="020B0604020202020204" pitchFamily="34" charset="0"/>
            </a:endParaRPr>
          </a:p>
        </p:txBody>
      </p:sp>
      <p:sp>
        <p:nvSpPr>
          <p:cNvPr id="5734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矩形 3"/>
          <p:cNvSpPr>
            <a:spLocks noChangeArrowheads="1"/>
          </p:cNvSpPr>
          <p:nvPr/>
        </p:nvSpPr>
        <p:spPr bwMode="auto">
          <a:xfrm>
            <a:off x="428625" y="1423988"/>
            <a:ext cx="8143875" cy="4433887"/>
          </a:xfrm>
          <a:prstGeom prst="rect">
            <a:avLst/>
          </a:prstGeom>
          <a:noFill/>
          <a:ln>
            <a:noFill/>
          </a:ln>
          <a:extLst/>
        </p:spPr>
        <p:txBody>
          <a:bodyPr>
            <a:spAutoFit/>
          </a:bodyPr>
          <a:lstStyle/>
          <a:p>
            <a:pPr marL="342900" indent="-342900">
              <a:lnSpc>
                <a:spcPct val="90000"/>
              </a:lnSpc>
              <a:spcBef>
                <a:spcPct val="20000"/>
              </a:spcBef>
              <a:buFontTx/>
              <a:buChar char="•"/>
              <a:defRPr/>
            </a:pPr>
            <a:r>
              <a:rPr kumimoji="0" lang="en-US" altLang="zh-CN" sz="2100" kern="0" dirty="0">
                <a:solidFill>
                  <a:srgbClr val="FF0000"/>
                </a:solidFill>
                <a:latin typeface="Times New Roman"/>
                <a:ea typeface="+mn-ea"/>
              </a:rPr>
              <a:t>Desktop Computing</a:t>
            </a:r>
            <a:r>
              <a:rPr kumimoji="0" lang="en-US" altLang="zh-CN" sz="2100" kern="0" dirty="0">
                <a:solidFill>
                  <a:srgbClr val="000000"/>
                </a:solidFill>
                <a:latin typeface="Times New Roman"/>
                <a:ea typeface="+mn-ea"/>
              </a:rPr>
              <a:t> – emphasizes performance of programs with integer and floating point data types; </a:t>
            </a:r>
            <a:br>
              <a:rPr kumimoji="0" lang="en-US" altLang="zh-CN" sz="2100" kern="0" dirty="0">
                <a:solidFill>
                  <a:srgbClr val="000000"/>
                </a:solidFill>
                <a:latin typeface="Times New Roman"/>
                <a:ea typeface="+mn-ea"/>
              </a:rPr>
            </a:br>
            <a:r>
              <a:rPr kumimoji="0" lang="en-US" altLang="zh-CN" sz="2100" kern="0" dirty="0">
                <a:solidFill>
                  <a:srgbClr val="000000"/>
                </a:solidFill>
                <a:latin typeface="Times New Roman"/>
                <a:ea typeface="+mn-ea"/>
              </a:rPr>
              <a:t>little regard for program size or processor power</a:t>
            </a:r>
          </a:p>
          <a:p>
            <a:pPr marL="342900" indent="-342900">
              <a:lnSpc>
                <a:spcPct val="90000"/>
              </a:lnSpc>
              <a:spcBef>
                <a:spcPct val="20000"/>
              </a:spcBef>
              <a:buFontTx/>
              <a:buChar char="•"/>
              <a:defRPr/>
            </a:pPr>
            <a:r>
              <a:rPr kumimoji="0" lang="en-US" altLang="zh-CN" sz="2100" kern="0" dirty="0">
                <a:solidFill>
                  <a:srgbClr val="FF0000"/>
                </a:solidFill>
                <a:latin typeface="Times New Roman"/>
                <a:ea typeface="+mn-ea"/>
              </a:rPr>
              <a:t>Servers -</a:t>
            </a:r>
            <a:r>
              <a:rPr kumimoji="0" lang="en-US" altLang="zh-CN" sz="2100" kern="0" dirty="0">
                <a:solidFill>
                  <a:srgbClr val="000000"/>
                </a:solidFill>
                <a:latin typeface="Times New Roman"/>
                <a:ea typeface="+mn-ea"/>
              </a:rPr>
              <a:t> used primarily for database, file server, and web applications; FP performance is much less important for performance than integers and strings</a:t>
            </a:r>
          </a:p>
          <a:p>
            <a:pPr marL="342900" indent="-342900">
              <a:lnSpc>
                <a:spcPct val="90000"/>
              </a:lnSpc>
              <a:spcBef>
                <a:spcPct val="20000"/>
              </a:spcBef>
              <a:buFontTx/>
              <a:buChar char="•"/>
              <a:defRPr/>
            </a:pPr>
            <a:r>
              <a:rPr kumimoji="0" lang="en-US" altLang="zh-CN" sz="2100" kern="0" dirty="0">
                <a:solidFill>
                  <a:srgbClr val="FF0000"/>
                </a:solidFill>
                <a:latin typeface="Times New Roman"/>
                <a:ea typeface="+mn-ea"/>
              </a:rPr>
              <a:t>Embedded applications</a:t>
            </a:r>
            <a:r>
              <a:rPr kumimoji="0" lang="en-US" altLang="zh-CN" sz="2100" kern="0" dirty="0">
                <a:solidFill>
                  <a:srgbClr val="000000"/>
                </a:solidFill>
                <a:latin typeface="Times New Roman"/>
                <a:ea typeface="+mn-ea"/>
              </a:rPr>
              <a:t> value cost and power, so code size is important because less memory is both cheaper and lower power</a:t>
            </a:r>
          </a:p>
          <a:p>
            <a:pPr marL="342900" indent="-342900">
              <a:lnSpc>
                <a:spcPct val="90000"/>
              </a:lnSpc>
              <a:spcBef>
                <a:spcPct val="20000"/>
              </a:spcBef>
              <a:buFontTx/>
              <a:buChar char="•"/>
              <a:defRPr/>
            </a:pPr>
            <a:r>
              <a:rPr kumimoji="0" lang="en-US" altLang="zh-CN" sz="2100" kern="0" dirty="0">
                <a:solidFill>
                  <a:srgbClr val="FF0000"/>
                </a:solidFill>
                <a:latin typeface="Times New Roman"/>
                <a:ea typeface="+mn-ea"/>
              </a:rPr>
              <a:t>DSPs and media processors</a:t>
            </a:r>
            <a:r>
              <a:rPr kumimoji="0" lang="en-US" altLang="zh-CN" sz="2100" kern="0" dirty="0">
                <a:solidFill>
                  <a:srgbClr val="000000"/>
                </a:solidFill>
                <a:latin typeface="Times New Roman"/>
                <a:ea typeface="+mn-ea"/>
              </a:rPr>
              <a:t>, which can be used in embedded applications, emphasize real-time performance and often deal with infinite, continuous streams of data</a:t>
            </a:r>
          </a:p>
          <a:p>
            <a:pPr marL="742950" lvl="1" indent="-285750">
              <a:lnSpc>
                <a:spcPct val="90000"/>
              </a:lnSpc>
              <a:spcBef>
                <a:spcPct val="20000"/>
              </a:spcBef>
              <a:buFontTx/>
              <a:buChar char="–"/>
              <a:defRPr/>
            </a:pPr>
            <a:r>
              <a:rPr kumimoji="0" lang="en-US" altLang="zh-CN" sz="2000" kern="0" dirty="0">
                <a:solidFill>
                  <a:srgbClr val="000000"/>
                </a:solidFill>
                <a:latin typeface="Times New Roman"/>
                <a:ea typeface="新細明體" pitchFamily="18" charset="-120"/>
              </a:rPr>
              <a:t>Architects of these machines traditionally identify a small number of key kernels that are critical to success, and hence are often supplied by the manufacturer. </a:t>
            </a:r>
          </a:p>
        </p:txBody>
      </p:sp>
      <p:pic>
        <p:nvPicPr>
          <p:cNvPr id="2" name="音频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0438" y="6294438"/>
            <a:ext cx="347662" cy="3476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3560"/>
    </mc:Choice>
    <mc:Fallback xmlns="">
      <p:transition spd="slow" advTm="635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85750" y="428625"/>
            <a:ext cx="39163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Memory Addressing Modes</a:t>
            </a:r>
          </a:p>
        </p:txBody>
      </p:sp>
      <p:sp>
        <p:nvSpPr>
          <p:cNvPr id="11264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表格 4"/>
          <p:cNvGraphicFramePr>
            <a:graphicFrameLocks noGrp="1"/>
          </p:cNvGraphicFramePr>
          <p:nvPr/>
        </p:nvGraphicFramePr>
        <p:xfrm>
          <a:off x="714375" y="1357313"/>
          <a:ext cx="7643813" cy="4918078"/>
        </p:xfrm>
        <a:graphic>
          <a:graphicData uri="http://schemas.openxmlformats.org/drawingml/2006/table">
            <a:tbl>
              <a:tblPr/>
              <a:tblGrid>
                <a:gridCol w="1803953">
                  <a:extLst>
                    <a:ext uri="{9D8B030D-6E8A-4147-A177-3AD203B41FA5}">
                      <a16:colId xmlns:a16="http://schemas.microsoft.com/office/drawing/2014/main" val="20000"/>
                    </a:ext>
                  </a:extLst>
                </a:gridCol>
                <a:gridCol w="1884445">
                  <a:extLst>
                    <a:ext uri="{9D8B030D-6E8A-4147-A177-3AD203B41FA5}">
                      <a16:colId xmlns:a16="http://schemas.microsoft.com/office/drawing/2014/main" val="20001"/>
                    </a:ext>
                  </a:extLst>
                </a:gridCol>
                <a:gridCol w="3955415">
                  <a:extLst>
                    <a:ext uri="{9D8B030D-6E8A-4147-A177-3AD203B41FA5}">
                      <a16:colId xmlns:a16="http://schemas.microsoft.com/office/drawing/2014/main" val="20002"/>
                    </a:ext>
                  </a:extLst>
                </a:gridCol>
              </a:tblGrid>
              <a:tr h="413052">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mode1</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2" cap="flat" cmpd="sng" algn="ctr">
                      <a:solidFill>
                        <a:srgbClr val="8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example</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2" cap="flat" cmpd="sng" algn="ctr">
                      <a:solidFill>
                        <a:srgbClr val="8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meaning</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2" cap="flat" cmpd="sng" algn="ctr">
                      <a:solidFill>
                        <a:srgbClr val="8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6763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register</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r3,r1</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R[r3]←R[r3]+R[r1]</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6763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00009A"/>
                          </a:solidFill>
                          <a:latin typeface="Arial" pitchFamily="34" charset="0"/>
                          <a:cs typeface="Arial" pitchFamily="34" charset="0"/>
                        </a:rPr>
                        <a:t>immediate</a:t>
                      </a:r>
                      <a:endParaRPr lang="zh-CN" altLang="en-US" sz="1600" b="1"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0" dirty="0">
                          <a:solidFill>
                            <a:srgbClr val="FF0000"/>
                          </a:solidFill>
                          <a:latin typeface="Arial" pitchFamily="34" charset="0"/>
                          <a:cs typeface="Arial" pitchFamily="34" charset="0"/>
                        </a:rPr>
                        <a:t>Add r3,#7</a:t>
                      </a:r>
                      <a:endParaRPr lang="zh-CN" altLang="en-US" sz="1600" b="0"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←R[r3]+7</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8723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00009A"/>
                          </a:solidFill>
                          <a:latin typeface="Arial" pitchFamily="34" charset="0"/>
                          <a:cs typeface="Arial" pitchFamily="34" charset="0"/>
                        </a:rPr>
                        <a:t>displacement</a:t>
                      </a:r>
                      <a:endParaRPr lang="zh-CN" altLang="en-US" sz="1600" b="1"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r3,100(r1)</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←R[r3]+M[100+R[r1]]</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6763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00009A"/>
                          </a:solidFill>
                          <a:latin typeface="Arial" pitchFamily="34" charset="0"/>
                          <a:cs typeface="Arial" pitchFamily="34" charset="0"/>
                        </a:rPr>
                        <a:t>reg.indirect</a:t>
                      </a:r>
                      <a:endParaRPr lang="zh-CN" altLang="en-US" sz="1600" b="1"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r3,(r1)</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←R[r3]+M[R[r1]]</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6763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indexed</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r3,(r1+r2)</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←R[r3]+M[R[r1]+R[r2]]</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9758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direct/absolute</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r3,(#1001)</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←R[r3]+M[1001]</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6763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mem.indirect</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r3,@(r1)</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←R[r3]+M[M[R[r1]]]</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57912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autoincrement</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r3,(r2)++</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←R[r3]+M[R[r2]]</a:t>
                      </a:r>
                      <a:endParaRPr lang="zh-CN" altLang="en-US" sz="1600" dirty="0">
                        <a:solidFill>
                          <a:srgbClr val="000000"/>
                        </a:solidFill>
                        <a:latin typeface="Arial" pitchFamily="34" charset="0"/>
                        <a:cs typeface="Arial" pitchFamily="34" charset="0"/>
                      </a:endParaRPr>
                    </a:p>
                    <a:p>
                      <a:pPr algn="l"/>
                      <a:r>
                        <a:rPr lang="en-US" altLang="zh-CN" sz="1600" dirty="0">
                          <a:solidFill>
                            <a:srgbClr val="000000"/>
                          </a:solidFill>
                          <a:latin typeface="Arial" pitchFamily="34" charset="0"/>
                          <a:cs typeface="Arial" pitchFamily="34" charset="0"/>
                        </a:rPr>
                        <a:t>R[r2] ←R[r2]+d</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597586">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autodecrement</a:t>
                      </a:r>
                      <a:endParaRPr lang="zh-CN" altLang="en-US" sz="1600" dirty="0">
                        <a:solidFill>
                          <a:srgbClr val="00009A"/>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r3,--(r2)</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R[r2] ←R[r2]-d</a:t>
                      </a:r>
                      <a:endParaRPr lang="zh-CN" altLang="en-US" sz="1600" dirty="0">
                        <a:solidFill>
                          <a:srgbClr val="000000"/>
                        </a:solidFill>
                        <a:latin typeface="Arial" pitchFamily="34" charset="0"/>
                        <a:cs typeface="Arial" pitchFamily="34" charset="0"/>
                      </a:endParaRPr>
                    </a:p>
                    <a:p>
                      <a:pPr algn="l"/>
                      <a:r>
                        <a:rPr lang="en-US" altLang="zh-CN" sz="1600" dirty="0">
                          <a:solidFill>
                            <a:srgbClr val="000000"/>
                          </a:solidFill>
                          <a:latin typeface="Arial" pitchFamily="34" charset="0"/>
                          <a:cs typeface="Arial" pitchFamily="34" charset="0"/>
                        </a:rPr>
                        <a:t>R[r3] ←R[r3]+M[R[r2]]</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50532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9A"/>
                          </a:solidFill>
                          <a:latin typeface="Arial" pitchFamily="34" charset="0"/>
                          <a:cs typeface="Arial" pitchFamily="34" charset="0"/>
                        </a:rPr>
                        <a:t>scaled</a:t>
                      </a:r>
                      <a:endParaRPr lang="zh-CN" altLang="en-US" sz="1600" dirty="0">
                        <a:solidFill>
                          <a:srgbClr val="000000"/>
                        </a:solidFill>
                        <a:latin typeface="Arial" pitchFamily="34" charset="0"/>
                        <a:cs typeface="Arial" pitchFamily="34" charset="0"/>
                      </a:endParaRPr>
                    </a:p>
                  </a:txBody>
                  <a:tcPr marL="91439" marR="91439"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b="1" dirty="0">
                          <a:solidFill>
                            <a:srgbClr val="FF0000"/>
                          </a:solidFill>
                          <a:latin typeface="Arial" pitchFamily="34" charset="0"/>
                          <a:cs typeface="Arial" pitchFamily="34" charset="0"/>
                        </a:rPr>
                        <a:t>Add r3,100(r1)[r2]</a:t>
                      </a:r>
                      <a:endParaRPr lang="zh-CN" altLang="en-US" sz="1600" b="1" dirty="0">
                        <a:solidFill>
                          <a:srgbClr val="FF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altLang="zh-CN" sz="1600" dirty="0">
                          <a:solidFill>
                            <a:srgbClr val="000000"/>
                          </a:solidFill>
                          <a:latin typeface="Arial" pitchFamily="34" charset="0"/>
                          <a:cs typeface="Arial" pitchFamily="34" charset="0"/>
                        </a:rPr>
                        <a:t>R[r3] ←R[r3]+M[100+R[r2]+R[r1]*d]</a:t>
                      </a:r>
                      <a:endParaRPr lang="zh-CN" altLang="en-US" sz="1600" dirty="0">
                        <a:solidFill>
                          <a:srgbClr val="000000"/>
                        </a:solidFill>
                        <a:latin typeface="Arial" pitchFamily="34" charset="0"/>
                        <a:cs typeface="Arial" pitchFamily="34" charset="0"/>
                      </a:endParaRPr>
                    </a:p>
                  </a:txBody>
                  <a:tcPr marL="91439" marR="91439">
                    <a:lnL w="0" cap="flat" cmpd="sng" algn="ctr">
                      <a:solidFill>
                        <a:srgbClr val="000000"/>
                      </a:solidFill>
                      <a:prstDash val="solid"/>
                      <a:round/>
                      <a:headEnd type="none" w="med" len="med"/>
                      <a:tailEnd type="none" w="med" len="med"/>
                    </a:lnL>
                    <a:lnR w="1"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77443"/>
    </mc:Choice>
    <mc:Fallback xmlns="">
      <p:transition spd="slow" advTm="7744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85750" y="428625"/>
            <a:ext cx="5276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zh-CN" sz="2800">
                <a:latin typeface="Arial" panose="020B0604020202020204" pitchFamily="34" charset="0"/>
              </a:rPr>
              <a:t>Addressing Modes Visualization</a:t>
            </a:r>
            <a:endParaRPr kumimoji="0" lang="en-US" altLang="zh-CN" sz="2800">
              <a:solidFill>
                <a:srgbClr val="000000"/>
              </a:solidFill>
              <a:latin typeface="Arial" panose="020B0604020202020204" pitchFamily="34" charset="0"/>
              <a:cs typeface="Arial" panose="020B0604020202020204" pitchFamily="34" charset="0"/>
            </a:endParaRPr>
          </a:p>
        </p:txBody>
      </p:sp>
      <p:sp>
        <p:nvSpPr>
          <p:cNvPr id="11469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Text Box 3"/>
          <p:cNvSpPr txBox="1">
            <a:spLocks noChangeArrowheads="1"/>
          </p:cNvSpPr>
          <p:nvPr/>
        </p:nvSpPr>
        <p:spPr bwMode="auto">
          <a:xfrm>
            <a:off x="1981200" y="2360613"/>
            <a:ext cx="620713"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imm</a:t>
            </a:r>
            <a:endParaRPr kumimoji="0" lang="en-US" altLang="zh-CN" sz="1600" kern="0">
              <a:solidFill>
                <a:sysClr val="windowText" lastClr="000000"/>
              </a:solidFill>
            </a:endParaRPr>
          </a:p>
        </p:txBody>
      </p:sp>
      <p:sp>
        <p:nvSpPr>
          <p:cNvPr id="114693" name="Text Box 4"/>
          <p:cNvSpPr txBox="1">
            <a:spLocks noChangeArrowheads="1"/>
          </p:cNvSpPr>
          <p:nvPr/>
        </p:nvSpPr>
        <p:spPr bwMode="auto">
          <a:xfrm>
            <a:off x="533400" y="2355850"/>
            <a:ext cx="126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Immediate</a:t>
            </a:r>
            <a:endParaRPr lang="en-US" altLang="zh-CN" sz="1600">
              <a:latin typeface="Arial" panose="020B0604020202020204" pitchFamily="34" charset="0"/>
            </a:endParaRPr>
          </a:p>
        </p:txBody>
      </p:sp>
      <p:sp>
        <p:nvSpPr>
          <p:cNvPr id="114694" name="Rectangle 5"/>
          <p:cNvSpPr>
            <a:spLocks noChangeArrowheads="1"/>
          </p:cNvSpPr>
          <p:nvPr/>
        </p:nvSpPr>
        <p:spPr bwMode="auto">
          <a:xfrm>
            <a:off x="3352800" y="29527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695" name="Rectangle 6"/>
          <p:cNvSpPr>
            <a:spLocks noChangeArrowheads="1"/>
          </p:cNvSpPr>
          <p:nvPr/>
        </p:nvSpPr>
        <p:spPr bwMode="auto">
          <a:xfrm>
            <a:off x="3352800" y="31051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696" name="Rectangle 7"/>
          <p:cNvSpPr>
            <a:spLocks noChangeArrowheads="1"/>
          </p:cNvSpPr>
          <p:nvPr/>
        </p:nvSpPr>
        <p:spPr bwMode="auto">
          <a:xfrm>
            <a:off x="3352800" y="32575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697" name="Rectangle 8"/>
          <p:cNvSpPr>
            <a:spLocks noChangeArrowheads="1"/>
          </p:cNvSpPr>
          <p:nvPr/>
        </p:nvSpPr>
        <p:spPr bwMode="auto">
          <a:xfrm>
            <a:off x="3352800" y="34099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698" name="Text Box 9"/>
          <p:cNvSpPr txBox="1">
            <a:spLocks noChangeArrowheads="1"/>
          </p:cNvSpPr>
          <p:nvPr/>
        </p:nvSpPr>
        <p:spPr bwMode="auto">
          <a:xfrm>
            <a:off x="609600" y="3117850"/>
            <a:ext cx="1044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Register</a:t>
            </a:r>
            <a:endParaRPr lang="en-US" altLang="zh-CN" sz="1600">
              <a:latin typeface="Arial" panose="020B0604020202020204" pitchFamily="34" charset="0"/>
            </a:endParaRPr>
          </a:p>
        </p:txBody>
      </p:sp>
      <p:sp>
        <p:nvSpPr>
          <p:cNvPr id="313" name="Text Box 10"/>
          <p:cNvSpPr txBox="1">
            <a:spLocks noChangeArrowheads="1"/>
          </p:cNvSpPr>
          <p:nvPr/>
        </p:nvSpPr>
        <p:spPr bwMode="auto">
          <a:xfrm>
            <a:off x="2057400" y="3046413"/>
            <a:ext cx="517525"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a:t>
            </a:r>
            <a:endParaRPr kumimoji="0" lang="en-US" altLang="zh-CN" sz="1600" kern="0">
              <a:solidFill>
                <a:sysClr val="windowText" lastClr="000000"/>
              </a:solidFill>
            </a:endParaRPr>
          </a:p>
        </p:txBody>
      </p:sp>
      <p:sp>
        <p:nvSpPr>
          <p:cNvPr id="114700" name="Text Box 11"/>
          <p:cNvSpPr txBox="1">
            <a:spLocks noChangeArrowheads="1"/>
          </p:cNvSpPr>
          <p:nvPr/>
        </p:nvSpPr>
        <p:spPr bwMode="auto">
          <a:xfrm>
            <a:off x="1524000" y="1746250"/>
            <a:ext cx="151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Instr. Field(s)</a:t>
            </a:r>
            <a:endParaRPr lang="en-US" altLang="zh-CN" sz="1600">
              <a:latin typeface="Arial" panose="020B0604020202020204" pitchFamily="34" charset="0"/>
            </a:endParaRPr>
          </a:p>
        </p:txBody>
      </p:sp>
      <p:sp>
        <p:nvSpPr>
          <p:cNvPr id="114701" name="Text Box 12"/>
          <p:cNvSpPr txBox="1">
            <a:spLocks noChangeArrowheads="1"/>
          </p:cNvSpPr>
          <p:nvPr/>
        </p:nvSpPr>
        <p:spPr bwMode="auto">
          <a:xfrm>
            <a:off x="612775" y="1581150"/>
            <a:ext cx="800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Mode</a:t>
            </a:r>
          </a:p>
          <a:p>
            <a:pPr eaLnBrk="1" hangingPunct="1">
              <a:buClr>
                <a:srgbClr val="0000FF"/>
              </a:buClr>
              <a:buFont typeface="Wingdings" panose="05000000000000000000" pitchFamily="2" charset="2"/>
              <a:buNone/>
            </a:pPr>
            <a:r>
              <a:rPr lang="en-US" altLang="zh-CN" sz="1800" u="sng">
                <a:latin typeface="Arial" panose="020B0604020202020204" pitchFamily="34" charset="0"/>
              </a:rPr>
              <a:t>Name</a:t>
            </a:r>
            <a:endParaRPr lang="en-US" altLang="zh-CN" sz="1600">
              <a:latin typeface="Arial" panose="020B0604020202020204" pitchFamily="34" charset="0"/>
            </a:endParaRPr>
          </a:p>
        </p:txBody>
      </p:sp>
      <p:sp>
        <p:nvSpPr>
          <p:cNvPr id="316" name="Freeform 13"/>
          <p:cNvSpPr>
            <a:spLocks/>
          </p:cNvSpPr>
          <p:nvPr/>
        </p:nvSpPr>
        <p:spPr bwMode="auto">
          <a:xfrm>
            <a:off x="2438400" y="3181350"/>
            <a:ext cx="920750" cy="190500"/>
          </a:xfrm>
          <a:custGeom>
            <a:avLst/>
            <a:gdLst/>
            <a:ahLst/>
            <a:cxnLst>
              <a:cxn ang="0">
                <a:pos x="0" y="15"/>
              </a:cxn>
              <a:cxn ang="0">
                <a:pos x="114" y="7"/>
              </a:cxn>
              <a:cxn ang="0">
                <a:pos x="227" y="64"/>
              </a:cxn>
              <a:cxn ang="0">
                <a:pos x="349" y="104"/>
              </a:cxn>
              <a:cxn ang="0">
                <a:pos x="495" y="104"/>
              </a:cxn>
            </a:cxnLst>
            <a:rect l="0" t="0" r="r" b="b"/>
            <a:pathLst>
              <a:path w="495" h="119">
                <a:moveTo>
                  <a:pt x="0" y="15"/>
                </a:moveTo>
                <a:cubicBezTo>
                  <a:pt x="43" y="1"/>
                  <a:pt x="68" y="0"/>
                  <a:pt x="114" y="7"/>
                </a:cubicBezTo>
                <a:cubicBezTo>
                  <a:pt x="159" y="22"/>
                  <a:pt x="185" y="45"/>
                  <a:pt x="227" y="64"/>
                </a:cubicBezTo>
                <a:cubicBezTo>
                  <a:pt x="265" y="81"/>
                  <a:pt x="309" y="91"/>
                  <a:pt x="349" y="104"/>
                </a:cubicBezTo>
                <a:cubicBezTo>
                  <a:pt x="395" y="119"/>
                  <a:pt x="446" y="104"/>
                  <a:pt x="495" y="104"/>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03" name="Text Box 14"/>
          <p:cNvSpPr txBox="1">
            <a:spLocks noChangeArrowheads="1"/>
          </p:cNvSpPr>
          <p:nvPr/>
        </p:nvSpPr>
        <p:spPr bwMode="auto">
          <a:xfrm>
            <a:off x="3200400" y="17462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Reg. File</a:t>
            </a:r>
            <a:endParaRPr lang="en-US" altLang="zh-CN" sz="1600">
              <a:latin typeface="Arial" panose="020B0604020202020204" pitchFamily="34" charset="0"/>
            </a:endParaRPr>
          </a:p>
        </p:txBody>
      </p:sp>
      <p:sp>
        <p:nvSpPr>
          <p:cNvPr id="114704" name="Text Box 15"/>
          <p:cNvSpPr txBox="1">
            <a:spLocks noChangeArrowheads="1"/>
          </p:cNvSpPr>
          <p:nvPr/>
        </p:nvSpPr>
        <p:spPr bwMode="auto">
          <a:xfrm>
            <a:off x="5029200" y="174625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Memory</a:t>
            </a:r>
            <a:endParaRPr lang="en-US" altLang="zh-CN" sz="1600">
              <a:latin typeface="Arial" panose="020B0604020202020204" pitchFamily="34" charset="0"/>
            </a:endParaRPr>
          </a:p>
        </p:txBody>
      </p:sp>
      <p:sp>
        <p:nvSpPr>
          <p:cNvPr id="114705" name="Oval 16"/>
          <p:cNvSpPr>
            <a:spLocks noChangeArrowheads="1"/>
          </p:cNvSpPr>
          <p:nvPr/>
        </p:nvSpPr>
        <p:spPr bwMode="auto">
          <a:xfrm>
            <a:off x="3200400" y="3181350"/>
            <a:ext cx="1219200" cy="3048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06" name="Oval 17"/>
          <p:cNvSpPr>
            <a:spLocks noChangeArrowheads="1"/>
          </p:cNvSpPr>
          <p:nvPr/>
        </p:nvSpPr>
        <p:spPr bwMode="auto">
          <a:xfrm>
            <a:off x="1905000" y="2266950"/>
            <a:ext cx="838200" cy="5334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07" name="Rectangle 18"/>
          <p:cNvSpPr>
            <a:spLocks noChangeArrowheads="1"/>
          </p:cNvSpPr>
          <p:nvPr/>
        </p:nvSpPr>
        <p:spPr bwMode="auto">
          <a:xfrm>
            <a:off x="3352800" y="44005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08" name="Rectangle 19"/>
          <p:cNvSpPr>
            <a:spLocks noChangeArrowheads="1"/>
          </p:cNvSpPr>
          <p:nvPr/>
        </p:nvSpPr>
        <p:spPr bwMode="auto">
          <a:xfrm>
            <a:off x="3352800" y="45529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09" name="Rectangle 20"/>
          <p:cNvSpPr>
            <a:spLocks noChangeArrowheads="1"/>
          </p:cNvSpPr>
          <p:nvPr/>
        </p:nvSpPr>
        <p:spPr bwMode="auto">
          <a:xfrm>
            <a:off x="3352800" y="47053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0" name="Rectangle 21"/>
          <p:cNvSpPr>
            <a:spLocks noChangeArrowheads="1"/>
          </p:cNvSpPr>
          <p:nvPr/>
        </p:nvSpPr>
        <p:spPr bwMode="auto">
          <a:xfrm>
            <a:off x="3352800" y="48577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1" name="Text Box 22"/>
          <p:cNvSpPr txBox="1">
            <a:spLocks noChangeArrowheads="1"/>
          </p:cNvSpPr>
          <p:nvPr/>
        </p:nvSpPr>
        <p:spPr bwMode="auto">
          <a:xfrm>
            <a:off x="639763" y="4565650"/>
            <a:ext cx="941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Indirect</a:t>
            </a:r>
            <a:endParaRPr lang="en-US" altLang="zh-CN" sz="1600">
              <a:latin typeface="Arial" panose="020B0604020202020204" pitchFamily="34" charset="0"/>
            </a:endParaRPr>
          </a:p>
        </p:txBody>
      </p:sp>
      <p:sp>
        <p:nvSpPr>
          <p:cNvPr id="326" name="Text Box 23"/>
          <p:cNvSpPr txBox="1">
            <a:spLocks noChangeArrowheads="1"/>
          </p:cNvSpPr>
          <p:nvPr/>
        </p:nvSpPr>
        <p:spPr bwMode="auto">
          <a:xfrm>
            <a:off x="2057400" y="4494213"/>
            <a:ext cx="517525"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a:t>
            </a:r>
            <a:endParaRPr kumimoji="0" lang="en-US" altLang="zh-CN" sz="1600" kern="0">
              <a:solidFill>
                <a:sysClr val="windowText" lastClr="000000"/>
              </a:solidFill>
            </a:endParaRPr>
          </a:p>
        </p:txBody>
      </p:sp>
      <p:sp>
        <p:nvSpPr>
          <p:cNvPr id="327" name="Freeform 24"/>
          <p:cNvSpPr>
            <a:spLocks/>
          </p:cNvSpPr>
          <p:nvPr/>
        </p:nvSpPr>
        <p:spPr bwMode="auto">
          <a:xfrm>
            <a:off x="2438400" y="4629150"/>
            <a:ext cx="920750" cy="190500"/>
          </a:xfrm>
          <a:custGeom>
            <a:avLst/>
            <a:gdLst/>
            <a:ahLst/>
            <a:cxnLst>
              <a:cxn ang="0">
                <a:pos x="0" y="15"/>
              </a:cxn>
              <a:cxn ang="0">
                <a:pos x="114" y="7"/>
              </a:cxn>
              <a:cxn ang="0">
                <a:pos x="227" y="64"/>
              </a:cxn>
              <a:cxn ang="0">
                <a:pos x="349" y="104"/>
              </a:cxn>
              <a:cxn ang="0">
                <a:pos x="495" y="104"/>
              </a:cxn>
            </a:cxnLst>
            <a:rect l="0" t="0" r="r" b="b"/>
            <a:pathLst>
              <a:path w="495" h="119">
                <a:moveTo>
                  <a:pt x="0" y="15"/>
                </a:moveTo>
                <a:cubicBezTo>
                  <a:pt x="43" y="1"/>
                  <a:pt x="68" y="0"/>
                  <a:pt x="114" y="7"/>
                </a:cubicBezTo>
                <a:cubicBezTo>
                  <a:pt x="159" y="22"/>
                  <a:pt x="185" y="45"/>
                  <a:pt x="227" y="64"/>
                </a:cubicBezTo>
                <a:cubicBezTo>
                  <a:pt x="265" y="81"/>
                  <a:pt x="309" y="91"/>
                  <a:pt x="349" y="104"/>
                </a:cubicBezTo>
                <a:cubicBezTo>
                  <a:pt x="395" y="119"/>
                  <a:pt x="446" y="104"/>
                  <a:pt x="495" y="104"/>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14" name="Oval 25"/>
          <p:cNvSpPr>
            <a:spLocks noChangeArrowheads="1"/>
          </p:cNvSpPr>
          <p:nvPr/>
        </p:nvSpPr>
        <p:spPr bwMode="auto">
          <a:xfrm>
            <a:off x="4953000" y="4476750"/>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5" name="Rectangle 26"/>
          <p:cNvSpPr>
            <a:spLocks noChangeArrowheads="1"/>
          </p:cNvSpPr>
          <p:nvPr/>
        </p:nvSpPr>
        <p:spPr bwMode="auto">
          <a:xfrm>
            <a:off x="5029200" y="4400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6" name="Rectangle 27"/>
          <p:cNvSpPr>
            <a:spLocks noChangeArrowheads="1"/>
          </p:cNvSpPr>
          <p:nvPr/>
        </p:nvSpPr>
        <p:spPr bwMode="auto">
          <a:xfrm>
            <a:off x="5029200" y="4476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7" name="Rectangle 28"/>
          <p:cNvSpPr>
            <a:spLocks noChangeArrowheads="1"/>
          </p:cNvSpPr>
          <p:nvPr/>
        </p:nvSpPr>
        <p:spPr bwMode="auto">
          <a:xfrm>
            <a:off x="5029200" y="45529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8" name="Rectangle 29"/>
          <p:cNvSpPr>
            <a:spLocks noChangeArrowheads="1"/>
          </p:cNvSpPr>
          <p:nvPr/>
        </p:nvSpPr>
        <p:spPr bwMode="auto">
          <a:xfrm>
            <a:off x="5029200" y="46291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19" name="Rectangle 30"/>
          <p:cNvSpPr>
            <a:spLocks noChangeArrowheads="1"/>
          </p:cNvSpPr>
          <p:nvPr/>
        </p:nvSpPr>
        <p:spPr bwMode="auto">
          <a:xfrm>
            <a:off x="5029200" y="47053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0" name="Rectangle 31"/>
          <p:cNvSpPr>
            <a:spLocks noChangeArrowheads="1"/>
          </p:cNvSpPr>
          <p:nvPr/>
        </p:nvSpPr>
        <p:spPr bwMode="auto">
          <a:xfrm>
            <a:off x="5029200" y="4781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1" name="Rectangle 32"/>
          <p:cNvSpPr>
            <a:spLocks noChangeArrowheads="1"/>
          </p:cNvSpPr>
          <p:nvPr/>
        </p:nvSpPr>
        <p:spPr bwMode="auto">
          <a:xfrm>
            <a:off x="5029200" y="4857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2" name="Rectangle 33"/>
          <p:cNvSpPr>
            <a:spLocks noChangeArrowheads="1"/>
          </p:cNvSpPr>
          <p:nvPr/>
        </p:nvSpPr>
        <p:spPr bwMode="auto">
          <a:xfrm>
            <a:off x="5029200" y="49339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3" name="Rectangle 34"/>
          <p:cNvSpPr>
            <a:spLocks noChangeArrowheads="1"/>
          </p:cNvSpPr>
          <p:nvPr/>
        </p:nvSpPr>
        <p:spPr bwMode="auto">
          <a:xfrm>
            <a:off x="5029200" y="50101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38" name="Freeform 35"/>
          <p:cNvSpPr>
            <a:spLocks/>
          </p:cNvSpPr>
          <p:nvPr/>
        </p:nvSpPr>
        <p:spPr bwMode="auto">
          <a:xfrm>
            <a:off x="3797300" y="4522788"/>
            <a:ext cx="1222375" cy="309562"/>
          </a:xfrm>
          <a:custGeom>
            <a:avLst/>
            <a:gdLst/>
            <a:ahLst/>
            <a:cxnLst>
              <a:cxn ang="0">
                <a:pos x="24" y="162"/>
              </a:cxn>
              <a:cxn ang="0">
                <a:pos x="0" y="170"/>
              </a:cxn>
              <a:cxn ang="0">
                <a:pos x="65" y="162"/>
              </a:cxn>
              <a:cxn ang="0">
                <a:pos x="211" y="195"/>
              </a:cxn>
              <a:cxn ang="0">
                <a:pos x="324" y="187"/>
              </a:cxn>
              <a:cxn ang="0">
                <a:pos x="406" y="162"/>
              </a:cxn>
              <a:cxn ang="0">
                <a:pos x="479" y="122"/>
              </a:cxn>
              <a:cxn ang="0">
                <a:pos x="584" y="41"/>
              </a:cxn>
              <a:cxn ang="0">
                <a:pos x="714" y="0"/>
              </a:cxn>
              <a:cxn ang="0">
                <a:pos x="770" y="8"/>
              </a:cxn>
            </a:cxnLst>
            <a:rect l="0" t="0" r="r" b="b"/>
            <a:pathLst>
              <a:path w="770" h="195">
                <a:moveTo>
                  <a:pt x="24" y="162"/>
                </a:moveTo>
                <a:cubicBezTo>
                  <a:pt x="16" y="165"/>
                  <a:pt x="0" y="178"/>
                  <a:pt x="0" y="170"/>
                </a:cubicBezTo>
                <a:cubicBezTo>
                  <a:pt x="0" y="143"/>
                  <a:pt x="41" y="157"/>
                  <a:pt x="65" y="162"/>
                </a:cubicBezTo>
                <a:cubicBezTo>
                  <a:pt x="114" y="173"/>
                  <a:pt x="161" y="187"/>
                  <a:pt x="211" y="195"/>
                </a:cubicBezTo>
                <a:cubicBezTo>
                  <a:pt x="249" y="192"/>
                  <a:pt x="286" y="191"/>
                  <a:pt x="324" y="187"/>
                </a:cubicBezTo>
                <a:cubicBezTo>
                  <a:pt x="352" y="184"/>
                  <a:pt x="406" y="162"/>
                  <a:pt x="406" y="162"/>
                </a:cubicBezTo>
                <a:cubicBezTo>
                  <a:pt x="430" y="146"/>
                  <a:pt x="457" y="140"/>
                  <a:pt x="479" y="122"/>
                </a:cubicBezTo>
                <a:cubicBezTo>
                  <a:pt x="510" y="97"/>
                  <a:pt x="547" y="60"/>
                  <a:pt x="584" y="41"/>
                </a:cubicBezTo>
                <a:cubicBezTo>
                  <a:pt x="623" y="21"/>
                  <a:pt x="671" y="10"/>
                  <a:pt x="714" y="0"/>
                </a:cubicBezTo>
                <a:cubicBezTo>
                  <a:pt x="733" y="3"/>
                  <a:pt x="770" y="8"/>
                  <a:pt x="770" y="8"/>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25" name="Text Box 36"/>
          <p:cNvSpPr txBox="1">
            <a:spLocks noChangeArrowheads="1"/>
          </p:cNvSpPr>
          <p:nvPr/>
        </p:nvSpPr>
        <p:spPr bwMode="auto">
          <a:xfrm>
            <a:off x="715963" y="387985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Direct</a:t>
            </a:r>
            <a:endParaRPr lang="en-US" altLang="zh-CN" sz="1600">
              <a:latin typeface="Arial" panose="020B0604020202020204" pitchFamily="34" charset="0"/>
            </a:endParaRPr>
          </a:p>
        </p:txBody>
      </p:sp>
      <p:sp>
        <p:nvSpPr>
          <p:cNvPr id="340" name="Text Box 37"/>
          <p:cNvSpPr txBox="1">
            <a:spLocks noChangeArrowheads="1"/>
          </p:cNvSpPr>
          <p:nvPr/>
        </p:nvSpPr>
        <p:spPr bwMode="auto">
          <a:xfrm>
            <a:off x="1993900" y="3808413"/>
            <a:ext cx="646113"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addr</a:t>
            </a:r>
            <a:endParaRPr kumimoji="0" lang="en-US" altLang="zh-CN" sz="1600" kern="0">
              <a:solidFill>
                <a:sysClr val="windowText" lastClr="000000"/>
              </a:solidFill>
            </a:endParaRPr>
          </a:p>
        </p:txBody>
      </p:sp>
      <p:sp>
        <p:nvSpPr>
          <p:cNvPr id="114727" name="Oval 38"/>
          <p:cNvSpPr>
            <a:spLocks noChangeArrowheads="1"/>
          </p:cNvSpPr>
          <p:nvPr/>
        </p:nvSpPr>
        <p:spPr bwMode="auto">
          <a:xfrm>
            <a:off x="4953000" y="3790950"/>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8" name="Rectangle 39"/>
          <p:cNvSpPr>
            <a:spLocks noChangeArrowheads="1"/>
          </p:cNvSpPr>
          <p:nvPr/>
        </p:nvSpPr>
        <p:spPr bwMode="auto">
          <a:xfrm>
            <a:off x="5029200" y="34861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29" name="Rectangle 40"/>
          <p:cNvSpPr>
            <a:spLocks noChangeArrowheads="1"/>
          </p:cNvSpPr>
          <p:nvPr/>
        </p:nvSpPr>
        <p:spPr bwMode="auto">
          <a:xfrm>
            <a:off x="5029200" y="35623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0" name="Rectangle 41"/>
          <p:cNvSpPr>
            <a:spLocks noChangeArrowheads="1"/>
          </p:cNvSpPr>
          <p:nvPr/>
        </p:nvSpPr>
        <p:spPr bwMode="auto">
          <a:xfrm>
            <a:off x="5029200" y="3638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1" name="Rectangle 42"/>
          <p:cNvSpPr>
            <a:spLocks noChangeArrowheads="1"/>
          </p:cNvSpPr>
          <p:nvPr/>
        </p:nvSpPr>
        <p:spPr bwMode="auto">
          <a:xfrm>
            <a:off x="5029200" y="3714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2" name="Rectangle 43"/>
          <p:cNvSpPr>
            <a:spLocks noChangeArrowheads="1"/>
          </p:cNvSpPr>
          <p:nvPr/>
        </p:nvSpPr>
        <p:spPr bwMode="auto">
          <a:xfrm>
            <a:off x="5029200" y="37909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3" name="Rectangle 44"/>
          <p:cNvSpPr>
            <a:spLocks noChangeArrowheads="1"/>
          </p:cNvSpPr>
          <p:nvPr/>
        </p:nvSpPr>
        <p:spPr bwMode="auto">
          <a:xfrm>
            <a:off x="5029200" y="38671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4" name="Rectangle 45"/>
          <p:cNvSpPr>
            <a:spLocks noChangeArrowheads="1"/>
          </p:cNvSpPr>
          <p:nvPr/>
        </p:nvSpPr>
        <p:spPr bwMode="auto">
          <a:xfrm>
            <a:off x="5029200" y="39433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5" name="Rectangle 46"/>
          <p:cNvSpPr>
            <a:spLocks noChangeArrowheads="1"/>
          </p:cNvSpPr>
          <p:nvPr/>
        </p:nvSpPr>
        <p:spPr bwMode="auto">
          <a:xfrm>
            <a:off x="5029200" y="4019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6" name="Rectangle 47"/>
          <p:cNvSpPr>
            <a:spLocks noChangeArrowheads="1"/>
          </p:cNvSpPr>
          <p:nvPr/>
        </p:nvSpPr>
        <p:spPr bwMode="auto">
          <a:xfrm>
            <a:off x="5029200" y="4095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51" name="Freeform 48"/>
          <p:cNvSpPr>
            <a:spLocks/>
          </p:cNvSpPr>
          <p:nvPr/>
        </p:nvSpPr>
        <p:spPr bwMode="auto">
          <a:xfrm>
            <a:off x="2514600" y="3836988"/>
            <a:ext cx="2505075" cy="258762"/>
          </a:xfrm>
          <a:custGeom>
            <a:avLst/>
            <a:gdLst/>
            <a:ahLst/>
            <a:cxnLst>
              <a:cxn ang="0">
                <a:pos x="24" y="162"/>
              </a:cxn>
              <a:cxn ang="0">
                <a:pos x="0" y="170"/>
              </a:cxn>
              <a:cxn ang="0">
                <a:pos x="65" y="162"/>
              </a:cxn>
              <a:cxn ang="0">
                <a:pos x="211" y="195"/>
              </a:cxn>
              <a:cxn ang="0">
                <a:pos x="324" y="187"/>
              </a:cxn>
              <a:cxn ang="0">
                <a:pos x="406" y="162"/>
              </a:cxn>
              <a:cxn ang="0">
                <a:pos x="479" y="122"/>
              </a:cxn>
              <a:cxn ang="0">
                <a:pos x="584" y="41"/>
              </a:cxn>
              <a:cxn ang="0">
                <a:pos x="714" y="0"/>
              </a:cxn>
              <a:cxn ang="0">
                <a:pos x="770" y="8"/>
              </a:cxn>
            </a:cxnLst>
            <a:rect l="0" t="0" r="r" b="b"/>
            <a:pathLst>
              <a:path w="770" h="195">
                <a:moveTo>
                  <a:pt x="24" y="162"/>
                </a:moveTo>
                <a:cubicBezTo>
                  <a:pt x="16" y="165"/>
                  <a:pt x="0" y="178"/>
                  <a:pt x="0" y="170"/>
                </a:cubicBezTo>
                <a:cubicBezTo>
                  <a:pt x="0" y="143"/>
                  <a:pt x="41" y="157"/>
                  <a:pt x="65" y="162"/>
                </a:cubicBezTo>
                <a:cubicBezTo>
                  <a:pt x="114" y="173"/>
                  <a:pt x="161" y="187"/>
                  <a:pt x="211" y="195"/>
                </a:cubicBezTo>
                <a:cubicBezTo>
                  <a:pt x="249" y="192"/>
                  <a:pt x="286" y="191"/>
                  <a:pt x="324" y="187"/>
                </a:cubicBezTo>
                <a:cubicBezTo>
                  <a:pt x="352" y="184"/>
                  <a:pt x="406" y="162"/>
                  <a:pt x="406" y="162"/>
                </a:cubicBezTo>
                <a:cubicBezTo>
                  <a:pt x="430" y="146"/>
                  <a:pt x="457" y="140"/>
                  <a:pt x="479" y="122"/>
                </a:cubicBezTo>
                <a:cubicBezTo>
                  <a:pt x="510" y="97"/>
                  <a:pt x="547" y="60"/>
                  <a:pt x="584" y="41"/>
                </a:cubicBezTo>
                <a:cubicBezTo>
                  <a:pt x="623" y="21"/>
                  <a:pt x="671" y="10"/>
                  <a:pt x="714" y="0"/>
                </a:cubicBezTo>
                <a:cubicBezTo>
                  <a:pt x="733" y="3"/>
                  <a:pt x="770" y="8"/>
                  <a:pt x="770" y="8"/>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38" name="Rectangle 49"/>
          <p:cNvSpPr>
            <a:spLocks noChangeArrowheads="1"/>
          </p:cNvSpPr>
          <p:nvPr/>
        </p:nvSpPr>
        <p:spPr bwMode="auto">
          <a:xfrm>
            <a:off x="3352800" y="53911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39" name="Rectangle 50"/>
          <p:cNvSpPr>
            <a:spLocks noChangeArrowheads="1"/>
          </p:cNvSpPr>
          <p:nvPr/>
        </p:nvSpPr>
        <p:spPr bwMode="auto">
          <a:xfrm>
            <a:off x="3352800" y="55435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0" name="Rectangle 51"/>
          <p:cNvSpPr>
            <a:spLocks noChangeArrowheads="1"/>
          </p:cNvSpPr>
          <p:nvPr/>
        </p:nvSpPr>
        <p:spPr bwMode="auto">
          <a:xfrm>
            <a:off x="3352800" y="56959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1" name="Rectangle 52"/>
          <p:cNvSpPr>
            <a:spLocks noChangeArrowheads="1"/>
          </p:cNvSpPr>
          <p:nvPr/>
        </p:nvSpPr>
        <p:spPr bwMode="auto">
          <a:xfrm>
            <a:off x="3352800" y="584835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2" name="Text Box 53"/>
          <p:cNvSpPr txBox="1">
            <a:spLocks noChangeArrowheads="1"/>
          </p:cNvSpPr>
          <p:nvPr/>
        </p:nvSpPr>
        <p:spPr bwMode="auto">
          <a:xfrm>
            <a:off x="339725" y="5556250"/>
            <a:ext cx="158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Displacement</a:t>
            </a:r>
            <a:endParaRPr lang="en-US" altLang="zh-CN" sz="1600">
              <a:latin typeface="Arial" panose="020B0604020202020204" pitchFamily="34" charset="0"/>
            </a:endParaRPr>
          </a:p>
        </p:txBody>
      </p:sp>
      <p:sp>
        <p:nvSpPr>
          <p:cNvPr id="357" name="Text Box 54"/>
          <p:cNvSpPr txBox="1">
            <a:spLocks noChangeArrowheads="1"/>
          </p:cNvSpPr>
          <p:nvPr/>
        </p:nvSpPr>
        <p:spPr bwMode="auto">
          <a:xfrm>
            <a:off x="1905000" y="5484813"/>
            <a:ext cx="517525"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a:t>
            </a:r>
            <a:endParaRPr kumimoji="0" lang="en-US" altLang="zh-CN" sz="1600" kern="0">
              <a:solidFill>
                <a:sysClr val="windowText" lastClr="000000"/>
              </a:solidFill>
            </a:endParaRPr>
          </a:p>
        </p:txBody>
      </p:sp>
      <p:sp>
        <p:nvSpPr>
          <p:cNvPr id="114744" name="Oval 55"/>
          <p:cNvSpPr>
            <a:spLocks noChangeArrowheads="1"/>
          </p:cNvSpPr>
          <p:nvPr/>
        </p:nvSpPr>
        <p:spPr bwMode="auto">
          <a:xfrm>
            <a:off x="6324600" y="6000750"/>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5" name="Rectangle 56"/>
          <p:cNvSpPr>
            <a:spLocks noChangeArrowheads="1"/>
          </p:cNvSpPr>
          <p:nvPr/>
        </p:nvSpPr>
        <p:spPr bwMode="auto">
          <a:xfrm>
            <a:off x="6324600" y="54673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6" name="Rectangle 57"/>
          <p:cNvSpPr>
            <a:spLocks noChangeArrowheads="1"/>
          </p:cNvSpPr>
          <p:nvPr/>
        </p:nvSpPr>
        <p:spPr bwMode="auto">
          <a:xfrm>
            <a:off x="6324600" y="5543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7" name="Rectangle 58"/>
          <p:cNvSpPr>
            <a:spLocks noChangeArrowheads="1"/>
          </p:cNvSpPr>
          <p:nvPr/>
        </p:nvSpPr>
        <p:spPr bwMode="auto">
          <a:xfrm>
            <a:off x="6324600" y="5619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8" name="Rectangle 59"/>
          <p:cNvSpPr>
            <a:spLocks noChangeArrowheads="1"/>
          </p:cNvSpPr>
          <p:nvPr/>
        </p:nvSpPr>
        <p:spPr bwMode="auto">
          <a:xfrm>
            <a:off x="6324600" y="56959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49" name="Rectangle 60"/>
          <p:cNvSpPr>
            <a:spLocks noChangeArrowheads="1"/>
          </p:cNvSpPr>
          <p:nvPr/>
        </p:nvSpPr>
        <p:spPr bwMode="auto">
          <a:xfrm>
            <a:off x="6324600" y="57721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50" name="Rectangle 61"/>
          <p:cNvSpPr>
            <a:spLocks noChangeArrowheads="1"/>
          </p:cNvSpPr>
          <p:nvPr/>
        </p:nvSpPr>
        <p:spPr bwMode="auto">
          <a:xfrm>
            <a:off x="6324600" y="58483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51" name="Rectangle 62"/>
          <p:cNvSpPr>
            <a:spLocks noChangeArrowheads="1"/>
          </p:cNvSpPr>
          <p:nvPr/>
        </p:nvSpPr>
        <p:spPr bwMode="auto">
          <a:xfrm>
            <a:off x="6324600" y="59245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52" name="Rectangle 63"/>
          <p:cNvSpPr>
            <a:spLocks noChangeArrowheads="1"/>
          </p:cNvSpPr>
          <p:nvPr/>
        </p:nvSpPr>
        <p:spPr bwMode="auto">
          <a:xfrm>
            <a:off x="6324600" y="60007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4753" name="Rectangle 64"/>
          <p:cNvSpPr>
            <a:spLocks noChangeArrowheads="1"/>
          </p:cNvSpPr>
          <p:nvPr/>
        </p:nvSpPr>
        <p:spPr bwMode="auto">
          <a:xfrm>
            <a:off x="6324600" y="607695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68" name="Text Box 65"/>
          <p:cNvSpPr txBox="1">
            <a:spLocks noChangeArrowheads="1"/>
          </p:cNvSpPr>
          <p:nvPr/>
        </p:nvSpPr>
        <p:spPr bwMode="auto">
          <a:xfrm>
            <a:off x="2438400" y="5484813"/>
            <a:ext cx="620713" cy="369887"/>
          </a:xfrm>
          <a:prstGeom prst="rect">
            <a:avLst/>
          </a:prstGeom>
          <a:noFill/>
          <a:ln w="9525">
            <a:solidFill>
              <a:srgbClr val="000000"/>
            </a:solidFill>
            <a:miter lim="800000"/>
            <a:headEnd/>
            <a:tailEnd/>
          </a:ln>
          <a:effectLst/>
        </p:spPr>
        <p:txBody>
          <a:bodyPr wrap="none"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imm</a:t>
            </a:r>
            <a:endParaRPr kumimoji="0" lang="en-US" altLang="zh-CN" sz="1600" kern="0">
              <a:solidFill>
                <a:sysClr val="windowText" lastClr="000000"/>
              </a:solidFill>
            </a:endParaRPr>
          </a:p>
        </p:txBody>
      </p:sp>
      <p:sp>
        <p:nvSpPr>
          <p:cNvPr id="369" name="Freeform 66"/>
          <p:cNvSpPr>
            <a:spLocks/>
          </p:cNvSpPr>
          <p:nvPr/>
        </p:nvSpPr>
        <p:spPr bwMode="auto">
          <a:xfrm>
            <a:off x="2174875" y="5059363"/>
            <a:ext cx="1184275" cy="501650"/>
          </a:xfrm>
          <a:custGeom>
            <a:avLst/>
            <a:gdLst/>
            <a:ahLst/>
            <a:cxnLst>
              <a:cxn ang="0">
                <a:pos x="0" y="316"/>
              </a:cxn>
              <a:cxn ang="0">
                <a:pos x="211" y="0"/>
              </a:cxn>
              <a:cxn ang="0">
                <a:pos x="365" y="8"/>
              </a:cxn>
              <a:cxn ang="0">
                <a:pos x="446" y="32"/>
              </a:cxn>
              <a:cxn ang="0">
                <a:pos x="568" y="146"/>
              </a:cxn>
              <a:cxn ang="0">
                <a:pos x="617" y="210"/>
              </a:cxn>
              <a:cxn ang="0">
                <a:pos x="698" y="275"/>
              </a:cxn>
              <a:cxn ang="0">
                <a:pos x="746" y="292"/>
              </a:cxn>
            </a:cxnLst>
            <a:rect l="0" t="0" r="r" b="b"/>
            <a:pathLst>
              <a:path w="746" h="316">
                <a:moveTo>
                  <a:pt x="0" y="316"/>
                </a:moveTo>
                <a:cubicBezTo>
                  <a:pt x="37" y="182"/>
                  <a:pt x="54" y="39"/>
                  <a:pt x="211" y="0"/>
                </a:cubicBezTo>
                <a:cubicBezTo>
                  <a:pt x="262" y="3"/>
                  <a:pt x="314" y="4"/>
                  <a:pt x="365" y="8"/>
                </a:cubicBezTo>
                <a:cubicBezTo>
                  <a:pt x="393" y="10"/>
                  <a:pt x="446" y="32"/>
                  <a:pt x="446" y="32"/>
                </a:cubicBezTo>
                <a:cubicBezTo>
                  <a:pt x="486" y="70"/>
                  <a:pt x="534" y="102"/>
                  <a:pt x="568" y="146"/>
                </a:cubicBezTo>
                <a:cubicBezTo>
                  <a:pt x="624" y="219"/>
                  <a:pt x="578" y="173"/>
                  <a:pt x="617" y="210"/>
                </a:cubicBezTo>
                <a:cubicBezTo>
                  <a:pt x="632" y="257"/>
                  <a:pt x="652" y="260"/>
                  <a:pt x="698" y="275"/>
                </a:cubicBezTo>
                <a:cubicBezTo>
                  <a:pt x="714" y="280"/>
                  <a:pt x="746" y="292"/>
                  <a:pt x="746" y="292"/>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56" name="AutoShape 67"/>
          <p:cNvSpPr>
            <a:spLocks noChangeArrowheads="1"/>
          </p:cNvSpPr>
          <p:nvPr/>
        </p:nvSpPr>
        <p:spPr bwMode="auto">
          <a:xfrm>
            <a:off x="5003800" y="5645150"/>
            <a:ext cx="609600" cy="457200"/>
          </a:xfrm>
          <a:prstGeom prst="chevron">
            <a:avLst>
              <a:gd name="adj" fmla="val 3333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71" name="Freeform 68"/>
          <p:cNvSpPr>
            <a:spLocks/>
          </p:cNvSpPr>
          <p:nvPr/>
        </p:nvSpPr>
        <p:spPr bwMode="auto">
          <a:xfrm>
            <a:off x="3900488" y="5329238"/>
            <a:ext cx="1204912" cy="442912"/>
          </a:xfrm>
          <a:custGeom>
            <a:avLst/>
            <a:gdLst/>
            <a:ahLst/>
            <a:cxnLst>
              <a:cxn ang="0">
                <a:pos x="0" y="97"/>
              </a:cxn>
              <a:cxn ang="0">
                <a:pos x="211" y="32"/>
              </a:cxn>
              <a:cxn ang="0">
                <a:pos x="324" y="0"/>
              </a:cxn>
              <a:cxn ang="0">
                <a:pos x="381" y="16"/>
              </a:cxn>
              <a:cxn ang="0">
                <a:pos x="470" y="89"/>
              </a:cxn>
              <a:cxn ang="0">
                <a:pos x="551" y="203"/>
              </a:cxn>
              <a:cxn ang="0">
                <a:pos x="600" y="227"/>
              </a:cxn>
              <a:cxn ang="0">
                <a:pos x="722" y="259"/>
              </a:cxn>
            </a:cxnLst>
            <a:rect l="0" t="0" r="r" b="b"/>
            <a:pathLst>
              <a:path w="722" h="259">
                <a:moveTo>
                  <a:pt x="0" y="97"/>
                </a:moveTo>
                <a:cubicBezTo>
                  <a:pt x="72" y="79"/>
                  <a:pt x="141" y="55"/>
                  <a:pt x="211" y="32"/>
                </a:cubicBezTo>
                <a:cubicBezTo>
                  <a:pt x="248" y="7"/>
                  <a:pt x="280" y="6"/>
                  <a:pt x="324" y="0"/>
                </a:cubicBezTo>
                <a:cubicBezTo>
                  <a:pt x="343" y="6"/>
                  <a:pt x="363" y="8"/>
                  <a:pt x="381" y="16"/>
                </a:cubicBezTo>
                <a:cubicBezTo>
                  <a:pt x="416" y="31"/>
                  <a:pt x="438" y="68"/>
                  <a:pt x="470" y="89"/>
                </a:cubicBezTo>
                <a:cubicBezTo>
                  <a:pt x="497" y="127"/>
                  <a:pt x="526" y="163"/>
                  <a:pt x="551" y="203"/>
                </a:cubicBezTo>
                <a:cubicBezTo>
                  <a:pt x="561" y="219"/>
                  <a:pt x="585" y="220"/>
                  <a:pt x="600" y="227"/>
                </a:cubicBezTo>
                <a:cubicBezTo>
                  <a:pt x="641" y="247"/>
                  <a:pt x="673" y="259"/>
                  <a:pt x="722" y="259"/>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58" name="Text Box 69"/>
          <p:cNvSpPr txBox="1">
            <a:spLocks noChangeArrowheads="1"/>
          </p:cNvSpPr>
          <p:nvPr/>
        </p:nvSpPr>
        <p:spPr bwMode="auto">
          <a:xfrm>
            <a:off x="5168900" y="57197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a:t>
            </a:r>
          </a:p>
        </p:txBody>
      </p:sp>
      <p:sp>
        <p:nvSpPr>
          <p:cNvPr id="373" name="Freeform 70"/>
          <p:cNvSpPr>
            <a:spLocks/>
          </p:cNvSpPr>
          <p:nvPr/>
        </p:nvSpPr>
        <p:spPr bwMode="auto">
          <a:xfrm>
            <a:off x="2643188" y="5805488"/>
            <a:ext cx="2462212" cy="476250"/>
          </a:xfrm>
          <a:custGeom>
            <a:avLst/>
            <a:gdLst/>
            <a:ahLst/>
            <a:cxnLst>
              <a:cxn ang="0">
                <a:pos x="62" y="0"/>
              </a:cxn>
              <a:cxn ang="0">
                <a:pos x="297" y="276"/>
              </a:cxn>
              <a:cxn ang="0">
                <a:pos x="346" y="284"/>
              </a:cxn>
              <a:cxn ang="0">
                <a:pos x="476" y="300"/>
              </a:cxn>
              <a:cxn ang="0">
                <a:pos x="1027" y="259"/>
              </a:cxn>
              <a:cxn ang="0">
                <a:pos x="1360" y="170"/>
              </a:cxn>
              <a:cxn ang="0">
                <a:pos x="1522" y="121"/>
              </a:cxn>
              <a:cxn ang="0">
                <a:pos x="1611" y="121"/>
              </a:cxn>
            </a:cxnLst>
            <a:rect l="0" t="0" r="r" b="b"/>
            <a:pathLst>
              <a:path w="1611" h="300">
                <a:moveTo>
                  <a:pt x="62" y="0"/>
                </a:moveTo>
                <a:cubicBezTo>
                  <a:pt x="0" y="187"/>
                  <a:pt x="154" y="246"/>
                  <a:pt x="297" y="276"/>
                </a:cubicBezTo>
                <a:cubicBezTo>
                  <a:pt x="313" y="279"/>
                  <a:pt x="330" y="282"/>
                  <a:pt x="346" y="284"/>
                </a:cubicBezTo>
                <a:cubicBezTo>
                  <a:pt x="389" y="290"/>
                  <a:pt x="476" y="300"/>
                  <a:pt x="476" y="300"/>
                </a:cubicBezTo>
                <a:cubicBezTo>
                  <a:pt x="670" y="295"/>
                  <a:pt x="840" y="290"/>
                  <a:pt x="1027" y="259"/>
                </a:cubicBezTo>
                <a:cubicBezTo>
                  <a:pt x="1142" y="240"/>
                  <a:pt x="1243" y="183"/>
                  <a:pt x="1360" y="170"/>
                </a:cubicBezTo>
                <a:cubicBezTo>
                  <a:pt x="1400" y="160"/>
                  <a:pt x="1492" y="121"/>
                  <a:pt x="1522" y="121"/>
                </a:cubicBezTo>
                <a:cubicBezTo>
                  <a:pt x="1552" y="121"/>
                  <a:pt x="1581" y="121"/>
                  <a:pt x="1611" y="121"/>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374" name="Freeform 71"/>
          <p:cNvSpPr>
            <a:spLocks/>
          </p:cNvSpPr>
          <p:nvPr/>
        </p:nvSpPr>
        <p:spPr bwMode="auto">
          <a:xfrm>
            <a:off x="5611813" y="5868988"/>
            <a:ext cx="722312" cy="219075"/>
          </a:xfrm>
          <a:custGeom>
            <a:avLst/>
            <a:gdLst/>
            <a:ahLst/>
            <a:cxnLst>
              <a:cxn ang="0">
                <a:pos x="0" y="0"/>
              </a:cxn>
              <a:cxn ang="0">
                <a:pos x="130" y="65"/>
              </a:cxn>
              <a:cxn ang="0">
                <a:pos x="155" y="90"/>
              </a:cxn>
              <a:cxn ang="0">
                <a:pos x="292" y="138"/>
              </a:cxn>
              <a:cxn ang="0">
                <a:pos x="382" y="130"/>
              </a:cxn>
              <a:cxn ang="0">
                <a:pos x="455" y="114"/>
              </a:cxn>
            </a:cxnLst>
            <a:rect l="0" t="0" r="r" b="b"/>
            <a:pathLst>
              <a:path w="455" h="138">
                <a:moveTo>
                  <a:pt x="0" y="0"/>
                </a:moveTo>
                <a:cubicBezTo>
                  <a:pt x="47" y="13"/>
                  <a:pt x="95" y="30"/>
                  <a:pt x="130" y="65"/>
                </a:cubicBezTo>
                <a:cubicBezTo>
                  <a:pt x="138" y="73"/>
                  <a:pt x="145" y="83"/>
                  <a:pt x="155" y="90"/>
                </a:cubicBezTo>
                <a:cubicBezTo>
                  <a:pt x="194" y="117"/>
                  <a:pt x="245" y="129"/>
                  <a:pt x="292" y="138"/>
                </a:cubicBezTo>
                <a:cubicBezTo>
                  <a:pt x="322" y="135"/>
                  <a:pt x="352" y="134"/>
                  <a:pt x="382" y="130"/>
                </a:cubicBezTo>
                <a:cubicBezTo>
                  <a:pt x="408" y="127"/>
                  <a:pt x="429" y="114"/>
                  <a:pt x="455" y="114"/>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375" name="Freeform 72"/>
          <p:cNvSpPr>
            <a:spLocks/>
          </p:cNvSpPr>
          <p:nvPr/>
        </p:nvSpPr>
        <p:spPr bwMode="auto">
          <a:xfrm>
            <a:off x="4441825" y="5341938"/>
            <a:ext cx="1892300" cy="347662"/>
          </a:xfrm>
          <a:custGeom>
            <a:avLst/>
            <a:gdLst/>
            <a:ahLst/>
            <a:cxnLst>
              <a:cxn ang="0">
                <a:pos x="0" y="0"/>
              </a:cxn>
              <a:cxn ang="0">
                <a:pos x="413" y="49"/>
              </a:cxn>
              <a:cxn ang="0">
                <a:pos x="656" y="122"/>
              </a:cxn>
              <a:cxn ang="0">
                <a:pos x="778" y="170"/>
              </a:cxn>
              <a:cxn ang="0">
                <a:pos x="1062" y="219"/>
              </a:cxn>
              <a:cxn ang="0">
                <a:pos x="1192" y="219"/>
              </a:cxn>
            </a:cxnLst>
            <a:rect l="0" t="0" r="r" b="b"/>
            <a:pathLst>
              <a:path w="1192" h="219">
                <a:moveTo>
                  <a:pt x="0" y="0"/>
                </a:moveTo>
                <a:cubicBezTo>
                  <a:pt x="129" y="32"/>
                  <a:pt x="277" y="18"/>
                  <a:pt x="413" y="49"/>
                </a:cubicBezTo>
                <a:cubicBezTo>
                  <a:pt x="492" y="67"/>
                  <a:pt x="582" y="86"/>
                  <a:pt x="656" y="122"/>
                </a:cubicBezTo>
                <a:cubicBezTo>
                  <a:pt x="695" y="141"/>
                  <a:pt x="735" y="159"/>
                  <a:pt x="778" y="170"/>
                </a:cubicBezTo>
                <a:cubicBezTo>
                  <a:pt x="872" y="193"/>
                  <a:pt x="968" y="201"/>
                  <a:pt x="1062" y="219"/>
                </a:cubicBezTo>
                <a:cubicBezTo>
                  <a:pt x="1105" y="205"/>
                  <a:pt x="1147" y="219"/>
                  <a:pt x="1192" y="219"/>
                </a:cubicBezTo>
              </a:path>
            </a:pathLst>
          </a:custGeom>
          <a:noFill/>
          <a:ln w="25400" cap="rnd" cmpd="sng">
            <a:solidFill>
              <a:srgbClr val="000000"/>
            </a:solidFill>
            <a:prstDash val="sysDot"/>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62" name="Text Box 73"/>
          <p:cNvSpPr txBox="1">
            <a:spLocks noChangeArrowheads="1"/>
          </p:cNvSpPr>
          <p:nvPr/>
        </p:nvSpPr>
        <p:spPr bwMode="auto">
          <a:xfrm>
            <a:off x="7772400" y="5389563"/>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“base”</a:t>
            </a:r>
            <a:br>
              <a:rPr lang="en-US" altLang="zh-CN" sz="1600">
                <a:latin typeface="Arial" panose="020B0604020202020204" pitchFamily="34" charset="0"/>
              </a:rPr>
            </a:br>
            <a:r>
              <a:rPr lang="en-US" altLang="zh-CN" sz="1600">
                <a:latin typeface="Arial" panose="020B0604020202020204" pitchFamily="34" charset="0"/>
              </a:rPr>
              <a:t>address</a:t>
            </a:r>
          </a:p>
        </p:txBody>
      </p:sp>
      <p:sp>
        <p:nvSpPr>
          <p:cNvPr id="377" name="Line 74"/>
          <p:cNvSpPr>
            <a:spLocks noChangeShapeType="1"/>
          </p:cNvSpPr>
          <p:nvPr/>
        </p:nvSpPr>
        <p:spPr bwMode="auto">
          <a:xfrm flipH="1">
            <a:off x="7543800" y="5657850"/>
            <a:ext cx="381000" cy="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64" name="Text Box 75"/>
          <p:cNvSpPr txBox="1">
            <a:spLocks noChangeArrowheads="1"/>
          </p:cNvSpPr>
          <p:nvPr/>
        </p:nvSpPr>
        <p:spPr bwMode="auto">
          <a:xfrm>
            <a:off x="8531225" y="5430838"/>
            <a:ext cx="4953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800">
                <a:latin typeface="Arial" panose="020B0604020202020204" pitchFamily="34" charset="0"/>
              </a:rPr>
              <a:t>all </a:t>
            </a:r>
            <a:br>
              <a:rPr lang="en-US" altLang="zh-CN" sz="800">
                <a:latin typeface="Arial" panose="020B0604020202020204" pitchFamily="34" charset="0"/>
              </a:rPr>
            </a:br>
            <a:r>
              <a:rPr lang="en-US" altLang="zh-CN" sz="800">
                <a:latin typeface="Arial" panose="020B0604020202020204" pitchFamily="34" charset="0"/>
              </a:rPr>
              <a:t>your </a:t>
            </a:r>
            <a:br>
              <a:rPr lang="en-US" altLang="zh-CN" sz="800">
                <a:latin typeface="Arial" panose="020B0604020202020204" pitchFamily="34" charset="0"/>
              </a:rPr>
            </a:br>
            <a:r>
              <a:rPr lang="en-US" altLang="zh-CN" sz="800">
                <a:latin typeface="Arial" panose="020B0604020202020204" pitchFamily="34" charset="0"/>
              </a:rPr>
              <a:t>base</a:t>
            </a:r>
            <a:br>
              <a:rPr lang="en-US" altLang="zh-CN" sz="800">
                <a:latin typeface="Arial" panose="020B0604020202020204" pitchFamily="34" charset="0"/>
              </a:rPr>
            </a:br>
            <a:r>
              <a:rPr lang="en-US" altLang="zh-CN" sz="800">
                <a:latin typeface="Arial" panose="020B0604020202020204" pitchFamily="34" charset="0"/>
              </a:rPr>
              <a:t>are </a:t>
            </a:r>
            <a:br>
              <a:rPr lang="en-US" altLang="zh-CN" sz="800">
                <a:latin typeface="Arial" panose="020B0604020202020204" pitchFamily="34" charset="0"/>
              </a:rPr>
            </a:br>
            <a:r>
              <a:rPr lang="en-US" altLang="zh-CN" sz="800">
                <a:latin typeface="Arial" panose="020B0604020202020204" pitchFamily="34" charset="0"/>
              </a:rPr>
              <a:t>belong</a:t>
            </a:r>
            <a:br>
              <a:rPr lang="en-US" altLang="zh-CN" sz="800">
                <a:latin typeface="Arial" panose="020B0604020202020204" pitchFamily="34" charset="0"/>
              </a:rPr>
            </a:br>
            <a:r>
              <a:rPr lang="en-US" altLang="zh-CN" sz="800">
                <a:latin typeface="Arial" panose="020B0604020202020204" pitchFamily="34" charset="0"/>
              </a:rPr>
              <a:t>to</a:t>
            </a:r>
            <a:br>
              <a:rPr lang="en-US" altLang="zh-CN" sz="800">
                <a:latin typeface="Arial" panose="020B0604020202020204" pitchFamily="34" charset="0"/>
              </a:rPr>
            </a:br>
            <a:r>
              <a:rPr lang="en-US" altLang="zh-CN" sz="800">
                <a:latin typeface="Arial" panose="020B0604020202020204" pitchFamily="34" charset="0"/>
              </a:rPr>
              <a:t>us</a:t>
            </a:r>
          </a:p>
        </p:txBody>
      </p:sp>
      <p:sp>
        <p:nvSpPr>
          <p:cNvPr id="379" name="Line 76"/>
          <p:cNvSpPr>
            <a:spLocks noChangeShapeType="1"/>
          </p:cNvSpPr>
          <p:nvPr/>
        </p:nvSpPr>
        <p:spPr bwMode="auto">
          <a:xfrm>
            <a:off x="7620000" y="5695950"/>
            <a:ext cx="0" cy="38100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4766" name="Text Box 77"/>
          <p:cNvSpPr txBox="1">
            <a:spLocks noChangeArrowheads="1"/>
          </p:cNvSpPr>
          <p:nvPr/>
        </p:nvSpPr>
        <p:spPr bwMode="auto">
          <a:xfrm>
            <a:off x="7543800" y="5922963"/>
            <a:ext cx="684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offset</a:t>
            </a:r>
          </a:p>
        </p:txBody>
      </p:sp>
    </p:spTree>
  </p:cSld>
  <p:clrMapOvr>
    <a:masterClrMapping/>
  </p:clrMapOvr>
  <mc:AlternateContent xmlns:mc="http://schemas.openxmlformats.org/markup-compatibility/2006" xmlns:p14="http://schemas.microsoft.com/office/powerpoint/2010/main">
    <mc:Choice Requires="p14">
      <p:transition spd="slow" p14:dur="2000" advTm="63452"/>
    </mc:Choice>
    <mc:Fallback xmlns="">
      <p:transition spd="slow" advTm="63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85750" y="428625"/>
            <a:ext cx="62357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US" altLang="zh-CN" sz="2800">
                <a:latin typeface="Arial" panose="020B0604020202020204" pitchFamily="34" charset="0"/>
              </a:rPr>
              <a:t>Addressing Modes Visualization Cont.</a:t>
            </a:r>
            <a:endParaRPr kumimoji="0" lang="en-US" altLang="zh-CN" sz="2800">
              <a:solidFill>
                <a:srgbClr val="000000"/>
              </a:solidFill>
              <a:latin typeface="Arial" panose="020B0604020202020204" pitchFamily="34" charset="0"/>
              <a:cs typeface="Arial" panose="020B0604020202020204" pitchFamily="34" charset="0"/>
            </a:endParaRPr>
          </a:p>
        </p:txBody>
      </p:sp>
      <p:sp>
        <p:nvSpPr>
          <p:cNvPr id="11673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0" name="Text Box 3"/>
          <p:cNvSpPr txBox="1">
            <a:spLocks noChangeArrowheads="1"/>
          </p:cNvSpPr>
          <p:nvPr/>
        </p:nvSpPr>
        <p:spPr bwMode="auto">
          <a:xfrm>
            <a:off x="1524000" y="1435100"/>
            <a:ext cx="151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Instr. Field(s)</a:t>
            </a:r>
            <a:endParaRPr lang="en-US" altLang="zh-CN" sz="1600">
              <a:latin typeface="Arial" panose="020B0604020202020204" pitchFamily="34" charset="0"/>
            </a:endParaRPr>
          </a:p>
        </p:txBody>
      </p:sp>
      <p:sp>
        <p:nvSpPr>
          <p:cNvPr id="116741" name="Text Box 4"/>
          <p:cNvSpPr txBox="1">
            <a:spLocks noChangeArrowheads="1"/>
          </p:cNvSpPr>
          <p:nvPr/>
        </p:nvSpPr>
        <p:spPr bwMode="auto">
          <a:xfrm>
            <a:off x="612775" y="1268413"/>
            <a:ext cx="800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Mode</a:t>
            </a:r>
          </a:p>
          <a:p>
            <a:pPr eaLnBrk="1" hangingPunct="1">
              <a:buClr>
                <a:srgbClr val="0000FF"/>
              </a:buClr>
              <a:buFont typeface="Wingdings" panose="05000000000000000000" pitchFamily="2" charset="2"/>
              <a:buNone/>
            </a:pPr>
            <a:r>
              <a:rPr lang="en-US" altLang="zh-CN" sz="1800" u="sng">
                <a:latin typeface="Arial" panose="020B0604020202020204" pitchFamily="34" charset="0"/>
              </a:rPr>
              <a:t>Name</a:t>
            </a:r>
            <a:endParaRPr lang="en-US" altLang="zh-CN" sz="1600">
              <a:latin typeface="Arial" panose="020B0604020202020204" pitchFamily="34" charset="0"/>
            </a:endParaRPr>
          </a:p>
        </p:txBody>
      </p:sp>
      <p:sp>
        <p:nvSpPr>
          <p:cNvPr id="116742" name="Text Box 5"/>
          <p:cNvSpPr txBox="1">
            <a:spLocks noChangeArrowheads="1"/>
          </p:cNvSpPr>
          <p:nvPr/>
        </p:nvSpPr>
        <p:spPr bwMode="auto">
          <a:xfrm>
            <a:off x="3200400" y="14351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Reg. File</a:t>
            </a:r>
            <a:endParaRPr lang="en-US" altLang="zh-CN" sz="1600">
              <a:latin typeface="Arial" panose="020B0604020202020204" pitchFamily="34" charset="0"/>
            </a:endParaRPr>
          </a:p>
        </p:txBody>
      </p:sp>
      <p:sp>
        <p:nvSpPr>
          <p:cNvPr id="116743" name="Text Box 6"/>
          <p:cNvSpPr txBox="1">
            <a:spLocks noChangeArrowheads="1"/>
          </p:cNvSpPr>
          <p:nvPr/>
        </p:nvSpPr>
        <p:spPr bwMode="auto">
          <a:xfrm>
            <a:off x="5029200" y="14351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u="sng">
                <a:latin typeface="Arial" panose="020B0604020202020204" pitchFamily="34" charset="0"/>
              </a:rPr>
              <a:t>Memory</a:t>
            </a:r>
            <a:endParaRPr lang="en-US" altLang="zh-CN" sz="1600">
              <a:latin typeface="Arial" panose="020B0604020202020204" pitchFamily="34" charset="0"/>
            </a:endParaRPr>
          </a:p>
        </p:txBody>
      </p:sp>
      <p:sp>
        <p:nvSpPr>
          <p:cNvPr id="116744" name="Rectangle 7"/>
          <p:cNvSpPr>
            <a:spLocks noChangeArrowheads="1"/>
          </p:cNvSpPr>
          <p:nvPr/>
        </p:nvSpPr>
        <p:spPr bwMode="auto">
          <a:xfrm>
            <a:off x="3352800" y="205740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45" name="Rectangle 8"/>
          <p:cNvSpPr>
            <a:spLocks noChangeArrowheads="1"/>
          </p:cNvSpPr>
          <p:nvPr/>
        </p:nvSpPr>
        <p:spPr bwMode="auto">
          <a:xfrm>
            <a:off x="3352800" y="220980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46" name="Rectangle 9"/>
          <p:cNvSpPr>
            <a:spLocks noChangeArrowheads="1"/>
          </p:cNvSpPr>
          <p:nvPr/>
        </p:nvSpPr>
        <p:spPr bwMode="auto">
          <a:xfrm>
            <a:off x="3352800" y="236220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47" name="Rectangle 10"/>
          <p:cNvSpPr>
            <a:spLocks noChangeArrowheads="1"/>
          </p:cNvSpPr>
          <p:nvPr/>
        </p:nvSpPr>
        <p:spPr bwMode="auto">
          <a:xfrm>
            <a:off x="3352800" y="2514600"/>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48" name="Text Box 11"/>
          <p:cNvSpPr txBox="1">
            <a:spLocks noChangeArrowheads="1"/>
          </p:cNvSpPr>
          <p:nvPr/>
        </p:nvSpPr>
        <p:spPr bwMode="auto">
          <a:xfrm>
            <a:off x="628650" y="2224088"/>
            <a:ext cx="100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Indexed</a:t>
            </a:r>
            <a:endParaRPr lang="en-US" altLang="zh-CN" sz="1600">
              <a:latin typeface="Arial" panose="020B0604020202020204" pitchFamily="34" charset="0"/>
            </a:endParaRPr>
          </a:p>
        </p:txBody>
      </p:sp>
      <p:sp>
        <p:nvSpPr>
          <p:cNvPr id="305" name="Text Box 12"/>
          <p:cNvSpPr txBox="1">
            <a:spLocks noChangeArrowheads="1"/>
          </p:cNvSpPr>
          <p:nvPr/>
        </p:nvSpPr>
        <p:spPr bwMode="auto">
          <a:xfrm>
            <a:off x="1841500" y="2163763"/>
            <a:ext cx="644525" cy="369887"/>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reg1</a:t>
            </a:r>
            <a:endParaRPr kumimoji="0" lang="en-US" altLang="zh-CN" sz="1600" kern="0">
              <a:solidFill>
                <a:sysClr val="windowText" lastClr="000000"/>
              </a:solidFill>
            </a:endParaRPr>
          </a:p>
        </p:txBody>
      </p:sp>
      <p:sp>
        <p:nvSpPr>
          <p:cNvPr id="116750" name="Oval 13"/>
          <p:cNvSpPr>
            <a:spLocks noChangeArrowheads="1"/>
          </p:cNvSpPr>
          <p:nvPr/>
        </p:nvSpPr>
        <p:spPr bwMode="auto">
          <a:xfrm>
            <a:off x="6324600" y="2667000"/>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1" name="Rectangle 14"/>
          <p:cNvSpPr>
            <a:spLocks noChangeArrowheads="1"/>
          </p:cNvSpPr>
          <p:nvPr/>
        </p:nvSpPr>
        <p:spPr bwMode="auto">
          <a:xfrm>
            <a:off x="6324600" y="21336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2" name="Rectangle 15"/>
          <p:cNvSpPr>
            <a:spLocks noChangeArrowheads="1"/>
          </p:cNvSpPr>
          <p:nvPr/>
        </p:nvSpPr>
        <p:spPr bwMode="auto">
          <a:xfrm>
            <a:off x="6324600" y="22098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3" name="Rectangle 16"/>
          <p:cNvSpPr>
            <a:spLocks noChangeArrowheads="1"/>
          </p:cNvSpPr>
          <p:nvPr/>
        </p:nvSpPr>
        <p:spPr bwMode="auto">
          <a:xfrm>
            <a:off x="6324600" y="22860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4" name="Rectangle 17"/>
          <p:cNvSpPr>
            <a:spLocks noChangeArrowheads="1"/>
          </p:cNvSpPr>
          <p:nvPr/>
        </p:nvSpPr>
        <p:spPr bwMode="auto">
          <a:xfrm>
            <a:off x="6324600" y="23622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5" name="Rectangle 18"/>
          <p:cNvSpPr>
            <a:spLocks noChangeArrowheads="1"/>
          </p:cNvSpPr>
          <p:nvPr/>
        </p:nvSpPr>
        <p:spPr bwMode="auto">
          <a:xfrm>
            <a:off x="6324600" y="24384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6" name="Rectangle 19"/>
          <p:cNvSpPr>
            <a:spLocks noChangeArrowheads="1"/>
          </p:cNvSpPr>
          <p:nvPr/>
        </p:nvSpPr>
        <p:spPr bwMode="auto">
          <a:xfrm>
            <a:off x="6324600" y="25146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7" name="Rectangle 20"/>
          <p:cNvSpPr>
            <a:spLocks noChangeArrowheads="1"/>
          </p:cNvSpPr>
          <p:nvPr/>
        </p:nvSpPr>
        <p:spPr bwMode="auto">
          <a:xfrm>
            <a:off x="6324600" y="25908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8" name="Rectangle 21"/>
          <p:cNvSpPr>
            <a:spLocks noChangeArrowheads="1"/>
          </p:cNvSpPr>
          <p:nvPr/>
        </p:nvSpPr>
        <p:spPr bwMode="auto">
          <a:xfrm>
            <a:off x="6324600" y="26670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59" name="Rectangle 22"/>
          <p:cNvSpPr>
            <a:spLocks noChangeArrowheads="1"/>
          </p:cNvSpPr>
          <p:nvPr/>
        </p:nvSpPr>
        <p:spPr bwMode="auto">
          <a:xfrm>
            <a:off x="6324600" y="2743200"/>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91" name="Text Box 23"/>
          <p:cNvSpPr txBox="1">
            <a:spLocks noChangeArrowheads="1"/>
          </p:cNvSpPr>
          <p:nvPr/>
        </p:nvSpPr>
        <p:spPr bwMode="auto">
          <a:xfrm>
            <a:off x="2489200" y="2160588"/>
            <a:ext cx="644525" cy="369887"/>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reg2</a:t>
            </a:r>
            <a:endParaRPr kumimoji="0" lang="en-US" altLang="zh-CN" sz="1600" kern="0">
              <a:solidFill>
                <a:sysClr val="windowText" lastClr="000000"/>
              </a:solidFill>
            </a:endParaRPr>
          </a:p>
        </p:txBody>
      </p:sp>
      <p:sp>
        <p:nvSpPr>
          <p:cNvPr id="392" name="Freeform 24"/>
          <p:cNvSpPr>
            <a:spLocks/>
          </p:cNvSpPr>
          <p:nvPr/>
        </p:nvSpPr>
        <p:spPr bwMode="auto">
          <a:xfrm>
            <a:off x="2174875" y="1878013"/>
            <a:ext cx="1184275" cy="349250"/>
          </a:xfrm>
          <a:custGeom>
            <a:avLst/>
            <a:gdLst/>
            <a:ahLst/>
            <a:cxnLst>
              <a:cxn ang="0">
                <a:pos x="0" y="316"/>
              </a:cxn>
              <a:cxn ang="0">
                <a:pos x="211" y="0"/>
              </a:cxn>
              <a:cxn ang="0">
                <a:pos x="365" y="8"/>
              </a:cxn>
              <a:cxn ang="0">
                <a:pos x="446" y="32"/>
              </a:cxn>
              <a:cxn ang="0">
                <a:pos x="568" y="146"/>
              </a:cxn>
              <a:cxn ang="0">
                <a:pos x="617" y="210"/>
              </a:cxn>
              <a:cxn ang="0">
                <a:pos x="698" y="275"/>
              </a:cxn>
              <a:cxn ang="0">
                <a:pos x="746" y="292"/>
              </a:cxn>
            </a:cxnLst>
            <a:rect l="0" t="0" r="r" b="b"/>
            <a:pathLst>
              <a:path w="746" h="316">
                <a:moveTo>
                  <a:pt x="0" y="316"/>
                </a:moveTo>
                <a:cubicBezTo>
                  <a:pt x="37" y="182"/>
                  <a:pt x="54" y="39"/>
                  <a:pt x="211" y="0"/>
                </a:cubicBezTo>
                <a:cubicBezTo>
                  <a:pt x="262" y="3"/>
                  <a:pt x="314" y="4"/>
                  <a:pt x="365" y="8"/>
                </a:cubicBezTo>
                <a:cubicBezTo>
                  <a:pt x="393" y="10"/>
                  <a:pt x="446" y="32"/>
                  <a:pt x="446" y="32"/>
                </a:cubicBezTo>
                <a:cubicBezTo>
                  <a:pt x="486" y="70"/>
                  <a:pt x="534" y="102"/>
                  <a:pt x="568" y="146"/>
                </a:cubicBezTo>
                <a:cubicBezTo>
                  <a:pt x="624" y="219"/>
                  <a:pt x="578" y="173"/>
                  <a:pt x="617" y="210"/>
                </a:cubicBezTo>
                <a:cubicBezTo>
                  <a:pt x="632" y="257"/>
                  <a:pt x="652" y="260"/>
                  <a:pt x="698" y="275"/>
                </a:cubicBezTo>
                <a:cubicBezTo>
                  <a:pt x="714" y="280"/>
                  <a:pt x="746" y="292"/>
                  <a:pt x="746" y="292"/>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62" name="AutoShape 25"/>
          <p:cNvSpPr>
            <a:spLocks noChangeArrowheads="1"/>
          </p:cNvSpPr>
          <p:nvPr/>
        </p:nvSpPr>
        <p:spPr bwMode="auto">
          <a:xfrm>
            <a:off x="5003800" y="2311400"/>
            <a:ext cx="609600" cy="457200"/>
          </a:xfrm>
          <a:prstGeom prst="chevron">
            <a:avLst>
              <a:gd name="adj" fmla="val 3333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394" name="Freeform 26"/>
          <p:cNvSpPr>
            <a:spLocks/>
          </p:cNvSpPr>
          <p:nvPr/>
        </p:nvSpPr>
        <p:spPr bwMode="auto">
          <a:xfrm>
            <a:off x="3900488" y="1995488"/>
            <a:ext cx="1204912" cy="442912"/>
          </a:xfrm>
          <a:custGeom>
            <a:avLst/>
            <a:gdLst/>
            <a:ahLst/>
            <a:cxnLst>
              <a:cxn ang="0">
                <a:pos x="0" y="97"/>
              </a:cxn>
              <a:cxn ang="0">
                <a:pos x="211" y="32"/>
              </a:cxn>
              <a:cxn ang="0">
                <a:pos x="324" y="0"/>
              </a:cxn>
              <a:cxn ang="0">
                <a:pos x="381" y="16"/>
              </a:cxn>
              <a:cxn ang="0">
                <a:pos x="470" y="89"/>
              </a:cxn>
              <a:cxn ang="0">
                <a:pos x="551" y="203"/>
              </a:cxn>
              <a:cxn ang="0">
                <a:pos x="600" y="227"/>
              </a:cxn>
              <a:cxn ang="0">
                <a:pos x="722" y="259"/>
              </a:cxn>
            </a:cxnLst>
            <a:rect l="0" t="0" r="r" b="b"/>
            <a:pathLst>
              <a:path w="722" h="259">
                <a:moveTo>
                  <a:pt x="0" y="97"/>
                </a:moveTo>
                <a:cubicBezTo>
                  <a:pt x="72" y="79"/>
                  <a:pt x="141" y="55"/>
                  <a:pt x="211" y="32"/>
                </a:cubicBezTo>
                <a:cubicBezTo>
                  <a:pt x="248" y="7"/>
                  <a:pt x="280" y="6"/>
                  <a:pt x="324" y="0"/>
                </a:cubicBezTo>
                <a:cubicBezTo>
                  <a:pt x="343" y="6"/>
                  <a:pt x="363" y="8"/>
                  <a:pt x="381" y="16"/>
                </a:cubicBezTo>
                <a:cubicBezTo>
                  <a:pt x="416" y="31"/>
                  <a:pt x="438" y="68"/>
                  <a:pt x="470" y="89"/>
                </a:cubicBezTo>
                <a:cubicBezTo>
                  <a:pt x="497" y="127"/>
                  <a:pt x="526" y="163"/>
                  <a:pt x="551" y="203"/>
                </a:cubicBezTo>
                <a:cubicBezTo>
                  <a:pt x="561" y="219"/>
                  <a:pt x="585" y="220"/>
                  <a:pt x="600" y="227"/>
                </a:cubicBezTo>
                <a:cubicBezTo>
                  <a:pt x="641" y="247"/>
                  <a:pt x="673" y="259"/>
                  <a:pt x="722" y="259"/>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64" name="Text Box 27"/>
          <p:cNvSpPr txBox="1">
            <a:spLocks noChangeArrowheads="1"/>
          </p:cNvSpPr>
          <p:nvPr/>
        </p:nvSpPr>
        <p:spPr bwMode="auto">
          <a:xfrm>
            <a:off x="5168900" y="238760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a:t>
            </a:r>
          </a:p>
        </p:txBody>
      </p:sp>
      <p:sp>
        <p:nvSpPr>
          <p:cNvPr id="396" name="Freeform 28"/>
          <p:cNvSpPr>
            <a:spLocks/>
          </p:cNvSpPr>
          <p:nvPr/>
        </p:nvSpPr>
        <p:spPr bwMode="auto">
          <a:xfrm>
            <a:off x="5611813" y="2535238"/>
            <a:ext cx="722312" cy="219075"/>
          </a:xfrm>
          <a:custGeom>
            <a:avLst/>
            <a:gdLst/>
            <a:ahLst/>
            <a:cxnLst>
              <a:cxn ang="0">
                <a:pos x="0" y="0"/>
              </a:cxn>
              <a:cxn ang="0">
                <a:pos x="130" y="65"/>
              </a:cxn>
              <a:cxn ang="0">
                <a:pos x="155" y="90"/>
              </a:cxn>
              <a:cxn ang="0">
                <a:pos x="292" y="138"/>
              </a:cxn>
              <a:cxn ang="0">
                <a:pos x="382" y="130"/>
              </a:cxn>
              <a:cxn ang="0">
                <a:pos x="455" y="114"/>
              </a:cxn>
            </a:cxnLst>
            <a:rect l="0" t="0" r="r" b="b"/>
            <a:pathLst>
              <a:path w="455" h="138">
                <a:moveTo>
                  <a:pt x="0" y="0"/>
                </a:moveTo>
                <a:cubicBezTo>
                  <a:pt x="47" y="13"/>
                  <a:pt x="95" y="30"/>
                  <a:pt x="130" y="65"/>
                </a:cubicBezTo>
                <a:cubicBezTo>
                  <a:pt x="138" y="73"/>
                  <a:pt x="145" y="83"/>
                  <a:pt x="155" y="90"/>
                </a:cubicBezTo>
                <a:cubicBezTo>
                  <a:pt x="194" y="117"/>
                  <a:pt x="245" y="129"/>
                  <a:pt x="292" y="138"/>
                </a:cubicBezTo>
                <a:cubicBezTo>
                  <a:pt x="322" y="135"/>
                  <a:pt x="352" y="134"/>
                  <a:pt x="382" y="130"/>
                </a:cubicBezTo>
                <a:cubicBezTo>
                  <a:pt x="408" y="127"/>
                  <a:pt x="429" y="114"/>
                  <a:pt x="455" y="114"/>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397" name="Freeform 29"/>
          <p:cNvSpPr>
            <a:spLocks/>
          </p:cNvSpPr>
          <p:nvPr/>
        </p:nvSpPr>
        <p:spPr bwMode="auto">
          <a:xfrm>
            <a:off x="4441825" y="2008188"/>
            <a:ext cx="1892300" cy="347662"/>
          </a:xfrm>
          <a:custGeom>
            <a:avLst/>
            <a:gdLst/>
            <a:ahLst/>
            <a:cxnLst>
              <a:cxn ang="0">
                <a:pos x="0" y="0"/>
              </a:cxn>
              <a:cxn ang="0">
                <a:pos x="413" y="49"/>
              </a:cxn>
              <a:cxn ang="0">
                <a:pos x="656" y="122"/>
              </a:cxn>
              <a:cxn ang="0">
                <a:pos x="778" y="170"/>
              </a:cxn>
              <a:cxn ang="0">
                <a:pos x="1062" y="219"/>
              </a:cxn>
              <a:cxn ang="0">
                <a:pos x="1192" y="219"/>
              </a:cxn>
            </a:cxnLst>
            <a:rect l="0" t="0" r="r" b="b"/>
            <a:pathLst>
              <a:path w="1192" h="219">
                <a:moveTo>
                  <a:pt x="0" y="0"/>
                </a:moveTo>
                <a:cubicBezTo>
                  <a:pt x="129" y="32"/>
                  <a:pt x="277" y="18"/>
                  <a:pt x="413" y="49"/>
                </a:cubicBezTo>
                <a:cubicBezTo>
                  <a:pt x="492" y="67"/>
                  <a:pt x="582" y="86"/>
                  <a:pt x="656" y="122"/>
                </a:cubicBezTo>
                <a:cubicBezTo>
                  <a:pt x="695" y="141"/>
                  <a:pt x="735" y="159"/>
                  <a:pt x="778" y="170"/>
                </a:cubicBezTo>
                <a:cubicBezTo>
                  <a:pt x="872" y="193"/>
                  <a:pt x="968" y="201"/>
                  <a:pt x="1062" y="219"/>
                </a:cubicBezTo>
                <a:cubicBezTo>
                  <a:pt x="1105" y="205"/>
                  <a:pt x="1147" y="219"/>
                  <a:pt x="1192" y="219"/>
                </a:cubicBezTo>
              </a:path>
            </a:pathLst>
          </a:custGeom>
          <a:noFill/>
          <a:ln w="25400" cap="rnd" cmpd="sng">
            <a:solidFill>
              <a:srgbClr val="000000"/>
            </a:solidFill>
            <a:prstDash val="sysDot"/>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67" name="Text Box 30"/>
          <p:cNvSpPr txBox="1">
            <a:spLocks noChangeArrowheads="1"/>
          </p:cNvSpPr>
          <p:nvPr/>
        </p:nvSpPr>
        <p:spPr bwMode="auto">
          <a:xfrm>
            <a:off x="7772400" y="2055813"/>
            <a:ext cx="91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“base”</a:t>
            </a:r>
            <a:br>
              <a:rPr lang="en-US" altLang="zh-CN" sz="1600">
                <a:latin typeface="Arial" panose="020B0604020202020204" pitchFamily="34" charset="0"/>
              </a:rPr>
            </a:br>
            <a:r>
              <a:rPr lang="en-US" altLang="zh-CN" sz="1600">
                <a:latin typeface="Arial" panose="020B0604020202020204" pitchFamily="34" charset="0"/>
              </a:rPr>
              <a:t>address</a:t>
            </a:r>
          </a:p>
        </p:txBody>
      </p:sp>
      <p:sp>
        <p:nvSpPr>
          <p:cNvPr id="399" name="Line 31"/>
          <p:cNvSpPr>
            <a:spLocks noChangeShapeType="1"/>
          </p:cNvSpPr>
          <p:nvPr/>
        </p:nvSpPr>
        <p:spPr bwMode="auto">
          <a:xfrm flipH="1">
            <a:off x="7543800" y="2324100"/>
            <a:ext cx="381000" cy="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00" name="Line 32"/>
          <p:cNvSpPr>
            <a:spLocks noChangeShapeType="1"/>
          </p:cNvSpPr>
          <p:nvPr/>
        </p:nvSpPr>
        <p:spPr bwMode="auto">
          <a:xfrm>
            <a:off x="7620000" y="2362200"/>
            <a:ext cx="0" cy="38100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70" name="Text Box 33"/>
          <p:cNvSpPr txBox="1">
            <a:spLocks noChangeArrowheads="1"/>
          </p:cNvSpPr>
          <p:nvPr/>
        </p:nvSpPr>
        <p:spPr bwMode="auto">
          <a:xfrm>
            <a:off x="7543800" y="2590800"/>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offset</a:t>
            </a:r>
          </a:p>
        </p:txBody>
      </p:sp>
      <p:sp>
        <p:nvSpPr>
          <p:cNvPr id="402" name="Freeform 34"/>
          <p:cNvSpPr>
            <a:spLocks/>
          </p:cNvSpPr>
          <p:nvPr/>
        </p:nvSpPr>
        <p:spPr bwMode="auto">
          <a:xfrm>
            <a:off x="2986088" y="2363788"/>
            <a:ext cx="360362" cy="76200"/>
          </a:xfrm>
          <a:custGeom>
            <a:avLst/>
            <a:gdLst/>
            <a:ahLst/>
            <a:cxnLst>
              <a:cxn ang="0">
                <a:pos x="0" y="17"/>
              </a:cxn>
              <a:cxn ang="0">
                <a:pos x="162" y="41"/>
              </a:cxn>
              <a:cxn ang="0">
                <a:pos x="227" y="41"/>
              </a:cxn>
            </a:cxnLst>
            <a:rect l="0" t="0" r="r" b="b"/>
            <a:pathLst>
              <a:path w="227" h="48">
                <a:moveTo>
                  <a:pt x="0" y="17"/>
                </a:moveTo>
                <a:cubicBezTo>
                  <a:pt x="54" y="0"/>
                  <a:pt x="111" y="24"/>
                  <a:pt x="162" y="41"/>
                </a:cubicBezTo>
                <a:cubicBezTo>
                  <a:pt x="183" y="48"/>
                  <a:pt x="205" y="41"/>
                  <a:pt x="227" y="41"/>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03" name="Freeform 35"/>
          <p:cNvSpPr>
            <a:spLocks/>
          </p:cNvSpPr>
          <p:nvPr/>
        </p:nvSpPr>
        <p:spPr bwMode="auto">
          <a:xfrm>
            <a:off x="3938588" y="2454275"/>
            <a:ext cx="1133475" cy="193675"/>
          </a:xfrm>
          <a:custGeom>
            <a:avLst/>
            <a:gdLst/>
            <a:ahLst/>
            <a:cxnLst>
              <a:cxn ang="0">
                <a:pos x="0" y="0"/>
              </a:cxn>
              <a:cxn ang="0">
                <a:pos x="122" y="25"/>
              </a:cxn>
              <a:cxn ang="0">
                <a:pos x="479" y="82"/>
              </a:cxn>
              <a:cxn ang="0">
                <a:pos x="714" y="122"/>
              </a:cxn>
            </a:cxnLst>
            <a:rect l="0" t="0" r="r" b="b"/>
            <a:pathLst>
              <a:path w="714" h="122">
                <a:moveTo>
                  <a:pt x="0" y="0"/>
                </a:moveTo>
                <a:cubicBezTo>
                  <a:pt x="40" y="14"/>
                  <a:pt x="81" y="16"/>
                  <a:pt x="122" y="25"/>
                </a:cubicBezTo>
                <a:cubicBezTo>
                  <a:pt x="249" y="53"/>
                  <a:pt x="345" y="74"/>
                  <a:pt x="479" y="82"/>
                </a:cubicBezTo>
                <a:cubicBezTo>
                  <a:pt x="552" y="96"/>
                  <a:pt x="649" y="90"/>
                  <a:pt x="714" y="122"/>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73" name="Rectangle 36"/>
          <p:cNvSpPr>
            <a:spLocks noChangeArrowheads="1"/>
          </p:cNvSpPr>
          <p:nvPr/>
        </p:nvSpPr>
        <p:spPr bwMode="auto">
          <a:xfrm>
            <a:off x="3333750" y="31734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74" name="Rectangle 37"/>
          <p:cNvSpPr>
            <a:spLocks noChangeArrowheads="1"/>
          </p:cNvSpPr>
          <p:nvPr/>
        </p:nvSpPr>
        <p:spPr bwMode="auto">
          <a:xfrm>
            <a:off x="3333750" y="33258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75" name="Rectangle 38"/>
          <p:cNvSpPr>
            <a:spLocks noChangeArrowheads="1"/>
          </p:cNvSpPr>
          <p:nvPr/>
        </p:nvSpPr>
        <p:spPr bwMode="auto">
          <a:xfrm>
            <a:off x="3333750" y="34782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76" name="Rectangle 39"/>
          <p:cNvSpPr>
            <a:spLocks noChangeArrowheads="1"/>
          </p:cNvSpPr>
          <p:nvPr/>
        </p:nvSpPr>
        <p:spPr bwMode="auto">
          <a:xfrm>
            <a:off x="3333750" y="36306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77" name="Text Box 40"/>
          <p:cNvSpPr txBox="1">
            <a:spLocks noChangeArrowheads="1"/>
          </p:cNvSpPr>
          <p:nvPr/>
        </p:nvSpPr>
        <p:spPr bwMode="auto">
          <a:xfrm>
            <a:off x="582613" y="3201988"/>
            <a:ext cx="101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a:latin typeface="Arial" panose="020B0604020202020204" pitchFamily="34" charset="0"/>
              </a:rPr>
              <a:t>Memory</a:t>
            </a:r>
            <a:br>
              <a:rPr lang="en-US" altLang="zh-CN" sz="1800">
                <a:latin typeface="Arial" panose="020B0604020202020204" pitchFamily="34" charset="0"/>
              </a:rPr>
            </a:br>
            <a:r>
              <a:rPr lang="en-US" altLang="zh-CN" sz="1800">
                <a:latin typeface="Arial" panose="020B0604020202020204" pitchFamily="34" charset="0"/>
              </a:rPr>
              <a:t>Indirect</a:t>
            </a:r>
            <a:endParaRPr lang="en-US" altLang="zh-CN" sz="1600">
              <a:latin typeface="Arial" panose="020B0604020202020204" pitchFamily="34" charset="0"/>
            </a:endParaRPr>
          </a:p>
        </p:txBody>
      </p:sp>
      <p:sp>
        <p:nvSpPr>
          <p:cNvPr id="409" name="Text Box 41"/>
          <p:cNvSpPr txBox="1">
            <a:spLocks noChangeArrowheads="1"/>
          </p:cNvSpPr>
          <p:nvPr/>
        </p:nvSpPr>
        <p:spPr bwMode="auto">
          <a:xfrm>
            <a:off x="1822450" y="3279775"/>
            <a:ext cx="644525" cy="369888"/>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a:t>
            </a:r>
            <a:endParaRPr kumimoji="0" lang="en-US" altLang="zh-CN" sz="1600" kern="0">
              <a:solidFill>
                <a:sysClr val="windowText" lastClr="000000"/>
              </a:solidFill>
            </a:endParaRPr>
          </a:p>
        </p:txBody>
      </p:sp>
      <p:sp>
        <p:nvSpPr>
          <p:cNvPr id="116779" name="Rectangle 42"/>
          <p:cNvSpPr>
            <a:spLocks noChangeArrowheads="1"/>
          </p:cNvSpPr>
          <p:nvPr/>
        </p:nvSpPr>
        <p:spPr bwMode="auto">
          <a:xfrm>
            <a:off x="5105400" y="32496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0" name="Rectangle 43"/>
          <p:cNvSpPr>
            <a:spLocks noChangeArrowheads="1"/>
          </p:cNvSpPr>
          <p:nvPr/>
        </p:nvSpPr>
        <p:spPr bwMode="auto">
          <a:xfrm>
            <a:off x="5105400" y="33258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1" name="Rectangle 44"/>
          <p:cNvSpPr>
            <a:spLocks noChangeArrowheads="1"/>
          </p:cNvSpPr>
          <p:nvPr/>
        </p:nvSpPr>
        <p:spPr bwMode="auto">
          <a:xfrm>
            <a:off x="5105400" y="34020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2" name="Rectangle 45"/>
          <p:cNvSpPr>
            <a:spLocks noChangeArrowheads="1"/>
          </p:cNvSpPr>
          <p:nvPr/>
        </p:nvSpPr>
        <p:spPr bwMode="auto">
          <a:xfrm>
            <a:off x="5105400" y="34782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3" name="Rectangle 46"/>
          <p:cNvSpPr>
            <a:spLocks noChangeArrowheads="1"/>
          </p:cNvSpPr>
          <p:nvPr/>
        </p:nvSpPr>
        <p:spPr bwMode="auto">
          <a:xfrm>
            <a:off x="5105400" y="35544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4" name="Rectangle 47"/>
          <p:cNvSpPr>
            <a:spLocks noChangeArrowheads="1"/>
          </p:cNvSpPr>
          <p:nvPr/>
        </p:nvSpPr>
        <p:spPr bwMode="auto">
          <a:xfrm>
            <a:off x="5105400" y="36306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5" name="Rectangle 48"/>
          <p:cNvSpPr>
            <a:spLocks noChangeArrowheads="1"/>
          </p:cNvSpPr>
          <p:nvPr/>
        </p:nvSpPr>
        <p:spPr bwMode="auto">
          <a:xfrm>
            <a:off x="5105400" y="37830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6" name="Rectangle 49"/>
          <p:cNvSpPr>
            <a:spLocks noChangeArrowheads="1"/>
          </p:cNvSpPr>
          <p:nvPr/>
        </p:nvSpPr>
        <p:spPr bwMode="auto">
          <a:xfrm>
            <a:off x="5105400" y="37068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87" name="Rectangle 50"/>
          <p:cNvSpPr>
            <a:spLocks noChangeArrowheads="1"/>
          </p:cNvSpPr>
          <p:nvPr/>
        </p:nvSpPr>
        <p:spPr bwMode="auto">
          <a:xfrm>
            <a:off x="5105400" y="38592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419" name="Freeform 51"/>
          <p:cNvSpPr>
            <a:spLocks/>
          </p:cNvSpPr>
          <p:nvPr/>
        </p:nvSpPr>
        <p:spPr bwMode="auto">
          <a:xfrm>
            <a:off x="2155825" y="2994025"/>
            <a:ext cx="1184275" cy="349250"/>
          </a:xfrm>
          <a:custGeom>
            <a:avLst/>
            <a:gdLst/>
            <a:ahLst/>
            <a:cxnLst>
              <a:cxn ang="0">
                <a:pos x="0" y="316"/>
              </a:cxn>
              <a:cxn ang="0">
                <a:pos x="211" y="0"/>
              </a:cxn>
              <a:cxn ang="0">
                <a:pos x="365" y="8"/>
              </a:cxn>
              <a:cxn ang="0">
                <a:pos x="446" y="32"/>
              </a:cxn>
              <a:cxn ang="0">
                <a:pos x="568" y="146"/>
              </a:cxn>
              <a:cxn ang="0">
                <a:pos x="617" y="210"/>
              </a:cxn>
              <a:cxn ang="0">
                <a:pos x="698" y="275"/>
              </a:cxn>
              <a:cxn ang="0">
                <a:pos x="746" y="292"/>
              </a:cxn>
            </a:cxnLst>
            <a:rect l="0" t="0" r="r" b="b"/>
            <a:pathLst>
              <a:path w="746" h="316">
                <a:moveTo>
                  <a:pt x="0" y="316"/>
                </a:moveTo>
                <a:cubicBezTo>
                  <a:pt x="37" y="182"/>
                  <a:pt x="54" y="39"/>
                  <a:pt x="211" y="0"/>
                </a:cubicBezTo>
                <a:cubicBezTo>
                  <a:pt x="262" y="3"/>
                  <a:pt x="314" y="4"/>
                  <a:pt x="365" y="8"/>
                </a:cubicBezTo>
                <a:cubicBezTo>
                  <a:pt x="393" y="10"/>
                  <a:pt x="446" y="32"/>
                  <a:pt x="446" y="32"/>
                </a:cubicBezTo>
                <a:cubicBezTo>
                  <a:pt x="486" y="70"/>
                  <a:pt x="534" y="102"/>
                  <a:pt x="568" y="146"/>
                </a:cubicBezTo>
                <a:cubicBezTo>
                  <a:pt x="624" y="219"/>
                  <a:pt x="578" y="173"/>
                  <a:pt x="617" y="210"/>
                </a:cubicBezTo>
                <a:cubicBezTo>
                  <a:pt x="632" y="257"/>
                  <a:pt x="652" y="260"/>
                  <a:pt x="698" y="275"/>
                </a:cubicBezTo>
                <a:cubicBezTo>
                  <a:pt x="714" y="280"/>
                  <a:pt x="746" y="292"/>
                  <a:pt x="746" y="292"/>
                </a:cubicBezTo>
              </a:path>
            </a:pathLst>
          </a:custGeom>
          <a:noFill/>
          <a:ln w="25400" cap="flat" cmpd="sng">
            <a:solidFill>
              <a:srgbClr val="000000"/>
            </a:solidFill>
            <a:prstDash val="solid"/>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20" name="Freeform 52"/>
          <p:cNvSpPr>
            <a:spLocks/>
          </p:cNvSpPr>
          <p:nvPr/>
        </p:nvSpPr>
        <p:spPr bwMode="auto">
          <a:xfrm>
            <a:off x="3886200" y="3097213"/>
            <a:ext cx="1219200" cy="419100"/>
          </a:xfrm>
          <a:custGeom>
            <a:avLst/>
            <a:gdLst/>
            <a:ahLst/>
            <a:cxnLst>
              <a:cxn ang="0">
                <a:pos x="0" y="97"/>
              </a:cxn>
              <a:cxn ang="0">
                <a:pos x="211" y="32"/>
              </a:cxn>
              <a:cxn ang="0">
                <a:pos x="324" y="0"/>
              </a:cxn>
              <a:cxn ang="0">
                <a:pos x="381" y="16"/>
              </a:cxn>
              <a:cxn ang="0">
                <a:pos x="470" y="89"/>
              </a:cxn>
              <a:cxn ang="0">
                <a:pos x="551" y="203"/>
              </a:cxn>
              <a:cxn ang="0">
                <a:pos x="600" y="227"/>
              </a:cxn>
              <a:cxn ang="0">
                <a:pos x="722" y="259"/>
              </a:cxn>
            </a:cxnLst>
            <a:rect l="0" t="0" r="r" b="b"/>
            <a:pathLst>
              <a:path w="722" h="259">
                <a:moveTo>
                  <a:pt x="0" y="97"/>
                </a:moveTo>
                <a:cubicBezTo>
                  <a:pt x="72" y="79"/>
                  <a:pt x="141" y="55"/>
                  <a:pt x="211" y="32"/>
                </a:cubicBezTo>
                <a:cubicBezTo>
                  <a:pt x="248" y="7"/>
                  <a:pt x="280" y="6"/>
                  <a:pt x="324" y="0"/>
                </a:cubicBezTo>
                <a:cubicBezTo>
                  <a:pt x="343" y="6"/>
                  <a:pt x="363" y="8"/>
                  <a:pt x="381" y="16"/>
                </a:cubicBezTo>
                <a:cubicBezTo>
                  <a:pt x="416" y="31"/>
                  <a:pt x="438" y="68"/>
                  <a:pt x="470" y="89"/>
                </a:cubicBezTo>
                <a:cubicBezTo>
                  <a:pt x="497" y="127"/>
                  <a:pt x="526" y="163"/>
                  <a:pt x="551" y="203"/>
                </a:cubicBezTo>
                <a:cubicBezTo>
                  <a:pt x="561" y="219"/>
                  <a:pt x="585" y="220"/>
                  <a:pt x="600" y="227"/>
                </a:cubicBezTo>
                <a:cubicBezTo>
                  <a:pt x="641" y="247"/>
                  <a:pt x="673" y="259"/>
                  <a:pt x="722" y="259"/>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21" name="Freeform 53"/>
          <p:cNvSpPr>
            <a:spLocks/>
          </p:cNvSpPr>
          <p:nvPr/>
        </p:nvSpPr>
        <p:spPr bwMode="auto">
          <a:xfrm>
            <a:off x="5715000" y="3173413"/>
            <a:ext cx="901700" cy="658812"/>
          </a:xfrm>
          <a:custGeom>
            <a:avLst/>
            <a:gdLst/>
            <a:ahLst/>
            <a:cxnLst>
              <a:cxn ang="0">
                <a:pos x="0" y="227"/>
              </a:cxn>
              <a:cxn ang="0">
                <a:pos x="210" y="41"/>
              </a:cxn>
              <a:cxn ang="0">
                <a:pos x="291" y="0"/>
              </a:cxn>
              <a:cxn ang="0">
                <a:pos x="486" y="33"/>
              </a:cxn>
              <a:cxn ang="0">
                <a:pos x="551" y="130"/>
              </a:cxn>
              <a:cxn ang="0">
                <a:pos x="494" y="341"/>
              </a:cxn>
              <a:cxn ang="0">
                <a:pos x="429" y="422"/>
              </a:cxn>
              <a:cxn ang="0">
                <a:pos x="373" y="438"/>
              </a:cxn>
            </a:cxnLst>
            <a:rect l="0" t="0" r="r" b="b"/>
            <a:pathLst>
              <a:path w="551" h="438">
                <a:moveTo>
                  <a:pt x="0" y="227"/>
                </a:moveTo>
                <a:cubicBezTo>
                  <a:pt x="69" y="158"/>
                  <a:pt x="124" y="89"/>
                  <a:pt x="210" y="41"/>
                </a:cubicBezTo>
                <a:cubicBezTo>
                  <a:pt x="240" y="24"/>
                  <a:pt x="256" y="9"/>
                  <a:pt x="291" y="0"/>
                </a:cubicBezTo>
                <a:cubicBezTo>
                  <a:pt x="369" y="6"/>
                  <a:pt x="416" y="15"/>
                  <a:pt x="486" y="33"/>
                </a:cubicBezTo>
                <a:cubicBezTo>
                  <a:pt x="515" y="62"/>
                  <a:pt x="538" y="91"/>
                  <a:pt x="551" y="130"/>
                </a:cubicBezTo>
                <a:cubicBezTo>
                  <a:pt x="545" y="208"/>
                  <a:pt x="549" y="282"/>
                  <a:pt x="494" y="341"/>
                </a:cubicBezTo>
                <a:cubicBezTo>
                  <a:pt x="482" y="376"/>
                  <a:pt x="464" y="405"/>
                  <a:pt x="429" y="422"/>
                </a:cubicBezTo>
                <a:cubicBezTo>
                  <a:pt x="412" y="431"/>
                  <a:pt x="373" y="438"/>
                  <a:pt x="373" y="438"/>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791" name="Oval 54"/>
          <p:cNvSpPr>
            <a:spLocks noChangeArrowheads="1"/>
          </p:cNvSpPr>
          <p:nvPr/>
        </p:nvSpPr>
        <p:spPr bwMode="auto">
          <a:xfrm>
            <a:off x="5105400" y="3783013"/>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2" name="Rectangle 55"/>
          <p:cNvSpPr>
            <a:spLocks noChangeArrowheads="1"/>
          </p:cNvSpPr>
          <p:nvPr/>
        </p:nvSpPr>
        <p:spPr bwMode="auto">
          <a:xfrm>
            <a:off x="4572000" y="43164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3" name="Rectangle 56"/>
          <p:cNvSpPr>
            <a:spLocks noChangeArrowheads="1"/>
          </p:cNvSpPr>
          <p:nvPr/>
        </p:nvSpPr>
        <p:spPr bwMode="auto">
          <a:xfrm>
            <a:off x="4572000" y="44688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4" name="Rectangle 57"/>
          <p:cNvSpPr>
            <a:spLocks noChangeArrowheads="1"/>
          </p:cNvSpPr>
          <p:nvPr/>
        </p:nvSpPr>
        <p:spPr bwMode="auto">
          <a:xfrm>
            <a:off x="4572000" y="46212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5" name="Rectangle 58"/>
          <p:cNvSpPr>
            <a:spLocks noChangeArrowheads="1"/>
          </p:cNvSpPr>
          <p:nvPr/>
        </p:nvSpPr>
        <p:spPr bwMode="auto">
          <a:xfrm>
            <a:off x="4572000" y="4773613"/>
            <a:ext cx="990600" cy="152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6" name="Text Box 59"/>
          <p:cNvSpPr txBox="1">
            <a:spLocks noChangeArrowheads="1"/>
          </p:cNvSpPr>
          <p:nvPr/>
        </p:nvSpPr>
        <p:spPr bwMode="auto">
          <a:xfrm>
            <a:off x="685800" y="4406900"/>
            <a:ext cx="89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800" dirty="0">
                <a:latin typeface="Arial" panose="020B0604020202020204" pitchFamily="34" charset="0"/>
              </a:rPr>
              <a:t>Scaled</a:t>
            </a:r>
            <a:endParaRPr lang="en-US" altLang="zh-CN" sz="1600" dirty="0">
              <a:latin typeface="Arial" panose="020B0604020202020204" pitchFamily="34" charset="0"/>
            </a:endParaRPr>
          </a:p>
        </p:txBody>
      </p:sp>
      <p:sp>
        <p:nvSpPr>
          <p:cNvPr id="428" name="Text Box 60"/>
          <p:cNvSpPr txBox="1">
            <a:spLocks noChangeArrowheads="1"/>
          </p:cNvSpPr>
          <p:nvPr/>
        </p:nvSpPr>
        <p:spPr bwMode="auto">
          <a:xfrm>
            <a:off x="1822450" y="4422775"/>
            <a:ext cx="644525" cy="369888"/>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reg1</a:t>
            </a:r>
            <a:endParaRPr kumimoji="0" lang="en-US" altLang="zh-CN" sz="1600" kern="0">
              <a:solidFill>
                <a:sysClr val="windowText" lastClr="000000"/>
              </a:solidFill>
            </a:endParaRPr>
          </a:p>
        </p:txBody>
      </p:sp>
      <p:sp>
        <p:nvSpPr>
          <p:cNvPr id="116798" name="Rectangle 61"/>
          <p:cNvSpPr>
            <a:spLocks noChangeArrowheads="1"/>
          </p:cNvSpPr>
          <p:nvPr/>
        </p:nvSpPr>
        <p:spPr bwMode="auto">
          <a:xfrm>
            <a:off x="7620000" y="43164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799" name="Rectangle 62"/>
          <p:cNvSpPr>
            <a:spLocks noChangeArrowheads="1"/>
          </p:cNvSpPr>
          <p:nvPr/>
        </p:nvSpPr>
        <p:spPr bwMode="auto">
          <a:xfrm>
            <a:off x="7620000" y="43926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0" name="Rectangle 63"/>
          <p:cNvSpPr>
            <a:spLocks noChangeArrowheads="1"/>
          </p:cNvSpPr>
          <p:nvPr/>
        </p:nvSpPr>
        <p:spPr bwMode="auto">
          <a:xfrm>
            <a:off x="7620000" y="44688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1" name="Rectangle 64"/>
          <p:cNvSpPr>
            <a:spLocks noChangeArrowheads="1"/>
          </p:cNvSpPr>
          <p:nvPr/>
        </p:nvSpPr>
        <p:spPr bwMode="auto">
          <a:xfrm>
            <a:off x="7620000" y="45450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2" name="Rectangle 65"/>
          <p:cNvSpPr>
            <a:spLocks noChangeArrowheads="1"/>
          </p:cNvSpPr>
          <p:nvPr/>
        </p:nvSpPr>
        <p:spPr bwMode="auto">
          <a:xfrm>
            <a:off x="7620000" y="46212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3" name="Rectangle 66"/>
          <p:cNvSpPr>
            <a:spLocks noChangeArrowheads="1"/>
          </p:cNvSpPr>
          <p:nvPr/>
        </p:nvSpPr>
        <p:spPr bwMode="auto">
          <a:xfrm>
            <a:off x="7620000" y="46974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4" name="Rectangle 67"/>
          <p:cNvSpPr>
            <a:spLocks noChangeArrowheads="1"/>
          </p:cNvSpPr>
          <p:nvPr/>
        </p:nvSpPr>
        <p:spPr bwMode="auto">
          <a:xfrm>
            <a:off x="7620000" y="48498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5" name="Rectangle 68"/>
          <p:cNvSpPr>
            <a:spLocks noChangeArrowheads="1"/>
          </p:cNvSpPr>
          <p:nvPr/>
        </p:nvSpPr>
        <p:spPr bwMode="auto">
          <a:xfrm>
            <a:off x="7620000" y="47736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06" name="Rectangle 69"/>
          <p:cNvSpPr>
            <a:spLocks noChangeArrowheads="1"/>
          </p:cNvSpPr>
          <p:nvPr/>
        </p:nvSpPr>
        <p:spPr bwMode="auto">
          <a:xfrm>
            <a:off x="7620000" y="4926013"/>
            <a:ext cx="12192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438" name="Freeform 70"/>
          <p:cNvSpPr>
            <a:spLocks/>
          </p:cNvSpPr>
          <p:nvPr/>
        </p:nvSpPr>
        <p:spPr bwMode="auto">
          <a:xfrm>
            <a:off x="5124450" y="4240213"/>
            <a:ext cx="1581150" cy="381000"/>
          </a:xfrm>
          <a:custGeom>
            <a:avLst/>
            <a:gdLst/>
            <a:ahLst/>
            <a:cxnLst>
              <a:cxn ang="0">
                <a:pos x="0" y="97"/>
              </a:cxn>
              <a:cxn ang="0">
                <a:pos x="211" y="32"/>
              </a:cxn>
              <a:cxn ang="0">
                <a:pos x="324" y="0"/>
              </a:cxn>
              <a:cxn ang="0">
                <a:pos x="381" y="16"/>
              </a:cxn>
              <a:cxn ang="0">
                <a:pos x="470" y="89"/>
              </a:cxn>
              <a:cxn ang="0">
                <a:pos x="551" y="203"/>
              </a:cxn>
              <a:cxn ang="0">
                <a:pos x="600" y="227"/>
              </a:cxn>
              <a:cxn ang="0">
                <a:pos x="722" y="259"/>
              </a:cxn>
            </a:cxnLst>
            <a:rect l="0" t="0" r="r" b="b"/>
            <a:pathLst>
              <a:path w="722" h="259">
                <a:moveTo>
                  <a:pt x="0" y="97"/>
                </a:moveTo>
                <a:cubicBezTo>
                  <a:pt x="72" y="79"/>
                  <a:pt x="141" y="55"/>
                  <a:pt x="211" y="32"/>
                </a:cubicBezTo>
                <a:cubicBezTo>
                  <a:pt x="248" y="7"/>
                  <a:pt x="280" y="6"/>
                  <a:pt x="324" y="0"/>
                </a:cubicBezTo>
                <a:cubicBezTo>
                  <a:pt x="343" y="6"/>
                  <a:pt x="363" y="8"/>
                  <a:pt x="381" y="16"/>
                </a:cubicBezTo>
                <a:cubicBezTo>
                  <a:pt x="416" y="31"/>
                  <a:pt x="438" y="68"/>
                  <a:pt x="470" y="89"/>
                </a:cubicBezTo>
                <a:cubicBezTo>
                  <a:pt x="497" y="127"/>
                  <a:pt x="526" y="163"/>
                  <a:pt x="551" y="203"/>
                </a:cubicBezTo>
                <a:cubicBezTo>
                  <a:pt x="561" y="219"/>
                  <a:pt x="585" y="220"/>
                  <a:pt x="600" y="227"/>
                </a:cubicBezTo>
                <a:cubicBezTo>
                  <a:pt x="641" y="247"/>
                  <a:pt x="673" y="259"/>
                  <a:pt x="722" y="259"/>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808" name="Oval 71"/>
          <p:cNvSpPr>
            <a:spLocks noChangeArrowheads="1"/>
          </p:cNvSpPr>
          <p:nvPr/>
        </p:nvSpPr>
        <p:spPr bwMode="auto">
          <a:xfrm>
            <a:off x="7620000" y="4849813"/>
            <a:ext cx="12192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440" name="Text Box 72"/>
          <p:cNvSpPr txBox="1">
            <a:spLocks noChangeArrowheads="1"/>
          </p:cNvSpPr>
          <p:nvPr/>
        </p:nvSpPr>
        <p:spPr bwMode="auto">
          <a:xfrm>
            <a:off x="2479675" y="4411663"/>
            <a:ext cx="644525" cy="369887"/>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reg2</a:t>
            </a:r>
            <a:endParaRPr kumimoji="0" lang="en-US" altLang="zh-CN" sz="1600" kern="0">
              <a:solidFill>
                <a:sysClr val="windowText" lastClr="000000"/>
              </a:solidFill>
            </a:endParaRPr>
          </a:p>
        </p:txBody>
      </p:sp>
      <p:sp>
        <p:nvSpPr>
          <p:cNvPr id="441" name="Text Box 73"/>
          <p:cNvSpPr txBox="1">
            <a:spLocks noChangeArrowheads="1"/>
          </p:cNvSpPr>
          <p:nvPr/>
        </p:nvSpPr>
        <p:spPr bwMode="auto">
          <a:xfrm>
            <a:off x="3124200" y="4398963"/>
            <a:ext cx="838200" cy="369887"/>
          </a:xfrm>
          <a:prstGeom prst="rect">
            <a:avLst/>
          </a:prstGeom>
          <a:noFill/>
          <a:ln w="9525">
            <a:solidFill>
              <a:srgbClr val="000000"/>
            </a:solidFill>
            <a:miter lim="800000"/>
            <a:headEnd/>
            <a:tailEnd/>
          </a:ln>
          <a:effectLst/>
        </p:spPr>
        <p:txBody>
          <a:bodyPr anchor="ctr">
            <a:spAutoFit/>
          </a:bodyPr>
          <a:lstStyle/>
          <a:p>
            <a:pPr eaLnBrk="1" fontAlgn="auto" hangingPunct="1">
              <a:spcBef>
                <a:spcPct val="50000"/>
              </a:spcBef>
              <a:spcAft>
                <a:spcPts val="0"/>
              </a:spcAft>
              <a:buFont typeface="Wingdings" pitchFamily="2" charset="2"/>
              <a:buNone/>
              <a:defRPr/>
            </a:pPr>
            <a:r>
              <a:rPr kumimoji="0" lang="en-US" altLang="zh-CN" kern="0">
                <a:solidFill>
                  <a:sysClr val="windowText" lastClr="000000"/>
                </a:solidFill>
              </a:rPr>
              <a:t>rowsz</a:t>
            </a:r>
            <a:endParaRPr kumimoji="0" lang="en-US" altLang="zh-CN" sz="1600" kern="0">
              <a:solidFill>
                <a:sysClr val="windowText" lastClr="000000"/>
              </a:solidFill>
            </a:endParaRPr>
          </a:p>
        </p:txBody>
      </p:sp>
      <p:sp>
        <p:nvSpPr>
          <p:cNvPr id="116811" name="AutoShape 74"/>
          <p:cNvSpPr>
            <a:spLocks noChangeArrowheads="1"/>
          </p:cNvSpPr>
          <p:nvPr/>
        </p:nvSpPr>
        <p:spPr bwMode="auto">
          <a:xfrm>
            <a:off x="6616700" y="4468813"/>
            <a:ext cx="609600" cy="457200"/>
          </a:xfrm>
          <a:prstGeom prst="chevron">
            <a:avLst>
              <a:gd name="adj" fmla="val 3333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12" name="Text Box 75"/>
          <p:cNvSpPr txBox="1">
            <a:spLocks noChangeArrowheads="1"/>
          </p:cNvSpPr>
          <p:nvPr/>
        </p:nvSpPr>
        <p:spPr bwMode="auto">
          <a:xfrm>
            <a:off x="6781800" y="454501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a:t>
            </a:r>
          </a:p>
        </p:txBody>
      </p:sp>
      <p:sp>
        <p:nvSpPr>
          <p:cNvPr id="116813" name="AutoShape 76"/>
          <p:cNvSpPr>
            <a:spLocks noChangeArrowheads="1"/>
          </p:cNvSpPr>
          <p:nvPr/>
        </p:nvSpPr>
        <p:spPr bwMode="auto">
          <a:xfrm>
            <a:off x="5854700" y="4849813"/>
            <a:ext cx="609600" cy="457200"/>
          </a:xfrm>
          <a:prstGeom prst="chevron">
            <a:avLst>
              <a:gd name="adj" fmla="val 3333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14" name="Text Box 77"/>
          <p:cNvSpPr txBox="1">
            <a:spLocks noChangeArrowheads="1"/>
          </p:cNvSpPr>
          <p:nvPr/>
        </p:nvSpPr>
        <p:spPr bwMode="auto">
          <a:xfrm>
            <a:off x="6019800" y="4926013"/>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a:t>
            </a:r>
          </a:p>
        </p:txBody>
      </p:sp>
      <p:sp>
        <p:nvSpPr>
          <p:cNvPr id="446" name="Freeform 78"/>
          <p:cNvSpPr>
            <a:spLocks/>
          </p:cNvSpPr>
          <p:nvPr/>
        </p:nvSpPr>
        <p:spPr bwMode="auto">
          <a:xfrm>
            <a:off x="2189163" y="4070350"/>
            <a:ext cx="2393950" cy="444500"/>
          </a:xfrm>
          <a:custGeom>
            <a:avLst/>
            <a:gdLst/>
            <a:ahLst/>
            <a:cxnLst>
              <a:cxn ang="0">
                <a:pos x="0" y="280"/>
              </a:cxn>
              <a:cxn ang="0">
                <a:pos x="105" y="134"/>
              </a:cxn>
              <a:cxn ang="0">
                <a:pos x="567" y="28"/>
              </a:cxn>
              <a:cxn ang="0">
                <a:pos x="1054" y="93"/>
              </a:cxn>
              <a:cxn ang="0">
                <a:pos x="1216" y="134"/>
              </a:cxn>
              <a:cxn ang="0">
                <a:pos x="1264" y="150"/>
              </a:cxn>
              <a:cxn ang="0">
                <a:pos x="1289" y="158"/>
              </a:cxn>
              <a:cxn ang="0">
                <a:pos x="1451" y="199"/>
              </a:cxn>
              <a:cxn ang="0">
                <a:pos x="1508" y="207"/>
              </a:cxn>
            </a:cxnLst>
            <a:rect l="0" t="0" r="r" b="b"/>
            <a:pathLst>
              <a:path w="1508" h="280">
                <a:moveTo>
                  <a:pt x="0" y="280"/>
                </a:moveTo>
                <a:cubicBezTo>
                  <a:pt x="25" y="228"/>
                  <a:pt x="56" y="167"/>
                  <a:pt x="105" y="134"/>
                </a:cubicBezTo>
                <a:cubicBezTo>
                  <a:pt x="202" y="0"/>
                  <a:pt x="432" y="32"/>
                  <a:pt x="567" y="28"/>
                </a:cubicBezTo>
                <a:cubicBezTo>
                  <a:pt x="736" y="36"/>
                  <a:pt x="889" y="70"/>
                  <a:pt x="1054" y="93"/>
                </a:cubicBezTo>
                <a:cubicBezTo>
                  <a:pt x="1106" y="110"/>
                  <a:pt x="1163" y="121"/>
                  <a:pt x="1216" y="134"/>
                </a:cubicBezTo>
                <a:cubicBezTo>
                  <a:pt x="1232" y="138"/>
                  <a:pt x="1248" y="145"/>
                  <a:pt x="1264" y="150"/>
                </a:cubicBezTo>
                <a:cubicBezTo>
                  <a:pt x="1272" y="153"/>
                  <a:pt x="1289" y="158"/>
                  <a:pt x="1289" y="158"/>
                </a:cubicBezTo>
                <a:cubicBezTo>
                  <a:pt x="1344" y="195"/>
                  <a:pt x="1384" y="193"/>
                  <a:pt x="1451" y="199"/>
                </a:cubicBezTo>
                <a:cubicBezTo>
                  <a:pt x="1491" y="209"/>
                  <a:pt x="1472" y="207"/>
                  <a:pt x="1508" y="207"/>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47" name="Freeform 79"/>
          <p:cNvSpPr>
            <a:spLocks/>
          </p:cNvSpPr>
          <p:nvPr/>
        </p:nvSpPr>
        <p:spPr bwMode="auto">
          <a:xfrm>
            <a:off x="5149850" y="4660900"/>
            <a:ext cx="758825" cy="265113"/>
          </a:xfrm>
          <a:custGeom>
            <a:avLst/>
            <a:gdLst/>
            <a:ahLst/>
            <a:cxnLst>
              <a:cxn ang="0">
                <a:pos x="0" y="37"/>
              </a:cxn>
              <a:cxn ang="0">
                <a:pos x="340" y="62"/>
              </a:cxn>
              <a:cxn ang="0">
                <a:pos x="478" y="167"/>
              </a:cxn>
            </a:cxnLst>
            <a:rect l="0" t="0" r="r" b="b"/>
            <a:pathLst>
              <a:path w="478" h="167">
                <a:moveTo>
                  <a:pt x="0" y="37"/>
                </a:moveTo>
                <a:cubicBezTo>
                  <a:pt x="105" y="31"/>
                  <a:pt x="246" y="0"/>
                  <a:pt x="340" y="62"/>
                </a:cubicBezTo>
                <a:cubicBezTo>
                  <a:pt x="355" y="139"/>
                  <a:pt x="399" y="167"/>
                  <a:pt x="478" y="167"/>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48" name="Freeform 80"/>
          <p:cNvSpPr>
            <a:spLocks/>
          </p:cNvSpPr>
          <p:nvPr/>
        </p:nvSpPr>
        <p:spPr bwMode="auto">
          <a:xfrm>
            <a:off x="3733800" y="4706938"/>
            <a:ext cx="2162175" cy="536575"/>
          </a:xfrm>
          <a:custGeom>
            <a:avLst/>
            <a:gdLst/>
            <a:ahLst/>
            <a:cxnLst>
              <a:cxn ang="0">
                <a:pos x="0" y="0"/>
              </a:cxn>
              <a:cxn ang="0">
                <a:pos x="32" y="89"/>
              </a:cxn>
              <a:cxn ang="0">
                <a:pos x="162" y="195"/>
              </a:cxn>
              <a:cxn ang="0">
                <a:pos x="551" y="292"/>
              </a:cxn>
              <a:cxn ang="0">
                <a:pos x="786" y="300"/>
              </a:cxn>
              <a:cxn ang="0">
                <a:pos x="1273" y="325"/>
              </a:cxn>
              <a:cxn ang="0">
                <a:pos x="1362" y="333"/>
              </a:cxn>
            </a:cxnLst>
            <a:rect l="0" t="0" r="r" b="b"/>
            <a:pathLst>
              <a:path w="1362" h="338">
                <a:moveTo>
                  <a:pt x="0" y="0"/>
                </a:moveTo>
                <a:cubicBezTo>
                  <a:pt x="7" y="37"/>
                  <a:pt x="11" y="58"/>
                  <a:pt x="32" y="89"/>
                </a:cubicBezTo>
                <a:cubicBezTo>
                  <a:pt x="49" y="141"/>
                  <a:pt x="114" y="174"/>
                  <a:pt x="162" y="195"/>
                </a:cubicBezTo>
                <a:cubicBezTo>
                  <a:pt x="264" y="240"/>
                  <a:pt x="442" y="286"/>
                  <a:pt x="551" y="292"/>
                </a:cubicBezTo>
                <a:cubicBezTo>
                  <a:pt x="629" y="296"/>
                  <a:pt x="708" y="297"/>
                  <a:pt x="786" y="300"/>
                </a:cubicBezTo>
                <a:cubicBezTo>
                  <a:pt x="948" y="284"/>
                  <a:pt x="1112" y="305"/>
                  <a:pt x="1273" y="325"/>
                </a:cubicBezTo>
                <a:cubicBezTo>
                  <a:pt x="1323" y="338"/>
                  <a:pt x="1294" y="333"/>
                  <a:pt x="1362" y="333"/>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49" name="Freeform 81"/>
          <p:cNvSpPr>
            <a:spLocks/>
          </p:cNvSpPr>
          <p:nvPr/>
        </p:nvSpPr>
        <p:spPr bwMode="auto">
          <a:xfrm>
            <a:off x="6462713" y="4810125"/>
            <a:ext cx="219075" cy="315913"/>
          </a:xfrm>
          <a:custGeom>
            <a:avLst/>
            <a:gdLst/>
            <a:ahLst/>
            <a:cxnLst>
              <a:cxn ang="0">
                <a:pos x="24" y="179"/>
              </a:cxn>
              <a:cxn ang="0">
                <a:pos x="105" y="179"/>
              </a:cxn>
              <a:cxn ang="0">
                <a:pos x="97" y="138"/>
              </a:cxn>
              <a:cxn ang="0">
                <a:pos x="48" y="122"/>
              </a:cxn>
              <a:cxn ang="0">
                <a:pos x="0" y="65"/>
              </a:cxn>
              <a:cxn ang="0">
                <a:pos x="8" y="41"/>
              </a:cxn>
              <a:cxn ang="0">
                <a:pos x="32" y="33"/>
              </a:cxn>
              <a:cxn ang="0">
                <a:pos x="73" y="8"/>
              </a:cxn>
              <a:cxn ang="0">
                <a:pos x="138" y="16"/>
              </a:cxn>
            </a:cxnLst>
            <a:rect l="0" t="0" r="r" b="b"/>
            <a:pathLst>
              <a:path w="138" h="199">
                <a:moveTo>
                  <a:pt x="24" y="179"/>
                </a:moveTo>
                <a:cubicBezTo>
                  <a:pt x="44" y="184"/>
                  <a:pt x="88" y="199"/>
                  <a:pt x="105" y="179"/>
                </a:cubicBezTo>
                <a:cubicBezTo>
                  <a:pt x="114" y="168"/>
                  <a:pt x="107" y="148"/>
                  <a:pt x="97" y="138"/>
                </a:cubicBezTo>
                <a:cubicBezTo>
                  <a:pt x="85" y="126"/>
                  <a:pt x="48" y="122"/>
                  <a:pt x="48" y="122"/>
                </a:cubicBezTo>
                <a:cubicBezTo>
                  <a:pt x="21" y="104"/>
                  <a:pt x="10" y="96"/>
                  <a:pt x="0" y="65"/>
                </a:cubicBezTo>
                <a:cubicBezTo>
                  <a:pt x="3" y="57"/>
                  <a:pt x="2" y="47"/>
                  <a:pt x="8" y="41"/>
                </a:cubicBezTo>
                <a:cubicBezTo>
                  <a:pt x="14" y="35"/>
                  <a:pt x="25" y="37"/>
                  <a:pt x="32" y="33"/>
                </a:cubicBezTo>
                <a:cubicBezTo>
                  <a:pt x="86" y="0"/>
                  <a:pt x="5" y="30"/>
                  <a:pt x="73" y="8"/>
                </a:cubicBezTo>
                <a:cubicBezTo>
                  <a:pt x="132" y="16"/>
                  <a:pt x="110" y="16"/>
                  <a:pt x="138" y="16"/>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50" name="Freeform 82"/>
          <p:cNvSpPr>
            <a:spLocks/>
          </p:cNvSpPr>
          <p:nvPr/>
        </p:nvSpPr>
        <p:spPr bwMode="auto">
          <a:xfrm>
            <a:off x="7221538" y="4694238"/>
            <a:ext cx="412750" cy="193675"/>
          </a:xfrm>
          <a:custGeom>
            <a:avLst/>
            <a:gdLst/>
            <a:ahLst/>
            <a:cxnLst>
              <a:cxn ang="0">
                <a:pos x="0" y="0"/>
              </a:cxn>
              <a:cxn ang="0">
                <a:pos x="73" y="25"/>
              </a:cxn>
              <a:cxn ang="0">
                <a:pos x="187" y="106"/>
              </a:cxn>
              <a:cxn ang="0">
                <a:pos x="235" y="114"/>
              </a:cxn>
              <a:cxn ang="0">
                <a:pos x="260" y="122"/>
              </a:cxn>
            </a:cxnLst>
            <a:rect l="0" t="0" r="r" b="b"/>
            <a:pathLst>
              <a:path w="260" h="122">
                <a:moveTo>
                  <a:pt x="0" y="0"/>
                </a:moveTo>
                <a:cubicBezTo>
                  <a:pt x="57" y="19"/>
                  <a:pt x="33" y="10"/>
                  <a:pt x="73" y="25"/>
                </a:cubicBezTo>
                <a:cubicBezTo>
                  <a:pt x="106" y="57"/>
                  <a:pt x="140" y="95"/>
                  <a:pt x="187" y="106"/>
                </a:cubicBezTo>
                <a:cubicBezTo>
                  <a:pt x="203" y="110"/>
                  <a:pt x="219" y="111"/>
                  <a:pt x="235" y="114"/>
                </a:cubicBezTo>
                <a:cubicBezTo>
                  <a:pt x="244" y="116"/>
                  <a:pt x="260" y="122"/>
                  <a:pt x="260" y="122"/>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451" name="Freeform 83"/>
          <p:cNvSpPr>
            <a:spLocks/>
          </p:cNvSpPr>
          <p:nvPr/>
        </p:nvSpPr>
        <p:spPr bwMode="auto">
          <a:xfrm>
            <a:off x="2806700" y="4257675"/>
            <a:ext cx="1765300" cy="439738"/>
          </a:xfrm>
          <a:custGeom>
            <a:avLst/>
            <a:gdLst/>
            <a:ahLst/>
            <a:cxnLst>
              <a:cxn ang="0">
                <a:pos x="0" y="162"/>
              </a:cxn>
              <a:cxn ang="0">
                <a:pos x="48" y="105"/>
              </a:cxn>
              <a:cxn ang="0">
                <a:pos x="300" y="0"/>
              </a:cxn>
              <a:cxn ang="0">
                <a:pos x="657" y="32"/>
              </a:cxn>
              <a:cxn ang="0">
                <a:pos x="770" y="48"/>
              </a:cxn>
              <a:cxn ang="0">
                <a:pos x="819" y="64"/>
              </a:cxn>
              <a:cxn ang="0">
                <a:pos x="835" y="81"/>
              </a:cxn>
              <a:cxn ang="0">
                <a:pos x="884" y="97"/>
              </a:cxn>
              <a:cxn ang="0">
                <a:pos x="957" y="137"/>
              </a:cxn>
              <a:cxn ang="0">
                <a:pos x="1103" y="218"/>
              </a:cxn>
              <a:cxn ang="0">
                <a:pos x="1167" y="251"/>
              </a:cxn>
              <a:cxn ang="0">
                <a:pos x="1200" y="267"/>
              </a:cxn>
            </a:cxnLst>
            <a:rect l="0" t="0" r="r" b="b"/>
            <a:pathLst>
              <a:path w="1219" h="268">
                <a:moveTo>
                  <a:pt x="0" y="162"/>
                </a:moveTo>
                <a:cubicBezTo>
                  <a:pt x="24" y="136"/>
                  <a:pt x="16" y="126"/>
                  <a:pt x="48" y="105"/>
                </a:cubicBezTo>
                <a:cubicBezTo>
                  <a:pt x="93" y="41"/>
                  <a:pt x="221" y="15"/>
                  <a:pt x="300" y="0"/>
                </a:cubicBezTo>
                <a:cubicBezTo>
                  <a:pt x="419" y="15"/>
                  <a:pt x="538" y="16"/>
                  <a:pt x="657" y="32"/>
                </a:cubicBezTo>
                <a:cubicBezTo>
                  <a:pt x="699" y="38"/>
                  <a:pt x="731" y="37"/>
                  <a:pt x="770" y="48"/>
                </a:cubicBezTo>
                <a:cubicBezTo>
                  <a:pt x="787" y="52"/>
                  <a:pt x="819" y="64"/>
                  <a:pt x="819" y="64"/>
                </a:cubicBezTo>
                <a:cubicBezTo>
                  <a:pt x="824" y="70"/>
                  <a:pt x="828" y="77"/>
                  <a:pt x="835" y="81"/>
                </a:cubicBezTo>
                <a:cubicBezTo>
                  <a:pt x="850" y="89"/>
                  <a:pt x="884" y="97"/>
                  <a:pt x="884" y="97"/>
                </a:cubicBezTo>
                <a:cubicBezTo>
                  <a:pt x="939" y="134"/>
                  <a:pt x="914" y="123"/>
                  <a:pt x="957" y="137"/>
                </a:cubicBezTo>
                <a:cubicBezTo>
                  <a:pt x="982" y="164"/>
                  <a:pt x="1067" y="206"/>
                  <a:pt x="1103" y="218"/>
                </a:cubicBezTo>
                <a:cubicBezTo>
                  <a:pt x="1131" y="247"/>
                  <a:pt x="1112" y="233"/>
                  <a:pt x="1167" y="251"/>
                </a:cubicBezTo>
                <a:cubicBezTo>
                  <a:pt x="1219" y="268"/>
                  <a:pt x="1175" y="267"/>
                  <a:pt x="1200" y="267"/>
                </a:cubicBezTo>
              </a:path>
            </a:pathLst>
          </a:custGeom>
          <a:noFill/>
          <a:ln w="25400" cap="flat" cmpd="sng">
            <a:solidFill>
              <a:srgbClr val="000000"/>
            </a:solidFill>
            <a:prstDash val="solid"/>
            <a:round/>
            <a:headEnd type="none" w="med" len="me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821" name="Rectangle 84"/>
          <p:cNvSpPr>
            <a:spLocks noChangeArrowheads="1"/>
          </p:cNvSpPr>
          <p:nvPr/>
        </p:nvSpPr>
        <p:spPr bwMode="auto">
          <a:xfrm>
            <a:off x="32766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2" name="Rectangle 85"/>
          <p:cNvSpPr>
            <a:spLocks noChangeArrowheads="1"/>
          </p:cNvSpPr>
          <p:nvPr/>
        </p:nvSpPr>
        <p:spPr bwMode="auto">
          <a:xfrm>
            <a:off x="38100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3" name="Rectangle 86"/>
          <p:cNvSpPr>
            <a:spLocks noChangeArrowheads="1"/>
          </p:cNvSpPr>
          <p:nvPr/>
        </p:nvSpPr>
        <p:spPr bwMode="auto">
          <a:xfrm>
            <a:off x="43434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4" name="Rectangle 87"/>
          <p:cNvSpPr>
            <a:spLocks noChangeArrowheads="1"/>
          </p:cNvSpPr>
          <p:nvPr/>
        </p:nvSpPr>
        <p:spPr bwMode="auto">
          <a:xfrm>
            <a:off x="48768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5" name="Rectangle 88"/>
          <p:cNvSpPr>
            <a:spLocks noChangeArrowheads="1"/>
          </p:cNvSpPr>
          <p:nvPr/>
        </p:nvSpPr>
        <p:spPr bwMode="auto">
          <a:xfrm>
            <a:off x="54102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6" name="Rectangle 89"/>
          <p:cNvSpPr>
            <a:spLocks noChangeArrowheads="1"/>
          </p:cNvSpPr>
          <p:nvPr/>
        </p:nvSpPr>
        <p:spPr bwMode="auto">
          <a:xfrm>
            <a:off x="59436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7" name="Rectangle 90"/>
          <p:cNvSpPr>
            <a:spLocks noChangeArrowheads="1"/>
          </p:cNvSpPr>
          <p:nvPr/>
        </p:nvSpPr>
        <p:spPr bwMode="auto">
          <a:xfrm>
            <a:off x="64770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8" name="Rectangle 91"/>
          <p:cNvSpPr>
            <a:spLocks noChangeArrowheads="1"/>
          </p:cNvSpPr>
          <p:nvPr/>
        </p:nvSpPr>
        <p:spPr bwMode="auto">
          <a:xfrm>
            <a:off x="7010400" y="5688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29" name="Rectangle 92"/>
          <p:cNvSpPr>
            <a:spLocks noChangeArrowheads="1"/>
          </p:cNvSpPr>
          <p:nvPr/>
        </p:nvSpPr>
        <p:spPr bwMode="auto">
          <a:xfrm>
            <a:off x="32766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0" name="Rectangle 93"/>
          <p:cNvSpPr>
            <a:spLocks noChangeArrowheads="1"/>
          </p:cNvSpPr>
          <p:nvPr/>
        </p:nvSpPr>
        <p:spPr bwMode="auto">
          <a:xfrm>
            <a:off x="38100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1" name="Rectangle 94"/>
          <p:cNvSpPr>
            <a:spLocks noChangeArrowheads="1"/>
          </p:cNvSpPr>
          <p:nvPr/>
        </p:nvSpPr>
        <p:spPr bwMode="auto">
          <a:xfrm>
            <a:off x="43434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2" name="Rectangle 95"/>
          <p:cNvSpPr>
            <a:spLocks noChangeArrowheads="1"/>
          </p:cNvSpPr>
          <p:nvPr/>
        </p:nvSpPr>
        <p:spPr bwMode="auto">
          <a:xfrm>
            <a:off x="48768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3" name="Rectangle 96"/>
          <p:cNvSpPr>
            <a:spLocks noChangeArrowheads="1"/>
          </p:cNvSpPr>
          <p:nvPr/>
        </p:nvSpPr>
        <p:spPr bwMode="auto">
          <a:xfrm>
            <a:off x="54102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4" name="Rectangle 97"/>
          <p:cNvSpPr>
            <a:spLocks noChangeArrowheads="1"/>
          </p:cNvSpPr>
          <p:nvPr/>
        </p:nvSpPr>
        <p:spPr bwMode="auto">
          <a:xfrm>
            <a:off x="59436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5" name="Rectangle 98"/>
          <p:cNvSpPr>
            <a:spLocks noChangeArrowheads="1"/>
          </p:cNvSpPr>
          <p:nvPr/>
        </p:nvSpPr>
        <p:spPr bwMode="auto">
          <a:xfrm>
            <a:off x="64770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6" name="Rectangle 99"/>
          <p:cNvSpPr>
            <a:spLocks noChangeArrowheads="1"/>
          </p:cNvSpPr>
          <p:nvPr/>
        </p:nvSpPr>
        <p:spPr bwMode="auto">
          <a:xfrm>
            <a:off x="7010400" y="5764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7" name="Rectangle 100"/>
          <p:cNvSpPr>
            <a:spLocks noChangeArrowheads="1"/>
          </p:cNvSpPr>
          <p:nvPr/>
        </p:nvSpPr>
        <p:spPr bwMode="auto">
          <a:xfrm>
            <a:off x="32766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8" name="Rectangle 101"/>
          <p:cNvSpPr>
            <a:spLocks noChangeArrowheads="1"/>
          </p:cNvSpPr>
          <p:nvPr/>
        </p:nvSpPr>
        <p:spPr bwMode="auto">
          <a:xfrm>
            <a:off x="38100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39" name="Rectangle 102"/>
          <p:cNvSpPr>
            <a:spLocks noChangeArrowheads="1"/>
          </p:cNvSpPr>
          <p:nvPr/>
        </p:nvSpPr>
        <p:spPr bwMode="auto">
          <a:xfrm>
            <a:off x="43434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0" name="Rectangle 103"/>
          <p:cNvSpPr>
            <a:spLocks noChangeArrowheads="1"/>
          </p:cNvSpPr>
          <p:nvPr/>
        </p:nvSpPr>
        <p:spPr bwMode="auto">
          <a:xfrm>
            <a:off x="48768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1" name="Rectangle 104"/>
          <p:cNvSpPr>
            <a:spLocks noChangeArrowheads="1"/>
          </p:cNvSpPr>
          <p:nvPr/>
        </p:nvSpPr>
        <p:spPr bwMode="auto">
          <a:xfrm>
            <a:off x="54102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2" name="Rectangle 105"/>
          <p:cNvSpPr>
            <a:spLocks noChangeArrowheads="1"/>
          </p:cNvSpPr>
          <p:nvPr/>
        </p:nvSpPr>
        <p:spPr bwMode="auto">
          <a:xfrm>
            <a:off x="59436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3" name="Rectangle 106"/>
          <p:cNvSpPr>
            <a:spLocks noChangeArrowheads="1"/>
          </p:cNvSpPr>
          <p:nvPr/>
        </p:nvSpPr>
        <p:spPr bwMode="auto">
          <a:xfrm>
            <a:off x="64770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4" name="Rectangle 107"/>
          <p:cNvSpPr>
            <a:spLocks noChangeArrowheads="1"/>
          </p:cNvSpPr>
          <p:nvPr/>
        </p:nvSpPr>
        <p:spPr bwMode="auto">
          <a:xfrm>
            <a:off x="7010400" y="5840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5" name="Rectangle 108"/>
          <p:cNvSpPr>
            <a:spLocks noChangeArrowheads="1"/>
          </p:cNvSpPr>
          <p:nvPr/>
        </p:nvSpPr>
        <p:spPr bwMode="auto">
          <a:xfrm>
            <a:off x="32766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6" name="Rectangle 109"/>
          <p:cNvSpPr>
            <a:spLocks noChangeArrowheads="1"/>
          </p:cNvSpPr>
          <p:nvPr/>
        </p:nvSpPr>
        <p:spPr bwMode="auto">
          <a:xfrm>
            <a:off x="38100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7" name="Rectangle 110"/>
          <p:cNvSpPr>
            <a:spLocks noChangeArrowheads="1"/>
          </p:cNvSpPr>
          <p:nvPr/>
        </p:nvSpPr>
        <p:spPr bwMode="auto">
          <a:xfrm>
            <a:off x="43434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8" name="Rectangle 111"/>
          <p:cNvSpPr>
            <a:spLocks noChangeArrowheads="1"/>
          </p:cNvSpPr>
          <p:nvPr/>
        </p:nvSpPr>
        <p:spPr bwMode="auto">
          <a:xfrm>
            <a:off x="48768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49" name="Rectangle 112"/>
          <p:cNvSpPr>
            <a:spLocks noChangeArrowheads="1"/>
          </p:cNvSpPr>
          <p:nvPr/>
        </p:nvSpPr>
        <p:spPr bwMode="auto">
          <a:xfrm>
            <a:off x="54102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0" name="Rectangle 113"/>
          <p:cNvSpPr>
            <a:spLocks noChangeArrowheads="1"/>
          </p:cNvSpPr>
          <p:nvPr/>
        </p:nvSpPr>
        <p:spPr bwMode="auto">
          <a:xfrm>
            <a:off x="59436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1" name="Rectangle 114"/>
          <p:cNvSpPr>
            <a:spLocks noChangeArrowheads="1"/>
          </p:cNvSpPr>
          <p:nvPr/>
        </p:nvSpPr>
        <p:spPr bwMode="auto">
          <a:xfrm>
            <a:off x="64770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2" name="Rectangle 115"/>
          <p:cNvSpPr>
            <a:spLocks noChangeArrowheads="1"/>
          </p:cNvSpPr>
          <p:nvPr/>
        </p:nvSpPr>
        <p:spPr bwMode="auto">
          <a:xfrm>
            <a:off x="7010400" y="5916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3" name="Rectangle 116"/>
          <p:cNvSpPr>
            <a:spLocks noChangeArrowheads="1"/>
          </p:cNvSpPr>
          <p:nvPr/>
        </p:nvSpPr>
        <p:spPr bwMode="auto">
          <a:xfrm>
            <a:off x="32766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4" name="Rectangle 117"/>
          <p:cNvSpPr>
            <a:spLocks noChangeArrowheads="1"/>
          </p:cNvSpPr>
          <p:nvPr/>
        </p:nvSpPr>
        <p:spPr bwMode="auto">
          <a:xfrm>
            <a:off x="38100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5" name="Rectangle 118"/>
          <p:cNvSpPr>
            <a:spLocks noChangeArrowheads="1"/>
          </p:cNvSpPr>
          <p:nvPr/>
        </p:nvSpPr>
        <p:spPr bwMode="auto">
          <a:xfrm>
            <a:off x="43434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6" name="Rectangle 119"/>
          <p:cNvSpPr>
            <a:spLocks noChangeArrowheads="1"/>
          </p:cNvSpPr>
          <p:nvPr/>
        </p:nvSpPr>
        <p:spPr bwMode="auto">
          <a:xfrm>
            <a:off x="48768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7" name="Rectangle 120"/>
          <p:cNvSpPr>
            <a:spLocks noChangeArrowheads="1"/>
          </p:cNvSpPr>
          <p:nvPr/>
        </p:nvSpPr>
        <p:spPr bwMode="auto">
          <a:xfrm>
            <a:off x="54102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8" name="Rectangle 121"/>
          <p:cNvSpPr>
            <a:spLocks noChangeArrowheads="1"/>
          </p:cNvSpPr>
          <p:nvPr/>
        </p:nvSpPr>
        <p:spPr bwMode="auto">
          <a:xfrm>
            <a:off x="59436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59" name="Rectangle 122"/>
          <p:cNvSpPr>
            <a:spLocks noChangeArrowheads="1"/>
          </p:cNvSpPr>
          <p:nvPr/>
        </p:nvSpPr>
        <p:spPr bwMode="auto">
          <a:xfrm>
            <a:off x="64770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0" name="Rectangle 123"/>
          <p:cNvSpPr>
            <a:spLocks noChangeArrowheads="1"/>
          </p:cNvSpPr>
          <p:nvPr/>
        </p:nvSpPr>
        <p:spPr bwMode="auto">
          <a:xfrm>
            <a:off x="7010400" y="5992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1" name="Rectangle 124"/>
          <p:cNvSpPr>
            <a:spLocks noChangeArrowheads="1"/>
          </p:cNvSpPr>
          <p:nvPr/>
        </p:nvSpPr>
        <p:spPr bwMode="auto">
          <a:xfrm>
            <a:off x="32766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2" name="Rectangle 125"/>
          <p:cNvSpPr>
            <a:spLocks noChangeArrowheads="1"/>
          </p:cNvSpPr>
          <p:nvPr/>
        </p:nvSpPr>
        <p:spPr bwMode="auto">
          <a:xfrm>
            <a:off x="38100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3" name="Rectangle 126"/>
          <p:cNvSpPr>
            <a:spLocks noChangeArrowheads="1"/>
          </p:cNvSpPr>
          <p:nvPr/>
        </p:nvSpPr>
        <p:spPr bwMode="auto">
          <a:xfrm>
            <a:off x="43434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4" name="Rectangle 127"/>
          <p:cNvSpPr>
            <a:spLocks noChangeArrowheads="1"/>
          </p:cNvSpPr>
          <p:nvPr/>
        </p:nvSpPr>
        <p:spPr bwMode="auto">
          <a:xfrm>
            <a:off x="48768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5" name="Rectangle 128"/>
          <p:cNvSpPr>
            <a:spLocks noChangeArrowheads="1"/>
          </p:cNvSpPr>
          <p:nvPr/>
        </p:nvSpPr>
        <p:spPr bwMode="auto">
          <a:xfrm>
            <a:off x="54102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6" name="Rectangle 129"/>
          <p:cNvSpPr>
            <a:spLocks noChangeArrowheads="1"/>
          </p:cNvSpPr>
          <p:nvPr/>
        </p:nvSpPr>
        <p:spPr bwMode="auto">
          <a:xfrm>
            <a:off x="59436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7" name="Rectangle 130"/>
          <p:cNvSpPr>
            <a:spLocks noChangeArrowheads="1"/>
          </p:cNvSpPr>
          <p:nvPr/>
        </p:nvSpPr>
        <p:spPr bwMode="auto">
          <a:xfrm>
            <a:off x="64770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8" name="Rectangle 131"/>
          <p:cNvSpPr>
            <a:spLocks noChangeArrowheads="1"/>
          </p:cNvSpPr>
          <p:nvPr/>
        </p:nvSpPr>
        <p:spPr bwMode="auto">
          <a:xfrm>
            <a:off x="7010400" y="6069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69" name="Rectangle 132"/>
          <p:cNvSpPr>
            <a:spLocks noChangeArrowheads="1"/>
          </p:cNvSpPr>
          <p:nvPr/>
        </p:nvSpPr>
        <p:spPr bwMode="auto">
          <a:xfrm>
            <a:off x="32766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0" name="Rectangle 133"/>
          <p:cNvSpPr>
            <a:spLocks noChangeArrowheads="1"/>
          </p:cNvSpPr>
          <p:nvPr/>
        </p:nvSpPr>
        <p:spPr bwMode="auto">
          <a:xfrm>
            <a:off x="38100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1" name="Rectangle 134"/>
          <p:cNvSpPr>
            <a:spLocks noChangeArrowheads="1"/>
          </p:cNvSpPr>
          <p:nvPr/>
        </p:nvSpPr>
        <p:spPr bwMode="auto">
          <a:xfrm>
            <a:off x="43434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2" name="Rectangle 135"/>
          <p:cNvSpPr>
            <a:spLocks noChangeArrowheads="1"/>
          </p:cNvSpPr>
          <p:nvPr/>
        </p:nvSpPr>
        <p:spPr bwMode="auto">
          <a:xfrm>
            <a:off x="48768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3" name="Rectangle 136"/>
          <p:cNvSpPr>
            <a:spLocks noChangeArrowheads="1"/>
          </p:cNvSpPr>
          <p:nvPr/>
        </p:nvSpPr>
        <p:spPr bwMode="auto">
          <a:xfrm>
            <a:off x="54102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4" name="Rectangle 137"/>
          <p:cNvSpPr>
            <a:spLocks noChangeArrowheads="1"/>
          </p:cNvSpPr>
          <p:nvPr/>
        </p:nvSpPr>
        <p:spPr bwMode="auto">
          <a:xfrm>
            <a:off x="59436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5" name="Rectangle 138"/>
          <p:cNvSpPr>
            <a:spLocks noChangeArrowheads="1"/>
          </p:cNvSpPr>
          <p:nvPr/>
        </p:nvSpPr>
        <p:spPr bwMode="auto">
          <a:xfrm>
            <a:off x="64770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6" name="Rectangle 139"/>
          <p:cNvSpPr>
            <a:spLocks noChangeArrowheads="1"/>
          </p:cNvSpPr>
          <p:nvPr/>
        </p:nvSpPr>
        <p:spPr bwMode="auto">
          <a:xfrm>
            <a:off x="70104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7" name="Rectangle 140"/>
          <p:cNvSpPr>
            <a:spLocks noChangeArrowheads="1"/>
          </p:cNvSpPr>
          <p:nvPr/>
        </p:nvSpPr>
        <p:spPr bwMode="auto">
          <a:xfrm>
            <a:off x="32766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8" name="Rectangle 141"/>
          <p:cNvSpPr>
            <a:spLocks noChangeArrowheads="1"/>
          </p:cNvSpPr>
          <p:nvPr/>
        </p:nvSpPr>
        <p:spPr bwMode="auto">
          <a:xfrm>
            <a:off x="38100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79" name="Rectangle 142"/>
          <p:cNvSpPr>
            <a:spLocks noChangeArrowheads="1"/>
          </p:cNvSpPr>
          <p:nvPr/>
        </p:nvSpPr>
        <p:spPr bwMode="auto">
          <a:xfrm>
            <a:off x="43434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0" name="Rectangle 143"/>
          <p:cNvSpPr>
            <a:spLocks noChangeArrowheads="1"/>
          </p:cNvSpPr>
          <p:nvPr/>
        </p:nvSpPr>
        <p:spPr bwMode="auto">
          <a:xfrm>
            <a:off x="48768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1" name="Rectangle 144"/>
          <p:cNvSpPr>
            <a:spLocks noChangeArrowheads="1"/>
          </p:cNvSpPr>
          <p:nvPr/>
        </p:nvSpPr>
        <p:spPr bwMode="auto">
          <a:xfrm>
            <a:off x="54102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2" name="Rectangle 145"/>
          <p:cNvSpPr>
            <a:spLocks noChangeArrowheads="1"/>
          </p:cNvSpPr>
          <p:nvPr/>
        </p:nvSpPr>
        <p:spPr bwMode="auto">
          <a:xfrm>
            <a:off x="59436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3" name="Rectangle 146"/>
          <p:cNvSpPr>
            <a:spLocks noChangeArrowheads="1"/>
          </p:cNvSpPr>
          <p:nvPr/>
        </p:nvSpPr>
        <p:spPr bwMode="auto">
          <a:xfrm>
            <a:off x="64770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4" name="Rectangle 147"/>
          <p:cNvSpPr>
            <a:spLocks noChangeArrowheads="1"/>
          </p:cNvSpPr>
          <p:nvPr/>
        </p:nvSpPr>
        <p:spPr bwMode="auto">
          <a:xfrm>
            <a:off x="70104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5" name="Rectangle 148"/>
          <p:cNvSpPr>
            <a:spLocks noChangeArrowheads="1"/>
          </p:cNvSpPr>
          <p:nvPr/>
        </p:nvSpPr>
        <p:spPr bwMode="auto">
          <a:xfrm>
            <a:off x="32766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6" name="Rectangle 149"/>
          <p:cNvSpPr>
            <a:spLocks noChangeArrowheads="1"/>
          </p:cNvSpPr>
          <p:nvPr/>
        </p:nvSpPr>
        <p:spPr bwMode="auto">
          <a:xfrm>
            <a:off x="38100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7" name="Rectangle 150"/>
          <p:cNvSpPr>
            <a:spLocks noChangeArrowheads="1"/>
          </p:cNvSpPr>
          <p:nvPr/>
        </p:nvSpPr>
        <p:spPr bwMode="auto">
          <a:xfrm>
            <a:off x="43434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8" name="Rectangle 151"/>
          <p:cNvSpPr>
            <a:spLocks noChangeArrowheads="1"/>
          </p:cNvSpPr>
          <p:nvPr/>
        </p:nvSpPr>
        <p:spPr bwMode="auto">
          <a:xfrm>
            <a:off x="48768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89" name="Rectangle 152"/>
          <p:cNvSpPr>
            <a:spLocks noChangeArrowheads="1"/>
          </p:cNvSpPr>
          <p:nvPr/>
        </p:nvSpPr>
        <p:spPr bwMode="auto">
          <a:xfrm>
            <a:off x="54102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0" name="Rectangle 153"/>
          <p:cNvSpPr>
            <a:spLocks noChangeArrowheads="1"/>
          </p:cNvSpPr>
          <p:nvPr/>
        </p:nvSpPr>
        <p:spPr bwMode="auto">
          <a:xfrm>
            <a:off x="59436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1" name="Rectangle 154"/>
          <p:cNvSpPr>
            <a:spLocks noChangeArrowheads="1"/>
          </p:cNvSpPr>
          <p:nvPr/>
        </p:nvSpPr>
        <p:spPr bwMode="auto">
          <a:xfrm>
            <a:off x="64770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2" name="Rectangle 155"/>
          <p:cNvSpPr>
            <a:spLocks noChangeArrowheads="1"/>
          </p:cNvSpPr>
          <p:nvPr/>
        </p:nvSpPr>
        <p:spPr bwMode="auto">
          <a:xfrm>
            <a:off x="7010400" y="6145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3" name="Rectangle 156"/>
          <p:cNvSpPr>
            <a:spLocks noChangeArrowheads="1"/>
          </p:cNvSpPr>
          <p:nvPr/>
        </p:nvSpPr>
        <p:spPr bwMode="auto">
          <a:xfrm>
            <a:off x="32766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4" name="Rectangle 157"/>
          <p:cNvSpPr>
            <a:spLocks noChangeArrowheads="1"/>
          </p:cNvSpPr>
          <p:nvPr/>
        </p:nvSpPr>
        <p:spPr bwMode="auto">
          <a:xfrm>
            <a:off x="38100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5" name="Rectangle 158"/>
          <p:cNvSpPr>
            <a:spLocks noChangeArrowheads="1"/>
          </p:cNvSpPr>
          <p:nvPr/>
        </p:nvSpPr>
        <p:spPr bwMode="auto">
          <a:xfrm>
            <a:off x="43434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6" name="Rectangle 159"/>
          <p:cNvSpPr>
            <a:spLocks noChangeArrowheads="1"/>
          </p:cNvSpPr>
          <p:nvPr/>
        </p:nvSpPr>
        <p:spPr bwMode="auto">
          <a:xfrm>
            <a:off x="48768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7" name="Rectangle 160"/>
          <p:cNvSpPr>
            <a:spLocks noChangeArrowheads="1"/>
          </p:cNvSpPr>
          <p:nvPr/>
        </p:nvSpPr>
        <p:spPr bwMode="auto">
          <a:xfrm>
            <a:off x="54102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8" name="Rectangle 161"/>
          <p:cNvSpPr>
            <a:spLocks noChangeArrowheads="1"/>
          </p:cNvSpPr>
          <p:nvPr/>
        </p:nvSpPr>
        <p:spPr bwMode="auto">
          <a:xfrm>
            <a:off x="59436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899" name="Rectangle 162"/>
          <p:cNvSpPr>
            <a:spLocks noChangeArrowheads="1"/>
          </p:cNvSpPr>
          <p:nvPr/>
        </p:nvSpPr>
        <p:spPr bwMode="auto">
          <a:xfrm>
            <a:off x="64770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0" name="Rectangle 163"/>
          <p:cNvSpPr>
            <a:spLocks noChangeArrowheads="1"/>
          </p:cNvSpPr>
          <p:nvPr/>
        </p:nvSpPr>
        <p:spPr bwMode="auto">
          <a:xfrm>
            <a:off x="7010400" y="6221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1" name="Rectangle 164"/>
          <p:cNvSpPr>
            <a:spLocks noChangeArrowheads="1"/>
          </p:cNvSpPr>
          <p:nvPr/>
        </p:nvSpPr>
        <p:spPr bwMode="auto">
          <a:xfrm>
            <a:off x="32766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2" name="Rectangle 165"/>
          <p:cNvSpPr>
            <a:spLocks noChangeArrowheads="1"/>
          </p:cNvSpPr>
          <p:nvPr/>
        </p:nvSpPr>
        <p:spPr bwMode="auto">
          <a:xfrm>
            <a:off x="38100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3" name="Rectangle 166"/>
          <p:cNvSpPr>
            <a:spLocks noChangeArrowheads="1"/>
          </p:cNvSpPr>
          <p:nvPr/>
        </p:nvSpPr>
        <p:spPr bwMode="auto">
          <a:xfrm>
            <a:off x="43434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4" name="Rectangle 167"/>
          <p:cNvSpPr>
            <a:spLocks noChangeArrowheads="1"/>
          </p:cNvSpPr>
          <p:nvPr/>
        </p:nvSpPr>
        <p:spPr bwMode="auto">
          <a:xfrm>
            <a:off x="48768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5" name="Rectangle 168"/>
          <p:cNvSpPr>
            <a:spLocks noChangeArrowheads="1"/>
          </p:cNvSpPr>
          <p:nvPr/>
        </p:nvSpPr>
        <p:spPr bwMode="auto">
          <a:xfrm>
            <a:off x="54102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6" name="Rectangle 169"/>
          <p:cNvSpPr>
            <a:spLocks noChangeArrowheads="1"/>
          </p:cNvSpPr>
          <p:nvPr/>
        </p:nvSpPr>
        <p:spPr bwMode="auto">
          <a:xfrm>
            <a:off x="59436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7" name="Rectangle 170"/>
          <p:cNvSpPr>
            <a:spLocks noChangeArrowheads="1"/>
          </p:cNvSpPr>
          <p:nvPr/>
        </p:nvSpPr>
        <p:spPr bwMode="auto">
          <a:xfrm>
            <a:off x="64770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8" name="Rectangle 171"/>
          <p:cNvSpPr>
            <a:spLocks noChangeArrowheads="1"/>
          </p:cNvSpPr>
          <p:nvPr/>
        </p:nvSpPr>
        <p:spPr bwMode="auto">
          <a:xfrm>
            <a:off x="7010400" y="6297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09" name="Rectangle 172"/>
          <p:cNvSpPr>
            <a:spLocks noChangeArrowheads="1"/>
          </p:cNvSpPr>
          <p:nvPr/>
        </p:nvSpPr>
        <p:spPr bwMode="auto">
          <a:xfrm>
            <a:off x="32766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0" name="Rectangle 173"/>
          <p:cNvSpPr>
            <a:spLocks noChangeArrowheads="1"/>
          </p:cNvSpPr>
          <p:nvPr/>
        </p:nvSpPr>
        <p:spPr bwMode="auto">
          <a:xfrm>
            <a:off x="38100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1" name="Rectangle 174"/>
          <p:cNvSpPr>
            <a:spLocks noChangeArrowheads="1"/>
          </p:cNvSpPr>
          <p:nvPr/>
        </p:nvSpPr>
        <p:spPr bwMode="auto">
          <a:xfrm>
            <a:off x="43434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2" name="Rectangle 175"/>
          <p:cNvSpPr>
            <a:spLocks noChangeArrowheads="1"/>
          </p:cNvSpPr>
          <p:nvPr/>
        </p:nvSpPr>
        <p:spPr bwMode="auto">
          <a:xfrm>
            <a:off x="48768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3" name="Rectangle 176"/>
          <p:cNvSpPr>
            <a:spLocks noChangeArrowheads="1"/>
          </p:cNvSpPr>
          <p:nvPr/>
        </p:nvSpPr>
        <p:spPr bwMode="auto">
          <a:xfrm>
            <a:off x="54102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4" name="Rectangle 177"/>
          <p:cNvSpPr>
            <a:spLocks noChangeArrowheads="1"/>
          </p:cNvSpPr>
          <p:nvPr/>
        </p:nvSpPr>
        <p:spPr bwMode="auto">
          <a:xfrm>
            <a:off x="59436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5" name="Rectangle 178"/>
          <p:cNvSpPr>
            <a:spLocks noChangeArrowheads="1"/>
          </p:cNvSpPr>
          <p:nvPr/>
        </p:nvSpPr>
        <p:spPr bwMode="auto">
          <a:xfrm>
            <a:off x="64770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6" name="Rectangle 179"/>
          <p:cNvSpPr>
            <a:spLocks noChangeArrowheads="1"/>
          </p:cNvSpPr>
          <p:nvPr/>
        </p:nvSpPr>
        <p:spPr bwMode="auto">
          <a:xfrm>
            <a:off x="7010400" y="63738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7" name="Rectangle 180"/>
          <p:cNvSpPr>
            <a:spLocks noChangeArrowheads="1"/>
          </p:cNvSpPr>
          <p:nvPr/>
        </p:nvSpPr>
        <p:spPr bwMode="auto">
          <a:xfrm>
            <a:off x="32766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8" name="Rectangle 181"/>
          <p:cNvSpPr>
            <a:spLocks noChangeArrowheads="1"/>
          </p:cNvSpPr>
          <p:nvPr/>
        </p:nvSpPr>
        <p:spPr bwMode="auto">
          <a:xfrm>
            <a:off x="38100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19" name="Rectangle 182"/>
          <p:cNvSpPr>
            <a:spLocks noChangeArrowheads="1"/>
          </p:cNvSpPr>
          <p:nvPr/>
        </p:nvSpPr>
        <p:spPr bwMode="auto">
          <a:xfrm>
            <a:off x="43434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0" name="Rectangle 183"/>
          <p:cNvSpPr>
            <a:spLocks noChangeArrowheads="1"/>
          </p:cNvSpPr>
          <p:nvPr/>
        </p:nvSpPr>
        <p:spPr bwMode="auto">
          <a:xfrm>
            <a:off x="48768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1" name="Rectangle 184"/>
          <p:cNvSpPr>
            <a:spLocks noChangeArrowheads="1"/>
          </p:cNvSpPr>
          <p:nvPr/>
        </p:nvSpPr>
        <p:spPr bwMode="auto">
          <a:xfrm>
            <a:off x="54102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2" name="Rectangle 185"/>
          <p:cNvSpPr>
            <a:spLocks noChangeArrowheads="1"/>
          </p:cNvSpPr>
          <p:nvPr/>
        </p:nvSpPr>
        <p:spPr bwMode="auto">
          <a:xfrm>
            <a:off x="59436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3" name="Rectangle 186"/>
          <p:cNvSpPr>
            <a:spLocks noChangeArrowheads="1"/>
          </p:cNvSpPr>
          <p:nvPr/>
        </p:nvSpPr>
        <p:spPr bwMode="auto">
          <a:xfrm>
            <a:off x="64770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4" name="Rectangle 187"/>
          <p:cNvSpPr>
            <a:spLocks noChangeArrowheads="1"/>
          </p:cNvSpPr>
          <p:nvPr/>
        </p:nvSpPr>
        <p:spPr bwMode="auto">
          <a:xfrm>
            <a:off x="7010400" y="64500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5" name="Rectangle 188"/>
          <p:cNvSpPr>
            <a:spLocks noChangeArrowheads="1"/>
          </p:cNvSpPr>
          <p:nvPr/>
        </p:nvSpPr>
        <p:spPr bwMode="auto">
          <a:xfrm>
            <a:off x="32766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6" name="Rectangle 189"/>
          <p:cNvSpPr>
            <a:spLocks noChangeArrowheads="1"/>
          </p:cNvSpPr>
          <p:nvPr/>
        </p:nvSpPr>
        <p:spPr bwMode="auto">
          <a:xfrm>
            <a:off x="38100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7" name="Rectangle 190"/>
          <p:cNvSpPr>
            <a:spLocks noChangeArrowheads="1"/>
          </p:cNvSpPr>
          <p:nvPr/>
        </p:nvSpPr>
        <p:spPr bwMode="auto">
          <a:xfrm>
            <a:off x="43434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8" name="Rectangle 191"/>
          <p:cNvSpPr>
            <a:spLocks noChangeArrowheads="1"/>
          </p:cNvSpPr>
          <p:nvPr/>
        </p:nvSpPr>
        <p:spPr bwMode="auto">
          <a:xfrm>
            <a:off x="48768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29" name="Rectangle 192"/>
          <p:cNvSpPr>
            <a:spLocks noChangeArrowheads="1"/>
          </p:cNvSpPr>
          <p:nvPr/>
        </p:nvSpPr>
        <p:spPr bwMode="auto">
          <a:xfrm>
            <a:off x="54102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0" name="Rectangle 193"/>
          <p:cNvSpPr>
            <a:spLocks noChangeArrowheads="1"/>
          </p:cNvSpPr>
          <p:nvPr/>
        </p:nvSpPr>
        <p:spPr bwMode="auto">
          <a:xfrm>
            <a:off x="59436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1" name="Rectangle 194"/>
          <p:cNvSpPr>
            <a:spLocks noChangeArrowheads="1"/>
          </p:cNvSpPr>
          <p:nvPr/>
        </p:nvSpPr>
        <p:spPr bwMode="auto">
          <a:xfrm>
            <a:off x="64770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2" name="Rectangle 195"/>
          <p:cNvSpPr>
            <a:spLocks noChangeArrowheads="1"/>
          </p:cNvSpPr>
          <p:nvPr/>
        </p:nvSpPr>
        <p:spPr bwMode="auto">
          <a:xfrm>
            <a:off x="7010400" y="65262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3" name="Rectangle 196"/>
          <p:cNvSpPr>
            <a:spLocks noChangeArrowheads="1"/>
          </p:cNvSpPr>
          <p:nvPr/>
        </p:nvSpPr>
        <p:spPr bwMode="auto">
          <a:xfrm>
            <a:off x="32766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4" name="Rectangle 197"/>
          <p:cNvSpPr>
            <a:spLocks noChangeArrowheads="1"/>
          </p:cNvSpPr>
          <p:nvPr/>
        </p:nvSpPr>
        <p:spPr bwMode="auto">
          <a:xfrm>
            <a:off x="38100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5" name="Rectangle 198"/>
          <p:cNvSpPr>
            <a:spLocks noChangeArrowheads="1"/>
          </p:cNvSpPr>
          <p:nvPr/>
        </p:nvSpPr>
        <p:spPr bwMode="auto">
          <a:xfrm>
            <a:off x="43434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6" name="Rectangle 199"/>
          <p:cNvSpPr>
            <a:spLocks noChangeArrowheads="1"/>
          </p:cNvSpPr>
          <p:nvPr/>
        </p:nvSpPr>
        <p:spPr bwMode="auto">
          <a:xfrm>
            <a:off x="48768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7" name="Rectangle 200"/>
          <p:cNvSpPr>
            <a:spLocks noChangeArrowheads="1"/>
          </p:cNvSpPr>
          <p:nvPr/>
        </p:nvSpPr>
        <p:spPr bwMode="auto">
          <a:xfrm>
            <a:off x="54102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8" name="Rectangle 201"/>
          <p:cNvSpPr>
            <a:spLocks noChangeArrowheads="1"/>
          </p:cNvSpPr>
          <p:nvPr/>
        </p:nvSpPr>
        <p:spPr bwMode="auto">
          <a:xfrm>
            <a:off x="59436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39" name="Rectangle 202"/>
          <p:cNvSpPr>
            <a:spLocks noChangeArrowheads="1"/>
          </p:cNvSpPr>
          <p:nvPr/>
        </p:nvSpPr>
        <p:spPr bwMode="auto">
          <a:xfrm>
            <a:off x="64770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0" name="Rectangle 203"/>
          <p:cNvSpPr>
            <a:spLocks noChangeArrowheads="1"/>
          </p:cNvSpPr>
          <p:nvPr/>
        </p:nvSpPr>
        <p:spPr bwMode="auto">
          <a:xfrm>
            <a:off x="7010400" y="66024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1" name="Rectangle 204"/>
          <p:cNvSpPr>
            <a:spLocks noChangeArrowheads="1"/>
          </p:cNvSpPr>
          <p:nvPr/>
        </p:nvSpPr>
        <p:spPr bwMode="auto">
          <a:xfrm>
            <a:off x="32766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2" name="Rectangle 205"/>
          <p:cNvSpPr>
            <a:spLocks noChangeArrowheads="1"/>
          </p:cNvSpPr>
          <p:nvPr/>
        </p:nvSpPr>
        <p:spPr bwMode="auto">
          <a:xfrm>
            <a:off x="38100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3" name="Rectangle 206"/>
          <p:cNvSpPr>
            <a:spLocks noChangeArrowheads="1"/>
          </p:cNvSpPr>
          <p:nvPr/>
        </p:nvSpPr>
        <p:spPr bwMode="auto">
          <a:xfrm>
            <a:off x="43434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4" name="Rectangle 207"/>
          <p:cNvSpPr>
            <a:spLocks noChangeArrowheads="1"/>
          </p:cNvSpPr>
          <p:nvPr/>
        </p:nvSpPr>
        <p:spPr bwMode="auto">
          <a:xfrm>
            <a:off x="48768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5" name="Rectangle 208"/>
          <p:cNvSpPr>
            <a:spLocks noChangeArrowheads="1"/>
          </p:cNvSpPr>
          <p:nvPr/>
        </p:nvSpPr>
        <p:spPr bwMode="auto">
          <a:xfrm>
            <a:off x="54102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6" name="Rectangle 209"/>
          <p:cNvSpPr>
            <a:spLocks noChangeArrowheads="1"/>
          </p:cNvSpPr>
          <p:nvPr/>
        </p:nvSpPr>
        <p:spPr bwMode="auto">
          <a:xfrm>
            <a:off x="59436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7" name="Rectangle 210"/>
          <p:cNvSpPr>
            <a:spLocks noChangeArrowheads="1"/>
          </p:cNvSpPr>
          <p:nvPr/>
        </p:nvSpPr>
        <p:spPr bwMode="auto">
          <a:xfrm>
            <a:off x="64770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8" name="Rectangle 211"/>
          <p:cNvSpPr>
            <a:spLocks noChangeArrowheads="1"/>
          </p:cNvSpPr>
          <p:nvPr/>
        </p:nvSpPr>
        <p:spPr bwMode="auto">
          <a:xfrm>
            <a:off x="7010400" y="6678613"/>
            <a:ext cx="533400" cy="76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49" name="AutoShape 212"/>
          <p:cNvSpPr>
            <a:spLocks/>
          </p:cNvSpPr>
          <p:nvPr/>
        </p:nvSpPr>
        <p:spPr bwMode="auto">
          <a:xfrm rot="5400000">
            <a:off x="5334000" y="3402013"/>
            <a:ext cx="152400" cy="4267200"/>
          </a:xfrm>
          <a:prstGeom prst="leftBrace">
            <a:avLst>
              <a:gd name="adj1" fmla="val 233333"/>
              <a:gd name="adj2" fmla="val 7596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50" name="Text Box 213"/>
          <p:cNvSpPr txBox="1">
            <a:spLocks noChangeArrowheads="1"/>
          </p:cNvSpPr>
          <p:nvPr/>
        </p:nvSpPr>
        <p:spPr bwMode="auto">
          <a:xfrm>
            <a:off x="2774950" y="5230813"/>
            <a:ext cx="3006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Example row size = 8 locations</a:t>
            </a:r>
          </a:p>
        </p:txBody>
      </p:sp>
      <p:sp>
        <p:nvSpPr>
          <p:cNvPr id="582" name="Line 214"/>
          <p:cNvSpPr>
            <a:spLocks noChangeShapeType="1"/>
          </p:cNvSpPr>
          <p:nvPr/>
        </p:nvSpPr>
        <p:spPr bwMode="auto">
          <a:xfrm>
            <a:off x="2514600" y="5878513"/>
            <a:ext cx="762000" cy="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952" name="Text Box 215"/>
          <p:cNvSpPr txBox="1">
            <a:spLocks noChangeArrowheads="1"/>
          </p:cNvSpPr>
          <p:nvPr/>
        </p:nvSpPr>
        <p:spPr bwMode="auto">
          <a:xfrm>
            <a:off x="1752600" y="5386388"/>
            <a:ext cx="9144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Base</a:t>
            </a:r>
          </a:p>
          <a:p>
            <a:pPr eaLnBrk="1" hangingPunct="1">
              <a:buClr>
                <a:srgbClr val="0000FF"/>
              </a:buClr>
              <a:buFont typeface="Wingdings" panose="05000000000000000000" pitchFamily="2" charset="2"/>
              <a:buNone/>
            </a:pPr>
            <a:r>
              <a:rPr lang="en-US" altLang="zh-CN" sz="1600">
                <a:latin typeface="Arial" panose="020B0604020202020204" pitchFamily="34" charset="0"/>
              </a:rPr>
              <a:t>address</a:t>
            </a:r>
          </a:p>
        </p:txBody>
      </p:sp>
      <p:sp>
        <p:nvSpPr>
          <p:cNvPr id="584" name="Line 216"/>
          <p:cNvSpPr>
            <a:spLocks noChangeShapeType="1"/>
          </p:cNvSpPr>
          <p:nvPr/>
        </p:nvSpPr>
        <p:spPr bwMode="auto">
          <a:xfrm>
            <a:off x="3200400" y="5916613"/>
            <a:ext cx="0" cy="609600"/>
          </a:xfrm>
          <a:prstGeom prst="line">
            <a:avLst/>
          </a:prstGeom>
          <a:noFill/>
          <a:ln w="25400">
            <a:solidFill>
              <a:srgbClr val="000000"/>
            </a:solidFill>
            <a:round/>
            <a:headEnd/>
            <a:tailEnd type="triangle" w="med" len="med"/>
          </a:ln>
          <a:effectLst/>
        </p:spPr>
        <p:txBody>
          <a:bodyPr wrap="none" anchor="ctr"/>
          <a:lstStyle/>
          <a:p>
            <a:pPr eaLnBrk="1" fontAlgn="auto" hangingPunct="1">
              <a:spcBef>
                <a:spcPts val="0"/>
              </a:spcBef>
              <a:spcAft>
                <a:spcPts val="0"/>
              </a:spcAft>
              <a:buFont typeface="Wingdings" pitchFamily="2" charset="2"/>
              <a:buNone/>
              <a:defRPr/>
            </a:pPr>
            <a:endParaRPr kumimoji="0" lang="zh-CN" altLang="en-US" kern="0">
              <a:solidFill>
                <a:sysClr val="windowText" lastClr="000000"/>
              </a:solidFill>
              <a:ea typeface="新細明體" pitchFamily="18" charset="-120"/>
            </a:endParaRPr>
          </a:p>
        </p:txBody>
      </p:sp>
      <p:sp>
        <p:nvSpPr>
          <p:cNvPr id="116954" name="Text Box 217"/>
          <p:cNvSpPr txBox="1">
            <a:spLocks noChangeArrowheads="1"/>
          </p:cNvSpPr>
          <p:nvPr/>
        </p:nvSpPr>
        <p:spPr bwMode="auto">
          <a:xfrm>
            <a:off x="2590800" y="6069013"/>
            <a:ext cx="67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index</a:t>
            </a:r>
          </a:p>
        </p:txBody>
      </p:sp>
      <p:sp>
        <p:nvSpPr>
          <p:cNvPr id="116955" name="Oval 218"/>
          <p:cNvSpPr>
            <a:spLocks noChangeArrowheads="1"/>
          </p:cNvSpPr>
          <p:nvPr/>
        </p:nvSpPr>
        <p:spPr bwMode="auto">
          <a:xfrm>
            <a:off x="3276600" y="6450013"/>
            <a:ext cx="4343400" cy="76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endParaRPr kumimoji="0" lang="zh-CN" altLang="en-US" sz="1800">
              <a:solidFill>
                <a:srgbClr val="000000"/>
              </a:solidFill>
              <a:latin typeface="Arial" panose="020B0604020202020204" pitchFamily="34" charset="0"/>
              <a:ea typeface="新細明體" pitchFamily="18" charset="-120"/>
            </a:endParaRPr>
          </a:p>
        </p:txBody>
      </p:sp>
      <p:sp>
        <p:nvSpPr>
          <p:cNvPr id="116956" name="Text Box 219"/>
          <p:cNvSpPr txBox="1">
            <a:spLocks noChangeArrowheads="1"/>
          </p:cNvSpPr>
          <p:nvPr/>
        </p:nvSpPr>
        <p:spPr bwMode="auto">
          <a:xfrm>
            <a:off x="914400" y="4697413"/>
            <a:ext cx="79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sz="1600">
                <a:latin typeface="Arial" panose="020B0604020202020204" pitchFamily="34" charset="0"/>
              </a:rPr>
              <a:t>(r1)[r2]</a:t>
            </a:r>
          </a:p>
        </p:txBody>
      </p:sp>
    </p:spTree>
  </p:cSld>
  <p:clrMapOvr>
    <a:masterClrMapping/>
  </p:clrMapOvr>
  <mc:AlternateContent xmlns:mc="http://schemas.openxmlformats.org/markup-compatibility/2006" xmlns:p14="http://schemas.microsoft.com/office/powerpoint/2010/main">
    <mc:Choice Requires="p14">
      <p:transition spd="slow" p14:dur="2000" advTm="59407"/>
    </mc:Choice>
    <mc:Fallback xmlns="">
      <p:transition spd="slow" advTm="5940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285750" y="428625"/>
            <a:ext cx="45847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Memory Addressing Mode - Use</a:t>
            </a:r>
          </a:p>
        </p:txBody>
      </p:sp>
      <p:sp>
        <p:nvSpPr>
          <p:cNvPr id="11878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187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214438"/>
            <a:ext cx="75342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8789" name="矩形 4"/>
          <p:cNvSpPr>
            <a:spLocks noChangeArrowheads="1"/>
          </p:cNvSpPr>
          <p:nvPr/>
        </p:nvSpPr>
        <p:spPr bwMode="auto">
          <a:xfrm>
            <a:off x="357188" y="5572125"/>
            <a:ext cx="8286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228600" algn="l"/>
              </a:tabLst>
              <a:defRPr sz="3200">
                <a:solidFill>
                  <a:schemeClr val="tx1"/>
                </a:solidFill>
                <a:latin typeface="Times New Roman" panose="02020603050405020304" pitchFamily="18" charset="0"/>
              </a:defRPr>
            </a:lvl1pPr>
            <a:lvl2pPr marL="742950" indent="-285750">
              <a:spcBef>
                <a:spcPct val="20000"/>
              </a:spcBef>
              <a:buChar char="–"/>
              <a:tabLst>
                <a:tab pos="228600" algn="l"/>
              </a:tabLst>
              <a:defRPr sz="2800">
                <a:solidFill>
                  <a:schemeClr val="tx1"/>
                </a:solidFill>
                <a:latin typeface="Times New Roman" panose="02020603050405020304" pitchFamily="18" charset="0"/>
              </a:defRPr>
            </a:lvl2pPr>
            <a:lvl3pPr marL="1143000" indent="-228600">
              <a:spcBef>
                <a:spcPct val="20000"/>
              </a:spcBef>
              <a:buChar char="•"/>
              <a:tabLst>
                <a:tab pos="228600" algn="l"/>
              </a:tabLst>
              <a:defRPr sz="2400">
                <a:solidFill>
                  <a:schemeClr val="tx1"/>
                </a:solidFill>
                <a:latin typeface="Times New Roman" panose="02020603050405020304" pitchFamily="18" charset="0"/>
              </a:defRPr>
            </a:lvl3pPr>
            <a:lvl4pPr marL="1600200" indent="-228600">
              <a:spcBef>
                <a:spcPct val="20000"/>
              </a:spcBef>
              <a:buChar char="–"/>
              <a:tabLst>
                <a:tab pos="228600" algn="l"/>
              </a:tabLst>
              <a:defRPr sz="2000">
                <a:solidFill>
                  <a:schemeClr val="tx1"/>
                </a:solidFill>
                <a:latin typeface="Times New Roman" panose="02020603050405020304" pitchFamily="18" charset="0"/>
              </a:defRPr>
            </a:lvl4pPr>
            <a:lvl5pPr marL="2057400" indent="-228600">
              <a:spcBef>
                <a:spcPct val="20000"/>
              </a:spcBef>
              <a:buChar char="»"/>
              <a:tabLst>
                <a:tab pos="228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28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28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28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286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dirty="0">
                <a:latin typeface="Arial" panose="020B0604020202020204" pitchFamily="34" charset="0"/>
                <a:cs typeface="Arial" panose="020B0604020202020204" pitchFamily="34" charset="0"/>
              </a:rPr>
              <a:t>•   Figure A.7: measuring usage patterns on the VAX</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   these five modes account for 97-99% of all memory accesses</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   memory addressing account for 50% of all operand references</a:t>
            </a:r>
          </a:p>
        </p:txBody>
      </p:sp>
    </p:spTree>
  </p:cSld>
  <p:clrMapOvr>
    <a:masterClrMapping/>
  </p:clrMapOvr>
  <mc:AlternateContent xmlns:mc="http://schemas.openxmlformats.org/markup-compatibility/2006" xmlns:p14="http://schemas.microsoft.com/office/powerpoint/2010/main">
    <mc:Choice Requires="p14">
      <p:transition spd="slow" p14:dur="2000" advTm="22631"/>
    </mc:Choice>
    <mc:Fallback xmlns="">
      <p:transition spd="slow" advTm="2263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85750" y="0"/>
            <a:ext cx="67659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Measure: Instruction for Control Flow </a:t>
            </a:r>
          </a:p>
          <a:p>
            <a:pPr eaLnBrk="1" hangingPunct="1">
              <a:lnSpc>
                <a:spcPts val="4300"/>
              </a:lnSpc>
              <a:spcBef>
                <a:spcPct val="0"/>
              </a:spcBef>
              <a:buFontTx/>
              <a:buNone/>
            </a:pPr>
            <a:r>
              <a:rPr kumimoji="0" lang="en-US" altLang="zh-CN" sz="2400">
                <a:solidFill>
                  <a:srgbClr val="000000"/>
                </a:solidFill>
                <a:latin typeface="Arial" panose="020B0604020202020204" pitchFamily="34" charset="0"/>
                <a:cs typeface="Arial" panose="020B0604020202020204" pitchFamily="34" charset="0"/>
              </a:rPr>
              <a:t>(breakdown for Alpha </a:t>
            </a:r>
            <a:r>
              <a:rPr lang="en-US" altLang="zh-CN" sz="2400">
                <a:solidFill>
                  <a:srgbClr val="000000"/>
                </a:solidFill>
                <a:latin typeface="Symbol" panose="05050102010706020507" pitchFamily="18" charset="2"/>
                <a:cs typeface="Arial" panose="020B0604020202020204" pitchFamily="34" charset="0"/>
              </a:rPr>
              <a:t> </a:t>
            </a:r>
            <a:r>
              <a:rPr kumimoji="0" lang="en-US" altLang="zh-CN" sz="2400">
                <a:solidFill>
                  <a:srgbClr val="000000"/>
                </a:solidFill>
                <a:latin typeface="Arial" panose="020B0604020202020204" pitchFamily="34" charset="0"/>
                <a:cs typeface="Arial" panose="020B0604020202020204" pitchFamily="34" charset="0"/>
              </a:rPr>
              <a:t>P with SPEC CPU2000) </a:t>
            </a:r>
          </a:p>
        </p:txBody>
      </p:sp>
      <p:sp>
        <p:nvSpPr>
          <p:cNvPr id="12083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08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214438"/>
            <a:ext cx="72294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0837" name="矩形 4"/>
          <p:cNvSpPr>
            <a:spLocks noChangeArrowheads="1"/>
          </p:cNvSpPr>
          <p:nvPr/>
        </p:nvSpPr>
        <p:spPr bwMode="auto">
          <a:xfrm>
            <a:off x="642938" y="4572000"/>
            <a:ext cx="78581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177800" algn="l"/>
                <a:tab pos="2286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2286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2286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2286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228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228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228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228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2286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Figure A.14: conditional branch dominates. Nowadays three</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techniques are mostly used to implement them</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   condition-code (test special bits set by ALU operations)</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   condition register (test arbitrary register with result of a comparison)</a:t>
            </a:r>
          </a:p>
          <a:p>
            <a:pPr eaLnBrk="1" hangingPunct="1">
              <a:spcBef>
                <a:spcPct val="0"/>
              </a:spcBef>
              <a:buFont typeface="Wingdings" panose="05000000000000000000" pitchFamily="2" charset="2"/>
              <a:buNone/>
            </a:pPr>
            <a:r>
              <a:rPr kumimoji="0" lang="en-US" altLang="zh-CN" sz="2000" dirty="0">
                <a:latin typeface="Arial" panose="020B0604020202020204" pitchFamily="34" charset="0"/>
                <a:cs typeface="Arial" panose="020B0604020202020204" pitchFamily="34" charset="0"/>
              </a:rPr>
              <a:t>		–   compare &amp; branch (compare operation is part of the branch instruction</a:t>
            </a:r>
          </a:p>
        </p:txBody>
      </p:sp>
    </p:spTree>
  </p:cSld>
  <p:clrMapOvr>
    <a:masterClrMapping/>
  </p:clrMapOvr>
  <mc:AlternateContent xmlns:mc="http://schemas.openxmlformats.org/markup-compatibility/2006" xmlns:p14="http://schemas.microsoft.com/office/powerpoint/2010/main">
    <mc:Choice Requires="p14">
      <p:transition spd="slow" p14:dur="2000" advTm="23695"/>
    </mc:Choice>
    <mc:Fallback xmlns="">
      <p:transition spd="slow" advTm="2369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85750" y="428625"/>
            <a:ext cx="65452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sz="2400" dirty="0">
                <a:solidFill>
                  <a:srgbClr val="000000"/>
                </a:solidFill>
                <a:latin typeface="Arial" panose="020B0604020202020204" pitchFamily="34" charset="0"/>
                <a:cs typeface="Arial" panose="020B0604020202020204" pitchFamily="34" charset="0"/>
              </a:rPr>
              <a:t>Encoding an Instruction Set: Variable vs. Fixed</a:t>
            </a:r>
          </a:p>
        </p:txBody>
      </p:sp>
      <p:sp>
        <p:nvSpPr>
          <p:cNvPr id="12288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4" name="矩形 3"/>
          <p:cNvSpPr>
            <a:spLocks noChangeArrowheads="1"/>
          </p:cNvSpPr>
          <p:nvPr/>
        </p:nvSpPr>
        <p:spPr bwMode="auto">
          <a:xfrm>
            <a:off x="428625" y="1285875"/>
            <a:ext cx="80724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4300" algn="l"/>
                <a:tab pos="228600" algn="l"/>
                <a:tab pos="266700" algn="l"/>
                <a:tab pos="368300" algn="l"/>
                <a:tab pos="406400" algn="l"/>
                <a:tab pos="419100" algn="l"/>
              </a:tabLst>
              <a:defRPr sz="3200">
                <a:solidFill>
                  <a:schemeClr val="tx1"/>
                </a:solidFill>
                <a:latin typeface="Times New Roman" panose="02020603050405020304" pitchFamily="18" charset="0"/>
              </a:defRPr>
            </a:lvl1pPr>
            <a:lvl2pPr marL="742950" indent="-285750">
              <a:spcBef>
                <a:spcPct val="20000"/>
              </a:spcBef>
              <a:buChar char="–"/>
              <a:tabLst>
                <a:tab pos="38100" algn="l"/>
                <a:tab pos="114300" algn="l"/>
                <a:tab pos="228600" algn="l"/>
                <a:tab pos="266700" algn="l"/>
                <a:tab pos="368300" algn="l"/>
                <a:tab pos="406400" algn="l"/>
                <a:tab pos="4191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4300" algn="l"/>
                <a:tab pos="228600" algn="l"/>
                <a:tab pos="266700" algn="l"/>
                <a:tab pos="368300" algn="l"/>
                <a:tab pos="406400" algn="l"/>
                <a:tab pos="4191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4300" algn="l"/>
                <a:tab pos="228600" algn="l"/>
                <a:tab pos="266700" algn="l"/>
                <a:tab pos="368300" algn="l"/>
                <a:tab pos="406400" algn="l"/>
                <a:tab pos="4191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000" dirty="0">
                <a:solidFill>
                  <a:srgbClr val="0000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9A"/>
                </a:solidFill>
                <a:latin typeface="Arial" panose="020B0604020202020204" pitchFamily="34" charset="0"/>
                <a:cs typeface="Arial" panose="020B0604020202020204" pitchFamily="34" charset="0"/>
              </a:rPr>
              <a:t>variable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9A"/>
                </a:solidFill>
                <a:latin typeface="Arial" panose="020B0604020202020204" pitchFamily="34" charset="0"/>
                <a:cs typeface="Arial" panose="020B0604020202020204" pitchFamily="34" charset="0"/>
              </a:rPr>
              <a:t>encoding</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separate address specifier determines addressing modes for that operand</a:t>
            </a:r>
          </a:p>
          <a:p>
            <a:pPr eaLnBrk="1" hangingPunct="1">
              <a:spcBef>
                <a:spcPct val="0"/>
              </a:spcBef>
              <a:buFont typeface="Wingdings" panose="05000000000000000000" pitchFamily="2" charset="2"/>
              <a:buNone/>
            </a:pPr>
            <a:r>
              <a:rPr kumimoji="0" lang="en-US" altLang="zh-CN" sz="2000" dirty="0">
                <a:solidFill>
                  <a:srgbClr val="00009A"/>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9A"/>
                </a:solidFill>
                <a:latin typeface="Arial" panose="020B0604020202020204" pitchFamily="34" charset="0"/>
                <a:cs typeface="Arial" panose="020B0604020202020204" pitchFamily="34" charset="0"/>
              </a:rPr>
              <a:t>fixed</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009A"/>
                </a:solidFill>
                <a:latin typeface="Arial" panose="020B0604020202020204" pitchFamily="34" charset="0"/>
                <a:cs typeface="Arial" panose="020B0604020202020204" pitchFamily="34" charset="0"/>
              </a:rPr>
              <a:t>encoding</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addressing mode is within opcode: one memory operand and</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 couple of addressing modes</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FF0000"/>
                </a:solidFill>
                <a:latin typeface="Arial" panose="020B0604020202020204" pitchFamily="34" charset="0"/>
                <a:cs typeface="Arial" panose="020B0604020202020204" pitchFamily="34" charset="0"/>
              </a:rPr>
              <a: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FF0000"/>
                </a:solidFill>
                <a:latin typeface="Arial" panose="020B0604020202020204" pitchFamily="34" charset="0"/>
                <a:cs typeface="Arial" panose="020B0604020202020204" pitchFamily="34" charset="0"/>
              </a:rPr>
              <a:t>trade-off</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variable encoding gives better code size</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minimize</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bit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numbers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to</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represent</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a</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program</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(instruction</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lengths</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vary</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widely)</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 fixed encoding gives better performance</a:t>
            </a:r>
          </a:p>
          <a:p>
            <a:pPr eaLnBrk="1" hangingPunct="1">
              <a:spcBef>
                <a:spcPct val="0"/>
              </a:spcBef>
              <a:buFont typeface="Wingdings" panose="05000000000000000000" pitchFamily="2" charset="2"/>
              <a:buNone/>
            </a:pP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easier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decoding,</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faster</a:t>
            </a:r>
            <a:r>
              <a:rPr kumimoji="0" lang="en-US" altLang="zh-CN" sz="2000" dirty="0">
                <a:solidFill>
                  <a:srgbClr val="000000"/>
                </a:solidFill>
                <a:latin typeface="Arial" panose="020B0604020202020204" pitchFamily="34" charset="0"/>
                <a:cs typeface="Arial" panose="020B0604020202020204" pitchFamily="34" charset="0"/>
              </a:rPr>
              <a:t> </a:t>
            </a:r>
            <a:r>
              <a:rPr kumimoji="0" lang="en-US" altLang="zh-CN" sz="2000" dirty="0">
                <a:solidFill>
                  <a:srgbClr val="00339A"/>
                </a:solidFill>
                <a:latin typeface="Arial" panose="020B0604020202020204" pitchFamily="34" charset="0"/>
                <a:cs typeface="Arial" panose="020B0604020202020204" pitchFamily="34" charset="0"/>
              </a:rPr>
              <a:t>pipeline</a:t>
            </a:r>
            <a:endParaRPr lang="zh-CN" altLang="en-US" sz="2000" dirty="0">
              <a:solidFill>
                <a:srgbClr val="00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1563"/>
    </mc:Choice>
    <mc:Fallback xmlns="">
      <p:transition spd="slow" advTm="715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441325" y="396875"/>
            <a:ext cx="2555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lang="en-GB" altLang="zh-CN">
                <a:latin typeface="Arial" panose="020B0604020202020204" pitchFamily="34" charset="0"/>
              </a:rPr>
              <a:t>What is ISA?</a:t>
            </a:r>
            <a:endParaRPr kumimoji="0" lang="en-US" altLang="zh-CN">
              <a:solidFill>
                <a:srgbClr val="000000"/>
              </a:solidFill>
              <a:latin typeface="Arial" panose="020B0604020202020204" pitchFamily="34" charset="0"/>
              <a:cs typeface="Arial" panose="020B0604020202020204" pitchFamily="34" charset="0"/>
            </a:endParaRPr>
          </a:p>
        </p:txBody>
      </p:sp>
      <p:sp>
        <p:nvSpPr>
          <p:cNvPr id="5939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矩形 3"/>
          <p:cNvSpPr>
            <a:spLocks noChangeArrowheads="1"/>
          </p:cNvSpPr>
          <p:nvPr/>
        </p:nvSpPr>
        <p:spPr bwMode="auto">
          <a:xfrm>
            <a:off x="428625" y="1423988"/>
            <a:ext cx="8143875" cy="4806950"/>
          </a:xfrm>
          <a:prstGeom prst="rect">
            <a:avLst/>
          </a:prstGeom>
          <a:noFill/>
          <a:ln>
            <a:noFill/>
          </a:ln>
          <a:extLst/>
        </p:spPr>
        <p:txBody>
          <a:bodyPr>
            <a:spAutoFit/>
          </a:bodyPr>
          <a:lstStyle/>
          <a:p>
            <a:pPr marL="342900" indent="-342900">
              <a:lnSpc>
                <a:spcPct val="90000"/>
              </a:lnSpc>
              <a:spcBef>
                <a:spcPct val="20000"/>
              </a:spcBef>
              <a:buFontTx/>
              <a:buChar char="•"/>
              <a:defRPr/>
            </a:pPr>
            <a:r>
              <a:rPr kumimoji="0" lang="en-GB" altLang="zh-CN" sz="3200" u="sng" kern="0" dirty="0">
                <a:solidFill>
                  <a:srgbClr val="FF0000"/>
                </a:solidFill>
                <a:latin typeface="Times New Roman"/>
              </a:rPr>
              <a:t>Instruction Set Architecture</a:t>
            </a:r>
            <a:r>
              <a:rPr kumimoji="0" lang="en-GB" altLang="zh-CN" sz="3200" kern="0" dirty="0">
                <a:solidFill>
                  <a:srgbClr val="000000"/>
                </a:solidFill>
                <a:latin typeface="Times New Roman"/>
              </a:rPr>
              <a:t> – the computer visible to the assembler language programmer or compiler writer </a:t>
            </a:r>
          </a:p>
          <a:p>
            <a:pPr marL="342900" indent="-342900">
              <a:lnSpc>
                <a:spcPct val="90000"/>
              </a:lnSpc>
              <a:spcBef>
                <a:spcPct val="20000"/>
              </a:spcBef>
              <a:buFontTx/>
              <a:buChar char="•"/>
              <a:defRPr/>
            </a:pPr>
            <a:r>
              <a:rPr kumimoji="0" lang="en-GB" altLang="zh-CN" sz="3200" kern="0" dirty="0">
                <a:solidFill>
                  <a:srgbClr val="000000"/>
                </a:solidFill>
                <a:latin typeface="Times New Roman"/>
              </a:rPr>
              <a:t>ISA includes</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Programming Registers</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Operand Access</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Type and Size of Operands</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Instruction Set</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Addressing Modes</a:t>
            </a:r>
          </a:p>
          <a:p>
            <a:pPr marL="742950" lvl="1" indent="-285750">
              <a:lnSpc>
                <a:spcPct val="90000"/>
              </a:lnSpc>
              <a:spcBef>
                <a:spcPct val="20000"/>
              </a:spcBef>
              <a:buFontTx/>
              <a:buChar char="–"/>
              <a:defRPr/>
            </a:pPr>
            <a:r>
              <a:rPr kumimoji="0" lang="en-GB" altLang="zh-CN" sz="2800" kern="0" dirty="0">
                <a:solidFill>
                  <a:srgbClr val="000000"/>
                </a:solidFill>
                <a:latin typeface="Times New Roman"/>
              </a:rPr>
              <a:t>Instruction Encoding</a:t>
            </a:r>
          </a:p>
        </p:txBody>
      </p:sp>
      <p:pic>
        <p:nvPicPr>
          <p:cNvPr id="5939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63" y="4554538"/>
            <a:ext cx="199390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39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5" y="3600450"/>
            <a:ext cx="10858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399" name="Rectangle 4"/>
          <p:cNvSpPr>
            <a:spLocks noChangeArrowheads="1"/>
          </p:cNvSpPr>
          <p:nvPr/>
        </p:nvSpPr>
        <p:spPr bwMode="auto">
          <a:xfrm>
            <a:off x="7991475" y="4930775"/>
            <a:ext cx="1765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3360" tIns="25560" rIns="63360" bIns="25560">
            <a:spAutoFit/>
          </a:bodyPr>
          <a:lstStyle>
            <a:lvl1pPr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nSpc>
                <a:spcPct val="92000"/>
              </a:lnSpc>
              <a:spcBef>
                <a:spcPct val="0"/>
              </a:spcBef>
              <a:buClr>
                <a:srgbClr val="000000"/>
              </a:buClr>
              <a:buFont typeface="Helvetica" panose="020B0604020202020204" pitchFamily="34" charset="0"/>
              <a:buNone/>
            </a:pPr>
            <a:r>
              <a:rPr kumimoji="0" lang="en-GB" altLang="zh-CN" sz="1800" b="1">
                <a:solidFill>
                  <a:srgbClr val="000000"/>
                </a:solidFill>
                <a:latin typeface="Helvetica" panose="020B0604020202020204" pitchFamily="34" charset="0"/>
                <a:ea typeface="DejaVu Sans"/>
                <a:cs typeface="DejaVu Sans"/>
              </a:rPr>
              <a:t>Instruction</a:t>
            </a:r>
          </a:p>
          <a:p>
            <a:pPr>
              <a:lnSpc>
                <a:spcPct val="92000"/>
              </a:lnSpc>
              <a:spcBef>
                <a:spcPct val="0"/>
              </a:spcBef>
              <a:buClr>
                <a:srgbClr val="000000"/>
              </a:buClr>
              <a:buFont typeface="Helvetica" panose="020B0604020202020204" pitchFamily="34" charset="0"/>
              <a:buNone/>
            </a:pPr>
            <a:r>
              <a:rPr kumimoji="0" lang="en-GB" altLang="zh-CN" sz="1800" b="1">
                <a:solidFill>
                  <a:srgbClr val="000000"/>
                </a:solidFill>
                <a:latin typeface="Helvetica" panose="020B0604020202020204" pitchFamily="34" charset="0"/>
                <a:ea typeface="DejaVu Sans"/>
                <a:cs typeface="DejaVu Sans"/>
              </a:rPr>
              <a:t>set</a:t>
            </a:r>
          </a:p>
        </p:txBody>
      </p:sp>
      <p:sp>
        <p:nvSpPr>
          <p:cNvPr id="59400" name="Rectangle 5"/>
          <p:cNvSpPr>
            <a:spLocks noChangeArrowheads="1"/>
          </p:cNvSpPr>
          <p:nvPr/>
        </p:nvSpPr>
        <p:spPr bwMode="auto">
          <a:xfrm>
            <a:off x="7877175" y="3287713"/>
            <a:ext cx="10826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3360" tIns="25560" rIns="63360" bIns="25560">
            <a:spAutoFit/>
          </a:bodyPr>
          <a:lstStyle>
            <a:lvl1pPr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nSpc>
                <a:spcPct val="85000"/>
              </a:lnSpc>
              <a:spcBef>
                <a:spcPct val="0"/>
              </a:spcBef>
              <a:buClr>
                <a:srgbClr val="000000"/>
              </a:buClr>
              <a:buFont typeface="Helvetica" panose="020B0604020202020204" pitchFamily="34" charset="0"/>
              <a:buNone/>
            </a:pPr>
            <a:r>
              <a:rPr kumimoji="0" lang="en-GB" altLang="zh-CN" sz="1800" b="1">
                <a:solidFill>
                  <a:srgbClr val="000000"/>
                </a:solidFill>
                <a:latin typeface="Helvetica" panose="020B0604020202020204" pitchFamily="34" charset="0"/>
                <a:ea typeface="DejaVu Sans"/>
                <a:cs typeface="DejaVu Sans"/>
              </a:rPr>
              <a:t>software</a:t>
            </a:r>
          </a:p>
        </p:txBody>
      </p:sp>
      <p:sp>
        <p:nvSpPr>
          <p:cNvPr id="59401" name="Rectangle 6"/>
          <p:cNvSpPr>
            <a:spLocks noChangeArrowheads="1"/>
          </p:cNvSpPr>
          <p:nvPr/>
        </p:nvSpPr>
        <p:spPr bwMode="auto">
          <a:xfrm>
            <a:off x="5927725" y="4267200"/>
            <a:ext cx="1457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3360" tIns="25560" rIns="63360" bIns="25560">
            <a:spAutoFit/>
          </a:bodyPr>
          <a:lstStyle>
            <a:lvl1pPr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nSpc>
                <a:spcPct val="85000"/>
              </a:lnSpc>
              <a:spcBef>
                <a:spcPct val="0"/>
              </a:spcBef>
              <a:buClr>
                <a:srgbClr val="000000"/>
              </a:buClr>
              <a:buFont typeface="Helvetica" panose="020B0604020202020204" pitchFamily="34" charset="0"/>
              <a:buNone/>
            </a:pPr>
            <a:r>
              <a:rPr kumimoji="0" lang="en-GB" altLang="zh-CN" sz="1800" b="1">
                <a:solidFill>
                  <a:srgbClr val="000000"/>
                </a:solidFill>
                <a:latin typeface="Helvetica" panose="020B0604020202020204" pitchFamily="34" charset="0"/>
                <a:ea typeface="DejaVu Sans"/>
                <a:cs typeface="DejaVu Sans"/>
              </a:rPr>
              <a:t>hardware</a:t>
            </a:r>
          </a:p>
        </p:txBody>
      </p:sp>
      <p:pic>
        <p:nvPicPr>
          <p:cNvPr id="5940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6288" y="4668838"/>
            <a:ext cx="1096962"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3563"/>
    </mc:Choice>
    <mc:Fallback xmlns="">
      <p:transition spd="slow" advTm="935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41325" y="396875"/>
            <a:ext cx="854233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Computer Architecture and Abstraction Layers</a:t>
            </a:r>
          </a:p>
        </p:txBody>
      </p:sp>
      <p:sp>
        <p:nvSpPr>
          <p:cNvPr id="61443"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44" name="组合 48"/>
          <p:cNvGrpSpPr>
            <a:grpSpLocks noChangeAspect="1"/>
          </p:cNvGrpSpPr>
          <p:nvPr/>
        </p:nvGrpSpPr>
        <p:grpSpPr bwMode="auto">
          <a:xfrm>
            <a:off x="571500" y="1357313"/>
            <a:ext cx="6426200" cy="4484687"/>
            <a:chOff x="1625600" y="1981200"/>
            <a:chExt cx="3530600" cy="2463800"/>
          </a:xfrm>
        </p:grpSpPr>
        <p:pic>
          <p:nvPicPr>
            <p:cNvPr id="614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209800"/>
              <a:ext cx="4826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900" y="19812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0900" y="22606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900" y="2527300"/>
              <a:ext cx="3035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0900" y="28067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0900" y="30861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0900" y="33655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0900" y="3632200"/>
              <a:ext cx="3035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6"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0900" y="39116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0900" y="4191000"/>
              <a:ext cx="3035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5" name="矩形 51"/>
          <p:cNvSpPr>
            <a:spLocks noChangeArrowheads="1"/>
          </p:cNvSpPr>
          <p:nvPr/>
        </p:nvSpPr>
        <p:spPr bwMode="auto">
          <a:xfrm>
            <a:off x="1571625" y="1285875"/>
            <a:ext cx="5572125"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609600" algn="l"/>
                <a:tab pos="736600" algn="l"/>
                <a:tab pos="1054100" algn="l"/>
                <a:tab pos="1282700" algn="l"/>
                <a:tab pos="1295400" algn="l"/>
                <a:tab pos="1574800" algn="l"/>
                <a:tab pos="1612900" algn="l"/>
                <a:tab pos="1625600" algn="l"/>
                <a:tab pos="1727200" algn="l"/>
              </a:tabLst>
              <a:defRPr sz="3200">
                <a:solidFill>
                  <a:schemeClr val="tx1"/>
                </a:solidFill>
                <a:latin typeface="Times New Roman" panose="02020603050405020304" pitchFamily="18" charset="0"/>
              </a:defRPr>
            </a:lvl1pPr>
            <a:lvl2pPr marL="742950" indent="-285750">
              <a:spcBef>
                <a:spcPct val="20000"/>
              </a:spcBef>
              <a:buChar char="–"/>
              <a:tabLst>
                <a:tab pos="609600" algn="l"/>
                <a:tab pos="736600" algn="l"/>
                <a:tab pos="1054100" algn="l"/>
                <a:tab pos="1282700" algn="l"/>
                <a:tab pos="1295400" algn="l"/>
                <a:tab pos="1574800" algn="l"/>
                <a:tab pos="1612900" algn="l"/>
                <a:tab pos="1625600" algn="l"/>
                <a:tab pos="1727200" algn="l"/>
              </a:tabLst>
              <a:defRPr sz="2800">
                <a:solidFill>
                  <a:schemeClr val="tx1"/>
                </a:solidFill>
                <a:latin typeface="Times New Roman" panose="02020603050405020304" pitchFamily="18" charset="0"/>
              </a:defRPr>
            </a:lvl2pPr>
            <a:lvl3pPr marL="1143000" indent="-228600">
              <a:spcBef>
                <a:spcPct val="20000"/>
              </a:spcBef>
              <a:buChar char="•"/>
              <a:tabLst>
                <a:tab pos="609600" algn="l"/>
                <a:tab pos="736600" algn="l"/>
                <a:tab pos="1054100" algn="l"/>
                <a:tab pos="1282700" algn="l"/>
                <a:tab pos="1295400" algn="l"/>
                <a:tab pos="1574800" algn="l"/>
                <a:tab pos="1612900" algn="l"/>
                <a:tab pos="1625600" algn="l"/>
                <a:tab pos="1727200" algn="l"/>
              </a:tabLst>
              <a:defRPr sz="2400">
                <a:solidFill>
                  <a:schemeClr val="tx1"/>
                </a:solidFill>
                <a:latin typeface="Times New Roman" panose="02020603050405020304" pitchFamily="18" charset="0"/>
              </a:defRPr>
            </a:lvl3pPr>
            <a:lvl4pPr marL="1600200" indent="-228600">
              <a:spcBef>
                <a:spcPct val="20000"/>
              </a:spcBef>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4pPr>
            <a:lvl5pPr marL="2057400" indent="-228600">
              <a:spcBef>
                <a:spcPct val="20000"/>
              </a:spcBef>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09600" algn="l"/>
                <a:tab pos="736600" algn="l"/>
                <a:tab pos="1054100" algn="l"/>
                <a:tab pos="1282700" algn="l"/>
                <a:tab pos="1295400" algn="l"/>
                <a:tab pos="1574800" algn="l"/>
                <a:tab pos="1612900" algn="l"/>
                <a:tab pos="1625600" algn="l"/>
                <a:tab pos="1727200" algn="l"/>
              </a:tabLst>
              <a:defRPr sz="2000">
                <a:solidFill>
                  <a:schemeClr val="tx1"/>
                </a:solidFill>
                <a:latin typeface="Times New Roman" panose="02020603050405020304" pitchFamily="18" charset="0"/>
              </a:defRPr>
            </a:lvl9pPr>
          </a:lstStyle>
          <a:p>
            <a:pPr algn="ctr" eaLnBrk="1" hangingPunct="1">
              <a:lnSpc>
                <a:spcPts val="3900"/>
              </a:lnSpc>
              <a:spcBef>
                <a:spcPct val="0"/>
              </a:spcBef>
              <a:buFont typeface="Wingdings" panose="05000000000000000000" pitchFamily="2" charset="2"/>
              <a:buNone/>
            </a:pPr>
            <a:r>
              <a:rPr kumimoji="0" lang="en-US" altLang="zh-CN" sz="2000">
                <a:solidFill>
                  <a:srgbClr val="FFFFFF"/>
                </a:solidFill>
                <a:latin typeface="Arial" panose="020B0604020202020204" pitchFamily="34" charset="0"/>
                <a:cs typeface="Arial" panose="020B0604020202020204" pitchFamily="34" charset="0"/>
              </a:rPr>
              <a:t>applications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algorithms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high-level</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languages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standard</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libraries</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&amp;</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operating</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systems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0000"/>
                </a:solidFill>
                <a:latin typeface="Arial" panose="020B0604020202020204" pitchFamily="34" charset="0"/>
                <a:cs typeface="Arial" panose="020B0604020202020204" pitchFamily="34" charset="0"/>
              </a:rPr>
              <a:t>instruction</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0000"/>
                </a:solidFill>
                <a:latin typeface="Arial" panose="020B0604020202020204" pitchFamily="34" charset="0"/>
                <a:cs typeface="Arial" panose="020B0604020202020204" pitchFamily="34" charset="0"/>
              </a:rPr>
              <a:t>set</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0000"/>
                </a:solidFill>
                <a:latin typeface="Arial" panose="020B0604020202020204" pitchFamily="34" charset="0"/>
                <a:cs typeface="Arial" panose="020B0604020202020204" pitchFamily="34" charset="0"/>
              </a:rPr>
              <a:t>architectures</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0000"/>
                </a:solidFill>
                <a:latin typeface="Arial" panose="020B0604020202020204" pitchFamily="34" charset="0"/>
                <a:cs typeface="Arial" panose="020B0604020202020204" pitchFamily="34" charset="0"/>
              </a:rPr>
              <a:t>(ISA)</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micro-architectures</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(RTL)</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logic</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gates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circuits</a:t>
            </a:r>
          </a:p>
          <a:p>
            <a:pPr eaLnBrk="1" hangingPunct="1">
              <a:lnSpc>
                <a:spcPts val="3900"/>
              </a:lnSpc>
              <a:spcBef>
                <a:spcPct val="0"/>
              </a:spcBef>
              <a:buFont typeface="Wingdings" panose="05000000000000000000" pitchFamily="2" charset="2"/>
              <a:buNone/>
            </a:pPr>
            <a:r>
              <a:rPr kumimoji="0" lang="en-US" altLang="zh-CN">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devices,</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metal</a:t>
            </a:r>
            <a:r>
              <a:rPr kumimoji="0" lang="en-US" altLang="zh-CN" sz="2000">
                <a:solidFill>
                  <a:srgbClr val="000000"/>
                </a:solidFill>
                <a:latin typeface="Arial" panose="020B0604020202020204" pitchFamily="34" charset="0"/>
                <a:cs typeface="Arial" panose="020B0604020202020204" pitchFamily="34" charset="0"/>
              </a:rPr>
              <a:t> </a:t>
            </a:r>
            <a:r>
              <a:rPr kumimoji="0" lang="en-US" altLang="zh-CN" sz="2000">
                <a:solidFill>
                  <a:srgbClr val="FFFFFF"/>
                </a:solidFill>
                <a:latin typeface="Arial" panose="020B0604020202020204" pitchFamily="34" charset="0"/>
                <a:cs typeface="Arial" panose="020B0604020202020204" pitchFamily="34" charset="0"/>
              </a:rPr>
              <a:t>lines</a:t>
            </a:r>
          </a:p>
        </p:txBody>
      </p:sp>
      <p:sp>
        <p:nvSpPr>
          <p:cNvPr id="55" name="Freeform 3"/>
          <p:cNvSpPr>
            <a:spLocks noChangeAspect="1"/>
          </p:cNvSpPr>
          <p:nvPr/>
        </p:nvSpPr>
        <p:spPr>
          <a:xfrm>
            <a:off x="7043738" y="2928938"/>
            <a:ext cx="200025" cy="1412875"/>
          </a:xfrm>
          <a:custGeom>
            <a:avLst/>
            <a:gdLst>
              <a:gd name="connsiteX0" fmla="*/ 199644 w 200405"/>
              <a:gd name="connsiteY0" fmla="*/ 1009650 h 1009650"/>
              <a:gd name="connsiteX1" fmla="*/ 179832 w 200405"/>
              <a:gd name="connsiteY1" fmla="*/ 1008126 h 1009650"/>
              <a:gd name="connsiteX2" fmla="*/ 96011 w 200405"/>
              <a:gd name="connsiteY2" fmla="*/ 927354 h 1009650"/>
              <a:gd name="connsiteX3" fmla="*/ 95250 w 200405"/>
              <a:gd name="connsiteY3" fmla="*/ 918210 h 1009650"/>
              <a:gd name="connsiteX4" fmla="*/ 95250 w 200405"/>
              <a:gd name="connsiteY4" fmla="*/ 587502 h 1009650"/>
              <a:gd name="connsiteX5" fmla="*/ 26670 w 200405"/>
              <a:gd name="connsiteY5" fmla="*/ 515873 h 1009650"/>
              <a:gd name="connsiteX6" fmla="*/ 18288 w 200405"/>
              <a:gd name="connsiteY6" fmla="*/ 514350 h 1009650"/>
              <a:gd name="connsiteX7" fmla="*/ 9144 w 200405"/>
              <a:gd name="connsiteY7" fmla="*/ 514350 h 1009650"/>
              <a:gd name="connsiteX8" fmla="*/ 0 w 200405"/>
              <a:gd name="connsiteY8" fmla="*/ 504444 h 1009650"/>
              <a:gd name="connsiteX9" fmla="*/ 9144 w 200405"/>
              <a:gd name="connsiteY9" fmla="*/ 495300 h 1009650"/>
              <a:gd name="connsiteX10" fmla="*/ 19050 w 200405"/>
              <a:gd name="connsiteY10" fmla="*/ 494538 h 1009650"/>
              <a:gd name="connsiteX11" fmla="*/ 27432 w 200405"/>
              <a:gd name="connsiteY11" fmla="*/ 493776 h 1009650"/>
              <a:gd name="connsiteX12" fmla="*/ 95250 w 200405"/>
              <a:gd name="connsiteY12" fmla="*/ 429006 h 1009650"/>
              <a:gd name="connsiteX13" fmla="*/ 95250 w 200405"/>
              <a:gd name="connsiteY13" fmla="*/ 92202 h 1009650"/>
              <a:gd name="connsiteX14" fmla="*/ 179070 w 200405"/>
              <a:gd name="connsiteY14" fmla="*/ 1524 h 1009650"/>
              <a:gd name="connsiteX15" fmla="*/ 188976 w 200405"/>
              <a:gd name="connsiteY15" fmla="*/ 762 h 1009650"/>
              <a:gd name="connsiteX16" fmla="*/ 199644 w 200405"/>
              <a:gd name="connsiteY16" fmla="*/ 0 h 1009650"/>
              <a:gd name="connsiteX17" fmla="*/ 200405 w 200405"/>
              <a:gd name="connsiteY17" fmla="*/ 19050 h 1009650"/>
              <a:gd name="connsiteX18" fmla="*/ 191261 w 200405"/>
              <a:gd name="connsiteY18" fmla="*/ 19050 h 1009650"/>
              <a:gd name="connsiteX19" fmla="*/ 182879 w 200405"/>
              <a:gd name="connsiteY19" fmla="*/ 20574 h 1009650"/>
              <a:gd name="connsiteX20" fmla="*/ 115061 w 200405"/>
              <a:gd name="connsiteY20" fmla="*/ 83820 h 1009650"/>
              <a:gd name="connsiteX21" fmla="*/ 114300 w 200405"/>
              <a:gd name="connsiteY21" fmla="*/ 92202 h 1009650"/>
              <a:gd name="connsiteX22" fmla="*/ 114300 w 200405"/>
              <a:gd name="connsiteY22" fmla="*/ 422910 h 1009650"/>
              <a:gd name="connsiteX23" fmla="*/ 29717 w 200405"/>
              <a:gd name="connsiteY23" fmla="*/ 512826 h 1009650"/>
              <a:gd name="connsiteX24" fmla="*/ 9905 w 200405"/>
              <a:gd name="connsiteY24" fmla="*/ 514350 h 1009650"/>
              <a:gd name="connsiteX25" fmla="*/ 9905 w 200405"/>
              <a:gd name="connsiteY25" fmla="*/ 495300 h 1009650"/>
              <a:gd name="connsiteX26" fmla="*/ 20573 w 200405"/>
              <a:gd name="connsiteY26" fmla="*/ 496061 h 1009650"/>
              <a:gd name="connsiteX27" fmla="*/ 30479 w 200405"/>
              <a:gd name="connsiteY27" fmla="*/ 496823 h 1009650"/>
              <a:gd name="connsiteX28" fmla="*/ 113538 w 200405"/>
              <a:gd name="connsiteY28" fmla="*/ 578358 h 1009650"/>
              <a:gd name="connsiteX29" fmla="*/ 114300 w 200405"/>
              <a:gd name="connsiteY29" fmla="*/ 587502 h 1009650"/>
              <a:gd name="connsiteX30" fmla="*/ 114300 w 200405"/>
              <a:gd name="connsiteY30" fmla="*/ 916685 h 1009650"/>
              <a:gd name="connsiteX31" fmla="*/ 182117 w 200405"/>
              <a:gd name="connsiteY31" fmla="*/ 989076 h 1009650"/>
              <a:gd name="connsiteX32" fmla="*/ 190500 w 200405"/>
              <a:gd name="connsiteY32" fmla="*/ 989838 h 1009650"/>
              <a:gd name="connsiteX33" fmla="*/ 200405 w 200405"/>
              <a:gd name="connsiteY33" fmla="*/ 990600 h 1009650"/>
              <a:gd name="connsiteX34" fmla="*/ 199644 w 200405"/>
              <a:gd name="connsiteY34" fmla="*/ 1009650 h 10096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Lst>
            <a:rect l="l" t="t" r="r" b="b"/>
            <a:pathLst>
              <a:path w="200405" h="1009650">
                <a:moveTo>
                  <a:pt x="199644" y="1009650"/>
                </a:moveTo>
                <a:lnTo>
                  <a:pt x="179832" y="1008126"/>
                </a:lnTo>
                <a:cubicBezTo>
                  <a:pt x="137807" y="1000137"/>
                  <a:pt x="101434" y="971778"/>
                  <a:pt x="96011" y="927354"/>
                </a:cubicBezTo>
                <a:lnTo>
                  <a:pt x="95250" y="918210"/>
                </a:lnTo>
                <a:lnTo>
                  <a:pt x="95250" y="587502"/>
                </a:lnTo>
                <a:cubicBezTo>
                  <a:pt x="95834" y="549910"/>
                  <a:pt x="61557" y="521258"/>
                  <a:pt x="26670" y="515873"/>
                </a:cubicBezTo>
                <a:lnTo>
                  <a:pt x="18288" y="514350"/>
                </a:lnTo>
                <a:lnTo>
                  <a:pt x="9144" y="514350"/>
                </a:lnTo>
                <a:cubicBezTo>
                  <a:pt x="3809" y="514350"/>
                  <a:pt x="0" y="509778"/>
                  <a:pt x="0" y="504444"/>
                </a:cubicBezTo>
                <a:cubicBezTo>
                  <a:pt x="0" y="499872"/>
                  <a:pt x="3809" y="495300"/>
                  <a:pt x="9144" y="495300"/>
                </a:cubicBezTo>
                <a:lnTo>
                  <a:pt x="19050" y="494538"/>
                </a:lnTo>
                <a:lnTo>
                  <a:pt x="27432" y="493776"/>
                </a:lnTo>
                <a:cubicBezTo>
                  <a:pt x="61557" y="486422"/>
                  <a:pt x="89738" y="465150"/>
                  <a:pt x="95250" y="429006"/>
                </a:cubicBezTo>
                <a:lnTo>
                  <a:pt x="95250" y="92202"/>
                </a:lnTo>
                <a:cubicBezTo>
                  <a:pt x="95580" y="45694"/>
                  <a:pt x="134594" y="8521"/>
                  <a:pt x="179070" y="1524"/>
                </a:cubicBezTo>
                <a:lnTo>
                  <a:pt x="188976" y="762"/>
                </a:lnTo>
                <a:lnTo>
                  <a:pt x="199644" y="0"/>
                </a:lnTo>
                <a:lnTo>
                  <a:pt x="200405" y="19050"/>
                </a:lnTo>
                <a:lnTo>
                  <a:pt x="191261" y="19050"/>
                </a:lnTo>
                <a:lnTo>
                  <a:pt x="182879" y="20574"/>
                </a:lnTo>
                <a:cubicBezTo>
                  <a:pt x="151104" y="25882"/>
                  <a:pt x="118287" y="49669"/>
                  <a:pt x="115061" y="83820"/>
                </a:cubicBezTo>
                <a:lnTo>
                  <a:pt x="114300" y="92202"/>
                </a:lnTo>
                <a:lnTo>
                  <a:pt x="114300" y="422910"/>
                </a:lnTo>
                <a:cubicBezTo>
                  <a:pt x="112814" y="471932"/>
                  <a:pt x="75653" y="503999"/>
                  <a:pt x="29717" y="512826"/>
                </a:cubicBezTo>
                <a:lnTo>
                  <a:pt x="9905" y="514350"/>
                </a:lnTo>
                <a:lnTo>
                  <a:pt x="9905" y="495300"/>
                </a:lnTo>
                <a:lnTo>
                  <a:pt x="20573" y="496061"/>
                </a:lnTo>
                <a:lnTo>
                  <a:pt x="30479" y="496823"/>
                </a:lnTo>
                <a:cubicBezTo>
                  <a:pt x="71107" y="503186"/>
                  <a:pt x="109245" y="536194"/>
                  <a:pt x="113538" y="578358"/>
                </a:cubicBezTo>
                <a:lnTo>
                  <a:pt x="114300" y="587502"/>
                </a:lnTo>
                <a:lnTo>
                  <a:pt x="114300" y="916685"/>
                </a:lnTo>
                <a:cubicBezTo>
                  <a:pt x="113804" y="955218"/>
                  <a:pt x="146481" y="982319"/>
                  <a:pt x="182117" y="989076"/>
                </a:cubicBezTo>
                <a:lnTo>
                  <a:pt x="190500" y="989838"/>
                </a:lnTo>
                <a:lnTo>
                  <a:pt x="200405" y="990600"/>
                </a:lnTo>
                <a:lnTo>
                  <a:pt x="199644" y="1009650"/>
                </a:lnTo>
              </a:path>
            </a:pathLst>
          </a:custGeom>
          <a:solidFill>
            <a:srgbClr val="000000">
              <a:alpha val="100000"/>
            </a:srgbClr>
          </a:solidFill>
          <a:ln w="12700" cap="flat" cmpd="sng" algn="ctr">
            <a:solidFill>
              <a:srgbClr val="000000">
                <a:alpha val="0"/>
              </a:srgbClr>
            </a:solidFill>
            <a:prstDash val="solid"/>
          </a:ln>
          <a:effectLst/>
        </p:spPr>
        <p:txBody>
          <a:bodyPr anchor="ctr"/>
          <a:lstStyle/>
          <a:p>
            <a:pPr algn="ctr" eaLnBrk="1" fontAlgn="auto" hangingPunct="1">
              <a:spcBef>
                <a:spcPts val="0"/>
              </a:spcBef>
              <a:spcAft>
                <a:spcPts val="0"/>
              </a:spcAft>
              <a:defRPr/>
            </a:pPr>
            <a:endParaRPr kumimoji="0" lang="zh-CN" altLang="en-US" kern="0">
              <a:solidFill>
                <a:sysClr val="window" lastClr="FFFFFF"/>
              </a:solidFill>
              <a:ea typeface="宋体"/>
              <a:cs typeface="Arial" pitchFamily="34" charset="0"/>
            </a:endParaRPr>
          </a:p>
        </p:txBody>
      </p:sp>
      <p:sp>
        <p:nvSpPr>
          <p:cNvPr id="61447" name="TextBox 1"/>
          <p:cNvSpPr txBox="1">
            <a:spLocks noChangeArrowheads="1"/>
          </p:cNvSpPr>
          <p:nvPr/>
        </p:nvSpPr>
        <p:spPr bwMode="auto">
          <a:xfrm>
            <a:off x="7358063" y="3000375"/>
            <a:ext cx="14017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3000"/>
              </a:lnSpc>
              <a:spcBef>
                <a:spcPct val="0"/>
              </a:spcBef>
              <a:buFontTx/>
              <a:buNone/>
            </a:pPr>
            <a:r>
              <a:rPr kumimoji="0" lang="en-US" altLang="zh-CN" sz="2000">
                <a:solidFill>
                  <a:srgbClr val="000000"/>
                </a:solidFill>
                <a:latin typeface="Arial" panose="020B0604020202020204" pitchFamily="34" charset="0"/>
                <a:ea typeface="新細明體" pitchFamily="18" charset="-120"/>
                <a:cs typeface="Arial" panose="020B0604020202020204" pitchFamily="34" charset="0"/>
              </a:rPr>
              <a:t>• interface</a:t>
            </a:r>
          </a:p>
          <a:p>
            <a:pPr eaLnBrk="1" hangingPunct="1">
              <a:lnSpc>
                <a:spcPts val="3000"/>
              </a:lnSpc>
              <a:spcBef>
                <a:spcPct val="0"/>
              </a:spcBef>
              <a:buFontTx/>
              <a:buNone/>
            </a:pPr>
            <a:endParaRPr kumimoji="0" lang="en-US" altLang="zh-CN" sz="2000">
              <a:solidFill>
                <a:srgbClr val="000000"/>
              </a:solidFill>
              <a:latin typeface="Arial" panose="020B0604020202020204" pitchFamily="34" charset="0"/>
              <a:ea typeface="新細明體" pitchFamily="18" charset="-120"/>
              <a:cs typeface="Arial" panose="020B0604020202020204" pitchFamily="34" charset="0"/>
            </a:endParaRPr>
          </a:p>
          <a:p>
            <a:pPr eaLnBrk="1" hangingPunct="1">
              <a:lnSpc>
                <a:spcPts val="3000"/>
              </a:lnSpc>
              <a:spcBef>
                <a:spcPct val="0"/>
              </a:spcBef>
              <a:buFontTx/>
              <a:buNone/>
            </a:pPr>
            <a:r>
              <a:rPr kumimoji="0" lang="en-US" altLang="zh-CN" sz="2000">
                <a:solidFill>
                  <a:srgbClr val="000000"/>
                </a:solidFill>
                <a:latin typeface="Arial" panose="020B0604020202020204" pitchFamily="34" charset="0"/>
                <a:ea typeface="新細明體" pitchFamily="18" charset="-120"/>
                <a:cs typeface="Arial" panose="020B0604020202020204" pitchFamily="34" charset="0"/>
              </a:rPr>
              <a:t>• articulation</a:t>
            </a:r>
          </a:p>
          <a:p>
            <a:pPr eaLnBrk="1" hangingPunct="1">
              <a:lnSpc>
                <a:spcPts val="3000"/>
              </a:lnSpc>
              <a:spcBef>
                <a:spcPct val="0"/>
              </a:spcBef>
              <a:buFontTx/>
              <a:buNone/>
            </a:pPr>
            <a:r>
              <a:rPr kumimoji="0" lang="en-US" altLang="zh-CN" sz="2000">
                <a:solidFill>
                  <a:srgbClr val="000000"/>
                </a:solidFill>
                <a:latin typeface="Arial" panose="020B0604020202020204" pitchFamily="34" charset="0"/>
                <a:ea typeface="新細明體" pitchFamily="18" charset="-120"/>
                <a:cs typeface="Arial" panose="020B0604020202020204" pitchFamily="34" charset="0"/>
              </a:rPr>
              <a:t>  point</a:t>
            </a:r>
          </a:p>
        </p:txBody>
      </p:sp>
    </p:spTree>
  </p:cSld>
  <p:clrMapOvr>
    <a:masterClrMapping/>
  </p:clrMapOvr>
  <mc:AlternateContent xmlns:mc="http://schemas.openxmlformats.org/markup-compatibility/2006" xmlns:p14="http://schemas.microsoft.com/office/powerpoint/2010/main">
    <mc:Choice Requires="p14">
      <p:transition spd="slow" p14:dur="2000" advTm="38416"/>
    </mc:Choice>
    <mc:Fallback xmlns="">
      <p:transition spd="slow" advTm="384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41325" y="396875"/>
            <a:ext cx="78660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ISA: Articulation Point between HW &amp; SW </a:t>
            </a:r>
          </a:p>
        </p:txBody>
      </p:sp>
      <p:sp>
        <p:nvSpPr>
          <p:cNvPr id="6349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34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460875"/>
            <a:ext cx="7500938"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3493" name="矩形 4"/>
          <p:cNvSpPr>
            <a:spLocks noChangeArrowheads="1"/>
          </p:cNvSpPr>
          <p:nvPr/>
        </p:nvSpPr>
        <p:spPr bwMode="auto">
          <a:xfrm>
            <a:off x="357188" y="1571625"/>
            <a:ext cx="82867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266700" algn="l"/>
                <a:tab pos="406400" algn="l"/>
                <a:tab pos="495300" algn="l"/>
                <a:tab pos="609600" algn="l"/>
              </a:tabLst>
              <a:defRPr sz="3200">
                <a:solidFill>
                  <a:schemeClr val="tx1"/>
                </a:solidFill>
                <a:latin typeface="Times New Roman" panose="02020603050405020304" pitchFamily="18" charset="0"/>
              </a:defRPr>
            </a:lvl1pPr>
            <a:lvl2pPr marL="742950" indent="-285750">
              <a:spcBef>
                <a:spcPct val="20000"/>
              </a:spcBef>
              <a:buChar char="–"/>
              <a:tabLst>
                <a:tab pos="38100" algn="l"/>
                <a:tab pos="266700" algn="l"/>
                <a:tab pos="406400" algn="l"/>
                <a:tab pos="495300" algn="l"/>
                <a:tab pos="6096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266700" algn="l"/>
                <a:tab pos="406400" algn="l"/>
                <a:tab pos="495300" algn="l"/>
                <a:tab pos="6096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9pPr>
          </a:lstStyle>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u="sng" dirty="0">
                <a:solidFill>
                  <a:srgbClr val="00009A"/>
                </a:solidFill>
                <a:latin typeface="Arial" panose="020B0604020202020204" pitchFamily="34" charset="0"/>
                <a:cs typeface="Arial" panose="020B0604020202020204" pitchFamily="34" charset="0"/>
              </a:rPr>
              <a:t>Articulation point</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dirty="0">
                <a:solidFill>
                  <a:srgbClr val="00009A"/>
                </a:solidFill>
                <a:latin typeface="Arial" panose="020B0604020202020204" pitchFamily="34" charset="0"/>
                <a:cs typeface="Arial" panose="020B0604020202020204" pitchFamily="34" charset="0"/>
              </a:rPr>
              <a:t>of</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dirty="0">
                <a:solidFill>
                  <a:srgbClr val="00009A"/>
                </a:solidFill>
                <a:latin typeface="Arial" panose="020B0604020202020204" pitchFamily="34" charset="0"/>
                <a:cs typeface="Arial" panose="020B0604020202020204" pitchFamily="34" charset="0"/>
              </a:rPr>
              <a:t>the</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dirty="0">
                <a:solidFill>
                  <a:srgbClr val="00009A"/>
                </a:solidFill>
                <a:latin typeface="Arial" panose="020B0604020202020204" pitchFamily="34" charset="0"/>
                <a:cs typeface="Arial" panose="020B0604020202020204" pitchFamily="34" charset="0"/>
              </a:rPr>
              <a:t>design</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dirty="0">
                <a:solidFill>
                  <a:srgbClr val="00009A"/>
                </a:solidFill>
                <a:latin typeface="Arial" panose="020B0604020202020204" pitchFamily="34" charset="0"/>
                <a:cs typeface="Arial" panose="020B0604020202020204" pitchFamily="34" charset="0"/>
              </a:rPr>
              <a:t>process</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  decouples implementation and specification</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HW</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implementation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of</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microprocessor</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is</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decoupled</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from</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specification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of</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instruction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set</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  decouples high-level and programs languages from</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the abstract machine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through</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role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played</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by</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compiler/interpreter</a:t>
            </a:r>
          </a:p>
        </p:txBody>
      </p:sp>
    </p:spTree>
  </p:cSld>
  <p:clrMapOvr>
    <a:masterClrMapping/>
  </p:clrMapOvr>
  <mc:AlternateContent xmlns:mc="http://schemas.openxmlformats.org/markup-compatibility/2006" xmlns:p14="http://schemas.microsoft.com/office/powerpoint/2010/main">
    <mc:Choice Requires="p14">
      <p:transition spd="slow" p14:dur="2000" advTm="100045"/>
    </mc:Choice>
    <mc:Fallback xmlns="">
      <p:transition spd="slow" advTm="1000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41325" y="396875"/>
            <a:ext cx="6292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ISA: Interface between HW &amp; SW</a:t>
            </a:r>
          </a:p>
        </p:txBody>
      </p:sp>
      <p:sp>
        <p:nvSpPr>
          <p:cNvPr id="6553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0" name="矩形 3"/>
          <p:cNvSpPr>
            <a:spLocks noChangeArrowheads="1"/>
          </p:cNvSpPr>
          <p:nvPr/>
        </p:nvSpPr>
        <p:spPr bwMode="auto">
          <a:xfrm>
            <a:off x="428625" y="1423988"/>
            <a:ext cx="8143875"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266700" algn="l"/>
                <a:tab pos="406400" algn="l"/>
                <a:tab pos="495300" algn="l"/>
                <a:tab pos="609600" algn="l"/>
              </a:tabLst>
              <a:defRPr sz="3200">
                <a:solidFill>
                  <a:schemeClr val="tx1"/>
                </a:solidFill>
                <a:latin typeface="Times New Roman" panose="02020603050405020304" pitchFamily="18" charset="0"/>
              </a:defRPr>
            </a:lvl1pPr>
            <a:lvl2pPr marL="742950" indent="-285750">
              <a:spcBef>
                <a:spcPct val="20000"/>
              </a:spcBef>
              <a:buChar char="–"/>
              <a:tabLst>
                <a:tab pos="38100" algn="l"/>
                <a:tab pos="266700" algn="l"/>
                <a:tab pos="406400" algn="l"/>
                <a:tab pos="495300" algn="l"/>
                <a:tab pos="6096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266700" algn="l"/>
                <a:tab pos="406400" algn="l"/>
                <a:tab pos="495300" algn="l"/>
                <a:tab pos="6096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266700" algn="l"/>
                <a:tab pos="406400" algn="l"/>
                <a:tab pos="495300" algn="l"/>
                <a:tab pos="609600" algn="l"/>
              </a:tabLst>
              <a:defRPr sz="2000">
                <a:solidFill>
                  <a:schemeClr val="tx1"/>
                </a:solidFill>
                <a:latin typeface="Times New Roman" panose="02020603050405020304" pitchFamily="18" charset="0"/>
              </a:defRPr>
            </a:lvl9pPr>
          </a:lstStyle>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9A"/>
                </a:solidFill>
                <a:latin typeface="Arial" panose="020B0604020202020204" pitchFamily="34" charset="0"/>
                <a:cs typeface="Arial" panose="020B0604020202020204" pitchFamily="34" charset="0"/>
              </a:rPr>
              <a:t>•</a:t>
            </a:r>
            <a:r>
              <a:rPr kumimoji="0" lang="en-US" altLang="zh-CN" sz="2800" dirty="0">
                <a:solidFill>
                  <a:srgbClr val="000000"/>
                </a:solidFill>
                <a:latin typeface="Arial" panose="020B0604020202020204" pitchFamily="34" charset="0"/>
                <a:cs typeface="Arial" panose="020B0604020202020204" pitchFamily="34" charset="0"/>
              </a:rPr>
              <a:t>  </a:t>
            </a:r>
            <a:r>
              <a:rPr kumimoji="0" lang="en-US" altLang="zh-CN" sz="2800" u="sng" dirty="0">
                <a:solidFill>
                  <a:srgbClr val="00009A"/>
                </a:solidFill>
                <a:latin typeface="Arial" panose="020B0604020202020204" pitchFamily="34" charset="0"/>
                <a:cs typeface="Arial" panose="020B0604020202020204" pitchFamily="34" charset="0"/>
              </a:rPr>
              <a:t>Abstraction layer</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  that hides the details of the underlying levels while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exposing</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key</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information</a:t>
            </a:r>
            <a:r>
              <a:rPr kumimoji="0" lang="en-US" altLang="zh-CN" sz="2400" dirty="0">
                <a:solidFill>
                  <a:srgbClr val="000000"/>
                </a:solidFill>
                <a:latin typeface="Arial" panose="020B0604020202020204" pitchFamily="34" charset="0"/>
                <a:cs typeface="Arial" panose="020B0604020202020204" pitchFamily="34" charset="0"/>
              </a:rPr>
              <a:t> to optimize the design</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state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of</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microprocessor</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(registers,</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memory,</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PC)</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HW-supported</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instructions</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to</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operate</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this</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state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  theoretically </a:t>
            </a:r>
            <a:r>
              <a:rPr kumimoji="0" lang="en-US" altLang="zh-CN" sz="2400" dirty="0">
                <a:solidFill>
                  <a:srgbClr val="FF0000"/>
                </a:solidFill>
                <a:latin typeface="Arial" panose="020B0604020202020204" pitchFamily="34" charset="0"/>
                <a:cs typeface="Arial" panose="020B0604020202020204" pitchFamily="34" charset="0"/>
              </a:rPr>
              <a:t>limits</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space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of</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design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exploration</a:t>
            </a:r>
            <a:r>
              <a:rPr kumimoji="0" lang="en-US" altLang="zh-CN" sz="2400" dirty="0">
                <a:solidFill>
                  <a:srgbClr val="000000"/>
                </a:solidFill>
                <a:latin typeface="Arial" panose="020B0604020202020204" pitchFamily="34" charset="0"/>
                <a:cs typeface="Arial" panose="020B0604020202020204" pitchFamily="34" charset="0"/>
              </a:rPr>
              <a:t>,</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yet still enables good results in a more predictable,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and often shorter time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6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high-level</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languages</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compiler</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optimizations</a:t>
            </a:r>
            <a:r>
              <a:rPr kumimoji="0" lang="en-US" altLang="zh-CN" sz="1800" dirty="0">
                <a:solidFill>
                  <a:srgbClr val="000000"/>
                </a:solidFill>
                <a:latin typeface="Arial" panose="020B0604020202020204" pitchFamily="34" charset="0"/>
                <a:cs typeface="Arial" panose="020B0604020202020204" pitchFamily="34" charset="0"/>
              </a:rPr>
              <a:t> vs.</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manual</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optimization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of</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hand-written</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assembly</a:t>
            </a:r>
            <a:r>
              <a:rPr kumimoji="0" lang="en-US" altLang="zh-CN" sz="1800" dirty="0">
                <a:solidFill>
                  <a:srgbClr val="000000"/>
                </a:solidFill>
                <a:latin typeface="Arial" panose="020B0604020202020204" pitchFamily="34" charset="0"/>
                <a:cs typeface="Arial" panose="020B0604020202020204" pitchFamily="34" charset="0"/>
              </a:rPr>
              <a:t> </a:t>
            </a:r>
            <a:r>
              <a:rPr kumimoji="0" lang="en-US" altLang="zh-CN" sz="1800" dirty="0">
                <a:solidFill>
                  <a:srgbClr val="0000FF"/>
                </a:solidFill>
                <a:latin typeface="Arial" panose="020B0604020202020204" pitchFamily="34" charset="0"/>
                <a:cs typeface="Arial" panose="020B0604020202020204" pitchFamily="34" charset="0"/>
              </a:rPr>
              <a:t>code</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000000"/>
                </a:solidFill>
                <a:latin typeface="Arial" panose="020B0604020202020204" pitchFamily="34" charset="0"/>
                <a:cs typeface="Arial" panose="020B0604020202020204" pitchFamily="34" charset="0"/>
              </a:rPr>
              <a:t>–  enables the completion of more complex projects by</a:t>
            </a:r>
          </a:p>
          <a:p>
            <a:pPr eaLnBrk="1" hangingPunct="1">
              <a:lnSpc>
                <a:spcPts val="2800"/>
              </a:lnSpc>
              <a:spcBef>
                <a:spcPct val="0"/>
              </a:spcBef>
              <a:buFont typeface="Wingdings" panose="05000000000000000000" pitchFamily="2" charset="2"/>
              <a:buNone/>
            </a:pPr>
            <a:r>
              <a:rPr kumimoji="0" lang="en-US" altLang="zh-CN" sz="36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simplifying</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the</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validation</a:t>
            </a:r>
            <a:r>
              <a:rPr kumimoji="0" lang="en-US" altLang="zh-CN" sz="2400" dirty="0">
                <a:solidFill>
                  <a:srgbClr val="000000"/>
                </a:solidFill>
                <a:latin typeface="Arial" panose="020B0604020202020204" pitchFamily="34" charset="0"/>
                <a:cs typeface="Arial" panose="020B0604020202020204" pitchFamily="34" charset="0"/>
              </a:rPr>
              <a:t> </a:t>
            </a:r>
            <a:r>
              <a:rPr kumimoji="0" lang="en-US" altLang="zh-CN" sz="2400" dirty="0">
                <a:solidFill>
                  <a:srgbClr val="FF0000"/>
                </a:solidFill>
                <a:latin typeface="Arial" panose="020B0604020202020204" pitchFamily="34" charset="0"/>
                <a:cs typeface="Arial" panose="020B0604020202020204" pitchFamily="34" charset="0"/>
              </a:rPr>
              <a:t>phase</a:t>
            </a:r>
          </a:p>
        </p:txBody>
      </p:sp>
    </p:spTree>
  </p:cSld>
  <p:clrMapOvr>
    <a:masterClrMapping/>
  </p:clrMapOvr>
  <mc:AlternateContent xmlns:mc="http://schemas.openxmlformats.org/markup-compatibility/2006" xmlns:p14="http://schemas.microsoft.com/office/powerpoint/2010/main">
    <mc:Choice Requires="p14">
      <p:transition spd="slow" p14:dur="2000" advTm="71403"/>
    </mc:Choice>
    <mc:Fallback xmlns="">
      <p:transition spd="slow" advTm="714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41325" y="396875"/>
            <a:ext cx="80184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Taxonomy of ISAs</a:t>
            </a:r>
          </a:p>
        </p:txBody>
      </p:sp>
      <p:sp>
        <p:nvSpPr>
          <p:cNvPr id="6758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Rectangle 3"/>
          <p:cNvSpPr txBox="1">
            <a:spLocks noChangeArrowheads="1"/>
          </p:cNvSpPr>
          <p:nvPr/>
        </p:nvSpPr>
        <p:spPr bwMode="auto">
          <a:xfrm>
            <a:off x="660400" y="1328738"/>
            <a:ext cx="7772400" cy="762000"/>
          </a:xfrm>
          <a:prstGeom prst="rect">
            <a:avLst/>
          </a:prstGeom>
          <a:noFill/>
          <a:ln>
            <a:noFill/>
          </a:ln>
          <a:effectLst/>
          <a:extLst/>
        </p:spPr>
        <p:txBody>
          <a:bodyPr/>
          <a:lstStyle>
            <a:lvl1pPr marL="342900" indent="-342900" algn="l" rtl="0" fontAlgn="base" latinLnBrk="1">
              <a:spcBef>
                <a:spcPct val="20000"/>
              </a:spcBef>
              <a:spcAft>
                <a:spcPct val="0"/>
              </a:spcAft>
              <a:buChar char="•"/>
              <a:defRPr kumimoji="1" sz="2000" b="1">
                <a:solidFill>
                  <a:srgbClr val="FFFF00"/>
                </a:solidFill>
                <a:latin typeface="+mn-lt"/>
                <a:ea typeface="+mn-ea"/>
                <a:cs typeface="+mn-cs"/>
              </a:defRPr>
            </a:lvl1pPr>
            <a:lvl2pPr marL="742950" indent="-285750" algn="l" rtl="0" fontAlgn="base" latinLnBrk="1">
              <a:spcBef>
                <a:spcPct val="20000"/>
              </a:spcBef>
              <a:spcAft>
                <a:spcPct val="0"/>
              </a:spcAft>
              <a:buChar char="–"/>
              <a:defRPr kumimoji="1" sz="2000" b="1">
                <a:solidFill>
                  <a:srgbClr val="FFFF00"/>
                </a:solidFill>
                <a:latin typeface="+mn-lt"/>
                <a:ea typeface="+mn-ea"/>
              </a:defRPr>
            </a:lvl2pPr>
            <a:lvl3pPr marL="1143000" indent="-228600" algn="l" rtl="0" fontAlgn="base" latinLnBrk="1">
              <a:spcBef>
                <a:spcPct val="20000"/>
              </a:spcBef>
              <a:spcAft>
                <a:spcPct val="0"/>
              </a:spcAft>
              <a:buChar char="•"/>
              <a:defRPr kumimoji="1" sz="2000" b="1">
                <a:solidFill>
                  <a:srgbClr val="FFFF00"/>
                </a:solidFill>
                <a:latin typeface="+mn-lt"/>
                <a:ea typeface="+mn-ea"/>
              </a:defRPr>
            </a:lvl3pPr>
            <a:lvl4pPr marL="1600200" indent="-228600" algn="l" rtl="0" fontAlgn="base" latinLnBrk="1">
              <a:spcBef>
                <a:spcPct val="20000"/>
              </a:spcBef>
              <a:spcAft>
                <a:spcPct val="0"/>
              </a:spcAft>
              <a:buChar char="–"/>
              <a:defRPr kumimoji="1" sz="2000" b="1">
                <a:solidFill>
                  <a:srgbClr val="FFFF00"/>
                </a:solidFill>
                <a:latin typeface="+mn-lt"/>
                <a:ea typeface="+mn-ea"/>
              </a:defRPr>
            </a:lvl4pPr>
            <a:lvl5pPr marL="2057400" indent="-228600" algn="l" rtl="0" fontAlgn="base" latinLnBrk="1">
              <a:spcBef>
                <a:spcPct val="20000"/>
              </a:spcBef>
              <a:spcAft>
                <a:spcPct val="0"/>
              </a:spcAft>
              <a:buChar char="»"/>
              <a:defRPr kumimoji="1" sz="2000" b="1">
                <a:solidFill>
                  <a:srgbClr val="FFFF00"/>
                </a:solidFill>
                <a:latin typeface="+mn-lt"/>
                <a:ea typeface="+mn-ea"/>
              </a:defRPr>
            </a:lvl5pPr>
            <a:lvl6pPr marL="2514600" indent="-228600" algn="l" rtl="0" fontAlgn="base" latinLnBrk="1">
              <a:spcBef>
                <a:spcPct val="20000"/>
              </a:spcBef>
              <a:spcAft>
                <a:spcPct val="0"/>
              </a:spcAft>
              <a:buChar char="»"/>
              <a:defRPr kumimoji="1" sz="2000" b="1">
                <a:solidFill>
                  <a:srgbClr val="FFFF00"/>
                </a:solidFill>
                <a:latin typeface="+mn-lt"/>
                <a:ea typeface="+mn-ea"/>
              </a:defRPr>
            </a:lvl6pPr>
            <a:lvl7pPr marL="2971800" indent="-228600" algn="l" rtl="0" fontAlgn="base" latinLnBrk="1">
              <a:spcBef>
                <a:spcPct val="20000"/>
              </a:spcBef>
              <a:spcAft>
                <a:spcPct val="0"/>
              </a:spcAft>
              <a:buChar char="»"/>
              <a:defRPr kumimoji="1" sz="2000" b="1">
                <a:solidFill>
                  <a:srgbClr val="FFFF00"/>
                </a:solidFill>
                <a:latin typeface="+mn-lt"/>
                <a:ea typeface="+mn-ea"/>
              </a:defRPr>
            </a:lvl7pPr>
            <a:lvl8pPr marL="3429000" indent="-228600" algn="l" rtl="0" fontAlgn="base" latinLnBrk="1">
              <a:spcBef>
                <a:spcPct val="20000"/>
              </a:spcBef>
              <a:spcAft>
                <a:spcPct val="0"/>
              </a:spcAft>
              <a:buChar char="»"/>
              <a:defRPr kumimoji="1" sz="2000" b="1">
                <a:solidFill>
                  <a:srgbClr val="FFFF00"/>
                </a:solidFill>
                <a:latin typeface="+mn-lt"/>
                <a:ea typeface="+mn-ea"/>
              </a:defRPr>
            </a:lvl8pPr>
            <a:lvl9pPr marL="3886200" indent="-228600" algn="l" rtl="0" fontAlgn="base" latinLnBrk="1">
              <a:spcBef>
                <a:spcPct val="20000"/>
              </a:spcBef>
              <a:spcAft>
                <a:spcPct val="0"/>
              </a:spcAft>
              <a:buChar char="»"/>
              <a:defRPr kumimoji="1" sz="2000" b="1">
                <a:solidFill>
                  <a:srgbClr val="FFFF00"/>
                </a:solidFill>
                <a:latin typeface="+mn-lt"/>
                <a:ea typeface="+mn-ea"/>
              </a:defRPr>
            </a:lvl9pPr>
          </a:lstStyle>
          <a:p>
            <a:pPr marL="0" indent="0" eaLnBrk="1" hangingPunct="1">
              <a:buFontTx/>
              <a:buNone/>
              <a:defRPr/>
            </a:pPr>
            <a:r>
              <a:rPr lang="en-US" altLang="ko-KR" kern="0" dirty="0">
                <a:solidFill>
                  <a:srgbClr val="000000"/>
                </a:solidFill>
                <a:latin typeface="Arial"/>
                <a:ea typeface="굴림"/>
              </a:rPr>
              <a:t>Computer Architectures are classified into three classes according to the Register Structures for operands storage</a:t>
            </a:r>
          </a:p>
        </p:txBody>
      </p:sp>
      <p:grpSp>
        <p:nvGrpSpPr>
          <p:cNvPr id="67589" name="Group 89"/>
          <p:cNvGrpSpPr>
            <a:grpSpLocks/>
          </p:cNvGrpSpPr>
          <p:nvPr/>
        </p:nvGrpSpPr>
        <p:grpSpPr bwMode="auto">
          <a:xfrm>
            <a:off x="684213" y="4737100"/>
            <a:ext cx="3200400" cy="1555750"/>
            <a:chOff x="384" y="2880"/>
            <a:chExt cx="2016" cy="980"/>
          </a:xfrm>
        </p:grpSpPr>
        <p:sp>
          <p:nvSpPr>
            <p:cNvPr id="95" name="Line 5"/>
            <p:cNvSpPr>
              <a:spLocks noChangeShapeType="1"/>
            </p:cNvSpPr>
            <p:nvPr/>
          </p:nvSpPr>
          <p:spPr bwMode="auto">
            <a:xfrm flipH="1">
              <a:off x="2040" y="2880"/>
              <a:ext cx="0" cy="180"/>
            </a:xfrm>
            <a:prstGeom prst="line">
              <a:avLst/>
            </a:prstGeom>
            <a:noFill/>
            <a:ln w="19050">
              <a:solidFill>
                <a:srgbClr val="FF33CC"/>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96" name="Line 7"/>
            <p:cNvSpPr>
              <a:spLocks noChangeShapeType="1"/>
            </p:cNvSpPr>
            <p:nvPr/>
          </p:nvSpPr>
          <p:spPr bwMode="auto">
            <a:xfrm>
              <a:off x="1968" y="3060"/>
              <a:ext cx="144"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97" name="Line 8"/>
            <p:cNvSpPr>
              <a:spLocks noChangeShapeType="1"/>
            </p:cNvSpPr>
            <p:nvPr/>
          </p:nvSpPr>
          <p:spPr bwMode="auto">
            <a:xfrm flipH="1">
              <a:off x="2256" y="3060"/>
              <a:ext cx="144"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98" name="Line 9"/>
            <p:cNvSpPr>
              <a:spLocks noChangeShapeType="1"/>
            </p:cNvSpPr>
            <p:nvPr/>
          </p:nvSpPr>
          <p:spPr bwMode="auto">
            <a:xfrm flipV="1">
              <a:off x="2064" y="3408"/>
              <a:ext cx="240"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99" name="Line 10"/>
            <p:cNvSpPr>
              <a:spLocks noChangeShapeType="1"/>
            </p:cNvSpPr>
            <p:nvPr/>
          </p:nvSpPr>
          <p:spPr bwMode="auto">
            <a:xfrm>
              <a:off x="1968" y="3060"/>
              <a:ext cx="108" cy="36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0" name="Line 11"/>
            <p:cNvSpPr>
              <a:spLocks noChangeShapeType="1"/>
            </p:cNvSpPr>
            <p:nvPr/>
          </p:nvSpPr>
          <p:spPr bwMode="auto">
            <a:xfrm flipH="1">
              <a:off x="2292" y="3060"/>
              <a:ext cx="108" cy="36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1" name="Line 12"/>
            <p:cNvSpPr>
              <a:spLocks noChangeShapeType="1"/>
            </p:cNvSpPr>
            <p:nvPr/>
          </p:nvSpPr>
          <p:spPr bwMode="auto">
            <a:xfrm flipV="1">
              <a:off x="2184" y="3060"/>
              <a:ext cx="72" cy="144"/>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2" name="Line 13"/>
            <p:cNvSpPr>
              <a:spLocks noChangeShapeType="1"/>
            </p:cNvSpPr>
            <p:nvPr/>
          </p:nvSpPr>
          <p:spPr bwMode="auto">
            <a:xfrm>
              <a:off x="2112" y="3060"/>
              <a:ext cx="72" cy="144"/>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3" name="Text Box 14"/>
            <p:cNvSpPr txBox="1">
              <a:spLocks noChangeArrowheads="1"/>
            </p:cNvSpPr>
            <p:nvPr/>
          </p:nvSpPr>
          <p:spPr bwMode="auto">
            <a:xfrm>
              <a:off x="2035" y="3238"/>
              <a:ext cx="285" cy="154"/>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ALU</a:t>
              </a:r>
              <a:endParaRPr kumimoji="0" lang="en-US" altLang="ko-KR" sz="1000" b="1" kern="0">
                <a:solidFill>
                  <a:srgbClr val="FFFFFF"/>
                </a:solidFill>
                <a:latin typeface="Times New Roman" pitchFamily="18" charset="0"/>
                <a:ea typeface="굴림" pitchFamily="34" charset="-127"/>
              </a:endParaRPr>
            </a:p>
          </p:txBody>
        </p:sp>
        <p:sp>
          <p:nvSpPr>
            <p:cNvPr id="104" name="Rectangle 15"/>
            <p:cNvSpPr>
              <a:spLocks noChangeArrowheads="1"/>
            </p:cNvSpPr>
            <p:nvPr/>
          </p:nvSpPr>
          <p:spPr bwMode="auto">
            <a:xfrm>
              <a:off x="636" y="3127"/>
              <a:ext cx="432" cy="360"/>
            </a:xfrm>
            <a:prstGeom prst="rect">
              <a:avLst/>
            </a:prstGeom>
            <a:noFill/>
            <a:ln w="1905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5" name="Line 16"/>
            <p:cNvSpPr>
              <a:spLocks noChangeShapeType="1"/>
            </p:cNvSpPr>
            <p:nvPr/>
          </p:nvSpPr>
          <p:spPr bwMode="auto">
            <a:xfrm>
              <a:off x="1644" y="2952"/>
              <a:ext cx="684" cy="0"/>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6" name="Line 17"/>
            <p:cNvSpPr>
              <a:spLocks noChangeShapeType="1"/>
            </p:cNvSpPr>
            <p:nvPr/>
          </p:nvSpPr>
          <p:spPr bwMode="auto">
            <a:xfrm>
              <a:off x="2328" y="2952"/>
              <a:ext cx="0" cy="108"/>
            </a:xfrm>
            <a:prstGeom prst="line">
              <a:avLst/>
            </a:prstGeom>
            <a:noFill/>
            <a:ln w="19050">
              <a:solidFill>
                <a:srgbClr val="FF33CC"/>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7" name="Line 18"/>
            <p:cNvSpPr>
              <a:spLocks noChangeShapeType="1"/>
            </p:cNvSpPr>
            <p:nvPr/>
          </p:nvSpPr>
          <p:spPr bwMode="auto">
            <a:xfrm flipH="1">
              <a:off x="384" y="2880"/>
              <a:ext cx="360"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8" name="Line 19"/>
            <p:cNvSpPr>
              <a:spLocks noChangeShapeType="1"/>
            </p:cNvSpPr>
            <p:nvPr/>
          </p:nvSpPr>
          <p:spPr bwMode="auto">
            <a:xfrm>
              <a:off x="2160" y="3408"/>
              <a:ext cx="0" cy="144"/>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09" name="Line 20"/>
            <p:cNvSpPr>
              <a:spLocks noChangeShapeType="1"/>
            </p:cNvSpPr>
            <p:nvPr/>
          </p:nvSpPr>
          <p:spPr bwMode="auto">
            <a:xfrm flipV="1">
              <a:off x="852" y="3487"/>
              <a:ext cx="0" cy="113"/>
            </a:xfrm>
            <a:prstGeom prst="line">
              <a:avLst/>
            </a:prstGeom>
            <a:noFill/>
            <a:ln w="19050">
              <a:solidFill>
                <a:srgbClr val="000000"/>
              </a:solidFill>
              <a:round/>
              <a:headEnd type="triangle" w="med" len="me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0" name="Line 21"/>
            <p:cNvSpPr>
              <a:spLocks noChangeShapeType="1"/>
            </p:cNvSpPr>
            <p:nvPr/>
          </p:nvSpPr>
          <p:spPr bwMode="auto">
            <a:xfrm flipV="1">
              <a:off x="1632" y="2928"/>
              <a:ext cx="0" cy="192"/>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1" name="Text Box 22"/>
            <p:cNvSpPr txBox="1">
              <a:spLocks noChangeArrowheads="1"/>
            </p:cNvSpPr>
            <p:nvPr/>
          </p:nvSpPr>
          <p:spPr bwMode="auto">
            <a:xfrm>
              <a:off x="629" y="3165"/>
              <a:ext cx="433" cy="346"/>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General</a:t>
              </a:r>
            </a:p>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Purpose</a:t>
              </a:r>
            </a:p>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Registers</a:t>
              </a:r>
              <a:endParaRPr kumimoji="0" lang="en-US" altLang="ko-KR" sz="1400" b="1" kern="0">
                <a:solidFill>
                  <a:srgbClr val="000000"/>
                </a:solidFill>
                <a:latin typeface="Times New Roman" pitchFamily="18" charset="0"/>
                <a:ea typeface="굴림" pitchFamily="34" charset="-127"/>
              </a:endParaRPr>
            </a:p>
          </p:txBody>
        </p:sp>
        <p:sp>
          <p:nvSpPr>
            <p:cNvPr id="112" name="Line 23"/>
            <p:cNvSpPr>
              <a:spLocks noChangeShapeType="1"/>
            </p:cNvSpPr>
            <p:nvPr/>
          </p:nvSpPr>
          <p:spPr bwMode="auto">
            <a:xfrm>
              <a:off x="1572" y="2880"/>
              <a:ext cx="468" cy="0"/>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3" name="Line 24"/>
            <p:cNvSpPr>
              <a:spLocks noChangeShapeType="1"/>
            </p:cNvSpPr>
            <p:nvPr/>
          </p:nvSpPr>
          <p:spPr bwMode="auto">
            <a:xfrm flipH="1" flipV="1">
              <a:off x="1584" y="2880"/>
              <a:ext cx="0" cy="240"/>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4" name="Rectangle 25"/>
            <p:cNvSpPr>
              <a:spLocks noChangeArrowheads="1"/>
            </p:cNvSpPr>
            <p:nvPr/>
          </p:nvSpPr>
          <p:spPr bwMode="auto">
            <a:xfrm>
              <a:off x="1392" y="3132"/>
              <a:ext cx="360" cy="360"/>
            </a:xfrm>
            <a:prstGeom prst="rect">
              <a:avLst/>
            </a:prstGeom>
            <a:solidFill>
              <a:srgbClr val="00CC99"/>
            </a:solidFill>
            <a:ln w="1905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5" name="Line 26"/>
            <p:cNvSpPr>
              <a:spLocks noChangeShapeType="1"/>
            </p:cNvSpPr>
            <p:nvPr/>
          </p:nvSpPr>
          <p:spPr bwMode="auto">
            <a:xfrm flipH="1" flipV="1">
              <a:off x="1920" y="3552"/>
              <a:ext cx="240" cy="0"/>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6" name="Line 27"/>
            <p:cNvSpPr>
              <a:spLocks noChangeShapeType="1"/>
            </p:cNvSpPr>
            <p:nvPr/>
          </p:nvSpPr>
          <p:spPr bwMode="auto">
            <a:xfrm flipH="1" flipV="1">
              <a:off x="1920" y="3024"/>
              <a:ext cx="0" cy="528"/>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7" name="Line 28"/>
            <p:cNvSpPr>
              <a:spLocks noChangeShapeType="1"/>
            </p:cNvSpPr>
            <p:nvPr/>
          </p:nvSpPr>
          <p:spPr bwMode="auto">
            <a:xfrm flipH="1">
              <a:off x="1716" y="3024"/>
              <a:ext cx="216" cy="0"/>
            </a:xfrm>
            <a:prstGeom prst="line">
              <a:avLst/>
            </a:prstGeom>
            <a:noFill/>
            <a:ln w="19050">
              <a:solidFill>
                <a:srgbClr val="FF33CC"/>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8" name="Line 29"/>
            <p:cNvSpPr>
              <a:spLocks noChangeShapeType="1"/>
            </p:cNvSpPr>
            <p:nvPr/>
          </p:nvSpPr>
          <p:spPr bwMode="auto">
            <a:xfrm>
              <a:off x="1728" y="3024"/>
              <a:ext cx="0" cy="108"/>
            </a:xfrm>
            <a:prstGeom prst="line">
              <a:avLst/>
            </a:prstGeom>
            <a:noFill/>
            <a:ln w="19050">
              <a:solidFill>
                <a:srgbClr val="FF33CC"/>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19" name="Line 30"/>
            <p:cNvSpPr>
              <a:spLocks noChangeShapeType="1"/>
            </p:cNvSpPr>
            <p:nvPr/>
          </p:nvSpPr>
          <p:spPr bwMode="auto">
            <a:xfrm>
              <a:off x="1428" y="3024"/>
              <a:ext cx="0" cy="1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0" name="Line 31"/>
            <p:cNvSpPr>
              <a:spLocks noChangeShapeType="1"/>
            </p:cNvSpPr>
            <p:nvPr/>
          </p:nvSpPr>
          <p:spPr bwMode="auto">
            <a:xfrm flipV="1">
              <a:off x="744" y="2880"/>
              <a:ext cx="0" cy="252"/>
            </a:xfrm>
            <a:prstGeom prst="line">
              <a:avLst/>
            </a:prstGeom>
            <a:noFill/>
            <a:ln w="19050">
              <a:solidFill>
                <a:srgbClr val="000000"/>
              </a:solidFill>
              <a:round/>
              <a:headEnd type="triangle" w="med" len="me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1" name="Line 32"/>
            <p:cNvSpPr>
              <a:spLocks noChangeShapeType="1"/>
            </p:cNvSpPr>
            <p:nvPr/>
          </p:nvSpPr>
          <p:spPr bwMode="auto">
            <a:xfrm>
              <a:off x="384" y="3600"/>
              <a:ext cx="828" cy="0"/>
            </a:xfrm>
            <a:prstGeom prst="line">
              <a:avLst/>
            </a:prstGeom>
            <a:noFill/>
            <a:ln w="19050">
              <a:solidFill>
                <a:srgbClr val="000000"/>
              </a:solidFill>
              <a:round/>
              <a:headEnd type="triangle" w="med" len="me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2" name="Line 33"/>
            <p:cNvSpPr>
              <a:spLocks noChangeShapeType="1"/>
            </p:cNvSpPr>
            <p:nvPr/>
          </p:nvSpPr>
          <p:spPr bwMode="auto">
            <a:xfrm flipH="1" flipV="1">
              <a:off x="1200" y="3024"/>
              <a:ext cx="0" cy="576"/>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3" name="Line 34"/>
            <p:cNvSpPr>
              <a:spLocks noChangeShapeType="1"/>
            </p:cNvSpPr>
            <p:nvPr/>
          </p:nvSpPr>
          <p:spPr bwMode="auto">
            <a:xfrm>
              <a:off x="1212" y="3024"/>
              <a:ext cx="216"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4" name="Text Box 35"/>
            <p:cNvSpPr txBox="1">
              <a:spLocks noChangeArrowheads="1"/>
            </p:cNvSpPr>
            <p:nvPr/>
          </p:nvSpPr>
          <p:spPr bwMode="auto">
            <a:xfrm>
              <a:off x="1419" y="3280"/>
              <a:ext cx="307" cy="154"/>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FF0000"/>
                  </a:solidFill>
                  <a:latin typeface="Times New Roman" pitchFamily="18" charset="0"/>
                  <a:ea typeface="굴림" pitchFamily="34" charset="-127"/>
                </a:rPr>
                <a:t>Stack</a:t>
              </a:r>
              <a:endParaRPr kumimoji="0" lang="en-US" altLang="ko-KR" sz="1000" b="1" kern="0">
                <a:solidFill>
                  <a:srgbClr val="FFFFFF"/>
                </a:solidFill>
                <a:latin typeface="Times New Roman" pitchFamily="18" charset="0"/>
                <a:ea typeface="굴림" pitchFamily="34" charset="-127"/>
              </a:endParaRPr>
            </a:p>
          </p:txBody>
        </p:sp>
        <p:sp>
          <p:nvSpPr>
            <p:cNvPr id="125" name="Line 36"/>
            <p:cNvSpPr>
              <a:spLocks noChangeShapeType="1"/>
            </p:cNvSpPr>
            <p:nvPr/>
          </p:nvSpPr>
          <p:spPr bwMode="auto">
            <a:xfrm flipH="1" flipV="1">
              <a:off x="1488" y="2880"/>
              <a:ext cx="0" cy="24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6" name="Line 37"/>
            <p:cNvSpPr>
              <a:spLocks noChangeShapeType="1"/>
            </p:cNvSpPr>
            <p:nvPr/>
          </p:nvSpPr>
          <p:spPr bwMode="auto">
            <a:xfrm flipH="1">
              <a:off x="960" y="2880"/>
              <a:ext cx="540"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7" name="Line 38"/>
            <p:cNvSpPr>
              <a:spLocks noChangeShapeType="1"/>
            </p:cNvSpPr>
            <p:nvPr/>
          </p:nvSpPr>
          <p:spPr bwMode="auto">
            <a:xfrm>
              <a:off x="960" y="2880"/>
              <a:ext cx="0" cy="252"/>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28" name="Text Box 39"/>
            <p:cNvSpPr txBox="1">
              <a:spLocks noChangeArrowheads="1"/>
            </p:cNvSpPr>
            <p:nvPr/>
          </p:nvSpPr>
          <p:spPr bwMode="auto">
            <a:xfrm>
              <a:off x="624" y="3648"/>
              <a:ext cx="1247" cy="212"/>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600" b="1" kern="0">
                  <a:solidFill>
                    <a:srgbClr val="FF0000"/>
                  </a:solidFill>
                  <a:ea typeface="굴림" pitchFamily="34" charset="-127"/>
                </a:rPr>
                <a:t>Stack Architecture</a:t>
              </a:r>
            </a:p>
          </p:txBody>
        </p:sp>
      </p:grpSp>
      <p:grpSp>
        <p:nvGrpSpPr>
          <p:cNvPr id="67590" name="Group 91"/>
          <p:cNvGrpSpPr>
            <a:grpSpLocks/>
          </p:cNvGrpSpPr>
          <p:nvPr/>
        </p:nvGrpSpPr>
        <p:grpSpPr bwMode="auto">
          <a:xfrm>
            <a:off x="6627813" y="4584700"/>
            <a:ext cx="1981200" cy="2012950"/>
            <a:chOff x="4176" y="2688"/>
            <a:chExt cx="1248" cy="1268"/>
          </a:xfrm>
        </p:grpSpPr>
        <p:sp>
          <p:nvSpPr>
            <p:cNvPr id="130" name="Line 41"/>
            <p:cNvSpPr>
              <a:spLocks noChangeShapeType="1"/>
            </p:cNvSpPr>
            <p:nvPr/>
          </p:nvSpPr>
          <p:spPr bwMode="auto">
            <a:xfrm>
              <a:off x="4978" y="3035"/>
              <a:ext cx="179"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1" name="Line 42"/>
            <p:cNvSpPr>
              <a:spLocks noChangeShapeType="1"/>
            </p:cNvSpPr>
            <p:nvPr/>
          </p:nvSpPr>
          <p:spPr bwMode="auto">
            <a:xfrm flipH="1">
              <a:off x="5246" y="3035"/>
              <a:ext cx="178"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2" name="Line 43"/>
            <p:cNvSpPr>
              <a:spLocks noChangeShapeType="1"/>
            </p:cNvSpPr>
            <p:nvPr/>
          </p:nvSpPr>
          <p:spPr bwMode="auto">
            <a:xfrm>
              <a:off x="5157" y="3035"/>
              <a:ext cx="44" cy="8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3" name="Line 44"/>
            <p:cNvSpPr>
              <a:spLocks noChangeShapeType="1"/>
            </p:cNvSpPr>
            <p:nvPr/>
          </p:nvSpPr>
          <p:spPr bwMode="auto">
            <a:xfrm flipH="1">
              <a:off x="5201" y="3035"/>
              <a:ext cx="45" cy="8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4" name="Line 45"/>
            <p:cNvSpPr>
              <a:spLocks noChangeShapeType="1"/>
            </p:cNvSpPr>
            <p:nvPr/>
          </p:nvSpPr>
          <p:spPr bwMode="auto">
            <a:xfrm>
              <a:off x="4978" y="3035"/>
              <a:ext cx="89" cy="374"/>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5" name="Line 46"/>
            <p:cNvSpPr>
              <a:spLocks noChangeShapeType="1"/>
            </p:cNvSpPr>
            <p:nvPr/>
          </p:nvSpPr>
          <p:spPr bwMode="auto">
            <a:xfrm flipH="1">
              <a:off x="5335" y="3035"/>
              <a:ext cx="89" cy="374"/>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6" name="Line 47"/>
            <p:cNvSpPr>
              <a:spLocks noChangeShapeType="1"/>
            </p:cNvSpPr>
            <p:nvPr/>
          </p:nvSpPr>
          <p:spPr bwMode="auto">
            <a:xfrm>
              <a:off x="5067" y="3409"/>
              <a:ext cx="268"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7" name="Rectangle 48"/>
            <p:cNvSpPr>
              <a:spLocks noChangeArrowheads="1"/>
            </p:cNvSpPr>
            <p:nvPr/>
          </p:nvSpPr>
          <p:spPr bwMode="auto">
            <a:xfrm>
              <a:off x="4354" y="3035"/>
              <a:ext cx="446" cy="374"/>
            </a:xfrm>
            <a:prstGeom prst="rect">
              <a:avLst/>
            </a:prstGeom>
            <a:solidFill>
              <a:srgbClr val="00CC99"/>
            </a:solidFill>
            <a:ln w="1905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8" name="Line 49"/>
            <p:cNvSpPr>
              <a:spLocks noChangeShapeType="1"/>
            </p:cNvSpPr>
            <p:nvPr/>
          </p:nvSpPr>
          <p:spPr bwMode="auto">
            <a:xfrm>
              <a:off x="4221" y="2951"/>
              <a:ext cx="891"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39" name="Line 50"/>
            <p:cNvSpPr>
              <a:spLocks noChangeShapeType="1"/>
            </p:cNvSpPr>
            <p:nvPr/>
          </p:nvSpPr>
          <p:spPr bwMode="auto">
            <a:xfrm>
              <a:off x="4221" y="2827"/>
              <a:ext cx="1203"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0" name="Line 51"/>
            <p:cNvSpPr>
              <a:spLocks noChangeShapeType="1"/>
            </p:cNvSpPr>
            <p:nvPr/>
          </p:nvSpPr>
          <p:spPr bwMode="auto">
            <a:xfrm>
              <a:off x="4176" y="3576"/>
              <a:ext cx="1248"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1" name="Line 52"/>
            <p:cNvSpPr>
              <a:spLocks noChangeShapeType="1"/>
            </p:cNvSpPr>
            <p:nvPr/>
          </p:nvSpPr>
          <p:spPr bwMode="auto">
            <a:xfrm flipV="1">
              <a:off x="4488" y="2827"/>
              <a:ext cx="0" cy="2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2" name="Line 53"/>
            <p:cNvSpPr>
              <a:spLocks noChangeShapeType="1"/>
            </p:cNvSpPr>
            <p:nvPr/>
          </p:nvSpPr>
          <p:spPr bwMode="auto">
            <a:xfrm flipV="1">
              <a:off x="4711" y="2951"/>
              <a:ext cx="0" cy="84"/>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3" name="Line 54"/>
            <p:cNvSpPr>
              <a:spLocks noChangeShapeType="1"/>
            </p:cNvSpPr>
            <p:nvPr/>
          </p:nvSpPr>
          <p:spPr bwMode="auto">
            <a:xfrm>
              <a:off x="5067" y="2951"/>
              <a:ext cx="0" cy="84"/>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4" name="Line 55"/>
            <p:cNvSpPr>
              <a:spLocks noChangeShapeType="1"/>
            </p:cNvSpPr>
            <p:nvPr/>
          </p:nvSpPr>
          <p:spPr bwMode="auto">
            <a:xfrm>
              <a:off x="5335" y="2827"/>
              <a:ext cx="0" cy="2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5" name="Line 56"/>
            <p:cNvSpPr>
              <a:spLocks noChangeShapeType="1"/>
            </p:cNvSpPr>
            <p:nvPr/>
          </p:nvSpPr>
          <p:spPr bwMode="auto">
            <a:xfrm>
              <a:off x="5201" y="3409"/>
              <a:ext cx="0" cy="167"/>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6" name="Line 57"/>
            <p:cNvSpPr>
              <a:spLocks noChangeShapeType="1"/>
            </p:cNvSpPr>
            <p:nvPr/>
          </p:nvSpPr>
          <p:spPr bwMode="auto">
            <a:xfrm flipV="1">
              <a:off x="4577" y="3409"/>
              <a:ext cx="0" cy="167"/>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47" name="Text Box 58"/>
            <p:cNvSpPr txBox="1">
              <a:spLocks noChangeArrowheads="1"/>
            </p:cNvSpPr>
            <p:nvPr/>
          </p:nvSpPr>
          <p:spPr bwMode="auto">
            <a:xfrm>
              <a:off x="4534" y="2688"/>
              <a:ext cx="522" cy="173"/>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200" b="1" kern="0">
                  <a:solidFill>
                    <a:srgbClr val="000000"/>
                  </a:solidFill>
                  <a:latin typeface="Times New Roman" pitchFamily="18" charset="0"/>
                  <a:ea typeface="굴림" pitchFamily="34" charset="-127"/>
                </a:rPr>
                <a:t>Input Bus</a:t>
              </a:r>
            </a:p>
          </p:txBody>
        </p:sp>
        <p:sp>
          <p:nvSpPr>
            <p:cNvPr id="148" name="Text Box 59"/>
            <p:cNvSpPr txBox="1">
              <a:spLocks noChangeArrowheads="1"/>
            </p:cNvSpPr>
            <p:nvPr/>
          </p:nvSpPr>
          <p:spPr bwMode="auto">
            <a:xfrm>
              <a:off x="4543" y="3562"/>
              <a:ext cx="592" cy="173"/>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200" b="1" kern="0">
                  <a:solidFill>
                    <a:srgbClr val="000000"/>
                  </a:solidFill>
                  <a:latin typeface="Times New Roman" pitchFamily="18" charset="0"/>
                  <a:ea typeface="굴림" pitchFamily="34" charset="-127"/>
                </a:rPr>
                <a:t>Output Bus</a:t>
              </a:r>
            </a:p>
          </p:txBody>
        </p:sp>
        <p:sp>
          <p:nvSpPr>
            <p:cNvPr id="149" name="Text Box 60"/>
            <p:cNvSpPr txBox="1">
              <a:spLocks noChangeArrowheads="1"/>
            </p:cNvSpPr>
            <p:nvPr/>
          </p:nvSpPr>
          <p:spPr bwMode="auto">
            <a:xfrm>
              <a:off x="4363" y="3151"/>
              <a:ext cx="433" cy="154"/>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FF0000"/>
                  </a:solidFill>
                  <a:latin typeface="Times New Roman" pitchFamily="18" charset="0"/>
                  <a:ea typeface="굴림" pitchFamily="34" charset="-127"/>
                </a:rPr>
                <a:t>Registers</a:t>
              </a:r>
              <a:endParaRPr kumimoji="0" lang="en-US" altLang="ko-KR" sz="1000" b="1" kern="0">
                <a:solidFill>
                  <a:srgbClr val="FFFFFF"/>
                </a:solidFill>
                <a:latin typeface="Times New Roman" pitchFamily="18" charset="0"/>
                <a:ea typeface="굴림" pitchFamily="34" charset="-127"/>
              </a:endParaRPr>
            </a:p>
          </p:txBody>
        </p:sp>
        <p:sp>
          <p:nvSpPr>
            <p:cNvPr id="150" name="Text Box 61"/>
            <p:cNvSpPr txBox="1">
              <a:spLocks noChangeArrowheads="1"/>
            </p:cNvSpPr>
            <p:nvPr/>
          </p:nvSpPr>
          <p:spPr bwMode="auto">
            <a:xfrm>
              <a:off x="5050" y="3187"/>
              <a:ext cx="285" cy="154"/>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ALU</a:t>
              </a:r>
            </a:p>
          </p:txBody>
        </p:sp>
        <p:sp>
          <p:nvSpPr>
            <p:cNvPr id="151" name="Text Box 62"/>
            <p:cNvSpPr txBox="1">
              <a:spLocks noChangeArrowheads="1"/>
            </p:cNvSpPr>
            <p:nvPr/>
          </p:nvSpPr>
          <p:spPr bwMode="auto">
            <a:xfrm>
              <a:off x="4224" y="3744"/>
              <a:ext cx="1183" cy="212"/>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600" b="1" kern="0">
                  <a:solidFill>
                    <a:srgbClr val="FF0000"/>
                  </a:solidFill>
                  <a:ea typeface="굴림" pitchFamily="34" charset="-127"/>
                </a:rPr>
                <a:t>GPR Architecture</a:t>
              </a:r>
              <a:endParaRPr kumimoji="0" lang="en-US" altLang="ko-KR" sz="1600" b="1" kern="0">
                <a:solidFill>
                  <a:srgbClr val="FFFF66"/>
                </a:solidFill>
                <a:ea typeface="굴림" pitchFamily="34" charset="-127"/>
              </a:endParaRPr>
            </a:p>
          </p:txBody>
        </p:sp>
      </p:grpSp>
      <p:grpSp>
        <p:nvGrpSpPr>
          <p:cNvPr id="67591" name="Group 90"/>
          <p:cNvGrpSpPr>
            <a:grpSpLocks/>
          </p:cNvGrpSpPr>
          <p:nvPr/>
        </p:nvGrpSpPr>
        <p:grpSpPr bwMode="auto">
          <a:xfrm>
            <a:off x="3960813" y="4584700"/>
            <a:ext cx="2819400" cy="1885950"/>
            <a:chOff x="2448" y="2720"/>
            <a:chExt cx="1776" cy="1188"/>
          </a:xfrm>
        </p:grpSpPr>
        <p:sp>
          <p:nvSpPr>
            <p:cNvPr id="153" name="Text Box 64"/>
            <p:cNvSpPr txBox="1">
              <a:spLocks noChangeArrowheads="1"/>
            </p:cNvSpPr>
            <p:nvPr/>
          </p:nvSpPr>
          <p:spPr bwMode="auto">
            <a:xfrm>
              <a:off x="2592" y="3696"/>
              <a:ext cx="1090" cy="212"/>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600" b="1" kern="0">
                  <a:solidFill>
                    <a:srgbClr val="FF0000"/>
                  </a:solidFill>
                  <a:ea typeface="굴림" pitchFamily="34" charset="-127"/>
                </a:rPr>
                <a:t>AC Architecture</a:t>
              </a:r>
              <a:endParaRPr kumimoji="0" lang="en-US" altLang="ko-KR" sz="1600" b="1" kern="0">
                <a:solidFill>
                  <a:srgbClr val="FFFF66"/>
                </a:solidFill>
                <a:ea typeface="굴림" pitchFamily="34" charset="-127"/>
              </a:endParaRPr>
            </a:p>
          </p:txBody>
        </p:sp>
        <p:sp>
          <p:nvSpPr>
            <p:cNvPr id="154" name="Line 65"/>
            <p:cNvSpPr>
              <a:spLocks noChangeShapeType="1"/>
            </p:cNvSpPr>
            <p:nvPr/>
          </p:nvSpPr>
          <p:spPr bwMode="auto">
            <a:xfrm>
              <a:off x="3247" y="3063"/>
              <a:ext cx="178"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5" name="Line 66"/>
            <p:cNvSpPr>
              <a:spLocks noChangeShapeType="1"/>
            </p:cNvSpPr>
            <p:nvPr/>
          </p:nvSpPr>
          <p:spPr bwMode="auto">
            <a:xfrm flipH="1">
              <a:off x="3514" y="3063"/>
              <a:ext cx="177"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6" name="Line 67"/>
            <p:cNvSpPr>
              <a:spLocks noChangeShapeType="1"/>
            </p:cNvSpPr>
            <p:nvPr/>
          </p:nvSpPr>
          <p:spPr bwMode="auto">
            <a:xfrm>
              <a:off x="3425" y="3063"/>
              <a:ext cx="44" cy="8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7" name="Line 68"/>
            <p:cNvSpPr>
              <a:spLocks noChangeShapeType="1"/>
            </p:cNvSpPr>
            <p:nvPr/>
          </p:nvSpPr>
          <p:spPr bwMode="auto">
            <a:xfrm flipH="1">
              <a:off x="3469" y="3063"/>
              <a:ext cx="45" cy="8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8" name="Line 69"/>
            <p:cNvSpPr>
              <a:spLocks noChangeShapeType="1"/>
            </p:cNvSpPr>
            <p:nvPr/>
          </p:nvSpPr>
          <p:spPr bwMode="auto">
            <a:xfrm>
              <a:off x="3247" y="3063"/>
              <a:ext cx="89" cy="37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59" name="Line 70"/>
            <p:cNvSpPr>
              <a:spLocks noChangeShapeType="1"/>
            </p:cNvSpPr>
            <p:nvPr/>
          </p:nvSpPr>
          <p:spPr bwMode="auto">
            <a:xfrm flipH="1">
              <a:off x="3602" y="3063"/>
              <a:ext cx="89" cy="373"/>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0" name="Line 71"/>
            <p:cNvSpPr>
              <a:spLocks noChangeShapeType="1"/>
            </p:cNvSpPr>
            <p:nvPr/>
          </p:nvSpPr>
          <p:spPr bwMode="auto">
            <a:xfrm flipV="1">
              <a:off x="3312" y="3408"/>
              <a:ext cx="288"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1" name="Rectangle 72"/>
            <p:cNvSpPr>
              <a:spLocks noChangeArrowheads="1"/>
            </p:cNvSpPr>
            <p:nvPr/>
          </p:nvSpPr>
          <p:spPr bwMode="auto">
            <a:xfrm>
              <a:off x="2626" y="3063"/>
              <a:ext cx="444" cy="373"/>
            </a:xfrm>
            <a:prstGeom prst="rect">
              <a:avLst/>
            </a:prstGeom>
            <a:noFill/>
            <a:ln w="1905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2" name="Line 73"/>
            <p:cNvSpPr>
              <a:spLocks noChangeShapeType="1"/>
            </p:cNvSpPr>
            <p:nvPr/>
          </p:nvSpPr>
          <p:spPr bwMode="auto">
            <a:xfrm>
              <a:off x="2492" y="2855"/>
              <a:ext cx="844"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3" name="Line 74"/>
            <p:cNvSpPr>
              <a:spLocks noChangeShapeType="1"/>
            </p:cNvSpPr>
            <p:nvPr/>
          </p:nvSpPr>
          <p:spPr bwMode="auto">
            <a:xfrm>
              <a:off x="3602" y="2855"/>
              <a:ext cx="400"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4" name="Line 75"/>
            <p:cNvSpPr>
              <a:spLocks noChangeShapeType="1"/>
            </p:cNvSpPr>
            <p:nvPr/>
          </p:nvSpPr>
          <p:spPr bwMode="auto">
            <a:xfrm>
              <a:off x="2448" y="3602"/>
              <a:ext cx="1554" cy="0"/>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5" name="Line 76"/>
            <p:cNvSpPr>
              <a:spLocks noChangeShapeType="1"/>
            </p:cNvSpPr>
            <p:nvPr/>
          </p:nvSpPr>
          <p:spPr bwMode="auto">
            <a:xfrm flipV="1">
              <a:off x="2848" y="2855"/>
              <a:ext cx="0" cy="2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6" name="Line 77"/>
            <p:cNvSpPr>
              <a:spLocks noChangeShapeType="1"/>
            </p:cNvSpPr>
            <p:nvPr/>
          </p:nvSpPr>
          <p:spPr bwMode="auto">
            <a:xfrm>
              <a:off x="3336" y="2855"/>
              <a:ext cx="0" cy="2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7" name="Line 78"/>
            <p:cNvSpPr>
              <a:spLocks noChangeShapeType="1"/>
            </p:cNvSpPr>
            <p:nvPr/>
          </p:nvSpPr>
          <p:spPr bwMode="auto">
            <a:xfrm>
              <a:off x="3602" y="2855"/>
              <a:ext cx="0" cy="208"/>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8" name="Line 79"/>
            <p:cNvSpPr>
              <a:spLocks noChangeShapeType="1"/>
            </p:cNvSpPr>
            <p:nvPr/>
          </p:nvSpPr>
          <p:spPr bwMode="auto">
            <a:xfrm>
              <a:off x="3469" y="3436"/>
              <a:ext cx="0" cy="166"/>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69" name="Line 80"/>
            <p:cNvSpPr>
              <a:spLocks noChangeShapeType="1"/>
            </p:cNvSpPr>
            <p:nvPr/>
          </p:nvSpPr>
          <p:spPr bwMode="auto">
            <a:xfrm flipV="1">
              <a:off x="2848" y="3436"/>
              <a:ext cx="0" cy="166"/>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70" name="Rectangle 81"/>
            <p:cNvSpPr>
              <a:spLocks noChangeArrowheads="1"/>
            </p:cNvSpPr>
            <p:nvPr/>
          </p:nvSpPr>
          <p:spPr bwMode="auto">
            <a:xfrm>
              <a:off x="3780" y="3187"/>
              <a:ext cx="444" cy="125"/>
            </a:xfrm>
            <a:prstGeom prst="rect">
              <a:avLst/>
            </a:prstGeom>
            <a:solidFill>
              <a:srgbClr val="00CC99"/>
            </a:solidFill>
            <a:ln w="19050">
              <a:solidFill>
                <a:srgbClr val="000000"/>
              </a:solidFill>
              <a:miter lim="800000"/>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71" name="Line 82"/>
            <p:cNvSpPr>
              <a:spLocks noChangeShapeType="1"/>
            </p:cNvSpPr>
            <p:nvPr/>
          </p:nvSpPr>
          <p:spPr bwMode="auto">
            <a:xfrm>
              <a:off x="4002" y="2855"/>
              <a:ext cx="0" cy="332"/>
            </a:xfrm>
            <a:prstGeom prst="line">
              <a:avLst/>
            </a:prstGeom>
            <a:noFill/>
            <a:ln w="19050">
              <a:solidFill>
                <a:srgbClr val="000000"/>
              </a:solidFill>
              <a:round/>
              <a:headEnd/>
              <a:tailEn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72" name="Line 83"/>
            <p:cNvSpPr>
              <a:spLocks noChangeShapeType="1"/>
            </p:cNvSpPr>
            <p:nvPr/>
          </p:nvSpPr>
          <p:spPr bwMode="auto">
            <a:xfrm flipV="1">
              <a:off x="4002" y="3312"/>
              <a:ext cx="0" cy="290"/>
            </a:xfrm>
            <a:prstGeom prst="line">
              <a:avLst/>
            </a:prstGeom>
            <a:noFill/>
            <a:ln w="19050">
              <a:solidFill>
                <a:srgbClr val="000000"/>
              </a:solidFill>
              <a:round/>
              <a:headEnd/>
              <a:tailEnd type="triangle" w="med" len="med"/>
            </a:ln>
            <a:effectLst/>
            <a:extLst/>
          </p:spPr>
          <p:txBody>
            <a:bodyPr wrap="none" anchor="ctr"/>
            <a:lstStyle/>
            <a:p>
              <a:pPr eaLnBrk="1" fontAlgn="auto" latinLnBrk="1" hangingPunct="1">
                <a:spcAft>
                  <a:spcPts val="0"/>
                </a:spcAft>
                <a:defRPr/>
              </a:pPr>
              <a:endParaRPr kumimoji="0" lang="zh-CN" altLang="en-US" kern="0">
                <a:solidFill>
                  <a:srgbClr val="000000"/>
                </a:solidFill>
                <a:latin typeface="Times New Roman" pitchFamily="18" charset="0"/>
                <a:ea typeface="굴림" pitchFamily="34" charset="-127"/>
              </a:endParaRPr>
            </a:p>
          </p:txBody>
        </p:sp>
        <p:sp>
          <p:nvSpPr>
            <p:cNvPr id="173" name="Text Box 84"/>
            <p:cNvSpPr txBox="1">
              <a:spLocks noChangeArrowheads="1"/>
            </p:cNvSpPr>
            <p:nvPr/>
          </p:nvSpPr>
          <p:spPr bwMode="auto">
            <a:xfrm>
              <a:off x="2944" y="3592"/>
              <a:ext cx="592" cy="173"/>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200" b="1" kern="0">
                  <a:solidFill>
                    <a:srgbClr val="000000"/>
                  </a:solidFill>
                  <a:latin typeface="Times New Roman" pitchFamily="18" charset="0"/>
                  <a:ea typeface="굴림" pitchFamily="34" charset="-127"/>
                </a:rPr>
                <a:t>Output Bus</a:t>
              </a:r>
            </a:p>
          </p:txBody>
        </p:sp>
        <p:sp>
          <p:nvSpPr>
            <p:cNvPr id="174" name="Text Box 85"/>
            <p:cNvSpPr txBox="1">
              <a:spLocks noChangeArrowheads="1"/>
            </p:cNvSpPr>
            <p:nvPr/>
          </p:nvSpPr>
          <p:spPr bwMode="auto">
            <a:xfrm>
              <a:off x="2759" y="2720"/>
              <a:ext cx="522" cy="173"/>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200" b="1" kern="0">
                  <a:solidFill>
                    <a:srgbClr val="000000"/>
                  </a:solidFill>
                  <a:latin typeface="Times New Roman" pitchFamily="18" charset="0"/>
                  <a:ea typeface="굴림" pitchFamily="34" charset="-127"/>
                </a:rPr>
                <a:t>Input Bus</a:t>
              </a:r>
              <a:endParaRPr kumimoji="0" lang="en-US" altLang="ko-KR" sz="1600" b="1" kern="0">
                <a:solidFill>
                  <a:srgbClr val="000000"/>
                </a:solidFill>
                <a:latin typeface="Times New Roman" pitchFamily="18" charset="0"/>
                <a:ea typeface="굴림" pitchFamily="34" charset="-127"/>
              </a:endParaRPr>
            </a:p>
          </p:txBody>
        </p:sp>
        <p:sp>
          <p:nvSpPr>
            <p:cNvPr id="175" name="Text Box 86"/>
            <p:cNvSpPr txBox="1">
              <a:spLocks noChangeArrowheads="1"/>
            </p:cNvSpPr>
            <p:nvPr/>
          </p:nvSpPr>
          <p:spPr bwMode="auto">
            <a:xfrm>
              <a:off x="2623" y="3134"/>
              <a:ext cx="433" cy="250"/>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Other</a:t>
              </a:r>
            </a:p>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Registers</a:t>
              </a:r>
              <a:endParaRPr kumimoji="0" lang="en-US" altLang="ko-KR" sz="1400" b="1" kern="0">
                <a:solidFill>
                  <a:srgbClr val="000000"/>
                </a:solidFill>
                <a:latin typeface="Times New Roman" pitchFamily="18" charset="0"/>
                <a:ea typeface="굴림" pitchFamily="34" charset="-127"/>
              </a:endParaRPr>
            </a:p>
          </p:txBody>
        </p:sp>
        <p:sp>
          <p:nvSpPr>
            <p:cNvPr id="176" name="Text Box 87"/>
            <p:cNvSpPr txBox="1">
              <a:spLocks noChangeArrowheads="1"/>
            </p:cNvSpPr>
            <p:nvPr/>
          </p:nvSpPr>
          <p:spPr bwMode="auto">
            <a:xfrm>
              <a:off x="3867" y="3161"/>
              <a:ext cx="254" cy="173"/>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200" b="1" kern="0">
                  <a:solidFill>
                    <a:srgbClr val="FF0000"/>
                  </a:solidFill>
                  <a:latin typeface="Times New Roman" pitchFamily="18" charset="0"/>
                  <a:ea typeface="굴림" pitchFamily="34" charset="-127"/>
                </a:rPr>
                <a:t>AC</a:t>
              </a:r>
              <a:endParaRPr kumimoji="0" lang="en-US" altLang="ko-KR" sz="1400" b="1" kern="0">
                <a:solidFill>
                  <a:srgbClr val="FFFFFF"/>
                </a:solidFill>
                <a:latin typeface="Times New Roman" pitchFamily="18" charset="0"/>
                <a:ea typeface="굴림" pitchFamily="34" charset="-127"/>
              </a:endParaRPr>
            </a:p>
          </p:txBody>
        </p:sp>
        <p:sp>
          <p:nvSpPr>
            <p:cNvPr id="177" name="Text Box 88"/>
            <p:cNvSpPr txBox="1">
              <a:spLocks noChangeArrowheads="1"/>
            </p:cNvSpPr>
            <p:nvPr/>
          </p:nvSpPr>
          <p:spPr bwMode="auto">
            <a:xfrm>
              <a:off x="3312" y="3218"/>
              <a:ext cx="285" cy="154"/>
            </a:xfrm>
            <a:prstGeom prst="rect">
              <a:avLst/>
            </a:prstGeom>
            <a:noFill/>
            <a:ln>
              <a:noFill/>
            </a:ln>
            <a:effectLst/>
            <a:extLst/>
          </p:spPr>
          <p:txBody>
            <a:bodyPr wrap="none">
              <a:spAutoFit/>
            </a:bodyPr>
            <a:lstStyle/>
            <a:p>
              <a:pPr algn="ctr" eaLnBrk="1" fontAlgn="auto" latinLnBrk="1" hangingPunct="1">
                <a:spcAft>
                  <a:spcPts val="0"/>
                </a:spcAft>
                <a:defRPr/>
              </a:pPr>
              <a:r>
                <a:rPr kumimoji="0" lang="en-US" altLang="ko-KR" sz="1000" b="1" kern="0">
                  <a:solidFill>
                    <a:srgbClr val="000000"/>
                  </a:solidFill>
                  <a:latin typeface="Times New Roman" pitchFamily="18" charset="0"/>
                  <a:ea typeface="굴림" pitchFamily="34" charset="-127"/>
                </a:rPr>
                <a:t>ALU</a:t>
              </a:r>
            </a:p>
          </p:txBody>
        </p:sp>
      </p:grpSp>
      <p:sp>
        <p:nvSpPr>
          <p:cNvPr id="67592" name="Text Box 92"/>
          <p:cNvSpPr txBox="1">
            <a:spLocks noChangeArrowheads="1"/>
          </p:cNvSpPr>
          <p:nvPr/>
        </p:nvSpPr>
        <p:spPr bwMode="auto">
          <a:xfrm>
            <a:off x="889000" y="2471738"/>
            <a:ext cx="680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latinLnBrk="1" hangingPunct="1"/>
            <a:r>
              <a:rPr lang="en-US" altLang="ko-KR" sz="2000" b="1">
                <a:solidFill>
                  <a:srgbClr val="000000"/>
                </a:solidFill>
                <a:latin typeface="Arial" panose="020B0604020202020204" pitchFamily="34" charset="0"/>
                <a:ea typeface="Gulim" pitchFamily="34" charset="-127"/>
              </a:rPr>
              <a:t>  AC Architecture: </a:t>
            </a:r>
            <a:r>
              <a:rPr lang="en-GB" altLang="zh-CN" sz="1800">
                <a:solidFill>
                  <a:srgbClr val="FF0000"/>
                </a:solidFill>
                <a:latin typeface="Arial" panose="020B0604020202020204" pitchFamily="34" charset="0"/>
              </a:rPr>
              <a:t>one operand is implicitly accumulator</a:t>
            </a:r>
            <a:endParaRPr lang="en-US" altLang="ko-KR" sz="1800">
              <a:solidFill>
                <a:srgbClr val="FF0000"/>
              </a:solidFill>
              <a:ea typeface="Gulim" pitchFamily="34" charset="-127"/>
            </a:endParaRPr>
          </a:p>
        </p:txBody>
      </p:sp>
      <p:sp>
        <p:nvSpPr>
          <p:cNvPr id="67593" name="Text Box 93"/>
          <p:cNvSpPr txBox="1">
            <a:spLocks noChangeArrowheads="1"/>
          </p:cNvSpPr>
          <p:nvPr/>
        </p:nvSpPr>
        <p:spPr bwMode="auto">
          <a:xfrm>
            <a:off x="1346200" y="2090738"/>
            <a:ext cx="750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buFontTx/>
              <a:buChar char="–"/>
            </a:pPr>
            <a:r>
              <a:rPr lang="en-US" altLang="ko-KR" sz="2000" b="1" dirty="0">
                <a:solidFill>
                  <a:srgbClr val="000000"/>
                </a:solidFill>
                <a:latin typeface="Arial" panose="020B0604020202020204" pitchFamily="34" charset="0"/>
                <a:ea typeface="Gulim" pitchFamily="34" charset="-127"/>
              </a:rPr>
              <a:t>  Stack Architecture: </a:t>
            </a:r>
            <a:r>
              <a:rPr lang="en-GB" altLang="zh-CN" sz="1800" dirty="0">
                <a:solidFill>
                  <a:srgbClr val="FF0000"/>
                </a:solidFill>
                <a:latin typeface="Arial" panose="020B0604020202020204" pitchFamily="34" charset="0"/>
              </a:rPr>
              <a:t>operands are implicitly on the top of the stack</a:t>
            </a:r>
            <a:endParaRPr lang="en-US" altLang="ko-KR" sz="1800" dirty="0">
              <a:solidFill>
                <a:srgbClr val="FF0000"/>
              </a:solidFill>
              <a:ea typeface="Gulim" pitchFamily="34" charset="-127"/>
            </a:endParaRPr>
          </a:p>
        </p:txBody>
      </p:sp>
      <p:sp>
        <p:nvSpPr>
          <p:cNvPr id="67594" name="Text Box 94"/>
          <p:cNvSpPr txBox="1">
            <a:spLocks noChangeArrowheads="1"/>
          </p:cNvSpPr>
          <p:nvPr/>
        </p:nvSpPr>
        <p:spPr bwMode="auto">
          <a:xfrm>
            <a:off x="889000" y="2852738"/>
            <a:ext cx="802163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latinLnBrk="1" hangingPunct="1"/>
            <a:r>
              <a:rPr lang="en-US" altLang="ko-KR" sz="2000" b="1" dirty="0">
                <a:solidFill>
                  <a:srgbClr val="000000"/>
                </a:solidFill>
                <a:latin typeface="Arial" panose="020B0604020202020204" pitchFamily="34" charset="0"/>
                <a:ea typeface="Gulim" pitchFamily="34" charset="-127"/>
              </a:rPr>
              <a:t>  General Purpose Register Computer Architecture</a:t>
            </a:r>
          </a:p>
          <a:p>
            <a:pPr lvl="2" eaLnBrk="1" hangingPunct="1">
              <a:buClr>
                <a:srgbClr val="0000FF"/>
              </a:buClr>
              <a:buFont typeface="Wingdings" panose="05000000000000000000" pitchFamily="2" charset="2"/>
              <a:buChar char="l"/>
            </a:pPr>
            <a:r>
              <a:rPr lang="en-GB" altLang="zh-CN" sz="1800" dirty="0">
                <a:solidFill>
                  <a:srgbClr val="FF0000"/>
                </a:solidFill>
                <a:latin typeface="Arial" panose="020B0604020202020204" pitchFamily="34" charset="0"/>
              </a:rPr>
              <a:t>only explicit operands, either registers or memory locations</a:t>
            </a:r>
          </a:p>
          <a:p>
            <a:pPr lvl="3" eaLnBrk="1" hangingPunct="1">
              <a:buClr>
                <a:srgbClr val="0000FF"/>
              </a:buClr>
              <a:buFont typeface="Wingdings" panose="05000000000000000000" pitchFamily="2" charset="2"/>
              <a:buChar char="l"/>
            </a:pPr>
            <a:r>
              <a:rPr lang="en-GB" altLang="zh-CN" sz="1600" dirty="0">
                <a:latin typeface="Arial" panose="020B0604020202020204" pitchFamily="34" charset="0"/>
              </a:rPr>
              <a:t>register-memory: access memory as part of any instruction </a:t>
            </a:r>
          </a:p>
          <a:p>
            <a:pPr lvl="3" eaLnBrk="1" hangingPunct="1">
              <a:buClr>
                <a:srgbClr val="0000FF"/>
              </a:buClr>
              <a:buFont typeface="Wingdings" panose="05000000000000000000" pitchFamily="2" charset="2"/>
              <a:buChar char="l"/>
            </a:pPr>
            <a:r>
              <a:rPr lang="en-GB" altLang="zh-CN" sz="1600" dirty="0">
                <a:latin typeface="Arial" panose="020B0604020202020204" pitchFamily="34" charset="0"/>
              </a:rPr>
              <a:t>register-register: access memory only with load and store instructions</a:t>
            </a:r>
          </a:p>
          <a:p>
            <a:pPr lvl="1" eaLnBrk="1" latinLnBrk="1" hangingPunct="1"/>
            <a:endParaRPr lang="en-US" altLang="ko-KR" sz="1800" dirty="0">
              <a:solidFill>
                <a:srgbClr val="000000"/>
              </a:solidFill>
              <a:ea typeface="Gulim" pitchFamily="34"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116445"/>
    </mc:Choice>
    <mc:Fallback xmlns="">
      <p:transition spd="slow" advTm="1164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41325" y="396875"/>
            <a:ext cx="4741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4300"/>
              </a:lnSpc>
              <a:spcBef>
                <a:spcPct val="0"/>
              </a:spcBef>
              <a:buFontTx/>
              <a:buNone/>
            </a:pPr>
            <a:r>
              <a:rPr kumimoji="0" lang="en-US" altLang="zh-CN">
                <a:solidFill>
                  <a:srgbClr val="000000"/>
                </a:solidFill>
                <a:latin typeface="Arial" panose="020B0604020202020204" pitchFamily="34" charset="0"/>
                <a:cs typeface="Arial" panose="020B0604020202020204" pitchFamily="34" charset="0"/>
              </a:rPr>
              <a:t>Taxonomy of ISAs: Stack</a:t>
            </a:r>
          </a:p>
        </p:txBody>
      </p:sp>
      <p:sp>
        <p:nvSpPr>
          <p:cNvPr id="6963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6" name="矩形 4"/>
          <p:cNvSpPr>
            <a:spLocks noChangeArrowheads="1"/>
          </p:cNvSpPr>
          <p:nvPr/>
        </p:nvSpPr>
        <p:spPr bwMode="auto">
          <a:xfrm>
            <a:off x="2143125" y="1285875"/>
            <a:ext cx="34290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38100" algn="l"/>
                <a:tab pos="1181100" algn="l"/>
                <a:tab pos="1409700" algn="l"/>
                <a:tab pos="1638300" algn="l"/>
              </a:tabLst>
              <a:defRPr sz="3200">
                <a:solidFill>
                  <a:schemeClr val="tx1"/>
                </a:solidFill>
                <a:latin typeface="Times New Roman" panose="02020603050405020304" pitchFamily="18" charset="0"/>
              </a:defRPr>
            </a:lvl1pPr>
            <a:lvl2pPr>
              <a:spcBef>
                <a:spcPct val="20000"/>
              </a:spcBef>
              <a:buChar char="–"/>
              <a:tabLst>
                <a:tab pos="38100" algn="l"/>
                <a:tab pos="1181100" algn="l"/>
                <a:tab pos="1409700" algn="l"/>
                <a:tab pos="1638300" algn="l"/>
              </a:tabLst>
              <a:defRPr sz="2800">
                <a:solidFill>
                  <a:schemeClr val="tx1"/>
                </a:solidFill>
                <a:latin typeface="Times New Roman" panose="02020603050405020304" pitchFamily="18" charset="0"/>
              </a:defRPr>
            </a:lvl2pPr>
            <a:lvl3pPr marL="1143000" indent="-228600">
              <a:spcBef>
                <a:spcPct val="20000"/>
              </a:spcBef>
              <a:buChar char="•"/>
              <a:tabLst>
                <a:tab pos="38100" algn="l"/>
                <a:tab pos="1181100" algn="l"/>
                <a:tab pos="1409700" algn="l"/>
                <a:tab pos="1638300" algn="l"/>
              </a:tabLst>
              <a:defRPr sz="2400">
                <a:solidFill>
                  <a:schemeClr val="tx1"/>
                </a:solidFill>
                <a:latin typeface="Times New Roman" panose="02020603050405020304" pitchFamily="18" charset="0"/>
              </a:defRPr>
            </a:lvl3pPr>
            <a:lvl4pPr marL="16002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4pPr>
            <a:lvl5pPr marL="2057400" indent="-228600">
              <a:spcBef>
                <a:spcPct val="20000"/>
              </a:spcBef>
              <a:buChar char="»"/>
              <a:tabLst>
                <a:tab pos="38100" algn="l"/>
                <a:tab pos="1181100" algn="l"/>
                <a:tab pos="1409700" algn="l"/>
                <a:tab pos="1638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8100" algn="l"/>
                <a:tab pos="1181100" algn="l"/>
                <a:tab pos="1409700" algn="l"/>
                <a:tab pos="1638300" algn="l"/>
              </a:tabLst>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Instruction</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operands</a:t>
            </a:r>
          </a:p>
          <a:p>
            <a:pPr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800">
                <a:solidFill>
                  <a:srgbClr val="000000"/>
                </a:solidFill>
                <a:latin typeface="Arial" panose="020B0604020202020204" pitchFamily="34" charset="0"/>
                <a:cs typeface="Arial" panose="020B0604020202020204" pitchFamily="34" charset="0"/>
              </a:rPr>
              <a:t>–   none (implicit) for ALU 	         operations</a:t>
            </a:r>
          </a:p>
          <a:p>
            <a:pPr eaLnBrk="1" hangingPunct="1">
              <a:lnSpc>
                <a:spcPts val="2000"/>
              </a:lnSpc>
              <a:spcBef>
                <a:spcPct val="0"/>
              </a:spcBef>
              <a:buFont typeface="Wingdings" panose="05000000000000000000" pitchFamily="2" charset="2"/>
              <a:buNone/>
            </a:pPr>
            <a:r>
              <a:rPr kumimoji="0" lang="en-US" altLang="zh-CN" sz="1800">
                <a:solidFill>
                  <a:srgbClr val="000000"/>
                </a:solidFill>
                <a:latin typeface="Arial" panose="020B0604020202020204" pitchFamily="34" charset="0"/>
                <a:cs typeface="Arial" panose="020B0604020202020204" pitchFamily="34" charset="0"/>
              </a:rPr>
              <a:t>	    -  one for transfer from/to </a:t>
            </a:r>
          </a:p>
          <a:p>
            <a:pPr eaLnBrk="1" hangingPunct="1">
              <a:lnSpc>
                <a:spcPts val="2000"/>
              </a:lnSpc>
              <a:spcBef>
                <a:spcPct val="0"/>
              </a:spcBef>
              <a:buFont typeface="Wingdings" panose="05000000000000000000" pitchFamily="2" charset="2"/>
              <a:buNone/>
            </a:pPr>
            <a:r>
              <a:rPr kumimoji="0" lang="en-US" altLang="zh-CN" sz="1800">
                <a:solidFill>
                  <a:srgbClr val="000000"/>
                </a:solidFill>
                <a:latin typeface="Arial" panose="020B0604020202020204" pitchFamily="34" charset="0"/>
                <a:cs typeface="Arial" panose="020B0604020202020204" pitchFamily="34" charset="0"/>
              </a:rPr>
              <a:t>         memory    </a:t>
            </a:r>
          </a:p>
          <a:p>
            <a:pPr eaLnBrk="1" hangingPunct="1">
              <a:lnSpc>
                <a:spcPts val="2000"/>
              </a:lnSpc>
              <a:spcBef>
                <a:spcPct val="0"/>
              </a:spcBef>
              <a:buFont typeface="Wingdings" panose="05000000000000000000" pitchFamily="2" charset="2"/>
              <a:buNone/>
            </a:pPr>
            <a:r>
              <a:rPr kumimoji="0" lang="en-US" altLang="zh-CN" sz="1800">
                <a:solidFill>
                  <a:srgbClr val="000000"/>
                </a:solidFill>
                <a:latin typeface="Arial" panose="020B0604020202020204" pitchFamily="34" charset="0"/>
                <a:cs typeface="Arial" panose="020B0604020202020204" pitchFamily="34" charset="0"/>
              </a:rPr>
              <a:t>        </a:t>
            </a:r>
            <a:r>
              <a:rPr kumimoji="0" lang="en-US" altLang="zh-CN" sz="1800">
                <a:solidFill>
                  <a:srgbClr val="0000FF"/>
                </a:solidFill>
                <a:latin typeface="Arial" panose="020B0604020202020204" pitchFamily="34" charset="0"/>
                <a:cs typeface="Arial" panose="020B0604020202020204" pitchFamily="34" charset="0"/>
              </a:rPr>
              <a:t>• push/pop</a:t>
            </a:r>
          </a:p>
          <a:p>
            <a:pPr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p>
          <a:p>
            <a:pPr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Pros</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800">
                <a:solidFill>
                  <a:srgbClr val="000000"/>
                </a:solidFill>
                <a:latin typeface="Arial" panose="020B0604020202020204" pitchFamily="34" charset="0"/>
                <a:cs typeface="Arial" panose="020B0604020202020204" pitchFamily="34" charset="0"/>
              </a:rPr>
              <a:t>–   short instruction</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800">
                <a:solidFill>
                  <a:srgbClr val="000000"/>
                </a:solidFill>
                <a:latin typeface="Arial" panose="020B0604020202020204" pitchFamily="34" charset="0"/>
                <a:cs typeface="Arial" panose="020B0604020202020204" pitchFamily="34" charset="0"/>
              </a:rPr>
              <a:t>–   simple compiler</a:t>
            </a:r>
          </a:p>
          <a:p>
            <a:pPr lvl="1"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Cons</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800">
                <a:solidFill>
                  <a:srgbClr val="000000"/>
                </a:solidFill>
                <a:latin typeface="Arial" panose="020B0604020202020204" pitchFamily="34" charset="0"/>
                <a:cs typeface="Arial" panose="020B0604020202020204" pitchFamily="34" charset="0"/>
              </a:rPr>
              <a:t>–   inefficient code</a:t>
            </a:r>
          </a:p>
          <a:p>
            <a:pPr lvl="1" eaLnBrk="1" hangingPunct="1">
              <a:lnSpc>
                <a:spcPts val="2000"/>
              </a:lnSpc>
              <a:spcBef>
                <a:spcPct val="0"/>
              </a:spcBef>
              <a:buFont typeface="Wingdings" panose="05000000000000000000" pitchFamily="2" charset="2"/>
              <a:buNone/>
            </a:pPr>
            <a:r>
              <a:rPr kumimoji="0" lang="en-US" altLang="zh-CN" sz="4400">
                <a:solidFill>
                  <a:srgbClr val="000000"/>
                </a:solidFill>
                <a:latin typeface="Arial" panose="020B0604020202020204" pitchFamily="34" charset="0"/>
                <a:cs typeface="Arial" panose="020B0604020202020204" pitchFamily="34" charset="0"/>
              </a:rPr>
              <a:t>   </a:t>
            </a:r>
            <a:r>
              <a:rPr kumimoji="0" lang="en-US" altLang="zh-CN" sz="1800">
                <a:solidFill>
                  <a:srgbClr val="0000FF"/>
                </a:solidFill>
                <a:latin typeface="Arial" panose="020B0604020202020204" pitchFamily="34" charset="0"/>
                <a:cs typeface="Arial" panose="020B0604020202020204" pitchFamily="34" charset="0"/>
              </a:rPr>
              <a:t>• many swaps, copies</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a:t>
            </a:r>
            <a:r>
              <a:rPr kumimoji="0" lang="en-US" altLang="zh-CN" sz="1800">
                <a:solidFill>
                  <a:srgbClr val="000000"/>
                </a:solidFill>
                <a:latin typeface="Arial" panose="020B0604020202020204" pitchFamily="34" charset="0"/>
                <a:cs typeface="Arial" panose="020B0604020202020204" pitchFamily="34" charset="0"/>
              </a:rPr>
              <a:t>–   stack may be slow</a:t>
            </a:r>
          </a:p>
          <a:p>
            <a:pPr lvl="1" eaLnBrk="1" hangingPunct="1">
              <a:spcBef>
                <a:spcPct val="0"/>
              </a:spcBef>
              <a:buFont typeface="Wingdings" panose="05000000000000000000" pitchFamily="2" charset="2"/>
              <a:buNone/>
            </a:pPr>
            <a:r>
              <a:rPr kumimoji="0" lang="en-US" altLang="zh-CN" sz="2400">
                <a:solidFill>
                  <a:srgbClr val="00009A"/>
                </a:solidFill>
                <a:latin typeface="Arial" panose="020B0604020202020204" pitchFamily="34" charset="0"/>
                <a:cs typeface="Arial" panose="020B0604020202020204" pitchFamily="34" charset="0"/>
              </a:rPr>
              <a:t>•</a:t>
            </a:r>
            <a:r>
              <a:rPr kumimoji="0" lang="en-US" altLang="zh-CN" sz="2400">
                <a:solidFill>
                  <a:srgbClr val="000000"/>
                </a:solidFill>
                <a:latin typeface="Arial" panose="020B0604020202020204" pitchFamily="34" charset="0"/>
                <a:cs typeface="Arial" panose="020B0604020202020204" pitchFamily="34" charset="0"/>
              </a:rPr>
              <a:t>   </a:t>
            </a:r>
            <a:r>
              <a:rPr kumimoji="0" lang="en-US" altLang="zh-CN" sz="2400">
                <a:solidFill>
                  <a:srgbClr val="00009A"/>
                </a:solidFill>
                <a:latin typeface="Arial" panose="020B0604020202020204" pitchFamily="34" charset="0"/>
                <a:cs typeface="Arial" panose="020B0604020202020204" pitchFamily="34" charset="0"/>
              </a:rPr>
              <a:t>Examples</a:t>
            </a:r>
          </a:p>
          <a:p>
            <a:pPr lvl="1" eaLnBrk="1" hangingPunct="1">
              <a:lnSpc>
                <a:spcPts val="2000"/>
              </a:lnSpc>
              <a:spcBef>
                <a:spcPct val="0"/>
              </a:spcBef>
              <a:buFont typeface="Wingdings" panose="05000000000000000000" pitchFamily="2" charset="2"/>
              <a:buNone/>
            </a:pPr>
            <a:r>
              <a:rPr kumimoji="0" lang="en-US" altLang="zh-CN" sz="4000">
                <a:solidFill>
                  <a:srgbClr val="000000"/>
                </a:solidFill>
                <a:latin typeface="Arial" panose="020B0604020202020204" pitchFamily="34" charset="0"/>
                <a:cs typeface="Arial" panose="020B0604020202020204" pitchFamily="34" charset="0"/>
              </a:rPr>
              <a:t>	- </a:t>
            </a:r>
            <a:r>
              <a:rPr kumimoji="0" lang="en-US" altLang="zh-CN" sz="1800">
                <a:solidFill>
                  <a:srgbClr val="000000"/>
                </a:solidFill>
                <a:latin typeface="Arial" panose="020B0604020202020204" pitchFamily="34" charset="0"/>
                <a:cs typeface="Arial" panose="020B0604020202020204" pitchFamily="34" charset="0"/>
              </a:rPr>
              <a:t>B5000, JVM</a:t>
            </a:r>
            <a:endParaRPr lang="zh-CN" altLang="en-US" sz="4000">
              <a:solidFill>
                <a:srgbClr val="000000"/>
              </a:solidFill>
              <a:latin typeface="Arial" panose="020B0604020202020204" pitchFamily="34" charset="0"/>
              <a:ea typeface="新細明體" pitchFamily="18" charset="-120"/>
              <a:cs typeface="Arial" panose="020B0604020202020204" pitchFamily="34" charset="0"/>
            </a:endParaRPr>
          </a:p>
        </p:txBody>
      </p:sp>
      <p:sp>
        <p:nvSpPr>
          <p:cNvPr id="7" name="矩形 6"/>
          <p:cNvSpPr/>
          <p:nvPr/>
        </p:nvSpPr>
        <p:spPr>
          <a:xfrm>
            <a:off x="179388" y="2492375"/>
            <a:ext cx="2362200" cy="523875"/>
          </a:xfrm>
          <a:prstGeom prst="rect">
            <a:avLst/>
          </a:prstGeom>
          <a:solidFill>
            <a:schemeClr val="bg1">
              <a:lumMod val="50000"/>
            </a:schemeClr>
          </a:solidFill>
        </p:spPr>
        <p:txBody>
          <a:bodyPr wrap="none">
            <a:spAutoFit/>
          </a:bodyPr>
          <a:lstStyle>
            <a:lvl1pPr>
              <a:defRPr kumimoji="1">
                <a:solidFill>
                  <a:schemeClr val="tx1"/>
                </a:solidFill>
                <a:latin typeface="Arial" panose="020B0604020202020204" pitchFamily="34" charset="0"/>
                <a:ea typeface="宋体" panose="02010600030101010101" pitchFamily="2" charset="-122"/>
              </a:defRPr>
            </a:lvl1pPr>
            <a:lvl2pPr marL="742950" indent="-285750">
              <a:defRPr kumimoji="1">
                <a:solidFill>
                  <a:schemeClr val="tx1"/>
                </a:solidFill>
                <a:latin typeface="Arial" panose="020B0604020202020204" pitchFamily="34" charset="0"/>
                <a:ea typeface="宋体" panose="02010600030101010101" pitchFamily="2" charset="-122"/>
              </a:defRPr>
            </a:lvl2pPr>
            <a:lvl3pPr marL="1143000" indent="-228600">
              <a:defRPr kumimoji="1">
                <a:solidFill>
                  <a:schemeClr val="tx1"/>
                </a:solidFill>
                <a:latin typeface="Arial" panose="020B0604020202020204" pitchFamily="34" charset="0"/>
                <a:ea typeface="宋体" panose="02010600030101010101" pitchFamily="2" charset="-122"/>
              </a:defRPr>
            </a:lvl3pPr>
            <a:lvl4pPr marL="1600200" indent="-228600">
              <a:defRPr kumimoji="1">
                <a:solidFill>
                  <a:schemeClr val="tx1"/>
                </a:solidFill>
                <a:latin typeface="Arial" panose="020B0604020202020204" pitchFamily="34" charset="0"/>
                <a:ea typeface="宋体" panose="02010600030101010101" pitchFamily="2" charset="-122"/>
              </a:defRPr>
            </a:lvl4pPr>
            <a:lvl5pPr marL="2057400" indent="-22860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Font typeface="Wingdings" panose="05000000000000000000" pitchFamily="2" charset="2"/>
              <a:buNone/>
              <a:defRPr/>
            </a:pPr>
            <a:r>
              <a:rPr lang="en-US" altLang="zh-CN" sz="2800">
                <a:solidFill>
                  <a:srgbClr val="47FFD1"/>
                </a:solidFill>
                <a:ea typeface="新細明體" pitchFamily="18" charset="-120"/>
                <a:cs typeface="Arial" panose="020B0604020202020204" pitchFamily="34" charset="0"/>
              </a:rPr>
              <a:t>a = b + (c * d)</a:t>
            </a:r>
            <a:endParaRPr lang="zh-CN" altLang="en-US" sz="2800">
              <a:solidFill>
                <a:srgbClr val="47FFD1"/>
              </a:solidFill>
              <a:ea typeface="新細明體" pitchFamily="18" charset="-120"/>
              <a:cs typeface="Arial" panose="020B0604020202020204" pitchFamily="34" charset="0"/>
            </a:endParaRPr>
          </a:p>
        </p:txBody>
      </p:sp>
      <p:sp>
        <p:nvSpPr>
          <p:cNvPr id="69638" name="矩形 7"/>
          <p:cNvSpPr>
            <a:spLocks noChangeArrowheads="1"/>
          </p:cNvSpPr>
          <p:nvPr/>
        </p:nvSpPr>
        <p:spPr bwMode="auto">
          <a:xfrm>
            <a:off x="428625" y="3143250"/>
            <a:ext cx="2000250" cy="35401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push b</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push c</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push d</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mul </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add</a:t>
            </a:r>
          </a:p>
          <a:p>
            <a:pPr eaLnBrk="1" hangingPunct="1">
              <a:buClr>
                <a:srgbClr val="0000FF"/>
              </a:buClr>
              <a:buFont typeface="Wingdings" panose="05000000000000000000" pitchFamily="2" charset="2"/>
              <a:buNone/>
            </a:pPr>
            <a:r>
              <a:rPr lang="en-US" altLang="zh-CN">
                <a:solidFill>
                  <a:srgbClr val="FFFFFF"/>
                </a:solidFill>
                <a:latin typeface="Arial" panose="020B0604020202020204" pitchFamily="34" charset="0"/>
                <a:ea typeface="新細明體" pitchFamily="18" charset="-120"/>
                <a:cs typeface="Arial" panose="020B0604020202020204" pitchFamily="34" charset="0"/>
              </a:rPr>
              <a:t>pop a</a:t>
            </a:r>
            <a:endParaRPr lang="zh-CN" altLang="en-US">
              <a:solidFill>
                <a:srgbClr val="FFFFFF"/>
              </a:solidFill>
              <a:latin typeface="Arial" panose="020B0604020202020204" pitchFamily="34" charset="0"/>
              <a:ea typeface="新細明體" pitchFamily="18" charset="-120"/>
              <a:cs typeface="Arial" panose="020B0604020202020204" pitchFamily="34" charset="0"/>
            </a:endParaRPr>
          </a:p>
        </p:txBody>
      </p:sp>
      <p:pic>
        <p:nvPicPr>
          <p:cNvPr id="696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1171575"/>
            <a:ext cx="3152775"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97500"/>
    </mc:Choice>
    <mc:Fallback xmlns="">
      <p:transition spd="slow" advTm="2975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0.7|0.9|0.6|9.8|1.3|8.1|3.5|17.9|15.3|2.2|4|5.1|5.6"/>
</p:tagLst>
</file>

<file path=ppt/tags/tag2.xml><?xml version="1.0" encoding="utf-8"?>
<p:tagLst xmlns:a="http://schemas.openxmlformats.org/drawingml/2006/main" xmlns:r="http://schemas.openxmlformats.org/officeDocument/2006/relationships" xmlns:p="http://schemas.openxmlformats.org/presentationml/2006/main">
  <p:tag name="TIMING" val="|2|1.9|0.7|1.3|0.6|0.7|0.5|0.5|0.7|0.1|0.7|2.8"/>
</p:tagLst>
</file>

<file path=ppt/tags/tag3.xml><?xml version="1.0" encoding="utf-8"?>
<p:tagLst xmlns:a="http://schemas.openxmlformats.org/drawingml/2006/main" xmlns:r="http://schemas.openxmlformats.org/officeDocument/2006/relationships" xmlns:p="http://schemas.openxmlformats.org/presentationml/2006/main">
  <p:tag name="TIMING" val="|0.9|0.7|0|0.3|0.4|0|0.3|0|0.3|0|0.3|0.4|8|1.1"/>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00FF"/>
          </a:buClr>
          <a:buSzTx/>
          <a:buFont typeface="Wingdings" pitchFamily="2" charset="2"/>
          <a:buChar char="l"/>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00FF"/>
          </a:buClr>
          <a:buSzTx/>
          <a:buFont typeface="Wingdings" pitchFamily="2" charset="2"/>
          <a:buChar char="l"/>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5036</TotalTime>
  <Words>3749</Words>
  <Application>Microsoft Office PowerPoint</Application>
  <PresentationFormat>全屏显示(4:3)</PresentationFormat>
  <Paragraphs>652</Paragraphs>
  <Slides>35</Slides>
  <Notes>34</Notes>
  <HiddenSlides>0</HiddenSlides>
  <MMClips>1</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35</vt:i4>
      </vt:variant>
    </vt:vector>
  </HeadingPairs>
  <TitlesOfParts>
    <vt:vector size="54" baseType="lpstr">
      <vt:lpstr>DejaVu Sans</vt:lpstr>
      <vt:lpstr>돋움</vt:lpstr>
      <vt:lpstr>돋움</vt:lpstr>
      <vt:lpstr>굴림</vt:lpstr>
      <vt:lpstr>굴림</vt:lpstr>
      <vt:lpstr>新細明體</vt:lpstr>
      <vt:lpstr>견명조</vt:lpstr>
      <vt:lpstr>宋体</vt:lpstr>
      <vt:lpstr>Arial</vt:lpstr>
      <vt:lpstr>Calibri</vt:lpstr>
      <vt:lpstr>Comic Sans MS</vt:lpstr>
      <vt:lpstr>Courier New</vt:lpstr>
      <vt:lpstr>Helvetica</vt:lpstr>
      <vt:lpstr>Symbol</vt:lpstr>
      <vt:lpstr>Times New Roman</vt:lpstr>
      <vt:lpstr>Wingdings</vt:lpstr>
      <vt:lpstr>Custom Design</vt:lpstr>
      <vt:lpstr>Default Design</vt:lpstr>
      <vt:lpstr>5_Default Design</vt:lpstr>
      <vt:lpstr>Computer Architecture (Fall 2021)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hkpu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5414 - Lecture 1</dc:title>
  <dc:subject>Intro. to Computer Systems</dc:subject>
  <dc:creator>Administrator</dc:creator>
  <cp:lastModifiedBy>闫若华</cp:lastModifiedBy>
  <cp:revision>231</cp:revision>
  <dcterms:created xsi:type="dcterms:W3CDTF">2006-08-20T17:43:56Z</dcterms:created>
  <dcterms:modified xsi:type="dcterms:W3CDTF">2021-10-28T13:05:15Z</dcterms:modified>
</cp:coreProperties>
</file>