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  <p:sldMasterId id="2147484948" r:id="rId3"/>
    <p:sldMasterId id="2147485272" r:id="rId4"/>
  </p:sldMasterIdLst>
  <p:notesMasterIdLst>
    <p:notesMasterId r:id="rId28"/>
  </p:notesMasterIdLst>
  <p:handoutMasterIdLst>
    <p:handoutMasterId r:id="rId29"/>
  </p:handoutMasterIdLst>
  <p:sldIdLst>
    <p:sldId id="468" r:id="rId5"/>
    <p:sldId id="415" r:id="rId6"/>
    <p:sldId id="416" r:id="rId7"/>
    <p:sldId id="417" r:id="rId8"/>
    <p:sldId id="418" r:id="rId9"/>
    <p:sldId id="419" r:id="rId10"/>
    <p:sldId id="420" r:id="rId11"/>
    <p:sldId id="477" r:id="rId12"/>
    <p:sldId id="483" r:id="rId13"/>
    <p:sldId id="484" r:id="rId14"/>
    <p:sldId id="422" r:id="rId15"/>
    <p:sldId id="423" r:id="rId16"/>
    <p:sldId id="485" r:id="rId17"/>
    <p:sldId id="486" r:id="rId18"/>
    <p:sldId id="424" r:id="rId19"/>
    <p:sldId id="425" r:id="rId20"/>
    <p:sldId id="426" r:id="rId21"/>
    <p:sldId id="427" r:id="rId22"/>
    <p:sldId id="428" r:id="rId23"/>
    <p:sldId id="475" r:id="rId24"/>
    <p:sldId id="476" r:id="rId25"/>
    <p:sldId id="481" r:id="rId26"/>
    <p:sldId id="482" r:id="rId2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FF"/>
    <a:srgbClr val="3333FF"/>
    <a:srgbClr val="0066FF"/>
    <a:srgbClr val="990033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54873" autoAdjust="0"/>
  </p:normalViewPr>
  <p:slideViewPr>
    <p:cSldViewPr>
      <p:cViewPr varScale="1">
        <p:scale>
          <a:sx n="37" d="100"/>
          <a:sy n="37" d="100"/>
        </p:scale>
        <p:origin x="49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EFDC1FE-A5ED-48A8-B505-189E094E05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5F818A4-F205-48D5-AEA0-D38F86ABF1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276F177-7886-48E5-B152-EBCE8F865857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A0D2DE-23FC-4408-98B8-A243AB7677CA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5E0CFFC-CCCD-4171-BE19-7E963B3CFE63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100FC4D-2D95-4034-B95C-8E4F1DBF06D4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90B106-BA6C-4908-BD76-E49C009CEDBE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2DD4961-900B-4B68-96B4-7DA7A61F1B57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3DD8A85-8619-40C2-BD8D-3FABAB518C8D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CEA8A81-8E2C-41ED-B4D2-3B82FE63D4BB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512149-32DC-4DD8-95D1-44B0E22DD7ED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7884172-D625-4595-A16B-8E94A63039DE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AC13DDF-0D01-40A7-8A90-51CE37CF5887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6F34417-E34F-4310-AB58-2D0A70109EF0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763471B-6AAB-4134-A858-563A719124F3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技术影响</a:t>
            </a:r>
            <a:r>
              <a:rPr lang="en-US" altLang="zh-CN" dirty="0">
                <a:latin typeface="Arial" panose="020B0604020202020204" pitchFamily="34" charset="0"/>
              </a:rPr>
              <a:t>ISA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--</a:t>
            </a:r>
            <a:r>
              <a:rPr lang="zh-CN" altLang="en-US" dirty="0">
                <a:latin typeface="Arial" panose="020B0604020202020204" pitchFamily="34" charset="0"/>
              </a:rPr>
              <a:t>存储是昂贵的，紧凑的编码非常重要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--</a:t>
            </a:r>
            <a:r>
              <a:rPr lang="zh-CN" altLang="en-US" dirty="0">
                <a:latin typeface="Arial" panose="020B0604020202020204" pitchFamily="34" charset="0"/>
              </a:rPr>
              <a:t>精简指令集计算机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----</a:t>
            </a:r>
            <a:r>
              <a:rPr lang="zh-CN" altLang="en-US" dirty="0">
                <a:latin typeface="Arial" panose="020B0604020202020204" pitchFamily="34" charset="0"/>
              </a:rPr>
              <a:t>删除指令，直到整个计算机安装到模具上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--</a:t>
            </a:r>
            <a:r>
              <a:rPr lang="zh-CN" altLang="en-US" dirty="0">
                <a:latin typeface="Arial" panose="020B0604020202020204" pitchFamily="34" charset="0"/>
              </a:rPr>
              <a:t>多芯</a:t>
            </a:r>
            <a:r>
              <a:rPr lang="en-US" altLang="zh-CN" dirty="0">
                <a:latin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</a:rPr>
              <a:t>多芯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----</a:t>
            </a:r>
            <a:r>
              <a:rPr lang="zh-CN" altLang="en-US" dirty="0">
                <a:latin typeface="Arial" panose="020B0604020202020204" pitchFamily="34" charset="0"/>
              </a:rPr>
              <a:t>晶体管没有转变为连续性能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应用影响</a:t>
            </a:r>
            <a:r>
              <a:rPr lang="en-US" altLang="zh-CN" dirty="0">
                <a:latin typeface="Arial" panose="020B0604020202020204" pitchFamily="34" charset="0"/>
              </a:rPr>
              <a:t>ISA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--</a:t>
            </a:r>
            <a:r>
              <a:rPr lang="zh-CN" altLang="en-US" dirty="0">
                <a:latin typeface="Arial" panose="020B0604020202020204" pitchFamily="34" charset="0"/>
              </a:rPr>
              <a:t>申请须知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----DSP</a:t>
            </a:r>
            <a:r>
              <a:rPr lang="zh-CN" altLang="en-US" dirty="0">
                <a:latin typeface="Arial" panose="020B0604020202020204" pitchFamily="34" charset="0"/>
              </a:rPr>
              <a:t>指令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--</a:t>
            </a:r>
            <a:r>
              <a:rPr lang="zh-CN" altLang="en-US" dirty="0">
                <a:latin typeface="Arial" panose="020B0604020202020204" pitchFamily="34" charset="0"/>
              </a:rPr>
              <a:t>编译器技术得到了改进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----SPARC</a:t>
            </a:r>
            <a:r>
              <a:rPr lang="zh-CN" altLang="en-US" dirty="0">
                <a:latin typeface="Arial" panose="020B0604020202020204" pitchFamily="34" charset="0"/>
              </a:rPr>
              <a:t>注册窗口不再需要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----</a:t>
            </a:r>
            <a:r>
              <a:rPr lang="zh-CN" altLang="en-US" dirty="0">
                <a:latin typeface="Arial" panose="020B0604020202020204" pitchFamily="34" charset="0"/>
              </a:rPr>
              <a:t>编译器可以有效地注册分配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67E6A07-B6BE-4429-9FD6-F40B8D469DFD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DFD4B9-5A0D-4F84-8E80-67F63D2B472B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3A427CC-931D-437C-B956-8B7E9323A521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0AD2DF0-9103-48AB-9DAF-F4DA73AAEA1D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857364F-AB70-41FB-83ED-3F2BEF000EC4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91D71E4-28C6-461F-A439-02AADEF8037F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A12474-EC0F-4E95-AB23-E53DE6CE3D8B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7E06B2E-A40B-431A-A0B1-C243A83411BA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A8C117C-9D4A-42EC-BFD0-F96A118ABF5C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BFF04-46E6-4D15-AC11-20BE7B8769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911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2E2FA-7D88-42EC-B90B-FA9D0DEDD2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259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3" y="404813"/>
            <a:ext cx="2178050" cy="58324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04813"/>
            <a:ext cx="6383338" cy="58324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C961-670F-4894-AB25-77EB04B2BB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922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61400" cy="720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79900" cy="5040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4281488" cy="5040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66FF0-7799-46D4-853E-EFDB226077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996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61400" cy="720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0825" y="1196975"/>
            <a:ext cx="8713788" cy="5040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3E898-5FE0-4F8A-8F17-1C6B0AAE18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182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61400" cy="720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50825" y="1196975"/>
            <a:ext cx="8713788" cy="5040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E49A9-E6F8-4C12-B944-80391F1BC3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033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61400" cy="720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79900" cy="5040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3125" y="1196975"/>
            <a:ext cx="4281488" cy="5040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D9E4C-4652-47B4-A635-1319AEA2A5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0600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E021658F-825C-4554-AEF4-2CECE8888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616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87819F9E-6BCF-4C9E-87C5-B157FC1A99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94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86EF712B-BB66-4BA3-9A7A-30370BB5F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936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B73EC77F-4DB4-4FFB-A2F7-E048804F7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2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E79C9-AFCA-4B92-B273-C8E21F3414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928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4793B561-39D1-4AB9-B95E-C7B193E23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345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541DB0EA-4C2B-433B-9DF4-4108A1C18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306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DA67E728-C6F3-43DE-9A26-C4415B4D5B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90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CA437490-F5C1-4B85-8A03-6A9AF8177E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356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01E3DC35-1DF6-4442-A98A-2729D2A0F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502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F95EAF16-DB81-4686-8936-2F04F7DDC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499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3EC9615B-7D27-4D70-912F-BBFE564D9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3604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6A22195E-265B-4E71-9459-C1F6A1C8B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779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068F97C9-B9A6-42E2-B64A-FC51675304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229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AE01964E-B48B-4714-ABD5-F4C2E2D88D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79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43C9E-0952-473A-B287-B954D75BFA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422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21980860-D433-4686-825F-9C7AAD3911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833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A820BD2F-ABDE-4BEA-B6DC-FF6FA92FCA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32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860BB15B-BB92-440B-BACE-735A7813B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168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19D5C67C-1F02-4C71-AAF2-D213D765BB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693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F0CA22C6-9C86-49D7-8E43-C3CDEB4F2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7451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54A6C558-5010-4582-B1AC-13DFCFFEE4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347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BF6ED721-5D1E-4514-8C42-BC083DB81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739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F1B8AA78-B389-4716-86B4-CFEBE9A6BF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5742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D888BCD2-56A9-45FD-8BF3-F5FDE117B8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5212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4044705D-6ABF-4C16-8178-8A4F9E322B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05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F67FD-B31C-4ABD-8BB4-A6C652A649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908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ADFB1520-F554-4479-A315-70F19D2E5C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3513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A4325D65-0D98-4CEE-8378-DDF88F5D57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1571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1589C4B8-3662-47CC-97C6-6E35AD06E9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013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71493A62-FD16-44B1-829A-CC208587B4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0715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778CB53A-9EA4-48A4-8060-C7CCF673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56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9084E776-FDA2-45CD-8141-8A7F14BDD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6846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D2D6FC11-5CEA-408F-95F8-A33B32BBAE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5528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6F095246-D6CC-4380-B81F-67CFBBAF4A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8039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E2DCCEFC-28AF-4D11-93AF-67E0EBD24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0D8E5-D42E-4403-BE69-614EFE428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422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A3261-BBD4-41D8-B306-69A88E8771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459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7A089-AECB-4981-B441-B479E68ECA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10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9F5D-A041-42AA-829C-188079806C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13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CB79E-E43C-4411-A661-32A9E6B137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746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04813"/>
            <a:ext cx="8661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71378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endParaRPr lang="en-US" altLang="zh-TW"/>
          </a:p>
          <a:p>
            <a:pPr lvl="2"/>
            <a:endParaRPr lang="en-US" altLang="zh-TW"/>
          </a:p>
        </p:txBody>
      </p:sp>
      <p:sp>
        <p:nvSpPr>
          <p:cNvPr id="1537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8938" y="6373813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DA85BE71-0C1C-4188-B6C9-AF8AF8E561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>
            <a:off x="323850" y="1052513"/>
            <a:ext cx="81883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07" r:id="rId1"/>
    <p:sldLayoutId id="2147486993" r:id="rId2"/>
    <p:sldLayoutId id="2147486994" r:id="rId3"/>
    <p:sldLayoutId id="2147486995" r:id="rId4"/>
    <p:sldLayoutId id="2147486996" r:id="rId5"/>
    <p:sldLayoutId id="2147486997" r:id="rId6"/>
    <p:sldLayoutId id="2147486998" r:id="rId7"/>
    <p:sldLayoutId id="2147486999" r:id="rId8"/>
    <p:sldLayoutId id="2147487000" r:id="rId9"/>
    <p:sldLayoutId id="2147487001" r:id="rId10"/>
    <p:sldLayoutId id="2147487002" r:id="rId11"/>
    <p:sldLayoutId id="2147487003" r:id="rId12"/>
    <p:sldLayoutId id="2147487004" r:id="rId13"/>
    <p:sldLayoutId id="2147487005" r:id="rId14"/>
    <p:sldLayoutId id="21474870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+mj-lt"/>
          <a:ea typeface="新細明體" pitchFamily="18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w"/>
        <a:defRPr kumimoji="1" sz="2400" b="1">
          <a:solidFill>
            <a:schemeClr val="tx1"/>
          </a:solidFill>
          <a:latin typeface="+mn-lt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1046FD-8F67-4AC1-8890-D7FBFC7926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08" r:id="rId1"/>
    <p:sldLayoutId id="2147487009" r:id="rId2"/>
    <p:sldLayoutId id="2147487010" r:id="rId3"/>
    <p:sldLayoutId id="2147487011" r:id="rId4"/>
    <p:sldLayoutId id="2147487012" r:id="rId5"/>
    <p:sldLayoutId id="2147487013" r:id="rId6"/>
    <p:sldLayoutId id="2147487014" r:id="rId7"/>
    <p:sldLayoutId id="2147487015" r:id="rId8"/>
    <p:sldLayoutId id="2147487016" r:id="rId9"/>
    <p:sldLayoutId id="2147487017" r:id="rId10"/>
    <p:sldLayoutId id="214748701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7231B10-5F1A-4345-BA13-7A4CE5740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19" r:id="rId1"/>
    <p:sldLayoutId id="2147487020" r:id="rId2"/>
    <p:sldLayoutId id="2147487021" r:id="rId3"/>
    <p:sldLayoutId id="2147487022" r:id="rId4"/>
    <p:sldLayoutId id="2147487023" r:id="rId5"/>
    <p:sldLayoutId id="2147487024" r:id="rId6"/>
    <p:sldLayoutId id="2147487025" r:id="rId7"/>
    <p:sldLayoutId id="2147487026" r:id="rId8"/>
    <p:sldLayoutId id="2147487027" r:id="rId9"/>
    <p:sldLayoutId id="2147487028" r:id="rId10"/>
    <p:sldLayoutId id="21474870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+mn-lt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30FF0FA-9ADA-483A-BBA0-590F24F9B4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41" r:id="rId1"/>
    <p:sldLayoutId id="2147487042" r:id="rId2"/>
    <p:sldLayoutId id="2147487043" r:id="rId3"/>
    <p:sldLayoutId id="2147487044" r:id="rId4"/>
    <p:sldLayoutId id="2147487045" r:id="rId5"/>
    <p:sldLayoutId id="2147487046" r:id="rId6"/>
    <p:sldLayoutId id="2147487047" r:id="rId7"/>
    <p:sldLayoutId id="2147487048" r:id="rId8"/>
    <p:sldLayoutId id="2147487049" r:id="rId9"/>
    <p:sldLayoutId id="2147487050" r:id="rId10"/>
    <p:sldLayoutId id="21474870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altLang="zh-CN" sz="4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Computer Architecture</a:t>
            </a:r>
            <a:br>
              <a:rPr lang="en-US" altLang="zh-CN" sz="4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(Fall 2021)</a:t>
            </a: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5" name="Subtitle 2"/>
          <p:cNvSpPr>
            <a:spLocks noGrp="1"/>
          </p:cNvSpPr>
          <p:nvPr>
            <p:ph type="subTitle" idx="1"/>
          </p:nvPr>
        </p:nvSpPr>
        <p:spPr>
          <a:xfrm>
            <a:off x="0" y="2971800"/>
            <a:ext cx="9144000" cy="685800"/>
          </a:xfrm>
        </p:spPr>
        <p:txBody>
          <a:bodyPr/>
          <a:lstStyle/>
          <a:p>
            <a:r>
              <a:rPr lang="en-US" altLang="zh-CN" sz="2800" u="sng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Instruction Set Principles</a:t>
            </a:r>
          </a:p>
          <a:p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6" name="Rectangle 3"/>
          <p:cNvSpPr txBox="1">
            <a:spLocks noChangeArrowheads="1"/>
          </p:cNvSpPr>
          <p:nvPr/>
        </p:nvSpPr>
        <p:spPr bwMode="auto">
          <a:xfrm>
            <a:off x="0" y="3962400"/>
            <a:ext cx="9144000" cy="1828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kumimoji="0" lang="en-US" altLang="zh-TW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Yujuan</a:t>
            </a:r>
            <a:r>
              <a:rPr kumimoji="0"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(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谭玉娟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Office: 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Building 0626 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tanyujuan</a:t>
            </a:r>
            <a:r>
              <a:rPr kumimoji="0"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@cqu.edu.cn</a:t>
            </a:r>
          </a:p>
        </p:txBody>
      </p:sp>
      <p:sp>
        <p:nvSpPr>
          <p:cNvPr id="5" name="矩形 4"/>
          <p:cNvSpPr/>
          <p:nvPr/>
        </p:nvSpPr>
        <p:spPr>
          <a:xfrm>
            <a:off x="7315200" y="116653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Lecture 7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4002088" cy="5857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zh-CN" sz="2800" kern="0" dirty="0">
                <a:latin typeface="Verdana"/>
              </a:rPr>
              <a:t>Example Instructions</a:t>
            </a:r>
            <a:endParaRPr kumimoji="0" lang="en-US" altLang="zh-C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31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0000CC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rgbClr val="0000CC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kumimoji="0" lang="en-US" altLang="zh-CN" sz="2000" kern="0" dirty="0">
                <a:solidFill>
                  <a:schemeClr val="tx1"/>
                </a:solidFill>
                <a:ea typeface="宋体" pitchFamily="2" charset="-122"/>
              </a:rPr>
              <a:t>BEQ $3, $4, 4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I-type conditional branch instruction</a:t>
            </a:r>
          </a:p>
          <a:p>
            <a:pPr lvl="1" eaLnBrk="1" hangingPunct="1">
              <a:defRPr/>
            </a:pPr>
            <a:r>
              <a:rPr kumimoji="0" lang="en-US" altLang="zh-CN" sz="1800" kern="0" dirty="0" err="1">
                <a:solidFill>
                  <a:schemeClr val="tx1"/>
                </a:solidFill>
              </a:rPr>
              <a:t>Opcode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 is 000100,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rs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=00011,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rt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=00100,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imm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=4 (skips next 4 instructions)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000100 00011 00100 0000000000000100</a:t>
            </a:r>
          </a:p>
          <a:p>
            <a:pPr lvl="1" eaLnBrk="1" hangingPunct="1">
              <a:defRPr/>
            </a:pPr>
            <a:endParaRPr kumimoji="0" lang="en-US" altLang="zh-CN" sz="1800" kern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kumimoji="0" lang="en-US" altLang="zh-CN" sz="2000" kern="0" dirty="0">
                <a:solidFill>
                  <a:schemeClr val="tx1"/>
                </a:solidFill>
                <a:ea typeface="宋体" pitchFamily="2" charset="-122"/>
              </a:rPr>
              <a:t>SW $2, 128($3)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I-type memory address instruction</a:t>
            </a:r>
          </a:p>
          <a:p>
            <a:pPr lvl="1" eaLnBrk="1" hangingPunct="1">
              <a:defRPr/>
            </a:pPr>
            <a:r>
              <a:rPr kumimoji="0" lang="en-US" altLang="zh-CN" sz="1800" kern="0" dirty="0" err="1">
                <a:solidFill>
                  <a:schemeClr val="tx1"/>
                </a:solidFill>
              </a:rPr>
              <a:t>Opcode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 is 101011,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rs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=00011,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rt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=00010,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imm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=0000000010000000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101011 00011 00010 0000000010000000</a:t>
            </a:r>
          </a:p>
          <a:p>
            <a:pPr lvl="1" eaLnBrk="1" hangingPunct="1">
              <a:defRPr/>
            </a:pPr>
            <a:endParaRPr kumimoji="0" lang="en-US" altLang="zh-CN" sz="1800" kern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kumimoji="0" lang="en-US" altLang="zh-CN" sz="2000" kern="0" dirty="0">
                <a:solidFill>
                  <a:schemeClr val="tx1"/>
                </a:solidFill>
                <a:ea typeface="宋体" pitchFamily="2" charset="-122"/>
              </a:rPr>
              <a:t>J 128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J-type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pseudodirect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 jump instruction</a:t>
            </a:r>
          </a:p>
          <a:p>
            <a:pPr lvl="1" eaLnBrk="1" hangingPunct="1">
              <a:defRPr/>
            </a:pPr>
            <a:r>
              <a:rPr kumimoji="0" lang="en-US" altLang="zh-CN" sz="1800" kern="0" dirty="0" err="1">
                <a:solidFill>
                  <a:schemeClr val="tx1"/>
                </a:solidFill>
              </a:rPr>
              <a:t>Opcode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 is 000010, 26-bit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pseudodirect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 address is 128/4 = 32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000010 00000000000000000000100000</a:t>
            </a:r>
            <a:endParaRPr kumimoji="0" lang="en-US" altLang="zh-CN" sz="2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562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– Some Load &amp; Store Instructions</a:t>
            </a:r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4" name="矩形 3"/>
          <p:cNvSpPr>
            <a:spLocks noChangeArrowheads="1"/>
          </p:cNvSpPr>
          <p:nvPr/>
        </p:nvSpPr>
        <p:spPr bwMode="auto">
          <a:xfrm>
            <a:off x="357188" y="1357313"/>
            <a:ext cx="84296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6200" algn="l"/>
                <a:tab pos="21971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" algn="l"/>
                <a:tab pos="21971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" algn="l"/>
                <a:tab pos="2197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" algn="l"/>
                <a:tab pos="2197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" algn="l"/>
                <a:tab pos="2197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197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197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197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197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Load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Double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Word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LD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30(R2)</a:t>
            </a:r>
            <a:r>
              <a:rPr kumimoji="0" lang="en-US" altLang="zh-CN" sz="2000">
                <a:solidFill>
                  <a:srgbClr val="000000"/>
                </a:solidFill>
              </a:rPr>
              <a:t>              ;Regs[R1]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64 </a:t>
            </a:r>
            <a:r>
              <a:rPr kumimoji="0" lang="en-US" altLang="zh-CN" sz="2000">
                <a:solidFill>
                  <a:srgbClr val="000000"/>
                </a:solidFill>
              </a:rPr>
              <a:t> Mem[30  +  Regs[R2]]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Load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Double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Word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(direct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addressing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using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zero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as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base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reg)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LD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30(R0)</a:t>
            </a:r>
            <a:r>
              <a:rPr kumimoji="0" lang="en-US" altLang="zh-CN" sz="2000">
                <a:solidFill>
                  <a:srgbClr val="000000"/>
                </a:solidFill>
              </a:rPr>
              <a:t>              ;Regs[R1]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64 </a:t>
            </a:r>
            <a:r>
              <a:rPr kumimoji="0" lang="en-US" altLang="zh-CN" sz="2000">
                <a:solidFill>
                  <a:srgbClr val="000000"/>
                </a:solidFill>
              </a:rPr>
              <a:t> Mem[30  +  0]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Load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Byte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LB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40(R3)</a:t>
            </a:r>
            <a:r>
              <a:rPr kumimoji="0" lang="en-US" altLang="zh-CN" sz="2000">
                <a:solidFill>
                  <a:srgbClr val="000000"/>
                </a:solidFill>
              </a:rPr>
              <a:t>              ;Regs[R1]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64</a:t>
            </a:r>
            <a:r>
              <a:rPr kumimoji="0" lang="en-US" altLang="zh-CN" sz="2000">
                <a:solidFill>
                  <a:srgbClr val="000000"/>
                </a:solidFill>
              </a:rPr>
              <a:t>  (Mem[40  +  Regs[R3]]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0</a:t>
            </a:r>
            <a:r>
              <a:rPr kumimoji="0" lang="en-US" altLang="zh-CN" sz="2000">
                <a:solidFill>
                  <a:srgbClr val="000000"/>
                </a:solidFill>
              </a:rPr>
              <a:t>) </a:t>
            </a:r>
            <a:r>
              <a:rPr kumimoji="0" lang="en-US" altLang="zh-CN" sz="2000" baseline="30000">
                <a:solidFill>
                  <a:srgbClr val="000000"/>
                </a:solidFill>
              </a:rPr>
              <a:t>56</a:t>
            </a:r>
            <a:r>
              <a:rPr kumimoji="0" lang="en-US" altLang="zh-CN" sz="2000">
                <a:solidFill>
                  <a:srgbClr val="000000"/>
                </a:solidFill>
              </a:rPr>
              <a:t>    ##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				</a:t>
            </a:r>
            <a:r>
              <a:rPr kumimoji="0" lang="en-US" altLang="zh-CN" sz="2000">
                <a:solidFill>
                  <a:srgbClr val="000000"/>
                </a:solidFill>
              </a:rPr>
              <a:t>Mem[40  +  Regs[R3]]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Load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Byte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Unsigned</a:t>
            </a:r>
            <a:endParaRPr kumimoji="0" lang="en-US" altLang="zh-CN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LBU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40(R3)</a:t>
            </a:r>
            <a:r>
              <a:rPr kumimoji="0" lang="en-US" altLang="zh-CN" sz="2000">
                <a:solidFill>
                  <a:srgbClr val="000000"/>
                </a:solidFill>
              </a:rPr>
              <a:t>           ;Regs[R1]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64 </a:t>
            </a:r>
            <a:r>
              <a:rPr kumimoji="0" lang="en-US" altLang="zh-CN" sz="2000">
                <a:solidFill>
                  <a:srgbClr val="000000"/>
                </a:solidFill>
              </a:rPr>
              <a:t> 0</a:t>
            </a:r>
            <a:r>
              <a:rPr kumimoji="0" lang="en-US" altLang="zh-CN" sz="2000" baseline="30000">
                <a:solidFill>
                  <a:srgbClr val="000000"/>
                </a:solidFill>
              </a:rPr>
              <a:t>56</a:t>
            </a:r>
            <a:r>
              <a:rPr kumimoji="0" lang="en-US" altLang="zh-CN" sz="2000">
                <a:solidFill>
                  <a:srgbClr val="000000"/>
                </a:solidFill>
              </a:rPr>
              <a:t>     ##  Mem[40  +  Regs[R3]]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Load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FP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single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L.S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F0,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50(R3)</a:t>
            </a:r>
            <a:r>
              <a:rPr kumimoji="0" lang="en-US" altLang="zh-CN" sz="2000">
                <a:solidFill>
                  <a:srgbClr val="000000"/>
                </a:solidFill>
              </a:rPr>
              <a:t>           ;Regs[F0]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64 </a:t>
            </a:r>
            <a:r>
              <a:rPr kumimoji="0" lang="en-US" altLang="zh-CN" sz="2000">
                <a:solidFill>
                  <a:srgbClr val="000000"/>
                </a:solidFill>
              </a:rPr>
              <a:t> Mem[50  +  Regs[R3]]  ##  0</a:t>
            </a:r>
            <a:r>
              <a:rPr kumimoji="0" lang="en-US" altLang="zh-CN" sz="2000" baseline="30000">
                <a:solidFill>
                  <a:srgbClr val="000000"/>
                </a:solidFill>
              </a:rPr>
              <a:t>32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Load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FP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double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L.D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F0,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50(R2)</a:t>
            </a:r>
            <a:r>
              <a:rPr kumimoji="0" lang="en-US" altLang="zh-CN" sz="2000">
                <a:solidFill>
                  <a:srgbClr val="000000"/>
                </a:solidFill>
              </a:rPr>
              <a:t>           ;Regs[F0]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64 </a:t>
            </a:r>
            <a:r>
              <a:rPr kumimoji="0" lang="en-US" altLang="zh-CN" sz="2000">
                <a:solidFill>
                  <a:srgbClr val="000000"/>
                </a:solidFill>
              </a:rPr>
              <a:t> Mem[50  +  Regs[R2]]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Store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Half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Word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SH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R3,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502(R2)</a:t>
            </a:r>
            <a:r>
              <a:rPr kumimoji="0" lang="en-US" altLang="zh-CN" sz="2000">
                <a:solidFill>
                  <a:srgbClr val="000000"/>
                </a:solidFill>
              </a:rPr>
              <a:t>           ;Mem[502  +  Regs[R2]]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16</a:t>
            </a:r>
            <a:r>
              <a:rPr kumimoji="0" lang="en-US" altLang="zh-CN" sz="2000">
                <a:solidFill>
                  <a:srgbClr val="000000"/>
                </a:solidFill>
              </a:rPr>
              <a:t>  Regs[R3]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48..63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Store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FP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single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S.D F0, 40(R3)     </a:t>
            </a:r>
            <a:r>
              <a:rPr kumimoji="0" lang="en-US" altLang="zh-CN" sz="2000">
                <a:solidFill>
                  <a:srgbClr val="000000"/>
                </a:solidFill>
              </a:rPr>
              <a:t>;Mem[40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+</a:t>
            </a:r>
            <a:r>
              <a:rPr kumimoji="0" lang="en-US" altLang="zh-CN" sz="2000">
                <a:solidFill>
                  <a:srgbClr val="000000"/>
                </a:solidFill>
              </a:rPr>
              <a:t> Regs[R3]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32</a:t>
            </a:r>
            <a:r>
              <a:rPr kumimoji="0" lang="en-US" altLang="zh-CN" sz="2000">
                <a:solidFill>
                  <a:srgbClr val="000000"/>
                </a:solidFill>
              </a:rPr>
              <a:t>  Regs[F0]]</a:t>
            </a:r>
            <a:r>
              <a:rPr kumimoji="0" lang="en-US" altLang="zh-CN" sz="2000" baseline="-25000">
                <a:solidFill>
                  <a:srgbClr val="000000"/>
                </a:solidFill>
              </a:rPr>
              <a:t>0..31</a:t>
            </a:r>
            <a:endParaRPr kumimoji="0" lang="en-US" altLang="zh-CN" sz="2000" baseline="-25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60007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– Some Arithmetic/Logic Instructions</a:t>
            </a:r>
          </a:p>
        </p:txBody>
      </p:sp>
      <p:sp>
        <p:nvSpPr>
          <p:cNvPr id="14541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12" name="矩形 3"/>
          <p:cNvSpPr>
            <a:spLocks noChangeArrowheads="1"/>
          </p:cNvSpPr>
          <p:nvPr/>
        </p:nvSpPr>
        <p:spPr bwMode="auto">
          <a:xfrm>
            <a:off x="428625" y="1285875"/>
            <a:ext cx="82867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6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Double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Word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Add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DADD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R2,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R3</a:t>
            </a:r>
            <a:r>
              <a:rPr kumimoji="0" lang="en-US" altLang="zh-CN" sz="2000">
                <a:solidFill>
                  <a:srgbClr val="000000"/>
                </a:solidFill>
              </a:rPr>
              <a:t>        ;Regs[R1]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Regs[R2]  +  Regs[R3]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</a:rPr>
              <a:t>•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Double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Word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Add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Immediate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Unsigned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DADDIU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R2,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#3</a:t>
            </a:r>
            <a:r>
              <a:rPr kumimoji="0" lang="en-US" altLang="zh-CN" sz="2000">
                <a:solidFill>
                  <a:srgbClr val="000000"/>
                </a:solidFill>
              </a:rPr>
              <a:t>  ;Regs[R1]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Regs[R2]  +  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Double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Word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Shift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Left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Logical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DSLL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R2,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#5</a:t>
            </a:r>
            <a:r>
              <a:rPr kumimoji="0" lang="en-US" altLang="zh-CN" sz="2000">
                <a:solidFill>
                  <a:srgbClr val="000000"/>
                </a:solidFill>
              </a:rPr>
              <a:t>        ;Regs[R1]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Regs[R2]  &lt;&lt;  5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Set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on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Less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Than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pt-BR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SLT R1, R2, R3  </a:t>
            </a:r>
            <a:r>
              <a:rPr kumimoji="0" lang="pt-BR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; if (Regs[R2] &lt; Regs[R3]) </a:t>
            </a:r>
            <a:endParaRPr kumimoji="0" lang="en-US" altLang="zh-CN" sz="20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kumimoji="0" lang="en-US" altLang="zh-CN" sz="2000">
                <a:solidFill>
                  <a:srgbClr val="000000"/>
                </a:solidFill>
              </a:rPr>
              <a:t>Regs[R1]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1  else  Regs[R1]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</a:rPr>
              <a:t>•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Multiply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and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Add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Word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to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HI,LO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registers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MADD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R2</a:t>
            </a:r>
            <a:r>
              <a:rPr kumimoji="0" lang="en-US" altLang="zh-CN" sz="2000">
                <a:solidFill>
                  <a:srgbClr val="000000"/>
                </a:solidFill>
              </a:rPr>
              <a:t>  ;  (LO,HI)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Regs[R1]  x  Regs[R2]  +  (LO,HI)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Loading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Constant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(mnemonic: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 b="1">
                <a:solidFill>
                  <a:srgbClr val="00009A"/>
                </a:solidFill>
                <a:latin typeface="Courier New" panose="02070309020205020404" pitchFamily="49" charset="0"/>
              </a:rPr>
              <a:t>LI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LI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R1,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#3</a:t>
            </a:r>
            <a:r>
              <a:rPr kumimoji="0" lang="en-US" altLang="zh-CN" sz="2000">
                <a:solidFill>
                  <a:srgbClr val="000000"/>
                </a:solidFill>
              </a:rPr>
              <a:t>  ;Regs[R1]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</a:rPr>
              <a:t>•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Register-Register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Move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(mnemonic: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 b="1">
                <a:solidFill>
                  <a:srgbClr val="00009A"/>
                </a:solidFill>
                <a:latin typeface="Courier New" panose="02070309020205020404" pitchFamily="49" charset="0"/>
              </a:rPr>
              <a:t>MOV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MOV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R1,R2</a:t>
            </a:r>
            <a:r>
              <a:rPr kumimoji="0" lang="en-US" altLang="zh-CN" sz="2000">
                <a:solidFill>
                  <a:srgbClr val="000000"/>
                </a:solidFill>
              </a:rPr>
              <a:t>        ;Regs[R1]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Regs[R2]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2000">
              <a:solidFill>
                <a:srgbClr val="00009A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1638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4745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7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1438"/>
            <a:ext cx="844867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1638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9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12875"/>
            <a:ext cx="6996113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60007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– Some Arithmetic/Logic Instructions</a:t>
            </a:r>
          </a:p>
        </p:txBody>
      </p:sp>
      <p:sp>
        <p:nvSpPr>
          <p:cNvPr id="15155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56" name="矩形 3"/>
          <p:cNvSpPr>
            <a:spLocks noChangeArrowheads="1"/>
          </p:cNvSpPr>
          <p:nvPr/>
        </p:nvSpPr>
        <p:spPr bwMode="auto">
          <a:xfrm>
            <a:off x="428625" y="1285875"/>
            <a:ext cx="82867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R4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this?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R4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SLTU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R4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18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 = -1 (as an integer) and =4,294,967,295 (as unsigned)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kumimoji="0"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R4 = 1 in both cases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55737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– Some Control-Flow Instructions</a:t>
            </a:r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4" name="矩形 3"/>
          <p:cNvSpPr>
            <a:spLocks noChangeArrowheads="1"/>
          </p:cNvSpPr>
          <p:nvPr/>
        </p:nvSpPr>
        <p:spPr bwMode="auto">
          <a:xfrm>
            <a:off x="428625" y="1285875"/>
            <a:ext cx="828675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14300" algn="l"/>
                <a:tab pos="228600" algn="l"/>
                <a:tab pos="342900" algn="l"/>
                <a:tab pos="1485900" algn="l"/>
                <a:tab pos="2603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Jump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(28-bit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target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address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is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26-bit</a:t>
            </a:r>
            <a:r>
              <a:rPr kumimoji="0" lang="en-US" altLang="zh-CN" sz="2000">
                <a:solidFill>
                  <a:srgbClr val="000000"/>
                </a:solidFill>
              </a:rPr>
              <a:t> name 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shifted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left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twice)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kumimoji="0" lang="en-US" altLang="zh-CN" sz="1800">
                <a:solidFill>
                  <a:srgbClr val="000000"/>
                </a:solidFill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name 	</a:t>
            </a:r>
            <a:r>
              <a:rPr kumimoji="0"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;PC</a:t>
            </a:r>
            <a:r>
              <a:rPr kumimoji="0" lang="en-US" altLang="zh-CN" sz="1800">
                <a:solidFill>
                  <a:srgbClr val="000000"/>
                </a:solidFill>
                <a:latin typeface="Symbol" panose="05050102010706020507" pitchFamily="18" charset="2"/>
              </a:rPr>
              <a:t> </a:t>
            </a:r>
            <a:r>
              <a:rPr kumimoji="0" lang="en-US" altLang="zh-CN" sz="1800">
                <a:solidFill>
                  <a:srgbClr val="000000"/>
                </a:solidFill>
              </a:rPr>
              <a:t> </a:t>
            </a:r>
            <a:r>
              <a:rPr kumimoji="0"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PC</a:t>
            </a:r>
            <a:r>
              <a:rPr kumimoji="0" lang="en-US" altLang="zh-CN" sz="1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64..28 </a:t>
            </a:r>
            <a:r>
              <a:rPr kumimoji="0"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## name ##</a:t>
            </a:r>
            <a:r>
              <a:rPr kumimoji="0" lang="en-US" altLang="zh-CN" sz="1800">
                <a:solidFill>
                  <a:srgbClr val="000000"/>
                </a:solidFill>
              </a:rPr>
              <a:t> 0</a:t>
            </a:r>
            <a:r>
              <a:rPr kumimoji="0" lang="en-US" altLang="zh-CN" sz="1800" baseline="30000">
                <a:solidFill>
                  <a:srgbClr val="000000"/>
                </a:solidFill>
              </a:rPr>
              <a:t>2</a:t>
            </a:r>
            <a:endParaRPr kumimoji="0" lang="en-US" altLang="zh-CN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Jump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and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link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(using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return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address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register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RA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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R31)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JAL</a:t>
            </a:r>
            <a:r>
              <a:rPr kumimoji="0" lang="en-US" altLang="zh-CN" sz="1800">
                <a:solidFill>
                  <a:srgbClr val="000000"/>
                </a:solidFill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kumimoji="0" lang="en-US" altLang="zh-CN" sz="1800">
                <a:solidFill>
                  <a:srgbClr val="000000"/>
                </a:solidFill>
              </a:rPr>
              <a:t>  	;Regs[R31]  </a:t>
            </a:r>
            <a:r>
              <a:rPr kumimoji="0" lang="en-US" altLang="zh-CN" sz="18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1800">
                <a:solidFill>
                  <a:srgbClr val="000000"/>
                </a:solidFill>
              </a:rPr>
              <a:t>  PC+8;  PC  </a:t>
            </a:r>
            <a:r>
              <a:rPr kumimoji="0" lang="en-US" altLang="zh-CN" sz="18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1800">
                <a:solidFill>
                  <a:srgbClr val="000000"/>
                </a:solidFill>
              </a:rPr>
              <a:t>  PC</a:t>
            </a:r>
            <a:r>
              <a:rPr kumimoji="0" lang="en-US" altLang="zh-CN" sz="1800" baseline="-25000">
                <a:solidFill>
                  <a:srgbClr val="000000"/>
                </a:solidFill>
              </a:rPr>
              <a:t>64..28</a:t>
            </a:r>
            <a:r>
              <a:rPr kumimoji="0" lang="en-US" altLang="zh-CN" sz="1800">
                <a:solidFill>
                  <a:srgbClr val="000000"/>
                </a:solidFill>
              </a:rPr>
              <a:t>  ##  name  ##  0</a:t>
            </a:r>
            <a:r>
              <a:rPr kumimoji="0" lang="en-US" altLang="zh-CN" sz="1800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33339A"/>
                </a:solidFill>
                <a:latin typeface="Comic Sans MS" panose="030F0702030302020204" pitchFamily="66" charset="0"/>
              </a:rPr>
              <a:t>Jump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33339A"/>
                </a:solidFill>
                <a:latin typeface="Comic Sans MS" panose="030F0702030302020204" pitchFamily="66" charset="0"/>
              </a:rPr>
              <a:t>and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33339A"/>
                </a:solidFill>
                <a:latin typeface="Comic Sans MS" panose="030F0702030302020204" pitchFamily="66" charset="0"/>
              </a:rPr>
              <a:t>link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33339A"/>
                </a:solidFill>
                <a:latin typeface="Comic Sans MS" panose="030F0702030302020204" pitchFamily="66" charset="0"/>
              </a:rPr>
              <a:t>register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JALR</a:t>
            </a:r>
            <a:r>
              <a:rPr kumimoji="0" lang="en-US" altLang="zh-CN" sz="1800">
                <a:solidFill>
                  <a:srgbClr val="000000"/>
                </a:solidFill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R2</a:t>
            </a:r>
            <a:r>
              <a:rPr kumimoji="0" lang="en-US" altLang="zh-CN" sz="1800">
                <a:solidFill>
                  <a:srgbClr val="000000"/>
                </a:solidFill>
              </a:rPr>
              <a:t>     	;Regs[R31]  </a:t>
            </a:r>
            <a:r>
              <a:rPr kumimoji="0" lang="en-US" altLang="zh-CN" sz="18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1800">
                <a:solidFill>
                  <a:srgbClr val="000000"/>
                </a:solidFill>
              </a:rPr>
              <a:t>  PC+8;  PC  </a:t>
            </a:r>
            <a:r>
              <a:rPr kumimoji="0" lang="en-US" altLang="zh-CN" sz="18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1800">
                <a:solidFill>
                  <a:srgbClr val="000000"/>
                </a:solidFill>
              </a:rPr>
              <a:t>  Regs[R2]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Jump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register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JR</a:t>
            </a:r>
            <a:r>
              <a:rPr kumimoji="0" lang="en-US" altLang="zh-CN" sz="1800">
                <a:solidFill>
                  <a:srgbClr val="000000"/>
                </a:solidFill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R3</a:t>
            </a:r>
            <a:r>
              <a:rPr kumimoji="0" lang="en-US" altLang="zh-CN" sz="1800">
                <a:solidFill>
                  <a:srgbClr val="000000"/>
                </a:solidFill>
              </a:rPr>
              <a:t>           	;PC  </a:t>
            </a:r>
            <a:r>
              <a:rPr kumimoji="0" lang="en-US" altLang="zh-CN" sz="18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1800">
                <a:solidFill>
                  <a:srgbClr val="000000"/>
                </a:solidFill>
              </a:rPr>
              <a:t>  Regs[R3]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Branch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equal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(zero)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(compilers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combined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this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with</a:t>
            </a:r>
            <a:r>
              <a:rPr kumimoji="0" lang="en-US" altLang="zh-CN" sz="2000">
                <a:solidFill>
                  <a:srgbClr val="000000"/>
                </a:solidFill>
              </a:rPr>
              <a:t> SLT,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			</a:t>
            </a:r>
            <a:r>
              <a:rPr kumimoji="0" lang="en-US" altLang="zh-CN" sz="2000">
                <a:solidFill>
                  <a:srgbClr val="000000"/>
                </a:solidFill>
              </a:rPr>
              <a:t>SLTI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order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to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build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branch-on-less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conditions)</a:t>
            </a:r>
            <a:endParaRPr kumimoji="0" lang="en-US" altLang="zh-CN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BEQ</a:t>
            </a:r>
            <a:r>
              <a:rPr kumimoji="0" lang="en-US" altLang="zh-CN" sz="1800">
                <a:solidFill>
                  <a:srgbClr val="000000"/>
                </a:solidFill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R4,</a:t>
            </a:r>
            <a:r>
              <a:rPr kumimoji="0" lang="en-US" altLang="zh-CN" sz="1800">
                <a:solidFill>
                  <a:srgbClr val="000000"/>
                </a:solidFill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R0,</a:t>
            </a:r>
            <a:r>
              <a:rPr kumimoji="0" lang="en-US" altLang="zh-CN" sz="1800">
                <a:solidFill>
                  <a:srgbClr val="000000"/>
                </a:solidFill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kumimoji="0" lang="en-US" altLang="zh-CN" sz="1800">
                <a:solidFill>
                  <a:srgbClr val="000000"/>
                </a:solidFill>
              </a:rPr>
              <a:t>     ;if   (Regs[R4]==0)  PC   </a:t>
            </a:r>
            <a:r>
              <a:rPr kumimoji="0" lang="en-US" altLang="zh-CN" sz="18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1800">
                <a:solidFill>
                  <a:srgbClr val="000000"/>
                </a:solidFill>
              </a:rPr>
              <a:t>   PC   +   signExt{name   ##  0</a:t>
            </a:r>
            <a:r>
              <a:rPr kumimoji="0" lang="en-US" altLang="zh-CN" sz="1800" baseline="30000">
                <a:solidFill>
                  <a:srgbClr val="000000"/>
                </a:solidFill>
              </a:rPr>
              <a:t>2</a:t>
            </a:r>
            <a:r>
              <a:rPr kumimoji="0" lang="en-US" altLang="zh-CN" sz="1800">
                <a:solidFill>
                  <a:srgbClr val="000000"/>
                </a:solidFill>
              </a:rPr>
              <a:t>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Branch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not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equal</a:t>
            </a:r>
            <a:endParaRPr kumimoji="0" lang="en-US" altLang="zh-CN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BNE</a:t>
            </a:r>
            <a:r>
              <a:rPr kumimoji="0" lang="en-US" altLang="zh-CN" sz="1800">
                <a:solidFill>
                  <a:srgbClr val="000000"/>
                </a:solidFill>
              </a:rPr>
              <a:t>  </a:t>
            </a:r>
            <a:r>
              <a:rPr kumimoji="0"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R3,R4,name  </a:t>
            </a:r>
            <a:r>
              <a:rPr kumimoji="0" lang="en-US" altLang="zh-CN" sz="1800">
                <a:solidFill>
                  <a:srgbClr val="000000"/>
                </a:solidFill>
              </a:rPr>
              <a:t>;if(Regs[R3]!=   Regs[R4])  PC </a:t>
            </a:r>
            <a:r>
              <a:rPr kumimoji="0" lang="en-US" altLang="zh-CN" sz="18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1800">
                <a:solidFill>
                  <a:srgbClr val="000000"/>
                </a:solidFill>
              </a:rPr>
              <a:t>  PC +  signExt{name   ## 0</a:t>
            </a:r>
            <a:r>
              <a:rPr kumimoji="0" lang="en-US" altLang="zh-CN" sz="1800" baseline="30000">
                <a:solidFill>
                  <a:srgbClr val="000000"/>
                </a:solidFill>
              </a:rPr>
              <a:t>2</a:t>
            </a:r>
            <a:r>
              <a:rPr kumimoji="0" lang="en-US" altLang="zh-CN" sz="1800">
                <a:solidFill>
                  <a:srgbClr val="000000"/>
                </a:solidFill>
              </a:rPr>
              <a:t>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Conditional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move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if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zero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(support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conversion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of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simple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			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branch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into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conditional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arithmetic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instruction)</a:t>
            </a:r>
            <a:endParaRPr lang="en-US" altLang="zh-CN" sz="1800">
              <a:solidFill>
                <a:srgbClr val="000000"/>
              </a:solidFill>
              <a:latin typeface="Comic Sans MS" panose="030F0702030302020204" pitchFamily="66" charset="0"/>
              <a:ea typeface="新細明體" pitchFamily="18" charset="-120"/>
            </a:endParaRPr>
          </a:p>
          <a:p>
            <a:pPr eaLnBrk="1" hangingPunct="1">
              <a:lnSpc>
                <a:spcPts val="1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MOVZ</a:t>
            </a:r>
            <a:r>
              <a:rPr lang="en-US" altLang="zh-CN" sz="180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</a:rPr>
              <a:t>R1,R2,R3</a:t>
            </a:r>
            <a:r>
              <a:rPr lang="en-US" altLang="zh-CN" sz="1800">
                <a:solidFill>
                  <a:srgbClr val="000000"/>
                </a:solidFill>
                <a:ea typeface="新細明體" pitchFamily="18" charset="-120"/>
              </a:rPr>
              <a:t>              ;if(Regs[R3]==0)  Regs[R1]   </a:t>
            </a:r>
            <a:r>
              <a:rPr lang="en-US" altLang="zh-CN" sz="1800">
                <a:solidFill>
                  <a:srgbClr val="000000"/>
                </a:solidFill>
                <a:latin typeface="Symbol" panose="05050102010706020507" pitchFamily="18" charset="2"/>
                <a:ea typeface="新細明體" pitchFamily="18" charset="-120"/>
              </a:rPr>
              <a:t></a:t>
            </a:r>
            <a:r>
              <a:rPr lang="en-US" altLang="zh-CN" sz="1800">
                <a:solidFill>
                  <a:srgbClr val="000000"/>
                </a:solidFill>
                <a:ea typeface="新細明體" pitchFamily="18" charset="-120"/>
              </a:rPr>
              <a:t>  Regs[R2]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57626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 MIPS-Jump Instruction Example</a:t>
            </a:r>
          </a:p>
        </p:txBody>
      </p:sp>
      <p:sp>
        <p:nvSpPr>
          <p:cNvPr id="15565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57313"/>
            <a:ext cx="8191500" cy="5029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57626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 MIPS-Jump Instruction Example</a:t>
            </a:r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7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47788"/>
            <a:ext cx="82391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48387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– Floating-Point Instructions</a:t>
            </a:r>
          </a:p>
        </p:txBody>
      </p:sp>
      <p:sp>
        <p:nvSpPr>
          <p:cNvPr id="15974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8" name="矩形 3"/>
          <p:cNvSpPr>
            <a:spLocks noChangeArrowheads="1"/>
          </p:cNvSpPr>
          <p:nvPr/>
        </p:nvSpPr>
        <p:spPr bwMode="auto">
          <a:xfrm>
            <a:off x="428625" y="1335088"/>
            <a:ext cx="8001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6200" algn="l"/>
                <a:tab pos="2743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" algn="l"/>
                <a:tab pos="2743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Floating</a:t>
            </a:r>
            <a:r>
              <a:rPr kumimoji="0"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Point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Absolute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Value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(Double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Precision)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ABS.D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sz="2000">
                <a:solidFill>
                  <a:srgbClr val="000000"/>
                </a:solidFill>
              </a:rPr>
              <a:t>              ;F1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 abs(F2)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Floating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Point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Add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(Single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Precision)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ADD.S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F3,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sz="2000">
                <a:solidFill>
                  <a:srgbClr val="000000"/>
                </a:solidFill>
              </a:rPr>
              <a:t>  ;Regs[F3]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Regs[F1]  +  Regs[F2]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33339A"/>
                </a:solidFill>
                <a:latin typeface="Comic Sans MS" panose="030F0702030302020204" pitchFamily="66" charset="0"/>
              </a:rPr>
              <a:t>Floating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33339A"/>
                </a:solidFill>
                <a:latin typeface="Comic Sans MS" panose="030F0702030302020204" pitchFamily="66" charset="0"/>
              </a:rPr>
              <a:t>Point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33339A"/>
                </a:solidFill>
                <a:latin typeface="Comic Sans MS" panose="030F0702030302020204" pitchFamily="66" charset="0"/>
              </a:rPr>
              <a:t>Add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33339A"/>
                </a:solidFill>
                <a:latin typeface="Comic Sans MS" panose="030F0702030302020204" pitchFamily="66" charset="0"/>
              </a:rPr>
              <a:t>(Double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33339A"/>
                </a:solidFill>
                <a:latin typeface="Comic Sans MS" panose="030F0702030302020204" pitchFamily="66" charset="0"/>
              </a:rPr>
              <a:t>Precision)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ADD.D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F3,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sz="2000">
                <a:solidFill>
                  <a:srgbClr val="000000"/>
                </a:solidFill>
              </a:rPr>
              <a:t>  ;Regs[F3]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Regs[F1]  +  Regs[F2]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Floating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Point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Divide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(Double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Precision)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DIV.D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F3,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sz="2000">
                <a:solidFill>
                  <a:srgbClr val="000000"/>
                </a:solidFill>
              </a:rPr>
              <a:t>  ;Regs[F3]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Regs[F1]  /  Regs[F2]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Floating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Point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Square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Root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(Double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Precision)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SQRT.D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F3,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F1</a:t>
            </a:r>
            <a:r>
              <a:rPr kumimoji="0" lang="en-US" altLang="zh-CN" sz="2000">
                <a:solidFill>
                  <a:srgbClr val="000000"/>
                </a:solidFill>
              </a:rPr>
              <a:t>           ;Regs[F3]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  sqrt(Regs[F1])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</a:rPr>
              <a:t>      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Floating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Point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Multiply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Add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(Single</a:t>
            </a:r>
            <a:r>
              <a:rPr kumimoji="0" lang="en-US" altLang="zh-CN" sz="2000">
                <a:solidFill>
                  <a:srgbClr val="000000"/>
                </a:solidFill>
              </a:rPr>
              <a:t> </a:t>
            </a:r>
            <a:r>
              <a:rPr kumimoji="0" lang="en-US" altLang="zh-CN" sz="2000">
                <a:solidFill>
                  <a:srgbClr val="00009A"/>
                </a:solidFill>
                <a:latin typeface="Comic Sans MS" panose="030F0702030302020204" pitchFamily="66" charset="0"/>
              </a:rPr>
              <a:t>Precision)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MADD.S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F3,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F1,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F2,</a:t>
            </a:r>
            <a:r>
              <a:rPr kumimoji="0" lang="en-US" altLang="zh-CN" sz="2000">
                <a:solidFill>
                  <a:srgbClr val="000000"/>
                </a:solidFill>
              </a:rPr>
              <a:t>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F4</a:t>
            </a:r>
            <a:r>
              <a:rPr kumimoji="0" lang="en-US" altLang="zh-CN" sz="2000">
                <a:solidFill>
                  <a:srgbClr val="000000"/>
                </a:solidFill>
              </a:rPr>
              <a:t>        ;Regs[F3]  </a:t>
            </a:r>
            <a:r>
              <a:rPr kumimoji="0"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  <a:r>
              <a:rPr kumimoji="0" lang="en-US" altLang="zh-CN" sz="2000">
                <a:solidFill>
                  <a:srgbClr val="000000"/>
                </a:solidFill>
              </a:rPr>
              <a:t>(Regs[F2]  x  Regs[F4)]  +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kumimoji="0" lang="en-US" altLang="zh-CN" sz="2000">
                <a:solidFill>
                  <a:srgbClr val="000000"/>
                </a:solidFill>
              </a:rPr>
              <a:t>+  Regs[F1]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9366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2" name="矩形 3"/>
          <p:cNvSpPr>
            <a:spLocks noChangeArrowheads="1"/>
          </p:cNvSpPr>
          <p:nvPr/>
        </p:nvSpPr>
        <p:spPr bwMode="auto">
          <a:xfrm>
            <a:off x="428625" y="1357313"/>
            <a:ext cx="853586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6200" algn="l"/>
                <a:tab pos="177800" algn="l"/>
                <a:tab pos="228600" algn="l"/>
                <a:tab pos="457200" algn="l"/>
                <a:tab pos="5715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" algn="l"/>
                <a:tab pos="177800" algn="l"/>
                <a:tab pos="228600" algn="l"/>
                <a:tab pos="457200" algn="l"/>
                <a:tab pos="5715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" algn="l"/>
                <a:tab pos="177800" algn="l"/>
                <a:tab pos="228600" algn="l"/>
                <a:tab pos="457200" algn="l"/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" algn="l"/>
                <a:tab pos="177800" algn="l"/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" algn="l"/>
                <a:tab pos="177800" algn="l"/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77800" algn="l"/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77800" algn="l"/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77800" algn="l"/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177800" algn="l"/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1981: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Stanford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icroprocessor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nterlocked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ipeline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tages”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[Hennessy81]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–   no HW to stall the pipeline (handling dependencies is compiler’s job)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1984: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Hennessy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–   R2000 &amp; R3000 first products ( with interlock in HW! 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1991: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64-bit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R4000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–   SGI buys MIPS which becomes the division MIPS Technologies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1999: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MIPS-Technologies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SGI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–   two products MIPS32, MIPS64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–   major revenues portion from licensing the design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–   estimated 1/3 of the produced RISCs is a MIPS-based design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million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manufactured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Broadcom,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Nintendo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SGI,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Sony,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Instruments,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Toshiba…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MIPS64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throughout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textbook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ILP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58086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Calibri" panose="020F0502020204030204" pitchFamily="34" charset="0"/>
              </a:rPr>
              <a:t>Real World Instruction Sets</a:t>
            </a:r>
            <a:endParaRPr kumimoji="0" lang="en-US" altLang="zh-CN" sz="4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79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1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85121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55800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Calibri" panose="020F0502020204030204" pitchFamily="34" charset="0"/>
              </a:rPr>
              <a:t>Why the Diversity in ISAs?</a:t>
            </a:r>
            <a:endParaRPr kumimoji="0" lang="en-US" altLang="zh-CN" sz="4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4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8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92237"/>
            <a:ext cx="8007350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14313" y="381000"/>
            <a:ext cx="3716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 Readings</a:t>
            </a:r>
          </a:p>
        </p:txBody>
      </p:sp>
      <p:sp>
        <p:nvSpPr>
          <p:cNvPr id="16691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6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31337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7" name="矩形 4"/>
          <p:cNvSpPr>
            <a:spLocks noChangeArrowheads="1"/>
          </p:cNvSpPr>
          <p:nvPr/>
        </p:nvSpPr>
        <p:spPr bwMode="auto">
          <a:xfrm>
            <a:off x="228600" y="1447800"/>
            <a:ext cx="4572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52400" algn="l"/>
                <a:tab pos="228600" algn="l"/>
                <a:tab pos="330200" algn="l"/>
                <a:tab pos="381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52400" algn="l"/>
                <a:tab pos="228600" algn="l"/>
                <a:tab pos="330200" algn="l"/>
                <a:tab pos="381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52400" algn="l"/>
                <a:tab pos="228600" algn="l"/>
                <a:tab pos="330200" algn="l"/>
                <a:tab pos="381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52400" algn="l"/>
                <a:tab pos="228600" algn="l"/>
                <a:tab pos="330200" algn="l"/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52400" algn="l"/>
                <a:tab pos="228600" algn="l"/>
                <a:tab pos="330200" algn="l"/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228600" algn="l"/>
                <a:tab pos="330200" algn="l"/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228600" algn="l"/>
                <a:tab pos="330200" algn="l"/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228600" algn="l"/>
                <a:tab pos="330200" algn="l"/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228600" algn="l"/>
                <a:tab pos="330200" algn="l"/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Hennessy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Stanford University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Patterson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UC Berkeley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Fifth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Morgan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Kaufmann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(Elsevier)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3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3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Sections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A.1-A.7, A.9-A.11</a:t>
            </a:r>
            <a:endParaRPr kumimoji="0" lang="zh-CN" altLang="en-US" sz="6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214313" y="381000"/>
            <a:ext cx="2713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Homework #2</a:t>
            </a:r>
          </a:p>
        </p:txBody>
      </p:sp>
      <p:sp>
        <p:nvSpPr>
          <p:cNvPr id="16896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4" name="矩形 3"/>
          <p:cNvSpPr>
            <a:spLocks noChangeArrowheads="1"/>
          </p:cNvSpPr>
          <p:nvPr/>
        </p:nvSpPr>
        <p:spPr bwMode="auto">
          <a:xfrm>
            <a:off x="228600" y="1295400"/>
            <a:ext cx="86868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6200" algn="l"/>
                <a:tab pos="304800" algn="l"/>
                <a:tab pos="342900" algn="l"/>
                <a:tab pos="482600" algn="l"/>
                <a:tab pos="533400" algn="l"/>
                <a:tab pos="571500" algn="l"/>
                <a:tab pos="736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" algn="l"/>
                <a:tab pos="304800" algn="l"/>
                <a:tab pos="342900" algn="l"/>
                <a:tab pos="482600" algn="l"/>
                <a:tab pos="533400" algn="l"/>
                <a:tab pos="571500" algn="l"/>
                <a:tab pos="736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" algn="l"/>
                <a:tab pos="304800" algn="l"/>
                <a:tab pos="342900" algn="l"/>
                <a:tab pos="482600" algn="l"/>
                <a:tab pos="533400" algn="l"/>
                <a:tab pos="571500" algn="l"/>
                <a:tab pos="736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" algn="l"/>
                <a:tab pos="304800" algn="l"/>
                <a:tab pos="342900" algn="l"/>
                <a:tab pos="482600" algn="l"/>
                <a:tab pos="533400" algn="l"/>
                <a:tab pos="571500" algn="l"/>
                <a:tab pos="73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" algn="l"/>
                <a:tab pos="304800" algn="l"/>
                <a:tab pos="342900" algn="l"/>
                <a:tab pos="482600" algn="l"/>
                <a:tab pos="533400" algn="l"/>
                <a:tab pos="571500" algn="l"/>
                <a:tab pos="73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304800" algn="l"/>
                <a:tab pos="342900" algn="l"/>
                <a:tab pos="482600" algn="l"/>
                <a:tab pos="533400" algn="l"/>
                <a:tab pos="571500" algn="l"/>
                <a:tab pos="73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304800" algn="l"/>
                <a:tab pos="342900" algn="l"/>
                <a:tab pos="482600" algn="l"/>
                <a:tab pos="533400" algn="l"/>
                <a:tab pos="571500" algn="l"/>
                <a:tab pos="73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304800" algn="l"/>
                <a:tab pos="342900" algn="l"/>
                <a:tab pos="482600" algn="l"/>
                <a:tab pos="533400" algn="l"/>
                <a:tab pos="571500" algn="l"/>
                <a:tab pos="73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304800" algn="l"/>
                <a:tab pos="342900" algn="l"/>
                <a:tab pos="482600" algn="l"/>
                <a:tab pos="533400" algn="l"/>
                <a:tab pos="571500" algn="l"/>
                <a:tab pos="73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H&amp;P 5th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A-47: A.3, A.7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小题不做要求）</a:t>
            </a: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A.9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2021/10/26</a:t>
            </a:r>
            <a:endParaRPr kumimoji="0"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65071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Introducing MIPS64: What We Expect?</a:t>
            </a: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0" name="矩形 3"/>
          <p:cNvSpPr>
            <a:spLocks noChangeArrowheads="1"/>
          </p:cNvSpPr>
          <p:nvPr/>
        </p:nvSpPr>
        <p:spPr bwMode="auto">
          <a:xfrm>
            <a:off x="428625" y="1357313"/>
            <a:ext cx="8215313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6200" algn="l"/>
                <a:tab pos="304800" algn="l"/>
                <a:tab pos="5334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" algn="l"/>
                <a:tab pos="304800" algn="l"/>
                <a:tab pos="533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" algn="l"/>
                <a:tab pos="304800" algn="l"/>
                <a:tab pos="53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" algn="l"/>
                <a:tab pos="304800" algn="l"/>
                <a:tab pos="533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" algn="l"/>
                <a:tab pos="304800" algn="l"/>
                <a:tab pos="533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304800" algn="l"/>
                <a:tab pos="533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304800" algn="l"/>
                <a:tab pos="533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304800" algn="l"/>
                <a:tab pos="533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304800" algn="l"/>
                <a:tab pos="533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Architecture?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–   register-to-register (load-store)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Registers?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–   “many” general purpose registers and dedicated FP registers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support?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–   displacement (address-offset of 12 to 16 bits)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–   using PC-relative addressing, branch +/- 2^15 </a:t>
            </a:r>
            <a:r>
              <a:rPr kumimoji="0" lang="en-US" altLang="zh-CN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PC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–   immediate (size 8-16 bits)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–   register indirect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types?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–   Integers (8,16,32,64 size) and FP (64)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types?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–   strong support for simple pervasive instructions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register-register,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equal/not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equal/less,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call,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Encoding?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–   fixed for performance rather than variable for code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25098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- Registers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0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438275"/>
            <a:ext cx="44767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9" name="矩形 5"/>
          <p:cNvSpPr>
            <a:spLocks noChangeArrowheads="1"/>
          </p:cNvSpPr>
          <p:nvPr/>
        </p:nvSpPr>
        <p:spPr bwMode="auto">
          <a:xfrm>
            <a:off x="214313" y="1357313"/>
            <a:ext cx="40719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77800" algn="l"/>
                <a:tab pos="228600" algn="l"/>
                <a:tab pos="368300" algn="l"/>
                <a:tab pos="457200" algn="l"/>
                <a:tab pos="5715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7800" algn="l"/>
                <a:tab pos="228600" algn="l"/>
                <a:tab pos="368300" algn="l"/>
                <a:tab pos="457200" algn="l"/>
                <a:tab pos="5715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800" algn="l"/>
                <a:tab pos="228600" algn="l"/>
                <a:tab pos="368300" algn="l"/>
                <a:tab pos="457200" algn="l"/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8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78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64-bit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GPRs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R0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hardwired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AT, GP, SP, FP, RA are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conventionally mapped to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R1, R28, R29, R30, R31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holding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 32 single-precision values (32 bits)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kumimoji="0" lang="en-US" altLang="zh-CN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zh-CN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  <a:r>
              <a:rPr kumimoji="0"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kumimoji="0"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 32 double-precision values (64 bits)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8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kumimoji="0"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8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PC – program counter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HI, LO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(higher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word)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(remainder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quotient)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2828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– Data Types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357313"/>
            <a:ext cx="3019425" cy="5048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31077" name="矩形 4"/>
          <p:cNvSpPr>
            <a:spLocks noChangeArrowheads="1"/>
          </p:cNvSpPr>
          <p:nvPr/>
        </p:nvSpPr>
        <p:spPr bwMode="auto">
          <a:xfrm>
            <a:off x="428625" y="1500188"/>
            <a:ext cx="48577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457200" algn="l"/>
                <a:tab pos="5715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457200" algn="l"/>
                <a:tab pos="5715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457200" algn="l"/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8-bit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16-bit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(concerned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structures)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pervasive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32-bit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64-bit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32-bit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16-bit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64-bit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38131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– Addressing Modes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4" name="矩形 4"/>
          <p:cNvSpPr>
            <a:spLocks noChangeArrowheads="1"/>
          </p:cNvSpPr>
          <p:nvPr/>
        </p:nvSpPr>
        <p:spPr bwMode="auto">
          <a:xfrm>
            <a:off x="428625" y="1714500"/>
            <a:ext cx="8001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6200" algn="l"/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" algn="l"/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" algn="l"/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–  </a:t>
            </a:r>
            <a:r>
              <a:rPr kumimoji="0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(16-bit)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pt-BR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DADDI R3, R2, </a:t>
            </a:r>
            <a:r>
              <a:rPr kumimoji="0" lang="pt-BR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#7 ;		Regs[R3]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kumimoji="0" lang="pt-BR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Regs[R2] + 7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(16-bit)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pt-BR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LD R3, 100(R1) ;             </a:t>
            </a:r>
            <a:r>
              <a:rPr kumimoji="0" lang="pt-BR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Regs[R3]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kumimoji="0" lang="pt-BR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Mem[100+Regs[R1]]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pt-BR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“indirectly”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–  </a:t>
            </a:r>
            <a:r>
              <a:rPr kumimoji="0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(placing 0 in the 16-bit displacement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field)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pt-BR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LD R3, 0(R1) ;                 Regs[R3]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kumimoji="0" lang="pt-BR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Mem[Regs[R1]]</a:t>
            </a:r>
            <a:endParaRPr kumimoji="0"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(using 0 as the base register)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LD R3, 1001(R0) ;           Regs[R3]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pt-BR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Mem[1001]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byte-addressable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64-bit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44640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Interpreting Memory Addresses</a:t>
            </a:r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2" name="矩形 3"/>
          <p:cNvSpPr>
            <a:spLocks noChangeArrowheads="1"/>
          </p:cNvSpPr>
          <p:nvPr/>
        </p:nvSpPr>
        <p:spPr bwMode="auto">
          <a:xfrm>
            <a:off x="357188" y="1333500"/>
            <a:ext cx="82153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8100" algn="l"/>
                <a:tab pos="1143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8100" algn="l"/>
                <a:tab pos="1143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8100" algn="l"/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addressed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35173" name="矩形 4"/>
          <p:cNvSpPr>
            <a:spLocks noChangeArrowheads="1"/>
          </p:cNvSpPr>
          <p:nvPr/>
        </p:nvSpPr>
        <p:spPr bwMode="auto">
          <a:xfrm>
            <a:off x="428625" y="1571625"/>
            <a:ext cx="3429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39700" algn="l"/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tabLst>
                <a:tab pos="139700" algn="l"/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39700" algn="l"/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397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397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97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97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97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9700" algn="l"/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Endian</a:t>
            </a:r>
            <a:endParaRPr kumimoji="0"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Most significant byte is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at the lowest address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“big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first”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Motorola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68000,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zh-CN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SPARC,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zh-CN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4" name="矩形 5"/>
          <p:cNvSpPr>
            <a:spLocks noChangeArrowheads="1"/>
          </p:cNvSpPr>
          <p:nvPr/>
        </p:nvSpPr>
        <p:spPr bwMode="auto">
          <a:xfrm>
            <a:off x="3571875" y="1643063"/>
            <a:ext cx="4572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8100" algn="l"/>
                <a:tab pos="1143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tabLst>
                <a:tab pos="38100" algn="l"/>
                <a:tab pos="1143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8100" algn="l"/>
                <a:tab pos="114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114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Endian</a:t>
            </a:r>
            <a:endParaRPr kumimoji="0"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 Least significant byte is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at the lowest address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“little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first”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Ex: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x86,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AMD64, VAX</a:t>
            </a:r>
            <a:endParaRPr kumimoji="0" lang="en-US" altLang="zh-CN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5" name="矩形 9"/>
          <p:cNvSpPr>
            <a:spLocks noChangeArrowheads="1"/>
          </p:cNvSpPr>
          <p:nvPr/>
        </p:nvSpPr>
        <p:spPr bwMode="auto">
          <a:xfrm>
            <a:off x="285750" y="6143625"/>
            <a:ext cx="8643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Some architectures can be configured in both ways: ARM, MIPS, IA64, PowerPC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135176" name="Picture 2" descr="Big-Endia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00438"/>
            <a:ext cx="2667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7" name="Picture 4" descr="http://upload.wikimedia.org/wikipedia/commons/thumb/e/ed/Little-Endian.svg/280px-Little-Endia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573463"/>
            <a:ext cx="2667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53673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– Instruction Format and Layout</a:t>
            </a:r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0000CC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rgbClr val="0000CC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kumimoji="0" lang="en-US" altLang="zh-CN" kern="0" dirty="0">
                <a:solidFill>
                  <a:schemeClr val="tx1"/>
                </a:solidFill>
                <a:ea typeface="宋体" pitchFamily="2" charset="-122"/>
              </a:rPr>
              <a:t>MIPS instructions fall into 5 classes:</a:t>
            </a:r>
          </a:p>
          <a:p>
            <a:pPr lvl="1" eaLnBrk="1" hangingPunct="1">
              <a:defRPr/>
            </a:pPr>
            <a:r>
              <a:rPr kumimoji="0" lang="en-US" altLang="zh-CN" kern="0" dirty="0">
                <a:solidFill>
                  <a:schemeClr val="tx1"/>
                </a:solidFill>
              </a:rPr>
              <a:t>Arithmetic/logical/shift/comparison</a:t>
            </a:r>
          </a:p>
          <a:p>
            <a:pPr lvl="1" eaLnBrk="1" hangingPunct="1">
              <a:defRPr/>
            </a:pPr>
            <a:r>
              <a:rPr kumimoji="0" lang="en-US" altLang="zh-CN" kern="0" dirty="0">
                <a:solidFill>
                  <a:schemeClr val="tx1"/>
                </a:solidFill>
              </a:rPr>
              <a:t>Control instructions (branch and jump)</a:t>
            </a:r>
          </a:p>
          <a:p>
            <a:pPr lvl="1" eaLnBrk="1" hangingPunct="1">
              <a:defRPr/>
            </a:pPr>
            <a:r>
              <a:rPr kumimoji="0" lang="en-US" altLang="zh-CN" kern="0" dirty="0">
                <a:solidFill>
                  <a:schemeClr val="tx1"/>
                </a:solidFill>
              </a:rPr>
              <a:t>Load/store</a:t>
            </a:r>
          </a:p>
          <a:p>
            <a:pPr lvl="1" eaLnBrk="1" hangingPunct="1">
              <a:defRPr/>
            </a:pPr>
            <a:r>
              <a:rPr kumimoji="0" lang="en-US" altLang="zh-CN" kern="0" dirty="0">
                <a:solidFill>
                  <a:schemeClr val="tx1"/>
                </a:solidFill>
              </a:rPr>
              <a:t>Other (exception, register movement to/from GP registers, etc.)</a:t>
            </a:r>
          </a:p>
          <a:p>
            <a:pPr lvl="1" eaLnBrk="1" hangingPunct="1">
              <a:defRPr/>
            </a:pPr>
            <a:endParaRPr kumimoji="0" lang="en-US" altLang="zh-CN" kern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kumimoji="0" lang="en-US" altLang="zh-CN" kern="0" dirty="0">
                <a:solidFill>
                  <a:schemeClr val="tx1"/>
                </a:solidFill>
                <a:ea typeface="宋体" pitchFamily="2" charset="-122"/>
              </a:rPr>
              <a:t>Three instruction encoding formats:</a:t>
            </a:r>
          </a:p>
          <a:p>
            <a:pPr lvl="1" eaLnBrk="1" hangingPunct="1">
              <a:defRPr/>
            </a:pPr>
            <a:r>
              <a:rPr kumimoji="0" lang="en-US" altLang="zh-CN" sz="1400" kern="0" dirty="0">
                <a:solidFill>
                  <a:schemeClr val="tx1"/>
                </a:solidFill>
              </a:rPr>
              <a:t>R-type (6-bit </a:t>
            </a:r>
            <a:r>
              <a:rPr kumimoji="0" lang="en-US" altLang="zh-CN" sz="1400" kern="0" dirty="0" err="1">
                <a:solidFill>
                  <a:schemeClr val="tx1"/>
                </a:solidFill>
              </a:rPr>
              <a:t>opcode</a:t>
            </a:r>
            <a:r>
              <a:rPr kumimoji="0" lang="en-US" altLang="zh-CN" sz="1400" kern="0" dirty="0">
                <a:solidFill>
                  <a:schemeClr val="tx1"/>
                </a:solidFill>
              </a:rPr>
              <a:t>, 5-bit </a:t>
            </a:r>
            <a:r>
              <a:rPr kumimoji="0" lang="en-US" altLang="zh-CN" sz="1400" kern="0" dirty="0" err="1">
                <a:solidFill>
                  <a:schemeClr val="tx1"/>
                </a:solidFill>
              </a:rPr>
              <a:t>rs</a:t>
            </a:r>
            <a:r>
              <a:rPr kumimoji="0" lang="en-US" altLang="zh-CN" sz="1400" kern="0" dirty="0">
                <a:solidFill>
                  <a:schemeClr val="tx1"/>
                </a:solidFill>
              </a:rPr>
              <a:t>, 5-bit </a:t>
            </a:r>
            <a:r>
              <a:rPr kumimoji="0" lang="en-US" altLang="zh-CN" sz="1400" kern="0" dirty="0" err="1">
                <a:solidFill>
                  <a:schemeClr val="tx1"/>
                </a:solidFill>
              </a:rPr>
              <a:t>rt</a:t>
            </a:r>
            <a:r>
              <a:rPr kumimoji="0" lang="en-US" altLang="zh-CN" sz="1400" kern="0" dirty="0">
                <a:solidFill>
                  <a:schemeClr val="tx1"/>
                </a:solidFill>
              </a:rPr>
              <a:t>, 5-bit rd, 5-bit </a:t>
            </a:r>
            <a:r>
              <a:rPr kumimoji="0" lang="en-US" altLang="zh-CN" sz="1400" kern="0" dirty="0" err="1">
                <a:solidFill>
                  <a:schemeClr val="tx1"/>
                </a:solidFill>
              </a:rPr>
              <a:t>shamt</a:t>
            </a:r>
            <a:r>
              <a:rPr kumimoji="0" lang="en-US" altLang="zh-CN" sz="1400" kern="0" dirty="0">
                <a:solidFill>
                  <a:schemeClr val="tx1"/>
                </a:solidFill>
              </a:rPr>
              <a:t>, 6-bit function code)</a:t>
            </a:r>
          </a:p>
          <a:p>
            <a:pPr lvl="1" eaLnBrk="1" hangingPunct="1">
              <a:defRPr/>
            </a:pPr>
            <a:endParaRPr kumimoji="0" lang="en-US" altLang="zh-CN" sz="1400" kern="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endParaRPr kumimoji="0" lang="en-US" altLang="zh-CN" sz="1400" kern="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kumimoji="0" lang="en-US" altLang="zh-CN" sz="1400" kern="0" dirty="0">
                <a:solidFill>
                  <a:schemeClr val="tx1"/>
                </a:solidFill>
              </a:rPr>
              <a:t>I-type (6-bit </a:t>
            </a:r>
            <a:r>
              <a:rPr kumimoji="0" lang="en-US" altLang="zh-CN" sz="1400" kern="0" dirty="0" err="1">
                <a:solidFill>
                  <a:schemeClr val="tx1"/>
                </a:solidFill>
              </a:rPr>
              <a:t>opcode</a:t>
            </a:r>
            <a:r>
              <a:rPr kumimoji="0" lang="en-US" altLang="zh-CN" sz="1400" kern="0" dirty="0">
                <a:solidFill>
                  <a:schemeClr val="tx1"/>
                </a:solidFill>
              </a:rPr>
              <a:t>, 5-bit </a:t>
            </a:r>
            <a:r>
              <a:rPr kumimoji="0" lang="en-US" altLang="zh-CN" sz="1400" kern="0" dirty="0" err="1">
                <a:solidFill>
                  <a:schemeClr val="tx1"/>
                </a:solidFill>
              </a:rPr>
              <a:t>rs</a:t>
            </a:r>
            <a:r>
              <a:rPr kumimoji="0" lang="en-US" altLang="zh-CN" sz="1400" kern="0" dirty="0">
                <a:solidFill>
                  <a:schemeClr val="tx1"/>
                </a:solidFill>
              </a:rPr>
              <a:t>, 5-bit </a:t>
            </a:r>
            <a:r>
              <a:rPr kumimoji="0" lang="en-US" altLang="zh-CN" sz="1400" kern="0" dirty="0" err="1">
                <a:solidFill>
                  <a:schemeClr val="tx1"/>
                </a:solidFill>
              </a:rPr>
              <a:t>rt</a:t>
            </a:r>
            <a:r>
              <a:rPr kumimoji="0" lang="en-US" altLang="zh-CN" sz="1400" kern="0" dirty="0">
                <a:solidFill>
                  <a:schemeClr val="tx1"/>
                </a:solidFill>
              </a:rPr>
              <a:t>, 16-bit immediate)</a:t>
            </a:r>
          </a:p>
          <a:p>
            <a:pPr lvl="1" eaLnBrk="1" hangingPunct="1">
              <a:defRPr/>
            </a:pPr>
            <a:endParaRPr kumimoji="0" lang="en-US" altLang="zh-CN" sz="1400" kern="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endParaRPr kumimoji="0" lang="en-US" altLang="zh-CN" sz="1400" kern="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kumimoji="0" lang="en-US" altLang="zh-CN" sz="1400" kern="0" dirty="0">
                <a:solidFill>
                  <a:schemeClr val="tx1"/>
                </a:solidFill>
              </a:rPr>
              <a:t>J-type (6-bit </a:t>
            </a:r>
            <a:r>
              <a:rPr kumimoji="0" lang="en-US" altLang="zh-CN" sz="1400" kern="0" dirty="0" err="1">
                <a:solidFill>
                  <a:schemeClr val="tx1"/>
                </a:solidFill>
              </a:rPr>
              <a:t>opcode</a:t>
            </a:r>
            <a:r>
              <a:rPr kumimoji="0" lang="en-US" altLang="zh-CN" sz="1400" kern="0" dirty="0">
                <a:solidFill>
                  <a:schemeClr val="tx1"/>
                </a:solidFill>
              </a:rPr>
              <a:t>, 26-bit pseudo-direct address)</a:t>
            </a:r>
          </a:p>
        </p:txBody>
      </p:sp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62400"/>
            <a:ext cx="51054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00600"/>
            <a:ext cx="49530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38800"/>
            <a:ext cx="4953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85750" y="428625"/>
            <a:ext cx="4002088" cy="5857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zh-CN" sz="2800" kern="0" dirty="0">
                <a:latin typeface="Verdana"/>
              </a:rPr>
              <a:t>Example Instructions</a:t>
            </a:r>
            <a:endParaRPr kumimoji="0" lang="en-US" altLang="zh-C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26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0000CC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rgbClr val="0000CC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kumimoji="0" lang="en-US" altLang="zh-CN" sz="2000" kern="0" dirty="0">
                <a:solidFill>
                  <a:schemeClr val="tx1"/>
                </a:solidFill>
                <a:ea typeface="宋体" pitchFamily="2" charset="-122"/>
              </a:rPr>
              <a:t>ADD $2, $3, $4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R-type A/L/S/C instruction</a:t>
            </a:r>
          </a:p>
          <a:p>
            <a:pPr lvl="1" eaLnBrk="1" hangingPunct="1">
              <a:defRPr/>
            </a:pPr>
            <a:r>
              <a:rPr kumimoji="0" lang="en-US" altLang="zh-CN" sz="1800" kern="0" dirty="0" err="1">
                <a:solidFill>
                  <a:schemeClr val="tx1"/>
                </a:solidFill>
              </a:rPr>
              <a:t>Opcode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 is 0’s,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rd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=2,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rs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=3,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rt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=4,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func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=000010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000000 00011 00100 00010 00000 000010</a:t>
            </a:r>
          </a:p>
          <a:p>
            <a:pPr lvl="1" eaLnBrk="1" hangingPunct="1">
              <a:defRPr/>
            </a:pPr>
            <a:endParaRPr kumimoji="0" lang="en-US" altLang="zh-CN" sz="1800" kern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kumimoji="0" lang="en-US" altLang="zh-CN" sz="2000" kern="0" dirty="0">
                <a:solidFill>
                  <a:schemeClr val="tx1"/>
                </a:solidFill>
                <a:ea typeface="宋体" pitchFamily="2" charset="-122"/>
              </a:rPr>
              <a:t>JALR $3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R-type jump instruction</a:t>
            </a:r>
          </a:p>
          <a:p>
            <a:pPr lvl="1" eaLnBrk="1" hangingPunct="1">
              <a:defRPr/>
            </a:pPr>
            <a:r>
              <a:rPr kumimoji="0" lang="en-US" altLang="zh-CN" sz="1800" kern="0" dirty="0" err="1">
                <a:solidFill>
                  <a:schemeClr val="tx1"/>
                </a:solidFill>
              </a:rPr>
              <a:t>Opcode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 is 0’s,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rs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=3,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rt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=0,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rd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=31 (by default),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func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=001001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000000 00011 00000 11111 00000 001001</a:t>
            </a:r>
          </a:p>
          <a:p>
            <a:pPr lvl="1" eaLnBrk="1" hangingPunct="1">
              <a:defRPr/>
            </a:pPr>
            <a:endParaRPr kumimoji="0" lang="en-US" altLang="zh-CN" sz="1800" kern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kumimoji="0" lang="en-US" altLang="zh-CN" sz="2000" kern="0" dirty="0">
                <a:solidFill>
                  <a:schemeClr val="tx1"/>
                </a:solidFill>
                <a:ea typeface="宋体" pitchFamily="2" charset="-122"/>
              </a:rPr>
              <a:t>ADDI $2, $3, 12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I-type A/L/S/C instruction</a:t>
            </a:r>
          </a:p>
          <a:p>
            <a:pPr lvl="1" eaLnBrk="1" hangingPunct="1">
              <a:defRPr/>
            </a:pPr>
            <a:r>
              <a:rPr kumimoji="0" lang="en-US" altLang="zh-CN" sz="1800" kern="0" dirty="0" err="1">
                <a:solidFill>
                  <a:schemeClr val="tx1"/>
                </a:solidFill>
              </a:rPr>
              <a:t>Opcode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 is 001000,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rs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=3,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rt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=2, </a:t>
            </a:r>
            <a:r>
              <a:rPr kumimoji="0" lang="en-US" altLang="zh-CN" sz="1800" kern="0" dirty="0" err="1">
                <a:solidFill>
                  <a:schemeClr val="tx1"/>
                </a:solidFill>
              </a:rPr>
              <a:t>imm</a:t>
            </a:r>
            <a:r>
              <a:rPr kumimoji="0" lang="en-US" altLang="zh-CN" sz="1800" kern="0" dirty="0">
                <a:solidFill>
                  <a:schemeClr val="tx1"/>
                </a:solidFill>
              </a:rPr>
              <a:t>=12</a:t>
            </a:r>
          </a:p>
          <a:p>
            <a:pPr lvl="1" eaLnBrk="1" hangingPunct="1">
              <a:defRPr/>
            </a:pPr>
            <a:r>
              <a:rPr kumimoji="0" lang="en-US" altLang="zh-CN" sz="1800" kern="0" dirty="0">
                <a:solidFill>
                  <a:schemeClr val="tx1"/>
                </a:solidFill>
              </a:rPr>
              <a:t>001000 00011 00010 0000000000001100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Char char="l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Char char="l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4741</TotalTime>
  <Words>2385</Words>
  <Application>Microsoft Office PowerPoint</Application>
  <PresentationFormat>全屏显示(4:3)</PresentationFormat>
  <Paragraphs>284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新細明體</vt:lpstr>
      <vt:lpstr>宋体</vt:lpstr>
      <vt:lpstr>Arial</vt:lpstr>
      <vt:lpstr>Calibri</vt:lpstr>
      <vt:lpstr>Comic Sans MS</vt:lpstr>
      <vt:lpstr>Courier New</vt:lpstr>
      <vt:lpstr>Symbol</vt:lpstr>
      <vt:lpstr>Times New Roman</vt:lpstr>
      <vt:lpstr>Verdana</vt:lpstr>
      <vt:lpstr>Wingdings</vt:lpstr>
      <vt:lpstr>Custom Design</vt:lpstr>
      <vt:lpstr>Default Design</vt:lpstr>
      <vt:lpstr>5_Default Design</vt:lpstr>
      <vt:lpstr>3_Default Design</vt:lpstr>
      <vt:lpstr>Computer Architecture (Fall 2021)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5414 - Lecture 1</dc:title>
  <dc:subject>Intro. to Computer Systems</dc:subject>
  <dc:creator>Administrator</dc:creator>
  <cp:lastModifiedBy>闫若华</cp:lastModifiedBy>
  <cp:revision>228</cp:revision>
  <dcterms:created xsi:type="dcterms:W3CDTF">2006-08-20T17:43:56Z</dcterms:created>
  <dcterms:modified xsi:type="dcterms:W3CDTF">2021-10-29T08:54:10Z</dcterms:modified>
</cp:coreProperties>
</file>