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578" r:id="rId3"/>
    <p:sldId id="579" r:id="rId4"/>
    <p:sldId id="580" r:id="rId5"/>
    <p:sldId id="628" r:id="rId6"/>
    <p:sldId id="583" r:id="rId7"/>
    <p:sldId id="584" r:id="rId8"/>
    <p:sldId id="585" r:id="rId9"/>
    <p:sldId id="586" r:id="rId10"/>
    <p:sldId id="587" r:id="rId11"/>
    <p:sldId id="589" r:id="rId12"/>
    <p:sldId id="591" r:id="rId13"/>
    <p:sldId id="592" r:id="rId14"/>
    <p:sldId id="593" r:id="rId15"/>
    <p:sldId id="594" r:id="rId16"/>
    <p:sldId id="595" r:id="rId17"/>
    <p:sldId id="596" r:id="rId18"/>
    <p:sldId id="597" r:id="rId19"/>
    <p:sldId id="598" r:id="rId20"/>
    <p:sldId id="599" r:id="rId21"/>
    <p:sldId id="600" r:id="rId22"/>
    <p:sldId id="601" r:id="rId23"/>
    <p:sldId id="602" r:id="rId24"/>
    <p:sldId id="603" r:id="rId25"/>
    <p:sldId id="604" r:id="rId26"/>
    <p:sldId id="605" r:id="rId27"/>
    <p:sldId id="606" r:id="rId28"/>
    <p:sldId id="607" r:id="rId29"/>
    <p:sldId id="608" r:id="rId30"/>
    <p:sldId id="609" r:id="rId31"/>
    <p:sldId id="610" r:id="rId32"/>
    <p:sldId id="611" r:id="rId33"/>
    <p:sldId id="612" r:id="rId34"/>
    <p:sldId id="613" r:id="rId35"/>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2" autoAdjust="0"/>
    <p:restoredTop sz="66889" autoAdjust="0"/>
  </p:normalViewPr>
  <p:slideViewPr>
    <p:cSldViewPr>
      <p:cViewPr varScale="1">
        <p:scale>
          <a:sx n="45" d="100"/>
          <a:sy n="45" d="100"/>
        </p:scale>
        <p:origin x="280" y="48"/>
      </p:cViewPr>
      <p:guideLst>
        <p:guide orient="horz" pos="2160"/>
        <p:guide pos="2880"/>
      </p:guideLst>
    </p:cSldViewPr>
  </p:slideViewPr>
  <p:outlineViewPr>
    <p:cViewPr>
      <p:scale>
        <a:sx n="33" d="100"/>
        <a:sy n="33" d="100"/>
      </p:scale>
      <p:origin x="0" y="46548"/>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68" d="100"/>
          <a:sy n="68" d="100"/>
        </p:scale>
        <p:origin x="-2856"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7C48E34-7627-492E-A049-3875CBAB3E1D}" type="datetimeFigureOut">
              <a:rPr lang="zh-CN" altLang="en-US" smtClean="0"/>
              <a:t>2021/10/29</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085DD61F-4D0E-4C51-ACC3-931285878492}" type="slidenum">
              <a:rPr lang="zh-CN" altLang="en-US" smtClean="0"/>
              <a:t>‹#›</a:t>
            </a:fld>
            <a:endParaRPr lang="zh-CN" altLang="en-US"/>
          </a:p>
        </p:txBody>
      </p:sp>
    </p:spTree>
    <p:extLst>
      <p:ext uri="{BB962C8B-B14F-4D97-AF65-F5344CB8AC3E}">
        <p14:creationId xmlns:p14="http://schemas.microsoft.com/office/powerpoint/2010/main" val="3763397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A00BFCF-8F27-4775-A75C-FAB6C4D28C2C}" type="datetimeFigureOut">
              <a:rPr lang="en-US" smtClean="0"/>
              <a:pPr/>
              <a:t>10/29/2021</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57676F42-9BAD-4ADC-9380-BAF04DBAEE78}" type="slidenum">
              <a:rPr lang="en-US" smtClean="0"/>
              <a:pPr/>
              <a:t>‹#›</a:t>
            </a:fld>
            <a:endParaRPr lang="en-US"/>
          </a:p>
        </p:txBody>
      </p:sp>
    </p:spTree>
    <p:extLst>
      <p:ext uri="{BB962C8B-B14F-4D97-AF65-F5344CB8AC3E}">
        <p14:creationId xmlns:p14="http://schemas.microsoft.com/office/powerpoint/2010/main" val="101307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3C534-D55E-BB4C-855F-D591140389A6}" type="slidenum">
              <a:rPr lang="en-US" smtClean="0"/>
              <a:pPr/>
              <a:t>1</a:t>
            </a:fld>
            <a:endParaRPr lang="en-US" dirty="0"/>
          </a:p>
        </p:txBody>
      </p:sp>
    </p:spTree>
    <p:extLst>
      <p:ext uri="{BB962C8B-B14F-4D97-AF65-F5344CB8AC3E}">
        <p14:creationId xmlns:p14="http://schemas.microsoft.com/office/powerpoint/2010/main" val="893762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指令的执行时间</a:t>
            </a:r>
          </a:p>
          <a:p>
            <a:r>
              <a:rPr lang="en-US" altLang="zh-CN" dirty="0"/>
              <a:t>{CPI}x{</a:t>
            </a:r>
            <a:r>
              <a:rPr lang="zh-CN" altLang="en-US" dirty="0"/>
              <a:t>时钟周期时间</a:t>
            </a:r>
            <a:r>
              <a:rPr lang="en-US" altLang="zh-CN" dirty="0"/>
              <a:t>}</a:t>
            </a:r>
          </a:p>
          <a:p>
            <a:r>
              <a:rPr lang="zh-CN" altLang="en-US" dirty="0"/>
              <a:t>程序的执行时间</a:t>
            </a:r>
          </a:p>
          <a:p>
            <a:r>
              <a:rPr lang="en-US" altLang="zh-CN" dirty="0"/>
              <a:t>--</a:t>
            </a:r>
            <a:r>
              <a:rPr lang="zh-CN" altLang="en-US" dirty="0"/>
              <a:t>所有指令总和</a:t>
            </a:r>
            <a:r>
              <a:rPr lang="en-US" altLang="zh-CN" dirty="0"/>
              <a:t>[{CPI}x{</a:t>
            </a:r>
            <a:r>
              <a:rPr lang="zh-CN" altLang="en-US" dirty="0"/>
              <a:t>时钟周期时间</a:t>
            </a:r>
            <a:r>
              <a:rPr lang="en-US" altLang="zh-CN" dirty="0"/>
              <a:t>}]</a:t>
            </a:r>
          </a:p>
          <a:p>
            <a:r>
              <a:rPr lang="en-US" altLang="zh-CN" dirty="0"/>
              <a:t>--{</a:t>
            </a:r>
            <a:r>
              <a:rPr lang="zh-CN" altLang="en-US" dirty="0"/>
              <a:t>指令数</a:t>
            </a:r>
            <a:r>
              <a:rPr lang="en-US" altLang="zh-CN" dirty="0"/>
              <a:t>}x{</a:t>
            </a:r>
            <a:r>
              <a:rPr lang="zh-CN" altLang="en-US" dirty="0"/>
              <a:t>平均</a:t>
            </a:r>
            <a:r>
              <a:rPr lang="en-US" altLang="zh-CN" dirty="0"/>
              <a:t>CPI}x{</a:t>
            </a:r>
            <a:r>
              <a:rPr lang="zh-CN" altLang="en-US" dirty="0"/>
              <a:t>时钟周期时间</a:t>
            </a:r>
            <a:r>
              <a:rPr lang="en-US" altLang="zh-CN" dirty="0"/>
              <a:t>}</a:t>
            </a:r>
          </a:p>
          <a:p>
            <a:r>
              <a:rPr lang="zh-CN" altLang="en-US" dirty="0"/>
              <a:t>单周期微体系结构性能</a:t>
            </a:r>
          </a:p>
          <a:p>
            <a:r>
              <a:rPr lang="en-US" altLang="zh-CN" dirty="0"/>
              <a:t>--</a:t>
            </a:r>
            <a:r>
              <a:rPr lang="zh-CN" altLang="en-US" dirty="0"/>
              <a:t>消费物价指数</a:t>
            </a:r>
            <a:r>
              <a:rPr lang="en-US" altLang="zh-CN" dirty="0"/>
              <a:t>=1</a:t>
            </a:r>
          </a:p>
          <a:p>
            <a:r>
              <a:rPr lang="en-US" altLang="zh-CN" dirty="0"/>
              <a:t>--</a:t>
            </a:r>
            <a:r>
              <a:rPr lang="zh-CN" altLang="en-US" dirty="0"/>
              <a:t>时钟周期时间</a:t>
            </a:r>
            <a:r>
              <a:rPr lang="en-US" altLang="zh-CN" dirty="0"/>
              <a:t>=</a:t>
            </a:r>
            <a:r>
              <a:rPr lang="zh-CN" altLang="en-US" dirty="0"/>
              <a:t>长</a:t>
            </a:r>
          </a:p>
          <a:p>
            <a:r>
              <a:rPr lang="zh-CN" altLang="en-US" dirty="0"/>
              <a:t>多周期微体系结构性能</a:t>
            </a:r>
          </a:p>
          <a:p>
            <a:r>
              <a:rPr lang="en-US" altLang="zh-CN" dirty="0"/>
              <a:t>--CPI=</a:t>
            </a:r>
            <a:r>
              <a:rPr lang="zh-CN" altLang="en-US" dirty="0"/>
              <a:t>每个指令的不同</a:t>
            </a:r>
          </a:p>
          <a:p>
            <a:r>
              <a:rPr lang="en-US" altLang="zh-CN" dirty="0"/>
              <a:t>----</a:t>
            </a:r>
            <a:r>
              <a:rPr lang="zh-CN" altLang="en-US" dirty="0"/>
              <a:t>平均消费物价指数 希望很小</a:t>
            </a:r>
          </a:p>
          <a:p>
            <a:r>
              <a:rPr lang="en-US" altLang="zh-CN" dirty="0"/>
              <a:t>--</a:t>
            </a:r>
            <a:r>
              <a:rPr lang="zh-CN" altLang="en-US" dirty="0"/>
              <a:t>时钟周期时间</a:t>
            </a:r>
            <a:r>
              <a:rPr lang="en-US" altLang="zh-CN" dirty="0"/>
              <a:t>=</a:t>
            </a:r>
            <a:r>
              <a:rPr lang="zh-CN" altLang="en-US" dirty="0"/>
              <a:t>短</a:t>
            </a:r>
          </a:p>
        </p:txBody>
      </p:sp>
      <p:sp>
        <p:nvSpPr>
          <p:cNvPr id="4" name="灯片编号占位符 3"/>
          <p:cNvSpPr>
            <a:spLocks noGrp="1"/>
          </p:cNvSpPr>
          <p:nvPr>
            <p:ph type="sldNum" sz="quarter" idx="5"/>
          </p:nvPr>
        </p:nvSpPr>
        <p:spPr/>
        <p:txBody>
          <a:bodyPr/>
          <a:lstStyle/>
          <a:p>
            <a:fld id="{57676F42-9BAD-4ADC-9380-BAF04DBAEE78}" type="slidenum">
              <a:rPr lang="en-US" smtClean="0"/>
              <a:pPr/>
              <a:t>11</a:t>
            </a:fld>
            <a:endParaRPr lang="en-US"/>
          </a:p>
        </p:txBody>
      </p:sp>
    </p:spTree>
    <p:extLst>
      <p:ext uri="{BB962C8B-B14F-4D97-AF65-F5344CB8AC3E}">
        <p14:creationId xmlns:p14="http://schemas.microsoft.com/office/powerpoint/2010/main" val="381965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“魔术”内存和寄存器文件</a:t>
            </a:r>
          </a:p>
          <a:p>
            <a:r>
              <a:rPr lang="zh-CN" altLang="en-US" dirty="0"/>
              <a:t>组合读</a:t>
            </a:r>
          </a:p>
          <a:p>
            <a:r>
              <a:rPr lang="en-US" altLang="zh-CN" dirty="0"/>
              <a:t>--</a:t>
            </a:r>
            <a:r>
              <a:rPr lang="zh-CN" altLang="en-US" dirty="0"/>
              <a:t>读取数据端口的输出是寄存器文件内容和相应读取选择端口的组合函数</a:t>
            </a:r>
          </a:p>
          <a:p>
            <a:r>
              <a:rPr lang="zh-CN" altLang="en-US" dirty="0"/>
              <a:t>同步写入</a:t>
            </a:r>
          </a:p>
          <a:p>
            <a:r>
              <a:rPr lang="en-US" altLang="zh-CN" dirty="0"/>
              <a:t>--</a:t>
            </a:r>
            <a:r>
              <a:rPr lang="zh-CN" altLang="en-US" dirty="0"/>
              <a:t>当断言写启用时，所选寄存器在正边缘时钟转换时更新</a:t>
            </a:r>
          </a:p>
          <a:p>
            <a:r>
              <a:rPr lang="en-US" altLang="zh-CN" dirty="0"/>
              <a:t>----</a:t>
            </a:r>
            <a:r>
              <a:rPr lang="zh-CN" altLang="en-US" dirty="0"/>
              <a:t>不能影响时钟边缘之间的读取输出</a:t>
            </a:r>
          </a:p>
          <a:p>
            <a:r>
              <a:rPr lang="en-US" altLang="zh-CN" dirty="0"/>
              <a:t>----</a:t>
            </a:r>
            <a:r>
              <a:rPr lang="zh-CN" altLang="en-US" dirty="0"/>
              <a:t>会影响时钟边缘的读取输出（但谁在乎呢？）</a:t>
            </a:r>
          </a:p>
          <a:p>
            <a:r>
              <a:rPr lang="zh-CN" altLang="en-US" dirty="0"/>
              <a:t>单周期同步存储器</a:t>
            </a:r>
          </a:p>
          <a:p>
            <a:r>
              <a:rPr lang="en-US" altLang="zh-CN" dirty="0"/>
              <a:t>--</a:t>
            </a:r>
            <a:r>
              <a:rPr lang="zh-CN" altLang="en-US" dirty="0"/>
              <a:t>将其与告诉数据何时准备好的内存进行对比</a:t>
            </a:r>
          </a:p>
          <a:p>
            <a:r>
              <a:rPr lang="en-US" altLang="zh-CN" dirty="0"/>
              <a:t>--</a:t>
            </a:r>
            <a:r>
              <a:rPr lang="en-US" altLang="zh-CN" dirty="0" err="1"/>
              <a:t>i</a:t>
            </a:r>
            <a:r>
              <a:rPr lang="zh-CN" altLang="en-US" dirty="0"/>
              <a:t>、 就绪位：表示读或写操作已完成</a:t>
            </a:r>
          </a:p>
        </p:txBody>
      </p:sp>
      <p:sp>
        <p:nvSpPr>
          <p:cNvPr id="4" name="灯片编号占位符 3"/>
          <p:cNvSpPr>
            <a:spLocks noGrp="1"/>
          </p:cNvSpPr>
          <p:nvPr>
            <p:ph type="sldNum" sz="quarter" idx="5"/>
          </p:nvPr>
        </p:nvSpPr>
        <p:spPr/>
        <p:txBody>
          <a:bodyPr/>
          <a:lstStyle/>
          <a:p>
            <a:fld id="{57676F42-9BAD-4ADC-9380-BAF04DBAEE78}" type="slidenum">
              <a:rPr lang="en-US" smtClean="0"/>
              <a:pPr/>
              <a:t>14</a:t>
            </a:fld>
            <a:endParaRPr lang="en-US"/>
          </a:p>
        </p:txBody>
      </p:sp>
    </p:spTree>
    <p:extLst>
      <p:ext uri="{BB962C8B-B14F-4D97-AF65-F5344CB8AC3E}">
        <p14:creationId xmlns:p14="http://schemas.microsoft.com/office/powerpoint/2010/main" val="1635842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一般步骤</a:t>
            </a:r>
          </a:p>
          <a:p>
            <a:r>
              <a:rPr lang="zh-CN" altLang="en-US" dirty="0"/>
              <a:t>指令提取（</a:t>
            </a:r>
            <a:r>
              <a:rPr lang="en-US" altLang="zh-CN" dirty="0"/>
              <a:t>IF</a:t>
            </a:r>
            <a:r>
              <a:rPr lang="zh-CN" altLang="en-US" dirty="0"/>
              <a:t>）</a:t>
            </a:r>
          </a:p>
          <a:p>
            <a:r>
              <a:rPr lang="zh-CN" altLang="en-US" dirty="0"/>
              <a:t>指令解码和寄存器操作数提取（</a:t>
            </a:r>
            <a:r>
              <a:rPr lang="en-US" altLang="zh-CN" dirty="0"/>
              <a:t>ID/RF</a:t>
            </a:r>
            <a:r>
              <a:rPr lang="zh-CN" altLang="en-US" dirty="0"/>
              <a:t>）</a:t>
            </a:r>
          </a:p>
          <a:p>
            <a:r>
              <a:rPr lang="zh-CN" altLang="en-US" dirty="0"/>
              <a:t>执行</a:t>
            </a:r>
            <a:r>
              <a:rPr lang="en-US" altLang="zh-CN" dirty="0"/>
              <a:t>/</a:t>
            </a:r>
            <a:r>
              <a:rPr lang="zh-CN" altLang="en-US" dirty="0"/>
              <a:t>评估内存地址（</a:t>
            </a:r>
            <a:r>
              <a:rPr lang="en-US" altLang="zh-CN" dirty="0"/>
              <a:t>EX/AG</a:t>
            </a:r>
            <a:r>
              <a:rPr lang="zh-CN" altLang="en-US" dirty="0"/>
              <a:t>）</a:t>
            </a:r>
          </a:p>
          <a:p>
            <a:r>
              <a:rPr lang="zh-CN" altLang="en-US" dirty="0"/>
              <a:t>内存操作数提取（</a:t>
            </a:r>
            <a:r>
              <a:rPr lang="en-US" altLang="zh-CN" dirty="0"/>
              <a:t>MEM</a:t>
            </a:r>
            <a:r>
              <a:rPr lang="zh-CN" altLang="en-US" dirty="0"/>
              <a:t>）</a:t>
            </a:r>
          </a:p>
          <a:p>
            <a:r>
              <a:rPr lang="zh-CN" altLang="en-US" dirty="0"/>
              <a:t>存储</a:t>
            </a:r>
            <a:r>
              <a:rPr lang="en-US" altLang="zh-CN" dirty="0"/>
              <a:t>/</a:t>
            </a:r>
            <a:r>
              <a:rPr lang="zh-CN" altLang="en-US" dirty="0"/>
              <a:t>写回结果（</a:t>
            </a:r>
            <a:r>
              <a:rPr lang="en-US" altLang="zh-CN" dirty="0"/>
              <a:t>WB</a:t>
            </a:r>
            <a:r>
              <a:rPr lang="zh-CN" altLang="en-US" dirty="0"/>
              <a:t>）</a:t>
            </a:r>
          </a:p>
        </p:txBody>
      </p:sp>
      <p:sp>
        <p:nvSpPr>
          <p:cNvPr id="4" name="灯片编号占位符 3"/>
          <p:cNvSpPr>
            <a:spLocks noGrp="1"/>
          </p:cNvSpPr>
          <p:nvPr>
            <p:ph type="sldNum" sz="quarter" idx="5"/>
          </p:nvPr>
        </p:nvSpPr>
        <p:spPr/>
        <p:txBody>
          <a:bodyPr/>
          <a:lstStyle/>
          <a:p>
            <a:fld id="{57676F42-9BAD-4ADC-9380-BAF04DBAEE78}" type="slidenum">
              <a:rPr lang="en-US" smtClean="0"/>
              <a:pPr/>
              <a:t>15</a:t>
            </a:fld>
            <a:endParaRPr lang="en-US"/>
          </a:p>
        </p:txBody>
      </p:sp>
    </p:spTree>
    <p:extLst>
      <p:ext uri="{BB962C8B-B14F-4D97-AF65-F5344CB8AC3E}">
        <p14:creationId xmlns:p14="http://schemas.microsoft.com/office/powerpoint/2010/main" val="2862855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算术和逻辑指令的单周期数据路径</a:t>
            </a:r>
          </a:p>
        </p:txBody>
      </p:sp>
      <p:sp>
        <p:nvSpPr>
          <p:cNvPr id="4" name="灯片编号占位符 3"/>
          <p:cNvSpPr>
            <a:spLocks noGrp="1"/>
          </p:cNvSpPr>
          <p:nvPr>
            <p:ph type="sldNum" sz="quarter" idx="5"/>
          </p:nvPr>
        </p:nvSpPr>
        <p:spPr/>
        <p:txBody>
          <a:bodyPr/>
          <a:lstStyle/>
          <a:p>
            <a:fld id="{57676F42-9BAD-4ADC-9380-BAF04DBAEE78}" type="slidenum">
              <a:rPr lang="en-US" smtClean="0"/>
              <a:pPr/>
              <a:t>17</a:t>
            </a:fld>
            <a:endParaRPr lang="en-US"/>
          </a:p>
        </p:txBody>
      </p:sp>
    </p:spTree>
    <p:extLst>
      <p:ext uri="{BB962C8B-B14F-4D97-AF65-F5344CB8AC3E}">
        <p14:creationId xmlns:p14="http://schemas.microsoft.com/office/powerpoint/2010/main" val="2840337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用于数据移动指令的单周期数据路径</a:t>
            </a:r>
          </a:p>
        </p:txBody>
      </p:sp>
      <p:sp>
        <p:nvSpPr>
          <p:cNvPr id="4" name="灯片编号占位符 3"/>
          <p:cNvSpPr>
            <a:spLocks noGrp="1"/>
          </p:cNvSpPr>
          <p:nvPr>
            <p:ph type="sldNum" sz="quarter" idx="5"/>
          </p:nvPr>
        </p:nvSpPr>
        <p:spPr/>
        <p:txBody>
          <a:bodyPr/>
          <a:lstStyle/>
          <a:p>
            <a:fld id="{57676F42-9BAD-4ADC-9380-BAF04DBAEE78}" type="slidenum">
              <a:rPr lang="en-US" smtClean="0"/>
              <a:pPr/>
              <a:t>22</a:t>
            </a:fld>
            <a:endParaRPr lang="en-US"/>
          </a:p>
        </p:txBody>
      </p:sp>
    </p:spTree>
    <p:extLst>
      <p:ext uri="{BB962C8B-B14F-4D97-AF65-F5344CB8AC3E}">
        <p14:creationId xmlns:p14="http://schemas.microsoft.com/office/powerpoint/2010/main" val="114457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控制流指令的单周期数据路径</a:t>
            </a:r>
          </a:p>
        </p:txBody>
      </p:sp>
      <p:sp>
        <p:nvSpPr>
          <p:cNvPr id="4" name="灯片编号占位符 3"/>
          <p:cNvSpPr>
            <a:spLocks noGrp="1"/>
          </p:cNvSpPr>
          <p:nvPr>
            <p:ph type="sldNum" sz="quarter" idx="5"/>
          </p:nvPr>
        </p:nvSpPr>
        <p:spPr/>
        <p:txBody>
          <a:bodyPr/>
          <a:lstStyle/>
          <a:p>
            <a:fld id="{57676F42-9BAD-4ADC-9380-BAF04DBAEE78}" type="slidenum">
              <a:rPr lang="en-US" smtClean="0"/>
              <a:pPr/>
              <a:t>29</a:t>
            </a:fld>
            <a:endParaRPr lang="en-US"/>
          </a:p>
        </p:txBody>
      </p:sp>
    </p:spTree>
    <p:extLst>
      <p:ext uri="{BB962C8B-B14F-4D97-AF65-F5344CB8AC3E}">
        <p14:creationId xmlns:p14="http://schemas.microsoft.com/office/powerpoint/2010/main" val="34821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处理指令意味着什么？</a:t>
            </a:r>
          </a:p>
          <a:p>
            <a:r>
              <a:rPr lang="zh-CN" altLang="en-US" dirty="0"/>
              <a:t>还记得冯</a:t>
            </a:r>
            <a:r>
              <a:rPr lang="en-US" altLang="zh-CN" dirty="0"/>
              <a:t>·</a:t>
            </a:r>
            <a:r>
              <a:rPr lang="zh-CN" altLang="en-US" dirty="0"/>
              <a:t>诺依曼模型吗</a:t>
            </a:r>
          </a:p>
          <a:p>
            <a:r>
              <a:rPr lang="en-US" altLang="zh-CN" dirty="0"/>
              <a:t>A=</a:t>
            </a:r>
            <a:r>
              <a:rPr lang="zh-CN" altLang="en-US" dirty="0"/>
              <a:t>指令处理前的架构（程序员可见）状态</a:t>
            </a:r>
          </a:p>
          <a:p>
            <a:r>
              <a:rPr lang="zh-CN" altLang="en-US" dirty="0"/>
              <a:t>过程指令</a:t>
            </a:r>
          </a:p>
          <a:p>
            <a:r>
              <a:rPr lang="en-US" altLang="zh-CN" dirty="0"/>
              <a:t>A’=</a:t>
            </a:r>
            <a:r>
              <a:rPr lang="zh-CN" altLang="en-US" dirty="0"/>
              <a:t>指令处理后的体系结构（程序员可见）状态</a:t>
            </a:r>
          </a:p>
          <a:p>
            <a:r>
              <a:rPr lang="zh-CN" altLang="en-US" dirty="0"/>
              <a:t>处理指令：根据指令的</a:t>
            </a:r>
            <a:r>
              <a:rPr lang="en-US" altLang="zh-CN" dirty="0"/>
              <a:t>ISA</a:t>
            </a:r>
            <a:r>
              <a:rPr lang="zh-CN" altLang="en-US" dirty="0"/>
              <a:t>规范将</a:t>
            </a:r>
            <a:r>
              <a:rPr lang="en-US" altLang="zh-CN" dirty="0"/>
              <a:t>A</a:t>
            </a:r>
            <a:r>
              <a:rPr lang="zh-CN" altLang="en-US" dirty="0"/>
              <a:t>转换为</a:t>
            </a:r>
            <a:r>
              <a:rPr lang="en-US" altLang="zh-CN" dirty="0"/>
              <a:t>A’</a:t>
            </a:r>
            <a:endParaRPr lang="zh-CN" altLang="en-US" dirty="0"/>
          </a:p>
        </p:txBody>
      </p:sp>
      <p:sp>
        <p:nvSpPr>
          <p:cNvPr id="4" name="灯片编号占位符 3"/>
          <p:cNvSpPr>
            <a:spLocks noGrp="1"/>
          </p:cNvSpPr>
          <p:nvPr>
            <p:ph type="sldNum" sz="quarter" idx="10"/>
          </p:nvPr>
        </p:nvSpPr>
        <p:spPr/>
        <p:txBody>
          <a:bodyPr/>
          <a:lstStyle/>
          <a:p>
            <a:fld id="{57676F42-9BAD-4ADC-9380-BAF04DBAEE78}" type="slidenum">
              <a:rPr lang="en-US" smtClean="0"/>
              <a:pPr/>
              <a:t>2</a:t>
            </a:fld>
            <a:endParaRPr lang="en-US"/>
          </a:p>
        </p:txBody>
      </p:sp>
    </p:spTree>
    <p:extLst>
      <p:ext uri="{BB962C8B-B14F-4D97-AF65-F5344CB8AC3E}">
        <p14:creationId xmlns:p14="http://schemas.microsoft.com/office/powerpoint/2010/main" val="284586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ISA</a:t>
            </a:r>
            <a:r>
              <a:rPr lang="zh-CN" altLang="en-US" dirty="0"/>
              <a:t>抽象地指定了“</a:t>
            </a:r>
            <a:r>
              <a:rPr lang="en-US" altLang="zh-CN" dirty="0"/>
              <a:t>A”</a:t>
            </a:r>
            <a:r>
              <a:rPr lang="zh-CN" altLang="en-US" dirty="0"/>
              <a:t>应该是什么，给出了一条指令和一个</a:t>
            </a:r>
          </a:p>
          <a:p>
            <a:r>
              <a:rPr lang="en-US" altLang="zh-CN" dirty="0"/>
              <a:t>-</a:t>
            </a:r>
            <a:r>
              <a:rPr lang="zh-CN" altLang="en-US" dirty="0"/>
              <a:t>它定义了一个抽象的有限状态机，其中</a:t>
            </a:r>
          </a:p>
          <a:p>
            <a:r>
              <a:rPr lang="en-US" altLang="zh-CN" dirty="0"/>
              <a:t>---</a:t>
            </a:r>
            <a:r>
              <a:rPr lang="zh-CN" altLang="en-US" dirty="0"/>
              <a:t>状态</a:t>
            </a:r>
            <a:r>
              <a:rPr lang="en-US" altLang="zh-CN" dirty="0"/>
              <a:t>=</a:t>
            </a:r>
            <a:r>
              <a:rPr lang="zh-CN" altLang="en-US" dirty="0"/>
              <a:t>程序员可见状态</a:t>
            </a:r>
          </a:p>
          <a:p>
            <a:r>
              <a:rPr lang="en-US" altLang="zh-CN" dirty="0"/>
              <a:t>---</a:t>
            </a:r>
            <a:r>
              <a:rPr lang="zh-CN" altLang="en-US" dirty="0"/>
              <a:t>下一状态逻辑</a:t>
            </a:r>
            <a:r>
              <a:rPr lang="en-US" altLang="zh-CN" dirty="0"/>
              <a:t>=</a:t>
            </a:r>
            <a:r>
              <a:rPr lang="zh-CN" altLang="en-US" dirty="0"/>
              <a:t>指令执行规范</a:t>
            </a:r>
          </a:p>
          <a:p>
            <a:r>
              <a:rPr lang="en-US" altLang="zh-CN" dirty="0"/>
              <a:t>-</a:t>
            </a:r>
            <a:r>
              <a:rPr lang="zh-CN" altLang="en-US" dirty="0"/>
              <a:t>从</a:t>
            </a:r>
            <a:r>
              <a:rPr lang="en-US" altLang="zh-CN" dirty="0"/>
              <a:t>ISA</a:t>
            </a:r>
            <a:r>
              <a:rPr lang="zh-CN" altLang="en-US" dirty="0"/>
              <a:t>的角度来看，不存在“中间状态”</a:t>
            </a:r>
          </a:p>
          <a:p>
            <a:r>
              <a:rPr lang="zh-CN" altLang="en-US" dirty="0"/>
              <a:t>在指令执行期间在</a:t>
            </a:r>
            <a:r>
              <a:rPr lang="en-US" altLang="zh-CN" dirty="0"/>
              <a:t>A</a:t>
            </a:r>
            <a:r>
              <a:rPr lang="zh-CN" altLang="en-US" dirty="0"/>
              <a:t>和</a:t>
            </a:r>
            <a:r>
              <a:rPr lang="en-US" altLang="zh-CN" dirty="0"/>
              <a:t>A</a:t>
            </a:r>
            <a:r>
              <a:rPr lang="zh-CN" altLang="en-US" dirty="0"/>
              <a:t>之间</a:t>
            </a:r>
          </a:p>
          <a:p>
            <a:r>
              <a:rPr lang="zh-CN" altLang="en-US" dirty="0"/>
              <a:t>每个指令一个状态转换</a:t>
            </a:r>
          </a:p>
          <a:p>
            <a:r>
              <a:rPr lang="zh-CN" altLang="en-US" dirty="0"/>
              <a:t>微体系结构实现了如何将</a:t>
            </a:r>
            <a:r>
              <a:rPr lang="en-US" altLang="zh-CN" dirty="0"/>
              <a:t>A</a:t>
            </a:r>
            <a:r>
              <a:rPr lang="zh-CN" altLang="en-US" dirty="0"/>
              <a:t>转换为</a:t>
            </a:r>
          </a:p>
          <a:p>
            <a:r>
              <a:rPr lang="zh-CN" altLang="en-US" dirty="0"/>
              <a:t>在实现中有很多选择</a:t>
            </a:r>
          </a:p>
          <a:p>
            <a:r>
              <a:rPr lang="zh-CN" altLang="en-US" dirty="0"/>
              <a:t>我们可以让程序员看不见状态来优化指令执行速度：每条指令有多个状态转换</a:t>
            </a:r>
          </a:p>
          <a:p>
            <a:r>
              <a:rPr lang="zh-CN" altLang="en-US" dirty="0"/>
              <a:t>选择</a:t>
            </a:r>
            <a:r>
              <a:rPr lang="en-US" altLang="zh-CN" dirty="0"/>
              <a:t>1</a:t>
            </a:r>
            <a:r>
              <a:rPr lang="zh-CN" altLang="en-US" dirty="0"/>
              <a:t>：</a:t>
            </a:r>
            <a:r>
              <a:rPr lang="en-US" altLang="zh-CN" dirty="0"/>
              <a:t>A A'</a:t>
            </a:r>
            <a:r>
              <a:rPr lang="zh-CN" altLang="en-US" dirty="0"/>
              <a:t>（在单个时钟周期内将</a:t>
            </a:r>
            <a:r>
              <a:rPr lang="en-US" altLang="zh-CN" dirty="0"/>
              <a:t>A</a:t>
            </a:r>
            <a:r>
              <a:rPr lang="zh-CN" altLang="en-US" dirty="0"/>
              <a:t>转换为</a:t>
            </a:r>
            <a:r>
              <a:rPr lang="en-US" altLang="zh-CN" dirty="0"/>
              <a:t>A</a:t>
            </a:r>
            <a:r>
              <a:rPr lang="zh-CN" altLang="en-US" dirty="0"/>
              <a:t>）</a:t>
            </a:r>
          </a:p>
          <a:p>
            <a:r>
              <a:rPr lang="zh-CN" altLang="en-US" dirty="0"/>
              <a:t>选择</a:t>
            </a:r>
            <a:r>
              <a:rPr lang="en-US" altLang="zh-CN" dirty="0"/>
              <a:t>2</a:t>
            </a:r>
            <a:r>
              <a:rPr lang="zh-CN" altLang="en-US" dirty="0"/>
              <a:t>：</a:t>
            </a:r>
            <a:r>
              <a:rPr lang="en-US" altLang="zh-CN" dirty="0"/>
              <a:t>A A+MS1 A+MS2 A+MS3 A'</a:t>
            </a:r>
            <a:r>
              <a:rPr lang="zh-CN" altLang="en-US" dirty="0"/>
              <a:t>（采用多个时钟周期将</a:t>
            </a:r>
            <a:r>
              <a:rPr lang="en-US" altLang="zh-CN" dirty="0"/>
              <a:t>A</a:t>
            </a:r>
            <a:r>
              <a:rPr lang="zh-CN" altLang="en-US" dirty="0"/>
              <a:t>转换为</a:t>
            </a:r>
            <a:r>
              <a:rPr lang="en-US" altLang="zh-CN" dirty="0"/>
              <a:t>A'</a:t>
            </a:r>
            <a:r>
              <a:rPr lang="zh-CN" altLang="en-US" dirty="0"/>
              <a:t>）</a:t>
            </a:r>
          </a:p>
        </p:txBody>
      </p:sp>
      <p:sp>
        <p:nvSpPr>
          <p:cNvPr id="4" name="灯片编号占位符 3"/>
          <p:cNvSpPr>
            <a:spLocks noGrp="1"/>
          </p:cNvSpPr>
          <p:nvPr>
            <p:ph type="sldNum" sz="quarter" idx="5"/>
          </p:nvPr>
        </p:nvSpPr>
        <p:spPr/>
        <p:txBody>
          <a:bodyPr/>
          <a:lstStyle/>
          <a:p>
            <a:fld id="{57676F42-9BAD-4ADC-9380-BAF04DBAEE78}" type="slidenum">
              <a:rPr lang="en-US" smtClean="0"/>
              <a:pPr/>
              <a:t>3</a:t>
            </a:fld>
            <a:endParaRPr lang="en-US"/>
          </a:p>
        </p:txBody>
      </p:sp>
    </p:spTree>
    <p:extLst>
      <p:ext uri="{BB962C8B-B14F-4D97-AF65-F5344CB8AC3E}">
        <p14:creationId xmlns:p14="http://schemas.microsoft.com/office/powerpoint/2010/main" val="3544393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每一条指令执行一个时钟周期</a:t>
            </a:r>
          </a:p>
          <a:p>
            <a:r>
              <a:rPr lang="zh-CN" altLang="en-US" dirty="0"/>
              <a:t>只有组合逻辑用于实现指令执行</a:t>
            </a:r>
          </a:p>
          <a:p>
            <a:r>
              <a:rPr lang="en-US" altLang="zh-CN" dirty="0"/>
              <a:t>---</a:t>
            </a:r>
            <a:r>
              <a:rPr lang="zh-CN" altLang="en-US" dirty="0"/>
              <a:t>没有中间的、程序员不可见的状态更新</a:t>
            </a:r>
          </a:p>
          <a:p>
            <a:r>
              <a:rPr lang="en-US" altLang="zh-CN" dirty="0"/>
              <a:t>A=</a:t>
            </a:r>
            <a:r>
              <a:rPr lang="zh-CN" altLang="en-US" dirty="0"/>
              <a:t>时钟周期开始时的架构（程序员可见）状态</a:t>
            </a:r>
          </a:p>
          <a:p>
            <a:r>
              <a:rPr lang="zh-CN" altLang="en-US" dirty="0"/>
              <a:t>在一个时钟周期内处理指令</a:t>
            </a:r>
          </a:p>
          <a:p>
            <a:r>
              <a:rPr lang="en-US" altLang="zh-CN" dirty="0"/>
              <a:t>A'=</a:t>
            </a:r>
            <a:r>
              <a:rPr lang="zh-CN" altLang="en-US" dirty="0"/>
              <a:t>时钟周期结束时的体系结构（程序员可见）状态</a:t>
            </a:r>
          </a:p>
        </p:txBody>
      </p:sp>
      <p:sp>
        <p:nvSpPr>
          <p:cNvPr id="4" name="灯片编号占位符 3"/>
          <p:cNvSpPr>
            <a:spLocks noGrp="1"/>
          </p:cNvSpPr>
          <p:nvPr>
            <p:ph type="sldNum" sz="quarter" idx="5"/>
          </p:nvPr>
        </p:nvSpPr>
        <p:spPr/>
        <p:txBody>
          <a:bodyPr/>
          <a:lstStyle/>
          <a:p>
            <a:fld id="{57676F42-9BAD-4ADC-9380-BAF04DBAEE78}" type="slidenum">
              <a:rPr lang="en-US" smtClean="0"/>
              <a:pPr/>
              <a:t>4</a:t>
            </a:fld>
            <a:endParaRPr lang="en-US"/>
          </a:p>
        </p:txBody>
      </p:sp>
    </p:spTree>
    <p:extLst>
      <p:ext uri="{BB962C8B-B14F-4D97-AF65-F5344CB8AC3E}">
        <p14:creationId xmlns:p14="http://schemas.microsoft.com/office/powerpoint/2010/main" val="2773516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单循环机器</a:t>
            </a:r>
          </a:p>
          <a:p>
            <a:r>
              <a:rPr lang="en-US" altLang="zh-CN" dirty="0"/>
              <a:t>--</a:t>
            </a:r>
            <a:r>
              <a:rPr lang="zh-CN" altLang="en-US" dirty="0"/>
              <a:t>每条指令都有一个时钟周期</a:t>
            </a:r>
          </a:p>
          <a:p>
            <a:r>
              <a:rPr lang="en-US" altLang="zh-CN" dirty="0"/>
              <a:t>--</a:t>
            </a:r>
            <a:r>
              <a:rPr lang="zh-CN" altLang="en-US" dirty="0"/>
              <a:t>在指令执行结束时进行的所有状态更新</a:t>
            </a:r>
          </a:p>
          <a:p>
            <a:r>
              <a:rPr lang="en-US" altLang="zh-CN" dirty="0"/>
              <a:t>--</a:t>
            </a:r>
            <a:r>
              <a:rPr lang="zh-CN" altLang="en-US" dirty="0"/>
              <a:t>最大的缺点：最慢的指令决定了周期时间 长时钟周期时间</a:t>
            </a:r>
          </a:p>
          <a:p>
            <a:r>
              <a:rPr lang="zh-CN" altLang="en-US" dirty="0"/>
              <a:t>多周期机器</a:t>
            </a:r>
          </a:p>
          <a:p>
            <a:r>
              <a:rPr lang="en-US" altLang="zh-CN" dirty="0"/>
              <a:t>--</a:t>
            </a:r>
            <a:r>
              <a:rPr lang="zh-CN" altLang="en-US" dirty="0"/>
              <a:t>分为多个周期</a:t>
            </a:r>
            <a:r>
              <a:rPr lang="en-US" altLang="zh-CN" dirty="0"/>
              <a:t>/</a:t>
            </a:r>
            <a:r>
              <a:rPr lang="zh-CN" altLang="en-US" dirty="0"/>
              <a:t>阶段的指令处理</a:t>
            </a:r>
          </a:p>
          <a:p>
            <a:r>
              <a:rPr lang="en-US" altLang="zh-CN" dirty="0"/>
              <a:t>--</a:t>
            </a:r>
            <a:r>
              <a:rPr lang="zh-CN" altLang="en-US" dirty="0"/>
              <a:t>可以在指令执行期间进行状态更新</a:t>
            </a:r>
          </a:p>
          <a:p>
            <a:r>
              <a:rPr lang="en-US" altLang="zh-CN" dirty="0"/>
              <a:t>--</a:t>
            </a:r>
            <a:r>
              <a:rPr lang="zh-CN" altLang="en-US" dirty="0"/>
              <a:t>仅在指令执行结束时进行的体系结构状态更新</a:t>
            </a:r>
          </a:p>
          <a:p>
            <a:r>
              <a:rPr lang="en-US" altLang="zh-CN" dirty="0"/>
              <a:t>--</a:t>
            </a:r>
            <a:r>
              <a:rPr lang="zh-CN" altLang="en-US" dirty="0"/>
              <a:t>相对于单循环的优势：最慢的“阶段”决定循环时间</a:t>
            </a:r>
          </a:p>
          <a:p>
            <a:r>
              <a:rPr lang="zh-CN" altLang="en-US" dirty="0"/>
              <a:t>单周期和多周期机器实际上都遵循微体系结构级别的冯</a:t>
            </a:r>
            <a:r>
              <a:rPr lang="en-US" altLang="zh-CN" dirty="0"/>
              <a:t>·</a:t>
            </a:r>
            <a:r>
              <a:rPr lang="zh-CN" altLang="en-US" dirty="0"/>
              <a:t>诺依曼模型</a:t>
            </a:r>
          </a:p>
        </p:txBody>
      </p:sp>
      <p:sp>
        <p:nvSpPr>
          <p:cNvPr id="4" name="灯片编号占位符 3"/>
          <p:cNvSpPr>
            <a:spLocks noGrp="1"/>
          </p:cNvSpPr>
          <p:nvPr>
            <p:ph type="sldNum" sz="quarter" idx="5"/>
          </p:nvPr>
        </p:nvSpPr>
        <p:spPr/>
        <p:txBody>
          <a:bodyPr/>
          <a:lstStyle/>
          <a:p>
            <a:fld id="{57676F42-9BAD-4ADC-9380-BAF04DBAEE78}" type="slidenum">
              <a:rPr lang="en-US" smtClean="0"/>
              <a:pPr/>
              <a:t>6</a:t>
            </a:fld>
            <a:endParaRPr lang="en-US"/>
          </a:p>
        </p:txBody>
      </p:sp>
    </p:spTree>
    <p:extLst>
      <p:ext uri="{BB962C8B-B14F-4D97-AF65-F5344CB8AC3E}">
        <p14:creationId xmlns:p14="http://schemas.microsoft.com/office/powerpoint/2010/main" val="70893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指令在“控制单元”的指导下逐步处理。</a:t>
            </a:r>
          </a:p>
          <a:p>
            <a:r>
              <a:rPr lang="zh-CN" altLang="en-US" dirty="0"/>
              <a:t>指令周期：处理指令的步骤顺序</a:t>
            </a:r>
          </a:p>
          <a:p>
            <a:r>
              <a:rPr lang="zh-CN" altLang="en-US" dirty="0"/>
              <a:t>基本上分为六个阶段：</a:t>
            </a:r>
          </a:p>
          <a:p>
            <a:endParaRPr lang="en-US" altLang="zh-CN" dirty="0"/>
          </a:p>
          <a:p>
            <a:r>
              <a:rPr lang="zh-CN" altLang="en-US" dirty="0"/>
              <a:t>取来</a:t>
            </a:r>
          </a:p>
          <a:p>
            <a:r>
              <a:rPr lang="zh-CN" altLang="en-US" dirty="0"/>
              <a:t>解码</a:t>
            </a:r>
          </a:p>
          <a:p>
            <a:r>
              <a:rPr lang="zh-CN" altLang="en-US" dirty="0"/>
              <a:t>评估地址</a:t>
            </a:r>
          </a:p>
          <a:p>
            <a:r>
              <a:rPr lang="zh-CN" altLang="en-US" dirty="0"/>
              <a:t>获取操作数</a:t>
            </a:r>
          </a:p>
          <a:p>
            <a:r>
              <a:rPr lang="zh-CN" altLang="en-US" dirty="0"/>
              <a:t>处决</a:t>
            </a:r>
          </a:p>
          <a:p>
            <a:r>
              <a:rPr lang="zh-CN" altLang="en-US" dirty="0"/>
              <a:t>存储结果</a:t>
            </a:r>
          </a:p>
          <a:p>
            <a:endParaRPr lang="en-US" altLang="zh-CN" dirty="0"/>
          </a:p>
          <a:p>
            <a:r>
              <a:rPr lang="zh-CN" altLang="en-US" dirty="0"/>
              <a:t>并非所有说明都需要全部六个阶段</a:t>
            </a:r>
          </a:p>
        </p:txBody>
      </p:sp>
      <p:sp>
        <p:nvSpPr>
          <p:cNvPr id="4" name="灯片编号占位符 3"/>
          <p:cNvSpPr>
            <a:spLocks noGrp="1"/>
          </p:cNvSpPr>
          <p:nvPr>
            <p:ph type="sldNum" sz="quarter" idx="5"/>
          </p:nvPr>
        </p:nvSpPr>
        <p:spPr/>
        <p:txBody>
          <a:bodyPr/>
          <a:lstStyle/>
          <a:p>
            <a:fld id="{57676F42-9BAD-4ADC-9380-BAF04DBAEE78}" type="slidenum">
              <a:rPr lang="en-US" smtClean="0"/>
              <a:pPr/>
              <a:t>7</a:t>
            </a:fld>
            <a:endParaRPr lang="en-US"/>
          </a:p>
        </p:txBody>
      </p:sp>
    </p:spTree>
    <p:extLst>
      <p:ext uri="{BB962C8B-B14F-4D97-AF65-F5344CB8AC3E}">
        <p14:creationId xmlns:p14="http://schemas.microsoft.com/office/powerpoint/2010/main" val="100602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单循环机器：</a:t>
            </a:r>
          </a:p>
          <a:p>
            <a:r>
              <a:rPr lang="zh-CN" altLang="en-US" dirty="0"/>
              <a:t>指令处理周期的所有六个阶段都需要一个机器时钟周期才能完成</a:t>
            </a:r>
          </a:p>
          <a:p>
            <a:r>
              <a:rPr lang="zh-CN" altLang="en-US" dirty="0"/>
              <a:t>多循环机器：</a:t>
            </a:r>
          </a:p>
          <a:p>
            <a:r>
              <a:rPr lang="zh-CN" altLang="en-US" dirty="0"/>
              <a:t>指令处理周期的所有六个阶段可能需要多个机器时钟周期才能完成</a:t>
            </a:r>
          </a:p>
          <a:p>
            <a:r>
              <a:rPr lang="zh-CN" altLang="en-US" dirty="0"/>
              <a:t>事实上，每个阶段可能需要多个时钟周期才能完成</a:t>
            </a:r>
          </a:p>
        </p:txBody>
      </p:sp>
      <p:sp>
        <p:nvSpPr>
          <p:cNvPr id="4" name="灯片编号占位符 3"/>
          <p:cNvSpPr>
            <a:spLocks noGrp="1"/>
          </p:cNvSpPr>
          <p:nvPr>
            <p:ph type="sldNum" sz="quarter" idx="5"/>
          </p:nvPr>
        </p:nvSpPr>
        <p:spPr/>
        <p:txBody>
          <a:bodyPr/>
          <a:lstStyle/>
          <a:p>
            <a:fld id="{57676F42-9BAD-4ADC-9380-BAF04DBAEE78}" type="slidenum">
              <a:rPr lang="en-US" smtClean="0"/>
              <a:pPr/>
              <a:t>8</a:t>
            </a:fld>
            <a:endParaRPr lang="en-US"/>
          </a:p>
        </p:txBody>
      </p:sp>
    </p:spTree>
    <p:extLst>
      <p:ext uri="{BB962C8B-B14F-4D97-AF65-F5344CB8AC3E}">
        <p14:creationId xmlns:p14="http://schemas.microsoft.com/office/powerpoint/2010/main" val="2793016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指令将数据（</a:t>
            </a:r>
            <a:r>
              <a:rPr lang="en-US" altLang="zh-CN" dirty="0"/>
              <a:t>A</a:t>
            </a:r>
            <a:r>
              <a:rPr lang="zh-CN" altLang="en-US" dirty="0"/>
              <a:t>）转换为数据“（</a:t>
            </a:r>
            <a:r>
              <a:rPr lang="en-US" altLang="zh-CN" dirty="0"/>
              <a:t>A”</a:t>
            </a:r>
            <a:r>
              <a:rPr lang="zh-CN" altLang="en-US" dirty="0"/>
              <a:t>）</a:t>
            </a:r>
          </a:p>
          <a:p>
            <a:r>
              <a:rPr lang="zh-CN" altLang="en-US" dirty="0"/>
              <a:t>这种转换是由功能单元完成的</a:t>
            </a:r>
          </a:p>
          <a:p>
            <a:r>
              <a:rPr lang="en-US" altLang="zh-CN" dirty="0"/>
              <a:t>--</a:t>
            </a:r>
            <a:r>
              <a:rPr lang="zh-CN" altLang="en-US" dirty="0"/>
              <a:t>对数据进行“操作”的单元</a:t>
            </a:r>
          </a:p>
          <a:p>
            <a:r>
              <a:rPr lang="zh-CN" altLang="en-US" dirty="0"/>
              <a:t>需要告诉这些单位如何处理数据</a:t>
            </a:r>
          </a:p>
          <a:p>
            <a:r>
              <a:rPr lang="zh-CN" altLang="en-US" dirty="0"/>
              <a:t>指令处理引擎由两个组件组成</a:t>
            </a:r>
          </a:p>
          <a:p>
            <a:r>
              <a:rPr lang="en-US" altLang="zh-CN" dirty="0"/>
              <a:t>--</a:t>
            </a:r>
            <a:r>
              <a:rPr lang="zh-CN" altLang="en-US" dirty="0"/>
              <a:t>数据路径：由处理和转换数据信号的硬件元素组成</a:t>
            </a:r>
          </a:p>
          <a:p>
            <a:r>
              <a:rPr lang="en-US" altLang="zh-CN" dirty="0"/>
              <a:t>----</a:t>
            </a:r>
            <a:r>
              <a:rPr lang="zh-CN" altLang="en-US" dirty="0"/>
              <a:t>对数据进行操作的功能单元</a:t>
            </a:r>
          </a:p>
          <a:p>
            <a:r>
              <a:rPr lang="en-US" altLang="zh-CN" dirty="0"/>
              <a:t>----</a:t>
            </a:r>
            <a:r>
              <a:rPr lang="zh-CN" altLang="en-US" dirty="0"/>
              <a:t>使数据能够流入功能单元和寄存器的硬件结构（如导线和多路复用器）</a:t>
            </a:r>
          </a:p>
          <a:p>
            <a:r>
              <a:rPr lang="en-US" altLang="zh-CN" dirty="0"/>
              <a:t>----</a:t>
            </a:r>
            <a:r>
              <a:rPr lang="zh-CN" altLang="en-US" dirty="0"/>
              <a:t>存储数据的存储单元（如寄存器）</a:t>
            </a:r>
          </a:p>
          <a:p>
            <a:r>
              <a:rPr lang="en-US" altLang="zh-CN" dirty="0"/>
              <a:t>--</a:t>
            </a:r>
            <a:r>
              <a:rPr lang="zh-CN" altLang="en-US" dirty="0"/>
              <a:t>控制逻辑：由确定控制信号的硬件元素组成，即指定</a:t>
            </a:r>
            <a:r>
              <a:rPr lang="en-US" altLang="zh-CN" dirty="0" err="1"/>
              <a:t>datapath</a:t>
            </a:r>
            <a:r>
              <a:rPr lang="zh-CN" altLang="en-US" dirty="0"/>
              <a:t>元素对数据应做什么的信号</a:t>
            </a:r>
          </a:p>
        </p:txBody>
      </p:sp>
      <p:sp>
        <p:nvSpPr>
          <p:cNvPr id="4" name="灯片编号占位符 3"/>
          <p:cNvSpPr>
            <a:spLocks noGrp="1"/>
          </p:cNvSpPr>
          <p:nvPr>
            <p:ph type="sldNum" sz="quarter" idx="5"/>
          </p:nvPr>
        </p:nvSpPr>
        <p:spPr/>
        <p:txBody>
          <a:bodyPr/>
          <a:lstStyle/>
          <a:p>
            <a:fld id="{57676F42-9BAD-4ADC-9380-BAF04DBAEE78}" type="slidenum">
              <a:rPr lang="en-US" smtClean="0"/>
              <a:pPr/>
              <a:t>9</a:t>
            </a:fld>
            <a:endParaRPr lang="en-US"/>
          </a:p>
        </p:txBody>
      </p:sp>
    </p:spTree>
    <p:extLst>
      <p:ext uri="{BB962C8B-B14F-4D97-AF65-F5344CB8AC3E}">
        <p14:creationId xmlns:p14="http://schemas.microsoft.com/office/powerpoint/2010/main" val="2658022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单循环机器：</a:t>
            </a:r>
          </a:p>
          <a:p>
            <a:r>
              <a:rPr lang="en-US" altLang="zh-CN" dirty="0"/>
              <a:t>--</a:t>
            </a:r>
            <a:r>
              <a:rPr lang="zh-CN" altLang="en-US" dirty="0"/>
              <a:t>控制信号与数据信号在同一时钟周期内产生</a:t>
            </a:r>
          </a:p>
          <a:p>
            <a:r>
              <a:rPr lang="en-US" altLang="zh-CN" dirty="0"/>
              <a:t>--</a:t>
            </a:r>
            <a:r>
              <a:rPr lang="zh-CN" altLang="en-US" dirty="0"/>
              <a:t>与指令相关的一切都发生在一个时钟周期内</a:t>
            </a:r>
          </a:p>
          <a:p>
            <a:r>
              <a:rPr lang="zh-CN" altLang="en-US" dirty="0"/>
              <a:t>多循环机器：</a:t>
            </a:r>
          </a:p>
          <a:p>
            <a:r>
              <a:rPr lang="en-US" altLang="zh-CN" dirty="0"/>
              <a:t>--</a:t>
            </a:r>
            <a:r>
              <a:rPr lang="zh-CN" altLang="en-US" dirty="0"/>
              <a:t>下一个循环所需的控制信号可在上一个循环中产生</a:t>
            </a:r>
          </a:p>
          <a:p>
            <a:r>
              <a:rPr lang="en-US" altLang="zh-CN" dirty="0"/>
              <a:t>--</a:t>
            </a:r>
            <a:r>
              <a:rPr lang="zh-CN" altLang="en-US" dirty="0"/>
              <a:t>控制处理的延迟可以与数据路径操作的延迟重叠</a:t>
            </a:r>
          </a:p>
          <a:p>
            <a:r>
              <a:rPr lang="zh-CN" altLang="en-US" dirty="0"/>
              <a:t>我们将清楚地看到微程序多周期微体系结构的区别</a:t>
            </a:r>
          </a:p>
        </p:txBody>
      </p:sp>
      <p:sp>
        <p:nvSpPr>
          <p:cNvPr id="4" name="灯片编号占位符 3"/>
          <p:cNvSpPr>
            <a:spLocks noGrp="1"/>
          </p:cNvSpPr>
          <p:nvPr>
            <p:ph type="sldNum" sz="quarter" idx="5"/>
          </p:nvPr>
        </p:nvSpPr>
        <p:spPr/>
        <p:txBody>
          <a:bodyPr/>
          <a:lstStyle/>
          <a:p>
            <a:fld id="{57676F42-9BAD-4ADC-9380-BAF04DBAEE78}" type="slidenum">
              <a:rPr lang="en-US" smtClean="0"/>
              <a:pPr/>
              <a:t>10</a:t>
            </a:fld>
            <a:endParaRPr lang="en-US"/>
          </a:p>
        </p:txBody>
      </p:sp>
    </p:spTree>
    <p:extLst>
      <p:ext uri="{BB962C8B-B14F-4D97-AF65-F5344CB8AC3E}">
        <p14:creationId xmlns:p14="http://schemas.microsoft.com/office/powerpoint/2010/main" val="3765219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FFB3E04-27D9-46D0-8E5E-574105FE926A}" type="datetime1">
              <a:rPr lang="en-US" smtClean="0"/>
              <a:pPr/>
              <a:t>10/29/2021</a:t>
            </a:fld>
            <a:endParaRPr lang="en-US"/>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5AE38-4FE2-476F-AA29-FD0042468091}" type="datetime1">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1F6061-B959-4725-AE30-AE21542BD07F}" type="datetime1">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276CA-E5D3-415A-B499-5EA633AA3DAB}" type="datetime1">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381000" y="1219200"/>
            <a:ext cx="4191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19200"/>
            <a:ext cx="4191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381000" y="1219200"/>
            <a:ext cx="4191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24400" y="1219200"/>
            <a:ext cx="41910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692696"/>
            <a:ext cx="9144000" cy="576064"/>
          </a:xfrm>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870703-D0DB-4A3D-ABC1-9E0431DA8AAE}" type="datetime1">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CB630-68D3-414D-A4F1-D52DC56D80A2}" type="datetime1">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D3B9F0-29CA-4A58-A3D9-1C052DF9BA45}" type="datetime1">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6482E9-8412-4C19-8503-641E651FD71E}" type="datetime1">
              <a:rPr lang="en-US" smtClean="0"/>
              <a:pPr/>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D4580A-C8C9-4E4B-B69B-76B8547A83E7}" type="datetime1">
              <a:rPr lang="en-US" smtClean="0"/>
              <a:pPr/>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5B5B7-A1B6-4CB9-A312-C2E879147BB1}" type="datetime1">
              <a:rPr lang="en-US" smtClean="0"/>
              <a:pPr/>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0CB7FF-81EC-4713-8ACA-86CB1D8B9296}" type="datetime1">
              <a:rPr lang="en-US" smtClean="0"/>
              <a:pPr/>
              <a:t>10/29/2021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DDD87C-1DEC-40A5-9AB9-4C611B4D13B1}" type="datetime1">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92696"/>
            <a:ext cx="9144000" cy="5760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40769"/>
            <a:ext cx="8229600" cy="48965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9188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D5742-DAB5-4053-860F-1717404AFD38}" type="datetime1">
              <a:rPr lang="en-US" smtClean="0"/>
              <a:pPr/>
              <a:t>10/29/2021</a:t>
            </a:fld>
            <a:endParaRPr lang="en-US"/>
          </a:p>
        </p:txBody>
      </p:sp>
      <p:sp>
        <p:nvSpPr>
          <p:cNvPr id="5" name="Footer Placeholder 4"/>
          <p:cNvSpPr>
            <a:spLocks noGrp="1"/>
          </p:cNvSpPr>
          <p:nvPr>
            <p:ph type="ftr" sz="quarter" idx="3"/>
          </p:nvPr>
        </p:nvSpPr>
        <p:spPr>
          <a:xfrm>
            <a:off x="0" y="6597352"/>
            <a:ext cx="2895600" cy="260648"/>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3DA4-3E46-45AF-808A-D7FF9D1D755F}" type="slidenum">
              <a:rPr lang="en-US" smtClean="0"/>
              <a:pPr/>
              <a:t>‹#›</a:t>
            </a:fld>
            <a:endParaRPr lang="en-US"/>
          </a:p>
        </p:txBody>
      </p:sp>
      <p:cxnSp>
        <p:nvCxnSpPr>
          <p:cNvPr id="20" name="Straight Connector 19"/>
          <p:cNvCxnSpPr/>
          <p:nvPr userDrawn="1"/>
        </p:nvCxnSpPr>
        <p:spPr>
          <a:xfrm>
            <a:off x="0" y="620688"/>
            <a:ext cx="9144000" cy="1588"/>
          </a:xfrm>
          <a:prstGeom prst="line">
            <a:avLst/>
          </a:prstGeom>
          <a:ln/>
        </p:spPr>
        <p:style>
          <a:lnRef idx="3">
            <a:schemeClr val="accent1"/>
          </a:lnRef>
          <a:fillRef idx="0">
            <a:schemeClr val="accent1"/>
          </a:fillRef>
          <a:effectRef idx="2">
            <a:schemeClr val="accent1"/>
          </a:effectRef>
          <a:fontRef idx="minor">
            <a:schemeClr val="tx1"/>
          </a:fontRef>
        </p:style>
      </p:cxnSp>
      <p:sp>
        <p:nvSpPr>
          <p:cNvPr id="12" name="Rectangle 11"/>
          <p:cNvSpPr/>
          <p:nvPr userDrawn="1"/>
        </p:nvSpPr>
        <p:spPr>
          <a:xfrm>
            <a:off x="0" y="-10301"/>
            <a:ext cx="9144000" cy="692696"/>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 id="2147483662" r:id="rId14"/>
  </p:sldLayoutIdLst>
  <p:hf sldNum="0" hdr="0" ftr="0" dt="0"/>
  <p:txStyles>
    <p:titleStyle>
      <a:lvl1pPr algn="ctr" defTabSz="914400" rtl="0" eaLnBrk="1" latinLnBrk="0" hangingPunct="1">
        <a:spcBef>
          <a:spcPct val="0"/>
        </a:spcBef>
        <a:buNone/>
        <a:defRPr lang="en-US" sz="4400" kern="1200" dirty="0" smtClean="0">
          <a:solidFill>
            <a:schemeClr val="bg1"/>
          </a:solidFill>
          <a:latin typeface="+mn-lt"/>
          <a:ea typeface="+mn-ea"/>
          <a:cs typeface="+mn-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24576"/>
            <a:ext cx="7772400" cy="1470025"/>
          </a:xfrm>
        </p:spPr>
        <p:txBody>
          <a:bodyPr>
            <a:normAutofit fontScale="90000"/>
          </a:bodyPr>
          <a:lstStyle/>
          <a:p>
            <a:r>
              <a:rPr lang="en-US" sz="5400" b="1" dirty="0">
                <a:solidFill>
                  <a:schemeClr val="tx1"/>
                </a:solidFill>
              </a:rPr>
              <a:t>Computer Architecture</a:t>
            </a:r>
            <a:br>
              <a:rPr lang="en-US" sz="5400" b="1" dirty="0">
                <a:solidFill>
                  <a:schemeClr val="tx1"/>
                </a:solidFill>
              </a:rPr>
            </a:br>
            <a:r>
              <a:rPr lang="en-US" sz="5400" b="1" dirty="0">
                <a:solidFill>
                  <a:schemeClr val="tx1"/>
                </a:solidFill>
              </a:rPr>
              <a:t>(</a:t>
            </a:r>
            <a:r>
              <a:rPr lang="en-US" altLang="zh-CN" sz="5400" b="1">
                <a:solidFill>
                  <a:schemeClr val="tx1"/>
                </a:solidFill>
              </a:rPr>
              <a:t>Fall 2021)</a:t>
            </a:r>
            <a:endParaRPr lang="en-US" sz="5400" b="1" dirty="0">
              <a:solidFill>
                <a:schemeClr val="tx1"/>
              </a:solidFill>
            </a:endParaRPr>
          </a:p>
        </p:txBody>
      </p:sp>
      <p:sp>
        <p:nvSpPr>
          <p:cNvPr id="3" name="Subtitle 2"/>
          <p:cNvSpPr>
            <a:spLocks noGrp="1"/>
          </p:cNvSpPr>
          <p:nvPr>
            <p:ph type="subTitle" idx="1"/>
          </p:nvPr>
        </p:nvSpPr>
        <p:spPr>
          <a:xfrm>
            <a:off x="0" y="3284984"/>
            <a:ext cx="9144000" cy="2160240"/>
          </a:xfrm>
        </p:spPr>
        <p:txBody>
          <a:bodyPr>
            <a:noAutofit/>
          </a:bodyPr>
          <a:lstStyle/>
          <a:p>
            <a:pPr>
              <a:spcBef>
                <a:spcPts val="600"/>
              </a:spcBef>
              <a:spcAft>
                <a:spcPts val="600"/>
              </a:spcAft>
            </a:pPr>
            <a:r>
              <a:rPr lang="fr-FR" sz="4000" b="1" u="sng" dirty="0">
                <a:solidFill>
                  <a:schemeClr val="tx1">
                    <a:lumMod val="95000"/>
                    <a:lumOff val="5000"/>
                  </a:schemeClr>
                </a:solidFill>
              </a:rPr>
              <a:t>Instruction Set Principles</a:t>
            </a:r>
          </a:p>
          <a:p>
            <a:pPr>
              <a:spcBef>
                <a:spcPts val="0"/>
              </a:spcBef>
            </a:pPr>
            <a:endParaRPr lang="en-US" sz="3600" b="1" dirty="0">
              <a:solidFill>
                <a:schemeClr val="tx1">
                  <a:lumMod val="95000"/>
                  <a:lumOff val="5000"/>
                </a:schemeClr>
              </a:solidFill>
            </a:endParaRPr>
          </a:p>
          <a:p>
            <a:pPr>
              <a:spcBef>
                <a:spcPts val="0"/>
              </a:spcBef>
            </a:pPr>
            <a:r>
              <a:rPr lang="en-US" b="1" dirty="0">
                <a:solidFill>
                  <a:schemeClr val="tx1">
                    <a:lumMod val="95000"/>
                    <a:lumOff val="5000"/>
                  </a:schemeClr>
                </a:solidFill>
              </a:rPr>
              <a:t>Dr. </a:t>
            </a:r>
            <a:r>
              <a:rPr lang="en-US" b="1" dirty="0" err="1">
                <a:solidFill>
                  <a:schemeClr val="tx1">
                    <a:lumMod val="95000"/>
                    <a:lumOff val="5000"/>
                  </a:schemeClr>
                </a:solidFill>
              </a:rPr>
              <a:t>Yujuan</a:t>
            </a:r>
            <a:r>
              <a:rPr lang="en-US" b="1" dirty="0">
                <a:solidFill>
                  <a:schemeClr val="tx1">
                    <a:lumMod val="95000"/>
                    <a:lumOff val="5000"/>
                  </a:schemeClr>
                </a:solidFill>
              </a:rPr>
              <a:t> Tan (</a:t>
            </a:r>
            <a:r>
              <a:rPr lang="zh-CN" altLang="en-US" b="1" dirty="0">
                <a:solidFill>
                  <a:schemeClr val="tx1">
                    <a:lumMod val="95000"/>
                    <a:lumOff val="5000"/>
                  </a:schemeClr>
                </a:solidFill>
              </a:rPr>
              <a:t>谭玉娟</a:t>
            </a:r>
            <a:r>
              <a:rPr lang="en-US" altLang="zh-CN" b="1" dirty="0">
                <a:solidFill>
                  <a:schemeClr val="tx1">
                    <a:lumMod val="95000"/>
                    <a:lumOff val="5000"/>
                  </a:schemeClr>
                </a:solidFill>
              </a:rPr>
              <a:t>)</a:t>
            </a:r>
          </a:p>
          <a:p>
            <a:pPr>
              <a:spcBef>
                <a:spcPts val="0"/>
              </a:spcBef>
            </a:pPr>
            <a:r>
              <a:rPr lang="en-US" altLang="zh-CN" b="1" dirty="0">
                <a:solidFill>
                  <a:schemeClr val="tx1">
                    <a:lumMod val="95000"/>
                    <a:lumOff val="5000"/>
                  </a:schemeClr>
                </a:solidFill>
              </a:rPr>
              <a:t> </a:t>
            </a:r>
            <a:r>
              <a:rPr lang="en-US" b="1" dirty="0">
                <a:solidFill>
                  <a:schemeClr val="tx1">
                    <a:lumMod val="95000"/>
                    <a:lumOff val="5000"/>
                  </a:schemeClr>
                </a:solidFill>
              </a:rPr>
              <a:t>Office: Main Building 0626 </a:t>
            </a:r>
          </a:p>
          <a:p>
            <a:pPr>
              <a:spcBef>
                <a:spcPts val="0"/>
              </a:spcBef>
            </a:pPr>
            <a:r>
              <a:rPr lang="en-US" b="1" dirty="0">
                <a:solidFill>
                  <a:schemeClr val="tx1">
                    <a:lumMod val="95000"/>
                    <a:lumOff val="5000"/>
                  </a:schemeClr>
                </a:solidFill>
              </a:rPr>
              <a:t>Email: </a:t>
            </a:r>
            <a:r>
              <a:rPr lang="en-US" altLang="zh-CN" b="1" dirty="0">
                <a:solidFill>
                  <a:schemeClr val="tx1">
                    <a:lumMod val="95000"/>
                    <a:lumOff val="5000"/>
                  </a:schemeClr>
                </a:solidFill>
              </a:rPr>
              <a:t>tanyujuan</a:t>
            </a:r>
            <a:r>
              <a:rPr lang="en-US" b="1" dirty="0">
                <a:solidFill>
                  <a:schemeClr val="tx1">
                    <a:lumMod val="95000"/>
                    <a:lumOff val="5000"/>
                  </a:schemeClr>
                </a:solidFill>
              </a:rPr>
              <a:t>@cqu.edu.cn</a:t>
            </a:r>
          </a:p>
          <a:p>
            <a:pPr>
              <a:spcAft>
                <a:spcPts val="1080"/>
              </a:spcAft>
            </a:pPr>
            <a:endParaRPr lang="en-US" sz="3600" b="1" dirty="0">
              <a:solidFill>
                <a:schemeClr val="tx1">
                  <a:lumMod val="95000"/>
                  <a:lumOff val="5000"/>
                </a:schemeClr>
              </a:solidFill>
            </a:endParaRPr>
          </a:p>
        </p:txBody>
      </p:sp>
      <p:sp>
        <p:nvSpPr>
          <p:cNvPr id="4" name="矩形 3"/>
          <p:cNvSpPr/>
          <p:nvPr/>
        </p:nvSpPr>
        <p:spPr>
          <a:xfrm>
            <a:off x="7315200" y="116653"/>
            <a:ext cx="1537665" cy="523220"/>
          </a:xfrm>
          <a:prstGeom prst="rect">
            <a:avLst/>
          </a:prstGeom>
        </p:spPr>
        <p:txBody>
          <a:bodyPr wrap="none">
            <a:spAutoFit/>
          </a:bodyPr>
          <a:lstStyle/>
          <a:p>
            <a:r>
              <a:rPr lang="en-US" altLang="zh-CN" sz="2800" dirty="0">
                <a:solidFill>
                  <a:schemeClr val="bg1"/>
                </a:solidFill>
              </a:rPr>
              <a:t>Lecture 8</a:t>
            </a:r>
            <a:endParaRPr lang="zh-CN" altLang="en-US"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00025" y="112316"/>
            <a:ext cx="8915400" cy="468288"/>
          </a:xfrm>
        </p:spPr>
        <p:txBody>
          <a:bodyPr>
            <a:normAutofit fontScale="90000"/>
          </a:bodyPr>
          <a:lstStyle/>
          <a:p>
            <a:r>
              <a:rPr lang="en-US" dirty="0">
                <a:latin typeface="Garamond" charset="0"/>
              </a:rPr>
              <a:t>Single-cycle vs. Multi-cycle: Control &amp; Data</a:t>
            </a:r>
          </a:p>
        </p:txBody>
      </p:sp>
      <p:sp>
        <p:nvSpPr>
          <p:cNvPr id="3" name="Content Placeholder 2"/>
          <p:cNvSpPr>
            <a:spLocks noGrp="1"/>
          </p:cNvSpPr>
          <p:nvPr>
            <p:ph idx="1"/>
          </p:nvPr>
        </p:nvSpPr>
        <p:spPr>
          <a:xfrm>
            <a:off x="228600" y="996950"/>
            <a:ext cx="8610600" cy="5194300"/>
          </a:xfrm>
        </p:spPr>
        <p:txBody>
          <a:bodyPr>
            <a:normAutofit fontScale="92500" lnSpcReduction="10000"/>
          </a:bodyPr>
          <a:lstStyle/>
          <a:p>
            <a:r>
              <a:rPr lang="en-US" dirty="0">
                <a:latin typeface="Tahoma" charset="0"/>
              </a:rPr>
              <a:t>Single-cycle machine:</a:t>
            </a:r>
          </a:p>
          <a:p>
            <a:pPr lvl="1"/>
            <a:r>
              <a:rPr lang="en-US" dirty="0">
                <a:latin typeface="Tahoma" charset="0"/>
                <a:ea typeface="ＭＳ Ｐゴシック" charset="0"/>
              </a:rPr>
              <a:t>Control signals are generated in the same clock cycle as data signals are operated on</a:t>
            </a:r>
          </a:p>
          <a:p>
            <a:pPr lvl="1"/>
            <a:r>
              <a:rPr lang="en-US" dirty="0">
                <a:latin typeface="Tahoma" charset="0"/>
                <a:ea typeface="ＭＳ Ｐゴシック" charset="0"/>
              </a:rPr>
              <a:t>Everything related to an instruction happens in one clock cycle</a:t>
            </a:r>
          </a:p>
          <a:p>
            <a:pPr lvl="1"/>
            <a:endParaRPr lang="en-US" dirty="0">
              <a:latin typeface="Tahoma" charset="0"/>
              <a:ea typeface="ＭＳ Ｐゴシック" charset="0"/>
            </a:endParaRPr>
          </a:p>
          <a:p>
            <a:r>
              <a:rPr lang="en-US" dirty="0">
                <a:latin typeface="Tahoma" charset="0"/>
              </a:rPr>
              <a:t>Multi-cycle machine:</a:t>
            </a:r>
          </a:p>
          <a:p>
            <a:pPr lvl="1"/>
            <a:r>
              <a:rPr lang="en-US" dirty="0">
                <a:latin typeface="Tahoma" charset="0"/>
                <a:ea typeface="ＭＳ Ｐゴシック" charset="0"/>
              </a:rPr>
              <a:t>Control signals needed in the next cycle can be generated in the previous cycle</a:t>
            </a:r>
          </a:p>
          <a:p>
            <a:pPr lvl="1"/>
            <a:r>
              <a:rPr lang="en-US" dirty="0">
                <a:latin typeface="Tahoma" charset="0"/>
                <a:ea typeface="ＭＳ Ｐゴシック" charset="0"/>
              </a:rPr>
              <a:t>Latency of control processing can be overlapped with latency of </a:t>
            </a:r>
            <a:r>
              <a:rPr lang="en-US" dirty="0" err="1">
                <a:latin typeface="Tahoma" charset="0"/>
                <a:ea typeface="ＭＳ Ｐゴシック" charset="0"/>
              </a:rPr>
              <a:t>datapath</a:t>
            </a:r>
            <a:r>
              <a:rPr lang="en-US" dirty="0">
                <a:latin typeface="Tahoma" charset="0"/>
                <a:ea typeface="ＭＳ Ｐゴシック" charset="0"/>
              </a:rPr>
              <a:t> operation</a:t>
            </a:r>
          </a:p>
          <a:p>
            <a:pPr lvl="1"/>
            <a:endParaRPr lang="en-US" dirty="0">
              <a:latin typeface="Tahoma" charset="0"/>
              <a:ea typeface="ＭＳ Ｐゴシック" charset="0"/>
            </a:endParaRPr>
          </a:p>
          <a:p>
            <a:r>
              <a:rPr lang="en-US" dirty="0">
                <a:latin typeface="Tahoma" charset="0"/>
              </a:rPr>
              <a:t>We will see the difference clearly in </a:t>
            </a:r>
            <a:r>
              <a:rPr lang="en-US" i="1" dirty="0">
                <a:latin typeface="Tahoma" charset="0"/>
              </a:rPr>
              <a:t>microprogrammed multi-cycle microarchitecture</a:t>
            </a:r>
          </a:p>
        </p:txBody>
      </p:sp>
      <p:sp>
        <p:nvSpPr>
          <p:cNvPr id="35844"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D07D6DF-304A-A54E-A62E-9D12D0105682}" type="slidenum">
              <a:rPr lang="en-US">
                <a:solidFill>
                  <a:srgbClr val="000000"/>
                </a:solidFill>
                <a:latin typeface="Garamond" charset="0"/>
                <a:cs typeface="Arial" charset="0"/>
              </a:rPr>
              <a:pPr eaLnBrk="1" hangingPunct="1"/>
              <a:t>10</a:t>
            </a:fld>
            <a:endParaRPr lang="en-US">
              <a:solidFill>
                <a:srgbClr val="000000"/>
              </a:solidFill>
              <a:latin typeface="Garamond"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44624"/>
            <a:ext cx="9144000" cy="576064"/>
          </a:xfrm>
        </p:spPr>
        <p:txBody>
          <a:bodyPr>
            <a:normAutofit fontScale="90000"/>
          </a:bodyPr>
          <a:lstStyle/>
          <a:p>
            <a:r>
              <a:rPr lang="en-US" dirty="0">
                <a:latin typeface="Garamond" charset="0"/>
              </a:rPr>
              <a:t>Performance Analysis</a:t>
            </a:r>
          </a:p>
        </p:txBody>
      </p:sp>
      <p:sp>
        <p:nvSpPr>
          <p:cNvPr id="3" name="Content Placeholder 2"/>
          <p:cNvSpPr>
            <a:spLocks noGrp="1"/>
          </p:cNvSpPr>
          <p:nvPr>
            <p:ph idx="1"/>
          </p:nvPr>
        </p:nvSpPr>
        <p:spPr>
          <a:xfrm>
            <a:off x="228600" y="996950"/>
            <a:ext cx="8610600" cy="5194300"/>
          </a:xfrm>
        </p:spPr>
        <p:txBody>
          <a:bodyPr>
            <a:normAutofit fontScale="92500" lnSpcReduction="10000"/>
          </a:bodyPr>
          <a:lstStyle/>
          <a:p>
            <a:r>
              <a:rPr lang="en-US" dirty="0">
                <a:latin typeface="Tahoma" charset="0"/>
              </a:rPr>
              <a:t>Execution time of an instruction</a:t>
            </a:r>
          </a:p>
          <a:p>
            <a:pPr lvl="1"/>
            <a:r>
              <a:rPr lang="en-US" dirty="0">
                <a:latin typeface="Tahoma" charset="0"/>
                <a:ea typeface="ＭＳ Ｐゴシック" charset="0"/>
              </a:rPr>
              <a:t>{CPI}  x  {clock cycle time} </a:t>
            </a:r>
          </a:p>
          <a:p>
            <a:pPr lvl="1"/>
            <a:endParaRPr lang="en-US" sz="400" dirty="0">
              <a:latin typeface="Tahoma" charset="0"/>
              <a:ea typeface="ＭＳ Ｐゴシック" charset="0"/>
            </a:endParaRPr>
          </a:p>
          <a:p>
            <a:r>
              <a:rPr lang="en-US" dirty="0">
                <a:latin typeface="Tahoma" charset="0"/>
              </a:rPr>
              <a:t>Execution time of a program</a:t>
            </a:r>
          </a:p>
          <a:p>
            <a:pPr lvl="1"/>
            <a:r>
              <a:rPr lang="en-US" dirty="0">
                <a:latin typeface="Tahoma" charset="0"/>
                <a:ea typeface="ＭＳ Ｐゴシック" charset="0"/>
              </a:rPr>
              <a:t>Sum over all instructions [{CPI}  x  {clock cycle time}]</a:t>
            </a:r>
          </a:p>
          <a:p>
            <a:pPr lvl="1"/>
            <a:r>
              <a:rPr lang="en-US" dirty="0">
                <a:latin typeface="Tahoma" charset="0"/>
                <a:ea typeface="ＭＳ Ｐゴシック" charset="0"/>
              </a:rPr>
              <a:t>{# of instructions}  x  {Average CPI}  x  {clock cycle time}</a:t>
            </a:r>
          </a:p>
          <a:p>
            <a:endParaRPr lang="en-US" dirty="0">
              <a:latin typeface="Tahoma" charset="0"/>
            </a:endParaRPr>
          </a:p>
          <a:p>
            <a:r>
              <a:rPr lang="en-US" dirty="0">
                <a:latin typeface="Tahoma" charset="0"/>
              </a:rPr>
              <a:t>Single cycle microarchitecture performance </a:t>
            </a:r>
          </a:p>
          <a:p>
            <a:pPr lvl="1"/>
            <a:r>
              <a:rPr lang="en-US" dirty="0">
                <a:latin typeface="Tahoma" charset="0"/>
                <a:ea typeface="ＭＳ Ｐゴシック" charset="0"/>
              </a:rPr>
              <a:t>CPI = 1</a:t>
            </a:r>
          </a:p>
          <a:p>
            <a:pPr lvl="1"/>
            <a:r>
              <a:rPr lang="en-US" dirty="0">
                <a:latin typeface="Tahoma" charset="0"/>
                <a:ea typeface="ＭＳ Ｐゴシック" charset="0"/>
              </a:rPr>
              <a:t>Clock cycle time = long</a:t>
            </a:r>
          </a:p>
          <a:p>
            <a:r>
              <a:rPr lang="en-US" dirty="0">
                <a:latin typeface="Tahoma" charset="0"/>
              </a:rPr>
              <a:t>Multi-cycle microarchitecture performance</a:t>
            </a:r>
          </a:p>
          <a:p>
            <a:pPr lvl="1"/>
            <a:r>
              <a:rPr lang="en-US" dirty="0">
                <a:latin typeface="Tahoma" charset="0"/>
                <a:ea typeface="ＭＳ Ｐゴシック" charset="0"/>
              </a:rPr>
              <a:t>CPI = different for each instruction</a:t>
            </a:r>
          </a:p>
          <a:p>
            <a:pPr lvl="2"/>
            <a:r>
              <a:rPr lang="en-US" dirty="0">
                <a:latin typeface="Tahoma" charset="0"/>
                <a:ea typeface="ＭＳ Ｐゴシック" charset="0"/>
              </a:rPr>
              <a:t>Average CPI </a:t>
            </a:r>
            <a:r>
              <a:rPr lang="en-US" dirty="0">
                <a:latin typeface="Tahoma" charset="0"/>
                <a:ea typeface="ＭＳ Ｐゴシック" charset="0"/>
                <a:sym typeface="Wingdings" charset="0"/>
              </a:rPr>
              <a:t> hopefully small</a:t>
            </a:r>
            <a:endParaRPr lang="en-US" dirty="0">
              <a:latin typeface="Tahoma" charset="0"/>
              <a:ea typeface="ＭＳ Ｐゴシック" charset="0"/>
            </a:endParaRPr>
          </a:p>
          <a:p>
            <a:pPr lvl="1"/>
            <a:r>
              <a:rPr lang="en-US" dirty="0">
                <a:latin typeface="Tahoma" charset="0"/>
                <a:ea typeface="ＭＳ Ｐゴシック" charset="0"/>
              </a:rPr>
              <a:t>Clock cycle time = short</a:t>
            </a:r>
          </a:p>
        </p:txBody>
      </p:sp>
      <p:sp>
        <p:nvSpPr>
          <p:cNvPr id="3789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CC4FF0-C0B1-FC45-A7D7-6584CB5AA4A0}" type="slidenum">
              <a:rPr lang="en-US">
                <a:solidFill>
                  <a:srgbClr val="000000"/>
                </a:solidFill>
                <a:latin typeface="Garamond" charset="0"/>
                <a:cs typeface="Arial" charset="0"/>
              </a:rPr>
              <a:pPr eaLnBrk="1" hangingPunct="1"/>
              <a:t>11</a:t>
            </a:fld>
            <a:endParaRPr lang="en-US">
              <a:solidFill>
                <a:srgbClr val="000000"/>
              </a:solidFill>
              <a:latin typeface="Garamond"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28600" y="152400"/>
            <a:ext cx="8915400" cy="468288"/>
          </a:xfrm>
        </p:spPr>
        <p:txBody>
          <a:bodyPr>
            <a:normAutofit fontScale="90000"/>
          </a:bodyPr>
          <a:lstStyle/>
          <a:p>
            <a:r>
              <a:rPr lang="en-US" dirty="0">
                <a:latin typeface="Garamond" charset="0"/>
              </a:rPr>
              <a:t>A Single Cycle Microarchitecture</a:t>
            </a:r>
          </a:p>
        </p:txBody>
      </p:sp>
      <p:sp>
        <p:nvSpPr>
          <p:cNvPr id="39939" name="Content Placeholder 2"/>
          <p:cNvSpPr>
            <a:spLocks noGrp="1"/>
          </p:cNvSpPr>
          <p:nvPr>
            <p:ph idx="1"/>
          </p:nvPr>
        </p:nvSpPr>
        <p:spPr>
          <a:xfrm>
            <a:off x="228600" y="996950"/>
            <a:ext cx="8610600" cy="5194300"/>
          </a:xfrm>
        </p:spPr>
        <p:txBody>
          <a:bodyPr/>
          <a:lstStyle/>
          <a:p>
            <a:r>
              <a:rPr lang="en-US" dirty="0">
                <a:latin typeface="Tahoma" charset="0"/>
              </a:rPr>
              <a:t>Single-cycle machine</a:t>
            </a: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pPr>
              <a:buFont typeface="Wingdings" charset="0"/>
              <a:buNone/>
            </a:pPr>
            <a:endParaRPr lang="en-US" dirty="0">
              <a:latin typeface="Tahoma" charset="0"/>
            </a:endParaRPr>
          </a:p>
          <a:p>
            <a:pPr lvl="1"/>
            <a:endParaRPr lang="en-US" dirty="0">
              <a:latin typeface="Tahoma" charset="0"/>
              <a:ea typeface="ＭＳ Ｐゴシック" charset="0"/>
            </a:endParaRPr>
          </a:p>
        </p:txBody>
      </p:sp>
      <p:sp>
        <p:nvSpPr>
          <p:cNvPr id="3994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B435130-706B-3540-90BE-5A0352BE7C19}" type="slidenum">
              <a:rPr lang="en-US">
                <a:solidFill>
                  <a:srgbClr val="000000"/>
                </a:solidFill>
                <a:latin typeface="Garamond" charset="0"/>
                <a:cs typeface="Arial" charset="0"/>
              </a:rPr>
              <a:pPr eaLnBrk="1" hangingPunct="1"/>
              <a:t>12</a:t>
            </a:fld>
            <a:endParaRPr lang="en-US">
              <a:solidFill>
                <a:srgbClr val="000000"/>
              </a:solidFill>
              <a:latin typeface="Garamond" charset="0"/>
              <a:cs typeface="Arial" charset="0"/>
            </a:endParaRPr>
          </a:p>
        </p:txBody>
      </p:sp>
      <p:sp>
        <p:nvSpPr>
          <p:cNvPr id="39941" name="Line 5"/>
          <p:cNvSpPr>
            <a:spLocks noChangeShapeType="1"/>
          </p:cNvSpPr>
          <p:nvPr/>
        </p:nvSpPr>
        <p:spPr bwMode="auto">
          <a:xfrm>
            <a:off x="4562475" y="3124200"/>
            <a:ext cx="838200" cy="0"/>
          </a:xfrm>
          <a:prstGeom prst="line">
            <a:avLst/>
          </a:prstGeom>
          <a:noFill/>
          <a:ln w="50800">
            <a:solidFill>
              <a:schemeClr val="accent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9942" name="Group 7"/>
          <p:cNvGrpSpPr>
            <a:grpSpLocks/>
          </p:cNvGrpSpPr>
          <p:nvPr/>
        </p:nvGrpSpPr>
        <p:grpSpPr bwMode="auto">
          <a:xfrm>
            <a:off x="1971675" y="2133600"/>
            <a:ext cx="2662238" cy="2043113"/>
            <a:chOff x="2790" y="1015"/>
            <a:chExt cx="1677" cy="1287"/>
          </a:xfrm>
        </p:grpSpPr>
        <p:sp>
          <p:nvSpPr>
            <p:cNvPr id="39949" name="Oval 8"/>
            <p:cNvSpPr>
              <a:spLocks noChangeArrowheads="1"/>
            </p:cNvSpPr>
            <p:nvPr/>
          </p:nvSpPr>
          <p:spPr bwMode="auto">
            <a:xfrm>
              <a:off x="2790" y="1128"/>
              <a:ext cx="497" cy="498"/>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50" name="Oval 9"/>
            <p:cNvSpPr>
              <a:spLocks noChangeArrowheads="1"/>
            </p:cNvSpPr>
            <p:nvPr/>
          </p:nvSpPr>
          <p:spPr bwMode="auto">
            <a:xfrm>
              <a:off x="2958" y="1241"/>
              <a:ext cx="947" cy="949"/>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51" name="Freeform 10"/>
            <p:cNvSpPr>
              <a:spLocks/>
            </p:cNvSpPr>
            <p:nvPr/>
          </p:nvSpPr>
          <p:spPr bwMode="auto">
            <a:xfrm>
              <a:off x="2925" y="1351"/>
              <a:ext cx="197" cy="254"/>
            </a:xfrm>
            <a:custGeom>
              <a:avLst/>
              <a:gdLst>
                <a:gd name="T0" fmla="*/ 168 w 197"/>
                <a:gd name="T1" fmla="*/ 0 h 254"/>
                <a:gd name="T2" fmla="*/ 0 w 197"/>
                <a:gd name="T3" fmla="*/ 221 h 254"/>
                <a:gd name="T4" fmla="*/ 83 w 197"/>
                <a:gd name="T5" fmla="*/ 253 h 254"/>
                <a:gd name="T6" fmla="*/ 196 w 197"/>
                <a:gd name="T7" fmla="*/ 22 h 254"/>
                <a:gd name="T8" fmla="*/ 168 w 197"/>
                <a:gd name="T9" fmla="*/ 0 h 254"/>
                <a:gd name="T10" fmla="*/ 0 60000 65536"/>
                <a:gd name="T11" fmla="*/ 0 60000 65536"/>
                <a:gd name="T12" fmla="*/ 0 60000 65536"/>
                <a:gd name="T13" fmla="*/ 0 60000 65536"/>
                <a:gd name="T14" fmla="*/ 0 60000 65536"/>
                <a:gd name="T15" fmla="*/ 0 w 197"/>
                <a:gd name="T16" fmla="*/ 0 h 254"/>
                <a:gd name="T17" fmla="*/ 197 w 197"/>
                <a:gd name="T18" fmla="*/ 254 h 254"/>
              </a:gdLst>
              <a:ahLst/>
              <a:cxnLst>
                <a:cxn ang="T10">
                  <a:pos x="T0" y="T1"/>
                </a:cxn>
                <a:cxn ang="T11">
                  <a:pos x="T2" y="T3"/>
                </a:cxn>
                <a:cxn ang="T12">
                  <a:pos x="T4" y="T5"/>
                </a:cxn>
                <a:cxn ang="T13">
                  <a:pos x="T6" y="T7"/>
                </a:cxn>
                <a:cxn ang="T14">
                  <a:pos x="T8" y="T9"/>
                </a:cxn>
              </a:cxnLst>
              <a:rect l="T15" t="T16" r="T17" b="T18"/>
              <a:pathLst>
                <a:path w="197" h="254">
                  <a:moveTo>
                    <a:pt x="168" y="0"/>
                  </a:moveTo>
                  <a:lnTo>
                    <a:pt x="0" y="221"/>
                  </a:lnTo>
                  <a:lnTo>
                    <a:pt x="83" y="253"/>
                  </a:lnTo>
                  <a:lnTo>
                    <a:pt x="196" y="22"/>
                  </a:lnTo>
                  <a:lnTo>
                    <a:pt x="168" y="0"/>
                  </a:lnTo>
                </a:path>
              </a:pathLst>
            </a:custGeom>
            <a:solidFill>
              <a:srgbClr val="FFFFFF"/>
            </a:solidFill>
            <a:ln>
              <a:noFill/>
            </a:ln>
            <a:extLst>
              <a:ext uri="{91240B29-F687-4f45-9708-019B960494DF}">
                <a14:hiddenLine xmlns="" xmlns:a14="http://schemas.microsoft.com/office/drawing/2010/main" w="9525" cap="rnd">
                  <a:solidFill>
                    <a:srgbClr val="000000"/>
                  </a:solidFill>
                  <a:round/>
                  <a:headEnd/>
                  <a:tailEnd/>
                </a14:hiddenLine>
              </a:ext>
            </a:extLst>
          </p:spPr>
          <p:txBody>
            <a:bodyPr/>
            <a:lstStyle/>
            <a:p>
              <a:endParaRPr lang="en-US"/>
            </a:p>
          </p:txBody>
        </p:sp>
        <p:sp>
          <p:nvSpPr>
            <p:cNvPr id="39952" name="Oval 11"/>
            <p:cNvSpPr>
              <a:spLocks noChangeArrowheads="1"/>
            </p:cNvSpPr>
            <p:nvPr/>
          </p:nvSpPr>
          <p:spPr bwMode="auto">
            <a:xfrm>
              <a:off x="3295" y="1353"/>
              <a:ext cx="947" cy="949"/>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53" name="Oval 12"/>
            <p:cNvSpPr>
              <a:spLocks noChangeArrowheads="1"/>
            </p:cNvSpPr>
            <p:nvPr/>
          </p:nvSpPr>
          <p:spPr bwMode="auto">
            <a:xfrm>
              <a:off x="4138" y="1522"/>
              <a:ext cx="329" cy="330"/>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54" name="Oval 13"/>
            <p:cNvSpPr>
              <a:spLocks noChangeArrowheads="1"/>
            </p:cNvSpPr>
            <p:nvPr/>
          </p:nvSpPr>
          <p:spPr bwMode="auto">
            <a:xfrm>
              <a:off x="4026" y="2028"/>
              <a:ext cx="216" cy="218"/>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55" name="Oval 14"/>
            <p:cNvSpPr>
              <a:spLocks noChangeArrowheads="1"/>
            </p:cNvSpPr>
            <p:nvPr/>
          </p:nvSpPr>
          <p:spPr bwMode="auto">
            <a:xfrm>
              <a:off x="4026" y="1410"/>
              <a:ext cx="216" cy="216"/>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56" name="Oval 15"/>
            <p:cNvSpPr>
              <a:spLocks noChangeArrowheads="1"/>
            </p:cNvSpPr>
            <p:nvPr/>
          </p:nvSpPr>
          <p:spPr bwMode="auto">
            <a:xfrm>
              <a:off x="4082" y="1747"/>
              <a:ext cx="329" cy="329"/>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57" name="Oval 16"/>
            <p:cNvSpPr>
              <a:spLocks noChangeArrowheads="1"/>
            </p:cNvSpPr>
            <p:nvPr/>
          </p:nvSpPr>
          <p:spPr bwMode="auto">
            <a:xfrm>
              <a:off x="3071" y="1015"/>
              <a:ext cx="497" cy="499"/>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58" name="Oval 17"/>
            <p:cNvSpPr>
              <a:spLocks noChangeArrowheads="1"/>
            </p:cNvSpPr>
            <p:nvPr/>
          </p:nvSpPr>
          <p:spPr bwMode="auto">
            <a:xfrm>
              <a:off x="3576" y="1128"/>
              <a:ext cx="498" cy="498"/>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59" name="Oval 18"/>
            <p:cNvSpPr>
              <a:spLocks noChangeArrowheads="1"/>
            </p:cNvSpPr>
            <p:nvPr/>
          </p:nvSpPr>
          <p:spPr bwMode="auto">
            <a:xfrm>
              <a:off x="3351" y="1015"/>
              <a:ext cx="498" cy="499"/>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60" name="Oval 19"/>
            <p:cNvSpPr>
              <a:spLocks noChangeArrowheads="1"/>
            </p:cNvSpPr>
            <p:nvPr/>
          </p:nvSpPr>
          <p:spPr bwMode="auto">
            <a:xfrm>
              <a:off x="3183" y="1634"/>
              <a:ext cx="497" cy="499"/>
            </a:xfrm>
            <a:prstGeom prst="ellipse">
              <a:avLst/>
            </a:prstGeom>
            <a:solidFill>
              <a:srgbClr val="FFFFFF"/>
            </a:solidFill>
            <a:ln w="25400">
              <a:solidFill>
                <a:schemeClr val="accent2"/>
              </a:solidFill>
              <a:round/>
              <a:headEnd/>
              <a:tailEnd/>
            </a:ln>
          </p:spPr>
          <p:txBody>
            <a:bodyPr wrap="none" anchor="ctr"/>
            <a:lstStyle/>
            <a:p>
              <a:endParaRPr lang="en-US">
                <a:latin typeface="Calibri" charset="0"/>
              </a:endParaRPr>
            </a:p>
          </p:txBody>
        </p:sp>
        <p:sp>
          <p:nvSpPr>
            <p:cNvPr id="39961" name="Freeform 20"/>
            <p:cNvSpPr>
              <a:spLocks/>
            </p:cNvSpPr>
            <p:nvPr/>
          </p:nvSpPr>
          <p:spPr bwMode="auto">
            <a:xfrm>
              <a:off x="3077" y="1100"/>
              <a:ext cx="1253" cy="1080"/>
            </a:xfrm>
            <a:custGeom>
              <a:avLst/>
              <a:gdLst>
                <a:gd name="T0" fmla="*/ 295 w 1253"/>
                <a:gd name="T1" fmla="*/ 0 h 1080"/>
                <a:gd name="T2" fmla="*/ 522 w 1253"/>
                <a:gd name="T3" fmla="*/ 134 h 1080"/>
                <a:gd name="T4" fmla="*/ 796 w 1253"/>
                <a:gd name="T5" fmla="*/ 99 h 1080"/>
                <a:gd name="T6" fmla="*/ 971 w 1253"/>
                <a:gd name="T7" fmla="*/ 359 h 1080"/>
                <a:gd name="T8" fmla="*/ 1017 w 1253"/>
                <a:gd name="T9" fmla="*/ 379 h 1080"/>
                <a:gd name="T10" fmla="*/ 1139 w 1253"/>
                <a:gd name="T11" fmla="*/ 461 h 1080"/>
                <a:gd name="T12" fmla="*/ 1171 w 1253"/>
                <a:gd name="T13" fmla="*/ 527 h 1080"/>
                <a:gd name="T14" fmla="*/ 1252 w 1253"/>
                <a:gd name="T15" fmla="*/ 647 h 1080"/>
                <a:gd name="T16" fmla="*/ 1238 w 1253"/>
                <a:gd name="T17" fmla="*/ 685 h 1080"/>
                <a:gd name="T18" fmla="*/ 1048 w 1253"/>
                <a:gd name="T19" fmla="*/ 1037 h 1080"/>
                <a:gd name="T20" fmla="*/ 915 w 1253"/>
                <a:gd name="T21" fmla="*/ 1079 h 1080"/>
                <a:gd name="T22" fmla="*/ 480 w 1253"/>
                <a:gd name="T23" fmla="*/ 1040 h 1080"/>
                <a:gd name="T24" fmla="*/ 448 w 1253"/>
                <a:gd name="T25" fmla="*/ 984 h 1080"/>
                <a:gd name="T26" fmla="*/ 161 w 1253"/>
                <a:gd name="T27" fmla="*/ 920 h 1080"/>
                <a:gd name="T28" fmla="*/ 108 w 1253"/>
                <a:gd name="T29" fmla="*/ 945 h 1080"/>
                <a:gd name="T30" fmla="*/ 0 w 1253"/>
                <a:gd name="T31" fmla="*/ 365 h 1080"/>
                <a:gd name="T32" fmla="*/ 295 w 1253"/>
                <a:gd name="T33" fmla="*/ 0 h 10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53"/>
                <a:gd name="T52" fmla="*/ 0 h 1080"/>
                <a:gd name="T53" fmla="*/ 1253 w 1253"/>
                <a:gd name="T54" fmla="*/ 1080 h 10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53" h="1080">
                  <a:moveTo>
                    <a:pt x="295" y="0"/>
                  </a:moveTo>
                  <a:lnTo>
                    <a:pt x="522" y="134"/>
                  </a:lnTo>
                  <a:lnTo>
                    <a:pt x="796" y="99"/>
                  </a:lnTo>
                  <a:lnTo>
                    <a:pt x="971" y="359"/>
                  </a:lnTo>
                  <a:lnTo>
                    <a:pt x="1017" y="379"/>
                  </a:lnTo>
                  <a:lnTo>
                    <a:pt x="1139" y="461"/>
                  </a:lnTo>
                  <a:lnTo>
                    <a:pt x="1171" y="527"/>
                  </a:lnTo>
                  <a:lnTo>
                    <a:pt x="1252" y="647"/>
                  </a:lnTo>
                  <a:lnTo>
                    <a:pt x="1238" y="685"/>
                  </a:lnTo>
                  <a:lnTo>
                    <a:pt x="1048" y="1037"/>
                  </a:lnTo>
                  <a:lnTo>
                    <a:pt x="915" y="1079"/>
                  </a:lnTo>
                  <a:lnTo>
                    <a:pt x="480" y="1040"/>
                  </a:lnTo>
                  <a:lnTo>
                    <a:pt x="448" y="984"/>
                  </a:lnTo>
                  <a:lnTo>
                    <a:pt x="161" y="920"/>
                  </a:lnTo>
                  <a:lnTo>
                    <a:pt x="108" y="945"/>
                  </a:lnTo>
                  <a:lnTo>
                    <a:pt x="0" y="365"/>
                  </a:lnTo>
                  <a:lnTo>
                    <a:pt x="295" y="0"/>
                  </a:lnTo>
                </a:path>
              </a:pathLst>
            </a:custGeom>
            <a:solidFill>
              <a:srgbClr val="FFFFFF"/>
            </a:solidFill>
            <a:ln>
              <a:noFill/>
            </a:ln>
            <a:extLst>
              <a:ext uri="{91240B29-F687-4f45-9708-019B960494DF}">
                <a14:hiddenLine xmlns="" xmlns:a14="http://schemas.microsoft.com/office/drawing/2010/main" w="9525" cap="rnd">
                  <a:solidFill>
                    <a:srgbClr val="000000"/>
                  </a:solidFill>
                  <a:round/>
                  <a:headEnd/>
                  <a:tailEnd/>
                </a14:hiddenLine>
              </a:ext>
            </a:extLst>
          </p:spPr>
          <p:txBody>
            <a:bodyPr/>
            <a:lstStyle/>
            <a:p>
              <a:endParaRPr lang="en-US"/>
            </a:p>
          </p:txBody>
        </p:sp>
      </p:grpSp>
      <p:sp>
        <p:nvSpPr>
          <p:cNvPr id="39943" name="Rectangle 23"/>
          <p:cNvSpPr>
            <a:spLocks noChangeArrowheads="1"/>
          </p:cNvSpPr>
          <p:nvPr/>
        </p:nvSpPr>
        <p:spPr bwMode="auto">
          <a:xfrm>
            <a:off x="4278313" y="2286000"/>
            <a:ext cx="852798" cy="5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dirty="0" err="1">
                <a:latin typeface="Calibri" charset="0"/>
              </a:rPr>
              <a:t>A</a:t>
            </a:r>
            <a:r>
              <a:rPr lang="en-US" sz="2800" baseline="-25000" dirty="0" err="1">
                <a:latin typeface="Calibri" charset="0"/>
              </a:rPr>
              <a:t>Next</a:t>
            </a:r>
            <a:endParaRPr lang="en-US" sz="2800" baseline="-25000" dirty="0">
              <a:latin typeface="Calibri" charset="0"/>
            </a:endParaRPr>
          </a:p>
        </p:txBody>
      </p:sp>
      <p:sp>
        <p:nvSpPr>
          <p:cNvPr id="39944" name="Rectangle 24"/>
          <p:cNvSpPr>
            <a:spLocks noChangeArrowheads="1"/>
          </p:cNvSpPr>
          <p:nvPr/>
        </p:nvSpPr>
        <p:spPr bwMode="auto">
          <a:xfrm>
            <a:off x="7116763" y="2514600"/>
            <a:ext cx="393713" cy="5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dirty="0">
                <a:latin typeface="Calibri" charset="0"/>
              </a:rPr>
              <a:t>A</a:t>
            </a:r>
          </a:p>
        </p:txBody>
      </p:sp>
      <p:sp>
        <p:nvSpPr>
          <p:cNvPr id="39945" name="Freeform 39"/>
          <p:cNvSpPr>
            <a:spLocks/>
          </p:cNvSpPr>
          <p:nvPr/>
        </p:nvSpPr>
        <p:spPr bwMode="auto">
          <a:xfrm>
            <a:off x="1285875" y="3048000"/>
            <a:ext cx="6019800" cy="1600200"/>
          </a:xfrm>
          <a:custGeom>
            <a:avLst/>
            <a:gdLst>
              <a:gd name="T0" fmla="*/ 2147483647 w 3792"/>
              <a:gd name="T1" fmla="*/ 0 h 1008"/>
              <a:gd name="T2" fmla="*/ 2147483647 w 3792"/>
              <a:gd name="T3" fmla="*/ 0 h 1008"/>
              <a:gd name="T4" fmla="*/ 2147483647 w 3792"/>
              <a:gd name="T5" fmla="*/ 2147483647 h 1008"/>
              <a:gd name="T6" fmla="*/ 0 w 3792"/>
              <a:gd name="T7" fmla="*/ 2147483647 h 1008"/>
              <a:gd name="T8" fmla="*/ 0 w 3792"/>
              <a:gd name="T9" fmla="*/ 2147483647 h 1008"/>
              <a:gd name="T10" fmla="*/ 2147483647 w 3792"/>
              <a:gd name="T11" fmla="*/ 2147483647 h 1008"/>
              <a:gd name="T12" fmla="*/ 0 60000 65536"/>
              <a:gd name="T13" fmla="*/ 0 60000 65536"/>
              <a:gd name="T14" fmla="*/ 0 60000 65536"/>
              <a:gd name="T15" fmla="*/ 0 60000 65536"/>
              <a:gd name="T16" fmla="*/ 0 60000 65536"/>
              <a:gd name="T17" fmla="*/ 0 60000 65536"/>
              <a:gd name="T18" fmla="*/ 0 w 3792"/>
              <a:gd name="T19" fmla="*/ 0 h 1008"/>
              <a:gd name="T20" fmla="*/ 3792 w 3792"/>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792" h="1008">
                <a:moveTo>
                  <a:pt x="3600" y="0"/>
                </a:moveTo>
                <a:lnTo>
                  <a:pt x="3792" y="0"/>
                </a:lnTo>
                <a:lnTo>
                  <a:pt x="3792" y="1008"/>
                </a:lnTo>
                <a:lnTo>
                  <a:pt x="0" y="1008"/>
                </a:lnTo>
                <a:lnTo>
                  <a:pt x="0" y="192"/>
                </a:lnTo>
                <a:lnTo>
                  <a:pt x="576" y="192"/>
                </a:lnTo>
              </a:path>
            </a:pathLst>
          </a:custGeom>
          <a:noFill/>
          <a:ln w="50800">
            <a:solidFill>
              <a:srgbClr val="FF3300"/>
            </a:solidFill>
            <a:round/>
            <a:headEnd type="none" w="sm" len="sm"/>
            <a:tailEnd type="stealth" w="med"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9946" name="Rectangle 40"/>
          <p:cNvSpPr>
            <a:spLocks noChangeArrowheads="1"/>
          </p:cNvSpPr>
          <p:nvPr/>
        </p:nvSpPr>
        <p:spPr bwMode="auto">
          <a:xfrm>
            <a:off x="5400675" y="2133600"/>
            <a:ext cx="1574800" cy="2057400"/>
          </a:xfrm>
          <a:prstGeom prst="rect">
            <a:avLst/>
          </a:prstGeom>
          <a:noFill/>
          <a:ln w="25400">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endParaRPr lang="en-US">
              <a:latin typeface="Calibri" charset="0"/>
            </a:endParaRPr>
          </a:p>
        </p:txBody>
      </p:sp>
      <p:sp>
        <p:nvSpPr>
          <p:cNvPr id="39947" name="Rectangle 24"/>
          <p:cNvSpPr>
            <a:spLocks noChangeArrowheads="1"/>
          </p:cNvSpPr>
          <p:nvPr/>
        </p:nvSpPr>
        <p:spPr bwMode="auto">
          <a:xfrm>
            <a:off x="5486400" y="2667000"/>
            <a:ext cx="1508125" cy="1201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latin typeface="Calibri" charset="0"/>
              </a:rPr>
              <a:t>Sequential</a:t>
            </a:r>
          </a:p>
          <a:p>
            <a:r>
              <a:rPr lang="en-US" sz="2400">
                <a:latin typeface="Calibri" charset="0"/>
              </a:rPr>
              <a:t>Logic </a:t>
            </a:r>
          </a:p>
          <a:p>
            <a:r>
              <a:rPr lang="en-US" sz="2400">
                <a:latin typeface="Calibri" charset="0"/>
              </a:rPr>
              <a:t>(State)</a:t>
            </a:r>
          </a:p>
        </p:txBody>
      </p:sp>
      <p:sp>
        <p:nvSpPr>
          <p:cNvPr id="39948" name="Rectangle 24"/>
          <p:cNvSpPr>
            <a:spLocks noChangeArrowheads="1"/>
          </p:cNvSpPr>
          <p:nvPr/>
        </p:nvSpPr>
        <p:spPr bwMode="auto">
          <a:xfrm>
            <a:off x="2286000" y="2819400"/>
            <a:ext cx="20129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latin typeface="Calibri" charset="0"/>
              </a:rPr>
              <a:t>Combinational</a:t>
            </a:r>
          </a:p>
          <a:p>
            <a:r>
              <a:rPr lang="en-US" sz="2400">
                <a:latin typeface="Calibri" charset="0"/>
              </a:rPr>
              <a:t>Logic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44624"/>
            <a:ext cx="9144000" cy="576064"/>
          </a:xfrm>
        </p:spPr>
        <p:txBody>
          <a:bodyPr>
            <a:normAutofit fontScale="90000"/>
          </a:bodyPr>
          <a:lstStyle/>
          <a:p>
            <a:r>
              <a:rPr lang="en-US" dirty="0">
                <a:latin typeface="Garamond" charset="0"/>
              </a:rPr>
              <a:t>Let’s Start with the State Elements</a:t>
            </a:r>
          </a:p>
        </p:txBody>
      </p:sp>
      <p:sp>
        <p:nvSpPr>
          <p:cNvPr id="40963" name="Content Placeholder 2"/>
          <p:cNvSpPr>
            <a:spLocks noGrp="1"/>
          </p:cNvSpPr>
          <p:nvPr>
            <p:ph idx="1"/>
          </p:nvPr>
        </p:nvSpPr>
        <p:spPr>
          <a:xfrm>
            <a:off x="228600" y="764704"/>
            <a:ext cx="8610600" cy="5194300"/>
          </a:xfrm>
        </p:spPr>
        <p:txBody>
          <a:bodyPr/>
          <a:lstStyle/>
          <a:p>
            <a:r>
              <a:rPr lang="en-US" dirty="0">
                <a:latin typeface="Tahoma" charset="0"/>
              </a:rPr>
              <a:t>Data and control inputs</a:t>
            </a:r>
          </a:p>
        </p:txBody>
      </p:sp>
      <p:sp>
        <p:nvSpPr>
          <p:cNvPr id="40964"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1037916-0CA1-BD4D-AEDE-55F38066EFBF}" type="slidenum">
              <a:rPr lang="en-US">
                <a:solidFill>
                  <a:srgbClr val="000000"/>
                </a:solidFill>
                <a:latin typeface="Garamond" charset="0"/>
                <a:cs typeface="Arial" charset="0"/>
              </a:rPr>
              <a:pPr eaLnBrk="1" hangingPunct="1"/>
              <a:t>13</a:t>
            </a:fld>
            <a:endParaRPr lang="en-US">
              <a:solidFill>
                <a:srgbClr val="000000"/>
              </a:solidFill>
              <a:latin typeface="Garamond" charset="0"/>
              <a:cs typeface="Arial" charset="0"/>
            </a:endParaRPr>
          </a:p>
        </p:txBody>
      </p:sp>
      <p:pic>
        <p:nvPicPr>
          <p:cNvPr id="40965" name="Picture 3" descr="F0504"/>
          <p:cNvPicPr>
            <a:picLocks noChangeAspect="1" noChangeArrowheads="1"/>
          </p:cNvPicPr>
          <p:nvPr/>
        </p:nvPicPr>
        <p:blipFill>
          <a:blip r:embed="rId2" cstate="print">
            <a:extLst>
              <a:ext uri="{28A0092B-C50C-407E-A947-70E740481C1C}">
                <a14:useLocalDpi xmlns:a14="http://schemas.microsoft.com/office/drawing/2010/main" val="0"/>
              </a:ext>
            </a:extLst>
          </a:blip>
          <a:srcRect l="46841" t="12631" r="34067" b="44211"/>
          <a:stretch>
            <a:fillRect/>
          </a:stretch>
        </p:blipFill>
        <p:spPr bwMode="auto">
          <a:xfrm>
            <a:off x="2057400" y="1590328"/>
            <a:ext cx="1231900"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6" name="Picture 4" descr="F0504"/>
          <p:cNvPicPr>
            <a:picLocks noChangeAspect="1" noChangeArrowheads="1"/>
          </p:cNvPicPr>
          <p:nvPr/>
        </p:nvPicPr>
        <p:blipFill>
          <a:blip r:embed="rId2" cstate="print">
            <a:extLst>
              <a:ext uri="{28A0092B-C50C-407E-A947-70E740481C1C}">
                <a14:useLocalDpi xmlns:a14="http://schemas.microsoft.com/office/drawing/2010/main" val="0"/>
              </a:ext>
            </a:extLst>
          </a:blip>
          <a:srcRect r="61746" b="12631"/>
          <a:stretch>
            <a:fillRect/>
          </a:stretch>
        </p:blipFill>
        <p:spPr bwMode="auto">
          <a:xfrm>
            <a:off x="2057400" y="3876328"/>
            <a:ext cx="2468563" cy="1901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7" name="Picture 5" descr="F0508"/>
          <p:cNvPicPr>
            <a:picLocks noChangeAspect="1" noChangeArrowheads="1"/>
          </p:cNvPicPr>
          <p:nvPr/>
        </p:nvPicPr>
        <p:blipFill>
          <a:blip r:embed="rId3" cstate="print">
            <a:extLst>
              <a:ext uri="{28A0092B-C50C-407E-A947-70E740481C1C}">
                <a14:useLocalDpi xmlns:a14="http://schemas.microsoft.com/office/drawing/2010/main" val="0"/>
              </a:ext>
            </a:extLst>
          </a:blip>
          <a:srcRect r="44247" b="9525"/>
          <a:stretch>
            <a:fillRect/>
          </a:stretch>
        </p:blipFill>
        <p:spPr bwMode="auto">
          <a:xfrm>
            <a:off x="5105400" y="3542953"/>
            <a:ext cx="2603500" cy="261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8" name="Picture 6" descr="F0506"/>
          <p:cNvPicPr>
            <a:picLocks noChangeAspect="1" noChangeArrowheads="1"/>
          </p:cNvPicPr>
          <p:nvPr/>
        </p:nvPicPr>
        <p:blipFill>
          <a:blip r:embed="rId4" cstate="print">
            <a:extLst>
              <a:ext uri="{28A0092B-C50C-407E-A947-70E740481C1C}">
                <a14:useLocalDpi xmlns:a14="http://schemas.microsoft.com/office/drawing/2010/main" val="0"/>
              </a:ext>
            </a:extLst>
          </a:blip>
          <a:srcRect l="13206" r="47322" b="10507"/>
          <a:stretch>
            <a:fillRect/>
          </a:stretch>
        </p:blipFill>
        <p:spPr bwMode="auto">
          <a:xfrm>
            <a:off x="4724400" y="980728"/>
            <a:ext cx="2470150" cy="2346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9" name="Rectangle 7"/>
          <p:cNvSpPr>
            <a:spLocks noChangeArrowheads="1"/>
          </p:cNvSpPr>
          <p:nvPr/>
        </p:nvSpPr>
        <p:spPr bwMode="auto">
          <a:xfrm>
            <a:off x="1828800" y="3419128"/>
            <a:ext cx="5943600" cy="2743200"/>
          </a:xfrm>
          <a:prstGeom prst="rect">
            <a:avLst/>
          </a:prstGeom>
          <a:noFill/>
          <a:ln w="19050">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44624"/>
            <a:ext cx="9144000" cy="576064"/>
          </a:xfrm>
        </p:spPr>
        <p:txBody>
          <a:bodyPr>
            <a:normAutofit fontScale="90000"/>
          </a:bodyPr>
          <a:lstStyle/>
          <a:p>
            <a:r>
              <a:rPr lang="en-US" dirty="0">
                <a:latin typeface="Garamond" charset="0"/>
              </a:rPr>
              <a:t>For Now, We Will Assume</a:t>
            </a:r>
          </a:p>
        </p:txBody>
      </p:sp>
      <p:sp>
        <p:nvSpPr>
          <p:cNvPr id="3" name="Content Placeholder 2"/>
          <p:cNvSpPr>
            <a:spLocks noGrp="1"/>
          </p:cNvSpPr>
          <p:nvPr>
            <p:ph idx="1"/>
          </p:nvPr>
        </p:nvSpPr>
        <p:spPr>
          <a:xfrm>
            <a:off x="228600" y="914400"/>
            <a:ext cx="8610600" cy="5194300"/>
          </a:xfrm>
        </p:spPr>
        <p:txBody>
          <a:bodyPr>
            <a:normAutofit fontScale="92500" lnSpcReduction="10000"/>
          </a:bodyPr>
          <a:lstStyle/>
          <a:p>
            <a:r>
              <a:rPr lang="en-US" dirty="0">
                <a:latin typeface="Tahoma" charset="0"/>
              </a:rPr>
              <a:t>“Magic” memory and register file</a:t>
            </a:r>
          </a:p>
          <a:p>
            <a:endParaRPr lang="en-US" sz="1400" dirty="0">
              <a:latin typeface="Tahoma" charset="0"/>
            </a:endParaRPr>
          </a:p>
          <a:p>
            <a:r>
              <a:rPr lang="en-US" dirty="0">
                <a:latin typeface="Tahoma" charset="0"/>
              </a:rPr>
              <a:t>Combinational read</a:t>
            </a:r>
          </a:p>
          <a:p>
            <a:pPr lvl="1"/>
            <a:r>
              <a:rPr lang="en-US" dirty="0">
                <a:latin typeface="Tahoma" charset="0"/>
                <a:ea typeface="ＭＳ Ｐゴシック" charset="0"/>
              </a:rPr>
              <a:t>output of the read data port is a combinational function of the register file contents and the corresponding read select port</a:t>
            </a:r>
          </a:p>
          <a:p>
            <a:endParaRPr lang="en-US" sz="1400" dirty="0">
              <a:latin typeface="Tahoma" charset="0"/>
            </a:endParaRPr>
          </a:p>
          <a:p>
            <a:r>
              <a:rPr lang="en-US" dirty="0">
                <a:latin typeface="Tahoma" charset="0"/>
              </a:rPr>
              <a:t>Synchronous write</a:t>
            </a:r>
          </a:p>
          <a:p>
            <a:pPr lvl="1"/>
            <a:r>
              <a:rPr lang="en-US" dirty="0">
                <a:latin typeface="Tahoma" charset="0"/>
                <a:ea typeface="ＭＳ Ｐゴシック" charset="0"/>
              </a:rPr>
              <a:t>the selected register is updated on the positive edge clock transition when write enable is asserted</a:t>
            </a:r>
          </a:p>
          <a:p>
            <a:pPr lvl="2"/>
            <a:r>
              <a:rPr lang="en-US" dirty="0">
                <a:latin typeface="Tahoma" charset="0"/>
                <a:ea typeface="ＭＳ Ｐゴシック" charset="0"/>
              </a:rPr>
              <a:t>Cannot affect read output in between clock edges</a:t>
            </a:r>
          </a:p>
          <a:p>
            <a:pPr lvl="2"/>
            <a:r>
              <a:rPr lang="en-US" dirty="0">
                <a:latin typeface="Tahoma" charset="0"/>
                <a:ea typeface="ＭＳ Ｐゴシック" charset="0"/>
              </a:rPr>
              <a:t>Can affect read output at clock edges (but who cares?)</a:t>
            </a:r>
          </a:p>
          <a:p>
            <a:pPr lvl="2"/>
            <a:endParaRPr lang="en-US" sz="1400" dirty="0">
              <a:latin typeface="Tahoma" charset="0"/>
              <a:ea typeface="ＭＳ Ｐゴシック" charset="0"/>
            </a:endParaRPr>
          </a:p>
          <a:p>
            <a:r>
              <a:rPr lang="en-US" dirty="0">
                <a:latin typeface="Tahoma" charset="0"/>
              </a:rPr>
              <a:t>Single-cycle, synchronous memory</a:t>
            </a:r>
          </a:p>
          <a:p>
            <a:pPr lvl="1"/>
            <a:r>
              <a:rPr lang="en-US" dirty="0">
                <a:latin typeface="Tahoma" charset="0"/>
                <a:ea typeface="ＭＳ Ｐゴシック" charset="0"/>
              </a:rPr>
              <a:t>Contrast this with memory that tells when the data is ready</a:t>
            </a:r>
          </a:p>
          <a:p>
            <a:pPr lvl="1"/>
            <a:r>
              <a:rPr lang="en-US" dirty="0">
                <a:latin typeface="Tahoma" charset="0"/>
                <a:ea typeface="ＭＳ Ｐゴシック" charset="0"/>
              </a:rPr>
              <a:t>i.e., Ready bit: indicating the read or write is done</a:t>
            </a:r>
          </a:p>
          <a:p>
            <a:endParaRPr lang="en-US" dirty="0">
              <a:latin typeface="Tahoma" charset="0"/>
            </a:endParaRPr>
          </a:p>
        </p:txBody>
      </p:sp>
      <p:sp>
        <p:nvSpPr>
          <p:cNvPr id="4198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5D673C3-798B-CB4E-9096-5C8D7DCDFC5A}" type="slidenum">
              <a:rPr lang="en-US">
                <a:solidFill>
                  <a:srgbClr val="000000"/>
                </a:solidFill>
                <a:latin typeface="Garamond" charset="0"/>
                <a:cs typeface="Arial" charset="0"/>
              </a:rPr>
              <a:pPr eaLnBrk="1" hangingPunct="1"/>
              <a:t>14</a:t>
            </a:fld>
            <a:endParaRPr lang="en-US">
              <a:solidFill>
                <a:srgbClr val="000000"/>
              </a:solidFill>
              <a:latin typeface="Garamond" charset="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44624"/>
            <a:ext cx="9144000" cy="576064"/>
          </a:xfrm>
        </p:spPr>
        <p:txBody>
          <a:bodyPr>
            <a:normAutofit fontScale="90000"/>
          </a:bodyPr>
          <a:lstStyle/>
          <a:p>
            <a:r>
              <a:rPr lang="en-US" dirty="0">
                <a:latin typeface="Garamond" charset="0"/>
              </a:rPr>
              <a:t>Instruction Processing</a:t>
            </a:r>
          </a:p>
        </p:txBody>
      </p:sp>
      <p:sp>
        <p:nvSpPr>
          <p:cNvPr id="43011" name="Content Placeholder 2"/>
          <p:cNvSpPr>
            <a:spLocks noGrp="1"/>
          </p:cNvSpPr>
          <p:nvPr>
            <p:ph idx="1"/>
          </p:nvPr>
        </p:nvSpPr>
        <p:spPr>
          <a:xfrm>
            <a:off x="228600" y="692696"/>
            <a:ext cx="8610600" cy="5194300"/>
          </a:xfrm>
        </p:spPr>
        <p:txBody>
          <a:bodyPr/>
          <a:lstStyle/>
          <a:p>
            <a:r>
              <a:rPr lang="en-US" dirty="0">
                <a:latin typeface="Tahoma" charset="0"/>
              </a:rPr>
              <a:t>5 generic steps </a:t>
            </a:r>
          </a:p>
          <a:p>
            <a:pPr lvl="1"/>
            <a:r>
              <a:rPr lang="en-US" dirty="0">
                <a:latin typeface="Tahoma" charset="0"/>
                <a:ea typeface="ＭＳ Ｐゴシック" charset="0"/>
              </a:rPr>
              <a:t>Instruction fetch (IF)</a:t>
            </a:r>
          </a:p>
          <a:p>
            <a:pPr lvl="1"/>
            <a:r>
              <a:rPr lang="en-US" dirty="0">
                <a:latin typeface="Tahoma" charset="0"/>
                <a:ea typeface="ＭＳ Ｐゴシック" charset="0"/>
              </a:rPr>
              <a:t>Instruction decode and register operand fetch (ID/RF)</a:t>
            </a:r>
          </a:p>
          <a:p>
            <a:pPr lvl="1"/>
            <a:r>
              <a:rPr lang="en-US" dirty="0">
                <a:latin typeface="Tahoma" charset="0"/>
                <a:ea typeface="ＭＳ Ｐゴシック" charset="0"/>
              </a:rPr>
              <a:t>Execute/Evaluate memory address (EX/AG)</a:t>
            </a:r>
          </a:p>
          <a:p>
            <a:pPr lvl="1"/>
            <a:r>
              <a:rPr lang="en-US" dirty="0">
                <a:latin typeface="Tahoma" charset="0"/>
                <a:ea typeface="ＭＳ Ｐゴシック" charset="0"/>
              </a:rPr>
              <a:t>Memory operand fetch (MEM)</a:t>
            </a:r>
          </a:p>
          <a:p>
            <a:pPr lvl="1"/>
            <a:r>
              <a:rPr lang="en-US" dirty="0">
                <a:latin typeface="Tahoma" charset="0"/>
                <a:ea typeface="ＭＳ Ｐゴシック" charset="0"/>
              </a:rPr>
              <a:t>Store/</a:t>
            </a:r>
            <a:r>
              <a:rPr lang="en-US" dirty="0" err="1">
                <a:latin typeface="Tahoma" charset="0"/>
                <a:ea typeface="ＭＳ Ｐゴシック" charset="0"/>
              </a:rPr>
              <a:t>writeback</a:t>
            </a:r>
            <a:r>
              <a:rPr lang="en-US" dirty="0">
                <a:latin typeface="Tahoma" charset="0"/>
                <a:ea typeface="ＭＳ Ｐゴシック" charset="0"/>
              </a:rPr>
              <a:t> result (WB) </a:t>
            </a:r>
          </a:p>
        </p:txBody>
      </p:sp>
      <p:sp>
        <p:nvSpPr>
          <p:cNvPr id="43012" name="Slide Number Placeholder 3"/>
          <p:cNvSpPr>
            <a:spLocks noGrp="1"/>
          </p:cNvSpPr>
          <p:nvPr>
            <p:ph type="sldNum" sz="quarter" idx="11"/>
          </p:nvPr>
        </p:nvSpPr>
        <p:spPr>
          <a:xfrm>
            <a:off x="0" y="6400800"/>
            <a:ext cx="21336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29CE0AF-2890-6B41-87C9-60E0C67E4E90}" type="slidenum">
              <a:rPr lang="en-US">
                <a:solidFill>
                  <a:srgbClr val="000000"/>
                </a:solidFill>
                <a:latin typeface="Garamond" charset="0"/>
                <a:cs typeface="Arial" charset="0"/>
              </a:rPr>
              <a:pPr eaLnBrk="1" hangingPunct="1"/>
              <a:t>15</a:t>
            </a:fld>
            <a:endParaRPr lang="en-US" dirty="0">
              <a:solidFill>
                <a:srgbClr val="000000"/>
              </a:solidFill>
              <a:latin typeface="Garamond" charset="0"/>
              <a:cs typeface="Arial" charset="0"/>
            </a:endParaRPr>
          </a:p>
        </p:txBody>
      </p:sp>
      <p:pic>
        <p:nvPicPr>
          <p:cNvPr id="43013" name="Picture 4" descr="F05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050" y="3398862"/>
            <a:ext cx="8420100" cy="283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6"/>
          <p:cNvSpPr>
            <a:spLocks noChangeArrowheads="1"/>
          </p:cNvSpPr>
          <p:nvPr/>
        </p:nvSpPr>
        <p:spPr bwMode="auto">
          <a:xfrm>
            <a:off x="552450" y="3846537"/>
            <a:ext cx="914400" cy="381000"/>
          </a:xfrm>
          <a:prstGeom prst="rect">
            <a:avLst/>
          </a:prstGeom>
          <a:solidFill>
            <a:srgbClr val="91919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rPr>
              <a:t>IF</a:t>
            </a:r>
          </a:p>
        </p:txBody>
      </p:sp>
      <p:sp>
        <p:nvSpPr>
          <p:cNvPr id="14" name="Rectangle 7"/>
          <p:cNvSpPr>
            <a:spLocks noChangeArrowheads="1"/>
          </p:cNvSpPr>
          <p:nvPr/>
        </p:nvSpPr>
        <p:spPr bwMode="auto">
          <a:xfrm>
            <a:off x="2767013" y="4919687"/>
            <a:ext cx="914400" cy="381000"/>
          </a:xfrm>
          <a:prstGeom prst="rect">
            <a:avLst/>
          </a:prstGeom>
          <a:solidFill>
            <a:srgbClr val="91919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dirty="0">
                <a:solidFill>
                  <a:sysClr val="windowText" lastClr="000000"/>
                </a:solidFill>
                <a:latin typeface="Calibri" charset="0"/>
              </a:rPr>
              <a:t>ID/RF</a:t>
            </a:r>
          </a:p>
        </p:txBody>
      </p:sp>
      <p:sp>
        <p:nvSpPr>
          <p:cNvPr id="15" name="Rectangle 8"/>
          <p:cNvSpPr>
            <a:spLocks noChangeArrowheads="1"/>
          </p:cNvSpPr>
          <p:nvPr/>
        </p:nvSpPr>
        <p:spPr bwMode="auto">
          <a:xfrm>
            <a:off x="5310188" y="5151462"/>
            <a:ext cx="1090612" cy="381000"/>
          </a:xfrm>
          <a:prstGeom prst="rect">
            <a:avLst/>
          </a:prstGeom>
          <a:solidFill>
            <a:srgbClr val="91919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dirty="0">
                <a:solidFill>
                  <a:sysClr val="windowText" lastClr="000000"/>
                </a:solidFill>
                <a:latin typeface="Calibri" charset="0"/>
              </a:rPr>
              <a:t>EX/AG</a:t>
            </a:r>
          </a:p>
        </p:txBody>
      </p:sp>
      <p:sp>
        <p:nvSpPr>
          <p:cNvPr id="16" name="Rectangle 9"/>
          <p:cNvSpPr>
            <a:spLocks noChangeArrowheads="1"/>
          </p:cNvSpPr>
          <p:nvPr/>
        </p:nvSpPr>
        <p:spPr bwMode="auto">
          <a:xfrm>
            <a:off x="7372350" y="5751537"/>
            <a:ext cx="914400" cy="381000"/>
          </a:xfrm>
          <a:prstGeom prst="rect">
            <a:avLst/>
          </a:prstGeom>
          <a:solidFill>
            <a:srgbClr val="91919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rPr>
              <a:t>MEM</a:t>
            </a:r>
          </a:p>
        </p:txBody>
      </p:sp>
      <p:sp>
        <p:nvSpPr>
          <p:cNvPr id="17" name="Rectangle 10"/>
          <p:cNvSpPr>
            <a:spLocks noChangeArrowheads="1"/>
          </p:cNvSpPr>
          <p:nvPr/>
        </p:nvSpPr>
        <p:spPr bwMode="auto">
          <a:xfrm>
            <a:off x="6553200" y="3465537"/>
            <a:ext cx="914400" cy="381000"/>
          </a:xfrm>
          <a:prstGeom prst="rect">
            <a:avLst/>
          </a:prstGeom>
          <a:solidFill>
            <a:srgbClr val="919191"/>
          </a:solidFill>
          <a:ln>
            <a:noFill/>
          </a:ln>
          <a:extLst>
            <a:ext uri="{91240B29-F687-4f45-9708-019B960494DF}">
              <a14:hiddenLine xmlns=""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rPr>
              <a:t>WB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44624"/>
            <a:ext cx="9144000" cy="576064"/>
          </a:xfrm>
        </p:spPr>
        <p:txBody>
          <a:bodyPr>
            <a:normAutofit fontScale="90000"/>
          </a:bodyPr>
          <a:lstStyle/>
          <a:p>
            <a:r>
              <a:rPr lang="en-US" dirty="0">
                <a:latin typeface="Garamond" charset="0"/>
              </a:rPr>
              <a:t>What Is To Come: The Full </a:t>
            </a:r>
            <a:r>
              <a:rPr lang="en-US" dirty="0" err="1">
                <a:latin typeface="Garamond" charset="0"/>
              </a:rPr>
              <a:t>Datapath</a:t>
            </a:r>
            <a:endParaRPr lang="en-US" dirty="0">
              <a:latin typeface="Garamond" charset="0"/>
            </a:endParaRPr>
          </a:p>
        </p:txBody>
      </p:sp>
      <p:sp>
        <p:nvSpPr>
          <p:cNvPr id="4403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69EB6F2-91C4-CC48-B3DE-0F818294FF40}" type="slidenum">
              <a:rPr lang="en-US">
                <a:solidFill>
                  <a:srgbClr val="000000"/>
                </a:solidFill>
                <a:latin typeface="Garamond" charset="0"/>
                <a:cs typeface="Arial" charset="0"/>
              </a:rPr>
              <a:pPr eaLnBrk="1" hangingPunct="1"/>
              <a:t>16</a:t>
            </a:fld>
            <a:endParaRPr lang="en-US">
              <a:solidFill>
                <a:srgbClr val="000000"/>
              </a:solidFill>
              <a:latin typeface="Garamond" charset="0"/>
              <a:cs typeface="Arial" charset="0"/>
            </a:endParaRPr>
          </a:p>
        </p:txBody>
      </p:sp>
      <p:pic>
        <p:nvPicPr>
          <p:cNvPr id="44037"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38" y="791691"/>
            <a:ext cx="8437562" cy="5019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38" name="Text Box 4"/>
          <p:cNvSpPr txBox="1">
            <a:spLocks noChangeArrowheads="1"/>
          </p:cNvSpPr>
          <p:nvPr/>
        </p:nvSpPr>
        <p:spPr bwMode="auto">
          <a:xfrm>
            <a:off x="7569200" y="1939454"/>
            <a:ext cx="119221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PCSrc</a:t>
            </a:r>
            <a:r>
              <a:rPr lang="en-US" sz="1200" baseline="-25000">
                <a:solidFill>
                  <a:srgbClr val="FF9900"/>
                </a:solidFill>
                <a:latin typeface="Calibri" charset="0"/>
              </a:rPr>
              <a:t>2</a:t>
            </a:r>
            <a:r>
              <a:rPr lang="en-US" sz="1200">
                <a:solidFill>
                  <a:srgbClr val="FF9900"/>
                </a:solidFill>
                <a:latin typeface="Calibri" charset="0"/>
              </a:rPr>
              <a:t>=Br Taken</a:t>
            </a:r>
            <a:endParaRPr lang="en-US" sz="1200" baseline="-25000">
              <a:solidFill>
                <a:srgbClr val="FF9900"/>
              </a:solidFill>
              <a:latin typeface="Calibri" charset="0"/>
            </a:endParaRPr>
          </a:p>
        </p:txBody>
      </p:sp>
      <p:sp>
        <p:nvSpPr>
          <p:cNvPr id="44039" name="Text Box 5"/>
          <p:cNvSpPr txBox="1">
            <a:spLocks noChangeArrowheads="1"/>
          </p:cNvSpPr>
          <p:nvPr/>
        </p:nvSpPr>
        <p:spPr bwMode="auto">
          <a:xfrm>
            <a:off x="7305675" y="764704"/>
            <a:ext cx="99536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sz="1200">
                <a:solidFill>
                  <a:srgbClr val="FF9900"/>
                </a:solidFill>
                <a:latin typeface="Calibri" charset="0"/>
              </a:rPr>
              <a:t>PCSrc</a:t>
            </a:r>
            <a:r>
              <a:rPr lang="en-US" sz="1200" baseline="-25000">
                <a:solidFill>
                  <a:srgbClr val="FF9900"/>
                </a:solidFill>
                <a:latin typeface="Calibri" charset="0"/>
              </a:rPr>
              <a:t>1</a:t>
            </a:r>
            <a:r>
              <a:rPr lang="en-US" sz="1200">
                <a:solidFill>
                  <a:srgbClr val="FF9900"/>
                </a:solidFill>
                <a:latin typeface="Calibri" charset="0"/>
              </a:rPr>
              <a:t>=Jump</a:t>
            </a:r>
            <a:endParaRPr lang="en-US" sz="1200" baseline="-25000">
              <a:solidFill>
                <a:srgbClr val="FF9900"/>
              </a:solidFill>
              <a:latin typeface="Calibri" charset="0"/>
            </a:endParaRPr>
          </a:p>
        </p:txBody>
      </p:sp>
      <p:sp>
        <p:nvSpPr>
          <p:cNvPr id="44040" name="Text Box 6"/>
          <p:cNvSpPr txBox="1">
            <a:spLocks noChangeArrowheads="1"/>
          </p:cNvSpPr>
          <p:nvPr/>
        </p:nvSpPr>
        <p:spPr bwMode="auto">
          <a:xfrm>
            <a:off x="6240463" y="4911254"/>
            <a:ext cx="10795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ALU operation</a:t>
            </a:r>
          </a:p>
        </p:txBody>
      </p:sp>
      <p:sp>
        <p:nvSpPr>
          <p:cNvPr id="44041" name="Text Box 7"/>
          <p:cNvSpPr txBox="1">
            <a:spLocks noChangeArrowheads="1"/>
          </p:cNvSpPr>
          <p:nvPr/>
        </p:nvSpPr>
        <p:spPr bwMode="auto">
          <a:xfrm>
            <a:off x="6408738" y="3792066"/>
            <a:ext cx="260350" cy="123825"/>
          </a:xfrm>
          <a:prstGeom prst="rect">
            <a:avLst/>
          </a:prstGeom>
          <a:solidFill>
            <a:schemeClr val="bg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800">
                <a:latin typeface="Calibri" charset="0"/>
              </a:rPr>
              <a:t>bcond</a:t>
            </a:r>
          </a:p>
        </p:txBody>
      </p:sp>
      <p:sp>
        <p:nvSpPr>
          <p:cNvPr id="44043" name="Text Box 9"/>
          <p:cNvSpPr txBox="1">
            <a:spLocks noChangeArrowheads="1"/>
          </p:cNvSpPr>
          <p:nvPr/>
        </p:nvSpPr>
        <p:spPr bwMode="auto">
          <a:xfrm>
            <a:off x="6948264" y="5877272"/>
            <a:ext cx="19145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dirty="0">
                <a:latin typeface="Calibri" charset="0"/>
              </a:rPr>
              <a:t>JAL, JR, JALR omitted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ctrTitle"/>
          </p:nvPr>
        </p:nvSpPr>
        <p:spPr>
          <a:xfrm>
            <a:off x="685800" y="1524000"/>
            <a:ext cx="8077200" cy="1752600"/>
          </a:xfrm>
        </p:spPr>
        <p:txBody>
          <a:bodyPr/>
          <a:lstStyle/>
          <a:p>
            <a:r>
              <a:rPr lang="en-US" dirty="0">
                <a:solidFill>
                  <a:schemeClr val="tx1"/>
                </a:solidFill>
                <a:latin typeface="Garamond" charset="0"/>
              </a:rPr>
              <a:t>Single-Cycle Datapath for</a:t>
            </a:r>
            <a:br>
              <a:rPr lang="en-US" dirty="0">
                <a:solidFill>
                  <a:schemeClr val="tx1"/>
                </a:solidFill>
                <a:latin typeface="Garamond" charset="0"/>
              </a:rPr>
            </a:br>
            <a:r>
              <a:rPr lang="en-US" i="1" dirty="0">
                <a:solidFill>
                  <a:schemeClr val="tx1"/>
                </a:solidFill>
                <a:latin typeface="Garamond" charset="0"/>
              </a:rPr>
              <a:t>Arithmetic and Logical Instructions</a:t>
            </a:r>
          </a:p>
        </p:txBody>
      </p:sp>
      <p:sp>
        <p:nvSpPr>
          <p:cNvPr id="45060" name="Slide Number Placeholder 3"/>
          <p:cNvSpPr>
            <a:spLocks noGrp="1"/>
          </p:cNvSpPr>
          <p:nvPr>
            <p:ph type="sldNum" sz="quarter" idx="12"/>
          </p:nvPr>
        </p:nvSpPr>
        <p:spPr>
          <a:xfrm>
            <a:off x="13703" y="6492875"/>
            <a:ext cx="21336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fld id="{559FC06F-1F29-4843-BC44-4F67940C4874}" type="slidenum">
              <a:rPr lang="en-US">
                <a:solidFill>
                  <a:srgbClr val="000000"/>
                </a:solidFill>
                <a:latin typeface="Garamond" charset="0"/>
                <a:cs typeface="Arial" charset="0"/>
              </a:rPr>
              <a:pPr algn="l" eaLnBrk="1" hangingPunct="1"/>
              <a:t>17</a:t>
            </a:fld>
            <a:endParaRPr lang="en-US" dirty="0">
              <a:solidFill>
                <a:srgbClr val="000000"/>
              </a:solidFill>
              <a:latin typeface="Garamond"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44624"/>
            <a:ext cx="9144000" cy="576064"/>
          </a:xfrm>
        </p:spPr>
        <p:txBody>
          <a:bodyPr>
            <a:normAutofit fontScale="90000"/>
          </a:bodyPr>
          <a:lstStyle/>
          <a:p>
            <a:r>
              <a:rPr lang="en-US" dirty="0">
                <a:latin typeface="Garamond" charset="0"/>
              </a:rPr>
              <a:t>R-Type ALU Instructions</a:t>
            </a:r>
          </a:p>
        </p:txBody>
      </p:sp>
      <p:sp>
        <p:nvSpPr>
          <p:cNvPr id="46083" name="Content Placeholder 2"/>
          <p:cNvSpPr>
            <a:spLocks noGrp="1"/>
          </p:cNvSpPr>
          <p:nvPr>
            <p:ph idx="1"/>
          </p:nvPr>
        </p:nvSpPr>
        <p:spPr>
          <a:xfrm>
            <a:off x="228600" y="996950"/>
            <a:ext cx="8610600" cy="5194300"/>
          </a:xfrm>
        </p:spPr>
        <p:txBody>
          <a:bodyPr/>
          <a:lstStyle/>
          <a:p>
            <a:r>
              <a:rPr lang="en-US" sz="2200">
                <a:latin typeface="Tahoma" charset="0"/>
              </a:rPr>
              <a:t>Assembly (e.g., register-register signed addition)</a:t>
            </a:r>
          </a:p>
          <a:p>
            <a:pPr>
              <a:buFont typeface="Wingdings" charset="0"/>
              <a:buNone/>
            </a:pPr>
            <a:r>
              <a:rPr lang="en-US" sz="2200">
                <a:latin typeface="Tahoma" charset="0"/>
              </a:rPr>
              <a:t>		ADD rd</a:t>
            </a:r>
            <a:r>
              <a:rPr lang="en-US" sz="2200" baseline="-25000">
                <a:latin typeface="Tahoma" charset="0"/>
              </a:rPr>
              <a:t>reg</a:t>
            </a:r>
            <a:r>
              <a:rPr lang="en-US" sz="2200">
                <a:latin typeface="Tahoma" charset="0"/>
              </a:rPr>
              <a:t> rs</a:t>
            </a:r>
            <a:r>
              <a:rPr lang="en-US" sz="2200" baseline="-25000">
                <a:latin typeface="Tahoma" charset="0"/>
              </a:rPr>
              <a:t>reg</a:t>
            </a:r>
            <a:r>
              <a:rPr lang="en-US" sz="2200">
                <a:latin typeface="Tahoma" charset="0"/>
              </a:rPr>
              <a:t> rt</a:t>
            </a:r>
            <a:r>
              <a:rPr lang="en-US" sz="2200" baseline="-25000">
                <a:latin typeface="Tahoma" charset="0"/>
              </a:rPr>
              <a:t>reg</a:t>
            </a:r>
            <a:endParaRPr lang="en-US" sz="2200">
              <a:latin typeface="Tahoma" charset="0"/>
            </a:endParaRPr>
          </a:p>
          <a:p>
            <a:endParaRPr lang="en-US" sz="2200">
              <a:latin typeface="Tahoma" charset="0"/>
            </a:endParaRPr>
          </a:p>
          <a:p>
            <a:r>
              <a:rPr lang="en-US" sz="2200">
                <a:latin typeface="Tahoma" charset="0"/>
              </a:rPr>
              <a:t>Machine encoding</a:t>
            </a:r>
          </a:p>
          <a:p>
            <a:endParaRPr lang="en-US" sz="2200">
              <a:latin typeface="Tahoma" charset="0"/>
            </a:endParaRPr>
          </a:p>
          <a:p>
            <a:endParaRPr lang="en-US" sz="2200">
              <a:latin typeface="Tahoma" charset="0"/>
            </a:endParaRPr>
          </a:p>
          <a:p>
            <a:endParaRPr lang="en-US" sz="2200">
              <a:latin typeface="Tahoma" charset="0"/>
            </a:endParaRPr>
          </a:p>
          <a:p>
            <a:pPr>
              <a:buFont typeface="Wingdings" charset="0"/>
              <a:buNone/>
            </a:pPr>
            <a:endParaRPr lang="en-US" sz="2200">
              <a:latin typeface="Tahoma" charset="0"/>
            </a:endParaRPr>
          </a:p>
          <a:p>
            <a:r>
              <a:rPr lang="en-US" sz="2200">
                <a:latin typeface="Tahoma" charset="0"/>
              </a:rPr>
              <a:t>Semantics</a:t>
            </a:r>
          </a:p>
          <a:p>
            <a:endParaRPr lang="en-US" sz="2200">
              <a:latin typeface="Tahoma" charset="0"/>
            </a:endParaRPr>
          </a:p>
          <a:p>
            <a:pPr>
              <a:buFont typeface="Wingdings" charset="0"/>
              <a:buNone/>
            </a:pPr>
            <a:r>
              <a:rPr lang="en-US" sz="2200">
                <a:latin typeface="Tahoma" charset="0"/>
              </a:rPr>
              <a:t>		if MEM[PC] == ADD rd rs rt</a:t>
            </a:r>
          </a:p>
          <a:p>
            <a:pPr lvl="1">
              <a:buFontTx/>
              <a:buNone/>
            </a:pPr>
            <a:r>
              <a:rPr lang="en-US" sz="2000">
                <a:latin typeface="Tahoma" charset="0"/>
                <a:ea typeface="ＭＳ Ｐゴシック" charset="0"/>
              </a:rPr>
              <a:t>			GPR[rd] </a:t>
            </a:r>
            <a:r>
              <a:rPr lang="en-US" sz="2000">
                <a:latin typeface="Tahoma" charset="0"/>
                <a:ea typeface="ＭＳ Ｐゴシック" charset="0"/>
                <a:sym typeface="Symbol" charset="0"/>
              </a:rPr>
              <a:t> </a:t>
            </a:r>
            <a:r>
              <a:rPr lang="en-US" sz="2000">
                <a:latin typeface="Tahoma" charset="0"/>
                <a:ea typeface="ＭＳ Ｐゴシック" charset="0"/>
              </a:rPr>
              <a:t>GPR[rs] + GPR[rt] 	</a:t>
            </a:r>
            <a:endParaRPr lang="en-US" sz="2000">
              <a:latin typeface="Tahoma" charset="0"/>
              <a:ea typeface="ＭＳ Ｐゴシック" charset="0"/>
              <a:sym typeface="Symbol" charset="0"/>
            </a:endParaRPr>
          </a:p>
          <a:p>
            <a:pPr lvl="1">
              <a:buFontTx/>
              <a:buNone/>
            </a:pPr>
            <a:r>
              <a:rPr lang="en-US" sz="2000">
                <a:latin typeface="Tahoma" charset="0"/>
                <a:ea typeface="ＭＳ Ｐゴシック" charset="0"/>
                <a:sym typeface="Symbol" charset="0"/>
              </a:rPr>
              <a:t>			PC  PC + 4</a:t>
            </a:r>
          </a:p>
          <a:p>
            <a:endParaRPr lang="en-US">
              <a:latin typeface="Tahoma" charset="0"/>
            </a:endParaRPr>
          </a:p>
        </p:txBody>
      </p:sp>
      <p:sp>
        <p:nvSpPr>
          <p:cNvPr id="46084"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9D9EA7-BC24-8440-9084-B8C3D1DA9A78}" type="slidenum">
              <a:rPr lang="en-US">
                <a:solidFill>
                  <a:srgbClr val="000000"/>
                </a:solidFill>
                <a:latin typeface="Garamond" charset="0"/>
                <a:cs typeface="Arial" charset="0"/>
              </a:rPr>
              <a:pPr eaLnBrk="1" hangingPunct="1"/>
              <a:t>18</a:t>
            </a:fld>
            <a:endParaRPr lang="en-US">
              <a:solidFill>
                <a:srgbClr val="000000"/>
              </a:solidFill>
              <a:latin typeface="Garamond" charset="0"/>
              <a:cs typeface="Arial" charset="0"/>
            </a:endParaRPr>
          </a:p>
        </p:txBody>
      </p:sp>
      <p:sp>
        <p:nvSpPr>
          <p:cNvPr id="12" name="Rectangle 4"/>
          <p:cNvSpPr>
            <a:spLocks noChangeArrowheads="1"/>
          </p:cNvSpPr>
          <p:nvPr/>
        </p:nvSpPr>
        <p:spPr bwMode="auto">
          <a:xfrm>
            <a:off x="1752600" y="3200400"/>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rPr>
              <a:t>0</a:t>
            </a:r>
          </a:p>
          <a:p>
            <a:pPr fontAlgn="auto">
              <a:spcBef>
                <a:spcPts val="0"/>
              </a:spcBef>
              <a:spcAft>
                <a:spcPts val="0"/>
              </a:spcAft>
              <a:defRPr/>
            </a:pPr>
            <a:r>
              <a:rPr lang="en-US" sz="1600" kern="0">
                <a:solidFill>
                  <a:srgbClr val="000000"/>
                </a:solidFill>
                <a:latin typeface="Calibri" charset="0"/>
              </a:rPr>
              <a:t>6-bit</a:t>
            </a:r>
          </a:p>
        </p:txBody>
      </p:sp>
      <p:sp>
        <p:nvSpPr>
          <p:cNvPr id="13" name="Rectangle 5"/>
          <p:cNvSpPr>
            <a:spLocks noChangeArrowheads="1"/>
          </p:cNvSpPr>
          <p:nvPr/>
        </p:nvSpPr>
        <p:spPr bwMode="auto">
          <a:xfrm>
            <a:off x="2743200" y="3200400"/>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rPr>
              <a:t>rs</a:t>
            </a:r>
          </a:p>
          <a:p>
            <a:pPr fontAlgn="auto">
              <a:spcBef>
                <a:spcPts val="0"/>
              </a:spcBef>
              <a:spcAft>
                <a:spcPts val="0"/>
              </a:spcAft>
              <a:defRPr/>
            </a:pPr>
            <a:r>
              <a:rPr lang="en-US" sz="1600" kern="0">
                <a:solidFill>
                  <a:srgbClr val="000000"/>
                </a:solidFill>
                <a:latin typeface="Calibri" charset="0"/>
              </a:rPr>
              <a:t>5-bit</a:t>
            </a:r>
          </a:p>
        </p:txBody>
      </p:sp>
      <p:sp>
        <p:nvSpPr>
          <p:cNvPr id="14" name="Rectangle 6"/>
          <p:cNvSpPr>
            <a:spLocks noChangeArrowheads="1"/>
          </p:cNvSpPr>
          <p:nvPr/>
        </p:nvSpPr>
        <p:spPr bwMode="auto">
          <a:xfrm>
            <a:off x="3733800" y="3200400"/>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rPr>
              <a:t>rt</a:t>
            </a:r>
          </a:p>
          <a:p>
            <a:pPr fontAlgn="auto">
              <a:spcBef>
                <a:spcPts val="0"/>
              </a:spcBef>
              <a:spcAft>
                <a:spcPts val="0"/>
              </a:spcAft>
              <a:defRPr/>
            </a:pPr>
            <a:r>
              <a:rPr lang="en-US" sz="1600" kern="0">
                <a:solidFill>
                  <a:srgbClr val="000000"/>
                </a:solidFill>
                <a:latin typeface="Calibri" charset="0"/>
              </a:rPr>
              <a:t>5-bit</a:t>
            </a:r>
          </a:p>
        </p:txBody>
      </p:sp>
      <p:sp>
        <p:nvSpPr>
          <p:cNvPr id="15" name="Text Box 7"/>
          <p:cNvSpPr txBox="1">
            <a:spLocks noChangeArrowheads="1"/>
          </p:cNvSpPr>
          <p:nvPr/>
        </p:nvSpPr>
        <p:spPr bwMode="auto">
          <a:xfrm>
            <a:off x="7816850" y="3070225"/>
            <a:ext cx="11398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2800" i="0" kern="0">
                <a:solidFill>
                  <a:srgbClr val="000000"/>
                </a:solidFill>
                <a:latin typeface="Calibri" charset="0"/>
              </a:rPr>
              <a:t>R-type</a:t>
            </a:r>
          </a:p>
        </p:txBody>
      </p:sp>
      <p:sp>
        <p:nvSpPr>
          <p:cNvPr id="16" name="Rectangle 8"/>
          <p:cNvSpPr>
            <a:spLocks noChangeArrowheads="1"/>
          </p:cNvSpPr>
          <p:nvPr/>
        </p:nvSpPr>
        <p:spPr bwMode="auto">
          <a:xfrm>
            <a:off x="4724400" y="3200400"/>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rPr>
              <a:t>rd</a:t>
            </a:r>
          </a:p>
          <a:p>
            <a:pPr fontAlgn="auto">
              <a:spcBef>
                <a:spcPts val="0"/>
              </a:spcBef>
              <a:spcAft>
                <a:spcPts val="0"/>
              </a:spcAft>
              <a:defRPr/>
            </a:pPr>
            <a:r>
              <a:rPr lang="en-US" sz="1600" kern="0">
                <a:solidFill>
                  <a:srgbClr val="000000"/>
                </a:solidFill>
                <a:latin typeface="Calibri" charset="0"/>
              </a:rPr>
              <a:t>5-bit</a:t>
            </a:r>
          </a:p>
        </p:txBody>
      </p:sp>
      <p:sp>
        <p:nvSpPr>
          <p:cNvPr id="17" name="Rectangle 9"/>
          <p:cNvSpPr>
            <a:spLocks noChangeArrowheads="1"/>
          </p:cNvSpPr>
          <p:nvPr/>
        </p:nvSpPr>
        <p:spPr bwMode="auto">
          <a:xfrm>
            <a:off x="5715000" y="3200400"/>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rPr>
              <a:t>0</a:t>
            </a:r>
          </a:p>
          <a:p>
            <a:pPr fontAlgn="auto">
              <a:spcBef>
                <a:spcPts val="0"/>
              </a:spcBef>
              <a:spcAft>
                <a:spcPts val="0"/>
              </a:spcAft>
              <a:defRPr/>
            </a:pPr>
            <a:r>
              <a:rPr lang="en-US" sz="1600" kern="0">
                <a:solidFill>
                  <a:srgbClr val="000000"/>
                </a:solidFill>
                <a:latin typeface="Calibri" charset="0"/>
              </a:rPr>
              <a:t>5-bit</a:t>
            </a:r>
          </a:p>
        </p:txBody>
      </p:sp>
      <p:sp>
        <p:nvSpPr>
          <p:cNvPr id="18" name="Rectangle 10"/>
          <p:cNvSpPr>
            <a:spLocks noChangeArrowheads="1"/>
          </p:cNvSpPr>
          <p:nvPr/>
        </p:nvSpPr>
        <p:spPr bwMode="auto">
          <a:xfrm>
            <a:off x="6705600" y="3200400"/>
            <a:ext cx="11430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rPr>
              <a:t>ADD</a:t>
            </a:r>
          </a:p>
          <a:p>
            <a:pPr fontAlgn="auto">
              <a:spcBef>
                <a:spcPts val="0"/>
              </a:spcBef>
              <a:spcAft>
                <a:spcPts val="0"/>
              </a:spcAft>
              <a:defRPr/>
            </a:pPr>
            <a:r>
              <a:rPr lang="en-US" sz="1600" kern="0">
                <a:solidFill>
                  <a:srgbClr val="000000"/>
                </a:solidFill>
                <a:latin typeface="Calibri" charset="0"/>
              </a:rPr>
              <a:t>6-bit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44624"/>
            <a:ext cx="9144000" cy="576064"/>
          </a:xfrm>
        </p:spPr>
        <p:txBody>
          <a:bodyPr>
            <a:normAutofit fontScale="90000"/>
          </a:bodyPr>
          <a:lstStyle/>
          <a:p>
            <a:r>
              <a:rPr lang="en-US" dirty="0">
                <a:latin typeface="Garamond" charset="0"/>
              </a:rPr>
              <a:t>ALU </a:t>
            </a:r>
            <a:r>
              <a:rPr lang="en-US" dirty="0" err="1">
                <a:latin typeface="Garamond" charset="0"/>
              </a:rPr>
              <a:t>Datapath</a:t>
            </a:r>
            <a:endParaRPr lang="en-US" dirty="0">
              <a:latin typeface="Garamond" charset="0"/>
            </a:endParaRPr>
          </a:p>
        </p:txBody>
      </p:sp>
      <p:sp>
        <p:nvSpPr>
          <p:cNvPr id="47108" name="Slide Number Placeholder 3"/>
          <p:cNvSpPr>
            <a:spLocks noGrp="1"/>
          </p:cNvSpPr>
          <p:nvPr>
            <p:ph type="sldNum" sz="quarter" idx="11"/>
          </p:nvPr>
        </p:nvSpPr>
        <p:spPr>
          <a:xfrm>
            <a:off x="0" y="6400800"/>
            <a:ext cx="21336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36B4F76-7CAC-2C41-87EC-2354DC79BD1D}" type="slidenum">
              <a:rPr lang="en-US">
                <a:solidFill>
                  <a:srgbClr val="000000"/>
                </a:solidFill>
                <a:latin typeface="Garamond" charset="0"/>
                <a:cs typeface="Arial" charset="0"/>
              </a:rPr>
              <a:pPr eaLnBrk="1" hangingPunct="1"/>
              <a:t>19</a:t>
            </a:fld>
            <a:endParaRPr lang="en-US" dirty="0">
              <a:solidFill>
                <a:srgbClr val="000000"/>
              </a:solidFill>
              <a:latin typeface="Garamond" charset="0"/>
              <a:cs typeface="Arial" charset="0"/>
            </a:endParaRPr>
          </a:p>
        </p:txBody>
      </p:sp>
      <p:pic>
        <p:nvPicPr>
          <p:cNvPr id="47109"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103313"/>
            <a:ext cx="3463925" cy="296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10" name="Picture 4" descr="F0507"/>
          <p:cNvPicPr>
            <a:picLocks noChangeAspect="1" noChangeArrowheads="1"/>
          </p:cNvPicPr>
          <p:nvPr/>
        </p:nvPicPr>
        <p:blipFill>
          <a:blip r:embed="rId3" cstate="print">
            <a:extLst>
              <a:ext uri="{28A0092B-C50C-407E-A947-70E740481C1C}">
                <a14:useLocalDpi xmlns:a14="http://schemas.microsoft.com/office/drawing/2010/main" val="0"/>
              </a:ext>
            </a:extLst>
          </a:blip>
          <a:srcRect l="16000"/>
          <a:stretch>
            <a:fillRect/>
          </a:stretch>
        </p:blipFill>
        <p:spPr bwMode="auto">
          <a:xfrm>
            <a:off x="4419600" y="2463800"/>
            <a:ext cx="3754438" cy="195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111" name="Text Box 5"/>
          <p:cNvSpPr txBox="1">
            <a:spLocks noChangeArrowheads="1"/>
          </p:cNvSpPr>
          <p:nvPr/>
        </p:nvSpPr>
        <p:spPr bwMode="auto">
          <a:xfrm>
            <a:off x="5278438" y="4208463"/>
            <a:ext cx="2889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a:solidFill>
                  <a:schemeClr val="accent1"/>
                </a:solidFill>
                <a:latin typeface="Calibri" charset="0"/>
              </a:rPr>
              <a:t>1</a:t>
            </a:r>
          </a:p>
        </p:txBody>
      </p:sp>
      <p:sp>
        <p:nvSpPr>
          <p:cNvPr id="47112" name="Rectangle 6"/>
          <p:cNvSpPr>
            <a:spLocks noChangeArrowheads="1"/>
          </p:cNvSpPr>
          <p:nvPr/>
        </p:nvSpPr>
        <p:spPr bwMode="auto">
          <a:xfrm>
            <a:off x="7294563" y="3040063"/>
            <a:ext cx="381000" cy="152400"/>
          </a:xfrm>
          <a:prstGeom prst="rect">
            <a:avLst/>
          </a:prstGeom>
          <a:solidFill>
            <a:srgbClr val="FFFFFF"/>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solidFill>
                <a:srgbClr val="000000"/>
              </a:solidFill>
              <a:latin typeface="Calibri" charset="0"/>
            </a:endParaRPr>
          </a:p>
        </p:txBody>
      </p:sp>
      <p:sp>
        <p:nvSpPr>
          <p:cNvPr id="17" name="Line 7"/>
          <p:cNvSpPr>
            <a:spLocks noChangeShapeType="1"/>
          </p:cNvSpPr>
          <p:nvPr/>
        </p:nvSpPr>
        <p:spPr bwMode="auto">
          <a:xfrm>
            <a:off x="7707313" y="3117850"/>
            <a:ext cx="228600" cy="0"/>
          </a:xfrm>
          <a:prstGeom prst="line">
            <a:avLst/>
          </a:prstGeom>
          <a:noFill/>
          <a:ln w="76200">
            <a:solidFill>
              <a:srgbClr val="FFFFFF"/>
            </a:solidFill>
            <a:round/>
            <a:headEnd/>
            <a:tailEnd/>
          </a:ln>
          <a:extLst>
            <a:ext uri="{909E8E84-426E-40dd-AFC4-6F175D3DCCD1}">
              <a14:hiddenFill xmlns=""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ndParaRPr>
          </a:p>
        </p:txBody>
      </p:sp>
      <p:sp>
        <p:nvSpPr>
          <p:cNvPr id="18" name="Rectangle 9"/>
          <p:cNvSpPr>
            <a:spLocks noChangeArrowheads="1"/>
          </p:cNvSpPr>
          <p:nvPr/>
        </p:nvSpPr>
        <p:spPr bwMode="auto">
          <a:xfrm>
            <a:off x="4433888" y="3327400"/>
            <a:ext cx="414337"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pPr fontAlgn="auto">
              <a:spcBef>
                <a:spcPct val="20000"/>
              </a:spcBef>
              <a:spcAft>
                <a:spcPts val="0"/>
              </a:spcAft>
              <a:buClr>
                <a:srgbClr val="063DE8"/>
              </a:buClr>
              <a:buSzPct val="70000"/>
              <a:buFont typeface="Wingdings" charset="0"/>
              <a:buNone/>
              <a:defRPr/>
            </a:pPr>
            <a:r>
              <a:rPr lang="en-US" sz="800" kern="0">
                <a:solidFill>
                  <a:srgbClr val="063DE8"/>
                </a:solidFill>
                <a:latin typeface="Calibri" charset="0"/>
              </a:rPr>
              <a:t>15:11</a:t>
            </a:r>
          </a:p>
        </p:txBody>
      </p:sp>
      <p:sp>
        <p:nvSpPr>
          <p:cNvPr id="19" name="Rectangle 10"/>
          <p:cNvSpPr>
            <a:spLocks noChangeArrowheads="1"/>
          </p:cNvSpPr>
          <p:nvPr/>
        </p:nvSpPr>
        <p:spPr bwMode="auto">
          <a:xfrm>
            <a:off x="4432300" y="2914650"/>
            <a:ext cx="417513"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pPr fontAlgn="auto">
              <a:spcBef>
                <a:spcPct val="20000"/>
              </a:spcBef>
              <a:spcAft>
                <a:spcPts val="0"/>
              </a:spcAft>
              <a:buClr>
                <a:srgbClr val="063DE8"/>
              </a:buClr>
              <a:buSzPct val="70000"/>
              <a:buFont typeface="Wingdings" charset="0"/>
              <a:buNone/>
              <a:defRPr/>
            </a:pPr>
            <a:r>
              <a:rPr lang="en-US" sz="800" kern="0">
                <a:solidFill>
                  <a:srgbClr val="063DE8"/>
                </a:solidFill>
                <a:latin typeface="Calibri" charset="0"/>
              </a:rPr>
              <a:t>20:16</a:t>
            </a:r>
          </a:p>
        </p:txBody>
      </p:sp>
      <p:sp>
        <p:nvSpPr>
          <p:cNvPr id="20" name="Rectangle 11"/>
          <p:cNvSpPr>
            <a:spLocks noChangeArrowheads="1"/>
          </p:cNvSpPr>
          <p:nvPr/>
        </p:nvSpPr>
        <p:spPr bwMode="auto">
          <a:xfrm>
            <a:off x="4432300" y="2509838"/>
            <a:ext cx="417513"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pPr fontAlgn="auto">
              <a:spcBef>
                <a:spcPct val="20000"/>
              </a:spcBef>
              <a:spcAft>
                <a:spcPts val="0"/>
              </a:spcAft>
              <a:buClr>
                <a:srgbClr val="063DE8"/>
              </a:buClr>
              <a:buSzPct val="70000"/>
              <a:buFont typeface="Wingdings" charset="0"/>
              <a:buNone/>
              <a:defRPr/>
            </a:pPr>
            <a:r>
              <a:rPr lang="en-US" sz="800" kern="0">
                <a:solidFill>
                  <a:srgbClr val="063DE8"/>
                </a:solidFill>
                <a:latin typeface="Calibri" charset="0"/>
              </a:rPr>
              <a:t>25:21</a:t>
            </a:r>
          </a:p>
        </p:txBody>
      </p:sp>
      <p:sp>
        <p:nvSpPr>
          <p:cNvPr id="47117" name="Rectangle 8"/>
          <p:cNvSpPr>
            <a:spLocks noChangeArrowheads="1"/>
          </p:cNvSpPr>
          <p:nvPr/>
        </p:nvSpPr>
        <p:spPr bwMode="auto">
          <a:xfrm>
            <a:off x="0" y="5798865"/>
            <a:ext cx="4156075"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charset="0"/>
              <a:buNone/>
            </a:pPr>
            <a:r>
              <a:rPr lang="en-US" sz="800">
                <a:latin typeface="Calibri" charset="0"/>
              </a:rPr>
              <a:t>**Based on original figure from [P&amp;H CO&amp;D, COPYRIGHT 2004 Elsevier. ALL RIGHTS RESERVED.]</a:t>
            </a:r>
          </a:p>
        </p:txBody>
      </p:sp>
      <p:sp>
        <p:nvSpPr>
          <p:cNvPr id="47118" name="Rectangle 3"/>
          <p:cNvSpPr>
            <a:spLocks noChangeArrowheads="1"/>
          </p:cNvSpPr>
          <p:nvPr/>
        </p:nvSpPr>
        <p:spPr bwMode="auto">
          <a:xfrm>
            <a:off x="0" y="5009877"/>
            <a:ext cx="4876800" cy="1006475"/>
          </a:xfrm>
          <a:prstGeom prst="rect">
            <a:avLst/>
          </a:prstGeom>
          <a:solidFill>
            <a:srgbClr val="C0C0C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a:spAutoFit/>
          </a:bodyPr>
          <a:lstStyle/>
          <a:p>
            <a:r>
              <a:rPr lang="en-US" sz="2000">
                <a:latin typeface="Calibri" charset="0"/>
              </a:rPr>
              <a:t>if MEM[PC] == ADD rd rs rt</a:t>
            </a:r>
          </a:p>
          <a:p>
            <a:pPr lvl="1"/>
            <a:r>
              <a:rPr lang="en-US" sz="2000">
                <a:latin typeface="Calibri" charset="0"/>
              </a:rPr>
              <a:t>	GPR[rd] </a:t>
            </a:r>
            <a:r>
              <a:rPr lang="en-US" sz="2000">
                <a:latin typeface="Calibri" charset="0"/>
                <a:sym typeface="Symbol" charset="0"/>
              </a:rPr>
              <a:t> </a:t>
            </a:r>
            <a:r>
              <a:rPr lang="en-US" sz="2000">
                <a:latin typeface="Calibri" charset="0"/>
              </a:rPr>
              <a:t>GPR[rs] + GPR[rt] 	</a:t>
            </a:r>
            <a:endParaRPr lang="en-US" sz="2000">
              <a:latin typeface="Calibri" charset="0"/>
              <a:sym typeface="Symbol" charset="0"/>
            </a:endParaRPr>
          </a:p>
          <a:p>
            <a:pPr lvl="1"/>
            <a:r>
              <a:rPr lang="en-US" sz="2000">
                <a:latin typeface="Calibri" charset="0"/>
                <a:sym typeface="Symbol" charset="0"/>
              </a:rPr>
              <a:t>	PC  PC + 4</a:t>
            </a:r>
          </a:p>
        </p:txBody>
      </p:sp>
      <p:sp>
        <p:nvSpPr>
          <p:cNvPr id="47119" name="AutoShape 7"/>
          <p:cNvSpPr>
            <a:spLocks noChangeArrowheads="1"/>
          </p:cNvSpPr>
          <p:nvPr/>
        </p:nvSpPr>
        <p:spPr bwMode="auto">
          <a:xfrm>
            <a:off x="5105400" y="5330552"/>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en-US">
              <a:latin typeface="Calibri" charset="0"/>
            </a:endParaRPr>
          </a:p>
        </p:txBody>
      </p:sp>
      <p:sp>
        <p:nvSpPr>
          <p:cNvPr id="47120" name="Text Box 8"/>
          <p:cNvSpPr txBox="1">
            <a:spLocks noChangeArrowheads="1"/>
          </p:cNvSpPr>
          <p:nvPr/>
        </p:nvSpPr>
        <p:spPr bwMode="auto">
          <a:xfrm>
            <a:off x="6281738" y="5124177"/>
            <a:ext cx="239712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latin typeface="Calibri" charset="0"/>
              </a:rPr>
              <a:t>Combinational</a:t>
            </a:r>
          </a:p>
          <a:p>
            <a:pPr eaLnBrk="1" hangingPunct="1"/>
            <a:r>
              <a:rPr lang="en-US" sz="2400">
                <a:latin typeface="Calibri" charset="0"/>
              </a:rPr>
              <a:t>state update logic</a:t>
            </a:r>
          </a:p>
        </p:txBody>
      </p:sp>
      <p:grpSp>
        <p:nvGrpSpPr>
          <p:cNvPr id="47121" name="Group 9"/>
          <p:cNvGrpSpPr>
            <a:grpSpLocks/>
          </p:cNvGrpSpPr>
          <p:nvPr/>
        </p:nvGrpSpPr>
        <p:grpSpPr bwMode="auto">
          <a:xfrm>
            <a:off x="5715000" y="4797152"/>
            <a:ext cx="3352800" cy="304800"/>
            <a:chOff x="1392" y="2976"/>
            <a:chExt cx="3072" cy="240"/>
          </a:xfrm>
        </p:grpSpPr>
        <p:sp>
          <p:nvSpPr>
            <p:cNvPr id="47123" name="Rectangle 10"/>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IF</a:t>
              </a:r>
            </a:p>
          </p:txBody>
        </p:sp>
        <p:sp>
          <p:nvSpPr>
            <p:cNvPr id="47124" name="Rectangle 11"/>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ID</a:t>
              </a:r>
            </a:p>
          </p:txBody>
        </p:sp>
        <p:sp>
          <p:nvSpPr>
            <p:cNvPr id="47125" name="Rectangle 12"/>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EX</a:t>
              </a:r>
            </a:p>
          </p:txBody>
        </p:sp>
        <p:sp>
          <p:nvSpPr>
            <p:cNvPr id="47126" name="Rectangle 13"/>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MEM</a:t>
              </a:r>
            </a:p>
          </p:txBody>
        </p:sp>
        <p:sp>
          <p:nvSpPr>
            <p:cNvPr id="47127" name="Rectangle 14"/>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WB</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116632"/>
            <a:ext cx="8915400" cy="504056"/>
          </a:xfrm>
        </p:spPr>
        <p:txBody>
          <a:bodyPr>
            <a:normAutofit fontScale="90000"/>
          </a:bodyPr>
          <a:lstStyle/>
          <a:p>
            <a:r>
              <a:rPr lang="en-US" dirty="0">
                <a:latin typeface="Garamond" charset="0"/>
              </a:rPr>
              <a:t>How Does a Machine Process Instructions? </a:t>
            </a:r>
          </a:p>
        </p:txBody>
      </p:sp>
      <p:sp>
        <p:nvSpPr>
          <p:cNvPr id="3" name="Content Placeholder 2"/>
          <p:cNvSpPr>
            <a:spLocks noGrp="1"/>
          </p:cNvSpPr>
          <p:nvPr>
            <p:ph idx="1"/>
          </p:nvPr>
        </p:nvSpPr>
        <p:spPr>
          <a:xfrm>
            <a:off x="251520" y="1052736"/>
            <a:ext cx="8610600" cy="5194300"/>
          </a:xfrm>
        </p:spPr>
        <p:txBody>
          <a:bodyPr>
            <a:normAutofit fontScale="92500" lnSpcReduction="20000"/>
          </a:bodyPr>
          <a:lstStyle/>
          <a:p>
            <a:r>
              <a:rPr lang="en-US" dirty="0">
                <a:solidFill>
                  <a:srgbClr val="FF0000"/>
                </a:solidFill>
                <a:latin typeface="Tahoma" charset="0"/>
              </a:rPr>
              <a:t>What does processing an instruction mean?</a:t>
            </a:r>
          </a:p>
          <a:p>
            <a:r>
              <a:rPr lang="en-US" dirty="0">
                <a:latin typeface="Tahoma" charset="0"/>
              </a:rPr>
              <a:t>Remember the von Neumann model</a:t>
            </a:r>
          </a:p>
          <a:p>
            <a:endParaRPr lang="en-US" dirty="0">
              <a:latin typeface="Tahoma" charset="0"/>
            </a:endParaRPr>
          </a:p>
          <a:p>
            <a:pPr algn="ctr">
              <a:buFont typeface="Wingdings" charset="0"/>
              <a:buNone/>
            </a:pPr>
            <a:r>
              <a:rPr lang="en-US" dirty="0">
                <a:solidFill>
                  <a:srgbClr val="0000FF"/>
                </a:solidFill>
                <a:latin typeface="Tahoma" charset="0"/>
              </a:rPr>
              <a:t>A = Architectural (programmer visible) state before an instruction is processed</a:t>
            </a:r>
          </a:p>
          <a:p>
            <a:pPr algn="ctr">
              <a:buFont typeface="Wingdings" charset="0"/>
              <a:buNone/>
            </a:pPr>
            <a:endParaRPr lang="en-US" dirty="0">
              <a:latin typeface="Tahoma" charset="0"/>
            </a:endParaRPr>
          </a:p>
          <a:p>
            <a:pPr algn="ctr">
              <a:buFont typeface="Wingdings" charset="0"/>
              <a:buNone/>
            </a:pPr>
            <a:r>
              <a:rPr lang="en-US" dirty="0">
                <a:latin typeface="Tahoma" charset="0"/>
              </a:rPr>
              <a:t>Process instruction</a:t>
            </a:r>
          </a:p>
          <a:p>
            <a:pPr algn="ctr">
              <a:buFont typeface="Wingdings" charset="0"/>
              <a:buNone/>
            </a:pPr>
            <a:endParaRPr lang="en-US" dirty="0">
              <a:solidFill>
                <a:srgbClr val="FF0000"/>
              </a:solidFill>
              <a:latin typeface="Tahoma" charset="0"/>
            </a:endParaRPr>
          </a:p>
          <a:p>
            <a:pPr algn="ctr">
              <a:buFont typeface="Wingdings" charset="0"/>
              <a:buNone/>
            </a:pPr>
            <a:r>
              <a:rPr lang="en-US" dirty="0">
                <a:solidFill>
                  <a:srgbClr val="FF0000"/>
                </a:solidFill>
                <a:latin typeface="Tahoma" charset="0"/>
              </a:rPr>
              <a:t>A’ = Architectural (programmer visible) state after an instruction is processed</a:t>
            </a:r>
          </a:p>
          <a:p>
            <a:endParaRPr lang="en-US" dirty="0">
              <a:latin typeface="Tahoma" charset="0"/>
            </a:endParaRPr>
          </a:p>
          <a:p>
            <a:r>
              <a:rPr lang="en-US" dirty="0">
                <a:latin typeface="Tahoma" charset="0"/>
              </a:rPr>
              <a:t>Processing an instruction: Transforming A to A’ according to the ISA specification of the instruction</a:t>
            </a:r>
          </a:p>
        </p:txBody>
      </p:sp>
      <p:sp>
        <p:nvSpPr>
          <p:cNvPr id="2662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7119D24-BEFF-3345-BD61-CB7DB7DE2ABD}" type="slidenum">
              <a:rPr lang="en-US">
                <a:solidFill>
                  <a:srgbClr val="000000"/>
                </a:solidFill>
                <a:latin typeface="Garamond" charset="0"/>
                <a:cs typeface="Arial" charset="0"/>
              </a:rPr>
              <a:pPr eaLnBrk="1" hangingPunct="1"/>
              <a:t>2</a:t>
            </a:fld>
            <a:endParaRPr lang="en-US">
              <a:solidFill>
                <a:srgbClr val="000000"/>
              </a:solidFill>
              <a:latin typeface="Garamond" charset="0"/>
              <a:cs typeface="Arial" charset="0"/>
            </a:endParaRPr>
          </a:p>
        </p:txBody>
      </p:sp>
      <p:sp>
        <p:nvSpPr>
          <p:cNvPr id="5" name="Down Arrow 4"/>
          <p:cNvSpPr>
            <a:spLocks noChangeArrowheads="1"/>
          </p:cNvSpPr>
          <p:nvPr/>
        </p:nvSpPr>
        <p:spPr bwMode="auto">
          <a:xfrm>
            <a:off x="4355976" y="2924944"/>
            <a:ext cx="450850" cy="363413"/>
          </a:xfrm>
          <a:prstGeom prst="downArrow">
            <a:avLst>
              <a:gd name="adj1" fmla="val 50000"/>
              <a:gd name="adj2" fmla="val 50004"/>
            </a:avLst>
          </a:prstGeom>
          <a:solidFill>
            <a:srgbClr val="C0C0C0"/>
          </a:solidFill>
          <a:ln w="9525">
            <a:solidFill>
              <a:schemeClr val="tx1"/>
            </a:solidFill>
            <a:round/>
            <a:headEnd/>
            <a:tailEnd/>
          </a:ln>
        </p:spPr>
        <p:txBody>
          <a:bodyPr/>
          <a:lstStyle/>
          <a:p>
            <a:endParaRPr lang="en-US" dirty="0"/>
          </a:p>
        </p:txBody>
      </p:sp>
      <p:sp>
        <p:nvSpPr>
          <p:cNvPr id="7" name="Down Arrow 6"/>
          <p:cNvSpPr>
            <a:spLocks noChangeArrowheads="1"/>
          </p:cNvSpPr>
          <p:nvPr/>
        </p:nvSpPr>
        <p:spPr bwMode="auto">
          <a:xfrm>
            <a:off x="4355976" y="3717032"/>
            <a:ext cx="450850" cy="402704"/>
          </a:xfrm>
          <a:prstGeom prst="downArrow">
            <a:avLst>
              <a:gd name="adj1" fmla="val 50000"/>
              <a:gd name="adj2" fmla="val 50004"/>
            </a:avLst>
          </a:prstGeom>
          <a:solidFill>
            <a:srgbClr val="C0C0C0"/>
          </a:solidFill>
          <a:ln w="9525">
            <a:solidFill>
              <a:schemeClr val="tx1"/>
            </a:solidFill>
            <a:round/>
            <a:headEnd/>
            <a:tailEnd/>
          </a:ln>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44624"/>
            <a:ext cx="9144000" cy="576064"/>
          </a:xfrm>
        </p:spPr>
        <p:txBody>
          <a:bodyPr>
            <a:normAutofit fontScale="90000"/>
          </a:bodyPr>
          <a:lstStyle/>
          <a:p>
            <a:r>
              <a:rPr lang="en-US" dirty="0">
                <a:latin typeface="Garamond" charset="0"/>
              </a:rPr>
              <a:t>I-Type ALU Instructions</a:t>
            </a:r>
          </a:p>
        </p:txBody>
      </p:sp>
      <p:sp>
        <p:nvSpPr>
          <p:cNvPr id="48131" name="Content Placeholder 2"/>
          <p:cNvSpPr>
            <a:spLocks noGrp="1"/>
          </p:cNvSpPr>
          <p:nvPr>
            <p:ph idx="1"/>
          </p:nvPr>
        </p:nvSpPr>
        <p:spPr>
          <a:xfrm>
            <a:off x="228600" y="996950"/>
            <a:ext cx="8610600" cy="5194300"/>
          </a:xfrm>
        </p:spPr>
        <p:txBody>
          <a:bodyPr>
            <a:normAutofit fontScale="92500"/>
          </a:bodyPr>
          <a:lstStyle/>
          <a:p>
            <a:r>
              <a:rPr lang="en-US">
                <a:latin typeface="Tahoma" charset="0"/>
              </a:rPr>
              <a:t>Assembly (e.g., register-immediate signed additions)</a:t>
            </a:r>
          </a:p>
          <a:p>
            <a:pPr>
              <a:buFont typeface="Wingdings" charset="0"/>
              <a:buNone/>
            </a:pPr>
            <a:r>
              <a:rPr lang="en-US">
                <a:latin typeface="Tahoma" charset="0"/>
              </a:rPr>
              <a:t>		ADDI rt</a:t>
            </a:r>
            <a:r>
              <a:rPr lang="en-US" baseline="-25000">
                <a:latin typeface="Tahoma" charset="0"/>
              </a:rPr>
              <a:t>reg</a:t>
            </a:r>
            <a:r>
              <a:rPr lang="en-US">
                <a:latin typeface="Tahoma" charset="0"/>
              </a:rPr>
              <a:t> rs</a:t>
            </a:r>
            <a:r>
              <a:rPr lang="en-US" baseline="-25000">
                <a:latin typeface="Tahoma" charset="0"/>
              </a:rPr>
              <a:t>reg</a:t>
            </a:r>
            <a:r>
              <a:rPr lang="en-US">
                <a:latin typeface="Tahoma" charset="0"/>
              </a:rPr>
              <a:t> immediate</a:t>
            </a:r>
            <a:r>
              <a:rPr lang="en-US" baseline="-25000">
                <a:latin typeface="Tahoma" charset="0"/>
              </a:rPr>
              <a:t>16</a:t>
            </a:r>
            <a:endParaRPr lang="en-US">
              <a:latin typeface="Tahoma" charset="0"/>
            </a:endParaRPr>
          </a:p>
          <a:p>
            <a:pPr>
              <a:buFont typeface="Wingdings" charset="0"/>
              <a:buNone/>
            </a:pPr>
            <a:endParaRPr lang="en-US">
              <a:latin typeface="Tahoma" charset="0"/>
            </a:endParaRPr>
          </a:p>
          <a:p>
            <a:r>
              <a:rPr lang="en-US">
                <a:latin typeface="Tahoma" charset="0"/>
              </a:rPr>
              <a:t>Machine encoding</a:t>
            </a:r>
          </a:p>
          <a:p>
            <a:endParaRPr lang="en-US">
              <a:latin typeface="Tahoma" charset="0"/>
            </a:endParaRPr>
          </a:p>
          <a:p>
            <a:endParaRPr lang="en-US">
              <a:latin typeface="Tahoma" charset="0"/>
            </a:endParaRPr>
          </a:p>
          <a:p>
            <a:endParaRPr lang="en-US">
              <a:latin typeface="Tahoma" charset="0"/>
            </a:endParaRPr>
          </a:p>
          <a:p>
            <a:r>
              <a:rPr lang="en-US">
                <a:latin typeface="Tahoma" charset="0"/>
              </a:rPr>
              <a:t>Semantics</a:t>
            </a:r>
          </a:p>
          <a:p>
            <a:pPr>
              <a:buFont typeface="Wingdings" charset="0"/>
              <a:buNone/>
            </a:pPr>
            <a:r>
              <a:rPr lang="en-US">
                <a:latin typeface="Tahoma" charset="0"/>
              </a:rPr>
              <a:t>		if MEM[PC] == ADDI rt rs immediate</a:t>
            </a:r>
          </a:p>
          <a:p>
            <a:pPr>
              <a:buFont typeface="Wingdings" charset="0"/>
              <a:buNone/>
            </a:pPr>
            <a:r>
              <a:rPr lang="en-US">
                <a:latin typeface="Tahoma" charset="0"/>
              </a:rPr>
              <a:t>	</a:t>
            </a:r>
            <a:r>
              <a:rPr lang="en-US" sz="2000">
                <a:latin typeface="Tahoma" charset="0"/>
              </a:rPr>
              <a:t>	         GPR[rt] </a:t>
            </a:r>
            <a:r>
              <a:rPr lang="en-US" sz="2000">
                <a:latin typeface="Tahoma" charset="0"/>
                <a:sym typeface="Symbol" charset="0"/>
              </a:rPr>
              <a:t> </a:t>
            </a:r>
            <a:r>
              <a:rPr lang="en-US" sz="2000">
                <a:latin typeface="Tahoma" charset="0"/>
              </a:rPr>
              <a:t>GPR[rs] + sign-extend (immediate)</a:t>
            </a:r>
          </a:p>
          <a:p>
            <a:pPr>
              <a:buFont typeface="Wingdings" charset="0"/>
              <a:buNone/>
            </a:pPr>
            <a:r>
              <a:rPr lang="en-US" sz="2000">
                <a:latin typeface="Tahoma" charset="0"/>
              </a:rPr>
              <a:t>		         </a:t>
            </a:r>
            <a:r>
              <a:rPr lang="en-US" sz="2000">
                <a:latin typeface="Tahoma" charset="0"/>
                <a:sym typeface="Symbol" charset="0"/>
              </a:rPr>
              <a:t>PC  PC + 4</a:t>
            </a:r>
          </a:p>
          <a:p>
            <a:endParaRPr lang="en-US">
              <a:latin typeface="Tahoma" charset="0"/>
            </a:endParaRPr>
          </a:p>
        </p:txBody>
      </p:sp>
      <p:sp>
        <p:nvSpPr>
          <p:cNvPr id="4813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B185F60-856A-D643-BBC9-3A82E0DAA6FA}" type="slidenum">
              <a:rPr lang="en-US">
                <a:solidFill>
                  <a:srgbClr val="000000"/>
                </a:solidFill>
                <a:latin typeface="Garamond" charset="0"/>
                <a:cs typeface="Arial" charset="0"/>
              </a:rPr>
              <a:pPr eaLnBrk="1" hangingPunct="1"/>
              <a:t>20</a:t>
            </a:fld>
            <a:endParaRPr lang="en-US">
              <a:solidFill>
                <a:srgbClr val="000000"/>
              </a:solidFill>
              <a:latin typeface="Garamond" charset="0"/>
              <a:cs typeface="Arial" charset="0"/>
            </a:endParaRPr>
          </a:p>
        </p:txBody>
      </p:sp>
      <p:sp>
        <p:nvSpPr>
          <p:cNvPr id="10" name="Rectangle 4"/>
          <p:cNvSpPr>
            <a:spLocks noChangeArrowheads="1"/>
          </p:cNvSpPr>
          <p:nvPr/>
        </p:nvSpPr>
        <p:spPr bwMode="auto">
          <a:xfrm>
            <a:off x="1600200" y="3200400"/>
            <a:ext cx="11430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rPr>
              <a:t>ADDI</a:t>
            </a:r>
          </a:p>
          <a:p>
            <a:pPr fontAlgn="auto">
              <a:spcBef>
                <a:spcPts val="0"/>
              </a:spcBef>
              <a:spcAft>
                <a:spcPts val="0"/>
              </a:spcAft>
              <a:defRPr/>
            </a:pPr>
            <a:r>
              <a:rPr lang="en-US" sz="1600" kern="0">
                <a:solidFill>
                  <a:srgbClr val="000000"/>
                </a:solidFill>
              </a:rPr>
              <a:t>6-bit</a:t>
            </a:r>
          </a:p>
        </p:txBody>
      </p:sp>
      <p:sp>
        <p:nvSpPr>
          <p:cNvPr id="11" name="Rectangle 5"/>
          <p:cNvSpPr>
            <a:spLocks noChangeArrowheads="1"/>
          </p:cNvSpPr>
          <p:nvPr/>
        </p:nvSpPr>
        <p:spPr bwMode="auto">
          <a:xfrm>
            <a:off x="2743200" y="3200400"/>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rPr>
              <a:t>rs</a:t>
            </a:r>
          </a:p>
          <a:p>
            <a:pPr fontAlgn="auto">
              <a:spcBef>
                <a:spcPts val="0"/>
              </a:spcBef>
              <a:spcAft>
                <a:spcPts val="0"/>
              </a:spcAft>
              <a:defRPr/>
            </a:pPr>
            <a:r>
              <a:rPr lang="en-US" sz="1600" kern="0">
                <a:solidFill>
                  <a:srgbClr val="000000"/>
                </a:solidFill>
              </a:rPr>
              <a:t>5-bit</a:t>
            </a:r>
          </a:p>
        </p:txBody>
      </p:sp>
      <p:sp>
        <p:nvSpPr>
          <p:cNvPr id="12" name="Rectangle 6"/>
          <p:cNvSpPr>
            <a:spLocks noChangeArrowheads="1"/>
          </p:cNvSpPr>
          <p:nvPr/>
        </p:nvSpPr>
        <p:spPr bwMode="auto">
          <a:xfrm>
            <a:off x="3733800" y="3200400"/>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rPr>
              <a:t>rt</a:t>
            </a:r>
          </a:p>
          <a:p>
            <a:pPr fontAlgn="auto">
              <a:spcBef>
                <a:spcPts val="0"/>
              </a:spcBef>
              <a:spcAft>
                <a:spcPts val="0"/>
              </a:spcAft>
              <a:defRPr/>
            </a:pPr>
            <a:r>
              <a:rPr lang="en-US" sz="1600" kern="0">
                <a:solidFill>
                  <a:srgbClr val="000000"/>
                </a:solidFill>
              </a:rPr>
              <a:t>5-bit</a:t>
            </a:r>
          </a:p>
        </p:txBody>
      </p:sp>
      <p:sp>
        <p:nvSpPr>
          <p:cNvPr id="13" name="Rectangle 7"/>
          <p:cNvSpPr>
            <a:spLocks noChangeArrowheads="1"/>
          </p:cNvSpPr>
          <p:nvPr/>
        </p:nvSpPr>
        <p:spPr bwMode="auto">
          <a:xfrm>
            <a:off x="4724400" y="3200400"/>
            <a:ext cx="28194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rPr>
              <a:t>immediate</a:t>
            </a:r>
          </a:p>
          <a:p>
            <a:pPr fontAlgn="auto">
              <a:spcBef>
                <a:spcPts val="0"/>
              </a:spcBef>
              <a:spcAft>
                <a:spcPts val="0"/>
              </a:spcAft>
              <a:defRPr/>
            </a:pPr>
            <a:r>
              <a:rPr lang="en-US" sz="1600" kern="0">
                <a:solidFill>
                  <a:srgbClr val="000000"/>
                </a:solidFill>
              </a:rPr>
              <a:t>16-bit</a:t>
            </a:r>
          </a:p>
        </p:txBody>
      </p:sp>
      <p:sp>
        <p:nvSpPr>
          <p:cNvPr id="14" name="Text Box 8"/>
          <p:cNvSpPr txBox="1">
            <a:spLocks noChangeArrowheads="1"/>
          </p:cNvSpPr>
          <p:nvPr/>
        </p:nvSpPr>
        <p:spPr bwMode="auto">
          <a:xfrm>
            <a:off x="7848600" y="3062288"/>
            <a:ext cx="1074738"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2800" i="0" kern="0">
                <a:solidFill>
                  <a:srgbClr val="000000"/>
                </a:solidFill>
                <a:latin typeface="Arial" charset="0"/>
              </a:rPr>
              <a:t>I-type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44624"/>
            <a:ext cx="9144000" cy="576064"/>
          </a:xfrm>
        </p:spPr>
        <p:txBody>
          <a:bodyPr>
            <a:normAutofit fontScale="90000"/>
          </a:bodyPr>
          <a:lstStyle/>
          <a:p>
            <a:r>
              <a:rPr lang="en-US" dirty="0" err="1">
                <a:latin typeface="Garamond" charset="0"/>
              </a:rPr>
              <a:t>Datapath</a:t>
            </a:r>
            <a:r>
              <a:rPr lang="en-US" dirty="0">
                <a:latin typeface="Garamond" charset="0"/>
              </a:rPr>
              <a:t> for R and I-Type ALU </a:t>
            </a:r>
            <a:r>
              <a:rPr lang="en-US" dirty="0" err="1">
                <a:latin typeface="Garamond" charset="0"/>
              </a:rPr>
              <a:t>Insts</a:t>
            </a:r>
            <a:r>
              <a:rPr lang="en-US" dirty="0">
                <a:latin typeface="Garamond" charset="0"/>
              </a:rPr>
              <a:t>.</a:t>
            </a:r>
          </a:p>
        </p:txBody>
      </p:sp>
      <p:sp>
        <p:nvSpPr>
          <p:cNvPr id="49156" name="Slide Number Placeholder 3"/>
          <p:cNvSpPr>
            <a:spLocks noGrp="1"/>
          </p:cNvSpPr>
          <p:nvPr>
            <p:ph type="sldNum" sz="quarter" idx="11"/>
          </p:nvPr>
        </p:nvSpPr>
        <p:spPr>
          <a:xfrm>
            <a:off x="0" y="6552728"/>
            <a:ext cx="2895600" cy="26064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420A368-1B9E-DC4D-90F7-B25078CF2C87}" type="slidenum">
              <a:rPr lang="en-US">
                <a:solidFill>
                  <a:srgbClr val="000000"/>
                </a:solidFill>
                <a:latin typeface="Garamond" charset="0"/>
                <a:cs typeface="Arial" charset="0"/>
              </a:rPr>
              <a:pPr eaLnBrk="1" hangingPunct="1"/>
              <a:t>21</a:t>
            </a:fld>
            <a:endParaRPr lang="en-US" dirty="0">
              <a:solidFill>
                <a:srgbClr val="000000"/>
              </a:solidFill>
              <a:latin typeface="Garamond" charset="0"/>
              <a:cs typeface="Arial" charset="0"/>
            </a:endParaRPr>
          </a:p>
        </p:txBody>
      </p:sp>
      <p:pic>
        <p:nvPicPr>
          <p:cNvPr id="49157"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00" y="764704"/>
            <a:ext cx="3463925" cy="296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9158"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r="31990"/>
          <a:stretch>
            <a:fillRect/>
          </a:stretch>
        </p:blipFill>
        <p:spPr bwMode="auto">
          <a:xfrm>
            <a:off x="3924300" y="2109317"/>
            <a:ext cx="3848100" cy="293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9159" name="Group 5"/>
          <p:cNvGrpSpPr>
            <a:grpSpLocks/>
          </p:cNvGrpSpPr>
          <p:nvPr/>
        </p:nvGrpSpPr>
        <p:grpSpPr bwMode="auto">
          <a:xfrm>
            <a:off x="6084888" y="3325342"/>
            <a:ext cx="1752600" cy="552450"/>
            <a:chOff x="3840" y="2676"/>
            <a:chExt cx="1104" cy="348"/>
          </a:xfrm>
        </p:grpSpPr>
        <p:sp>
          <p:nvSpPr>
            <p:cNvPr id="49194" name="Line 6"/>
            <p:cNvSpPr>
              <a:spLocks noChangeShapeType="1"/>
            </p:cNvSpPr>
            <p:nvPr/>
          </p:nvSpPr>
          <p:spPr bwMode="auto">
            <a:xfrm>
              <a:off x="3972" y="3000"/>
              <a:ext cx="972" cy="24"/>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95" name="Line 7"/>
            <p:cNvSpPr>
              <a:spLocks noChangeShapeType="1"/>
            </p:cNvSpPr>
            <p:nvPr/>
          </p:nvSpPr>
          <p:spPr bwMode="auto">
            <a:xfrm>
              <a:off x="3858" y="2676"/>
              <a:ext cx="0" cy="336"/>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96" name="Line 8"/>
            <p:cNvSpPr>
              <a:spLocks noChangeShapeType="1"/>
            </p:cNvSpPr>
            <p:nvPr/>
          </p:nvSpPr>
          <p:spPr bwMode="auto">
            <a:xfrm rot="5400000">
              <a:off x="3891" y="2955"/>
              <a:ext cx="0" cy="102"/>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49160" name="Freeform 9"/>
          <p:cNvSpPr>
            <a:spLocks/>
          </p:cNvSpPr>
          <p:nvPr/>
        </p:nvSpPr>
        <p:spPr bwMode="auto">
          <a:xfrm>
            <a:off x="7543800" y="3115792"/>
            <a:ext cx="533400" cy="1914525"/>
          </a:xfrm>
          <a:custGeom>
            <a:avLst/>
            <a:gdLst>
              <a:gd name="T0" fmla="*/ 2147483647 w 336"/>
              <a:gd name="T1" fmla="*/ 0 h 1200"/>
              <a:gd name="T2" fmla="*/ 2147483647 w 336"/>
              <a:gd name="T3" fmla="*/ 0 h 1200"/>
              <a:gd name="T4" fmla="*/ 2147483647 w 336"/>
              <a:gd name="T5" fmla="*/ 2147483647 h 1200"/>
              <a:gd name="T6" fmla="*/ 0 w 336"/>
              <a:gd name="T7" fmla="*/ 2147483647 h 1200"/>
              <a:gd name="T8" fmla="*/ 0 60000 65536"/>
              <a:gd name="T9" fmla="*/ 0 60000 65536"/>
              <a:gd name="T10" fmla="*/ 0 60000 65536"/>
              <a:gd name="T11" fmla="*/ 0 60000 65536"/>
              <a:gd name="T12" fmla="*/ 0 w 336"/>
              <a:gd name="T13" fmla="*/ 0 h 1200"/>
              <a:gd name="T14" fmla="*/ 336 w 336"/>
              <a:gd name="T15" fmla="*/ 1200 h 1200"/>
            </a:gdLst>
            <a:ahLst/>
            <a:cxnLst>
              <a:cxn ang="T8">
                <a:pos x="T0" y="T1"/>
              </a:cxn>
              <a:cxn ang="T9">
                <a:pos x="T2" y="T3"/>
              </a:cxn>
              <a:cxn ang="T10">
                <a:pos x="T4" y="T5"/>
              </a:cxn>
              <a:cxn ang="T11">
                <a:pos x="T6" y="T7"/>
              </a:cxn>
            </a:cxnLst>
            <a:rect l="T12" t="T13" r="T14" b="T15"/>
            <a:pathLst>
              <a:path w="336" h="1200">
                <a:moveTo>
                  <a:pt x="96" y="0"/>
                </a:moveTo>
                <a:lnTo>
                  <a:pt x="336" y="0"/>
                </a:lnTo>
                <a:lnTo>
                  <a:pt x="336" y="1200"/>
                </a:lnTo>
                <a:lnTo>
                  <a:pt x="0" y="1200"/>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9161" name="Text Box 10"/>
          <p:cNvSpPr txBox="1">
            <a:spLocks noChangeArrowheads="1"/>
          </p:cNvSpPr>
          <p:nvPr/>
        </p:nvSpPr>
        <p:spPr bwMode="auto">
          <a:xfrm>
            <a:off x="4957763" y="3884142"/>
            <a:ext cx="2889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a:solidFill>
                  <a:schemeClr val="accent1"/>
                </a:solidFill>
                <a:latin typeface="Calibri" charset="0"/>
              </a:rPr>
              <a:t>1</a:t>
            </a:r>
          </a:p>
        </p:txBody>
      </p:sp>
      <p:sp>
        <p:nvSpPr>
          <p:cNvPr id="49162" name="Rectangle 11"/>
          <p:cNvSpPr>
            <a:spLocks noChangeArrowheads="1"/>
          </p:cNvSpPr>
          <p:nvPr/>
        </p:nvSpPr>
        <p:spPr bwMode="auto">
          <a:xfrm>
            <a:off x="7010400" y="2712567"/>
            <a:ext cx="381000" cy="152400"/>
          </a:xfrm>
          <a:prstGeom prst="rect">
            <a:avLst/>
          </a:prstGeom>
          <a:solidFill>
            <a:schemeClr val="bg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Calibri" charset="0"/>
            </a:endParaRPr>
          </a:p>
        </p:txBody>
      </p:sp>
      <p:sp>
        <p:nvSpPr>
          <p:cNvPr id="49163" name="Line 12"/>
          <p:cNvSpPr>
            <a:spLocks noChangeShapeType="1"/>
          </p:cNvSpPr>
          <p:nvPr/>
        </p:nvSpPr>
        <p:spPr bwMode="auto">
          <a:xfrm>
            <a:off x="7423150" y="2768129"/>
            <a:ext cx="368300" cy="0"/>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5" name="Group 14"/>
          <p:cNvGrpSpPr>
            <a:grpSpLocks/>
          </p:cNvGrpSpPr>
          <p:nvPr/>
        </p:nvGrpSpPr>
        <p:grpSpPr bwMode="auto">
          <a:xfrm>
            <a:off x="3221038" y="2745904"/>
            <a:ext cx="3865562" cy="1670050"/>
            <a:chOff x="2029" y="2304"/>
            <a:chExt cx="2435" cy="1052"/>
          </a:xfrm>
        </p:grpSpPr>
        <p:grpSp>
          <p:nvGrpSpPr>
            <p:cNvPr id="49178" name="Group 15"/>
            <p:cNvGrpSpPr>
              <a:grpSpLocks/>
            </p:cNvGrpSpPr>
            <p:nvPr/>
          </p:nvGrpSpPr>
          <p:grpSpPr bwMode="auto">
            <a:xfrm>
              <a:off x="3744" y="2496"/>
              <a:ext cx="720" cy="860"/>
              <a:chOff x="3744" y="2496"/>
              <a:chExt cx="720" cy="860"/>
            </a:xfrm>
          </p:grpSpPr>
          <p:grpSp>
            <p:nvGrpSpPr>
              <p:cNvPr id="49185" name="Group 16"/>
              <p:cNvGrpSpPr>
                <a:grpSpLocks/>
              </p:cNvGrpSpPr>
              <p:nvPr/>
            </p:nvGrpSpPr>
            <p:grpSpPr bwMode="auto">
              <a:xfrm>
                <a:off x="3744" y="2496"/>
                <a:ext cx="720" cy="816"/>
                <a:chOff x="3744" y="2496"/>
                <a:chExt cx="720" cy="816"/>
              </a:xfrm>
            </p:grpSpPr>
            <p:sp>
              <p:nvSpPr>
                <p:cNvPr id="49187" name="Freeform 17"/>
                <p:cNvSpPr>
                  <a:spLocks/>
                </p:cNvSpPr>
                <p:nvPr/>
              </p:nvSpPr>
              <p:spPr bwMode="auto">
                <a:xfrm>
                  <a:off x="3984" y="2496"/>
                  <a:ext cx="96" cy="384"/>
                </a:xfrm>
                <a:custGeom>
                  <a:avLst/>
                  <a:gdLst>
                    <a:gd name="T0" fmla="*/ 0 w 290"/>
                    <a:gd name="T1" fmla="*/ 0 h 768"/>
                    <a:gd name="T2" fmla="*/ 0 w 290"/>
                    <a:gd name="T3" fmla="*/ 1 h 768"/>
                    <a:gd name="T4" fmla="*/ 0 w 290"/>
                    <a:gd name="T5" fmla="*/ 1 h 768"/>
                    <a:gd name="T6" fmla="*/ 0 w 290"/>
                    <a:gd name="T7" fmla="*/ 1 h 768"/>
                    <a:gd name="T8" fmla="*/ 0 w 290"/>
                    <a:gd name="T9" fmla="*/ 1 h 768"/>
                    <a:gd name="T10" fmla="*/ 0 w 290"/>
                    <a:gd name="T11" fmla="*/ 1 h 768"/>
                    <a:gd name="T12" fmla="*/ 0 w 290"/>
                    <a:gd name="T13" fmla="*/ 1 h 768"/>
                    <a:gd name="T14" fmla="*/ 0 w 290"/>
                    <a:gd name="T15" fmla="*/ 1 h 768"/>
                    <a:gd name="T16" fmla="*/ 0 w 290"/>
                    <a:gd name="T17" fmla="*/ 1 h 768"/>
                    <a:gd name="T18" fmla="*/ 0 w 290"/>
                    <a:gd name="T19" fmla="*/ 1 h 768"/>
                    <a:gd name="T20" fmla="*/ 0 w 290"/>
                    <a:gd name="T21" fmla="*/ 1 h 768"/>
                    <a:gd name="T22" fmla="*/ 0 w 290"/>
                    <a:gd name="T23" fmla="*/ 1 h 768"/>
                    <a:gd name="T24" fmla="*/ 0 w 290"/>
                    <a:gd name="T25" fmla="*/ 1 h 768"/>
                    <a:gd name="T26" fmla="*/ 0 w 290"/>
                    <a:gd name="T27" fmla="*/ 1 h 768"/>
                    <a:gd name="T28" fmla="*/ 0 w 290"/>
                    <a:gd name="T29" fmla="*/ 1 h 768"/>
                    <a:gd name="T30" fmla="*/ 0 w 290"/>
                    <a:gd name="T31" fmla="*/ 1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49188" name="Freeform 18"/>
                <p:cNvSpPr>
                  <a:spLocks/>
                </p:cNvSpPr>
                <p:nvPr/>
              </p:nvSpPr>
              <p:spPr bwMode="auto">
                <a:xfrm>
                  <a:off x="3846" y="2688"/>
                  <a:ext cx="96" cy="624"/>
                </a:xfrm>
                <a:custGeom>
                  <a:avLst/>
                  <a:gdLst>
                    <a:gd name="T0" fmla="*/ 0 w 96"/>
                    <a:gd name="T1" fmla="*/ 624 h 624"/>
                    <a:gd name="T2" fmla="*/ 96 w 96"/>
                    <a:gd name="T3" fmla="*/ 624 h 624"/>
                    <a:gd name="T4" fmla="*/ 96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624"/>
                      </a:moveTo>
                      <a:lnTo>
                        <a:pt x="96" y="624"/>
                      </a:lnTo>
                      <a:lnTo>
                        <a:pt x="96" y="0"/>
                      </a:lnTo>
                    </a:path>
                  </a:pathLst>
                </a:custGeom>
                <a:noFill/>
                <a:ln w="762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9189" name="Line 19"/>
                <p:cNvSpPr>
                  <a:spLocks noChangeShapeType="1"/>
                </p:cNvSpPr>
                <p:nvPr/>
              </p:nvSpPr>
              <p:spPr bwMode="auto">
                <a:xfrm>
                  <a:off x="3744" y="2688"/>
                  <a:ext cx="240" cy="0"/>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90" name="Freeform 20"/>
                <p:cNvSpPr>
                  <a:spLocks/>
                </p:cNvSpPr>
                <p:nvPr/>
              </p:nvSpPr>
              <p:spPr bwMode="auto">
                <a:xfrm>
                  <a:off x="3840" y="2784"/>
                  <a:ext cx="144" cy="528"/>
                </a:xfrm>
                <a:custGeom>
                  <a:avLst/>
                  <a:gdLst>
                    <a:gd name="T0" fmla="*/ 0 w 144"/>
                    <a:gd name="T1" fmla="*/ 528 h 528"/>
                    <a:gd name="T2" fmla="*/ 48 w 144"/>
                    <a:gd name="T3" fmla="*/ 528 h 528"/>
                    <a:gd name="T4" fmla="*/ 48 w 144"/>
                    <a:gd name="T5" fmla="*/ 0 h 528"/>
                    <a:gd name="T6" fmla="*/ 144 w 144"/>
                    <a:gd name="T7" fmla="*/ 0 h 528"/>
                    <a:gd name="T8" fmla="*/ 0 60000 65536"/>
                    <a:gd name="T9" fmla="*/ 0 60000 65536"/>
                    <a:gd name="T10" fmla="*/ 0 60000 65536"/>
                    <a:gd name="T11" fmla="*/ 0 60000 65536"/>
                    <a:gd name="T12" fmla="*/ 0 w 144"/>
                    <a:gd name="T13" fmla="*/ 0 h 528"/>
                    <a:gd name="T14" fmla="*/ 144 w 144"/>
                    <a:gd name="T15" fmla="*/ 528 h 528"/>
                  </a:gdLst>
                  <a:ahLst/>
                  <a:cxnLst>
                    <a:cxn ang="T8">
                      <a:pos x="T0" y="T1"/>
                    </a:cxn>
                    <a:cxn ang="T9">
                      <a:pos x="T2" y="T3"/>
                    </a:cxn>
                    <a:cxn ang="T10">
                      <a:pos x="T4" y="T5"/>
                    </a:cxn>
                    <a:cxn ang="T11">
                      <a:pos x="T6" y="T7"/>
                    </a:cxn>
                  </a:cxnLst>
                  <a:rect l="T12" t="T13" r="T14" b="T15"/>
                  <a:pathLst>
                    <a:path w="144" h="528">
                      <a:moveTo>
                        <a:pt x="0" y="528"/>
                      </a:moveTo>
                      <a:lnTo>
                        <a:pt x="48" y="528"/>
                      </a:lnTo>
                      <a:lnTo>
                        <a:pt x="48" y="0"/>
                      </a:lnTo>
                      <a:lnTo>
                        <a:pt x="144" y="0"/>
                      </a:lnTo>
                    </a:path>
                  </a:pathLst>
                </a:custGeom>
                <a:noFill/>
                <a:ln w="1905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9191" name="Line 21"/>
                <p:cNvSpPr>
                  <a:spLocks noChangeShapeType="1"/>
                </p:cNvSpPr>
                <p:nvPr/>
              </p:nvSpPr>
              <p:spPr bwMode="auto">
                <a:xfrm>
                  <a:off x="3744" y="2592"/>
                  <a:ext cx="24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9192" name="Line 22"/>
                <p:cNvSpPr>
                  <a:spLocks noChangeShapeType="1"/>
                </p:cNvSpPr>
                <p:nvPr/>
              </p:nvSpPr>
              <p:spPr bwMode="auto">
                <a:xfrm>
                  <a:off x="4032" y="2832"/>
                  <a:ext cx="0" cy="288"/>
                </a:xfrm>
                <a:prstGeom prst="line">
                  <a:avLst/>
                </a:prstGeom>
                <a:noFill/>
                <a:ln w="19050">
                  <a:solidFill>
                    <a:srgbClr val="FF99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193" name="Text Box 23"/>
                <p:cNvSpPr txBox="1">
                  <a:spLocks noChangeArrowheads="1"/>
                </p:cNvSpPr>
                <p:nvPr/>
              </p:nvSpPr>
              <p:spPr bwMode="auto">
                <a:xfrm>
                  <a:off x="4072" y="2979"/>
                  <a:ext cx="392"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ALUSrc</a:t>
                  </a:r>
                </a:p>
              </p:txBody>
            </p:sp>
          </p:grpSp>
          <p:sp>
            <p:nvSpPr>
              <p:cNvPr id="49186" name="Text Box 24"/>
              <p:cNvSpPr txBox="1">
                <a:spLocks noChangeArrowheads="1"/>
              </p:cNvSpPr>
              <p:nvPr/>
            </p:nvSpPr>
            <p:spPr bwMode="auto">
              <a:xfrm>
                <a:off x="3901" y="3123"/>
                <a:ext cx="50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isItype</a:t>
                </a:r>
              </a:p>
            </p:txBody>
          </p:sp>
        </p:grpSp>
        <p:grpSp>
          <p:nvGrpSpPr>
            <p:cNvPr id="49179" name="Group 25"/>
            <p:cNvGrpSpPr>
              <a:grpSpLocks/>
            </p:cNvGrpSpPr>
            <p:nvPr/>
          </p:nvGrpSpPr>
          <p:grpSpPr bwMode="auto">
            <a:xfrm>
              <a:off x="2029" y="2304"/>
              <a:ext cx="694" cy="812"/>
              <a:chOff x="2029" y="2304"/>
              <a:chExt cx="694" cy="812"/>
            </a:xfrm>
          </p:grpSpPr>
          <p:sp>
            <p:nvSpPr>
              <p:cNvPr id="49180" name="Freeform 26"/>
              <p:cNvSpPr>
                <a:spLocks/>
              </p:cNvSpPr>
              <p:nvPr/>
            </p:nvSpPr>
            <p:spPr bwMode="auto">
              <a:xfrm>
                <a:off x="2640" y="2352"/>
                <a:ext cx="83" cy="336"/>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49181" name="Freeform 27"/>
              <p:cNvSpPr>
                <a:spLocks/>
              </p:cNvSpPr>
              <p:nvPr/>
            </p:nvSpPr>
            <p:spPr bwMode="auto">
              <a:xfrm>
                <a:off x="2592" y="2304"/>
                <a:ext cx="48" cy="144"/>
              </a:xfrm>
              <a:custGeom>
                <a:avLst/>
                <a:gdLst>
                  <a:gd name="T0" fmla="*/ 0 w 48"/>
                  <a:gd name="T1" fmla="*/ 0 h 144"/>
                  <a:gd name="T2" fmla="*/ 0 w 48"/>
                  <a:gd name="T3" fmla="*/ 144 h 144"/>
                  <a:gd name="T4" fmla="*/ 48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9182" name="Text Box 28"/>
              <p:cNvSpPr txBox="1">
                <a:spLocks noChangeArrowheads="1"/>
              </p:cNvSpPr>
              <p:nvPr/>
            </p:nvSpPr>
            <p:spPr bwMode="auto">
              <a:xfrm>
                <a:off x="2084" y="2758"/>
                <a:ext cx="439"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RegDest</a:t>
                </a:r>
              </a:p>
            </p:txBody>
          </p:sp>
          <p:sp>
            <p:nvSpPr>
              <p:cNvPr id="49183" name="Freeform 29"/>
              <p:cNvSpPr>
                <a:spLocks/>
              </p:cNvSpPr>
              <p:nvPr/>
            </p:nvSpPr>
            <p:spPr bwMode="auto">
              <a:xfrm>
                <a:off x="2400" y="2640"/>
                <a:ext cx="288" cy="288"/>
              </a:xfrm>
              <a:custGeom>
                <a:avLst/>
                <a:gdLst>
                  <a:gd name="T0" fmla="*/ 288 w 288"/>
                  <a:gd name="T1" fmla="*/ 0 h 288"/>
                  <a:gd name="T2" fmla="*/ 288 w 288"/>
                  <a:gd name="T3" fmla="*/ 96 h 288"/>
                  <a:gd name="T4" fmla="*/ 0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9184" name="Rectangle 30"/>
              <p:cNvSpPr>
                <a:spLocks noChangeArrowheads="1"/>
              </p:cNvSpPr>
              <p:nvPr/>
            </p:nvSpPr>
            <p:spPr bwMode="auto">
              <a:xfrm>
                <a:off x="2029" y="2883"/>
                <a:ext cx="50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r>
                  <a:rPr lang="en-US">
                    <a:latin typeface="Calibri" charset="0"/>
                  </a:rPr>
                  <a:t>isItype</a:t>
                </a:r>
              </a:p>
            </p:txBody>
          </p:sp>
        </p:grpSp>
      </p:grpSp>
      <p:sp>
        <p:nvSpPr>
          <p:cNvPr id="49165" name="Rectangle 31"/>
          <p:cNvSpPr>
            <a:spLocks noChangeArrowheads="1"/>
          </p:cNvSpPr>
          <p:nvPr/>
        </p:nvSpPr>
        <p:spPr bwMode="auto">
          <a:xfrm>
            <a:off x="3609975" y="3044354"/>
            <a:ext cx="414338"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charset="0"/>
              <a:buNone/>
            </a:pPr>
            <a:r>
              <a:rPr lang="en-US" sz="800">
                <a:solidFill>
                  <a:schemeClr val="accent2"/>
                </a:solidFill>
                <a:latin typeface="Calibri" charset="0"/>
              </a:rPr>
              <a:t>15:11</a:t>
            </a:r>
          </a:p>
        </p:txBody>
      </p:sp>
      <p:sp>
        <p:nvSpPr>
          <p:cNvPr id="49166" name="Rectangle 32"/>
          <p:cNvSpPr>
            <a:spLocks noChangeArrowheads="1"/>
          </p:cNvSpPr>
          <p:nvPr/>
        </p:nvSpPr>
        <p:spPr bwMode="auto">
          <a:xfrm>
            <a:off x="3608388" y="2653829"/>
            <a:ext cx="4175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charset="0"/>
              <a:buNone/>
            </a:pPr>
            <a:r>
              <a:rPr lang="en-US" sz="800">
                <a:solidFill>
                  <a:schemeClr val="accent2"/>
                </a:solidFill>
                <a:latin typeface="Calibri" charset="0"/>
              </a:rPr>
              <a:t>20:16</a:t>
            </a:r>
          </a:p>
        </p:txBody>
      </p:sp>
      <p:sp>
        <p:nvSpPr>
          <p:cNvPr id="49167" name="Rectangle 33"/>
          <p:cNvSpPr>
            <a:spLocks noChangeArrowheads="1"/>
          </p:cNvSpPr>
          <p:nvPr/>
        </p:nvSpPr>
        <p:spPr bwMode="auto">
          <a:xfrm>
            <a:off x="3608388" y="2260129"/>
            <a:ext cx="417512"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charset="0"/>
              <a:buNone/>
            </a:pPr>
            <a:r>
              <a:rPr lang="en-US" sz="800">
                <a:solidFill>
                  <a:schemeClr val="accent2"/>
                </a:solidFill>
                <a:latin typeface="Calibri" charset="0"/>
              </a:rPr>
              <a:t>25:21</a:t>
            </a:r>
          </a:p>
        </p:txBody>
      </p:sp>
      <p:sp>
        <p:nvSpPr>
          <p:cNvPr id="49169" name="Rectangle 3"/>
          <p:cNvSpPr>
            <a:spLocks noChangeArrowheads="1"/>
          </p:cNvSpPr>
          <p:nvPr/>
        </p:nvSpPr>
        <p:spPr bwMode="auto">
          <a:xfrm>
            <a:off x="0" y="5354786"/>
            <a:ext cx="5562600" cy="946150"/>
          </a:xfrm>
          <a:prstGeom prst="rect">
            <a:avLst/>
          </a:prstGeom>
          <a:solidFill>
            <a:srgbClr val="C0C0C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a:spAutoFit/>
          </a:bodyPr>
          <a:lstStyle/>
          <a:p>
            <a:r>
              <a:rPr lang="en-US" sz="2000">
                <a:latin typeface="Calibri" charset="0"/>
              </a:rPr>
              <a:t>if MEM[PC] == ADDI rt rs immediate</a:t>
            </a:r>
          </a:p>
          <a:p>
            <a:pPr lvl="1"/>
            <a:r>
              <a:rPr lang="en-US">
                <a:latin typeface="Calibri" charset="0"/>
              </a:rPr>
              <a:t>GPR[rt] </a:t>
            </a:r>
            <a:r>
              <a:rPr lang="en-US">
                <a:latin typeface="Calibri" charset="0"/>
                <a:sym typeface="Symbol" charset="0"/>
              </a:rPr>
              <a:t> </a:t>
            </a:r>
            <a:r>
              <a:rPr lang="en-US">
                <a:latin typeface="Calibri" charset="0"/>
              </a:rPr>
              <a:t>GPR[rs] + sign-extend (immediate) </a:t>
            </a:r>
            <a:endParaRPr lang="en-US">
              <a:latin typeface="Calibri" charset="0"/>
              <a:sym typeface="Symbol" charset="0"/>
            </a:endParaRPr>
          </a:p>
          <a:p>
            <a:pPr lvl="1"/>
            <a:r>
              <a:rPr lang="en-US">
                <a:latin typeface="Calibri" charset="0"/>
                <a:sym typeface="Symbol" charset="0"/>
              </a:rPr>
              <a:t>PC  PC + 4</a:t>
            </a:r>
            <a:endParaRPr lang="en-US" sz="1600">
              <a:latin typeface="Calibri" charset="0"/>
              <a:sym typeface="Symbol" charset="0"/>
            </a:endParaRPr>
          </a:p>
        </p:txBody>
      </p:sp>
      <p:sp>
        <p:nvSpPr>
          <p:cNvPr id="49170" name="AutoShape 4"/>
          <p:cNvSpPr>
            <a:spLocks noChangeArrowheads="1"/>
          </p:cNvSpPr>
          <p:nvPr/>
        </p:nvSpPr>
        <p:spPr bwMode="auto">
          <a:xfrm>
            <a:off x="5334000" y="5675461"/>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en-US">
              <a:latin typeface="Calibri" charset="0"/>
            </a:endParaRPr>
          </a:p>
        </p:txBody>
      </p:sp>
      <p:sp>
        <p:nvSpPr>
          <p:cNvPr id="49171" name="Text Box 5"/>
          <p:cNvSpPr txBox="1">
            <a:spLocks noChangeArrowheads="1"/>
          </p:cNvSpPr>
          <p:nvPr/>
        </p:nvSpPr>
        <p:spPr bwMode="auto">
          <a:xfrm>
            <a:off x="6281738" y="5469086"/>
            <a:ext cx="239712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latin typeface="Calibri" charset="0"/>
              </a:rPr>
              <a:t>Combinational</a:t>
            </a:r>
          </a:p>
          <a:p>
            <a:pPr eaLnBrk="1" hangingPunct="1"/>
            <a:r>
              <a:rPr lang="en-US" sz="2400">
                <a:latin typeface="Calibri" charset="0"/>
              </a:rPr>
              <a:t>state update logic</a:t>
            </a:r>
          </a:p>
        </p:txBody>
      </p:sp>
      <p:grpSp>
        <p:nvGrpSpPr>
          <p:cNvPr id="49172" name="Group 7"/>
          <p:cNvGrpSpPr>
            <a:grpSpLocks/>
          </p:cNvGrpSpPr>
          <p:nvPr/>
        </p:nvGrpSpPr>
        <p:grpSpPr bwMode="auto">
          <a:xfrm>
            <a:off x="5715000" y="5142061"/>
            <a:ext cx="3352800" cy="304800"/>
            <a:chOff x="1392" y="2976"/>
            <a:chExt cx="3072" cy="240"/>
          </a:xfrm>
        </p:grpSpPr>
        <p:sp>
          <p:nvSpPr>
            <p:cNvPr id="49173" name="Rectangle 8"/>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IF</a:t>
              </a:r>
            </a:p>
          </p:txBody>
        </p:sp>
        <p:sp>
          <p:nvSpPr>
            <p:cNvPr id="49174" name="Rectangle 9"/>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ID</a:t>
              </a:r>
            </a:p>
          </p:txBody>
        </p:sp>
        <p:sp>
          <p:nvSpPr>
            <p:cNvPr id="49175" name="Rectangle 10"/>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EX</a:t>
              </a:r>
            </a:p>
          </p:txBody>
        </p:sp>
        <p:sp>
          <p:nvSpPr>
            <p:cNvPr id="49176" name="Rectangle 11"/>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MEM</a:t>
              </a:r>
            </a:p>
          </p:txBody>
        </p:sp>
        <p:sp>
          <p:nvSpPr>
            <p:cNvPr id="49177" name="Rectangle 12"/>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WB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4"/>
          <p:cNvSpPr>
            <a:spLocks noGrp="1"/>
          </p:cNvSpPr>
          <p:nvPr>
            <p:ph type="ctrTitle"/>
          </p:nvPr>
        </p:nvSpPr>
        <p:spPr>
          <a:xfrm>
            <a:off x="685800" y="1524000"/>
            <a:ext cx="8077200" cy="1752600"/>
          </a:xfrm>
        </p:spPr>
        <p:txBody>
          <a:bodyPr/>
          <a:lstStyle/>
          <a:p>
            <a:r>
              <a:rPr lang="en-US" dirty="0">
                <a:solidFill>
                  <a:schemeClr val="tx1"/>
                </a:solidFill>
                <a:latin typeface="Garamond" charset="0"/>
              </a:rPr>
              <a:t>Single-Cycle Datapath for</a:t>
            </a:r>
            <a:br>
              <a:rPr lang="en-US" dirty="0">
                <a:solidFill>
                  <a:schemeClr val="tx1"/>
                </a:solidFill>
                <a:latin typeface="Garamond" charset="0"/>
              </a:rPr>
            </a:br>
            <a:r>
              <a:rPr lang="en-US" i="1" dirty="0">
                <a:solidFill>
                  <a:schemeClr val="tx1"/>
                </a:solidFill>
                <a:latin typeface="Garamond" charset="0"/>
              </a:rPr>
              <a:t>Data Movement Instructions</a:t>
            </a:r>
          </a:p>
        </p:txBody>
      </p:sp>
      <p:sp>
        <p:nvSpPr>
          <p:cNvPr id="50180" name="Slide Number Placeholder 3"/>
          <p:cNvSpPr>
            <a:spLocks noGrp="1"/>
          </p:cNvSpPr>
          <p:nvPr>
            <p:ph type="sldNum" sz="quarter" idx="12"/>
          </p:nvPr>
        </p:nvSpPr>
        <p:spPr>
          <a:xfrm>
            <a:off x="0" y="6460435"/>
            <a:ext cx="21336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fld id="{A519D1D3-CE82-F649-8C5D-34CAA6329F16}" type="slidenum">
              <a:rPr lang="en-US">
                <a:solidFill>
                  <a:srgbClr val="000000"/>
                </a:solidFill>
                <a:latin typeface="Garamond" charset="0"/>
                <a:cs typeface="Arial" charset="0"/>
              </a:rPr>
              <a:pPr algn="l" eaLnBrk="1" hangingPunct="1"/>
              <a:t>22</a:t>
            </a:fld>
            <a:endParaRPr lang="en-US" dirty="0">
              <a:solidFill>
                <a:srgbClr val="000000"/>
              </a:solidFill>
              <a:latin typeface="Garamond" charset="0"/>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0" y="44624"/>
            <a:ext cx="9144000" cy="576064"/>
          </a:xfrm>
        </p:spPr>
        <p:txBody>
          <a:bodyPr>
            <a:normAutofit fontScale="90000"/>
          </a:bodyPr>
          <a:lstStyle/>
          <a:p>
            <a:r>
              <a:rPr lang="en-US" dirty="0">
                <a:latin typeface="Garamond" charset="0"/>
              </a:rPr>
              <a:t>Load Instructions</a:t>
            </a:r>
          </a:p>
        </p:txBody>
      </p:sp>
      <p:sp>
        <p:nvSpPr>
          <p:cNvPr id="51203" name="Content Placeholder 2"/>
          <p:cNvSpPr>
            <a:spLocks noGrp="1"/>
          </p:cNvSpPr>
          <p:nvPr>
            <p:ph idx="1"/>
          </p:nvPr>
        </p:nvSpPr>
        <p:spPr>
          <a:xfrm>
            <a:off x="228600" y="996950"/>
            <a:ext cx="8610600" cy="5194300"/>
          </a:xfrm>
        </p:spPr>
        <p:txBody>
          <a:bodyPr>
            <a:normAutofit fontScale="92500" lnSpcReduction="10000"/>
          </a:bodyPr>
          <a:lstStyle/>
          <a:p>
            <a:r>
              <a:rPr lang="en-US" dirty="0">
                <a:latin typeface="Tahoma" charset="0"/>
              </a:rPr>
              <a:t>Assembly (e.g., load 4-byte word)</a:t>
            </a:r>
          </a:p>
          <a:p>
            <a:pPr>
              <a:buFont typeface="Wingdings" charset="0"/>
              <a:buNone/>
            </a:pPr>
            <a:r>
              <a:rPr lang="en-US" dirty="0">
                <a:latin typeface="Tahoma" charset="0"/>
              </a:rPr>
              <a:t>		LW </a:t>
            </a:r>
            <a:r>
              <a:rPr lang="en-US" dirty="0" err="1">
                <a:latin typeface="Tahoma" charset="0"/>
              </a:rPr>
              <a:t>rt</a:t>
            </a:r>
            <a:r>
              <a:rPr lang="en-US" baseline="-25000" dirty="0" err="1">
                <a:latin typeface="Tahoma" charset="0"/>
              </a:rPr>
              <a:t>reg</a:t>
            </a:r>
            <a:r>
              <a:rPr lang="en-US" dirty="0">
                <a:latin typeface="Tahoma" charset="0"/>
              </a:rPr>
              <a:t> offset</a:t>
            </a:r>
            <a:r>
              <a:rPr lang="en-US" baseline="-25000" dirty="0">
                <a:latin typeface="Tahoma" charset="0"/>
              </a:rPr>
              <a:t>16</a:t>
            </a:r>
            <a:r>
              <a:rPr lang="en-US" dirty="0">
                <a:latin typeface="Tahoma" charset="0"/>
              </a:rPr>
              <a:t> (</a:t>
            </a:r>
            <a:r>
              <a:rPr lang="en-US" dirty="0" err="1">
                <a:latin typeface="Tahoma" charset="0"/>
              </a:rPr>
              <a:t>base</a:t>
            </a:r>
            <a:r>
              <a:rPr lang="en-US" baseline="-25000" dirty="0" err="1">
                <a:latin typeface="Tahoma" charset="0"/>
              </a:rPr>
              <a:t>reg</a:t>
            </a:r>
            <a:r>
              <a:rPr lang="en-US" dirty="0">
                <a:latin typeface="Tahoma" charset="0"/>
              </a:rPr>
              <a:t>)</a:t>
            </a:r>
          </a:p>
          <a:p>
            <a:endParaRPr lang="en-US" dirty="0">
              <a:latin typeface="Tahoma" charset="0"/>
            </a:endParaRPr>
          </a:p>
          <a:p>
            <a:r>
              <a:rPr lang="en-US" dirty="0">
                <a:latin typeface="Tahoma" charset="0"/>
              </a:rPr>
              <a:t>Machine encoding</a:t>
            </a:r>
          </a:p>
          <a:p>
            <a:endParaRPr lang="en-US" dirty="0">
              <a:latin typeface="Tahoma" charset="0"/>
            </a:endParaRPr>
          </a:p>
          <a:p>
            <a:endParaRPr lang="en-US" dirty="0">
              <a:latin typeface="Tahoma" charset="0"/>
            </a:endParaRPr>
          </a:p>
          <a:p>
            <a:endParaRPr lang="en-US" dirty="0">
              <a:latin typeface="Tahoma" charset="0"/>
            </a:endParaRPr>
          </a:p>
          <a:p>
            <a:r>
              <a:rPr lang="en-US" dirty="0">
                <a:latin typeface="Tahoma" charset="0"/>
              </a:rPr>
              <a:t>Semantics</a:t>
            </a:r>
          </a:p>
          <a:p>
            <a:pPr>
              <a:buFont typeface="Wingdings" charset="0"/>
              <a:buNone/>
            </a:pPr>
            <a:r>
              <a:rPr lang="en-US" dirty="0">
                <a:latin typeface="Tahoma" charset="0"/>
              </a:rPr>
              <a:t>	if MEM[PC]==LW </a:t>
            </a:r>
            <a:r>
              <a:rPr lang="en-US" dirty="0" err="1">
                <a:latin typeface="Tahoma" charset="0"/>
              </a:rPr>
              <a:t>rt</a:t>
            </a:r>
            <a:r>
              <a:rPr lang="en-US" dirty="0">
                <a:latin typeface="Tahoma" charset="0"/>
              </a:rPr>
              <a:t> offset</a:t>
            </a:r>
            <a:r>
              <a:rPr lang="en-US" baseline="-25000" dirty="0">
                <a:latin typeface="Tahoma" charset="0"/>
              </a:rPr>
              <a:t>16</a:t>
            </a:r>
            <a:r>
              <a:rPr lang="en-US" dirty="0">
                <a:latin typeface="Tahoma" charset="0"/>
              </a:rPr>
              <a:t> (base) </a:t>
            </a:r>
          </a:p>
          <a:p>
            <a:pPr lvl="2">
              <a:buFontTx/>
              <a:buNone/>
            </a:pPr>
            <a:r>
              <a:rPr lang="en-US" dirty="0">
                <a:latin typeface="Tahoma" charset="0"/>
                <a:ea typeface="ＭＳ Ｐゴシック" charset="0"/>
              </a:rPr>
              <a:t>EA = sign-extend(offset) + GPR[base]</a:t>
            </a:r>
          </a:p>
          <a:p>
            <a:pPr lvl="2">
              <a:buFontTx/>
              <a:buNone/>
            </a:pPr>
            <a:r>
              <a:rPr lang="en-US" dirty="0">
                <a:latin typeface="Tahoma" charset="0"/>
                <a:ea typeface="ＭＳ Ｐゴシック" charset="0"/>
              </a:rPr>
              <a:t>GPR[</a:t>
            </a:r>
            <a:r>
              <a:rPr lang="en-US" dirty="0" err="1">
                <a:latin typeface="Tahoma" charset="0"/>
                <a:ea typeface="ＭＳ Ｐゴシック" charset="0"/>
              </a:rPr>
              <a:t>rt</a:t>
            </a:r>
            <a:r>
              <a:rPr lang="en-US" dirty="0">
                <a:latin typeface="Tahoma" charset="0"/>
                <a:ea typeface="ＭＳ Ｐゴシック" charset="0"/>
              </a:rPr>
              <a:t>] </a:t>
            </a:r>
            <a:r>
              <a:rPr lang="en-US" dirty="0">
                <a:latin typeface="Tahoma" charset="0"/>
                <a:ea typeface="ＭＳ Ｐゴシック" charset="0"/>
                <a:sym typeface="Symbol" charset="0"/>
              </a:rPr>
              <a:t> MEM[</a:t>
            </a:r>
            <a:r>
              <a:rPr lang="en-US" dirty="0">
                <a:solidFill>
                  <a:srgbClr val="3366FF"/>
                </a:solidFill>
                <a:latin typeface="Tahoma" charset="0"/>
                <a:ea typeface="ＭＳ Ｐゴシック" charset="0"/>
                <a:sym typeface="Symbol" charset="0"/>
              </a:rPr>
              <a:t> </a:t>
            </a:r>
            <a:r>
              <a:rPr lang="en-US" dirty="0">
                <a:solidFill>
                  <a:srgbClr val="008000"/>
                </a:solidFill>
                <a:latin typeface="Tahoma" charset="0"/>
                <a:ea typeface="ＭＳ Ｐゴシック" charset="0"/>
                <a:sym typeface="Symbol" charset="0"/>
              </a:rPr>
              <a:t>translate</a:t>
            </a:r>
            <a:r>
              <a:rPr lang="en-US" dirty="0">
                <a:latin typeface="Tahoma" charset="0"/>
                <a:ea typeface="ＭＳ Ｐゴシック" charset="0"/>
                <a:sym typeface="Symbol" charset="0"/>
              </a:rPr>
              <a:t>(EA) ] </a:t>
            </a:r>
          </a:p>
          <a:p>
            <a:pPr lvl="2">
              <a:buFontTx/>
              <a:buNone/>
            </a:pPr>
            <a:r>
              <a:rPr lang="en-US" dirty="0">
                <a:latin typeface="Tahoma" charset="0"/>
                <a:ea typeface="ＭＳ Ｐゴシック" charset="0"/>
                <a:sym typeface="Symbol" charset="0"/>
              </a:rPr>
              <a:t>PC  PC + 4</a:t>
            </a:r>
          </a:p>
          <a:p>
            <a:endParaRPr lang="en-US" dirty="0">
              <a:latin typeface="Tahoma" charset="0"/>
            </a:endParaRPr>
          </a:p>
        </p:txBody>
      </p:sp>
      <p:sp>
        <p:nvSpPr>
          <p:cNvPr id="51204"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A6B841A-7050-B74A-9D4C-F1E2423C8189}" type="slidenum">
              <a:rPr lang="en-US">
                <a:solidFill>
                  <a:srgbClr val="000000"/>
                </a:solidFill>
                <a:latin typeface="Garamond" charset="0"/>
                <a:cs typeface="Arial" charset="0"/>
              </a:rPr>
              <a:pPr eaLnBrk="1" hangingPunct="1"/>
              <a:t>23</a:t>
            </a:fld>
            <a:endParaRPr lang="en-US" dirty="0">
              <a:solidFill>
                <a:srgbClr val="000000"/>
              </a:solidFill>
              <a:latin typeface="Garamond" charset="0"/>
              <a:cs typeface="Arial" charset="0"/>
            </a:endParaRPr>
          </a:p>
        </p:txBody>
      </p:sp>
      <p:sp>
        <p:nvSpPr>
          <p:cNvPr id="51205" name="Rectangle 4"/>
          <p:cNvSpPr>
            <a:spLocks noChangeArrowheads="1"/>
          </p:cNvSpPr>
          <p:nvPr/>
        </p:nvSpPr>
        <p:spPr bwMode="auto">
          <a:xfrm>
            <a:off x="1752600" y="2971800"/>
            <a:ext cx="9906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LW</a:t>
            </a:r>
            <a:endParaRPr lang="en-US" sz="2000" baseline="-25000">
              <a:latin typeface="Calibri" charset="0"/>
            </a:endParaRPr>
          </a:p>
          <a:p>
            <a:r>
              <a:rPr lang="en-US" sz="1600">
                <a:latin typeface="Calibri" charset="0"/>
              </a:rPr>
              <a:t>6-bit</a:t>
            </a:r>
          </a:p>
        </p:txBody>
      </p:sp>
      <p:sp>
        <p:nvSpPr>
          <p:cNvPr id="51206" name="Rectangle 5"/>
          <p:cNvSpPr>
            <a:spLocks noChangeArrowheads="1"/>
          </p:cNvSpPr>
          <p:nvPr/>
        </p:nvSpPr>
        <p:spPr bwMode="auto">
          <a:xfrm>
            <a:off x="2743200" y="2971800"/>
            <a:ext cx="9906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base</a:t>
            </a:r>
          </a:p>
          <a:p>
            <a:r>
              <a:rPr lang="en-US" sz="1600">
                <a:latin typeface="Calibri" charset="0"/>
              </a:rPr>
              <a:t>5-bit</a:t>
            </a:r>
          </a:p>
        </p:txBody>
      </p:sp>
      <p:sp>
        <p:nvSpPr>
          <p:cNvPr id="51207" name="Rectangle 6"/>
          <p:cNvSpPr>
            <a:spLocks noChangeArrowheads="1"/>
          </p:cNvSpPr>
          <p:nvPr/>
        </p:nvSpPr>
        <p:spPr bwMode="auto">
          <a:xfrm>
            <a:off x="3733800" y="2971800"/>
            <a:ext cx="9906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rt</a:t>
            </a:r>
          </a:p>
          <a:p>
            <a:r>
              <a:rPr lang="en-US" sz="1600">
                <a:latin typeface="Calibri" charset="0"/>
              </a:rPr>
              <a:t>5-bit</a:t>
            </a:r>
          </a:p>
        </p:txBody>
      </p:sp>
      <p:sp>
        <p:nvSpPr>
          <p:cNvPr id="51208" name="Rectangle 7"/>
          <p:cNvSpPr>
            <a:spLocks noChangeArrowheads="1"/>
          </p:cNvSpPr>
          <p:nvPr/>
        </p:nvSpPr>
        <p:spPr bwMode="auto">
          <a:xfrm>
            <a:off x="4724400" y="2971800"/>
            <a:ext cx="28194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offset</a:t>
            </a:r>
          </a:p>
          <a:p>
            <a:r>
              <a:rPr lang="en-US" sz="1600">
                <a:latin typeface="Calibri" charset="0"/>
              </a:rPr>
              <a:t>16-bit</a:t>
            </a:r>
          </a:p>
        </p:txBody>
      </p:sp>
      <p:sp>
        <p:nvSpPr>
          <p:cNvPr id="51209" name="Text Box 8"/>
          <p:cNvSpPr txBox="1">
            <a:spLocks noChangeArrowheads="1"/>
          </p:cNvSpPr>
          <p:nvPr/>
        </p:nvSpPr>
        <p:spPr bwMode="auto">
          <a:xfrm>
            <a:off x="7869238" y="2841625"/>
            <a:ext cx="103346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a:latin typeface="Calibri" charset="0"/>
              </a:rPr>
              <a:t>I-type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0" y="44624"/>
            <a:ext cx="9144000" cy="576064"/>
          </a:xfrm>
        </p:spPr>
        <p:txBody>
          <a:bodyPr>
            <a:normAutofit fontScale="90000"/>
          </a:bodyPr>
          <a:lstStyle/>
          <a:p>
            <a:r>
              <a:rPr lang="en-US" dirty="0">
                <a:latin typeface="Garamond" charset="0"/>
              </a:rPr>
              <a:t>LW </a:t>
            </a:r>
            <a:r>
              <a:rPr lang="en-US" dirty="0" err="1">
                <a:latin typeface="Garamond" charset="0"/>
              </a:rPr>
              <a:t>Datapath</a:t>
            </a:r>
            <a:endParaRPr lang="en-US" dirty="0">
              <a:latin typeface="Garamond" charset="0"/>
            </a:endParaRPr>
          </a:p>
        </p:txBody>
      </p:sp>
      <p:sp>
        <p:nvSpPr>
          <p:cNvPr id="52228" name="Slide Number Placeholder 3"/>
          <p:cNvSpPr>
            <a:spLocks noGrp="1"/>
          </p:cNvSpPr>
          <p:nvPr>
            <p:ph type="sldNum" sz="quarter" idx="11"/>
          </p:nvPr>
        </p:nvSpPr>
        <p:spPr>
          <a:xfrm>
            <a:off x="0" y="5847779"/>
            <a:ext cx="2895600" cy="26064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E1AC192-71F6-2748-BF0D-0A80AB040745}" type="slidenum">
              <a:rPr lang="en-US">
                <a:solidFill>
                  <a:srgbClr val="000000"/>
                </a:solidFill>
                <a:latin typeface="Garamond" charset="0"/>
                <a:cs typeface="Arial" charset="0"/>
              </a:rPr>
              <a:pPr eaLnBrk="1" hangingPunct="1"/>
              <a:t>24</a:t>
            </a:fld>
            <a:endParaRPr lang="en-US">
              <a:solidFill>
                <a:srgbClr val="000000"/>
              </a:solidFill>
              <a:latin typeface="Garamond" charset="0"/>
              <a:cs typeface="Arial" charset="0"/>
            </a:endParaRPr>
          </a:p>
        </p:txBody>
      </p:sp>
      <p:pic>
        <p:nvPicPr>
          <p:cNvPr id="52229"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764704"/>
            <a:ext cx="2978150" cy="2598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2230"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r="31990"/>
          <a:stretch>
            <a:fillRect/>
          </a:stretch>
        </p:blipFill>
        <p:spPr bwMode="auto">
          <a:xfrm>
            <a:off x="2782888" y="1941042"/>
            <a:ext cx="3308350" cy="256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2231" name="Group 5"/>
          <p:cNvGrpSpPr>
            <a:grpSpLocks/>
          </p:cNvGrpSpPr>
          <p:nvPr/>
        </p:nvGrpSpPr>
        <p:grpSpPr bwMode="auto">
          <a:xfrm>
            <a:off x="4640263" y="3006254"/>
            <a:ext cx="1506537" cy="484188"/>
            <a:chOff x="3840" y="2676"/>
            <a:chExt cx="1104" cy="348"/>
          </a:xfrm>
        </p:grpSpPr>
        <p:sp>
          <p:nvSpPr>
            <p:cNvPr id="52259" name="Line 6"/>
            <p:cNvSpPr>
              <a:spLocks noChangeShapeType="1"/>
            </p:cNvSpPr>
            <p:nvPr/>
          </p:nvSpPr>
          <p:spPr bwMode="auto">
            <a:xfrm>
              <a:off x="3972" y="3000"/>
              <a:ext cx="972" cy="24"/>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2260" name="Line 7"/>
            <p:cNvSpPr>
              <a:spLocks noChangeShapeType="1"/>
            </p:cNvSpPr>
            <p:nvPr/>
          </p:nvSpPr>
          <p:spPr bwMode="auto">
            <a:xfrm>
              <a:off x="3858" y="2676"/>
              <a:ext cx="0" cy="336"/>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2261" name="Line 8"/>
            <p:cNvSpPr>
              <a:spLocks noChangeShapeType="1"/>
            </p:cNvSpPr>
            <p:nvPr/>
          </p:nvSpPr>
          <p:spPr bwMode="auto">
            <a:xfrm rot="5400000">
              <a:off x="3891" y="2955"/>
              <a:ext cx="0" cy="102"/>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52232" name="Freeform 9"/>
          <p:cNvSpPr>
            <a:spLocks/>
          </p:cNvSpPr>
          <p:nvPr/>
        </p:nvSpPr>
        <p:spPr bwMode="auto">
          <a:xfrm>
            <a:off x="4846638" y="2764954"/>
            <a:ext cx="131762"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2233" name="Freeform 10"/>
          <p:cNvSpPr>
            <a:spLocks/>
          </p:cNvSpPr>
          <p:nvPr/>
        </p:nvSpPr>
        <p:spPr bwMode="auto">
          <a:xfrm>
            <a:off x="4659313" y="3031654"/>
            <a:ext cx="130175" cy="868363"/>
          </a:xfrm>
          <a:custGeom>
            <a:avLst/>
            <a:gdLst>
              <a:gd name="T0" fmla="*/ 0 w 96"/>
              <a:gd name="T1" fmla="*/ 2147483647 h 624"/>
              <a:gd name="T2" fmla="*/ 2147483647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624"/>
                </a:moveTo>
                <a:lnTo>
                  <a:pt x="96" y="624"/>
                </a:lnTo>
                <a:lnTo>
                  <a:pt x="96" y="0"/>
                </a:lnTo>
              </a:path>
            </a:pathLst>
          </a:custGeom>
          <a:noFill/>
          <a:ln w="762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2234" name="Line 11"/>
          <p:cNvSpPr>
            <a:spLocks noChangeShapeType="1"/>
          </p:cNvSpPr>
          <p:nvPr/>
        </p:nvSpPr>
        <p:spPr bwMode="auto">
          <a:xfrm>
            <a:off x="4519613" y="3031654"/>
            <a:ext cx="327025" cy="0"/>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2235" name="Freeform 12"/>
          <p:cNvSpPr>
            <a:spLocks/>
          </p:cNvSpPr>
          <p:nvPr/>
        </p:nvSpPr>
        <p:spPr bwMode="auto">
          <a:xfrm>
            <a:off x="4649788" y="3165004"/>
            <a:ext cx="196850" cy="735013"/>
          </a:xfrm>
          <a:custGeom>
            <a:avLst/>
            <a:gdLst>
              <a:gd name="T0" fmla="*/ 0 w 144"/>
              <a:gd name="T1" fmla="*/ 2147483647 h 528"/>
              <a:gd name="T2" fmla="*/ 2147483647 w 144"/>
              <a:gd name="T3" fmla="*/ 2147483647 h 528"/>
              <a:gd name="T4" fmla="*/ 2147483647 w 144"/>
              <a:gd name="T5" fmla="*/ 0 h 528"/>
              <a:gd name="T6" fmla="*/ 2147483647 w 144"/>
              <a:gd name="T7" fmla="*/ 0 h 528"/>
              <a:gd name="T8" fmla="*/ 0 60000 65536"/>
              <a:gd name="T9" fmla="*/ 0 60000 65536"/>
              <a:gd name="T10" fmla="*/ 0 60000 65536"/>
              <a:gd name="T11" fmla="*/ 0 60000 65536"/>
              <a:gd name="T12" fmla="*/ 0 w 144"/>
              <a:gd name="T13" fmla="*/ 0 h 528"/>
              <a:gd name="T14" fmla="*/ 144 w 144"/>
              <a:gd name="T15" fmla="*/ 528 h 528"/>
            </a:gdLst>
            <a:ahLst/>
            <a:cxnLst>
              <a:cxn ang="T8">
                <a:pos x="T0" y="T1"/>
              </a:cxn>
              <a:cxn ang="T9">
                <a:pos x="T2" y="T3"/>
              </a:cxn>
              <a:cxn ang="T10">
                <a:pos x="T4" y="T5"/>
              </a:cxn>
              <a:cxn ang="T11">
                <a:pos x="T6" y="T7"/>
              </a:cxn>
            </a:cxnLst>
            <a:rect l="T12" t="T13" r="T14" b="T15"/>
            <a:pathLst>
              <a:path w="144" h="528">
                <a:moveTo>
                  <a:pt x="0" y="528"/>
                </a:moveTo>
                <a:lnTo>
                  <a:pt x="48" y="528"/>
                </a:lnTo>
                <a:lnTo>
                  <a:pt x="48" y="0"/>
                </a:lnTo>
                <a:lnTo>
                  <a:pt x="144" y="0"/>
                </a:lnTo>
              </a:path>
            </a:pathLst>
          </a:custGeom>
          <a:noFill/>
          <a:ln w="1905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2236" name="Line 13"/>
          <p:cNvSpPr>
            <a:spLocks noChangeShapeType="1"/>
          </p:cNvSpPr>
          <p:nvPr/>
        </p:nvSpPr>
        <p:spPr bwMode="auto">
          <a:xfrm>
            <a:off x="4519613" y="2898304"/>
            <a:ext cx="327025"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2237" name="Line 14"/>
          <p:cNvSpPr>
            <a:spLocks noChangeShapeType="1"/>
          </p:cNvSpPr>
          <p:nvPr/>
        </p:nvSpPr>
        <p:spPr bwMode="auto">
          <a:xfrm>
            <a:off x="4911725" y="3231679"/>
            <a:ext cx="0" cy="401638"/>
          </a:xfrm>
          <a:prstGeom prst="line">
            <a:avLst/>
          </a:prstGeom>
          <a:noFill/>
          <a:ln w="19050">
            <a:solidFill>
              <a:srgbClr val="FF99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2238" name="Text Box 15"/>
          <p:cNvSpPr txBox="1">
            <a:spLocks noChangeArrowheads="1"/>
          </p:cNvSpPr>
          <p:nvPr/>
        </p:nvSpPr>
        <p:spPr bwMode="auto">
          <a:xfrm>
            <a:off x="4918075" y="3436467"/>
            <a:ext cx="6223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ALUSrc</a:t>
            </a:r>
          </a:p>
        </p:txBody>
      </p:sp>
      <p:sp>
        <p:nvSpPr>
          <p:cNvPr id="52239" name="Rectangle 16"/>
          <p:cNvSpPr>
            <a:spLocks noChangeArrowheads="1"/>
          </p:cNvSpPr>
          <p:nvPr/>
        </p:nvSpPr>
        <p:spPr bwMode="auto">
          <a:xfrm>
            <a:off x="0" y="4797152"/>
            <a:ext cx="5410200" cy="1311275"/>
          </a:xfrm>
          <a:prstGeom prst="rect">
            <a:avLst/>
          </a:prstGeom>
          <a:solidFill>
            <a:srgbClr val="C0C0C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a:spAutoFit/>
          </a:bodyPr>
          <a:lstStyle/>
          <a:p>
            <a:r>
              <a:rPr lang="en-US" sz="2000" dirty="0">
                <a:latin typeface="Calibri" charset="0"/>
              </a:rPr>
              <a:t>if MEM[PC]==LW </a:t>
            </a:r>
            <a:r>
              <a:rPr lang="en-US" sz="2000" dirty="0" err="1">
                <a:latin typeface="Calibri" charset="0"/>
              </a:rPr>
              <a:t>rt</a:t>
            </a:r>
            <a:r>
              <a:rPr lang="en-US" sz="2000" dirty="0">
                <a:latin typeface="Calibri" charset="0"/>
              </a:rPr>
              <a:t> offset</a:t>
            </a:r>
            <a:r>
              <a:rPr lang="en-US" sz="2000" baseline="-25000" dirty="0">
                <a:latin typeface="Calibri" charset="0"/>
              </a:rPr>
              <a:t>16</a:t>
            </a:r>
            <a:r>
              <a:rPr lang="en-US" sz="2000" dirty="0">
                <a:latin typeface="Calibri" charset="0"/>
              </a:rPr>
              <a:t> (base) </a:t>
            </a:r>
          </a:p>
          <a:p>
            <a:r>
              <a:rPr lang="en-US" sz="2000" dirty="0">
                <a:latin typeface="Calibri" charset="0"/>
              </a:rPr>
              <a:t>       EA = sign-extend(offset) + GPR[base]</a:t>
            </a:r>
          </a:p>
          <a:p>
            <a:r>
              <a:rPr lang="en-US" sz="2000" dirty="0">
                <a:latin typeface="Calibri" charset="0"/>
              </a:rPr>
              <a:t>       GPR[</a:t>
            </a:r>
            <a:r>
              <a:rPr lang="en-US" sz="2000" dirty="0" err="1">
                <a:latin typeface="Calibri" charset="0"/>
              </a:rPr>
              <a:t>rt</a:t>
            </a:r>
            <a:r>
              <a:rPr lang="en-US" sz="2000" dirty="0">
                <a:latin typeface="Calibri" charset="0"/>
              </a:rPr>
              <a:t>] </a:t>
            </a:r>
            <a:r>
              <a:rPr lang="en-US" sz="2000" dirty="0">
                <a:latin typeface="Calibri" charset="0"/>
                <a:sym typeface="Symbol" charset="0"/>
              </a:rPr>
              <a:t> MEM[ </a:t>
            </a:r>
            <a:r>
              <a:rPr lang="en-US" sz="2000" dirty="0">
                <a:solidFill>
                  <a:srgbClr val="008000"/>
                </a:solidFill>
                <a:latin typeface="Calibri" charset="0"/>
                <a:sym typeface="Symbol" charset="0"/>
              </a:rPr>
              <a:t>translate</a:t>
            </a:r>
            <a:r>
              <a:rPr lang="en-US" sz="2000" dirty="0">
                <a:latin typeface="Calibri" charset="0"/>
                <a:sym typeface="Symbol" charset="0"/>
              </a:rPr>
              <a:t>(EA) ] </a:t>
            </a:r>
          </a:p>
          <a:p>
            <a:r>
              <a:rPr lang="en-US" sz="2000" dirty="0">
                <a:latin typeface="Calibri" charset="0"/>
                <a:sym typeface="Symbol" charset="0"/>
              </a:rPr>
              <a:t>       PC  PC + 4</a:t>
            </a:r>
            <a:endParaRPr lang="en-US" sz="1400" dirty="0">
              <a:latin typeface="Calibri" charset="0"/>
              <a:sym typeface="Symbol" charset="0"/>
            </a:endParaRPr>
          </a:p>
        </p:txBody>
      </p:sp>
      <p:sp>
        <p:nvSpPr>
          <p:cNvPr id="52240" name="AutoShape 17"/>
          <p:cNvSpPr>
            <a:spLocks noChangeArrowheads="1"/>
          </p:cNvSpPr>
          <p:nvPr/>
        </p:nvSpPr>
        <p:spPr bwMode="auto">
          <a:xfrm>
            <a:off x="5105400" y="5422627"/>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en-US">
              <a:latin typeface="Calibri" charset="0"/>
            </a:endParaRPr>
          </a:p>
        </p:txBody>
      </p:sp>
      <p:sp>
        <p:nvSpPr>
          <p:cNvPr id="52241" name="Text Box 18"/>
          <p:cNvSpPr txBox="1">
            <a:spLocks noChangeArrowheads="1"/>
          </p:cNvSpPr>
          <p:nvPr/>
        </p:nvSpPr>
        <p:spPr bwMode="auto">
          <a:xfrm>
            <a:off x="6281738" y="5216252"/>
            <a:ext cx="239712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latin typeface="Calibri" charset="0"/>
              </a:rPr>
              <a:t>Combinational</a:t>
            </a:r>
          </a:p>
          <a:p>
            <a:pPr eaLnBrk="1" hangingPunct="1"/>
            <a:r>
              <a:rPr lang="en-US" sz="2400">
                <a:latin typeface="Calibri" charset="0"/>
              </a:rPr>
              <a:t>state update logic</a:t>
            </a:r>
          </a:p>
        </p:txBody>
      </p:sp>
      <p:grpSp>
        <p:nvGrpSpPr>
          <p:cNvPr id="52242" name="Group 19"/>
          <p:cNvGrpSpPr>
            <a:grpSpLocks/>
          </p:cNvGrpSpPr>
          <p:nvPr/>
        </p:nvGrpSpPr>
        <p:grpSpPr bwMode="auto">
          <a:xfrm>
            <a:off x="5715000" y="4889227"/>
            <a:ext cx="3352800" cy="304800"/>
            <a:chOff x="1392" y="2976"/>
            <a:chExt cx="3072" cy="240"/>
          </a:xfrm>
        </p:grpSpPr>
        <p:sp>
          <p:nvSpPr>
            <p:cNvPr id="52254" name="Rectangle 20"/>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IF</a:t>
              </a:r>
            </a:p>
          </p:txBody>
        </p:sp>
        <p:sp>
          <p:nvSpPr>
            <p:cNvPr id="52255" name="Rectangle 21"/>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ID</a:t>
              </a:r>
            </a:p>
          </p:txBody>
        </p:sp>
        <p:sp>
          <p:nvSpPr>
            <p:cNvPr id="52256" name="Rectangle 22"/>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EX</a:t>
              </a:r>
            </a:p>
          </p:txBody>
        </p:sp>
        <p:sp>
          <p:nvSpPr>
            <p:cNvPr id="52257" name="Rectangle 23"/>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MEM</a:t>
              </a:r>
            </a:p>
          </p:txBody>
        </p:sp>
        <p:sp>
          <p:nvSpPr>
            <p:cNvPr id="52258" name="Rectangle 24"/>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WB</a:t>
              </a:r>
            </a:p>
          </p:txBody>
        </p:sp>
      </p:grpSp>
      <p:pic>
        <p:nvPicPr>
          <p:cNvPr id="52243" name="Picture 25" descr="F0508"/>
          <p:cNvPicPr>
            <a:picLocks noChangeAspect="1" noChangeArrowheads="1"/>
          </p:cNvPicPr>
          <p:nvPr/>
        </p:nvPicPr>
        <p:blipFill>
          <a:blip r:embed="rId4" cstate="print">
            <a:extLst>
              <a:ext uri="{28A0092B-C50C-407E-A947-70E740481C1C}">
                <a14:useLocalDpi xmlns:a14="http://schemas.microsoft.com/office/drawing/2010/main" val="0"/>
              </a:ext>
            </a:extLst>
          </a:blip>
          <a:srcRect r="44247" b="9525"/>
          <a:stretch>
            <a:fillRect/>
          </a:stretch>
        </p:blipFill>
        <p:spPr bwMode="auto">
          <a:xfrm>
            <a:off x="6400800" y="1831504"/>
            <a:ext cx="2074863" cy="208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244" name="Text Box 26"/>
          <p:cNvSpPr txBox="1">
            <a:spLocks noChangeArrowheads="1"/>
          </p:cNvSpPr>
          <p:nvPr/>
        </p:nvSpPr>
        <p:spPr bwMode="auto">
          <a:xfrm>
            <a:off x="3606800" y="3501554"/>
            <a:ext cx="303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1</a:t>
            </a:r>
          </a:p>
        </p:txBody>
      </p:sp>
      <p:sp>
        <p:nvSpPr>
          <p:cNvPr id="52245" name="Text Box 27"/>
          <p:cNvSpPr txBox="1">
            <a:spLocks noChangeArrowheads="1"/>
          </p:cNvSpPr>
          <p:nvPr/>
        </p:nvSpPr>
        <p:spPr bwMode="auto">
          <a:xfrm>
            <a:off x="5041900" y="1621954"/>
            <a:ext cx="5397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add</a:t>
            </a:r>
          </a:p>
        </p:txBody>
      </p:sp>
      <p:sp>
        <p:nvSpPr>
          <p:cNvPr id="52246" name="Text Box 28"/>
          <p:cNvSpPr txBox="1">
            <a:spLocks noChangeArrowheads="1"/>
          </p:cNvSpPr>
          <p:nvPr/>
        </p:nvSpPr>
        <p:spPr bwMode="auto">
          <a:xfrm>
            <a:off x="4725988" y="3588867"/>
            <a:ext cx="8032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isItype</a:t>
            </a:r>
          </a:p>
        </p:txBody>
      </p:sp>
      <p:sp>
        <p:nvSpPr>
          <p:cNvPr id="52247" name="Freeform 29"/>
          <p:cNvSpPr>
            <a:spLocks/>
          </p:cNvSpPr>
          <p:nvPr/>
        </p:nvSpPr>
        <p:spPr bwMode="auto">
          <a:xfrm>
            <a:off x="2984500" y="2579217"/>
            <a:ext cx="120650" cy="436562"/>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2248" name="Freeform 30"/>
          <p:cNvSpPr>
            <a:spLocks/>
          </p:cNvSpPr>
          <p:nvPr/>
        </p:nvSpPr>
        <p:spPr bwMode="auto">
          <a:xfrm>
            <a:off x="2914650" y="2517304"/>
            <a:ext cx="69850" cy="187325"/>
          </a:xfrm>
          <a:custGeom>
            <a:avLst/>
            <a:gdLst>
              <a:gd name="T0" fmla="*/ 0 w 48"/>
              <a:gd name="T1" fmla="*/ 0 h 144"/>
              <a:gd name="T2" fmla="*/ 0 w 48"/>
              <a:gd name="T3" fmla="*/ 2147483647 h 144"/>
              <a:gd name="T4" fmla="*/ 2147483647 w 48"/>
              <a:gd name="T5" fmla="*/ 2147483647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2249" name="Text Box 31"/>
          <p:cNvSpPr txBox="1">
            <a:spLocks noChangeArrowheads="1"/>
          </p:cNvSpPr>
          <p:nvPr/>
        </p:nvSpPr>
        <p:spPr bwMode="auto">
          <a:xfrm>
            <a:off x="2124075" y="3295179"/>
            <a:ext cx="6953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RegDest</a:t>
            </a:r>
          </a:p>
        </p:txBody>
      </p:sp>
      <p:sp>
        <p:nvSpPr>
          <p:cNvPr id="52250" name="Freeform 32"/>
          <p:cNvSpPr>
            <a:spLocks/>
          </p:cNvSpPr>
          <p:nvPr/>
        </p:nvSpPr>
        <p:spPr bwMode="auto">
          <a:xfrm>
            <a:off x="2633663" y="2953867"/>
            <a:ext cx="420687" cy="374650"/>
          </a:xfrm>
          <a:custGeom>
            <a:avLst/>
            <a:gdLst>
              <a:gd name="T0" fmla="*/ 2147483647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2251" name="Rectangle 33"/>
          <p:cNvSpPr>
            <a:spLocks noChangeArrowheads="1"/>
          </p:cNvSpPr>
          <p:nvPr/>
        </p:nvSpPr>
        <p:spPr bwMode="auto">
          <a:xfrm>
            <a:off x="2001838" y="3406304"/>
            <a:ext cx="8032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r>
              <a:rPr lang="en-US">
                <a:latin typeface="Calibri" charset="0"/>
              </a:rPr>
              <a:t>isItype</a:t>
            </a:r>
          </a:p>
        </p:txBody>
      </p:sp>
      <p:sp>
        <p:nvSpPr>
          <p:cNvPr id="52252" name="Rectangle 34"/>
          <p:cNvSpPr>
            <a:spLocks noChangeArrowheads="1"/>
          </p:cNvSpPr>
          <p:nvPr/>
        </p:nvSpPr>
        <p:spPr bwMode="auto">
          <a:xfrm>
            <a:off x="5367338" y="2463329"/>
            <a:ext cx="381000" cy="152400"/>
          </a:xfrm>
          <a:prstGeom prst="rect">
            <a:avLst/>
          </a:prstGeom>
          <a:solidFill>
            <a:schemeClr val="bg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Calibri" charset="0"/>
            </a:endParaRPr>
          </a:p>
        </p:txBody>
      </p:sp>
      <p:sp>
        <p:nvSpPr>
          <p:cNvPr id="52253" name="Line 35"/>
          <p:cNvSpPr>
            <a:spLocks noChangeShapeType="1"/>
          </p:cNvSpPr>
          <p:nvPr/>
        </p:nvSpPr>
        <p:spPr bwMode="auto">
          <a:xfrm>
            <a:off x="5791200" y="2518892"/>
            <a:ext cx="274638" cy="0"/>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 name="Slide Number Placeholder 3"/>
          <p:cNvSpPr>
            <a:spLocks noGrp="1"/>
          </p:cNvSpPr>
          <p:nvPr>
            <p:ph type="sldNum" sz="quarter" idx="11"/>
          </p:nvPr>
        </p:nvSpPr>
        <p:spPr>
          <a:xfrm>
            <a:off x="0" y="6597352"/>
            <a:ext cx="2895600" cy="26064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A6B841A-7050-B74A-9D4C-F1E2423C8189}" type="slidenum">
              <a:rPr lang="en-US">
                <a:solidFill>
                  <a:srgbClr val="000000"/>
                </a:solidFill>
                <a:latin typeface="Garamond" charset="0"/>
                <a:cs typeface="Arial" charset="0"/>
              </a:rPr>
              <a:pPr eaLnBrk="1" hangingPunct="1"/>
              <a:t>24</a:t>
            </a:fld>
            <a:endParaRPr lang="en-US" dirty="0">
              <a:solidFill>
                <a:srgbClr val="000000"/>
              </a:solidFill>
              <a:latin typeface="Garamond" charset="0"/>
              <a:cs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0" y="-27384"/>
            <a:ext cx="9144000" cy="576064"/>
          </a:xfrm>
        </p:spPr>
        <p:txBody>
          <a:bodyPr>
            <a:normAutofit fontScale="90000"/>
          </a:bodyPr>
          <a:lstStyle/>
          <a:p>
            <a:r>
              <a:rPr lang="en-US" dirty="0">
                <a:latin typeface="Garamond" charset="0"/>
              </a:rPr>
              <a:t>Store Instructions</a:t>
            </a:r>
          </a:p>
        </p:txBody>
      </p:sp>
      <p:sp>
        <p:nvSpPr>
          <p:cNvPr id="53251" name="Content Placeholder 2"/>
          <p:cNvSpPr>
            <a:spLocks noGrp="1"/>
          </p:cNvSpPr>
          <p:nvPr>
            <p:ph idx="1"/>
          </p:nvPr>
        </p:nvSpPr>
        <p:spPr>
          <a:xfrm>
            <a:off x="228600" y="996950"/>
            <a:ext cx="8610600" cy="5194300"/>
          </a:xfrm>
        </p:spPr>
        <p:txBody>
          <a:bodyPr>
            <a:normAutofit fontScale="92500" lnSpcReduction="20000"/>
          </a:bodyPr>
          <a:lstStyle/>
          <a:p>
            <a:r>
              <a:rPr lang="en-US" dirty="0">
                <a:latin typeface="Tahoma" charset="0"/>
              </a:rPr>
              <a:t>Assembly (e.g., store 4-byte word)</a:t>
            </a:r>
          </a:p>
          <a:p>
            <a:pPr>
              <a:buFont typeface="Wingdings" charset="0"/>
              <a:buNone/>
            </a:pPr>
            <a:r>
              <a:rPr lang="en-US" dirty="0">
                <a:latin typeface="Tahoma" charset="0"/>
              </a:rPr>
              <a:t>		SW </a:t>
            </a:r>
            <a:r>
              <a:rPr lang="en-US" dirty="0" err="1">
                <a:latin typeface="Tahoma" charset="0"/>
              </a:rPr>
              <a:t>rt</a:t>
            </a:r>
            <a:r>
              <a:rPr lang="en-US" baseline="-25000" dirty="0" err="1">
                <a:latin typeface="Tahoma" charset="0"/>
              </a:rPr>
              <a:t>reg</a:t>
            </a:r>
            <a:r>
              <a:rPr lang="en-US" dirty="0">
                <a:latin typeface="Tahoma" charset="0"/>
              </a:rPr>
              <a:t> offset</a:t>
            </a:r>
            <a:r>
              <a:rPr lang="en-US" baseline="-25000" dirty="0">
                <a:latin typeface="Tahoma" charset="0"/>
              </a:rPr>
              <a:t>16</a:t>
            </a:r>
            <a:r>
              <a:rPr lang="en-US" dirty="0">
                <a:latin typeface="Tahoma" charset="0"/>
              </a:rPr>
              <a:t> (</a:t>
            </a:r>
            <a:r>
              <a:rPr lang="en-US" dirty="0" err="1">
                <a:latin typeface="Tahoma" charset="0"/>
              </a:rPr>
              <a:t>base</a:t>
            </a:r>
            <a:r>
              <a:rPr lang="en-US" baseline="-25000" dirty="0" err="1">
                <a:latin typeface="Tahoma" charset="0"/>
              </a:rPr>
              <a:t>reg</a:t>
            </a:r>
            <a:r>
              <a:rPr lang="en-US" dirty="0">
                <a:latin typeface="Tahoma" charset="0"/>
              </a:rPr>
              <a:t>)</a:t>
            </a:r>
          </a:p>
          <a:p>
            <a:endParaRPr lang="en-US" dirty="0">
              <a:latin typeface="Tahoma" charset="0"/>
            </a:endParaRPr>
          </a:p>
          <a:p>
            <a:r>
              <a:rPr lang="en-US" dirty="0">
                <a:latin typeface="Tahoma" charset="0"/>
              </a:rPr>
              <a:t>Machine encoding</a:t>
            </a:r>
          </a:p>
          <a:p>
            <a:endParaRPr lang="en-US" dirty="0">
              <a:latin typeface="Tahoma" charset="0"/>
            </a:endParaRPr>
          </a:p>
          <a:p>
            <a:endParaRPr lang="en-US" dirty="0">
              <a:latin typeface="Tahoma" charset="0"/>
            </a:endParaRPr>
          </a:p>
          <a:p>
            <a:endParaRPr lang="en-US" dirty="0">
              <a:latin typeface="Tahoma" charset="0"/>
            </a:endParaRPr>
          </a:p>
          <a:p>
            <a:r>
              <a:rPr lang="en-US" dirty="0">
                <a:latin typeface="Tahoma" charset="0"/>
              </a:rPr>
              <a:t>Semantics</a:t>
            </a:r>
          </a:p>
          <a:p>
            <a:pPr>
              <a:buFont typeface="Wingdings" charset="0"/>
              <a:buNone/>
            </a:pPr>
            <a:r>
              <a:rPr lang="en-US" dirty="0">
                <a:latin typeface="Tahoma" charset="0"/>
              </a:rPr>
              <a:t>	if MEM[PC]==SW </a:t>
            </a:r>
            <a:r>
              <a:rPr lang="en-US" dirty="0" err="1">
                <a:latin typeface="Tahoma" charset="0"/>
              </a:rPr>
              <a:t>rt</a:t>
            </a:r>
            <a:r>
              <a:rPr lang="en-US" dirty="0">
                <a:latin typeface="Tahoma" charset="0"/>
              </a:rPr>
              <a:t> offset</a:t>
            </a:r>
            <a:r>
              <a:rPr lang="en-US" baseline="-25000" dirty="0">
                <a:latin typeface="Tahoma" charset="0"/>
              </a:rPr>
              <a:t>16</a:t>
            </a:r>
            <a:r>
              <a:rPr lang="en-US" dirty="0">
                <a:latin typeface="Tahoma" charset="0"/>
              </a:rPr>
              <a:t> (base) </a:t>
            </a:r>
          </a:p>
          <a:p>
            <a:pPr lvl="2">
              <a:buFontTx/>
              <a:buNone/>
            </a:pPr>
            <a:r>
              <a:rPr lang="en-US" dirty="0">
                <a:latin typeface="Tahoma" charset="0"/>
                <a:ea typeface="ＭＳ Ｐゴシック" charset="0"/>
              </a:rPr>
              <a:t>EA = sign-extend(offset) + GPR[base]</a:t>
            </a:r>
          </a:p>
          <a:p>
            <a:pPr lvl="2">
              <a:buFontTx/>
              <a:buNone/>
            </a:pPr>
            <a:r>
              <a:rPr lang="en-US" dirty="0">
                <a:latin typeface="Tahoma" charset="0"/>
                <a:ea typeface="ＭＳ Ｐゴシック" charset="0"/>
                <a:sym typeface="Symbol" charset="0"/>
              </a:rPr>
              <a:t>MEM[ </a:t>
            </a:r>
            <a:r>
              <a:rPr lang="en-US" dirty="0">
                <a:solidFill>
                  <a:srgbClr val="008000"/>
                </a:solidFill>
                <a:latin typeface="Tahoma" charset="0"/>
                <a:ea typeface="ＭＳ Ｐゴシック" charset="0"/>
                <a:sym typeface="Symbol" charset="0"/>
              </a:rPr>
              <a:t>translate</a:t>
            </a:r>
            <a:r>
              <a:rPr lang="en-US" dirty="0">
                <a:latin typeface="Tahoma" charset="0"/>
                <a:ea typeface="ＭＳ Ｐゴシック" charset="0"/>
                <a:sym typeface="Symbol" charset="0"/>
              </a:rPr>
              <a:t>(EA) ]  </a:t>
            </a:r>
            <a:r>
              <a:rPr lang="en-US" dirty="0">
                <a:latin typeface="Tahoma" charset="0"/>
                <a:ea typeface="ＭＳ Ｐゴシック" charset="0"/>
              </a:rPr>
              <a:t>GPR[</a:t>
            </a:r>
            <a:r>
              <a:rPr lang="en-US" dirty="0" err="1">
                <a:latin typeface="Tahoma" charset="0"/>
                <a:ea typeface="ＭＳ Ｐゴシック" charset="0"/>
              </a:rPr>
              <a:t>rt</a:t>
            </a:r>
            <a:r>
              <a:rPr lang="en-US" dirty="0">
                <a:latin typeface="Tahoma" charset="0"/>
                <a:ea typeface="ＭＳ Ｐゴシック" charset="0"/>
              </a:rPr>
              <a:t>] </a:t>
            </a:r>
            <a:endParaRPr lang="en-US" dirty="0">
              <a:latin typeface="Tahoma" charset="0"/>
              <a:ea typeface="ＭＳ Ｐゴシック" charset="0"/>
              <a:sym typeface="Symbol" charset="0"/>
            </a:endParaRPr>
          </a:p>
          <a:p>
            <a:pPr lvl="2">
              <a:buFontTx/>
              <a:buNone/>
            </a:pPr>
            <a:r>
              <a:rPr lang="en-US" dirty="0">
                <a:latin typeface="Tahoma" charset="0"/>
                <a:ea typeface="ＭＳ Ｐゴシック" charset="0"/>
                <a:sym typeface="Symbol" charset="0"/>
              </a:rPr>
              <a:t>PC  PC + 4</a:t>
            </a:r>
          </a:p>
          <a:p>
            <a:pPr lvl="1">
              <a:buFontTx/>
              <a:buNone/>
            </a:pPr>
            <a:r>
              <a:rPr lang="en-US" sz="2400" dirty="0">
                <a:latin typeface="Tahoma" charset="0"/>
                <a:ea typeface="ＭＳ Ｐゴシック" charset="0"/>
                <a:sym typeface="Symbol" charset="0"/>
              </a:rPr>
              <a:t>			</a:t>
            </a:r>
          </a:p>
          <a:p>
            <a:endParaRPr lang="en-US" dirty="0">
              <a:latin typeface="Tahoma" charset="0"/>
            </a:endParaRPr>
          </a:p>
        </p:txBody>
      </p:sp>
      <p:sp>
        <p:nvSpPr>
          <p:cNvPr id="5325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AFD7B66-867A-6046-B44D-3AA44C611C0D}" type="slidenum">
              <a:rPr lang="en-US">
                <a:solidFill>
                  <a:srgbClr val="000000"/>
                </a:solidFill>
                <a:latin typeface="Garamond" charset="0"/>
                <a:cs typeface="Arial" charset="0"/>
              </a:rPr>
              <a:pPr eaLnBrk="1" hangingPunct="1"/>
              <a:t>25</a:t>
            </a:fld>
            <a:endParaRPr lang="en-US">
              <a:solidFill>
                <a:srgbClr val="000000"/>
              </a:solidFill>
              <a:latin typeface="Garamond" charset="0"/>
              <a:cs typeface="Arial" charset="0"/>
            </a:endParaRPr>
          </a:p>
        </p:txBody>
      </p:sp>
      <p:sp>
        <p:nvSpPr>
          <p:cNvPr id="53253" name="Rectangle 4"/>
          <p:cNvSpPr>
            <a:spLocks noChangeArrowheads="1"/>
          </p:cNvSpPr>
          <p:nvPr/>
        </p:nvSpPr>
        <p:spPr bwMode="auto">
          <a:xfrm>
            <a:off x="1752600" y="3200400"/>
            <a:ext cx="9906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SW</a:t>
            </a:r>
            <a:endParaRPr lang="en-US" sz="2000" baseline="-25000">
              <a:latin typeface="Calibri" charset="0"/>
            </a:endParaRPr>
          </a:p>
          <a:p>
            <a:r>
              <a:rPr lang="en-US" sz="1600">
                <a:latin typeface="Calibri" charset="0"/>
              </a:rPr>
              <a:t>6-bit</a:t>
            </a:r>
          </a:p>
        </p:txBody>
      </p:sp>
      <p:sp>
        <p:nvSpPr>
          <p:cNvPr id="53254" name="Rectangle 5"/>
          <p:cNvSpPr>
            <a:spLocks noChangeArrowheads="1"/>
          </p:cNvSpPr>
          <p:nvPr/>
        </p:nvSpPr>
        <p:spPr bwMode="auto">
          <a:xfrm>
            <a:off x="2743200" y="3200400"/>
            <a:ext cx="9906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base</a:t>
            </a:r>
          </a:p>
          <a:p>
            <a:r>
              <a:rPr lang="en-US" sz="1600">
                <a:latin typeface="Calibri" charset="0"/>
              </a:rPr>
              <a:t>5-bit</a:t>
            </a:r>
          </a:p>
        </p:txBody>
      </p:sp>
      <p:sp>
        <p:nvSpPr>
          <p:cNvPr id="53255" name="Rectangle 6"/>
          <p:cNvSpPr>
            <a:spLocks noChangeArrowheads="1"/>
          </p:cNvSpPr>
          <p:nvPr/>
        </p:nvSpPr>
        <p:spPr bwMode="auto">
          <a:xfrm>
            <a:off x="3733800" y="3200400"/>
            <a:ext cx="9906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rt</a:t>
            </a:r>
          </a:p>
          <a:p>
            <a:r>
              <a:rPr lang="en-US" sz="1600">
                <a:latin typeface="Calibri" charset="0"/>
              </a:rPr>
              <a:t>5-bit</a:t>
            </a:r>
          </a:p>
        </p:txBody>
      </p:sp>
      <p:sp>
        <p:nvSpPr>
          <p:cNvPr id="53256" name="Rectangle 7"/>
          <p:cNvSpPr>
            <a:spLocks noChangeArrowheads="1"/>
          </p:cNvSpPr>
          <p:nvPr/>
        </p:nvSpPr>
        <p:spPr bwMode="auto">
          <a:xfrm>
            <a:off x="4724400" y="3200400"/>
            <a:ext cx="28194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offset</a:t>
            </a:r>
          </a:p>
          <a:p>
            <a:r>
              <a:rPr lang="en-US" sz="1600">
                <a:latin typeface="Calibri" charset="0"/>
              </a:rPr>
              <a:t>16-bit</a:t>
            </a:r>
          </a:p>
        </p:txBody>
      </p:sp>
      <p:sp>
        <p:nvSpPr>
          <p:cNvPr id="53257" name="Text Box 8"/>
          <p:cNvSpPr txBox="1">
            <a:spLocks noChangeArrowheads="1"/>
          </p:cNvSpPr>
          <p:nvPr/>
        </p:nvSpPr>
        <p:spPr bwMode="auto">
          <a:xfrm>
            <a:off x="7869238" y="3070225"/>
            <a:ext cx="103346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a:latin typeface="Calibri" charset="0"/>
              </a:rPr>
              <a:t>I-type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0" y="44624"/>
            <a:ext cx="9144000" cy="576064"/>
          </a:xfrm>
        </p:spPr>
        <p:txBody>
          <a:bodyPr>
            <a:normAutofit fontScale="90000"/>
          </a:bodyPr>
          <a:lstStyle/>
          <a:p>
            <a:r>
              <a:rPr lang="en-US" dirty="0">
                <a:latin typeface="Garamond" charset="0"/>
              </a:rPr>
              <a:t>SW </a:t>
            </a:r>
            <a:r>
              <a:rPr lang="en-US" dirty="0" err="1">
                <a:latin typeface="Garamond" charset="0"/>
              </a:rPr>
              <a:t>Datapath</a:t>
            </a:r>
            <a:endParaRPr lang="en-US" dirty="0">
              <a:latin typeface="Garamond" charset="0"/>
            </a:endParaRPr>
          </a:p>
        </p:txBody>
      </p:sp>
      <p:sp>
        <p:nvSpPr>
          <p:cNvPr id="54276" name="Slide Number Placeholder 3"/>
          <p:cNvSpPr>
            <a:spLocks noGrp="1"/>
          </p:cNvSpPr>
          <p:nvPr>
            <p:ph type="sldNum" sz="quarter" idx="11"/>
          </p:nvPr>
        </p:nvSpPr>
        <p:spPr>
          <a:xfrm>
            <a:off x="0" y="5976664"/>
            <a:ext cx="2895600" cy="26064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C1BF602-5FBF-A946-B7C7-5183DC58687D}" type="slidenum">
              <a:rPr lang="en-US">
                <a:solidFill>
                  <a:srgbClr val="000000"/>
                </a:solidFill>
                <a:latin typeface="Garamond" charset="0"/>
                <a:cs typeface="Arial" charset="0"/>
              </a:rPr>
              <a:pPr eaLnBrk="1" hangingPunct="1"/>
              <a:t>26</a:t>
            </a:fld>
            <a:endParaRPr lang="en-US">
              <a:solidFill>
                <a:srgbClr val="000000"/>
              </a:solidFill>
              <a:latin typeface="Garamond" charset="0"/>
              <a:cs typeface="Arial" charset="0"/>
            </a:endParaRPr>
          </a:p>
        </p:txBody>
      </p:sp>
      <p:pic>
        <p:nvPicPr>
          <p:cNvPr id="54277"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750912"/>
            <a:ext cx="2978150" cy="2598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278"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r="31990"/>
          <a:stretch>
            <a:fillRect/>
          </a:stretch>
        </p:blipFill>
        <p:spPr bwMode="auto">
          <a:xfrm>
            <a:off x="2782888" y="1927250"/>
            <a:ext cx="3308350" cy="256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9" name="Line 5"/>
          <p:cNvSpPr>
            <a:spLocks noChangeShapeType="1"/>
          </p:cNvSpPr>
          <p:nvPr/>
        </p:nvSpPr>
        <p:spPr bwMode="auto">
          <a:xfrm>
            <a:off x="4819650" y="3443312"/>
            <a:ext cx="1327150" cy="33338"/>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280" name="Rectangle 6"/>
          <p:cNvSpPr>
            <a:spLocks noChangeArrowheads="1"/>
          </p:cNvSpPr>
          <p:nvPr/>
        </p:nvSpPr>
        <p:spPr bwMode="auto">
          <a:xfrm>
            <a:off x="0" y="4926037"/>
            <a:ext cx="5410200" cy="1311275"/>
          </a:xfrm>
          <a:prstGeom prst="rect">
            <a:avLst/>
          </a:prstGeom>
          <a:solidFill>
            <a:srgbClr val="C0C0C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a:spAutoFit/>
          </a:bodyPr>
          <a:lstStyle/>
          <a:p>
            <a:r>
              <a:rPr lang="en-US" sz="2000" dirty="0">
                <a:latin typeface="Calibri" charset="0"/>
              </a:rPr>
              <a:t>if MEM[PC]==SW </a:t>
            </a:r>
            <a:r>
              <a:rPr lang="en-US" sz="2000" dirty="0" err="1">
                <a:latin typeface="Calibri" charset="0"/>
              </a:rPr>
              <a:t>rt</a:t>
            </a:r>
            <a:r>
              <a:rPr lang="en-US" sz="2000" dirty="0">
                <a:latin typeface="Calibri" charset="0"/>
              </a:rPr>
              <a:t> offset</a:t>
            </a:r>
            <a:r>
              <a:rPr lang="en-US" sz="2000" baseline="-25000" dirty="0">
                <a:latin typeface="Calibri" charset="0"/>
              </a:rPr>
              <a:t>16</a:t>
            </a:r>
            <a:r>
              <a:rPr lang="en-US" sz="2000" dirty="0">
                <a:latin typeface="Calibri" charset="0"/>
              </a:rPr>
              <a:t> (base) </a:t>
            </a:r>
          </a:p>
          <a:p>
            <a:r>
              <a:rPr lang="en-US" sz="2000" dirty="0">
                <a:latin typeface="Calibri" charset="0"/>
              </a:rPr>
              <a:t>       EA = sign-extend(offset) + GPR[base]</a:t>
            </a:r>
          </a:p>
          <a:p>
            <a:r>
              <a:rPr lang="en-US" sz="2000" dirty="0">
                <a:latin typeface="Calibri" charset="0"/>
              </a:rPr>
              <a:t>       </a:t>
            </a:r>
            <a:r>
              <a:rPr lang="en-US" sz="2000" dirty="0">
                <a:latin typeface="Calibri" charset="0"/>
                <a:sym typeface="Symbol" charset="0"/>
              </a:rPr>
              <a:t>MEM[ </a:t>
            </a:r>
            <a:r>
              <a:rPr lang="en-US" sz="2000" dirty="0">
                <a:solidFill>
                  <a:srgbClr val="008000"/>
                </a:solidFill>
                <a:latin typeface="Calibri" charset="0"/>
                <a:sym typeface="Symbol" charset="0"/>
              </a:rPr>
              <a:t>translate</a:t>
            </a:r>
            <a:r>
              <a:rPr lang="en-US" sz="2000" dirty="0">
                <a:latin typeface="Calibri" charset="0"/>
                <a:sym typeface="Symbol" charset="0"/>
              </a:rPr>
              <a:t>(EA) ]  </a:t>
            </a:r>
            <a:r>
              <a:rPr lang="en-US" sz="2000" dirty="0">
                <a:latin typeface="Calibri" charset="0"/>
              </a:rPr>
              <a:t>GPR[</a:t>
            </a:r>
            <a:r>
              <a:rPr lang="en-US" sz="2000" dirty="0" err="1">
                <a:latin typeface="Calibri" charset="0"/>
              </a:rPr>
              <a:t>rt</a:t>
            </a:r>
            <a:r>
              <a:rPr lang="en-US" sz="2000" dirty="0">
                <a:latin typeface="Calibri" charset="0"/>
              </a:rPr>
              <a:t>] </a:t>
            </a:r>
            <a:endParaRPr lang="en-US" dirty="0">
              <a:latin typeface="Calibri" charset="0"/>
              <a:sym typeface="Symbol" charset="0"/>
            </a:endParaRPr>
          </a:p>
          <a:p>
            <a:r>
              <a:rPr lang="en-US" dirty="0">
                <a:latin typeface="Calibri" charset="0"/>
                <a:sym typeface="Symbol" charset="0"/>
              </a:rPr>
              <a:t>        </a:t>
            </a:r>
            <a:r>
              <a:rPr lang="en-US" sz="2000" dirty="0">
                <a:latin typeface="Calibri" charset="0"/>
                <a:sym typeface="Symbol" charset="0"/>
              </a:rPr>
              <a:t>PC  PC + 4</a:t>
            </a:r>
          </a:p>
        </p:txBody>
      </p:sp>
      <p:sp>
        <p:nvSpPr>
          <p:cNvPr id="54281" name="AutoShape 7"/>
          <p:cNvSpPr>
            <a:spLocks noChangeArrowheads="1"/>
          </p:cNvSpPr>
          <p:nvPr/>
        </p:nvSpPr>
        <p:spPr bwMode="auto">
          <a:xfrm>
            <a:off x="5105400" y="5551512"/>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en-US">
              <a:latin typeface="Calibri" charset="0"/>
            </a:endParaRPr>
          </a:p>
        </p:txBody>
      </p:sp>
      <p:sp>
        <p:nvSpPr>
          <p:cNvPr id="54282" name="Text Box 8"/>
          <p:cNvSpPr txBox="1">
            <a:spLocks noChangeArrowheads="1"/>
          </p:cNvSpPr>
          <p:nvPr/>
        </p:nvSpPr>
        <p:spPr bwMode="auto">
          <a:xfrm>
            <a:off x="6281738" y="5345137"/>
            <a:ext cx="239712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latin typeface="Calibri" charset="0"/>
              </a:rPr>
              <a:t>Combinational</a:t>
            </a:r>
          </a:p>
          <a:p>
            <a:pPr eaLnBrk="1" hangingPunct="1"/>
            <a:r>
              <a:rPr lang="en-US" sz="2400">
                <a:latin typeface="Calibri" charset="0"/>
              </a:rPr>
              <a:t>state update logic</a:t>
            </a:r>
          </a:p>
        </p:txBody>
      </p:sp>
      <p:grpSp>
        <p:nvGrpSpPr>
          <p:cNvPr id="54283" name="Group 9"/>
          <p:cNvGrpSpPr>
            <a:grpSpLocks/>
          </p:cNvGrpSpPr>
          <p:nvPr/>
        </p:nvGrpSpPr>
        <p:grpSpPr bwMode="auto">
          <a:xfrm>
            <a:off x="5715000" y="5018112"/>
            <a:ext cx="3352800" cy="304800"/>
            <a:chOff x="1392" y="2976"/>
            <a:chExt cx="3072" cy="240"/>
          </a:xfrm>
        </p:grpSpPr>
        <p:sp>
          <p:nvSpPr>
            <p:cNvPr id="54305" name="Rectangle 10"/>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IF</a:t>
              </a:r>
            </a:p>
          </p:txBody>
        </p:sp>
        <p:sp>
          <p:nvSpPr>
            <p:cNvPr id="54306" name="Rectangle 11"/>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ID</a:t>
              </a:r>
            </a:p>
          </p:txBody>
        </p:sp>
        <p:sp>
          <p:nvSpPr>
            <p:cNvPr id="54307" name="Rectangle 12"/>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EX</a:t>
              </a:r>
            </a:p>
          </p:txBody>
        </p:sp>
        <p:sp>
          <p:nvSpPr>
            <p:cNvPr id="54308" name="Rectangle 13"/>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MEM</a:t>
              </a:r>
            </a:p>
          </p:txBody>
        </p:sp>
        <p:sp>
          <p:nvSpPr>
            <p:cNvPr id="54309" name="Rectangle 14"/>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r>
                <a:rPr lang="en-US" sz="2000">
                  <a:latin typeface="Calibri" charset="0"/>
                </a:rPr>
                <a:t>WB</a:t>
              </a:r>
            </a:p>
          </p:txBody>
        </p:sp>
      </p:grpSp>
      <p:pic>
        <p:nvPicPr>
          <p:cNvPr id="54284" name="Picture 15" descr="F0508"/>
          <p:cNvPicPr>
            <a:picLocks noChangeAspect="1" noChangeArrowheads="1"/>
          </p:cNvPicPr>
          <p:nvPr/>
        </p:nvPicPr>
        <p:blipFill>
          <a:blip r:embed="rId4" cstate="print">
            <a:extLst>
              <a:ext uri="{28A0092B-C50C-407E-A947-70E740481C1C}">
                <a14:useLocalDpi xmlns:a14="http://schemas.microsoft.com/office/drawing/2010/main" val="0"/>
              </a:ext>
            </a:extLst>
          </a:blip>
          <a:srcRect r="44247" b="9525"/>
          <a:stretch>
            <a:fillRect/>
          </a:stretch>
        </p:blipFill>
        <p:spPr bwMode="auto">
          <a:xfrm>
            <a:off x="6400800" y="1817712"/>
            <a:ext cx="2074863" cy="208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85" name="Text Box 16"/>
          <p:cNvSpPr txBox="1">
            <a:spLocks noChangeArrowheads="1"/>
          </p:cNvSpPr>
          <p:nvPr/>
        </p:nvSpPr>
        <p:spPr bwMode="auto">
          <a:xfrm>
            <a:off x="3608388" y="3487762"/>
            <a:ext cx="3016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0</a:t>
            </a:r>
          </a:p>
        </p:txBody>
      </p:sp>
      <p:sp>
        <p:nvSpPr>
          <p:cNvPr id="54286" name="Text Box 17"/>
          <p:cNvSpPr txBox="1">
            <a:spLocks noChangeArrowheads="1"/>
          </p:cNvSpPr>
          <p:nvPr/>
        </p:nvSpPr>
        <p:spPr bwMode="auto">
          <a:xfrm>
            <a:off x="5041900" y="1608162"/>
            <a:ext cx="5397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add</a:t>
            </a:r>
          </a:p>
        </p:txBody>
      </p:sp>
      <p:grpSp>
        <p:nvGrpSpPr>
          <p:cNvPr id="54287" name="Group 18"/>
          <p:cNvGrpSpPr>
            <a:grpSpLocks/>
          </p:cNvGrpSpPr>
          <p:nvPr/>
        </p:nvGrpSpPr>
        <p:grpSpPr bwMode="auto">
          <a:xfrm>
            <a:off x="4519613" y="2751162"/>
            <a:ext cx="1042987" cy="1193800"/>
            <a:chOff x="2847" y="2124"/>
            <a:chExt cx="657" cy="752"/>
          </a:xfrm>
        </p:grpSpPr>
        <p:sp>
          <p:nvSpPr>
            <p:cNvPr id="54295" name="Line 19"/>
            <p:cNvSpPr>
              <a:spLocks noChangeShapeType="1"/>
            </p:cNvSpPr>
            <p:nvPr/>
          </p:nvSpPr>
          <p:spPr bwMode="auto">
            <a:xfrm>
              <a:off x="2938" y="2276"/>
              <a:ext cx="0" cy="294"/>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296" name="Line 20"/>
            <p:cNvSpPr>
              <a:spLocks noChangeShapeType="1"/>
            </p:cNvSpPr>
            <p:nvPr/>
          </p:nvSpPr>
          <p:spPr bwMode="auto">
            <a:xfrm rot="5400000">
              <a:off x="2967" y="2521"/>
              <a:ext cx="0" cy="88"/>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297" name="Freeform 21"/>
            <p:cNvSpPr>
              <a:spLocks/>
            </p:cNvSpPr>
            <p:nvPr/>
          </p:nvSpPr>
          <p:spPr bwMode="auto">
            <a:xfrm>
              <a:off x="3053" y="2124"/>
              <a:ext cx="83" cy="336"/>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4298" name="Freeform 22"/>
            <p:cNvSpPr>
              <a:spLocks/>
            </p:cNvSpPr>
            <p:nvPr/>
          </p:nvSpPr>
          <p:spPr bwMode="auto">
            <a:xfrm>
              <a:off x="2935" y="2292"/>
              <a:ext cx="82" cy="547"/>
            </a:xfrm>
            <a:custGeom>
              <a:avLst/>
              <a:gdLst>
                <a:gd name="T0" fmla="*/ 0 w 96"/>
                <a:gd name="T1" fmla="*/ 66 h 624"/>
                <a:gd name="T2" fmla="*/ 7 w 96"/>
                <a:gd name="T3" fmla="*/ 66 h 624"/>
                <a:gd name="T4" fmla="*/ 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624"/>
                  </a:moveTo>
                  <a:lnTo>
                    <a:pt x="96" y="624"/>
                  </a:lnTo>
                  <a:lnTo>
                    <a:pt x="96" y="0"/>
                  </a:lnTo>
                </a:path>
              </a:pathLst>
            </a:custGeom>
            <a:noFill/>
            <a:ln w="762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9" name="Line 23"/>
            <p:cNvSpPr>
              <a:spLocks noChangeShapeType="1"/>
            </p:cNvSpPr>
            <p:nvPr/>
          </p:nvSpPr>
          <p:spPr bwMode="auto">
            <a:xfrm>
              <a:off x="2847" y="2292"/>
              <a:ext cx="206" cy="0"/>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00" name="Freeform 24"/>
            <p:cNvSpPr>
              <a:spLocks/>
            </p:cNvSpPr>
            <p:nvPr/>
          </p:nvSpPr>
          <p:spPr bwMode="auto">
            <a:xfrm>
              <a:off x="2929" y="2376"/>
              <a:ext cx="124" cy="463"/>
            </a:xfrm>
            <a:custGeom>
              <a:avLst/>
              <a:gdLst>
                <a:gd name="T0" fmla="*/ 0 w 144"/>
                <a:gd name="T1" fmla="*/ 57 h 528"/>
                <a:gd name="T2" fmla="*/ 3 w 144"/>
                <a:gd name="T3" fmla="*/ 57 h 528"/>
                <a:gd name="T4" fmla="*/ 3 w 144"/>
                <a:gd name="T5" fmla="*/ 0 h 528"/>
                <a:gd name="T6" fmla="*/ 12 w 144"/>
                <a:gd name="T7" fmla="*/ 0 h 528"/>
                <a:gd name="T8" fmla="*/ 0 60000 65536"/>
                <a:gd name="T9" fmla="*/ 0 60000 65536"/>
                <a:gd name="T10" fmla="*/ 0 60000 65536"/>
                <a:gd name="T11" fmla="*/ 0 60000 65536"/>
                <a:gd name="T12" fmla="*/ 0 w 144"/>
                <a:gd name="T13" fmla="*/ 0 h 528"/>
                <a:gd name="T14" fmla="*/ 144 w 144"/>
                <a:gd name="T15" fmla="*/ 528 h 528"/>
              </a:gdLst>
              <a:ahLst/>
              <a:cxnLst>
                <a:cxn ang="T8">
                  <a:pos x="T0" y="T1"/>
                </a:cxn>
                <a:cxn ang="T9">
                  <a:pos x="T2" y="T3"/>
                </a:cxn>
                <a:cxn ang="T10">
                  <a:pos x="T4" y="T5"/>
                </a:cxn>
                <a:cxn ang="T11">
                  <a:pos x="T6" y="T7"/>
                </a:cxn>
              </a:cxnLst>
              <a:rect l="T12" t="T13" r="T14" b="T15"/>
              <a:pathLst>
                <a:path w="144" h="528">
                  <a:moveTo>
                    <a:pt x="0" y="528"/>
                  </a:moveTo>
                  <a:lnTo>
                    <a:pt x="48" y="528"/>
                  </a:lnTo>
                  <a:lnTo>
                    <a:pt x="48" y="0"/>
                  </a:lnTo>
                  <a:lnTo>
                    <a:pt x="144" y="0"/>
                  </a:lnTo>
                </a:path>
              </a:pathLst>
            </a:custGeom>
            <a:noFill/>
            <a:ln w="1905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301" name="Line 25"/>
            <p:cNvSpPr>
              <a:spLocks noChangeShapeType="1"/>
            </p:cNvSpPr>
            <p:nvPr/>
          </p:nvSpPr>
          <p:spPr bwMode="auto">
            <a:xfrm>
              <a:off x="2847" y="2208"/>
              <a:ext cx="206"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4302" name="Line 26"/>
            <p:cNvSpPr>
              <a:spLocks noChangeShapeType="1"/>
            </p:cNvSpPr>
            <p:nvPr/>
          </p:nvSpPr>
          <p:spPr bwMode="auto">
            <a:xfrm>
              <a:off x="3094" y="2418"/>
              <a:ext cx="0" cy="253"/>
            </a:xfrm>
            <a:prstGeom prst="line">
              <a:avLst/>
            </a:prstGeom>
            <a:noFill/>
            <a:ln w="19050">
              <a:solidFill>
                <a:srgbClr val="FF99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03" name="Text Box 27"/>
            <p:cNvSpPr txBox="1">
              <a:spLocks noChangeArrowheads="1"/>
            </p:cNvSpPr>
            <p:nvPr/>
          </p:nvSpPr>
          <p:spPr bwMode="auto">
            <a:xfrm>
              <a:off x="3112" y="2566"/>
              <a:ext cx="392"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ALUSrc</a:t>
              </a:r>
            </a:p>
          </p:txBody>
        </p:sp>
        <p:sp>
          <p:nvSpPr>
            <p:cNvPr id="54304" name="Text Box 28"/>
            <p:cNvSpPr txBox="1">
              <a:spLocks noChangeArrowheads="1"/>
            </p:cNvSpPr>
            <p:nvPr/>
          </p:nvSpPr>
          <p:spPr bwMode="auto">
            <a:xfrm>
              <a:off x="2977" y="2643"/>
              <a:ext cx="50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isItype</a:t>
              </a:r>
            </a:p>
          </p:txBody>
        </p:sp>
      </p:grpSp>
      <p:sp>
        <p:nvSpPr>
          <p:cNvPr id="54288" name="Freeform 29"/>
          <p:cNvSpPr>
            <a:spLocks/>
          </p:cNvSpPr>
          <p:nvPr/>
        </p:nvSpPr>
        <p:spPr bwMode="auto">
          <a:xfrm>
            <a:off x="2984500" y="2565425"/>
            <a:ext cx="120650" cy="436562"/>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4289" name="Freeform 30"/>
          <p:cNvSpPr>
            <a:spLocks/>
          </p:cNvSpPr>
          <p:nvPr/>
        </p:nvSpPr>
        <p:spPr bwMode="auto">
          <a:xfrm>
            <a:off x="2914650" y="2503512"/>
            <a:ext cx="69850" cy="187325"/>
          </a:xfrm>
          <a:custGeom>
            <a:avLst/>
            <a:gdLst>
              <a:gd name="T0" fmla="*/ 0 w 48"/>
              <a:gd name="T1" fmla="*/ 0 h 144"/>
              <a:gd name="T2" fmla="*/ 0 w 48"/>
              <a:gd name="T3" fmla="*/ 2147483647 h 144"/>
              <a:gd name="T4" fmla="*/ 2147483647 w 48"/>
              <a:gd name="T5" fmla="*/ 2147483647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0" name="Text Box 31"/>
          <p:cNvSpPr txBox="1">
            <a:spLocks noChangeArrowheads="1"/>
          </p:cNvSpPr>
          <p:nvPr/>
        </p:nvSpPr>
        <p:spPr bwMode="auto">
          <a:xfrm>
            <a:off x="2124075" y="3281387"/>
            <a:ext cx="6953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RegDest</a:t>
            </a:r>
          </a:p>
        </p:txBody>
      </p:sp>
      <p:sp>
        <p:nvSpPr>
          <p:cNvPr id="54291" name="Freeform 32"/>
          <p:cNvSpPr>
            <a:spLocks/>
          </p:cNvSpPr>
          <p:nvPr/>
        </p:nvSpPr>
        <p:spPr bwMode="auto">
          <a:xfrm>
            <a:off x="2633663" y="2940075"/>
            <a:ext cx="420687" cy="374650"/>
          </a:xfrm>
          <a:custGeom>
            <a:avLst/>
            <a:gdLst>
              <a:gd name="T0" fmla="*/ 2147483647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2" name="Rectangle 33"/>
          <p:cNvSpPr>
            <a:spLocks noChangeArrowheads="1"/>
          </p:cNvSpPr>
          <p:nvPr/>
        </p:nvSpPr>
        <p:spPr bwMode="auto">
          <a:xfrm>
            <a:off x="2001838" y="3392512"/>
            <a:ext cx="8032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r>
              <a:rPr lang="en-US">
                <a:latin typeface="Calibri" charset="0"/>
              </a:rPr>
              <a:t>isItype</a:t>
            </a:r>
          </a:p>
        </p:txBody>
      </p:sp>
      <p:sp>
        <p:nvSpPr>
          <p:cNvPr id="54293" name="Rectangle 34"/>
          <p:cNvSpPr>
            <a:spLocks noChangeArrowheads="1"/>
          </p:cNvSpPr>
          <p:nvPr/>
        </p:nvSpPr>
        <p:spPr bwMode="auto">
          <a:xfrm>
            <a:off x="5367338" y="2449537"/>
            <a:ext cx="381000" cy="152400"/>
          </a:xfrm>
          <a:prstGeom prst="rect">
            <a:avLst/>
          </a:prstGeom>
          <a:solidFill>
            <a:schemeClr val="bg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Calibri" charset="0"/>
            </a:endParaRPr>
          </a:p>
        </p:txBody>
      </p:sp>
      <p:sp>
        <p:nvSpPr>
          <p:cNvPr id="54294" name="Line 35"/>
          <p:cNvSpPr>
            <a:spLocks noChangeShapeType="1"/>
          </p:cNvSpPr>
          <p:nvPr/>
        </p:nvSpPr>
        <p:spPr bwMode="auto">
          <a:xfrm>
            <a:off x="5791200" y="2505100"/>
            <a:ext cx="298450" cy="0"/>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 name="Slide Number Placeholder 3"/>
          <p:cNvSpPr>
            <a:spLocks noGrp="1"/>
          </p:cNvSpPr>
          <p:nvPr>
            <p:ph type="sldNum" sz="quarter" idx="11"/>
          </p:nvPr>
        </p:nvSpPr>
        <p:spPr>
          <a:xfrm>
            <a:off x="0" y="6597352"/>
            <a:ext cx="2895600" cy="26064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A6B841A-7050-B74A-9D4C-F1E2423C8189}" type="slidenum">
              <a:rPr lang="en-US">
                <a:solidFill>
                  <a:srgbClr val="000000"/>
                </a:solidFill>
                <a:latin typeface="Garamond" charset="0"/>
                <a:cs typeface="Arial" charset="0"/>
              </a:rPr>
              <a:pPr eaLnBrk="1" hangingPunct="1"/>
              <a:t>26</a:t>
            </a:fld>
            <a:endParaRPr lang="en-US" dirty="0">
              <a:solidFill>
                <a:srgbClr val="000000"/>
              </a:solidFill>
              <a:latin typeface="Garamond" charset="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0" y="44624"/>
            <a:ext cx="9144000" cy="576064"/>
          </a:xfrm>
        </p:spPr>
        <p:txBody>
          <a:bodyPr>
            <a:normAutofit fontScale="90000"/>
          </a:bodyPr>
          <a:lstStyle/>
          <a:p>
            <a:r>
              <a:rPr lang="en-US" dirty="0">
                <a:latin typeface="Garamond" charset="0"/>
              </a:rPr>
              <a:t>Load-Store </a:t>
            </a:r>
            <a:r>
              <a:rPr lang="en-US" dirty="0" err="1">
                <a:latin typeface="Garamond" charset="0"/>
              </a:rPr>
              <a:t>Datapath</a:t>
            </a:r>
            <a:endParaRPr lang="en-US" dirty="0">
              <a:latin typeface="Garamond" charset="0"/>
            </a:endParaRPr>
          </a:p>
        </p:txBody>
      </p:sp>
      <p:sp>
        <p:nvSpPr>
          <p:cNvPr id="5530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57027AC-B81F-AC40-87DA-9B4134F3B40B}" type="slidenum">
              <a:rPr lang="en-US">
                <a:solidFill>
                  <a:srgbClr val="000000"/>
                </a:solidFill>
                <a:latin typeface="Garamond" charset="0"/>
                <a:cs typeface="Arial" charset="0"/>
              </a:rPr>
              <a:pPr eaLnBrk="1" hangingPunct="1"/>
              <a:t>27</a:t>
            </a:fld>
            <a:endParaRPr lang="en-US">
              <a:solidFill>
                <a:srgbClr val="000000"/>
              </a:solidFill>
              <a:latin typeface="Garamond" charset="0"/>
              <a:cs typeface="Arial" charset="0"/>
            </a:endParaRPr>
          </a:p>
        </p:txBody>
      </p:sp>
      <p:pic>
        <p:nvPicPr>
          <p:cNvPr id="55301"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1676400"/>
            <a:ext cx="3463925" cy="296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302"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a:stretch>
            <a:fillRect/>
          </a:stretch>
        </p:blipFill>
        <p:spPr bwMode="auto">
          <a:xfrm>
            <a:off x="3124200" y="3027363"/>
            <a:ext cx="5959475" cy="291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5303" name="Text Box 5"/>
          <p:cNvSpPr txBox="1">
            <a:spLocks noChangeArrowheads="1"/>
          </p:cNvSpPr>
          <p:nvPr/>
        </p:nvSpPr>
        <p:spPr bwMode="auto">
          <a:xfrm>
            <a:off x="3789363" y="4819650"/>
            <a:ext cx="8985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!isStore</a:t>
            </a:r>
          </a:p>
        </p:txBody>
      </p:sp>
      <p:sp>
        <p:nvSpPr>
          <p:cNvPr id="55304" name="Text Box 6"/>
          <p:cNvSpPr txBox="1">
            <a:spLocks noChangeArrowheads="1"/>
          </p:cNvSpPr>
          <p:nvPr/>
        </p:nvSpPr>
        <p:spPr bwMode="auto">
          <a:xfrm>
            <a:off x="5848350" y="2762250"/>
            <a:ext cx="5397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add</a:t>
            </a:r>
          </a:p>
        </p:txBody>
      </p:sp>
      <p:sp>
        <p:nvSpPr>
          <p:cNvPr id="55305" name="Text Box 7"/>
          <p:cNvSpPr txBox="1">
            <a:spLocks noChangeArrowheads="1"/>
          </p:cNvSpPr>
          <p:nvPr/>
        </p:nvSpPr>
        <p:spPr bwMode="auto">
          <a:xfrm>
            <a:off x="7599363" y="2900363"/>
            <a:ext cx="8223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isStore</a:t>
            </a:r>
          </a:p>
        </p:txBody>
      </p:sp>
      <p:sp>
        <p:nvSpPr>
          <p:cNvPr id="55306" name="Text Box 8"/>
          <p:cNvSpPr txBox="1">
            <a:spLocks noChangeArrowheads="1"/>
          </p:cNvSpPr>
          <p:nvPr/>
        </p:nvSpPr>
        <p:spPr bwMode="auto">
          <a:xfrm>
            <a:off x="7659688" y="5353050"/>
            <a:ext cx="7778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isLoad</a:t>
            </a:r>
          </a:p>
        </p:txBody>
      </p:sp>
      <p:sp>
        <p:nvSpPr>
          <p:cNvPr id="55307" name="Freeform 9"/>
          <p:cNvSpPr>
            <a:spLocks/>
          </p:cNvSpPr>
          <p:nvPr/>
        </p:nvSpPr>
        <p:spPr bwMode="auto">
          <a:xfrm>
            <a:off x="5514975" y="3984625"/>
            <a:ext cx="131763"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5308" name="Line 10"/>
          <p:cNvSpPr>
            <a:spLocks noChangeShapeType="1"/>
          </p:cNvSpPr>
          <p:nvPr/>
        </p:nvSpPr>
        <p:spPr bwMode="auto">
          <a:xfrm flipH="1">
            <a:off x="5584825" y="4460875"/>
            <a:ext cx="0" cy="533400"/>
          </a:xfrm>
          <a:prstGeom prst="line">
            <a:avLst/>
          </a:prstGeom>
          <a:noFill/>
          <a:ln w="19050">
            <a:solidFill>
              <a:srgbClr val="FF99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09" name="Text Box 11"/>
          <p:cNvSpPr txBox="1">
            <a:spLocks noChangeArrowheads="1"/>
          </p:cNvSpPr>
          <p:nvPr/>
        </p:nvSpPr>
        <p:spPr bwMode="auto">
          <a:xfrm>
            <a:off x="5626100" y="4805363"/>
            <a:ext cx="6223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ALUSrc</a:t>
            </a:r>
          </a:p>
        </p:txBody>
      </p:sp>
      <p:sp>
        <p:nvSpPr>
          <p:cNvPr id="55310" name="Text Box 12"/>
          <p:cNvSpPr txBox="1">
            <a:spLocks noChangeArrowheads="1"/>
          </p:cNvSpPr>
          <p:nvPr/>
        </p:nvSpPr>
        <p:spPr bwMode="auto">
          <a:xfrm>
            <a:off x="5564188" y="4957763"/>
            <a:ext cx="8032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isItype</a:t>
            </a:r>
          </a:p>
        </p:txBody>
      </p:sp>
      <p:sp>
        <p:nvSpPr>
          <p:cNvPr id="55311" name="Line 13"/>
          <p:cNvSpPr>
            <a:spLocks noChangeShapeType="1"/>
          </p:cNvSpPr>
          <p:nvPr/>
        </p:nvSpPr>
        <p:spPr bwMode="auto">
          <a:xfrm flipV="1">
            <a:off x="5130800" y="4254500"/>
            <a:ext cx="374650" cy="6350"/>
          </a:xfrm>
          <a:prstGeom prst="line">
            <a:avLst/>
          </a:prstGeom>
          <a:noFill/>
          <a:ln w="381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12" name="Line 14"/>
          <p:cNvSpPr>
            <a:spLocks noChangeShapeType="1"/>
          </p:cNvSpPr>
          <p:nvPr/>
        </p:nvSpPr>
        <p:spPr bwMode="auto">
          <a:xfrm>
            <a:off x="5121275" y="4092575"/>
            <a:ext cx="387350" cy="158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5313" name="Line 15"/>
          <p:cNvSpPr>
            <a:spLocks noChangeShapeType="1"/>
          </p:cNvSpPr>
          <p:nvPr/>
        </p:nvSpPr>
        <p:spPr bwMode="auto">
          <a:xfrm>
            <a:off x="5464175" y="4397375"/>
            <a:ext cx="5715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14" name="Line 16"/>
          <p:cNvSpPr>
            <a:spLocks noChangeShapeType="1"/>
          </p:cNvSpPr>
          <p:nvPr/>
        </p:nvSpPr>
        <p:spPr bwMode="auto">
          <a:xfrm flipV="1">
            <a:off x="5318125" y="4111625"/>
            <a:ext cx="0" cy="17145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15" name="Line 17"/>
          <p:cNvSpPr>
            <a:spLocks noChangeShapeType="1"/>
          </p:cNvSpPr>
          <p:nvPr/>
        </p:nvSpPr>
        <p:spPr bwMode="auto">
          <a:xfrm flipV="1">
            <a:off x="5464175" y="4210050"/>
            <a:ext cx="0" cy="171450"/>
          </a:xfrm>
          <a:prstGeom prst="line">
            <a:avLst/>
          </a:prstGeom>
          <a:noFill/>
          <a:ln w="381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316" name="Freeform 19"/>
          <p:cNvSpPr>
            <a:spLocks/>
          </p:cNvSpPr>
          <p:nvPr/>
        </p:nvSpPr>
        <p:spPr bwMode="auto">
          <a:xfrm>
            <a:off x="3352800" y="3733800"/>
            <a:ext cx="131763"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5317" name="Freeform 20"/>
          <p:cNvSpPr>
            <a:spLocks/>
          </p:cNvSpPr>
          <p:nvPr/>
        </p:nvSpPr>
        <p:spPr bwMode="auto">
          <a:xfrm>
            <a:off x="3276600" y="3657600"/>
            <a:ext cx="76200" cy="228600"/>
          </a:xfrm>
          <a:custGeom>
            <a:avLst/>
            <a:gdLst>
              <a:gd name="T0" fmla="*/ 0 w 48"/>
              <a:gd name="T1" fmla="*/ 0 h 144"/>
              <a:gd name="T2" fmla="*/ 0 w 48"/>
              <a:gd name="T3" fmla="*/ 2147483647 h 144"/>
              <a:gd name="T4" fmla="*/ 2147483647 w 48"/>
              <a:gd name="T5" fmla="*/ 2147483647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5318" name="Text Box 21"/>
          <p:cNvSpPr txBox="1">
            <a:spLocks noChangeArrowheads="1"/>
          </p:cNvSpPr>
          <p:nvPr/>
        </p:nvSpPr>
        <p:spPr bwMode="auto">
          <a:xfrm>
            <a:off x="2546350" y="4606925"/>
            <a:ext cx="6953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RegDest</a:t>
            </a:r>
          </a:p>
        </p:txBody>
      </p:sp>
      <p:sp>
        <p:nvSpPr>
          <p:cNvPr id="55319" name="Freeform 22"/>
          <p:cNvSpPr>
            <a:spLocks/>
          </p:cNvSpPr>
          <p:nvPr/>
        </p:nvSpPr>
        <p:spPr bwMode="auto">
          <a:xfrm>
            <a:off x="2971800" y="4191000"/>
            <a:ext cx="457200" cy="457200"/>
          </a:xfrm>
          <a:custGeom>
            <a:avLst/>
            <a:gdLst>
              <a:gd name="T0" fmla="*/ 2147483647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5320" name="Rectangle 23"/>
          <p:cNvSpPr>
            <a:spLocks noChangeArrowheads="1"/>
          </p:cNvSpPr>
          <p:nvPr/>
        </p:nvSpPr>
        <p:spPr bwMode="auto">
          <a:xfrm>
            <a:off x="2452688" y="4743450"/>
            <a:ext cx="8032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r>
              <a:rPr lang="en-US">
                <a:latin typeface="Calibri" charset="0"/>
              </a:rPr>
              <a:t>isItype</a:t>
            </a:r>
          </a:p>
        </p:txBody>
      </p:sp>
      <p:sp>
        <p:nvSpPr>
          <p:cNvPr id="55321" name="Rectangle 24"/>
          <p:cNvSpPr>
            <a:spLocks noChangeArrowheads="1"/>
          </p:cNvSpPr>
          <p:nvPr/>
        </p:nvSpPr>
        <p:spPr bwMode="auto">
          <a:xfrm>
            <a:off x="6172200" y="3614738"/>
            <a:ext cx="381000" cy="152400"/>
          </a:xfrm>
          <a:prstGeom prst="rect">
            <a:avLst/>
          </a:prstGeom>
          <a:solidFill>
            <a:schemeClr val="bg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Calibri" charset="0"/>
            </a:endParaRPr>
          </a:p>
        </p:txBody>
      </p:sp>
      <p:sp>
        <p:nvSpPr>
          <p:cNvPr id="55322" name="Line 25"/>
          <p:cNvSpPr>
            <a:spLocks noChangeShapeType="1"/>
          </p:cNvSpPr>
          <p:nvPr/>
        </p:nvSpPr>
        <p:spPr bwMode="auto">
          <a:xfrm>
            <a:off x="6596063" y="3692525"/>
            <a:ext cx="320675" cy="1588"/>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44624"/>
            <a:ext cx="9144000" cy="576064"/>
          </a:xfrm>
        </p:spPr>
        <p:txBody>
          <a:bodyPr>
            <a:normAutofit fontScale="90000"/>
          </a:bodyPr>
          <a:lstStyle/>
          <a:p>
            <a:r>
              <a:rPr lang="en-US" dirty="0" err="1">
                <a:latin typeface="Garamond" charset="0"/>
              </a:rPr>
              <a:t>Datapath</a:t>
            </a:r>
            <a:r>
              <a:rPr lang="en-US" dirty="0">
                <a:latin typeface="Garamond" charset="0"/>
              </a:rPr>
              <a:t> for Non-Control-Flow </a:t>
            </a:r>
            <a:r>
              <a:rPr lang="en-US" dirty="0" err="1">
                <a:latin typeface="Garamond" charset="0"/>
              </a:rPr>
              <a:t>Insts</a:t>
            </a:r>
            <a:r>
              <a:rPr lang="en-US" dirty="0">
                <a:latin typeface="Garamond" charset="0"/>
              </a:rPr>
              <a:t>.</a:t>
            </a:r>
          </a:p>
        </p:txBody>
      </p:sp>
      <p:sp>
        <p:nvSpPr>
          <p:cNvPr id="56324" name="Slide Number Placeholder 3"/>
          <p:cNvSpPr>
            <a:spLocks noGrp="1"/>
          </p:cNvSpPr>
          <p:nvPr>
            <p:ph type="sldNum" sz="quarter" idx="11"/>
          </p:nvPr>
        </p:nvSpPr>
        <p:spPr>
          <a:xfrm>
            <a:off x="22148" y="6400800"/>
            <a:ext cx="21336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F428C14-BA64-7440-BF11-3DFF1E16D8F3}" type="slidenum">
              <a:rPr lang="en-US">
                <a:solidFill>
                  <a:srgbClr val="000000"/>
                </a:solidFill>
                <a:latin typeface="Garamond" charset="0"/>
                <a:cs typeface="Arial" charset="0"/>
              </a:rPr>
              <a:pPr eaLnBrk="1" hangingPunct="1"/>
              <a:t>28</a:t>
            </a:fld>
            <a:endParaRPr lang="en-US" dirty="0">
              <a:solidFill>
                <a:srgbClr val="000000"/>
              </a:solidFill>
              <a:latin typeface="Garamond" charset="0"/>
              <a:cs typeface="Arial" charset="0"/>
            </a:endParaRPr>
          </a:p>
        </p:txBody>
      </p:sp>
      <p:pic>
        <p:nvPicPr>
          <p:cNvPr id="56325"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1052736"/>
            <a:ext cx="3463925" cy="296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26"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a:stretch>
            <a:fillRect/>
          </a:stretch>
        </p:blipFill>
        <p:spPr bwMode="auto">
          <a:xfrm>
            <a:off x="3124200" y="2403698"/>
            <a:ext cx="5959475" cy="2916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327" name="Text Box 5"/>
          <p:cNvSpPr txBox="1">
            <a:spLocks noChangeArrowheads="1"/>
          </p:cNvSpPr>
          <p:nvPr/>
        </p:nvSpPr>
        <p:spPr bwMode="auto">
          <a:xfrm>
            <a:off x="3789363" y="4195986"/>
            <a:ext cx="8985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!isStore</a:t>
            </a:r>
          </a:p>
        </p:txBody>
      </p:sp>
      <p:sp>
        <p:nvSpPr>
          <p:cNvPr id="56328" name="Text Box 6"/>
          <p:cNvSpPr txBox="1">
            <a:spLocks noChangeArrowheads="1"/>
          </p:cNvSpPr>
          <p:nvPr/>
        </p:nvSpPr>
        <p:spPr bwMode="auto">
          <a:xfrm>
            <a:off x="7599363" y="2276698"/>
            <a:ext cx="8223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isStore</a:t>
            </a:r>
          </a:p>
        </p:txBody>
      </p:sp>
      <p:sp>
        <p:nvSpPr>
          <p:cNvPr id="56329" name="Text Box 7"/>
          <p:cNvSpPr txBox="1">
            <a:spLocks noChangeArrowheads="1"/>
          </p:cNvSpPr>
          <p:nvPr/>
        </p:nvSpPr>
        <p:spPr bwMode="auto">
          <a:xfrm>
            <a:off x="7659688" y="4729386"/>
            <a:ext cx="7778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isLoad</a:t>
            </a:r>
          </a:p>
        </p:txBody>
      </p:sp>
      <p:sp>
        <p:nvSpPr>
          <p:cNvPr id="56330" name="Freeform 8"/>
          <p:cNvSpPr>
            <a:spLocks/>
          </p:cNvSpPr>
          <p:nvPr/>
        </p:nvSpPr>
        <p:spPr bwMode="auto">
          <a:xfrm>
            <a:off x="5514975" y="3360961"/>
            <a:ext cx="131763"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6331" name="Line 9"/>
          <p:cNvSpPr>
            <a:spLocks noChangeShapeType="1"/>
          </p:cNvSpPr>
          <p:nvPr/>
        </p:nvSpPr>
        <p:spPr bwMode="auto">
          <a:xfrm flipH="1">
            <a:off x="5584825" y="3837211"/>
            <a:ext cx="0" cy="533400"/>
          </a:xfrm>
          <a:prstGeom prst="line">
            <a:avLst/>
          </a:prstGeom>
          <a:noFill/>
          <a:ln w="19050">
            <a:solidFill>
              <a:srgbClr val="FF99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32" name="Text Box 10"/>
          <p:cNvSpPr txBox="1">
            <a:spLocks noChangeArrowheads="1"/>
          </p:cNvSpPr>
          <p:nvPr/>
        </p:nvSpPr>
        <p:spPr bwMode="auto">
          <a:xfrm>
            <a:off x="5626100" y="4181698"/>
            <a:ext cx="6223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ALUSrc</a:t>
            </a:r>
          </a:p>
        </p:txBody>
      </p:sp>
      <p:sp>
        <p:nvSpPr>
          <p:cNvPr id="56333" name="Text Box 11"/>
          <p:cNvSpPr txBox="1">
            <a:spLocks noChangeArrowheads="1"/>
          </p:cNvSpPr>
          <p:nvPr/>
        </p:nvSpPr>
        <p:spPr bwMode="auto">
          <a:xfrm>
            <a:off x="5576888" y="4334098"/>
            <a:ext cx="8032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isItype</a:t>
            </a:r>
          </a:p>
        </p:txBody>
      </p:sp>
      <p:sp>
        <p:nvSpPr>
          <p:cNvPr id="56334" name="Line 12"/>
          <p:cNvSpPr>
            <a:spLocks noChangeShapeType="1"/>
          </p:cNvSpPr>
          <p:nvPr/>
        </p:nvSpPr>
        <p:spPr bwMode="auto">
          <a:xfrm flipV="1">
            <a:off x="5130800" y="3630836"/>
            <a:ext cx="374650" cy="6350"/>
          </a:xfrm>
          <a:prstGeom prst="line">
            <a:avLst/>
          </a:prstGeom>
          <a:noFill/>
          <a:ln w="381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35" name="Line 13"/>
          <p:cNvSpPr>
            <a:spLocks noChangeShapeType="1"/>
          </p:cNvSpPr>
          <p:nvPr/>
        </p:nvSpPr>
        <p:spPr bwMode="auto">
          <a:xfrm>
            <a:off x="5121275" y="3468911"/>
            <a:ext cx="387350" cy="1587"/>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6336" name="Line 14"/>
          <p:cNvSpPr>
            <a:spLocks noChangeShapeType="1"/>
          </p:cNvSpPr>
          <p:nvPr/>
        </p:nvSpPr>
        <p:spPr bwMode="auto">
          <a:xfrm>
            <a:off x="5464175" y="3773711"/>
            <a:ext cx="5715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37" name="Line 15"/>
          <p:cNvSpPr>
            <a:spLocks noChangeShapeType="1"/>
          </p:cNvSpPr>
          <p:nvPr/>
        </p:nvSpPr>
        <p:spPr bwMode="auto">
          <a:xfrm flipV="1">
            <a:off x="5318125" y="3487961"/>
            <a:ext cx="0" cy="17145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38" name="Line 16"/>
          <p:cNvSpPr>
            <a:spLocks noChangeShapeType="1"/>
          </p:cNvSpPr>
          <p:nvPr/>
        </p:nvSpPr>
        <p:spPr bwMode="auto">
          <a:xfrm flipV="1">
            <a:off x="5464175" y="3586386"/>
            <a:ext cx="0" cy="171450"/>
          </a:xfrm>
          <a:prstGeom prst="line">
            <a:avLst/>
          </a:prstGeom>
          <a:noFill/>
          <a:ln w="381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39" name="Freeform 17"/>
          <p:cNvSpPr>
            <a:spLocks/>
          </p:cNvSpPr>
          <p:nvPr/>
        </p:nvSpPr>
        <p:spPr bwMode="auto">
          <a:xfrm flipH="1">
            <a:off x="6116638" y="5034186"/>
            <a:ext cx="131762"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6340" name="Freeform 18"/>
          <p:cNvSpPr>
            <a:spLocks/>
          </p:cNvSpPr>
          <p:nvPr/>
        </p:nvSpPr>
        <p:spPr bwMode="auto">
          <a:xfrm>
            <a:off x="6248400" y="3414936"/>
            <a:ext cx="685800" cy="1752600"/>
          </a:xfrm>
          <a:custGeom>
            <a:avLst/>
            <a:gdLst>
              <a:gd name="T0" fmla="*/ 2147483647 w 288"/>
              <a:gd name="T1" fmla="*/ 0 h 624"/>
              <a:gd name="T2" fmla="*/ 2147483647 w 288"/>
              <a:gd name="T3" fmla="*/ 2147483647 h 624"/>
              <a:gd name="T4" fmla="*/ 0 w 288"/>
              <a:gd name="T5" fmla="*/ 2147483647 h 624"/>
              <a:gd name="T6" fmla="*/ 0 60000 65536"/>
              <a:gd name="T7" fmla="*/ 0 60000 65536"/>
              <a:gd name="T8" fmla="*/ 0 60000 65536"/>
              <a:gd name="T9" fmla="*/ 0 w 288"/>
              <a:gd name="T10" fmla="*/ 0 h 624"/>
              <a:gd name="T11" fmla="*/ 288 w 288"/>
              <a:gd name="T12" fmla="*/ 624 h 624"/>
            </a:gdLst>
            <a:ahLst/>
            <a:cxnLst>
              <a:cxn ang="T6">
                <a:pos x="T0" y="T1"/>
              </a:cxn>
              <a:cxn ang="T7">
                <a:pos x="T2" y="T3"/>
              </a:cxn>
              <a:cxn ang="T8">
                <a:pos x="T4" y="T5"/>
              </a:cxn>
            </a:cxnLst>
            <a:rect l="T9" t="T10" r="T11" b="T12"/>
            <a:pathLst>
              <a:path w="288" h="624">
                <a:moveTo>
                  <a:pt x="288" y="0"/>
                </a:moveTo>
                <a:lnTo>
                  <a:pt x="288" y="624"/>
                </a:lnTo>
                <a:lnTo>
                  <a:pt x="0" y="624"/>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41" name="Line 19"/>
          <p:cNvSpPr>
            <a:spLocks noChangeShapeType="1"/>
          </p:cNvSpPr>
          <p:nvPr/>
        </p:nvSpPr>
        <p:spPr bwMode="auto">
          <a:xfrm flipH="1">
            <a:off x="6257925" y="5310411"/>
            <a:ext cx="2895600" cy="0"/>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42" name="Freeform 20"/>
          <p:cNvSpPr>
            <a:spLocks/>
          </p:cNvSpPr>
          <p:nvPr/>
        </p:nvSpPr>
        <p:spPr bwMode="auto">
          <a:xfrm>
            <a:off x="6248400" y="5272311"/>
            <a:ext cx="2800350" cy="133350"/>
          </a:xfrm>
          <a:custGeom>
            <a:avLst/>
            <a:gdLst>
              <a:gd name="T0" fmla="*/ 2147483647 w 1764"/>
              <a:gd name="T1" fmla="*/ 0 h 84"/>
              <a:gd name="T2" fmla="*/ 2147483647 w 1764"/>
              <a:gd name="T3" fmla="*/ 2147483647 h 84"/>
              <a:gd name="T4" fmla="*/ 0 w 1764"/>
              <a:gd name="T5" fmla="*/ 2147483647 h 84"/>
              <a:gd name="T6" fmla="*/ 0 60000 65536"/>
              <a:gd name="T7" fmla="*/ 0 60000 65536"/>
              <a:gd name="T8" fmla="*/ 0 60000 65536"/>
              <a:gd name="T9" fmla="*/ 0 w 1764"/>
              <a:gd name="T10" fmla="*/ 0 h 84"/>
              <a:gd name="T11" fmla="*/ 1764 w 1764"/>
              <a:gd name="T12" fmla="*/ 84 h 84"/>
            </a:gdLst>
            <a:ahLst/>
            <a:cxnLst>
              <a:cxn ang="T6">
                <a:pos x="T0" y="T1"/>
              </a:cxn>
              <a:cxn ang="T7">
                <a:pos x="T2" y="T3"/>
              </a:cxn>
              <a:cxn ang="T8">
                <a:pos x="T4" y="T5"/>
              </a:cxn>
            </a:cxnLst>
            <a:rect l="T9" t="T10" r="T11" b="T12"/>
            <a:pathLst>
              <a:path w="1764" h="84">
                <a:moveTo>
                  <a:pt x="1764" y="0"/>
                </a:moveTo>
                <a:lnTo>
                  <a:pt x="1764" y="84"/>
                </a:lnTo>
                <a:lnTo>
                  <a:pt x="0" y="84"/>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43" name="Line 21"/>
          <p:cNvSpPr>
            <a:spLocks noChangeShapeType="1"/>
          </p:cNvSpPr>
          <p:nvPr/>
        </p:nvSpPr>
        <p:spPr bwMode="auto">
          <a:xfrm flipH="1">
            <a:off x="6172200" y="5472336"/>
            <a:ext cx="0" cy="304800"/>
          </a:xfrm>
          <a:prstGeom prst="line">
            <a:avLst/>
          </a:prstGeom>
          <a:noFill/>
          <a:ln w="19050">
            <a:solidFill>
              <a:srgbClr val="FF99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44" name="Text Box 22"/>
          <p:cNvSpPr txBox="1">
            <a:spLocks noChangeArrowheads="1"/>
          </p:cNvSpPr>
          <p:nvPr/>
        </p:nvSpPr>
        <p:spPr bwMode="auto">
          <a:xfrm>
            <a:off x="5349875" y="5629498"/>
            <a:ext cx="8763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MemtoReg</a:t>
            </a:r>
          </a:p>
        </p:txBody>
      </p:sp>
      <p:sp>
        <p:nvSpPr>
          <p:cNvPr id="56345" name="Text Box 23"/>
          <p:cNvSpPr txBox="1">
            <a:spLocks noChangeArrowheads="1"/>
          </p:cNvSpPr>
          <p:nvPr/>
        </p:nvSpPr>
        <p:spPr bwMode="auto">
          <a:xfrm>
            <a:off x="5786438" y="5805264"/>
            <a:ext cx="7778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err="1">
                <a:solidFill>
                  <a:schemeClr val="accent1"/>
                </a:solidFill>
                <a:latin typeface="Calibri" charset="0"/>
              </a:rPr>
              <a:t>isLoad</a:t>
            </a:r>
            <a:endParaRPr lang="en-US" dirty="0">
              <a:solidFill>
                <a:schemeClr val="accent1"/>
              </a:solidFill>
              <a:latin typeface="Calibri" charset="0"/>
            </a:endParaRPr>
          </a:p>
        </p:txBody>
      </p:sp>
      <p:sp>
        <p:nvSpPr>
          <p:cNvPr id="56346" name="Oval 24"/>
          <p:cNvSpPr>
            <a:spLocks noChangeArrowheads="1"/>
          </p:cNvSpPr>
          <p:nvPr/>
        </p:nvSpPr>
        <p:spPr bwMode="auto">
          <a:xfrm>
            <a:off x="6886575" y="3376836"/>
            <a:ext cx="76200" cy="76200"/>
          </a:xfrm>
          <a:prstGeom prst="ellipse">
            <a:avLst/>
          </a:prstGeom>
          <a:solidFill>
            <a:schemeClr val="tx1"/>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anchor="ctr"/>
          <a:lstStyle/>
          <a:p>
            <a:endParaRPr lang="en-US">
              <a:latin typeface="Calibri" charset="0"/>
            </a:endParaRPr>
          </a:p>
        </p:txBody>
      </p:sp>
      <p:grpSp>
        <p:nvGrpSpPr>
          <p:cNvPr id="56347" name="Group 25"/>
          <p:cNvGrpSpPr>
            <a:grpSpLocks/>
          </p:cNvGrpSpPr>
          <p:nvPr/>
        </p:nvGrpSpPr>
        <p:grpSpPr bwMode="auto">
          <a:xfrm>
            <a:off x="2452688" y="3033936"/>
            <a:ext cx="1031875" cy="1455737"/>
            <a:chOff x="1545" y="2304"/>
            <a:chExt cx="650" cy="917"/>
          </a:xfrm>
        </p:grpSpPr>
        <p:sp>
          <p:nvSpPr>
            <p:cNvPr id="56351" name="Freeform 26"/>
            <p:cNvSpPr>
              <a:spLocks/>
            </p:cNvSpPr>
            <p:nvPr/>
          </p:nvSpPr>
          <p:spPr bwMode="auto">
            <a:xfrm>
              <a:off x="2112" y="2352"/>
              <a:ext cx="83" cy="336"/>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6352" name="Freeform 27"/>
            <p:cNvSpPr>
              <a:spLocks/>
            </p:cNvSpPr>
            <p:nvPr/>
          </p:nvSpPr>
          <p:spPr bwMode="auto">
            <a:xfrm>
              <a:off x="2064" y="2304"/>
              <a:ext cx="48" cy="144"/>
            </a:xfrm>
            <a:custGeom>
              <a:avLst/>
              <a:gdLst>
                <a:gd name="T0" fmla="*/ 0 w 48"/>
                <a:gd name="T1" fmla="*/ 0 h 144"/>
                <a:gd name="T2" fmla="*/ 0 w 48"/>
                <a:gd name="T3" fmla="*/ 144 h 144"/>
                <a:gd name="T4" fmla="*/ 48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53" name="Text Box 28"/>
            <p:cNvSpPr txBox="1">
              <a:spLocks noChangeArrowheads="1"/>
            </p:cNvSpPr>
            <p:nvPr/>
          </p:nvSpPr>
          <p:spPr bwMode="auto">
            <a:xfrm>
              <a:off x="1604" y="2902"/>
              <a:ext cx="439"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RegDest</a:t>
              </a:r>
            </a:p>
          </p:txBody>
        </p:sp>
        <p:sp>
          <p:nvSpPr>
            <p:cNvPr id="56354" name="Freeform 29"/>
            <p:cNvSpPr>
              <a:spLocks/>
            </p:cNvSpPr>
            <p:nvPr/>
          </p:nvSpPr>
          <p:spPr bwMode="auto">
            <a:xfrm>
              <a:off x="1872" y="2640"/>
              <a:ext cx="288" cy="288"/>
            </a:xfrm>
            <a:custGeom>
              <a:avLst/>
              <a:gdLst>
                <a:gd name="T0" fmla="*/ 288 w 288"/>
                <a:gd name="T1" fmla="*/ 0 h 288"/>
                <a:gd name="T2" fmla="*/ 288 w 288"/>
                <a:gd name="T3" fmla="*/ 96 h 288"/>
                <a:gd name="T4" fmla="*/ 0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55" name="Rectangle 30"/>
            <p:cNvSpPr>
              <a:spLocks noChangeArrowheads="1"/>
            </p:cNvSpPr>
            <p:nvPr/>
          </p:nvSpPr>
          <p:spPr bwMode="auto">
            <a:xfrm>
              <a:off x="1545" y="2988"/>
              <a:ext cx="50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r>
                <a:rPr lang="en-US">
                  <a:latin typeface="Calibri" charset="0"/>
                </a:rPr>
                <a:t>isItype</a:t>
              </a:r>
            </a:p>
          </p:txBody>
        </p:sp>
      </p:grpSp>
      <p:sp>
        <p:nvSpPr>
          <p:cNvPr id="56348" name="Rectangle 31"/>
          <p:cNvSpPr>
            <a:spLocks noChangeArrowheads="1"/>
          </p:cNvSpPr>
          <p:nvPr/>
        </p:nvSpPr>
        <p:spPr bwMode="auto">
          <a:xfrm>
            <a:off x="6194425" y="3022823"/>
            <a:ext cx="381000" cy="152400"/>
          </a:xfrm>
          <a:prstGeom prst="rect">
            <a:avLst/>
          </a:prstGeom>
          <a:solidFill>
            <a:schemeClr val="bg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Calibri" charset="0"/>
            </a:endParaRPr>
          </a:p>
        </p:txBody>
      </p:sp>
      <p:sp>
        <p:nvSpPr>
          <p:cNvPr id="56349" name="Line 32"/>
          <p:cNvSpPr>
            <a:spLocks noChangeShapeType="1"/>
          </p:cNvSpPr>
          <p:nvPr/>
        </p:nvSpPr>
        <p:spPr bwMode="auto">
          <a:xfrm>
            <a:off x="6596063" y="3078386"/>
            <a:ext cx="298450" cy="0"/>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ctrTitle"/>
          </p:nvPr>
        </p:nvSpPr>
        <p:spPr>
          <a:xfrm>
            <a:off x="685800" y="1524000"/>
            <a:ext cx="8077200" cy="1752600"/>
          </a:xfrm>
        </p:spPr>
        <p:txBody>
          <a:bodyPr/>
          <a:lstStyle/>
          <a:p>
            <a:r>
              <a:rPr lang="en-US" dirty="0">
                <a:solidFill>
                  <a:schemeClr val="tx1"/>
                </a:solidFill>
                <a:latin typeface="Garamond" charset="0"/>
              </a:rPr>
              <a:t>Single-Cycle </a:t>
            </a:r>
            <a:r>
              <a:rPr lang="en-US" dirty="0" err="1">
                <a:solidFill>
                  <a:schemeClr val="tx1"/>
                </a:solidFill>
                <a:latin typeface="Garamond" charset="0"/>
              </a:rPr>
              <a:t>Datapath</a:t>
            </a:r>
            <a:r>
              <a:rPr lang="en-US" dirty="0">
                <a:solidFill>
                  <a:schemeClr val="tx1"/>
                </a:solidFill>
                <a:latin typeface="Garamond" charset="0"/>
              </a:rPr>
              <a:t> for</a:t>
            </a:r>
            <a:br>
              <a:rPr lang="en-US" dirty="0">
                <a:solidFill>
                  <a:schemeClr val="tx1"/>
                </a:solidFill>
                <a:latin typeface="Garamond" charset="0"/>
              </a:rPr>
            </a:br>
            <a:r>
              <a:rPr lang="en-US" i="1" dirty="0">
                <a:solidFill>
                  <a:schemeClr val="tx1"/>
                </a:solidFill>
                <a:latin typeface="Garamond" charset="0"/>
              </a:rPr>
              <a:t>Control Flow Instructions</a:t>
            </a:r>
          </a:p>
        </p:txBody>
      </p:sp>
      <p:sp>
        <p:nvSpPr>
          <p:cNvPr id="57348" name="Slide Number Placeholder 3"/>
          <p:cNvSpPr>
            <a:spLocks noGrp="1"/>
          </p:cNvSpPr>
          <p:nvPr>
            <p:ph type="sldNum" sz="quarter" idx="12"/>
          </p:nvPr>
        </p:nvSpPr>
        <p:spPr>
          <a:xfrm>
            <a:off x="0" y="6460435"/>
            <a:ext cx="21336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fld id="{9583980F-F109-8840-8790-06BD32285160}" type="slidenum">
              <a:rPr lang="en-US">
                <a:solidFill>
                  <a:srgbClr val="000000"/>
                </a:solidFill>
                <a:latin typeface="Garamond" charset="0"/>
                <a:cs typeface="Arial" charset="0"/>
              </a:rPr>
              <a:pPr algn="l" eaLnBrk="1" hangingPunct="1"/>
              <a:t>29</a:t>
            </a:fld>
            <a:endParaRPr lang="en-US" dirty="0">
              <a:solidFill>
                <a:srgbClr val="000000"/>
              </a:solidFill>
              <a:latin typeface="Garamond"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12952"/>
            <a:ext cx="9144000" cy="576064"/>
          </a:xfrm>
        </p:spPr>
        <p:txBody>
          <a:bodyPr>
            <a:normAutofit fontScale="90000"/>
          </a:bodyPr>
          <a:lstStyle/>
          <a:p>
            <a:r>
              <a:rPr lang="en-US" dirty="0">
                <a:latin typeface="Garamond" charset="0"/>
              </a:rPr>
              <a:t>The “Process instruction” Step</a:t>
            </a:r>
          </a:p>
        </p:txBody>
      </p:sp>
      <p:sp>
        <p:nvSpPr>
          <p:cNvPr id="3" name="Content Placeholder 2"/>
          <p:cNvSpPr>
            <a:spLocks noGrp="1"/>
          </p:cNvSpPr>
          <p:nvPr>
            <p:ph idx="1"/>
          </p:nvPr>
        </p:nvSpPr>
        <p:spPr>
          <a:xfrm>
            <a:off x="228600" y="838200"/>
            <a:ext cx="8915400" cy="5194300"/>
          </a:xfrm>
        </p:spPr>
        <p:txBody>
          <a:bodyPr>
            <a:normAutofit fontScale="92500" lnSpcReduction="20000"/>
          </a:bodyPr>
          <a:lstStyle/>
          <a:p>
            <a:r>
              <a:rPr lang="en-US" dirty="0">
                <a:solidFill>
                  <a:srgbClr val="FF0000"/>
                </a:solidFill>
                <a:latin typeface="Tahoma" charset="0"/>
              </a:rPr>
              <a:t>ISA specifies abstractly what A’ should be</a:t>
            </a:r>
            <a:r>
              <a:rPr lang="en-US" dirty="0">
                <a:solidFill>
                  <a:srgbClr val="0000FF"/>
                </a:solidFill>
                <a:latin typeface="Tahoma" charset="0"/>
              </a:rPr>
              <a:t>, given an instruction and A</a:t>
            </a:r>
          </a:p>
          <a:p>
            <a:pPr lvl="1"/>
            <a:r>
              <a:rPr lang="en-US" dirty="0">
                <a:latin typeface="Tahoma" charset="0"/>
                <a:ea typeface="ＭＳ Ｐゴシック" charset="0"/>
              </a:rPr>
              <a:t>It defines an abstract finite state machine where</a:t>
            </a:r>
          </a:p>
          <a:p>
            <a:pPr lvl="2"/>
            <a:r>
              <a:rPr lang="en-US" sz="1900" dirty="0">
                <a:solidFill>
                  <a:srgbClr val="FF0000"/>
                </a:solidFill>
                <a:latin typeface="Tahoma" charset="0"/>
                <a:ea typeface="ＭＳ Ｐゴシック" charset="0"/>
              </a:rPr>
              <a:t>State</a:t>
            </a:r>
            <a:r>
              <a:rPr lang="en-US" sz="1900" dirty="0">
                <a:latin typeface="Tahoma" charset="0"/>
                <a:ea typeface="ＭＳ Ｐゴシック" charset="0"/>
              </a:rPr>
              <a:t> = programmer-visible state </a:t>
            </a:r>
          </a:p>
          <a:p>
            <a:pPr lvl="2"/>
            <a:r>
              <a:rPr lang="en-US" sz="1900" dirty="0">
                <a:solidFill>
                  <a:srgbClr val="FF0000"/>
                </a:solidFill>
                <a:latin typeface="Tahoma" charset="0"/>
                <a:ea typeface="ＭＳ Ｐゴシック" charset="0"/>
              </a:rPr>
              <a:t>Next-state logic </a:t>
            </a:r>
            <a:r>
              <a:rPr lang="en-US" sz="1900" dirty="0">
                <a:latin typeface="Tahoma" charset="0"/>
                <a:ea typeface="ＭＳ Ｐゴシック" charset="0"/>
              </a:rPr>
              <a:t>= instruction execution specification</a:t>
            </a:r>
          </a:p>
          <a:p>
            <a:pPr lvl="1"/>
            <a:r>
              <a:rPr lang="en-US" dirty="0">
                <a:solidFill>
                  <a:srgbClr val="FF0000"/>
                </a:solidFill>
                <a:latin typeface="Tahoma" charset="0"/>
                <a:ea typeface="ＭＳ Ｐゴシック" charset="0"/>
              </a:rPr>
              <a:t>From ISA point of view, there are no “intermediate states</a:t>
            </a:r>
            <a:r>
              <a:rPr lang="en-US" dirty="0">
                <a:latin typeface="Tahoma" charset="0"/>
                <a:ea typeface="ＭＳ Ｐゴシック" charset="0"/>
              </a:rPr>
              <a:t>” between A and A’ during instruction execution</a:t>
            </a:r>
          </a:p>
          <a:p>
            <a:pPr lvl="2"/>
            <a:r>
              <a:rPr lang="en-US" sz="1900" dirty="0">
                <a:latin typeface="Tahoma" charset="0"/>
                <a:ea typeface="ＭＳ Ｐゴシック" charset="0"/>
              </a:rPr>
              <a:t>One state transition per instruction</a:t>
            </a:r>
          </a:p>
          <a:p>
            <a:endParaRPr lang="en-US" sz="1000" dirty="0">
              <a:latin typeface="Tahoma" charset="0"/>
            </a:endParaRPr>
          </a:p>
          <a:p>
            <a:r>
              <a:rPr lang="en-US" dirty="0">
                <a:solidFill>
                  <a:srgbClr val="0000FF"/>
                </a:solidFill>
                <a:latin typeface="Tahoma" charset="0"/>
              </a:rPr>
              <a:t>Microarchitecture implements how A is transformed to A’</a:t>
            </a:r>
          </a:p>
          <a:p>
            <a:pPr lvl="1"/>
            <a:r>
              <a:rPr lang="en-US" dirty="0">
                <a:latin typeface="Tahoma" charset="0"/>
                <a:ea typeface="ＭＳ Ｐゴシック" charset="0"/>
              </a:rPr>
              <a:t>There are </a:t>
            </a:r>
            <a:r>
              <a:rPr lang="en-US" dirty="0">
                <a:solidFill>
                  <a:srgbClr val="FF0000"/>
                </a:solidFill>
                <a:latin typeface="Tahoma" charset="0"/>
                <a:ea typeface="ＭＳ Ｐゴシック" charset="0"/>
              </a:rPr>
              <a:t>many choices in implementation </a:t>
            </a:r>
          </a:p>
          <a:p>
            <a:pPr lvl="1"/>
            <a:r>
              <a:rPr lang="en-US" dirty="0">
                <a:latin typeface="Tahoma" charset="0"/>
                <a:ea typeface="ＭＳ Ｐゴシック" charset="0"/>
              </a:rPr>
              <a:t>We can have programmer-invisible state to optimize the speed of instruction execution: multiple state transitions per instruction</a:t>
            </a:r>
          </a:p>
          <a:p>
            <a:pPr lvl="2"/>
            <a:r>
              <a:rPr lang="en-US" sz="1900" dirty="0">
                <a:latin typeface="Tahoma" charset="0"/>
                <a:ea typeface="ＭＳ Ｐゴシック" charset="0"/>
              </a:rPr>
              <a:t>Choice 1: </a:t>
            </a:r>
            <a:r>
              <a:rPr lang="en-US" sz="1900" dirty="0">
                <a:solidFill>
                  <a:srgbClr val="FF0000"/>
                </a:solidFill>
                <a:latin typeface="Tahoma" charset="0"/>
                <a:ea typeface="ＭＳ Ｐゴシック" charset="0"/>
              </a:rPr>
              <a:t>A </a:t>
            </a:r>
            <a:r>
              <a:rPr lang="en-US" sz="1900" dirty="0">
                <a:solidFill>
                  <a:srgbClr val="FF0000"/>
                </a:solidFill>
                <a:latin typeface="Tahoma" charset="0"/>
                <a:ea typeface="ＭＳ Ｐゴシック" charset="0"/>
                <a:sym typeface="Wingdings" charset="0"/>
              </a:rPr>
              <a:t> A’ </a:t>
            </a:r>
            <a:r>
              <a:rPr lang="en-US" sz="1900" dirty="0">
                <a:latin typeface="Tahoma" charset="0"/>
                <a:ea typeface="ＭＳ Ｐゴシック" charset="0"/>
                <a:sym typeface="Wingdings" charset="0"/>
              </a:rPr>
              <a:t>(transform A to A’ in a single clock cycle)</a:t>
            </a:r>
            <a:endParaRPr lang="en-US" sz="1900" dirty="0">
              <a:latin typeface="Tahoma" charset="0"/>
              <a:ea typeface="ＭＳ Ｐゴシック" charset="0"/>
            </a:endParaRPr>
          </a:p>
          <a:p>
            <a:pPr lvl="2"/>
            <a:r>
              <a:rPr lang="en-US" sz="1900" dirty="0">
                <a:latin typeface="Tahoma" charset="0"/>
                <a:ea typeface="ＭＳ Ｐゴシック" charset="0"/>
              </a:rPr>
              <a:t>Choice 2: </a:t>
            </a:r>
            <a:r>
              <a:rPr lang="en-US" sz="1900" dirty="0">
                <a:solidFill>
                  <a:srgbClr val="FF0000"/>
                </a:solidFill>
                <a:latin typeface="Tahoma" charset="0"/>
                <a:ea typeface="ＭＳ Ｐゴシック" charset="0"/>
              </a:rPr>
              <a:t>A </a:t>
            </a:r>
            <a:r>
              <a:rPr lang="en-US" sz="1900" dirty="0">
                <a:solidFill>
                  <a:srgbClr val="FF0000"/>
                </a:solidFill>
                <a:latin typeface="Tahoma" charset="0"/>
                <a:ea typeface="ＭＳ Ｐゴシック" charset="0"/>
                <a:sym typeface="Wingdings" charset="0"/>
              </a:rPr>
              <a:t> A+MS1  A+MS2  A+MS3  A’</a:t>
            </a:r>
            <a:r>
              <a:rPr lang="en-US" altLang="ja-JP" sz="1900" dirty="0">
                <a:solidFill>
                  <a:srgbClr val="FF0000"/>
                </a:solidFill>
                <a:latin typeface="Tahoma" charset="0"/>
                <a:ea typeface="ＭＳ Ｐゴシック" charset="0"/>
              </a:rPr>
              <a:t> </a:t>
            </a:r>
            <a:r>
              <a:rPr lang="en-US" altLang="ja-JP" sz="1900" dirty="0">
                <a:latin typeface="Tahoma" charset="0"/>
                <a:ea typeface="ＭＳ Ｐゴシック" charset="0"/>
              </a:rPr>
              <a:t>(take multiple clock cycles to transform A to A</a:t>
            </a:r>
            <a:r>
              <a:rPr lang="en-US" sz="1900" dirty="0">
                <a:latin typeface="Tahoma" charset="0"/>
                <a:ea typeface="ＭＳ Ｐゴシック" charset="0"/>
              </a:rPr>
              <a:t>’</a:t>
            </a:r>
            <a:r>
              <a:rPr lang="en-US" altLang="ja-JP" sz="1900" dirty="0">
                <a:latin typeface="Tahoma" charset="0"/>
                <a:ea typeface="ＭＳ Ｐゴシック" charset="0"/>
              </a:rPr>
              <a:t>)</a:t>
            </a:r>
          </a:p>
          <a:p>
            <a:pPr lvl="1"/>
            <a:endParaRPr lang="en-US" dirty="0">
              <a:latin typeface="Tahoma" charset="0"/>
              <a:ea typeface="ＭＳ Ｐゴシック" charset="0"/>
            </a:endParaRPr>
          </a:p>
        </p:txBody>
      </p:sp>
      <p:sp>
        <p:nvSpPr>
          <p:cNvPr id="2765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0A10224-70CC-E240-8838-13F58DEA8FA2}" type="slidenum">
              <a:rPr lang="en-US">
                <a:solidFill>
                  <a:srgbClr val="000000"/>
                </a:solidFill>
                <a:latin typeface="Garamond" charset="0"/>
                <a:cs typeface="Arial" charset="0"/>
              </a:rPr>
              <a:pPr eaLnBrk="1" hangingPunct="1"/>
              <a:t>3</a:t>
            </a:fld>
            <a:endParaRPr lang="en-US">
              <a:solidFill>
                <a:srgbClr val="000000"/>
              </a:solidFill>
              <a:latin typeface="Garamond" charset="0"/>
              <a:cs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0" y="44624"/>
            <a:ext cx="9144000" cy="576064"/>
          </a:xfrm>
        </p:spPr>
        <p:txBody>
          <a:bodyPr>
            <a:normAutofit fontScale="90000"/>
          </a:bodyPr>
          <a:lstStyle/>
          <a:p>
            <a:r>
              <a:rPr lang="en-US" dirty="0">
                <a:latin typeface="Garamond" charset="0"/>
              </a:rPr>
              <a:t>Unconditional Jump Instructions</a:t>
            </a:r>
          </a:p>
        </p:txBody>
      </p:sp>
      <p:sp>
        <p:nvSpPr>
          <p:cNvPr id="58371" name="Content Placeholder 2"/>
          <p:cNvSpPr>
            <a:spLocks noGrp="1"/>
          </p:cNvSpPr>
          <p:nvPr>
            <p:ph idx="1"/>
          </p:nvPr>
        </p:nvSpPr>
        <p:spPr>
          <a:xfrm>
            <a:off x="228600" y="996950"/>
            <a:ext cx="8610600" cy="5194300"/>
          </a:xfrm>
        </p:spPr>
        <p:txBody>
          <a:bodyPr>
            <a:normAutofit lnSpcReduction="10000"/>
          </a:bodyPr>
          <a:lstStyle/>
          <a:p>
            <a:r>
              <a:rPr lang="en-US">
                <a:latin typeface="Tahoma" charset="0"/>
              </a:rPr>
              <a:t>Assembly</a:t>
            </a:r>
          </a:p>
          <a:p>
            <a:pPr>
              <a:buFont typeface="Wingdings" charset="0"/>
              <a:buNone/>
            </a:pPr>
            <a:r>
              <a:rPr lang="en-US">
                <a:latin typeface="Tahoma" charset="0"/>
              </a:rPr>
              <a:t>		J immediate</a:t>
            </a:r>
            <a:r>
              <a:rPr lang="en-US" baseline="-25000">
                <a:latin typeface="Tahoma" charset="0"/>
              </a:rPr>
              <a:t>26</a:t>
            </a:r>
            <a:endParaRPr lang="en-US">
              <a:latin typeface="Tahoma" charset="0"/>
            </a:endParaRPr>
          </a:p>
          <a:p>
            <a:endParaRPr lang="en-US">
              <a:latin typeface="Tahoma" charset="0"/>
            </a:endParaRPr>
          </a:p>
          <a:p>
            <a:r>
              <a:rPr lang="en-US">
                <a:latin typeface="Tahoma" charset="0"/>
              </a:rPr>
              <a:t>Machine encoding</a:t>
            </a:r>
          </a:p>
          <a:p>
            <a:endParaRPr lang="en-US">
              <a:latin typeface="Tahoma" charset="0"/>
            </a:endParaRPr>
          </a:p>
          <a:p>
            <a:endParaRPr lang="en-US">
              <a:latin typeface="Tahoma" charset="0"/>
            </a:endParaRPr>
          </a:p>
          <a:p>
            <a:endParaRPr lang="en-US">
              <a:latin typeface="Tahoma" charset="0"/>
            </a:endParaRPr>
          </a:p>
          <a:p>
            <a:r>
              <a:rPr lang="en-US">
                <a:latin typeface="Tahoma" charset="0"/>
              </a:rPr>
              <a:t>Semantics</a:t>
            </a:r>
          </a:p>
          <a:p>
            <a:pPr>
              <a:buFont typeface="Wingdings" charset="0"/>
              <a:buNone/>
            </a:pPr>
            <a:r>
              <a:rPr lang="en-US">
                <a:latin typeface="Tahoma" charset="0"/>
              </a:rPr>
              <a:t>	if MEM[PC]==J immediate</a:t>
            </a:r>
            <a:r>
              <a:rPr lang="en-US" baseline="-25000">
                <a:latin typeface="Tahoma" charset="0"/>
              </a:rPr>
              <a:t>26</a:t>
            </a:r>
            <a:endParaRPr lang="en-US">
              <a:latin typeface="Tahoma" charset="0"/>
            </a:endParaRPr>
          </a:p>
          <a:p>
            <a:pPr lvl="1">
              <a:buFontTx/>
              <a:buNone/>
            </a:pPr>
            <a:r>
              <a:rPr lang="en-US" sz="2000">
                <a:latin typeface="Tahoma" charset="0"/>
                <a:ea typeface="ＭＳ Ｐゴシック" charset="0"/>
              </a:rPr>
              <a:t>   target =</a:t>
            </a:r>
            <a:r>
              <a:rPr lang="en-US" sz="2000">
                <a:latin typeface="Tahoma" charset="0"/>
                <a:ea typeface="ＭＳ Ｐゴシック" charset="0"/>
                <a:sym typeface="Symbol" charset="0"/>
              </a:rPr>
              <a:t> { PC[31:28],</a:t>
            </a:r>
            <a:r>
              <a:rPr lang="en-US" sz="2000">
                <a:latin typeface="Tahoma" charset="0"/>
                <a:ea typeface="ＭＳ Ｐゴシック" charset="0"/>
              </a:rPr>
              <a:t> immediate</a:t>
            </a:r>
            <a:r>
              <a:rPr lang="en-US" sz="2000" baseline="-25000">
                <a:latin typeface="Tahoma" charset="0"/>
                <a:ea typeface="ＭＳ Ｐゴシック" charset="0"/>
              </a:rPr>
              <a:t>26</a:t>
            </a:r>
            <a:r>
              <a:rPr lang="en-US" sz="2000">
                <a:latin typeface="Tahoma" charset="0"/>
                <a:ea typeface="ＭＳ Ｐゴシック" charset="0"/>
              </a:rPr>
              <a:t>, 2</a:t>
            </a:r>
            <a:r>
              <a:rPr lang="ja-JP" altLang="en-US" sz="2000">
                <a:latin typeface="Tahoma" charset="0"/>
                <a:ea typeface="ＭＳ Ｐゴシック" charset="0"/>
              </a:rPr>
              <a:t>’</a:t>
            </a:r>
            <a:r>
              <a:rPr lang="en-US" altLang="ja-JP" sz="2000">
                <a:latin typeface="Tahoma" charset="0"/>
                <a:ea typeface="ＭＳ Ｐゴシック" charset="0"/>
              </a:rPr>
              <a:t>b00 }	</a:t>
            </a:r>
            <a:endParaRPr lang="en-US" altLang="ja-JP" sz="2000">
              <a:latin typeface="Tahoma" charset="0"/>
              <a:ea typeface="ＭＳ Ｐゴシック" charset="0"/>
              <a:sym typeface="Symbol" charset="0"/>
            </a:endParaRPr>
          </a:p>
          <a:p>
            <a:pPr lvl="1">
              <a:buFontTx/>
              <a:buNone/>
            </a:pPr>
            <a:r>
              <a:rPr lang="en-US" sz="2000">
                <a:latin typeface="Tahoma" charset="0"/>
                <a:ea typeface="ＭＳ Ｐゴシック" charset="0"/>
                <a:sym typeface="Symbol" charset="0"/>
              </a:rPr>
              <a:t>   PC  target</a:t>
            </a:r>
          </a:p>
          <a:p>
            <a:endParaRPr lang="en-US">
              <a:latin typeface="Tahoma" charset="0"/>
            </a:endParaRPr>
          </a:p>
        </p:txBody>
      </p:sp>
      <p:sp>
        <p:nvSpPr>
          <p:cNvPr id="5837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D90E8ED-D4D1-2B4D-B702-0546B27F103A}" type="slidenum">
              <a:rPr lang="en-US">
                <a:solidFill>
                  <a:srgbClr val="000000"/>
                </a:solidFill>
                <a:latin typeface="Garamond" charset="0"/>
                <a:cs typeface="Arial" charset="0"/>
              </a:rPr>
              <a:pPr eaLnBrk="1" hangingPunct="1"/>
              <a:t>30</a:t>
            </a:fld>
            <a:endParaRPr lang="en-US" dirty="0">
              <a:solidFill>
                <a:srgbClr val="000000"/>
              </a:solidFill>
              <a:latin typeface="Garamond" charset="0"/>
              <a:cs typeface="Arial" charset="0"/>
            </a:endParaRPr>
          </a:p>
        </p:txBody>
      </p:sp>
      <p:sp>
        <p:nvSpPr>
          <p:cNvPr id="58373" name="Rectangle 4"/>
          <p:cNvSpPr>
            <a:spLocks noChangeArrowheads="1"/>
          </p:cNvSpPr>
          <p:nvPr/>
        </p:nvSpPr>
        <p:spPr bwMode="auto">
          <a:xfrm>
            <a:off x="1600200" y="3138488"/>
            <a:ext cx="11430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J</a:t>
            </a:r>
          </a:p>
          <a:p>
            <a:r>
              <a:rPr lang="en-US" sz="1600">
                <a:latin typeface="Calibri" charset="0"/>
              </a:rPr>
              <a:t>6-bit</a:t>
            </a:r>
          </a:p>
        </p:txBody>
      </p:sp>
      <p:sp>
        <p:nvSpPr>
          <p:cNvPr id="58374" name="Rectangle 5"/>
          <p:cNvSpPr>
            <a:spLocks noChangeArrowheads="1"/>
          </p:cNvSpPr>
          <p:nvPr/>
        </p:nvSpPr>
        <p:spPr bwMode="auto">
          <a:xfrm>
            <a:off x="2743200" y="3138488"/>
            <a:ext cx="48006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immediate</a:t>
            </a:r>
          </a:p>
          <a:p>
            <a:r>
              <a:rPr lang="en-US" sz="1600">
                <a:latin typeface="Calibri" charset="0"/>
              </a:rPr>
              <a:t>26-bit</a:t>
            </a:r>
          </a:p>
        </p:txBody>
      </p:sp>
      <p:sp>
        <p:nvSpPr>
          <p:cNvPr id="58375" name="Text Box 6"/>
          <p:cNvSpPr txBox="1">
            <a:spLocks noChangeArrowheads="1"/>
          </p:cNvSpPr>
          <p:nvPr/>
        </p:nvSpPr>
        <p:spPr bwMode="auto">
          <a:xfrm>
            <a:off x="7858125" y="3008313"/>
            <a:ext cx="10572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a:latin typeface="Calibri" charset="0"/>
              </a:rPr>
              <a:t>J-type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0" y="44624"/>
            <a:ext cx="9144000" cy="576064"/>
          </a:xfrm>
        </p:spPr>
        <p:txBody>
          <a:bodyPr>
            <a:normAutofit fontScale="90000"/>
          </a:bodyPr>
          <a:lstStyle/>
          <a:p>
            <a:r>
              <a:rPr lang="en-US" dirty="0">
                <a:latin typeface="Garamond" charset="0"/>
              </a:rPr>
              <a:t>Unconditional Jump </a:t>
            </a:r>
            <a:r>
              <a:rPr lang="en-US" dirty="0" err="1">
                <a:latin typeface="Garamond" charset="0"/>
              </a:rPr>
              <a:t>Datapath</a:t>
            </a:r>
            <a:endParaRPr lang="en-US" dirty="0">
              <a:latin typeface="Garamond" charset="0"/>
            </a:endParaRPr>
          </a:p>
        </p:txBody>
      </p:sp>
      <p:sp>
        <p:nvSpPr>
          <p:cNvPr id="59396" name="Slide Number Placeholder 3"/>
          <p:cNvSpPr>
            <a:spLocks noGrp="1"/>
          </p:cNvSpPr>
          <p:nvPr>
            <p:ph type="sldNum" sz="quarter" idx="11"/>
          </p:nvPr>
        </p:nvSpPr>
        <p:spPr>
          <a:xfrm>
            <a:off x="0" y="5913685"/>
            <a:ext cx="2895600" cy="26064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326C88-7D47-C746-8224-6835AA77FE03}" type="slidenum">
              <a:rPr lang="en-US">
                <a:solidFill>
                  <a:srgbClr val="000000"/>
                </a:solidFill>
                <a:latin typeface="Garamond" charset="0"/>
                <a:cs typeface="Arial" charset="0"/>
              </a:rPr>
              <a:pPr eaLnBrk="1" hangingPunct="1"/>
              <a:t>31</a:t>
            </a:fld>
            <a:endParaRPr lang="en-US">
              <a:solidFill>
                <a:srgbClr val="000000"/>
              </a:solidFill>
              <a:latin typeface="Garamond" charset="0"/>
              <a:cs typeface="Arial" charset="0"/>
            </a:endParaRPr>
          </a:p>
        </p:txBody>
      </p:sp>
      <p:pic>
        <p:nvPicPr>
          <p:cNvPr id="59397"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513" y="1114400"/>
            <a:ext cx="3346450"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398"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a:stretch>
            <a:fillRect/>
          </a:stretch>
        </p:blipFill>
        <p:spPr bwMode="auto">
          <a:xfrm>
            <a:off x="3322638" y="2417738"/>
            <a:ext cx="5756275" cy="2811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399" name="Freeform 5"/>
          <p:cNvSpPr>
            <a:spLocks/>
          </p:cNvSpPr>
          <p:nvPr/>
        </p:nvSpPr>
        <p:spPr bwMode="auto">
          <a:xfrm>
            <a:off x="5630863" y="3340075"/>
            <a:ext cx="128587" cy="51435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9400" name="Line 6"/>
          <p:cNvSpPr>
            <a:spLocks noChangeShapeType="1"/>
          </p:cNvSpPr>
          <p:nvPr/>
        </p:nvSpPr>
        <p:spPr bwMode="auto">
          <a:xfrm flipH="1">
            <a:off x="5699125" y="3798863"/>
            <a:ext cx="0" cy="514350"/>
          </a:xfrm>
          <a:prstGeom prst="line">
            <a:avLst/>
          </a:prstGeom>
          <a:noFill/>
          <a:ln w="19050">
            <a:solidFill>
              <a:srgbClr val="FF99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01" name="Text Box 7"/>
          <p:cNvSpPr txBox="1">
            <a:spLocks noChangeArrowheads="1"/>
          </p:cNvSpPr>
          <p:nvPr/>
        </p:nvSpPr>
        <p:spPr bwMode="auto">
          <a:xfrm>
            <a:off x="5740400" y="4132238"/>
            <a:ext cx="6223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ALUSrc</a:t>
            </a:r>
          </a:p>
        </p:txBody>
      </p:sp>
      <p:sp>
        <p:nvSpPr>
          <p:cNvPr id="59402" name="Line 8"/>
          <p:cNvSpPr>
            <a:spLocks noChangeShapeType="1"/>
          </p:cNvSpPr>
          <p:nvPr/>
        </p:nvSpPr>
        <p:spPr bwMode="auto">
          <a:xfrm flipV="1">
            <a:off x="5260975" y="3600425"/>
            <a:ext cx="361950" cy="6350"/>
          </a:xfrm>
          <a:prstGeom prst="line">
            <a:avLst/>
          </a:prstGeom>
          <a:noFill/>
          <a:ln w="381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03" name="Line 9"/>
          <p:cNvSpPr>
            <a:spLocks noChangeShapeType="1"/>
          </p:cNvSpPr>
          <p:nvPr/>
        </p:nvSpPr>
        <p:spPr bwMode="auto">
          <a:xfrm>
            <a:off x="5251450" y="3444850"/>
            <a:ext cx="374650" cy="1588"/>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04" name="Line 10"/>
          <p:cNvSpPr>
            <a:spLocks noChangeShapeType="1"/>
          </p:cNvSpPr>
          <p:nvPr/>
        </p:nvSpPr>
        <p:spPr bwMode="auto">
          <a:xfrm>
            <a:off x="5583238" y="3738538"/>
            <a:ext cx="5397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05" name="Line 11"/>
          <p:cNvSpPr>
            <a:spLocks noChangeShapeType="1"/>
          </p:cNvSpPr>
          <p:nvPr/>
        </p:nvSpPr>
        <p:spPr bwMode="auto">
          <a:xfrm flipV="1">
            <a:off x="5441950" y="3462313"/>
            <a:ext cx="0" cy="1651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06" name="Line 12"/>
          <p:cNvSpPr>
            <a:spLocks noChangeShapeType="1"/>
          </p:cNvSpPr>
          <p:nvPr/>
        </p:nvSpPr>
        <p:spPr bwMode="auto">
          <a:xfrm flipV="1">
            <a:off x="5583238" y="3557563"/>
            <a:ext cx="0" cy="165100"/>
          </a:xfrm>
          <a:prstGeom prst="line">
            <a:avLst/>
          </a:prstGeom>
          <a:noFill/>
          <a:ln w="381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5" name="Group 13"/>
          <p:cNvGrpSpPr>
            <a:grpSpLocks/>
          </p:cNvGrpSpPr>
          <p:nvPr/>
        </p:nvGrpSpPr>
        <p:grpSpPr bwMode="auto">
          <a:xfrm>
            <a:off x="177800" y="1123925"/>
            <a:ext cx="2843213" cy="3114675"/>
            <a:chOff x="112" y="1014"/>
            <a:chExt cx="1791" cy="1962"/>
          </a:xfrm>
        </p:grpSpPr>
        <p:sp>
          <p:nvSpPr>
            <p:cNvPr id="59425" name="Freeform 14"/>
            <p:cNvSpPr>
              <a:spLocks/>
            </p:cNvSpPr>
            <p:nvPr/>
          </p:nvSpPr>
          <p:spPr bwMode="auto">
            <a:xfrm>
              <a:off x="214" y="1872"/>
              <a:ext cx="81" cy="324"/>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59426" name="Line 15"/>
            <p:cNvSpPr>
              <a:spLocks noChangeShapeType="1"/>
            </p:cNvSpPr>
            <p:nvPr/>
          </p:nvSpPr>
          <p:spPr bwMode="auto">
            <a:xfrm>
              <a:off x="277" y="1014"/>
              <a:ext cx="0" cy="912"/>
            </a:xfrm>
            <a:prstGeom prst="line">
              <a:avLst/>
            </a:prstGeom>
            <a:noFill/>
            <a:ln w="5715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27" name="Freeform 16"/>
            <p:cNvSpPr>
              <a:spLocks/>
            </p:cNvSpPr>
            <p:nvPr/>
          </p:nvSpPr>
          <p:spPr bwMode="auto">
            <a:xfrm>
              <a:off x="112" y="1017"/>
              <a:ext cx="192" cy="951"/>
            </a:xfrm>
            <a:custGeom>
              <a:avLst/>
              <a:gdLst>
                <a:gd name="T0" fmla="*/ 192 w 192"/>
                <a:gd name="T1" fmla="*/ 0 h 912"/>
                <a:gd name="T2" fmla="*/ 0 w 192"/>
                <a:gd name="T3" fmla="*/ 0 h 912"/>
                <a:gd name="T4" fmla="*/ 0 w 192"/>
                <a:gd name="T5" fmla="*/ 1856 h 912"/>
                <a:gd name="T6" fmla="*/ 96 w 192"/>
                <a:gd name="T7" fmla="*/ 1856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0" y="0"/>
                  </a:lnTo>
                  <a:lnTo>
                    <a:pt x="0" y="912"/>
                  </a:lnTo>
                  <a:lnTo>
                    <a:pt x="96" y="912"/>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28" name="Oval 17"/>
            <p:cNvSpPr>
              <a:spLocks noChangeArrowheads="1"/>
            </p:cNvSpPr>
            <p:nvPr/>
          </p:nvSpPr>
          <p:spPr bwMode="auto">
            <a:xfrm>
              <a:off x="151" y="2496"/>
              <a:ext cx="288" cy="288"/>
            </a:xfrm>
            <a:prstGeom prst="ellipse">
              <a:avLst/>
            </a:prstGeom>
            <a:solidFill>
              <a:schemeClr val="bg1"/>
            </a:solidFill>
            <a:ln w="19050">
              <a:solidFill>
                <a:schemeClr val="tx1"/>
              </a:solidFill>
              <a:round/>
              <a:headEnd/>
              <a:tailEnd/>
            </a:ln>
          </p:spPr>
          <p:txBody>
            <a:bodyPr wrap="none" anchor="ctr"/>
            <a:lstStyle/>
            <a:p>
              <a:r>
                <a:rPr lang="en-US" sz="800">
                  <a:latin typeface="Calibri" charset="0"/>
                </a:rPr>
                <a:t>concat</a:t>
              </a:r>
            </a:p>
          </p:txBody>
        </p:sp>
        <p:sp>
          <p:nvSpPr>
            <p:cNvPr id="59429" name="Freeform 18"/>
            <p:cNvSpPr>
              <a:spLocks/>
            </p:cNvSpPr>
            <p:nvPr/>
          </p:nvSpPr>
          <p:spPr bwMode="auto">
            <a:xfrm>
              <a:off x="295" y="2352"/>
              <a:ext cx="1584" cy="624"/>
            </a:xfrm>
            <a:custGeom>
              <a:avLst/>
              <a:gdLst>
                <a:gd name="T0" fmla="*/ 1584 w 1584"/>
                <a:gd name="T1" fmla="*/ 0 h 624"/>
                <a:gd name="T2" fmla="*/ 1584 w 1584"/>
                <a:gd name="T3" fmla="*/ 624 h 624"/>
                <a:gd name="T4" fmla="*/ 0 w 1584"/>
                <a:gd name="T5" fmla="*/ 624 h 624"/>
                <a:gd name="T6" fmla="*/ 0 w 1584"/>
                <a:gd name="T7" fmla="*/ 432 h 624"/>
                <a:gd name="T8" fmla="*/ 0 60000 65536"/>
                <a:gd name="T9" fmla="*/ 0 60000 65536"/>
                <a:gd name="T10" fmla="*/ 0 60000 65536"/>
                <a:gd name="T11" fmla="*/ 0 60000 65536"/>
                <a:gd name="T12" fmla="*/ 0 w 1584"/>
                <a:gd name="T13" fmla="*/ 0 h 624"/>
                <a:gd name="T14" fmla="*/ 1584 w 1584"/>
                <a:gd name="T15" fmla="*/ 624 h 624"/>
              </a:gdLst>
              <a:ahLst/>
              <a:cxnLst>
                <a:cxn ang="T8">
                  <a:pos x="T0" y="T1"/>
                </a:cxn>
                <a:cxn ang="T9">
                  <a:pos x="T2" y="T3"/>
                </a:cxn>
                <a:cxn ang="T10">
                  <a:pos x="T4" y="T5"/>
                </a:cxn>
                <a:cxn ang="T11">
                  <a:pos x="T6" y="T7"/>
                </a:cxn>
              </a:cxnLst>
              <a:rect l="T12" t="T13" r="T14" b="T15"/>
              <a:pathLst>
                <a:path w="1584" h="624">
                  <a:moveTo>
                    <a:pt x="1584" y="0"/>
                  </a:moveTo>
                  <a:lnTo>
                    <a:pt x="1584" y="624"/>
                  </a:lnTo>
                  <a:lnTo>
                    <a:pt x="0" y="624"/>
                  </a:lnTo>
                  <a:lnTo>
                    <a:pt x="0" y="432"/>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30" name="Freeform 19"/>
            <p:cNvSpPr>
              <a:spLocks/>
            </p:cNvSpPr>
            <p:nvPr/>
          </p:nvSpPr>
          <p:spPr bwMode="auto">
            <a:xfrm>
              <a:off x="439" y="2016"/>
              <a:ext cx="192" cy="624"/>
            </a:xfrm>
            <a:custGeom>
              <a:avLst/>
              <a:gdLst>
                <a:gd name="T0" fmla="*/ 192 w 192"/>
                <a:gd name="T1" fmla="*/ 0 h 624"/>
                <a:gd name="T2" fmla="*/ 192 w 192"/>
                <a:gd name="T3" fmla="*/ 624 h 624"/>
                <a:gd name="T4" fmla="*/ 0 w 192"/>
                <a:gd name="T5" fmla="*/ 624 h 624"/>
                <a:gd name="T6" fmla="*/ 0 60000 65536"/>
                <a:gd name="T7" fmla="*/ 0 60000 65536"/>
                <a:gd name="T8" fmla="*/ 0 60000 65536"/>
                <a:gd name="T9" fmla="*/ 0 w 192"/>
                <a:gd name="T10" fmla="*/ 0 h 624"/>
                <a:gd name="T11" fmla="*/ 192 w 192"/>
                <a:gd name="T12" fmla="*/ 624 h 624"/>
              </a:gdLst>
              <a:ahLst/>
              <a:cxnLst>
                <a:cxn ang="T6">
                  <a:pos x="T0" y="T1"/>
                </a:cxn>
                <a:cxn ang="T7">
                  <a:pos x="T2" y="T3"/>
                </a:cxn>
                <a:cxn ang="T8">
                  <a:pos x="T4" y="T5"/>
                </a:cxn>
              </a:cxnLst>
              <a:rect l="T9" t="T10" r="T11" b="T12"/>
              <a:pathLst>
                <a:path w="192" h="624">
                  <a:moveTo>
                    <a:pt x="192" y="0"/>
                  </a:moveTo>
                  <a:lnTo>
                    <a:pt x="192" y="624"/>
                  </a:lnTo>
                  <a:lnTo>
                    <a:pt x="0" y="624"/>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31" name="Freeform 20"/>
            <p:cNvSpPr>
              <a:spLocks/>
            </p:cNvSpPr>
            <p:nvPr/>
          </p:nvSpPr>
          <p:spPr bwMode="auto">
            <a:xfrm>
              <a:off x="112" y="2112"/>
              <a:ext cx="96" cy="534"/>
            </a:xfrm>
            <a:custGeom>
              <a:avLst/>
              <a:gdLst>
                <a:gd name="T0" fmla="*/ 44 w 96"/>
                <a:gd name="T1" fmla="*/ 528 h 534"/>
                <a:gd name="T2" fmla="*/ 0 w 96"/>
                <a:gd name="T3" fmla="*/ 534 h 534"/>
                <a:gd name="T4" fmla="*/ 0 w 96"/>
                <a:gd name="T5" fmla="*/ 0 h 534"/>
                <a:gd name="T6" fmla="*/ 96 w 96"/>
                <a:gd name="T7" fmla="*/ 0 h 534"/>
                <a:gd name="T8" fmla="*/ 0 60000 65536"/>
                <a:gd name="T9" fmla="*/ 0 60000 65536"/>
                <a:gd name="T10" fmla="*/ 0 60000 65536"/>
                <a:gd name="T11" fmla="*/ 0 60000 65536"/>
                <a:gd name="T12" fmla="*/ 0 w 96"/>
                <a:gd name="T13" fmla="*/ 0 h 534"/>
                <a:gd name="T14" fmla="*/ 96 w 96"/>
                <a:gd name="T15" fmla="*/ 534 h 534"/>
              </a:gdLst>
              <a:ahLst/>
              <a:cxnLst>
                <a:cxn ang="T8">
                  <a:pos x="T0" y="T1"/>
                </a:cxn>
                <a:cxn ang="T9">
                  <a:pos x="T2" y="T3"/>
                </a:cxn>
                <a:cxn ang="T10">
                  <a:pos x="T4" y="T5"/>
                </a:cxn>
                <a:cxn ang="T11">
                  <a:pos x="T6" y="T7"/>
                </a:cxn>
              </a:cxnLst>
              <a:rect l="T12" t="T13" r="T14" b="T15"/>
              <a:pathLst>
                <a:path w="96" h="534">
                  <a:moveTo>
                    <a:pt x="44" y="528"/>
                  </a:moveTo>
                  <a:lnTo>
                    <a:pt x="0" y="534"/>
                  </a:lnTo>
                  <a:lnTo>
                    <a:pt x="0" y="0"/>
                  </a:lnTo>
                  <a:lnTo>
                    <a:pt x="96" y="0"/>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32" name="Oval 21"/>
            <p:cNvSpPr>
              <a:spLocks noChangeArrowheads="1"/>
            </p:cNvSpPr>
            <p:nvPr/>
          </p:nvSpPr>
          <p:spPr bwMode="auto">
            <a:xfrm>
              <a:off x="1855" y="2310"/>
              <a:ext cx="48" cy="48"/>
            </a:xfrm>
            <a:prstGeom prst="ellipse">
              <a:avLst/>
            </a:prstGeom>
            <a:solidFill>
              <a:schemeClr val="tx1"/>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anchor="ctr"/>
            <a:lstStyle/>
            <a:p>
              <a:endParaRPr lang="en-US">
                <a:latin typeface="Calibri" charset="0"/>
              </a:endParaRPr>
            </a:p>
          </p:txBody>
        </p:sp>
        <p:sp>
          <p:nvSpPr>
            <p:cNvPr id="59433" name="Line 22"/>
            <p:cNvSpPr>
              <a:spLocks noChangeShapeType="1"/>
            </p:cNvSpPr>
            <p:nvPr/>
          </p:nvSpPr>
          <p:spPr bwMode="auto">
            <a:xfrm flipH="1">
              <a:off x="254" y="1582"/>
              <a:ext cx="0" cy="324"/>
            </a:xfrm>
            <a:prstGeom prst="line">
              <a:avLst/>
            </a:prstGeom>
            <a:noFill/>
            <a:ln w="19050">
              <a:solidFill>
                <a:srgbClr val="FF99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434" name="Text Box 23"/>
            <p:cNvSpPr txBox="1">
              <a:spLocks noChangeArrowheads="1"/>
            </p:cNvSpPr>
            <p:nvPr/>
          </p:nvSpPr>
          <p:spPr bwMode="auto">
            <a:xfrm>
              <a:off x="263" y="1558"/>
              <a:ext cx="336"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PCSrc</a:t>
              </a:r>
            </a:p>
          </p:txBody>
        </p:sp>
        <p:sp>
          <p:nvSpPr>
            <p:cNvPr id="59435" name="Text Box 24"/>
            <p:cNvSpPr txBox="1">
              <a:spLocks noChangeArrowheads="1"/>
            </p:cNvSpPr>
            <p:nvPr/>
          </p:nvSpPr>
          <p:spPr bwMode="auto">
            <a:xfrm>
              <a:off x="123" y="1347"/>
              <a:ext cx="253"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isJ</a:t>
              </a:r>
            </a:p>
          </p:txBody>
        </p:sp>
      </p:grpSp>
      <p:sp>
        <p:nvSpPr>
          <p:cNvPr id="86031" name="Text Box 25"/>
          <p:cNvSpPr txBox="1">
            <a:spLocks noChangeArrowheads="1"/>
          </p:cNvSpPr>
          <p:nvPr/>
        </p:nvSpPr>
        <p:spPr bwMode="auto">
          <a:xfrm>
            <a:off x="5659438" y="5723483"/>
            <a:ext cx="34099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sz="2400" dirty="0">
                <a:solidFill>
                  <a:srgbClr val="000000"/>
                </a:solidFill>
                <a:latin typeface="Calibri" charset="0"/>
              </a:rPr>
              <a:t>What about JR, JAL, JALR?</a:t>
            </a:r>
          </a:p>
        </p:txBody>
      </p:sp>
      <p:sp>
        <p:nvSpPr>
          <p:cNvPr id="28" name="Freeform 26"/>
          <p:cNvSpPr>
            <a:spLocks/>
          </p:cNvSpPr>
          <p:nvPr/>
        </p:nvSpPr>
        <p:spPr bwMode="auto">
          <a:xfrm>
            <a:off x="69850" y="890563"/>
            <a:ext cx="5346700" cy="1968500"/>
          </a:xfrm>
          <a:custGeom>
            <a:avLst/>
            <a:gdLst>
              <a:gd name="T0" fmla="*/ 2147483647 w 3368"/>
              <a:gd name="T1" fmla="*/ 2147483647 h 1240"/>
              <a:gd name="T2" fmla="*/ 2147483647 w 3368"/>
              <a:gd name="T3" fmla="*/ 0 h 1240"/>
              <a:gd name="T4" fmla="*/ 0 w 3368"/>
              <a:gd name="T5" fmla="*/ 0 h 1240"/>
              <a:gd name="T6" fmla="*/ 0 w 3368"/>
              <a:gd name="T7" fmla="*/ 2147483647 h 1240"/>
              <a:gd name="T8" fmla="*/ 2147483647 w 3368"/>
              <a:gd name="T9" fmla="*/ 2147483647 h 1240"/>
              <a:gd name="T10" fmla="*/ 0 60000 65536"/>
              <a:gd name="T11" fmla="*/ 0 60000 65536"/>
              <a:gd name="T12" fmla="*/ 0 60000 65536"/>
              <a:gd name="T13" fmla="*/ 0 60000 65536"/>
              <a:gd name="T14" fmla="*/ 0 60000 65536"/>
              <a:gd name="T15" fmla="*/ 0 w 3368"/>
              <a:gd name="T16" fmla="*/ 0 h 1240"/>
              <a:gd name="T17" fmla="*/ 3368 w 3368"/>
              <a:gd name="T18" fmla="*/ 1240 h 1240"/>
            </a:gdLst>
            <a:ahLst/>
            <a:cxnLst>
              <a:cxn ang="T10">
                <a:pos x="T0" y="T1"/>
              </a:cxn>
              <a:cxn ang="T11">
                <a:pos x="T2" y="T3"/>
              </a:cxn>
              <a:cxn ang="T12">
                <a:pos x="T4" y="T5"/>
              </a:cxn>
              <a:cxn ang="T13">
                <a:pos x="T6" y="T7"/>
              </a:cxn>
              <a:cxn ang="T14">
                <a:pos x="T8" y="T9"/>
              </a:cxn>
            </a:cxnLst>
            <a:rect l="T15" t="T16" r="T17" b="T18"/>
            <a:pathLst>
              <a:path w="3368" h="1240">
                <a:moveTo>
                  <a:pt x="3368" y="1240"/>
                </a:moveTo>
                <a:lnTo>
                  <a:pt x="3368" y="0"/>
                </a:lnTo>
                <a:lnTo>
                  <a:pt x="0" y="0"/>
                </a:lnTo>
                <a:lnTo>
                  <a:pt x="0" y="1167"/>
                </a:lnTo>
                <a:lnTo>
                  <a:pt x="160" y="1167"/>
                </a:lnTo>
              </a:path>
            </a:pathLst>
          </a:custGeom>
          <a:noFill/>
          <a:ln w="28575">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29" name="Group 27"/>
          <p:cNvGrpSpPr>
            <a:grpSpLocks/>
          </p:cNvGrpSpPr>
          <p:nvPr/>
        </p:nvGrpSpPr>
        <p:grpSpPr bwMode="auto">
          <a:xfrm>
            <a:off x="1111250" y="2743175"/>
            <a:ext cx="2771775" cy="1828800"/>
            <a:chOff x="700" y="2034"/>
            <a:chExt cx="1746" cy="1152"/>
          </a:xfrm>
        </p:grpSpPr>
        <p:sp>
          <p:nvSpPr>
            <p:cNvPr id="59423" name="Freeform 28"/>
            <p:cNvSpPr>
              <a:spLocks/>
            </p:cNvSpPr>
            <p:nvPr/>
          </p:nvSpPr>
          <p:spPr bwMode="auto">
            <a:xfrm>
              <a:off x="700" y="2034"/>
              <a:ext cx="1589" cy="1152"/>
            </a:xfrm>
            <a:custGeom>
              <a:avLst/>
              <a:gdLst>
                <a:gd name="T0" fmla="*/ 0 w 1589"/>
                <a:gd name="T1" fmla="*/ 0 h 1152"/>
                <a:gd name="T2" fmla="*/ 0 w 1589"/>
                <a:gd name="T3" fmla="*/ 1152 h 1152"/>
                <a:gd name="T4" fmla="*/ 1094 w 1589"/>
                <a:gd name="T5" fmla="*/ 1152 h 1152"/>
                <a:gd name="T6" fmla="*/ 1589 w 1589"/>
                <a:gd name="T7" fmla="*/ 817 h 1152"/>
                <a:gd name="T8" fmla="*/ 0 60000 65536"/>
                <a:gd name="T9" fmla="*/ 0 60000 65536"/>
                <a:gd name="T10" fmla="*/ 0 60000 65536"/>
                <a:gd name="T11" fmla="*/ 0 60000 65536"/>
                <a:gd name="T12" fmla="*/ 0 w 1589"/>
                <a:gd name="T13" fmla="*/ 0 h 1152"/>
                <a:gd name="T14" fmla="*/ 1589 w 1589"/>
                <a:gd name="T15" fmla="*/ 1152 h 1152"/>
              </a:gdLst>
              <a:ahLst/>
              <a:cxnLst>
                <a:cxn ang="T8">
                  <a:pos x="T0" y="T1"/>
                </a:cxn>
                <a:cxn ang="T9">
                  <a:pos x="T2" y="T3"/>
                </a:cxn>
                <a:cxn ang="T10">
                  <a:pos x="T4" y="T5"/>
                </a:cxn>
                <a:cxn ang="T11">
                  <a:pos x="T6" y="T7"/>
                </a:cxn>
              </a:cxnLst>
              <a:rect l="T12" t="T13" r="T14" b="T15"/>
              <a:pathLst>
                <a:path w="1589" h="1152">
                  <a:moveTo>
                    <a:pt x="0" y="0"/>
                  </a:moveTo>
                  <a:lnTo>
                    <a:pt x="0" y="1152"/>
                  </a:lnTo>
                  <a:lnTo>
                    <a:pt x="1094" y="1152"/>
                  </a:lnTo>
                  <a:lnTo>
                    <a:pt x="1589" y="817"/>
                  </a:lnTo>
                </a:path>
              </a:pathLst>
            </a:custGeom>
            <a:noFill/>
            <a:ln w="28575">
              <a:solidFill>
                <a:srgbClr val="C0504D"/>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9424" name="Text Box 29"/>
            <p:cNvSpPr txBox="1">
              <a:spLocks noChangeArrowheads="1"/>
            </p:cNvSpPr>
            <p:nvPr/>
          </p:nvSpPr>
          <p:spPr bwMode="auto">
            <a:xfrm>
              <a:off x="2240" y="2703"/>
              <a:ext cx="206" cy="291"/>
            </a:xfrm>
            <a:prstGeom prst="rect">
              <a:avLst/>
            </a:prstGeom>
            <a:no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dirty="0">
                  <a:solidFill>
                    <a:srgbClr val="FF0000"/>
                  </a:solidFill>
                  <a:latin typeface="Calibri" charset="0"/>
                </a:rPr>
                <a:t>?</a:t>
              </a:r>
            </a:p>
          </p:txBody>
        </p:sp>
      </p:grpSp>
      <p:sp>
        <p:nvSpPr>
          <p:cNvPr id="59411" name="Rectangle 30"/>
          <p:cNvSpPr>
            <a:spLocks noChangeArrowheads="1"/>
          </p:cNvSpPr>
          <p:nvPr/>
        </p:nvSpPr>
        <p:spPr bwMode="auto">
          <a:xfrm>
            <a:off x="6259513" y="3008288"/>
            <a:ext cx="381000" cy="152400"/>
          </a:xfrm>
          <a:prstGeom prst="rect">
            <a:avLst/>
          </a:prstGeom>
          <a:solidFill>
            <a:schemeClr val="bg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Calibri" charset="0"/>
            </a:endParaRPr>
          </a:p>
        </p:txBody>
      </p:sp>
      <p:sp>
        <p:nvSpPr>
          <p:cNvPr id="59412" name="Line 31"/>
          <p:cNvSpPr>
            <a:spLocks noChangeShapeType="1"/>
          </p:cNvSpPr>
          <p:nvPr/>
        </p:nvSpPr>
        <p:spPr bwMode="auto">
          <a:xfrm flipV="1">
            <a:off x="6683375" y="3049563"/>
            <a:ext cx="373063" cy="14287"/>
          </a:xfrm>
          <a:prstGeom prst="line">
            <a:avLst/>
          </a:prstGeom>
          <a:noFill/>
          <a:ln w="7620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5" name="Group 33"/>
          <p:cNvGrpSpPr>
            <a:grpSpLocks/>
          </p:cNvGrpSpPr>
          <p:nvPr/>
        </p:nvGrpSpPr>
        <p:grpSpPr bwMode="auto">
          <a:xfrm>
            <a:off x="4248150" y="2162150"/>
            <a:ext cx="3981450" cy="2867025"/>
            <a:chOff x="2676" y="1668"/>
            <a:chExt cx="2508" cy="1806"/>
          </a:xfrm>
        </p:grpSpPr>
        <p:sp>
          <p:nvSpPr>
            <p:cNvPr id="59416" name="Text Box 34"/>
            <p:cNvSpPr txBox="1">
              <a:spLocks noChangeArrowheads="1"/>
            </p:cNvSpPr>
            <p:nvPr/>
          </p:nvSpPr>
          <p:spPr bwMode="auto">
            <a:xfrm>
              <a:off x="2676" y="2917"/>
              <a:ext cx="19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0</a:t>
              </a:r>
            </a:p>
          </p:txBody>
        </p:sp>
        <p:grpSp>
          <p:nvGrpSpPr>
            <p:cNvPr id="59417" name="Group 35"/>
            <p:cNvGrpSpPr>
              <a:grpSpLocks/>
            </p:cNvGrpSpPr>
            <p:nvPr/>
          </p:nvGrpSpPr>
          <p:grpSpPr bwMode="auto">
            <a:xfrm>
              <a:off x="2678" y="1668"/>
              <a:ext cx="2506" cy="1806"/>
              <a:chOff x="2678" y="1668"/>
              <a:chExt cx="2506" cy="1806"/>
            </a:xfrm>
          </p:grpSpPr>
          <p:sp>
            <p:nvSpPr>
              <p:cNvPr id="59418" name="Text Box 36"/>
              <p:cNvSpPr txBox="1">
                <a:spLocks noChangeArrowheads="1"/>
              </p:cNvSpPr>
              <p:nvPr/>
            </p:nvSpPr>
            <p:spPr bwMode="auto">
              <a:xfrm>
                <a:off x="3819" y="1668"/>
                <a:ext cx="19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X</a:t>
                </a:r>
              </a:p>
            </p:txBody>
          </p:sp>
          <p:sp>
            <p:nvSpPr>
              <p:cNvPr id="59419" name="Text Box 37"/>
              <p:cNvSpPr txBox="1">
                <a:spLocks noChangeArrowheads="1"/>
              </p:cNvSpPr>
              <p:nvPr/>
            </p:nvSpPr>
            <p:spPr bwMode="auto">
              <a:xfrm>
                <a:off x="4971" y="1752"/>
                <a:ext cx="19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0</a:t>
                </a:r>
              </a:p>
            </p:txBody>
          </p:sp>
          <p:sp>
            <p:nvSpPr>
              <p:cNvPr id="59420" name="Text Box 38"/>
              <p:cNvSpPr txBox="1">
                <a:spLocks noChangeArrowheads="1"/>
              </p:cNvSpPr>
              <p:nvPr/>
            </p:nvSpPr>
            <p:spPr bwMode="auto">
              <a:xfrm>
                <a:off x="4994" y="3241"/>
                <a:ext cx="19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0</a:t>
                </a:r>
              </a:p>
            </p:txBody>
          </p:sp>
          <p:sp>
            <p:nvSpPr>
              <p:cNvPr id="59421" name="Text Box 39"/>
              <p:cNvSpPr txBox="1">
                <a:spLocks noChangeArrowheads="1"/>
              </p:cNvSpPr>
              <p:nvPr/>
            </p:nvSpPr>
            <p:spPr bwMode="auto">
              <a:xfrm>
                <a:off x="3491" y="3001"/>
                <a:ext cx="19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X</a:t>
                </a:r>
              </a:p>
            </p:txBody>
          </p:sp>
          <p:sp>
            <p:nvSpPr>
              <p:cNvPr id="59422" name="Text Box 40"/>
              <p:cNvSpPr txBox="1">
                <a:spLocks noChangeArrowheads="1"/>
              </p:cNvSpPr>
              <p:nvPr/>
            </p:nvSpPr>
            <p:spPr bwMode="auto">
              <a:xfrm>
                <a:off x="2678" y="2861"/>
                <a:ext cx="1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400">
                  <a:latin typeface="Calibri" charset="0"/>
                </a:endParaRPr>
              </a:p>
            </p:txBody>
          </p:sp>
        </p:grpSp>
      </p:grpSp>
      <p:sp>
        <p:nvSpPr>
          <p:cNvPr id="59415" name="Rectangle 41"/>
          <p:cNvSpPr>
            <a:spLocks noChangeArrowheads="1"/>
          </p:cNvSpPr>
          <p:nvPr/>
        </p:nvSpPr>
        <p:spPr bwMode="auto">
          <a:xfrm>
            <a:off x="76200" y="5488533"/>
            <a:ext cx="4648200" cy="641350"/>
          </a:xfrm>
          <a:prstGeom prst="rect">
            <a:avLst/>
          </a:prstGeom>
          <a:solidFill>
            <a:srgbClr val="C0C0C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a:spAutoFit/>
          </a:bodyPr>
          <a:lstStyle/>
          <a:p>
            <a:r>
              <a:rPr lang="en-US">
                <a:latin typeface="Calibri" charset="0"/>
              </a:rPr>
              <a:t>if MEM[PC]==J immediate26</a:t>
            </a:r>
          </a:p>
          <a:p>
            <a:r>
              <a:rPr lang="en-US">
                <a:latin typeface="Calibri" charset="0"/>
              </a:rPr>
              <a:t>    PC =</a:t>
            </a:r>
            <a:r>
              <a:rPr lang="en-US">
                <a:latin typeface="Calibri" charset="0"/>
                <a:sym typeface="Symbol" charset="0"/>
              </a:rPr>
              <a:t> { PC[31:28],</a:t>
            </a:r>
            <a:r>
              <a:rPr lang="en-US">
                <a:latin typeface="Calibri" charset="0"/>
              </a:rPr>
              <a:t> immediate26, 2</a:t>
            </a:r>
            <a:r>
              <a:rPr lang="ja-JP" altLang="en-US">
                <a:latin typeface="Calibri" charset="0"/>
              </a:rPr>
              <a:t>’</a:t>
            </a:r>
            <a:r>
              <a:rPr lang="en-US" altLang="ja-JP">
                <a:latin typeface="Calibri" charset="0"/>
              </a:rPr>
              <a:t>b00 }</a:t>
            </a:r>
            <a:endParaRPr lang="en-US">
              <a:latin typeface="Calibri" charset="0"/>
              <a:sym typeface="Symbol" charset="0"/>
            </a:endParaRPr>
          </a:p>
        </p:txBody>
      </p:sp>
      <p:sp>
        <p:nvSpPr>
          <p:cNvPr id="44" name="Slide Number Placeholder 3"/>
          <p:cNvSpPr>
            <a:spLocks noGrp="1"/>
          </p:cNvSpPr>
          <p:nvPr>
            <p:ph type="sldNum" sz="quarter" idx="11"/>
          </p:nvPr>
        </p:nvSpPr>
        <p:spPr>
          <a:xfrm>
            <a:off x="0" y="6597352"/>
            <a:ext cx="2895600" cy="26064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D90E8ED-D4D1-2B4D-B702-0546B27F103A}" type="slidenum">
              <a:rPr lang="en-US">
                <a:solidFill>
                  <a:srgbClr val="000000"/>
                </a:solidFill>
                <a:latin typeface="Garamond" charset="0"/>
                <a:cs typeface="Arial" charset="0"/>
              </a:rPr>
              <a:pPr eaLnBrk="1" hangingPunct="1"/>
              <a:t>31</a:t>
            </a:fld>
            <a:endParaRPr lang="en-US" dirty="0">
              <a:solidFill>
                <a:srgbClr val="000000"/>
              </a:solidFill>
              <a:latin typeface="Garamond"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1" grpId="0"/>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0" y="44624"/>
            <a:ext cx="9144000" cy="576064"/>
          </a:xfrm>
        </p:spPr>
        <p:txBody>
          <a:bodyPr>
            <a:normAutofit fontScale="90000"/>
          </a:bodyPr>
          <a:lstStyle/>
          <a:p>
            <a:r>
              <a:rPr lang="en-US" dirty="0">
                <a:latin typeface="Garamond" charset="0"/>
              </a:rPr>
              <a:t>Conditional Branch Instructions</a:t>
            </a:r>
          </a:p>
        </p:txBody>
      </p:sp>
      <p:sp>
        <p:nvSpPr>
          <p:cNvPr id="60419" name="Content Placeholder 2"/>
          <p:cNvSpPr>
            <a:spLocks noGrp="1"/>
          </p:cNvSpPr>
          <p:nvPr>
            <p:ph idx="1"/>
          </p:nvPr>
        </p:nvSpPr>
        <p:spPr>
          <a:xfrm>
            <a:off x="228600" y="996950"/>
            <a:ext cx="8610600" cy="5194300"/>
          </a:xfrm>
        </p:spPr>
        <p:txBody>
          <a:bodyPr>
            <a:normAutofit fontScale="92500" lnSpcReduction="10000"/>
          </a:bodyPr>
          <a:lstStyle/>
          <a:p>
            <a:r>
              <a:rPr lang="en-US" dirty="0">
                <a:latin typeface="Tahoma" charset="0"/>
              </a:rPr>
              <a:t>Assembly (e.g., branch if equal)</a:t>
            </a:r>
          </a:p>
          <a:p>
            <a:pPr>
              <a:buFont typeface="Wingdings" charset="0"/>
              <a:buNone/>
            </a:pPr>
            <a:r>
              <a:rPr lang="en-US" dirty="0">
                <a:latin typeface="Tahoma" charset="0"/>
              </a:rPr>
              <a:t>		BEQ </a:t>
            </a:r>
            <a:r>
              <a:rPr lang="en-US" dirty="0" err="1">
                <a:latin typeface="Tahoma" charset="0"/>
              </a:rPr>
              <a:t>rs</a:t>
            </a:r>
            <a:r>
              <a:rPr lang="en-US" baseline="-25000" dirty="0" err="1">
                <a:latin typeface="Tahoma" charset="0"/>
              </a:rPr>
              <a:t>reg</a:t>
            </a:r>
            <a:r>
              <a:rPr lang="en-US" dirty="0">
                <a:latin typeface="Tahoma" charset="0"/>
              </a:rPr>
              <a:t> </a:t>
            </a:r>
            <a:r>
              <a:rPr lang="en-US" dirty="0" err="1">
                <a:latin typeface="Tahoma" charset="0"/>
              </a:rPr>
              <a:t>rt</a:t>
            </a:r>
            <a:r>
              <a:rPr lang="en-US" baseline="-25000" dirty="0" err="1">
                <a:latin typeface="Tahoma" charset="0"/>
              </a:rPr>
              <a:t>reg</a:t>
            </a:r>
            <a:r>
              <a:rPr lang="en-US" dirty="0">
                <a:latin typeface="Tahoma" charset="0"/>
              </a:rPr>
              <a:t> immediate</a:t>
            </a:r>
            <a:r>
              <a:rPr lang="en-US" baseline="-25000" dirty="0">
                <a:latin typeface="Tahoma" charset="0"/>
              </a:rPr>
              <a:t>16</a:t>
            </a:r>
            <a:endParaRPr lang="en-US" dirty="0">
              <a:latin typeface="Tahoma" charset="0"/>
            </a:endParaRPr>
          </a:p>
          <a:p>
            <a:endParaRPr lang="en-US" dirty="0">
              <a:latin typeface="Tahoma" charset="0"/>
            </a:endParaRPr>
          </a:p>
          <a:p>
            <a:r>
              <a:rPr lang="en-US" dirty="0">
                <a:latin typeface="Tahoma" charset="0"/>
              </a:rPr>
              <a:t>Machine encoding</a:t>
            </a:r>
          </a:p>
          <a:p>
            <a:endParaRPr lang="en-US" dirty="0">
              <a:latin typeface="Tahoma" charset="0"/>
            </a:endParaRPr>
          </a:p>
          <a:p>
            <a:endParaRPr lang="en-US" dirty="0">
              <a:latin typeface="Tahoma" charset="0"/>
            </a:endParaRPr>
          </a:p>
          <a:p>
            <a:endParaRPr lang="en-US" dirty="0">
              <a:latin typeface="Tahoma" charset="0"/>
            </a:endParaRPr>
          </a:p>
          <a:p>
            <a:r>
              <a:rPr lang="en-US" dirty="0">
                <a:latin typeface="Tahoma" charset="0"/>
              </a:rPr>
              <a:t>Semantics (assuming no branch delay slot)</a:t>
            </a:r>
          </a:p>
          <a:p>
            <a:pPr>
              <a:buFont typeface="Wingdings" charset="0"/>
              <a:buNone/>
            </a:pPr>
            <a:r>
              <a:rPr lang="en-US" dirty="0">
                <a:latin typeface="Tahoma" charset="0"/>
              </a:rPr>
              <a:t>	if MEM[PC]==BEQ </a:t>
            </a:r>
            <a:r>
              <a:rPr lang="en-US" dirty="0" err="1">
                <a:latin typeface="Tahoma" charset="0"/>
              </a:rPr>
              <a:t>rs</a:t>
            </a:r>
            <a:r>
              <a:rPr lang="en-US" dirty="0">
                <a:latin typeface="Tahoma" charset="0"/>
              </a:rPr>
              <a:t> </a:t>
            </a:r>
            <a:r>
              <a:rPr lang="en-US" dirty="0" err="1">
                <a:latin typeface="Tahoma" charset="0"/>
              </a:rPr>
              <a:t>rt</a:t>
            </a:r>
            <a:r>
              <a:rPr lang="en-US" dirty="0">
                <a:latin typeface="Tahoma" charset="0"/>
              </a:rPr>
              <a:t> immediate</a:t>
            </a:r>
            <a:r>
              <a:rPr lang="en-US" baseline="-25000" dirty="0">
                <a:latin typeface="Tahoma" charset="0"/>
              </a:rPr>
              <a:t>16</a:t>
            </a:r>
            <a:endParaRPr lang="en-US" dirty="0">
              <a:latin typeface="Tahoma" charset="0"/>
            </a:endParaRPr>
          </a:p>
          <a:p>
            <a:pPr lvl="2">
              <a:buFontTx/>
              <a:buNone/>
            </a:pPr>
            <a:r>
              <a:rPr lang="en-US" dirty="0">
                <a:latin typeface="Tahoma" charset="0"/>
                <a:ea typeface="ＭＳ Ｐゴシック" charset="0"/>
              </a:rPr>
              <a:t>target = PC + 4 + sign-extend(immediate) x 4 </a:t>
            </a:r>
            <a:endParaRPr lang="en-US" dirty="0">
              <a:solidFill>
                <a:schemeClr val="bg2"/>
              </a:solidFill>
              <a:latin typeface="Tahoma" charset="0"/>
              <a:ea typeface="ＭＳ Ｐゴシック" charset="0"/>
            </a:endParaRPr>
          </a:p>
          <a:p>
            <a:pPr lvl="2">
              <a:buFontTx/>
              <a:buNone/>
            </a:pPr>
            <a:r>
              <a:rPr lang="en-US" dirty="0">
                <a:latin typeface="Tahoma" charset="0"/>
                <a:ea typeface="ＭＳ Ｐゴシック" charset="0"/>
              </a:rPr>
              <a:t>if GPR[</a:t>
            </a:r>
            <a:r>
              <a:rPr lang="en-US" dirty="0" err="1">
                <a:latin typeface="Tahoma" charset="0"/>
                <a:ea typeface="ＭＳ Ｐゴシック" charset="0"/>
              </a:rPr>
              <a:t>rs</a:t>
            </a:r>
            <a:r>
              <a:rPr lang="en-US" dirty="0">
                <a:latin typeface="Tahoma" charset="0"/>
                <a:ea typeface="ＭＳ Ｐゴシック" charset="0"/>
              </a:rPr>
              <a:t>]==GPR[</a:t>
            </a:r>
            <a:r>
              <a:rPr lang="en-US" dirty="0" err="1">
                <a:latin typeface="Tahoma" charset="0"/>
                <a:ea typeface="ＭＳ Ｐゴシック" charset="0"/>
              </a:rPr>
              <a:t>rt</a:t>
            </a:r>
            <a:r>
              <a:rPr lang="en-US" dirty="0">
                <a:latin typeface="Tahoma" charset="0"/>
                <a:ea typeface="ＭＳ Ｐゴシック" charset="0"/>
              </a:rPr>
              <a:t>] then 	PC </a:t>
            </a:r>
            <a:r>
              <a:rPr lang="en-US" dirty="0">
                <a:latin typeface="Tahoma" charset="0"/>
                <a:ea typeface="ＭＳ Ｐゴシック" charset="0"/>
                <a:sym typeface="Symbol" charset="0"/>
              </a:rPr>
              <a:t> </a:t>
            </a:r>
            <a:r>
              <a:rPr lang="en-US" dirty="0">
                <a:latin typeface="Tahoma" charset="0"/>
                <a:ea typeface="ＭＳ Ｐゴシック" charset="0"/>
              </a:rPr>
              <a:t>target</a:t>
            </a:r>
          </a:p>
          <a:p>
            <a:pPr lvl="2">
              <a:buFontTx/>
              <a:buNone/>
            </a:pPr>
            <a:r>
              <a:rPr lang="en-US" dirty="0">
                <a:latin typeface="Tahoma" charset="0"/>
                <a:ea typeface="ＭＳ Ｐゴシック" charset="0"/>
                <a:sym typeface="Symbol" charset="0"/>
              </a:rPr>
              <a:t>				else 	PC  PC + 4</a:t>
            </a:r>
          </a:p>
          <a:p>
            <a:endParaRPr lang="en-US" dirty="0">
              <a:latin typeface="Tahoma" charset="0"/>
            </a:endParaRPr>
          </a:p>
        </p:txBody>
      </p:sp>
      <p:sp>
        <p:nvSpPr>
          <p:cNvPr id="6042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3C980B6-D62C-2D48-9607-A0401F30877B}" type="slidenum">
              <a:rPr lang="en-US">
                <a:solidFill>
                  <a:srgbClr val="000000"/>
                </a:solidFill>
                <a:latin typeface="Garamond" charset="0"/>
                <a:cs typeface="Arial" charset="0"/>
              </a:rPr>
              <a:pPr eaLnBrk="1" hangingPunct="1"/>
              <a:t>32</a:t>
            </a:fld>
            <a:endParaRPr lang="en-US">
              <a:solidFill>
                <a:srgbClr val="000000"/>
              </a:solidFill>
              <a:latin typeface="Garamond" charset="0"/>
              <a:cs typeface="Arial" charset="0"/>
            </a:endParaRPr>
          </a:p>
        </p:txBody>
      </p:sp>
      <p:sp>
        <p:nvSpPr>
          <p:cNvPr id="60421" name="Rectangle 5"/>
          <p:cNvSpPr>
            <a:spLocks noChangeArrowheads="1"/>
          </p:cNvSpPr>
          <p:nvPr/>
        </p:nvSpPr>
        <p:spPr bwMode="auto">
          <a:xfrm>
            <a:off x="1600200" y="3149600"/>
            <a:ext cx="11430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BEQ</a:t>
            </a:r>
          </a:p>
          <a:p>
            <a:r>
              <a:rPr lang="en-US" sz="1600">
                <a:latin typeface="Calibri" charset="0"/>
              </a:rPr>
              <a:t>6-bit</a:t>
            </a:r>
          </a:p>
        </p:txBody>
      </p:sp>
      <p:sp>
        <p:nvSpPr>
          <p:cNvPr id="60422" name="Rectangle 6"/>
          <p:cNvSpPr>
            <a:spLocks noChangeArrowheads="1"/>
          </p:cNvSpPr>
          <p:nvPr/>
        </p:nvSpPr>
        <p:spPr bwMode="auto">
          <a:xfrm>
            <a:off x="2743200" y="3149600"/>
            <a:ext cx="9906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rs</a:t>
            </a:r>
          </a:p>
          <a:p>
            <a:r>
              <a:rPr lang="en-US" sz="1600">
                <a:latin typeface="Calibri" charset="0"/>
              </a:rPr>
              <a:t>5-bit</a:t>
            </a:r>
          </a:p>
        </p:txBody>
      </p:sp>
      <p:sp>
        <p:nvSpPr>
          <p:cNvPr id="60423" name="Rectangle 7"/>
          <p:cNvSpPr>
            <a:spLocks noChangeArrowheads="1"/>
          </p:cNvSpPr>
          <p:nvPr/>
        </p:nvSpPr>
        <p:spPr bwMode="auto">
          <a:xfrm>
            <a:off x="3733800" y="3149600"/>
            <a:ext cx="9906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rt</a:t>
            </a:r>
          </a:p>
          <a:p>
            <a:r>
              <a:rPr lang="en-US" sz="1600">
                <a:latin typeface="Calibri" charset="0"/>
              </a:rPr>
              <a:t>5-bit</a:t>
            </a:r>
          </a:p>
        </p:txBody>
      </p:sp>
      <p:sp>
        <p:nvSpPr>
          <p:cNvPr id="60424" name="Rectangle 8"/>
          <p:cNvSpPr>
            <a:spLocks noChangeArrowheads="1"/>
          </p:cNvSpPr>
          <p:nvPr/>
        </p:nvSpPr>
        <p:spPr bwMode="auto">
          <a:xfrm>
            <a:off x="4724400" y="3149600"/>
            <a:ext cx="2819400" cy="304800"/>
          </a:xfrm>
          <a:prstGeom prst="rect">
            <a:avLst/>
          </a:prstGeom>
          <a:solidFill>
            <a:schemeClr val="bg1"/>
          </a:solidFill>
          <a:ln w="19050">
            <a:solidFill>
              <a:schemeClr val="tx1"/>
            </a:solidFill>
            <a:miter lim="800000"/>
            <a:headEnd/>
            <a:tailEnd/>
          </a:ln>
        </p:spPr>
        <p:txBody>
          <a:bodyPr wrap="none" tIns="0"/>
          <a:lstStyle/>
          <a:p>
            <a:r>
              <a:rPr lang="en-US" sz="2000">
                <a:latin typeface="Calibri" charset="0"/>
              </a:rPr>
              <a:t>immediate</a:t>
            </a:r>
          </a:p>
          <a:p>
            <a:r>
              <a:rPr lang="en-US" sz="1600">
                <a:latin typeface="Calibri" charset="0"/>
              </a:rPr>
              <a:t>16-bit</a:t>
            </a:r>
          </a:p>
        </p:txBody>
      </p:sp>
      <p:sp>
        <p:nvSpPr>
          <p:cNvPr id="60425" name="Text Box 9"/>
          <p:cNvSpPr txBox="1">
            <a:spLocks noChangeArrowheads="1"/>
          </p:cNvSpPr>
          <p:nvPr/>
        </p:nvSpPr>
        <p:spPr bwMode="auto">
          <a:xfrm>
            <a:off x="7869238" y="3019425"/>
            <a:ext cx="10350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a:latin typeface="Calibri" charset="0"/>
              </a:rPr>
              <a:t>I-type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0" y="44624"/>
            <a:ext cx="9144000" cy="576064"/>
          </a:xfrm>
        </p:spPr>
        <p:txBody>
          <a:bodyPr>
            <a:normAutofit fontScale="90000"/>
          </a:bodyPr>
          <a:lstStyle/>
          <a:p>
            <a:r>
              <a:rPr lang="en-US" sz="3600" dirty="0">
                <a:latin typeface="Garamond" charset="0"/>
              </a:rPr>
              <a:t>Conditional Branch </a:t>
            </a:r>
            <a:r>
              <a:rPr lang="en-US" sz="3600" dirty="0" err="1">
                <a:latin typeface="Garamond" charset="0"/>
              </a:rPr>
              <a:t>Datapath</a:t>
            </a:r>
            <a:r>
              <a:rPr lang="en-US" sz="3600" dirty="0">
                <a:latin typeface="Garamond" charset="0"/>
              </a:rPr>
              <a:t> (For You to Fix)</a:t>
            </a:r>
          </a:p>
        </p:txBody>
      </p:sp>
      <p:sp>
        <p:nvSpPr>
          <p:cNvPr id="61444"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E005D9B-6335-A142-9E12-86BF16717B79}" type="slidenum">
              <a:rPr lang="en-US">
                <a:solidFill>
                  <a:srgbClr val="000000"/>
                </a:solidFill>
                <a:latin typeface="Garamond" charset="0"/>
                <a:cs typeface="Arial" charset="0"/>
              </a:rPr>
              <a:pPr eaLnBrk="1" hangingPunct="1"/>
              <a:t>33</a:t>
            </a:fld>
            <a:endParaRPr lang="en-US">
              <a:solidFill>
                <a:srgbClr val="000000"/>
              </a:solidFill>
              <a:latin typeface="Garamond" charset="0"/>
              <a:cs typeface="Arial" charset="0"/>
            </a:endParaRPr>
          </a:p>
        </p:txBody>
      </p:sp>
      <p:pic>
        <p:nvPicPr>
          <p:cNvPr id="61445" name="Picture 3" descr="F0510"/>
          <p:cNvPicPr>
            <a:picLocks noChangeAspect="1" noChangeArrowheads="1"/>
          </p:cNvPicPr>
          <p:nvPr/>
        </p:nvPicPr>
        <p:blipFill>
          <a:blip r:embed="rId2" cstate="print">
            <a:extLst>
              <a:ext uri="{28A0092B-C50C-407E-A947-70E740481C1C}">
                <a14:useLocalDpi xmlns:a14="http://schemas.microsoft.com/office/drawing/2010/main" val="0"/>
              </a:ext>
            </a:extLst>
          </a:blip>
          <a:srcRect l="12668"/>
          <a:stretch>
            <a:fillRect/>
          </a:stretch>
        </p:blipFill>
        <p:spPr bwMode="auto">
          <a:xfrm>
            <a:off x="3998913" y="1956024"/>
            <a:ext cx="4535487" cy="3821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46" name="Picture 4" descr="F05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038" y="1509936"/>
            <a:ext cx="3346450"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47" name="Freeform 5"/>
          <p:cNvSpPr>
            <a:spLocks/>
          </p:cNvSpPr>
          <p:nvPr/>
        </p:nvSpPr>
        <p:spPr bwMode="auto">
          <a:xfrm>
            <a:off x="984250" y="2881536"/>
            <a:ext cx="128588" cy="51435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en-US"/>
          </a:p>
        </p:txBody>
      </p:sp>
      <p:sp>
        <p:nvSpPr>
          <p:cNvPr id="61448" name="Line 6"/>
          <p:cNvSpPr>
            <a:spLocks noChangeShapeType="1"/>
          </p:cNvSpPr>
          <p:nvPr/>
        </p:nvSpPr>
        <p:spPr bwMode="auto">
          <a:xfrm>
            <a:off x="1084263" y="1519461"/>
            <a:ext cx="0" cy="1447800"/>
          </a:xfrm>
          <a:prstGeom prst="line">
            <a:avLst/>
          </a:prstGeom>
          <a:noFill/>
          <a:ln w="57150">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449" name="Freeform 7"/>
          <p:cNvSpPr>
            <a:spLocks/>
          </p:cNvSpPr>
          <p:nvPr/>
        </p:nvSpPr>
        <p:spPr bwMode="auto">
          <a:xfrm>
            <a:off x="822325" y="1524224"/>
            <a:ext cx="304800" cy="1509712"/>
          </a:xfrm>
          <a:custGeom>
            <a:avLst/>
            <a:gdLst>
              <a:gd name="T0" fmla="*/ 2147483647 w 192"/>
              <a:gd name="T1" fmla="*/ 0 h 912"/>
              <a:gd name="T2" fmla="*/ 0 w 192"/>
              <a:gd name="T3" fmla="*/ 0 h 912"/>
              <a:gd name="T4" fmla="*/ 0 w 192"/>
              <a:gd name="T5" fmla="*/ 2147483647 h 912"/>
              <a:gd name="T6" fmla="*/ 2147483647 w 192"/>
              <a:gd name="T7" fmla="*/ 2147483647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0" y="0"/>
                </a:lnTo>
                <a:lnTo>
                  <a:pt x="0" y="912"/>
                </a:lnTo>
                <a:lnTo>
                  <a:pt x="96" y="912"/>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450" name="Line 8"/>
          <p:cNvSpPr>
            <a:spLocks noChangeShapeType="1"/>
          </p:cNvSpPr>
          <p:nvPr/>
        </p:nvSpPr>
        <p:spPr bwMode="auto">
          <a:xfrm flipH="1">
            <a:off x="1047750" y="2421161"/>
            <a:ext cx="0" cy="514350"/>
          </a:xfrm>
          <a:prstGeom prst="line">
            <a:avLst/>
          </a:prstGeom>
          <a:noFill/>
          <a:ln w="19050">
            <a:solidFill>
              <a:srgbClr val="FF99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451" name="Text Box 9"/>
          <p:cNvSpPr txBox="1">
            <a:spLocks noChangeArrowheads="1"/>
          </p:cNvSpPr>
          <p:nvPr/>
        </p:nvSpPr>
        <p:spPr bwMode="auto">
          <a:xfrm>
            <a:off x="1062038" y="2383061"/>
            <a:ext cx="5349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PCSrc</a:t>
            </a:r>
          </a:p>
        </p:txBody>
      </p:sp>
      <p:sp>
        <p:nvSpPr>
          <p:cNvPr id="61452" name="Freeform 10"/>
          <p:cNvSpPr>
            <a:spLocks/>
          </p:cNvSpPr>
          <p:nvPr/>
        </p:nvSpPr>
        <p:spPr bwMode="auto">
          <a:xfrm>
            <a:off x="533400" y="1052736"/>
            <a:ext cx="7010400" cy="2085975"/>
          </a:xfrm>
          <a:custGeom>
            <a:avLst/>
            <a:gdLst>
              <a:gd name="T0" fmla="*/ 2147483647 w 4416"/>
              <a:gd name="T1" fmla="*/ 2147483647 h 1314"/>
              <a:gd name="T2" fmla="*/ 2147483647 w 4416"/>
              <a:gd name="T3" fmla="*/ 0 h 1314"/>
              <a:gd name="T4" fmla="*/ 0 w 4416"/>
              <a:gd name="T5" fmla="*/ 0 h 1314"/>
              <a:gd name="T6" fmla="*/ 0 w 4416"/>
              <a:gd name="T7" fmla="*/ 2147483647 h 1314"/>
              <a:gd name="T8" fmla="*/ 2147483647 w 4416"/>
              <a:gd name="T9" fmla="*/ 2147483647 h 1314"/>
              <a:gd name="T10" fmla="*/ 0 60000 65536"/>
              <a:gd name="T11" fmla="*/ 0 60000 65536"/>
              <a:gd name="T12" fmla="*/ 0 60000 65536"/>
              <a:gd name="T13" fmla="*/ 0 60000 65536"/>
              <a:gd name="T14" fmla="*/ 0 60000 65536"/>
              <a:gd name="T15" fmla="*/ 0 w 4416"/>
              <a:gd name="T16" fmla="*/ 0 h 1314"/>
              <a:gd name="T17" fmla="*/ 4416 w 4416"/>
              <a:gd name="T18" fmla="*/ 1314 h 1314"/>
            </a:gdLst>
            <a:ahLst/>
            <a:cxnLst>
              <a:cxn ang="T10">
                <a:pos x="T0" y="T1"/>
              </a:cxn>
              <a:cxn ang="T11">
                <a:pos x="T2" y="T3"/>
              </a:cxn>
              <a:cxn ang="T12">
                <a:pos x="T4" y="T5"/>
              </a:cxn>
              <a:cxn ang="T13">
                <a:pos x="T6" y="T7"/>
              </a:cxn>
              <a:cxn ang="T14">
                <a:pos x="T8" y="T9"/>
              </a:cxn>
            </a:cxnLst>
            <a:rect l="T15" t="T16" r="T17" b="T18"/>
            <a:pathLst>
              <a:path w="4416" h="1314">
                <a:moveTo>
                  <a:pt x="4416" y="960"/>
                </a:moveTo>
                <a:lnTo>
                  <a:pt x="4416" y="0"/>
                </a:lnTo>
                <a:lnTo>
                  <a:pt x="0" y="0"/>
                </a:lnTo>
                <a:lnTo>
                  <a:pt x="0" y="1314"/>
                </a:lnTo>
                <a:lnTo>
                  <a:pt x="282" y="1314"/>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460" name="Freeform 12"/>
          <p:cNvSpPr>
            <a:spLocks/>
          </p:cNvSpPr>
          <p:nvPr/>
        </p:nvSpPr>
        <p:spPr bwMode="auto">
          <a:xfrm>
            <a:off x="1341438" y="3110136"/>
            <a:ext cx="304800" cy="990600"/>
          </a:xfrm>
          <a:custGeom>
            <a:avLst/>
            <a:gdLst>
              <a:gd name="T0" fmla="*/ 192 w 192"/>
              <a:gd name="T1" fmla="*/ 0 h 624"/>
              <a:gd name="T2" fmla="*/ 192 w 192"/>
              <a:gd name="T3" fmla="*/ 624 h 624"/>
              <a:gd name="T4" fmla="*/ 0 w 192"/>
              <a:gd name="T5" fmla="*/ 624 h 624"/>
              <a:gd name="T6" fmla="*/ 0 60000 65536"/>
              <a:gd name="T7" fmla="*/ 0 60000 65536"/>
              <a:gd name="T8" fmla="*/ 0 60000 65536"/>
              <a:gd name="T9" fmla="*/ 0 w 192"/>
              <a:gd name="T10" fmla="*/ 0 h 624"/>
              <a:gd name="T11" fmla="*/ 192 w 192"/>
              <a:gd name="T12" fmla="*/ 624 h 624"/>
            </a:gdLst>
            <a:ahLst/>
            <a:cxnLst>
              <a:cxn ang="T6">
                <a:pos x="T0" y="T1"/>
              </a:cxn>
              <a:cxn ang="T7">
                <a:pos x="T2" y="T3"/>
              </a:cxn>
              <a:cxn ang="T8">
                <a:pos x="T4" y="T5"/>
              </a:cxn>
            </a:cxnLst>
            <a:rect l="T9" t="T10" r="T11" b="T12"/>
            <a:pathLst>
              <a:path w="192" h="624">
                <a:moveTo>
                  <a:pt x="192" y="0"/>
                </a:moveTo>
                <a:lnTo>
                  <a:pt x="192" y="624"/>
                </a:lnTo>
                <a:lnTo>
                  <a:pt x="0" y="624"/>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61461" name="Group 13"/>
          <p:cNvGrpSpPr>
            <a:grpSpLocks/>
          </p:cNvGrpSpPr>
          <p:nvPr/>
        </p:nvGrpSpPr>
        <p:grpSpPr bwMode="auto">
          <a:xfrm>
            <a:off x="347663" y="3240311"/>
            <a:ext cx="5880100" cy="2825750"/>
            <a:chOff x="219" y="2194"/>
            <a:chExt cx="3704" cy="1780"/>
          </a:xfrm>
        </p:grpSpPr>
        <p:sp>
          <p:nvSpPr>
            <p:cNvPr id="61462" name="Oval 14"/>
            <p:cNvSpPr>
              <a:spLocks noChangeArrowheads="1"/>
            </p:cNvSpPr>
            <p:nvPr/>
          </p:nvSpPr>
          <p:spPr bwMode="auto">
            <a:xfrm>
              <a:off x="567" y="2585"/>
              <a:ext cx="288" cy="288"/>
            </a:xfrm>
            <a:prstGeom prst="ellipse">
              <a:avLst/>
            </a:prstGeom>
            <a:solidFill>
              <a:schemeClr val="bg1"/>
            </a:solidFill>
            <a:ln w="19050">
              <a:solidFill>
                <a:schemeClr val="tx1"/>
              </a:solidFill>
              <a:round/>
              <a:headEnd/>
              <a:tailEnd/>
            </a:ln>
          </p:spPr>
          <p:txBody>
            <a:bodyPr wrap="none" anchor="ctr"/>
            <a:lstStyle/>
            <a:p>
              <a:pPr algn="ctr"/>
              <a:r>
                <a:rPr lang="en-US" sz="1000" dirty="0" err="1">
                  <a:latin typeface="Calibri" charset="0"/>
                </a:rPr>
                <a:t>concat</a:t>
              </a:r>
              <a:endParaRPr lang="en-US" sz="1000" dirty="0">
                <a:latin typeface="Calibri" charset="0"/>
              </a:endParaRPr>
            </a:p>
          </p:txBody>
        </p:sp>
        <p:sp>
          <p:nvSpPr>
            <p:cNvPr id="61463" name="Freeform 15"/>
            <p:cNvSpPr>
              <a:spLocks/>
            </p:cNvSpPr>
            <p:nvPr/>
          </p:nvSpPr>
          <p:spPr bwMode="auto">
            <a:xfrm>
              <a:off x="701" y="2448"/>
              <a:ext cx="1584" cy="624"/>
            </a:xfrm>
            <a:custGeom>
              <a:avLst/>
              <a:gdLst>
                <a:gd name="T0" fmla="*/ 1584 w 1584"/>
                <a:gd name="T1" fmla="*/ 0 h 624"/>
                <a:gd name="T2" fmla="*/ 1584 w 1584"/>
                <a:gd name="T3" fmla="*/ 624 h 624"/>
                <a:gd name="T4" fmla="*/ 0 w 1584"/>
                <a:gd name="T5" fmla="*/ 624 h 624"/>
                <a:gd name="T6" fmla="*/ 0 w 1584"/>
                <a:gd name="T7" fmla="*/ 432 h 624"/>
                <a:gd name="T8" fmla="*/ 0 60000 65536"/>
                <a:gd name="T9" fmla="*/ 0 60000 65536"/>
                <a:gd name="T10" fmla="*/ 0 60000 65536"/>
                <a:gd name="T11" fmla="*/ 0 60000 65536"/>
                <a:gd name="T12" fmla="*/ 0 w 1584"/>
                <a:gd name="T13" fmla="*/ 0 h 624"/>
                <a:gd name="T14" fmla="*/ 1584 w 1584"/>
                <a:gd name="T15" fmla="*/ 624 h 624"/>
              </a:gdLst>
              <a:ahLst/>
              <a:cxnLst>
                <a:cxn ang="T8">
                  <a:pos x="T0" y="T1"/>
                </a:cxn>
                <a:cxn ang="T9">
                  <a:pos x="T2" y="T3"/>
                </a:cxn>
                <a:cxn ang="T10">
                  <a:pos x="T4" y="T5"/>
                </a:cxn>
                <a:cxn ang="T11">
                  <a:pos x="T6" y="T7"/>
                </a:cxn>
              </a:cxnLst>
              <a:rect l="T12" t="T13" r="T14" b="T15"/>
              <a:pathLst>
                <a:path w="1584" h="624">
                  <a:moveTo>
                    <a:pt x="1584" y="0"/>
                  </a:moveTo>
                  <a:lnTo>
                    <a:pt x="1584" y="624"/>
                  </a:lnTo>
                  <a:lnTo>
                    <a:pt x="0" y="624"/>
                  </a:lnTo>
                  <a:lnTo>
                    <a:pt x="0" y="432"/>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464" name="Freeform 16"/>
            <p:cNvSpPr>
              <a:spLocks/>
            </p:cNvSpPr>
            <p:nvPr/>
          </p:nvSpPr>
          <p:spPr bwMode="auto">
            <a:xfrm>
              <a:off x="518" y="2248"/>
              <a:ext cx="92" cy="494"/>
            </a:xfrm>
            <a:custGeom>
              <a:avLst/>
              <a:gdLst>
                <a:gd name="T0" fmla="*/ 23 w 96"/>
                <a:gd name="T1" fmla="*/ 141 h 534"/>
                <a:gd name="T2" fmla="*/ 0 w 96"/>
                <a:gd name="T3" fmla="*/ 142 h 534"/>
                <a:gd name="T4" fmla="*/ 0 w 96"/>
                <a:gd name="T5" fmla="*/ 0 h 534"/>
                <a:gd name="T6" fmla="*/ 48 w 96"/>
                <a:gd name="T7" fmla="*/ 0 h 534"/>
                <a:gd name="T8" fmla="*/ 0 60000 65536"/>
                <a:gd name="T9" fmla="*/ 0 60000 65536"/>
                <a:gd name="T10" fmla="*/ 0 60000 65536"/>
                <a:gd name="T11" fmla="*/ 0 60000 65536"/>
                <a:gd name="T12" fmla="*/ 0 w 96"/>
                <a:gd name="T13" fmla="*/ 0 h 534"/>
                <a:gd name="T14" fmla="*/ 96 w 96"/>
                <a:gd name="T15" fmla="*/ 534 h 534"/>
              </a:gdLst>
              <a:ahLst/>
              <a:cxnLst>
                <a:cxn ang="T8">
                  <a:pos x="T0" y="T1"/>
                </a:cxn>
                <a:cxn ang="T9">
                  <a:pos x="T2" y="T3"/>
                </a:cxn>
                <a:cxn ang="T10">
                  <a:pos x="T4" y="T5"/>
                </a:cxn>
                <a:cxn ang="T11">
                  <a:pos x="T6" y="T7"/>
                </a:cxn>
              </a:cxnLst>
              <a:rect l="T12" t="T13" r="T14" b="T15"/>
              <a:pathLst>
                <a:path w="96" h="534">
                  <a:moveTo>
                    <a:pt x="44" y="528"/>
                  </a:moveTo>
                  <a:lnTo>
                    <a:pt x="0" y="534"/>
                  </a:lnTo>
                  <a:lnTo>
                    <a:pt x="0" y="0"/>
                  </a:lnTo>
                  <a:lnTo>
                    <a:pt x="96" y="0"/>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1465" name="Oval 17"/>
            <p:cNvSpPr>
              <a:spLocks noChangeArrowheads="1"/>
            </p:cNvSpPr>
            <p:nvPr/>
          </p:nvSpPr>
          <p:spPr bwMode="auto">
            <a:xfrm>
              <a:off x="2261" y="2406"/>
              <a:ext cx="48" cy="48"/>
            </a:xfrm>
            <a:prstGeom prst="ellipse">
              <a:avLst/>
            </a:prstGeom>
            <a:solidFill>
              <a:schemeClr val="tx1"/>
            </a:solidFill>
            <a:ln>
              <a:noFill/>
            </a:ln>
            <a:extLst>
              <a:ext uri="{91240B29-F687-4f45-9708-019B960494DF}">
                <a14:hiddenLine xmlns="" xmlns:a14="http://schemas.microsoft.com/office/drawing/2010/main" w="19050">
                  <a:solidFill>
                    <a:srgbClr val="000000"/>
                  </a:solidFill>
                  <a:round/>
                  <a:headEnd/>
                  <a:tailEnd/>
                </a14:hiddenLine>
              </a:ext>
            </a:extLst>
          </p:spPr>
          <p:txBody>
            <a:bodyPr wrap="none" anchor="ctr"/>
            <a:lstStyle/>
            <a:p>
              <a:endParaRPr lang="en-US">
                <a:latin typeface="Calibri" charset="0"/>
              </a:endParaRPr>
            </a:p>
          </p:txBody>
        </p:sp>
        <p:sp>
          <p:nvSpPr>
            <p:cNvPr id="61466" name="Freeform 18"/>
            <p:cNvSpPr>
              <a:spLocks/>
            </p:cNvSpPr>
            <p:nvPr/>
          </p:nvSpPr>
          <p:spPr bwMode="auto">
            <a:xfrm>
              <a:off x="219" y="2194"/>
              <a:ext cx="3704" cy="1780"/>
            </a:xfrm>
            <a:custGeom>
              <a:avLst/>
              <a:gdLst>
                <a:gd name="T0" fmla="*/ 3704 w 3704"/>
                <a:gd name="T1" fmla="*/ 234 h 1780"/>
                <a:gd name="T2" fmla="*/ 3704 w 3704"/>
                <a:gd name="T3" fmla="*/ 1780 h 1780"/>
                <a:gd name="T4" fmla="*/ 0 w 3704"/>
                <a:gd name="T5" fmla="*/ 1780 h 1780"/>
                <a:gd name="T6" fmla="*/ 0 w 3704"/>
                <a:gd name="T7" fmla="*/ 1 h 1780"/>
                <a:gd name="T8" fmla="*/ 393 w 3704"/>
                <a:gd name="T9" fmla="*/ 0 h 1780"/>
                <a:gd name="T10" fmla="*/ 0 60000 65536"/>
                <a:gd name="T11" fmla="*/ 0 60000 65536"/>
                <a:gd name="T12" fmla="*/ 0 60000 65536"/>
                <a:gd name="T13" fmla="*/ 0 60000 65536"/>
                <a:gd name="T14" fmla="*/ 0 60000 65536"/>
                <a:gd name="T15" fmla="*/ 0 w 3704"/>
                <a:gd name="T16" fmla="*/ 0 h 1780"/>
                <a:gd name="T17" fmla="*/ 3704 w 3704"/>
                <a:gd name="T18" fmla="*/ 1780 h 1780"/>
              </a:gdLst>
              <a:ahLst/>
              <a:cxnLst>
                <a:cxn ang="T10">
                  <a:pos x="T0" y="T1"/>
                </a:cxn>
                <a:cxn ang="T11">
                  <a:pos x="T2" y="T3"/>
                </a:cxn>
                <a:cxn ang="T12">
                  <a:pos x="T4" y="T5"/>
                </a:cxn>
                <a:cxn ang="T13">
                  <a:pos x="T6" y="T7"/>
                </a:cxn>
                <a:cxn ang="T14">
                  <a:pos x="T8" y="T9"/>
                </a:cxn>
              </a:cxnLst>
              <a:rect l="T15" t="T16" r="T17" b="T18"/>
              <a:pathLst>
                <a:path w="3704" h="1780">
                  <a:moveTo>
                    <a:pt x="3704" y="234"/>
                  </a:moveTo>
                  <a:lnTo>
                    <a:pt x="3704" y="1780"/>
                  </a:lnTo>
                  <a:lnTo>
                    <a:pt x="0" y="1780"/>
                  </a:lnTo>
                  <a:lnTo>
                    <a:pt x="0" y="1"/>
                  </a:lnTo>
                  <a:lnTo>
                    <a:pt x="393" y="0"/>
                  </a:lnTo>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
        <p:nvSpPr>
          <p:cNvPr id="61454" name="Text Box 19"/>
          <p:cNvSpPr txBox="1">
            <a:spLocks noChangeArrowheads="1"/>
          </p:cNvSpPr>
          <p:nvPr/>
        </p:nvSpPr>
        <p:spPr bwMode="auto">
          <a:xfrm>
            <a:off x="4957763" y="4867499"/>
            <a:ext cx="3016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0</a:t>
            </a:r>
          </a:p>
        </p:txBody>
      </p:sp>
      <p:sp>
        <p:nvSpPr>
          <p:cNvPr id="61455" name="Text Box 20"/>
          <p:cNvSpPr txBox="1">
            <a:spLocks noChangeArrowheads="1"/>
          </p:cNvSpPr>
          <p:nvPr/>
        </p:nvSpPr>
        <p:spPr bwMode="auto">
          <a:xfrm>
            <a:off x="6824663" y="2962499"/>
            <a:ext cx="5175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accent1"/>
                </a:solidFill>
                <a:latin typeface="Calibri" charset="0"/>
              </a:rPr>
              <a:t>sub</a:t>
            </a:r>
          </a:p>
        </p:txBody>
      </p:sp>
      <p:sp>
        <p:nvSpPr>
          <p:cNvPr id="61457" name="Text Box 22"/>
          <p:cNvSpPr txBox="1">
            <a:spLocks noChangeArrowheads="1"/>
          </p:cNvSpPr>
          <p:nvPr/>
        </p:nvSpPr>
        <p:spPr bwMode="auto">
          <a:xfrm>
            <a:off x="7167563" y="3919761"/>
            <a:ext cx="292100" cy="138113"/>
          </a:xfrm>
          <a:prstGeom prst="rect">
            <a:avLst/>
          </a:prstGeom>
          <a:solidFill>
            <a:schemeClr val="bg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900">
                <a:latin typeface="Calibri" charset="0"/>
              </a:rPr>
              <a:t>bcond</a:t>
            </a:r>
          </a:p>
        </p:txBody>
      </p:sp>
      <p:sp>
        <p:nvSpPr>
          <p:cNvPr id="61459" name="AutoShape 24"/>
          <p:cNvSpPr>
            <a:spLocks noChangeArrowheads="1"/>
          </p:cNvSpPr>
          <p:nvPr/>
        </p:nvSpPr>
        <p:spPr bwMode="auto">
          <a:xfrm flipH="1">
            <a:off x="4953000" y="1586136"/>
            <a:ext cx="838200" cy="609600"/>
          </a:xfrm>
          <a:prstGeom prst="lightningBolt">
            <a:avLst/>
          </a:prstGeom>
          <a:solidFill>
            <a:srgbClr val="C0C0C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r>
              <a:rPr lang="en-US">
                <a:latin typeface="Calibri" charset="0"/>
              </a:rPr>
              <a:t>watch out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0" y="44624"/>
            <a:ext cx="9144000" cy="576064"/>
          </a:xfrm>
        </p:spPr>
        <p:txBody>
          <a:bodyPr>
            <a:normAutofit fontScale="90000"/>
          </a:bodyPr>
          <a:lstStyle/>
          <a:p>
            <a:r>
              <a:rPr lang="en-US" dirty="0">
                <a:latin typeface="Garamond" charset="0"/>
              </a:rPr>
              <a:t>Putting It All Together</a:t>
            </a:r>
          </a:p>
        </p:txBody>
      </p:sp>
      <p:sp>
        <p:nvSpPr>
          <p:cNvPr id="6246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EAFC50-F962-E74F-83DE-90B15C460C71}" type="slidenum">
              <a:rPr lang="en-US">
                <a:solidFill>
                  <a:srgbClr val="000000"/>
                </a:solidFill>
                <a:latin typeface="Garamond" charset="0"/>
                <a:cs typeface="Arial" charset="0"/>
              </a:rPr>
              <a:pPr eaLnBrk="1" hangingPunct="1"/>
              <a:t>34</a:t>
            </a:fld>
            <a:endParaRPr lang="en-US">
              <a:solidFill>
                <a:srgbClr val="000000"/>
              </a:solidFill>
              <a:latin typeface="Garamond" charset="0"/>
              <a:cs typeface="Arial" charset="0"/>
            </a:endParaRPr>
          </a:p>
        </p:txBody>
      </p:sp>
      <p:pic>
        <p:nvPicPr>
          <p:cNvPr id="62469"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38" y="863699"/>
            <a:ext cx="8437562" cy="5019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470" name="Text Box 4"/>
          <p:cNvSpPr txBox="1">
            <a:spLocks noChangeArrowheads="1"/>
          </p:cNvSpPr>
          <p:nvPr/>
        </p:nvSpPr>
        <p:spPr bwMode="auto">
          <a:xfrm>
            <a:off x="7569200" y="2011462"/>
            <a:ext cx="12128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PCSrc</a:t>
            </a:r>
            <a:r>
              <a:rPr lang="en-US" sz="1200" baseline="-25000">
                <a:solidFill>
                  <a:srgbClr val="FF9900"/>
                </a:solidFill>
                <a:latin typeface="Calibri" charset="0"/>
              </a:rPr>
              <a:t>2</a:t>
            </a:r>
            <a:r>
              <a:rPr lang="en-US" sz="1200">
                <a:solidFill>
                  <a:srgbClr val="FF9900"/>
                </a:solidFill>
                <a:latin typeface="Calibri" charset="0"/>
              </a:rPr>
              <a:t>=Br Taken</a:t>
            </a:r>
            <a:endParaRPr lang="en-US" sz="1200" baseline="-25000">
              <a:solidFill>
                <a:srgbClr val="FF9900"/>
              </a:solidFill>
              <a:latin typeface="Calibri" charset="0"/>
            </a:endParaRPr>
          </a:p>
        </p:txBody>
      </p:sp>
      <p:sp>
        <p:nvSpPr>
          <p:cNvPr id="62471" name="Text Box 5"/>
          <p:cNvSpPr txBox="1">
            <a:spLocks noChangeArrowheads="1"/>
          </p:cNvSpPr>
          <p:nvPr/>
        </p:nvSpPr>
        <p:spPr bwMode="auto">
          <a:xfrm>
            <a:off x="7302500" y="836712"/>
            <a:ext cx="99853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sz="1200">
                <a:solidFill>
                  <a:srgbClr val="FF9900"/>
                </a:solidFill>
                <a:latin typeface="Calibri" charset="0"/>
              </a:rPr>
              <a:t>PCSrc</a:t>
            </a:r>
            <a:r>
              <a:rPr lang="en-US" sz="1200" baseline="-25000">
                <a:solidFill>
                  <a:srgbClr val="FF9900"/>
                </a:solidFill>
                <a:latin typeface="Calibri" charset="0"/>
              </a:rPr>
              <a:t>1</a:t>
            </a:r>
            <a:r>
              <a:rPr lang="en-US" sz="1200">
                <a:solidFill>
                  <a:srgbClr val="FF9900"/>
                </a:solidFill>
                <a:latin typeface="Calibri" charset="0"/>
              </a:rPr>
              <a:t>=Jump</a:t>
            </a:r>
            <a:endParaRPr lang="en-US" sz="1200" baseline="-25000">
              <a:solidFill>
                <a:srgbClr val="FF9900"/>
              </a:solidFill>
              <a:latin typeface="Calibri" charset="0"/>
            </a:endParaRPr>
          </a:p>
        </p:txBody>
      </p:sp>
      <p:sp>
        <p:nvSpPr>
          <p:cNvPr id="62472" name="Text Box 6"/>
          <p:cNvSpPr txBox="1">
            <a:spLocks noChangeArrowheads="1"/>
          </p:cNvSpPr>
          <p:nvPr/>
        </p:nvSpPr>
        <p:spPr bwMode="auto">
          <a:xfrm>
            <a:off x="6240463" y="4983262"/>
            <a:ext cx="10858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a:solidFill>
                  <a:srgbClr val="FF9900"/>
                </a:solidFill>
                <a:latin typeface="Calibri" charset="0"/>
              </a:rPr>
              <a:t>ALU operation</a:t>
            </a:r>
          </a:p>
        </p:txBody>
      </p:sp>
      <p:sp>
        <p:nvSpPr>
          <p:cNvPr id="62473" name="Text Box 7"/>
          <p:cNvSpPr txBox="1">
            <a:spLocks noChangeArrowheads="1"/>
          </p:cNvSpPr>
          <p:nvPr/>
        </p:nvSpPr>
        <p:spPr bwMode="auto">
          <a:xfrm>
            <a:off x="6408738" y="3864074"/>
            <a:ext cx="258762" cy="123825"/>
          </a:xfrm>
          <a:prstGeom prst="rect">
            <a:avLst/>
          </a:prstGeom>
          <a:solidFill>
            <a:schemeClr val="bg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800">
                <a:latin typeface="Calibri" charset="0"/>
              </a:rPr>
              <a:t>bcond</a:t>
            </a:r>
          </a:p>
        </p:txBody>
      </p:sp>
      <p:sp>
        <p:nvSpPr>
          <p:cNvPr id="62475" name="Text Box 9"/>
          <p:cNvSpPr txBox="1">
            <a:spLocks noChangeArrowheads="1"/>
          </p:cNvSpPr>
          <p:nvPr/>
        </p:nvSpPr>
        <p:spPr bwMode="auto">
          <a:xfrm>
            <a:off x="6948264" y="5949280"/>
            <a:ext cx="19145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dirty="0">
                <a:solidFill>
                  <a:srgbClr val="000000"/>
                </a:solidFill>
                <a:latin typeface="Calibri" charset="0"/>
              </a:rPr>
              <a:t>JAL, JR, JALR omitted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4276" y="116632"/>
            <a:ext cx="8915400" cy="468288"/>
          </a:xfrm>
        </p:spPr>
        <p:txBody>
          <a:bodyPr>
            <a:normAutofit fontScale="90000"/>
          </a:bodyPr>
          <a:lstStyle/>
          <a:p>
            <a:r>
              <a:rPr lang="en-US" dirty="0">
                <a:latin typeface="Garamond" charset="0"/>
              </a:rPr>
              <a:t>A Very Basic Instruction Processing Engine</a:t>
            </a:r>
          </a:p>
        </p:txBody>
      </p:sp>
      <p:sp>
        <p:nvSpPr>
          <p:cNvPr id="3" name="Content Placeholder 2"/>
          <p:cNvSpPr>
            <a:spLocks noGrp="1"/>
          </p:cNvSpPr>
          <p:nvPr>
            <p:ph idx="1"/>
          </p:nvPr>
        </p:nvSpPr>
        <p:spPr>
          <a:xfrm>
            <a:off x="228600" y="996950"/>
            <a:ext cx="8610600" cy="5194300"/>
          </a:xfrm>
        </p:spPr>
        <p:txBody>
          <a:bodyPr>
            <a:normAutofit fontScale="92500" lnSpcReduction="10000"/>
          </a:bodyPr>
          <a:lstStyle/>
          <a:p>
            <a:r>
              <a:rPr lang="en-US" dirty="0">
                <a:solidFill>
                  <a:srgbClr val="FF0000"/>
                </a:solidFill>
                <a:latin typeface="Tahoma" charset="0"/>
              </a:rPr>
              <a:t>Each instruction takes a single clock cycle to execute</a:t>
            </a:r>
          </a:p>
          <a:p>
            <a:r>
              <a:rPr lang="en-US" dirty="0">
                <a:solidFill>
                  <a:srgbClr val="FF0000"/>
                </a:solidFill>
                <a:latin typeface="Tahoma" charset="0"/>
              </a:rPr>
              <a:t>Only combinational logic is used to implement instruction execution </a:t>
            </a:r>
          </a:p>
          <a:p>
            <a:pPr lvl="1"/>
            <a:r>
              <a:rPr lang="en-US" i="1" dirty="0">
                <a:latin typeface="Tahoma" charset="0"/>
                <a:ea typeface="ＭＳ Ｐゴシック" charset="0"/>
              </a:rPr>
              <a:t>No intermediate, programmer-invisible state updates</a:t>
            </a:r>
          </a:p>
          <a:p>
            <a:pPr lvl="1"/>
            <a:endParaRPr lang="en-US" dirty="0">
              <a:latin typeface="Tahoma" charset="0"/>
              <a:ea typeface="ＭＳ Ｐゴシック" charset="0"/>
            </a:endParaRPr>
          </a:p>
          <a:p>
            <a:pPr algn="ctr">
              <a:buFont typeface="Wingdings" charset="0"/>
              <a:buNone/>
            </a:pPr>
            <a:r>
              <a:rPr lang="en-US" dirty="0">
                <a:solidFill>
                  <a:srgbClr val="0000FF"/>
                </a:solidFill>
                <a:latin typeface="Tahoma" charset="0"/>
              </a:rPr>
              <a:t>A = Architectural (programmer visible) state </a:t>
            </a:r>
          </a:p>
          <a:p>
            <a:pPr algn="ctr">
              <a:buFont typeface="Wingdings" charset="0"/>
              <a:buNone/>
            </a:pPr>
            <a:r>
              <a:rPr lang="en-US" dirty="0">
                <a:solidFill>
                  <a:srgbClr val="0000FF"/>
                </a:solidFill>
                <a:latin typeface="Tahoma" charset="0"/>
              </a:rPr>
              <a:t>at the beginning of a clock cycle</a:t>
            </a:r>
          </a:p>
          <a:p>
            <a:pPr algn="ctr">
              <a:buFont typeface="Wingdings" charset="0"/>
              <a:buNone/>
            </a:pPr>
            <a:endParaRPr lang="en-US" dirty="0">
              <a:latin typeface="Tahoma" charset="0"/>
            </a:endParaRPr>
          </a:p>
          <a:p>
            <a:pPr algn="ctr">
              <a:buFont typeface="Wingdings" charset="0"/>
              <a:buNone/>
            </a:pPr>
            <a:r>
              <a:rPr lang="en-US" dirty="0">
                <a:latin typeface="Tahoma" charset="0"/>
              </a:rPr>
              <a:t>Process instruction in one clock cycle</a:t>
            </a:r>
          </a:p>
          <a:p>
            <a:pPr algn="ctr">
              <a:buFont typeface="Wingdings" charset="0"/>
              <a:buNone/>
            </a:pPr>
            <a:endParaRPr lang="en-US" dirty="0">
              <a:solidFill>
                <a:srgbClr val="FF0000"/>
              </a:solidFill>
              <a:latin typeface="Tahoma" charset="0"/>
            </a:endParaRPr>
          </a:p>
          <a:p>
            <a:pPr algn="ctr">
              <a:buFont typeface="Wingdings" charset="0"/>
              <a:buNone/>
            </a:pPr>
            <a:r>
              <a:rPr lang="en-US" dirty="0">
                <a:solidFill>
                  <a:srgbClr val="FF0000"/>
                </a:solidFill>
                <a:latin typeface="Tahoma" charset="0"/>
              </a:rPr>
              <a:t>A’ = Architectural (programmer visible) state </a:t>
            </a:r>
          </a:p>
          <a:p>
            <a:pPr algn="ctr">
              <a:buFont typeface="Wingdings" charset="0"/>
              <a:buNone/>
            </a:pPr>
            <a:r>
              <a:rPr lang="en-US" dirty="0">
                <a:solidFill>
                  <a:srgbClr val="FF0000"/>
                </a:solidFill>
                <a:latin typeface="Tahoma" charset="0"/>
              </a:rPr>
              <a:t>at the end of a clock cycle</a:t>
            </a:r>
          </a:p>
          <a:p>
            <a:endParaRPr lang="en-US" dirty="0">
              <a:latin typeface="Tahoma" charset="0"/>
            </a:endParaRPr>
          </a:p>
        </p:txBody>
      </p:sp>
      <p:sp>
        <p:nvSpPr>
          <p:cNvPr id="2867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17A327A-8DAE-2E41-845B-54BFF98431BB}" type="slidenum">
              <a:rPr lang="en-US">
                <a:solidFill>
                  <a:srgbClr val="000000"/>
                </a:solidFill>
                <a:latin typeface="Garamond" charset="0"/>
                <a:cs typeface="Arial" charset="0"/>
              </a:rPr>
              <a:pPr eaLnBrk="1" hangingPunct="1"/>
              <a:t>4</a:t>
            </a:fld>
            <a:endParaRPr lang="en-US">
              <a:solidFill>
                <a:srgbClr val="000000"/>
              </a:solidFill>
              <a:latin typeface="Garamond" charset="0"/>
              <a:cs typeface="Arial" charset="0"/>
            </a:endParaRPr>
          </a:p>
        </p:txBody>
      </p:sp>
      <p:sp>
        <p:nvSpPr>
          <p:cNvPr id="5" name="Down Arrow 4"/>
          <p:cNvSpPr>
            <a:spLocks noChangeArrowheads="1"/>
          </p:cNvSpPr>
          <p:nvPr/>
        </p:nvSpPr>
        <p:spPr bwMode="auto">
          <a:xfrm>
            <a:off x="4419600" y="3886200"/>
            <a:ext cx="450850" cy="478904"/>
          </a:xfrm>
          <a:prstGeom prst="downArrow">
            <a:avLst>
              <a:gd name="adj1" fmla="val 50000"/>
              <a:gd name="adj2" fmla="val 50004"/>
            </a:avLst>
          </a:prstGeom>
          <a:solidFill>
            <a:srgbClr val="C0C0C0"/>
          </a:solidFill>
          <a:ln w="9525">
            <a:solidFill>
              <a:schemeClr val="tx1"/>
            </a:solidFill>
            <a:round/>
            <a:headEnd/>
            <a:tailEnd/>
          </a:ln>
        </p:spPr>
        <p:txBody>
          <a:bodyPr/>
          <a:lstStyle/>
          <a:p>
            <a:endParaRPr lang="en-US"/>
          </a:p>
        </p:txBody>
      </p:sp>
      <p:sp>
        <p:nvSpPr>
          <p:cNvPr id="6" name="Down Arrow 5"/>
          <p:cNvSpPr>
            <a:spLocks noChangeArrowheads="1"/>
          </p:cNvSpPr>
          <p:nvPr/>
        </p:nvSpPr>
        <p:spPr bwMode="auto">
          <a:xfrm>
            <a:off x="4425950" y="4770439"/>
            <a:ext cx="450850" cy="458761"/>
          </a:xfrm>
          <a:prstGeom prst="downArrow">
            <a:avLst>
              <a:gd name="adj1" fmla="val 50000"/>
              <a:gd name="adj2" fmla="val 50004"/>
            </a:avLst>
          </a:prstGeom>
          <a:solidFill>
            <a:srgbClr val="C0C0C0"/>
          </a:solidFill>
          <a:ln w="9525">
            <a:solidFill>
              <a:schemeClr val="tx1"/>
            </a:solidFill>
            <a:round/>
            <a:headEnd/>
            <a:tailEnd/>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35496" y="44624"/>
            <a:ext cx="9144000" cy="576064"/>
          </a:xfrm>
        </p:spPr>
        <p:txBody>
          <a:bodyPr>
            <a:noAutofit/>
          </a:bodyPr>
          <a:lstStyle/>
          <a:p>
            <a:r>
              <a:rPr lang="en-US" sz="3200" dirty="0">
                <a:latin typeface="Garamond" charset="0"/>
              </a:rPr>
              <a:t>Remember: Programmer Visible (Architectural) State</a:t>
            </a:r>
          </a:p>
        </p:txBody>
      </p:sp>
      <p:sp>
        <p:nvSpPr>
          <p:cNvPr id="40963" name="Slide Number Placeholder 3"/>
          <p:cNvSpPr>
            <a:spLocks noGrp="1"/>
          </p:cNvSpPr>
          <p:nvPr>
            <p:ph type="sldNum" sz="quarter" idx="11"/>
          </p:nvPr>
        </p:nvSpPr>
        <p:spPr>
          <a:xfrm>
            <a:off x="0" y="6597352"/>
            <a:ext cx="2895600" cy="26064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580ADB-9082-5449-AE09-3C48221BD8EA}" type="slidenum">
              <a:rPr lang="en-US" sz="1600">
                <a:solidFill>
                  <a:srgbClr val="000000"/>
                </a:solidFill>
                <a:latin typeface="Garamond" charset="0"/>
                <a:cs typeface="Arial" charset="0"/>
              </a:rPr>
              <a:pPr eaLnBrk="1" hangingPunct="1"/>
              <a:t>5</a:t>
            </a:fld>
            <a:endParaRPr lang="en-US" sz="1600">
              <a:solidFill>
                <a:srgbClr val="000000"/>
              </a:solidFill>
              <a:latin typeface="Garamond" charset="0"/>
              <a:cs typeface="Arial" charset="0"/>
            </a:endParaRPr>
          </a:p>
        </p:txBody>
      </p:sp>
      <p:sp>
        <p:nvSpPr>
          <p:cNvPr id="40964" name="Rectangle 3"/>
          <p:cNvSpPr>
            <a:spLocks noChangeArrowheads="1"/>
          </p:cNvSpPr>
          <p:nvPr/>
        </p:nvSpPr>
        <p:spPr bwMode="auto">
          <a:xfrm>
            <a:off x="1143000" y="1159074"/>
            <a:ext cx="2819400" cy="2971800"/>
          </a:xfrm>
          <a:prstGeom prst="rect">
            <a:avLst/>
          </a:prstGeom>
          <a:solidFill>
            <a:schemeClr val="bg1"/>
          </a:solidFill>
          <a:ln w="19050">
            <a:solidFill>
              <a:schemeClr val="tx1"/>
            </a:solidFill>
            <a:miter lim="800000"/>
            <a:headEnd/>
            <a:tailEnd/>
          </a:ln>
        </p:spPr>
        <p:txBody>
          <a:bodyPr wrap="none" anchor="ctr"/>
          <a:lstStyle/>
          <a:p>
            <a:endParaRPr lang="en-US">
              <a:latin typeface="Calibri" charset="0"/>
            </a:endParaRPr>
          </a:p>
        </p:txBody>
      </p:sp>
      <p:sp>
        <p:nvSpPr>
          <p:cNvPr id="40965" name="Rectangle 4"/>
          <p:cNvSpPr>
            <a:spLocks noChangeArrowheads="1"/>
          </p:cNvSpPr>
          <p:nvPr/>
        </p:nvSpPr>
        <p:spPr bwMode="auto">
          <a:xfrm>
            <a:off x="1143000" y="1159074"/>
            <a:ext cx="2819400" cy="290512"/>
          </a:xfrm>
          <a:prstGeom prst="rect">
            <a:avLst/>
          </a:prstGeom>
          <a:solidFill>
            <a:schemeClr val="bg1"/>
          </a:solidFill>
          <a:ln w="19050">
            <a:solidFill>
              <a:schemeClr val="tx1"/>
            </a:solidFill>
            <a:miter lim="800000"/>
            <a:headEnd/>
            <a:tailEnd/>
          </a:ln>
        </p:spPr>
        <p:txBody>
          <a:bodyPr wrap="none" anchor="ctr"/>
          <a:lstStyle/>
          <a:p>
            <a:r>
              <a:rPr lang="en-US">
                <a:latin typeface="Calibri" charset="0"/>
              </a:rPr>
              <a:t>M[0]</a:t>
            </a:r>
          </a:p>
        </p:txBody>
      </p:sp>
      <p:sp>
        <p:nvSpPr>
          <p:cNvPr id="40966" name="Rectangle 5"/>
          <p:cNvSpPr>
            <a:spLocks noChangeArrowheads="1"/>
          </p:cNvSpPr>
          <p:nvPr/>
        </p:nvSpPr>
        <p:spPr bwMode="auto">
          <a:xfrm>
            <a:off x="1143000" y="1449586"/>
            <a:ext cx="2819400" cy="288925"/>
          </a:xfrm>
          <a:prstGeom prst="rect">
            <a:avLst/>
          </a:prstGeom>
          <a:solidFill>
            <a:schemeClr val="bg1"/>
          </a:solidFill>
          <a:ln w="19050">
            <a:solidFill>
              <a:schemeClr val="tx1"/>
            </a:solidFill>
            <a:miter lim="800000"/>
            <a:headEnd/>
            <a:tailEnd/>
          </a:ln>
        </p:spPr>
        <p:txBody>
          <a:bodyPr wrap="none" anchor="ctr"/>
          <a:lstStyle/>
          <a:p>
            <a:r>
              <a:rPr lang="en-US">
                <a:latin typeface="Calibri" charset="0"/>
              </a:rPr>
              <a:t>M[1]</a:t>
            </a:r>
          </a:p>
        </p:txBody>
      </p:sp>
      <p:sp>
        <p:nvSpPr>
          <p:cNvPr id="40967" name="Rectangle 6"/>
          <p:cNvSpPr>
            <a:spLocks noChangeArrowheads="1"/>
          </p:cNvSpPr>
          <p:nvPr/>
        </p:nvSpPr>
        <p:spPr bwMode="auto">
          <a:xfrm>
            <a:off x="1143000" y="1738511"/>
            <a:ext cx="2819400" cy="290513"/>
          </a:xfrm>
          <a:prstGeom prst="rect">
            <a:avLst/>
          </a:prstGeom>
          <a:solidFill>
            <a:schemeClr val="bg1"/>
          </a:solidFill>
          <a:ln w="19050">
            <a:solidFill>
              <a:schemeClr val="tx1"/>
            </a:solidFill>
            <a:miter lim="800000"/>
            <a:headEnd/>
            <a:tailEnd/>
          </a:ln>
        </p:spPr>
        <p:txBody>
          <a:bodyPr wrap="none" anchor="ctr"/>
          <a:lstStyle/>
          <a:p>
            <a:r>
              <a:rPr lang="en-US">
                <a:latin typeface="Calibri" charset="0"/>
              </a:rPr>
              <a:t>M[2]</a:t>
            </a:r>
          </a:p>
        </p:txBody>
      </p:sp>
      <p:sp>
        <p:nvSpPr>
          <p:cNvPr id="40968" name="Rectangle 7"/>
          <p:cNvSpPr>
            <a:spLocks noChangeArrowheads="1"/>
          </p:cNvSpPr>
          <p:nvPr/>
        </p:nvSpPr>
        <p:spPr bwMode="auto">
          <a:xfrm>
            <a:off x="1143000" y="2029024"/>
            <a:ext cx="2819400" cy="290512"/>
          </a:xfrm>
          <a:prstGeom prst="rect">
            <a:avLst/>
          </a:prstGeom>
          <a:solidFill>
            <a:schemeClr val="bg1"/>
          </a:solidFill>
          <a:ln w="19050">
            <a:solidFill>
              <a:schemeClr val="tx1"/>
            </a:solidFill>
            <a:miter lim="800000"/>
            <a:headEnd/>
            <a:tailEnd/>
          </a:ln>
        </p:spPr>
        <p:txBody>
          <a:bodyPr wrap="none" anchor="ctr"/>
          <a:lstStyle/>
          <a:p>
            <a:r>
              <a:rPr lang="en-US">
                <a:latin typeface="Calibri" charset="0"/>
              </a:rPr>
              <a:t>M[3]</a:t>
            </a:r>
          </a:p>
        </p:txBody>
      </p:sp>
      <p:sp>
        <p:nvSpPr>
          <p:cNvPr id="40969" name="Rectangle 8"/>
          <p:cNvSpPr>
            <a:spLocks noChangeArrowheads="1"/>
          </p:cNvSpPr>
          <p:nvPr/>
        </p:nvSpPr>
        <p:spPr bwMode="auto">
          <a:xfrm>
            <a:off x="1143000" y="2319536"/>
            <a:ext cx="2819400" cy="288925"/>
          </a:xfrm>
          <a:prstGeom prst="rect">
            <a:avLst/>
          </a:prstGeom>
          <a:solidFill>
            <a:schemeClr val="bg1"/>
          </a:solidFill>
          <a:ln w="19050">
            <a:solidFill>
              <a:schemeClr val="tx1"/>
            </a:solidFill>
            <a:miter lim="800000"/>
            <a:headEnd/>
            <a:tailEnd/>
          </a:ln>
        </p:spPr>
        <p:txBody>
          <a:bodyPr wrap="none" anchor="ctr"/>
          <a:lstStyle/>
          <a:p>
            <a:r>
              <a:rPr lang="en-US">
                <a:latin typeface="Calibri" charset="0"/>
              </a:rPr>
              <a:t>M[4]</a:t>
            </a:r>
          </a:p>
        </p:txBody>
      </p:sp>
      <p:sp>
        <p:nvSpPr>
          <p:cNvPr id="40970" name="Rectangle 9"/>
          <p:cNvSpPr>
            <a:spLocks noChangeArrowheads="1"/>
          </p:cNvSpPr>
          <p:nvPr/>
        </p:nvSpPr>
        <p:spPr bwMode="auto">
          <a:xfrm>
            <a:off x="1143000" y="3840361"/>
            <a:ext cx="2819400" cy="290513"/>
          </a:xfrm>
          <a:prstGeom prst="rect">
            <a:avLst/>
          </a:prstGeom>
          <a:solidFill>
            <a:schemeClr val="bg1"/>
          </a:solidFill>
          <a:ln w="19050">
            <a:solidFill>
              <a:schemeClr val="tx1"/>
            </a:solidFill>
            <a:miter lim="800000"/>
            <a:headEnd/>
            <a:tailEnd/>
          </a:ln>
        </p:spPr>
        <p:txBody>
          <a:bodyPr wrap="none" anchor="ctr"/>
          <a:lstStyle/>
          <a:p>
            <a:r>
              <a:rPr lang="en-US">
                <a:latin typeface="Calibri" charset="0"/>
              </a:rPr>
              <a:t>M[N-1]</a:t>
            </a:r>
          </a:p>
        </p:txBody>
      </p:sp>
      <p:sp>
        <p:nvSpPr>
          <p:cNvPr id="40971" name="Rectangle 10"/>
          <p:cNvSpPr>
            <a:spLocks noChangeArrowheads="1"/>
          </p:cNvSpPr>
          <p:nvPr/>
        </p:nvSpPr>
        <p:spPr bwMode="auto">
          <a:xfrm>
            <a:off x="76200" y="4072136"/>
            <a:ext cx="4876800" cy="9848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p>
            <a:r>
              <a:rPr lang="en-US" dirty="0">
                <a:latin typeface="Calibri" charset="0"/>
              </a:rPr>
              <a:t>Memory</a:t>
            </a:r>
          </a:p>
          <a:p>
            <a:r>
              <a:rPr lang="en-US" sz="2000" dirty="0">
                <a:solidFill>
                  <a:srgbClr val="000000"/>
                </a:solidFill>
                <a:latin typeface="Calibri" charset="0"/>
              </a:rPr>
              <a:t>array of storage locations</a:t>
            </a:r>
          </a:p>
          <a:p>
            <a:r>
              <a:rPr lang="en-US" sz="2000" dirty="0">
                <a:solidFill>
                  <a:srgbClr val="000000"/>
                </a:solidFill>
                <a:latin typeface="Calibri" charset="0"/>
              </a:rPr>
              <a:t>indexed by an address</a:t>
            </a:r>
          </a:p>
        </p:txBody>
      </p:sp>
      <p:sp>
        <p:nvSpPr>
          <p:cNvPr id="40972" name="Rectangle 11"/>
          <p:cNvSpPr>
            <a:spLocks noChangeArrowheads="1"/>
          </p:cNvSpPr>
          <p:nvPr/>
        </p:nvSpPr>
        <p:spPr bwMode="auto">
          <a:xfrm>
            <a:off x="4800600" y="4072136"/>
            <a:ext cx="3276600" cy="381000"/>
          </a:xfrm>
          <a:prstGeom prst="rect">
            <a:avLst/>
          </a:prstGeom>
          <a:solidFill>
            <a:schemeClr val="bg1"/>
          </a:solidFill>
          <a:ln w="19050">
            <a:solidFill>
              <a:schemeClr val="tx1"/>
            </a:solidFill>
            <a:miter lim="800000"/>
            <a:headEnd/>
            <a:tailEnd/>
          </a:ln>
        </p:spPr>
        <p:txBody>
          <a:bodyPr wrap="none" tIns="0"/>
          <a:lstStyle/>
          <a:p>
            <a:r>
              <a:rPr lang="en-US" dirty="0">
                <a:latin typeface="Calibri" charset="0"/>
              </a:rPr>
              <a:t>Program Counter</a:t>
            </a:r>
            <a:endParaRPr lang="en-US" sz="1900" dirty="0">
              <a:solidFill>
                <a:schemeClr val="bg2"/>
              </a:solidFill>
              <a:latin typeface="Calibri" charset="0"/>
            </a:endParaRPr>
          </a:p>
          <a:p>
            <a:endParaRPr lang="en-US" sz="1000" dirty="0">
              <a:solidFill>
                <a:srgbClr val="000000"/>
              </a:solidFill>
              <a:latin typeface="Calibri" charset="0"/>
            </a:endParaRPr>
          </a:p>
          <a:p>
            <a:r>
              <a:rPr lang="en-US" sz="1900" dirty="0">
                <a:solidFill>
                  <a:srgbClr val="000000"/>
                </a:solidFill>
                <a:latin typeface="Calibri" charset="0"/>
              </a:rPr>
              <a:t>memory address</a:t>
            </a:r>
          </a:p>
          <a:p>
            <a:r>
              <a:rPr lang="en-US" sz="1900" dirty="0">
                <a:solidFill>
                  <a:srgbClr val="000000"/>
                </a:solidFill>
                <a:latin typeface="Calibri" charset="0"/>
              </a:rPr>
              <a:t>of the current instruction</a:t>
            </a:r>
          </a:p>
        </p:txBody>
      </p:sp>
      <p:grpSp>
        <p:nvGrpSpPr>
          <p:cNvPr id="14" name="Group 13"/>
          <p:cNvGrpSpPr>
            <a:grpSpLocks/>
          </p:cNvGrpSpPr>
          <p:nvPr/>
        </p:nvGrpSpPr>
        <p:grpSpPr bwMode="auto">
          <a:xfrm>
            <a:off x="5334000" y="1100336"/>
            <a:ext cx="4114800" cy="2590800"/>
            <a:chOff x="3168" y="912"/>
            <a:chExt cx="2592" cy="1632"/>
          </a:xfrm>
        </p:grpSpPr>
        <p:sp>
          <p:nvSpPr>
            <p:cNvPr id="40975" name="Rectangle 14"/>
            <p:cNvSpPr>
              <a:spLocks noChangeArrowheads="1"/>
            </p:cNvSpPr>
            <p:nvPr/>
          </p:nvSpPr>
          <p:spPr bwMode="auto">
            <a:xfrm>
              <a:off x="3456" y="1008"/>
              <a:ext cx="1200" cy="192"/>
            </a:xfrm>
            <a:prstGeom prst="rect">
              <a:avLst/>
            </a:prstGeom>
            <a:solidFill>
              <a:schemeClr val="bg1"/>
            </a:solidFill>
            <a:ln w="19050">
              <a:solidFill>
                <a:schemeClr val="tx1"/>
              </a:solidFill>
              <a:miter lim="800000"/>
              <a:headEnd/>
              <a:tailEnd/>
            </a:ln>
          </p:spPr>
          <p:txBody>
            <a:bodyPr wrap="none" anchor="ctr"/>
            <a:lstStyle/>
            <a:p>
              <a:endParaRPr lang="en-US">
                <a:latin typeface="Calibri" charset="0"/>
              </a:endParaRPr>
            </a:p>
          </p:txBody>
        </p:sp>
        <p:sp>
          <p:nvSpPr>
            <p:cNvPr id="40976" name="Rectangle 15"/>
            <p:cNvSpPr>
              <a:spLocks noChangeArrowheads="1"/>
            </p:cNvSpPr>
            <p:nvPr/>
          </p:nvSpPr>
          <p:spPr bwMode="auto">
            <a:xfrm>
              <a:off x="3552" y="1248"/>
              <a:ext cx="1200" cy="192"/>
            </a:xfrm>
            <a:prstGeom prst="rect">
              <a:avLst/>
            </a:prstGeom>
            <a:solidFill>
              <a:schemeClr val="bg1"/>
            </a:solidFill>
            <a:ln w="19050">
              <a:solidFill>
                <a:schemeClr val="tx1"/>
              </a:solidFill>
              <a:miter lim="800000"/>
              <a:headEnd/>
              <a:tailEnd/>
            </a:ln>
          </p:spPr>
          <p:txBody>
            <a:bodyPr wrap="none" anchor="ctr"/>
            <a:lstStyle/>
            <a:p>
              <a:endParaRPr lang="en-US">
                <a:latin typeface="Calibri" charset="0"/>
              </a:endParaRPr>
            </a:p>
          </p:txBody>
        </p:sp>
        <p:sp>
          <p:nvSpPr>
            <p:cNvPr id="40977" name="Rectangle 16"/>
            <p:cNvSpPr>
              <a:spLocks noChangeArrowheads="1"/>
            </p:cNvSpPr>
            <p:nvPr/>
          </p:nvSpPr>
          <p:spPr bwMode="auto">
            <a:xfrm>
              <a:off x="3696" y="1104"/>
              <a:ext cx="1200" cy="192"/>
            </a:xfrm>
            <a:prstGeom prst="rect">
              <a:avLst/>
            </a:prstGeom>
            <a:solidFill>
              <a:schemeClr val="bg1"/>
            </a:solidFill>
            <a:ln w="19050">
              <a:solidFill>
                <a:schemeClr val="tx1"/>
              </a:solidFill>
              <a:miter lim="800000"/>
              <a:headEnd/>
              <a:tailEnd/>
            </a:ln>
          </p:spPr>
          <p:txBody>
            <a:bodyPr wrap="none" anchor="ctr"/>
            <a:lstStyle/>
            <a:p>
              <a:endParaRPr lang="en-US">
                <a:latin typeface="Calibri" charset="0"/>
              </a:endParaRPr>
            </a:p>
          </p:txBody>
        </p:sp>
        <p:sp>
          <p:nvSpPr>
            <p:cNvPr id="40978" name="Rectangle 17"/>
            <p:cNvSpPr>
              <a:spLocks noChangeArrowheads="1"/>
            </p:cNvSpPr>
            <p:nvPr/>
          </p:nvSpPr>
          <p:spPr bwMode="auto">
            <a:xfrm>
              <a:off x="3840" y="912"/>
              <a:ext cx="1200" cy="192"/>
            </a:xfrm>
            <a:prstGeom prst="rect">
              <a:avLst/>
            </a:prstGeom>
            <a:solidFill>
              <a:schemeClr val="bg1"/>
            </a:solidFill>
            <a:ln w="19050">
              <a:solidFill>
                <a:schemeClr val="tx1"/>
              </a:solidFill>
              <a:miter lim="800000"/>
              <a:headEnd/>
              <a:tailEnd/>
            </a:ln>
          </p:spPr>
          <p:txBody>
            <a:bodyPr wrap="none" anchor="ctr"/>
            <a:lstStyle/>
            <a:p>
              <a:endParaRPr lang="en-US">
                <a:latin typeface="Calibri" charset="0"/>
              </a:endParaRPr>
            </a:p>
          </p:txBody>
        </p:sp>
        <p:sp>
          <p:nvSpPr>
            <p:cNvPr id="40979" name="Rectangle 18"/>
            <p:cNvSpPr>
              <a:spLocks noChangeArrowheads="1"/>
            </p:cNvSpPr>
            <p:nvPr/>
          </p:nvSpPr>
          <p:spPr bwMode="auto">
            <a:xfrm>
              <a:off x="3168" y="1536"/>
              <a:ext cx="2592" cy="10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p>
              <a:r>
                <a:rPr lang="en-US" dirty="0">
                  <a:latin typeface="Calibri" charset="0"/>
                </a:rPr>
                <a:t>Registers</a:t>
              </a:r>
            </a:p>
            <a:p>
              <a:r>
                <a:rPr lang="en-US" sz="2000" dirty="0">
                  <a:solidFill>
                    <a:schemeClr val="bg2"/>
                  </a:solidFill>
                  <a:latin typeface="Calibri" charset="0"/>
                </a:rPr>
                <a:t>-  </a:t>
              </a:r>
              <a:r>
                <a:rPr lang="en-US" sz="2000" dirty="0">
                  <a:solidFill>
                    <a:srgbClr val="000000"/>
                  </a:solidFill>
                  <a:latin typeface="Calibri" charset="0"/>
                </a:rPr>
                <a:t>given special names in the ISA</a:t>
              </a:r>
            </a:p>
            <a:p>
              <a:r>
                <a:rPr lang="en-US" sz="2000" dirty="0">
                  <a:solidFill>
                    <a:srgbClr val="000000"/>
                  </a:solidFill>
                  <a:latin typeface="Calibri" charset="0"/>
                </a:rPr>
                <a:t>     (as opposed to addresses)</a:t>
              </a:r>
            </a:p>
            <a:p>
              <a:r>
                <a:rPr lang="en-US" sz="2000" dirty="0">
                  <a:solidFill>
                    <a:srgbClr val="000000"/>
                  </a:solidFill>
                  <a:latin typeface="Calibri" charset="0"/>
                </a:rPr>
                <a:t>-  general vs. special purpose</a:t>
              </a:r>
            </a:p>
            <a:p>
              <a:endParaRPr lang="en-US" sz="2000" dirty="0">
                <a:solidFill>
                  <a:srgbClr val="000000"/>
                </a:solidFill>
                <a:latin typeface="Calibri" charset="0"/>
              </a:endParaRPr>
            </a:p>
          </p:txBody>
        </p:sp>
      </p:grpSp>
      <p:sp>
        <p:nvSpPr>
          <p:cNvPr id="20" name="Text Box 12"/>
          <p:cNvSpPr txBox="1">
            <a:spLocks noChangeArrowheads="1"/>
          </p:cNvSpPr>
          <p:nvPr/>
        </p:nvSpPr>
        <p:spPr bwMode="auto">
          <a:xfrm>
            <a:off x="1905000" y="5138936"/>
            <a:ext cx="6824663"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rgbClr val="000000"/>
                </a:solidFill>
                <a:latin typeface="Calibri" charset="0"/>
              </a:rPr>
              <a:t>Instructions (and programs) specify how to transform</a:t>
            </a:r>
          </a:p>
          <a:p>
            <a:pPr algn="r" eaLnBrk="1" hangingPunct="1"/>
            <a:r>
              <a:rPr lang="en-US" dirty="0">
                <a:solidFill>
                  <a:srgbClr val="000000"/>
                </a:solidFill>
                <a:latin typeface="Calibri" charset="0"/>
              </a:rPr>
              <a:t>             the values of programmer visible state</a:t>
            </a:r>
          </a:p>
        </p:txBody>
      </p:sp>
    </p:spTree>
    <p:extLst>
      <p:ext uri="{BB962C8B-B14F-4D97-AF65-F5344CB8AC3E}">
        <p14:creationId xmlns:p14="http://schemas.microsoft.com/office/powerpoint/2010/main" val="96268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44624"/>
            <a:ext cx="9144000" cy="576064"/>
          </a:xfrm>
        </p:spPr>
        <p:txBody>
          <a:bodyPr>
            <a:normAutofit fontScale="90000"/>
          </a:bodyPr>
          <a:lstStyle/>
          <a:p>
            <a:r>
              <a:rPr lang="en-US" dirty="0">
                <a:latin typeface="Garamond" charset="0"/>
              </a:rPr>
              <a:t>Single-cycle vs. Multi-cycle Machines</a:t>
            </a:r>
          </a:p>
        </p:txBody>
      </p:sp>
      <p:sp>
        <p:nvSpPr>
          <p:cNvPr id="3" name="Content Placeholder 2"/>
          <p:cNvSpPr>
            <a:spLocks noGrp="1"/>
          </p:cNvSpPr>
          <p:nvPr>
            <p:ph idx="1"/>
          </p:nvPr>
        </p:nvSpPr>
        <p:spPr>
          <a:xfrm>
            <a:off x="228600" y="914400"/>
            <a:ext cx="8915400" cy="5194300"/>
          </a:xfrm>
        </p:spPr>
        <p:txBody>
          <a:bodyPr>
            <a:normAutofit fontScale="92500"/>
          </a:bodyPr>
          <a:lstStyle/>
          <a:p>
            <a:r>
              <a:rPr lang="en-US" dirty="0">
                <a:solidFill>
                  <a:srgbClr val="FF0000"/>
                </a:solidFill>
                <a:latin typeface="Tahoma" charset="0"/>
              </a:rPr>
              <a:t>Single-cycle machines</a:t>
            </a:r>
          </a:p>
          <a:p>
            <a:pPr lvl="1"/>
            <a:r>
              <a:rPr lang="en-US" sz="2000" dirty="0">
                <a:latin typeface="Tahoma" charset="0"/>
                <a:ea typeface="ＭＳ Ｐゴシック" charset="0"/>
              </a:rPr>
              <a:t>Each instruction takes a single clock cycle</a:t>
            </a:r>
          </a:p>
          <a:p>
            <a:pPr lvl="1"/>
            <a:r>
              <a:rPr lang="en-US" sz="2000" dirty="0">
                <a:latin typeface="Tahoma" charset="0"/>
                <a:ea typeface="ＭＳ Ｐゴシック" charset="0"/>
              </a:rPr>
              <a:t>All state updates made at the end of an instruction’s execution</a:t>
            </a:r>
          </a:p>
          <a:p>
            <a:pPr lvl="1"/>
            <a:r>
              <a:rPr lang="en-US" sz="2000" dirty="0">
                <a:solidFill>
                  <a:srgbClr val="0000FF"/>
                </a:solidFill>
                <a:latin typeface="Tahoma" charset="0"/>
                <a:ea typeface="ＭＳ Ｐゴシック" charset="0"/>
              </a:rPr>
              <a:t>Big disadvantage: The slowest instruction determines cycle time </a:t>
            </a:r>
            <a:r>
              <a:rPr lang="en-US" sz="2000" dirty="0">
                <a:solidFill>
                  <a:srgbClr val="0000FF"/>
                </a:solidFill>
                <a:latin typeface="Tahoma" charset="0"/>
                <a:ea typeface="ＭＳ Ｐゴシック" charset="0"/>
                <a:sym typeface="Wingdings" charset="0"/>
              </a:rPr>
              <a:t> l</a:t>
            </a:r>
            <a:r>
              <a:rPr lang="en-US" sz="2000" dirty="0">
                <a:solidFill>
                  <a:srgbClr val="0000FF"/>
                </a:solidFill>
                <a:latin typeface="Tahoma" charset="0"/>
                <a:ea typeface="ＭＳ Ｐゴシック" charset="0"/>
              </a:rPr>
              <a:t>ong clock cycle time</a:t>
            </a:r>
          </a:p>
          <a:p>
            <a:endParaRPr lang="en-US" sz="1200" dirty="0">
              <a:latin typeface="Tahoma" charset="0"/>
            </a:endParaRPr>
          </a:p>
          <a:p>
            <a:r>
              <a:rPr lang="en-US" dirty="0">
                <a:solidFill>
                  <a:srgbClr val="FF0000"/>
                </a:solidFill>
                <a:latin typeface="Tahoma" charset="0"/>
              </a:rPr>
              <a:t>Multi-cycle machines </a:t>
            </a:r>
          </a:p>
          <a:p>
            <a:pPr lvl="1"/>
            <a:r>
              <a:rPr lang="en-US" sz="2000" dirty="0">
                <a:latin typeface="Tahoma" charset="0"/>
                <a:ea typeface="ＭＳ Ｐゴシック" charset="0"/>
              </a:rPr>
              <a:t>Instruction processing broken into multiple cycles/stages</a:t>
            </a:r>
          </a:p>
          <a:p>
            <a:pPr lvl="1"/>
            <a:r>
              <a:rPr lang="en-US" sz="2000" dirty="0">
                <a:latin typeface="Tahoma" charset="0"/>
                <a:ea typeface="ＭＳ Ｐゴシック" charset="0"/>
              </a:rPr>
              <a:t>State updates can be made during an instruction’s execution</a:t>
            </a:r>
          </a:p>
          <a:p>
            <a:pPr lvl="1"/>
            <a:r>
              <a:rPr lang="en-US" sz="2000" dirty="0">
                <a:latin typeface="Tahoma" charset="0"/>
                <a:ea typeface="ＭＳ Ｐゴシック" charset="0"/>
              </a:rPr>
              <a:t>Architectural state updates made only at the end of an instruction’s execution</a:t>
            </a:r>
          </a:p>
          <a:p>
            <a:pPr lvl="1"/>
            <a:r>
              <a:rPr lang="en-US" sz="2000" dirty="0">
                <a:solidFill>
                  <a:srgbClr val="0000FF"/>
                </a:solidFill>
                <a:latin typeface="Tahoma" charset="0"/>
                <a:ea typeface="ＭＳ Ｐゴシック" charset="0"/>
              </a:rPr>
              <a:t>Advantage over single-cycle: The slowest “stage” determines cycle time</a:t>
            </a:r>
          </a:p>
          <a:p>
            <a:pPr lvl="1"/>
            <a:endParaRPr lang="en-US" sz="1200" dirty="0">
              <a:latin typeface="Tahoma" charset="0"/>
              <a:ea typeface="ＭＳ Ｐゴシック" charset="0"/>
            </a:endParaRPr>
          </a:p>
          <a:p>
            <a:pPr lvl="1">
              <a:buClr>
                <a:schemeClr val="accent1"/>
              </a:buClr>
              <a:buSzPct val="65000"/>
              <a:buFont typeface="Wingdings" charset="0"/>
              <a:buChar char="n"/>
            </a:pPr>
            <a:r>
              <a:rPr lang="en-US" dirty="0">
                <a:latin typeface="Tahoma" charset="0"/>
                <a:ea typeface="ＭＳ Ｐゴシック" charset="0"/>
              </a:rPr>
              <a:t>Both single-cycle and multi-cycle machines literally follow the von Neumann model at the microarchitecture level</a:t>
            </a:r>
          </a:p>
          <a:p>
            <a:endParaRPr lang="en-US" dirty="0">
              <a:latin typeface="Tahoma" charset="0"/>
            </a:endParaRPr>
          </a:p>
          <a:p>
            <a:pPr lvl="1"/>
            <a:endParaRPr lang="en-US" dirty="0">
              <a:latin typeface="Tahoma" charset="0"/>
              <a:ea typeface="ＭＳ Ｐゴシック" charset="0"/>
            </a:endParaRPr>
          </a:p>
          <a:p>
            <a:endParaRPr lang="en-US" dirty="0">
              <a:latin typeface="Tahoma" charset="0"/>
            </a:endParaRPr>
          </a:p>
          <a:p>
            <a:endParaRPr lang="en-US" dirty="0">
              <a:latin typeface="Tahoma" charset="0"/>
            </a:endParaRPr>
          </a:p>
        </p:txBody>
      </p:sp>
      <p:sp>
        <p:nvSpPr>
          <p:cNvPr id="3174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161019A-99EB-584C-9B54-C9A76511C429}" type="slidenum">
              <a:rPr lang="en-US">
                <a:solidFill>
                  <a:srgbClr val="000000"/>
                </a:solidFill>
                <a:latin typeface="Garamond" charset="0"/>
                <a:cs typeface="Arial" charset="0"/>
              </a:rPr>
              <a:pPr eaLnBrk="1" hangingPunct="1"/>
              <a:t>6</a:t>
            </a:fld>
            <a:endParaRPr lang="en-US">
              <a:solidFill>
                <a:srgbClr val="000000"/>
              </a:solidFill>
              <a:latin typeface="Garamond"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44624"/>
            <a:ext cx="9144000" cy="576064"/>
          </a:xfrm>
        </p:spPr>
        <p:txBody>
          <a:bodyPr>
            <a:normAutofit fontScale="90000"/>
          </a:bodyPr>
          <a:lstStyle/>
          <a:p>
            <a:r>
              <a:rPr lang="en-US" dirty="0">
                <a:latin typeface="Garamond" charset="0"/>
              </a:rPr>
              <a:t>Instruction Processing “Cycle”</a:t>
            </a:r>
          </a:p>
        </p:txBody>
      </p:sp>
      <p:sp>
        <p:nvSpPr>
          <p:cNvPr id="32771" name="Content Placeholder 2"/>
          <p:cNvSpPr>
            <a:spLocks noGrp="1"/>
          </p:cNvSpPr>
          <p:nvPr>
            <p:ph idx="1"/>
          </p:nvPr>
        </p:nvSpPr>
        <p:spPr>
          <a:xfrm>
            <a:off x="228600" y="996950"/>
            <a:ext cx="8915400" cy="5194300"/>
          </a:xfrm>
        </p:spPr>
        <p:txBody>
          <a:bodyPr>
            <a:normAutofit fontScale="85000" lnSpcReduction="10000"/>
          </a:bodyPr>
          <a:lstStyle/>
          <a:p>
            <a:r>
              <a:rPr lang="en-US" dirty="0">
                <a:solidFill>
                  <a:srgbClr val="FF0000"/>
                </a:solidFill>
                <a:latin typeface="Tahoma" charset="0"/>
              </a:rPr>
              <a:t>Instructions are processed under the direction of a “control unit” step by step. </a:t>
            </a:r>
          </a:p>
          <a:p>
            <a:r>
              <a:rPr lang="en-US" dirty="0">
                <a:latin typeface="Tahoma" charset="0"/>
              </a:rPr>
              <a:t>Instruction cycle: Sequence of steps to process an instruction</a:t>
            </a:r>
          </a:p>
          <a:p>
            <a:r>
              <a:rPr lang="en-US" dirty="0">
                <a:latin typeface="Tahoma" charset="0"/>
              </a:rPr>
              <a:t>Fundamentally, there are six phases:</a:t>
            </a:r>
          </a:p>
          <a:p>
            <a:endParaRPr lang="en-US" sz="1500" dirty="0">
              <a:latin typeface="Tahoma" charset="0"/>
            </a:endParaRPr>
          </a:p>
          <a:p>
            <a:r>
              <a:rPr lang="en-US" dirty="0">
                <a:solidFill>
                  <a:srgbClr val="0000FF"/>
                </a:solidFill>
                <a:latin typeface="Tahoma" charset="0"/>
              </a:rPr>
              <a:t>Fetch</a:t>
            </a:r>
          </a:p>
          <a:p>
            <a:r>
              <a:rPr lang="en-US" dirty="0">
                <a:solidFill>
                  <a:srgbClr val="0000FF"/>
                </a:solidFill>
                <a:latin typeface="Tahoma" charset="0"/>
              </a:rPr>
              <a:t>Decode</a:t>
            </a:r>
          </a:p>
          <a:p>
            <a:r>
              <a:rPr lang="en-US" dirty="0">
                <a:solidFill>
                  <a:srgbClr val="0000FF"/>
                </a:solidFill>
                <a:latin typeface="Tahoma" charset="0"/>
              </a:rPr>
              <a:t>Evaluate Address</a:t>
            </a:r>
          </a:p>
          <a:p>
            <a:r>
              <a:rPr lang="en-US" dirty="0">
                <a:solidFill>
                  <a:srgbClr val="0000FF"/>
                </a:solidFill>
                <a:latin typeface="Tahoma" charset="0"/>
              </a:rPr>
              <a:t>Fetch Operands</a:t>
            </a:r>
          </a:p>
          <a:p>
            <a:r>
              <a:rPr lang="en-US" dirty="0">
                <a:solidFill>
                  <a:srgbClr val="0000FF"/>
                </a:solidFill>
                <a:latin typeface="Tahoma" charset="0"/>
              </a:rPr>
              <a:t>Execute</a:t>
            </a:r>
          </a:p>
          <a:p>
            <a:r>
              <a:rPr lang="en-US" dirty="0">
                <a:solidFill>
                  <a:srgbClr val="0000FF"/>
                </a:solidFill>
                <a:latin typeface="Tahoma" charset="0"/>
              </a:rPr>
              <a:t>Store Result</a:t>
            </a:r>
          </a:p>
          <a:p>
            <a:endParaRPr lang="en-US" dirty="0">
              <a:latin typeface="Tahoma" charset="0"/>
            </a:endParaRPr>
          </a:p>
          <a:p>
            <a:r>
              <a:rPr lang="en-US" dirty="0">
                <a:latin typeface="Tahoma" charset="0"/>
              </a:rPr>
              <a:t>Not all instructions require all six stages</a:t>
            </a:r>
          </a:p>
        </p:txBody>
      </p:sp>
      <p:sp>
        <p:nvSpPr>
          <p:cNvPr id="3277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241C8C2-EA88-B245-9528-F7659E705F4B}" type="slidenum">
              <a:rPr lang="en-US">
                <a:solidFill>
                  <a:srgbClr val="000000"/>
                </a:solidFill>
                <a:latin typeface="Garamond" charset="0"/>
                <a:cs typeface="Arial" charset="0"/>
              </a:rPr>
              <a:pPr eaLnBrk="1" hangingPunct="1"/>
              <a:t>7</a:t>
            </a:fld>
            <a:endParaRPr lang="en-US">
              <a:solidFill>
                <a:srgbClr val="000000"/>
              </a:solidFill>
              <a:latin typeface="Garamond"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5596" y="44624"/>
            <a:ext cx="8915400" cy="540296"/>
          </a:xfrm>
        </p:spPr>
        <p:txBody>
          <a:bodyPr>
            <a:normAutofit fontScale="90000"/>
          </a:bodyPr>
          <a:lstStyle/>
          <a:p>
            <a:r>
              <a:rPr lang="en-US" sz="3100" dirty="0">
                <a:latin typeface="Garamond" charset="0"/>
              </a:rPr>
              <a:t>Instruction Processing “Cycle” vs. Machine Clock Cycle</a:t>
            </a:r>
          </a:p>
        </p:txBody>
      </p:sp>
      <p:sp>
        <p:nvSpPr>
          <p:cNvPr id="33795" name="Content Placeholder 2"/>
          <p:cNvSpPr>
            <a:spLocks noGrp="1"/>
          </p:cNvSpPr>
          <p:nvPr>
            <p:ph idx="1"/>
          </p:nvPr>
        </p:nvSpPr>
        <p:spPr>
          <a:xfrm>
            <a:off x="228600" y="996950"/>
            <a:ext cx="8610600" cy="5194300"/>
          </a:xfrm>
        </p:spPr>
        <p:txBody>
          <a:bodyPr/>
          <a:lstStyle/>
          <a:p>
            <a:r>
              <a:rPr lang="en-US" dirty="0">
                <a:latin typeface="Tahoma" charset="0"/>
              </a:rPr>
              <a:t>Single-cycle machine: </a:t>
            </a:r>
          </a:p>
          <a:p>
            <a:pPr lvl="1"/>
            <a:r>
              <a:rPr lang="en-US" dirty="0">
                <a:latin typeface="Tahoma" charset="0"/>
                <a:ea typeface="ＭＳ Ｐゴシック" charset="0"/>
              </a:rPr>
              <a:t>All six phases of the instruction processing cycle take a </a:t>
            </a:r>
            <a:r>
              <a:rPr lang="en-US" i="1" dirty="0">
                <a:latin typeface="Tahoma" charset="0"/>
                <a:ea typeface="ＭＳ Ｐゴシック" charset="0"/>
              </a:rPr>
              <a:t>single machine clock cycle</a:t>
            </a:r>
            <a:r>
              <a:rPr lang="en-US" dirty="0">
                <a:latin typeface="Tahoma" charset="0"/>
                <a:ea typeface="ＭＳ Ｐゴシック" charset="0"/>
              </a:rPr>
              <a:t> to complete</a:t>
            </a:r>
          </a:p>
          <a:p>
            <a:endParaRPr lang="en-US" dirty="0">
              <a:latin typeface="Tahoma" charset="0"/>
            </a:endParaRPr>
          </a:p>
          <a:p>
            <a:r>
              <a:rPr lang="en-US" dirty="0">
                <a:latin typeface="Tahoma" charset="0"/>
              </a:rPr>
              <a:t>Multi-cycle machine: </a:t>
            </a:r>
          </a:p>
          <a:p>
            <a:pPr lvl="1"/>
            <a:r>
              <a:rPr lang="en-US" dirty="0">
                <a:latin typeface="Tahoma" charset="0"/>
                <a:ea typeface="ＭＳ Ｐゴシック" charset="0"/>
              </a:rPr>
              <a:t>All six phases of the instruction processing cycle can take </a:t>
            </a:r>
            <a:r>
              <a:rPr lang="en-US" i="1" dirty="0">
                <a:latin typeface="Tahoma" charset="0"/>
                <a:ea typeface="ＭＳ Ｐゴシック" charset="0"/>
              </a:rPr>
              <a:t>multiple machine clock cycles</a:t>
            </a:r>
            <a:r>
              <a:rPr lang="en-US" dirty="0">
                <a:latin typeface="Tahoma" charset="0"/>
                <a:ea typeface="ＭＳ Ｐゴシック" charset="0"/>
              </a:rPr>
              <a:t> to complete</a:t>
            </a:r>
          </a:p>
          <a:p>
            <a:pPr lvl="1"/>
            <a:r>
              <a:rPr lang="en-US" dirty="0">
                <a:latin typeface="Tahoma" charset="0"/>
                <a:ea typeface="ＭＳ Ｐゴシック" charset="0"/>
              </a:rPr>
              <a:t>In fact, </a:t>
            </a:r>
            <a:r>
              <a:rPr lang="en-US" dirty="0">
                <a:solidFill>
                  <a:srgbClr val="0000FF"/>
                </a:solidFill>
                <a:latin typeface="Tahoma" charset="0"/>
                <a:ea typeface="ＭＳ Ｐゴシック" charset="0"/>
              </a:rPr>
              <a:t>each phase can take multiple clock cycles to complete</a:t>
            </a:r>
          </a:p>
          <a:p>
            <a:pPr lvl="1"/>
            <a:endParaRPr lang="en-US" dirty="0">
              <a:solidFill>
                <a:srgbClr val="0000FF"/>
              </a:solidFill>
              <a:latin typeface="Tahoma" charset="0"/>
              <a:ea typeface="ＭＳ Ｐゴシック" charset="0"/>
            </a:endParaRPr>
          </a:p>
          <a:p>
            <a:pPr lvl="1"/>
            <a:endParaRPr lang="en-US" dirty="0">
              <a:solidFill>
                <a:srgbClr val="0000FF"/>
              </a:solidFill>
              <a:latin typeface="Tahoma" charset="0"/>
              <a:ea typeface="ＭＳ Ｐゴシック" charset="0"/>
            </a:endParaRPr>
          </a:p>
        </p:txBody>
      </p:sp>
      <p:sp>
        <p:nvSpPr>
          <p:cNvPr id="3379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FDE9BAB-5B2C-E84A-82E9-3987DA9BA4D0}" type="slidenum">
              <a:rPr lang="en-US">
                <a:solidFill>
                  <a:srgbClr val="000000"/>
                </a:solidFill>
                <a:latin typeface="Garamond" charset="0"/>
                <a:cs typeface="Arial" charset="0"/>
              </a:rPr>
              <a:pPr eaLnBrk="1" hangingPunct="1"/>
              <a:t>8</a:t>
            </a:fld>
            <a:endParaRPr lang="en-US">
              <a:solidFill>
                <a:srgbClr val="000000"/>
              </a:solidFill>
              <a:latin typeface="Garamond"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4438" y="116632"/>
            <a:ext cx="8915400" cy="468288"/>
          </a:xfrm>
        </p:spPr>
        <p:txBody>
          <a:bodyPr>
            <a:normAutofit fontScale="90000"/>
          </a:bodyPr>
          <a:lstStyle/>
          <a:p>
            <a:r>
              <a:rPr lang="en-US" sz="3800" dirty="0">
                <a:latin typeface="Garamond" charset="0"/>
              </a:rPr>
              <a:t>Instruction Processing Viewed Another Way</a:t>
            </a:r>
          </a:p>
        </p:txBody>
      </p:sp>
      <p:sp>
        <p:nvSpPr>
          <p:cNvPr id="3" name="Content Placeholder 2"/>
          <p:cNvSpPr>
            <a:spLocks noGrp="1"/>
          </p:cNvSpPr>
          <p:nvPr>
            <p:ph idx="1"/>
          </p:nvPr>
        </p:nvSpPr>
        <p:spPr>
          <a:xfrm>
            <a:off x="228600" y="838200"/>
            <a:ext cx="8915400" cy="5194300"/>
          </a:xfrm>
        </p:spPr>
        <p:txBody>
          <a:bodyPr>
            <a:normAutofit fontScale="92500" lnSpcReduction="20000"/>
          </a:bodyPr>
          <a:lstStyle/>
          <a:p>
            <a:r>
              <a:rPr lang="en-US" dirty="0">
                <a:latin typeface="Tahoma" charset="0"/>
              </a:rPr>
              <a:t>Instructions transform Data (A) to Data’ (A’)</a:t>
            </a:r>
          </a:p>
          <a:p>
            <a:r>
              <a:rPr lang="en-US" dirty="0">
                <a:latin typeface="Tahoma" charset="0"/>
              </a:rPr>
              <a:t>This transformation is done </a:t>
            </a:r>
            <a:r>
              <a:rPr lang="en-US" dirty="0">
                <a:solidFill>
                  <a:srgbClr val="FF0000"/>
                </a:solidFill>
                <a:latin typeface="Tahoma" charset="0"/>
              </a:rPr>
              <a:t>by functional units </a:t>
            </a:r>
          </a:p>
          <a:p>
            <a:pPr lvl="1"/>
            <a:r>
              <a:rPr lang="en-US" sz="1800" dirty="0">
                <a:latin typeface="Tahoma" charset="0"/>
                <a:ea typeface="ＭＳ Ｐゴシック" charset="0"/>
              </a:rPr>
              <a:t>Units that “operate” on data</a:t>
            </a:r>
          </a:p>
          <a:p>
            <a:r>
              <a:rPr lang="en-US" dirty="0">
                <a:latin typeface="Tahoma" charset="0"/>
              </a:rPr>
              <a:t>These units need to be told </a:t>
            </a:r>
            <a:r>
              <a:rPr lang="en-US" dirty="0">
                <a:solidFill>
                  <a:srgbClr val="FF0000"/>
                </a:solidFill>
                <a:latin typeface="Tahoma" charset="0"/>
              </a:rPr>
              <a:t>what to do to the data</a:t>
            </a:r>
          </a:p>
          <a:p>
            <a:pPr lvl="1"/>
            <a:endParaRPr lang="en-US" sz="1400" dirty="0">
              <a:latin typeface="Tahoma" charset="0"/>
              <a:ea typeface="ＭＳ Ｐゴシック" charset="0"/>
            </a:endParaRPr>
          </a:p>
          <a:p>
            <a:r>
              <a:rPr lang="en-US" dirty="0">
                <a:latin typeface="Tahoma" charset="0"/>
              </a:rPr>
              <a:t>An instruction processing engine consists of two components</a:t>
            </a:r>
          </a:p>
          <a:p>
            <a:pPr lvl="1"/>
            <a:r>
              <a:rPr lang="en-US" dirty="0" err="1">
                <a:solidFill>
                  <a:srgbClr val="0000FF"/>
                </a:solidFill>
                <a:latin typeface="Tahoma" charset="0"/>
                <a:ea typeface="ＭＳ Ｐゴシック" charset="0"/>
              </a:rPr>
              <a:t>Datapath</a:t>
            </a:r>
            <a:r>
              <a:rPr lang="en-US" dirty="0">
                <a:latin typeface="Tahoma" charset="0"/>
                <a:ea typeface="ＭＳ Ｐゴシック" charset="0"/>
              </a:rPr>
              <a:t>: Consists of </a:t>
            </a:r>
            <a:r>
              <a:rPr lang="en-US" dirty="0">
                <a:solidFill>
                  <a:srgbClr val="FF0000"/>
                </a:solidFill>
                <a:latin typeface="Tahoma" charset="0"/>
                <a:ea typeface="ＭＳ Ｐゴシック" charset="0"/>
              </a:rPr>
              <a:t>hardware elements that deal with and transform data signals</a:t>
            </a:r>
          </a:p>
          <a:p>
            <a:pPr lvl="2"/>
            <a:r>
              <a:rPr lang="en-US" dirty="0">
                <a:latin typeface="Tahoma" charset="0"/>
                <a:ea typeface="ＭＳ Ｐゴシック" charset="0"/>
              </a:rPr>
              <a:t>functional units that operate on data</a:t>
            </a:r>
          </a:p>
          <a:p>
            <a:pPr lvl="2"/>
            <a:r>
              <a:rPr lang="en-US" dirty="0">
                <a:latin typeface="Tahoma" charset="0"/>
                <a:ea typeface="ＭＳ Ｐゴシック" charset="0"/>
              </a:rPr>
              <a:t>hardware structures (e.g. wires and </a:t>
            </a:r>
            <a:r>
              <a:rPr lang="en-US" dirty="0" err="1">
                <a:latin typeface="Tahoma" charset="0"/>
                <a:ea typeface="ＭＳ Ｐゴシック" charset="0"/>
              </a:rPr>
              <a:t>muxes</a:t>
            </a:r>
            <a:r>
              <a:rPr lang="en-US" dirty="0">
                <a:latin typeface="Tahoma" charset="0"/>
                <a:ea typeface="ＭＳ Ｐゴシック" charset="0"/>
              </a:rPr>
              <a:t>) that enable the flow of data into the functional units and registers</a:t>
            </a:r>
          </a:p>
          <a:p>
            <a:pPr lvl="2"/>
            <a:r>
              <a:rPr lang="en-US" dirty="0">
                <a:latin typeface="Tahoma" charset="0"/>
                <a:ea typeface="ＭＳ Ｐゴシック" charset="0"/>
              </a:rPr>
              <a:t>storage units that store data (e.g., registers)</a:t>
            </a:r>
            <a:endParaRPr lang="en-US" dirty="0">
              <a:solidFill>
                <a:srgbClr val="0000FF"/>
              </a:solidFill>
              <a:latin typeface="Tahoma" charset="0"/>
              <a:ea typeface="ＭＳ Ｐゴシック" charset="0"/>
            </a:endParaRPr>
          </a:p>
          <a:p>
            <a:pPr lvl="1"/>
            <a:r>
              <a:rPr lang="en-US" dirty="0">
                <a:solidFill>
                  <a:srgbClr val="0000FF"/>
                </a:solidFill>
                <a:latin typeface="Tahoma" charset="0"/>
                <a:ea typeface="ＭＳ Ｐゴシック" charset="0"/>
              </a:rPr>
              <a:t>Control logic</a:t>
            </a:r>
            <a:r>
              <a:rPr lang="en-US" dirty="0">
                <a:latin typeface="Tahoma" charset="0"/>
                <a:ea typeface="ＭＳ Ｐゴシック" charset="0"/>
              </a:rPr>
              <a:t>: Consists of </a:t>
            </a:r>
            <a:r>
              <a:rPr lang="en-US" dirty="0">
                <a:solidFill>
                  <a:srgbClr val="FF0000"/>
                </a:solidFill>
                <a:latin typeface="Tahoma" charset="0"/>
                <a:ea typeface="ＭＳ Ｐゴシック" charset="0"/>
              </a:rPr>
              <a:t>hardware elements that determine </a:t>
            </a:r>
            <a:r>
              <a:rPr lang="en-US" dirty="0">
                <a:latin typeface="Tahoma" charset="0"/>
                <a:ea typeface="ＭＳ Ｐゴシック" charset="0"/>
              </a:rPr>
              <a:t>control signals, i.e., </a:t>
            </a:r>
            <a:r>
              <a:rPr lang="en-US" dirty="0">
                <a:solidFill>
                  <a:srgbClr val="FF0000"/>
                </a:solidFill>
                <a:latin typeface="Tahoma" charset="0"/>
                <a:ea typeface="ＭＳ Ｐゴシック" charset="0"/>
              </a:rPr>
              <a:t>signals that specify what the </a:t>
            </a:r>
            <a:r>
              <a:rPr lang="en-US" dirty="0" err="1">
                <a:solidFill>
                  <a:srgbClr val="FF0000"/>
                </a:solidFill>
                <a:latin typeface="Tahoma" charset="0"/>
                <a:ea typeface="ＭＳ Ｐゴシック" charset="0"/>
              </a:rPr>
              <a:t>datapath</a:t>
            </a:r>
            <a:r>
              <a:rPr lang="en-US" dirty="0">
                <a:solidFill>
                  <a:srgbClr val="FF0000"/>
                </a:solidFill>
                <a:latin typeface="Tahoma" charset="0"/>
                <a:ea typeface="ＭＳ Ｐゴシック" charset="0"/>
              </a:rPr>
              <a:t> elements should do to the data</a:t>
            </a:r>
          </a:p>
        </p:txBody>
      </p:sp>
      <p:sp>
        <p:nvSpPr>
          <p:cNvPr id="3482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6B5439B-4162-2B48-AA28-DDAFA51CED4B}" type="slidenum">
              <a:rPr lang="en-US">
                <a:solidFill>
                  <a:srgbClr val="000000"/>
                </a:solidFill>
                <a:latin typeface="Garamond" charset="0"/>
                <a:cs typeface="Arial" charset="0"/>
              </a:rPr>
              <a:pPr eaLnBrk="1" hangingPunct="1"/>
              <a:t>9</a:t>
            </a:fld>
            <a:endParaRPr lang="en-US">
              <a:solidFill>
                <a:srgbClr val="000000"/>
              </a:solidFill>
              <a:latin typeface="Garamond"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14367</TotalTime>
  <Words>2833</Words>
  <Application>Microsoft Office PowerPoint</Application>
  <PresentationFormat>全屏显示(4:3)</PresentationFormat>
  <Paragraphs>589</Paragraphs>
  <Slides>34</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ＭＳ Ｐゴシック</vt:lpstr>
      <vt:lpstr>宋体</vt:lpstr>
      <vt:lpstr>Arial</vt:lpstr>
      <vt:lpstr>Calibri</vt:lpstr>
      <vt:lpstr>Garamond</vt:lpstr>
      <vt:lpstr>Symbol</vt:lpstr>
      <vt:lpstr>Tahoma</vt:lpstr>
      <vt:lpstr>Wingdings</vt:lpstr>
      <vt:lpstr>Office Theme</vt:lpstr>
      <vt:lpstr>Computer Architecture (Fall 2021)</vt:lpstr>
      <vt:lpstr>How Does a Machine Process Instructions? </vt:lpstr>
      <vt:lpstr>The “Process instruction” Step</vt:lpstr>
      <vt:lpstr>A Very Basic Instruction Processing Engine</vt:lpstr>
      <vt:lpstr>Remember: Programmer Visible (Architectural) State</vt:lpstr>
      <vt:lpstr>Single-cycle vs. Multi-cycle Machines</vt:lpstr>
      <vt:lpstr>Instruction Processing “Cycle”</vt:lpstr>
      <vt:lpstr>Instruction Processing “Cycle” vs. Machine Clock Cycle</vt:lpstr>
      <vt:lpstr>Instruction Processing Viewed Another Way</vt:lpstr>
      <vt:lpstr>Single-cycle vs. Multi-cycle: Control &amp; Data</vt:lpstr>
      <vt:lpstr>Performance Analysis</vt:lpstr>
      <vt:lpstr>A Single Cycle Microarchitecture</vt:lpstr>
      <vt:lpstr>Let’s Start with the State Elements</vt:lpstr>
      <vt:lpstr>For Now, We Will Assume</vt:lpstr>
      <vt:lpstr>Instruction Processing</vt:lpstr>
      <vt:lpstr>What Is To Come: The Full Datapath</vt:lpstr>
      <vt:lpstr>Single-Cycle Datapath for Arithmetic and Logical Instructions</vt:lpstr>
      <vt:lpstr>R-Type ALU Instructions</vt:lpstr>
      <vt:lpstr>ALU Datapath</vt:lpstr>
      <vt:lpstr>I-Type ALU Instructions</vt:lpstr>
      <vt:lpstr>Datapath for R and I-Type ALU Insts.</vt:lpstr>
      <vt:lpstr>Single-Cycle Datapath for Data Movement Instructions</vt:lpstr>
      <vt:lpstr>Load Instructions</vt:lpstr>
      <vt:lpstr>LW Datapath</vt:lpstr>
      <vt:lpstr>Store Instructions</vt:lpstr>
      <vt:lpstr>SW Datapath</vt:lpstr>
      <vt:lpstr>Load-Store Datapath</vt:lpstr>
      <vt:lpstr>Datapath for Non-Control-Flow Insts.</vt:lpstr>
      <vt:lpstr>Single-Cycle Datapath for Control Flow Instructions</vt:lpstr>
      <vt:lpstr>Unconditional Jump Instructions</vt:lpstr>
      <vt:lpstr>Unconditional Jump Datapath</vt:lpstr>
      <vt:lpstr>Conditional Branch Instructions</vt:lpstr>
      <vt:lpstr>Conditional Branch Datapath (For You to Fix)</vt:lpstr>
      <vt:lpstr>Putting It All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What is it, and how is it related to Computer Science anyway?</dc:title>
  <dc:creator>mike</dc:creator>
  <cp:lastModifiedBy>闫若华</cp:lastModifiedBy>
  <cp:revision>292</cp:revision>
  <cp:lastPrinted>2018-03-27T06:09:32Z</cp:lastPrinted>
  <dcterms:created xsi:type="dcterms:W3CDTF">2012-09-21T01:57:31Z</dcterms:created>
  <dcterms:modified xsi:type="dcterms:W3CDTF">2021-10-29T09:27:01Z</dcterms:modified>
</cp:coreProperties>
</file>