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75" r:id="rId3"/>
  </p:sldMasterIdLst>
  <p:notesMasterIdLst>
    <p:notesMasterId r:id="rId37"/>
  </p:notesMasterIdLst>
  <p:handoutMasterIdLst>
    <p:handoutMasterId r:id="rId38"/>
  </p:handoutMasterIdLst>
  <p:sldIdLst>
    <p:sldId id="256" r:id="rId4"/>
    <p:sldId id="630" r:id="rId5"/>
    <p:sldId id="631" r:id="rId6"/>
    <p:sldId id="632" r:id="rId7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33" r:id="rId21"/>
    <p:sldId id="515" r:id="rId22"/>
    <p:sldId id="516" r:id="rId23"/>
    <p:sldId id="517" r:id="rId24"/>
    <p:sldId id="518" r:id="rId25"/>
    <p:sldId id="618" r:id="rId26"/>
    <p:sldId id="619" r:id="rId27"/>
    <p:sldId id="620" r:id="rId28"/>
    <p:sldId id="622" r:id="rId29"/>
    <p:sldId id="623" r:id="rId30"/>
    <p:sldId id="624" r:id="rId31"/>
    <p:sldId id="625" r:id="rId32"/>
    <p:sldId id="626" r:id="rId33"/>
    <p:sldId id="627" r:id="rId34"/>
    <p:sldId id="628" r:id="rId35"/>
    <p:sldId id="629" r:id="rId36"/>
  </p:sldIdLst>
  <p:sldSz cx="9144000" cy="6858000" type="screen4x3"/>
  <p:notesSz cx="6797675" cy="9928225"/>
  <p:defaultTextStyle>
    <a:defPPr>
      <a:defRPr lang="en-US"/>
    </a:defPPr>
    <a:lvl1pPr marL="0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3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58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7" autoAdjust="0"/>
    <p:restoredTop sz="94360" autoAdjust="0"/>
  </p:normalViewPr>
  <p:slideViewPr>
    <p:cSldViewPr>
      <p:cViewPr>
        <p:scale>
          <a:sx n="75" d="100"/>
          <a:sy n="75" d="100"/>
        </p:scale>
        <p:origin x="2418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5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0DA-E2AF-4C03-82F6-C78A539033B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E1FE3-6AA0-4D7E-B12C-079D94302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77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BFCF-8F27-4775-A75C-FAB6C4D28C2C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76F42-9BAD-4ADC-9380-BAF04DBA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2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86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73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58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52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3C534-D55E-BB4C-855F-D591140389A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6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85C660B-08CE-4458-8CC4-C9BC6EDF6BAF}" type="slidenum">
              <a:rPr lang="en-US" altLang="zh-CN">
                <a:solidFill>
                  <a:srgbClr val="000000"/>
                </a:solidFill>
                <a:ea typeface="PMingLiU" pitchFamily="18" charset="-120"/>
                <a:cs typeface="Arial" charset="0"/>
              </a:rPr>
              <a:pPr/>
              <a:t>32</a:t>
            </a:fld>
            <a:endParaRPr lang="en-US" altLang="zh-CN">
              <a:solidFill>
                <a:srgbClr val="000000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39702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5035D0-0778-43A1-92F9-C83E19C3B575}" type="slidenum">
              <a:rPr lang="en-US" altLang="zh-CN">
                <a:solidFill>
                  <a:prstClr val="black"/>
                </a:solidFill>
                <a:ea typeface="PMingLiU" pitchFamily="18" charset="-120"/>
              </a:rPr>
              <a:pPr/>
              <a:t>33</a:t>
            </a:fld>
            <a:endParaRPr lang="en-US" altLang="zh-CN">
              <a:solidFill>
                <a:prstClr val="black"/>
              </a:solidFill>
              <a:ea typeface="PMingLiU" pitchFamily="18" charset="-12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697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1CCD91-CE4A-4EEE-943F-81D99AED3A20}" type="slidenum">
              <a:rPr lang="en-US" altLang="zh-CN">
                <a:solidFill>
                  <a:srgbClr val="000000"/>
                </a:solidFill>
                <a:ea typeface="PMingLiU" pitchFamily="18" charset="-120"/>
                <a:cs typeface="Arial" charset="0"/>
              </a:rPr>
              <a:pPr/>
              <a:t>24</a:t>
            </a:fld>
            <a:endParaRPr lang="en-US" altLang="zh-CN">
              <a:solidFill>
                <a:srgbClr val="000000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7521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B353272-733A-46D0-B5B1-B7DD00552EF5}" type="slidenum">
              <a:rPr lang="en-US" altLang="zh-CN">
                <a:solidFill>
                  <a:srgbClr val="000000"/>
                </a:solidFill>
                <a:ea typeface="PMingLiU" pitchFamily="18" charset="-120"/>
                <a:cs typeface="Arial" charset="0"/>
              </a:rPr>
              <a:pPr/>
              <a:t>25</a:t>
            </a:fld>
            <a:endParaRPr lang="en-US" altLang="zh-CN">
              <a:solidFill>
                <a:srgbClr val="000000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338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D9D15D-F6E6-42F8-A7C1-7B45A23AED03}" type="slidenum">
              <a:rPr lang="en-US" altLang="zh-CN">
                <a:solidFill>
                  <a:srgbClr val="000000"/>
                </a:solidFill>
                <a:ea typeface="PMingLiU" pitchFamily="18" charset="-120"/>
                <a:cs typeface="Arial" charset="0"/>
              </a:rPr>
              <a:pPr/>
              <a:t>26</a:t>
            </a:fld>
            <a:endParaRPr lang="en-US" altLang="zh-CN">
              <a:solidFill>
                <a:srgbClr val="000000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0975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F9404F-C9F5-4971-BDDE-D672667CECCC}" type="slidenum">
              <a:rPr lang="en-US" altLang="zh-CN">
                <a:solidFill>
                  <a:srgbClr val="000000"/>
                </a:solidFill>
                <a:ea typeface="PMingLiU" pitchFamily="18" charset="-120"/>
                <a:cs typeface="Arial" charset="0"/>
              </a:rPr>
              <a:pPr/>
              <a:t>27</a:t>
            </a:fld>
            <a:endParaRPr lang="en-US" altLang="zh-CN">
              <a:solidFill>
                <a:srgbClr val="000000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3904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2AA425-4BBF-4DC4-96DC-034CCC7434FA}" type="slidenum">
              <a:rPr lang="en-US" altLang="zh-CN">
                <a:solidFill>
                  <a:srgbClr val="000000"/>
                </a:solidFill>
                <a:ea typeface="PMingLiU" pitchFamily="18" charset="-120"/>
                <a:cs typeface="Arial" charset="0"/>
              </a:rPr>
              <a:pPr/>
              <a:t>28</a:t>
            </a:fld>
            <a:endParaRPr lang="en-US" altLang="zh-CN">
              <a:solidFill>
                <a:srgbClr val="000000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87780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C48F9D-10C7-479D-A221-6A2CF238905C}" type="slidenum">
              <a:rPr lang="en-US" altLang="zh-CN">
                <a:solidFill>
                  <a:srgbClr val="000000"/>
                </a:solidFill>
                <a:ea typeface="PMingLiU" pitchFamily="18" charset="-120"/>
                <a:cs typeface="Arial" charset="0"/>
              </a:rPr>
              <a:pPr/>
              <a:t>29</a:t>
            </a:fld>
            <a:endParaRPr lang="en-US" altLang="zh-CN">
              <a:solidFill>
                <a:srgbClr val="000000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0927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0D4870-13F6-4A8C-BE0E-149A79CCDBCC}" type="slidenum">
              <a:rPr lang="en-US" altLang="zh-CN">
                <a:solidFill>
                  <a:srgbClr val="000000"/>
                </a:solidFill>
                <a:ea typeface="PMingLiU" pitchFamily="18" charset="-120"/>
                <a:cs typeface="Arial" charset="0"/>
              </a:rPr>
              <a:pPr/>
              <a:t>30</a:t>
            </a:fld>
            <a:endParaRPr lang="en-US" altLang="zh-CN">
              <a:solidFill>
                <a:srgbClr val="000000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21968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49118DA-B507-430E-8A2B-40D2C270F2EC}" type="slidenum">
              <a:rPr lang="en-US" altLang="zh-CN">
                <a:solidFill>
                  <a:prstClr val="black"/>
                </a:solidFill>
                <a:ea typeface="PMingLiU" pitchFamily="18" charset="-120"/>
                <a:cs typeface="Arial" charset="0"/>
              </a:rPr>
              <a:pPr/>
              <a:t>31</a:t>
            </a:fld>
            <a:endParaRPr lang="en-US" altLang="zh-CN">
              <a:solidFill>
                <a:prstClr val="black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6548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3E04-27D9-46D0-8E5E-574105FE926A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AE38-4FE2-476F-AA29-FD0042468091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6061-B959-4725-AE30-AE21542BD07F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76CA-E5D3-415A-B499-5EA633AA3DAB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8458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91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191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28600"/>
            <a:ext cx="8458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91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219200"/>
            <a:ext cx="41910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92" indent="0" algn="ctr">
              <a:buNone/>
              <a:defRPr/>
            </a:lvl2pPr>
            <a:lvl3pPr marL="914186" indent="0" algn="ctr">
              <a:buNone/>
              <a:defRPr/>
            </a:lvl3pPr>
            <a:lvl4pPr marL="1371279" indent="0" algn="ctr">
              <a:buNone/>
              <a:defRPr/>
            </a:lvl4pPr>
            <a:lvl5pPr marL="1828373" indent="0" algn="ctr">
              <a:buNone/>
              <a:defRPr/>
            </a:lvl5pPr>
            <a:lvl6pPr marL="2285466" indent="0" algn="ctr">
              <a:buNone/>
              <a:defRPr/>
            </a:lvl6pPr>
            <a:lvl7pPr marL="2742558" indent="0" algn="ctr">
              <a:buNone/>
              <a:defRPr/>
            </a:lvl7pPr>
            <a:lvl8pPr marL="3199652" indent="0" algn="ctr">
              <a:buNone/>
              <a:defRPr/>
            </a:lvl8pPr>
            <a:lvl9pPr marL="365674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74BBD953-D029-4D26-ABEF-FD67FA297E2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77BE3591-C4A0-41AD-901D-DA75DFBAC76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2" indent="0">
              <a:buNone/>
              <a:defRPr sz="1800"/>
            </a:lvl2pPr>
            <a:lvl3pPr marL="914186" indent="0">
              <a:buNone/>
              <a:defRPr sz="1600"/>
            </a:lvl3pPr>
            <a:lvl4pPr marL="1371279" indent="0">
              <a:buNone/>
              <a:defRPr sz="1400"/>
            </a:lvl4pPr>
            <a:lvl5pPr marL="1828373" indent="0">
              <a:buNone/>
              <a:defRPr sz="1400"/>
            </a:lvl5pPr>
            <a:lvl6pPr marL="2285466" indent="0">
              <a:buNone/>
              <a:defRPr sz="1400"/>
            </a:lvl6pPr>
            <a:lvl7pPr marL="2742558" indent="0">
              <a:buNone/>
              <a:defRPr sz="1400"/>
            </a:lvl7pPr>
            <a:lvl8pPr marL="3199652" indent="0">
              <a:buNone/>
              <a:defRPr sz="1400"/>
            </a:lvl8pPr>
            <a:lvl9pPr marL="365674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16D9B671-258E-4E8F-BD16-4C1439BD55B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2D6194D1-E92F-4AF4-9DD4-3D42930ECA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311C50A4-2956-427F-A807-FD0B55F4C29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0703-D0DB-4A3D-ABC1-9E0431DA8AAE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74D24B38-71F8-4F69-80F6-4484D936953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181F30C0-0A9B-4FD4-BAA7-5A597724D76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0C3503AC-A688-4E0D-8846-17CC384BE9D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60CA55A9-AD53-47B6-8A20-25DA977F1E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43DDAC52-FF7C-4389-89AE-47645EA0074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fld id="{2A711D76-70B7-4C1C-B3B5-4B69C322156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92" indent="0" algn="ctr">
              <a:buNone/>
              <a:defRPr/>
            </a:lvl2pPr>
            <a:lvl3pPr marL="914186" indent="0" algn="ctr">
              <a:buNone/>
              <a:defRPr/>
            </a:lvl3pPr>
            <a:lvl4pPr marL="1371279" indent="0" algn="ctr">
              <a:buNone/>
              <a:defRPr/>
            </a:lvl4pPr>
            <a:lvl5pPr marL="1828373" indent="0" algn="ctr">
              <a:buNone/>
              <a:defRPr/>
            </a:lvl5pPr>
            <a:lvl6pPr marL="2285466" indent="0" algn="ctr">
              <a:buNone/>
              <a:defRPr/>
            </a:lvl6pPr>
            <a:lvl7pPr marL="2742558" indent="0" algn="ctr">
              <a:buNone/>
              <a:defRPr/>
            </a:lvl7pPr>
            <a:lvl8pPr marL="3199652" indent="0" algn="ctr">
              <a:buNone/>
              <a:defRPr/>
            </a:lvl8pPr>
            <a:lvl9pPr marL="365674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D83E1B4-2F87-4F56-B6D1-649AC02E7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6F047CE-6CBA-4B5E-A8D8-B9D1C4B1A3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2" indent="0">
              <a:buNone/>
              <a:defRPr sz="1800"/>
            </a:lvl2pPr>
            <a:lvl3pPr marL="914186" indent="0">
              <a:buNone/>
              <a:defRPr sz="1600"/>
            </a:lvl3pPr>
            <a:lvl4pPr marL="1371279" indent="0">
              <a:buNone/>
              <a:defRPr sz="1400"/>
            </a:lvl4pPr>
            <a:lvl5pPr marL="1828373" indent="0">
              <a:buNone/>
              <a:defRPr sz="1400"/>
            </a:lvl5pPr>
            <a:lvl6pPr marL="2285466" indent="0">
              <a:buNone/>
              <a:defRPr sz="1400"/>
            </a:lvl6pPr>
            <a:lvl7pPr marL="2742558" indent="0">
              <a:buNone/>
              <a:defRPr sz="1400"/>
            </a:lvl7pPr>
            <a:lvl8pPr marL="3199652" indent="0">
              <a:buNone/>
              <a:defRPr sz="1400"/>
            </a:lvl8pPr>
            <a:lvl9pPr marL="365674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C9ECD3C-055E-4878-B7FF-BB5B807943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BC9CABB-7C07-4D7B-9ADD-5DA1A910B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B630-68D3-414D-A4F1-D52DC56D80A2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999535BD-E710-4320-8E47-116F1F2E99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14D0ED5-041F-4286-A934-D585D254EC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CB47D67C-2B31-439D-8587-83BFE51DA2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9D7F4A7-D535-4427-8C7D-BB8C49ABD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763C0DF3-EBDA-4F96-9981-A6021A66A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2672E32-8965-4B14-9689-CD16E62763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2D6C9AB-073E-458B-B650-3BB1B567B2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B9F0-29CA-4A58-A3D9-1C052DF9BA45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82E9-8412-4C19-8503-641E651FD71E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580A-C8C9-4E4B-B69B-76B8547A83E7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B5B7-A1B6-4CB9-A312-C2E879147BB1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7FF-81EC-4713-8ACA-86CB1D8B9296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692697"/>
            <a:ext cx="8229600" cy="5586021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546" indent="-228546" algn="ctr">
              <a:buClr>
                <a:srgbClr val="C03137"/>
              </a:buClr>
              <a:buFontTx/>
              <a:buNone/>
              <a:defRPr sz="2400"/>
            </a:lvl2pPr>
            <a:lvl3pPr marL="458682" indent="-230134" algn="ctr">
              <a:buFontTx/>
              <a:buNone/>
              <a:defRPr/>
            </a:lvl3pPr>
            <a:lvl4pPr marL="458682" indent="-230134" algn="ctr">
              <a:buFontTx/>
              <a:buNone/>
              <a:defRPr/>
            </a:lvl4pPr>
            <a:lvl5pPr marL="458682" indent="-230134"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D87C-1DEC-40A5-9AB9-4C611B4D13B1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  <a:prstGeom prst="rect">
            <a:avLst/>
          </a:prstGeom>
        </p:spPr>
        <p:txBody>
          <a:bodyPr vert="horz" lIns="91418" tIns="45709" rIns="91418" bIns="4570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9"/>
            <a:ext cx="8229600" cy="4896544"/>
          </a:xfrm>
          <a:prstGeom prst="rect">
            <a:avLst/>
          </a:prstGeom>
        </p:spPr>
        <p:txBody>
          <a:bodyPr vert="horz" lIns="91418" tIns="45709" rIns="91418" bIns="4570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1880" y="6356350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5742-DAB5-4053-860F-1717404AFD38}" type="datetime1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97352"/>
            <a:ext cx="2895600" cy="260648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3DA4-3E46-45AF-808A-D7FF9D1D75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620688"/>
            <a:ext cx="91440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-27384"/>
            <a:ext cx="9144000" cy="69269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186" rtl="0" eaLnBrk="1" latinLnBrk="0" hangingPunct="1">
        <a:spcBef>
          <a:spcPct val="0"/>
        </a:spcBef>
        <a:buNone/>
        <a:defRPr lang="en-US" sz="44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820" indent="-342820" algn="l" defTabSz="91418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4" algn="l" defTabSz="91418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33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25" indent="-228546" algn="l" defTabSz="914186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19" indent="-228546" algn="l" defTabSz="914186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1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06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98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8" tIns="45709" rIns="91418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/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68C9CF7-111F-4A86-BBE2-B4B0AEAFCFA0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092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18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27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37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820" indent="-34282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733" indent="-228546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825" indent="-228546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6919" indent="-228546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012" indent="-22854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106" indent="-22854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198" indent="-22854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292" indent="-22854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8" tIns="45709" rIns="91418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000000"/>
                </a:solidFill>
                <a:latin typeface="+mn-lt"/>
                <a:ea typeface="宋体" pitchFamily="2" charset="-122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D37E86-D118-4B05-9DF8-B92F7241667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092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18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27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373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820" indent="-34282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733" indent="-228546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825" indent="-228546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6919" indent="-228546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012" indent="-22854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106" indent="-22854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198" indent="-22854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292" indent="-22854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22457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Computer Architecture</a:t>
            </a:r>
            <a:br>
              <a:rPr lang="en-US" sz="5400" b="1" dirty="0">
                <a:solidFill>
                  <a:schemeClr val="tx1"/>
                </a:solidFill>
              </a:rPr>
            </a:br>
            <a:r>
              <a:rPr lang="en-US" sz="5400" b="1" dirty="0" smtClean="0">
                <a:solidFill>
                  <a:schemeClr val="tx1"/>
                </a:solidFill>
              </a:rPr>
              <a:t>(</a:t>
            </a:r>
            <a:r>
              <a:rPr lang="en-US" altLang="zh-CN" sz="5400" b="1" smtClean="0">
                <a:solidFill>
                  <a:schemeClr val="tx1"/>
                </a:solidFill>
              </a:rPr>
              <a:t>Fall 2021)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21602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Pipelining</a:t>
            </a:r>
          </a:p>
          <a:p>
            <a:pPr>
              <a:spcBef>
                <a:spcPts val="0"/>
              </a:spcBef>
            </a:pPr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Dr.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Yujuan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Tan (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谭玉娟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Office: Main Building 0626 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Email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tanyujuan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@cqu.edu.cn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1080"/>
              </a:spcAft>
            </a:pPr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15200" y="116653"/>
            <a:ext cx="1537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Lecture 9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>
          <a:xfrm>
            <a:off x="0" y="44626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Ideal Pipelining</a:t>
            </a: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776" indent="-28568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3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25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919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01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106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198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29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1CFCD9-2B94-C54F-9CC4-93BD6D5F821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105476" name="Rectangle 2"/>
          <p:cNvSpPr>
            <a:spLocks noChangeArrowheads="1"/>
          </p:cNvSpPr>
          <p:nvPr/>
        </p:nvSpPr>
        <p:spPr bwMode="auto">
          <a:xfrm>
            <a:off x="1447800" y="1268760"/>
            <a:ext cx="3200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combinational logic (F,D,E,M,W)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psec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105477" name="Group 3"/>
          <p:cNvGrpSpPr>
            <a:grpSpLocks/>
          </p:cNvGrpSpPr>
          <p:nvPr/>
        </p:nvGrpSpPr>
        <p:grpSpPr bwMode="auto">
          <a:xfrm>
            <a:off x="838200" y="1268760"/>
            <a:ext cx="304800" cy="914400"/>
            <a:chOff x="384" y="960"/>
            <a:chExt cx="192" cy="576"/>
          </a:xfrm>
        </p:grpSpPr>
        <p:sp>
          <p:nvSpPr>
            <p:cNvPr id="105535" name="Rectangle 4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05536" name="Freeform 5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5726113" y="1544986"/>
            <a:ext cx="10184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charset="0"/>
              </a:rPr>
              <a:t>BW=~(1/T)</a:t>
            </a:r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6738939" y="3135661"/>
            <a:ext cx="10184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charset="0"/>
              </a:rPr>
              <a:t>BW=~(2/T)</a:t>
            </a:r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1447800" y="2868960"/>
            <a:ext cx="1600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T/2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ps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(F,D,E)</a:t>
            </a: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3962400" y="2868960"/>
            <a:ext cx="1600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T/2 </a:t>
            </a:r>
            <a:r>
              <a:rPr lang="en-US" dirty="0" err="1">
                <a:solidFill>
                  <a:srgbClr val="000000"/>
                </a:solidFill>
                <a:latin typeface="Calibri" charset="0"/>
              </a:rPr>
              <a:t>ps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(M,W)</a:t>
            </a:r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>
            <a:off x="533400" y="172596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endParaRPr lang="en-US"/>
          </a:p>
        </p:txBody>
      </p:sp>
      <p:sp>
        <p:nvSpPr>
          <p:cNvPr id="105483" name="Rectangle 12"/>
          <p:cNvSpPr>
            <a:spLocks noChangeArrowheads="1"/>
          </p:cNvSpPr>
          <p:nvPr/>
        </p:nvSpPr>
        <p:spPr bwMode="auto">
          <a:xfrm>
            <a:off x="7602539" y="4894612"/>
            <a:ext cx="10184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libri" charset="0"/>
              </a:rPr>
              <a:t>BW=~(3/T)</a:t>
            </a:r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5484" name="Rectangle 13"/>
          <p:cNvSpPr>
            <a:spLocks noChangeArrowheads="1"/>
          </p:cNvSpPr>
          <p:nvPr/>
        </p:nvSpPr>
        <p:spPr bwMode="auto">
          <a:xfrm>
            <a:off x="1447800" y="462156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>
                <a:solidFill>
                  <a:srgbClr val="000000"/>
                </a:solidFill>
                <a:latin typeface="Calibri" charset="0"/>
              </a:rPr>
              <a:t>T/3</a:t>
            </a:r>
          </a:p>
          <a:p>
            <a:r>
              <a:rPr lang="en-US">
                <a:solidFill>
                  <a:srgbClr val="000000"/>
                </a:solidFill>
                <a:latin typeface="Calibri" charset="0"/>
              </a:rPr>
              <a:t> ps (F,D)</a:t>
            </a:r>
          </a:p>
        </p:txBody>
      </p:sp>
      <p:sp>
        <p:nvSpPr>
          <p:cNvPr id="105485" name="Rectangle 14"/>
          <p:cNvSpPr>
            <a:spLocks noChangeArrowheads="1"/>
          </p:cNvSpPr>
          <p:nvPr/>
        </p:nvSpPr>
        <p:spPr bwMode="auto">
          <a:xfrm>
            <a:off x="3429000" y="462156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>
                <a:solidFill>
                  <a:srgbClr val="000000"/>
                </a:solidFill>
                <a:latin typeface="Calibri" charset="0"/>
              </a:rPr>
              <a:t>T/3</a:t>
            </a:r>
          </a:p>
          <a:p>
            <a:r>
              <a:rPr lang="en-US">
                <a:solidFill>
                  <a:srgbClr val="000000"/>
                </a:solidFill>
                <a:latin typeface="Calibri" charset="0"/>
              </a:rPr>
              <a:t> ps (E,M)</a:t>
            </a:r>
          </a:p>
        </p:txBody>
      </p:sp>
      <p:sp>
        <p:nvSpPr>
          <p:cNvPr id="105486" name="Rectangle 15"/>
          <p:cNvSpPr>
            <a:spLocks noChangeArrowheads="1"/>
          </p:cNvSpPr>
          <p:nvPr/>
        </p:nvSpPr>
        <p:spPr bwMode="auto">
          <a:xfrm>
            <a:off x="5410200" y="4621560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>
                <a:solidFill>
                  <a:srgbClr val="000000"/>
                </a:solidFill>
                <a:latin typeface="Calibri" charset="0"/>
              </a:rPr>
              <a:t>T/3</a:t>
            </a:r>
          </a:p>
          <a:p>
            <a:r>
              <a:rPr lang="en-US">
                <a:solidFill>
                  <a:srgbClr val="000000"/>
                </a:solidFill>
                <a:latin typeface="Calibri" charset="0"/>
              </a:rPr>
              <a:t> ps (M,W)</a:t>
            </a:r>
          </a:p>
        </p:txBody>
      </p:sp>
      <p:sp>
        <p:nvSpPr>
          <p:cNvPr id="105487" name="Line 16"/>
          <p:cNvSpPr>
            <a:spLocks noChangeShapeType="1"/>
          </p:cNvSpPr>
          <p:nvPr/>
        </p:nvSpPr>
        <p:spPr bwMode="auto">
          <a:xfrm>
            <a:off x="1143000" y="172596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endParaRPr lang="en-US"/>
          </a:p>
        </p:txBody>
      </p:sp>
      <p:grpSp>
        <p:nvGrpSpPr>
          <p:cNvPr id="105488" name="Group 17"/>
          <p:cNvGrpSpPr>
            <a:grpSpLocks/>
          </p:cNvGrpSpPr>
          <p:nvPr/>
        </p:nvGrpSpPr>
        <p:grpSpPr bwMode="auto">
          <a:xfrm>
            <a:off x="4953000" y="1268760"/>
            <a:ext cx="304800" cy="914400"/>
            <a:chOff x="384" y="960"/>
            <a:chExt cx="192" cy="576"/>
          </a:xfrm>
        </p:grpSpPr>
        <p:sp>
          <p:nvSpPr>
            <p:cNvPr id="105533" name="Rectangle 18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05534" name="Freeform 19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89" name="Line 20"/>
          <p:cNvSpPr>
            <a:spLocks noChangeShapeType="1"/>
          </p:cNvSpPr>
          <p:nvPr/>
        </p:nvSpPr>
        <p:spPr bwMode="auto">
          <a:xfrm>
            <a:off x="4648200" y="172596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endParaRPr lang="en-US"/>
          </a:p>
        </p:txBody>
      </p:sp>
      <p:sp>
        <p:nvSpPr>
          <p:cNvPr id="105490" name="Line 21"/>
          <p:cNvSpPr>
            <a:spLocks noChangeShapeType="1"/>
          </p:cNvSpPr>
          <p:nvPr/>
        </p:nvSpPr>
        <p:spPr bwMode="auto">
          <a:xfrm>
            <a:off x="5257800" y="172596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endParaRPr lang="en-US"/>
          </a:p>
        </p:txBody>
      </p:sp>
      <p:grpSp>
        <p:nvGrpSpPr>
          <p:cNvPr id="105491" name="Group 22"/>
          <p:cNvGrpSpPr>
            <a:grpSpLocks/>
          </p:cNvGrpSpPr>
          <p:nvPr/>
        </p:nvGrpSpPr>
        <p:grpSpPr bwMode="auto">
          <a:xfrm>
            <a:off x="533400" y="2868960"/>
            <a:ext cx="914400" cy="914400"/>
            <a:chOff x="96" y="1968"/>
            <a:chExt cx="576" cy="576"/>
          </a:xfrm>
        </p:grpSpPr>
        <p:grpSp>
          <p:nvGrpSpPr>
            <p:cNvPr id="105528" name="Group 23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105531" name="Rectangle 24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05532" name="Freeform 25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529" name="Line 26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30" name="Line 27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492" name="Group 28"/>
          <p:cNvGrpSpPr>
            <a:grpSpLocks/>
          </p:cNvGrpSpPr>
          <p:nvPr/>
        </p:nvGrpSpPr>
        <p:grpSpPr bwMode="auto">
          <a:xfrm>
            <a:off x="3048000" y="2868960"/>
            <a:ext cx="914400" cy="914400"/>
            <a:chOff x="96" y="1968"/>
            <a:chExt cx="576" cy="576"/>
          </a:xfrm>
        </p:grpSpPr>
        <p:grpSp>
          <p:nvGrpSpPr>
            <p:cNvPr id="105523" name="Group 29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105526" name="Rectangle 30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05527" name="Freeform 31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524" name="Line 32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25" name="Line 33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493" name="Group 34"/>
          <p:cNvGrpSpPr>
            <a:grpSpLocks/>
          </p:cNvGrpSpPr>
          <p:nvPr/>
        </p:nvGrpSpPr>
        <p:grpSpPr bwMode="auto">
          <a:xfrm>
            <a:off x="5562600" y="2868960"/>
            <a:ext cx="914400" cy="914400"/>
            <a:chOff x="96" y="1968"/>
            <a:chExt cx="576" cy="576"/>
          </a:xfrm>
        </p:grpSpPr>
        <p:grpSp>
          <p:nvGrpSpPr>
            <p:cNvPr id="105518" name="Group 35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105521" name="Rectangle 36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05522" name="Freeform 37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519" name="Line 38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20" name="Line 39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494" name="Group 40"/>
          <p:cNvGrpSpPr>
            <a:grpSpLocks/>
          </p:cNvGrpSpPr>
          <p:nvPr/>
        </p:nvGrpSpPr>
        <p:grpSpPr bwMode="auto">
          <a:xfrm>
            <a:off x="533400" y="4621560"/>
            <a:ext cx="914400" cy="914400"/>
            <a:chOff x="96" y="1968"/>
            <a:chExt cx="576" cy="576"/>
          </a:xfrm>
        </p:grpSpPr>
        <p:grpSp>
          <p:nvGrpSpPr>
            <p:cNvPr id="105513" name="Group 41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105516" name="Rectangle 42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05517" name="Freeform 43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514" name="Line 44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5" name="Line 45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495" name="Group 46"/>
          <p:cNvGrpSpPr>
            <a:grpSpLocks/>
          </p:cNvGrpSpPr>
          <p:nvPr/>
        </p:nvGrpSpPr>
        <p:grpSpPr bwMode="auto">
          <a:xfrm>
            <a:off x="2514600" y="4621560"/>
            <a:ext cx="914400" cy="914400"/>
            <a:chOff x="96" y="1968"/>
            <a:chExt cx="576" cy="576"/>
          </a:xfrm>
        </p:grpSpPr>
        <p:grpSp>
          <p:nvGrpSpPr>
            <p:cNvPr id="105508" name="Group 47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105511" name="Rectangle 48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05512" name="Freeform 49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509" name="Line 50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0" name="Line 51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496" name="Group 52"/>
          <p:cNvGrpSpPr>
            <a:grpSpLocks/>
          </p:cNvGrpSpPr>
          <p:nvPr/>
        </p:nvGrpSpPr>
        <p:grpSpPr bwMode="auto">
          <a:xfrm>
            <a:off x="4495800" y="4621560"/>
            <a:ext cx="914400" cy="914400"/>
            <a:chOff x="96" y="1968"/>
            <a:chExt cx="576" cy="576"/>
          </a:xfrm>
        </p:grpSpPr>
        <p:grpSp>
          <p:nvGrpSpPr>
            <p:cNvPr id="105503" name="Group 53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105506" name="Rectangle 54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05507" name="Freeform 55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504" name="Line 56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5" name="Line 57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497" name="Group 58"/>
          <p:cNvGrpSpPr>
            <a:grpSpLocks/>
          </p:cNvGrpSpPr>
          <p:nvPr/>
        </p:nvGrpSpPr>
        <p:grpSpPr bwMode="auto">
          <a:xfrm>
            <a:off x="6477000" y="4621560"/>
            <a:ext cx="914400" cy="914400"/>
            <a:chOff x="96" y="1968"/>
            <a:chExt cx="576" cy="576"/>
          </a:xfrm>
        </p:grpSpPr>
        <p:grpSp>
          <p:nvGrpSpPr>
            <p:cNvPr id="105498" name="Group 59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105501" name="Rectangle 60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05502" name="Freeform 61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499" name="Line 62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0" name="Line 63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>
          <a:xfrm>
            <a:off x="33258" y="44626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More Realistic Pipeline: Throughput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>
          <a:xfrm>
            <a:off x="228600" y="764706"/>
            <a:ext cx="8610600" cy="5194300"/>
          </a:xfrm>
        </p:spPr>
        <p:txBody>
          <a:bodyPr/>
          <a:lstStyle/>
          <a:p>
            <a:r>
              <a:rPr lang="en-US" dirty="0" err="1">
                <a:latin typeface="Calibri" charset="0"/>
              </a:rPr>
              <a:t>Nonpipelined</a:t>
            </a:r>
            <a:r>
              <a:rPr lang="en-US" dirty="0">
                <a:latin typeface="Calibri" charset="0"/>
              </a:rPr>
              <a:t> version with delay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T </a:t>
            </a:r>
            <a:r>
              <a:rPr lang="en-US" dirty="0">
                <a:latin typeface="Calibri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accent1"/>
                </a:solidFill>
                <a:latin typeface="Calibri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BW = 1/(T+S) </a:t>
            </a:r>
            <a:r>
              <a:rPr lang="en-US" dirty="0">
                <a:latin typeface="Calibri" charset="0"/>
              </a:rPr>
              <a:t>where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S </a:t>
            </a:r>
            <a:r>
              <a:rPr lang="en-US" dirty="0">
                <a:latin typeface="Calibri" charset="0"/>
              </a:rPr>
              <a:t>= latch delay</a:t>
            </a:r>
            <a:endParaRPr lang="en-US" dirty="0">
              <a:solidFill>
                <a:schemeClr val="accent1"/>
              </a:solidFill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 smtClean="0">
              <a:latin typeface="Calibri" charset="0"/>
            </a:endParaRPr>
          </a:p>
          <a:p>
            <a:pPr marL="0" indent="0">
              <a:buNone/>
            </a:pPr>
            <a:endParaRPr lang="en-US" sz="500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k-stage pipelined version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accent1"/>
                </a:solidFill>
                <a:latin typeface="Calibri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BW</a:t>
            </a:r>
            <a:r>
              <a:rPr lang="en-US" baseline="-25000" dirty="0" err="1">
                <a:solidFill>
                  <a:srgbClr val="0000FF"/>
                </a:solidFill>
                <a:latin typeface="Calibri" charset="0"/>
              </a:rPr>
              <a:t>k</a:t>
            </a:r>
            <a:r>
              <a:rPr lang="en-US" baseline="-25000" dirty="0">
                <a:solidFill>
                  <a:srgbClr val="0000FF"/>
                </a:solidFill>
                <a:latin typeface="Calibri" charset="0"/>
              </a:rPr>
              <a:t>-stage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= 1 / (T/k +S )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FF"/>
                </a:solidFill>
                <a:latin typeface="Calibri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BW</a:t>
            </a:r>
            <a:r>
              <a:rPr lang="en-US" baseline="-25000" dirty="0" err="1">
                <a:solidFill>
                  <a:srgbClr val="0000FF"/>
                </a:solidFill>
                <a:latin typeface="Calibri" charset="0"/>
              </a:rPr>
              <a:t>max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= 1 / (1 gate delay + S )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FF"/>
                </a:solidFill>
                <a:latin typeface="Calibri" charset="0"/>
              </a:rPr>
              <a:t>	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776" indent="-28568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3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25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919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01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106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198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29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E48AC8-5551-E74C-A57D-CA759F89449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106500" name="Rectangle 3"/>
          <p:cNvSpPr>
            <a:spLocks noChangeArrowheads="1"/>
          </p:cNvSpPr>
          <p:nvPr/>
        </p:nvSpPr>
        <p:spPr bwMode="auto">
          <a:xfrm>
            <a:off x="2743200" y="2129954"/>
            <a:ext cx="3200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>
                <a:solidFill>
                  <a:srgbClr val="000000"/>
                </a:solidFill>
                <a:latin typeface="Calibri" charset="0"/>
              </a:rPr>
              <a:t>T ps</a:t>
            </a:r>
          </a:p>
        </p:txBody>
      </p:sp>
      <p:grpSp>
        <p:nvGrpSpPr>
          <p:cNvPr id="106501" name="Group 4"/>
          <p:cNvGrpSpPr>
            <a:grpSpLocks/>
          </p:cNvGrpSpPr>
          <p:nvPr/>
        </p:nvGrpSpPr>
        <p:grpSpPr bwMode="auto">
          <a:xfrm>
            <a:off x="2133600" y="2129954"/>
            <a:ext cx="304800" cy="914400"/>
            <a:chOff x="384" y="960"/>
            <a:chExt cx="192" cy="576"/>
          </a:xfrm>
        </p:grpSpPr>
        <p:sp>
          <p:nvSpPr>
            <p:cNvPr id="106538" name="Rectangle 5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06539" name="Freeform 6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502" name="Line 7"/>
          <p:cNvSpPr>
            <a:spLocks noChangeShapeType="1"/>
          </p:cNvSpPr>
          <p:nvPr/>
        </p:nvSpPr>
        <p:spPr bwMode="auto">
          <a:xfrm>
            <a:off x="1828800" y="258715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endParaRPr lang="en-US"/>
          </a:p>
        </p:txBody>
      </p:sp>
      <p:sp>
        <p:nvSpPr>
          <p:cNvPr id="106503" name="Line 11"/>
          <p:cNvSpPr>
            <a:spLocks noChangeShapeType="1"/>
          </p:cNvSpPr>
          <p:nvPr/>
        </p:nvSpPr>
        <p:spPr bwMode="auto">
          <a:xfrm>
            <a:off x="2438400" y="258715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endParaRPr lang="en-US"/>
          </a:p>
        </p:txBody>
      </p:sp>
      <p:grpSp>
        <p:nvGrpSpPr>
          <p:cNvPr id="106504" name="Group 12"/>
          <p:cNvGrpSpPr>
            <a:grpSpLocks/>
          </p:cNvGrpSpPr>
          <p:nvPr/>
        </p:nvGrpSpPr>
        <p:grpSpPr bwMode="auto">
          <a:xfrm>
            <a:off x="6248400" y="2129954"/>
            <a:ext cx="304800" cy="914400"/>
            <a:chOff x="384" y="960"/>
            <a:chExt cx="192" cy="576"/>
          </a:xfrm>
        </p:grpSpPr>
        <p:sp>
          <p:nvSpPr>
            <p:cNvPr id="106536" name="Rectangle 13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06537" name="Freeform 14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505" name="Line 15"/>
          <p:cNvSpPr>
            <a:spLocks noChangeShapeType="1"/>
          </p:cNvSpPr>
          <p:nvPr/>
        </p:nvSpPr>
        <p:spPr bwMode="auto">
          <a:xfrm>
            <a:off x="5943600" y="258715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endParaRPr lang="en-US"/>
          </a:p>
        </p:txBody>
      </p:sp>
      <p:sp>
        <p:nvSpPr>
          <p:cNvPr id="106506" name="Line 16"/>
          <p:cNvSpPr>
            <a:spLocks noChangeShapeType="1"/>
          </p:cNvSpPr>
          <p:nvPr/>
        </p:nvSpPr>
        <p:spPr bwMode="auto">
          <a:xfrm>
            <a:off x="6553200" y="258715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endParaRPr lang="en-US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2057400" y="5157192"/>
            <a:ext cx="1066800" cy="914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latin typeface="Calibri" charset="0"/>
              </a:rPr>
              <a:t>T/k</a:t>
            </a:r>
          </a:p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alibri" charset="0"/>
              </a:rPr>
              <a:t>ps</a:t>
            </a:r>
            <a:endParaRPr lang="en-US" kern="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6019800" y="5157192"/>
            <a:ext cx="1066800" cy="914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latin typeface="Calibri" charset="0"/>
              </a:rPr>
              <a:t>T/k</a:t>
            </a:r>
          </a:p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alibri" charset="0"/>
              </a:rPr>
              <a:t>ps</a:t>
            </a:r>
            <a:endParaRPr lang="en-US" kern="0" dirty="0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106509" name="Group 17"/>
          <p:cNvGrpSpPr>
            <a:grpSpLocks/>
          </p:cNvGrpSpPr>
          <p:nvPr/>
        </p:nvGrpSpPr>
        <p:grpSpPr bwMode="auto">
          <a:xfrm>
            <a:off x="1143000" y="5157192"/>
            <a:ext cx="914400" cy="914400"/>
            <a:chOff x="96" y="1968"/>
            <a:chExt cx="576" cy="576"/>
          </a:xfrm>
        </p:grpSpPr>
        <p:grpSp>
          <p:nvGrpSpPr>
            <p:cNvPr id="106531" name="Group 18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52" name="Rectangle 19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Calibri" charset="0"/>
                </a:endParaRPr>
              </a:p>
            </p:txBody>
          </p:sp>
          <p:sp>
            <p:nvSpPr>
              <p:cNvPr id="53" name="Freeform 20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6510" name="Group 23"/>
          <p:cNvGrpSpPr>
            <a:grpSpLocks/>
          </p:cNvGrpSpPr>
          <p:nvPr/>
        </p:nvGrpSpPr>
        <p:grpSpPr bwMode="auto">
          <a:xfrm>
            <a:off x="3124200" y="5157192"/>
            <a:ext cx="914400" cy="914400"/>
            <a:chOff x="96" y="1968"/>
            <a:chExt cx="576" cy="576"/>
          </a:xfrm>
        </p:grpSpPr>
        <p:grpSp>
          <p:nvGrpSpPr>
            <p:cNvPr id="106526" name="Group 24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58" name="Rectangle 25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Calibri" charset="0"/>
                </a:endParaRPr>
              </a:p>
            </p:txBody>
          </p:sp>
          <p:sp>
            <p:nvSpPr>
              <p:cNvPr id="59" name="Freeform 26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0" name="Line 29"/>
          <p:cNvSpPr>
            <a:spLocks noChangeShapeType="1"/>
          </p:cNvSpPr>
          <p:nvPr/>
        </p:nvSpPr>
        <p:spPr bwMode="auto">
          <a:xfrm>
            <a:off x="5715000" y="5614392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06512" name="Group 30"/>
          <p:cNvGrpSpPr>
            <a:grpSpLocks/>
          </p:cNvGrpSpPr>
          <p:nvPr/>
        </p:nvGrpSpPr>
        <p:grpSpPr bwMode="auto">
          <a:xfrm>
            <a:off x="7086600" y="5157192"/>
            <a:ext cx="914400" cy="914400"/>
            <a:chOff x="96" y="1968"/>
            <a:chExt cx="576" cy="576"/>
          </a:xfrm>
        </p:grpSpPr>
        <p:grpSp>
          <p:nvGrpSpPr>
            <p:cNvPr id="106521" name="Group 31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65" name="Rectangle 32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Calibri" charset="0"/>
                </a:endParaRPr>
              </a:p>
            </p:txBody>
          </p:sp>
          <p:sp>
            <p:nvSpPr>
              <p:cNvPr id="66" name="Freeform 33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Oval 36"/>
          <p:cNvSpPr>
            <a:spLocks noChangeArrowheads="1"/>
          </p:cNvSpPr>
          <p:nvPr/>
        </p:nvSpPr>
        <p:spPr bwMode="auto">
          <a:xfrm>
            <a:off x="4162425" y="5566767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68" name="Oval 37"/>
          <p:cNvSpPr>
            <a:spLocks noChangeArrowheads="1"/>
          </p:cNvSpPr>
          <p:nvPr/>
        </p:nvSpPr>
        <p:spPr bwMode="auto">
          <a:xfrm>
            <a:off x="4391025" y="5566767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69" name="Oval 38"/>
          <p:cNvSpPr>
            <a:spLocks noChangeArrowheads="1"/>
          </p:cNvSpPr>
          <p:nvPr/>
        </p:nvSpPr>
        <p:spPr bwMode="auto">
          <a:xfrm>
            <a:off x="4619625" y="5566767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70" name="Oval 39"/>
          <p:cNvSpPr>
            <a:spLocks noChangeArrowheads="1"/>
          </p:cNvSpPr>
          <p:nvPr/>
        </p:nvSpPr>
        <p:spPr bwMode="auto">
          <a:xfrm>
            <a:off x="4848225" y="5566767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71" name="Oval 40"/>
          <p:cNvSpPr>
            <a:spLocks noChangeArrowheads="1"/>
          </p:cNvSpPr>
          <p:nvPr/>
        </p:nvSpPr>
        <p:spPr bwMode="auto">
          <a:xfrm>
            <a:off x="5076825" y="5566767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72" name="Oval 41"/>
          <p:cNvSpPr>
            <a:spLocks noChangeArrowheads="1"/>
          </p:cNvSpPr>
          <p:nvPr/>
        </p:nvSpPr>
        <p:spPr bwMode="auto">
          <a:xfrm>
            <a:off x="5305425" y="5566767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73" name="Oval 42"/>
          <p:cNvSpPr>
            <a:spLocks noChangeArrowheads="1"/>
          </p:cNvSpPr>
          <p:nvPr/>
        </p:nvSpPr>
        <p:spPr bwMode="auto">
          <a:xfrm>
            <a:off x="5534025" y="5566767"/>
            <a:ext cx="76200" cy="762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106520" name="Rectangle 43"/>
          <p:cNvSpPr>
            <a:spLocks noChangeArrowheads="1"/>
          </p:cNvSpPr>
          <p:nvPr/>
        </p:nvSpPr>
        <p:spPr bwMode="auto">
          <a:xfrm>
            <a:off x="2676526" y="5946304"/>
            <a:ext cx="1160851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>
              <a:spcBef>
                <a:spcPct val="20000"/>
              </a:spcBef>
              <a:buClr>
                <a:srgbClr val="3B812F"/>
              </a:buClr>
              <a:buSzPct val="70000"/>
              <a:buFont typeface="Wingdings" charset="0"/>
              <a:buNone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	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>
          <a:xfrm>
            <a:off x="0" y="44626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More Realistic Pipeline: Cost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228600" y="898996"/>
            <a:ext cx="8610600" cy="5194300"/>
          </a:xfrm>
        </p:spPr>
        <p:txBody>
          <a:bodyPr/>
          <a:lstStyle/>
          <a:p>
            <a:r>
              <a:rPr lang="en-US" dirty="0" err="1">
                <a:latin typeface="Calibri" charset="0"/>
              </a:rPr>
              <a:t>Nonpipelined</a:t>
            </a:r>
            <a:r>
              <a:rPr lang="en-US" dirty="0">
                <a:latin typeface="Calibri" charset="0"/>
              </a:rPr>
              <a:t> version with combinational cost G 	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accent1"/>
                </a:solidFill>
                <a:latin typeface="Calibri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Cost = G+L </a:t>
            </a:r>
            <a:r>
              <a:rPr lang="en-US" dirty="0">
                <a:latin typeface="Calibri" charset="0"/>
              </a:rPr>
              <a:t>where 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L </a:t>
            </a:r>
            <a:r>
              <a:rPr lang="en-US" dirty="0">
                <a:latin typeface="Calibri" charset="0"/>
              </a:rPr>
              <a:t>= latch cost</a:t>
            </a:r>
            <a:endParaRPr lang="en-US" dirty="0">
              <a:solidFill>
                <a:schemeClr val="accent1"/>
              </a:solidFill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sz="2000" dirty="0" smtClean="0">
              <a:latin typeface="Calibri" charset="0"/>
            </a:endParaRPr>
          </a:p>
          <a:p>
            <a:pPr marL="0" indent="0">
              <a:buNone/>
            </a:pPr>
            <a:endParaRPr lang="en-US" sz="200" dirty="0">
              <a:latin typeface="Calibri" charset="0"/>
            </a:endParaRPr>
          </a:p>
          <a:p>
            <a:endParaRPr lang="en-US" sz="500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k-stage pipelined version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accent1"/>
                </a:solidFill>
                <a:latin typeface="Calibri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Cost</a:t>
            </a:r>
            <a:r>
              <a:rPr lang="en-US" baseline="-25000" dirty="0" err="1">
                <a:solidFill>
                  <a:srgbClr val="0000FF"/>
                </a:solidFill>
                <a:latin typeface="Calibri" charset="0"/>
              </a:rPr>
              <a:t>k</a:t>
            </a:r>
            <a:r>
              <a:rPr lang="en-US" baseline="-25000" dirty="0">
                <a:solidFill>
                  <a:srgbClr val="0000FF"/>
                </a:solidFill>
                <a:latin typeface="Calibri" charset="0"/>
              </a:rPr>
              <a:t>-stage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= G + </a:t>
            </a:r>
            <a:r>
              <a:rPr lang="en-US" dirty="0" err="1">
                <a:solidFill>
                  <a:srgbClr val="0000FF"/>
                </a:solidFill>
                <a:latin typeface="Calibri" charset="0"/>
              </a:rPr>
              <a:t>Lk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alibri" charset="0"/>
              </a:rPr>
              <a:t>	</a:t>
            </a:r>
            <a:endParaRPr lang="en-US" dirty="0">
              <a:latin typeface="Tahoma" charset="0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776" indent="-28568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3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25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919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01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106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198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29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17092B-D6C3-6743-A51F-220BFA0B3DB5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743200" y="2226568"/>
            <a:ext cx="3200400" cy="914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latin typeface="Calibri" charset="0"/>
              </a:rPr>
              <a:t>G gates</a:t>
            </a:r>
          </a:p>
        </p:txBody>
      </p:sp>
      <p:grpSp>
        <p:nvGrpSpPr>
          <p:cNvPr id="107525" name="Group 4"/>
          <p:cNvGrpSpPr>
            <a:grpSpLocks/>
          </p:cNvGrpSpPr>
          <p:nvPr/>
        </p:nvGrpSpPr>
        <p:grpSpPr bwMode="auto">
          <a:xfrm>
            <a:off x="2133600" y="2226568"/>
            <a:ext cx="304800" cy="914400"/>
            <a:chOff x="384" y="960"/>
            <a:chExt cx="192" cy="576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828800" y="2683768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2438400" y="2683768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07528" name="Group 12"/>
          <p:cNvGrpSpPr>
            <a:grpSpLocks/>
          </p:cNvGrpSpPr>
          <p:nvPr/>
        </p:nvGrpSpPr>
        <p:grpSpPr bwMode="auto">
          <a:xfrm>
            <a:off x="6248400" y="2226568"/>
            <a:ext cx="304800" cy="914400"/>
            <a:chOff x="384" y="960"/>
            <a:chExt cx="192" cy="576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384" y="960"/>
              <a:ext cx="192" cy="57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 charset="0"/>
              </a:endParaRPr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432" y="1440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5943600" y="2683768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6553200" y="2683768"/>
            <a:ext cx="304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07531" name="Rectangle 9"/>
          <p:cNvSpPr>
            <a:spLocks noChangeArrowheads="1"/>
          </p:cNvSpPr>
          <p:nvPr/>
        </p:nvSpPr>
        <p:spPr bwMode="auto">
          <a:xfrm>
            <a:off x="2057400" y="4941168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>
                <a:solidFill>
                  <a:srgbClr val="000000"/>
                </a:solidFill>
                <a:latin typeface="Calibri" charset="0"/>
              </a:rPr>
              <a:t>G/k</a:t>
            </a:r>
          </a:p>
        </p:txBody>
      </p:sp>
      <p:sp>
        <p:nvSpPr>
          <p:cNvPr id="107532" name="Rectangle 10"/>
          <p:cNvSpPr>
            <a:spLocks noChangeArrowheads="1"/>
          </p:cNvSpPr>
          <p:nvPr/>
        </p:nvSpPr>
        <p:spPr bwMode="auto">
          <a:xfrm>
            <a:off x="6019800" y="4941168"/>
            <a:ext cx="10668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r>
              <a:rPr lang="en-US">
                <a:solidFill>
                  <a:srgbClr val="000000"/>
                </a:solidFill>
                <a:latin typeface="Calibri" charset="0"/>
              </a:rPr>
              <a:t>G/k</a:t>
            </a:r>
          </a:p>
        </p:txBody>
      </p:sp>
      <p:grpSp>
        <p:nvGrpSpPr>
          <p:cNvPr id="107533" name="Group 17"/>
          <p:cNvGrpSpPr>
            <a:grpSpLocks/>
          </p:cNvGrpSpPr>
          <p:nvPr/>
        </p:nvGrpSpPr>
        <p:grpSpPr bwMode="auto">
          <a:xfrm>
            <a:off x="1143000" y="4941168"/>
            <a:ext cx="914400" cy="914400"/>
            <a:chOff x="96" y="1968"/>
            <a:chExt cx="576" cy="576"/>
          </a:xfrm>
        </p:grpSpPr>
        <p:grpSp>
          <p:nvGrpSpPr>
            <p:cNvPr id="107554" name="Group 18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107557" name="Rectangle 19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07558" name="Freeform 20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7555" name="Line 21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6" name="Line 22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34" name="Group 23"/>
          <p:cNvGrpSpPr>
            <a:grpSpLocks/>
          </p:cNvGrpSpPr>
          <p:nvPr/>
        </p:nvGrpSpPr>
        <p:grpSpPr bwMode="auto">
          <a:xfrm>
            <a:off x="3124200" y="4941168"/>
            <a:ext cx="914400" cy="914400"/>
            <a:chOff x="96" y="1968"/>
            <a:chExt cx="576" cy="576"/>
          </a:xfrm>
        </p:grpSpPr>
        <p:grpSp>
          <p:nvGrpSpPr>
            <p:cNvPr id="107549" name="Group 24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107552" name="Rectangle 25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07553" name="Freeform 26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7550" name="Line 27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1" name="Line 28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535" name="Line 29"/>
          <p:cNvSpPr>
            <a:spLocks noChangeShapeType="1"/>
          </p:cNvSpPr>
          <p:nvPr/>
        </p:nvSpPr>
        <p:spPr bwMode="auto">
          <a:xfrm>
            <a:off x="5715000" y="539836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endParaRPr lang="en-US"/>
          </a:p>
        </p:txBody>
      </p:sp>
      <p:grpSp>
        <p:nvGrpSpPr>
          <p:cNvPr id="107536" name="Group 30"/>
          <p:cNvGrpSpPr>
            <a:grpSpLocks/>
          </p:cNvGrpSpPr>
          <p:nvPr/>
        </p:nvGrpSpPr>
        <p:grpSpPr bwMode="auto">
          <a:xfrm>
            <a:off x="7086600" y="4941168"/>
            <a:ext cx="914400" cy="914400"/>
            <a:chOff x="96" y="1968"/>
            <a:chExt cx="576" cy="576"/>
          </a:xfrm>
        </p:grpSpPr>
        <p:grpSp>
          <p:nvGrpSpPr>
            <p:cNvPr id="107544" name="Group 31"/>
            <p:cNvGrpSpPr>
              <a:grpSpLocks/>
            </p:cNvGrpSpPr>
            <p:nvPr/>
          </p:nvGrpSpPr>
          <p:grpSpPr bwMode="auto">
            <a:xfrm>
              <a:off x="288" y="1968"/>
              <a:ext cx="192" cy="576"/>
              <a:chOff x="384" y="960"/>
              <a:chExt cx="192" cy="576"/>
            </a:xfrm>
          </p:grpSpPr>
          <p:sp>
            <p:nvSpPr>
              <p:cNvPr id="107547" name="Rectangle 32"/>
              <p:cNvSpPr>
                <a:spLocks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07548" name="Freeform 33"/>
              <p:cNvSpPr>
                <a:spLocks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7545" name="Line 34"/>
            <p:cNvSpPr>
              <a:spLocks noChangeShapeType="1"/>
            </p:cNvSpPr>
            <p:nvPr/>
          </p:nvSpPr>
          <p:spPr bwMode="auto">
            <a:xfrm>
              <a:off x="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6" name="Line 35"/>
            <p:cNvSpPr>
              <a:spLocks noChangeShapeType="1"/>
            </p:cNvSpPr>
            <p:nvPr/>
          </p:nvSpPr>
          <p:spPr bwMode="auto">
            <a:xfrm>
              <a:off x="480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537" name="Oval 36"/>
          <p:cNvSpPr>
            <a:spLocks noChangeArrowheads="1"/>
          </p:cNvSpPr>
          <p:nvPr/>
        </p:nvSpPr>
        <p:spPr bwMode="auto">
          <a:xfrm>
            <a:off x="4162425" y="535074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7538" name="Oval 37"/>
          <p:cNvSpPr>
            <a:spLocks noChangeArrowheads="1"/>
          </p:cNvSpPr>
          <p:nvPr/>
        </p:nvSpPr>
        <p:spPr bwMode="auto">
          <a:xfrm>
            <a:off x="4391025" y="535074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7539" name="Oval 38"/>
          <p:cNvSpPr>
            <a:spLocks noChangeArrowheads="1"/>
          </p:cNvSpPr>
          <p:nvPr/>
        </p:nvSpPr>
        <p:spPr bwMode="auto">
          <a:xfrm>
            <a:off x="4619625" y="535074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7540" name="Oval 39"/>
          <p:cNvSpPr>
            <a:spLocks noChangeArrowheads="1"/>
          </p:cNvSpPr>
          <p:nvPr/>
        </p:nvSpPr>
        <p:spPr bwMode="auto">
          <a:xfrm>
            <a:off x="4848225" y="535074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7541" name="Oval 40"/>
          <p:cNvSpPr>
            <a:spLocks noChangeArrowheads="1"/>
          </p:cNvSpPr>
          <p:nvPr/>
        </p:nvSpPr>
        <p:spPr bwMode="auto">
          <a:xfrm>
            <a:off x="5076825" y="535074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7542" name="Oval 41"/>
          <p:cNvSpPr>
            <a:spLocks noChangeArrowheads="1"/>
          </p:cNvSpPr>
          <p:nvPr/>
        </p:nvSpPr>
        <p:spPr bwMode="auto">
          <a:xfrm>
            <a:off x="5305425" y="535074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7543" name="Oval 42"/>
          <p:cNvSpPr>
            <a:spLocks noChangeArrowheads="1"/>
          </p:cNvSpPr>
          <p:nvPr/>
        </p:nvSpPr>
        <p:spPr bwMode="auto">
          <a:xfrm>
            <a:off x="5534025" y="535074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4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077200" cy="1752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+mj-lt"/>
              </a:rPr>
              <a:t>Pipelining Instruction Processing</a:t>
            </a:r>
            <a:endParaRPr lang="en-US" sz="4000" i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0" y="44626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j-lt"/>
              </a:rPr>
              <a:t>Remember: The Instruction Processing Cycle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>
          <a:xfrm>
            <a:off x="2771800" y="2132856"/>
            <a:ext cx="3352800" cy="2664296"/>
          </a:xfrm>
        </p:spPr>
        <p:txBody>
          <a:bodyPr>
            <a:normAutofit/>
          </a:bodyPr>
          <a:lstStyle/>
          <a:p>
            <a:pPr lvl="1"/>
            <a:r>
              <a:rPr lang="en-US" sz="2200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Fetch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Decode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Evaluate Address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Fetch Operands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Execute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Store Result</a:t>
            </a:r>
            <a:endParaRPr lang="en-US" sz="2200" dirty="0">
              <a:latin typeface="Tahoma" charset="0"/>
              <a:ea typeface="ＭＳ Ｐゴシック" charset="0"/>
            </a:endParaRPr>
          </a:p>
        </p:txBody>
      </p:sp>
      <p:sp>
        <p:nvSpPr>
          <p:cNvPr id="109572" name="Freeform 5"/>
          <p:cNvSpPr>
            <a:spLocks/>
          </p:cNvSpPr>
          <p:nvPr/>
        </p:nvSpPr>
        <p:spPr bwMode="auto">
          <a:xfrm>
            <a:off x="3860802" y="1768475"/>
            <a:ext cx="423863" cy="3487738"/>
          </a:xfrm>
          <a:custGeom>
            <a:avLst/>
            <a:gdLst>
              <a:gd name="T0" fmla="*/ 423492 w 423916"/>
              <a:gd name="T1" fmla="*/ 2971127 h 3486760"/>
              <a:gd name="T2" fmla="*/ 553 w 423916"/>
              <a:gd name="T3" fmla="*/ 1273 h 3486760"/>
              <a:gd name="T4" fmla="*/ 333776 w 423916"/>
              <a:gd name="T5" fmla="*/ 3279682 h 3486760"/>
              <a:gd name="T6" fmla="*/ 333776 w 423916"/>
              <a:gd name="T7" fmla="*/ 3189687 h 34867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3916" h="3486760">
                <a:moveTo>
                  <a:pt x="423916" y="2964468"/>
                </a:moveTo>
                <a:cubicBezTo>
                  <a:pt x="219718" y="1457215"/>
                  <a:pt x="15520" y="-50038"/>
                  <a:pt x="553" y="1273"/>
                </a:cubicBezTo>
                <a:cubicBezTo>
                  <a:pt x="-14414" y="52584"/>
                  <a:pt x="278519" y="2742121"/>
                  <a:pt x="334112" y="3272332"/>
                </a:cubicBezTo>
                <a:cubicBezTo>
                  <a:pt x="389705" y="3802543"/>
                  <a:pt x="334112" y="3182539"/>
                  <a:pt x="334112" y="3182539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8" tIns="45709" rIns="91418" bIns="45709"/>
          <a:lstStyle/>
          <a:p>
            <a:endParaRPr lang="en-US"/>
          </a:p>
        </p:txBody>
      </p:sp>
      <p:sp>
        <p:nvSpPr>
          <p:cNvPr id="109573" name="Freeform 1"/>
          <p:cNvSpPr>
            <a:spLocks/>
          </p:cNvSpPr>
          <p:nvPr/>
        </p:nvSpPr>
        <p:spPr bwMode="auto">
          <a:xfrm>
            <a:off x="1865313" y="4645025"/>
            <a:ext cx="2863850" cy="1147763"/>
          </a:xfrm>
          <a:custGeom>
            <a:avLst/>
            <a:gdLst>
              <a:gd name="T0" fmla="*/ 2863683 w 2863878"/>
              <a:gd name="T1" fmla="*/ 629664 h 1147614"/>
              <a:gd name="T2" fmla="*/ 2837766 w 2863878"/>
              <a:gd name="T3" fmla="*/ 720450 h 1147614"/>
              <a:gd name="T4" fmla="*/ 2811856 w 2863878"/>
              <a:gd name="T5" fmla="*/ 824209 h 1147614"/>
              <a:gd name="T6" fmla="*/ 2798897 w 2863878"/>
              <a:gd name="T7" fmla="*/ 863118 h 1147614"/>
              <a:gd name="T8" fmla="*/ 2772979 w 2863878"/>
              <a:gd name="T9" fmla="*/ 902027 h 1147614"/>
              <a:gd name="T10" fmla="*/ 2682275 w 2863878"/>
              <a:gd name="T11" fmla="*/ 953907 h 1147614"/>
              <a:gd name="T12" fmla="*/ 2604530 w 2863878"/>
              <a:gd name="T13" fmla="*/ 1005786 h 1147614"/>
              <a:gd name="T14" fmla="*/ 2565654 w 2863878"/>
              <a:gd name="T15" fmla="*/ 1031725 h 1147614"/>
              <a:gd name="T16" fmla="*/ 2539736 w 2863878"/>
              <a:gd name="T17" fmla="*/ 1057662 h 1147614"/>
              <a:gd name="T18" fmla="*/ 2500867 w 2863878"/>
              <a:gd name="T19" fmla="*/ 1070634 h 1147614"/>
              <a:gd name="T20" fmla="*/ 2358328 w 2863878"/>
              <a:gd name="T21" fmla="*/ 1096571 h 1147614"/>
              <a:gd name="T22" fmla="*/ 2241707 w 2863878"/>
              <a:gd name="T23" fmla="*/ 1135480 h 1147614"/>
              <a:gd name="T24" fmla="*/ 2060299 w 2863878"/>
              <a:gd name="T25" fmla="*/ 1148452 h 1147614"/>
              <a:gd name="T26" fmla="*/ 894089 w 2863878"/>
              <a:gd name="T27" fmla="*/ 1109543 h 1147614"/>
              <a:gd name="T28" fmla="*/ 829303 w 2863878"/>
              <a:gd name="T29" fmla="*/ 1083606 h 1147614"/>
              <a:gd name="T30" fmla="*/ 751557 w 2863878"/>
              <a:gd name="T31" fmla="*/ 1031725 h 1147614"/>
              <a:gd name="T32" fmla="*/ 673805 w 2863878"/>
              <a:gd name="T33" fmla="*/ 850146 h 1147614"/>
              <a:gd name="T34" fmla="*/ 479438 w 2863878"/>
              <a:gd name="T35" fmla="*/ 486994 h 1147614"/>
              <a:gd name="T36" fmla="*/ 298030 w 2863878"/>
              <a:gd name="T37" fmla="*/ 123842 h 1147614"/>
              <a:gd name="T38" fmla="*/ 233243 w 2863878"/>
              <a:gd name="T39" fmla="*/ 7115 h 1147614"/>
              <a:gd name="T40" fmla="*/ 298030 w 2863878"/>
              <a:gd name="T41" fmla="*/ 33052 h 1147614"/>
              <a:gd name="T42" fmla="*/ 375775 w 2863878"/>
              <a:gd name="T43" fmla="*/ 123842 h 1147614"/>
              <a:gd name="T44" fmla="*/ 194367 w 2863878"/>
              <a:gd name="T45" fmla="*/ 409176 h 1147614"/>
              <a:gd name="T46" fmla="*/ 0 w 2863878"/>
              <a:gd name="T47" fmla="*/ 435113 h 114761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863878" h="1147614">
                <a:moveTo>
                  <a:pt x="2863878" y="629090"/>
                </a:moveTo>
                <a:cubicBezTo>
                  <a:pt x="2855239" y="659325"/>
                  <a:pt x="2846064" y="689413"/>
                  <a:pt x="2837961" y="719796"/>
                </a:cubicBezTo>
                <a:cubicBezTo>
                  <a:pt x="2828783" y="754211"/>
                  <a:pt x="2823308" y="789670"/>
                  <a:pt x="2812044" y="823460"/>
                </a:cubicBezTo>
                <a:cubicBezTo>
                  <a:pt x="2807724" y="836418"/>
                  <a:pt x="2805194" y="850117"/>
                  <a:pt x="2799085" y="862334"/>
                </a:cubicBezTo>
                <a:cubicBezTo>
                  <a:pt x="2792120" y="876264"/>
                  <a:pt x="2784180" y="890196"/>
                  <a:pt x="2773167" y="901208"/>
                </a:cubicBezTo>
                <a:cubicBezTo>
                  <a:pt x="2750750" y="923623"/>
                  <a:pt x="2707869" y="937792"/>
                  <a:pt x="2682456" y="953039"/>
                </a:cubicBezTo>
                <a:cubicBezTo>
                  <a:pt x="2655746" y="969064"/>
                  <a:pt x="2630621" y="987594"/>
                  <a:pt x="2604704" y="1004871"/>
                </a:cubicBezTo>
                <a:cubicBezTo>
                  <a:pt x="2591745" y="1013510"/>
                  <a:pt x="2576841" y="1019775"/>
                  <a:pt x="2565828" y="1030787"/>
                </a:cubicBezTo>
                <a:cubicBezTo>
                  <a:pt x="2557189" y="1039426"/>
                  <a:pt x="2550386" y="1050417"/>
                  <a:pt x="2539910" y="1056703"/>
                </a:cubicBezTo>
                <a:cubicBezTo>
                  <a:pt x="2528197" y="1063730"/>
                  <a:pt x="2514286" y="1066348"/>
                  <a:pt x="2501034" y="1069661"/>
                </a:cubicBezTo>
                <a:cubicBezTo>
                  <a:pt x="2464809" y="1078717"/>
                  <a:pt x="2393151" y="1089800"/>
                  <a:pt x="2358488" y="1095577"/>
                </a:cubicBezTo>
                <a:cubicBezTo>
                  <a:pt x="2319612" y="1108535"/>
                  <a:pt x="2282233" y="1127430"/>
                  <a:pt x="2241860" y="1134451"/>
                </a:cubicBezTo>
                <a:cubicBezTo>
                  <a:pt x="2182128" y="1144839"/>
                  <a:pt x="2121055" y="1148575"/>
                  <a:pt x="2060438" y="1147409"/>
                </a:cubicBezTo>
                <a:cubicBezTo>
                  <a:pt x="1671532" y="1139930"/>
                  <a:pt x="1282914" y="1121493"/>
                  <a:pt x="894152" y="1108535"/>
                </a:cubicBezTo>
                <a:cubicBezTo>
                  <a:pt x="872554" y="1099896"/>
                  <a:pt x="849780" y="1093757"/>
                  <a:pt x="829359" y="1082619"/>
                </a:cubicBezTo>
                <a:cubicBezTo>
                  <a:pt x="802013" y="1067704"/>
                  <a:pt x="751606" y="1030787"/>
                  <a:pt x="751606" y="1030787"/>
                </a:cubicBezTo>
                <a:cubicBezTo>
                  <a:pt x="668400" y="919851"/>
                  <a:pt x="755002" y="1047726"/>
                  <a:pt x="673854" y="849376"/>
                </a:cubicBezTo>
                <a:cubicBezTo>
                  <a:pt x="628342" y="738129"/>
                  <a:pt x="531878" y="586800"/>
                  <a:pt x="479473" y="486553"/>
                </a:cubicBezTo>
                <a:cubicBezTo>
                  <a:pt x="416830" y="366721"/>
                  <a:pt x="359822" y="244014"/>
                  <a:pt x="298051" y="123730"/>
                </a:cubicBezTo>
                <a:cubicBezTo>
                  <a:pt x="277736" y="84171"/>
                  <a:pt x="233257" y="51579"/>
                  <a:pt x="233257" y="7108"/>
                </a:cubicBezTo>
                <a:cubicBezTo>
                  <a:pt x="233257" y="-16154"/>
                  <a:pt x="276453" y="24385"/>
                  <a:pt x="298051" y="33024"/>
                </a:cubicBezTo>
                <a:cubicBezTo>
                  <a:pt x="308470" y="43443"/>
                  <a:pt x="377465" y="108769"/>
                  <a:pt x="375803" y="123730"/>
                </a:cubicBezTo>
                <a:cubicBezTo>
                  <a:pt x="364135" y="228737"/>
                  <a:pt x="301799" y="364050"/>
                  <a:pt x="194381" y="408805"/>
                </a:cubicBezTo>
                <a:cubicBezTo>
                  <a:pt x="134042" y="433945"/>
                  <a:pt x="0" y="434721"/>
                  <a:pt x="0" y="43472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8" tIns="45709" rIns="91418" bIns="45709"/>
          <a:lstStyle/>
          <a:p>
            <a:endParaRPr lang="en-US"/>
          </a:p>
        </p:txBody>
      </p:sp>
      <p:sp>
        <p:nvSpPr>
          <p:cNvPr id="109574" name="Freeform 2"/>
          <p:cNvSpPr>
            <a:spLocks/>
          </p:cNvSpPr>
          <p:nvPr/>
        </p:nvSpPr>
        <p:spPr bwMode="auto">
          <a:xfrm>
            <a:off x="622302" y="4081465"/>
            <a:ext cx="3395663" cy="1341437"/>
          </a:xfrm>
          <a:custGeom>
            <a:avLst/>
            <a:gdLst>
              <a:gd name="T0" fmla="*/ 3398526 w 3395186"/>
              <a:gd name="T1" fmla="*/ 919413 h 1341563"/>
              <a:gd name="T2" fmla="*/ 2711041 w 3395186"/>
              <a:gd name="T3" fmla="*/ 1320844 h 1341563"/>
              <a:gd name="T4" fmla="*/ 2711041 w 3395186"/>
              <a:gd name="T5" fmla="*/ 1269047 h 1341563"/>
              <a:gd name="T6" fmla="*/ 2257038 w 3395186"/>
              <a:gd name="T7" fmla="*/ 1178398 h 1341563"/>
              <a:gd name="T8" fmla="*/ 1932748 w 3395186"/>
              <a:gd name="T9" fmla="*/ 1126601 h 1341563"/>
              <a:gd name="T10" fmla="*/ 0 w 3395186"/>
              <a:gd name="T11" fmla="*/ 0 h 13415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95186" h="1341563">
                <a:moveTo>
                  <a:pt x="3395186" y="920015"/>
                </a:moveTo>
                <a:cubicBezTo>
                  <a:pt x="3109014" y="1091708"/>
                  <a:pt x="2822842" y="1263401"/>
                  <a:pt x="2708373" y="1321712"/>
                </a:cubicBezTo>
                <a:cubicBezTo>
                  <a:pt x="2593904" y="1380023"/>
                  <a:pt x="2783965" y="1293636"/>
                  <a:pt x="2708373" y="1269880"/>
                </a:cubicBezTo>
                <a:cubicBezTo>
                  <a:pt x="2632781" y="1246124"/>
                  <a:pt x="2384405" y="1202931"/>
                  <a:pt x="2254818" y="1179175"/>
                </a:cubicBezTo>
                <a:cubicBezTo>
                  <a:pt x="2125231" y="1155419"/>
                  <a:pt x="2306653" y="1323872"/>
                  <a:pt x="1930850" y="1127343"/>
                </a:cubicBezTo>
                <a:cubicBezTo>
                  <a:pt x="1555047" y="930814"/>
                  <a:pt x="0" y="0"/>
                  <a:pt x="0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8" tIns="45709" rIns="91418" bIns="45709"/>
          <a:lstStyle/>
          <a:p>
            <a:endParaRPr lang="en-US"/>
          </a:p>
        </p:txBody>
      </p:sp>
      <p:sp>
        <p:nvSpPr>
          <p:cNvPr id="4" name="Arc 3"/>
          <p:cNvSpPr/>
          <p:nvPr/>
        </p:nvSpPr>
        <p:spPr bwMode="auto">
          <a:xfrm>
            <a:off x="914400" y="1143000"/>
            <a:ext cx="2895600" cy="4724400"/>
          </a:xfrm>
          <a:prstGeom prst="arc">
            <a:avLst>
              <a:gd name="adj1" fmla="val 2753529"/>
              <a:gd name="adj2" fmla="val 18472682"/>
            </a:avLst>
          </a:prstGeom>
          <a:noFill/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1418" tIns="45709" rIns="91418" bIns="45709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67744" y="2204864"/>
            <a:ext cx="6614864" cy="24006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/>
            <a:r>
              <a:rPr lang="en-US" sz="2200" dirty="0">
                <a:solidFill>
                  <a:srgbClr val="FF0000"/>
                </a:solidFill>
                <a:latin typeface="Tahoma" charset="0"/>
              </a:rPr>
              <a:t>1. Instruction fetch (IF)</a:t>
            </a:r>
          </a:p>
          <a:p>
            <a:pPr lvl="1" eaLnBrk="1" hangingPunct="1"/>
            <a:r>
              <a:rPr lang="en-US" sz="2200" dirty="0">
                <a:solidFill>
                  <a:srgbClr val="FF0000"/>
                </a:solidFill>
                <a:latin typeface="Tahoma" charset="0"/>
              </a:rPr>
              <a:t>2. Instruction decode and </a:t>
            </a:r>
          </a:p>
          <a:p>
            <a:pPr lvl="1" eaLnBrk="1" hangingPunct="1"/>
            <a:r>
              <a:rPr lang="en-US" sz="2200" dirty="0">
                <a:solidFill>
                  <a:srgbClr val="FF0000"/>
                </a:solidFill>
                <a:latin typeface="Tahoma" charset="0"/>
              </a:rPr>
              <a:t>    register operand fetch (ID/RF)</a:t>
            </a:r>
          </a:p>
          <a:p>
            <a:pPr lvl="1" eaLnBrk="1" hangingPunct="1"/>
            <a:r>
              <a:rPr lang="en-US" sz="2200" dirty="0">
                <a:solidFill>
                  <a:srgbClr val="FF0000"/>
                </a:solidFill>
                <a:latin typeface="Tahoma" charset="0"/>
              </a:rPr>
              <a:t>3. Execute/Evaluate memory address (EX/AG)</a:t>
            </a:r>
          </a:p>
          <a:p>
            <a:pPr lvl="1" eaLnBrk="1" hangingPunct="1"/>
            <a:r>
              <a:rPr lang="en-US" sz="2200" dirty="0">
                <a:solidFill>
                  <a:srgbClr val="FF0000"/>
                </a:solidFill>
                <a:latin typeface="Tahoma" charset="0"/>
              </a:rPr>
              <a:t>4. Memory operand fetch (MEM)</a:t>
            </a:r>
          </a:p>
          <a:p>
            <a:pPr lvl="1" eaLnBrk="1" hangingPunct="1"/>
            <a:r>
              <a:rPr lang="en-US" sz="2200" dirty="0">
                <a:solidFill>
                  <a:srgbClr val="FF0000"/>
                </a:solidFill>
                <a:latin typeface="Tahoma" charset="0"/>
              </a:rPr>
              <a:t>5. Store/</a:t>
            </a:r>
            <a:r>
              <a:rPr lang="en-US" sz="2200" dirty="0" err="1">
                <a:solidFill>
                  <a:srgbClr val="FF0000"/>
                </a:solidFill>
                <a:latin typeface="Tahoma" charset="0"/>
              </a:rPr>
              <a:t>writeback</a:t>
            </a:r>
            <a:r>
              <a:rPr lang="en-US" sz="2200" dirty="0">
                <a:solidFill>
                  <a:srgbClr val="FF0000"/>
                </a:solidFill>
                <a:latin typeface="Tahoma" charset="0"/>
              </a:rPr>
              <a:t> result (WB) </a:t>
            </a:r>
          </a:p>
          <a:p>
            <a:pPr eaLnBrk="1" hangingPunct="1"/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>
          <a:xfrm>
            <a:off x="0" y="18273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Remember the Single-Cycle </a:t>
            </a:r>
            <a:r>
              <a:rPr lang="en-US" dirty="0" err="1">
                <a:latin typeface="+mj-lt"/>
              </a:rPr>
              <a:t>Uarch</a:t>
            </a:r>
            <a:endParaRPr lang="en-US" dirty="0">
              <a:latin typeface="+mj-lt"/>
            </a:endParaRPr>
          </a:p>
        </p:txBody>
      </p:sp>
      <p:pic>
        <p:nvPicPr>
          <p:cNvPr id="110596" name="Picture 3" descr="F05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7" y="836714"/>
            <a:ext cx="7218363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7412237" y="2240063"/>
            <a:ext cx="1192911" cy="27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sz="1200" baseline="-25000" dirty="0">
                <a:solidFill>
                  <a:srgbClr val="FF9900"/>
                </a:solidFill>
                <a:latin typeface="Calibri" charset="0"/>
              </a:rPr>
              <a:t>2</a:t>
            </a:r>
            <a:r>
              <a:rPr lang="en-US" sz="1200" dirty="0">
                <a:solidFill>
                  <a:srgbClr val="FF9900"/>
                </a:solidFill>
                <a:latin typeface="Calibri" charset="0"/>
              </a:rPr>
              <a:t>=Br Taken</a:t>
            </a:r>
            <a:endParaRPr lang="en-US" sz="1200" baseline="-25000" dirty="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110598" name="Text Box 5"/>
          <p:cNvSpPr txBox="1">
            <a:spLocks noChangeArrowheads="1"/>
          </p:cNvSpPr>
          <p:nvPr/>
        </p:nvSpPr>
        <p:spPr bwMode="auto">
          <a:xfrm>
            <a:off x="7148974" y="1065313"/>
            <a:ext cx="995100" cy="27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>
                <a:solidFill>
                  <a:srgbClr val="FF9900"/>
                </a:solidFill>
                <a:latin typeface="Calibri" charset="0"/>
              </a:rPr>
              <a:t>PCSrc</a:t>
            </a:r>
            <a:r>
              <a:rPr lang="en-US" sz="1200" baseline="-25000" dirty="0">
                <a:solidFill>
                  <a:srgbClr val="FF9900"/>
                </a:solidFill>
                <a:latin typeface="Calibri" charset="0"/>
              </a:rPr>
              <a:t>1</a:t>
            </a:r>
            <a:r>
              <a:rPr lang="en-US" sz="1200" dirty="0">
                <a:solidFill>
                  <a:srgbClr val="FF9900"/>
                </a:solidFill>
                <a:latin typeface="Calibri" charset="0"/>
              </a:rPr>
              <a:t>=Jump</a:t>
            </a:r>
            <a:endParaRPr lang="en-US" sz="1200" baseline="-25000" dirty="0">
              <a:solidFill>
                <a:srgbClr val="FF9900"/>
              </a:solidFill>
              <a:latin typeface="Calibri" charset="0"/>
            </a:endParaRPr>
          </a:p>
        </p:txBody>
      </p:sp>
      <p:sp>
        <p:nvSpPr>
          <p:cNvPr id="110599" name="Text Box 6"/>
          <p:cNvSpPr txBox="1">
            <a:spLocks noChangeArrowheads="1"/>
          </p:cNvSpPr>
          <p:nvPr/>
        </p:nvSpPr>
        <p:spPr bwMode="auto">
          <a:xfrm>
            <a:off x="6083498" y="5096993"/>
            <a:ext cx="1079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FF9900"/>
                </a:solidFill>
                <a:latin typeface="Calibri" charset="0"/>
              </a:rPr>
              <a:t>ALU operation</a:t>
            </a:r>
          </a:p>
        </p:txBody>
      </p:sp>
      <p:sp>
        <p:nvSpPr>
          <p:cNvPr id="110600" name="Text Box 7"/>
          <p:cNvSpPr txBox="1">
            <a:spLocks noChangeArrowheads="1"/>
          </p:cNvSpPr>
          <p:nvPr/>
        </p:nvSpPr>
        <p:spPr bwMode="auto">
          <a:xfrm>
            <a:off x="6253360" y="4084739"/>
            <a:ext cx="265225" cy="1222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dirty="0" err="1">
                <a:solidFill>
                  <a:srgbClr val="000000"/>
                </a:solidFill>
                <a:latin typeface="Calibri" charset="0"/>
              </a:rPr>
              <a:t>bcond</a:t>
            </a:r>
            <a:endParaRPr lang="en-US" sz="800" dirty="0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110602" name="Group 9"/>
          <p:cNvGrpSpPr>
            <a:grpSpLocks noChangeAspect="1"/>
          </p:cNvGrpSpPr>
          <p:nvPr/>
        </p:nvGrpSpPr>
        <p:grpSpPr bwMode="auto">
          <a:xfrm>
            <a:off x="3995938" y="5445224"/>
            <a:ext cx="4970463" cy="685800"/>
            <a:chOff x="1257" y="3648"/>
            <a:chExt cx="4173" cy="576"/>
          </a:xfrm>
        </p:grpSpPr>
        <p:sp>
          <p:nvSpPr>
            <p:cNvPr id="110603" name="Rectangle 10"/>
            <p:cNvSpPr>
              <a:spLocks noChangeAspect="1" noChangeArrowheads="1"/>
            </p:cNvSpPr>
            <p:nvPr/>
          </p:nvSpPr>
          <p:spPr bwMode="auto">
            <a:xfrm>
              <a:off x="1833" y="3648"/>
              <a:ext cx="201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>
                  <a:solidFill>
                    <a:srgbClr val="000000"/>
                  </a:solidFill>
                  <a:latin typeface="Calibri" charset="0"/>
                </a:rPr>
                <a:t>T</a:t>
              </a:r>
            </a:p>
          </p:txBody>
        </p:sp>
        <p:grpSp>
          <p:nvGrpSpPr>
            <p:cNvPr id="110604" name="Group 11"/>
            <p:cNvGrpSpPr>
              <a:grpSpLocks noChangeAspect="1"/>
            </p:cNvGrpSpPr>
            <p:nvPr/>
          </p:nvGrpSpPr>
          <p:grpSpPr bwMode="auto">
            <a:xfrm>
              <a:off x="1449" y="3648"/>
              <a:ext cx="192" cy="576"/>
              <a:chOff x="384" y="960"/>
              <a:chExt cx="192" cy="576"/>
            </a:xfrm>
          </p:grpSpPr>
          <p:sp>
            <p:nvSpPr>
              <p:cNvPr id="110613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10614" name="Freeform 13"/>
              <p:cNvSpPr>
                <a:spLocks noChangeAspect="1"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605" name="Rectangle 14"/>
            <p:cNvSpPr>
              <a:spLocks noChangeAspect="1" noChangeArrowheads="1"/>
            </p:cNvSpPr>
            <p:nvPr/>
          </p:nvSpPr>
          <p:spPr bwMode="auto">
            <a:xfrm>
              <a:off x="4480" y="3823"/>
              <a:ext cx="95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alibri" charset="0"/>
                </a:rPr>
                <a:t>BW=~(1/T)</a:t>
              </a:r>
              <a:endParaRPr lang="en-US" sz="2000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10606" name="Line 15"/>
            <p:cNvSpPr>
              <a:spLocks noChangeAspect="1" noChangeShapeType="1"/>
            </p:cNvSpPr>
            <p:nvPr/>
          </p:nvSpPr>
          <p:spPr bwMode="auto">
            <a:xfrm>
              <a:off x="1257" y="39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7" name="Line 16"/>
            <p:cNvSpPr>
              <a:spLocks noChangeAspect="1" noChangeShapeType="1"/>
            </p:cNvSpPr>
            <p:nvPr/>
          </p:nvSpPr>
          <p:spPr bwMode="auto">
            <a:xfrm>
              <a:off x="1641" y="39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608" name="Group 17"/>
            <p:cNvGrpSpPr>
              <a:grpSpLocks noChangeAspect="1"/>
            </p:cNvGrpSpPr>
            <p:nvPr/>
          </p:nvGrpSpPr>
          <p:grpSpPr bwMode="auto">
            <a:xfrm>
              <a:off x="4041" y="3648"/>
              <a:ext cx="192" cy="576"/>
              <a:chOff x="384" y="960"/>
              <a:chExt cx="192" cy="576"/>
            </a:xfrm>
          </p:grpSpPr>
          <p:sp>
            <p:nvSpPr>
              <p:cNvPr id="110611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10612" name="Freeform 19"/>
              <p:cNvSpPr>
                <a:spLocks noChangeAspect="1"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609" name="Line 20"/>
            <p:cNvSpPr>
              <a:spLocks noChangeAspect="1" noChangeShapeType="1"/>
            </p:cNvSpPr>
            <p:nvPr/>
          </p:nvSpPr>
          <p:spPr bwMode="auto">
            <a:xfrm>
              <a:off x="3849" y="39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0" name="Line 21"/>
            <p:cNvSpPr>
              <a:spLocks noChangeAspect="1" noChangeShapeType="1"/>
            </p:cNvSpPr>
            <p:nvPr/>
          </p:nvSpPr>
          <p:spPr bwMode="auto">
            <a:xfrm>
              <a:off x="4233" y="39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13712" y="44626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Dividing Into Stages</a:t>
            </a:r>
          </a:p>
        </p:txBody>
      </p:sp>
      <p:sp>
        <p:nvSpPr>
          <p:cNvPr id="111620" name="Text Box 2"/>
          <p:cNvSpPr txBox="1">
            <a:spLocks noChangeArrowheads="1"/>
          </p:cNvSpPr>
          <p:nvPr/>
        </p:nvSpPr>
        <p:spPr bwMode="auto">
          <a:xfrm>
            <a:off x="944563" y="620688"/>
            <a:ext cx="747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200ps</a:t>
            </a:r>
          </a:p>
        </p:txBody>
      </p:sp>
      <p:pic>
        <p:nvPicPr>
          <p:cNvPr id="111621" name="Picture 4" descr="F06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0728"/>
            <a:ext cx="8001000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Text Box 5"/>
          <p:cNvSpPr txBox="1">
            <a:spLocks noChangeArrowheads="1"/>
          </p:cNvSpPr>
          <p:nvPr/>
        </p:nvSpPr>
        <p:spPr bwMode="auto">
          <a:xfrm>
            <a:off x="171452" y="5407052"/>
            <a:ext cx="7926741" cy="83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5F5F5F"/>
                </a:solidFill>
                <a:latin typeface="Calibri" charset="0"/>
              </a:rPr>
              <a:t>Is this the correct partitioning? </a:t>
            </a:r>
          </a:p>
          <a:p>
            <a:pPr eaLnBrk="1" hangingPunct="1"/>
            <a:r>
              <a:rPr lang="en-US" dirty="0">
                <a:solidFill>
                  <a:srgbClr val="5F5F5F"/>
                </a:solidFill>
                <a:latin typeface="Calibri" charset="0"/>
              </a:rPr>
              <a:t>	Why not 4 or 6 stages?  Why not different boundaries?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2728915" y="620688"/>
            <a:ext cx="746122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100ps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4449763" y="620688"/>
            <a:ext cx="747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200ps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6126163" y="620688"/>
            <a:ext cx="747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200ps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7802565" y="620688"/>
            <a:ext cx="746122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Calibri" charset="0"/>
              </a:rPr>
              <a:t>100ps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804150" y="3511526"/>
            <a:ext cx="1035050" cy="914400"/>
            <a:chOff x="4916" y="2352"/>
            <a:chExt cx="652" cy="576"/>
          </a:xfrm>
        </p:grpSpPr>
        <p:sp>
          <p:nvSpPr>
            <p:cNvPr id="111632" name="Line 12"/>
            <p:cNvSpPr>
              <a:spLocks noChangeShapeType="1"/>
            </p:cNvSpPr>
            <p:nvPr/>
          </p:nvSpPr>
          <p:spPr bwMode="auto">
            <a:xfrm>
              <a:off x="4916" y="265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3" name="Rectangle 13"/>
            <p:cNvSpPr>
              <a:spLocks noChangeArrowheads="1"/>
            </p:cNvSpPr>
            <p:nvPr/>
          </p:nvSpPr>
          <p:spPr bwMode="auto">
            <a:xfrm>
              <a:off x="5184" y="2352"/>
              <a:ext cx="384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</a:rPr>
                <a:t>RF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alibri" charset="0"/>
                </a:rPr>
                <a:t>write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324600" y="1606526"/>
            <a:ext cx="2667000" cy="838200"/>
            <a:chOff x="3984" y="1152"/>
            <a:chExt cx="1680" cy="528"/>
          </a:xfrm>
        </p:grpSpPr>
        <p:sp>
          <p:nvSpPr>
            <p:cNvPr id="111630" name="Line 15"/>
            <p:cNvSpPr>
              <a:spLocks noChangeShapeType="1"/>
            </p:cNvSpPr>
            <p:nvPr/>
          </p:nvSpPr>
          <p:spPr bwMode="auto">
            <a:xfrm flipH="1">
              <a:off x="3984" y="1344"/>
              <a:ext cx="96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1" name="Rectangle 16"/>
            <p:cNvSpPr>
              <a:spLocks noChangeArrowheads="1"/>
            </p:cNvSpPr>
            <p:nvPr/>
          </p:nvSpPr>
          <p:spPr bwMode="auto">
            <a:xfrm>
              <a:off x="4848" y="1152"/>
              <a:ext cx="81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ignore</a:t>
              </a:r>
            </a:p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for now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>
          <a:xfrm>
            <a:off x="29808" y="34877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Instruction Pipeline Throughput</a:t>
            </a:r>
          </a:p>
        </p:txBody>
      </p:sp>
      <p:pic>
        <p:nvPicPr>
          <p:cNvPr id="112644" name="Picture 3" descr="F06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4706"/>
            <a:ext cx="7772400" cy="4775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7" name="Text Box 6"/>
          <p:cNvSpPr txBox="1">
            <a:spLocks noChangeArrowheads="1"/>
          </p:cNvSpPr>
          <p:nvPr/>
        </p:nvSpPr>
        <p:spPr bwMode="auto">
          <a:xfrm>
            <a:off x="3014665" y="1988669"/>
            <a:ext cx="560387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alibri" charset="0"/>
              </a:rPr>
              <a:t>800ps</a:t>
            </a:r>
          </a:p>
        </p:txBody>
      </p:sp>
      <p:sp>
        <p:nvSpPr>
          <p:cNvPr id="112648" name="Text Box 7"/>
          <p:cNvSpPr txBox="1">
            <a:spLocks noChangeArrowheads="1"/>
          </p:cNvSpPr>
          <p:nvPr/>
        </p:nvSpPr>
        <p:spPr bwMode="auto">
          <a:xfrm>
            <a:off x="5757865" y="2476031"/>
            <a:ext cx="560387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alibri" charset="0"/>
              </a:rPr>
              <a:t>800ps</a:t>
            </a:r>
          </a:p>
        </p:txBody>
      </p:sp>
      <p:sp>
        <p:nvSpPr>
          <p:cNvPr id="112649" name="Text Box 8"/>
          <p:cNvSpPr txBox="1">
            <a:spLocks noChangeArrowheads="1"/>
          </p:cNvSpPr>
          <p:nvPr/>
        </p:nvSpPr>
        <p:spPr bwMode="auto">
          <a:xfrm>
            <a:off x="7573965" y="2893544"/>
            <a:ext cx="560387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alibri" charset="0"/>
              </a:rPr>
              <a:t>800ps</a:t>
            </a:r>
          </a:p>
        </p:txBody>
      </p:sp>
      <p:sp>
        <p:nvSpPr>
          <p:cNvPr id="112650" name="Text Box 9"/>
          <p:cNvSpPr txBox="1">
            <a:spLocks noChangeArrowheads="1"/>
          </p:cNvSpPr>
          <p:nvPr/>
        </p:nvSpPr>
        <p:spPr bwMode="auto">
          <a:xfrm>
            <a:off x="6049965" y="5374806"/>
            <a:ext cx="560387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alibri" charset="0"/>
              </a:rPr>
              <a:t>200ps</a:t>
            </a:r>
          </a:p>
        </p:txBody>
      </p:sp>
      <p:sp>
        <p:nvSpPr>
          <p:cNvPr id="112651" name="Text Box 10"/>
          <p:cNvSpPr txBox="1">
            <a:spLocks noChangeArrowheads="1"/>
          </p:cNvSpPr>
          <p:nvPr/>
        </p:nvSpPr>
        <p:spPr bwMode="auto">
          <a:xfrm>
            <a:off x="5376865" y="5371631"/>
            <a:ext cx="560387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alibri" charset="0"/>
              </a:rPr>
              <a:t>200ps</a:t>
            </a:r>
          </a:p>
        </p:txBody>
      </p:sp>
      <p:sp>
        <p:nvSpPr>
          <p:cNvPr id="112652" name="Text Box 11"/>
          <p:cNvSpPr txBox="1">
            <a:spLocks noChangeArrowheads="1"/>
          </p:cNvSpPr>
          <p:nvPr/>
        </p:nvSpPr>
        <p:spPr bwMode="auto">
          <a:xfrm>
            <a:off x="4754565" y="5368456"/>
            <a:ext cx="560387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alibri" charset="0"/>
              </a:rPr>
              <a:t>200ps</a:t>
            </a:r>
          </a:p>
        </p:txBody>
      </p:sp>
      <p:sp>
        <p:nvSpPr>
          <p:cNvPr id="112653" name="Text Box 12"/>
          <p:cNvSpPr txBox="1">
            <a:spLocks noChangeArrowheads="1"/>
          </p:cNvSpPr>
          <p:nvPr/>
        </p:nvSpPr>
        <p:spPr bwMode="auto">
          <a:xfrm>
            <a:off x="4068765" y="5365281"/>
            <a:ext cx="560387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alibri" charset="0"/>
              </a:rPr>
              <a:t>200ps</a:t>
            </a:r>
          </a:p>
        </p:txBody>
      </p:sp>
      <p:sp>
        <p:nvSpPr>
          <p:cNvPr id="112654" name="Text Box 13"/>
          <p:cNvSpPr txBox="1">
            <a:spLocks noChangeArrowheads="1"/>
          </p:cNvSpPr>
          <p:nvPr/>
        </p:nvSpPr>
        <p:spPr bwMode="auto">
          <a:xfrm>
            <a:off x="3395665" y="5362106"/>
            <a:ext cx="560387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alibri" charset="0"/>
              </a:rPr>
              <a:t>200ps</a:t>
            </a:r>
          </a:p>
        </p:txBody>
      </p:sp>
      <p:sp>
        <p:nvSpPr>
          <p:cNvPr id="112655" name="Text Box 14"/>
          <p:cNvSpPr txBox="1">
            <a:spLocks noChangeArrowheads="1"/>
          </p:cNvSpPr>
          <p:nvPr/>
        </p:nvSpPr>
        <p:spPr bwMode="auto">
          <a:xfrm>
            <a:off x="2720975" y="4914431"/>
            <a:ext cx="560388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alibri" charset="0"/>
              </a:rPr>
              <a:t>200ps</a:t>
            </a:r>
          </a:p>
        </p:txBody>
      </p:sp>
      <p:sp>
        <p:nvSpPr>
          <p:cNvPr id="112656" name="Text Box 15"/>
          <p:cNvSpPr txBox="1">
            <a:spLocks noChangeArrowheads="1"/>
          </p:cNvSpPr>
          <p:nvPr/>
        </p:nvSpPr>
        <p:spPr bwMode="auto">
          <a:xfrm>
            <a:off x="2046288" y="4500094"/>
            <a:ext cx="560387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Calibri" charset="0"/>
              </a:rPr>
              <a:t>200ps</a:t>
            </a:r>
          </a:p>
        </p:txBody>
      </p:sp>
      <p:sp>
        <p:nvSpPr>
          <p:cNvPr id="112657" name="Text Box 16"/>
          <p:cNvSpPr txBox="1">
            <a:spLocks noChangeArrowheads="1"/>
          </p:cNvSpPr>
          <p:nvPr/>
        </p:nvSpPr>
        <p:spPr bwMode="auto">
          <a:xfrm>
            <a:off x="533400" y="5661250"/>
            <a:ext cx="8512863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5F5F5F"/>
                </a:solidFill>
                <a:latin typeface="Calibri" charset="0"/>
              </a:rPr>
              <a:t>5-stage speedup is 4, not 5 as predicated by the ideal model. Why?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46828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j-lt"/>
              </a:rPr>
              <a:t>Enabling Pipelined Processing: Pipeline Registers</a:t>
            </a: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382915"/>
            <a:ext cx="2895600" cy="26064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776" indent="-28568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3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25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919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01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106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198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29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1D1BC3-2AF3-2B4C-8817-0EC8E06BE45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18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6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665342" y="6203205"/>
            <a:ext cx="2133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776" indent="-28568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3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25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919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01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106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198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29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1D1BC3-2AF3-2B4C-8817-0EC8E06BE45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18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67" name="Group 2"/>
          <p:cNvGrpSpPr>
            <a:grpSpLocks noChangeAspect="1"/>
          </p:cNvGrpSpPr>
          <p:nvPr/>
        </p:nvGrpSpPr>
        <p:grpSpPr bwMode="auto">
          <a:xfrm>
            <a:off x="4474592" y="5979368"/>
            <a:ext cx="4403725" cy="685800"/>
            <a:chOff x="1257" y="3648"/>
            <a:chExt cx="3697" cy="576"/>
          </a:xfrm>
        </p:grpSpPr>
        <p:sp>
          <p:nvSpPr>
            <p:cNvPr id="68" name="Rectangle 3"/>
            <p:cNvSpPr>
              <a:spLocks noChangeAspect="1" noChangeArrowheads="1"/>
            </p:cNvSpPr>
            <p:nvPr/>
          </p:nvSpPr>
          <p:spPr bwMode="auto">
            <a:xfrm>
              <a:off x="1833" y="3648"/>
              <a:ext cx="2016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>
                  <a:solidFill>
                    <a:srgbClr val="000000"/>
                  </a:solidFill>
                  <a:latin typeface="Calibri" charset="0"/>
                </a:rPr>
                <a:t>T</a:t>
              </a: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1449" y="3648"/>
              <a:ext cx="192" cy="576"/>
              <a:chOff x="384" y="960"/>
              <a:chExt cx="192" cy="576"/>
            </a:xfrm>
          </p:grpSpPr>
          <p:sp>
            <p:nvSpPr>
              <p:cNvPr id="78" name="Rectangle 5"/>
              <p:cNvSpPr>
                <a:spLocks noChangeAspect="1"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79" name="Freeform 6"/>
              <p:cNvSpPr>
                <a:spLocks noChangeAspect="1"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" name="Rectangle 7"/>
            <p:cNvSpPr>
              <a:spLocks noChangeAspect="1" noChangeArrowheads="1"/>
            </p:cNvSpPr>
            <p:nvPr/>
          </p:nvSpPr>
          <p:spPr bwMode="auto">
            <a:xfrm>
              <a:off x="4954" y="3823"/>
              <a:ext cx="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2000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71" name="Line 8"/>
            <p:cNvSpPr>
              <a:spLocks noChangeAspect="1" noChangeShapeType="1"/>
            </p:cNvSpPr>
            <p:nvPr/>
          </p:nvSpPr>
          <p:spPr bwMode="auto">
            <a:xfrm>
              <a:off x="1257" y="39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9"/>
            <p:cNvSpPr>
              <a:spLocks noChangeAspect="1" noChangeShapeType="1"/>
            </p:cNvSpPr>
            <p:nvPr/>
          </p:nvSpPr>
          <p:spPr bwMode="auto">
            <a:xfrm>
              <a:off x="1641" y="39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10"/>
            <p:cNvGrpSpPr>
              <a:grpSpLocks noChangeAspect="1"/>
            </p:cNvGrpSpPr>
            <p:nvPr/>
          </p:nvGrpSpPr>
          <p:grpSpPr bwMode="auto">
            <a:xfrm>
              <a:off x="4041" y="3648"/>
              <a:ext cx="192" cy="576"/>
              <a:chOff x="384" y="960"/>
              <a:chExt cx="192" cy="576"/>
            </a:xfrm>
          </p:grpSpPr>
          <p:sp>
            <p:nvSpPr>
              <p:cNvPr id="76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384" y="960"/>
                <a:ext cx="192" cy="576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 dirty="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77" name="Freeform 12"/>
              <p:cNvSpPr>
                <a:spLocks noChangeAspect="1"/>
              </p:cNvSpPr>
              <p:nvPr/>
            </p:nvSpPr>
            <p:spPr bwMode="auto">
              <a:xfrm>
                <a:off x="432" y="1440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" name="Line 13"/>
            <p:cNvSpPr>
              <a:spLocks noChangeAspect="1" noChangeShapeType="1"/>
            </p:cNvSpPr>
            <p:nvPr/>
          </p:nvSpPr>
          <p:spPr bwMode="auto">
            <a:xfrm>
              <a:off x="3849" y="39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4"/>
            <p:cNvSpPr>
              <a:spLocks noChangeAspect="1" noChangeShapeType="1"/>
            </p:cNvSpPr>
            <p:nvPr/>
          </p:nvSpPr>
          <p:spPr bwMode="auto">
            <a:xfrm>
              <a:off x="4233" y="39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0" name="Picture 15" descr="F06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04" y="1259730"/>
            <a:ext cx="8153400" cy="4719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17"/>
          <p:cNvSpPr>
            <a:spLocks noChangeArrowheads="1"/>
          </p:cNvSpPr>
          <p:nvPr/>
        </p:nvSpPr>
        <p:spPr bwMode="auto">
          <a:xfrm>
            <a:off x="345504" y="797768"/>
            <a:ext cx="16002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2" name="Rectangle 18"/>
          <p:cNvSpPr>
            <a:spLocks noChangeArrowheads="1"/>
          </p:cNvSpPr>
          <p:nvPr/>
        </p:nvSpPr>
        <p:spPr bwMode="auto">
          <a:xfrm>
            <a:off x="2250504" y="1026368"/>
            <a:ext cx="16002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4079304" y="1026368"/>
            <a:ext cx="16002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" name="Rectangle 20"/>
          <p:cNvSpPr>
            <a:spLocks noChangeArrowheads="1"/>
          </p:cNvSpPr>
          <p:nvPr/>
        </p:nvSpPr>
        <p:spPr bwMode="auto">
          <a:xfrm>
            <a:off x="5755704" y="1026368"/>
            <a:ext cx="15240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5" name="Rectangle 21"/>
          <p:cNvSpPr>
            <a:spLocks noChangeArrowheads="1"/>
          </p:cNvSpPr>
          <p:nvPr/>
        </p:nvSpPr>
        <p:spPr bwMode="auto">
          <a:xfrm>
            <a:off x="7432104" y="1026368"/>
            <a:ext cx="1447800" cy="685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6" name="Text Box 22"/>
          <p:cNvSpPr txBox="1">
            <a:spLocks noChangeArrowheads="1"/>
          </p:cNvSpPr>
          <p:nvPr/>
        </p:nvSpPr>
        <p:spPr bwMode="auto">
          <a:xfrm>
            <a:off x="329630" y="6025406"/>
            <a:ext cx="184686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87" name="Group 23"/>
          <p:cNvGrpSpPr>
            <a:grpSpLocks/>
          </p:cNvGrpSpPr>
          <p:nvPr/>
        </p:nvGrpSpPr>
        <p:grpSpPr bwMode="auto">
          <a:xfrm>
            <a:off x="116904" y="1026368"/>
            <a:ext cx="8991600" cy="5638800"/>
            <a:chOff x="144" y="720"/>
            <a:chExt cx="5664" cy="3552"/>
          </a:xfrm>
        </p:grpSpPr>
        <p:sp>
          <p:nvSpPr>
            <p:cNvPr id="88" name="Rectangle 24"/>
            <p:cNvSpPr>
              <a:spLocks noChangeArrowheads="1"/>
            </p:cNvSpPr>
            <p:nvPr/>
          </p:nvSpPr>
          <p:spPr bwMode="auto">
            <a:xfrm>
              <a:off x="144" y="720"/>
              <a:ext cx="5664" cy="35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pic>
          <p:nvPicPr>
            <p:cNvPr id="89" name="Picture 25" descr="F06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056"/>
              <a:ext cx="4774" cy="2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" name="Text Box 26"/>
          <p:cNvSpPr txBox="1">
            <a:spLocks noChangeArrowheads="1"/>
          </p:cNvSpPr>
          <p:nvPr/>
        </p:nvSpPr>
        <p:spPr bwMode="auto">
          <a:xfrm>
            <a:off x="3188717" y="1489920"/>
            <a:ext cx="5426634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5F5F5F"/>
                </a:solidFill>
                <a:latin typeface="Calibri" charset="0"/>
              </a:rPr>
              <a:t>No resource is used by more than 1 stage!</a:t>
            </a:r>
          </a:p>
        </p:txBody>
      </p:sp>
      <p:grpSp>
        <p:nvGrpSpPr>
          <p:cNvPr id="91" name="Group 27"/>
          <p:cNvGrpSpPr>
            <a:grpSpLocks/>
          </p:cNvGrpSpPr>
          <p:nvPr/>
        </p:nvGrpSpPr>
        <p:grpSpPr bwMode="auto">
          <a:xfrm>
            <a:off x="547119" y="2626570"/>
            <a:ext cx="6980237" cy="2638425"/>
            <a:chOff x="415" y="1728"/>
            <a:chExt cx="4397" cy="1662"/>
          </a:xfrm>
        </p:grpSpPr>
        <p:sp>
          <p:nvSpPr>
            <p:cNvPr id="92" name="Rectangle 28"/>
            <p:cNvSpPr>
              <a:spLocks noChangeArrowheads="1"/>
            </p:cNvSpPr>
            <p:nvPr/>
          </p:nvSpPr>
          <p:spPr bwMode="auto">
            <a:xfrm rot="-5400000">
              <a:off x="1237" y="2568"/>
              <a:ext cx="366" cy="137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charset="0"/>
                </a:rPr>
                <a:t>IR</a:t>
              </a:r>
              <a:r>
                <a:rPr lang="en-US" sz="1400" baseline="-25000" dirty="0">
                  <a:solidFill>
                    <a:srgbClr val="000000"/>
                  </a:solidFill>
                  <a:latin typeface="Calibri" charset="0"/>
                </a:rPr>
                <a:t>D</a:t>
              </a:r>
              <a:endParaRPr lang="en-US" sz="1400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 rot="-5400000">
              <a:off x="301" y="2358"/>
              <a:ext cx="366" cy="137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charset="0"/>
                </a:rPr>
                <a:t>PC</a:t>
              </a:r>
              <a:r>
                <a:rPr lang="en-US" sz="1400" baseline="-25000" dirty="0">
                  <a:solidFill>
                    <a:srgbClr val="000000"/>
                  </a:solidFill>
                  <a:latin typeface="Calibri" charset="0"/>
                </a:rPr>
                <a:t>F</a:t>
              </a:r>
              <a:endParaRPr lang="en-US" sz="1400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94" name="Rectangle 30"/>
            <p:cNvSpPr>
              <a:spLocks noChangeArrowheads="1"/>
            </p:cNvSpPr>
            <p:nvPr/>
          </p:nvSpPr>
          <p:spPr bwMode="auto">
            <a:xfrm rot="-5400000">
              <a:off x="1236" y="1842"/>
              <a:ext cx="366" cy="137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charset="0"/>
                </a:rPr>
                <a:t>PC</a:t>
              </a:r>
              <a:r>
                <a:rPr lang="en-US" sz="1400" baseline="-25000" dirty="0">
                  <a:solidFill>
                    <a:srgbClr val="000000"/>
                  </a:solidFill>
                  <a:latin typeface="Calibri" charset="0"/>
                </a:rPr>
                <a:t>D</a:t>
              </a:r>
              <a:r>
                <a:rPr lang="en-US" sz="1400" dirty="0">
                  <a:solidFill>
                    <a:srgbClr val="000000"/>
                  </a:solidFill>
                  <a:latin typeface="Calibri" charset="0"/>
                </a:rPr>
                <a:t>+4</a:t>
              </a:r>
            </a:p>
          </p:txBody>
        </p:sp>
        <p:sp>
          <p:nvSpPr>
            <p:cNvPr id="95" name="Rectangle 31"/>
            <p:cNvSpPr>
              <a:spLocks noChangeArrowheads="1"/>
            </p:cNvSpPr>
            <p:nvPr/>
          </p:nvSpPr>
          <p:spPr bwMode="auto">
            <a:xfrm rot="-5400000">
              <a:off x="2449" y="1842"/>
              <a:ext cx="366" cy="137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charset="0"/>
                </a:rPr>
                <a:t>PC</a:t>
              </a:r>
              <a:r>
                <a:rPr lang="en-US" sz="1400" baseline="-25000" dirty="0">
                  <a:solidFill>
                    <a:srgbClr val="000000"/>
                  </a:solidFill>
                  <a:latin typeface="Calibri" charset="0"/>
                </a:rPr>
                <a:t>E</a:t>
              </a:r>
              <a:r>
                <a:rPr lang="en-US" sz="1400" dirty="0">
                  <a:solidFill>
                    <a:srgbClr val="000000"/>
                  </a:solidFill>
                  <a:latin typeface="Calibri" charset="0"/>
                </a:rPr>
                <a:t>+4</a:t>
              </a:r>
            </a:p>
          </p:txBody>
        </p:sp>
        <p:sp>
          <p:nvSpPr>
            <p:cNvPr id="96" name="Rectangle 32"/>
            <p:cNvSpPr>
              <a:spLocks noChangeArrowheads="1"/>
            </p:cNvSpPr>
            <p:nvPr/>
          </p:nvSpPr>
          <p:spPr bwMode="auto">
            <a:xfrm rot="-5400000">
              <a:off x="3523" y="1842"/>
              <a:ext cx="366" cy="137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alibri" charset="0"/>
                </a:rPr>
                <a:t>nPC</a:t>
              </a:r>
              <a:r>
                <a:rPr lang="en-US" sz="1400" baseline="-25000" dirty="0" err="1">
                  <a:solidFill>
                    <a:srgbClr val="000000"/>
                  </a:solidFill>
                  <a:latin typeface="Calibri" charset="0"/>
                </a:rPr>
                <a:t>M</a:t>
              </a:r>
              <a:endParaRPr lang="en-US" sz="1400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97" name="Rectangle 33"/>
            <p:cNvSpPr>
              <a:spLocks noChangeArrowheads="1"/>
            </p:cNvSpPr>
            <p:nvPr/>
          </p:nvSpPr>
          <p:spPr bwMode="auto">
            <a:xfrm rot="-5400000">
              <a:off x="2448" y="2304"/>
              <a:ext cx="366" cy="137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charset="0"/>
                </a:rPr>
                <a:t>A</a:t>
              </a:r>
              <a:r>
                <a:rPr lang="en-US" sz="1400" baseline="-25000" dirty="0">
                  <a:solidFill>
                    <a:srgbClr val="000000"/>
                  </a:solidFill>
                  <a:latin typeface="Calibri" charset="0"/>
                </a:rPr>
                <a:t>E</a:t>
              </a:r>
              <a:endParaRPr lang="en-US" sz="1400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98" name="Rectangle 34"/>
            <p:cNvSpPr>
              <a:spLocks noChangeArrowheads="1"/>
            </p:cNvSpPr>
            <p:nvPr/>
          </p:nvSpPr>
          <p:spPr bwMode="auto">
            <a:xfrm rot="-5400000">
              <a:off x="2447" y="2712"/>
              <a:ext cx="366" cy="137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charset="0"/>
                </a:rPr>
                <a:t>B</a:t>
              </a:r>
              <a:r>
                <a:rPr lang="en-US" sz="1400" baseline="-25000" dirty="0">
                  <a:solidFill>
                    <a:srgbClr val="000000"/>
                  </a:solidFill>
                  <a:latin typeface="Calibri" charset="0"/>
                </a:rPr>
                <a:t>E</a:t>
              </a:r>
              <a:endParaRPr lang="en-US" sz="1400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99" name="Rectangle 35"/>
            <p:cNvSpPr>
              <a:spLocks noChangeArrowheads="1"/>
            </p:cNvSpPr>
            <p:nvPr/>
          </p:nvSpPr>
          <p:spPr bwMode="auto">
            <a:xfrm rot="-5400000">
              <a:off x="2446" y="3132"/>
              <a:ext cx="366" cy="137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alibri" charset="0"/>
                </a:rPr>
                <a:t>Imm</a:t>
              </a:r>
              <a:r>
                <a:rPr lang="en-US" sz="1400" baseline="-25000" dirty="0" err="1">
                  <a:solidFill>
                    <a:srgbClr val="000000"/>
                  </a:solidFill>
                  <a:latin typeface="Calibri" charset="0"/>
                </a:rPr>
                <a:t>E</a:t>
              </a:r>
              <a:endParaRPr lang="en-US" sz="1400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00" name="Rectangle 36"/>
            <p:cNvSpPr>
              <a:spLocks noChangeArrowheads="1"/>
            </p:cNvSpPr>
            <p:nvPr/>
          </p:nvSpPr>
          <p:spPr bwMode="auto">
            <a:xfrm rot="-5400000">
              <a:off x="3522" y="2532"/>
              <a:ext cx="366" cy="137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alibri" charset="0"/>
                </a:rPr>
                <a:t>Aout</a:t>
              </a:r>
              <a:r>
                <a:rPr lang="en-US" sz="1400" baseline="-25000" dirty="0" err="1">
                  <a:solidFill>
                    <a:srgbClr val="000000"/>
                  </a:solidFill>
                  <a:latin typeface="Calibri" charset="0"/>
                </a:rPr>
                <a:t>M</a:t>
              </a:r>
              <a:endParaRPr lang="en-US" sz="1400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01" name="Rectangle 37"/>
            <p:cNvSpPr>
              <a:spLocks noChangeArrowheads="1"/>
            </p:cNvSpPr>
            <p:nvPr/>
          </p:nvSpPr>
          <p:spPr bwMode="auto">
            <a:xfrm rot="-5400000">
              <a:off x="3523" y="2994"/>
              <a:ext cx="366" cy="137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Calibri" charset="0"/>
                </a:rPr>
                <a:t>B</a:t>
              </a:r>
              <a:r>
                <a:rPr lang="en-US" sz="1400" baseline="-25000" dirty="0">
                  <a:solidFill>
                    <a:srgbClr val="000000"/>
                  </a:solidFill>
                  <a:latin typeface="Calibri" charset="0"/>
                </a:rPr>
                <a:t>M</a:t>
              </a:r>
              <a:endParaRPr lang="en-US" sz="1400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02" name="Rectangle 38"/>
            <p:cNvSpPr>
              <a:spLocks noChangeArrowheads="1"/>
            </p:cNvSpPr>
            <p:nvPr/>
          </p:nvSpPr>
          <p:spPr bwMode="auto">
            <a:xfrm rot="-5400000">
              <a:off x="4561" y="2634"/>
              <a:ext cx="366" cy="137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300" b="1" dirty="0">
                  <a:solidFill>
                    <a:srgbClr val="000000"/>
                  </a:solidFill>
                  <a:latin typeface="Calibri" charset="0"/>
                </a:rPr>
                <a:t>MDR</a:t>
              </a:r>
              <a:r>
                <a:rPr lang="en-US" sz="1400" baseline="-25000" dirty="0">
                  <a:solidFill>
                    <a:srgbClr val="000000"/>
                  </a:solidFill>
                  <a:latin typeface="Calibri" charset="0"/>
                </a:rPr>
                <a:t>W</a:t>
              </a:r>
              <a:endParaRPr lang="en-US" sz="1400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03" name="Rectangle 39"/>
            <p:cNvSpPr>
              <a:spLocks noChangeArrowheads="1"/>
            </p:cNvSpPr>
            <p:nvPr/>
          </p:nvSpPr>
          <p:spPr bwMode="auto">
            <a:xfrm rot="-5400000">
              <a:off x="4560" y="3138"/>
              <a:ext cx="366" cy="137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alibri" charset="0"/>
                </a:rPr>
                <a:t>Aout</a:t>
              </a:r>
              <a:r>
                <a:rPr lang="en-US" sz="1400" baseline="-25000" dirty="0" err="1">
                  <a:solidFill>
                    <a:srgbClr val="000000"/>
                  </a:solidFill>
                  <a:latin typeface="Calibri" charset="0"/>
                </a:rPr>
                <a:t>W</a:t>
              </a:r>
              <a:endParaRPr lang="en-US" sz="1400" dirty="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105" name="Group 41"/>
          <p:cNvGrpSpPr>
            <a:grpSpLocks/>
          </p:cNvGrpSpPr>
          <p:nvPr/>
        </p:nvGrpSpPr>
        <p:grpSpPr bwMode="auto">
          <a:xfrm>
            <a:off x="3888804" y="5674568"/>
            <a:ext cx="5143500" cy="1066800"/>
            <a:chOff x="2520" y="3648"/>
            <a:chExt cx="3240" cy="672"/>
          </a:xfrm>
        </p:grpSpPr>
        <p:sp>
          <p:nvSpPr>
            <p:cNvPr id="106" name="Rectangle 42"/>
            <p:cNvSpPr>
              <a:spLocks noChangeArrowheads="1"/>
            </p:cNvSpPr>
            <p:nvPr/>
          </p:nvSpPr>
          <p:spPr bwMode="auto">
            <a:xfrm>
              <a:off x="2736" y="3648"/>
              <a:ext cx="2904" cy="6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grpSp>
          <p:nvGrpSpPr>
            <p:cNvPr id="107" name="Group 43"/>
            <p:cNvGrpSpPr>
              <a:grpSpLocks noChangeAspect="1"/>
            </p:cNvGrpSpPr>
            <p:nvPr/>
          </p:nvGrpSpPr>
          <p:grpSpPr bwMode="auto">
            <a:xfrm>
              <a:off x="2520" y="3792"/>
              <a:ext cx="3240" cy="432"/>
              <a:chOff x="720" y="3696"/>
              <a:chExt cx="4320" cy="576"/>
            </a:xfrm>
          </p:grpSpPr>
          <p:sp>
            <p:nvSpPr>
              <p:cNvPr id="108" name="Rectangle 44"/>
              <p:cNvSpPr>
                <a:spLocks noChangeAspect="1" noChangeArrowheads="1"/>
              </p:cNvSpPr>
              <p:nvPr/>
            </p:nvSpPr>
            <p:spPr bwMode="auto">
              <a:xfrm>
                <a:off x="1296" y="3696"/>
                <a:ext cx="672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b="1" dirty="0">
                    <a:solidFill>
                      <a:srgbClr val="000000"/>
                    </a:solidFill>
                    <a:latin typeface="Calibri" charset="0"/>
                  </a:rPr>
                  <a:t>T/k</a:t>
                </a:r>
              </a:p>
              <a:p>
                <a:r>
                  <a:rPr lang="en-US" sz="1600" b="1" dirty="0">
                    <a:solidFill>
                      <a:srgbClr val="000000"/>
                    </a:solidFill>
                    <a:latin typeface="Calibri" charset="0"/>
                  </a:rPr>
                  <a:t>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Calibri" charset="0"/>
                  </a:rPr>
                  <a:t>ps</a:t>
                </a:r>
                <a:endParaRPr lang="en-US" sz="1600" b="1" dirty="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09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3792" y="3696"/>
                <a:ext cx="672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 b="1" dirty="0">
                    <a:solidFill>
                      <a:srgbClr val="000000"/>
                    </a:solidFill>
                    <a:latin typeface="Calibri" charset="0"/>
                  </a:rPr>
                  <a:t>T/k</a:t>
                </a:r>
              </a:p>
              <a:p>
                <a:r>
                  <a:rPr lang="en-US" sz="1600" b="1" dirty="0">
                    <a:solidFill>
                      <a:srgbClr val="000000"/>
                    </a:solidFill>
                    <a:latin typeface="Calibri" charset="0"/>
                  </a:rPr>
                  <a:t>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Calibri" charset="0"/>
                  </a:rPr>
                  <a:t>ps</a:t>
                </a:r>
                <a:endParaRPr lang="en-US" sz="1600" b="1" dirty="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grpSp>
            <p:nvGrpSpPr>
              <p:cNvPr id="110" name="Group 46"/>
              <p:cNvGrpSpPr>
                <a:grpSpLocks noChangeAspect="1"/>
              </p:cNvGrpSpPr>
              <p:nvPr/>
            </p:nvGrpSpPr>
            <p:grpSpPr bwMode="auto">
              <a:xfrm>
                <a:off x="720" y="3696"/>
                <a:ext cx="576" cy="576"/>
                <a:chOff x="96" y="1968"/>
                <a:chExt cx="576" cy="576"/>
              </a:xfrm>
            </p:grpSpPr>
            <p:grpSp>
              <p:nvGrpSpPr>
                <p:cNvPr id="131" name="Group 47"/>
                <p:cNvGrpSpPr>
                  <a:grpSpLocks noChangeAspect="1"/>
                </p:cNvGrpSpPr>
                <p:nvPr/>
              </p:nvGrpSpPr>
              <p:grpSpPr bwMode="auto">
                <a:xfrm>
                  <a:off x="288" y="1968"/>
                  <a:ext cx="192" cy="576"/>
                  <a:chOff x="384" y="960"/>
                  <a:chExt cx="192" cy="576"/>
                </a:xfrm>
              </p:grpSpPr>
              <p:sp>
                <p:nvSpPr>
                  <p:cNvPr id="134" name="Rectangle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4" y="960"/>
                    <a:ext cx="192" cy="576"/>
                  </a:xfrm>
                  <a:prstGeom prst="rect">
                    <a:avLst/>
                  </a:prstGeom>
                  <a:solidFill>
                    <a:srgbClr val="C0C0C0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latin typeface="Calibri" charset="0"/>
                    </a:endParaRPr>
                  </a:p>
                </p:txBody>
              </p:sp>
              <p:sp>
                <p:nvSpPr>
                  <p:cNvPr id="135" name="Freeform 49"/>
                  <p:cNvSpPr>
                    <a:spLocks noChangeAspect="1"/>
                  </p:cNvSpPr>
                  <p:nvPr/>
                </p:nvSpPr>
                <p:spPr bwMode="auto">
                  <a:xfrm>
                    <a:off x="432" y="1440"/>
                    <a:ext cx="96" cy="96"/>
                  </a:xfrm>
                  <a:custGeom>
                    <a:avLst/>
                    <a:gdLst>
                      <a:gd name="T0" fmla="*/ 0 w 96"/>
                      <a:gd name="T1" fmla="*/ 96 h 96"/>
                      <a:gd name="T2" fmla="*/ 48 w 96"/>
                      <a:gd name="T3" fmla="*/ 0 h 96"/>
                      <a:gd name="T4" fmla="*/ 96 w 96"/>
                      <a:gd name="T5" fmla="*/ 96 h 9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96"/>
                      <a:gd name="T11" fmla="*/ 96 w 96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96">
                        <a:moveTo>
                          <a:pt x="0" y="96"/>
                        </a:moveTo>
                        <a:lnTo>
                          <a:pt x="48" y="0"/>
                        </a:lnTo>
                        <a:lnTo>
                          <a:pt x="96" y="96"/>
                        </a:lnTo>
                      </a:path>
                    </a:pathLst>
                  </a:cu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2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96" y="225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480" y="225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1" name="Group 52"/>
              <p:cNvGrpSpPr>
                <a:grpSpLocks noChangeAspect="1"/>
              </p:cNvGrpSpPr>
              <p:nvPr/>
            </p:nvGrpSpPr>
            <p:grpSpPr bwMode="auto">
              <a:xfrm>
                <a:off x="1968" y="3696"/>
                <a:ext cx="576" cy="576"/>
                <a:chOff x="96" y="1968"/>
                <a:chExt cx="576" cy="576"/>
              </a:xfrm>
            </p:grpSpPr>
            <p:grpSp>
              <p:nvGrpSpPr>
                <p:cNvPr id="126" name="Group 53"/>
                <p:cNvGrpSpPr>
                  <a:grpSpLocks noChangeAspect="1"/>
                </p:cNvGrpSpPr>
                <p:nvPr/>
              </p:nvGrpSpPr>
              <p:grpSpPr bwMode="auto">
                <a:xfrm>
                  <a:off x="288" y="1968"/>
                  <a:ext cx="192" cy="576"/>
                  <a:chOff x="384" y="960"/>
                  <a:chExt cx="192" cy="576"/>
                </a:xfrm>
              </p:grpSpPr>
              <p:sp>
                <p:nvSpPr>
                  <p:cNvPr id="129" name="Rectangle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4" y="960"/>
                    <a:ext cx="192" cy="576"/>
                  </a:xfrm>
                  <a:prstGeom prst="rect">
                    <a:avLst/>
                  </a:prstGeom>
                  <a:solidFill>
                    <a:srgbClr val="C0C0C0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latin typeface="Calibri" charset="0"/>
                    </a:endParaRPr>
                  </a:p>
                </p:txBody>
              </p:sp>
              <p:sp>
                <p:nvSpPr>
                  <p:cNvPr id="130" name="Freeform 55"/>
                  <p:cNvSpPr>
                    <a:spLocks noChangeAspect="1"/>
                  </p:cNvSpPr>
                  <p:nvPr/>
                </p:nvSpPr>
                <p:spPr bwMode="auto">
                  <a:xfrm>
                    <a:off x="432" y="1440"/>
                    <a:ext cx="96" cy="96"/>
                  </a:xfrm>
                  <a:custGeom>
                    <a:avLst/>
                    <a:gdLst>
                      <a:gd name="T0" fmla="*/ 0 w 96"/>
                      <a:gd name="T1" fmla="*/ 96 h 96"/>
                      <a:gd name="T2" fmla="*/ 48 w 96"/>
                      <a:gd name="T3" fmla="*/ 0 h 96"/>
                      <a:gd name="T4" fmla="*/ 96 w 96"/>
                      <a:gd name="T5" fmla="*/ 96 h 9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96"/>
                      <a:gd name="T11" fmla="*/ 96 w 96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96">
                        <a:moveTo>
                          <a:pt x="0" y="96"/>
                        </a:moveTo>
                        <a:lnTo>
                          <a:pt x="48" y="0"/>
                        </a:lnTo>
                        <a:lnTo>
                          <a:pt x="96" y="96"/>
                        </a:lnTo>
                      </a:path>
                    </a:pathLst>
                  </a:cu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7" name="Line 56"/>
                <p:cNvSpPr>
                  <a:spLocks noChangeAspect="1" noChangeShapeType="1"/>
                </p:cNvSpPr>
                <p:nvPr/>
              </p:nvSpPr>
              <p:spPr bwMode="auto">
                <a:xfrm>
                  <a:off x="96" y="225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57"/>
                <p:cNvSpPr>
                  <a:spLocks noChangeAspect="1" noChangeShapeType="1"/>
                </p:cNvSpPr>
                <p:nvPr/>
              </p:nvSpPr>
              <p:spPr bwMode="auto">
                <a:xfrm>
                  <a:off x="480" y="225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2" name="Line 58"/>
              <p:cNvSpPr>
                <a:spLocks noChangeAspect="1" noChangeShapeType="1"/>
              </p:cNvSpPr>
              <p:nvPr/>
            </p:nvSpPr>
            <p:spPr bwMode="auto">
              <a:xfrm>
                <a:off x="3600" y="398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" name="Group 59"/>
              <p:cNvGrpSpPr>
                <a:grpSpLocks noChangeAspect="1"/>
              </p:cNvGrpSpPr>
              <p:nvPr/>
            </p:nvGrpSpPr>
            <p:grpSpPr bwMode="auto">
              <a:xfrm>
                <a:off x="4464" y="3696"/>
                <a:ext cx="576" cy="576"/>
                <a:chOff x="96" y="1968"/>
                <a:chExt cx="576" cy="576"/>
              </a:xfrm>
            </p:grpSpPr>
            <p:grpSp>
              <p:nvGrpSpPr>
                <p:cNvPr id="121" name="Group 60"/>
                <p:cNvGrpSpPr>
                  <a:grpSpLocks noChangeAspect="1"/>
                </p:cNvGrpSpPr>
                <p:nvPr/>
              </p:nvGrpSpPr>
              <p:grpSpPr bwMode="auto">
                <a:xfrm>
                  <a:off x="288" y="1968"/>
                  <a:ext cx="192" cy="576"/>
                  <a:chOff x="384" y="960"/>
                  <a:chExt cx="192" cy="576"/>
                </a:xfrm>
              </p:grpSpPr>
              <p:sp>
                <p:nvSpPr>
                  <p:cNvPr id="124" name="Rectangle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4" y="960"/>
                    <a:ext cx="192" cy="576"/>
                  </a:xfrm>
                  <a:prstGeom prst="rect">
                    <a:avLst/>
                  </a:prstGeom>
                  <a:solidFill>
                    <a:srgbClr val="C0C0C0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latin typeface="Calibri" charset="0"/>
                    </a:endParaRPr>
                  </a:p>
                </p:txBody>
              </p:sp>
              <p:sp>
                <p:nvSpPr>
                  <p:cNvPr id="125" name="Freeform 62"/>
                  <p:cNvSpPr>
                    <a:spLocks noChangeAspect="1"/>
                  </p:cNvSpPr>
                  <p:nvPr/>
                </p:nvSpPr>
                <p:spPr bwMode="auto">
                  <a:xfrm>
                    <a:off x="432" y="1440"/>
                    <a:ext cx="96" cy="96"/>
                  </a:xfrm>
                  <a:custGeom>
                    <a:avLst/>
                    <a:gdLst>
                      <a:gd name="T0" fmla="*/ 0 w 96"/>
                      <a:gd name="T1" fmla="*/ 96 h 96"/>
                      <a:gd name="T2" fmla="*/ 48 w 96"/>
                      <a:gd name="T3" fmla="*/ 0 h 96"/>
                      <a:gd name="T4" fmla="*/ 96 w 96"/>
                      <a:gd name="T5" fmla="*/ 96 h 96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96"/>
                      <a:gd name="T11" fmla="*/ 96 w 96"/>
                      <a:gd name="T12" fmla="*/ 96 h 9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96">
                        <a:moveTo>
                          <a:pt x="0" y="96"/>
                        </a:moveTo>
                        <a:lnTo>
                          <a:pt x="48" y="0"/>
                        </a:lnTo>
                        <a:lnTo>
                          <a:pt x="96" y="96"/>
                        </a:lnTo>
                      </a:path>
                    </a:pathLst>
                  </a:cu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2" name="Line 63"/>
                <p:cNvSpPr>
                  <a:spLocks noChangeAspect="1" noChangeShapeType="1"/>
                </p:cNvSpPr>
                <p:nvPr/>
              </p:nvSpPr>
              <p:spPr bwMode="auto">
                <a:xfrm>
                  <a:off x="96" y="225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64"/>
                <p:cNvSpPr>
                  <a:spLocks noChangeAspect="1" noChangeShapeType="1"/>
                </p:cNvSpPr>
                <p:nvPr/>
              </p:nvSpPr>
              <p:spPr bwMode="auto">
                <a:xfrm>
                  <a:off x="480" y="225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4" name="Oval 65"/>
              <p:cNvSpPr>
                <a:spLocks noChangeAspect="1" noChangeArrowheads="1"/>
              </p:cNvSpPr>
              <p:nvPr/>
            </p:nvSpPr>
            <p:spPr bwMode="auto">
              <a:xfrm>
                <a:off x="2622" y="395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15" name="Oval 66"/>
              <p:cNvSpPr>
                <a:spLocks noChangeAspect="1" noChangeArrowheads="1"/>
              </p:cNvSpPr>
              <p:nvPr/>
            </p:nvSpPr>
            <p:spPr bwMode="auto">
              <a:xfrm>
                <a:off x="2766" y="395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16" name="Oval 67"/>
              <p:cNvSpPr>
                <a:spLocks noChangeAspect="1" noChangeArrowheads="1"/>
              </p:cNvSpPr>
              <p:nvPr/>
            </p:nvSpPr>
            <p:spPr bwMode="auto">
              <a:xfrm>
                <a:off x="2910" y="395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17" name="Oval 68"/>
              <p:cNvSpPr>
                <a:spLocks noChangeAspect="1" noChangeArrowheads="1"/>
              </p:cNvSpPr>
              <p:nvPr/>
            </p:nvSpPr>
            <p:spPr bwMode="auto">
              <a:xfrm>
                <a:off x="3054" y="395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18" name="Oval 69"/>
              <p:cNvSpPr>
                <a:spLocks noChangeAspect="1" noChangeArrowheads="1"/>
              </p:cNvSpPr>
              <p:nvPr/>
            </p:nvSpPr>
            <p:spPr bwMode="auto">
              <a:xfrm>
                <a:off x="3198" y="395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19" name="Oval 70"/>
              <p:cNvSpPr>
                <a:spLocks noChangeAspect="1" noChangeArrowheads="1"/>
              </p:cNvSpPr>
              <p:nvPr/>
            </p:nvSpPr>
            <p:spPr bwMode="auto">
              <a:xfrm>
                <a:off x="3342" y="395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20" name="Oval 71"/>
              <p:cNvSpPr>
                <a:spLocks noChangeAspect="1" noChangeArrowheads="1"/>
              </p:cNvSpPr>
              <p:nvPr/>
            </p:nvSpPr>
            <p:spPr bwMode="auto">
              <a:xfrm>
                <a:off x="3486" y="395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33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>
          <a:xfrm>
            <a:off x="0" y="44626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Pipelined Operation Example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228600" y="996951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pic>
        <p:nvPicPr>
          <p:cNvPr id="114692" name="Picture 3" descr="F06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6" b="48584"/>
          <a:stretch>
            <a:fillRect/>
          </a:stretch>
        </p:blipFill>
        <p:spPr bwMode="auto">
          <a:xfrm>
            <a:off x="739777" y="1143000"/>
            <a:ext cx="77184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33400" y="990600"/>
            <a:ext cx="8382000" cy="5257800"/>
            <a:chOff x="336" y="816"/>
            <a:chExt cx="5280" cy="3312"/>
          </a:xfrm>
        </p:grpSpPr>
        <p:sp>
          <p:nvSpPr>
            <p:cNvPr id="114708" name="Rectangle 5"/>
            <p:cNvSpPr>
              <a:spLocks noChangeArrowheads="1"/>
            </p:cNvSpPr>
            <p:nvPr/>
          </p:nvSpPr>
          <p:spPr bwMode="auto">
            <a:xfrm>
              <a:off x="336" y="816"/>
              <a:ext cx="5280" cy="3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pic>
          <p:nvPicPr>
            <p:cNvPr id="114709" name="Picture 6" descr="F061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905" r="-706"/>
            <a:stretch>
              <a:fillRect/>
            </a:stretch>
          </p:blipFill>
          <p:spPr bwMode="auto">
            <a:xfrm>
              <a:off x="542" y="1111"/>
              <a:ext cx="4848" cy="2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33400" y="990600"/>
            <a:ext cx="8382000" cy="5257800"/>
            <a:chOff x="336" y="816"/>
            <a:chExt cx="5280" cy="3312"/>
          </a:xfrm>
        </p:grpSpPr>
        <p:sp>
          <p:nvSpPr>
            <p:cNvPr id="114706" name="Rectangle 8"/>
            <p:cNvSpPr>
              <a:spLocks noChangeArrowheads="1"/>
            </p:cNvSpPr>
            <p:nvPr/>
          </p:nvSpPr>
          <p:spPr bwMode="auto">
            <a:xfrm>
              <a:off x="336" y="816"/>
              <a:ext cx="5280" cy="3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pic>
          <p:nvPicPr>
            <p:cNvPr id="114707" name="Picture 9" descr="F06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" y="1188"/>
              <a:ext cx="4774" cy="2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-11113" y="990600"/>
            <a:ext cx="8926513" cy="5257800"/>
            <a:chOff x="-7" y="816"/>
            <a:chExt cx="5623" cy="3312"/>
          </a:xfrm>
        </p:grpSpPr>
        <p:sp>
          <p:nvSpPr>
            <p:cNvPr id="114704" name="Rectangle 11"/>
            <p:cNvSpPr>
              <a:spLocks noChangeArrowheads="1"/>
            </p:cNvSpPr>
            <p:nvPr/>
          </p:nvSpPr>
          <p:spPr bwMode="auto">
            <a:xfrm>
              <a:off x="336" y="816"/>
              <a:ext cx="5280" cy="3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pic>
          <p:nvPicPr>
            <p:cNvPr id="114705" name="Picture 12" descr="F06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8" b="61398"/>
            <a:stretch>
              <a:fillRect/>
            </a:stretch>
          </p:blipFill>
          <p:spPr bwMode="auto">
            <a:xfrm>
              <a:off x="-7" y="1186"/>
              <a:ext cx="5328" cy="2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304800" y="990600"/>
            <a:ext cx="8610600" cy="5257800"/>
            <a:chOff x="192" y="816"/>
            <a:chExt cx="5424" cy="3312"/>
          </a:xfrm>
        </p:grpSpPr>
        <p:sp>
          <p:nvSpPr>
            <p:cNvPr id="114702" name="Rectangle 14"/>
            <p:cNvSpPr>
              <a:spLocks noChangeArrowheads="1"/>
            </p:cNvSpPr>
            <p:nvPr/>
          </p:nvSpPr>
          <p:spPr bwMode="auto">
            <a:xfrm>
              <a:off x="336" y="816"/>
              <a:ext cx="5280" cy="3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pic>
          <p:nvPicPr>
            <p:cNvPr id="114703" name="Picture 15" descr="F06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2" t="39934" b="20799"/>
            <a:stretch>
              <a:fillRect/>
            </a:stretch>
          </p:blipFill>
          <p:spPr bwMode="auto">
            <a:xfrm>
              <a:off x="192" y="1104"/>
              <a:ext cx="5374" cy="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79513" y="1052736"/>
            <a:ext cx="8569325" cy="5257800"/>
            <a:chOff x="336" y="816"/>
            <a:chExt cx="5398" cy="3312"/>
          </a:xfrm>
        </p:grpSpPr>
        <p:sp>
          <p:nvSpPr>
            <p:cNvPr id="114700" name="Rectangle 17"/>
            <p:cNvSpPr>
              <a:spLocks noChangeArrowheads="1"/>
            </p:cNvSpPr>
            <p:nvPr/>
          </p:nvSpPr>
          <p:spPr bwMode="auto">
            <a:xfrm>
              <a:off x="336" y="816"/>
              <a:ext cx="5398" cy="3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pic>
          <p:nvPicPr>
            <p:cNvPr id="114701" name="Picture 18" descr="F06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" y="1241"/>
              <a:ext cx="4785" cy="2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362201" y="990602"/>
            <a:ext cx="6575282" cy="70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5F5F5F"/>
                </a:solidFill>
                <a:latin typeface="Calibri" charset="0"/>
              </a:rPr>
              <a:t>All instruction classes must follow the same path and timing </a:t>
            </a:r>
          </a:p>
          <a:p>
            <a:pPr eaLnBrk="1" hangingPunct="1"/>
            <a:r>
              <a:rPr lang="en-US" sz="2000" dirty="0">
                <a:solidFill>
                  <a:srgbClr val="5F5F5F"/>
                </a:solidFill>
                <a:latin typeface="Calibri" charset="0"/>
              </a:rPr>
              <a:t>through the pipeline stages. 	Any performance impact?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>
          <a:xfrm>
            <a:off x="-6982" y="44626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Can We Do Better?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228600" y="996951"/>
            <a:ext cx="8610600" cy="51943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What limitations do you see with the multi-cycle design?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ahoma" charset="0"/>
              </a:rPr>
              <a:t>Limited concurrency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Some hardware resources are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idle</a:t>
            </a:r>
            <a:r>
              <a:rPr lang="en-US" dirty="0">
                <a:latin typeface="Tahoma" charset="0"/>
                <a:ea typeface="ＭＳ Ｐゴシック" charset="0"/>
              </a:rPr>
              <a:t> during different phases of instruction processing cycle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“Fetch” logic is idle when an instruction is being “decoded” or “executed”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Most of the </a:t>
            </a:r>
            <a:r>
              <a:rPr lang="en-US" dirty="0" err="1">
                <a:latin typeface="Tahoma" charset="0"/>
                <a:ea typeface="ＭＳ Ｐゴシック" charset="0"/>
              </a:rPr>
              <a:t>datapath</a:t>
            </a:r>
            <a:r>
              <a:rPr lang="en-US" dirty="0">
                <a:latin typeface="Tahoma" charset="0"/>
                <a:ea typeface="ＭＳ Ｐゴシック" charset="0"/>
              </a:rPr>
              <a:t> is idle when a memory access is happening</a:t>
            </a: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776" indent="-28568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3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25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919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01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106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198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29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E13D7-B220-9448-8FB8-F6DE29B0F43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0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0" y="44626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Pipelined Operation Example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228600" y="764706"/>
            <a:ext cx="8610600" cy="5194300"/>
          </a:xfrm>
        </p:spPr>
        <p:txBody>
          <a:bodyPr/>
          <a:lstStyle/>
          <a:p>
            <a:endParaRPr lang="en-US">
              <a:latin typeface="Tahoma" charset="0"/>
            </a:endParaRPr>
          </a:p>
        </p:txBody>
      </p:sp>
      <p:pic>
        <p:nvPicPr>
          <p:cNvPr id="115716" name="Picture 3" descr="F06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39" b="48743"/>
          <a:stretch>
            <a:fillRect/>
          </a:stretch>
        </p:blipFill>
        <p:spPr bwMode="auto">
          <a:xfrm>
            <a:off x="838200" y="1291754"/>
            <a:ext cx="7620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04800" y="910754"/>
            <a:ext cx="8534400" cy="5562600"/>
            <a:chOff x="192" y="720"/>
            <a:chExt cx="5376" cy="3504"/>
          </a:xfrm>
        </p:grpSpPr>
        <p:sp>
          <p:nvSpPr>
            <p:cNvPr id="115731" name="Rectangle 5"/>
            <p:cNvSpPr>
              <a:spLocks noChangeArrowheads="1"/>
            </p:cNvSpPr>
            <p:nvPr/>
          </p:nvSpPr>
          <p:spPr bwMode="auto">
            <a:xfrm>
              <a:off x="192" y="720"/>
              <a:ext cx="5376" cy="35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pic>
          <p:nvPicPr>
            <p:cNvPr id="115732" name="Picture 6" descr="F062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38" t="49876"/>
            <a:stretch>
              <a:fillRect/>
            </a:stretch>
          </p:blipFill>
          <p:spPr bwMode="auto">
            <a:xfrm>
              <a:off x="480" y="864"/>
              <a:ext cx="4819" cy="3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04800" y="910754"/>
            <a:ext cx="8534400" cy="5562600"/>
            <a:chOff x="192" y="720"/>
            <a:chExt cx="5376" cy="3504"/>
          </a:xfrm>
        </p:grpSpPr>
        <p:sp>
          <p:nvSpPr>
            <p:cNvPr id="115729" name="Rectangle 8"/>
            <p:cNvSpPr>
              <a:spLocks noChangeArrowheads="1"/>
            </p:cNvSpPr>
            <p:nvPr/>
          </p:nvSpPr>
          <p:spPr bwMode="auto">
            <a:xfrm>
              <a:off x="192" y="720"/>
              <a:ext cx="5376" cy="35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pic>
          <p:nvPicPr>
            <p:cNvPr id="115730" name="Picture 9" descr="F062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39" b="47298"/>
            <a:stretch>
              <a:fillRect/>
            </a:stretch>
          </p:blipFill>
          <p:spPr bwMode="auto">
            <a:xfrm>
              <a:off x="528" y="967"/>
              <a:ext cx="4800" cy="3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04800" y="910754"/>
            <a:ext cx="8534400" cy="5562600"/>
            <a:chOff x="192" y="720"/>
            <a:chExt cx="5376" cy="3504"/>
          </a:xfrm>
        </p:grpSpPr>
        <p:sp>
          <p:nvSpPr>
            <p:cNvPr id="115727" name="Rectangle 11"/>
            <p:cNvSpPr>
              <a:spLocks noChangeArrowheads="1"/>
            </p:cNvSpPr>
            <p:nvPr/>
          </p:nvSpPr>
          <p:spPr bwMode="auto">
            <a:xfrm>
              <a:off x="192" y="720"/>
              <a:ext cx="5376" cy="35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pic>
          <p:nvPicPr>
            <p:cNvPr id="115728" name="Picture 12" descr="F062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" t="51166"/>
            <a:stretch>
              <a:fillRect/>
            </a:stretch>
          </p:blipFill>
          <p:spPr bwMode="auto">
            <a:xfrm>
              <a:off x="529" y="1022"/>
              <a:ext cx="4771" cy="2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304802" y="910754"/>
            <a:ext cx="8780463" cy="5562600"/>
            <a:chOff x="192" y="720"/>
            <a:chExt cx="5531" cy="3504"/>
          </a:xfrm>
        </p:grpSpPr>
        <p:sp>
          <p:nvSpPr>
            <p:cNvPr id="115725" name="Rectangle 14"/>
            <p:cNvSpPr>
              <a:spLocks noChangeArrowheads="1"/>
            </p:cNvSpPr>
            <p:nvPr/>
          </p:nvSpPr>
          <p:spPr bwMode="auto">
            <a:xfrm>
              <a:off x="192" y="720"/>
              <a:ext cx="5376" cy="35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pic>
          <p:nvPicPr>
            <p:cNvPr id="115726" name="Picture 15" descr="F062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" b="49628"/>
            <a:stretch>
              <a:fillRect/>
            </a:stretch>
          </p:blipFill>
          <p:spPr bwMode="auto">
            <a:xfrm>
              <a:off x="528" y="1248"/>
              <a:ext cx="5195" cy="2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304800" y="910754"/>
            <a:ext cx="8839200" cy="5562600"/>
            <a:chOff x="192" y="720"/>
            <a:chExt cx="5568" cy="3504"/>
          </a:xfrm>
        </p:grpSpPr>
        <p:sp>
          <p:nvSpPr>
            <p:cNvPr id="115723" name="Rectangle 17"/>
            <p:cNvSpPr>
              <a:spLocks noChangeArrowheads="1"/>
            </p:cNvSpPr>
            <p:nvPr/>
          </p:nvSpPr>
          <p:spPr bwMode="auto">
            <a:xfrm>
              <a:off x="192" y="720"/>
              <a:ext cx="5568" cy="35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pic>
          <p:nvPicPr>
            <p:cNvPr id="115724" name="Picture 18" descr="F062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27" t="50372"/>
            <a:stretch>
              <a:fillRect/>
            </a:stretch>
          </p:blipFill>
          <p:spPr bwMode="auto">
            <a:xfrm>
              <a:off x="490" y="1107"/>
              <a:ext cx="5243" cy="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>
          <a:xfrm>
            <a:off x="228600" y="44624"/>
            <a:ext cx="8915400" cy="54029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j-lt"/>
              </a:rPr>
              <a:t>Illustrating Pipeline Operation: Operation View</a:t>
            </a:r>
          </a:p>
        </p:txBody>
      </p:sp>
      <p:grpSp>
        <p:nvGrpSpPr>
          <p:cNvPr id="59" name="Group 2"/>
          <p:cNvGrpSpPr>
            <a:grpSpLocks/>
          </p:cNvGrpSpPr>
          <p:nvPr/>
        </p:nvGrpSpPr>
        <p:grpSpPr bwMode="auto">
          <a:xfrm>
            <a:off x="76200" y="1600200"/>
            <a:ext cx="6019800" cy="3352800"/>
            <a:chOff x="48" y="1008"/>
            <a:chExt cx="3792" cy="2112"/>
          </a:xfrm>
        </p:grpSpPr>
        <p:sp>
          <p:nvSpPr>
            <p:cNvPr id="60" name="Rectangle 3"/>
            <p:cNvSpPr>
              <a:spLocks noChangeArrowheads="1"/>
            </p:cNvSpPr>
            <p:nvPr/>
          </p:nvSpPr>
          <p:spPr bwMode="auto">
            <a:xfrm>
              <a:off x="3072" y="1008"/>
              <a:ext cx="768" cy="2112"/>
            </a:xfrm>
            <a:prstGeom prst="rect">
              <a:avLst/>
            </a:prstGeom>
            <a:solidFill>
              <a:srgbClr val="D49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Calibri" charset="0"/>
              </a:endParaRPr>
            </a:p>
          </p:txBody>
        </p:sp>
        <p:grpSp>
          <p:nvGrpSpPr>
            <p:cNvPr id="116787" name="Group 4"/>
            <p:cNvGrpSpPr>
              <a:grpSpLocks/>
            </p:cNvGrpSpPr>
            <p:nvPr/>
          </p:nvGrpSpPr>
          <p:grpSpPr bwMode="auto">
            <a:xfrm>
              <a:off x="48" y="1392"/>
              <a:ext cx="3696" cy="1392"/>
              <a:chOff x="48" y="1392"/>
              <a:chExt cx="3696" cy="1392"/>
            </a:xfrm>
          </p:grpSpPr>
          <p:sp>
            <p:nvSpPr>
              <p:cNvPr id="62" name="Rectangle 5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576" cy="24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800" kern="0" dirty="0">
                    <a:solidFill>
                      <a:sysClr val="windowText" lastClr="000000"/>
                    </a:solidFill>
                    <a:latin typeface="Calibri" charset="0"/>
                  </a:rPr>
                  <a:t>MEM</a:t>
                </a:r>
              </a:p>
            </p:txBody>
          </p:sp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3168" y="1968"/>
                <a:ext cx="576" cy="24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800" kern="0" dirty="0">
                    <a:solidFill>
                      <a:sysClr val="windowText" lastClr="000000"/>
                    </a:solidFill>
                    <a:latin typeface="Calibri" charset="0"/>
                  </a:rPr>
                  <a:t>EX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576" cy="24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800" kern="0" dirty="0">
                    <a:solidFill>
                      <a:sysClr val="windowText" lastClr="000000"/>
                    </a:solidFill>
                    <a:latin typeface="Calibri" charset="0"/>
                  </a:rPr>
                  <a:t>ID</a:t>
                </a:r>
              </a:p>
            </p:txBody>
          </p:sp>
          <p:sp>
            <p:nvSpPr>
              <p:cNvPr id="65" name="Rectangle 8"/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576" cy="24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800" kern="0" dirty="0">
                    <a:solidFill>
                      <a:sysClr val="windowText" lastClr="000000"/>
                    </a:solidFill>
                    <a:latin typeface="Calibri" charset="0"/>
                  </a:rPr>
                  <a:t>IF</a:t>
                </a:r>
              </a:p>
            </p:txBody>
          </p:sp>
          <p:sp>
            <p:nvSpPr>
              <p:cNvPr id="66" name="Rectangle 9"/>
              <p:cNvSpPr>
                <a:spLocks noChangeArrowheads="1"/>
              </p:cNvSpPr>
              <p:nvPr/>
            </p:nvSpPr>
            <p:spPr bwMode="auto">
              <a:xfrm>
                <a:off x="48" y="2544"/>
                <a:ext cx="576" cy="2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800" kern="0" dirty="0">
                    <a:solidFill>
                      <a:srgbClr val="000000"/>
                    </a:solidFill>
                    <a:latin typeface="Calibri" charset="0"/>
                  </a:rPr>
                  <a:t>Inst</a:t>
                </a:r>
                <a:r>
                  <a:rPr lang="en-US" sz="2800" kern="0" baseline="-25000" dirty="0">
                    <a:solidFill>
                      <a:srgbClr val="000000"/>
                    </a:solidFill>
                    <a:latin typeface="Calibri" charset="0"/>
                  </a:rPr>
                  <a:t>4</a:t>
                </a:r>
                <a:endParaRPr lang="en-US" sz="2800" kern="0" dirty="0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67" name="Rectangle 10"/>
              <p:cNvSpPr>
                <a:spLocks noChangeArrowheads="1"/>
              </p:cNvSpPr>
              <p:nvPr/>
            </p:nvSpPr>
            <p:spPr bwMode="auto">
              <a:xfrm>
                <a:off x="3168" y="1392"/>
                <a:ext cx="576" cy="24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2800" kern="0" dirty="0">
                    <a:solidFill>
                      <a:sysClr val="windowText" lastClr="000000"/>
                    </a:solidFill>
                    <a:latin typeface="Calibri" charset="0"/>
                  </a:rPr>
                  <a:t>WB</a:t>
                </a:r>
              </a:p>
            </p:txBody>
          </p:sp>
        </p:grpSp>
      </p:grpSp>
      <p:sp>
        <p:nvSpPr>
          <p:cNvPr id="68" name="Rectangle 11"/>
          <p:cNvSpPr>
            <a:spLocks noChangeArrowheads="1"/>
          </p:cNvSpPr>
          <p:nvPr/>
        </p:nvSpPr>
        <p:spPr bwMode="auto">
          <a:xfrm>
            <a:off x="8001000" y="5410200"/>
            <a:ext cx="9144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IF</a:t>
            </a:r>
          </a:p>
        </p:txBody>
      </p:sp>
      <p:sp>
        <p:nvSpPr>
          <p:cNvPr id="69" name="Rectangle 12"/>
          <p:cNvSpPr>
            <a:spLocks noChangeArrowheads="1"/>
          </p:cNvSpPr>
          <p:nvPr/>
        </p:nvSpPr>
        <p:spPr bwMode="auto">
          <a:xfrm>
            <a:off x="8001000" y="4038600"/>
            <a:ext cx="9144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MEM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1066800" y="22098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IF</a:t>
            </a:r>
          </a:p>
        </p:txBody>
      </p:sp>
      <p:sp>
        <p:nvSpPr>
          <p:cNvPr id="71" name="Rectangle 15"/>
          <p:cNvSpPr>
            <a:spLocks noChangeArrowheads="1"/>
          </p:cNvSpPr>
          <p:nvPr/>
        </p:nvSpPr>
        <p:spPr bwMode="auto">
          <a:xfrm>
            <a:off x="6019800" y="31242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MEM</a:t>
            </a:r>
          </a:p>
        </p:txBody>
      </p:sp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6019800" y="35814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EX</a:t>
            </a:r>
          </a:p>
        </p:txBody>
      </p:sp>
      <p:sp>
        <p:nvSpPr>
          <p:cNvPr id="73" name="Rectangle 17"/>
          <p:cNvSpPr>
            <a:spLocks noChangeArrowheads="1"/>
          </p:cNvSpPr>
          <p:nvPr/>
        </p:nvSpPr>
        <p:spPr bwMode="auto">
          <a:xfrm>
            <a:off x="1066800" y="1676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0</a:t>
            </a:r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2057400" y="1676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1</a:t>
            </a:r>
          </a:p>
        </p:txBody>
      </p:sp>
      <p:sp>
        <p:nvSpPr>
          <p:cNvPr id="75" name="Rectangle 19"/>
          <p:cNvSpPr>
            <a:spLocks noChangeArrowheads="1"/>
          </p:cNvSpPr>
          <p:nvPr/>
        </p:nvSpPr>
        <p:spPr bwMode="auto">
          <a:xfrm>
            <a:off x="3048000" y="1676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2</a:t>
            </a:r>
          </a:p>
        </p:txBody>
      </p:sp>
      <p:sp>
        <p:nvSpPr>
          <p:cNvPr id="76" name="Rectangle 20"/>
          <p:cNvSpPr>
            <a:spLocks noChangeArrowheads="1"/>
          </p:cNvSpPr>
          <p:nvPr/>
        </p:nvSpPr>
        <p:spPr bwMode="auto">
          <a:xfrm>
            <a:off x="4038600" y="1676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3</a:t>
            </a:r>
          </a:p>
        </p:txBody>
      </p:sp>
      <p:sp>
        <p:nvSpPr>
          <p:cNvPr id="77" name="Rectangle 21"/>
          <p:cNvSpPr>
            <a:spLocks noChangeArrowheads="1"/>
          </p:cNvSpPr>
          <p:nvPr/>
        </p:nvSpPr>
        <p:spPr bwMode="auto">
          <a:xfrm>
            <a:off x="5029200" y="1676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4</a:t>
            </a:r>
          </a:p>
        </p:txBody>
      </p:sp>
      <p:sp>
        <p:nvSpPr>
          <p:cNvPr id="78" name="Rectangle 22"/>
          <p:cNvSpPr>
            <a:spLocks noChangeArrowheads="1"/>
          </p:cNvSpPr>
          <p:nvPr/>
        </p:nvSpPr>
        <p:spPr bwMode="auto">
          <a:xfrm>
            <a:off x="6019800" y="1676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5</a:t>
            </a:r>
          </a:p>
        </p:txBody>
      </p:sp>
      <p:sp>
        <p:nvSpPr>
          <p:cNvPr id="79" name="AutoShape 23"/>
          <p:cNvSpPr>
            <a:spLocks noChangeArrowheads="1"/>
          </p:cNvSpPr>
          <p:nvPr/>
        </p:nvSpPr>
        <p:spPr bwMode="auto">
          <a:xfrm>
            <a:off x="7010400" y="1828800"/>
            <a:ext cx="1676400" cy="228600"/>
          </a:xfrm>
          <a:prstGeom prst="rightArrow">
            <a:avLst>
              <a:gd name="adj1" fmla="val 50000"/>
              <a:gd name="adj2" fmla="val 183333"/>
            </a:avLst>
          </a:prstGeom>
          <a:solidFill>
            <a:srgbClr val="081D58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80" name="Rectangle 24"/>
          <p:cNvSpPr>
            <a:spLocks noChangeArrowheads="1"/>
          </p:cNvSpPr>
          <p:nvPr/>
        </p:nvSpPr>
        <p:spPr bwMode="auto">
          <a:xfrm>
            <a:off x="6019800" y="40386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ID</a:t>
            </a:r>
          </a:p>
        </p:txBody>
      </p:sp>
      <p:sp>
        <p:nvSpPr>
          <p:cNvPr id="81" name="Rectangle 25"/>
          <p:cNvSpPr>
            <a:spLocks noChangeArrowheads="1"/>
          </p:cNvSpPr>
          <p:nvPr/>
        </p:nvSpPr>
        <p:spPr bwMode="auto">
          <a:xfrm>
            <a:off x="8001000" y="4495800"/>
            <a:ext cx="9144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EX</a:t>
            </a:r>
          </a:p>
        </p:txBody>
      </p:sp>
      <p:sp>
        <p:nvSpPr>
          <p:cNvPr id="82" name="Rectangle 26"/>
          <p:cNvSpPr>
            <a:spLocks noChangeArrowheads="1"/>
          </p:cNvSpPr>
          <p:nvPr/>
        </p:nvSpPr>
        <p:spPr bwMode="auto">
          <a:xfrm>
            <a:off x="6019800" y="44958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IF</a:t>
            </a:r>
          </a:p>
        </p:txBody>
      </p:sp>
      <p:sp>
        <p:nvSpPr>
          <p:cNvPr id="83" name="Rectangle 27"/>
          <p:cNvSpPr>
            <a:spLocks noChangeArrowheads="1"/>
          </p:cNvSpPr>
          <p:nvPr/>
        </p:nvSpPr>
        <p:spPr bwMode="auto">
          <a:xfrm>
            <a:off x="7010400" y="44958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ID</a:t>
            </a:r>
          </a:p>
        </p:txBody>
      </p:sp>
      <p:sp>
        <p:nvSpPr>
          <p:cNvPr id="84" name="Rectangle 28"/>
          <p:cNvSpPr>
            <a:spLocks noChangeArrowheads="1"/>
          </p:cNvSpPr>
          <p:nvPr/>
        </p:nvSpPr>
        <p:spPr bwMode="auto">
          <a:xfrm>
            <a:off x="7010400" y="49530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IF</a:t>
            </a:r>
          </a:p>
        </p:txBody>
      </p:sp>
      <p:sp>
        <p:nvSpPr>
          <p:cNvPr id="85" name="Rectangle 29"/>
          <p:cNvSpPr>
            <a:spLocks noChangeArrowheads="1"/>
          </p:cNvSpPr>
          <p:nvPr/>
        </p:nvSpPr>
        <p:spPr bwMode="auto">
          <a:xfrm>
            <a:off x="8001000" y="4953000"/>
            <a:ext cx="9144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ID</a:t>
            </a:r>
          </a:p>
        </p:txBody>
      </p:sp>
      <p:sp>
        <p:nvSpPr>
          <p:cNvPr id="86" name="Rectangle 30"/>
          <p:cNvSpPr>
            <a:spLocks noChangeArrowheads="1"/>
          </p:cNvSpPr>
          <p:nvPr/>
        </p:nvSpPr>
        <p:spPr bwMode="auto">
          <a:xfrm>
            <a:off x="76200" y="2209800"/>
            <a:ext cx="9144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rgbClr val="000000"/>
                </a:solidFill>
                <a:latin typeface="Calibri" charset="0"/>
              </a:rPr>
              <a:t>Inst</a:t>
            </a:r>
            <a:r>
              <a:rPr lang="en-US" sz="2800" kern="0" baseline="-25000" dirty="0">
                <a:solidFill>
                  <a:srgbClr val="000000"/>
                </a:solidFill>
                <a:latin typeface="Calibri" charset="0"/>
              </a:rPr>
              <a:t>0</a:t>
            </a:r>
            <a:endParaRPr lang="en-US" sz="2800" kern="0" dirty="0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87" name="Group 31"/>
          <p:cNvGrpSpPr>
            <a:grpSpLocks/>
          </p:cNvGrpSpPr>
          <p:nvPr/>
        </p:nvGrpSpPr>
        <p:grpSpPr bwMode="auto">
          <a:xfrm>
            <a:off x="76200" y="2209800"/>
            <a:ext cx="2895600" cy="838200"/>
            <a:chOff x="48" y="1392"/>
            <a:chExt cx="1824" cy="528"/>
          </a:xfrm>
        </p:grpSpPr>
        <p:sp>
          <p:nvSpPr>
            <p:cNvPr id="88" name="Rectangle 32"/>
            <p:cNvSpPr>
              <a:spLocks noChangeArrowheads="1"/>
            </p:cNvSpPr>
            <p:nvPr/>
          </p:nvSpPr>
          <p:spPr bwMode="auto">
            <a:xfrm>
              <a:off x="1296" y="1392"/>
              <a:ext cx="576" cy="2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800" kern="0" dirty="0">
                  <a:solidFill>
                    <a:sysClr val="windowText" lastClr="000000"/>
                  </a:solidFill>
                  <a:latin typeface="Calibri" charset="0"/>
                </a:rPr>
                <a:t>ID</a:t>
              </a:r>
            </a:p>
          </p:txBody>
        </p:sp>
        <p:sp>
          <p:nvSpPr>
            <p:cNvPr id="89" name="Rectangle 33"/>
            <p:cNvSpPr>
              <a:spLocks noChangeArrowheads="1"/>
            </p:cNvSpPr>
            <p:nvPr/>
          </p:nvSpPr>
          <p:spPr bwMode="auto">
            <a:xfrm>
              <a:off x="1296" y="1680"/>
              <a:ext cx="576" cy="2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800" kern="0" dirty="0">
                  <a:solidFill>
                    <a:sysClr val="windowText" lastClr="000000"/>
                  </a:solidFill>
                  <a:latin typeface="Calibri" charset="0"/>
                </a:rPr>
                <a:t>IF</a:t>
              </a:r>
            </a:p>
          </p:txBody>
        </p:sp>
        <p:sp>
          <p:nvSpPr>
            <p:cNvPr id="90" name="Rectangle 34"/>
            <p:cNvSpPr>
              <a:spLocks noChangeArrowheads="1"/>
            </p:cNvSpPr>
            <p:nvPr/>
          </p:nvSpPr>
          <p:spPr bwMode="auto">
            <a:xfrm>
              <a:off x="48" y="1680"/>
              <a:ext cx="576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800" kern="0" dirty="0">
                  <a:solidFill>
                    <a:srgbClr val="000000"/>
                  </a:solidFill>
                  <a:latin typeface="Calibri" charset="0"/>
                </a:rPr>
                <a:t>Inst</a:t>
              </a:r>
              <a:r>
                <a:rPr lang="en-US" sz="2800" kern="0" baseline="-25000" dirty="0">
                  <a:solidFill>
                    <a:srgbClr val="000000"/>
                  </a:solidFill>
                  <a:latin typeface="Calibri" charset="0"/>
                </a:rPr>
                <a:t>1</a:t>
              </a:r>
              <a:endParaRPr lang="en-US" sz="2800" kern="0" dirty="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91" name="Group 35"/>
          <p:cNvGrpSpPr>
            <a:grpSpLocks/>
          </p:cNvGrpSpPr>
          <p:nvPr/>
        </p:nvGrpSpPr>
        <p:grpSpPr bwMode="auto">
          <a:xfrm>
            <a:off x="76200" y="2209800"/>
            <a:ext cx="3886200" cy="1295400"/>
            <a:chOff x="48" y="1392"/>
            <a:chExt cx="2448" cy="816"/>
          </a:xfrm>
        </p:grpSpPr>
        <p:sp>
          <p:nvSpPr>
            <p:cNvPr id="92" name="Rectangle 36"/>
            <p:cNvSpPr>
              <a:spLocks noChangeArrowheads="1"/>
            </p:cNvSpPr>
            <p:nvPr/>
          </p:nvSpPr>
          <p:spPr bwMode="auto">
            <a:xfrm>
              <a:off x="1920" y="1392"/>
              <a:ext cx="576" cy="2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800" kern="0" dirty="0">
                  <a:solidFill>
                    <a:sysClr val="windowText" lastClr="000000"/>
                  </a:solidFill>
                  <a:latin typeface="Calibri" charset="0"/>
                </a:rPr>
                <a:t>EX</a:t>
              </a:r>
            </a:p>
          </p:txBody>
        </p:sp>
        <p:sp>
          <p:nvSpPr>
            <p:cNvPr id="93" name="Rectangle 37"/>
            <p:cNvSpPr>
              <a:spLocks noChangeArrowheads="1"/>
            </p:cNvSpPr>
            <p:nvPr/>
          </p:nvSpPr>
          <p:spPr bwMode="auto">
            <a:xfrm>
              <a:off x="1920" y="1680"/>
              <a:ext cx="576" cy="2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800" kern="0" dirty="0">
                  <a:solidFill>
                    <a:sysClr val="windowText" lastClr="000000"/>
                  </a:solidFill>
                  <a:latin typeface="Calibri" charset="0"/>
                </a:rPr>
                <a:t>ID</a:t>
              </a:r>
            </a:p>
          </p:txBody>
        </p:sp>
        <p:sp>
          <p:nvSpPr>
            <p:cNvPr id="94" name="Rectangle 38"/>
            <p:cNvSpPr>
              <a:spLocks noChangeArrowheads="1"/>
            </p:cNvSpPr>
            <p:nvPr/>
          </p:nvSpPr>
          <p:spPr bwMode="auto">
            <a:xfrm>
              <a:off x="1920" y="1968"/>
              <a:ext cx="576" cy="2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800" kern="0" dirty="0">
                  <a:solidFill>
                    <a:sysClr val="windowText" lastClr="000000"/>
                  </a:solidFill>
                  <a:latin typeface="Calibri" charset="0"/>
                </a:rPr>
                <a:t>IF</a:t>
              </a:r>
            </a:p>
          </p:txBody>
        </p:sp>
        <p:sp>
          <p:nvSpPr>
            <p:cNvPr id="95" name="Rectangle 39"/>
            <p:cNvSpPr>
              <a:spLocks noChangeArrowheads="1"/>
            </p:cNvSpPr>
            <p:nvPr/>
          </p:nvSpPr>
          <p:spPr bwMode="auto">
            <a:xfrm>
              <a:off x="48" y="1968"/>
              <a:ext cx="576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800" kern="0" dirty="0">
                  <a:solidFill>
                    <a:srgbClr val="000000"/>
                  </a:solidFill>
                  <a:latin typeface="Calibri" charset="0"/>
                </a:rPr>
                <a:t>Inst</a:t>
              </a:r>
              <a:r>
                <a:rPr lang="en-US" sz="2800" kern="0" baseline="-25000" dirty="0">
                  <a:solidFill>
                    <a:srgbClr val="000000"/>
                  </a:solidFill>
                  <a:latin typeface="Calibri" charset="0"/>
                </a:rPr>
                <a:t>2</a:t>
              </a:r>
              <a:endParaRPr lang="en-US" sz="2800" kern="0" dirty="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96" name="Group 40"/>
          <p:cNvGrpSpPr>
            <a:grpSpLocks/>
          </p:cNvGrpSpPr>
          <p:nvPr/>
        </p:nvGrpSpPr>
        <p:grpSpPr bwMode="auto">
          <a:xfrm>
            <a:off x="76200" y="2209800"/>
            <a:ext cx="4876800" cy="1752600"/>
            <a:chOff x="48" y="1392"/>
            <a:chExt cx="3072" cy="1104"/>
          </a:xfrm>
        </p:grpSpPr>
        <p:sp>
          <p:nvSpPr>
            <p:cNvPr id="97" name="Rectangle 41"/>
            <p:cNvSpPr>
              <a:spLocks noChangeArrowheads="1"/>
            </p:cNvSpPr>
            <p:nvPr/>
          </p:nvSpPr>
          <p:spPr bwMode="auto">
            <a:xfrm>
              <a:off x="2544" y="1392"/>
              <a:ext cx="576" cy="2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800" kern="0" dirty="0">
                  <a:solidFill>
                    <a:sysClr val="windowText" lastClr="000000"/>
                  </a:solidFill>
                  <a:latin typeface="Calibri" charset="0"/>
                </a:rPr>
                <a:t>MEM</a:t>
              </a:r>
            </a:p>
          </p:txBody>
        </p:sp>
        <p:sp>
          <p:nvSpPr>
            <p:cNvPr id="98" name="Rectangle 42"/>
            <p:cNvSpPr>
              <a:spLocks noChangeArrowheads="1"/>
            </p:cNvSpPr>
            <p:nvPr/>
          </p:nvSpPr>
          <p:spPr bwMode="auto">
            <a:xfrm>
              <a:off x="2544" y="1680"/>
              <a:ext cx="576" cy="2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800" kern="0" dirty="0">
                  <a:solidFill>
                    <a:sysClr val="windowText" lastClr="000000"/>
                  </a:solidFill>
                  <a:latin typeface="Calibri" charset="0"/>
                </a:rPr>
                <a:t>EX</a:t>
              </a:r>
            </a:p>
          </p:txBody>
        </p:sp>
        <p:sp>
          <p:nvSpPr>
            <p:cNvPr id="99" name="Rectangle 43"/>
            <p:cNvSpPr>
              <a:spLocks noChangeArrowheads="1"/>
            </p:cNvSpPr>
            <p:nvPr/>
          </p:nvSpPr>
          <p:spPr bwMode="auto">
            <a:xfrm>
              <a:off x="2544" y="1968"/>
              <a:ext cx="576" cy="2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800" kern="0" dirty="0">
                  <a:solidFill>
                    <a:sysClr val="windowText" lastClr="000000"/>
                  </a:solidFill>
                  <a:latin typeface="Calibri" charset="0"/>
                </a:rPr>
                <a:t>ID</a:t>
              </a:r>
            </a:p>
          </p:txBody>
        </p:sp>
        <p:sp>
          <p:nvSpPr>
            <p:cNvPr id="100" name="Rectangle 44"/>
            <p:cNvSpPr>
              <a:spLocks noChangeArrowheads="1"/>
            </p:cNvSpPr>
            <p:nvPr/>
          </p:nvSpPr>
          <p:spPr bwMode="auto">
            <a:xfrm>
              <a:off x="2544" y="2256"/>
              <a:ext cx="576" cy="2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2800" kern="0" dirty="0">
                  <a:solidFill>
                    <a:sysClr val="windowText" lastClr="000000"/>
                  </a:solidFill>
                  <a:latin typeface="Calibri" charset="0"/>
                </a:rPr>
                <a:t>IF</a:t>
              </a:r>
            </a:p>
          </p:txBody>
        </p:sp>
        <p:sp>
          <p:nvSpPr>
            <p:cNvPr id="101" name="Rectangle 45"/>
            <p:cNvSpPr>
              <a:spLocks noChangeArrowheads="1"/>
            </p:cNvSpPr>
            <p:nvPr/>
          </p:nvSpPr>
          <p:spPr bwMode="auto">
            <a:xfrm>
              <a:off x="48" y="2256"/>
              <a:ext cx="576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800" kern="0" dirty="0">
                  <a:solidFill>
                    <a:srgbClr val="000000"/>
                  </a:solidFill>
                  <a:latin typeface="Calibri" charset="0"/>
                </a:rPr>
                <a:t>Inst</a:t>
              </a:r>
              <a:r>
                <a:rPr lang="en-US" sz="2800" kern="0" baseline="-25000" dirty="0">
                  <a:solidFill>
                    <a:srgbClr val="000000"/>
                  </a:solidFill>
                  <a:latin typeface="Calibri" charset="0"/>
                </a:rPr>
                <a:t>3</a:t>
              </a:r>
              <a:endParaRPr lang="en-US" sz="2800" kern="0" dirty="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sp>
        <p:nvSpPr>
          <p:cNvPr id="102" name="AutoShape 46"/>
          <p:cNvSpPr>
            <a:spLocks noChangeArrowheads="1"/>
          </p:cNvSpPr>
          <p:nvPr/>
        </p:nvSpPr>
        <p:spPr bwMode="auto">
          <a:xfrm rot="5400000">
            <a:off x="-342900" y="5219700"/>
            <a:ext cx="1676400" cy="228600"/>
          </a:xfrm>
          <a:prstGeom prst="rightArrow">
            <a:avLst>
              <a:gd name="adj1" fmla="val 50000"/>
              <a:gd name="adj2" fmla="val 183333"/>
            </a:avLst>
          </a:prstGeom>
          <a:solidFill>
            <a:srgbClr val="081D58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  <a:latin typeface="Calibri" charset="0"/>
            </a:endParaRPr>
          </a:p>
        </p:txBody>
      </p:sp>
      <p:sp>
        <p:nvSpPr>
          <p:cNvPr id="103" name="Freeform 47"/>
          <p:cNvSpPr>
            <a:spLocks/>
          </p:cNvSpPr>
          <p:nvPr/>
        </p:nvSpPr>
        <p:spPr bwMode="auto">
          <a:xfrm>
            <a:off x="8001000" y="4038600"/>
            <a:ext cx="914400" cy="381000"/>
          </a:xfrm>
          <a:custGeom>
            <a:avLst/>
            <a:gdLst>
              <a:gd name="T0" fmla="*/ 2147483647 w 576"/>
              <a:gd name="T1" fmla="*/ 0 h 240"/>
              <a:gd name="T2" fmla="*/ 0 w 576"/>
              <a:gd name="T3" fmla="*/ 0 h 240"/>
              <a:gd name="T4" fmla="*/ 0 w 576"/>
              <a:gd name="T5" fmla="*/ 2147483647 h 240"/>
              <a:gd name="T6" fmla="*/ 2147483647 w 576"/>
              <a:gd name="T7" fmla="*/ 2147483647 h 240"/>
              <a:gd name="T8" fmla="*/ 2147483647 w 576"/>
              <a:gd name="T9" fmla="*/ 2147483647 h 240"/>
              <a:gd name="T10" fmla="*/ 2147483647 w 576"/>
              <a:gd name="T11" fmla="*/ 2147483647 h 240"/>
              <a:gd name="T12" fmla="*/ 2147483647 w 576"/>
              <a:gd name="T13" fmla="*/ 2147483647 h 240"/>
              <a:gd name="T14" fmla="*/ 2147483647 w 576"/>
              <a:gd name="T15" fmla="*/ 2147483647 h 240"/>
              <a:gd name="T16" fmla="*/ 2147483647 w 576"/>
              <a:gd name="T17" fmla="*/ 2147483647 h 240"/>
              <a:gd name="T18" fmla="*/ 2147483647 w 576"/>
              <a:gd name="T19" fmla="*/ 0 h 2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240"/>
              <a:gd name="T32" fmla="*/ 576 w 576"/>
              <a:gd name="T33" fmla="*/ 240 h 2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24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528" y="192"/>
                </a:lnTo>
                <a:lnTo>
                  <a:pt x="576" y="144"/>
                </a:lnTo>
                <a:lnTo>
                  <a:pt x="480" y="144"/>
                </a:lnTo>
                <a:lnTo>
                  <a:pt x="576" y="96"/>
                </a:lnTo>
                <a:lnTo>
                  <a:pt x="528" y="48"/>
                </a:lnTo>
                <a:lnTo>
                  <a:pt x="576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04" name="Freeform 48"/>
          <p:cNvSpPr>
            <a:spLocks/>
          </p:cNvSpPr>
          <p:nvPr/>
        </p:nvSpPr>
        <p:spPr bwMode="auto">
          <a:xfrm>
            <a:off x="8001000" y="4495800"/>
            <a:ext cx="914400" cy="381000"/>
          </a:xfrm>
          <a:custGeom>
            <a:avLst/>
            <a:gdLst>
              <a:gd name="T0" fmla="*/ 2147483647 w 576"/>
              <a:gd name="T1" fmla="*/ 0 h 240"/>
              <a:gd name="T2" fmla="*/ 0 w 576"/>
              <a:gd name="T3" fmla="*/ 0 h 240"/>
              <a:gd name="T4" fmla="*/ 0 w 576"/>
              <a:gd name="T5" fmla="*/ 2147483647 h 240"/>
              <a:gd name="T6" fmla="*/ 2147483647 w 576"/>
              <a:gd name="T7" fmla="*/ 2147483647 h 240"/>
              <a:gd name="T8" fmla="*/ 2147483647 w 576"/>
              <a:gd name="T9" fmla="*/ 2147483647 h 240"/>
              <a:gd name="T10" fmla="*/ 2147483647 w 576"/>
              <a:gd name="T11" fmla="*/ 2147483647 h 240"/>
              <a:gd name="T12" fmla="*/ 2147483647 w 576"/>
              <a:gd name="T13" fmla="*/ 2147483647 h 240"/>
              <a:gd name="T14" fmla="*/ 2147483647 w 576"/>
              <a:gd name="T15" fmla="*/ 2147483647 h 240"/>
              <a:gd name="T16" fmla="*/ 2147483647 w 576"/>
              <a:gd name="T17" fmla="*/ 2147483647 h 240"/>
              <a:gd name="T18" fmla="*/ 2147483647 w 576"/>
              <a:gd name="T19" fmla="*/ 0 h 2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240"/>
              <a:gd name="T32" fmla="*/ 576 w 576"/>
              <a:gd name="T33" fmla="*/ 240 h 2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24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528" y="192"/>
                </a:lnTo>
                <a:lnTo>
                  <a:pt x="576" y="144"/>
                </a:lnTo>
                <a:lnTo>
                  <a:pt x="480" y="144"/>
                </a:lnTo>
                <a:lnTo>
                  <a:pt x="576" y="96"/>
                </a:lnTo>
                <a:lnTo>
                  <a:pt x="528" y="48"/>
                </a:lnTo>
                <a:lnTo>
                  <a:pt x="576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05" name="Freeform 49"/>
          <p:cNvSpPr>
            <a:spLocks/>
          </p:cNvSpPr>
          <p:nvPr/>
        </p:nvSpPr>
        <p:spPr bwMode="auto">
          <a:xfrm>
            <a:off x="8001000" y="4953000"/>
            <a:ext cx="914400" cy="381000"/>
          </a:xfrm>
          <a:custGeom>
            <a:avLst/>
            <a:gdLst>
              <a:gd name="T0" fmla="*/ 2147483647 w 576"/>
              <a:gd name="T1" fmla="*/ 0 h 240"/>
              <a:gd name="T2" fmla="*/ 0 w 576"/>
              <a:gd name="T3" fmla="*/ 0 h 240"/>
              <a:gd name="T4" fmla="*/ 0 w 576"/>
              <a:gd name="T5" fmla="*/ 2147483647 h 240"/>
              <a:gd name="T6" fmla="*/ 2147483647 w 576"/>
              <a:gd name="T7" fmla="*/ 2147483647 h 240"/>
              <a:gd name="T8" fmla="*/ 2147483647 w 576"/>
              <a:gd name="T9" fmla="*/ 2147483647 h 240"/>
              <a:gd name="T10" fmla="*/ 2147483647 w 576"/>
              <a:gd name="T11" fmla="*/ 2147483647 h 240"/>
              <a:gd name="T12" fmla="*/ 2147483647 w 576"/>
              <a:gd name="T13" fmla="*/ 2147483647 h 240"/>
              <a:gd name="T14" fmla="*/ 2147483647 w 576"/>
              <a:gd name="T15" fmla="*/ 2147483647 h 240"/>
              <a:gd name="T16" fmla="*/ 2147483647 w 576"/>
              <a:gd name="T17" fmla="*/ 2147483647 h 240"/>
              <a:gd name="T18" fmla="*/ 2147483647 w 576"/>
              <a:gd name="T19" fmla="*/ 0 h 2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240"/>
              <a:gd name="T32" fmla="*/ 576 w 576"/>
              <a:gd name="T33" fmla="*/ 240 h 2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24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528" y="192"/>
                </a:lnTo>
                <a:lnTo>
                  <a:pt x="576" y="144"/>
                </a:lnTo>
                <a:lnTo>
                  <a:pt x="480" y="144"/>
                </a:lnTo>
                <a:lnTo>
                  <a:pt x="576" y="96"/>
                </a:lnTo>
                <a:lnTo>
                  <a:pt x="528" y="48"/>
                </a:lnTo>
                <a:lnTo>
                  <a:pt x="576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06" name="Freeform 50"/>
          <p:cNvSpPr>
            <a:spLocks/>
          </p:cNvSpPr>
          <p:nvPr/>
        </p:nvSpPr>
        <p:spPr bwMode="auto">
          <a:xfrm>
            <a:off x="8001000" y="5410200"/>
            <a:ext cx="914400" cy="381000"/>
          </a:xfrm>
          <a:custGeom>
            <a:avLst/>
            <a:gdLst>
              <a:gd name="T0" fmla="*/ 2147483647 w 576"/>
              <a:gd name="T1" fmla="*/ 0 h 240"/>
              <a:gd name="T2" fmla="*/ 0 w 576"/>
              <a:gd name="T3" fmla="*/ 0 h 240"/>
              <a:gd name="T4" fmla="*/ 0 w 576"/>
              <a:gd name="T5" fmla="*/ 2147483647 h 240"/>
              <a:gd name="T6" fmla="*/ 2147483647 w 576"/>
              <a:gd name="T7" fmla="*/ 2147483647 h 240"/>
              <a:gd name="T8" fmla="*/ 2147483647 w 576"/>
              <a:gd name="T9" fmla="*/ 2147483647 h 240"/>
              <a:gd name="T10" fmla="*/ 2147483647 w 576"/>
              <a:gd name="T11" fmla="*/ 2147483647 h 240"/>
              <a:gd name="T12" fmla="*/ 2147483647 w 576"/>
              <a:gd name="T13" fmla="*/ 2147483647 h 240"/>
              <a:gd name="T14" fmla="*/ 2147483647 w 576"/>
              <a:gd name="T15" fmla="*/ 2147483647 h 240"/>
              <a:gd name="T16" fmla="*/ 2147483647 w 576"/>
              <a:gd name="T17" fmla="*/ 2147483647 h 240"/>
              <a:gd name="T18" fmla="*/ 2147483647 w 576"/>
              <a:gd name="T19" fmla="*/ 0 h 2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240"/>
              <a:gd name="T32" fmla="*/ 576 w 576"/>
              <a:gd name="T33" fmla="*/ 240 h 2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24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528" y="192"/>
                </a:lnTo>
                <a:lnTo>
                  <a:pt x="576" y="144"/>
                </a:lnTo>
                <a:lnTo>
                  <a:pt x="480" y="144"/>
                </a:lnTo>
                <a:lnTo>
                  <a:pt x="576" y="96"/>
                </a:lnTo>
                <a:lnTo>
                  <a:pt x="528" y="48"/>
                </a:lnTo>
                <a:lnTo>
                  <a:pt x="576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07" name="Rectangle 51"/>
          <p:cNvSpPr>
            <a:spLocks noChangeArrowheads="1"/>
          </p:cNvSpPr>
          <p:nvPr/>
        </p:nvSpPr>
        <p:spPr bwMode="auto">
          <a:xfrm>
            <a:off x="6019800" y="26670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WB</a:t>
            </a:r>
          </a:p>
        </p:txBody>
      </p:sp>
      <p:sp>
        <p:nvSpPr>
          <p:cNvPr id="108" name="Rectangle 52"/>
          <p:cNvSpPr>
            <a:spLocks noChangeArrowheads="1"/>
          </p:cNvSpPr>
          <p:nvPr/>
        </p:nvSpPr>
        <p:spPr bwMode="auto">
          <a:xfrm>
            <a:off x="8001000" y="3581400"/>
            <a:ext cx="9144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WB</a:t>
            </a:r>
          </a:p>
        </p:txBody>
      </p:sp>
      <p:sp>
        <p:nvSpPr>
          <p:cNvPr id="109" name="Freeform 53"/>
          <p:cNvSpPr>
            <a:spLocks/>
          </p:cNvSpPr>
          <p:nvPr/>
        </p:nvSpPr>
        <p:spPr bwMode="auto">
          <a:xfrm>
            <a:off x="8001000" y="3581400"/>
            <a:ext cx="914400" cy="381000"/>
          </a:xfrm>
          <a:custGeom>
            <a:avLst/>
            <a:gdLst>
              <a:gd name="T0" fmla="*/ 2147483647 w 576"/>
              <a:gd name="T1" fmla="*/ 0 h 240"/>
              <a:gd name="T2" fmla="*/ 0 w 576"/>
              <a:gd name="T3" fmla="*/ 0 h 240"/>
              <a:gd name="T4" fmla="*/ 0 w 576"/>
              <a:gd name="T5" fmla="*/ 2147483647 h 240"/>
              <a:gd name="T6" fmla="*/ 2147483647 w 576"/>
              <a:gd name="T7" fmla="*/ 2147483647 h 240"/>
              <a:gd name="T8" fmla="*/ 2147483647 w 576"/>
              <a:gd name="T9" fmla="*/ 2147483647 h 240"/>
              <a:gd name="T10" fmla="*/ 2147483647 w 576"/>
              <a:gd name="T11" fmla="*/ 2147483647 h 240"/>
              <a:gd name="T12" fmla="*/ 2147483647 w 576"/>
              <a:gd name="T13" fmla="*/ 2147483647 h 240"/>
              <a:gd name="T14" fmla="*/ 2147483647 w 576"/>
              <a:gd name="T15" fmla="*/ 2147483647 h 240"/>
              <a:gd name="T16" fmla="*/ 2147483647 w 576"/>
              <a:gd name="T17" fmla="*/ 2147483647 h 240"/>
              <a:gd name="T18" fmla="*/ 2147483647 w 576"/>
              <a:gd name="T19" fmla="*/ 0 h 2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240"/>
              <a:gd name="T32" fmla="*/ 576 w 576"/>
              <a:gd name="T33" fmla="*/ 240 h 2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240">
                <a:moveTo>
                  <a:pt x="576" y="0"/>
                </a:moveTo>
                <a:lnTo>
                  <a:pt x="0" y="0"/>
                </a:lnTo>
                <a:lnTo>
                  <a:pt x="0" y="240"/>
                </a:lnTo>
                <a:lnTo>
                  <a:pt x="576" y="240"/>
                </a:lnTo>
                <a:lnTo>
                  <a:pt x="528" y="192"/>
                </a:lnTo>
                <a:lnTo>
                  <a:pt x="576" y="144"/>
                </a:lnTo>
                <a:lnTo>
                  <a:pt x="480" y="144"/>
                </a:lnTo>
                <a:lnTo>
                  <a:pt x="576" y="96"/>
                </a:lnTo>
                <a:lnTo>
                  <a:pt x="528" y="48"/>
                </a:lnTo>
                <a:lnTo>
                  <a:pt x="576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54"/>
          <p:cNvSpPr>
            <a:spLocks noChangeArrowheads="1"/>
          </p:cNvSpPr>
          <p:nvPr/>
        </p:nvSpPr>
        <p:spPr bwMode="auto">
          <a:xfrm>
            <a:off x="7010400" y="35814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MEM</a:t>
            </a:r>
          </a:p>
        </p:txBody>
      </p:sp>
      <p:sp>
        <p:nvSpPr>
          <p:cNvPr id="111" name="Rectangle 55"/>
          <p:cNvSpPr>
            <a:spLocks noChangeArrowheads="1"/>
          </p:cNvSpPr>
          <p:nvPr/>
        </p:nvSpPr>
        <p:spPr bwMode="auto">
          <a:xfrm>
            <a:off x="7010400" y="40386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EX</a:t>
            </a:r>
          </a:p>
        </p:txBody>
      </p:sp>
      <p:sp>
        <p:nvSpPr>
          <p:cNvPr id="112" name="Rectangle 56"/>
          <p:cNvSpPr>
            <a:spLocks noChangeArrowheads="1"/>
          </p:cNvSpPr>
          <p:nvPr/>
        </p:nvSpPr>
        <p:spPr bwMode="auto">
          <a:xfrm>
            <a:off x="7010400" y="3124200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pPr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 charset="0"/>
              </a:rPr>
              <a:t>WB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 animBg="1"/>
      <p:bldP spid="72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102" grpId="0" animBg="1"/>
      <p:bldP spid="107" grpId="0" animBg="1"/>
      <p:bldP spid="108" grpId="0" animBg="1"/>
      <p:bldP spid="110" grpId="0" animBg="1"/>
      <p:bldP spid="111" grpId="0" animBg="1"/>
      <p:bldP spid="1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>
          <a:xfrm>
            <a:off x="3117" y="15363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j-lt"/>
              </a:rPr>
              <a:t>Illustrating Pipeline Operation: Resource View</a:t>
            </a:r>
            <a:endParaRPr lang="en-US" dirty="0">
              <a:latin typeface="+mj-lt"/>
            </a:endParaRPr>
          </a:p>
        </p:txBody>
      </p:sp>
      <p:sp>
        <p:nvSpPr>
          <p:cNvPr id="117764" name="Line 3"/>
          <p:cNvSpPr>
            <a:spLocks noChangeShapeType="1"/>
          </p:cNvSpPr>
          <p:nvPr/>
        </p:nvSpPr>
        <p:spPr bwMode="auto">
          <a:xfrm>
            <a:off x="1219200" y="5805264"/>
            <a:ext cx="15240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endParaRPr lang="en-US"/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2209800" y="1995264"/>
            <a:ext cx="5334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r>
              <a:rPr lang="en-US">
                <a:solidFill>
                  <a:srgbClr val="FC0128"/>
                </a:solidFill>
                <a:latin typeface="Calibri" charset="0"/>
              </a:rPr>
              <a:t>I</a:t>
            </a:r>
            <a:r>
              <a:rPr lang="en-US" baseline="-25000">
                <a:solidFill>
                  <a:srgbClr val="FC0128"/>
                </a:solidFill>
                <a:latin typeface="Calibri" charset="0"/>
              </a:rPr>
              <a:t>0</a:t>
            </a:r>
            <a:endParaRPr lang="en-US">
              <a:solidFill>
                <a:srgbClr val="FC0128"/>
              </a:solidFill>
              <a:latin typeface="Calibri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743200" y="1995264"/>
            <a:ext cx="533400" cy="1524000"/>
            <a:chOff x="1728" y="1488"/>
            <a:chExt cx="336" cy="960"/>
          </a:xfrm>
        </p:grpSpPr>
        <p:sp>
          <p:nvSpPr>
            <p:cNvPr id="117911" name="Rectangle 6"/>
            <p:cNvSpPr>
              <a:spLocks noChangeArrowheads="1"/>
            </p:cNvSpPr>
            <p:nvPr/>
          </p:nvSpPr>
          <p:spPr bwMode="auto">
            <a:xfrm>
              <a:off x="1728" y="196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FC0128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FC0128"/>
                  </a:solidFill>
                  <a:latin typeface="Calibri" charset="0"/>
                </a:rPr>
                <a:t>0</a:t>
              </a:r>
              <a:endParaRPr lang="en-US">
                <a:solidFill>
                  <a:srgbClr val="FC0128"/>
                </a:solidFill>
                <a:latin typeface="Calibri" charset="0"/>
              </a:endParaRPr>
            </a:p>
          </p:txBody>
        </p:sp>
        <p:sp>
          <p:nvSpPr>
            <p:cNvPr id="117912" name="Rectangle 7"/>
            <p:cNvSpPr>
              <a:spLocks noChangeArrowheads="1"/>
            </p:cNvSpPr>
            <p:nvPr/>
          </p:nvSpPr>
          <p:spPr bwMode="auto">
            <a:xfrm>
              <a:off x="1728" y="148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3B812F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3B812F"/>
                  </a:solidFill>
                  <a:latin typeface="Calibri" charset="0"/>
                </a:rPr>
                <a:t>1</a:t>
              </a:r>
              <a:endParaRPr lang="en-US">
                <a:solidFill>
                  <a:srgbClr val="3B812F"/>
                </a:solidFill>
                <a:latin typeface="Calibri" charset="0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3276600" y="1995264"/>
            <a:ext cx="533400" cy="2286000"/>
            <a:chOff x="2064" y="1488"/>
            <a:chExt cx="336" cy="1440"/>
          </a:xfrm>
        </p:grpSpPr>
        <p:sp>
          <p:nvSpPr>
            <p:cNvPr id="117908" name="Rectangle 9"/>
            <p:cNvSpPr>
              <a:spLocks noChangeArrowheads="1"/>
            </p:cNvSpPr>
            <p:nvPr/>
          </p:nvSpPr>
          <p:spPr bwMode="auto">
            <a:xfrm>
              <a:off x="2064" y="244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FC0128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FC0128"/>
                  </a:solidFill>
                  <a:latin typeface="Calibri" charset="0"/>
                </a:rPr>
                <a:t>0</a:t>
              </a:r>
              <a:endParaRPr lang="en-US">
                <a:solidFill>
                  <a:srgbClr val="FC0128"/>
                </a:solidFill>
                <a:latin typeface="Calibri" charset="0"/>
              </a:endParaRPr>
            </a:p>
          </p:txBody>
        </p:sp>
        <p:sp>
          <p:nvSpPr>
            <p:cNvPr id="117909" name="Rectangle 10"/>
            <p:cNvSpPr>
              <a:spLocks noChangeArrowheads="1"/>
            </p:cNvSpPr>
            <p:nvPr/>
          </p:nvSpPr>
          <p:spPr bwMode="auto">
            <a:xfrm>
              <a:off x="2064" y="196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3B812F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3B812F"/>
                  </a:solidFill>
                  <a:latin typeface="Calibri" charset="0"/>
                </a:rPr>
                <a:t>1</a:t>
              </a:r>
              <a:endParaRPr lang="en-US">
                <a:solidFill>
                  <a:srgbClr val="3B812F"/>
                </a:solidFill>
                <a:latin typeface="Calibri" charset="0"/>
              </a:endParaRPr>
            </a:p>
          </p:txBody>
        </p:sp>
        <p:sp>
          <p:nvSpPr>
            <p:cNvPr id="117910" name="Rectangle 11"/>
            <p:cNvSpPr>
              <a:spLocks noChangeArrowheads="1"/>
            </p:cNvSpPr>
            <p:nvPr/>
          </p:nvSpPr>
          <p:spPr bwMode="auto">
            <a:xfrm>
              <a:off x="2064" y="148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9966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996600"/>
                  </a:solidFill>
                  <a:latin typeface="Calibri" charset="0"/>
                </a:rPr>
                <a:t>2</a:t>
              </a:r>
              <a:endParaRPr lang="en-US">
                <a:solidFill>
                  <a:srgbClr val="996600"/>
                </a:solidFill>
                <a:latin typeface="Calibri" charset="0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810000" y="1995264"/>
            <a:ext cx="533400" cy="3048000"/>
            <a:chOff x="2400" y="1488"/>
            <a:chExt cx="336" cy="1920"/>
          </a:xfrm>
        </p:grpSpPr>
        <p:sp>
          <p:nvSpPr>
            <p:cNvPr id="117904" name="Rectangle 13"/>
            <p:cNvSpPr>
              <a:spLocks noChangeArrowheads="1"/>
            </p:cNvSpPr>
            <p:nvPr/>
          </p:nvSpPr>
          <p:spPr bwMode="auto">
            <a:xfrm>
              <a:off x="2400" y="292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FC0128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FC0128"/>
                  </a:solidFill>
                  <a:latin typeface="Calibri" charset="0"/>
                </a:rPr>
                <a:t>0</a:t>
              </a:r>
              <a:endParaRPr lang="en-US">
                <a:solidFill>
                  <a:srgbClr val="FC0128"/>
                </a:solidFill>
                <a:latin typeface="Calibri" charset="0"/>
              </a:endParaRPr>
            </a:p>
          </p:txBody>
        </p:sp>
        <p:sp>
          <p:nvSpPr>
            <p:cNvPr id="117905" name="Rectangle 14"/>
            <p:cNvSpPr>
              <a:spLocks noChangeArrowheads="1"/>
            </p:cNvSpPr>
            <p:nvPr/>
          </p:nvSpPr>
          <p:spPr bwMode="auto">
            <a:xfrm>
              <a:off x="2400" y="244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3B812F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3B812F"/>
                  </a:solidFill>
                  <a:latin typeface="Calibri" charset="0"/>
                </a:rPr>
                <a:t>1</a:t>
              </a:r>
              <a:endParaRPr lang="en-US">
                <a:solidFill>
                  <a:srgbClr val="3B812F"/>
                </a:solidFill>
                <a:latin typeface="Calibri" charset="0"/>
              </a:endParaRPr>
            </a:p>
          </p:txBody>
        </p:sp>
        <p:sp>
          <p:nvSpPr>
            <p:cNvPr id="117906" name="Rectangle 15"/>
            <p:cNvSpPr>
              <a:spLocks noChangeArrowheads="1"/>
            </p:cNvSpPr>
            <p:nvPr/>
          </p:nvSpPr>
          <p:spPr bwMode="auto">
            <a:xfrm>
              <a:off x="2400" y="196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9966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996600"/>
                  </a:solidFill>
                  <a:latin typeface="Calibri" charset="0"/>
                </a:rPr>
                <a:t>2</a:t>
              </a:r>
              <a:endParaRPr lang="en-US">
                <a:solidFill>
                  <a:srgbClr val="996600"/>
                </a:solidFill>
                <a:latin typeface="Calibri" charset="0"/>
              </a:endParaRPr>
            </a:p>
          </p:txBody>
        </p:sp>
        <p:sp>
          <p:nvSpPr>
            <p:cNvPr id="117907" name="Rectangle 16"/>
            <p:cNvSpPr>
              <a:spLocks noChangeArrowheads="1"/>
            </p:cNvSpPr>
            <p:nvPr/>
          </p:nvSpPr>
          <p:spPr bwMode="auto">
            <a:xfrm>
              <a:off x="2400" y="148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AFBF39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AFBF39"/>
                  </a:solidFill>
                  <a:latin typeface="Calibri" charset="0"/>
                </a:rPr>
                <a:t>3</a:t>
              </a:r>
              <a:endParaRPr lang="en-US">
                <a:solidFill>
                  <a:srgbClr val="AFBF39"/>
                </a:solidFill>
                <a:latin typeface="Calibri" charset="0"/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4343400" y="1995264"/>
            <a:ext cx="533400" cy="3810000"/>
            <a:chOff x="2736" y="1488"/>
            <a:chExt cx="336" cy="2400"/>
          </a:xfrm>
        </p:grpSpPr>
        <p:sp>
          <p:nvSpPr>
            <p:cNvPr id="117899" name="Rectangle 18"/>
            <p:cNvSpPr>
              <a:spLocks noChangeArrowheads="1"/>
            </p:cNvSpPr>
            <p:nvPr/>
          </p:nvSpPr>
          <p:spPr bwMode="auto">
            <a:xfrm>
              <a:off x="2736" y="340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FC0128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FC0128"/>
                  </a:solidFill>
                  <a:latin typeface="Calibri" charset="0"/>
                </a:rPr>
                <a:t>0</a:t>
              </a:r>
              <a:endParaRPr lang="en-US">
                <a:solidFill>
                  <a:srgbClr val="FC0128"/>
                </a:solidFill>
                <a:latin typeface="Calibri" charset="0"/>
              </a:endParaRPr>
            </a:p>
          </p:txBody>
        </p:sp>
        <p:sp>
          <p:nvSpPr>
            <p:cNvPr id="117900" name="Rectangle 19"/>
            <p:cNvSpPr>
              <a:spLocks noChangeArrowheads="1"/>
            </p:cNvSpPr>
            <p:nvPr/>
          </p:nvSpPr>
          <p:spPr bwMode="auto">
            <a:xfrm>
              <a:off x="2736" y="292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3B812F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3B812F"/>
                  </a:solidFill>
                  <a:latin typeface="Calibri" charset="0"/>
                </a:rPr>
                <a:t>1</a:t>
              </a:r>
              <a:endParaRPr lang="en-US">
                <a:solidFill>
                  <a:srgbClr val="3B812F"/>
                </a:solidFill>
                <a:latin typeface="Calibri" charset="0"/>
              </a:endParaRPr>
            </a:p>
          </p:txBody>
        </p:sp>
        <p:sp>
          <p:nvSpPr>
            <p:cNvPr id="117901" name="Rectangle 20"/>
            <p:cNvSpPr>
              <a:spLocks noChangeArrowheads="1"/>
            </p:cNvSpPr>
            <p:nvPr/>
          </p:nvSpPr>
          <p:spPr bwMode="auto">
            <a:xfrm>
              <a:off x="2736" y="244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9966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996600"/>
                  </a:solidFill>
                  <a:latin typeface="Calibri" charset="0"/>
                </a:rPr>
                <a:t>2</a:t>
              </a:r>
              <a:endParaRPr lang="en-US">
                <a:solidFill>
                  <a:srgbClr val="996600"/>
                </a:solidFill>
                <a:latin typeface="Calibri" charset="0"/>
              </a:endParaRPr>
            </a:p>
          </p:txBody>
        </p:sp>
        <p:sp>
          <p:nvSpPr>
            <p:cNvPr id="117902" name="Rectangle 21"/>
            <p:cNvSpPr>
              <a:spLocks noChangeArrowheads="1"/>
            </p:cNvSpPr>
            <p:nvPr/>
          </p:nvSpPr>
          <p:spPr bwMode="auto">
            <a:xfrm>
              <a:off x="2736" y="196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AFBF39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AFBF39"/>
                  </a:solidFill>
                  <a:latin typeface="Calibri" charset="0"/>
                </a:rPr>
                <a:t>3</a:t>
              </a:r>
              <a:endParaRPr lang="en-US">
                <a:solidFill>
                  <a:srgbClr val="AFBF39"/>
                </a:solidFill>
                <a:latin typeface="Calibri" charset="0"/>
              </a:endParaRPr>
            </a:p>
          </p:txBody>
        </p:sp>
        <p:sp>
          <p:nvSpPr>
            <p:cNvPr id="117903" name="Rectangle 22"/>
            <p:cNvSpPr>
              <a:spLocks noChangeArrowheads="1"/>
            </p:cNvSpPr>
            <p:nvPr/>
          </p:nvSpPr>
          <p:spPr bwMode="auto">
            <a:xfrm>
              <a:off x="2736" y="148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B760F9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B760F9"/>
                  </a:solidFill>
                  <a:latin typeface="Calibri" charset="0"/>
                </a:rPr>
                <a:t>4</a:t>
              </a:r>
              <a:endParaRPr lang="en-US">
                <a:solidFill>
                  <a:srgbClr val="B760F9"/>
                </a:solidFill>
                <a:latin typeface="Calibri" charset="0"/>
              </a:endParaRPr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4876800" y="1995264"/>
            <a:ext cx="533400" cy="3810000"/>
            <a:chOff x="3072" y="1488"/>
            <a:chExt cx="336" cy="2400"/>
          </a:xfrm>
        </p:grpSpPr>
        <p:sp>
          <p:nvSpPr>
            <p:cNvPr id="117894" name="Rectangle 24"/>
            <p:cNvSpPr>
              <a:spLocks noChangeArrowheads="1"/>
            </p:cNvSpPr>
            <p:nvPr/>
          </p:nvSpPr>
          <p:spPr bwMode="auto">
            <a:xfrm>
              <a:off x="3072" y="340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3B812F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3B812F"/>
                  </a:solidFill>
                  <a:latin typeface="Calibri" charset="0"/>
                </a:rPr>
                <a:t>1</a:t>
              </a:r>
              <a:endParaRPr lang="en-US">
                <a:solidFill>
                  <a:srgbClr val="3B812F"/>
                </a:solidFill>
                <a:latin typeface="Calibri" charset="0"/>
              </a:endParaRPr>
            </a:p>
          </p:txBody>
        </p:sp>
        <p:sp>
          <p:nvSpPr>
            <p:cNvPr id="117895" name="Rectangle 25"/>
            <p:cNvSpPr>
              <a:spLocks noChangeArrowheads="1"/>
            </p:cNvSpPr>
            <p:nvPr/>
          </p:nvSpPr>
          <p:spPr bwMode="auto">
            <a:xfrm>
              <a:off x="3072" y="292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9966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996600"/>
                  </a:solidFill>
                  <a:latin typeface="Calibri" charset="0"/>
                </a:rPr>
                <a:t>2</a:t>
              </a:r>
              <a:endParaRPr lang="en-US">
                <a:solidFill>
                  <a:srgbClr val="996600"/>
                </a:solidFill>
                <a:latin typeface="Calibri" charset="0"/>
              </a:endParaRPr>
            </a:p>
          </p:txBody>
        </p:sp>
        <p:sp>
          <p:nvSpPr>
            <p:cNvPr id="117896" name="Rectangle 26"/>
            <p:cNvSpPr>
              <a:spLocks noChangeArrowheads="1"/>
            </p:cNvSpPr>
            <p:nvPr/>
          </p:nvSpPr>
          <p:spPr bwMode="auto">
            <a:xfrm>
              <a:off x="3072" y="244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AFBF39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AFBF39"/>
                  </a:solidFill>
                  <a:latin typeface="Calibri" charset="0"/>
                </a:rPr>
                <a:t>3</a:t>
              </a:r>
              <a:endParaRPr lang="en-US">
                <a:solidFill>
                  <a:srgbClr val="AFBF39"/>
                </a:solidFill>
                <a:latin typeface="Calibri" charset="0"/>
              </a:endParaRPr>
            </a:p>
          </p:txBody>
        </p:sp>
        <p:sp>
          <p:nvSpPr>
            <p:cNvPr id="117897" name="Rectangle 27"/>
            <p:cNvSpPr>
              <a:spLocks noChangeArrowheads="1"/>
            </p:cNvSpPr>
            <p:nvPr/>
          </p:nvSpPr>
          <p:spPr bwMode="auto">
            <a:xfrm>
              <a:off x="3072" y="196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B760F9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B760F9"/>
                  </a:solidFill>
                  <a:latin typeface="Calibri" charset="0"/>
                </a:rPr>
                <a:t>4</a:t>
              </a:r>
              <a:endParaRPr lang="en-US">
                <a:solidFill>
                  <a:srgbClr val="B760F9"/>
                </a:solidFill>
                <a:latin typeface="Calibri" charset="0"/>
              </a:endParaRPr>
            </a:p>
          </p:txBody>
        </p:sp>
        <p:sp>
          <p:nvSpPr>
            <p:cNvPr id="117898" name="Rectangle 28"/>
            <p:cNvSpPr>
              <a:spLocks noChangeArrowheads="1"/>
            </p:cNvSpPr>
            <p:nvPr/>
          </p:nvSpPr>
          <p:spPr bwMode="auto">
            <a:xfrm>
              <a:off x="3072" y="148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5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5410200" y="1995264"/>
            <a:ext cx="533400" cy="3810000"/>
            <a:chOff x="3408" y="1488"/>
            <a:chExt cx="336" cy="2400"/>
          </a:xfrm>
        </p:grpSpPr>
        <p:sp>
          <p:nvSpPr>
            <p:cNvPr id="117889" name="Rectangle 30"/>
            <p:cNvSpPr>
              <a:spLocks noChangeArrowheads="1"/>
            </p:cNvSpPr>
            <p:nvPr/>
          </p:nvSpPr>
          <p:spPr bwMode="auto">
            <a:xfrm>
              <a:off x="3408" y="340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9966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996600"/>
                  </a:solidFill>
                  <a:latin typeface="Calibri" charset="0"/>
                </a:rPr>
                <a:t>2</a:t>
              </a:r>
              <a:endParaRPr lang="en-US">
                <a:solidFill>
                  <a:srgbClr val="996600"/>
                </a:solidFill>
                <a:latin typeface="Calibri" charset="0"/>
              </a:endParaRPr>
            </a:p>
          </p:txBody>
        </p:sp>
        <p:sp>
          <p:nvSpPr>
            <p:cNvPr id="117890" name="Rectangle 31"/>
            <p:cNvSpPr>
              <a:spLocks noChangeArrowheads="1"/>
            </p:cNvSpPr>
            <p:nvPr/>
          </p:nvSpPr>
          <p:spPr bwMode="auto">
            <a:xfrm>
              <a:off x="3408" y="292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AFBF39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AFBF39"/>
                  </a:solidFill>
                  <a:latin typeface="Calibri" charset="0"/>
                </a:rPr>
                <a:t>3</a:t>
              </a:r>
              <a:endParaRPr lang="en-US">
                <a:solidFill>
                  <a:srgbClr val="AFBF39"/>
                </a:solidFill>
                <a:latin typeface="Calibri" charset="0"/>
              </a:endParaRPr>
            </a:p>
          </p:txBody>
        </p:sp>
        <p:sp>
          <p:nvSpPr>
            <p:cNvPr id="117891" name="Rectangle 32"/>
            <p:cNvSpPr>
              <a:spLocks noChangeArrowheads="1"/>
            </p:cNvSpPr>
            <p:nvPr/>
          </p:nvSpPr>
          <p:spPr bwMode="auto">
            <a:xfrm>
              <a:off x="3408" y="244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B760F9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B760F9"/>
                  </a:solidFill>
                  <a:latin typeface="Calibri" charset="0"/>
                </a:rPr>
                <a:t>4</a:t>
              </a:r>
              <a:endParaRPr lang="en-US">
                <a:solidFill>
                  <a:srgbClr val="B760F9"/>
                </a:solidFill>
                <a:latin typeface="Calibri" charset="0"/>
              </a:endParaRPr>
            </a:p>
          </p:txBody>
        </p:sp>
        <p:sp>
          <p:nvSpPr>
            <p:cNvPr id="117892" name="Rectangle 33"/>
            <p:cNvSpPr>
              <a:spLocks noChangeArrowheads="1"/>
            </p:cNvSpPr>
            <p:nvPr/>
          </p:nvSpPr>
          <p:spPr bwMode="auto">
            <a:xfrm>
              <a:off x="3408" y="196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5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17893" name="Rectangle 34"/>
            <p:cNvSpPr>
              <a:spLocks noChangeArrowheads="1"/>
            </p:cNvSpPr>
            <p:nvPr/>
          </p:nvSpPr>
          <p:spPr bwMode="auto">
            <a:xfrm>
              <a:off x="3408" y="148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6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37" name="Group 35"/>
          <p:cNvGrpSpPr>
            <a:grpSpLocks/>
          </p:cNvGrpSpPr>
          <p:nvPr/>
        </p:nvGrpSpPr>
        <p:grpSpPr bwMode="auto">
          <a:xfrm>
            <a:off x="5943600" y="1995264"/>
            <a:ext cx="533400" cy="3810000"/>
            <a:chOff x="3744" y="1488"/>
            <a:chExt cx="336" cy="2400"/>
          </a:xfrm>
        </p:grpSpPr>
        <p:sp>
          <p:nvSpPr>
            <p:cNvPr id="117884" name="Rectangle 36"/>
            <p:cNvSpPr>
              <a:spLocks noChangeArrowheads="1"/>
            </p:cNvSpPr>
            <p:nvPr/>
          </p:nvSpPr>
          <p:spPr bwMode="auto">
            <a:xfrm>
              <a:off x="3744" y="340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AFBF39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AFBF39"/>
                  </a:solidFill>
                  <a:latin typeface="Calibri" charset="0"/>
                </a:rPr>
                <a:t>3</a:t>
              </a:r>
              <a:endParaRPr lang="en-US">
                <a:solidFill>
                  <a:srgbClr val="AFBF39"/>
                </a:solidFill>
                <a:latin typeface="Calibri" charset="0"/>
              </a:endParaRPr>
            </a:p>
          </p:txBody>
        </p:sp>
        <p:sp>
          <p:nvSpPr>
            <p:cNvPr id="117885" name="Rectangle 37"/>
            <p:cNvSpPr>
              <a:spLocks noChangeArrowheads="1"/>
            </p:cNvSpPr>
            <p:nvPr/>
          </p:nvSpPr>
          <p:spPr bwMode="auto">
            <a:xfrm>
              <a:off x="3744" y="292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B760F9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B760F9"/>
                  </a:solidFill>
                  <a:latin typeface="Calibri" charset="0"/>
                </a:rPr>
                <a:t>4</a:t>
              </a:r>
              <a:endParaRPr lang="en-US">
                <a:solidFill>
                  <a:srgbClr val="B760F9"/>
                </a:solidFill>
                <a:latin typeface="Calibri" charset="0"/>
              </a:endParaRPr>
            </a:p>
          </p:txBody>
        </p:sp>
        <p:sp>
          <p:nvSpPr>
            <p:cNvPr id="117886" name="Rectangle 38"/>
            <p:cNvSpPr>
              <a:spLocks noChangeArrowheads="1"/>
            </p:cNvSpPr>
            <p:nvPr/>
          </p:nvSpPr>
          <p:spPr bwMode="auto">
            <a:xfrm>
              <a:off x="3744" y="244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5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17887" name="Rectangle 39"/>
            <p:cNvSpPr>
              <a:spLocks noChangeArrowheads="1"/>
            </p:cNvSpPr>
            <p:nvPr/>
          </p:nvSpPr>
          <p:spPr bwMode="auto">
            <a:xfrm>
              <a:off x="3744" y="196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6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17888" name="Rectangle 40"/>
            <p:cNvSpPr>
              <a:spLocks noChangeArrowheads="1"/>
            </p:cNvSpPr>
            <p:nvPr/>
          </p:nvSpPr>
          <p:spPr bwMode="auto">
            <a:xfrm>
              <a:off x="3744" y="148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7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6477000" y="1995264"/>
            <a:ext cx="533400" cy="3810000"/>
            <a:chOff x="4080" y="1488"/>
            <a:chExt cx="336" cy="2400"/>
          </a:xfrm>
        </p:grpSpPr>
        <p:sp>
          <p:nvSpPr>
            <p:cNvPr id="117879" name="Rectangle 42"/>
            <p:cNvSpPr>
              <a:spLocks noChangeArrowheads="1"/>
            </p:cNvSpPr>
            <p:nvPr/>
          </p:nvSpPr>
          <p:spPr bwMode="auto">
            <a:xfrm>
              <a:off x="4080" y="340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B760F9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B760F9"/>
                  </a:solidFill>
                  <a:latin typeface="Calibri" charset="0"/>
                </a:rPr>
                <a:t>4</a:t>
              </a:r>
              <a:endParaRPr lang="en-US">
                <a:solidFill>
                  <a:srgbClr val="B760F9"/>
                </a:solidFill>
                <a:latin typeface="Calibri" charset="0"/>
              </a:endParaRPr>
            </a:p>
          </p:txBody>
        </p:sp>
        <p:sp>
          <p:nvSpPr>
            <p:cNvPr id="117880" name="Rectangle 43"/>
            <p:cNvSpPr>
              <a:spLocks noChangeArrowheads="1"/>
            </p:cNvSpPr>
            <p:nvPr/>
          </p:nvSpPr>
          <p:spPr bwMode="auto">
            <a:xfrm>
              <a:off x="4080" y="292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5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17881" name="Rectangle 44"/>
            <p:cNvSpPr>
              <a:spLocks noChangeArrowheads="1"/>
            </p:cNvSpPr>
            <p:nvPr/>
          </p:nvSpPr>
          <p:spPr bwMode="auto">
            <a:xfrm>
              <a:off x="4080" y="244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6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17882" name="Rectangle 45"/>
            <p:cNvSpPr>
              <a:spLocks noChangeArrowheads="1"/>
            </p:cNvSpPr>
            <p:nvPr/>
          </p:nvSpPr>
          <p:spPr bwMode="auto">
            <a:xfrm>
              <a:off x="4080" y="196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7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17883" name="Rectangle 46"/>
            <p:cNvSpPr>
              <a:spLocks noChangeArrowheads="1"/>
            </p:cNvSpPr>
            <p:nvPr/>
          </p:nvSpPr>
          <p:spPr bwMode="auto">
            <a:xfrm>
              <a:off x="4080" y="148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8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7010400" y="1995264"/>
            <a:ext cx="533400" cy="3810000"/>
            <a:chOff x="4416" y="1488"/>
            <a:chExt cx="336" cy="2400"/>
          </a:xfrm>
        </p:grpSpPr>
        <p:sp>
          <p:nvSpPr>
            <p:cNvPr id="117874" name="Rectangle 48"/>
            <p:cNvSpPr>
              <a:spLocks noChangeArrowheads="1"/>
            </p:cNvSpPr>
            <p:nvPr/>
          </p:nvSpPr>
          <p:spPr bwMode="auto">
            <a:xfrm>
              <a:off x="4416" y="340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5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17875" name="Rectangle 49"/>
            <p:cNvSpPr>
              <a:spLocks noChangeArrowheads="1"/>
            </p:cNvSpPr>
            <p:nvPr/>
          </p:nvSpPr>
          <p:spPr bwMode="auto">
            <a:xfrm>
              <a:off x="4416" y="292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6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17876" name="Rectangle 50"/>
            <p:cNvSpPr>
              <a:spLocks noChangeArrowheads="1"/>
            </p:cNvSpPr>
            <p:nvPr/>
          </p:nvSpPr>
          <p:spPr bwMode="auto">
            <a:xfrm>
              <a:off x="4416" y="244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7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17877" name="Rectangle 51"/>
            <p:cNvSpPr>
              <a:spLocks noChangeArrowheads="1"/>
            </p:cNvSpPr>
            <p:nvPr/>
          </p:nvSpPr>
          <p:spPr bwMode="auto">
            <a:xfrm>
              <a:off x="4416" y="196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8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17878" name="Rectangle 52"/>
            <p:cNvSpPr>
              <a:spLocks noChangeArrowheads="1"/>
            </p:cNvSpPr>
            <p:nvPr/>
          </p:nvSpPr>
          <p:spPr bwMode="auto">
            <a:xfrm>
              <a:off x="4416" y="148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9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55" name="Group 53"/>
          <p:cNvGrpSpPr>
            <a:grpSpLocks/>
          </p:cNvGrpSpPr>
          <p:nvPr/>
        </p:nvGrpSpPr>
        <p:grpSpPr bwMode="auto">
          <a:xfrm>
            <a:off x="7543800" y="1995264"/>
            <a:ext cx="533400" cy="3810000"/>
            <a:chOff x="4752" y="1488"/>
            <a:chExt cx="336" cy="2400"/>
          </a:xfrm>
        </p:grpSpPr>
        <p:sp>
          <p:nvSpPr>
            <p:cNvPr id="117869" name="Rectangle 54"/>
            <p:cNvSpPr>
              <a:spLocks noChangeArrowheads="1"/>
            </p:cNvSpPr>
            <p:nvPr/>
          </p:nvSpPr>
          <p:spPr bwMode="auto">
            <a:xfrm>
              <a:off x="4752" y="340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6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17870" name="Rectangle 55"/>
            <p:cNvSpPr>
              <a:spLocks noChangeArrowheads="1"/>
            </p:cNvSpPr>
            <p:nvPr/>
          </p:nvSpPr>
          <p:spPr bwMode="auto">
            <a:xfrm>
              <a:off x="4752" y="292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7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17871" name="Rectangle 56"/>
            <p:cNvSpPr>
              <a:spLocks noChangeArrowheads="1"/>
            </p:cNvSpPr>
            <p:nvPr/>
          </p:nvSpPr>
          <p:spPr bwMode="auto">
            <a:xfrm>
              <a:off x="4752" y="244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8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17872" name="Rectangle 57"/>
            <p:cNvSpPr>
              <a:spLocks noChangeArrowheads="1"/>
            </p:cNvSpPr>
            <p:nvPr/>
          </p:nvSpPr>
          <p:spPr bwMode="auto">
            <a:xfrm>
              <a:off x="4752" y="196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9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117873" name="Rectangle 58"/>
            <p:cNvSpPr>
              <a:spLocks noChangeArrowheads="1"/>
            </p:cNvSpPr>
            <p:nvPr/>
          </p:nvSpPr>
          <p:spPr bwMode="auto">
            <a:xfrm>
              <a:off x="4752" y="1488"/>
              <a:ext cx="336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rgbClr val="000000"/>
                  </a:solidFill>
                  <a:latin typeface="Calibri" charset="0"/>
                </a:rPr>
                <a:t>I</a:t>
              </a:r>
              <a:r>
                <a:rPr lang="en-US" baseline="-25000">
                  <a:solidFill>
                    <a:srgbClr val="000000"/>
                  </a:solidFill>
                  <a:latin typeface="Calibri" charset="0"/>
                </a:rPr>
                <a:t>10</a:t>
              </a:r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aphicFrame>
        <p:nvGraphicFramePr>
          <p:cNvPr id="61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35790"/>
              </p:ext>
            </p:extLst>
          </p:nvPr>
        </p:nvGraphicFramePr>
        <p:xfrm>
          <a:off x="1284288" y="1233264"/>
          <a:ext cx="6781800" cy="4572000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Pipelining Lessons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4"/>
            <a:ext cx="8229600" cy="5400601"/>
          </a:xfrm>
        </p:spPr>
        <p:txBody>
          <a:bodyPr/>
          <a:lstStyle/>
          <a:p>
            <a:pPr marL="285684" indent="-285684" eaLnBrk="0" hangingPunct="0">
              <a:lnSpc>
                <a:spcPct val="90000"/>
              </a:lnSpc>
              <a:buFontTx/>
              <a:buChar char="•"/>
              <a:defRPr/>
            </a:pPr>
            <a:r>
              <a:rPr lang="en-US" altLang="zh-CN" kern="0" dirty="0" smtClean="0"/>
              <a:t>Pipelining doesn’t help </a:t>
            </a:r>
            <a:r>
              <a:rPr lang="en-US" altLang="zh-CN" kern="0" dirty="0" smtClean="0">
                <a:solidFill>
                  <a:srgbClr val="FF0000"/>
                </a:solidFill>
              </a:rPr>
              <a:t>latency </a:t>
            </a:r>
            <a:r>
              <a:rPr lang="en-US" altLang="zh-CN" kern="0" dirty="0" smtClean="0"/>
              <a:t>of single task, it helps </a:t>
            </a:r>
            <a:r>
              <a:rPr lang="en-US" altLang="zh-CN" kern="0" dirty="0" smtClean="0">
                <a:solidFill>
                  <a:srgbClr val="FF0000"/>
                </a:solidFill>
              </a:rPr>
              <a:t>throughput </a:t>
            </a:r>
            <a:r>
              <a:rPr lang="en-US" altLang="zh-CN" kern="0" dirty="0" smtClean="0"/>
              <a:t>of entire workload</a:t>
            </a:r>
          </a:p>
          <a:p>
            <a:pPr marL="285684" indent="-285684" eaLnBrk="0" hangingPunct="0">
              <a:lnSpc>
                <a:spcPct val="90000"/>
              </a:lnSpc>
              <a:buFontTx/>
              <a:buChar char="•"/>
              <a:defRPr/>
            </a:pPr>
            <a:r>
              <a:rPr lang="en-US" altLang="zh-CN" kern="0" dirty="0" smtClean="0"/>
              <a:t>Pipeline rate limited by </a:t>
            </a:r>
            <a:r>
              <a:rPr lang="en-US" altLang="zh-CN" kern="0" dirty="0" smtClean="0">
                <a:solidFill>
                  <a:srgbClr val="FF0000"/>
                </a:solidFill>
              </a:rPr>
              <a:t>slowest</a:t>
            </a:r>
            <a:r>
              <a:rPr lang="en-US" altLang="zh-CN" kern="0" dirty="0" smtClean="0"/>
              <a:t> pipeline stage</a:t>
            </a:r>
          </a:p>
          <a:p>
            <a:pPr marL="285684" indent="-285684" eaLnBrk="0" hangingPunct="0">
              <a:lnSpc>
                <a:spcPct val="90000"/>
              </a:lnSpc>
              <a:buFontTx/>
              <a:buChar char="•"/>
              <a:defRPr/>
            </a:pPr>
            <a:r>
              <a:rPr lang="en-US" altLang="zh-CN" kern="0" dirty="0" smtClean="0">
                <a:solidFill>
                  <a:srgbClr val="FF0000"/>
                </a:solidFill>
              </a:rPr>
              <a:t>Multiple</a:t>
            </a:r>
            <a:r>
              <a:rPr lang="en-US" altLang="zh-CN" kern="0" dirty="0" smtClean="0"/>
              <a:t> tasks operating simultaneously</a:t>
            </a:r>
          </a:p>
          <a:p>
            <a:pPr marL="285684" indent="-285684" eaLnBrk="0" hangingPunct="0">
              <a:lnSpc>
                <a:spcPct val="90000"/>
              </a:lnSpc>
              <a:buFontTx/>
              <a:buChar char="•"/>
              <a:defRPr/>
            </a:pPr>
            <a:r>
              <a:rPr lang="en-US" altLang="zh-CN" kern="0" dirty="0" smtClean="0"/>
              <a:t>Potential speedup = </a:t>
            </a:r>
            <a:r>
              <a:rPr lang="en-US" altLang="zh-CN" kern="0" dirty="0" smtClean="0">
                <a:solidFill>
                  <a:srgbClr val="FF0000"/>
                </a:solidFill>
              </a:rPr>
              <a:t>Number pipe stages</a:t>
            </a:r>
          </a:p>
          <a:p>
            <a:pPr marL="285684" indent="-285684" eaLnBrk="0" hangingPunct="0">
              <a:lnSpc>
                <a:spcPct val="90000"/>
              </a:lnSpc>
              <a:buFontTx/>
              <a:buChar char="•"/>
              <a:defRPr/>
            </a:pPr>
            <a:r>
              <a:rPr lang="en-US" altLang="zh-CN" kern="0" dirty="0" smtClean="0"/>
              <a:t>Unbalanced lengths of pipe stages reduces speedup</a:t>
            </a:r>
          </a:p>
          <a:p>
            <a:pPr marL="285684" indent="-285684" eaLnBrk="0" hangingPunct="0">
              <a:lnSpc>
                <a:spcPct val="90000"/>
              </a:lnSpc>
              <a:buFontTx/>
              <a:buChar char="•"/>
              <a:defRPr/>
            </a:pPr>
            <a:r>
              <a:rPr lang="en-US" altLang="zh-CN" kern="0" dirty="0" smtClean="0"/>
              <a:t>Time to “</a:t>
            </a:r>
            <a:r>
              <a:rPr lang="en-US" altLang="zh-CN" kern="0" dirty="0" smtClean="0">
                <a:solidFill>
                  <a:srgbClr val="FF0000"/>
                </a:solidFill>
              </a:rPr>
              <a:t>fill</a:t>
            </a:r>
            <a:r>
              <a:rPr lang="en-US" altLang="zh-CN" kern="0" dirty="0" smtClean="0"/>
              <a:t>” pipeline and time to “</a:t>
            </a:r>
            <a:r>
              <a:rPr lang="en-US" altLang="zh-CN" kern="0" dirty="0" smtClean="0">
                <a:solidFill>
                  <a:srgbClr val="FF0000"/>
                </a:solidFill>
              </a:rPr>
              <a:t>drain</a:t>
            </a:r>
            <a:r>
              <a:rPr lang="en-US" altLang="zh-CN" kern="0" dirty="0" smtClean="0"/>
              <a:t>” it reduces speedup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41327" y="396875"/>
            <a:ext cx="3236739" cy="64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lnSpc>
                <a:spcPts val="4299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Other Definitions</a:t>
            </a:r>
            <a:endParaRPr lang="en-US" altLang="zh-CN" sz="3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412" name="矩形 3"/>
          <p:cNvSpPr>
            <a:spLocks noChangeArrowheads="1"/>
          </p:cNvSpPr>
          <p:nvPr/>
        </p:nvSpPr>
        <p:spPr bwMode="auto">
          <a:xfrm>
            <a:off x="428627" y="1423988"/>
            <a:ext cx="8143875" cy="3859496"/>
          </a:xfrm>
          <a:prstGeom prst="rect">
            <a:avLst/>
          </a:prstGeom>
          <a:noFill/>
          <a:ln>
            <a:noFill/>
          </a:ln>
          <a:extLst/>
        </p:spPr>
        <p:txBody>
          <a:bodyPr lIns="91418" tIns="45709" rIns="91418" bIns="45709">
            <a:spAutoFit/>
          </a:bodyPr>
          <a:lstStyle/>
          <a:p>
            <a:pPr marL="342820" indent="-34282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Pipe stage or pipe segment</a:t>
            </a:r>
          </a:p>
          <a:p>
            <a:pPr marL="742776" lvl="1" indent="-285684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A decomposable unit of the fetch-decode-execute paradigm</a:t>
            </a:r>
          </a:p>
          <a:p>
            <a:pPr marL="342820" indent="-34282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Pipeline depth</a:t>
            </a:r>
          </a:p>
          <a:p>
            <a:pPr marL="742776" lvl="1" indent="-285684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Number of stages in a pipeline</a:t>
            </a:r>
          </a:p>
          <a:p>
            <a:pPr marL="342820" indent="-34282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Machine cycle</a:t>
            </a:r>
          </a:p>
          <a:p>
            <a:pPr marL="742776" lvl="1" indent="-285684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Clock cycle time</a:t>
            </a:r>
          </a:p>
          <a:p>
            <a:pPr marL="342820" indent="-34282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Latch</a:t>
            </a:r>
          </a:p>
          <a:p>
            <a:pPr marL="742776" lvl="1" indent="-285684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Per phase/stage local information storage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41326" y="396875"/>
            <a:ext cx="2759044" cy="64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lnSpc>
                <a:spcPts val="4299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Design Issues</a:t>
            </a:r>
            <a:endParaRPr lang="en-US" altLang="zh-CN" sz="3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68413"/>
            <a:ext cx="8001000" cy="685800"/>
          </a:xfrm>
          <a:prstGeom prst="rect">
            <a:avLst/>
          </a:prstGeom>
        </p:spPr>
        <p:txBody>
          <a:bodyPr lIns="91418" tIns="45709" rIns="91418" bIns="45709"/>
          <a:lstStyle/>
          <a:p>
            <a:pPr marL="342820" indent="-34282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3200" kern="0" dirty="0">
                <a:solidFill>
                  <a:srgbClr val="000000"/>
                </a:solidFill>
                <a:ea typeface="宋体" pitchFamily="2" charset="-122"/>
              </a:rPr>
              <a:t>Balance the length of each pipeline stage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57200" y="2941638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/>
          <a:lstStyle/>
          <a:p>
            <a:pPr marL="342820" indent="-34282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Problems</a:t>
            </a:r>
          </a:p>
          <a:p>
            <a:pPr marL="742776" lvl="1" indent="-285684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kumimoji="1" lang="en-US" altLang="zh-CN" sz="28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Usually, stages are not balanced</a:t>
            </a:r>
          </a:p>
          <a:p>
            <a:pPr marL="742776" lvl="1" indent="-285684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kumimoji="1" lang="en-US" altLang="zh-CN" sz="28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Pipelining overhead</a:t>
            </a:r>
          </a:p>
          <a:p>
            <a:pPr marL="742776" lvl="1" indent="-285684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kumimoji="1" lang="en-US" altLang="zh-CN" sz="28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Hazards (conflicts)</a:t>
            </a:r>
          </a:p>
          <a:p>
            <a:pPr marL="742776" lvl="1" indent="-285684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endParaRPr kumimoji="1" lang="en-US" altLang="zh-CN" sz="28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342820" indent="-34282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Performance 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(throughput       CPU performance equation)</a:t>
            </a:r>
            <a:endParaRPr kumimoji="1" lang="en-US" altLang="zh-CN" sz="32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pPr marL="742776" lvl="1" indent="-285684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kumimoji="1" lang="en-US" altLang="zh-CN" sz="28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Decrease of the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CPI</a:t>
            </a:r>
          </a:p>
          <a:p>
            <a:pPr marL="742776" lvl="1" indent="-285684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kumimoji="1" lang="en-US" altLang="zh-CN" sz="28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Decrease of cycle time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1878013"/>
            <a:ext cx="7315200" cy="990600"/>
            <a:chOff x="576" y="1632"/>
            <a:chExt cx="4608" cy="624"/>
          </a:xfrm>
        </p:grpSpPr>
        <p:sp>
          <p:nvSpPr>
            <p:cNvPr id="39944" name="Text Box 7"/>
            <p:cNvSpPr txBox="1">
              <a:spLocks noChangeArrowheads="1"/>
            </p:cNvSpPr>
            <p:nvPr/>
          </p:nvSpPr>
          <p:spPr bwMode="auto">
            <a:xfrm>
              <a:off x="720" y="1824"/>
              <a:ext cx="12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Throughput = </a:t>
              </a:r>
            </a:p>
          </p:txBody>
        </p:sp>
        <p:sp>
          <p:nvSpPr>
            <p:cNvPr id="39945" name="Line 8"/>
            <p:cNvSpPr>
              <a:spLocks noChangeShapeType="1"/>
            </p:cNvSpPr>
            <p:nvPr/>
          </p:nvSpPr>
          <p:spPr bwMode="auto">
            <a:xfrm>
              <a:off x="1920" y="196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1920" y="1968"/>
              <a:ext cx="32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dirty="0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Time per instruction on </a:t>
              </a:r>
              <a:r>
                <a:rPr kumimoji="1" lang="en-US" altLang="zh-CN" sz="2000" dirty="0" err="1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unpipelined</a:t>
              </a:r>
              <a:r>
                <a:rPr kumimoji="1" lang="en-US" altLang="zh-CN" sz="2000" dirty="0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 machine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640" y="1680"/>
              <a:ext cx="16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dirty="0" smtClean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Depth of the pipeline</a:t>
              </a:r>
            </a:p>
          </p:txBody>
        </p:sp>
        <p:sp>
          <p:nvSpPr>
            <p:cNvPr id="39948" name="Rectangle 11"/>
            <p:cNvSpPr>
              <a:spLocks noChangeArrowheads="1"/>
            </p:cNvSpPr>
            <p:nvPr/>
          </p:nvSpPr>
          <p:spPr bwMode="auto">
            <a:xfrm>
              <a:off x="576" y="1632"/>
              <a:ext cx="460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mtClean="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9943" name="Line 12"/>
          <p:cNvSpPr>
            <a:spLocks noChangeShapeType="1"/>
          </p:cNvSpPr>
          <p:nvPr/>
        </p:nvSpPr>
        <p:spPr bwMode="auto">
          <a:xfrm>
            <a:off x="4572000" y="53736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41327" y="396875"/>
            <a:ext cx="5581933" cy="64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lnSpc>
                <a:spcPts val="4299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1st and 2nd Instruction cycles</a:t>
            </a:r>
            <a:endParaRPr lang="en-US" altLang="zh-CN" sz="3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412875"/>
            <a:ext cx="8077200" cy="4114800"/>
          </a:xfrm>
          <a:prstGeom prst="rect">
            <a:avLst/>
          </a:prstGeom>
        </p:spPr>
        <p:txBody>
          <a:bodyPr lIns="91418" tIns="45709" rIns="91418" bIns="45709"/>
          <a:lstStyle/>
          <a:p>
            <a:pPr marL="342820" indent="-34282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3200" kern="0" dirty="0">
                <a:solidFill>
                  <a:srgbClr val="000000"/>
                </a:solidFill>
                <a:ea typeface="宋体" pitchFamily="2" charset="-122"/>
              </a:rPr>
              <a:t>Instruction fetch (IF)</a:t>
            </a:r>
            <a:endParaRPr lang="en-US" altLang="zh-CN" sz="2800" kern="0" dirty="0">
              <a:solidFill>
                <a:srgbClr val="000000"/>
              </a:solidFill>
              <a:ea typeface="宋体" pitchFamily="2" charset="-122"/>
            </a:endParaRPr>
          </a:p>
          <a:p>
            <a:pPr marL="742776" lvl="1" indent="-285684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IR           </a:t>
            </a: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Mem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[PC];    </a:t>
            </a:r>
          </a:p>
          <a:p>
            <a:pPr marL="742776" lvl="1" indent="-285684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NPC         PC + 4</a:t>
            </a:r>
          </a:p>
          <a:p>
            <a:pPr marL="342820" indent="-34282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3200" kern="0" dirty="0">
                <a:solidFill>
                  <a:srgbClr val="000000"/>
                </a:solidFill>
                <a:ea typeface="宋体" pitchFamily="2" charset="-122"/>
              </a:rPr>
              <a:t>Instruction decode &amp; register fetch (ID)</a:t>
            </a:r>
            <a:endParaRPr lang="en-US" altLang="zh-CN" sz="2800" kern="0" dirty="0">
              <a:solidFill>
                <a:srgbClr val="000000"/>
              </a:solidFill>
              <a:ea typeface="宋体" pitchFamily="2" charset="-122"/>
            </a:endParaRPr>
          </a:p>
          <a:p>
            <a:pPr marL="742776" lvl="1" indent="-285684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A     </a:t>
            </a: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[IR</a:t>
            </a:r>
            <a:r>
              <a:rPr lang="en-US" altLang="zh-CN" sz="2400" kern="0" baseline="-25000" dirty="0">
                <a:solidFill>
                  <a:srgbClr val="000000"/>
                </a:solidFill>
                <a:ea typeface="宋体" pitchFamily="2" charset="-122"/>
              </a:rPr>
              <a:t>6..10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];     </a:t>
            </a:r>
          </a:p>
          <a:p>
            <a:pPr marL="742776" lvl="1" indent="-285684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B      </a:t>
            </a: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[IR</a:t>
            </a:r>
            <a:r>
              <a:rPr lang="en-US" altLang="zh-CN" sz="2400" kern="0" baseline="-25000" dirty="0">
                <a:solidFill>
                  <a:srgbClr val="000000"/>
                </a:solidFill>
                <a:ea typeface="宋体" pitchFamily="2" charset="-122"/>
              </a:rPr>
              <a:t>11..15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];   </a:t>
            </a:r>
          </a:p>
          <a:p>
            <a:pPr marL="742776" lvl="1" indent="-285684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Imm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     ((IR</a:t>
            </a:r>
            <a:r>
              <a:rPr lang="en-US" altLang="zh-CN" sz="2400" kern="0" baseline="-25000" dirty="0">
                <a:solidFill>
                  <a:srgbClr val="000000"/>
                </a:solidFill>
                <a:ea typeface="宋体" pitchFamily="2" charset="-122"/>
              </a:rPr>
              <a:t>16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sz="2400" kern="0" baseline="30000" dirty="0">
                <a:solidFill>
                  <a:srgbClr val="000000"/>
                </a:solidFill>
                <a:ea typeface="宋体" pitchFamily="2" charset="-122"/>
              </a:rPr>
              <a:t>16 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# # IR</a:t>
            </a:r>
            <a:r>
              <a:rPr lang="en-US" altLang="zh-CN" sz="2400" kern="0" baseline="-25000" dirty="0">
                <a:solidFill>
                  <a:srgbClr val="000000"/>
                </a:solidFill>
                <a:ea typeface="宋体" pitchFamily="2" charset="-122"/>
              </a:rPr>
              <a:t>16..31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marL="342820" indent="-34282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H="1">
            <a:off x="1219200" y="3698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H="1">
            <a:off x="1447800" y="22510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H="1">
            <a:off x="1752600" y="26320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H="1">
            <a:off x="1219200" y="4079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H="1">
            <a:off x="1600200" y="45370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41326" y="396875"/>
            <a:ext cx="3828248" cy="64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lnSpc>
                <a:spcPts val="4299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3rd Instruction cycle</a:t>
            </a:r>
            <a:endParaRPr lang="en-US" altLang="zh-CN" sz="3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188" y="1401763"/>
            <a:ext cx="7772400" cy="4114800"/>
          </a:xfrm>
          <a:prstGeom prst="rect">
            <a:avLst/>
          </a:prstGeom>
        </p:spPr>
        <p:txBody>
          <a:bodyPr lIns="91418" tIns="45709" rIns="91418" bIns="45709"/>
          <a:lstStyle/>
          <a:p>
            <a:pPr marL="342820" indent="-34282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3200" kern="0" dirty="0">
                <a:solidFill>
                  <a:srgbClr val="000000"/>
                </a:solidFill>
                <a:ea typeface="宋体" pitchFamily="2" charset="-122"/>
              </a:rPr>
              <a:t>Execution &amp; effective address (EX)</a:t>
            </a:r>
          </a:p>
          <a:p>
            <a:pPr marL="742776" lvl="1" indent="-285684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Memory reference</a:t>
            </a:r>
          </a:p>
          <a:p>
            <a:pPr marL="1142733" lvl="2" indent="-228546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ALUOutput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      A + </a:t>
            </a: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Imm</a:t>
            </a: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  <a:p>
            <a:pPr marL="742776" lvl="1" indent="-285684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Register - Register ALU instruction</a:t>
            </a:r>
          </a:p>
          <a:p>
            <a:pPr marL="1142733" lvl="2" indent="-228546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ALUOutput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       A </a:t>
            </a:r>
            <a:r>
              <a:rPr lang="en-US" altLang="zh-CN" sz="2400" i="1" kern="0" dirty="0" err="1">
                <a:solidFill>
                  <a:srgbClr val="000000"/>
                </a:solidFill>
                <a:ea typeface="宋体" pitchFamily="2" charset="-122"/>
              </a:rPr>
              <a:t>func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 B</a:t>
            </a:r>
          </a:p>
          <a:p>
            <a:pPr marL="742776" lvl="1" indent="-285684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Register - Immediate ALU instruction</a:t>
            </a:r>
          </a:p>
          <a:p>
            <a:pPr marL="1142733" lvl="2" indent="-228546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ALUOutput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        A  </a:t>
            </a:r>
            <a:r>
              <a:rPr lang="en-US" altLang="zh-CN" sz="2400" i="1" kern="0" dirty="0">
                <a:solidFill>
                  <a:srgbClr val="000000"/>
                </a:solidFill>
                <a:ea typeface="宋体" pitchFamily="2" charset="-122"/>
              </a:rPr>
              <a:t>op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Imm</a:t>
            </a: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  <a:p>
            <a:pPr marL="742776" lvl="1" indent="-285684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Branch</a:t>
            </a:r>
          </a:p>
          <a:p>
            <a:pPr marL="1142733" lvl="2" indent="-228546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ALUOutput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     NPC + </a:t>
            </a: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Imm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;  </a:t>
            </a: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Cond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     (A </a:t>
            </a:r>
            <a:r>
              <a:rPr lang="en-US" altLang="zh-CN" sz="2400" i="1" kern="0" dirty="0">
                <a:solidFill>
                  <a:srgbClr val="000000"/>
                </a:solidFill>
                <a:ea typeface="宋体" pitchFamily="2" charset="-122"/>
              </a:rPr>
              <a:t>op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 0)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 flipH="1">
            <a:off x="3354388" y="26209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flipH="1">
            <a:off x="3354388" y="34591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H="1">
            <a:off x="3430588" y="43735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H="1">
            <a:off x="3354388" y="5211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H="1">
            <a:off x="6138863" y="52117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805806" cy="64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lnSpc>
                <a:spcPts val="4299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4th Instruction cycle</a:t>
            </a:r>
            <a:endParaRPr lang="en-US" altLang="zh-CN" sz="3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1813" y="1341438"/>
            <a:ext cx="8001000" cy="4114800"/>
          </a:xfrm>
          <a:prstGeom prst="rect">
            <a:avLst/>
          </a:prstGeom>
        </p:spPr>
        <p:txBody>
          <a:bodyPr lIns="91418" tIns="45709" rIns="91418" bIns="45709"/>
          <a:lstStyle/>
          <a:p>
            <a:pPr marL="342820" indent="-34282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3200" kern="0" dirty="0">
                <a:solidFill>
                  <a:srgbClr val="000000"/>
                </a:solidFill>
                <a:ea typeface="宋体" pitchFamily="2" charset="-122"/>
              </a:rPr>
              <a:t>Memory access &amp; branch completion (MEM)</a:t>
            </a:r>
          </a:p>
          <a:p>
            <a:pPr marL="742776" lvl="1" indent="-285684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Memory reference</a:t>
            </a:r>
          </a:p>
          <a:p>
            <a:pPr marL="1142733" lvl="2" indent="-228546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PC      NPC</a:t>
            </a:r>
            <a:endParaRPr lang="en-US" altLang="zh-CN" sz="2400" kern="0" baseline="-25000" dirty="0">
              <a:solidFill>
                <a:srgbClr val="000000"/>
              </a:solidFill>
              <a:ea typeface="宋体" pitchFamily="2" charset="-122"/>
            </a:endParaRPr>
          </a:p>
          <a:p>
            <a:pPr marL="1142733" lvl="2" indent="-228546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LMD       </a:t>
            </a: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Mem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[</a:t>
            </a: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ALUOutput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]      (load)</a:t>
            </a:r>
          </a:p>
          <a:p>
            <a:pPr marL="1142733" lvl="2" indent="-228546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Mem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[</a:t>
            </a: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ALUOutput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]       B            (store)</a:t>
            </a:r>
          </a:p>
          <a:p>
            <a:pPr marL="742776" lvl="1" indent="-285684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Branch</a:t>
            </a:r>
          </a:p>
          <a:p>
            <a:pPr marL="1142733" lvl="2" indent="-228546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if (</a:t>
            </a: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cond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) PC      </a:t>
            </a: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ALUOutput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; else PC      NPC</a:t>
            </a:r>
            <a:endParaRPr lang="en-US" altLang="zh-CN" sz="2400" kern="0" baseline="-250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H="1">
            <a:off x="2208213" y="2636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flipH="1">
            <a:off x="2589213" y="30940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flipH="1">
            <a:off x="4189413" y="35512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H="1">
            <a:off x="3351213" y="4541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6399213" y="44656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805806" cy="64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lnSpc>
                <a:spcPts val="4299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5th Instruction cycle</a:t>
            </a:r>
            <a:endParaRPr lang="en-US" altLang="zh-CN" sz="3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188" y="1412875"/>
            <a:ext cx="7772400" cy="4114800"/>
          </a:xfrm>
          <a:prstGeom prst="rect">
            <a:avLst/>
          </a:prstGeom>
        </p:spPr>
        <p:txBody>
          <a:bodyPr lIns="91418" tIns="45709" rIns="91418" bIns="45709"/>
          <a:lstStyle/>
          <a:p>
            <a:pPr marL="342820" indent="-34282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3200" kern="0" dirty="0">
                <a:solidFill>
                  <a:srgbClr val="000000"/>
                </a:solidFill>
                <a:ea typeface="宋体" pitchFamily="2" charset="-122"/>
              </a:rPr>
              <a:t>Write-back (WB)</a:t>
            </a:r>
          </a:p>
          <a:p>
            <a:pPr marL="742776" lvl="1" indent="-285684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Register - register ALU instruction</a:t>
            </a:r>
          </a:p>
          <a:p>
            <a:pPr marL="1142733" lvl="2" indent="-228546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[IR</a:t>
            </a:r>
            <a:r>
              <a:rPr lang="en-US" altLang="zh-CN" sz="2400" kern="0" baseline="-25000" dirty="0">
                <a:solidFill>
                  <a:srgbClr val="000000"/>
                </a:solidFill>
                <a:ea typeface="宋体" pitchFamily="2" charset="-122"/>
              </a:rPr>
              <a:t>16..20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]       </a:t>
            </a: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ALUOutput</a:t>
            </a: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  <a:p>
            <a:pPr marL="742776" lvl="1" indent="-285684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Register - immediate ALU instruction</a:t>
            </a:r>
          </a:p>
          <a:p>
            <a:pPr marL="1142733" lvl="2" indent="-228546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[IR</a:t>
            </a:r>
            <a:r>
              <a:rPr lang="en-US" altLang="zh-CN" sz="2400" kern="0" baseline="-25000" dirty="0">
                <a:solidFill>
                  <a:srgbClr val="000000"/>
                </a:solidFill>
                <a:ea typeface="宋体" pitchFamily="2" charset="-122"/>
              </a:rPr>
              <a:t>11..15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]       </a:t>
            </a: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ALUOutput</a:t>
            </a: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  <a:p>
            <a:pPr marL="742776" lvl="1" indent="-285684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800" kern="0" dirty="0">
                <a:solidFill>
                  <a:srgbClr val="000000"/>
                </a:solidFill>
                <a:ea typeface="宋体" pitchFamily="2" charset="-122"/>
              </a:rPr>
              <a:t>Load instruction</a:t>
            </a:r>
          </a:p>
          <a:p>
            <a:pPr marL="1142733" lvl="2" indent="-228546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CN" sz="2400" kern="0" dirty="0" err="1">
                <a:solidFill>
                  <a:srgbClr val="000000"/>
                </a:solidFill>
                <a:ea typeface="宋体" pitchFamily="2" charset="-12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[IR</a:t>
            </a:r>
            <a:r>
              <a:rPr lang="en-US" altLang="zh-CN" sz="2400" kern="0" baseline="-25000" dirty="0">
                <a:solidFill>
                  <a:srgbClr val="000000"/>
                </a:solidFill>
                <a:ea typeface="宋体" pitchFamily="2" charset="-122"/>
              </a:rPr>
              <a:t>11..15</a:t>
            </a:r>
            <a:r>
              <a:rPr lang="en-US" altLang="zh-CN" sz="2400" kern="0" dirty="0">
                <a:solidFill>
                  <a:srgbClr val="000000"/>
                </a:solidFill>
                <a:ea typeface="宋体" pitchFamily="2" charset="-122"/>
              </a:rPr>
              <a:t>]        LMD</a:t>
            </a: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H="1">
            <a:off x="3506788" y="2708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flipH="1">
            <a:off x="3582988" y="36988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H="1">
            <a:off x="3659188" y="461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18" tIns="45709" rIns="91418" bIns="4570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>
          <a:xfrm>
            <a:off x="228600" y="116632"/>
            <a:ext cx="8915400" cy="468288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j-lt"/>
              </a:rPr>
              <a:t>Can We Use the Idle Hardware to Improve Concurrency?</a:t>
            </a:r>
            <a:r>
              <a:rPr lang="en-US" sz="3000" dirty="0">
                <a:latin typeface="Garamond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1"/>
            <a:ext cx="8610600" cy="51943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charset="0"/>
              </a:rPr>
              <a:t>Goal: 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Concurrency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  <a:sym typeface="Wingdings" charset="0"/>
              </a:rPr>
              <a:t> </a:t>
            </a:r>
            <a:r>
              <a:rPr lang="en-US" dirty="0">
                <a:solidFill>
                  <a:srgbClr val="0000FF"/>
                </a:solidFill>
                <a:latin typeface="Tahoma" charset="0"/>
                <a:sym typeface="Wingdings" charset="0"/>
              </a:rPr>
              <a:t>throughput</a:t>
            </a:r>
            <a:r>
              <a:rPr lang="en-US" dirty="0">
                <a:latin typeface="Tahoma" charset="0"/>
                <a:sym typeface="Wingdings" charset="0"/>
              </a:rPr>
              <a:t> (more “work” completed in one cycle)</a:t>
            </a:r>
          </a:p>
          <a:p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Idea: When an instruction is using some resources in its processing phase, 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process other instructions on idle resources</a:t>
            </a:r>
            <a:r>
              <a:rPr lang="en-US" dirty="0">
                <a:latin typeface="Tahoma" charset="0"/>
              </a:rPr>
              <a:t> not needed by that instruction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E.g., when an instruction is being decoded, fetch the next instruction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E.g., when an instruction is being executed, decode another instruction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E.g., when an instruction is accessing data memory (</a:t>
            </a:r>
            <a:r>
              <a:rPr lang="en-US" dirty="0" err="1">
                <a:latin typeface="Tahoma" charset="0"/>
                <a:ea typeface="ＭＳ Ｐゴシック" charset="0"/>
              </a:rPr>
              <a:t>ld</a:t>
            </a:r>
            <a:r>
              <a:rPr lang="en-US" dirty="0">
                <a:latin typeface="Tahoma" charset="0"/>
                <a:ea typeface="ＭＳ Ｐゴシック" charset="0"/>
              </a:rPr>
              <a:t>/</a:t>
            </a:r>
            <a:r>
              <a:rPr lang="en-US" dirty="0" err="1">
                <a:latin typeface="Tahoma" charset="0"/>
                <a:ea typeface="ＭＳ Ｐゴシック" charset="0"/>
              </a:rPr>
              <a:t>st</a:t>
            </a:r>
            <a:r>
              <a:rPr lang="en-US" dirty="0">
                <a:latin typeface="Tahoma" charset="0"/>
                <a:ea typeface="ＭＳ Ｐゴシック" charset="0"/>
              </a:rPr>
              <a:t>), execute the next instruction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E.g., when an instruction is writing its result into the register file, access data memory for the next instruction</a:t>
            </a: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776" indent="-28568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3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25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919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01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106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198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29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9BE682-58D6-8F48-B393-8BC1AD818D5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8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41327" y="611188"/>
            <a:ext cx="638016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Simple Implementation of a MIPS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381000" y="12954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9840" y="1341440"/>
            <a:ext cx="6670675" cy="40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1" y="1492249"/>
            <a:ext cx="2068512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951" y="3284538"/>
            <a:ext cx="2668588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矩形 10"/>
          <p:cNvSpPr>
            <a:spLocks noChangeArrowheads="1"/>
          </p:cNvSpPr>
          <p:nvPr/>
        </p:nvSpPr>
        <p:spPr bwMode="auto">
          <a:xfrm>
            <a:off x="3276600" y="5181600"/>
            <a:ext cx="5867400" cy="168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228546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temporary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registers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228546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•hold values between clock cycles for an instruction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228546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state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elements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(“visible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part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of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state”)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228546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•hold values between successive instructions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228546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• </a:t>
            </a:r>
            <a:r>
              <a:rPr lang="en-US" altLang="zh-CN" dirty="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control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dirty="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logic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dirty="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(FSM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dirty="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or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dirty="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microcode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altLang="zh-CN" dirty="0" smtClean="0">
                <a:solidFill>
                  <a:srgbClr val="8D0000"/>
                </a:solidFill>
                <a:latin typeface="Arial" charset="0"/>
                <a:ea typeface="宋体" pitchFamily="2" charset="-122"/>
                <a:cs typeface="Arial" charset="0"/>
              </a:rPr>
              <a:t>controller)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228546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• (not illustrated in the diagram above)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41327" y="454025"/>
            <a:ext cx="5674907" cy="64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lnSpc>
                <a:spcPts val="4299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MIPS Pipeline Implementation</a:t>
            </a:r>
            <a:endParaRPr lang="en-US" altLang="zh-CN" sz="3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381000" y="12192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7108" name="矩形 6"/>
          <p:cNvSpPr>
            <a:spLocks noChangeArrowheads="1"/>
          </p:cNvSpPr>
          <p:nvPr/>
        </p:nvSpPr>
        <p:spPr bwMode="auto">
          <a:xfrm>
            <a:off x="381000" y="1219201"/>
            <a:ext cx="2819400" cy="555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Apparently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easy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–    each clock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cycle becomes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a pipe stage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–    temporary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registers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become pipe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registers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–    new instruction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issued at each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clock cycle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Result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sz="2000" dirty="0" smtClean="0">
                <a:solidFill>
                  <a:srgbClr val="00009A"/>
                </a:solidFill>
                <a:latin typeface="Arial" charset="0"/>
                <a:ea typeface="宋体" pitchFamily="2" charset="-122"/>
                <a:cs typeface="Arial" charset="0"/>
              </a:rPr>
              <a:t>propagation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–    register value to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be stored is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read during ID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and used in MEM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–    ALU result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computed during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EX (or loaded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	during MEM) and</a:t>
            </a:r>
          </a:p>
          <a:p>
            <a:pPr fontAlgn="base">
              <a:lnSpc>
                <a:spcPts val="1999"/>
              </a:lnSpc>
              <a:spcBef>
                <a:spcPct val="0"/>
              </a:spcBef>
              <a:spcAft>
                <a:spcPct val="0"/>
              </a:spcAft>
              <a:tabLst>
                <a:tab pos="38092" algn="l"/>
                <a:tab pos="228546" algn="l"/>
                <a:tab pos="368214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     store in WB</a:t>
            </a: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582738"/>
            <a:ext cx="5943600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矩形 5"/>
          <p:cNvSpPr>
            <a:spLocks noChangeArrowheads="1"/>
          </p:cNvSpPr>
          <p:nvPr/>
        </p:nvSpPr>
        <p:spPr bwMode="auto">
          <a:xfrm>
            <a:off x="2971800" y="5257802"/>
            <a:ext cx="6172200" cy="147796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39668" algn="l"/>
                <a:tab pos="228546" algn="l"/>
              </a:tabLst>
            </a:pP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pipeline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Arial" charset="0"/>
                <a:ea typeface="宋体" pitchFamily="2" charset="-122"/>
                <a:cs typeface="Arial" charset="0"/>
              </a:rPr>
              <a:t>registers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39668" algn="l"/>
                <a:tab pos="228546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• hold values between clock cycles for an instruction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39668" algn="l"/>
                <a:tab pos="228546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• prevent interference (edge-triggered flip-flops)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39668" algn="l"/>
                <a:tab pos="228546" algn="l"/>
              </a:tabLst>
            </a:pP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•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state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elements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(“visible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part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of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the</a:t>
            </a: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  <a:cs typeface="Arial" charset="0"/>
              </a:rPr>
              <a:t>state”)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39668" algn="l"/>
                <a:tab pos="228546" algn="l"/>
              </a:tabLst>
            </a:pPr>
            <a:r>
              <a:rPr kumimoji="1" lang="en-US" altLang="zh-CN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		• hold values between successive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41327" y="396875"/>
            <a:ext cx="5674907" cy="64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lnSpc>
                <a:spcPts val="4299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MIPS Pipeline Implementation</a:t>
            </a:r>
            <a:endParaRPr lang="en-US" altLang="zh-CN" sz="3200" dirty="0" smtClean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31825" y="1052515"/>
            <a:ext cx="20638" cy="20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327" y="1484313"/>
            <a:ext cx="8245475" cy="43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41325" y="381000"/>
            <a:ext cx="7298553" cy="57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Multiple-Clock Cycle Pipeline Diagram</a:t>
            </a: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lIns="91418" tIns="45709" rIns="91418" bIns="4570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156" name="矩形 6"/>
          <p:cNvSpPr>
            <a:spLocks noChangeArrowheads="1"/>
          </p:cNvSpPr>
          <p:nvPr/>
        </p:nvSpPr>
        <p:spPr bwMode="auto">
          <a:xfrm>
            <a:off x="381000" y="1295400"/>
            <a:ext cx="3200400" cy="440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pt-BR" altLang="zh-CN" sz="28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lw R10, 20(R1)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pt-BR" altLang="zh-CN" sz="28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sub R11, R2, R3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pt-BR" altLang="zh-CN" sz="28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add R12, R3, R4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pt-BR" altLang="zh-CN" sz="28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lw R13, 24(R1)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tabLst>
                <a:tab pos="114274" algn="l"/>
                <a:tab pos="177758" algn="l"/>
                <a:tab pos="228546" algn="l"/>
                <a:tab pos="368214" algn="l"/>
              </a:tabLst>
            </a:pPr>
            <a:r>
              <a:rPr kumimoji="1" lang="pt-BR" altLang="zh-CN" sz="2800" dirty="0" smtClean="0">
                <a:solidFill>
                  <a:srgbClr val="00009A"/>
                </a:solidFill>
                <a:latin typeface="Arial" charset="0"/>
                <a:ea typeface="宋体" pitchFamily="2" charset="-122"/>
              </a:rPr>
              <a:t>add R14, R5, R6</a:t>
            </a:r>
            <a:endParaRPr kumimoji="1" lang="en-US" altLang="zh-CN" sz="200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295400"/>
            <a:ext cx="4953000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矩形 5"/>
          <p:cNvSpPr>
            <a:spLocks noChangeArrowheads="1"/>
          </p:cNvSpPr>
          <p:nvPr/>
        </p:nvSpPr>
        <p:spPr bwMode="auto">
          <a:xfrm>
            <a:off x="2971800" y="5791200"/>
            <a:ext cx="5638800" cy="104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01576" algn="l"/>
                <a:tab pos="444396" algn="l"/>
                <a:tab pos="507882" algn="l"/>
                <a:tab pos="672942" algn="l"/>
                <a:tab pos="736428" algn="l"/>
              </a:tabLst>
            </a:pP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Unlike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some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other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speedup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techniques,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pipelining is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fundamentally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transparent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to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the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programmer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>
          <a:xfrm>
            <a:off x="16497" y="44626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Pipelining: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1943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ahoma" charset="0"/>
              </a:rPr>
              <a:t>More systematically: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Pipeline the execution of multiple instructions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Analogy: “Assembly line processing” of instructions</a:t>
            </a:r>
          </a:p>
          <a:p>
            <a:pPr lvl="1"/>
            <a:endParaRPr lang="en-US" sz="1200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Idea: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Divide the instruction processing cycle into distinct “stages” of processing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Ensure there are enough hardware resources to process one instruction in each stage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Tahoma" charset="0"/>
                <a:ea typeface="ＭＳ Ｐゴシック" charset="0"/>
              </a:rPr>
              <a:t>Process a different instruction in each stage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Instructions consecutive in program order are processed in consecutive stages</a:t>
            </a:r>
          </a:p>
          <a:p>
            <a:endParaRPr lang="en-US" sz="1200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Benefit: Increases instruction processing throughput (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1/CPI</a:t>
            </a:r>
            <a:r>
              <a:rPr lang="en-US" dirty="0">
                <a:latin typeface="Tahoma" charset="0"/>
              </a:rPr>
              <a:t>)</a:t>
            </a:r>
          </a:p>
          <a:p>
            <a:r>
              <a:rPr lang="en-US" dirty="0">
                <a:latin typeface="Tahoma" charset="0"/>
              </a:rPr>
              <a:t>Downside: Start thinking about this…</a:t>
            </a: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776" indent="-28568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3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25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919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01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106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198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29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7A93B6-F8BB-AB40-866E-245216EDF46B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0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>
          <a:xfrm>
            <a:off x="0" y="25742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The Laundry Analogy </a:t>
            </a:r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228600" y="996951"/>
            <a:ext cx="8610600" cy="5194300"/>
          </a:xfrm>
        </p:spPr>
        <p:txBody>
          <a:bodyPr/>
          <a:lstStyle/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  <a:p>
            <a:pPr marL="0" indent="0">
              <a:buNone/>
            </a:pPr>
            <a:endParaRPr lang="en-US" sz="2000" dirty="0">
              <a:latin typeface="Tahoma" charset="0"/>
            </a:endParaRPr>
          </a:p>
          <a:p>
            <a:r>
              <a:rPr lang="en-US" sz="2000" dirty="0">
                <a:latin typeface="Tahoma" charset="0"/>
              </a:rPr>
              <a:t>“place one dirty load of clothes in the washer”</a:t>
            </a:r>
          </a:p>
          <a:p>
            <a:r>
              <a:rPr lang="en-US" sz="2000" dirty="0">
                <a:latin typeface="Tahoma" charset="0"/>
              </a:rPr>
              <a:t>“when the washer is finished, place the wet load in the dryer”</a:t>
            </a:r>
          </a:p>
          <a:p>
            <a:r>
              <a:rPr lang="en-US" sz="2000" dirty="0">
                <a:latin typeface="Tahoma" charset="0"/>
              </a:rPr>
              <a:t>“when the dryer is finished, take out the dry load and fold”</a:t>
            </a:r>
          </a:p>
          <a:p>
            <a:r>
              <a:rPr lang="en-US" sz="2000" dirty="0">
                <a:latin typeface="Tahoma" charset="0"/>
              </a:rPr>
              <a:t>“when folding is finished, ask your roommate (??) to put the clothes away”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776" indent="-28568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3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25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919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01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106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198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29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69A309-A723-2848-A79C-4B02749C2429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3568" y="5229200"/>
            <a:ext cx="626469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53" tIns="46028" rIns="92053" bIns="46028"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u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­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charset="0"/>
              <a:buChar char="-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63DE8"/>
              </a:buClr>
              <a:buFont typeface="Wingdings" charset="0"/>
              <a:buNone/>
              <a:defRPr/>
            </a:pPr>
            <a:r>
              <a:rPr lang="en-US" sz="2400" kern="0" dirty="0" smtClean="0">
                <a:solidFill>
                  <a:srgbClr val="919191"/>
                </a:solidFill>
                <a:latin typeface="Calibri" charset="0"/>
              </a:rPr>
              <a:t>- steps to do a load are sequentially dependent</a:t>
            </a:r>
          </a:p>
          <a:p>
            <a:pPr>
              <a:buClr>
                <a:srgbClr val="063DE8"/>
              </a:buClr>
              <a:buFont typeface="Wingdings" charset="0"/>
              <a:buNone/>
              <a:defRPr/>
            </a:pPr>
            <a:r>
              <a:rPr lang="en-US" sz="2400" kern="0" dirty="0" smtClean="0">
                <a:solidFill>
                  <a:srgbClr val="919191"/>
                </a:solidFill>
                <a:latin typeface="Calibri" charset="0"/>
              </a:rPr>
              <a:t>- no dependence between different loads</a:t>
            </a:r>
          </a:p>
          <a:p>
            <a:pPr>
              <a:buClr>
                <a:srgbClr val="063DE8"/>
              </a:buClr>
              <a:buFont typeface="Wingdings" charset="0"/>
              <a:buNone/>
              <a:defRPr/>
            </a:pPr>
            <a:r>
              <a:rPr lang="en-US" sz="2400" kern="0" dirty="0" smtClean="0">
                <a:solidFill>
                  <a:srgbClr val="919191"/>
                </a:solidFill>
                <a:latin typeface="Calibri" charset="0"/>
              </a:rPr>
              <a:t>- different steps do not share resources</a:t>
            </a:r>
          </a:p>
          <a:p>
            <a:pPr>
              <a:buClr>
                <a:srgbClr val="063DE8"/>
              </a:buClr>
              <a:buFont typeface="Wingdings" charset="0"/>
              <a:buNone/>
              <a:defRPr/>
            </a:pPr>
            <a:endParaRPr lang="en-US" sz="2400" kern="0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100357" name="Picture 4" descr="F06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0"/>
          <a:stretch>
            <a:fillRect/>
          </a:stretch>
        </p:blipFill>
        <p:spPr bwMode="auto">
          <a:xfrm>
            <a:off x="1547664" y="908720"/>
            <a:ext cx="57912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>
          <a:xfrm>
            <a:off x="0" y="44626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Pipelining Multiple Loads of Laundry</a:t>
            </a: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776" indent="-28568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3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25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919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01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106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198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29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0CB6C3-BF64-8844-A22E-E5AE04E1CF8E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01380" name="Picture 3" descr="F06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93"/>
          <a:stretch>
            <a:fillRect/>
          </a:stretch>
        </p:blipFill>
        <p:spPr bwMode="auto">
          <a:xfrm>
            <a:off x="1619672" y="3212976"/>
            <a:ext cx="57912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1" name="Picture 4" descr="F06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0"/>
          <a:stretch>
            <a:fillRect/>
          </a:stretch>
        </p:blipFill>
        <p:spPr bwMode="auto">
          <a:xfrm>
            <a:off x="1619672" y="980728"/>
            <a:ext cx="57912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2" name="Text Box 5"/>
          <p:cNvSpPr txBox="1">
            <a:spLocks noChangeArrowheads="1"/>
          </p:cNvSpPr>
          <p:nvPr/>
        </p:nvSpPr>
        <p:spPr bwMode="auto">
          <a:xfrm>
            <a:off x="4794376" y="5580114"/>
            <a:ext cx="3833249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5F5F5F"/>
                </a:solidFill>
                <a:latin typeface="Calibri" charset="0"/>
              </a:rPr>
              <a:t>- latency per load is the same</a:t>
            </a:r>
          </a:p>
        </p:txBody>
      </p:sp>
      <p:sp>
        <p:nvSpPr>
          <p:cNvPr id="101383" name="Text Box 6"/>
          <p:cNvSpPr txBox="1">
            <a:spLocks noChangeArrowheads="1"/>
          </p:cNvSpPr>
          <p:nvPr/>
        </p:nvSpPr>
        <p:spPr bwMode="auto">
          <a:xfrm>
            <a:off x="4788026" y="5199114"/>
            <a:ext cx="3636657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5F5F5F"/>
                </a:solidFill>
                <a:latin typeface="Calibri" charset="0"/>
              </a:rPr>
              <a:t>- throughput increased by 4</a:t>
            </a:r>
          </a:p>
        </p:txBody>
      </p:sp>
      <p:sp>
        <p:nvSpPr>
          <p:cNvPr id="101384" name="Text Box 7"/>
          <p:cNvSpPr txBox="1">
            <a:spLocks noChangeArrowheads="1"/>
          </p:cNvSpPr>
          <p:nvPr/>
        </p:nvSpPr>
        <p:spPr bwMode="auto">
          <a:xfrm>
            <a:off x="4805488" y="4437114"/>
            <a:ext cx="3874734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5F5F5F"/>
                </a:solidFill>
                <a:latin typeface="Calibri" charset="0"/>
              </a:rPr>
              <a:t>- 4 loads of laundry in parallel</a:t>
            </a:r>
          </a:p>
        </p:txBody>
      </p:sp>
      <p:sp>
        <p:nvSpPr>
          <p:cNvPr id="101385" name="Text Box 8"/>
          <p:cNvSpPr txBox="1">
            <a:spLocks noChangeArrowheads="1"/>
          </p:cNvSpPr>
          <p:nvPr/>
        </p:nvSpPr>
        <p:spPr bwMode="auto">
          <a:xfrm>
            <a:off x="4803900" y="4818114"/>
            <a:ext cx="3274698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5F5F5F"/>
                </a:solidFill>
                <a:latin typeface="Calibri" charset="0"/>
              </a:rPr>
              <a:t>- no additional resources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0" y="44626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sz="3400" dirty="0">
                <a:latin typeface="+mj-lt"/>
              </a:rPr>
              <a:t>Pipelining Multiple Loads of Laundry: In Practice</a:t>
            </a: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776" indent="-28568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3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25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919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01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106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198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29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289D2F-5B2A-6B48-BAC9-5DD710DF4DDC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102404" name="Picture 2" descr="F06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70"/>
          <a:stretch>
            <a:fillRect/>
          </a:stretch>
        </p:blipFill>
        <p:spPr bwMode="auto">
          <a:xfrm>
            <a:off x="1402159" y="836714"/>
            <a:ext cx="5791200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3"/>
          <p:cNvSpPr>
            <a:spLocks noChangeArrowheads="1"/>
          </p:cNvSpPr>
          <p:nvPr/>
        </p:nvSpPr>
        <p:spPr bwMode="auto">
          <a:xfrm>
            <a:off x="1859359" y="1293912"/>
            <a:ext cx="5410200" cy="1752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102406" name="Picture 5" descr="F06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93"/>
          <a:stretch>
            <a:fillRect/>
          </a:stretch>
        </p:blipFill>
        <p:spPr bwMode="auto">
          <a:xfrm>
            <a:off x="1402159" y="2970314"/>
            <a:ext cx="579120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09" y="1033562"/>
            <a:ext cx="3016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524" y="1036737"/>
            <a:ext cx="630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9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98" y="1038324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0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97" y="1036737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11" name="Group 10"/>
          <p:cNvGrpSpPr>
            <a:grpSpLocks/>
          </p:cNvGrpSpPr>
          <p:nvPr/>
        </p:nvGrpSpPr>
        <p:grpSpPr bwMode="auto">
          <a:xfrm>
            <a:off x="1962548" y="1427262"/>
            <a:ext cx="1520825" cy="403225"/>
            <a:chOff x="1313" y="1236"/>
            <a:chExt cx="958" cy="254"/>
          </a:xfrm>
        </p:grpSpPr>
        <p:pic>
          <p:nvPicPr>
            <p:cNvPr id="102475" name="Picture 1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" y="1236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76" name="Picture 12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" y="1238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77" name="Picture 1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" y="1258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78" name="Picture 1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" y="1248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412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548" y="1035149"/>
            <a:ext cx="3016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3" name="Picture 1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059" y="1033563"/>
            <a:ext cx="6302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4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836" y="1035151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5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634" y="1043087"/>
            <a:ext cx="30638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16" name="Group 19"/>
          <p:cNvGrpSpPr>
            <a:grpSpLocks/>
          </p:cNvGrpSpPr>
          <p:nvPr/>
        </p:nvGrpSpPr>
        <p:grpSpPr bwMode="auto">
          <a:xfrm>
            <a:off x="3469086" y="1786038"/>
            <a:ext cx="1520825" cy="403225"/>
            <a:chOff x="2262" y="1462"/>
            <a:chExt cx="958" cy="254"/>
          </a:xfrm>
        </p:grpSpPr>
        <p:pic>
          <p:nvPicPr>
            <p:cNvPr id="102471" name="Picture 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" y="1462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72" name="Picture 21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" y="1464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73" name="Picture 2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484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74" name="Picture 2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" y="1474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417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24" y="1036739"/>
            <a:ext cx="3016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8" name="Picture 2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34" y="1039914"/>
            <a:ext cx="6302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9" name="Picture 2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609" y="1041499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0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11" y="1039914"/>
            <a:ext cx="30638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21" name="Group 28"/>
          <p:cNvGrpSpPr>
            <a:grpSpLocks/>
          </p:cNvGrpSpPr>
          <p:nvPr/>
        </p:nvGrpSpPr>
        <p:grpSpPr bwMode="auto">
          <a:xfrm>
            <a:off x="4970859" y="2100363"/>
            <a:ext cx="1520825" cy="403225"/>
            <a:chOff x="3208" y="1660"/>
            <a:chExt cx="958" cy="254"/>
          </a:xfrm>
        </p:grpSpPr>
        <p:pic>
          <p:nvPicPr>
            <p:cNvPr id="102467" name="Picture 2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" y="1660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68" name="Picture 30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" y="1662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69" name="Picture 3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1" y="1682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70" name="Picture 3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" y="1672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422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24" y="1033562"/>
            <a:ext cx="3016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23" name="Group 34"/>
          <p:cNvGrpSpPr>
            <a:grpSpLocks/>
          </p:cNvGrpSpPr>
          <p:nvPr/>
        </p:nvGrpSpPr>
        <p:grpSpPr bwMode="auto">
          <a:xfrm>
            <a:off x="6507559" y="2452788"/>
            <a:ext cx="1520825" cy="403225"/>
            <a:chOff x="4176" y="1882"/>
            <a:chExt cx="958" cy="254"/>
          </a:xfrm>
        </p:grpSpPr>
        <p:pic>
          <p:nvPicPr>
            <p:cNvPr id="102463" name="Picture 3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882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64" name="Picture 36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" y="1884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65" name="Picture 3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9" y="1904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66" name="Picture 3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" y="1894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424" name="Line 39"/>
          <p:cNvSpPr>
            <a:spLocks noChangeShapeType="1"/>
          </p:cNvSpPr>
          <p:nvPr/>
        </p:nvSpPr>
        <p:spPr bwMode="auto">
          <a:xfrm flipV="1">
            <a:off x="2580084" y="1036739"/>
            <a:ext cx="0" cy="138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endParaRPr lang="en-US"/>
          </a:p>
        </p:txBody>
      </p:sp>
      <p:sp>
        <p:nvSpPr>
          <p:cNvPr id="102425" name="Line 40"/>
          <p:cNvSpPr>
            <a:spLocks noChangeShapeType="1"/>
          </p:cNvSpPr>
          <p:nvPr/>
        </p:nvSpPr>
        <p:spPr bwMode="auto">
          <a:xfrm flipV="1">
            <a:off x="4088209" y="1046264"/>
            <a:ext cx="0" cy="138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endParaRPr lang="en-US"/>
          </a:p>
        </p:txBody>
      </p:sp>
      <p:sp>
        <p:nvSpPr>
          <p:cNvPr id="102426" name="Line 41"/>
          <p:cNvSpPr>
            <a:spLocks noChangeShapeType="1"/>
          </p:cNvSpPr>
          <p:nvPr/>
        </p:nvSpPr>
        <p:spPr bwMode="auto">
          <a:xfrm flipV="1">
            <a:off x="5593159" y="1041499"/>
            <a:ext cx="0" cy="138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8" tIns="45709" rIns="91418" bIns="45709" anchor="ctr"/>
          <a:lstStyle/>
          <a:p>
            <a:endParaRPr lang="en-US"/>
          </a:p>
        </p:txBody>
      </p:sp>
      <p:sp>
        <p:nvSpPr>
          <p:cNvPr id="102427" name="Rectangle 42"/>
          <p:cNvSpPr>
            <a:spLocks noChangeArrowheads="1"/>
          </p:cNvSpPr>
          <p:nvPr/>
        </p:nvSpPr>
        <p:spPr bwMode="auto">
          <a:xfrm>
            <a:off x="1859359" y="3351312"/>
            <a:ext cx="5410200" cy="2362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91418" tIns="45709" rIns="91418" bIns="45709" anchor="ctr"/>
          <a:lstStyle/>
          <a:p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grpSp>
        <p:nvGrpSpPr>
          <p:cNvPr id="102428" name="Group 43"/>
          <p:cNvGrpSpPr>
            <a:grpSpLocks/>
          </p:cNvGrpSpPr>
          <p:nvPr/>
        </p:nvGrpSpPr>
        <p:grpSpPr bwMode="auto">
          <a:xfrm>
            <a:off x="1967309" y="3967263"/>
            <a:ext cx="1520825" cy="403225"/>
            <a:chOff x="1313" y="1236"/>
            <a:chExt cx="958" cy="254"/>
          </a:xfrm>
        </p:grpSpPr>
        <p:pic>
          <p:nvPicPr>
            <p:cNvPr id="102459" name="Picture 4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" y="1236"/>
              <a:ext cx="1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60" name="Picture 45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" y="1238"/>
              <a:ext cx="39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61" name="Picture 4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" y="1258"/>
              <a:ext cx="1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62" name="Picture 47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" y="1248"/>
              <a:ext cx="179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429" name="Picture 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59" y="3324326"/>
            <a:ext cx="30162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0" name="Picture 4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48" y="3329087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1" name="Picture 5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747" y="3327499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2" name="Picture 5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174" y="3327499"/>
            <a:ext cx="630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3" name="Picture 5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09" y="4370487"/>
            <a:ext cx="301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4" name="Picture 53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59" y="4373662"/>
            <a:ext cx="622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5" name="Picture 5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899" y="4405413"/>
            <a:ext cx="303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6" name="Picture 5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47" y="4389537"/>
            <a:ext cx="284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7" name="Picture 5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09" y="4757839"/>
            <a:ext cx="301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8" name="Picture 57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34" y="4754662"/>
            <a:ext cx="622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9" name="Picture 5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972" y="4792764"/>
            <a:ext cx="303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0" name="Picture 5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122" y="4776888"/>
            <a:ext cx="284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1" name="Picture 6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36" y="5129314"/>
            <a:ext cx="301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2" name="Picture 61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09" y="5122962"/>
            <a:ext cx="6223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3" name="Picture 6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49" y="5154714"/>
            <a:ext cx="303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4" name="Picture 6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197" y="5138838"/>
            <a:ext cx="284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5" name="Picture 6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548" y="3403699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6" name="Picture 6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47" y="3402114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7" name="Picture 6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774" y="3402114"/>
            <a:ext cx="6111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8" name="Picture 6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448" y="3481487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9" name="Picture 6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247" y="3479899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0" name="Picture 6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674" y="3479899"/>
            <a:ext cx="630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1" name="Picture 7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24" y="3557687"/>
            <a:ext cx="3143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2" name="Picture 7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24" y="3556099"/>
            <a:ext cx="30638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3" name="Picture 7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449" y="3556099"/>
            <a:ext cx="630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4" name="Picture 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09" y="3398939"/>
            <a:ext cx="3143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5" name="Picture 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86" y="3476726"/>
            <a:ext cx="3206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6" name="Picture 7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11" y="3552926"/>
            <a:ext cx="3206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7" name="Text Box 76"/>
          <p:cNvSpPr txBox="1">
            <a:spLocks noChangeArrowheads="1"/>
          </p:cNvSpPr>
          <p:nvPr/>
        </p:nvSpPr>
        <p:spPr bwMode="auto">
          <a:xfrm>
            <a:off x="1410270" y="5917678"/>
            <a:ext cx="4795664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rgbClr val="5F5F5F"/>
                </a:solidFill>
                <a:latin typeface="Calibri" charset="0"/>
              </a:rPr>
              <a:t>the slowest step decides throughput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35496" y="17075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sz="3400" dirty="0">
                <a:latin typeface="+mj-lt"/>
              </a:rPr>
              <a:t>Pipelining Multiple Loads of Laundry: In Practice</a:t>
            </a:r>
            <a:endParaRPr lang="en-US" dirty="0">
              <a:latin typeface="+mj-lt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776" indent="-28568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3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25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919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01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106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198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29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6F80C0-388B-BC46-BF1D-223FA10297DF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grpSp>
        <p:nvGrpSpPr>
          <p:cNvPr id="103428" name="Group 3"/>
          <p:cNvGrpSpPr>
            <a:grpSpLocks/>
          </p:cNvGrpSpPr>
          <p:nvPr/>
        </p:nvGrpSpPr>
        <p:grpSpPr bwMode="auto">
          <a:xfrm>
            <a:off x="1259632" y="3046512"/>
            <a:ext cx="5867400" cy="2743200"/>
            <a:chOff x="1191" y="1327"/>
            <a:chExt cx="3696" cy="1728"/>
          </a:xfrm>
        </p:grpSpPr>
        <p:pic>
          <p:nvPicPr>
            <p:cNvPr id="103470" name="Picture 4" descr="F06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793"/>
            <a:stretch>
              <a:fillRect/>
            </a:stretch>
          </p:blipFill>
          <p:spPr bwMode="auto">
            <a:xfrm>
              <a:off x="1191" y="1327"/>
              <a:ext cx="3648" cy="1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3471" name="Group 5"/>
            <p:cNvGrpSpPr>
              <a:grpSpLocks/>
            </p:cNvGrpSpPr>
            <p:nvPr/>
          </p:nvGrpSpPr>
          <p:grpSpPr bwMode="auto">
            <a:xfrm>
              <a:off x="1479" y="1550"/>
              <a:ext cx="3408" cy="1505"/>
              <a:chOff x="1479" y="1550"/>
              <a:chExt cx="3408" cy="1505"/>
            </a:xfrm>
          </p:grpSpPr>
          <p:sp>
            <p:nvSpPr>
              <p:cNvPr id="103472" name="Rectangle 6"/>
              <p:cNvSpPr>
                <a:spLocks noChangeArrowheads="1"/>
              </p:cNvSpPr>
              <p:nvPr/>
            </p:nvSpPr>
            <p:spPr bwMode="auto">
              <a:xfrm>
                <a:off x="1479" y="1567"/>
                <a:ext cx="3408" cy="14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grpSp>
            <p:nvGrpSpPr>
              <p:cNvPr id="103473" name="Group 7"/>
              <p:cNvGrpSpPr>
                <a:grpSpLocks/>
              </p:cNvGrpSpPr>
              <p:nvPr/>
            </p:nvGrpSpPr>
            <p:grpSpPr bwMode="auto">
              <a:xfrm>
                <a:off x="1547" y="1955"/>
                <a:ext cx="958" cy="254"/>
                <a:chOff x="1313" y="1236"/>
                <a:chExt cx="958" cy="254"/>
              </a:xfrm>
            </p:grpSpPr>
            <p:pic>
              <p:nvPicPr>
                <p:cNvPr id="103510" name="Picture 8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3" y="1236"/>
                  <a:ext cx="190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3511" name="Picture 9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07" y="1238"/>
                  <a:ext cx="392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3512" name="Picture 10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96" y="1258"/>
                  <a:ext cx="191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3513" name="Picture 11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2" y="1248"/>
                  <a:ext cx="179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3474" name="Picture 1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1" y="1550"/>
                <a:ext cx="19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75" name="Picture 1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0" y="1553"/>
                <a:ext cx="19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76" name="Picture 14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2" y="1552"/>
                <a:ext cx="19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77" name="Picture 15"/>
              <p:cNvPicPr>
                <a:picLocks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4" y="1552"/>
                <a:ext cx="3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78" name="Picture 1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5" y="2209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79" name="Picture 1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3" y="2211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80" name="Picture 1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2" y="2231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81" name="Picture 1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8" y="2221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82" name="Picture 2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9" y="2453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83" name="Picture 2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" y="2451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84" name="Picture 2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" y="2475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85" name="Picture 2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4" y="2465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86" name="Picture 2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" y="2695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87" name="Picture 2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7" y="2691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88" name="Picture 2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" y="2711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89" name="Picture 2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2" y="2701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90" name="Picture 2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0" y="1600"/>
                <a:ext cx="19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91" name="Picture 29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" y="1599"/>
                <a:ext cx="19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92" name="Picture 30"/>
              <p:cNvPicPr>
                <a:picLocks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" y="1599"/>
                <a:ext cx="385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93" name="Picture 31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3" y="1649"/>
                <a:ext cx="19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94" name="Picture 32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" y="1648"/>
                <a:ext cx="19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95" name="Picture 33"/>
              <p:cNvPicPr>
                <a:picLocks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7" y="1648"/>
                <a:ext cx="3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96" name="Picture 3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5" y="1697"/>
                <a:ext cx="198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97" name="Picture 35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7" y="1696"/>
                <a:ext cx="193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98" name="Picture 36"/>
              <p:cNvPicPr>
                <a:picLocks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9" y="1696"/>
                <a:ext cx="3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99" name="Picture 3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7" y="1597"/>
                <a:ext cx="198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500" name="Picture 38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2" y="1646"/>
                <a:ext cx="20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501" name="Picture 39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0" y="1694"/>
                <a:ext cx="202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502" name="Text Box 40"/>
              <p:cNvSpPr txBox="1">
                <a:spLocks noChangeArrowheads="1"/>
              </p:cNvSpPr>
              <p:nvPr/>
            </p:nvSpPr>
            <p:spPr bwMode="auto">
              <a:xfrm>
                <a:off x="1788" y="1987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 dirty="0">
                    <a:solidFill>
                      <a:srgbClr val="CC9900"/>
                    </a:solidFill>
                    <a:latin typeface="Calibri" charset="0"/>
                  </a:rPr>
                  <a:t>A</a:t>
                </a:r>
              </a:p>
            </p:txBody>
          </p:sp>
          <p:sp>
            <p:nvSpPr>
              <p:cNvPr id="103503" name="Text Box 41"/>
              <p:cNvSpPr txBox="1">
                <a:spLocks noChangeArrowheads="1"/>
              </p:cNvSpPr>
              <p:nvPr/>
            </p:nvSpPr>
            <p:spPr bwMode="auto">
              <a:xfrm>
                <a:off x="1971" y="2248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 dirty="0">
                    <a:solidFill>
                      <a:srgbClr val="3B812F"/>
                    </a:solidFill>
                    <a:latin typeface="Calibri" charset="0"/>
                  </a:rPr>
                  <a:t>B</a:t>
                </a:r>
              </a:p>
            </p:txBody>
          </p:sp>
          <p:sp>
            <p:nvSpPr>
              <p:cNvPr id="103504" name="Text Box 42"/>
              <p:cNvSpPr txBox="1">
                <a:spLocks noChangeArrowheads="1"/>
              </p:cNvSpPr>
              <p:nvPr/>
            </p:nvSpPr>
            <p:spPr bwMode="auto">
              <a:xfrm>
                <a:off x="2196" y="2485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 dirty="0">
                    <a:solidFill>
                      <a:srgbClr val="CC9900"/>
                    </a:solidFill>
                    <a:latin typeface="Calibri" charset="0"/>
                  </a:rPr>
                  <a:t>A</a:t>
                </a:r>
              </a:p>
            </p:txBody>
          </p:sp>
          <p:sp>
            <p:nvSpPr>
              <p:cNvPr id="103505" name="Text Box 43"/>
              <p:cNvSpPr txBox="1">
                <a:spLocks noChangeArrowheads="1"/>
              </p:cNvSpPr>
              <p:nvPr/>
            </p:nvSpPr>
            <p:spPr bwMode="auto">
              <a:xfrm>
                <a:off x="2400" y="2726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 dirty="0">
                    <a:solidFill>
                      <a:srgbClr val="3B812F"/>
                    </a:solidFill>
                    <a:latin typeface="Calibri" charset="0"/>
                  </a:rPr>
                  <a:t>B</a:t>
                </a:r>
              </a:p>
            </p:txBody>
          </p:sp>
          <p:sp>
            <p:nvSpPr>
              <p:cNvPr id="103506" name="Rectangle 44"/>
              <p:cNvSpPr>
                <a:spLocks noChangeArrowheads="1"/>
              </p:cNvSpPr>
              <p:nvPr/>
            </p:nvSpPr>
            <p:spPr bwMode="auto">
              <a:xfrm>
                <a:off x="1741" y="1561"/>
                <a:ext cx="387" cy="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03507" name="Rectangle 45"/>
              <p:cNvSpPr>
                <a:spLocks noChangeArrowheads="1"/>
              </p:cNvSpPr>
              <p:nvPr/>
            </p:nvSpPr>
            <p:spPr bwMode="auto">
              <a:xfrm>
                <a:off x="2133" y="1654"/>
                <a:ext cx="372" cy="4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03508" name="Rectangle 46"/>
              <p:cNvSpPr>
                <a:spLocks noChangeArrowheads="1"/>
              </p:cNvSpPr>
              <p:nvPr/>
            </p:nvSpPr>
            <p:spPr bwMode="auto">
              <a:xfrm>
                <a:off x="2333" y="1701"/>
                <a:ext cx="363" cy="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  <p:sp>
            <p:nvSpPr>
              <p:cNvPr id="103509" name="Rectangle 47"/>
              <p:cNvSpPr>
                <a:spLocks noChangeArrowheads="1"/>
              </p:cNvSpPr>
              <p:nvPr/>
            </p:nvSpPr>
            <p:spPr bwMode="auto">
              <a:xfrm>
                <a:off x="1938" y="1609"/>
                <a:ext cx="369" cy="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alibri" charset="0"/>
                </a:endParaRPr>
              </a:p>
            </p:txBody>
          </p:sp>
        </p:grpSp>
      </p:grpSp>
      <p:sp>
        <p:nvSpPr>
          <p:cNvPr id="103429" name="Text Box 48"/>
          <p:cNvSpPr txBox="1">
            <a:spLocks noChangeArrowheads="1"/>
          </p:cNvSpPr>
          <p:nvPr/>
        </p:nvSpPr>
        <p:spPr bwMode="auto">
          <a:xfrm>
            <a:off x="395536" y="5977401"/>
            <a:ext cx="7596336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rgbClr val="5F5F5F"/>
                </a:solidFill>
                <a:latin typeface="Calibri" charset="0"/>
              </a:rPr>
              <a:t>Throughput restored (2 loads per hour) using 2 dryers </a:t>
            </a:r>
          </a:p>
        </p:txBody>
      </p:sp>
      <p:grpSp>
        <p:nvGrpSpPr>
          <p:cNvPr id="103430" name="Group 49"/>
          <p:cNvGrpSpPr>
            <a:grpSpLocks/>
          </p:cNvGrpSpPr>
          <p:nvPr/>
        </p:nvGrpSpPr>
        <p:grpSpPr bwMode="auto">
          <a:xfrm>
            <a:off x="1259633" y="836712"/>
            <a:ext cx="6626225" cy="2209800"/>
            <a:chOff x="960" y="864"/>
            <a:chExt cx="4174" cy="1392"/>
          </a:xfrm>
        </p:grpSpPr>
        <p:pic>
          <p:nvPicPr>
            <p:cNvPr id="103432" name="Picture 50" descr="F060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0"/>
            <a:stretch>
              <a:fillRect/>
            </a:stretch>
          </p:blipFill>
          <p:spPr bwMode="auto">
            <a:xfrm>
              <a:off x="960" y="864"/>
              <a:ext cx="3648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3" name="Rectangle 51"/>
            <p:cNvSpPr>
              <a:spLocks noChangeArrowheads="1"/>
            </p:cNvSpPr>
            <p:nvPr/>
          </p:nvSpPr>
          <p:spPr bwMode="auto">
            <a:xfrm>
              <a:off x="1248" y="1152"/>
              <a:ext cx="3408" cy="1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Calibri" charset="0"/>
              </a:endParaRPr>
            </a:p>
          </p:txBody>
        </p:sp>
        <p:pic>
          <p:nvPicPr>
            <p:cNvPr id="103434" name="Picture 5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" y="988"/>
              <a:ext cx="1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35" name="Picture 53"/>
            <p:cNvPicPr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" y="990"/>
              <a:ext cx="39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36" name="Picture 5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" y="991"/>
              <a:ext cx="1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37" name="Picture 5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990"/>
              <a:ext cx="19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3438" name="Group 56"/>
            <p:cNvGrpSpPr>
              <a:grpSpLocks/>
            </p:cNvGrpSpPr>
            <p:nvPr/>
          </p:nvGrpSpPr>
          <p:grpSpPr bwMode="auto">
            <a:xfrm>
              <a:off x="1313" y="1236"/>
              <a:ext cx="958" cy="254"/>
              <a:chOff x="1313" y="1236"/>
              <a:chExt cx="958" cy="254"/>
            </a:xfrm>
          </p:grpSpPr>
          <p:pic>
            <p:nvPicPr>
              <p:cNvPr id="103466" name="Picture 5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3" y="1236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67" name="Picture 58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7" y="1238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68" name="Picture 59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6" y="1258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69" name="Picture 60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2" y="1248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39" name="Picture 6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" y="989"/>
              <a:ext cx="1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40" name="Picture 62"/>
            <p:cNvPicPr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" y="988"/>
              <a:ext cx="39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41" name="Picture 6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" y="989"/>
              <a:ext cx="1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42" name="Picture 6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4" y="994"/>
              <a:ext cx="19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3443" name="Group 65"/>
            <p:cNvGrpSpPr>
              <a:grpSpLocks/>
            </p:cNvGrpSpPr>
            <p:nvPr/>
          </p:nvGrpSpPr>
          <p:grpSpPr bwMode="auto">
            <a:xfrm>
              <a:off x="2262" y="1462"/>
              <a:ext cx="958" cy="254"/>
              <a:chOff x="2262" y="1462"/>
              <a:chExt cx="958" cy="254"/>
            </a:xfrm>
          </p:grpSpPr>
          <p:pic>
            <p:nvPicPr>
              <p:cNvPr id="103462" name="Picture 6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2" y="1462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63" name="Picture 6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6" y="1464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64" name="Picture 6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5" y="1484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65" name="Picture 6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1" y="1474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44" name="Picture 7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" y="990"/>
              <a:ext cx="1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45" name="Picture 71"/>
            <p:cNvPicPr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" y="992"/>
              <a:ext cx="39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46" name="Picture 7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" y="993"/>
              <a:ext cx="19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47" name="Picture 7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" y="992"/>
              <a:ext cx="19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3448" name="Group 74"/>
            <p:cNvGrpSpPr>
              <a:grpSpLocks/>
            </p:cNvGrpSpPr>
            <p:nvPr/>
          </p:nvGrpSpPr>
          <p:grpSpPr bwMode="auto">
            <a:xfrm>
              <a:off x="3208" y="1660"/>
              <a:ext cx="958" cy="254"/>
              <a:chOff x="3208" y="1660"/>
              <a:chExt cx="958" cy="254"/>
            </a:xfrm>
          </p:grpSpPr>
          <p:pic>
            <p:nvPicPr>
              <p:cNvPr id="103458" name="Picture 7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8" y="1660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59" name="Picture 7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2" y="1662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60" name="Picture 7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1" y="1682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61" name="Picture 7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7" y="1672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49" name="Picture 7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" y="988"/>
              <a:ext cx="19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3450" name="Group 80"/>
            <p:cNvGrpSpPr>
              <a:grpSpLocks/>
            </p:cNvGrpSpPr>
            <p:nvPr/>
          </p:nvGrpSpPr>
          <p:grpSpPr bwMode="auto">
            <a:xfrm>
              <a:off x="4176" y="1882"/>
              <a:ext cx="958" cy="254"/>
              <a:chOff x="4176" y="1882"/>
              <a:chExt cx="958" cy="254"/>
            </a:xfrm>
          </p:grpSpPr>
          <p:pic>
            <p:nvPicPr>
              <p:cNvPr id="103454" name="Picture 8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6" y="1882"/>
                <a:ext cx="19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55" name="Picture 8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" y="1884"/>
                <a:ext cx="39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56" name="Picture 8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9" y="1904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57" name="Picture 8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5" y="1894"/>
                <a:ext cx="179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3451" name="Line 85"/>
            <p:cNvSpPr>
              <a:spLocks noChangeShapeType="1"/>
            </p:cNvSpPr>
            <p:nvPr/>
          </p:nvSpPr>
          <p:spPr bwMode="auto">
            <a:xfrm flipV="1">
              <a:off x="1702" y="99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Line 86"/>
            <p:cNvSpPr>
              <a:spLocks noChangeShapeType="1"/>
            </p:cNvSpPr>
            <p:nvPr/>
          </p:nvSpPr>
          <p:spPr bwMode="auto">
            <a:xfrm flipV="1">
              <a:off x="2652" y="996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3" name="Line 87"/>
            <p:cNvSpPr>
              <a:spLocks noChangeShapeType="1"/>
            </p:cNvSpPr>
            <p:nvPr/>
          </p:nvSpPr>
          <p:spPr bwMode="auto">
            <a:xfrm flipV="1">
              <a:off x="3600" y="99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>
          <a:xfrm>
            <a:off x="0" y="44626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An Ideal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6951"/>
            <a:ext cx="8610600" cy="51943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ahoma" charset="0"/>
              </a:rPr>
              <a:t>Goal: Increase throughput with 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little increase in cost </a:t>
            </a:r>
            <a:r>
              <a:rPr lang="en-US" dirty="0">
                <a:latin typeface="Tahoma" charset="0"/>
              </a:rPr>
              <a:t>(hardware cost, in case of instruction processing)</a:t>
            </a:r>
          </a:p>
          <a:p>
            <a:endParaRPr lang="en-US" sz="1200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Repetition of 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identical operations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The same operation is repeated on a large number of different inputs</a:t>
            </a:r>
          </a:p>
          <a:p>
            <a:r>
              <a:rPr lang="en-US" dirty="0">
                <a:latin typeface="Tahoma" charset="0"/>
              </a:rPr>
              <a:t>Repetition of 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independent operations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No dependencies between repeated operations</a:t>
            </a:r>
          </a:p>
          <a:p>
            <a:r>
              <a:rPr lang="en-US" dirty="0">
                <a:solidFill>
                  <a:srgbClr val="0000FF"/>
                </a:solidFill>
                <a:latin typeface="Tahoma" charset="0"/>
              </a:rPr>
              <a:t>Uniformly </a:t>
            </a:r>
            <a:r>
              <a:rPr lang="en-US" dirty="0" err="1">
                <a:solidFill>
                  <a:srgbClr val="0000FF"/>
                </a:solidFill>
                <a:latin typeface="Tahoma" charset="0"/>
              </a:rPr>
              <a:t>partitionable</a:t>
            </a:r>
            <a:r>
              <a:rPr lang="en-US" dirty="0">
                <a:solidFill>
                  <a:srgbClr val="0000FF"/>
                </a:solidFill>
                <a:latin typeface="Tahoma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ahoma" charset="0"/>
              </a:rPr>
              <a:t>suboperations</a:t>
            </a:r>
            <a:endParaRPr lang="en-US" dirty="0">
              <a:solidFill>
                <a:srgbClr val="0000FF"/>
              </a:solidFill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Processing can be evenly divided into uniform-latency </a:t>
            </a:r>
            <a:r>
              <a:rPr lang="en-US" dirty="0" err="1">
                <a:latin typeface="Tahoma" charset="0"/>
                <a:ea typeface="ＭＳ Ｐゴシック" charset="0"/>
              </a:rPr>
              <a:t>suboperations</a:t>
            </a:r>
            <a:r>
              <a:rPr lang="en-US" dirty="0">
                <a:latin typeface="Tahoma" charset="0"/>
                <a:ea typeface="ＭＳ Ｐゴシック" charset="0"/>
              </a:rPr>
              <a:t> (that do not share resources)</a:t>
            </a:r>
          </a:p>
          <a:p>
            <a:pPr lvl="1"/>
            <a:endParaRPr lang="en-US" dirty="0">
              <a:latin typeface="Tahoma" charset="0"/>
              <a:ea typeface="ＭＳ Ｐゴシック" charset="0"/>
            </a:endParaRPr>
          </a:p>
          <a:p>
            <a:r>
              <a:rPr lang="en-US" dirty="0">
                <a:latin typeface="Tahoma" charset="0"/>
              </a:rPr>
              <a:t>Fitting examples: automobile assembly line, doing laundry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What about the instruction processing “cycle”?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776" indent="-28568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3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99825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6919" indent="-22854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01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106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198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292" indent="-22854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216CF9-86C3-B54B-9B52-FBD44A79AF4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600" dirty="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15071</TotalTime>
  <Words>1265</Words>
  <Application>Microsoft Office PowerPoint</Application>
  <PresentationFormat>全屏显示(4:3)</PresentationFormat>
  <Paragraphs>419</Paragraphs>
  <Slides>33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ＭＳ Ｐゴシック</vt:lpstr>
      <vt:lpstr>新細明體</vt:lpstr>
      <vt:lpstr>新細明體</vt:lpstr>
      <vt:lpstr>宋体</vt:lpstr>
      <vt:lpstr>Arial</vt:lpstr>
      <vt:lpstr>Calibri</vt:lpstr>
      <vt:lpstr>Garamond</vt:lpstr>
      <vt:lpstr>Tahoma</vt:lpstr>
      <vt:lpstr>Times New Roman</vt:lpstr>
      <vt:lpstr>Wingdings</vt:lpstr>
      <vt:lpstr>Office Theme</vt:lpstr>
      <vt:lpstr>Default Design</vt:lpstr>
      <vt:lpstr>1_Default Design</vt:lpstr>
      <vt:lpstr>Computer Architecture (Fall 2021)</vt:lpstr>
      <vt:lpstr>Can We Do Better?</vt:lpstr>
      <vt:lpstr>Can We Use the Idle Hardware to Improve Concurrency? </vt:lpstr>
      <vt:lpstr>Pipelining: Basic Idea</vt:lpstr>
      <vt:lpstr>The Laundry Analogy </vt:lpstr>
      <vt:lpstr>Pipelining Multiple Loads of Laundry</vt:lpstr>
      <vt:lpstr>Pipelining Multiple Loads of Laundry: In Practice</vt:lpstr>
      <vt:lpstr>Pipelining Multiple Loads of Laundry: In Practice</vt:lpstr>
      <vt:lpstr>An Ideal Pipeline</vt:lpstr>
      <vt:lpstr>Ideal Pipelining</vt:lpstr>
      <vt:lpstr>More Realistic Pipeline: Throughput</vt:lpstr>
      <vt:lpstr>More Realistic Pipeline: Cost</vt:lpstr>
      <vt:lpstr>Pipelining Instruction Processing</vt:lpstr>
      <vt:lpstr>Remember: The Instruction Processing Cycle</vt:lpstr>
      <vt:lpstr>Remember the Single-Cycle Uarch</vt:lpstr>
      <vt:lpstr>Dividing Into Stages</vt:lpstr>
      <vt:lpstr>Instruction Pipeline Throughput</vt:lpstr>
      <vt:lpstr>Enabling Pipelined Processing: Pipeline Registers</vt:lpstr>
      <vt:lpstr>Pipelined Operation Example</vt:lpstr>
      <vt:lpstr>Pipelined Operation Example</vt:lpstr>
      <vt:lpstr>Illustrating Pipeline Operation: Operation View</vt:lpstr>
      <vt:lpstr>Illustrating Pipeline Operation: Resource View</vt:lpstr>
      <vt:lpstr>Pipelining Lessons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What is it, and how is it related to Computer Science anyway?</dc:title>
  <dc:creator>mike</dc:creator>
  <cp:lastModifiedBy>TYJ</cp:lastModifiedBy>
  <cp:revision>342</cp:revision>
  <cp:lastPrinted>2016-04-12T01:57:40Z</cp:lastPrinted>
  <dcterms:created xsi:type="dcterms:W3CDTF">2012-09-21T01:57:31Z</dcterms:created>
  <dcterms:modified xsi:type="dcterms:W3CDTF">2021-10-18T07:12:57Z</dcterms:modified>
</cp:coreProperties>
</file>